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386" r:id="rId2"/>
    <p:sldId id="1098" r:id="rId3"/>
    <p:sldId id="1104" r:id="rId4"/>
    <p:sldId id="1105" r:id="rId5"/>
    <p:sldId id="1102" r:id="rId6"/>
    <p:sldId id="1101" r:id="rId7"/>
    <p:sldId id="1103" r:id="rId8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B375B"/>
    <a:srgbClr val="336699"/>
    <a:srgbClr val="003366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4" autoAdjust="0"/>
    <p:restoredTop sz="99281" autoAdjust="0"/>
  </p:normalViewPr>
  <p:slideViewPr>
    <p:cSldViewPr>
      <p:cViewPr>
        <p:scale>
          <a:sx n="80" d="100"/>
          <a:sy n="80" d="100"/>
        </p:scale>
        <p:origin x="427" y="2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287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4CA34-9A0E-4DF9-B184-3FAA11658D06}" type="datetimeFigureOut">
              <a:rPr lang="es-ES_tradnl" smtClean="0"/>
              <a:t>11/06/2020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F446C-D427-47F2-9F41-182247BAFB9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6025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%3D771&amp;ei=35AkUp3wAZGf7Abk34HgCg&amp;psig=AFQjCNHF6gdxSkhJhB_vHcQsVhEVtEVmnQ&amp;ust=1378214495156181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62931" y="1338131"/>
            <a:ext cx="9021537" cy="1766225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15" name="Picture 2" descr="https://www.estiem.org/GetFile.aspx?File=Images/Projects/StudentGuide/seville.gif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3762"/>
            <a:ext cx="1149491" cy="11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33C9F64-E879-43A1-867F-026D7FBA6A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63688" y="304564"/>
            <a:ext cx="1944216" cy="82964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496944" cy="54006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%3D771&amp;ei=35AkUp3wAZGf7Abk34HgCg&amp;psig=AFQjCNHF6gdxSkhJhB_vHcQsVhEVtEVmnQ&amp;ust=1378214495156181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298142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4800" y="213771"/>
            <a:ext cx="8515672" cy="550933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4800" y="764704"/>
            <a:ext cx="8515672" cy="54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76456" y="6453336"/>
            <a:ext cx="319336" cy="319982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11" name="Picture 2" descr="https://www.estiem.org/GetFile.aspx?File=Images/Projects/StudentGuide/seville.gif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82" y="6379017"/>
            <a:ext cx="501419" cy="50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1228524" y="6423807"/>
            <a:ext cx="7347453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91440">
            <a:spAutoFit/>
          </a:bodyPr>
          <a:lstStyle/>
          <a:p>
            <a:pPr algn="ctr"/>
            <a:r>
              <a:rPr lang="es-ES" sz="1600" b="0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C. Guerrero, CERN </a:t>
            </a:r>
            <a:r>
              <a:rPr lang="es-ES" sz="1600" b="0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n_TOF</a:t>
            </a:r>
            <a:r>
              <a:rPr lang="es-ES" sz="1600" b="0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600" b="0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Collaboration</a:t>
            </a:r>
            <a:r>
              <a:rPr lang="es-ES" sz="1600" b="0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Meeting (June 10</a:t>
            </a:r>
            <a:r>
              <a:rPr lang="es-ES" sz="1600" b="0" spc="-15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</a:t>
            </a:r>
            <a:r>
              <a:rPr lang="es-ES" sz="1600" b="0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2020)</a:t>
            </a:r>
            <a:endParaRPr lang="es-ES" sz="1600" b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92696"/>
            <a:ext cx="851567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070C0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rgbClr val="0070C0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rgbClr val="0070C0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rgbClr val="0070C0"/>
        </a:buClr>
        <a:buFontTx/>
        <a:buChar char="o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>
            <a:extLst>
              <a:ext uri="{FF2B5EF4-FFF2-40B4-BE49-F238E27FC236}">
                <a16:creationId xmlns:a16="http://schemas.microsoft.com/office/drawing/2014/main" id="{DB7E076C-A336-4682-B51F-BEEB36209767}"/>
              </a:ext>
            </a:extLst>
          </p:cNvPr>
          <p:cNvSpPr/>
          <p:nvPr/>
        </p:nvSpPr>
        <p:spPr>
          <a:xfrm>
            <a:off x="72008" y="1700808"/>
            <a:ext cx="896448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8D841512-740A-48FD-944D-B7485D3E7140}"/>
              </a:ext>
            </a:extLst>
          </p:cNvPr>
          <p:cNvSpPr/>
          <p:nvPr/>
        </p:nvSpPr>
        <p:spPr>
          <a:xfrm>
            <a:off x="827584" y="1988840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pc="-15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Neutron capture on </a:t>
            </a:r>
            <a:r>
              <a:rPr lang="en-US" sz="3200" b="1" spc="-15" baseline="30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50</a:t>
            </a:r>
            <a:r>
              <a:rPr lang="en-US" sz="3200" b="1" spc="-15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Cr and </a:t>
            </a:r>
            <a:r>
              <a:rPr lang="en-US" sz="3200" b="1" spc="-15" baseline="30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53</a:t>
            </a:r>
            <a:r>
              <a:rPr lang="en-US" sz="3200" b="1" spc="-15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Cr for criticality safety applications</a:t>
            </a:r>
            <a:endParaRPr lang="es-E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42B18B1-308F-40DE-AFA8-D6D03E913DFC}"/>
              </a:ext>
            </a:extLst>
          </p:cNvPr>
          <p:cNvSpPr txBox="1"/>
          <p:nvPr/>
        </p:nvSpPr>
        <p:spPr>
          <a:xfrm>
            <a:off x="360040" y="3645024"/>
            <a:ext cx="8676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C. Guerrero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1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V. Alcayne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2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V. Babiano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J. Balibrea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L. Caballero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s-ES" sz="16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O. Cabellos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4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F. Calviño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5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D. Cano-Ott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2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s-ES" sz="16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R. Capote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6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A. Casanovas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5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M.A. Cortés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1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S. </a:t>
            </a:r>
            <a:r>
              <a:rPr lang="es-E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Cristallo</a:t>
            </a:r>
            <a:r>
              <a:rPr lang="it-IT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7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C. Domingo-Pardo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B. Fernández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1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E. González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2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I. Ladarescu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J. Lerendegui-Marco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s-ES" sz="16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N. Liu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8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T. Martínez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2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E. Mendoza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2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M.A Millán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1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T. Rodríguez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1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J.M. Quesada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1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A. Tarifeño</a:t>
            </a:r>
            <a:r>
              <a:rPr lang="es-E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5</a:t>
            </a:r>
            <a:endParaRPr lang="es-ES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r>
              <a:rPr lang="es-ES" sz="12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1</a:t>
            </a:r>
            <a:r>
              <a:rPr lang="es-E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Universidad de Sevilla (USE), Sevilla, </a:t>
            </a:r>
            <a:r>
              <a:rPr lang="es-ES" sz="1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Spain</a:t>
            </a:r>
            <a:endParaRPr lang="es-ES" sz="12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r>
              <a:rPr lang="es-ES" sz="12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2</a:t>
            </a:r>
            <a:r>
              <a:rPr lang="es-E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CIEMAT, Madrid, </a:t>
            </a:r>
            <a:r>
              <a:rPr lang="es-ES" sz="1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Spain</a:t>
            </a:r>
            <a:endParaRPr lang="es-ES" sz="12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r>
              <a:rPr lang="es-ES" sz="12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es-E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Instituto de Física Corpuscular (IFIC-CSIC), Valencia, </a:t>
            </a:r>
            <a:r>
              <a:rPr lang="es-ES" sz="1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Spain</a:t>
            </a:r>
            <a:endParaRPr lang="es-ES" sz="12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r>
              <a:rPr lang="es-ES" sz="12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4</a:t>
            </a:r>
            <a:r>
              <a:rPr lang="es-E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Universidad Politécnica de Madrid (</a:t>
            </a:r>
            <a:r>
              <a:rPr lang="es-ES" sz="1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UPM</a:t>
            </a:r>
            <a:r>
              <a:rPr lang="es-E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), Madrid, </a:t>
            </a:r>
            <a:r>
              <a:rPr lang="es-ES" sz="1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Spain</a:t>
            </a:r>
            <a:endParaRPr lang="es-ES" sz="12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r>
              <a:rPr lang="es-ES" sz="12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5</a:t>
            </a:r>
            <a:r>
              <a:rPr lang="es-E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Universidad Politécnica de Cataluña (UPC), Barcelona, </a:t>
            </a:r>
            <a:r>
              <a:rPr lang="es-ES" sz="1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Spain</a:t>
            </a:r>
            <a:endParaRPr lang="es-ES" sz="12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r>
              <a:rPr lang="es-ES" sz="12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6</a:t>
            </a:r>
            <a:r>
              <a:rPr lang="es-E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International </a:t>
            </a:r>
            <a:r>
              <a:rPr lang="es-ES" sz="1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Atomic</a:t>
            </a:r>
            <a:r>
              <a:rPr lang="es-E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Energy Agency (</a:t>
            </a:r>
            <a:r>
              <a:rPr lang="es-ES" sz="1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IAEA</a:t>
            </a:r>
            <a:r>
              <a:rPr lang="es-E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), Viena, Austria</a:t>
            </a:r>
          </a:p>
          <a:p>
            <a:r>
              <a:rPr lang="it-IT" sz="12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7</a:t>
            </a:r>
            <a:r>
              <a:rPr lang="it-IT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INFN Sezione Perugia, Perugia, Italy</a:t>
            </a:r>
          </a:p>
          <a:p>
            <a:r>
              <a:rPr lang="es-ES" sz="12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8</a:t>
            </a:r>
            <a:r>
              <a:rPr lang="en-US" sz="1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Carnegie Institution for Science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Washington, USA</a:t>
            </a:r>
            <a:endParaRPr lang="es-ES" sz="12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164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C2049A-E508-4E90-B1E7-A8FD5EE84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Motivation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52B3430-397E-42FE-ABA3-48400ED6E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2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9D56058-3CC7-4900-B33D-F60AB47E708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640960" cy="5400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000" i="1" dirty="0"/>
              <a:t>“Sensitivity of selected benchmarks to Cr-53 and Cr-50 capture”,</a:t>
            </a:r>
            <a:r>
              <a:rPr lang="en-US" sz="2000" dirty="0"/>
              <a:t> by A. </a:t>
            </a:r>
            <a:r>
              <a:rPr lang="en-US" sz="2000" dirty="0" err="1"/>
              <a:t>Trkov</a:t>
            </a:r>
            <a:r>
              <a:rPr lang="en-US" sz="2000" dirty="0"/>
              <a:t>, O. </a:t>
            </a:r>
            <a:r>
              <a:rPr lang="en-US" sz="2000" dirty="0" err="1"/>
              <a:t>Cabellos</a:t>
            </a:r>
            <a:r>
              <a:rPr lang="en-US" sz="2000" dirty="0"/>
              <a:t> and R. Capote (2018)</a:t>
            </a:r>
          </a:p>
          <a:p>
            <a:pPr marL="273050" indent="-185738" algn="just"/>
            <a:r>
              <a:rPr lang="en-US" sz="2000" dirty="0"/>
              <a:t>Chromium is, after iron, </a:t>
            </a:r>
            <a:r>
              <a:rPr lang="en-US" sz="2000" b="1" dirty="0"/>
              <a:t>the major element in stainless steel</a:t>
            </a:r>
            <a:r>
              <a:rPr lang="en-US" sz="2000" dirty="0"/>
              <a:t> (SS).</a:t>
            </a:r>
          </a:p>
          <a:p>
            <a:pPr marL="273050" indent="-185738" algn="just"/>
            <a:r>
              <a:rPr lang="en-US" sz="2000" b="1" dirty="0"/>
              <a:t>Criticality benchmarks can test</a:t>
            </a:r>
            <a:r>
              <a:rPr lang="en-US" sz="2000" dirty="0"/>
              <a:t> different components of SS.</a:t>
            </a:r>
          </a:p>
          <a:p>
            <a:pPr marL="273050" indent="-185738" algn="just"/>
            <a:r>
              <a:rPr lang="en-US" sz="2000" dirty="0"/>
              <a:t>A large part of the </a:t>
            </a:r>
            <a:r>
              <a:rPr lang="en-US" sz="2000" b="1" dirty="0"/>
              <a:t>uncertainty in SS</a:t>
            </a:r>
            <a:r>
              <a:rPr lang="en-US" sz="2000" dirty="0"/>
              <a:t> capture seems to be driven by </a:t>
            </a:r>
            <a:r>
              <a:rPr lang="en-US" sz="2000" b="1" dirty="0"/>
              <a:t>Cr</a:t>
            </a:r>
            <a:r>
              <a:rPr lang="en-US" sz="2000" dirty="0"/>
              <a:t>. </a:t>
            </a:r>
          </a:p>
          <a:p>
            <a:pPr marL="87312" indent="0" algn="just">
              <a:buNone/>
            </a:pPr>
            <a:r>
              <a:rPr lang="en-US" sz="2000" i="1" dirty="0"/>
              <a:t>	</a:t>
            </a:r>
            <a:r>
              <a:rPr lang="en-US" sz="1800" i="1" u="sng" dirty="0"/>
              <a:t>Some benchmarks highly sensitive to Cr (as a component of SS) </a:t>
            </a:r>
            <a:r>
              <a:rPr lang="en-US" sz="1800" i="1" u="sng" dirty="0">
                <a:solidFill>
                  <a:srgbClr val="FF0000"/>
                </a:solidFill>
              </a:rPr>
              <a:t>indicate a need </a:t>
            </a:r>
            <a:r>
              <a:rPr lang="en-US" sz="1800" i="1" dirty="0">
                <a:solidFill>
                  <a:srgbClr val="FF0000"/>
                </a:solidFill>
              </a:rPr>
              <a:t>	</a:t>
            </a:r>
            <a:r>
              <a:rPr lang="en-US" sz="1800" i="1" u="sng" dirty="0">
                <a:solidFill>
                  <a:srgbClr val="FF0000"/>
                </a:solidFill>
              </a:rPr>
              <a:t>for much higher capture in Cr </a:t>
            </a:r>
            <a:r>
              <a:rPr lang="en-US" sz="1800" i="1" u="sng" dirty="0"/>
              <a:t>for both Pu and U fueled critical assemblies.</a:t>
            </a:r>
          </a:p>
          <a:p>
            <a:pPr marL="273050" indent="-185738" algn="just"/>
            <a:r>
              <a:rPr lang="en-US" sz="2000" b="1" dirty="0"/>
              <a:t>Capture in natural Cr</a:t>
            </a:r>
            <a:r>
              <a:rPr lang="en-US" sz="2000" dirty="0"/>
              <a:t> driven by </a:t>
            </a:r>
            <a:r>
              <a:rPr lang="en-US" sz="2000" b="1" baseline="30000" dirty="0"/>
              <a:t>50</a:t>
            </a:r>
            <a:r>
              <a:rPr lang="en-US" sz="2000" b="1" dirty="0"/>
              <a:t>Cr (4,3%)</a:t>
            </a:r>
            <a:r>
              <a:rPr lang="en-US" sz="2000" dirty="0"/>
              <a:t> and especially in odd </a:t>
            </a:r>
            <a:r>
              <a:rPr lang="en-US" sz="2000" b="1" baseline="30000" dirty="0"/>
              <a:t>53</a:t>
            </a:r>
            <a:r>
              <a:rPr lang="en-US" sz="2000" b="1" dirty="0"/>
              <a:t>Cr (9,5%)</a:t>
            </a:r>
            <a:r>
              <a:rPr lang="en-US" sz="2000" dirty="0"/>
              <a:t>.</a:t>
            </a:r>
          </a:p>
          <a:p>
            <a:pPr marL="0" indent="0" algn="just">
              <a:buNone/>
            </a:pPr>
            <a:endParaRPr lang="en-US" sz="1000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05916BCB-03C5-4CE2-841F-BCD20A8BDE87}"/>
              </a:ext>
            </a:extLst>
          </p:cNvPr>
          <p:cNvGrpSpPr/>
          <p:nvPr/>
        </p:nvGrpSpPr>
        <p:grpSpPr>
          <a:xfrm>
            <a:off x="899592" y="3645024"/>
            <a:ext cx="7624858" cy="1323439"/>
            <a:chOff x="1148544" y="4634742"/>
            <a:chExt cx="7624858" cy="1323439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CD196D0B-AD0F-4378-B57A-0D15364A6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7914415" y="5076047"/>
              <a:ext cx="1277144" cy="440830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7C370A7A-C766-44FE-A14D-AFCF5F375010}"/>
                </a:ext>
              </a:extLst>
            </p:cNvPr>
            <p:cNvSpPr/>
            <p:nvPr/>
          </p:nvSpPr>
          <p:spPr>
            <a:xfrm>
              <a:off x="1148544" y="4634742"/>
              <a:ext cx="7167872" cy="1323439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sz="20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Capture in </a:t>
              </a:r>
              <a:r>
                <a:rPr lang="en-US" sz="2000" b="1" i="1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50</a:t>
              </a:r>
              <a:r>
                <a:rPr lang="en-US" sz="20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 and </a:t>
              </a:r>
              <a:r>
                <a:rPr lang="en-US" sz="2000" b="1" i="1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53</a:t>
              </a:r>
              <a:r>
                <a:rPr lang="en-US" sz="20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 included in the NEA HPRL in 2018:</a:t>
              </a:r>
            </a:p>
            <a:p>
              <a:pPr algn="just"/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The contradictions present in the current libraries and experiments need to be resolved thanks to </a:t>
              </a:r>
              <a:r>
                <a:rPr lang="en-US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new measurements and evaluation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algn="just"/>
              <a:r>
                <a:rPr lang="en-US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Accuracy of </a:t>
              </a:r>
              <a:r>
                <a:rPr lang="en-US" sz="2000" b="1" u="sng" dirty="0">
                  <a:latin typeface="Calibri" panose="020F0502020204030204" pitchFamily="34" charset="0"/>
                  <a:cs typeface="Calibri" panose="020F0502020204030204" pitchFamily="34" charset="0"/>
                </a:rPr>
                <a:t>8-10%</a:t>
              </a:r>
              <a:r>
                <a:rPr lang="en-US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 requested between </a:t>
              </a:r>
              <a:r>
                <a:rPr lang="en-US" sz="2000" b="1" u="sng" dirty="0">
                  <a:latin typeface="Calibri" panose="020F0502020204030204" pitchFamily="34" charset="0"/>
                  <a:cs typeface="Calibri" panose="020F0502020204030204" pitchFamily="34" charset="0"/>
                </a:rPr>
                <a:t>1 and 100 keV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</p:grpSp>
      <p:sp>
        <p:nvSpPr>
          <p:cNvPr id="10" name="Rectángulo 9">
            <a:extLst>
              <a:ext uri="{FF2B5EF4-FFF2-40B4-BE49-F238E27FC236}">
                <a16:creationId xmlns:a16="http://schemas.microsoft.com/office/drawing/2014/main" id="{F516832D-A9C5-4456-AD9E-899214C35750}"/>
              </a:ext>
            </a:extLst>
          </p:cNvPr>
          <p:cNvSpPr/>
          <p:nvPr/>
        </p:nvSpPr>
        <p:spPr>
          <a:xfrm>
            <a:off x="395536" y="5098539"/>
            <a:ext cx="8515672" cy="1138773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 cross sections interest in astrophysics?</a:t>
            </a:r>
            <a:r>
              <a:rPr lang="en-US" sz="1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(same energy range)</a:t>
            </a:r>
          </a:p>
          <a:p>
            <a:pPr algn="just"/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Isotopic ratios have been measured in O-rich grains. Expert in grains N. Liu (Carnegie Institution 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</a:rPr>
              <a:t>Washinton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, USA) and S. 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</a:rPr>
              <a:t>Cristallo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 will be involved aiming at looking further into the role of Cr(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</a:rPr>
              <a:t>n,</a:t>
            </a:r>
            <a:r>
              <a:rPr lang="en-US" sz="1600" i="1" dirty="0" err="1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), the effect of the new measurements, and the need (or not) to measure </a:t>
            </a:r>
            <a:r>
              <a:rPr lang="en-US" sz="16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52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Cr and </a:t>
            </a:r>
            <a:r>
              <a:rPr lang="en-US" sz="16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54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Cr in a new proposal.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29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7253E42-1A8B-4C8A-9B71-2DB3442C9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3</a:t>
            </a:fld>
            <a:endParaRPr lang="es-ES_tradn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AACEEB8-75F8-49A7-8119-05AEF55ED3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9" r="10304"/>
          <a:stretch/>
        </p:blipFill>
        <p:spPr>
          <a:xfrm>
            <a:off x="1475656" y="2564904"/>
            <a:ext cx="5544616" cy="3631831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F8DE54BB-3825-4385-BD09-E1348463DC9E}"/>
              </a:ext>
            </a:extLst>
          </p:cNvPr>
          <p:cNvSpPr txBox="1">
            <a:spLocks/>
          </p:cNvSpPr>
          <p:nvPr/>
        </p:nvSpPr>
        <p:spPr>
          <a:xfrm>
            <a:off x="179512" y="260648"/>
            <a:ext cx="9235752" cy="550933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s-ES" dirty="0" err="1"/>
              <a:t>Neutron</a:t>
            </a:r>
            <a:r>
              <a:rPr lang="es-ES" dirty="0"/>
              <a:t> capture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baseline="30000" dirty="0"/>
              <a:t>50</a:t>
            </a:r>
            <a:r>
              <a:rPr lang="es-ES" dirty="0"/>
              <a:t>Cr (EXFOR &amp; </a:t>
            </a:r>
            <a:r>
              <a:rPr lang="es-ES" dirty="0" err="1"/>
              <a:t>evaluations</a:t>
            </a:r>
            <a:r>
              <a:rPr lang="es-ES" dirty="0"/>
              <a:t>)</a:t>
            </a:r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4AA5185-DF14-4AB6-BE8F-95A33F8891FB}"/>
              </a:ext>
            </a:extLst>
          </p:cNvPr>
          <p:cNvSpPr txBox="1"/>
          <p:nvPr/>
        </p:nvSpPr>
        <p:spPr>
          <a:xfrm>
            <a:off x="179512" y="811581"/>
            <a:ext cx="856895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1666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Evaluations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so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1666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Resonance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integral in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evaluations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60% </a:t>
            </a:r>
            <a:r>
              <a:rPr lang="es-ES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s-E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ANR (Mughabghab:2006) </a:t>
            </a:r>
          </a:p>
          <a:p>
            <a:pPr marL="342900" indent="-1666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&lt;</a:t>
            </a:r>
            <a:r>
              <a:rPr lang="es-ES" dirty="0">
                <a:latin typeface="Symbol" panose="05050102010706020507" pitchFamily="18" charset="2"/>
                <a:cs typeface="Calibri" panose="020F0502020204030204" pitchFamily="34" charset="0"/>
              </a:rPr>
              <a:t>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es-E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30keV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evaluations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29% </a:t>
            </a:r>
            <a:r>
              <a:rPr lang="es-ES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s-E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Bao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et al. (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3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98182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CCBF9-077D-4643-AD4B-FD8703D85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6987"/>
            <a:ext cx="9235752" cy="550933"/>
          </a:xfrm>
        </p:spPr>
        <p:txBody>
          <a:bodyPr/>
          <a:lstStyle/>
          <a:p>
            <a:r>
              <a:rPr lang="es-ES" dirty="0" err="1"/>
              <a:t>Neutron</a:t>
            </a:r>
            <a:r>
              <a:rPr lang="es-ES" dirty="0"/>
              <a:t> capture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baseline="30000" dirty="0"/>
              <a:t>53</a:t>
            </a:r>
            <a:r>
              <a:rPr lang="es-ES" dirty="0"/>
              <a:t>Cr (EXFOR &amp; </a:t>
            </a:r>
            <a:r>
              <a:rPr lang="es-ES" dirty="0" err="1"/>
              <a:t>evaluations</a:t>
            </a:r>
            <a:r>
              <a:rPr lang="es-ES" dirty="0"/>
              <a:t>)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7253E42-1A8B-4C8A-9B71-2DB3442C9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4</a:t>
            </a:fld>
            <a:endParaRPr lang="es-ES_tradnl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0FF3933-514D-40E3-9B80-F22A084C46FA}"/>
              </a:ext>
            </a:extLst>
          </p:cNvPr>
          <p:cNvSpPr txBox="1"/>
          <p:nvPr/>
        </p:nvSpPr>
        <p:spPr>
          <a:xfrm>
            <a:off x="179512" y="811581"/>
            <a:ext cx="8568952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2">
              <a:spcAft>
                <a:spcPts val="3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Selected criticality benchmarks with large amounts of Cr show large criticality changes of the order of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1000 pcm due to 30% change in </a:t>
            </a:r>
            <a:r>
              <a:rPr lang="en-US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53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 capture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the region from 1 keV up to 100 keV. </a:t>
            </a:r>
          </a:p>
          <a:p>
            <a:pPr marL="342900" indent="-1666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Evaluations are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discrepant by 30%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1666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Resonance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integral in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evaluations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 </a:t>
            </a:r>
            <a:r>
              <a:rPr lang="es-ES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s-E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ANR (Mughabghab:2006) </a:t>
            </a:r>
          </a:p>
          <a:p>
            <a:pPr marL="342900" indent="-1666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&lt;</a:t>
            </a:r>
            <a:r>
              <a:rPr lang="es-ES" dirty="0">
                <a:latin typeface="Symbol" panose="05050102010706020507" pitchFamily="18" charset="2"/>
                <a:cs typeface="Calibri" panose="020F0502020204030204" pitchFamily="34" charset="0"/>
              </a:rPr>
              <a:t>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es-E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30keV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evaluations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87% </a:t>
            </a:r>
            <a:r>
              <a:rPr lang="es-ES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s-E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Bao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et al. (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2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A71FCA2-4226-42A4-8663-B5FCF60438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78" r="11206"/>
          <a:stretch/>
        </p:blipFill>
        <p:spPr>
          <a:xfrm>
            <a:off x="323528" y="2707114"/>
            <a:ext cx="5482158" cy="364594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27D34AD-9F64-4E98-AE81-9124988F4872}"/>
              </a:ext>
            </a:extLst>
          </p:cNvPr>
          <p:cNvSpPr txBox="1"/>
          <p:nvPr/>
        </p:nvSpPr>
        <p:spPr>
          <a:xfrm>
            <a:off x="5805686" y="3464151"/>
            <a:ext cx="3302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Calibri" panose="020F0502020204030204" pitchFamily="34" charset="0"/>
              </a:rPr>
              <a:t>Recent ENDF evaluation by Leal based on  unpublished data from </a:t>
            </a:r>
            <a:r>
              <a:rPr lang="en-US" dirty="0" err="1">
                <a:latin typeface="Calibri" panose="020F0502020204030204" pitchFamily="34" charset="0"/>
              </a:rPr>
              <a:t>Guber</a:t>
            </a:r>
            <a:r>
              <a:rPr lang="en-US" dirty="0">
                <a:latin typeface="Calibri" panose="020F0502020204030204" pitchFamily="34" charset="0"/>
              </a:rPr>
              <a:t> contradicts the increase suggested above.</a:t>
            </a:r>
          </a:p>
        </p:txBody>
      </p:sp>
    </p:spTree>
    <p:extLst>
      <p:ext uri="{BB962C8B-B14F-4D97-AF65-F5344CB8AC3E}">
        <p14:creationId xmlns:p14="http://schemas.microsoft.com/office/powerpoint/2010/main" val="510187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BF3AFC-E984-45CC-9155-665981B85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Proposed</a:t>
            </a:r>
            <a:r>
              <a:rPr lang="es-ES" dirty="0"/>
              <a:t> </a:t>
            </a:r>
            <a:r>
              <a:rPr lang="es-ES" dirty="0" err="1"/>
              <a:t>experiment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B4BBEAD-0AF5-4659-A702-3F764B3A7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5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A85F396-E492-4A5E-BD48-62348E7856B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436096" y="1023689"/>
            <a:ext cx="3937198" cy="261087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sz="2000" b="1" dirty="0"/>
              <a:t>TARGETS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000" baseline="30000" dirty="0">
                <a:cs typeface="Calibri" panose="020F0502020204030204" pitchFamily="34" charset="0"/>
              </a:rPr>
              <a:t>50</a:t>
            </a:r>
            <a:r>
              <a:rPr lang="es-ES" sz="2000" dirty="0">
                <a:cs typeface="Calibri" panose="020F0502020204030204" pitchFamily="34" charset="0"/>
              </a:rPr>
              <a:t>Cr &amp; </a:t>
            </a:r>
            <a:r>
              <a:rPr lang="es-ES" sz="2000" baseline="30000" dirty="0">
                <a:cs typeface="Calibri" panose="020F0502020204030204" pitchFamily="34" charset="0"/>
              </a:rPr>
              <a:t>53</a:t>
            </a:r>
            <a:r>
              <a:rPr lang="es-ES" sz="2000" dirty="0">
                <a:cs typeface="Calibri" panose="020F0502020204030204" pitchFamily="34" charset="0"/>
              </a:rPr>
              <a:t>Cr are estable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cs typeface="Calibri" panose="020F0502020204030204" pitchFamily="34" charset="0"/>
              </a:rPr>
              <a:t>Commercially available: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cs typeface="Calibri" panose="020F0502020204030204" pitchFamily="34" charset="0"/>
              </a:rPr>
              <a:t>      - </a:t>
            </a:r>
            <a:r>
              <a:rPr lang="en-US" sz="2000" baseline="30000" dirty="0">
                <a:cs typeface="Calibri" panose="020F0502020204030204" pitchFamily="34" charset="0"/>
              </a:rPr>
              <a:t>50</a:t>
            </a:r>
            <a:r>
              <a:rPr lang="en-US" sz="2000" dirty="0">
                <a:cs typeface="Calibri" panose="020F0502020204030204" pitchFamily="34" charset="0"/>
              </a:rPr>
              <a:t>Cr: 6,5 €/mg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cs typeface="Calibri" panose="020F0502020204030204" pitchFamily="34" charset="0"/>
              </a:rPr>
              <a:t>       - </a:t>
            </a:r>
            <a:r>
              <a:rPr lang="en-US" sz="2000" baseline="30000" dirty="0">
                <a:cs typeface="Calibri" panose="020F0502020204030204" pitchFamily="34" charset="0"/>
              </a:rPr>
              <a:t>53</a:t>
            </a:r>
            <a:r>
              <a:rPr lang="en-US" sz="2000" dirty="0">
                <a:cs typeface="Calibri" panose="020F0502020204030204" pitchFamily="34" charset="0"/>
              </a:rPr>
              <a:t>Cr: 15 €/mg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cs typeface="Calibri" panose="020F0502020204030204" pitchFamily="34" charset="0"/>
              </a:rPr>
              <a:t>       - 97% enrichments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cs typeface="Calibri" panose="020F0502020204030204" pitchFamily="34" charset="0"/>
              </a:rPr>
              <a:t>       - In stock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s-ES" sz="2000" dirty="0"/>
              <a:t>	</a:t>
            </a:r>
            <a:r>
              <a:rPr lang="es-ES" sz="2000" dirty="0">
                <a:solidFill>
                  <a:srgbClr val="FF0000"/>
                </a:solidFill>
              </a:rPr>
              <a:t>→ </a:t>
            </a:r>
            <a:r>
              <a:rPr lang="es-ES" sz="2000" dirty="0" err="1">
                <a:solidFill>
                  <a:srgbClr val="FF0000"/>
                </a:solidFill>
              </a:rPr>
              <a:t>for</a:t>
            </a:r>
            <a:r>
              <a:rPr lang="es-ES" sz="2000" dirty="0">
                <a:solidFill>
                  <a:srgbClr val="FF0000"/>
                </a:solidFill>
              </a:rPr>
              <a:t> once, </a:t>
            </a:r>
            <a:r>
              <a:rPr lang="es-ES" sz="2000" dirty="0" err="1">
                <a:solidFill>
                  <a:srgbClr val="FF0000"/>
                </a:solidFill>
              </a:rPr>
              <a:t>not</a:t>
            </a:r>
            <a:r>
              <a:rPr lang="es-ES" sz="2000" dirty="0">
                <a:solidFill>
                  <a:srgbClr val="FF0000"/>
                </a:solidFill>
              </a:rPr>
              <a:t> </a:t>
            </a:r>
            <a:r>
              <a:rPr lang="es-ES" sz="2000" dirty="0" err="1">
                <a:solidFill>
                  <a:srgbClr val="FF0000"/>
                </a:solidFill>
              </a:rPr>
              <a:t>an</a:t>
            </a:r>
            <a:r>
              <a:rPr lang="es-ES" sz="2000" dirty="0">
                <a:solidFill>
                  <a:srgbClr val="FF0000"/>
                </a:solidFill>
              </a:rPr>
              <a:t> </a:t>
            </a:r>
            <a:r>
              <a:rPr lang="es-ES" sz="2000" dirty="0" err="1">
                <a:solidFill>
                  <a:srgbClr val="FF0000"/>
                </a:solidFill>
              </a:rPr>
              <a:t>issue</a:t>
            </a:r>
            <a:endParaRPr lang="en-US" sz="2000" dirty="0"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791D4A55-A8AE-482F-BE67-A9D4C139F9FB}"/>
              </a:ext>
            </a:extLst>
          </p:cNvPr>
          <p:cNvGrpSpPr/>
          <p:nvPr/>
        </p:nvGrpSpPr>
        <p:grpSpPr>
          <a:xfrm>
            <a:off x="723980" y="784179"/>
            <a:ext cx="4568100" cy="3148877"/>
            <a:chOff x="4235386" y="2636912"/>
            <a:chExt cx="4568100" cy="3148877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1E864A2-2379-4D3E-BC61-0246FE7678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8249" r="11206"/>
            <a:stretch/>
          </p:blipFill>
          <p:spPr>
            <a:xfrm>
              <a:off x="4235386" y="2636912"/>
              <a:ext cx="4568100" cy="3148877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480B1816-331A-40B0-9C98-93F8E1B6A8A5}"/>
                </a:ext>
              </a:extLst>
            </p:cNvPr>
            <p:cNvSpPr txBox="1"/>
            <p:nvPr/>
          </p:nvSpPr>
          <p:spPr>
            <a:xfrm>
              <a:off x="5990246" y="5148739"/>
              <a:ext cx="1589393" cy="338554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Calibri" panose="020F0502020204030204" pitchFamily="34" charset="0"/>
                </a:rPr>
                <a:t>ROI (1-100 </a:t>
              </a:r>
              <a:r>
                <a:rPr lang="es-ES" sz="1600" dirty="0" err="1">
                  <a:latin typeface="Calibri" panose="020F0502020204030204" pitchFamily="34" charset="0"/>
                </a:rPr>
                <a:t>keV</a:t>
              </a:r>
              <a:r>
                <a:rPr lang="es-ES" sz="1600" dirty="0">
                  <a:latin typeface="Calibri" panose="020F0502020204030204" pitchFamily="34" charset="0"/>
                </a:rPr>
                <a:t>)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  <p:cxnSp>
          <p:nvCxnSpPr>
            <p:cNvPr id="7" name="Conector recto de flecha 6">
              <a:extLst>
                <a:ext uri="{FF2B5EF4-FFF2-40B4-BE49-F238E27FC236}">
                  <a16:creationId xmlns:a16="http://schemas.microsoft.com/office/drawing/2014/main" id="{4A8C6610-B9E7-4EB1-889A-835511575F91}"/>
                </a:ext>
              </a:extLst>
            </p:cNvPr>
            <p:cNvCxnSpPr>
              <a:cxnSpLocks/>
            </p:cNvCxnSpPr>
            <p:nvPr/>
          </p:nvCxnSpPr>
          <p:spPr>
            <a:xfrm>
              <a:off x="5891862" y="5425749"/>
              <a:ext cx="165618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43EF7813-D401-481D-BEE8-107E0F9F8F54}"/>
                </a:ext>
              </a:extLst>
            </p:cNvPr>
            <p:cNvSpPr txBox="1"/>
            <p:nvPr/>
          </p:nvSpPr>
          <p:spPr>
            <a:xfrm>
              <a:off x="5603830" y="3862054"/>
              <a:ext cx="1080120" cy="338554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Symbol" panose="05050102010706020507" pitchFamily="18" charset="2"/>
                </a:rPr>
                <a:t>s</a:t>
              </a:r>
              <a:r>
                <a:rPr lang="es-ES" sz="1600" baseline="-25000" dirty="0">
                  <a:latin typeface="Calibri" panose="020F0502020204030204" pitchFamily="34" charset="0"/>
                </a:rPr>
                <a:t>n</a:t>
              </a:r>
              <a:r>
                <a:rPr lang="es-ES" sz="1600" dirty="0">
                  <a:latin typeface="Calibri" panose="020F0502020204030204" pitchFamily="34" charset="0"/>
                </a:rPr>
                <a:t>~10</a:t>
              </a:r>
              <a:r>
                <a:rPr lang="es-ES" sz="1600" baseline="30000" dirty="0">
                  <a:latin typeface="Calibri" panose="020F0502020204030204" pitchFamily="34" charset="0"/>
                </a:rPr>
                <a:t>3</a:t>
              </a:r>
              <a:r>
                <a:rPr lang="es-ES" sz="1600" dirty="0">
                  <a:latin typeface="Symbol" panose="05050102010706020507" pitchFamily="18" charset="2"/>
                </a:rPr>
                <a:t>s</a:t>
              </a:r>
              <a:r>
                <a:rPr lang="es-ES" sz="1600" baseline="-25000" dirty="0">
                  <a:latin typeface="Symbol" panose="05050102010706020507" pitchFamily="18" charset="2"/>
                </a:rPr>
                <a:t>g</a:t>
              </a:r>
              <a:endParaRPr lang="en-US" sz="1600" baseline="-25000" dirty="0">
                <a:latin typeface="Symbol" panose="05050102010706020507" pitchFamily="18" charset="2"/>
              </a:endParaRPr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D1049F3A-D4EF-42EA-AFFF-7BA0C2DEF5F0}"/>
                </a:ext>
              </a:extLst>
            </p:cNvPr>
            <p:cNvCxnSpPr>
              <a:cxnSpLocks/>
            </p:cNvCxnSpPr>
            <p:nvPr/>
          </p:nvCxnSpPr>
          <p:spPr>
            <a:xfrm>
              <a:off x="6539934" y="3337517"/>
              <a:ext cx="0" cy="100811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ángulo 14">
            <a:extLst>
              <a:ext uri="{FF2B5EF4-FFF2-40B4-BE49-F238E27FC236}">
                <a16:creationId xmlns:a16="http://schemas.microsoft.com/office/drawing/2014/main" id="{229BA571-73E9-4295-8327-F2DACAB6FBAA}"/>
              </a:ext>
            </a:extLst>
          </p:cNvPr>
          <p:cNvSpPr/>
          <p:nvPr/>
        </p:nvSpPr>
        <p:spPr>
          <a:xfrm>
            <a:off x="4122821" y="414983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DETECTION SYSTEM</a:t>
            </a:r>
          </a:p>
          <a:p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Scattering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dominates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over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capture</a:t>
            </a: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s-E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C</a:t>
            </a:r>
            <a:r>
              <a:rPr lang="es-ES" sz="2000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s-E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s-ES" sz="2000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s-E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es-E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(i-TED? s-TED?)</a:t>
            </a:r>
          </a:p>
          <a:p>
            <a:r>
              <a:rPr lang="es-E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A45AA34-2896-4C62-811F-68D12A62C63A}"/>
              </a:ext>
            </a:extLst>
          </p:cNvPr>
          <p:cNvSpPr/>
          <p:nvPr/>
        </p:nvSpPr>
        <p:spPr>
          <a:xfrm>
            <a:off x="474734" y="414983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FACILITY</a:t>
            </a:r>
          </a:p>
          <a:p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RoI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: 1-100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Dominated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resonances</a:t>
            </a: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resolution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needed</a:t>
            </a: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s-E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n_TOF-EAR1</a:t>
            </a:r>
          </a:p>
        </p:txBody>
      </p:sp>
    </p:spTree>
    <p:extLst>
      <p:ext uri="{BB962C8B-B14F-4D97-AF65-F5344CB8AC3E}">
        <p14:creationId xmlns:p14="http://schemas.microsoft.com/office/powerpoint/2010/main" val="159799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DEAAF2-C79B-4999-8CD1-D2A8441FB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aseline="30000" dirty="0"/>
              <a:t>50</a:t>
            </a:r>
            <a:r>
              <a:rPr lang="es-ES" dirty="0"/>
              <a:t>Cr &amp; </a:t>
            </a:r>
            <a:r>
              <a:rPr lang="es-ES" baseline="30000" dirty="0"/>
              <a:t>53</a:t>
            </a:r>
            <a:r>
              <a:rPr lang="es-ES" dirty="0"/>
              <a:t>Cr @EAR1 </a:t>
            </a:r>
            <a:r>
              <a:rPr lang="es-ES" dirty="0" err="1"/>
              <a:t>with</a:t>
            </a:r>
            <a:r>
              <a:rPr lang="es-ES" dirty="0"/>
              <a:t> C</a:t>
            </a:r>
            <a:r>
              <a:rPr lang="es-ES" baseline="-25000" dirty="0"/>
              <a:t>6</a:t>
            </a:r>
            <a:r>
              <a:rPr lang="es-ES" dirty="0"/>
              <a:t>D</a:t>
            </a:r>
            <a:r>
              <a:rPr lang="es-ES" baseline="-25000" dirty="0"/>
              <a:t>6 </a:t>
            </a:r>
            <a:r>
              <a:rPr lang="es-ES" dirty="0"/>
              <a:t>(1g  2cm </a:t>
            </a:r>
            <a:r>
              <a:rPr lang="es-ES" dirty="0" err="1"/>
              <a:t>diam</a:t>
            </a:r>
            <a:r>
              <a:rPr lang="es-ES" dirty="0"/>
              <a:t>.)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37574BF-2FC6-40CF-8A98-9065900CA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6</a:t>
            </a:fld>
            <a:endParaRPr lang="es-ES_tradnl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740EB622-0211-4429-86F8-4A96F7372BFD}"/>
              </a:ext>
            </a:extLst>
          </p:cNvPr>
          <p:cNvCxnSpPr>
            <a:cxnSpLocks/>
          </p:cNvCxnSpPr>
          <p:nvPr/>
        </p:nvCxnSpPr>
        <p:spPr>
          <a:xfrm>
            <a:off x="4562636" y="1268760"/>
            <a:ext cx="9364" cy="49685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A6094C36-BFA6-43F2-9B4D-6A33B4F5BE5C}"/>
              </a:ext>
            </a:extLst>
          </p:cNvPr>
          <p:cNvSpPr txBox="1"/>
          <p:nvPr/>
        </p:nvSpPr>
        <p:spPr>
          <a:xfrm>
            <a:off x="688880" y="692696"/>
            <a:ext cx="769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>
                <a:latin typeface="Calibri" panose="020F0502020204030204" pitchFamily="34" charset="0"/>
              </a:rPr>
              <a:t>Calculations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including</a:t>
            </a:r>
            <a:r>
              <a:rPr lang="es-ES" sz="2000" dirty="0">
                <a:latin typeface="Calibri" panose="020F0502020204030204" pitchFamily="34" charset="0"/>
              </a:rPr>
              <a:t> RF @</a:t>
            </a:r>
            <a:r>
              <a:rPr lang="es-ES" sz="2000" u="sng" dirty="0">
                <a:latin typeface="Calibri" panose="020F0502020204030204" pitchFamily="34" charset="0"/>
              </a:rPr>
              <a:t>3000 bpd:  1x10</a:t>
            </a:r>
            <a:r>
              <a:rPr lang="es-ES" sz="2000" u="sng" baseline="30000" dirty="0">
                <a:latin typeface="Calibri" panose="020F0502020204030204" pitchFamily="34" charset="0"/>
              </a:rPr>
              <a:t>18</a:t>
            </a:r>
            <a:r>
              <a:rPr lang="es-ES" sz="2000" u="sng" dirty="0">
                <a:latin typeface="Calibri" panose="020F0502020204030204" pitchFamily="34" charset="0"/>
              </a:rPr>
              <a:t> </a:t>
            </a:r>
            <a:r>
              <a:rPr lang="es-ES" sz="2000" u="sng" dirty="0" err="1">
                <a:latin typeface="Calibri" panose="020F0502020204030204" pitchFamily="34" charset="0"/>
              </a:rPr>
              <a:t>for</a:t>
            </a:r>
            <a:r>
              <a:rPr lang="es-ES" sz="2000" u="sng" dirty="0">
                <a:latin typeface="Calibri" panose="020F0502020204030204" pitchFamily="34" charset="0"/>
              </a:rPr>
              <a:t> </a:t>
            </a:r>
            <a:r>
              <a:rPr lang="es-ES" sz="2000" u="sng" baseline="30000" dirty="0">
                <a:latin typeface="Calibri" panose="020F0502020204030204" pitchFamily="34" charset="0"/>
              </a:rPr>
              <a:t>50</a:t>
            </a:r>
            <a:r>
              <a:rPr lang="es-ES" sz="2000" u="sng" dirty="0">
                <a:latin typeface="Calibri" panose="020F0502020204030204" pitchFamily="34" charset="0"/>
              </a:rPr>
              <a:t>Cr and 3x10</a:t>
            </a:r>
            <a:r>
              <a:rPr lang="es-ES" sz="2000" u="sng" baseline="30000" dirty="0">
                <a:latin typeface="Calibri" panose="020F0502020204030204" pitchFamily="34" charset="0"/>
              </a:rPr>
              <a:t>18</a:t>
            </a:r>
            <a:r>
              <a:rPr lang="es-ES" sz="2000" u="sng" dirty="0">
                <a:latin typeface="Calibri" panose="020F0502020204030204" pitchFamily="34" charset="0"/>
              </a:rPr>
              <a:t> </a:t>
            </a:r>
            <a:r>
              <a:rPr lang="es-ES" sz="2000" u="sng" dirty="0" err="1">
                <a:latin typeface="Calibri" panose="020F0502020204030204" pitchFamily="34" charset="0"/>
              </a:rPr>
              <a:t>for</a:t>
            </a:r>
            <a:r>
              <a:rPr lang="es-ES" sz="2000" u="sng" dirty="0">
                <a:latin typeface="Calibri" panose="020F0502020204030204" pitchFamily="34" charset="0"/>
              </a:rPr>
              <a:t> </a:t>
            </a:r>
            <a:r>
              <a:rPr lang="es-ES" sz="2000" u="sng" baseline="30000" dirty="0">
                <a:latin typeface="Calibri" panose="020F0502020204030204" pitchFamily="34" charset="0"/>
              </a:rPr>
              <a:t>53</a:t>
            </a:r>
            <a:r>
              <a:rPr lang="es-ES" sz="2000" u="sng" dirty="0">
                <a:latin typeface="Calibri" panose="020F0502020204030204" pitchFamily="34" charset="0"/>
              </a:rPr>
              <a:t>Cr</a:t>
            </a:r>
            <a:endParaRPr lang="en-US" sz="2000" u="sng" dirty="0">
              <a:latin typeface="Calibri" panose="020F0502020204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FDA25AB-2802-4FDA-8176-D08B48CFA3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33" r="8019"/>
          <a:stretch/>
        </p:blipFill>
        <p:spPr>
          <a:xfrm>
            <a:off x="4716016" y="1106709"/>
            <a:ext cx="4090624" cy="261032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3D2B81E-C666-4500-B427-4B5406191E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430" r="9743"/>
          <a:stretch/>
        </p:blipFill>
        <p:spPr>
          <a:xfrm>
            <a:off x="179512" y="3698997"/>
            <a:ext cx="4062568" cy="2610323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3B7E4100-0C7D-4B9F-89AC-DBCA2C1B87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046" r="4902"/>
          <a:stretch/>
        </p:blipFill>
        <p:spPr>
          <a:xfrm>
            <a:off x="211570" y="3655586"/>
            <a:ext cx="4286168" cy="2653734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AD7741E1-7C48-4FBC-B5DD-5EFCE9F544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281" r="7756"/>
          <a:stretch/>
        </p:blipFill>
        <p:spPr>
          <a:xfrm>
            <a:off x="203593" y="1052736"/>
            <a:ext cx="4148168" cy="2612201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53937262-2A91-4CC9-8DA0-8CFCCB6F63A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281" r="9625"/>
          <a:stretch/>
        </p:blipFill>
        <p:spPr>
          <a:xfrm>
            <a:off x="4689698" y="3704724"/>
            <a:ext cx="4061210" cy="2610323"/>
          </a:xfrm>
          <a:prstGeom prst="rect">
            <a:avLst/>
          </a:prstGeom>
        </p:spPr>
      </p:pic>
      <p:grpSp>
        <p:nvGrpSpPr>
          <p:cNvPr id="25" name="Grupo 24">
            <a:extLst>
              <a:ext uri="{FF2B5EF4-FFF2-40B4-BE49-F238E27FC236}">
                <a16:creationId xmlns:a16="http://schemas.microsoft.com/office/drawing/2014/main" id="{9B663368-8FFD-4D22-A0F4-B01CCEEE1DD2}"/>
              </a:ext>
            </a:extLst>
          </p:cNvPr>
          <p:cNvGrpSpPr/>
          <p:nvPr/>
        </p:nvGrpSpPr>
        <p:grpSpPr>
          <a:xfrm>
            <a:off x="4726036" y="3717032"/>
            <a:ext cx="4253707" cy="2581444"/>
            <a:chOff x="4716017" y="3717032"/>
            <a:chExt cx="4253707" cy="2581444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84BF7C21-C122-45CB-A061-A13B2E93B8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7599" r="3185"/>
            <a:stretch/>
          </p:blipFill>
          <p:spPr>
            <a:xfrm>
              <a:off x="4745599" y="3717032"/>
              <a:ext cx="4224125" cy="2581444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3D0DA80F-D17E-495D-A604-F7D204191D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38" t="21941" r="95760" b="19336"/>
            <a:stretch/>
          </p:blipFill>
          <p:spPr>
            <a:xfrm>
              <a:off x="4716017" y="4056584"/>
              <a:ext cx="197296" cy="16947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469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8DF1BE-E648-42E7-BA2D-424D21003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Summary</a:t>
            </a:r>
            <a:r>
              <a:rPr lang="es-ES" dirty="0"/>
              <a:t> and </a:t>
            </a:r>
            <a:r>
              <a:rPr lang="es-ES" dirty="0" err="1"/>
              <a:t>beam</a:t>
            </a:r>
            <a:r>
              <a:rPr lang="es-ES" dirty="0"/>
              <a:t> time </a:t>
            </a:r>
            <a:r>
              <a:rPr lang="es-ES" dirty="0" err="1"/>
              <a:t>request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3B6A407-81F6-4217-B0BE-15E822108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7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9C2C43-5449-4F58-8C2D-1BC0A208B87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400600"/>
          </a:xfrm>
        </p:spPr>
        <p:txBody>
          <a:bodyPr>
            <a:noAutofit/>
          </a:bodyPr>
          <a:lstStyle/>
          <a:p>
            <a:r>
              <a:rPr lang="en-US" sz="2000" dirty="0"/>
              <a:t>The </a:t>
            </a:r>
            <a:r>
              <a:rPr lang="en-US" sz="2000" b="1" dirty="0"/>
              <a:t>NEA HPRL features </a:t>
            </a:r>
            <a:r>
              <a:rPr lang="en-US" sz="2000" b="1" baseline="30000" dirty="0"/>
              <a:t>50</a:t>
            </a:r>
            <a:r>
              <a:rPr lang="en-US" sz="2000" b="1" dirty="0"/>
              <a:t>Cr and </a:t>
            </a:r>
            <a:r>
              <a:rPr lang="en-US" sz="2000" b="1" baseline="30000" dirty="0"/>
              <a:t>53</a:t>
            </a:r>
            <a:r>
              <a:rPr lang="en-US" sz="2000" b="1" dirty="0"/>
              <a:t>Cr </a:t>
            </a:r>
            <a:r>
              <a:rPr lang="en-US" sz="2000" dirty="0"/>
              <a:t>in relation with nuclear technology (neutron absorption in stainless steel)</a:t>
            </a:r>
          </a:p>
          <a:p>
            <a:r>
              <a:rPr lang="en-US" sz="2000" dirty="0"/>
              <a:t>Current uncertainty ~35% </a:t>
            </a:r>
          </a:p>
          <a:p>
            <a:pPr lvl="1"/>
            <a:r>
              <a:rPr lang="en-US" sz="2000" dirty="0"/>
              <a:t>→ </a:t>
            </a:r>
            <a:r>
              <a:rPr lang="en-US" sz="2000" b="1" dirty="0"/>
              <a:t>8-10% (1-100 keV) </a:t>
            </a:r>
            <a:r>
              <a:rPr lang="en-US" sz="2000" dirty="0"/>
              <a:t>required for criticality benchmarks</a:t>
            </a:r>
          </a:p>
          <a:p>
            <a:pPr marL="320040" lvl="1" indent="0">
              <a:buNone/>
            </a:pPr>
            <a:endParaRPr lang="en-US" sz="1000" dirty="0"/>
          </a:p>
          <a:p>
            <a:pPr marL="320040" lvl="1" indent="0">
              <a:buNone/>
            </a:pPr>
            <a:r>
              <a:rPr lang="en-US" sz="2000" b="1" dirty="0"/>
              <a:t>BEAM TIME REQUEST: </a:t>
            </a:r>
          </a:p>
          <a:p>
            <a:pPr marL="320040" lvl="1" indent="0">
              <a:buNone/>
            </a:pPr>
            <a:r>
              <a:rPr lang="en-US" sz="2000" b="1" dirty="0"/>
              <a:t>	- 1 g</a:t>
            </a:r>
            <a:r>
              <a:rPr lang="en-US" sz="2000" dirty="0"/>
              <a:t> metallic targets </a:t>
            </a:r>
            <a:r>
              <a:rPr lang="en-US" sz="2000" b="1" dirty="0"/>
              <a:t>@EAR1</a:t>
            </a:r>
            <a:r>
              <a:rPr lang="en-US" sz="2000" dirty="0"/>
              <a:t> with </a:t>
            </a:r>
            <a:r>
              <a:rPr lang="en-US" sz="2000" b="1" dirty="0"/>
              <a:t>C</a:t>
            </a:r>
            <a:r>
              <a:rPr lang="en-US" sz="2000" b="1" baseline="-25000" dirty="0"/>
              <a:t>6</a:t>
            </a:r>
            <a:r>
              <a:rPr lang="en-US" sz="2000" b="1" dirty="0"/>
              <a:t>D</a:t>
            </a:r>
            <a:r>
              <a:rPr lang="en-US" sz="2000" b="1" baseline="-25000" dirty="0"/>
              <a:t>6</a:t>
            </a:r>
          </a:p>
          <a:p>
            <a:pPr marL="320040" lvl="1" indent="0">
              <a:buNone/>
            </a:pPr>
            <a:r>
              <a:rPr lang="en-US" sz="2000" b="1" baseline="-25000" dirty="0"/>
              <a:t>	</a:t>
            </a:r>
            <a:r>
              <a:rPr lang="en-US" sz="2000" b="1" dirty="0"/>
              <a:t>- 3000 bpd</a:t>
            </a:r>
            <a:r>
              <a:rPr lang="en-US" sz="2000" dirty="0"/>
              <a:t> needed</a:t>
            </a:r>
            <a:endParaRPr lang="en-US" sz="2000" b="1" dirty="0"/>
          </a:p>
          <a:p>
            <a:pPr marL="320040" lvl="1" indent="0">
              <a:buNone/>
            </a:pPr>
            <a:r>
              <a:rPr lang="en-US" sz="2000" b="1" dirty="0"/>
              <a:t>	- 1 g targets, for now</a:t>
            </a:r>
            <a:r>
              <a:rPr lang="en-US" sz="2000" dirty="0"/>
              <a:t> (mass of the targets depends on budget</a:t>
            </a:r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/>
              <a:t>)</a:t>
            </a:r>
          </a:p>
          <a:p>
            <a:pPr marL="320040" lvl="1" indent="0">
              <a:buNone/>
            </a:pPr>
            <a:r>
              <a:rPr lang="en-US" sz="2000" b="1" dirty="0"/>
              <a:t>	- </a:t>
            </a:r>
            <a:r>
              <a:rPr lang="en-US" sz="2000" dirty="0"/>
              <a:t>evaluations, hence beam time estimates, </a:t>
            </a:r>
            <a:r>
              <a:rPr lang="en-US" sz="2000" b="1" dirty="0"/>
              <a:t>uncertain by ~35%</a:t>
            </a:r>
          </a:p>
          <a:p>
            <a:pPr marL="320040" lvl="1" indent="0">
              <a:buNone/>
            </a:pPr>
            <a:r>
              <a:rPr lang="en-US" sz="2000" dirty="0"/>
              <a:t>	- Assuming </a:t>
            </a:r>
            <a:r>
              <a:rPr lang="en-US" sz="2000" b="1" dirty="0"/>
              <a:t>common background and normalization</a:t>
            </a:r>
            <a:r>
              <a:rPr lang="en-US" sz="2000" dirty="0"/>
              <a:t> measurements</a:t>
            </a:r>
          </a:p>
          <a:p>
            <a:pPr marL="320040" lvl="1" indent="0">
              <a:buNone/>
            </a:pPr>
            <a:r>
              <a:rPr lang="en-US" b="1" dirty="0"/>
              <a:t>	Request is </a:t>
            </a:r>
          </a:p>
          <a:p>
            <a:pPr marL="320040" lvl="1" indent="0">
              <a:buNone/>
            </a:pPr>
            <a:r>
              <a:rPr lang="en-US" b="1" dirty="0"/>
              <a:t>		~1x10</a:t>
            </a:r>
            <a:r>
              <a:rPr lang="en-US" b="1" baseline="30000" dirty="0"/>
              <a:t>18</a:t>
            </a:r>
            <a:r>
              <a:rPr lang="en-US" b="1" dirty="0"/>
              <a:t> pot for </a:t>
            </a:r>
            <a:r>
              <a:rPr lang="en-US" b="1" baseline="30000" dirty="0"/>
              <a:t>50</a:t>
            </a:r>
            <a:r>
              <a:rPr lang="en-US" b="1" dirty="0"/>
              <a:t>Cr </a:t>
            </a:r>
          </a:p>
          <a:p>
            <a:pPr marL="320040" lvl="1" indent="0">
              <a:buNone/>
            </a:pPr>
            <a:r>
              <a:rPr lang="en-US" b="1" dirty="0"/>
              <a:t>		~3x10</a:t>
            </a:r>
            <a:r>
              <a:rPr lang="en-US" b="1" baseline="30000" dirty="0"/>
              <a:t>18</a:t>
            </a:r>
            <a:r>
              <a:rPr lang="en-US" b="1" dirty="0"/>
              <a:t> for </a:t>
            </a:r>
            <a:r>
              <a:rPr lang="en-US" b="1" baseline="30000" dirty="0"/>
              <a:t>53</a:t>
            </a:r>
            <a:r>
              <a:rPr lang="en-US" b="1" dirty="0"/>
              <a:t>Cr	  </a:t>
            </a:r>
            <a:r>
              <a:rPr lang="en-US" b="1" dirty="0">
                <a:solidFill>
                  <a:srgbClr val="FF0000"/>
                </a:solidFill>
              </a:rPr>
              <a:t>Overall ~4,5x10</a:t>
            </a:r>
            <a:r>
              <a:rPr lang="en-US" b="1" baseline="30000" dirty="0">
                <a:solidFill>
                  <a:srgbClr val="FF0000"/>
                </a:solidFill>
              </a:rPr>
              <a:t>18</a:t>
            </a:r>
            <a:endParaRPr lang="en-US" b="1" dirty="0">
              <a:solidFill>
                <a:srgbClr val="FF0000"/>
              </a:solidFill>
            </a:endParaRPr>
          </a:p>
          <a:p>
            <a:pPr marL="320040" lvl="1" indent="0">
              <a:buNone/>
            </a:pPr>
            <a:r>
              <a:rPr lang="en-US" b="1" dirty="0"/>
              <a:t>		~0.5x10</a:t>
            </a:r>
            <a:r>
              <a:rPr lang="en-US" b="1" baseline="30000" dirty="0"/>
              <a:t>18</a:t>
            </a:r>
            <a:r>
              <a:rPr lang="en-US" b="1" dirty="0"/>
              <a:t> for </a:t>
            </a:r>
            <a:r>
              <a:rPr lang="en-US" b="1" baseline="30000" dirty="0" err="1"/>
              <a:t>nat</a:t>
            </a:r>
            <a:r>
              <a:rPr lang="en-US" b="1" dirty="0" err="1"/>
              <a:t>Cr</a:t>
            </a:r>
            <a:r>
              <a:rPr lang="en-US" b="1" dirty="0">
                <a:solidFill>
                  <a:srgbClr val="FF0000"/>
                </a:solidFill>
              </a:rPr>
              <a:t>	</a:t>
            </a:r>
          </a:p>
          <a:p>
            <a:pPr marL="320040" lvl="1" indent="0">
              <a:buNone/>
            </a:pPr>
            <a:r>
              <a:rPr lang="en-US" sz="1600" b="1" i="1" dirty="0">
                <a:solidFill>
                  <a:srgbClr val="FF0000"/>
                </a:solidFill>
              </a:rPr>
              <a:t>					</a:t>
            </a:r>
            <a:r>
              <a:rPr lang="en-US" sz="1600" i="1" dirty="0">
                <a:solidFill>
                  <a:srgbClr val="FF0000"/>
                </a:solidFill>
              </a:rPr>
              <a:t>*</a:t>
            </a:r>
            <a:r>
              <a:rPr lang="en-US" sz="1600" i="1" dirty="0"/>
              <a:t>Budget availability to be definitive within 2020</a:t>
            </a:r>
          </a:p>
        </p:txBody>
      </p:sp>
      <p:sp>
        <p:nvSpPr>
          <p:cNvPr id="5" name="Cerrar llave 4">
            <a:extLst>
              <a:ext uri="{FF2B5EF4-FFF2-40B4-BE49-F238E27FC236}">
                <a16:creationId xmlns:a16="http://schemas.microsoft.com/office/drawing/2014/main" id="{D66E9CAF-1C02-4CFF-8E2C-F259B0B024CF}"/>
              </a:ext>
            </a:extLst>
          </p:cNvPr>
          <p:cNvSpPr/>
          <p:nvPr/>
        </p:nvSpPr>
        <p:spPr>
          <a:xfrm>
            <a:off x="4706491" y="4893188"/>
            <a:ext cx="144016" cy="1180273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8839297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17291</TotalTime>
  <Words>841</Words>
  <Application>Microsoft Office PowerPoint</Application>
  <PresentationFormat>Presentación en pantalla (4:3)</PresentationFormat>
  <Paragraphs>76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Calibri</vt:lpstr>
      <vt:lpstr>Franklin Gothic Book</vt:lpstr>
      <vt:lpstr>Perpetua</vt:lpstr>
      <vt:lpstr>Symbol</vt:lpstr>
      <vt:lpstr>Wingdings 2</vt:lpstr>
      <vt:lpstr>Equity</vt:lpstr>
      <vt:lpstr>Presentación de PowerPoint</vt:lpstr>
      <vt:lpstr>Motivation</vt:lpstr>
      <vt:lpstr>Presentación de PowerPoint</vt:lpstr>
      <vt:lpstr>Neutron capture on 53Cr (EXFOR &amp; evaluations)</vt:lpstr>
      <vt:lpstr>Proposed experiment</vt:lpstr>
      <vt:lpstr>50Cr &amp; 53Cr @EAR1 with C6D6 (1g  2cm diam.)</vt:lpstr>
      <vt:lpstr>Summary and beam time request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Guerrero Sanchez</dc:creator>
  <cp:lastModifiedBy>CARLOS GUERRERO SANCHEZ</cp:lastModifiedBy>
  <cp:revision>341</cp:revision>
  <dcterms:created xsi:type="dcterms:W3CDTF">2013-11-14T09:12:57Z</dcterms:created>
  <dcterms:modified xsi:type="dcterms:W3CDTF">2020-06-11T14:23:24Z</dcterms:modified>
</cp:coreProperties>
</file>