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2"/>
  </p:notesMasterIdLst>
  <p:handoutMasterIdLst>
    <p:handoutMasterId r:id="rId103"/>
  </p:handoutMasterIdLst>
  <p:sldIdLst>
    <p:sldId id="359" r:id="rId2"/>
    <p:sldId id="360" r:id="rId3"/>
    <p:sldId id="282" r:id="rId4"/>
    <p:sldId id="272" r:id="rId5"/>
    <p:sldId id="274" r:id="rId6"/>
    <p:sldId id="257" r:id="rId7"/>
    <p:sldId id="258" r:id="rId8"/>
    <p:sldId id="277" r:id="rId9"/>
    <p:sldId id="276" r:id="rId10"/>
    <p:sldId id="278" r:id="rId11"/>
    <p:sldId id="280" r:id="rId12"/>
    <p:sldId id="279" r:id="rId13"/>
    <p:sldId id="270" r:id="rId14"/>
    <p:sldId id="296" r:id="rId15"/>
    <p:sldId id="271" r:id="rId16"/>
    <p:sldId id="297" r:id="rId17"/>
    <p:sldId id="298" r:id="rId18"/>
    <p:sldId id="299" r:id="rId19"/>
    <p:sldId id="301" r:id="rId20"/>
    <p:sldId id="302" r:id="rId21"/>
    <p:sldId id="283" r:id="rId22"/>
    <p:sldId id="303" r:id="rId23"/>
    <p:sldId id="304" r:id="rId24"/>
    <p:sldId id="305" r:id="rId25"/>
    <p:sldId id="310" r:id="rId26"/>
    <p:sldId id="306" r:id="rId27"/>
    <p:sldId id="308" r:id="rId28"/>
    <p:sldId id="309" r:id="rId29"/>
    <p:sldId id="300" r:id="rId30"/>
    <p:sldId id="311" r:id="rId31"/>
    <p:sldId id="312" r:id="rId32"/>
    <p:sldId id="313" r:id="rId33"/>
    <p:sldId id="314" r:id="rId34"/>
    <p:sldId id="317" r:id="rId35"/>
    <p:sldId id="318" r:id="rId36"/>
    <p:sldId id="319" r:id="rId37"/>
    <p:sldId id="320" r:id="rId38"/>
    <p:sldId id="315" r:id="rId39"/>
    <p:sldId id="316" r:id="rId40"/>
    <p:sldId id="321" r:id="rId41"/>
    <p:sldId id="322" r:id="rId42"/>
    <p:sldId id="323" r:id="rId43"/>
    <p:sldId id="361" r:id="rId44"/>
    <p:sldId id="362" r:id="rId45"/>
    <p:sldId id="363" r:id="rId46"/>
    <p:sldId id="364" r:id="rId47"/>
    <p:sldId id="365" r:id="rId48"/>
    <p:sldId id="366" r:id="rId49"/>
    <p:sldId id="367" r:id="rId50"/>
    <p:sldId id="368" r:id="rId51"/>
    <p:sldId id="370" r:id="rId52"/>
    <p:sldId id="371" r:id="rId53"/>
    <p:sldId id="372" r:id="rId54"/>
    <p:sldId id="256" r:id="rId55"/>
    <p:sldId id="273" r:id="rId56"/>
    <p:sldId id="369" r:id="rId57"/>
    <p:sldId id="324" r:id="rId58"/>
    <p:sldId id="341" r:id="rId59"/>
    <p:sldId id="329" r:id="rId60"/>
    <p:sldId id="336" r:id="rId61"/>
    <p:sldId id="331" r:id="rId62"/>
    <p:sldId id="375" r:id="rId63"/>
    <p:sldId id="376" r:id="rId64"/>
    <p:sldId id="334" r:id="rId65"/>
    <p:sldId id="325" r:id="rId66"/>
    <p:sldId id="348" r:id="rId67"/>
    <p:sldId id="377" r:id="rId68"/>
    <p:sldId id="349" r:id="rId69"/>
    <p:sldId id="328" r:id="rId70"/>
    <p:sldId id="350" r:id="rId71"/>
    <p:sldId id="380" r:id="rId72"/>
    <p:sldId id="381" r:id="rId73"/>
    <p:sldId id="339" r:id="rId74"/>
    <p:sldId id="340" r:id="rId75"/>
    <p:sldId id="382" r:id="rId76"/>
    <p:sldId id="383" r:id="rId77"/>
    <p:sldId id="378" r:id="rId78"/>
    <p:sldId id="379" r:id="rId79"/>
    <p:sldId id="385" r:id="rId80"/>
    <p:sldId id="351" r:id="rId81"/>
    <p:sldId id="384" r:id="rId82"/>
    <p:sldId id="269" r:id="rId83"/>
    <p:sldId id="259" r:id="rId84"/>
    <p:sldId id="260" r:id="rId85"/>
    <p:sldId id="261" r:id="rId86"/>
    <p:sldId id="262" r:id="rId87"/>
    <p:sldId id="263" r:id="rId88"/>
    <p:sldId id="264" r:id="rId89"/>
    <p:sldId id="265" r:id="rId90"/>
    <p:sldId id="266" r:id="rId91"/>
    <p:sldId id="267" r:id="rId92"/>
    <p:sldId id="268" r:id="rId93"/>
    <p:sldId id="352" r:id="rId94"/>
    <p:sldId id="353" r:id="rId95"/>
    <p:sldId id="354" r:id="rId96"/>
    <p:sldId id="332" r:id="rId97"/>
    <p:sldId id="338" r:id="rId98"/>
    <p:sldId id="292" r:id="rId99"/>
    <p:sldId id="356" r:id="rId100"/>
    <p:sldId id="357" r:id="rId101"/>
  </p:sldIdLst>
  <p:sldSz cx="9144000" cy="6858000" type="screen4x3"/>
  <p:notesSz cx="6797675" cy="9928225"/>
  <p:defaultTextStyle>
    <a:defPPr>
      <a:defRPr lang="en-US"/>
    </a:defPPr>
    <a:lvl1pPr algn="l" rtl="0" fontAlgn="base">
      <a:spcBef>
        <a:spcPct val="20000"/>
      </a:spcBef>
      <a:spcAft>
        <a:spcPct val="0"/>
      </a:spcAft>
      <a:buChar char="•"/>
      <a:defRPr sz="1400" kern="1200">
        <a:solidFill>
          <a:schemeClr val="tx1"/>
        </a:solidFill>
        <a:latin typeface="Times New Roman" pitchFamily="18" charset="0"/>
        <a:ea typeface="+mn-ea"/>
        <a:cs typeface="+mn-cs"/>
      </a:defRPr>
    </a:lvl1pPr>
    <a:lvl2pPr marL="457200" algn="l" rtl="0" fontAlgn="base">
      <a:spcBef>
        <a:spcPct val="20000"/>
      </a:spcBef>
      <a:spcAft>
        <a:spcPct val="0"/>
      </a:spcAft>
      <a:buChar char="•"/>
      <a:defRPr sz="1400" kern="1200">
        <a:solidFill>
          <a:schemeClr val="tx1"/>
        </a:solidFill>
        <a:latin typeface="Times New Roman" pitchFamily="18" charset="0"/>
        <a:ea typeface="+mn-ea"/>
        <a:cs typeface="+mn-cs"/>
      </a:defRPr>
    </a:lvl2pPr>
    <a:lvl3pPr marL="914400" algn="l" rtl="0" fontAlgn="base">
      <a:spcBef>
        <a:spcPct val="20000"/>
      </a:spcBef>
      <a:spcAft>
        <a:spcPct val="0"/>
      </a:spcAft>
      <a:buChar char="•"/>
      <a:defRPr sz="1400" kern="1200">
        <a:solidFill>
          <a:schemeClr val="tx1"/>
        </a:solidFill>
        <a:latin typeface="Times New Roman" pitchFamily="18" charset="0"/>
        <a:ea typeface="+mn-ea"/>
        <a:cs typeface="+mn-cs"/>
      </a:defRPr>
    </a:lvl3pPr>
    <a:lvl4pPr marL="1371600" algn="l" rtl="0" fontAlgn="base">
      <a:spcBef>
        <a:spcPct val="20000"/>
      </a:spcBef>
      <a:spcAft>
        <a:spcPct val="0"/>
      </a:spcAft>
      <a:buChar char="•"/>
      <a:defRPr sz="1400" kern="1200">
        <a:solidFill>
          <a:schemeClr val="tx1"/>
        </a:solidFill>
        <a:latin typeface="Times New Roman" pitchFamily="18" charset="0"/>
        <a:ea typeface="+mn-ea"/>
        <a:cs typeface="+mn-cs"/>
      </a:defRPr>
    </a:lvl4pPr>
    <a:lvl5pPr marL="1828800" algn="l" rtl="0" fontAlgn="base">
      <a:spcBef>
        <a:spcPct val="20000"/>
      </a:spcBef>
      <a:spcAft>
        <a:spcPct val="0"/>
      </a:spcAft>
      <a:buChar char="•"/>
      <a:defRPr sz="1400" kern="1200">
        <a:solidFill>
          <a:schemeClr val="tx1"/>
        </a:solidFill>
        <a:latin typeface="Times New Roman" pitchFamily="18" charset="0"/>
        <a:ea typeface="+mn-ea"/>
        <a:cs typeface="+mn-cs"/>
      </a:defRPr>
    </a:lvl5pPr>
    <a:lvl6pPr marL="2286000" algn="l" defTabSz="914400" rtl="0" eaLnBrk="1" latinLnBrk="0" hangingPunct="1">
      <a:defRPr sz="1400" kern="1200">
        <a:solidFill>
          <a:schemeClr val="tx1"/>
        </a:solidFill>
        <a:latin typeface="Times New Roman" pitchFamily="18" charset="0"/>
        <a:ea typeface="+mn-ea"/>
        <a:cs typeface="+mn-cs"/>
      </a:defRPr>
    </a:lvl6pPr>
    <a:lvl7pPr marL="2743200" algn="l" defTabSz="914400" rtl="0" eaLnBrk="1" latinLnBrk="0" hangingPunct="1">
      <a:defRPr sz="1400" kern="1200">
        <a:solidFill>
          <a:schemeClr val="tx1"/>
        </a:solidFill>
        <a:latin typeface="Times New Roman" pitchFamily="18" charset="0"/>
        <a:ea typeface="+mn-ea"/>
        <a:cs typeface="+mn-cs"/>
      </a:defRPr>
    </a:lvl7pPr>
    <a:lvl8pPr marL="3200400" algn="l" defTabSz="914400" rtl="0" eaLnBrk="1" latinLnBrk="0" hangingPunct="1">
      <a:defRPr sz="1400" kern="1200">
        <a:solidFill>
          <a:schemeClr val="tx1"/>
        </a:solidFill>
        <a:latin typeface="Times New Roman" pitchFamily="18" charset="0"/>
        <a:ea typeface="+mn-ea"/>
        <a:cs typeface="+mn-cs"/>
      </a:defRPr>
    </a:lvl8pPr>
    <a:lvl9pPr marL="3657600" algn="l" defTabSz="914400" rtl="0" eaLnBrk="1" latinLnBrk="0" hangingPunct="1">
      <a:defRPr sz="1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3399"/>
    <a:srgbClr val="FFFF00"/>
    <a:srgbClr val="FFFFCC"/>
    <a:srgbClr val="FF7A01"/>
    <a:srgbClr val="339933"/>
    <a:srgbClr val="00FF00"/>
    <a:srgbClr val="FF0000"/>
    <a:srgbClr val="9ED89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p:cViewPr varScale="1">
        <p:scale>
          <a:sx n="70" d="100"/>
          <a:sy n="70" d="100"/>
        </p:scale>
        <p:origin x="-516" y="-108"/>
      </p:cViewPr>
      <p:guideLst>
        <p:guide orient="horz"/>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8982"/>
    </p:cViewPr>
  </p:sorterViewPr>
  <p:notesViewPr>
    <p:cSldViewPr>
      <p:cViewPr varScale="1">
        <p:scale>
          <a:sx n="86" d="100"/>
          <a:sy n="86" d="100"/>
        </p:scale>
        <p:origin x="-1818" y="-72"/>
      </p:cViewPr>
      <p:guideLst>
        <p:guide orient="horz" pos="3126"/>
        <p:guide pos="2141"/>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70.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56.wmf"/><Relationship Id="rId4" Type="http://schemas.openxmlformats.org/officeDocument/2006/relationships/image" Target="../media/image59.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72.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72.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75.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75.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0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56.wmf"/><Relationship Id="rId4" Type="http://schemas.openxmlformats.org/officeDocument/2006/relationships/image" Target="../media/image5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6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4813" cy="495300"/>
          </a:xfrm>
          <a:prstGeom prst="rect">
            <a:avLst/>
          </a:prstGeom>
          <a:noFill/>
          <a:ln w="9525">
            <a:noFill/>
            <a:miter lim="800000"/>
            <a:headEnd/>
            <a:tailEnd/>
          </a:ln>
          <a:effectLst/>
        </p:spPr>
        <p:txBody>
          <a:bodyPr vert="horz" wrap="square" lIns="92944" tIns="46472" rIns="92944" bIns="46472" numCol="1" anchor="t" anchorCtr="0" compatLnSpc="1">
            <a:prstTxWarp prst="textNoShape">
              <a:avLst/>
            </a:prstTxWarp>
          </a:bodyPr>
          <a:lstStyle>
            <a:lvl1pPr defTabSz="930275">
              <a:spcBef>
                <a:spcPct val="0"/>
              </a:spcBef>
              <a:buFontTx/>
              <a:buNone/>
              <a:defRPr sz="1200"/>
            </a:lvl1pPr>
          </a:lstStyle>
          <a:p>
            <a:endParaRPr lang="en-US"/>
          </a:p>
        </p:txBody>
      </p:sp>
      <p:sp>
        <p:nvSpPr>
          <p:cNvPr id="5123" name="Rectangle 3"/>
          <p:cNvSpPr>
            <a:spLocks noGrp="1" noChangeArrowheads="1"/>
          </p:cNvSpPr>
          <p:nvPr>
            <p:ph type="dt" sz="quarter" idx="1"/>
          </p:nvPr>
        </p:nvSpPr>
        <p:spPr bwMode="auto">
          <a:xfrm>
            <a:off x="3852863" y="0"/>
            <a:ext cx="2944812" cy="495300"/>
          </a:xfrm>
          <a:prstGeom prst="rect">
            <a:avLst/>
          </a:prstGeom>
          <a:noFill/>
          <a:ln w="9525">
            <a:noFill/>
            <a:miter lim="800000"/>
            <a:headEnd/>
            <a:tailEnd/>
          </a:ln>
          <a:effectLst/>
        </p:spPr>
        <p:txBody>
          <a:bodyPr vert="horz" wrap="square" lIns="92944" tIns="46472" rIns="92944" bIns="46472" numCol="1" anchor="t" anchorCtr="0" compatLnSpc="1">
            <a:prstTxWarp prst="textNoShape">
              <a:avLst/>
            </a:prstTxWarp>
          </a:bodyPr>
          <a:lstStyle>
            <a:lvl1pPr algn="r" defTabSz="930275">
              <a:spcBef>
                <a:spcPct val="0"/>
              </a:spcBef>
              <a:buFontTx/>
              <a:buNone/>
              <a:defRPr sz="1200"/>
            </a:lvl1pPr>
          </a:lstStyle>
          <a:p>
            <a:endParaRPr lang="en-US"/>
          </a:p>
        </p:txBody>
      </p:sp>
      <p:sp>
        <p:nvSpPr>
          <p:cNvPr id="5124" name="Rectangle 4"/>
          <p:cNvSpPr>
            <a:spLocks noGrp="1" noChangeArrowheads="1"/>
          </p:cNvSpPr>
          <p:nvPr>
            <p:ph type="ftr" sz="quarter" idx="2"/>
          </p:nvPr>
        </p:nvSpPr>
        <p:spPr bwMode="auto">
          <a:xfrm>
            <a:off x="0" y="9432925"/>
            <a:ext cx="2944813" cy="495300"/>
          </a:xfrm>
          <a:prstGeom prst="rect">
            <a:avLst/>
          </a:prstGeom>
          <a:noFill/>
          <a:ln w="9525">
            <a:noFill/>
            <a:miter lim="800000"/>
            <a:headEnd/>
            <a:tailEnd/>
          </a:ln>
          <a:effectLst/>
        </p:spPr>
        <p:txBody>
          <a:bodyPr vert="horz" wrap="square" lIns="92944" tIns="46472" rIns="92944" bIns="46472" numCol="1" anchor="b" anchorCtr="0" compatLnSpc="1">
            <a:prstTxWarp prst="textNoShape">
              <a:avLst/>
            </a:prstTxWarp>
          </a:bodyPr>
          <a:lstStyle>
            <a:lvl1pPr defTabSz="930275">
              <a:spcBef>
                <a:spcPct val="0"/>
              </a:spcBef>
              <a:buFontTx/>
              <a:buNone/>
              <a:defRPr sz="1200"/>
            </a:lvl1pPr>
          </a:lstStyle>
          <a:p>
            <a:endParaRPr lang="en-US"/>
          </a:p>
        </p:txBody>
      </p:sp>
      <p:sp>
        <p:nvSpPr>
          <p:cNvPr id="5125" name="Rectangle 5"/>
          <p:cNvSpPr>
            <a:spLocks noGrp="1" noChangeArrowheads="1"/>
          </p:cNvSpPr>
          <p:nvPr>
            <p:ph type="sldNum" sz="quarter" idx="3"/>
          </p:nvPr>
        </p:nvSpPr>
        <p:spPr bwMode="auto">
          <a:xfrm>
            <a:off x="3852863" y="9432925"/>
            <a:ext cx="2944812" cy="495300"/>
          </a:xfrm>
          <a:prstGeom prst="rect">
            <a:avLst/>
          </a:prstGeom>
          <a:noFill/>
          <a:ln w="9525">
            <a:noFill/>
            <a:miter lim="800000"/>
            <a:headEnd/>
            <a:tailEnd/>
          </a:ln>
          <a:effectLst/>
        </p:spPr>
        <p:txBody>
          <a:bodyPr vert="horz" wrap="square" lIns="92944" tIns="46472" rIns="92944" bIns="46472" numCol="1" anchor="b" anchorCtr="0" compatLnSpc="1">
            <a:prstTxWarp prst="textNoShape">
              <a:avLst/>
            </a:prstTxWarp>
          </a:bodyPr>
          <a:lstStyle>
            <a:lvl1pPr algn="r" defTabSz="930275">
              <a:spcBef>
                <a:spcPct val="0"/>
              </a:spcBef>
              <a:buFontTx/>
              <a:buNone/>
              <a:defRPr sz="1200"/>
            </a:lvl1pPr>
          </a:lstStyle>
          <a:p>
            <a:fld id="{DE0A5198-DD97-40B3-B5D8-84894A03195C}"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62275" cy="488950"/>
          </a:xfrm>
          <a:prstGeom prst="rect">
            <a:avLst/>
          </a:prstGeom>
          <a:noFill/>
          <a:ln w="9525">
            <a:noFill/>
            <a:miter lim="800000"/>
            <a:headEnd/>
            <a:tailEnd/>
          </a:ln>
          <a:effectLst/>
        </p:spPr>
        <p:txBody>
          <a:bodyPr vert="horz" wrap="square" lIns="91409" tIns="45704" rIns="91409" bIns="45704" numCol="1" anchor="t" anchorCtr="0" compatLnSpc="1">
            <a:prstTxWarp prst="textNoShape">
              <a:avLst/>
            </a:prstTxWarp>
          </a:bodyPr>
          <a:lstStyle>
            <a:lvl1pPr>
              <a:spcBef>
                <a:spcPct val="0"/>
              </a:spcBef>
              <a:buFontTx/>
              <a:buNone/>
              <a:defRPr sz="1200"/>
            </a:lvl1pPr>
          </a:lstStyle>
          <a:p>
            <a:endParaRPr lang="en-US"/>
          </a:p>
        </p:txBody>
      </p:sp>
      <p:sp>
        <p:nvSpPr>
          <p:cNvPr id="9219" name="Rectangle 3"/>
          <p:cNvSpPr>
            <a:spLocks noGrp="1" noChangeArrowheads="1"/>
          </p:cNvSpPr>
          <p:nvPr>
            <p:ph type="dt" idx="1"/>
          </p:nvPr>
        </p:nvSpPr>
        <p:spPr bwMode="auto">
          <a:xfrm>
            <a:off x="3852863" y="0"/>
            <a:ext cx="2962275" cy="488950"/>
          </a:xfrm>
          <a:prstGeom prst="rect">
            <a:avLst/>
          </a:prstGeom>
          <a:noFill/>
          <a:ln w="9525">
            <a:noFill/>
            <a:miter lim="800000"/>
            <a:headEnd/>
            <a:tailEnd/>
          </a:ln>
          <a:effectLst/>
        </p:spPr>
        <p:txBody>
          <a:bodyPr vert="horz" wrap="square" lIns="91409" tIns="45704" rIns="91409" bIns="45704" numCol="1" anchor="t" anchorCtr="0" compatLnSpc="1">
            <a:prstTxWarp prst="textNoShape">
              <a:avLst/>
            </a:prstTxWarp>
          </a:bodyPr>
          <a:lstStyle>
            <a:lvl1pPr algn="r">
              <a:spcBef>
                <a:spcPct val="0"/>
              </a:spcBef>
              <a:buFontTx/>
              <a:buNone/>
              <a:defRPr sz="1200"/>
            </a:lvl1pPr>
          </a:lstStyle>
          <a:p>
            <a:endParaRPr lang="en-US"/>
          </a:p>
        </p:txBody>
      </p:sp>
      <p:sp>
        <p:nvSpPr>
          <p:cNvPr id="9220" name="Rectangle 4"/>
          <p:cNvSpPr>
            <a:spLocks noChangeArrowheads="1" noTextEdit="1"/>
          </p:cNvSpPr>
          <p:nvPr>
            <p:ph type="sldImg" idx="2"/>
          </p:nvPr>
        </p:nvSpPr>
        <p:spPr bwMode="auto">
          <a:xfrm>
            <a:off x="868363" y="733425"/>
            <a:ext cx="5002212" cy="3751263"/>
          </a:xfrm>
          <a:prstGeom prst="rect">
            <a:avLst/>
          </a:prstGeom>
          <a:noFill/>
          <a:ln w="9525">
            <a:solidFill>
              <a:srgbClr val="000000"/>
            </a:solidFill>
            <a:miter lim="800000"/>
            <a:headEnd/>
            <a:tailEnd/>
          </a:ln>
          <a:effectLst/>
        </p:spPr>
      </p:sp>
      <p:sp>
        <p:nvSpPr>
          <p:cNvPr id="9221" name="Rectangle 5"/>
          <p:cNvSpPr>
            <a:spLocks noGrp="1" noChangeArrowheads="1"/>
          </p:cNvSpPr>
          <p:nvPr>
            <p:ph type="body" sz="quarter" idx="3"/>
          </p:nvPr>
        </p:nvSpPr>
        <p:spPr bwMode="auto">
          <a:xfrm>
            <a:off x="889000" y="4729163"/>
            <a:ext cx="5037138" cy="4484687"/>
          </a:xfrm>
          <a:prstGeom prst="rect">
            <a:avLst/>
          </a:prstGeom>
          <a:noFill/>
          <a:ln w="9525">
            <a:noFill/>
            <a:miter lim="800000"/>
            <a:headEnd/>
            <a:tailEnd/>
          </a:ln>
          <a:effectLst/>
        </p:spPr>
        <p:txBody>
          <a:bodyPr vert="horz" wrap="square" lIns="91409" tIns="45704" rIns="91409" bIns="457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222" name="Rectangle 6"/>
          <p:cNvSpPr>
            <a:spLocks noGrp="1" noChangeArrowheads="1"/>
          </p:cNvSpPr>
          <p:nvPr>
            <p:ph type="ftr" sz="quarter" idx="4"/>
          </p:nvPr>
        </p:nvSpPr>
        <p:spPr bwMode="auto">
          <a:xfrm>
            <a:off x="0" y="9458325"/>
            <a:ext cx="2962275" cy="488950"/>
          </a:xfrm>
          <a:prstGeom prst="rect">
            <a:avLst/>
          </a:prstGeom>
          <a:noFill/>
          <a:ln w="9525">
            <a:noFill/>
            <a:miter lim="800000"/>
            <a:headEnd/>
            <a:tailEnd/>
          </a:ln>
          <a:effectLst/>
        </p:spPr>
        <p:txBody>
          <a:bodyPr vert="horz" wrap="square" lIns="91409" tIns="45704" rIns="91409" bIns="45704" numCol="1" anchor="b" anchorCtr="0" compatLnSpc="1">
            <a:prstTxWarp prst="textNoShape">
              <a:avLst/>
            </a:prstTxWarp>
          </a:bodyPr>
          <a:lstStyle>
            <a:lvl1pPr>
              <a:spcBef>
                <a:spcPct val="0"/>
              </a:spcBef>
              <a:buFontTx/>
              <a:buNone/>
              <a:defRPr sz="1200"/>
            </a:lvl1pPr>
          </a:lstStyle>
          <a:p>
            <a:endParaRPr lang="en-US"/>
          </a:p>
        </p:txBody>
      </p:sp>
      <p:sp>
        <p:nvSpPr>
          <p:cNvPr id="9223" name="Rectangle 7"/>
          <p:cNvSpPr>
            <a:spLocks noGrp="1" noChangeArrowheads="1"/>
          </p:cNvSpPr>
          <p:nvPr>
            <p:ph type="sldNum" sz="quarter" idx="5"/>
          </p:nvPr>
        </p:nvSpPr>
        <p:spPr bwMode="auto">
          <a:xfrm>
            <a:off x="3852863" y="9458325"/>
            <a:ext cx="2962275" cy="488950"/>
          </a:xfrm>
          <a:prstGeom prst="rect">
            <a:avLst/>
          </a:prstGeom>
          <a:noFill/>
          <a:ln w="9525">
            <a:noFill/>
            <a:miter lim="800000"/>
            <a:headEnd/>
            <a:tailEnd/>
          </a:ln>
          <a:effectLst/>
        </p:spPr>
        <p:txBody>
          <a:bodyPr vert="horz" wrap="square" lIns="91409" tIns="45704" rIns="91409" bIns="45704" numCol="1" anchor="b" anchorCtr="0" compatLnSpc="1">
            <a:prstTxWarp prst="textNoShape">
              <a:avLst/>
            </a:prstTxWarp>
          </a:bodyPr>
          <a:lstStyle>
            <a:lvl1pPr algn="r">
              <a:spcBef>
                <a:spcPct val="0"/>
              </a:spcBef>
              <a:buFontTx/>
              <a:buNone/>
              <a:defRPr sz="1200"/>
            </a:lvl1pPr>
          </a:lstStyle>
          <a:p>
            <a:fld id="{1042B7CC-F2F1-440D-8122-A2701EF10192}"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a:defRPr/>
            </a:lvl1pPr>
          </a:lstStyle>
          <a:p>
            <a:fld id="{58E51065-3C16-416A-922E-444BEE25353A}" type="slidenum">
              <a:rPr lang="en-US"/>
              <a:pPr/>
              <a:t>‹#›</a:t>
            </a:fld>
            <a:r>
              <a:rPr lang="en-US"/>
              <a:t>                                                                                                                                       Tom LeCompte, ANL</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fld id="{4D686948-AF31-463A-B059-53D009E972A5}" type="slidenum">
              <a:rPr lang="en-US"/>
              <a:pPr/>
              <a:t>‹#›</a:t>
            </a:fld>
            <a:r>
              <a:rPr lang="en-US"/>
              <a:t>                                                                                                                                       Tom LeCompte, ANL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9436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304800"/>
            <a:ext cx="567690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fld id="{85575DA5-1414-4800-B78B-CA7A5CEC4D3C}" type="slidenum">
              <a:rPr lang="en-US"/>
              <a:pPr/>
              <a:t>‹#›</a:t>
            </a:fld>
            <a:r>
              <a:rPr lang="en-US"/>
              <a:t>                                                                                                                                       Tom LeCompte, ANL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4572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685800" y="914400"/>
            <a:ext cx="7772400" cy="5334000"/>
          </a:xfrm>
        </p:spPr>
        <p:txBody>
          <a:bodyPr/>
          <a:lstStyle/>
          <a:p>
            <a:endParaRPr lang="en-GB"/>
          </a:p>
        </p:txBody>
      </p:sp>
      <p:sp>
        <p:nvSpPr>
          <p:cNvPr id="4" name="Footer Placeholder 3"/>
          <p:cNvSpPr>
            <a:spLocks noGrp="1"/>
          </p:cNvSpPr>
          <p:nvPr>
            <p:ph type="ftr" sz="quarter" idx="10"/>
          </p:nvPr>
        </p:nvSpPr>
        <p:spPr>
          <a:xfrm>
            <a:off x="685800" y="6400800"/>
            <a:ext cx="7772400" cy="228600"/>
          </a:xfrm>
        </p:spPr>
        <p:txBody>
          <a:bodyPr/>
          <a:lstStyle>
            <a:lvl1pPr>
              <a:defRPr/>
            </a:lvl1pPr>
          </a:lstStyle>
          <a:p>
            <a:fld id="{FE57CBB3-2334-4FF4-A6C4-203E3B10EA3A}" type="slidenum">
              <a:rPr lang="en-US"/>
              <a:pPr/>
              <a:t>‹#›</a:t>
            </a:fld>
            <a:r>
              <a:rPr lang="en-US"/>
              <a:t>                                                                                                                                       Tom LeCompte, ANL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fld id="{B2D82912-43FE-45BE-B050-A65C420F82A8}" type="slidenum">
              <a:rPr lang="en-US"/>
              <a:pPr/>
              <a:t>‹#›</a:t>
            </a:fld>
            <a:r>
              <a:rPr lang="en-US"/>
              <a:t>                                                                                                                                       Tom LeCompte, ANL</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fld id="{EC74FB1E-FECA-4397-98B8-EAEC10219F88}" type="slidenum">
              <a:rPr lang="en-US"/>
              <a:pPr/>
              <a:t>‹#›</a:t>
            </a:fld>
            <a:r>
              <a:rPr lang="en-US"/>
              <a:t>                                                                                                                                       Tom LeCompte, ANL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9144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9144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fld id="{25607C9B-C690-490A-9AB4-621F0D4DA032}" type="slidenum">
              <a:rPr lang="en-US"/>
              <a:pPr/>
              <a:t>‹#›</a:t>
            </a:fld>
            <a:r>
              <a:rPr lang="en-US"/>
              <a:t>                                                                                                                                       Tom LeCompte, ANL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a:defRPr/>
            </a:lvl1pPr>
          </a:lstStyle>
          <a:p>
            <a:fld id="{7E71AD28-7218-40D7-A4E7-20718E8F473F}" type="slidenum">
              <a:rPr lang="en-US"/>
              <a:pPr/>
              <a:t>‹#›</a:t>
            </a:fld>
            <a:r>
              <a:rPr lang="en-US"/>
              <a:t>                                                                                                                                       Tom LeCompte, ANL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a:defRPr/>
            </a:lvl1pPr>
          </a:lstStyle>
          <a:p>
            <a:fld id="{86005032-17D3-445E-A07C-EEA6DA43B790}" type="slidenum">
              <a:rPr lang="en-US"/>
              <a:pPr/>
              <a:t>‹#›</a:t>
            </a:fld>
            <a:r>
              <a:rPr lang="en-US"/>
              <a:t>                                                                                                                                       Tom LeCompte, ANL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fld id="{2CDD2CC5-5A43-4A43-857F-B56FB29B8780}" type="slidenum">
              <a:rPr lang="en-US"/>
              <a:pPr/>
              <a:t>‹#›</a:t>
            </a:fld>
            <a:r>
              <a:rPr lang="en-US"/>
              <a:t>                                                                                                                                       Tom LeCompte, ANL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fld id="{A43AD6CA-D7C1-4505-ACEB-3F19965077EE}" type="slidenum">
              <a:rPr lang="en-US"/>
              <a:pPr/>
              <a:t>‹#›</a:t>
            </a:fld>
            <a:r>
              <a:rPr lang="en-US"/>
              <a:t>                                                                                                                                       Tom LeCompte, ANL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fld id="{4E02E515-C30B-417C-8455-842716375B88}" type="slidenum">
              <a:rPr lang="en-US"/>
              <a:pPr/>
              <a:t>‹#›</a:t>
            </a:fld>
            <a:r>
              <a:rPr lang="en-US"/>
              <a:t>                                                                                                                                       Tom LeCompte, ANL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85800" y="914400"/>
            <a:ext cx="7772400" cy="5334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ftr" sz="quarter" idx="3"/>
          </p:nvPr>
        </p:nvSpPr>
        <p:spPr bwMode="auto">
          <a:xfrm>
            <a:off x="685800" y="6400800"/>
            <a:ext cx="77724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000">
                <a:solidFill>
                  <a:schemeClr val="accent2"/>
                </a:solidFill>
                <a:latin typeface="Verdana" pitchFamily="34" charset="0"/>
              </a:defRPr>
            </a:lvl1pPr>
          </a:lstStyle>
          <a:p>
            <a:fld id="{182C0C59-0E45-41C8-8940-7252FC8B10AB}" type="slidenum">
              <a:rPr lang="en-US"/>
              <a:pPr/>
              <a:t>‹#›</a:t>
            </a:fld>
            <a:r>
              <a:rPr lang="en-US"/>
              <a:t>                                                                                                                                       Tom LeCompte, ANL</a:t>
            </a:r>
          </a:p>
        </p:txBody>
      </p:sp>
      <p:sp>
        <p:nvSpPr>
          <p:cNvPr id="1026" name="Rectangle 2"/>
          <p:cNvSpPr>
            <a:spLocks noGrp="1" noChangeArrowheads="1"/>
          </p:cNvSpPr>
          <p:nvPr>
            <p:ph type="title"/>
          </p:nvPr>
        </p:nvSpPr>
        <p:spPr bwMode="auto">
          <a:xfrm>
            <a:off x="685800" y="304800"/>
            <a:ext cx="77724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1" name="Line 7"/>
          <p:cNvSpPr>
            <a:spLocks noChangeShapeType="1"/>
          </p:cNvSpPr>
          <p:nvPr userDrawn="1"/>
        </p:nvSpPr>
        <p:spPr bwMode="auto">
          <a:xfrm>
            <a:off x="685800" y="762000"/>
            <a:ext cx="7772400" cy="0"/>
          </a:xfrm>
          <a:prstGeom prst="line">
            <a:avLst/>
          </a:prstGeom>
          <a:noFill/>
          <a:ln w="25400">
            <a:solidFill>
              <a:schemeClr val="accent2"/>
            </a:solidFill>
            <a:round/>
            <a:headEnd/>
            <a:tailEnd/>
          </a:ln>
          <a:effectLst/>
        </p:spPr>
        <p:txBody>
          <a:bodyPr/>
          <a:lstStyle/>
          <a:p>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accent2"/>
          </a:solidFill>
          <a:latin typeface="Arial" charset="0"/>
        </a:defRPr>
      </a:lvl2pPr>
      <a:lvl3pPr algn="l" rtl="0" fontAlgn="base">
        <a:spcBef>
          <a:spcPct val="0"/>
        </a:spcBef>
        <a:spcAft>
          <a:spcPct val="0"/>
        </a:spcAft>
        <a:defRPr sz="2400">
          <a:solidFill>
            <a:schemeClr val="accent2"/>
          </a:solidFill>
          <a:latin typeface="Arial" charset="0"/>
        </a:defRPr>
      </a:lvl3pPr>
      <a:lvl4pPr algn="l" rtl="0" fontAlgn="base">
        <a:spcBef>
          <a:spcPct val="0"/>
        </a:spcBef>
        <a:spcAft>
          <a:spcPct val="0"/>
        </a:spcAft>
        <a:defRPr sz="2400">
          <a:solidFill>
            <a:schemeClr val="accent2"/>
          </a:solidFill>
          <a:latin typeface="Arial" charset="0"/>
        </a:defRPr>
      </a:lvl4pPr>
      <a:lvl5pPr algn="l" rtl="0" fontAlgn="base">
        <a:spcBef>
          <a:spcPct val="0"/>
        </a:spcBef>
        <a:spcAft>
          <a:spcPct val="0"/>
        </a:spcAft>
        <a:defRPr sz="2400">
          <a:solidFill>
            <a:schemeClr val="accent2"/>
          </a:solidFill>
          <a:latin typeface="Arial" charset="0"/>
        </a:defRPr>
      </a:lvl5pPr>
      <a:lvl6pPr marL="457200" algn="l" rtl="0" fontAlgn="base">
        <a:spcBef>
          <a:spcPct val="0"/>
        </a:spcBef>
        <a:spcAft>
          <a:spcPct val="0"/>
        </a:spcAft>
        <a:defRPr sz="2400">
          <a:solidFill>
            <a:schemeClr val="accent2"/>
          </a:solidFill>
          <a:latin typeface="Arial" charset="0"/>
        </a:defRPr>
      </a:lvl6pPr>
      <a:lvl7pPr marL="914400" algn="l" rtl="0" fontAlgn="base">
        <a:spcBef>
          <a:spcPct val="0"/>
        </a:spcBef>
        <a:spcAft>
          <a:spcPct val="0"/>
        </a:spcAft>
        <a:defRPr sz="2400">
          <a:solidFill>
            <a:schemeClr val="accent2"/>
          </a:solidFill>
          <a:latin typeface="Arial" charset="0"/>
        </a:defRPr>
      </a:lvl7pPr>
      <a:lvl8pPr marL="1371600" algn="l" rtl="0" fontAlgn="base">
        <a:spcBef>
          <a:spcPct val="0"/>
        </a:spcBef>
        <a:spcAft>
          <a:spcPct val="0"/>
        </a:spcAft>
        <a:defRPr sz="2400">
          <a:solidFill>
            <a:schemeClr val="accent2"/>
          </a:solidFill>
          <a:latin typeface="Arial" charset="0"/>
        </a:defRPr>
      </a:lvl8pPr>
      <a:lvl9pPr marL="1828800" algn="l" rtl="0" fontAlgn="base">
        <a:spcBef>
          <a:spcPct val="0"/>
        </a:spcBef>
        <a:spcAft>
          <a:spcPct val="0"/>
        </a:spcAft>
        <a:defRPr sz="2400">
          <a:solidFill>
            <a:schemeClr val="accent2"/>
          </a:solidFill>
          <a:latin typeface="Arial" charset="0"/>
        </a:defRPr>
      </a:lvl9pPr>
    </p:titleStyle>
    <p:bodyStyle>
      <a:lvl1pPr marL="342900" indent="-342900" algn="l" rtl="0" fontAlgn="base">
        <a:spcBef>
          <a:spcPct val="50000"/>
        </a:spcBef>
        <a:spcAft>
          <a:spcPct val="0"/>
        </a:spcAft>
        <a:buChar char="•"/>
        <a:defRPr sz="2000">
          <a:solidFill>
            <a:schemeClr val="tx1"/>
          </a:solidFill>
          <a:latin typeface="+mn-lt"/>
          <a:ea typeface="+mn-ea"/>
          <a:cs typeface="+mn-cs"/>
        </a:defRPr>
      </a:lvl1pPr>
      <a:lvl2pPr marL="742950" indent="-285750" algn="l" rtl="0" fontAlgn="base">
        <a:spcBef>
          <a:spcPct val="50000"/>
        </a:spcBef>
        <a:spcAft>
          <a:spcPct val="0"/>
        </a:spcAft>
        <a:buChar char="–"/>
        <a:defRPr sz="1600">
          <a:solidFill>
            <a:schemeClr val="tx1"/>
          </a:solidFill>
          <a:latin typeface="+mn-lt"/>
        </a:defRPr>
      </a:lvl2pPr>
      <a:lvl3pPr marL="1143000" indent="-228600" algn="l" rtl="0" fontAlgn="base">
        <a:spcBef>
          <a:spcPct val="50000"/>
        </a:spcBef>
        <a:spcAft>
          <a:spcPct val="0"/>
        </a:spcAft>
        <a:buChar char="•"/>
        <a:defRPr sz="1400">
          <a:solidFill>
            <a:schemeClr val="tx1"/>
          </a:solidFill>
          <a:latin typeface="+mn-lt"/>
        </a:defRPr>
      </a:lvl3pPr>
      <a:lvl4pPr marL="1600200" indent="-228600" algn="l" rtl="0" fontAlgn="base">
        <a:spcBef>
          <a:spcPct val="50000"/>
        </a:spcBef>
        <a:spcAft>
          <a:spcPct val="0"/>
        </a:spcAft>
        <a:buChar char="–"/>
        <a:defRPr sz="1400">
          <a:solidFill>
            <a:schemeClr val="tx1"/>
          </a:solidFill>
          <a:latin typeface="+mn-lt"/>
        </a:defRPr>
      </a:lvl4pPr>
      <a:lvl5pPr marL="2057400" indent="-228600" algn="l" rtl="0" fontAlgn="base">
        <a:spcBef>
          <a:spcPct val="50000"/>
        </a:spcBef>
        <a:spcAft>
          <a:spcPct val="0"/>
        </a:spcAft>
        <a:buChar char="»"/>
        <a:defRPr sz="1400">
          <a:solidFill>
            <a:schemeClr val="tx1"/>
          </a:solidFill>
          <a:latin typeface="+mn-lt"/>
        </a:defRPr>
      </a:lvl5pPr>
      <a:lvl6pPr marL="2514600" indent="-228600" algn="l" rtl="0" fontAlgn="base">
        <a:spcBef>
          <a:spcPct val="50000"/>
        </a:spcBef>
        <a:spcAft>
          <a:spcPct val="0"/>
        </a:spcAft>
        <a:buChar char="»"/>
        <a:defRPr sz="1400">
          <a:solidFill>
            <a:schemeClr val="tx1"/>
          </a:solidFill>
          <a:latin typeface="+mn-lt"/>
        </a:defRPr>
      </a:lvl6pPr>
      <a:lvl7pPr marL="2971800" indent="-228600" algn="l" rtl="0" fontAlgn="base">
        <a:spcBef>
          <a:spcPct val="50000"/>
        </a:spcBef>
        <a:spcAft>
          <a:spcPct val="0"/>
        </a:spcAft>
        <a:buChar char="»"/>
        <a:defRPr sz="1400">
          <a:solidFill>
            <a:schemeClr val="tx1"/>
          </a:solidFill>
          <a:latin typeface="+mn-lt"/>
        </a:defRPr>
      </a:lvl7pPr>
      <a:lvl8pPr marL="3429000" indent="-228600" algn="l" rtl="0" fontAlgn="base">
        <a:spcBef>
          <a:spcPct val="50000"/>
        </a:spcBef>
        <a:spcAft>
          <a:spcPct val="0"/>
        </a:spcAft>
        <a:buChar char="»"/>
        <a:defRPr sz="1400">
          <a:solidFill>
            <a:schemeClr val="tx1"/>
          </a:solidFill>
          <a:latin typeface="+mn-lt"/>
        </a:defRPr>
      </a:lvl8pPr>
      <a:lvl9pPr marL="3886200" indent="-228600" algn="l" rtl="0" fontAlgn="base">
        <a:spcBef>
          <a:spcPct val="5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wm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s>
</file>

<file path=ppt/slides/_rels/slide2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slideLayout" Target="../slideLayouts/slideLayout6.xml"/><Relationship Id="rId5" Type="http://schemas.openxmlformats.org/officeDocument/2006/relationships/image" Target="../media/image40.png"/><Relationship Id="rId4" Type="http://schemas.openxmlformats.org/officeDocument/2006/relationships/image" Target="../media/image3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jpeg"/></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3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w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image" Target="../media/image60.jpeg"/><Relationship Id="rId7" Type="http://schemas.openxmlformats.org/officeDocument/2006/relationships/oleObject" Target="../embeddings/oleObject8.bin"/><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image" Target="../media/image61.wmf"/></Relationships>
</file>

<file path=ppt/slides/_rels/slide45.x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oleObject" Target="../embeddings/oleObject10.bin"/></Relationships>
</file>

<file path=ppt/slides/_rels/slide46.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slideLayout" Target="../slideLayouts/slideLayout6.xml"/><Relationship Id="rId1" Type="http://schemas.openxmlformats.org/officeDocument/2006/relationships/vmlDrawing" Target="../drawings/vmlDrawing8.vml"/><Relationship Id="rId4" Type="http://schemas.openxmlformats.org/officeDocument/2006/relationships/oleObject" Target="../embeddings/oleObject11.bin"/></Relationships>
</file>

<file path=ppt/slides/_rels/slide49.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slideLayout" Target="../slideLayouts/slideLayout6.xml"/><Relationship Id="rId1" Type="http://schemas.openxmlformats.org/officeDocument/2006/relationships/vmlDrawing" Target="../drawings/vmlDrawing9.vml"/><Relationship Id="rId4" Type="http://schemas.openxmlformats.org/officeDocument/2006/relationships/oleObject" Target="../embeddings/oleObject12.bin"/></Relationships>
</file>

<file path=ppt/slides/_rels/slide5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slideLayout" Target="../slideLayouts/slideLayout6.xml"/><Relationship Id="rId1" Type="http://schemas.openxmlformats.org/officeDocument/2006/relationships/vmlDrawing" Target="../drawings/vmlDrawing10.vml"/><Relationship Id="rId4" Type="http://schemas.openxmlformats.org/officeDocument/2006/relationships/oleObject" Target="../embeddings/oleObject13.bin"/></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58.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image" Target="../media/image60.jpeg"/><Relationship Id="rId7" Type="http://schemas.openxmlformats.org/officeDocument/2006/relationships/oleObject" Target="../embeddings/oleObject16.bin"/><Relationship Id="rId2" Type="http://schemas.openxmlformats.org/officeDocument/2006/relationships/slideLayout" Target="../slideLayouts/slideLayout6.xml"/><Relationship Id="rId1" Type="http://schemas.openxmlformats.org/officeDocument/2006/relationships/vmlDrawing" Target="../drawings/vmlDrawing11.vml"/><Relationship Id="rId6" Type="http://schemas.openxmlformats.org/officeDocument/2006/relationships/oleObject" Target="../embeddings/oleObject15.bin"/><Relationship Id="rId5" Type="http://schemas.openxmlformats.org/officeDocument/2006/relationships/oleObject" Target="../embeddings/oleObject14.bin"/><Relationship Id="rId4" Type="http://schemas.openxmlformats.org/officeDocument/2006/relationships/image" Target="../media/image61.wmf"/></Relationships>
</file>

<file path=ppt/slides/_rels/slide59.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slideLayout" Target="../slideLayouts/slideLayout6.xml"/><Relationship Id="rId1" Type="http://schemas.openxmlformats.org/officeDocument/2006/relationships/vmlDrawing" Target="../drawings/vmlDrawing12.vml"/><Relationship Id="rId4" Type="http://schemas.openxmlformats.org/officeDocument/2006/relationships/oleObject" Target="../embeddings/oleObject18.bin"/></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slideLayout" Target="../slideLayouts/slideLayout6.xml"/><Relationship Id="rId1" Type="http://schemas.openxmlformats.org/officeDocument/2006/relationships/vmlDrawing" Target="../drawings/vmlDrawing13.vml"/><Relationship Id="rId4" Type="http://schemas.openxmlformats.org/officeDocument/2006/relationships/oleObject" Target="../embeddings/oleObject19.bin"/></Relationships>
</file>

<file path=ppt/slides/_rels/slide6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slideLayout" Target="../slideLayouts/slideLayout6.xml"/><Relationship Id="rId1" Type="http://schemas.openxmlformats.org/officeDocument/2006/relationships/vmlDrawing" Target="../drawings/vmlDrawing14.vml"/><Relationship Id="rId4" Type="http://schemas.openxmlformats.org/officeDocument/2006/relationships/oleObject" Target="../embeddings/oleObject20.bin"/></Relationships>
</file>

<file path=ppt/slides/_rels/slide63.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slideLayout" Target="../slideLayouts/slideLayout6.xml"/><Relationship Id="rId1" Type="http://schemas.openxmlformats.org/officeDocument/2006/relationships/vmlDrawing" Target="../drawings/vmlDrawing15.vml"/><Relationship Id="rId4" Type="http://schemas.openxmlformats.org/officeDocument/2006/relationships/oleObject" Target="../embeddings/oleObject21.bin"/></Relationships>
</file>

<file path=ppt/slides/_rels/slide6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slideLayout" Target="../slideLayouts/slideLayout6.xml"/><Relationship Id="rId1" Type="http://schemas.openxmlformats.org/officeDocument/2006/relationships/vmlDrawing" Target="../drawings/vmlDrawing16.vml"/><Relationship Id="rId4" Type="http://schemas.openxmlformats.org/officeDocument/2006/relationships/oleObject" Target="../embeddings/oleObject22.bin"/></Relationships>
</file>

<file path=ppt/slides/_rels/slide65.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image" Target="../media/image79.png"/><Relationship Id="rId7" Type="http://schemas.openxmlformats.org/officeDocument/2006/relationships/image" Target="../media/image83.png"/><Relationship Id="rId2" Type="http://schemas.openxmlformats.org/officeDocument/2006/relationships/image" Target="../media/image78.png"/><Relationship Id="rId1" Type="http://schemas.openxmlformats.org/officeDocument/2006/relationships/slideLayout" Target="../slideLayouts/slideLayout6.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 Id="rId9" Type="http://schemas.openxmlformats.org/officeDocument/2006/relationships/image" Target="../media/image85.png"/></Relationships>
</file>

<file path=ppt/slides/_rels/slide66.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4.xml"/><Relationship Id="rId4" Type="http://schemas.openxmlformats.org/officeDocument/2006/relationships/image" Target="../media/image88.png"/></Relationships>
</file>

<file path=ppt/slides/_rels/slide6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8.png"/></Relationships>
</file>

<file path=ppt/slides/_rels/slide70.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2.xml"/><Relationship Id="rId4" Type="http://schemas.openxmlformats.org/officeDocument/2006/relationships/image" Target="../media/image100.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4.xml"/><Relationship Id="rId1" Type="http://schemas.openxmlformats.org/officeDocument/2006/relationships/vmlDrawing" Target="../drawings/vmlDrawing17.vml"/></Relationships>
</file>

<file path=ppt/slides/_rels/slide79.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2" Type="http://schemas.openxmlformats.org/officeDocument/2006/relationships/image" Target="../media/image104.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105.jpeg"/><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08.jpeg"/><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0.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image" Target="../media/image111.jpeg"/><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2" Type="http://schemas.openxmlformats.org/officeDocument/2006/relationships/image" Target="../media/image113.jpeg"/><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image" Target="../media/image116.jpeg"/><Relationship Id="rId1" Type="http://schemas.openxmlformats.org/officeDocument/2006/relationships/slideLayout" Target="../slideLayouts/slideLayout4.xml"/></Relationships>
</file>

<file path=ppt/slides/_rels/slide95.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4.xml"/></Relationships>
</file>

<file path=ppt/slides/_rels/slide96.xml.rels><?xml version="1.0" encoding="UTF-8" standalone="yes"?>
<Relationships xmlns="http://schemas.openxmlformats.org/package/2006/relationships"><Relationship Id="rId2" Type="http://schemas.openxmlformats.org/officeDocument/2006/relationships/image" Target="../media/image119.jpeg"/><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fld id="{AA5E0549-CBF5-40E0-B212-37E3790370C9}" type="slidenum">
              <a:rPr lang="en-US"/>
              <a:pPr/>
              <a:t>1</a:t>
            </a:fld>
            <a:r>
              <a:rPr lang="en-US"/>
              <a:t>                                                                                                                                       Tom LeCompte, ANL</a:t>
            </a:r>
          </a:p>
        </p:txBody>
      </p:sp>
      <p:sp>
        <p:nvSpPr>
          <p:cNvPr id="924674" name="Rectangle 2"/>
          <p:cNvSpPr>
            <a:spLocks noGrp="1" noChangeArrowheads="1"/>
          </p:cNvSpPr>
          <p:nvPr>
            <p:ph type="ctrTitle"/>
          </p:nvPr>
        </p:nvSpPr>
        <p:spPr>
          <a:xfrm>
            <a:off x="685800" y="1295400"/>
            <a:ext cx="7772400" cy="1143000"/>
          </a:xfrm>
        </p:spPr>
        <p:txBody>
          <a:bodyPr/>
          <a:lstStyle/>
          <a:p>
            <a:r>
              <a:rPr lang="en-US"/>
              <a:t>The First LHC Results</a:t>
            </a:r>
          </a:p>
        </p:txBody>
      </p:sp>
      <p:sp>
        <p:nvSpPr>
          <p:cNvPr id="924675" name="Rectangle 3"/>
          <p:cNvSpPr>
            <a:spLocks noGrp="1" noChangeArrowheads="1"/>
          </p:cNvSpPr>
          <p:nvPr>
            <p:ph type="subTitle" idx="1"/>
          </p:nvPr>
        </p:nvSpPr>
        <p:spPr>
          <a:xfrm>
            <a:off x="1295400" y="3124200"/>
            <a:ext cx="6400800" cy="1752600"/>
          </a:xfrm>
        </p:spPr>
        <p:txBody>
          <a:bodyPr/>
          <a:lstStyle/>
          <a:p>
            <a:r>
              <a:rPr lang="en-US"/>
              <a:t>CERN Summer Student Lectures</a:t>
            </a:r>
            <a:br>
              <a:rPr lang="en-US"/>
            </a:br>
            <a:endParaRPr lang="en-US"/>
          </a:p>
          <a:p>
            <a:r>
              <a:rPr lang="en-US" sz="1800"/>
              <a:t>Tom LeCompte/Argonne National Laboratory</a:t>
            </a:r>
            <a:br>
              <a:rPr lang="en-US" sz="1800"/>
            </a:br>
            <a:endParaRPr lang="en-US" sz="18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2"/>
          <p:cNvSpPr>
            <a:spLocks noGrp="1"/>
          </p:cNvSpPr>
          <p:nvPr>
            <p:ph type="ftr" sz="quarter" idx="10"/>
          </p:nvPr>
        </p:nvSpPr>
        <p:spPr/>
        <p:txBody>
          <a:bodyPr/>
          <a:lstStyle/>
          <a:p>
            <a:fld id="{76623802-FB09-4C20-B958-F3A8D949DBD4}" type="slidenum">
              <a:rPr lang="en-US"/>
              <a:pPr/>
              <a:t>10</a:t>
            </a:fld>
            <a:r>
              <a:rPr lang="en-US"/>
              <a:t>                                                                                                                                       Tom LeCompte, ANL</a:t>
            </a:r>
          </a:p>
        </p:txBody>
      </p:sp>
      <p:sp>
        <p:nvSpPr>
          <p:cNvPr id="811010" name="Rectangle 2"/>
          <p:cNvSpPr>
            <a:spLocks noGrp="1" noChangeArrowheads="1"/>
          </p:cNvSpPr>
          <p:nvPr>
            <p:ph type="title"/>
          </p:nvPr>
        </p:nvSpPr>
        <p:spPr/>
        <p:txBody>
          <a:bodyPr/>
          <a:lstStyle/>
          <a:p>
            <a:r>
              <a:rPr lang="en-US"/>
              <a:t>The other side of the coin</a:t>
            </a:r>
          </a:p>
        </p:txBody>
      </p:sp>
      <p:pic>
        <p:nvPicPr>
          <p:cNvPr id="811012" name="Picture 4" descr="https://twiki.cern.ch/twiki/pub/Atlas/EventDisplayPublicResults/JiveXML_152166_467774-Pileup-improved.png"/>
          <p:cNvPicPr>
            <a:picLocks noChangeAspect="1" noChangeArrowheads="1"/>
          </p:cNvPicPr>
          <p:nvPr/>
        </p:nvPicPr>
        <p:blipFill>
          <a:blip r:embed="rId2" cstate="print"/>
          <a:srcRect l="66008" t="7370" b="47688"/>
          <a:stretch>
            <a:fillRect/>
          </a:stretch>
        </p:blipFill>
        <p:spPr bwMode="auto">
          <a:xfrm>
            <a:off x="5638800" y="990600"/>
            <a:ext cx="2819400" cy="2576513"/>
          </a:xfrm>
          <a:prstGeom prst="rect">
            <a:avLst/>
          </a:prstGeom>
          <a:noFill/>
          <a:ln w="9525">
            <a:noFill/>
            <a:miter lim="800000"/>
            <a:headEnd/>
            <a:tailEnd/>
          </a:ln>
        </p:spPr>
      </p:pic>
      <p:sp>
        <p:nvSpPr>
          <p:cNvPr id="811013" name="Text Box 5"/>
          <p:cNvSpPr txBox="1">
            <a:spLocks noChangeArrowheads="1"/>
          </p:cNvSpPr>
          <p:nvPr/>
        </p:nvSpPr>
        <p:spPr bwMode="auto">
          <a:xfrm>
            <a:off x="7924800" y="838200"/>
            <a:ext cx="776288"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ATLAS</a:t>
            </a:r>
          </a:p>
        </p:txBody>
      </p:sp>
      <p:sp>
        <p:nvSpPr>
          <p:cNvPr id="811014" name="Text Box 6"/>
          <p:cNvSpPr txBox="1">
            <a:spLocks noChangeArrowheads="1"/>
          </p:cNvSpPr>
          <p:nvPr/>
        </p:nvSpPr>
        <p:spPr bwMode="auto">
          <a:xfrm>
            <a:off x="609600" y="1295400"/>
            <a:ext cx="4808538" cy="336550"/>
          </a:xfrm>
          <a:prstGeom prst="rect">
            <a:avLst/>
          </a:prstGeom>
          <a:solidFill>
            <a:srgbClr val="FFFF99"/>
          </a:solidFill>
          <a:ln w="9525">
            <a:noFill/>
            <a:miter lim="800000"/>
            <a:headEnd/>
            <a:tailEnd/>
          </a:ln>
          <a:effectLst/>
        </p:spPr>
        <p:txBody>
          <a:bodyPr wrap="none">
            <a:spAutoFit/>
          </a:bodyPr>
          <a:lstStyle/>
          <a:p>
            <a:pPr>
              <a:buFontTx/>
              <a:buNone/>
            </a:pPr>
            <a:r>
              <a:rPr lang="en-US" sz="1600">
                <a:latin typeface="Arial" charset="0"/>
              </a:rPr>
              <a:t>This event seems to have a large number of tracks.</a:t>
            </a:r>
          </a:p>
        </p:txBody>
      </p:sp>
      <p:sp>
        <p:nvSpPr>
          <p:cNvPr id="811016" name="AutoShape 8"/>
          <p:cNvSpPr>
            <a:spLocks noChangeArrowheads="1"/>
          </p:cNvSpPr>
          <p:nvPr/>
        </p:nvSpPr>
        <p:spPr bwMode="auto">
          <a:xfrm>
            <a:off x="3810000" y="1828800"/>
            <a:ext cx="1600200" cy="381000"/>
          </a:xfrm>
          <a:prstGeom prst="rightArrow">
            <a:avLst>
              <a:gd name="adj1" fmla="val 50000"/>
              <a:gd name="adj2" fmla="val 105000"/>
            </a:avLst>
          </a:prstGeom>
          <a:solidFill>
            <a:srgbClr val="FFFF99"/>
          </a:solidFill>
          <a:ln w="9525">
            <a:solidFill>
              <a:schemeClr val="tx1"/>
            </a:solidFill>
            <a:miter lim="800000"/>
            <a:headEnd/>
            <a:tailEnd/>
          </a:ln>
          <a:effectLst/>
        </p:spPr>
        <p:txBody>
          <a:bodyPr wrap="none" anchor="ctr"/>
          <a:lstStyle/>
          <a:p>
            <a:endParaRPr lang="en-GB"/>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fld id="{85BD432E-7814-49CF-8E67-90276399BBC7}" type="slidenum">
              <a:rPr lang="en-US"/>
              <a:pPr/>
              <a:t>100</a:t>
            </a:fld>
            <a:r>
              <a:rPr lang="en-US"/>
              <a:t>                                                                                                                                       Tom LeCompte, ANL</a:t>
            </a:r>
          </a:p>
        </p:txBody>
      </p:sp>
      <p:sp>
        <p:nvSpPr>
          <p:cNvPr id="921602" name="Rectangle 2"/>
          <p:cNvSpPr>
            <a:spLocks noGrp="1" noChangeArrowheads="1"/>
          </p:cNvSpPr>
          <p:nvPr>
            <p:ph type="title"/>
          </p:nvPr>
        </p:nvSpPr>
        <p:spPr/>
        <p:txBody>
          <a:bodyPr/>
          <a:lstStyle/>
          <a:p>
            <a:r>
              <a:rPr lang="en-US"/>
              <a:t>Summary</a:t>
            </a:r>
          </a:p>
        </p:txBody>
      </p:sp>
      <p:sp>
        <p:nvSpPr>
          <p:cNvPr id="921603" name="Rectangle 3"/>
          <p:cNvSpPr>
            <a:spLocks noGrp="1" noChangeArrowheads="1"/>
          </p:cNvSpPr>
          <p:nvPr>
            <p:ph type="body" idx="1"/>
          </p:nvPr>
        </p:nvSpPr>
        <p:spPr/>
        <p:txBody>
          <a:bodyPr/>
          <a:lstStyle/>
          <a:p>
            <a:r>
              <a:rPr lang="en-US"/>
              <a:t>I hope I managed to show you some of the excitement and challenges of experimental HEP</a:t>
            </a:r>
            <a:br>
              <a:rPr lang="en-US"/>
            </a:br>
            <a:endParaRPr lang="en-US"/>
          </a:p>
          <a:p>
            <a:r>
              <a:rPr lang="en-US"/>
              <a:t>Feedback is welcome – there is always a tradeoff between number of topics covered and their depth</a:t>
            </a:r>
            <a:br>
              <a:rPr lang="en-US"/>
            </a:br>
            <a:endParaRPr lang="en-US"/>
          </a:p>
          <a:p>
            <a:r>
              <a:rPr lang="en-US"/>
              <a:t>The LHC is a discovery machine, and now – only four months after the first 7 TeV collisions – we are starting to become sensitive to new TeV-scale physics</a:t>
            </a:r>
            <a:br>
              <a:rPr lang="en-US"/>
            </a:br>
            <a:r>
              <a:rPr lang="en-US"/>
              <a:t/>
            </a:r>
            <a:br>
              <a:rPr lang="en-US"/>
            </a:br>
            <a:r>
              <a:rPr lang="en-US"/>
              <a:t/>
            </a:r>
            <a:br>
              <a:rPr lang="en-US"/>
            </a:br>
            <a:r>
              <a:rPr lang="en-US"/>
              <a:t/>
            </a:r>
            <a:br>
              <a:rPr lang="en-US"/>
            </a:br>
            <a:endParaRPr lang="en-US"/>
          </a:p>
          <a:p>
            <a:r>
              <a:rPr lang="en-US"/>
              <a:t>Thanks for your attention, and thanks to ALICE, ATLAS, CMS and LHCb for producing such nice results.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2"/>
          <p:cNvSpPr>
            <a:spLocks noGrp="1"/>
          </p:cNvSpPr>
          <p:nvPr>
            <p:ph type="ftr" sz="quarter" idx="10"/>
          </p:nvPr>
        </p:nvSpPr>
        <p:spPr/>
        <p:txBody>
          <a:bodyPr/>
          <a:lstStyle/>
          <a:p>
            <a:fld id="{1A905601-F023-4788-8ABA-F6067B9A5672}" type="slidenum">
              <a:rPr lang="en-US"/>
              <a:pPr/>
              <a:t>11</a:t>
            </a:fld>
            <a:r>
              <a:rPr lang="en-US"/>
              <a:t>                                                                                                                                       Tom LeCompte, ANL</a:t>
            </a:r>
          </a:p>
        </p:txBody>
      </p:sp>
      <p:sp>
        <p:nvSpPr>
          <p:cNvPr id="813058" name="Rectangle 2050"/>
          <p:cNvSpPr>
            <a:spLocks noGrp="1" noChangeArrowheads="1"/>
          </p:cNvSpPr>
          <p:nvPr>
            <p:ph type="title"/>
          </p:nvPr>
        </p:nvSpPr>
        <p:spPr/>
        <p:txBody>
          <a:bodyPr/>
          <a:lstStyle/>
          <a:p>
            <a:r>
              <a:rPr lang="en-US"/>
              <a:t>The other side of the coin</a:t>
            </a:r>
          </a:p>
        </p:txBody>
      </p:sp>
      <p:pic>
        <p:nvPicPr>
          <p:cNvPr id="813059" name="Picture 2051" descr="https://twiki.cern.ch/twiki/pub/Atlas/EventDisplayPublicResults/JiveXML_152166_467774-Pileup-improved.png"/>
          <p:cNvPicPr>
            <a:picLocks noChangeAspect="1" noChangeArrowheads="1"/>
          </p:cNvPicPr>
          <p:nvPr/>
        </p:nvPicPr>
        <p:blipFill>
          <a:blip r:embed="rId2" cstate="print"/>
          <a:srcRect l="66008" t="7370" b="47688"/>
          <a:stretch>
            <a:fillRect/>
          </a:stretch>
        </p:blipFill>
        <p:spPr bwMode="auto">
          <a:xfrm>
            <a:off x="5638800" y="990600"/>
            <a:ext cx="2819400" cy="2576513"/>
          </a:xfrm>
          <a:prstGeom prst="rect">
            <a:avLst/>
          </a:prstGeom>
          <a:noFill/>
          <a:ln w="9525">
            <a:noFill/>
            <a:miter lim="800000"/>
            <a:headEnd/>
            <a:tailEnd/>
          </a:ln>
        </p:spPr>
      </p:pic>
      <p:sp>
        <p:nvSpPr>
          <p:cNvPr id="813060" name="Text Box 2052"/>
          <p:cNvSpPr txBox="1">
            <a:spLocks noChangeArrowheads="1"/>
          </p:cNvSpPr>
          <p:nvPr/>
        </p:nvSpPr>
        <p:spPr bwMode="auto">
          <a:xfrm>
            <a:off x="7924800" y="838200"/>
            <a:ext cx="776288"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ATLAS</a:t>
            </a:r>
          </a:p>
        </p:txBody>
      </p:sp>
      <p:sp>
        <p:nvSpPr>
          <p:cNvPr id="813061" name="Text Box 2053"/>
          <p:cNvSpPr txBox="1">
            <a:spLocks noChangeArrowheads="1"/>
          </p:cNvSpPr>
          <p:nvPr/>
        </p:nvSpPr>
        <p:spPr bwMode="auto">
          <a:xfrm>
            <a:off x="609600" y="1295400"/>
            <a:ext cx="4808538" cy="336550"/>
          </a:xfrm>
          <a:prstGeom prst="rect">
            <a:avLst/>
          </a:prstGeom>
          <a:solidFill>
            <a:srgbClr val="FFFF99"/>
          </a:solidFill>
          <a:ln w="9525">
            <a:noFill/>
            <a:miter lim="800000"/>
            <a:headEnd/>
            <a:tailEnd/>
          </a:ln>
          <a:effectLst/>
        </p:spPr>
        <p:txBody>
          <a:bodyPr wrap="none">
            <a:spAutoFit/>
          </a:bodyPr>
          <a:lstStyle/>
          <a:p>
            <a:pPr>
              <a:buFontTx/>
              <a:buNone/>
            </a:pPr>
            <a:r>
              <a:rPr lang="en-US" sz="1600">
                <a:latin typeface="Arial" charset="0"/>
              </a:rPr>
              <a:t>This event seems to have a large number of tracks.</a:t>
            </a:r>
          </a:p>
        </p:txBody>
      </p:sp>
      <p:pic>
        <p:nvPicPr>
          <p:cNvPr id="813062" name="Picture 2054" descr="https://twiki.cern.ch/twiki/pub/Atlas/EventDisplayPublicResults/JiveXML_152166_467774-Pileup-improved.png"/>
          <p:cNvPicPr>
            <a:picLocks noChangeAspect="1" noChangeArrowheads="1"/>
          </p:cNvPicPr>
          <p:nvPr/>
        </p:nvPicPr>
        <p:blipFill>
          <a:blip r:embed="rId3" cstate="print"/>
          <a:srcRect/>
          <a:stretch>
            <a:fillRect/>
          </a:stretch>
        </p:blipFill>
        <p:spPr bwMode="auto">
          <a:xfrm>
            <a:off x="609600" y="3124200"/>
            <a:ext cx="4876800" cy="3370263"/>
          </a:xfrm>
          <a:prstGeom prst="rect">
            <a:avLst/>
          </a:prstGeom>
          <a:noFill/>
          <a:ln w="9525">
            <a:noFill/>
            <a:miter lim="800000"/>
            <a:headEnd/>
            <a:tailEnd/>
          </a:ln>
        </p:spPr>
      </p:pic>
      <p:sp>
        <p:nvSpPr>
          <p:cNvPr id="813063" name="AutoShape 2055"/>
          <p:cNvSpPr>
            <a:spLocks noChangeArrowheads="1"/>
          </p:cNvSpPr>
          <p:nvPr/>
        </p:nvSpPr>
        <p:spPr bwMode="auto">
          <a:xfrm>
            <a:off x="3810000" y="1828800"/>
            <a:ext cx="1600200" cy="381000"/>
          </a:xfrm>
          <a:prstGeom prst="rightArrow">
            <a:avLst>
              <a:gd name="adj1" fmla="val 50000"/>
              <a:gd name="adj2" fmla="val 105000"/>
            </a:avLst>
          </a:prstGeom>
          <a:solidFill>
            <a:srgbClr val="FFFF99"/>
          </a:solidFill>
          <a:ln w="9525">
            <a:solidFill>
              <a:schemeClr val="tx1"/>
            </a:solidFill>
            <a:miter lim="800000"/>
            <a:headEnd/>
            <a:tailEnd/>
          </a:ln>
          <a:effectLst/>
        </p:spPr>
        <p:txBody>
          <a:bodyPr wrap="none" anchor="ctr"/>
          <a:lstStyle/>
          <a:p>
            <a:endParaRPr lang="en-GB"/>
          </a:p>
        </p:txBody>
      </p:sp>
      <p:sp>
        <p:nvSpPr>
          <p:cNvPr id="813064" name="Text Box 2056"/>
          <p:cNvSpPr txBox="1">
            <a:spLocks noChangeArrowheads="1"/>
          </p:cNvSpPr>
          <p:nvPr/>
        </p:nvSpPr>
        <p:spPr bwMode="auto">
          <a:xfrm>
            <a:off x="5715000" y="4038600"/>
            <a:ext cx="2971800" cy="1558925"/>
          </a:xfrm>
          <a:prstGeom prst="rect">
            <a:avLst/>
          </a:prstGeom>
          <a:solidFill>
            <a:srgbClr val="CC99FF"/>
          </a:solidFill>
          <a:ln w="9525">
            <a:noFill/>
            <a:miter lim="800000"/>
            <a:headEnd/>
            <a:tailEnd/>
          </a:ln>
          <a:effectLst/>
        </p:spPr>
        <p:txBody>
          <a:bodyPr>
            <a:spAutoFit/>
          </a:bodyPr>
          <a:lstStyle/>
          <a:p>
            <a:pPr>
              <a:spcBef>
                <a:spcPct val="50000"/>
              </a:spcBef>
              <a:buFontTx/>
              <a:buNone/>
            </a:pPr>
            <a:r>
              <a:rPr lang="en-US" sz="1600">
                <a:latin typeface="Arial" charset="0"/>
              </a:rPr>
              <a:t>That’s because we have two collisions at the same time, on top of each other.</a:t>
            </a:r>
            <a:br>
              <a:rPr lang="en-US" sz="1600">
                <a:latin typeface="Arial" charset="0"/>
              </a:rPr>
            </a:br>
            <a:r>
              <a:rPr lang="en-US" sz="1600">
                <a:latin typeface="Arial" charset="0"/>
              </a:rPr>
              <a:t/>
            </a:r>
            <a:br>
              <a:rPr lang="en-US" sz="1600">
                <a:latin typeface="Arial" charset="0"/>
              </a:rPr>
            </a:br>
            <a:r>
              <a:rPr lang="en-US" sz="1600">
                <a:latin typeface="Arial" charset="0"/>
              </a:rPr>
              <a:t>We need to identify these events and remove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fld id="{E9EF6106-E37A-4147-8F05-EAE695C2ACA4}" type="slidenum">
              <a:rPr lang="en-US"/>
              <a:pPr/>
              <a:t>12</a:t>
            </a:fld>
            <a:r>
              <a:rPr lang="en-US"/>
              <a:t>                                                                                                                                       Tom LeCompte, ANL</a:t>
            </a:r>
          </a:p>
        </p:txBody>
      </p:sp>
      <p:sp>
        <p:nvSpPr>
          <p:cNvPr id="812034" name="Rectangle 2"/>
          <p:cNvSpPr>
            <a:spLocks noGrp="1" noChangeArrowheads="1"/>
          </p:cNvSpPr>
          <p:nvPr>
            <p:ph type="title"/>
          </p:nvPr>
        </p:nvSpPr>
        <p:spPr/>
        <p:txBody>
          <a:bodyPr/>
          <a:lstStyle/>
          <a:p>
            <a:r>
              <a:rPr lang="en-US"/>
              <a:t>Sometimes We Get Even More</a:t>
            </a:r>
          </a:p>
        </p:txBody>
      </p:sp>
      <p:pic>
        <p:nvPicPr>
          <p:cNvPr id="812036" name="Picture 4" descr="https://twiki.cern.ch/twiki/pub/Atlas/EventDisplayPublicResults/Atlantis-4pileup-153565_4487360.png"/>
          <p:cNvPicPr>
            <a:picLocks noChangeAspect="1" noChangeArrowheads="1"/>
          </p:cNvPicPr>
          <p:nvPr/>
        </p:nvPicPr>
        <p:blipFill>
          <a:blip r:embed="rId2" cstate="print"/>
          <a:srcRect/>
          <a:stretch>
            <a:fillRect/>
          </a:stretch>
        </p:blipFill>
        <p:spPr bwMode="auto">
          <a:xfrm>
            <a:off x="609600" y="838200"/>
            <a:ext cx="7696200" cy="4529138"/>
          </a:xfrm>
          <a:prstGeom prst="rect">
            <a:avLst/>
          </a:prstGeom>
          <a:noFill/>
        </p:spPr>
      </p:pic>
      <p:sp>
        <p:nvSpPr>
          <p:cNvPr id="812037" name="Text Box 5"/>
          <p:cNvSpPr txBox="1">
            <a:spLocks noChangeArrowheads="1"/>
          </p:cNvSpPr>
          <p:nvPr/>
        </p:nvSpPr>
        <p:spPr bwMode="auto">
          <a:xfrm>
            <a:off x="304800" y="5562600"/>
            <a:ext cx="8229600" cy="304800"/>
          </a:xfrm>
          <a:prstGeom prst="rect">
            <a:avLst/>
          </a:prstGeom>
          <a:solidFill>
            <a:schemeClr val="accent2"/>
          </a:solidFill>
          <a:ln w="9525">
            <a:noFill/>
            <a:miter lim="800000"/>
            <a:headEnd/>
            <a:tailEnd/>
          </a:ln>
          <a:effectLst/>
        </p:spPr>
        <p:txBody>
          <a:bodyPr>
            <a:spAutoFit/>
          </a:bodyPr>
          <a:lstStyle/>
          <a:p>
            <a:pPr>
              <a:spcBef>
                <a:spcPct val="50000"/>
              </a:spcBef>
              <a:buFontTx/>
              <a:buNone/>
            </a:pPr>
            <a:r>
              <a:rPr lang="en-US">
                <a:solidFill>
                  <a:schemeClr val="bg1"/>
                </a:solidFill>
                <a:latin typeface="Arial" charset="0"/>
              </a:rPr>
              <a:t>So, some care needs to be taken that we select events with exactly one collision – not 0, 2 or even 4.</a:t>
            </a:r>
          </a:p>
        </p:txBody>
      </p:sp>
      <p:sp>
        <p:nvSpPr>
          <p:cNvPr id="812038" name="Text Box 6"/>
          <p:cNvSpPr txBox="1">
            <a:spLocks noChangeArrowheads="1"/>
          </p:cNvSpPr>
          <p:nvPr/>
        </p:nvSpPr>
        <p:spPr bwMode="auto">
          <a:xfrm>
            <a:off x="7924800" y="838200"/>
            <a:ext cx="776288"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ATLAS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2"/>
          <p:cNvSpPr>
            <a:spLocks noGrp="1"/>
          </p:cNvSpPr>
          <p:nvPr>
            <p:ph type="ftr" sz="quarter" idx="10"/>
          </p:nvPr>
        </p:nvSpPr>
        <p:spPr/>
        <p:txBody>
          <a:bodyPr/>
          <a:lstStyle/>
          <a:p>
            <a:fld id="{B5E0D2D2-4EF4-407B-96BD-F43B4A39DB67}" type="slidenum">
              <a:rPr lang="en-US"/>
              <a:pPr/>
              <a:t>13</a:t>
            </a:fld>
            <a:r>
              <a:rPr lang="en-US"/>
              <a:t>                                                                                                                                       Tom LeCompte, ANL</a:t>
            </a:r>
          </a:p>
        </p:txBody>
      </p:sp>
      <p:pic>
        <p:nvPicPr>
          <p:cNvPr id="801805" name="Picture 13"/>
          <p:cNvPicPr>
            <a:picLocks noChangeAspect="1" noChangeArrowheads="1"/>
          </p:cNvPicPr>
          <p:nvPr/>
        </p:nvPicPr>
        <p:blipFill>
          <a:blip r:embed="rId2" cstate="print"/>
          <a:srcRect/>
          <a:stretch>
            <a:fillRect/>
          </a:stretch>
        </p:blipFill>
        <p:spPr bwMode="auto">
          <a:xfrm>
            <a:off x="457200" y="3810000"/>
            <a:ext cx="4572000" cy="2574925"/>
          </a:xfrm>
          <a:prstGeom prst="rect">
            <a:avLst/>
          </a:prstGeom>
          <a:noFill/>
          <a:ln w="9525">
            <a:noFill/>
            <a:miter lim="800000"/>
            <a:headEnd/>
            <a:tailEnd/>
          </a:ln>
          <a:effectLst/>
        </p:spPr>
      </p:pic>
      <p:pic>
        <p:nvPicPr>
          <p:cNvPr id="801801" name="Picture 9"/>
          <p:cNvPicPr>
            <a:picLocks noChangeAspect="1" noChangeArrowheads="1"/>
          </p:cNvPicPr>
          <p:nvPr/>
        </p:nvPicPr>
        <p:blipFill>
          <a:blip r:embed="rId3" cstate="print"/>
          <a:srcRect/>
          <a:stretch>
            <a:fillRect/>
          </a:stretch>
        </p:blipFill>
        <p:spPr bwMode="auto">
          <a:xfrm>
            <a:off x="4038600" y="990600"/>
            <a:ext cx="4876800" cy="2838450"/>
          </a:xfrm>
          <a:prstGeom prst="rect">
            <a:avLst/>
          </a:prstGeom>
          <a:noFill/>
          <a:ln w="9525">
            <a:noFill/>
            <a:miter lim="800000"/>
            <a:headEnd/>
            <a:tailEnd/>
          </a:ln>
          <a:effectLst/>
        </p:spPr>
      </p:pic>
      <p:sp>
        <p:nvSpPr>
          <p:cNvPr id="801794" name="Rectangle 2"/>
          <p:cNvSpPr>
            <a:spLocks noGrp="1" noChangeArrowheads="1"/>
          </p:cNvSpPr>
          <p:nvPr>
            <p:ph type="title"/>
          </p:nvPr>
        </p:nvSpPr>
        <p:spPr/>
        <p:txBody>
          <a:bodyPr/>
          <a:lstStyle/>
          <a:p>
            <a:r>
              <a:rPr lang="en-US"/>
              <a:t>Next on Our List: The Counting of Tracks</a:t>
            </a:r>
          </a:p>
        </p:txBody>
      </p:sp>
      <p:sp>
        <p:nvSpPr>
          <p:cNvPr id="801798" name="Text Box 6"/>
          <p:cNvSpPr txBox="1">
            <a:spLocks noChangeArrowheads="1"/>
          </p:cNvSpPr>
          <p:nvPr/>
        </p:nvSpPr>
        <p:spPr bwMode="auto">
          <a:xfrm>
            <a:off x="8229600" y="914400"/>
            <a:ext cx="608013"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CMS</a:t>
            </a:r>
          </a:p>
        </p:txBody>
      </p:sp>
      <p:sp>
        <p:nvSpPr>
          <p:cNvPr id="801799" name="Text Box 7"/>
          <p:cNvSpPr txBox="1">
            <a:spLocks noChangeArrowheads="1"/>
          </p:cNvSpPr>
          <p:nvPr/>
        </p:nvSpPr>
        <p:spPr bwMode="auto">
          <a:xfrm>
            <a:off x="381000" y="3733800"/>
            <a:ext cx="727075"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ALICE</a:t>
            </a:r>
          </a:p>
        </p:txBody>
      </p:sp>
      <p:sp>
        <p:nvSpPr>
          <p:cNvPr id="801803" name="Text Box 11"/>
          <p:cNvSpPr txBox="1">
            <a:spLocks noChangeArrowheads="1"/>
          </p:cNvSpPr>
          <p:nvPr/>
        </p:nvSpPr>
        <p:spPr bwMode="auto">
          <a:xfrm>
            <a:off x="457200" y="990600"/>
            <a:ext cx="3276600" cy="641350"/>
          </a:xfrm>
          <a:prstGeom prst="rect">
            <a:avLst/>
          </a:prstGeom>
          <a:solidFill>
            <a:srgbClr val="C0C0C0"/>
          </a:solidFill>
          <a:ln w="9525">
            <a:noFill/>
            <a:miter lim="800000"/>
            <a:headEnd/>
            <a:tailEnd/>
          </a:ln>
          <a:effectLst/>
        </p:spPr>
        <p:txBody>
          <a:bodyPr>
            <a:spAutoFit/>
          </a:bodyPr>
          <a:lstStyle/>
          <a:p>
            <a:pPr>
              <a:spcBef>
                <a:spcPct val="50000"/>
              </a:spcBef>
              <a:buFontTx/>
              <a:buNone/>
            </a:pPr>
            <a:r>
              <a:rPr lang="en-US" sz="1800">
                <a:latin typeface="Arial" charset="0"/>
              </a:rPr>
              <a:t>Sometimes, counting tracks </a:t>
            </a:r>
            <a:br>
              <a:rPr lang="en-US" sz="1800">
                <a:latin typeface="Arial" charset="0"/>
              </a:rPr>
            </a:br>
            <a:r>
              <a:rPr lang="en-US" sz="1800">
                <a:latin typeface="Arial" charset="0"/>
              </a:rPr>
              <a:t>is easy:</a:t>
            </a:r>
          </a:p>
        </p:txBody>
      </p:sp>
      <p:sp>
        <p:nvSpPr>
          <p:cNvPr id="801806" name="Text Box 14"/>
          <p:cNvSpPr txBox="1">
            <a:spLocks noChangeArrowheads="1"/>
          </p:cNvSpPr>
          <p:nvPr/>
        </p:nvSpPr>
        <p:spPr bwMode="auto">
          <a:xfrm>
            <a:off x="3276600" y="1828800"/>
            <a:ext cx="641350" cy="641350"/>
          </a:xfrm>
          <a:prstGeom prst="rect">
            <a:avLst/>
          </a:prstGeom>
          <a:noFill/>
          <a:ln w="9525">
            <a:noFill/>
            <a:miter lim="800000"/>
            <a:headEnd/>
            <a:tailEnd/>
          </a:ln>
          <a:effectLst/>
        </p:spPr>
        <p:txBody>
          <a:bodyPr wrap="none">
            <a:spAutoFit/>
          </a:bodyPr>
          <a:lstStyle/>
          <a:p>
            <a:pPr>
              <a:buFontTx/>
              <a:buNone/>
            </a:pPr>
            <a:r>
              <a:rPr lang="en-US" sz="3600"/>
              <a:t>36</a:t>
            </a:r>
          </a:p>
        </p:txBody>
      </p:sp>
      <p:sp>
        <p:nvSpPr>
          <p:cNvPr id="801807" name="Text Box 15"/>
          <p:cNvSpPr txBox="1">
            <a:spLocks noChangeArrowheads="1"/>
          </p:cNvSpPr>
          <p:nvPr/>
        </p:nvSpPr>
        <p:spPr bwMode="auto">
          <a:xfrm>
            <a:off x="5257800" y="4572000"/>
            <a:ext cx="412750" cy="641350"/>
          </a:xfrm>
          <a:prstGeom prst="rect">
            <a:avLst/>
          </a:prstGeom>
          <a:noFill/>
          <a:ln w="9525">
            <a:noFill/>
            <a:miter lim="800000"/>
            <a:headEnd/>
            <a:tailEnd/>
          </a:ln>
          <a:effectLst/>
        </p:spPr>
        <p:txBody>
          <a:bodyPr wrap="none">
            <a:spAutoFit/>
          </a:bodyPr>
          <a:lstStyle/>
          <a:p>
            <a:pPr>
              <a:buFontTx/>
              <a:buNone/>
            </a:pPr>
            <a:r>
              <a:rPr lang="en-US" sz="3600"/>
              <a:t>7</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2"/>
          <p:cNvSpPr>
            <a:spLocks noGrp="1"/>
          </p:cNvSpPr>
          <p:nvPr>
            <p:ph type="ftr" sz="quarter" idx="10"/>
          </p:nvPr>
        </p:nvSpPr>
        <p:spPr/>
        <p:txBody>
          <a:bodyPr/>
          <a:lstStyle/>
          <a:p>
            <a:fld id="{BE814F2E-919D-4B4A-91A0-7E1D55BBF6AF}" type="slidenum">
              <a:rPr lang="en-US"/>
              <a:pPr/>
              <a:t>14</a:t>
            </a:fld>
            <a:r>
              <a:rPr lang="en-US"/>
              <a:t>                                                                                                                                       Tom LeCompte, ANL</a:t>
            </a:r>
          </a:p>
        </p:txBody>
      </p:sp>
      <p:sp>
        <p:nvSpPr>
          <p:cNvPr id="829443" name="Rectangle 3"/>
          <p:cNvSpPr>
            <a:spLocks noGrp="1" noChangeArrowheads="1"/>
          </p:cNvSpPr>
          <p:nvPr>
            <p:ph type="title"/>
          </p:nvPr>
        </p:nvSpPr>
        <p:spPr/>
        <p:txBody>
          <a:bodyPr/>
          <a:lstStyle/>
          <a:p>
            <a:r>
              <a:rPr lang="en-US"/>
              <a:t>Counting Tracks II</a:t>
            </a:r>
          </a:p>
        </p:txBody>
      </p:sp>
      <p:pic>
        <p:nvPicPr>
          <p:cNvPr id="829444" name="Picture 4" descr="http://aliceinfo.cern.ch/Public/30_03_10_ev6_c.png"/>
          <p:cNvPicPr>
            <a:picLocks noChangeAspect="1" noChangeArrowheads="1"/>
          </p:cNvPicPr>
          <p:nvPr/>
        </p:nvPicPr>
        <p:blipFill>
          <a:blip r:embed="rId2" cstate="print"/>
          <a:srcRect l="2089" t="19852" r="2089" b="1985"/>
          <a:stretch>
            <a:fillRect/>
          </a:stretch>
        </p:blipFill>
        <p:spPr bwMode="auto">
          <a:xfrm>
            <a:off x="4876800" y="914400"/>
            <a:ext cx="3810000" cy="3268663"/>
          </a:xfrm>
          <a:prstGeom prst="rect">
            <a:avLst/>
          </a:prstGeom>
          <a:noFill/>
          <a:ln w="9525">
            <a:noFill/>
            <a:miter lim="800000"/>
            <a:headEnd/>
            <a:tailEnd/>
          </a:ln>
        </p:spPr>
      </p:pic>
      <p:pic>
        <p:nvPicPr>
          <p:cNvPr id="829445" name="Picture 5" descr="https://twiki.cern.ch/twiki/pub/Atlas/ElectronGammaPublicCollisionResults/ConversionEventDisplay.JPEG"/>
          <p:cNvPicPr>
            <a:picLocks noChangeAspect="1" noChangeArrowheads="1"/>
          </p:cNvPicPr>
          <p:nvPr/>
        </p:nvPicPr>
        <p:blipFill>
          <a:blip r:embed="rId3" cstate="print"/>
          <a:srcRect/>
          <a:stretch>
            <a:fillRect/>
          </a:stretch>
        </p:blipFill>
        <p:spPr bwMode="auto">
          <a:xfrm>
            <a:off x="228600" y="3581400"/>
            <a:ext cx="4648200" cy="2781300"/>
          </a:xfrm>
          <a:prstGeom prst="rect">
            <a:avLst/>
          </a:prstGeom>
          <a:noFill/>
        </p:spPr>
      </p:pic>
      <p:sp>
        <p:nvSpPr>
          <p:cNvPr id="829447" name="Text Box 7"/>
          <p:cNvSpPr txBox="1">
            <a:spLocks noChangeArrowheads="1"/>
          </p:cNvSpPr>
          <p:nvPr/>
        </p:nvSpPr>
        <p:spPr bwMode="auto">
          <a:xfrm>
            <a:off x="7391400" y="838200"/>
            <a:ext cx="727075"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ALICE</a:t>
            </a:r>
          </a:p>
        </p:txBody>
      </p:sp>
      <p:sp>
        <p:nvSpPr>
          <p:cNvPr id="829448" name="AutoShape 8"/>
          <p:cNvSpPr>
            <a:spLocks noChangeArrowheads="1"/>
          </p:cNvSpPr>
          <p:nvPr/>
        </p:nvSpPr>
        <p:spPr bwMode="auto">
          <a:xfrm rot="19200000">
            <a:off x="2438400" y="5410200"/>
            <a:ext cx="609600" cy="228600"/>
          </a:xfrm>
          <a:prstGeom prst="leftArrow">
            <a:avLst>
              <a:gd name="adj1" fmla="val 50000"/>
              <a:gd name="adj2" fmla="val 66667"/>
            </a:avLst>
          </a:prstGeom>
          <a:solidFill>
            <a:schemeClr val="bg1"/>
          </a:solidFill>
          <a:ln w="9525">
            <a:noFill/>
            <a:miter lim="800000"/>
            <a:headEnd/>
            <a:tailEnd/>
          </a:ln>
          <a:effectLst/>
        </p:spPr>
        <p:txBody>
          <a:bodyPr wrap="none" anchor="ctr"/>
          <a:lstStyle/>
          <a:p>
            <a:endParaRPr lang="en-GB"/>
          </a:p>
        </p:txBody>
      </p:sp>
      <p:sp>
        <p:nvSpPr>
          <p:cNvPr id="829449" name="Text Box 9"/>
          <p:cNvSpPr txBox="1">
            <a:spLocks noChangeArrowheads="1"/>
          </p:cNvSpPr>
          <p:nvPr/>
        </p:nvSpPr>
        <p:spPr bwMode="auto">
          <a:xfrm>
            <a:off x="152400" y="6096000"/>
            <a:ext cx="776288"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ATLAS</a:t>
            </a:r>
          </a:p>
        </p:txBody>
      </p:sp>
      <p:sp>
        <p:nvSpPr>
          <p:cNvPr id="829451" name="Text Box 11"/>
          <p:cNvSpPr txBox="1">
            <a:spLocks noChangeArrowheads="1"/>
          </p:cNvSpPr>
          <p:nvPr/>
        </p:nvSpPr>
        <p:spPr bwMode="auto">
          <a:xfrm>
            <a:off x="381000" y="990600"/>
            <a:ext cx="4419600" cy="1190625"/>
          </a:xfrm>
          <a:prstGeom prst="rect">
            <a:avLst/>
          </a:prstGeom>
          <a:solidFill>
            <a:srgbClr val="C0C0C0"/>
          </a:solidFill>
          <a:ln w="9525">
            <a:noFill/>
            <a:miter lim="800000"/>
            <a:headEnd/>
            <a:tailEnd/>
          </a:ln>
          <a:effectLst/>
        </p:spPr>
        <p:txBody>
          <a:bodyPr>
            <a:spAutoFit/>
          </a:bodyPr>
          <a:lstStyle/>
          <a:p>
            <a:pPr>
              <a:spcBef>
                <a:spcPct val="50000"/>
              </a:spcBef>
              <a:buFontTx/>
              <a:buNone/>
            </a:pPr>
            <a:r>
              <a:rPr lang="en-US" sz="1800">
                <a:latin typeface="Arial" charset="0"/>
              </a:rPr>
              <a:t>Sometimes it’s not so easy – interaction with the detector material can cause tracks to be created or destroyed inside the detector</a:t>
            </a:r>
          </a:p>
        </p:txBody>
      </p:sp>
      <p:sp>
        <p:nvSpPr>
          <p:cNvPr id="829453" name="Text Box 13"/>
          <p:cNvSpPr txBox="1">
            <a:spLocks noChangeArrowheads="1"/>
          </p:cNvSpPr>
          <p:nvPr/>
        </p:nvSpPr>
        <p:spPr bwMode="auto">
          <a:xfrm>
            <a:off x="381000" y="2362200"/>
            <a:ext cx="4419600" cy="915988"/>
          </a:xfrm>
          <a:prstGeom prst="rect">
            <a:avLst/>
          </a:prstGeom>
          <a:solidFill>
            <a:srgbClr val="CCFFFF"/>
          </a:solidFill>
          <a:ln w="9525">
            <a:noFill/>
            <a:miter lim="800000"/>
            <a:headEnd/>
            <a:tailEnd/>
          </a:ln>
          <a:effectLst/>
        </p:spPr>
        <p:txBody>
          <a:bodyPr>
            <a:spAutoFit/>
          </a:bodyPr>
          <a:lstStyle/>
          <a:p>
            <a:pPr>
              <a:spcBef>
                <a:spcPct val="50000"/>
              </a:spcBef>
              <a:buFontTx/>
              <a:buNone/>
            </a:pPr>
            <a:r>
              <a:rPr lang="en-US" sz="1800">
                <a:latin typeface="Arial" charset="0"/>
              </a:rPr>
              <a:t>It’s critical to understand exactly how much material is in the tracking volume and where it is located.</a:t>
            </a:r>
          </a:p>
        </p:txBody>
      </p:sp>
      <p:sp>
        <p:nvSpPr>
          <p:cNvPr id="829455" name="AutoShape 15" descr="imap://lecompte@mail.speakeasy.net:143/fetch%3EUID%3E.INBOX%3E24391?part=1.2&amp;type=image/png&amp;filename=vp1_HI_single_pi_2.png"/>
          <p:cNvSpPr>
            <a:spLocks noChangeAspect="1" noChangeArrowheads="1"/>
          </p:cNvSpPr>
          <p:nvPr/>
        </p:nvSpPr>
        <p:spPr bwMode="auto">
          <a:xfrm>
            <a:off x="4424363" y="3281363"/>
            <a:ext cx="296862" cy="296862"/>
          </a:xfrm>
          <a:prstGeom prst="rect">
            <a:avLst/>
          </a:prstGeom>
          <a:noFill/>
        </p:spPr>
        <p:txBody>
          <a:bodyPr/>
          <a:lstStyle/>
          <a:p>
            <a:endParaRPr lang="en-GB"/>
          </a:p>
        </p:txBody>
      </p:sp>
      <p:sp>
        <p:nvSpPr>
          <p:cNvPr id="829457" name="AutoShape 17" descr="imap://lecompte@mail.speakeasy.net:143/fetch%3EUID%3E.INBOX%3E24391?part=1.2&amp;type=image/png&amp;filename=vp1_HI_single_pi_2.png"/>
          <p:cNvSpPr>
            <a:spLocks noChangeAspect="1" noChangeArrowheads="1"/>
          </p:cNvSpPr>
          <p:nvPr/>
        </p:nvSpPr>
        <p:spPr bwMode="auto">
          <a:xfrm>
            <a:off x="4424363" y="3281363"/>
            <a:ext cx="296862" cy="296862"/>
          </a:xfrm>
          <a:prstGeom prst="rect">
            <a:avLst/>
          </a:prstGeom>
          <a:noFill/>
        </p:spPr>
        <p:txBody>
          <a:bodyPr/>
          <a:lstStyle/>
          <a:p>
            <a:endParaRPr lang="en-GB"/>
          </a:p>
        </p:txBody>
      </p:sp>
      <p:sp>
        <p:nvSpPr>
          <p:cNvPr id="829459" name="AutoShape 19" descr="imap://lecompte@mail.speakeasy.net:143/fetch%3EUID%3E.INBOX%3E24391?part=1.2&amp;type=image/png&amp;filename=vp1_HI_single_pi_2.png"/>
          <p:cNvSpPr>
            <a:spLocks noChangeAspect="1" noChangeArrowheads="1"/>
          </p:cNvSpPr>
          <p:nvPr/>
        </p:nvSpPr>
        <p:spPr bwMode="auto">
          <a:xfrm>
            <a:off x="4424363" y="3281363"/>
            <a:ext cx="296862" cy="296862"/>
          </a:xfrm>
          <a:prstGeom prst="rect">
            <a:avLst/>
          </a:prstGeom>
          <a:noFill/>
        </p:spPr>
        <p:txBody>
          <a:bodyPr/>
          <a:lstStyle/>
          <a:p>
            <a:endParaRPr lang="en-GB"/>
          </a:p>
        </p:txBody>
      </p:sp>
      <p:pic>
        <p:nvPicPr>
          <p:cNvPr id="829461" name="Picture 21" descr="C:\data\lecompte\vp1_HI_single_pi_2.png"/>
          <p:cNvPicPr>
            <a:picLocks noChangeAspect="1" noChangeArrowheads="1"/>
          </p:cNvPicPr>
          <p:nvPr/>
        </p:nvPicPr>
        <p:blipFill>
          <a:blip r:embed="rId4" cstate="print"/>
          <a:srcRect l="19383" r="32306" b="3262"/>
          <a:stretch>
            <a:fillRect/>
          </a:stretch>
        </p:blipFill>
        <p:spPr bwMode="auto">
          <a:xfrm>
            <a:off x="5181600" y="3886200"/>
            <a:ext cx="2176463" cy="2590800"/>
          </a:xfrm>
          <a:prstGeom prst="rect">
            <a:avLst/>
          </a:prstGeom>
          <a:noFill/>
          <a:ln w="9525">
            <a:noFill/>
            <a:miter lim="800000"/>
            <a:headEnd/>
            <a:tailEnd/>
          </a:ln>
        </p:spPr>
      </p:pic>
      <p:sp>
        <p:nvSpPr>
          <p:cNvPr id="829462" name="Text Box 22"/>
          <p:cNvSpPr txBox="1">
            <a:spLocks noChangeArrowheads="1"/>
          </p:cNvSpPr>
          <p:nvPr/>
        </p:nvSpPr>
        <p:spPr bwMode="auto">
          <a:xfrm>
            <a:off x="7239000" y="4267200"/>
            <a:ext cx="776288"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ATLAS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0"/>
          </p:nvPr>
        </p:nvSpPr>
        <p:spPr/>
        <p:txBody>
          <a:bodyPr/>
          <a:lstStyle/>
          <a:p>
            <a:fld id="{483BF67C-8342-436C-A6D7-D889AB02F517}" type="slidenum">
              <a:rPr lang="en-US"/>
              <a:pPr/>
              <a:t>15</a:t>
            </a:fld>
            <a:r>
              <a:rPr lang="en-US"/>
              <a:t>                                                                                                                                       Tom LeCompte, ANL</a:t>
            </a:r>
          </a:p>
        </p:txBody>
      </p:sp>
      <p:sp>
        <p:nvSpPr>
          <p:cNvPr id="802818" name="Rectangle 1026"/>
          <p:cNvSpPr>
            <a:spLocks noGrp="1" noChangeArrowheads="1"/>
          </p:cNvSpPr>
          <p:nvPr>
            <p:ph type="title"/>
          </p:nvPr>
        </p:nvSpPr>
        <p:spPr/>
        <p:txBody>
          <a:bodyPr/>
          <a:lstStyle/>
          <a:p>
            <a:r>
              <a:rPr lang="en-US"/>
              <a:t>Location of Interactions in the Detectors</a:t>
            </a:r>
          </a:p>
        </p:txBody>
      </p:sp>
      <p:pic>
        <p:nvPicPr>
          <p:cNvPr id="802821" name="Picture 1029" descr="http://cdsweb.cern.ch/record/1279138/files/Figure_023-b.png"/>
          <p:cNvPicPr>
            <a:picLocks noChangeAspect="1" noChangeArrowheads="1"/>
          </p:cNvPicPr>
          <p:nvPr/>
        </p:nvPicPr>
        <p:blipFill>
          <a:blip r:embed="rId2" cstate="print"/>
          <a:srcRect/>
          <a:stretch>
            <a:fillRect/>
          </a:stretch>
        </p:blipFill>
        <p:spPr bwMode="auto">
          <a:xfrm>
            <a:off x="990600" y="914400"/>
            <a:ext cx="3657600" cy="2974975"/>
          </a:xfrm>
          <a:prstGeom prst="rect">
            <a:avLst/>
          </a:prstGeom>
          <a:noFill/>
        </p:spPr>
      </p:pic>
      <p:pic>
        <p:nvPicPr>
          <p:cNvPr id="802827" name="Picture 1035" descr="https://atlas.web.cern.ch/Atlas/GROUPS/PHYSICS/CONFNOTES/ATLAS-CONF-2010-058/fig_09.png"/>
          <p:cNvPicPr>
            <a:picLocks noChangeAspect="1" noChangeArrowheads="1"/>
          </p:cNvPicPr>
          <p:nvPr/>
        </p:nvPicPr>
        <p:blipFill>
          <a:blip r:embed="rId3" cstate="print"/>
          <a:srcRect/>
          <a:stretch>
            <a:fillRect/>
          </a:stretch>
        </p:blipFill>
        <p:spPr bwMode="auto">
          <a:xfrm>
            <a:off x="533400" y="3962400"/>
            <a:ext cx="3875088" cy="2627313"/>
          </a:xfrm>
          <a:prstGeom prst="rect">
            <a:avLst/>
          </a:prstGeom>
          <a:noFill/>
        </p:spPr>
      </p:pic>
      <p:sp>
        <p:nvSpPr>
          <p:cNvPr id="802829" name="Text Box 1037"/>
          <p:cNvSpPr txBox="1">
            <a:spLocks noChangeArrowheads="1"/>
          </p:cNvSpPr>
          <p:nvPr/>
        </p:nvSpPr>
        <p:spPr bwMode="auto">
          <a:xfrm>
            <a:off x="762000" y="6096000"/>
            <a:ext cx="776288"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ATLAS</a:t>
            </a:r>
          </a:p>
        </p:txBody>
      </p:sp>
      <p:sp>
        <p:nvSpPr>
          <p:cNvPr id="802832" name="Text Box 1040"/>
          <p:cNvSpPr txBox="1">
            <a:spLocks noChangeArrowheads="1"/>
          </p:cNvSpPr>
          <p:nvPr/>
        </p:nvSpPr>
        <p:spPr bwMode="auto">
          <a:xfrm>
            <a:off x="3733800" y="914400"/>
            <a:ext cx="608013"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CMS</a:t>
            </a:r>
          </a:p>
        </p:txBody>
      </p:sp>
      <p:sp>
        <p:nvSpPr>
          <p:cNvPr id="802834" name="Text Box 1042"/>
          <p:cNvSpPr txBox="1">
            <a:spLocks noChangeArrowheads="1"/>
          </p:cNvSpPr>
          <p:nvPr/>
        </p:nvSpPr>
        <p:spPr bwMode="auto">
          <a:xfrm rot="16200000">
            <a:off x="-270669" y="3471069"/>
            <a:ext cx="1243013" cy="396875"/>
          </a:xfrm>
          <a:prstGeom prst="rect">
            <a:avLst/>
          </a:prstGeom>
          <a:noFill/>
          <a:ln w="9525">
            <a:noFill/>
            <a:miter lim="800000"/>
            <a:headEnd/>
            <a:tailEnd/>
          </a:ln>
          <a:effectLst/>
        </p:spPr>
        <p:txBody>
          <a:bodyPr wrap="none">
            <a:spAutoFit/>
          </a:bodyPr>
          <a:lstStyle/>
          <a:p>
            <a:pPr>
              <a:buFontTx/>
              <a:buNone/>
            </a:pPr>
            <a:r>
              <a:rPr lang="en-US" sz="2000">
                <a:latin typeface="Arial" charset="0"/>
              </a:rPr>
              <a:t>Expected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oter Placeholder 3"/>
          <p:cNvSpPr>
            <a:spLocks noGrp="1"/>
          </p:cNvSpPr>
          <p:nvPr>
            <p:ph type="ftr" sz="quarter" idx="10"/>
          </p:nvPr>
        </p:nvSpPr>
        <p:spPr/>
        <p:txBody>
          <a:bodyPr/>
          <a:lstStyle/>
          <a:p>
            <a:fld id="{829EB1B9-5598-4870-AFB0-1467A4F98E39}" type="slidenum">
              <a:rPr lang="en-US"/>
              <a:pPr/>
              <a:t>16</a:t>
            </a:fld>
            <a:r>
              <a:rPr lang="en-US"/>
              <a:t>                                                                                                                                       Tom LeCompte, ANL</a:t>
            </a:r>
          </a:p>
        </p:txBody>
      </p:sp>
      <p:sp>
        <p:nvSpPr>
          <p:cNvPr id="830466" name="Rectangle 2"/>
          <p:cNvSpPr>
            <a:spLocks noGrp="1" noChangeArrowheads="1"/>
          </p:cNvSpPr>
          <p:nvPr>
            <p:ph type="title"/>
          </p:nvPr>
        </p:nvSpPr>
        <p:spPr/>
        <p:txBody>
          <a:bodyPr/>
          <a:lstStyle/>
          <a:p>
            <a:r>
              <a:rPr lang="en-US"/>
              <a:t>Location of Interactions in the Detectors</a:t>
            </a:r>
          </a:p>
        </p:txBody>
      </p:sp>
      <p:pic>
        <p:nvPicPr>
          <p:cNvPr id="830467" name="Picture 3" descr="http://cdsweb.cern.ch/record/1279138/files/Figure_023-b.png"/>
          <p:cNvPicPr>
            <a:picLocks noChangeAspect="1" noChangeArrowheads="1"/>
          </p:cNvPicPr>
          <p:nvPr/>
        </p:nvPicPr>
        <p:blipFill>
          <a:blip r:embed="rId2" cstate="print"/>
          <a:srcRect/>
          <a:stretch>
            <a:fillRect/>
          </a:stretch>
        </p:blipFill>
        <p:spPr bwMode="auto">
          <a:xfrm>
            <a:off x="990600" y="914400"/>
            <a:ext cx="3657600" cy="2974975"/>
          </a:xfrm>
          <a:prstGeom prst="rect">
            <a:avLst/>
          </a:prstGeom>
          <a:noFill/>
        </p:spPr>
      </p:pic>
      <p:pic>
        <p:nvPicPr>
          <p:cNvPr id="830468" name="Picture 4" descr="http://cdsweb.cern.ch/record/1279138/files/Figure_023-c.png"/>
          <p:cNvPicPr>
            <a:picLocks noChangeAspect="1" noChangeArrowheads="1"/>
          </p:cNvPicPr>
          <p:nvPr/>
        </p:nvPicPr>
        <p:blipFill>
          <a:blip r:embed="rId3" cstate="print"/>
          <a:srcRect/>
          <a:stretch>
            <a:fillRect/>
          </a:stretch>
        </p:blipFill>
        <p:spPr bwMode="auto">
          <a:xfrm>
            <a:off x="4724400" y="914400"/>
            <a:ext cx="3702050" cy="3009900"/>
          </a:xfrm>
          <a:prstGeom prst="rect">
            <a:avLst/>
          </a:prstGeom>
          <a:noFill/>
        </p:spPr>
      </p:pic>
      <p:pic>
        <p:nvPicPr>
          <p:cNvPr id="830469" name="Picture 5" descr="https://atlas.web.cern.ch/Atlas/GROUPS/PHYSICS/CONFNOTES/ATLAS-CONF-2010-058/fig_08.png"/>
          <p:cNvPicPr>
            <a:picLocks noChangeAspect="1" noChangeArrowheads="1"/>
          </p:cNvPicPr>
          <p:nvPr/>
        </p:nvPicPr>
        <p:blipFill>
          <a:blip r:embed="rId4" cstate="print"/>
          <a:srcRect/>
          <a:stretch>
            <a:fillRect/>
          </a:stretch>
        </p:blipFill>
        <p:spPr bwMode="auto">
          <a:xfrm>
            <a:off x="4343400" y="3962400"/>
            <a:ext cx="3886200" cy="2635250"/>
          </a:xfrm>
          <a:prstGeom prst="rect">
            <a:avLst/>
          </a:prstGeom>
          <a:noFill/>
        </p:spPr>
      </p:pic>
      <p:pic>
        <p:nvPicPr>
          <p:cNvPr id="830470" name="Picture 6" descr="https://atlas.web.cern.ch/Atlas/GROUPS/PHYSICS/CONFNOTES/ATLAS-CONF-2010-058/fig_09.png"/>
          <p:cNvPicPr>
            <a:picLocks noChangeAspect="1" noChangeArrowheads="1"/>
          </p:cNvPicPr>
          <p:nvPr/>
        </p:nvPicPr>
        <p:blipFill>
          <a:blip r:embed="rId5" cstate="print"/>
          <a:srcRect/>
          <a:stretch>
            <a:fillRect/>
          </a:stretch>
        </p:blipFill>
        <p:spPr bwMode="auto">
          <a:xfrm>
            <a:off x="533400" y="3962400"/>
            <a:ext cx="3875088" cy="2627313"/>
          </a:xfrm>
          <a:prstGeom prst="rect">
            <a:avLst/>
          </a:prstGeom>
          <a:noFill/>
        </p:spPr>
      </p:pic>
      <p:sp>
        <p:nvSpPr>
          <p:cNvPr id="830471" name="Text Box 7"/>
          <p:cNvSpPr txBox="1">
            <a:spLocks noChangeArrowheads="1"/>
          </p:cNvSpPr>
          <p:nvPr/>
        </p:nvSpPr>
        <p:spPr bwMode="auto">
          <a:xfrm>
            <a:off x="762000" y="6096000"/>
            <a:ext cx="776288"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ATLAS</a:t>
            </a:r>
          </a:p>
        </p:txBody>
      </p:sp>
      <p:sp>
        <p:nvSpPr>
          <p:cNvPr id="830472" name="Text Box 8"/>
          <p:cNvSpPr txBox="1">
            <a:spLocks noChangeArrowheads="1"/>
          </p:cNvSpPr>
          <p:nvPr/>
        </p:nvSpPr>
        <p:spPr bwMode="auto">
          <a:xfrm>
            <a:off x="4495800" y="6096000"/>
            <a:ext cx="776288"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ATLAS</a:t>
            </a:r>
          </a:p>
        </p:txBody>
      </p:sp>
      <p:sp>
        <p:nvSpPr>
          <p:cNvPr id="830473" name="Text Box 9"/>
          <p:cNvSpPr txBox="1">
            <a:spLocks noChangeArrowheads="1"/>
          </p:cNvSpPr>
          <p:nvPr/>
        </p:nvSpPr>
        <p:spPr bwMode="auto">
          <a:xfrm>
            <a:off x="7543800" y="914400"/>
            <a:ext cx="608013"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CMS</a:t>
            </a:r>
          </a:p>
        </p:txBody>
      </p:sp>
      <p:sp>
        <p:nvSpPr>
          <p:cNvPr id="830474" name="Text Box 10"/>
          <p:cNvSpPr txBox="1">
            <a:spLocks noChangeArrowheads="1"/>
          </p:cNvSpPr>
          <p:nvPr/>
        </p:nvSpPr>
        <p:spPr bwMode="auto">
          <a:xfrm>
            <a:off x="3733800" y="914400"/>
            <a:ext cx="608013"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CMS</a:t>
            </a:r>
          </a:p>
        </p:txBody>
      </p:sp>
      <p:sp>
        <p:nvSpPr>
          <p:cNvPr id="830475" name="Text Box 11"/>
          <p:cNvSpPr txBox="1">
            <a:spLocks noChangeArrowheads="1"/>
          </p:cNvSpPr>
          <p:nvPr/>
        </p:nvSpPr>
        <p:spPr bwMode="auto">
          <a:xfrm rot="16200000">
            <a:off x="-270669" y="3471069"/>
            <a:ext cx="1243013" cy="396875"/>
          </a:xfrm>
          <a:prstGeom prst="rect">
            <a:avLst/>
          </a:prstGeom>
          <a:noFill/>
          <a:ln w="9525">
            <a:noFill/>
            <a:miter lim="800000"/>
            <a:headEnd/>
            <a:tailEnd/>
          </a:ln>
          <a:effectLst/>
        </p:spPr>
        <p:txBody>
          <a:bodyPr wrap="none">
            <a:spAutoFit/>
          </a:bodyPr>
          <a:lstStyle/>
          <a:p>
            <a:pPr>
              <a:buFontTx/>
              <a:buNone/>
            </a:pPr>
            <a:r>
              <a:rPr lang="en-US" sz="2000">
                <a:latin typeface="Arial" charset="0"/>
              </a:rPr>
              <a:t>Expected</a:t>
            </a:r>
          </a:p>
        </p:txBody>
      </p:sp>
      <p:sp>
        <p:nvSpPr>
          <p:cNvPr id="830476" name="Text Box 12"/>
          <p:cNvSpPr txBox="1">
            <a:spLocks noChangeArrowheads="1"/>
          </p:cNvSpPr>
          <p:nvPr/>
        </p:nvSpPr>
        <p:spPr bwMode="auto">
          <a:xfrm rot="5400000">
            <a:off x="8058944" y="3523456"/>
            <a:ext cx="890588" cy="396875"/>
          </a:xfrm>
          <a:prstGeom prst="rect">
            <a:avLst/>
          </a:prstGeom>
          <a:noFill/>
          <a:ln w="9525">
            <a:noFill/>
            <a:miter lim="800000"/>
            <a:headEnd/>
            <a:tailEnd/>
          </a:ln>
          <a:effectLst/>
        </p:spPr>
        <p:txBody>
          <a:bodyPr wrap="none">
            <a:spAutoFit/>
          </a:bodyPr>
          <a:lstStyle/>
          <a:p>
            <a:pPr>
              <a:buFontTx/>
              <a:buNone/>
            </a:pPr>
            <a:r>
              <a:rPr lang="en-US" sz="2000">
                <a:latin typeface="Arial" charset="0"/>
              </a:rPr>
              <a:t>Actual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fld id="{5FAB3567-679F-4695-9D18-6D6832503062}" type="slidenum">
              <a:rPr lang="en-US"/>
              <a:pPr/>
              <a:t>17</a:t>
            </a:fld>
            <a:r>
              <a:rPr lang="en-US"/>
              <a:t>                                                                                                                                       Tom LeCompte, ANL</a:t>
            </a:r>
          </a:p>
        </p:txBody>
      </p:sp>
      <p:sp>
        <p:nvSpPr>
          <p:cNvPr id="831490" name="Rectangle 1026"/>
          <p:cNvSpPr>
            <a:spLocks noGrp="1" noChangeArrowheads="1"/>
          </p:cNvSpPr>
          <p:nvPr>
            <p:ph type="title"/>
          </p:nvPr>
        </p:nvSpPr>
        <p:spPr/>
        <p:txBody>
          <a:bodyPr/>
          <a:lstStyle/>
          <a:p>
            <a:r>
              <a:rPr lang="en-US"/>
              <a:t>The Chain of Reasoning</a:t>
            </a:r>
          </a:p>
        </p:txBody>
      </p:sp>
      <p:sp>
        <p:nvSpPr>
          <p:cNvPr id="831491" name="Rectangle 1027"/>
          <p:cNvSpPr>
            <a:spLocks noGrp="1" noChangeArrowheads="1"/>
          </p:cNvSpPr>
          <p:nvPr>
            <p:ph type="body" idx="1"/>
          </p:nvPr>
        </p:nvSpPr>
        <p:spPr/>
        <p:txBody>
          <a:bodyPr/>
          <a:lstStyle/>
          <a:p>
            <a:r>
              <a:rPr lang="en-US"/>
              <a:t>The material in the tracker doesn’t just measure tracks – it also destroys and creates them.</a:t>
            </a:r>
            <a:br>
              <a:rPr lang="en-US"/>
            </a:br>
            <a:endParaRPr lang="en-US"/>
          </a:p>
          <a:p>
            <a:r>
              <a:rPr lang="en-US"/>
              <a:t>If I knew how much material I had, I could calculate this effect and correct for it.</a:t>
            </a:r>
            <a:br>
              <a:rPr lang="en-US"/>
            </a:br>
            <a:endParaRPr lang="en-US"/>
          </a:p>
          <a:p>
            <a:r>
              <a:rPr lang="en-US"/>
              <a:t>I can infer how much material is there by looking at distributions of where these secondary-interactions occur</a:t>
            </a:r>
          </a:p>
          <a:p>
            <a:pPr lvl="1"/>
            <a:r>
              <a:rPr lang="en-US"/>
              <a:t>It doesn’t even have to be from the same event sample; the detector is the same in all my event samples</a:t>
            </a:r>
            <a:br>
              <a:rPr lang="en-US"/>
            </a:br>
            <a:endParaRPr lang="en-US"/>
          </a:p>
        </p:txBody>
      </p:sp>
      <p:sp>
        <p:nvSpPr>
          <p:cNvPr id="831492" name="Text Box 1028"/>
          <p:cNvSpPr txBox="1">
            <a:spLocks noChangeArrowheads="1"/>
          </p:cNvSpPr>
          <p:nvPr/>
        </p:nvSpPr>
        <p:spPr bwMode="auto">
          <a:xfrm>
            <a:off x="2971800" y="5334000"/>
            <a:ext cx="5734050" cy="366713"/>
          </a:xfrm>
          <a:prstGeom prst="rect">
            <a:avLst/>
          </a:prstGeom>
          <a:noFill/>
          <a:ln w="9525">
            <a:noFill/>
            <a:miter lim="800000"/>
            <a:headEnd/>
            <a:tailEnd/>
          </a:ln>
          <a:effectLst/>
        </p:spPr>
        <p:txBody>
          <a:bodyPr wrap="none">
            <a:spAutoFit/>
          </a:bodyPr>
          <a:lstStyle/>
          <a:p>
            <a:pPr>
              <a:buFontTx/>
              <a:buNone/>
            </a:pPr>
            <a:r>
              <a:rPr lang="en-US" sz="1800">
                <a:latin typeface="Arial" charset="0"/>
              </a:rPr>
              <a:t>This is just one of many such checks that can be done.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3"/>
          <p:cNvSpPr>
            <a:spLocks noGrp="1"/>
          </p:cNvSpPr>
          <p:nvPr>
            <p:ph type="ftr" sz="quarter" idx="10"/>
          </p:nvPr>
        </p:nvSpPr>
        <p:spPr/>
        <p:txBody>
          <a:bodyPr/>
          <a:lstStyle/>
          <a:p>
            <a:fld id="{BE7BF669-6944-4AF6-A253-93A8BDECC944}" type="slidenum">
              <a:rPr lang="en-US"/>
              <a:pPr/>
              <a:t>18</a:t>
            </a:fld>
            <a:r>
              <a:rPr lang="en-US"/>
              <a:t>                                                                                                                                       Tom LeCompte, ANL</a:t>
            </a:r>
          </a:p>
        </p:txBody>
      </p:sp>
      <p:sp>
        <p:nvSpPr>
          <p:cNvPr id="832514" name="Rectangle 2"/>
          <p:cNvSpPr>
            <a:spLocks noGrp="1" noChangeArrowheads="1"/>
          </p:cNvSpPr>
          <p:nvPr>
            <p:ph type="title"/>
          </p:nvPr>
        </p:nvSpPr>
        <p:spPr/>
        <p:txBody>
          <a:bodyPr/>
          <a:lstStyle/>
          <a:p>
            <a:r>
              <a:rPr lang="en-US"/>
              <a:t>A Second Check</a:t>
            </a:r>
          </a:p>
        </p:txBody>
      </p:sp>
      <p:sp>
        <p:nvSpPr>
          <p:cNvPr id="832515" name="Rectangle 3"/>
          <p:cNvSpPr>
            <a:spLocks noGrp="1" noChangeArrowheads="1"/>
          </p:cNvSpPr>
          <p:nvPr>
            <p:ph type="body" idx="1"/>
          </p:nvPr>
        </p:nvSpPr>
        <p:spPr>
          <a:xfrm>
            <a:off x="685800" y="914400"/>
            <a:ext cx="7772400" cy="838200"/>
          </a:xfrm>
        </p:spPr>
        <p:txBody>
          <a:bodyPr/>
          <a:lstStyle/>
          <a:p>
            <a:r>
              <a:rPr lang="en-US" sz="1800"/>
              <a:t>A K-short is a meson that travels several centimeters before decaying to two charged pions.</a:t>
            </a:r>
          </a:p>
        </p:txBody>
      </p:sp>
      <p:sp>
        <p:nvSpPr>
          <p:cNvPr id="832516" name="Rectangle 4"/>
          <p:cNvSpPr>
            <a:spLocks noChangeArrowheads="1"/>
          </p:cNvSpPr>
          <p:nvPr/>
        </p:nvSpPr>
        <p:spPr bwMode="auto">
          <a:xfrm>
            <a:off x="1981200" y="1600200"/>
            <a:ext cx="152400" cy="2743200"/>
          </a:xfrm>
          <a:prstGeom prst="rect">
            <a:avLst/>
          </a:prstGeom>
          <a:solidFill>
            <a:srgbClr val="99CCFF"/>
          </a:solidFill>
          <a:ln w="9525">
            <a:solidFill>
              <a:schemeClr val="tx1"/>
            </a:solidFill>
            <a:miter lim="800000"/>
            <a:headEnd/>
            <a:tailEnd/>
          </a:ln>
          <a:effectLst/>
        </p:spPr>
        <p:txBody>
          <a:bodyPr wrap="none" anchor="ctr"/>
          <a:lstStyle/>
          <a:p>
            <a:endParaRPr lang="en-GB"/>
          </a:p>
        </p:txBody>
      </p:sp>
      <p:sp>
        <p:nvSpPr>
          <p:cNvPr id="832517" name="Rectangle 5"/>
          <p:cNvSpPr>
            <a:spLocks noChangeArrowheads="1"/>
          </p:cNvSpPr>
          <p:nvPr/>
        </p:nvSpPr>
        <p:spPr bwMode="auto">
          <a:xfrm>
            <a:off x="2743200" y="1600200"/>
            <a:ext cx="152400" cy="2743200"/>
          </a:xfrm>
          <a:prstGeom prst="rect">
            <a:avLst/>
          </a:prstGeom>
          <a:solidFill>
            <a:srgbClr val="99CCFF"/>
          </a:solidFill>
          <a:ln w="9525">
            <a:solidFill>
              <a:schemeClr val="tx1"/>
            </a:solidFill>
            <a:miter lim="800000"/>
            <a:headEnd/>
            <a:tailEnd/>
          </a:ln>
          <a:effectLst/>
        </p:spPr>
        <p:txBody>
          <a:bodyPr wrap="none" anchor="ctr"/>
          <a:lstStyle/>
          <a:p>
            <a:endParaRPr lang="en-GB"/>
          </a:p>
        </p:txBody>
      </p:sp>
      <p:sp>
        <p:nvSpPr>
          <p:cNvPr id="832518" name="Rectangle 6"/>
          <p:cNvSpPr>
            <a:spLocks noChangeArrowheads="1"/>
          </p:cNvSpPr>
          <p:nvPr/>
        </p:nvSpPr>
        <p:spPr bwMode="auto">
          <a:xfrm>
            <a:off x="3581400" y="1600200"/>
            <a:ext cx="152400" cy="2743200"/>
          </a:xfrm>
          <a:prstGeom prst="rect">
            <a:avLst/>
          </a:prstGeom>
          <a:solidFill>
            <a:srgbClr val="99CCFF"/>
          </a:solidFill>
          <a:ln w="9525">
            <a:solidFill>
              <a:schemeClr val="tx1"/>
            </a:solidFill>
            <a:miter lim="800000"/>
            <a:headEnd/>
            <a:tailEnd/>
          </a:ln>
          <a:effectLst/>
        </p:spPr>
        <p:txBody>
          <a:bodyPr wrap="none" anchor="ctr"/>
          <a:lstStyle/>
          <a:p>
            <a:endParaRPr lang="en-GB"/>
          </a:p>
        </p:txBody>
      </p:sp>
      <p:sp>
        <p:nvSpPr>
          <p:cNvPr id="832519" name="Line 7"/>
          <p:cNvSpPr>
            <a:spLocks noChangeShapeType="1"/>
          </p:cNvSpPr>
          <p:nvPr/>
        </p:nvSpPr>
        <p:spPr bwMode="auto">
          <a:xfrm flipV="1">
            <a:off x="1676400" y="1828800"/>
            <a:ext cx="2590800" cy="381000"/>
          </a:xfrm>
          <a:prstGeom prst="line">
            <a:avLst/>
          </a:prstGeom>
          <a:noFill/>
          <a:ln w="19050">
            <a:solidFill>
              <a:srgbClr val="993300"/>
            </a:solidFill>
            <a:round/>
            <a:headEnd/>
            <a:tailEnd type="triangle" w="med" len="med"/>
          </a:ln>
          <a:effectLst/>
        </p:spPr>
        <p:txBody>
          <a:bodyPr/>
          <a:lstStyle/>
          <a:p>
            <a:endParaRPr lang="en-GB"/>
          </a:p>
        </p:txBody>
      </p:sp>
      <p:sp>
        <p:nvSpPr>
          <p:cNvPr id="832520" name="Line 8"/>
          <p:cNvSpPr>
            <a:spLocks noChangeShapeType="1"/>
          </p:cNvSpPr>
          <p:nvPr/>
        </p:nvSpPr>
        <p:spPr bwMode="auto">
          <a:xfrm>
            <a:off x="1676400" y="2209800"/>
            <a:ext cx="2819400" cy="381000"/>
          </a:xfrm>
          <a:prstGeom prst="line">
            <a:avLst/>
          </a:prstGeom>
          <a:noFill/>
          <a:ln w="19050">
            <a:solidFill>
              <a:srgbClr val="993300"/>
            </a:solidFill>
            <a:round/>
            <a:headEnd/>
            <a:tailEnd type="triangle" w="med" len="med"/>
          </a:ln>
          <a:effectLst/>
        </p:spPr>
        <p:txBody>
          <a:bodyPr/>
          <a:lstStyle/>
          <a:p>
            <a:endParaRPr lang="en-GB"/>
          </a:p>
        </p:txBody>
      </p:sp>
      <p:sp>
        <p:nvSpPr>
          <p:cNvPr id="832521" name="Line 9"/>
          <p:cNvSpPr>
            <a:spLocks noChangeShapeType="1"/>
          </p:cNvSpPr>
          <p:nvPr/>
        </p:nvSpPr>
        <p:spPr bwMode="auto">
          <a:xfrm flipV="1">
            <a:off x="3124200" y="2971800"/>
            <a:ext cx="1600200" cy="457200"/>
          </a:xfrm>
          <a:prstGeom prst="line">
            <a:avLst/>
          </a:prstGeom>
          <a:noFill/>
          <a:ln w="19050">
            <a:solidFill>
              <a:srgbClr val="993300"/>
            </a:solidFill>
            <a:round/>
            <a:headEnd/>
            <a:tailEnd type="triangle" w="med" len="med"/>
          </a:ln>
          <a:effectLst/>
        </p:spPr>
        <p:txBody>
          <a:bodyPr/>
          <a:lstStyle/>
          <a:p>
            <a:endParaRPr lang="en-GB"/>
          </a:p>
        </p:txBody>
      </p:sp>
      <p:sp>
        <p:nvSpPr>
          <p:cNvPr id="832522" name="Line 10"/>
          <p:cNvSpPr>
            <a:spLocks noChangeShapeType="1"/>
          </p:cNvSpPr>
          <p:nvPr/>
        </p:nvSpPr>
        <p:spPr bwMode="auto">
          <a:xfrm>
            <a:off x="3124200" y="3429000"/>
            <a:ext cx="1752600" cy="381000"/>
          </a:xfrm>
          <a:prstGeom prst="line">
            <a:avLst/>
          </a:prstGeom>
          <a:noFill/>
          <a:ln w="19050">
            <a:solidFill>
              <a:srgbClr val="993300"/>
            </a:solidFill>
            <a:round/>
            <a:headEnd/>
            <a:tailEnd type="triangle" w="med" len="med"/>
          </a:ln>
          <a:effectLst/>
        </p:spPr>
        <p:txBody>
          <a:bodyPr/>
          <a:lstStyle/>
          <a:p>
            <a:endParaRPr lang="en-GB"/>
          </a:p>
        </p:txBody>
      </p:sp>
      <p:sp>
        <p:nvSpPr>
          <p:cNvPr id="832523" name="Line 11"/>
          <p:cNvSpPr>
            <a:spLocks noChangeShapeType="1"/>
          </p:cNvSpPr>
          <p:nvPr/>
        </p:nvSpPr>
        <p:spPr bwMode="auto">
          <a:xfrm flipH="1">
            <a:off x="1066800" y="3429000"/>
            <a:ext cx="2057400" cy="0"/>
          </a:xfrm>
          <a:prstGeom prst="line">
            <a:avLst/>
          </a:prstGeom>
          <a:noFill/>
          <a:ln w="19050">
            <a:solidFill>
              <a:schemeClr val="bg2"/>
            </a:solidFill>
            <a:prstDash val="sysDot"/>
            <a:round/>
            <a:headEnd/>
            <a:tailEnd/>
          </a:ln>
          <a:effectLst/>
        </p:spPr>
        <p:txBody>
          <a:bodyPr/>
          <a:lstStyle/>
          <a:p>
            <a:endParaRPr lang="en-GB"/>
          </a:p>
        </p:txBody>
      </p:sp>
      <p:sp>
        <p:nvSpPr>
          <p:cNvPr id="832524" name="Line 12"/>
          <p:cNvSpPr>
            <a:spLocks noChangeShapeType="1"/>
          </p:cNvSpPr>
          <p:nvPr/>
        </p:nvSpPr>
        <p:spPr bwMode="auto">
          <a:xfrm flipH="1">
            <a:off x="990600" y="2209800"/>
            <a:ext cx="762000" cy="0"/>
          </a:xfrm>
          <a:prstGeom prst="line">
            <a:avLst/>
          </a:prstGeom>
          <a:noFill/>
          <a:ln w="19050">
            <a:solidFill>
              <a:schemeClr val="bg2"/>
            </a:solidFill>
            <a:prstDash val="sysDot"/>
            <a:round/>
            <a:headEnd/>
            <a:tailEnd/>
          </a:ln>
          <a:effectLst/>
        </p:spPr>
        <p:txBody>
          <a:bodyPr/>
          <a:lstStyle/>
          <a:p>
            <a:endParaRPr lang="en-GB"/>
          </a:p>
        </p:txBody>
      </p:sp>
      <p:sp>
        <p:nvSpPr>
          <p:cNvPr id="832525" name="Text Box 13"/>
          <p:cNvSpPr txBox="1">
            <a:spLocks noChangeArrowheads="1"/>
          </p:cNvSpPr>
          <p:nvPr/>
        </p:nvSpPr>
        <p:spPr bwMode="auto">
          <a:xfrm>
            <a:off x="5105400" y="1676400"/>
            <a:ext cx="2971800" cy="730250"/>
          </a:xfrm>
          <a:prstGeom prst="rect">
            <a:avLst/>
          </a:prstGeom>
          <a:solidFill>
            <a:srgbClr val="FFFF99">
              <a:alpha val="50000"/>
            </a:srgbClr>
          </a:solidFill>
          <a:ln w="9525">
            <a:noFill/>
            <a:miter lim="800000"/>
            <a:headEnd/>
            <a:tailEnd/>
          </a:ln>
          <a:effectLst/>
        </p:spPr>
        <p:txBody>
          <a:bodyPr>
            <a:spAutoFit/>
          </a:bodyPr>
          <a:lstStyle/>
          <a:p>
            <a:pPr>
              <a:spcBef>
                <a:spcPct val="50000"/>
              </a:spcBef>
              <a:buFontTx/>
              <a:buNone/>
            </a:pPr>
            <a:r>
              <a:rPr lang="en-US">
                <a:latin typeface="Arial" charset="0"/>
              </a:rPr>
              <a:t>A quickly-decaying K</a:t>
            </a:r>
            <a:r>
              <a:rPr lang="en-US" baseline="-25000">
                <a:latin typeface="Arial" charset="0"/>
              </a:rPr>
              <a:t>s</a:t>
            </a:r>
            <a:r>
              <a:rPr lang="en-US">
                <a:latin typeface="Arial" charset="0"/>
              </a:rPr>
              <a:t> will have its daughter pions traverse more material</a:t>
            </a:r>
          </a:p>
        </p:txBody>
      </p:sp>
      <p:sp>
        <p:nvSpPr>
          <p:cNvPr id="832526" name="Text Box 14"/>
          <p:cNvSpPr txBox="1">
            <a:spLocks noChangeArrowheads="1"/>
          </p:cNvSpPr>
          <p:nvPr/>
        </p:nvSpPr>
        <p:spPr bwMode="auto">
          <a:xfrm>
            <a:off x="5257800" y="3124200"/>
            <a:ext cx="3124200" cy="517525"/>
          </a:xfrm>
          <a:prstGeom prst="rect">
            <a:avLst/>
          </a:prstGeom>
          <a:solidFill>
            <a:srgbClr val="FFFF99">
              <a:alpha val="50000"/>
            </a:srgbClr>
          </a:solidFill>
          <a:ln w="9525">
            <a:noFill/>
            <a:miter lim="800000"/>
            <a:headEnd/>
            <a:tailEnd/>
          </a:ln>
          <a:effectLst/>
        </p:spPr>
        <p:txBody>
          <a:bodyPr>
            <a:spAutoFit/>
          </a:bodyPr>
          <a:lstStyle/>
          <a:p>
            <a:pPr>
              <a:spcBef>
                <a:spcPct val="50000"/>
              </a:spcBef>
              <a:buFontTx/>
              <a:buNone/>
            </a:pPr>
            <a:r>
              <a:rPr lang="en-US">
                <a:latin typeface="Arial" charset="0"/>
              </a:rPr>
              <a:t>A long-lived K</a:t>
            </a:r>
            <a:r>
              <a:rPr lang="en-US" baseline="-25000">
                <a:latin typeface="Arial" charset="0"/>
              </a:rPr>
              <a:t>s</a:t>
            </a:r>
            <a:r>
              <a:rPr lang="en-US">
                <a:latin typeface="Arial" charset="0"/>
              </a:rPr>
              <a:t> will have its daughter pions traverse less material</a:t>
            </a:r>
          </a:p>
        </p:txBody>
      </p:sp>
      <p:sp>
        <p:nvSpPr>
          <p:cNvPr id="832527" name="Rectangle 15"/>
          <p:cNvSpPr>
            <a:spLocks noChangeArrowheads="1"/>
          </p:cNvSpPr>
          <p:nvPr/>
        </p:nvSpPr>
        <p:spPr bwMode="auto">
          <a:xfrm>
            <a:off x="533400" y="4572000"/>
            <a:ext cx="7772400" cy="838200"/>
          </a:xfrm>
          <a:prstGeom prst="rect">
            <a:avLst/>
          </a:prstGeom>
          <a:noFill/>
          <a:ln w="9525">
            <a:noFill/>
            <a:miter lim="800000"/>
            <a:headEnd/>
            <a:tailEnd/>
          </a:ln>
          <a:effectLst/>
        </p:spPr>
        <p:txBody>
          <a:bodyPr/>
          <a:lstStyle/>
          <a:p>
            <a:pPr marL="342900" indent="-342900">
              <a:spcBef>
                <a:spcPct val="50000"/>
              </a:spcBef>
            </a:pPr>
            <a:r>
              <a:rPr lang="en-US" sz="1800">
                <a:latin typeface="Arial" charset="0"/>
              </a:rPr>
              <a:t>These pions lose energy as they traverse the material</a:t>
            </a:r>
          </a:p>
          <a:p>
            <a:pPr marL="342900" indent="-342900">
              <a:spcBef>
                <a:spcPct val="50000"/>
              </a:spcBef>
            </a:pPr>
            <a:r>
              <a:rPr lang="en-US" sz="1800">
                <a:latin typeface="Arial" charset="0"/>
              </a:rPr>
              <a:t>If I have properly corrected for this, the reconstructed mass of the K</a:t>
            </a:r>
            <a:r>
              <a:rPr lang="en-US" sz="1800" baseline="-25000">
                <a:latin typeface="Arial" charset="0"/>
              </a:rPr>
              <a:t>s</a:t>
            </a:r>
            <a:r>
              <a:rPr lang="en-US" sz="1800">
                <a:latin typeface="Arial" charset="0"/>
              </a:rPr>
              <a:t> will be independent of the K</a:t>
            </a:r>
            <a:r>
              <a:rPr lang="en-US" sz="1800" baseline="-25000">
                <a:latin typeface="Arial" charset="0"/>
              </a:rPr>
              <a:t>s</a:t>
            </a:r>
            <a:r>
              <a:rPr lang="en-US" sz="1800">
                <a:latin typeface="Arial" charset="0"/>
              </a:rPr>
              <a:t> flight distance.  If I have not (i.e. I have more or less material than I think), I will see the reconstructed mass depend on flight distance.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3"/>
          <p:cNvSpPr>
            <a:spLocks noGrp="1"/>
          </p:cNvSpPr>
          <p:nvPr>
            <p:ph type="ftr" sz="quarter" idx="10"/>
          </p:nvPr>
        </p:nvSpPr>
        <p:spPr/>
        <p:txBody>
          <a:bodyPr/>
          <a:lstStyle/>
          <a:p>
            <a:fld id="{F68460BB-8482-491A-AED8-217034730F1E}" type="slidenum">
              <a:rPr lang="en-US"/>
              <a:pPr/>
              <a:t>19</a:t>
            </a:fld>
            <a:r>
              <a:rPr lang="en-US"/>
              <a:t>                                                                                                                                       Tom LeCompte, ANL</a:t>
            </a:r>
          </a:p>
        </p:txBody>
      </p:sp>
      <p:sp>
        <p:nvSpPr>
          <p:cNvPr id="834573" name="Rectangle 1037"/>
          <p:cNvSpPr>
            <a:spLocks noChangeArrowheads="1"/>
          </p:cNvSpPr>
          <p:nvPr/>
        </p:nvSpPr>
        <p:spPr bwMode="auto">
          <a:xfrm>
            <a:off x="609600" y="3657600"/>
            <a:ext cx="4191000" cy="2743200"/>
          </a:xfrm>
          <a:prstGeom prst="rect">
            <a:avLst/>
          </a:prstGeom>
          <a:solidFill>
            <a:srgbClr val="008080"/>
          </a:solidFill>
          <a:ln w="9525">
            <a:noFill/>
            <a:miter lim="800000"/>
            <a:headEnd/>
            <a:tailEnd/>
          </a:ln>
          <a:effectLst/>
        </p:spPr>
        <p:txBody>
          <a:bodyPr wrap="none" anchor="ctr"/>
          <a:lstStyle/>
          <a:p>
            <a:endParaRPr lang="en-GB"/>
          </a:p>
        </p:txBody>
      </p:sp>
      <p:sp>
        <p:nvSpPr>
          <p:cNvPr id="834574" name="Rectangle 1038"/>
          <p:cNvSpPr>
            <a:spLocks noGrp="1" noChangeArrowheads="1"/>
          </p:cNvSpPr>
          <p:nvPr>
            <p:ph type="title"/>
          </p:nvPr>
        </p:nvSpPr>
        <p:spPr/>
        <p:txBody>
          <a:bodyPr/>
          <a:lstStyle/>
          <a:p>
            <a:r>
              <a:rPr lang="en-US"/>
              <a:t>Results</a:t>
            </a:r>
          </a:p>
        </p:txBody>
      </p:sp>
      <p:sp>
        <p:nvSpPr>
          <p:cNvPr id="834575" name="Rectangle 1039"/>
          <p:cNvSpPr>
            <a:spLocks noGrp="1" noChangeArrowheads="1"/>
          </p:cNvSpPr>
          <p:nvPr>
            <p:ph type="body" idx="1"/>
          </p:nvPr>
        </p:nvSpPr>
        <p:spPr>
          <a:xfrm>
            <a:off x="5105400" y="3810000"/>
            <a:ext cx="3657600" cy="2438400"/>
          </a:xfrm>
        </p:spPr>
        <p:txBody>
          <a:bodyPr/>
          <a:lstStyle/>
          <a:p>
            <a:pPr>
              <a:lnSpc>
                <a:spcPct val="90000"/>
              </a:lnSpc>
            </a:pPr>
            <a:r>
              <a:rPr lang="en-US" sz="1800"/>
              <a:t>Had the material been misestimated by 20% - or even 10% - we could tell that from the data.</a:t>
            </a:r>
            <a:br>
              <a:rPr lang="en-US" sz="1800"/>
            </a:br>
            <a:endParaRPr lang="en-US" sz="1800"/>
          </a:p>
          <a:p>
            <a:pPr>
              <a:lnSpc>
                <a:spcPct val="90000"/>
              </a:lnSpc>
            </a:pPr>
            <a:r>
              <a:rPr lang="en-US" sz="1800"/>
              <a:t>Since we don’t see such an effect, we know that any mis-estimation must be smaller than that.</a:t>
            </a:r>
          </a:p>
        </p:txBody>
      </p:sp>
      <p:pic>
        <p:nvPicPr>
          <p:cNvPr id="834565" name="Picture 1029" descr="https://atlas.web.cern.ch/Atlas/GROUPS/PHYSICS/CONFNOTES/ATLAS-CONF-2010-019/fig_01a.png"/>
          <p:cNvPicPr>
            <a:picLocks noChangeAspect="1" noChangeArrowheads="1"/>
          </p:cNvPicPr>
          <p:nvPr/>
        </p:nvPicPr>
        <p:blipFill>
          <a:blip r:embed="rId2" cstate="print"/>
          <a:srcRect/>
          <a:stretch>
            <a:fillRect/>
          </a:stretch>
        </p:blipFill>
        <p:spPr bwMode="auto">
          <a:xfrm>
            <a:off x="838200" y="914400"/>
            <a:ext cx="3429000" cy="2325688"/>
          </a:xfrm>
          <a:prstGeom prst="rect">
            <a:avLst/>
          </a:prstGeom>
          <a:noFill/>
        </p:spPr>
      </p:pic>
      <p:pic>
        <p:nvPicPr>
          <p:cNvPr id="834567" name="Picture 1031" descr="https://atlas.web.cern.ch/Atlas/GROUPS/PHYSICS/CONFNOTES/ATLAS-CONF-2010-019/fig_03b.png"/>
          <p:cNvPicPr>
            <a:picLocks noChangeAspect="1" noChangeArrowheads="1"/>
          </p:cNvPicPr>
          <p:nvPr/>
        </p:nvPicPr>
        <p:blipFill>
          <a:blip r:embed="rId3" cstate="print"/>
          <a:srcRect/>
          <a:stretch>
            <a:fillRect/>
          </a:stretch>
        </p:blipFill>
        <p:spPr bwMode="auto">
          <a:xfrm>
            <a:off x="4648200" y="914400"/>
            <a:ext cx="3733800" cy="2528888"/>
          </a:xfrm>
          <a:prstGeom prst="rect">
            <a:avLst/>
          </a:prstGeom>
          <a:noFill/>
        </p:spPr>
      </p:pic>
      <p:sp>
        <p:nvSpPr>
          <p:cNvPr id="834568" name="Text Box 1032"/>
          <p:cNvSpPr txBox="1">
            <a:spLocks noChangeArrowheads="1"/>
          </p:cNvSpPr>
          <p:nvPr/>
        </p:nvSpPr>
        <p:spPr bwMode="auto">
          <a:xfrm>
            <a:off x="1600200" y="3124200"/>
            <a:ext cx="1800225" cy="304800"/>
          </a:xfrm>
          <a:prstGeom prst="rect">
            <a:avLst/>
          </a:prstGeom>
          <a:noFill/>
          <a:ln w="9525">
            <a:noFill/>
            <a:miter lim="800000"/>
            <a:headEnd/>
            <a:tailEnd/>
          </a:ln>
          <a:effectLst/>
        </p:spPr>
        <p:txBody>
          <a:bodyPr wrap="none">
            <a:spAutoFit/>
          </a:bodyPr>
          <a:lstStyle/>
          <a:p>
            <a:pPr>
              <a:buFontTx/>
              <a:buNone/>
            </a:pPr>
            <a:r>
              <a:rPr lang="en-US">
                <a:latin typeface="Arial" charset="0"/>
              </a:rPr>
              <a:t>Reconstructed mass</a:t>
            </a:r>
          </a:p>
        </p:txBody>
      </p:sp>
      <p:sp>
        <p:nvSpPr>
          <p:cNvPr id="834569" name="Text Box 1033"/>
          <p:cNvSpPr txBox="1">
            <a:spLocks noChangeArrowheads="1"/>
          </p:cNvSpPr>
          <p:nvPr/>
        </p:nvSpPr>
        <p:spPr bwMode="auto">
          <a:xfrm>
            <a:off x="5029200" y="3276600"/>
            <a:ext cx="3071813" cy="304800"/>
          </a:xfrm>
          <a:prstGeom prst="rect">
            <a:avLst/>
          </a:prstGeom>
          <a:noFill/>
          <a:ln w="9525">
            <a:noFill/>
            <a:miter lim="800000"/>
            <a:headEnd/>
            <a:tailEnd/>
          </a:ln>
          <a:effectLst/>
        </p:spPr>
        <p:txBody>
          <a:bodyPr wrap="none">
            <a:spAutoFit/>
          </a:bodyPr>
          <a:lstStyle/>
          <a:p>
            <a:pPr>
              <a:buFontTx/>
              <a:buNone/>
            </a:pPr>
            <a:r>
              <a:rPr lang="en-US">
                <a:latin typeface="Arial" charset="0"/>
              </a:rPr>
              <a:t>Assuming 10/20% too much material</a:t>
            </a:r>
          </a:p>
        </p:txBody>
      </p:sp>
      <p:pic>
        <p:nvPicPr>
          <p:cNvPr id="834571" name="Picture 1035" descr="https://atlas.web.cern.ch/Atlas/GROUPS/PHYSICS/CONFNOTES/ATLAS-CONF-2010-019/fig_03a.png"/>
          <p:cNvPicPr>
            <a:picLocks noChangeAspect="1" noChangeArrowheads="1"/>
          </p:cNvPicPr>
          <p:nvPr/>
        </p:nvPicPr>
        <p:blipFill>
          <a:blip r:embed="rId4" cstate="print"/>
          <a:srcRect/>
          <a:stretch>
            <a:fillRect/>
          </a:stretch>
        </p:blipFill>
        <p:spPr bwMode="auto">
          <a:xfrm>
            <a:off x="762000" y="3733800"/>
            <a:ext cx="3810000" cy="257968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fld id="{BD4F7308-90D2-45E4-879F-A87CC60A9B87}" type="slidenum">
              <a:rPr lang="en-US"/>
              <a:pPr/>
              <a:t>2</a:t>
            </a:fld>
            <a:r>
              <a:rPr lang="en-US"/>
              <a:t>                                                                                                                                       Tom LeCompte, ANL</a:t>
            </a:r>
          </a:p>
        </p:txBody>
      </p:sp>
      <p:sp>
        <p:nvSpPr>
          <p:cNvPr id="925698" name="Rectangle 2"/>
          <p:cNvSpPr>
            <a:spLocks noGrp="1" noChangeArrowheads="1"/>
          </p:cNvSpPr>
          <p:nvPr>
            <p:ph type="title"/>
          </p:nvPr>
        </p:nvSpPr>
        <p:spPr/>
        <p:txBody>
          <a:bodyPr/>
          <a:lstStyle/>
          <a:p>
            <a:r>
              <a:rPr lang="en-US"/>
              <a:t>Before We Start</a:t>
            </a:r>
          </a:p>
        </p:txBody>
      </p:sp>
      <p:pic>
        <p:nvPicPr>
          <p:cNvPr id="925699" name="Picture 3" descr="http://www.onedigitallife.com/images/driving-too-fast.jpg"/>
          <p:cNvPicPr>
            <a:picLocks noChangeAspect="1" noChangeArrowheads="1"/>
          </p:cNvPicPr>
          <p:nvPr/>
        </p:nvPicPr>
        <p:blipFill>
          <a:blip r:embed="rId2" cstate="print"/>
          <a:srcRect/>
          <a:stretch>
            <a:fillRect/>
          </a:stretch>
        </p:blipFill>
        <p:spPr bwMode="auto">
          <a:xfrm>
            <a:off x="1828800" y="1676400"/>
            <a:ext cx="5668963" cy="3017838"/>
          </a:xfrm>
          <a:prstGeom prst="rect">
            <a:avLst/>
          </a:prstGeom>
          <a:noFill/>
        </p:spPr>
      </p:pic>
      <p:sp>
        <p:nvSpPr>
          <p:cNvPr id="925700" name="Text Box 4"/>
          <p:cNvSpPr txBox="1">
            <a:spLocks noChangeArrowheads="1"/>
          </p:cNvSpPr>
          <p:nvPr>
            <p:ph type="body" idx="1"/>
          </p:nvPr>
        </p:nvSpPr>
        <p:spPr>
          <a:xfrm>
            <a:off x="762000" y="990600"/>
            <a:ext cx="7772400" cy="533400"/>
          </a:xfrm>
          <a:solidFill>
            <a:srgbClr val="FF0000"/>
          </a:solidFill>
          <a:ln>
            <a:solidFill>
              <a:srgbClr val="FF0000"/>
            </a:solidFill>
          </a:ln>
        </p:spPr>
        <p:txBody>
          <a:bodyPr/>
          <a:lstStyle/>
          <a:p>
            <a:pPr algn="ctr" eaLnBrk="0" hangingPunct="0">
              <a:spcAft>
                <a:spcPct val="10000"/>
              </a:spcAft>
              <a:buClr>
                <a:schemeClr val="tx2"/>
              </a:buClr>
              <a:buFontTx/>
              <a:buNone/>
            </a:pPr>
            <a:r>
              <a:rPr lang="en-US" sz="2600">
                <a:solidFill>
                  <a:schemeClr val="bg1"/>
                </a:solidFill>
              </a:rPr>
              <a:t>STOP ME if I go too fast or you have questions!!</a:t>
            </a:r>
          </a:p>
        </p:txBody>
      </p:sp>
      <p:sp>
        <p:nvSpPr>
          <p:cNvPr id="925701" name="Text Box 5"/>
          <p:cNvSpPr txBox="1">
            <a:spLocks noChangeArrowheads="1"/>
          </p:cNvSpPr>
          <p:nvPr/>
        </p:nvSpPr>
        <p:spPr bwMode="auto">
          <a:xfrm>
            <a:off x="762000" y="4953000"/>
            <a:ext cx="7254875" cy="581025"/>
          </a:xfrm>
          <a:prstGeom prst="rect">
            <a:avLst/>
          </a:prstGeom>
          <a:noFill/>
          <a:ln w="9525">
            <a:noFill/>
            <a:miter lim="800000"/>
            <a:headEnd/>
            <a:tailEnd/>
          </a:ln>
          <a:effectLst/>
        </p:spPr>
        <p:txBody>
          <a:bodyPr wrap="none">
            <a:spAutoFit/>
          </a:bodyPr>
          <a:lstStyle/>
          <a:p>
            <a:pPr>
              <a:buFontTx/>
              <a:buNone/>
            </a:pPr>
            <a:r>
              <a:rPr lang="en-US" sz="1600">
                <a:latin typeface="Arial" charset="0"/>
              </a:rPr>
              <a:t>I know I talk too fast, so please interrupt me – my goal is not to cover as much </a:t>
            </a:r>
            <a:br>
              <a:rPr lang="en-US" sz="1600">
                <a:latin typeface="Arial" charset="0"/>
              </a:rPr>
            </a:br>
            <a:r>
              <a:rPr lang="en-US" sz="1600">
                <a:latin typeface="Arial" charset="0"/>
              </a:rPr>
              <a:t>material as possible: it’s to </a:t>
            </a:r>
            <a:r>
              <a:rPr lang="en-US" sz="1600" i="1">
                <a:latin typeface="Arial" charset="0"/>
              </a:rPr>
              <a:t>uncover </a:t>
            </a:r>
            <a:r>
              <a:rPr lang="en-US" sz="1600">
                <a:latin typeface="Arial" charset="0"/>
              </a:rPr>
              <a:t>as much material as possible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fld id="{F1021F9E-366E-407E-9895-B3DF0D4C6014}" type="slidenum">
              <a:rPr lang="en-US"/>
              <a:pPr/>
              <a:t>20</a:t>
            </a:fld>
            <a:r>
              <a:rPr lang="en-US"/>
              <a:t>                                                                                                                                       Tom LeCompte, ANL</a:t>
            </a:r>
          </a:p>
        </p:txBody>
      </p:sp>
      <p:sp>
        <p:nvSpPr>
          <p:cNvPr id="835586" name="Rectangle 2"/>
          <p:cNvSpPr>
            <a:spLocks noGrp="1" noChangeArrowheads="1"/>
          </p:cNvSpPr>
          <p:nvPr>
            <p:ph type="title"/>
          </p:nvPr>
        </p:nvSpPr>
        <p:spPr/>
        <p:txBody>
          <a:bodyPr/>
          <a:lstStyle/>
          <a:p>
            <a:r>
              <a:rPr lang="en-US"/>
              <a:t>Summary on Material</a:t>
            </a:r>
          </a:p>
        </p:txBody>
      </p:sp>
      <p:sp>
        <p:nvSpPr>
          <p:cNvPr id="835587" name="Rectangle 3"/>
          <p:cNvSpPr>
            <a:spLocks noGrp="1" noChangeArrowheads="1"/>
          </p:cNvSpPr>
          <p:nvPr>
            <p:ph type="body" idx="1"/>
          </p:nvPr>
        </p:nvSpPr>
        <p:spPr/>
        <p:txBody>
          <a:bodyPr/>
          <a:lstStyle/>
          <a:p>
            <a:r>
              <a:rPr lang="en-US"/>
              <a:t>It’s important to understand the amount of material in your detector</a:t>
            </a:r>
          </a:p>
          <a:p>
            <a:pPr lvl="1"/>
            <a:r>
              <a:rPr lang="en-US"/>
              <a:t>Interactions with the material both destroy and create tracks</a:t>
            </a:r>
          </a:p>
          <a:p>
            <a:pPr lvl="1"/>
            <a:r>
              <a:rPr lang="en-US"/>
              <a:t>You need to know how much material you have to correct for this</a:t>
            </a:r>
            <a:br>
              <a:rPr lang="en-US"/>
            </a:br>
            <a:endParaRPr lang="en-US"/>
          </a:p>
          <a:p>
            <a:r>
              <a:rPr lang="en-US"/>
              <a:t>This is not simple, because there’s a difference between</a:t>
            </a:r>
          </a:p>
          <a:p>
            <a:pPr lvl="1"/>
            <a:r>
              <a:rPr lang="en-US"/>
              <a:t>What you wanted to build</a:t>
            </a:r>
          </a:p>
          <a:p>
            <a:pPr lvl="1"/>
            <a:r>
              <a:rPr lang="en-US"/>
              <a:t>What you think you built</a:t>
            </a:r>
          </a:p>
          <a:p>
            <a:pPr lvl="1"/>
            <a:r>
              <a:rPr lang="en-US"/>
              <a:t>What you actually built</a:t>
            </a:r>
          </a:p>
          <a:p>
            <a:pPr lvl="1"/>
            <a:r>
              <a:rPr lang="en-US"/>
              <a:t>What you said you built </a:t>
            </a:r>
          </a:p>
          <a:p>
            <a:pPr lvl="2"/>
            <a:r>
              <a:rPr lang="en-US"/>
              <a:t>(when defining the material geometry in the simulation)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2"/>
          <p:cNvSpPr>
            <a:spLocks noGrp="1"/>
          </p:cNvSpPr>
          <p:nvPr>
            <p:ph type="ftr" sz="quarter" idx="10"/>
          </p:nvPr>
        </p:nvSpPr>
        <p:spPr/>
        <p:txBody>
          <a:bodyPr/>
          <a:lstStyle/>
          <a:p>
            <a:fld id="{88DD3BBC-7DA2-4840-83C0-A00EF847258D}" type="slidenum">
              <a:rPr lang="en-US"/>
              <a:pPr/>
              <a:t>21</a:t>
            </a:fld>
            <a:r>
              <a:rPr lang="en-US"/>
              <a:t>                                                                                                                                       Tom LeCompte, ANL</a:t>
            </a:r>
          </a:p>
        </p:txBody>
      </p:sp>
      <p:sp>
        <p:nvSpPr>
          <p:cNvPr id="816130" name="Rectangle 2"/>
          <p:cNvSpPr>
            <a:spLocks noGrp="1" noChangeArrowheads="1"/>
          </p:cNvSpPr>
          <p:nvPr>
            <p:ph type="title"/>
          </p:nvPr>
        </p:nvSpPr>
        <p:spPr/>
        <p:txBody>
          <a:bodyPr/>
          <a:lstStyle/>
          <a:p>
            <a:r>
              <a:rPr lang="en-US"/>
              <a:t>Why This Is Not An Easy Task</a:t>
            </a:r>
          </a:p>
        </p:txBody>
      </p:sp>
      <p:pic>
        <p:nvPicPr>
          <p:cNvPr id="816131" name="Picture 3" descr="C:\data\lecompte\ANL\Talks and Conferences\Lunch Seminar May 2010\PP0_Zoom_May07.jpg"/>
          <p:cNvPicPr>
            <a:picLocks noChangeAspect="1" noChangeArrowheads="1"/>
          </p:cNvPicPr>
          <p:nvPr/>
        </p:nvPicPr>
        <p:blipFill>
          <a:blip r:embed="rId2" cstate="print"/>
          <a:srcRect/>
          <a:stretch>
            <a:fillRect/>
          </a:stretch>
        </p:blipFill>
        <p:spPr bwMode="auto">
          <a:xfrm>
            <a:off x="2819400" y="914400"/>
            <a:ext cx="6096000" cy="4572000"/>
          </a:xfrm>
          <a:prstGeom prst="rect">
            <a:avLst/>
          </a:prstGeom>
          <a:noFill/>
          <a:ln w="9525">
            <a:noFill/>
            <a:miter lim="800000"/>
            <a:headEnd/>
            <a:tailEnd/>
          </a:ln>
        </p:spPr>
      </p:pic>
      <p:sp>
        <p:nvSpPr>
          <p:cNvPr id="816132" name="Text Box 4"/>
          <p:cNvSpPr txBox="1">
            <a:spLocks noChangeArrowheads="1"/>
          </p:cNvSpPr>
          <p:nvPr/>
        </p:nvSpPr>
        <p:spPr bwMode="auto">
          <a:xfrm>
            <a:off x="381000" y="1828800"/>
            <a:ext cx="2362200" cy="2751138"/>
          </a:xfrm>
          <a:prstGeom prst="rect">
            <a:avLst/>
          </a:prstGeom>
          <a:noFill/>
          <a:ln w="9525">
            <a:noFill/>
            <a:miter lim="800000"/>
            <a:headEnd/>
            <a:tailEnd/>
          </a:ln>
          <a:effectLst/>
        </p:spPr>
        <p:txBody>
          <a:bodyPr>
            <a:spAutoFit/>
          </a:bodyPr>
          <a:lstStyle/>
          <a:p>
            <a:pPr>
              <a:spcBef>
                <a:spcPct val="50000"/>
              </a:spcBef>
              <a:buFontTx/>
              <a:buNone/>
            </a:pPr>
            <a:r>
              <a:rPr lang="en-US">
                <a:latin typeface="Arial" charset="0"/>
              </a:rPr>
              <a:t>This is part of the ATLAS detector (one of the pixel patch panels).</a:t>
            </a:r>
            <a:br>
              <a:rPr lang="en-US">
                <a:latin typeface="Arial" charset="0"/>
              </a:rPr>
            </a:br>
            <a:r>
              <a:rPr lang="en-US">
                <a:latin typeface="Arial" charset="0"/>
              </a:rPr>
              <a:t/>
            </a:r>
            <a:br>
              <a:rPr lang="en-US">
                <a:latin typeface="Arial" charset="0"/>
              </a:rPr>
            </a:br>
            <a:r>
              <a:rPr lang="en-US">
                <a:latin typeface="Arial" charset="0"/>
              </a:rPr>
              <a:t>This is typical of what experiments look like on the inside.</a:t>
            </a:r>
            <a:br>
              <a:rPr lang="en-US">
                <a:latin typeface="Arial" charset="0"/>
              </a:rPr>
            </a:br>
            <a:endParaRPr lang="en-US">
              <a:latin typeface="Arial" charset="0"/>
            </a:endParaRPr>
          </a:p>
          <a:p>
            <a:pPr>
              <a:spcBef>
                <a:spcPct val="50000"/>
              </a:spcBef>
              <a:buFontTx/>
              <a:buNone/>
            </a:pPr>
            <a:r>
              <a:rPr lang="en-US">
                <a:latin typeface="Arial" charset="0"/>
              </a:rPr>
              <a:t>You can see how modeling this by simple geometrical shapes is likely to </a:t>
            </a:r>
            <a:br>
              <a:rPr lang="en-US">
                <a:latin typeface="Arial" charset="0"/>
              </a:rPr>
            </a:br>
            <a:r>
              <a:rPr lang="en-US">
                <a:latin typeface="Arial" charset="0"/>
              </a:rPr>
              <a:t>introduce inaccuracies.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2"/>
          <p:cNvSpPr>
            <a:spLocks noGrp="1"/>
          </p:cNvSpPr>
          <p:nvPr>
            <p:ph type="ftr" sz="quarter" idx="10"/>
          </p:nvPr>
        </p:nvSpPr>
        <p:spPr/>
        <p:txBody>
          <a:bodyPr/>
          <a:lstStyle/>
          <a:p>
            <a:fld id="{86A2F7FD-FCBA-4E2E-8F2A-653A07D6E05E}" type="slidenum">
              <a:rPr lang="en-US"/>
              <a:pPr/>
              <a:t>22</a:t>
            </a:fld>
            <a:r>
              <a:rPr lang="en-US"/>
              <a:t>                                                                                                                                       Tom LeCompte, ANL</a:t>
            </a:r>
          </a:p>
        </p:txBody>
      </p:sp>
      <p:sp>
        <p:nvSpPr>
          <p:cNvPr id="836610" name="Rectangle 2"/>
          <p:cNvSpPr>
            <a:spLocks noGrp="1" noChangeArrowheads="1"/>
          </p:cNvSpPr>
          <p:nvPr>
            <p:ph type="title"/>
          </p:nvPr>
        </p:nvSpPr>
        <p:spPr/>
        <p:txBody>
          <a:bodyPr/>
          <a:lstStyle/>
          <a:p>
            <a:r>
              <a:rPr lang="en-US"/>
              <a:t>Results</a:t>
            </a:r>
          </a:p>
        </p:txBody>
      </p:sp>
      <p:pic>
        <p:nvPicPr>
          <p:cNvPr id="836614" name="Picture 6"/>
          <p:cNvPicPr>
            <a:picLocks noChangeAspect="1" noChangeArrowheads="1"/>
          </p:cNvPicPr>
          <p:nvPr/>
        </p:nvPicPr>
        <p:blipFill>
          <a:blip r:embed="rId2" cstate="print"/>
          <a:srcRect/>
          <a:stretch>
            <a:fillRect/>
          </a:stretch>
        </p:blipFill>
        <p:spPr bwMode="auto">
          <a:xfrm>
            <a:off x="4724400" y="914400"/>
            <a:ext cx="3890963" cy="2759075"/>
          </a:xfrm>
          <a:prstGeom prst="rect">
            <a:avLst/>
          </a:prstGeom>
          <a:noFill/>
          <a:ln w="9525">
            <a:noFill/>
            <a:miter lim="800000"/>
            <a:headEnd/>
            <a:tailEnd/>
          </a:ln>
        </p:spPr>
      </p:pic>
      <p:pic>
        <p:nvPicPr>
          <p:cNvPr id="836612" name="Picture 4"/>
          <p:cNvPicPr>
            <a:picLocks noChangeAspect="1" noChangeArrowheads="1"/>
          </p:cNvPicPr>
          <p:nvPr/>
        </p:nvPicPr>
        <p:blipFill>
          <a:blip r:embed="rId3" cstate="print"/>
          <a:srcRect/>
          <a:stretch>
            <a:fillRect/>
          </a:stretch>
        </p:blipFill>
        <p:spPr bwMode="auto">
          <a:xfrm>
            <a:off x="533400" y="2514600"/>
            <a:ext cx="4191000" cy="3902075"/>
          </a:xfrm>
          <a:prstGeom prst="rect">
            <a:avLst/>
          </a:prstGeom>
          <a:noFill/>
          <a:ln w="9525">
            <a:noFill/>
            <a:miter lim="800000"/>
            <a:headEnd/>
            <a:tailEnd/>
          </a:ln>
          <a:effectLst/>
        </p:spPr>
      </p:pic>
      <p:pic>
        <p:nvPicPr>
          <p:cNvPr id="836613" name="Picture 5" descr="https://atlas.web.cern.ch/Atlas/GROUPS/PHYSICS/CONFNOTES/ATLAS-CONF-2010-047/fig_09a.png"/>
          <p:cNvPicPr>
            <a:picLocks noChangeAspect="1" noChangeArrowheads="1"/>
          </p:cNvPicPr>
          <p:nvPr/>
        </p:nvPicPr>
        <p:blipFill>
          <a:blip r:embed="rId4" cstate="print"/>
          <a:srcRect/>
          <a:stretch>
            <a:fillRect/>
          </a:stretch>
        </p:blipFill>
        <p:spPr bwMode="auto">
          <a:xfrm>
            <a:off x="4648200" y="3733800"/>
            <a:ext cx="4114800" cy="2640013"/>
          </a:xfrm>
          <a:prstGeom prst="rect">
            <a:avLst/>
          </a:prstGeom>
          <a:noFill/>
        </p:spPr>
      </p:pic>
      <p:sp>
        <p:nvSpPr>
          <p:cNvPr id="836615" name="Text Box 7"/>
          <p:cNvSpPr txBox="1">
            <a:spLocks noChangeArrowheads="1"/>
          </p:cNvSpPr>
          <p:nvPr/>
        </p:nvSpPr>
        <p:spPr bwMode="auto">
          <a:xfrm>
            <a:off x="3733800" y="5334000"/>
            <a:ext cx="608013"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CMS</a:t>
            </a:r>
          </a:p>
        </p:txBody>
      </p:sp>
      <p:sp>
        <p:nvSpPr>
          <p:cNvPr id="836616" name="Text Box 8"/>
          <p:cNvSpPr txBox="1">
            <a:spLocks noChangeArrowheads="1"/>
          </p:cNvSpPr>
          <p:nvPr/>
        </p:nvSpPr>
        <p:spPr bwMode="auto">
          <a:xfrm>
            <a:off x="8001000" y="3886200"/>
            <a:ext cx="776288"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ATLAS</a:t>
            </a:r>
          </a:p>
        </p:txBody>
      </p:sp>
      <p:sp>
        <p:nvSpPr>
          <p:cNvPr id="836617" name="Text Box 9"/>
          <p:cNvSpPr txBox="1">
            <a:spLocks noChangeArrowheads="1"/>
          </p:cNvSpPr>
          <p:nvPr/>
        </p:nvSpPr>
        <p:spPr bwMode="auto">
          <a:xfrm>
            <a:off x="7848600" y="1219200"/>
            <a:ext cx="727075"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ALICE</a:t>
            </a:r>
          </a:p>
        </p:txBody>
      </p:sp>
      <p:sp>
        <p:nvSpPr>
          <p:cNvPr id="836618" name="Text Box 10"/>
          <p:cNvSpPr txBox="1">
            <a:spLocks noChangeArrowheads="1"/>
          </p:cNvSpPr>
          <p:nvPr/>
        </p:nvSpPr>
        <p:spPr bwMode="auto">
          <a:xfrm>
            <a:off x="609600" y="1066800"/>
            <a:ext cx="4114800" cy="1368425"/>
          </a:xfrm>
          <a:prstGeom prst="rect">
            <a:avLst/>
          </a:prstGeom>
          <a:solidFill>
            <a:srgbClr val="FFFFCC"/>
          </a:solidFill>
          <a:ln w="9525">
            <a:noFill/>
            <a:miter lim="800000"/>
            <a:headEnd/>
            <a:tailEnd/>
          </a:ln>
          <a:effectLst/>
        </p:spPr>
        <p:txBody>
          <a:bodyPr>
            <a:spAutoFit/>
          </a:bodyPr>
          <a:lstStyle/>
          <a:p>
            <a:pPr>
              <a:spcBef>
                <a:spcPct val="50000"/>
              </a:spcBef>
              <a:buFontTx/>
              <a:buNone/>
            </a:pPr>
            <a:r>
              <a:rPr lang="en-US">
                <a:latin typeface="Arial" charset="0"/>
              </a:rPr>
              <a:t>ALICE, CMS and ATLAS have all measured the multiplicity (we used to call this “counting”) of charged particles produced at the LHC.</a:t>
            </a:r>
            <a:br>
              <a:rPr lang="en-US">
                <a:latin typeface="Arial" charset="0"/>
              </a:rPr>
            </a:br>
            <a:r>
              <a:rPr lang="en-US">
                <a:latin typeface="Arial" charset="0"/>
              </a:rPr>
              <a:t/>
            </a:r>
            <a:br>
              <a:rPr lang="en-US">
                <a:latin typeface="Arial" charset="0"/>
              </a:rPr>
            </a:br>
            <a:r>
              <a:rPr lang="en-US">
                <a:latin typeface="Arial" charset="0"/>
              </a:rPr>
              <a:t>In fact, they have counted the particles produced in separate bins (in this case, of angle)</a:t>
            </a: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fld id="{4431E5BC-DB9D-45A4-A0C3-5BDED772BB38}" type="slidenum">
              <a:rPr lang="en-US"/>
              <a:pPr/>
              <a:t>23</a:t>
            </a:fld>
            <a:r>
              <a:rPr lang="en-US"/>
              <a:t>                                                                                                                                       Tom LeCompte, ANL</a:t>
            </a:r>
          </a:p>
        </p:txBody>
      </p:sp>
      <p:sp>
        <p:nvSpPr>
          <p:cNvPr id="837634" name="Rectangle 2"/>
          <p:cNvSpPr>
            <a:spLocks noGrp="1" noChangeArrowheads="1"/>
          </p:cNvSpPr>
          <p:nvPr>
            <p:ph type="title"/>
          </p:nvPr>
        </p:nvSpPr>
        <p:spPr/>
        <p:txBody>
          <a:bodyPr/>
          <a:lstStyle/>
          <a:p>
            <a:r>
              <a:rPr lang="en-US"/>
              <a:t>So, What Have We Learned From All This?</a:t>
            </a:r>
          </a:p>
        </p:txBody>
      </p:sp>
      <p:sp>
        <p:nvSpPr>
          <p:cNvPr id="837635" name="Rectangle 3"/>
          <p:cNvSpPr>
            <a:spLocks noGrp="1" noChangeArrowheads="1"/>
          </p:cNvSpPr>
          <p:nvPr>
            <p:ph type="body" idx="1"/>
          </p:nvPr>
        </p:nvSpPr>
        <p:spPr>
          <a:xfrm>
            <a:off x="685800" y="914400"/>
            <a:ext cx="4267200" cy="5334000"/>
          </a:xfrm>
        </p:spPr>
        <p:txBody>
          <a:bodyPr/>
          <a:lstStyle/>
          <a:p>
            <a:pPr>
              <a:lnSpc>
                <a:spcPct val="90000"/>
              </a:lnSpc>
            </a:pPr>
            <a:r>
              <a:rPr lang="en-US"/>
              <a:t>It turns out our theory of strong interactions, QCD, says very little about the details of these events</a:t>
            </a:r>
          </a:p>
          <a:p>
            <a:pPr lvl="1">
              <a:lnSpc>
                <a:spcPct val="90000"/>
              </a:lnSpc>
            </a:pPr>
            <a:r>
              <a:rPr lang="en-US"/>
              <a:t>Calculations are so difficult that they can safely be called “impossible”</a:t>
            </a:r>
            <a:br>
              <a:rPr lang="en-US"/>
            </a:br>
            <a:endParaRPr lang="en-US"/>
          </a:p>
          <a:p>
            <a:pPr>
              <a:lnSpc>
                <a:spcPct val="90000"/>
              </a:lnSpc>
            </a:pPr>
            <a:r>
              <a:rPr lang="en-US"/>
              <a:t>We need to develop models</a:t>
            </a:r>
            <a:br>
              <a:rPr lang="en-US"/>
            </a:br>
            <a:endParaRPr lang="en-US"/>
          </a:p>
          <a:p>
            <a:pPr>
              <a:lnSpc>
                <a:spcPct val="90000"/>
              </a:lnSpc>
            </a:pPr>
            <a:r>
              <a:rPr lang="en-US"/>
              <a:t>The data tells us where particular models do well, and where they need improvement</a:t>
            </a:r>
            <a:br>
              <a:rPr lang="en-US"/>
            </a:br>
            <a:endParaRPr lang="en-US"/>
          </a:p>
          <a:p>
            <a:pPr>
              <a:lnSpc>
                <a:spcPct val="90000"/>
              </a:lnSpc>
            </a:pPr>
            <a:r>
              <a:rPr lang="en-US"/>
              <a:t>Dozens of plots like this one are used to “tune” these models so they can provide a better description of nature.</a:t>
            </a:r>
          </a:p>
        </p:txBody>
      </p:sp>
      <p:pic>
        <p:nvPicPr>
          <p:cNvPr id="837636" name="Picture 4" descr="https://atlas.web.cern.ch/Atlas/GROUPS/PHYSICS/CONFNOTES/ATLAS-CONF-2010-046/fig_17d.png"/>
          <p:cNvPicPr>
            <a:picLocks noChangeAspect="1" noChangeArrowheads="1"/>
          </p:cNvPicPr>
          <p:nvPr/>
        </p:nvPicPr>
        <p:blipFill>
          <a:blip r:embed="rId2" cstate="print"/>
          <a:srcRect/>
          <a:stretch>
            <a:fillRect/>
          </a:stretch>
        </p:blipFill>
        <p:spPr bwMode="auto">
          <a:xfrm>
            <a:off x="4876800" y="1066800"/>
            <a:ext cx="4060825" cy="525780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fld id="{F06D17EC-03E1-4BEF-8844-FE2582F42C9A}" type="slidenum">
              <a:rPr lang="en-US"/>
              <a:pPr/>
              <a:t>24</a:t>
            </a:fld>
            <a:r>
              <a:rPr lang="en-US"/>
              <a:t>                                                                                                                                       Tom LeCompte, ANL</a:t>
            </a:r>
          </a:p>
        </p:txBody>
      </p:sp>
      <p:sp>
        <p:nvSpPr>
          <p:cNvPr id="838658" name="Rectangle 2"/>
          <p:cNvSpPr>
            <a:spLocks noGrp="1" noChangeArrowheads="1"/>
          </p:cNvSpPr>
          <p:nvPr>
            <p:ph type="title"/>
          </p:nvPr>
        </p:nvSpPr>
        <p:spPr/>
        <p:txBody>
          <a:bodyPr/>
          <a:lstStyle/>
          <a:p>
            <a:r>
              <a:rPr lang="en-US"/>
              <a:t>A Part of Science that Is Seldom Discussed in School</a:t>
            </a:r>
          </a:p>
        </p:txBody>
      </p:sp>
      <p:sp>
        <p:nvSpPr>
          <p:cNvPr id="838659" name="Rectangle 3"/>
          <p:cNvSpPr>
            <a:spLocks noGrp="1" noChangeArrowheads="1"/>
          </p:cNvSpPr>
          <p:nvPr>
            <p:ph type="body" idx="1"/>
          </p:nvPr>
        </p:nvSpPr>
        <p:spPr/>
        <p:txBody>
          <a:bodyPr/>
          <a:lstStyle/>
          <a:p>
            <a:r>
              <a:rPr lang="en-US"/>
              <a:t>How do you know when you are ready to publish your results?</a:t>
            </a:r>
            <a:br>
              <a:rPr lang="en-US"/>
            </a:br>
            <a:endParaRPr lang="en-US"/>
          </a:p>
          <a:p>
            <a:r>
              <a:rPr lang="en-US"/>
              <a:t>There is always one more check you can do, one more opportunity to reduce the uncertainties, and there is usually a chance to wait for more data</a:t>
            </a:r>
            <a:br>
              <a:rPr lang="en-US"/>
            </a:br>
            <a:endParaRPr lang="en-US"/>
          </a:p>
          <a:p>
            <a:r>
              <a:rPr lang="en-US"/>
              <a:t>For this measurement</a:t>
            </a:r>
          </a:p>
          <a:p>
            <a:pPr lvl="1"/>
            <a:r>
              <a:rPr lang="en-US"/>
              <a:t>The first experiment to publish had an 8% uncertainty</a:t>
            </a:r>
          </a:p>
          <a:p>
            <a:pPr lvl="1"/>
            <a:r>
              <a:rPr lang="en-US"/>
              <a:t>The second experiment to publish had a 4% uncertainty</a:t>
            </a:r>
          </a:p>
          <a:p>
            <a:pPr lvl="1"/>
            <a:r>
              <a:rPr lang="en-US"/>
              <a:t>The third experiment to publish had a 3% uncertainty</a:t>
            </a:r>
            <a:br>
              <a:rPr lang="en-US"/>
            </a:br>
            <a:endParaRPr lang="en-US"/>
          </a:p>
          <a:p>
            <a:r>
              <a:rPr lang="en-US"/>
              <a:t>There is a natural trade-off between speed and precision</a:t>
            </a:r>
          </a:p>
          <a:p>
            <a:pPr lvl="1"/>
            <a:r>
              <a:rPr lang="en-US"/>
              <a:t>Where is the optimal point?</a:t>
            </a:r>
          </a:p>
          <a:p>
            <a:pPr lvl="1"/>
            <a:endParaRPr lang="en-US"/>
          </a:p>
          <a:p>
            <a:pPr lvl="1"/>
            <a:endParaRPr lang="en-US"/>
          </a:p>
        </p:txBody>
      </p:sp>
      <p:sp>
        <p:nvSpPr>
          <p:cNvPr id="838660" name="Text Box 4"/>
          <p:cNvSpPr txBox="1">
            <a:spLocks noChangeArrowheads="1"/>
          </p:cNvSpPr>
          <p:nvPr/>
        </p:nvSpPr>
        <p:spPr bwMode="auto">
          <a:xfrm>
            <a:off x="4267200" y="5334000"/>
            <a:ext cx="4648200" cy="915988"/>
          </a:xfrm>
          <a:prstGeom prst="rect">
            <a:avLst/>
          </a:prstGeom>
          <a:solidFill>
            <a:srgbClr val="FFFF00"/>
          </a:solidFill>
          <a:ln w="9525">
            <a:noFill/>
            <a:miter lim="800000"/>
            <a:headEnd/>
            <a:tailEnd/>
          </a:ln>
          <a:effectLst/>
        </p:spPr>
        <p:txBody>
          <a:bodyPr>
            <a:spAutoFit/>
          </a:bodyPr>
          <a:lstStyle/>
          <a:p>
            <a:pPr>
              <a:spcBef>
                <a:spcPct val="50000"/>
              </a:spcBef>
              <a:buFontTx/>
              <a:buNone/>
            </a:pPr>
            <a:r>
              <a:rPr lang="en-US" sz="1800">
                <a:latin typeface="Arial" charset="0"/>
              </a:rPr>
              <a:t>Of course, there is no single right answer to this – but you might want to think about the question in your free time.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p:cNvSpPr>
            <a:spLocks noGrp="1"/>
          </p:cNvSpPr>
          <p:nvPr>
            <p:ph type="ftr" sz="quarter" idx="10"/>
          </p:nvPr>
        </p:nvSpPr>
        <p:spPr/>
        <p:txBody>
          <a:bodyPr/>
          <a:lstStyle/>
          <a:p>
            <a:fld id="{8353B95D-DFCD-4DE6-AFE1-D62218D67C88}" type="slidenum">
              <a:rPr lang="en-US"/>
              <a:pPr/>
              <a:t>25</a:t>
            </a:fld>
            <a:r>
              <a:rPr lang="en-US"/>
              <a:t>                                                                                                                                       Tom LeCompte, ANL</a:t>
            </a:r>
          </a:p>
        </p:txBody>
      </p:sp>
      <p:sp>
        <p:nvSpPr>
          <p:cNvPr id="843778" name="Rectangle 2"/>
          <p:cNvSpPr>
            <a:spLocks noGrp="1" noChangeArrowheads="1"/>
          </p:cNvSpPr>
          <p:nvPr>
            <p:ph type="title"/>
          </p:nvPr>
        </p:nvSpPr>
        <p:spPr/>
        <p:txBody>
          <a:bodyPr/>
          <a:lstStyle/>
          <a:p>
            <a:r>
              <a:rPr lang="en-US"/>
              <a:t>Part Two</a:t>
            </a:r>
          </a:p>
        </p:txBody>
      </p:sp>
      <p:sp>
        <p:nvSpPr>
          <p:cNvPr id="843779" name="Text Box 3"/>
          <p:cNvSpPr txBox="1">
            <a:spLocks noChangeArrowheads="1"/>
          </p:cNvSpPr>
          <p:nvPr/>
        </p:nvSpPr>
        <p:spPr bwMode="auto">
          <a:xfrm>
            <a:off x="1752600" y="2057400"/>
            <a:ext cx="6069013" cy="701675"/>
          </a:xfrm>
          <a:prstGeom prst="rect">
            <a:avLst/>
          </a:prstGeom>
          <a:noFill/>
          <a:ln w="9525">
            <a:noFill/>
            <a:miter lim="800000"/>
            <a:headEnd/>
            <a:tailEnd/>
          </a:ln>
          <a:effectLst/>
        </p:spPr>
        <p:txBody>
          <a:bodyPr wrap="none">
            <a:spAutoFit/>
          </a:bodyPr>
          <a:lstStyle/>
          <a:p>
            <a:pPr>
              <a:buFontTx/>
              <a:buNone/>
            </a:pPr>
            <a:r>
              <a:rPr lang="en-US" sz="4000">
                <a:latin typeface="Arial" charset="0"/>
              </a:rPr>
              <a:t>J/</a:t>
            </a:r>
            <a:r>
              <a:rPr lang="en-US" sz="4000">
                <a:latin typeface="Symbol" pitchFamily="18" charset="2"/>
              </a:rPr>
              <a:t>y</a:t>
            </a:r>
            <a:r>
              <a:rPr lang="en-US" sz="4000">
                <a:latin typeface="Arial" charset="0"/>
              </a:rPr>
              <a:t> Production at the LHC</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ooter Placeholder 2"/>
          <p:cNvSpPr>
            <a:spLocks noGrp="1"/>
          </p:cNvSpPr>
          <p:nvPr>
            <p:ph type="ftr" sz="quarter" idx="10"/>
          </p:nvPr>
        </p:nvSpPr>
        <p:spPr/>
        <p:txBody>
          <a:bodyPr/>
          <a:lstStyle/>
          <a:p>
            <a:fld id="{39370B39-8EEC-4AB5-9506-A21E7AF7BA84}" type="slidenum">
              <a:rPr lang="en-US"/>
              <a:pPr/>
              <a:t>26</a:t>
            </a:fld>
            <a:r>
              <a:rPr lang="en-US"/>
              <a:t>                                                                                                                                       Tom LeCompte, ANL</a:t>
            </a:r>
          </a:p>
        </p:txBody>
      </p:sp>
      <p:sp>
        <p:nvSpPr>
          <p:cNvPr id="839682" name="Rectangle 2"/>
          <p:cNvSpPr>
            <a:spLocks noGrp="1" noChangeArrowheads="1"/>
          </p:cNvSpPr>
          <p:nvPr>
            <p:ph type="title"/>
          </p:nvPr>
        </p:nvSpPr>
        <p:spPr/>
        <p:txBody>
          <a:bodyPr/>
          <a:lstStyle/>
          <a:p>
            <a:r>
              <a:rPr lang="en-US"/>
              <a:t>An Introduction To Charmonium</a:t>
            </a:r>
          </a:p>
        </p:txBody>
      </p:sp>
      <p:sp>
        <p:nvSpPr>
          <p:cNvPr id="839702" name="Text Box 22"/>
          <p:cNvSpPr txBox="1">
            <a:spLocks noChangeArrowheads="1"/>
          </p:cNvSpPr>
          <p:nvPr/>
        </p:nvSpPr>
        <p:spPr bwMode="auto">
          <a:xfrm>
            <a:off x="5029200" y="1365250"/>
            <a:ext cx="3781425" cy="2530475"/>
          </a:xfrm>
          <a:prstGeom prst="rect">
            <a:avLst/>
          </a:prstGeom>
          <a:solidFill>
            <a:srgbClr val="91DDEF"/>
          </a:solidFill>
          <a:ln w="9525">
            <a:noFill/>
            <a:miter lim="800000"/>
            <a:headEnd/>
            <a:tailEnd/>
          </a:ln>
          <a:effectLst/>
        </p:spPr>
        <p:txBody>
          <a:bodyPr wrap="none">
            <a:spAutoFit/>
          </a:bodyPr>
          <a:lstStyle/>
          <a:p>
            <a:pPr>
              <a:spcBef>
                <a:spcPct val="0"/>
              </a:spcBef>
              <a:buFontTx/>
              <a:buNone/>
            </a:pPr>
            <a:r>
              <a:rPr lang="en-US" sz="2000">
                <a:latin typeface="Arial" charset="0"/>
              </a:rPr>
              <a:t>Charmonium is a bound state</a:t>
            </a:r>
            <a:br>
              <a:rPr lang="en-US" sz="2000">
                <a:latin typeface="Arial" charset="0"/>
              </a:rPr>
            </a:br>
            <a:r>
              <a:rPr lang="en-US" sz="2000">
                <a:latin typeface="Arial" charset="0"/>
              </a:rPr>
              <a:t>of a charmed quark and</a:t>
            </a:r>
            <a:br>
              <a:rPr lang="en-US" sz="2000">
                <a:latin typeface="Arial" charset="0"/>
              </a:rPr>
            </a:br>
            <a:r>
              <a:rPr lang="en-US" sz="2000">
                <a:latin typeface="Arial" charset="0"/>
              </a:rPr>
              <a:t>antiquark, much like a hydrogen</a:t>
            </a:r>
            <a:br>
              <a:rPr lang="en-US" sz="2000">
                <a:latin typeface="Arial" charset="0"/>
              </a:rPr>
            </a:br>
            <a:r>
              <a:rPr lang="en-US" sz="2000">
                <a:latin typeface="Arial" charset="0"/>
              </a:rPr>
              <a:t>atom is a bound state of</a:t>
            </a:r>
            <a:br>
              <a:rPr lang="en-US" sz="2000">
                <a:latin typeface="Arial" charset="0"/>
              </a:rPr>
            </a:br>
            <a:r>
              <a:rPr lang="en-US" sz="2000">
                <a:latin typeface="Arial" charset="0"/>
              </a:rPr>
              <a:t>a proton and an electron.</a:t>
            </a:r>
            <a:br>
              <a:rPr lang="en-US" sz="2000">
                <a:latin typeface="Arial" charset="0"/>
              </a:rPr>
            </a:br>
            <a:endParaRPr lang="en-US" sz="2000">
              <a:latin typeface="Arial" charset="0"/>
            </a:endParaRPr>
          </a:p>
          <a:p>
            <a:pPr>
              <a:spcBef>
                <a:spcPct val="0"/>
              </a:spcBef>
              <a:buFontTx/>
              <a:buNone/>
            </a:pPr>
            <a:r>
              <a:rPr lang="en-US" sz="2000">
                <a:latin typeface="Arial" charset="0"/>
              </a:rPr>
              <a:t>In fact, the spectrum looks a lot</a:t>
            </a:r>
            <a:br>
              <a:rPr lang="en-US" sz="2000">
                <a:latin typeface="Arial" charset="0"/>
              </a:rPr>
            </a:br>
            <a:r>
              <a:rPr lang="en-US" sz="2000">
                <a:latin typeface="Arial" charset="0"/>
              </a:rPr>
              <a:t>like that for a hydrogen atom.</a:t>
            </a:r>
          </a:p>
        </p:txBody>
      </p:sp>
      <p:sp>
        <p:nvSpPr>
          <p:cNvPr id="839703" name="Text Box 23"/>
          <p:cNvSpPr txBox="1">
            <a:spLocks noChangeArrowheads="1"/>
          </p:cNvSpPr>
          <p:nvPr/>
        </p:nvSpPr>
        <p:spPr bwMode="auto">
          <a:xfrm>
            <a:off x="5105400" y="4419600"/>
            <a:ext cx="3733800" cy="1616075"/>
          </a:xfrm>
          <a:prstGeom prst="rect">
            <a:avLst/>
          </a:prstGeom>
          <a:solidFill>
            <a:srgbClr val="FFFF99"/>
          </a:solidFill>
          <a:ln w="9525">
            <a:noFill/>
            <a:miter lim="800000"/>
            <a:headEnd/>
            <a:tailEnd/>
          </a:ln>
          <a:effectLst/>
        </p:spPr>
        <p:txBody>
          <a:bodyPr>
            <a:spAutoFit/>
          </a:bodyPr>
          <a:lstStyle/>
          <a:p>
            <a:pPr>
              <a:spcBef>
                <a:spcPct val="0"/>
              </a:spcBef>
              <a:buFontTx/>
              <a:buNone/>
            </a:pPr>
            <a:r>
              <a:rPr lang="en-US" sz="2000">
                <a:latin typeface="Arial" charset="0"/>
              </a:rPr>
              <a:t>Only the most important</a:t>
            </a:r>
            <a:br>
              <a:rPr lang="en-US" sz="2000">
                <a:latin typeface="Arial" charset="0"/>
              </a:rPr>
            </a:br>
            <a:r>
              <a:rPr lang="en-US" sz="2000">
                <a:latin typeface="Arial" charset="0"/>
              </a:rPr>
              <a:t>(experimentally) states</a:t>
            </a:r>
            <a:br>
              <a:rPr lang="en-US" sz="2000">
                <a:latin typeface="Arial" charset="0"/>
              </a:rPr>
            </a:br>
            <a:r>
              <a:rPr lang="en-US" sz="2000">
                <a:latin typeface="Arial" charset="0"/>
              </a:rPr>
              <a:t>are shown.  Many more</a:t>
            </a:r>
            <a:br>
              <a:rPr lang="en-US" sz="2000">
                <a:latin typeface="Arial" charset="0"/>
              </a:rPr>
            </a:br>
            <a:r>
              <a:rPr lang="en-US" sz="2000">
                <a:latin typeface="Arial" charset="0"/>
              </a:rPr>
              <a:t>with different quantum </a:t>
            </a:r>
            <a:br>
              <a:rPr lang="en-US" sz="2000">
                <a:latin typeface="Arial" charset="0"/>
              </a:rPr>
            </a:br>
            <a:r>
              <a:rPr lang="en-US" sz="2000">
                <a:latin typeface="Arial" charset="0"/>
              </a:rPr>
              <a:t>numbers exist.</a:t>
            </a:r>
          </a:p>
        </p:txBody>
      </p:sp>
      <p:grpSp>
        <p:nvGrpSpPr>
          <p:cNvPr id="839709" name="Group 29"/>
          <p:cNvGrpSpPr>
            <a:grpSpLocks/>
          </p:cNvGrpSpPr>
          <p:nvPr/>
        </p:nvGrpSpPr>
        <p:grpSpPr bwMode="auto">
          <a:xfrm>
            <a:off x="457200" y="1143000"/>
            <a:ext cx="4043363" cy="4206875"/>
            <a:chOff x="192" y="1104"/>
            <a:chExt cx="2547" cy="2650"/>
          </a:xfrm>
        </p:grpSpPr>
        <p:sp>
          <p:nvSpPr>
            <p:cNvPr id="839683" name="Line 3"/>
            <p:cNvSpPr>
              <a:spLocks noChangeShapeType="1"/>
            </p:cNvSpPr>
            <p:nvPr/>
          </p:nvSpPr>
          <p:spPr bwMode="auto">
            <a:xfrm flipV="1">
              <a:off x="816" y="1104"/>
              <a:ext cx="0" cy="2592"/>
            </a:xfrm>
            <a:prstGeom prst="line">
              <a:avLst/>
            </a:prstGeom>
            <a:noFill/>
            <a:ln w="9525">
              <a:solidFill>
                <a:schemeClr val="tx1"/>
              </a:solidFill>
              <a:round/>
              <a:headEnd/>
              <a:tailEnd type="triangle" w="med" len="med"/>
            </a:ln>
            <a:effectLst/>
          </p:spPr>
          <p:txBody>
            <a:bodyPr/>
            <a:lstStyle/>
            <a:p>
              <a:endParaRPr lang="en-GB"/>
            </a:p>
          </p:txBody>
        </p:sp>
        <p:sp>
          <p:nvSpPr>
            <p:cNvPr id="839684" name="Line 4"/>
            <p:cNvSpPr>
              <a:spLocks noChangeShapeType="1"/>
            </p:cNvSpPr>
            <p:nvPr/>
          </p:nvSpPr>
          <p:spPr bwMode="auto">
            <a:xfrm>
              <a:off x="864" y="3696"/>
              <a:ext cx="1680" cy="0"/>
            </a:xfrm>
            <a:prstGeom prst="line">
              <a:avLst/>
            </a:prstGeom>
            <a:noFill/>
            <a:ln w="9525">
              <a:solidFill>
                <a:schemeClr val="tx1"/>
              </a:solidFill>
              <a:round/>
              <a:headEnd/>
              <a:tailEnd type="triangle" w="med" len="med"/>
            </a:ln>
            <a:effectLst/>
          </p:spPr>
          <p:txBody>
            <a:bodyPr/>
            <a:lstStyle/>
            <a:p>
              <a:endParaRPr lang="en-GB"/>
            </a:p>
          </p:txBody>
        </p:sp>
        <p:sp>
          <p:nvSpPr>
            <p:cNvPr id="839685" name="Text Box 5"/>
            <p:cNvSpPr txBox="1">
              <a:spLocks noChangeArrowheads="1"/>
            </p:cNvSpPr>
            <p:nvPr/>
          </p:nvSpPr>
          <p:spPr bwMode="auto">
            <a:xfrm>
              <a:off x="288" y="3504"/>
              <a:ext cx="539" cy="250"/>
            </a:xfrm>
            <a:prstGeom prst="rect">
              <a:avLst/>
            </a:prstGeom>
            <a:noFill/>
            <a:ln w="9525">
              <a:noFill/>
              <a:miter lim="800000"/>
              <a:headEnd/>
              <a:tailEnd/>
            </a:ln>
            <a:effectLst/>
          </p:spPr>
          <p:txBody>
            <a:bodyPr wrap="none">
              <a:spAutoFit/>
            </a:bodyPr>
            <a:lstStyle/>
            <a:p>
              <a:pPr>
                <a:spcBef>
                  <a:spcPct val="0"/>
                </a:spcBef>
                <a:buFontTx/>
                <a:buNone/>
              </a:pPr>
              <a:r>
                <a:rPr lang="en-US" sz="2000"/>
                <a:t>3 GeV</a:t>
              </a:r>
            </a:p>
          </p:txBody>
        </p:sp>
        <p:sp>
          <p:nvSpPr>
            <p:cNvPr id="839686" name="Text Box 6"/>
            <p:cNvSpPr txBox="1">
              <a:spLocks noChangeArrowheads="1"/>
            </p:cNvSpPr>
            <p:nvPr/>
          </p:nvSpPr>
          <p:spPr bwMode="auto">
            <a:xfrm>
              <a:off x="192" y="1183"/>
              <a:ext cx="659" cy="250"/>
            </a:xfrm>
            <a:prstGeom prst="rect">
              <a:avLst/>
            </a:prstGeom>
            <a:noFill/>
            <a:ln w="9525">
              <a:noFill/>
              <a:miter lim="800000"/>
              <a:headEnd/>
              <a:tailEnd/>
            </a:ln>
            <a:effectLst/>
          </p:spPr>
          <p:txBody>
            <a:bodyPr wrap="none">
              <a:spAutoFit/>
            </a:bodyPr>
            <a:lstStyle/>
            <a:p>
              <a:pPr>
                <a:spcBef>
                  <a:spcPct val="0"/>
                </a:spcBef>
                <a:buFontTx/>
                <a:buNone/>
              </a:pPr>
              <a:r>
                <a:rPr lang="en-US" sz="2000"/>
                <a:t>3.8 GeV</a:t>
              </a:r>
            </a:p>
          </p:txBody>
        </p:sp>
        <p:sp>
          <p:nvSpPr>
            <p:cNvPr id="839687" name="Rectangle 7"/>
            <p:cNvSpPr>
              <a:spLocks noChangeArrowheads="1"/>
            </p:cNvSpPr>
            <p:nvPr/>
          </p:nvSpPr>
          <p:spPr bwMode="auto">
            <a:xfrm>
              <a:off x="1152" y="3312"/>
              <a:ext cx="432" cy="48"/>
            </a:xfrm>
            <a:prstGeom prst="rect">
              <a:avLst/>
            </a:prstGeom>
            <a:solidFill>
              <a:srgbClr val="3333FF"/>
            </a:solidFill>
            <a:ln w="9525">
              <a:solidFill>
                <a:schemeClr val="tx1"/>
              </a:solidFill>
              <a:miter lim="800000"/>
              <a:headEnd/>
              <a:tailEnd/>
            </a:ln>
            <a:effectLst/>
          </p:spPr>
          <p:txBody>
            <a:bodyPr wrap="none" anchor="ctr"/>
            <a:lstStyle/>
            <a:p>
              <a:endParaRPr lang="en-GB"/>
            </a:p>
          </p:txBody>
        </p:sp>
        <p:sp>
          <p:nvSpPr>
            <p:cNvPr id="839688" name="Rectangle 8"/>
            <p:cNvSpPr>
              <a:spLocks noChangeArrowheads="1"/>
            </p:cNvSpPr>
            <p:nvPr/>
          </p:nvSpPr>
          <p:spPr bwMode="auto">
            <a:xfrm>
              <a:off x="1104" y="1536"/>
              <a:ext cx="432" cy="48"/>
            </a:xfrm>
            <a:prstGeom prst="rect">
              <a:avLst/>
            </a:prstGeom>
            <a:solidFill>
              <a:srgbClr val="3333FF"/>
            </a:solidFill>
            <a:ln w="9525">
              <a:solidFill>
                <a:schemeClr val="tx1"/>
              </a:solidFill>
              <a:miter lim="800000"/>
              <a:headEnd/>
              <a:tailEnd/>
            </a:ln>
            <a:effectLst/>
          </p:spPr>
          <p:txBody>
            <a:bodyPr wrap="none" anchor="ctr"/>
            <a:lstStyle/>
            <a:p>
              <a:endParaRPr lang="en-GB"/>
            </a:p>
          </p:txBody>
        </p:sp>
        <p:sp>
          <p:nvSpPr>
            <p:cNvPr id="839689" name="Rectangle 9"/>
            <p:cNvSpPr>
              <a:spLocks noChangeArrowheads="1"/>
            </p:cNvSpPr>
            <p:nvPr/>
          </p:nvSpPr>
          <p:spPr bwMode="auto">
            <a:xfrm>
              <a:off x="2016" y="1968"/>
              <a:ext cx="432" cy="48"/>
            </a:xfrm>
            <a:prstGeom prst="rect">
              <a:avLst/>
            </a:prstGeom>
            <a:solidFill>
              <a:srgbClr val="3333FF"/>
            </a:solidFill>
            <a:ln w="9525">
              <a:solidFill>
                <a:schemeClr val="tx1"/>
              </a:solidFill>
              <a:miter lim="800000"/>
              <a:headEnd/>
              <a:tailEnd/>
            </a:ln>
            <a:effectLst/>
          </p:spPr>
          <p:txBody>
            <a:bodyPr wrap="none" anchor="ctr"/>
            <a:lstStyle/>
            <a:p>
              <a:endParaRPr lang="en-GB"/>
            </a:p>
          </p:txBody>
        </p:sp>
        <p:sp>
          <p:nvSpPr>
            <p:cNvPr id="839690" name="Rectangle 10"/>
            <p:cNvSpPr>
              <a:spLocks noChangeArrowheads="1"/>
            </p:cNvSpPr>
            <p:nvPr/>
          </p:nvSpPr>
          <p:spPr bwMode="auto">
            <a:xfrm>
              <a:off x="2016" y="2112"/>
              <a:ext cx="432" cy="48"/>
            </a:xfrm>
            <a:prstGeom prst="rect">
              <a:avLst/>
            </a:prstGeom>
            <a:solidFill>
              <a:srgbClr val="3333FF"/>
            </a:solidFill>
            <a:ln w="9525">
              <a:solidFill>
                <a:schemeClr val="tx1"/>
              </a:solidFill>
              <a:miter lim="800000"/>
              <a:headEnd/>
              <a:tailEnd/>
            </a:ln>
            <a:effectLst/>
          </p:spPr>
          <p:txBody>
            <a:bodyPr wrap="none" anchor="ctr"/>
            <a:lstStyle/>
            <a:p>
              <a:endParaRPr lang="en-GB"/>
            </a:p>
          </p:txBody>
        </p:sp>
        <p:sp>
          <p:nvSpPr>
            <p:cNvPr id="839691" name="Rectangle 11"/>
            <p:cNvSpPr>
              <a:spLocks noChangeArrowheads="1"/>
            </p:cNvSpPr>
            <p:nvPr/>
          </p:nvSpPr>
          <p:spPr bwMode="auto">
            <a:xfrm>
              <a:off x="2016" y="2448"/>
              <a:ext cx="432" cy="48"/>
            </a:xfrm>
            <a:prstGeom prst="rect">
              <a:avLst/>
            </a:prstGeom>
            <a:solidFill>
              <a:srgbClr val="3333FF"/>
            </a:solidFill>
            <a:ln w="9525">
              <a:solidFill>
                <a:schemeClr val="tx1"/>
              </a:solidFill>
              <a:miter lim="800000"/>
              <a:headEnd/>
              <a:tailEnd/>
            </a:ln>
            <a:effectLst/>
          </p:spPr>
          <p:txBody>
            <a:bodyPr wrap="none" anchor="ctr"/>
            <a:lstStyle/>
            <a:p>
              <a:endParaRPr lang="en-GB"/>
            </a:p>
          </p:txBody>
        </p:sp>
        <p:sp>
          <p:nvSpPr>
            <p:cNvPr id="839692" name="Text Box 12"/>
            <p:cNvSpPr txBox="1">
              <a:spLocks noChangeArrowheads="1"/>
            </p:cNvSpPr>
            <p:nvPr/>
          </p:nvSpPr>
          <p:spPr bwMode="auto">
            <a:xfrm>
              <a:off x="1584" y="3216"/>
              <a:ext cx="311" cy="231"/>
            </a:xfrm>
            <a:prstGeom prst="rect">
              <a:avLst/>
            </a:prstGeom>
            <a:noFill/>
            <a:ln w="9525">
              <a:noFill/>
              <a:miter lim="800000"/>
              <a:headEnd/>
              <a:tailEnd/>
            </a:ln>
            <a:effectLst/>
          </p:spPr>
          <p:txBody>
            <a:bodyPr wrap="none">
              <a:spAutoFit/>
            </a:bodyPr>
            <a:lstStyle/>
            <a:p>
              <a:pPr>
                <a:spcBef>
                  <a:spcPct val="0"/>
                </a:spcBef>
                <a:buFontTx/>
                <a:buNone/>
              </a:pPr>
              <a:r>
                <a:rPr lang="en-US" sz="1800"/>
                <a:t>J/</a:t>
              </a:r>
              <a:r>
                <a:rPr lang="en-US" sz="1800">
                  <a:latin typeface="Symbol" pitchFamily="18" charset="2"/>
                </a:rPr>
                <a:t>y</a:t>
              </a:r>
            </a:p>
          </p:txBody>
        </p:sp>
        <p:sp>
          <p:nvSpPr>
            <p:cNvPr id="839693" name="Text Box 13"/>
            <p:cNvSpPr txBox="1">
              <a:spLocks noChangeArrowheads="1"/>
            </p:cNvSpPr>
            <p:nvPr/>
          </p:nvSpPr>
          <p:spPr bwMode="auto">
            <a:xfrm>
              <a:off x="1536" y="1440"/>
              <a:ext cx="802" cy="231"/>
            </a:xfrm>
            <a:prstGeom prst="rect">
              <a:avLst/>
            </a:prstGeom>
            <a:noFill/>
            <a:ln w="9525">
              <a:noFill/>
              <a:miter lim="800000"/>
              <a:headEnd/>
              <a:tailEnd/>
            </a:ln>
            <a:effectLst/>
          </p:spPr>
          <p:txBody>
            <a:bodyPr wrap="none">
              <a:spAutoFit/>
            </a:bodyPr>
            <a:lstStyle/>
            <a:p>
              <a:pPr>
                <a:spcBef>
                  <a:spcPct val="0"/>
                </a:spcBef>
                <a:buFontTx/>
                <a:buNone/>
              </a:pPr>
              <a:r>
                <a:rPr lang="en-US" sz="1800">
                  <a:latin typeface="Symbol" pitchFamily="18" charset="2"/>
                </a:rPr>
                <a:t>y</a:t>
              </a:r>
              <a:r>
                <a:rPr lang="en-US" sz="1800"/>
                <a:t>(2S) or </a:t>
              </a:r>
              <a:r>
                <a:rPr lang="en-US" sz="1800">
                  <a:latin typeface="Symbol" pitchFamily="18" charset="2"/>
                </a:rPr>
                <a:t>y</a:t>
              </a:r>
              <a:r>
                <a:rPr lang="en-US" sz="1800"/>
                <a:t>’</a:t>
              </a:r>
            </a:p>
          </p:txBody>
        </p:sp>
        <p:sp>
          <p:nvSpPr>
            <p:cNvPr id="839694" name="Text Box 14"/>
            <p:cNvSpPr txBox="1">
              <a:spLocks noChangeArrowheads="1"/>
            </p:cNvSpPr>
            <p:nvPr/>
          </p:nvSpPr>
          <p:spPr bwMode="auto">
            <a:xfrm>
              <a:off x="864" y="3264"/>
              <a:ext cx="292" cy="231"/>
            </a:xfrm>
            <a:prstGeom prst="rect">
              <a:avLst/>
            </a:prstGeom>
            <a:noFill/>
            <a:ln w="9525">
              <a:noFill/>
              <a:miter lim="800000"/>
              <a:headEnd/>
              <a:tailEnd/>
            </a:ln>
            <a:effectLst/>
          </p:spPr>
          <p:txBody>
            <a:bodyPr wrap="none">
              <a:spAutoFit/>
            </a:bodyPr>
            <a:lstStyle/>
            <a:p>
              <a:pPr>
                <a:spcBef>
                  <a:spcPct val="0"/>
                </a:spcBef>
                <a:buFontTx/>
                <a:buNone/>
              </a:pPr>
              <a:r>
                <a:rPr lang="en-US" sz="1800" baseline="30000"/>
                <a:t>3</a:t>
              </a:r>
              <a:r>
                <a:rPr lang="en-US" sz="1800"/>
                <a:t>S</a:t>
              </a:r>
              <a:r>
                <a:rPr lang="en-US" sz="1800" baseline="-25000"/>
                <a:t>1</a:t>
              </a:r>
            </a:p>
          </p:txBody>
        </p:sp>
        <p:sp>
          <p:nvSpPr>
            <p:cNvPr id="839695" name="Text Box 15"/>
            <p:cNvSpPr txBox="1">
              <a:spLocks noChangeArrowheads="1"/>
            </p:cNvSpPr>
            <p:nvPr/>
          </p:nvSpPr>
          <p:spPr bwMode="auto">
            <a:xfrm>
              <a:off x="816" y="1440"/>
              <a:ext cx="292" cy="231"/>
            </a:xfrm>
            <a:prstGeom prst="rect">
              <a:avLst/>
            </a:prstGeom>
            <a:noFill/>
            <a:ln w="9525">
              <a:noFill/>
              <a:miter lim="800000"/>
              <a:headEnd/>
              <a:tailEnd/>
            </a:ln>
            <a:effectLst/>
          </p:spPr>
          <p:txBody>
            <a:bodyPr wrap="none">
              <a:spAutoFit/>
            </a:bodyPr>
            <a:lstStyle/>
            <a:p>
              <a:pPr>
                <a:spcBef>
                  <a:spcPct val="0"/>
                </a:spcBef>
                <a:buFontTx/>
                <a:buNone/>
              </a:pPr>
              <a:r>
                <a:rPr lang="en-US" sz="1800" baseline="30000"/>
                <a:t>3</a:t>
              </a:r>
              <a:r>
                <a:rPr lang="en-US" sz="1800"/>
                <a:t>S</a:t>
              </a:r>
              <a:r>
                <a:rPr lang="en-US" sz="1800" baseline="-25000"/>
                <a:t>1</a:t>
              </a:r>
            </a:p>
          </p:txBody>
        </p:sp>
        <p:sp>
          <p:nvSpPr>
            <p:cNvPr id="839696" name="Text Box 16"/>
            <p:cNvSpPr txBox="1">
              <a:spLocks noChangeArrowheads="1"/>
            </p:cNvSpPr>
            <p:nvPr/>
          </p:nvSpPr>
          <p:spPr bwMode="auto">
            <a:xfrm>
              <a:off x="1680" y="1824"/>
              <a:ext cx="292" cy="231"/>
            </a:xfrm>
            <a:prstGeom prst="rect">
              <a:avLst/>
            </a:prstGeom>
            <a:noFill/>
            <a:ln w="9525">
              <a:noFill/>
              <a:miter lim="800000"/>
              <a:headEnd/>
              <a:tailEnd/>
            </a:ln>
            <a:effectLst/>
          </p:spPr>
          <p:txBody>
            <a:bodyPr wrap="none">
              <a:spAutoFit/>
            </a:bodyPr>
            <a:lstStyle/>
            <a:p>
              <a:pPr>
                <a:spcBef>
                  <a:spcPct val="0"/>
                </a:spcBef>
                <a:buFontTx/>
                <a:buNone/>
              </a:pPr>
              <a:r>
                <a:rPr lang="en-US" sz="1800" baseline="30000"/>
                <a:t>3</a:t>
              </a:r>
              <a:r>
                <a:rPr lang="en-US" sz="1800"/>
                <a:t>P</a:t>
              </a:r>
              <a:r>
                <a:rPr lang="en-US" sz="1800" baseline="-25000"/>
                <a:t>2</a:t>
              </a:r>
            </a:p>
          </p:txBody>
        </p:sp>
        <p:sp>
          <p:nvSpPr>
            <p:cNvPr id="839697" name="Text Box 17"/>
            <p:cNvSpPr txBox="1">
              <a:spLocks noChangeArrowheads="1"/>
            </p:cNvSpPr>
            <p:nvPr/>
          </p:nvSpPr>
          <p:spPr bwMode="auto">
            <a:xfrm>
              <a:off x="1680" y="2064"/>
              <a:ext cx="292" cy="231"/>
            </a:xfrm>
            <a:prstGeom prst="rect">
              <a:avLst/>
            </a:prstGeom>
            <a:noFill/>
            <a:ln w="9525">
              <a:noFill/>
              <a:miter lim="800000"/>
              <a:headEnd/>
              <a:tailEnd/>
            </a:ln>
            <a:effectLst/>
          </p:spPr>
          <p:txBody>
            <a:bodyPr wrap="none">
              <a:spAutoFit/>
            </a:bodyPr>
            <a:lstStyle/>
            <a:p>
              <a:pPr>
                <a:spcBef>
                  <a:spcPct val="0"/>
                </a:spcBef>
                <a:buFontTx/>
                <a:buNone/>
              </a:pPr>
              <a:r>
                <a:rPr lang="en-US" sz="1800" baseline="30000"/>
                <a:t>3</a:t>
              </a:r>
              <a:r>
                <a:rPr lang="en-US" sz="1800"/>
                <a:t>P</a:t>
              </a:r>
              <a:r>
                <a:rPr lang="en-US" sz="1800" baseline="-25000"/>
                <a:t>1</a:t>
              </a:r>
            </a:p>
          </p:txBody>
        </p:sp>
        <p:sp>
          <p:nvSpPr>
            <p:cNvPr id="839698" name="Text Box 18"/>
            <p:cNvSpPr txBox="1">
              <a:spLocks noChangeArrowheads="1"/>
            </p:cNvSpPr>
            <p:nvPr/>
          </p:nvSpPr>
          <p:spPr bwMode="auto">
            <a:xfrm>
              <a:off x="1728" y="2352"/>
              <a:ext cx="292" cy="231"/>
            </a:xfrm>
            <a:prstGeom prst="rect">
              <a:avLst/>
            </a:prstGeom>
            <a:noFill/>
            <a:ln w="9525">
              <a:noFill/>
              <a:miter lim="800000"/>
              <a:headEnd/>
              <a:tailEnd/>
            </a:ln>
            <a:effectLst/>
          </p:spPr>
          <p:txBody>
            <a:bodyPr wrap="none">
              <a:spAutoFit/>
            </a:bodyPr>
            <a:lstStyle/>
            <a:p>
              <a:pPr>
                <a:spcBef>
                  <a:spcPct val="0"/>
                </a:spcBef>
                <a:buFontTx/>
                <a:buNone/>
              </a:pPr>
              <a:r>
                <a:rPr lang="en-US" sz="1800" baseline="30000"/>
                <a:t>3</a:t>
              </a:r>
              <a:r>
                <a:rPr lang="en-US" sz="1800"/>
                <a:t>P</a:t>
              </a:r>
              <a:r>
                <a:rPr lang="en-US" sz="1800" baseline="-25000"/>
                <a:t>0</a:t>
              </a:r>
            </a:p>
          </p:txBody>
        </p:sp>
        <p:sp>
          <p:nvSpPr>
            <p:cNvPr id="839699" name="Text Box 19"/>
            <p:cNvSpPr txBox="1">
              <a:spLocks noChangeArrowheads="1"/>
            </p:cNvSpPr>
            <p:nvPr/>
          </p:nvSpPr>
          <p:spPr bwMode="auto">
            <a:xfrm>
              <a:off x="2486" y="1845"/>
              <a:ext cx="243" cy="231"/>
            </a:xfrm>
            <a:prstGeom prst="rect">
              <a:avLst/>
            </a:prstGeom>
            <a:noFill/>
            <a:ln w="9525">
              <a:noFill/>
              <a:miter lim="800000"/>
              <a:headEnd/>
              <a:tailEnd/>
            </a:ln>
            <a:effectLst/>
          </p:spPr>
          <p:txBody>
            <a:bodyPr wrap="none">
              <a:spAutoFit/>
            </a:bodyPr>
            <a:lstStyle/>
            <a:p>
              <a:pPr>
                <a:spcBef>
                  <a:spcPct val="0"/>
                </a:spcBef>
                <a:buFontTx/>
                <a:buNone/>
              </a:pPr>
              <a:r>
                <a:rPr lang="en-US" sz="1800">
                  <a:latin typeface="Symbol" pitchFamily="18" charset="2"/>
                </a:rPr>
                <a:t>c</a:t>
              </a:r>
              <a:r>
                <a:rPr lang="en-US" sz="1800" baseline="-25000"/>
                <a:t>2</a:t>
              </a:r>
            </a:p>
          </p:txBody>
        </p:sp>
        <p:sp>
          <p:nvSpPr>
            <p:cNvPr id="839700" name="Rectangle 20"/>
            <p:cNvSpPr>
              <a:spLocks noChangeArrowheads="1"/>
            </p:cNvSpPr>
            <p:nvPr/>
          </p:nvSpPr>
          <p:spPr bwMode="auto">
            <a:xfrm>
              <a:off x="2496" y="2016"/>
              <a:ext cx="243" cy="231"/>
            </a:xfrm>
            <a:prstGeom prst="rect">
              <a:avLst/>
            </a:prstGeom>
            <a:noFill/>
            <a:ln w="9525">
              <a:noFill/>
              <a:miter lim="800000"/>
              <a:headEnd/>
              <a:tailEnd/>
            </a:ln>
            <a:effectLst/>
          </p:spPr>
          <p:txBody>
            <a:bodyPr wrap="none">
              <a:spAutoFit/>
            </a:bodyPr>
            <a:lstStyle/>
            <a:p>
              <a:pPr>
                <a:spcBef>
                  <a:spcPct val="0"/>
                </a:spcBef>
                <a:buFontTx/>
                <a:buNone/>
              </a:pPr>
              <a:r>
                <a:rPr lang="en-US" sz="1800">
                  <a:latin typeface="Symbol" pitchFamily="18" charset="2"/>
                </a:rPr>
                <a:t>c</a:t>
              </a:r>
              <a:r>
                <a:rPr lang="en-US" sz="1800" baseline="-25000"/>
                <a:t>1</a:t>
              </a:r>
            </a:p>
          </p:txBody>
        </p:sp>
        <p:sp>
          <p:nvSpPr>
            <p:cNvPr id="839701" name="Rectangle 21"/>
            <p:cNvSpPr>
              <a:spLocks noChangeArrowheads="1"/>
            </p:cNvSpPr>
            <p:nvPr/>
          </p:nvSpPr>
          <p:spPr bwMode="auto">
            <a:xfrm>
              <a:off x="2496" y="2352"/>
              <a:ext cx="243" cy="231"/>
            </a:xfrm>
            <a:prstGeom prst="rect">
              <a:avLst/>
            </a:prstGeom>
            <a:noFill/>
            <a:ln w="9525">
              <a:noFill/>
              <a:miter lim="800000"/>
              <a:headEnd/>
              <a:tailEnd/>
            </a:ln>
            <a:effectLst/>
          </p:spPr>
          <p:txBody>
            <a:bodyPr wrap="none">
              <a:spAutoFit/>
            </a:bodyPr>
            <a:lstStyle/>
            <a:p>
              <a:pPr>
                <a:spcBef>
                  <a:spcPct val="0"/>
                </a:spcBef>
                <a:buFontTx/>
                <a:buNone/>
              </a:pPr>
              <a:r>
                <a:rPr lang="en-US" sz="1800">
                  <a:latin typeface="Symbol" pitchFamily="18" charset="2"/>
                </a:rPr>
                <a:t>c</a:t>
              </a:r>
              <a:r>
                <a:rPr lang="en-US" sz="1800" baseline="-25000"/>
                <a:t>0</a:t>
              </a:r>
            </a:p>
          </p:txBody>
        </p:sp>
        <p:sp>
          <p:nvSpPr>
            <p:cNvPr id="839705" name="Line 25"/>
            <p:cNvSpPr>
              <a:spLocks noChangeShapeType="1"/>
            </p:cNvSpPr>
            <p:nvPr/>
          </p:nvSpPr>
          <p:spPr bwMode="auto">
            <a:xfrm>
              <a:off x="816" y="1296"/>
              <a:ext cx="1920" cy="0"/>
            </a:xfrm>
            <a:prstGeom prst="line">
              <a:avLst/>
            </a:prstGeom>
            <a:noFill/>
            <a:ln w="9525">
              <a:solidFill>
                <a:schemeClr val="tx1"/>
              </a:solidFill>
              <a:prstDash val="dash"/>
              <a:round/>
              <a:headEnd/>
              <a:tailEnd/>
            </a:ln>
            <a:effectLst/>
          </p:spPr>
          <p:txBody>
            <a:bodyPr/>
            <a:lstStyle/>
            <a:p>
              <a:endParaRPr lang="en-GB"/>
            </a:p>
          </p:txBody>
        </p:sp>
        <p:sp>
          <p:nvSpPr>
            <p:cNvPr id="839706" name="Text Box 26"/>
            <p:cNvSpPr txBox="1">
              <a:spLocks noChangeArrowheads="1"/>
            </p:cNvSpPr>
            <p:nvPr/>
          </p:nvSpPr>
          <p:spPr bwMode="auto">
            <a:xfrm rot="16200000">
              <a:off x="434" y="2350"/>
              <a:ext cx="420" cy="231"/>
            </a:xfrm>
            <a:prstGeom prst="rect">
              <a:avLst/>
            </a:prstGeom>
            <a:noFill/>
            <a:ln w="9525">
              <a:noFill/>
              <a:miter lim="800000"/>
              <a:headEnd/>
              <a:tailEnd/>
            </a:ln>
            <a:effectLst/>
          </p:spPr>
          <p:txBody>
            <a:bodyPr wrap="none">
              <a:spAutoFit/>
            </a:bodyPr>
            <a:lstStyle/>
            <a:p>
              <a:pPr>
                <a:spcBef>
                  <a:spcPct val="0"/>
                </a:spcBef>
                <a:buFontTx/>
                <a:buNone/>
              </a:pPr>
              <a:r>
                <a:rPr lang="en-US" sz="1800"/>
                <a:t>Mass</a:t>
              </a:r>
            </a:p>
          </p:txBody>
        </p:sp>
        <p:sp>
          <p:nvSpPr>
            <p:cNvPr id="839707" name="Text Box 27"/>
            <p:cNvSpPr txBox="1">
              <a:spLocks noChangeArrowheads="1"/>
            </p:cNvSpPr>
            <p:nvPr/>
          </p:nvSpPr>
          <p:spPr bwMode="auto">
            <a:xfrm>
              <a:off x="2083" y="1104"/>
              <a:ext cx="561" cy="192"/>
            </a:xfrm>
            <a:prstGeom prst="rect">
              <a:avLst/>
            </a:prstGeom>
            <a:noFill/>
            <a:ln w="9525">
              <a:noFill/>
              <a:miter lim="800000"/>
              <a:headEnd/>
              <a:tailEnd/>
            </a:ln>
            <a:effectLst/>
          </p:spPr>
          <p:txBody>
            <a:bodyPr wrap="none">
              <a:spAutoFit/>
            </a:bodyPr>
            <a:lstStyle/>
            <a:p>
              <a:pPr>
                <a:spcBef>
                  <a:spcPct val="0"/>
                </a:spcBef>
                <a:buFontTx/>
                <a:buNone/>
              </a:pPr>
              <a:r>
                <a:rPr lang="en-US"/>
                <a:t> threshold</a:t>
              </a:r>
            </a:p>
          </p:txBody>
        </p:sp>
        <p:graphicFrame>
          <p:nvGraphicFramePr>
            <p:cNvPr id="958464" name="Object 1024"/>
            <p:cNvGraphicFramePr>
              <a:graphicFrameLocks noChangeAspect="1"/>
            </p:cNvGraphicFramePr>
            <p:nvPr/>
          </p:nvGraphicFramePr>
          <p:xfrm>
            <a:off x="1920" y="1104"/>
            <a:ext cx="240" cy="157"/>
          </p:xfrm>
          <a:graphic>
            <a:graphicData uri="http://schemas.openxmlformats.org/presentationml/2006/ole">
              <p:oleObj spid="_x0000_s958464" name="Equation" r:id="rId3" imgW="291960" imgH="190440" progId="Equation.3">
                <p:embed/>
              </p:oleObj>
            </a:graphicData>
          </a:graphic>
        </p:graphicFrame>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2"/>
          <p:cNvSpPr>
            <a:spLocks noGrp="1"/>
          </p:cNvSpPr>
          <p:nvPr>
            <p:ph type="ftr" sz="quarter" idx="10"/>
          </p:nvPr>
        </p:nvSpPr>
        <p:spPr/>
        <p:txBody>
          <a:bodyPr/>
          <a:lstStyle/>
          <a:p>
            <a:fld id="{AB1F1C70-289E-45CF-9588-79C2202B23AE}" type="slidenum">
              <a:rPr lang="en-US"/>
              <a:pPr/>
              <a:t>27</a:t>
            </a:fld>
            <a:r>
              <a:rPr lang="en-US"/>
              <a:t>                                                                                                                                       Tom LeCompte, ANL</a:t>
            </a:r>
          </a:p>
        </p:txBody>
      </p:sp>
      <p:sp>
        <p:nvSpPr>
          <p:cNvPr id="841730" name="Rectangle 2"/>
          <p:cNvSpPr>
            <a:spLocks noGrp="1" noChangeArrowheads="1"/>
          </p:cNvSpPr>
          <p:nvPr>
            <p:ph type="title"/>
          </p:nvPr>
        </p:nvSpPr>
        <p:spPr/>
        <p:txBody>
          <a:bodyPr/>
          <a:lstStyle/>
          <a:p>
            <a:r>
              <a:rPr lang="en-US"/>
              <a:t>Discovery of the J/</a:t>
            </a:r>
            <a:r>
              <a:rPr lang="en-US">
                <a:latin typeface="Symbol" pitchFamily="18" charset="2"/>
              </a:rPr>
              <a:t>y</a:t>
            </a:r>
          </a:p>
        </p:txBody>
      </p:sp>
      <p:pic>
        <p:nvPicPr>
          <p:cNvPr id="841731" name="Picture 3" descr="C:\My Documents\HEP\charmSLAC.jpg"/>
          <p:cNvPicPr>
            <a:picLocks noChangeAspect="1" noChangeArrowheads="1"/>
          </p:cNvPicPr>
          <p:nvPr/>
        </p:nvPicPr>
        <p:blipFill>
          <a:blip r:embed="rId2" cstate="print"/>
          <a:srcRect/>
          <a:stretch>
            <a:fillRect/>
          </a:stretch>
        </p:blipFill>
        <p:spPr bwMode="auto">
          <a:xfrm>
            <a:off x="2133600" y="914400"/>
            <a:ext cx="3014663" cy="4724400"/>
          </a:xfrm>
          <a:prstGeom prst="rect">
            <a:avLst/>
          </a:prstGeom>
          <a:noFill/>
        </p:spPr>
      </p:pic>
      <p:pic>
        <p:nvPicPr>
          <p:cNvPr id="841732" name="Picture 4" descr="C:\My Documents\HEP\charmBNL.jpg"/>
          <p:cNvPicPr>
            <a:picLocks noChangeAspect="1" noChangeArrowheads="1"/>
          </p:cNvPicPr>
          <p:nvPr/>
        </p:nvPicPr>
        <p:blipFill>
          <a:blip r:embed="rId3" cstate="print"/>
          <a:srcRect/>
          <a:stretch>
            <a:fillRect/>
          </a:stretch>
        </p:blipFill>
        <p:spPr bwMode="auto">
          <a:xfrm>
            <a:off x="5105400" y="990600"/>
            <a:ext cx="3676650" cy="3221038"/>
          </a:xfrm>
          <a:prstGeom prst="rect">
            <a:avLst/>
          </a:prstGeom>
          <a:noFill/>
        </p:spPr>
      </p:pic>
      <p:sp>
        <p:nvSpPr>
          <p:cNvPr id="841733" name="Text Box 5"/>
          <p:cNvSpPr txBox="1">
            <a:spLocks noChangeArrowheads="1"/>
          </p:cNvSpPr>
          <p:nvPr/>
        </p:nvSpPr>
        <p:spPr bwMode="auto">
          <a:xfrm>
            <a:off x="2362200" y="5867400"/>
            <a:ext cx="2889250" cy="366713"/>
          </a:xfrm>
          <a:prstGeom prst="rect">
            <a:avLst/>
          </a:prstGeom>
          <a:noFill/>
          <a:ln w="9525">
            <a:noFill/>
            <a:miter lim="800000"/>
            <a:headEnd/>
            <a:tailEnd/>
          </a:ln>
          <a:effectLst/>
        </p:spPr>
        <p:txBody>
          <a:bodyPr wrap="none">
            <a:spAutoFit/>
          </a:bodyPr>
          <a:lstStyle/>
          <a:p>
            <a:pPr>
              <a:spcBef>
                <a:spcPct val="0"/>
              </a:spcBef>
              <a:buFontTx/>
              <a:buNone/>
            </a:pPr>
            <a:r>
              <a:rPr lang="en-US" sz="1800">
                <a:latin typeface="Arial" charset="0"/>
              </a:rPr>
              <a:t>e</a:t>
            </a:r>
            <a:r>
              <a:rPr lang="en-US" sz="1800" baseline="30000">
                <a:latin typeface="Arial" charset="0"/>
              </a:rPr>
              <a:t>+</a:t>
            </a:r>
            <a:r>
              <a:rPr lang="en-US" sz="1800">
                <a:latin typeface="Arial" charset="0"/>
              </a:rPr>
              <a:t>e</a:t>
            </a:r>
            <a:r>
              <a:rPr lang="en-US" sz="1800" baseline="30000">
                <a:latin typeface="Arial" charset="0"/>
              </a:rPr>
              <a:t>-</a:t>
            </a:r>
            <a:r>
              <a:rPr lang="en-US" sz="1800">
                <a:latin typeface="Arial" charset="0"/>
              </a:rPr>
              <a:t> annihilation at SPEAR</a:t>
            </a:r>
          </a:p>
        </p:txBody>
      </p:sp>
      <p:sp>
        <p:nvSpPr>
          <p:cNvPr id="841734" name="Text Box 6"/>
          <p:cNvSpPr txBox="1">
            <a:spLocks noChangeArrowheads="1"/>
          </p:cNvSpPr>
          <p:nvPr/>
        </p:nvSpPr>
        <p:spPr bwMode="auto">
          <a:xfrm>
            <a:off x="6096000" y="4191000"/>
            <a:ext cx="2565400" cy="366713"/>
          </a:xfrm>
          <a:prstGeom prst="rect">
            <a:avLst/>
          </a:prstGeom>
          <a:noFill/>
          <a:ln w="9525">
            <a:noFill/>
            <a:miter lim="800000"/>
            <a:headEnd/>
            <a:tailEnd/>
          </a:ln>
          <a:effectLst/>
        </p:spPr>
        <p:txBody>
          <a:bodyPr wrap="none">
            <a:spAutoFit/>
          </a:bodyPr>
          <a:lstStyle/>
          <a:p>
            <a:pPr>
              <a:spcBef>
                <a:spcPct val="0"/>
              </a:spcBef>
              <a:buFontTx/>
              <a:buNone/>
            </a:pPr>
            <a:r>
              <a:rPr lang="en-US" sz="1800"/>
              <a:t>p + Be→ e</a:t>
            </a:r>
            <a:r>
              <a:rPr lang="en-US" sz="1800" baseline="30000"/>
              <a:t>+</a:t>
            </a:r>
            <a:r>
              <a:rPr lang="en-US" sz="1800"/>
              <a:t>e</a:t>
            </a:r>
            <a:r>
              <a:rPr lang="en-US" sz="1800" baseline="30000"/>
              <a:t>-</a:t>
            </a:r>
            <a:r>
              <a:rPr lang="en-US" sz="1800"/>
              <a:t> + X at AGS</a:t>
            </a:r>
          </a:p>
        </p:txBody>
      </p:sp>
      <p:sp>
        <p:nvSpPr>
          <p:cNvPr id="841735" name="Rectangle 7"/>
          <p:cNvSpPr>
            <a:spLocks noChangeArrowheads="1"/>
          </p:cNvSpPr>
          <p:nvPr/>
        </p:nvSpPr>
        <p:spPr bwMode="auto">
          <a:xfrm>
            <a:off x="152400" y="1371600"/>
            <a:ext cx="1981200" cy="5105400"/>
          </a:xfrm>
          <a:prstGeom prst="rect">
            <a:avLst/>
          </a:prstGeom>
          <a:noFill/>
          <a:ln w="9525">
            <a:noFill/>
            <a:miter lim="800000"/>
            <a:headEnd/>
            <a:tailEnd/>
          </a:ln>
          <a:effectLst/>
        </p:spPr>
        <p:txBody>
          <a:bodyPr/>
          <a:lstStyle/>
          <a:p>
            <a:pPr marL="342900" indent="-342900">
              <a:spcBef>
                <a:spcPct val="50000"/>
              </a:spcBef>
            </a:pPr>
            <a:r>
              <a:rPr lang="en-US">
                <a:latin typeface="Arial" charset="0"/>
              </a:rPr>
              <a:t>October, 1974</a:t>
            </a:r>
          </a:p>
          <a:p>
            <a:pPr marL="342900" indent="-342900">
              <a:spcBef>
                <a:spcPct val="50000"/>
              </a:spcBef>
            </a:pPr>
            <a:r>
              <a:rPr lang="en-US">
                <a:latin typeface="Arial" charset="0"/>
              </a:rPr>
              <a:t>Near simultaneous discovery</a:t>
            </a:r>
          </a:p>
          <a:p>
            <a:pPr marL="742950" lvl="1" indent="-285750">
              <a:spcBef>
                <a:spcPct val="50000"/>
              </a:spcBef>
              <a:buFontTx/>
              <a:buChar char="–"/>
            </a:pPr>
            <a:r>
              <a:rPr lang="en-US" sz="1000">
                <a:latin typeface="Arial" charset="0"/>
              </a:rPr>
              <a:t> Ting et al. at BNL AGS</a:t>
            </a:r>
          </a:p>
          <a:p>
            <a:pPr marL="742950" lvl="1" indent="-285750">
              <a:spcBef>
                <a:spcPct val="50000"/>
              </a:spcBef>
              <a:buFontTx/>
              <a:buChar char="–"/>
            </a:pPr>
            <a:r>
              <a:rPr lang="en-US" sz="1000">
                <a:latin typeface="Arial" charset="0"/>
              </a:rPr>
              <a:t>Richter et al. at SLAC SPEAR</a:t>
            </a:r>
            <a:br>
              <a:rPr lang="en-US" sz="1000">
                <a:latin typeface="Arial" charset="0"/>
              </a:rPr>
            </a:br>
            <a:endParaRPr lang="en-US" sz="1000">
              <a:latin typeface="Arial" charset="0"/>
            </a:endParaRPr>
          </a:p>
          <a:p>
            <a:pPr marL="342900" indent="-342900">
              <a:spcBef>
                <a:spcPct val="50000"/>
              </a:spcBef>
            </a:pPr>
            <a:r>
              <a:rPr lang="en-US">
                <a:latin typeface="Arial" charset="0"/>
              </a:rPr>
              <a:t>Quarks were no longer mathematical objects, but particles that moved in a potential</a:t>
            </a:r>
            <a:br>
              <a:rPr lang="en-US">
                <a:latin typeface="Arial" charset="0"/>
              </a:rPr>
            </a:br>
            <a:endParaRPr lang="en-US">
              <a:latin typeface="Arial" charset="0"/>
            </a:endParaRPr>
          </a:p>
          <a:p>
            <a:pPr marL="342900" indent="-342900">
              <a:spcBef>
                <a:spcPct val="50000"/>
              </a:spcBef>
            </a:pPr>
            <a:r>
              <a:rPr lang="en-US">
                <a:latin typeface="Arial" charset="0"/>
              </a:rPr>
              <a:t>This work got the 1976 Nobel prize in physics</a:t>
            </a:r>
          </a:p>
        </p:txBody>
      </p:sp>
      <p:sp>
        <p:nvSpPr>
          <p:cNvPr id="841736" name="Text Box 8"/>
          <p:cNvSpPr txBox="1">
            <a:spLocks noChangeArrowheads="1"/>
          </p:cNvSpPr>
          <p:nvPr/>
        </p:nvSpPr>
        <p:spPr bwMode="auto">
          <a:xfrm>
            <a:off x="5486400" y="4724400"/>
            <a:ext cx="3352800" cy="1190625"/>
          </a:xfrm>
          <a:prstGeom prst="rect">
            <a:avLst/>
          </a:prstGeom>
          <a:solidFill>
            <a:srgbClr val="99CCFF"/>
          </a:solidFill>
          <a:ln w="9525">
            <a:noFill/>
            <a:miter lim="800000"/>
            <a:headEnd/>
            <a:tailEnd/>
          </a:ln>
          <a:effectLst/>
        </p:spPr>
        <p:txBody>
          <a:bodyPr>
            <a:spAutoFit/>
          </a:bodyPr>
          <a:lstStyle/>
          <a:p>
            <a:pPr>
              <a:spcBef>
                <a:spcPct val="50000"/>
              </a:spcBef>
              <a:buFontTx/>
              <a:buNone/>
            </a:pPr>
            <a:r>
              <a:rPr lang="en-US" sz="1800">
                <a:latin typeface="Arial" charset="0"/>
              </a:rPr>
              <a:t>The decay into two electrons or two muons 6% of the time makes this particle very accessible experimentally.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2"/>
          <p:cNvSpPr>
            <a:spLocks noGrp="1"/>
          </p:cNvSpPr>
          <p:nvPr>
            <p:ph type="ftr" sz="quarter" idx="10"/>
          </p:nvPr>
        </p:nvSpPr>
        <p:spPr/>
        <p:txBody>
          <a:bodyPr/>
          <a:lstStyle/>
          <a:p>
            <a:fld id="{511AB634-4A5C-4934-BA0C-7A72492A7F30}" type="slidenum">
              <a:rPr lang="en-US"/>
              <a:pPr/>
              <a:t>28</a:t>
            </a:fld>
            <a:r>
              <a:rPr lang="en-US"/>
              <a:t>                                                                                                                                       Tom LeCompte, ANL</a:t>
            </a:r>
          </a:p>
        </p:txBody>
      </p:sp>
      <p:sp>
        <p:nvSpPr>
          <p:cNvPr id="842754" name="Rectangle 2"/>
          <p:cNvSpPr>
            <a:spLocks noGrp="1" noChangeArrowheads="1"/>
          </p:cNvSpPr>
          <p:nvPr>
            <p:ph type="title"/>
          </p:nvPr>
        </p:nvSpPr>
        <p:spPr/>
        <p:txBody>
          <a:bodyPr/>
          <a:lstStyle/>
          <a:p>
            <a:r>
              <a:rPr lang="en-US"/>
              <a:t>Aside: Why </a:t>
            </a:r>
            <a:r>
              <a:rPr lang="en-US">
                <a:latin typeface="Symbol" pitchFamily="18" charset="2"/>
              </a:rPr>
              <a:t>y</a:t>
            </a:r>
            <a:r>
              <a:rPr lang="en-US"/>
              <a:t>?</a:t>
            </a:r>
          </a:p>
        </p:txBody>
      </p:sp>
      <p:pic>
        <p:nvPicPr>
          <p:cNvPr id="842755" name="Picture 3" descr="D:\lecompte\CTEQ\jpsi_slac.gif"/>
          <p:cNvPicPr>
            <a:picLocks noChangeAspect="1" noChangeArrowheads="1"/>
          </p:cNvPicPr>
          <p:nvPr/>
        </p:nvPicPr>
        <p:blipFill>
          <a:blip r:embed="rId2" cstate="print"/>
          <a:srcRect/>
          <a:stretch>
            <a:fillRect/>
          </a:stretch>
        </p:blipFill>
        <p:spPr bwMode="auto">
          <a:xfrm>
            <a:off x="533400" y="914400"/>
            <a:ext cx="4503738" cy="4343400"/>
          </a:xfrm>
          <a:prstGeom prst="rect">
            <a:avLst/>
          </a:prstGeom>
          <a:noFill/>
        </p:spPr>
      </p:pic>
      <p:sp>
        <p:nvSpPr>
          <p:cNvPr id="842756" name="Text Box 4"/>
          <p:cNvSpPr txBox="1">
            <a:spLocks noChangeArrowheads="1"/>
          </p:cNvSpPr>
          <p:nvPr/>
        </p:nvSpPr>
        <p:spPr bwMode="auto">
          <a:xfrm>
            <a:off x="609600" y="5562600"/>
            <a:ext cx="4300538" cy="457200"/>
          </a:xfrm>
          <a:prstGeom prst="rect">
            <a:avLst/>
          </a:prstGeom>
          <a:solidFill>
            <a:srgbClr val="C0C0C0"/>
          </a:solidFill>
          <a:ln w="9525">
            <a:noFill/>
            <a:miter lim="800000"/>
            <a:headEnd/>
            <a:tailEnd/>
          </a:ln>
          <a:effectLst/>
        </p:spPr>
        <p:txBody>
          <a:bodyPr wrap="none">
            <a:spAutoFit/>
          </a:bodyPr>
          <a:lstStyle/>
          <a:p>
            <a:pPr>
              <a:spcBef>
                <a:spcPct val="0"/>
              </a:spcBef>
              <a:buFontTx/>
              <a:buNone/>
            </a:pPr>
            <a:r>
              <a:rPr lang="en-US" sz="2400">
                <a:latin typeface="Arial" charset="0"/>
              </a:rPr>
              <a:t>Mark I (SPEAR) Event Display</a:t>
            </a:r>
          </a:p>
        </p:txBody>
      </p:sp>
      <p:sp>
        <p:nvSpPr>
          <p:cNvPr id="842757" name="Text Box 5"/>
          <p:cNvSpPr txBox="1">
            <a:spLocks noChangeArrowheads="1"/>
          </p:cNvSpPr>
          <p:nvPr/>
        </p:nvSpPr>
        <p:spPr bwMode="auto">
          <a:xfrm>
            <a:off x="5257800" y="1371600"/>
            <a:ext cx="3343275" cy="1552575"/>
          </a:xfrm>
          <a:prstGeom prst="rect">
            <a:avLst/>
          </a:prstGeom>
          <a:solidFill>
            <a:srgbClr val="CC99FF"/>
          </a:solidFill>
          <a:ln w="9525">
            <a:noFill/>
            <a:miter lim="800000"/>
            <a:headEnd/>
            <a:tailEnd/>
          </a:ln>
          <a:effectLst/>
        </p:spPr>
        <p:txBody>
          <a:bodyPr wrap="none">
            <a:spAutoFit/>
          </a:bodyPr>
          <a:lstStyle/>
          <a:p>
            <a:pPr>
              <a:spcBef>
                <a:spcPct val="0"/>
              </a:spcBef>
              <a:buFontTx/>
              <a:buNone/>
            </a:pPr>
            <a:r>
              <a:rPr lang="en-US" sz="2400">
                <a:latin typeface="Arial" charset="0"/>
              </a:rPr>
              <a:t>Decay is: </a:t>
            </a:r>
            <a:br>
              <a:rPr lang="en-US" sz="2400">
                <a:latin typeface="Arial" charset="0"/>
              </a:rPr>
            </a:br>
            <a:r>
              <a:rPr lang="en-US" sz="2400">
                <a:latin typeface="Arial" charset="0"/>
              </a:rPr>
              <a:t> </a:t>
            </a:r>
            <a:r>
              <a:rPr lang="en-US" sz="2400">
                <a:latin typeface="Symbol" pitchFamily="18" charset="2"/>
              </a:rPr>
              <a:t>y</a:t>
            </a:r>
            <a:r>
              <a:rPr lang="en-US" sz="2400">
                <a:latin typeface="Arial" charset="0"/>
              </a:rPr>
              <a:t>(2S) → J/</a:t>
            </a:r>
            <a:r>
              <a:rPr lang="en-US" sz="2400">
                <a:latin typeface="Symbol" pitchFamily="18" charset="2"/>
              </a:rPr>
              <a:t>y</a:t>
            </a:r>
            <a:r>
              <a:rPr lang="en-US" sz="2400">
                <a:latin typeface="Arial" charset="0"/>
              </a:rPr>
              <a:t> + </a:t>
            </a:r>
            <a:r>
              <a:rPr lang="en-US" sz="2400">
                <a:latin typeface="Symbol" pitchFamily="18" charset="2"/>
              </a:rPr>
              <a:t>p</a:t>
            </a:r>
            <a:r>
              <a:rPr lang="en-US" sz="2400" baseline="30000">
                <a:latin typeface="Arial" charset="0"/>
              </a:rPr>
              <a:t>+</a:t>
            </a:r>
            <a:r>
              <a:rPr lang="en-US" sz="2400">
                <a:latin typeface="Arial" charset="0"/>
              </a:rPr>
              <a:t> + </a:t>
            </a:r>
            <a:r>
              <a:rPr lang="en-US" sz="2400">
                <a:latin typeface="Symbol" pitchFamily="18" charset="2"/>
              </a:rPr>
              <a:t>p</a:t>
            </a:r>
            <a:r>
              <a:rPr lang="en-US" sz="2400" baseline="30000">
                <a:latin typeface="Arial" charset="0"/>
              </a:rPr>
              <a:t>-</a:t>
            </a:r>
            <a:r>
              <a:rPr lang="en-US" sz="2400">
                <a:latin typeface="Arial" charset="0"/>
              </a:rPr>
              <a:t> </a:t>
            </a:r>
            <a:br>
              <a:rPr lang="en-US" sz="2400">
                <a:latin typeface="Arial" charset="0"/>
              </a:rPr>
            </a:br>
            <a:endParaRPr lang="en-US" sz="2400">
              <a:latin typeface="Arial" charset="0"/>
            </a:endParaRPr>
          </a:p>
          <a:p>
            <a:pPr>
              <a:spcBef>
                <a:spcPct val="0"/>
              </a:spcBef>
              <a:buFontTx/>
              <a:buNone/>
            </a:pPr>
            <a:r>
              <a:rPr lang="en-US" sz="2400">
                <a:latin typeface="Arial" charset="0"/>
              </a:rPr>
              <a:t>Followed by J/</a:t>
            </a:r>
            <a:r>
              <a:rPr lang="en-US" sz="2400">
                <a:latin typeface="Symbol" pitchFamily="18" charset="2"/>
              </a:rPr>
              <a:t>y</a:t>
            </a:r>
            <a:r>
              <a:rPr lang="en-US" sz="2400">
                <a:latin typeface="Arial" charset="0"/>
              </a:rPr>
              <a:t> → e</a:t>
            </a:r>
            <a:r>
              <a:rPr lang="en-US" sz="2400" baseline="30000">
                <a:latin typeface="Arial" charset="0"/>
              </a:rPr>
              <a:t>+</a:t>
            </a:r>
            <a:r>
              <a:rPr lang="en-US" sz="2400">
                <a:latin typeface="Arial" charset="0"/>
              </a:rPr>
              <a:t>e</a:t>
            </a:r>
            <a:r>
              <a:rPr lang="en-US" sz="2400" baseline="30000">
                <a:latin typeface="Arial" charset="0"/>
              </a:rPr>
              <a:t>-</a:t>
            </a:r>
          </a:p>
        </p:txBody>
      </p:sp>
      <p:sp>
        <p:nvSpPr>
          <p:cNvPr id="842758" name="Text Box 6"/>
          <p:cNvSpPr txBox="1">
            <a:spLocks noChangeArrowheads="1"/>
          </p:cNvSpPr>
          <p:nvPr/>
        </p:nvSpPr>
        <p:spPr bwMode="auto">
          <a:xfrm>
            <a:off x="5638800" y="3505200"/>
            <a:ext cx="2751138" cy="1006475"/>
          </a:xfrm>
          <a:prstGeom prst="rect">
            <a:avLst/>
          </a:prstGeom>
          <a:solidFill>
            <a:srgbClr val="FFFF99"/>
          </a:solidFill>
          <a:ln w="9525">
            <a:noFill/>
            <a:miter lim="800000"/>
            <a:headEnd/>
            <a:tailEnd/>
          </a:ln>
          <a:effectLst/>
        </p:spPr>
        <p:txBody>
          <a:bodyPr wrap="none">
            <a:spAutoFit/>
          </a:bodyPr>
          <a:lstStyle/>
          <a:p>
            <a:pPr>
              <a:spcBef>
                <a:spcPct val="0"/>
              </a:spcBef>
              <a:buFontTx/>
              <a:buNone/>
            </a:pPr>
            <a:r>
              <a:rPr lang="en-US" sz="2000">
                <a:latin typeface="Arial" charset="0"/>
              </a:rPr>
              <a:t>It’s very convenient to</a:t>
            </a:r>
          </a:p>
          <a:p>
            <a:pPr>
              <a:spcBef>
                <a:spcPct val="0"/>
              </a:spcBef>
              <a:buFontTx/>
              <a:buNone/>
            </a:pPr>
            <a:r>
              <a:rPr lang="en-US" sz="2000">
                <a:latin typeface="Arial" charset="0"/>
              </a:rPr>
              <a:t>have the particle name</a:t>
            </a:r>
            <a:br>
              <a:rPr lang="en-US" sz="2000">
                <a:latin typeface="Arial" charset="0"/>
              </a:rPr>
            </a:br>
            <a:r>
              <a:rPr lang="en-US" sz="2000">
                <a:latin typeface="Arial" charset="0"/>
              </a:rPr>
              <a:t>itself!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fld id="{58717D37-C162-4AA6-9F3F-87BDC1ABCC23}" type="slidenum">
              <a:rPr lang="en-US"/>
              <a:pPr/>
              <a:t>29</a:t>
            </a:fld>
            <a:r>
              <a:rPr lang="en-US"/>
              <a:t>                                                                                                                                       Tom LeCompte, ANL</a:t>
            </a:r>
          </a:p>
        </p:txBody>
      </p:sp>
      <p:sp>
        <p:nvSpPr>
          <p:cNvPr id="833538" name="Rectangle 2"/>
          <p:cNvSpPr>
            <a:spLocks noGrp="1" noChangeArrowheads="1"/>
          </p:cNvSpPr>
          <p:nvPr>
            <p:ph type="title"/>
          </p:nvPr>
        </p:nvSpPr>
        <p:spPr/>
        <p:txBody>
          <a:bodyPr/>
          <a:lstStyle/>
          <a:p>
            <a:r>
              <a:rPr lang="en-US"/>
              <a:t>Why is J/</a:t>
            </a:r>
            <a:r>
              <a:rPr lang="en-US">
                <a:latin typeface="Symbol" pitchFamily="18" charset="2"/>
              </a:rPr>
              <a:t>y</a:t>
            </a:r>
            <a:r>
              <a:rPr lang="en-US"/>
              <a:t> Production At Colliders Interesting?</a:t>
            </a:r>
          </a:p>
        </p:txBody>
      </p:sp>
      <p:sp>
        <p:nvSpPr>
          <p:cNvPr id="833539" name="Rectangle 3"/>
          <p:cNvSpPr>
            <a:spLocks noGrp="1" noChangeArrowheads="1"/>
          </p:cNvSpPr>
          <p:nvPr>
            <p:ph type="body" idx="1"/>
          </p:nvPr>
        </p:nvSpPr>
        <p:spPr/>
        <p:txBody>
          <a:bodyPr/>
          <a:lstStyle/>
          <a:p>
            <a:r>
              <a:rPr lang="en-US"/>
              <a:t>Here’s what we know about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2"/>
          <p:cNvSpPr>
            <a:spLocks noGrp="1"/>
          </p:cNvSpPr>
          <p:nvPr>
            <p:ph type="ftr" sz="quarter" idx="10"/>
          </p:nvPr>
        </p:nvSpPr>
        <p:spPr/>
        <p:txBody>
          <a:bodyPr/>
          <a:lstStyle/>
          <a:p>
            <a:fld id="{841FE343-A900-488A-94BB-7DBBB8A0E31E}" type="slidenum">
              <a:rPr lang="en-US"/>
              <a:pPr/>
              <a:t>3</a:t>
            </a:fld>
            <a:r>
              <a:rPr lang="en-US"/>
              <a:t>                                                                                                                                       Tom LeCompte, ANL</a:t>
            </a:r>
          </a:p>
        </p:txBody>
      </p:sp>
      <p:sp>
        <p:nvSpPr>
          <p:cNvPr id="815106" name="Rectangle 1026"/>
          <p:cNvSpPr>
            <a:spLocks noGrp="1" noChangeArrowheads="1"/>
          </p:cNvSpPr>
          <p:nvPr>
            <p:ph type="title"/>
          </p:nvPr>
        </p:nvSpPr>
        <p:spPr/>
        <p:txBody>
          <a:bodyPr/>
          <a:lstStyle/>
          <a:p>
            <a:r>
              <a:rPr lang="en-US"/>
              <a:t>The Challenge</a:t>
            </a:r>
          </a:p>
        </p:txBody>
      </p:sp>
      <p:pic>
        <p:nvPicPr>
          <p:cNvPr id="815107" name="Picture 1027" descr="http://www.pd.infn.it/%7Edorigo/dimuon_mass_spectrum_cms2010.jpg"/>
          <p:cNvPicPr>
            <a:picLocks noChangeAspect="1" noChangeArrowheads="1"/>
          </p:cNvPicPr>
          <p:nvPr/>
        </p:nvPicPr>
        <p:blipFill>
          <a:blip r:embed="rId2" cstate="print"/>
          <a:srcRect/>
          <a:stretch>
            <a:fillRect/>
          </a:stretch>
        </p:blipFill>
        <p:spPr bwMode="auto">
          <a:xfrm>
            <a:off x="533400" y="1066800"/>
            <a:ext cx="7978775" cy="4983163"/>
          </a:xfrm>
          <a:prstGeom prst="rect">
            <a:avLst/>
          </a:prstGeom>
          <a:noFill/>
        </p:spPr>
      </p:pic>
      <p:sp>
        <p:nvSpPr>
          <p:cNvPr id="815109" name="AutoShape 1029"/>
          <p:cNvSpPr>
            <a:spLocks noChangeArrowheads="1"/>
          </p:cNvSpPr>
          <p:nvPr/>
        </p:nvSpPr>
        <p:spPr bwMode="auto">
          <a:xfrm>
            <a:off x="1447800" y="3276600"/>
            <a:ext cx="6705600" cy="152400"/>
          </a:xfrm>
          <a:prstGeom prst="rightArrow">
            <a:avLst>
              <a:gd name="adj1" fmla="val 50000"/>
              <a:gd name="adj2" fmla="val 182315"/>
            </a:avLst>
          </a:prstGeom>
          <a:solidFill>
            <a:srgbClr val="FF0000"/>
          </a:solidFill>
          <a:ln w="9525">
            <a:noFill/>
            <a:miter lim="800000"/>
            <a:headEnd/>
            <a:tailEnd/>
          </a:ln>
          <a:effectLst/>
        </p:spPr>
        <p:txBody>
          <a:bodyPr wrap="none" anchor="ctr"/>
          <a:lstStyle/>
          <a:p>
            <a:endParaRPr lang="en-GB"/>
          </a:p>
        </p:txBody>
      </p:sp>
      <p:sp>
        <p:nvSpPr>
          <p:cNvPr id="815110" name="Text Box 1030"/>
          <p:cNvSpPr txBox="1">
            <a:spLocks noChangeArrowheads="1"/>
          </p:cNvSpPr>
          <p:nvPr/>
        </p:nvSpPr>
        <p:spPr bwMode="auto">
          <a:xfrm>
            <a:off x="5791200" y="3124200"/>
            <a:ext cx="1033463" cy="457200"/>
          </a:xfrm>
          <a:prstGeom prst="rect">
            <a:avLst/>
          </a:prstGeom>
          <a:solidFill>
            <a:schemeClr val="bg1"/>
          </a:solidFill>
          <a:ln w="9525">
            <a:noFill/>
            <a:miter lim="800000"/>
            <a:headEnd/>
            <a:tailEnd/>
          </a:ln>
          <a:effectLst/>
        </p:spPr>
        <p:txBody>
          <a:bodyPr wrap="none">
            <a:spAutoFit/>
          </a:bodyPr>
          <a:lstStyle/>
          <a:p>
            <a:pPr>
              <a:buFontTx/>
              <a:buNone/>
            </a:pPr>
            <a:r>
              <a:rPr lang="en-US" sz="2400" b="1">
                <a:solidFill>
                  <a:srgbClr val="FF0000"/>
                </a:solidFill>
                <a:latin typeface="Arial" charset="0"/>
              </a:rPr>
              <a:t>1980s</a:t>
            </a:r>
          </a:p>
        </p:txBody>
      </p:sp>
      <p:sp>
        <p:nvSpPr>
          <p:cNvPr id="815111" name="Text Box 1031"/>
          <p:cNvSpPr txBox="1">
            <a:spLocks noChangeArrowheads="1"/>
          </p:cNvSpPr>
          <p:nvPr/>
        </p:nvSpPr>
        <p:spPr bwMode="auto">
          <a:xfrm>
            <a:off x="3429000" y="3124200"/>
            <a:ext cx="1033463" cy="457200"/>
          </a:xfrm>
          <a:prstGeom prst="rect">
            <a:avLst/>
          </a:prstGeom>
          <a:solidFill>
            <a:schemeClr val="bg1"/>
          </a:solidFill>
          <a:ln w="9525">
            <a:noFill/>
            <a:miter lim="800000"/>
            <a:headEnd/>
            <a:tailEnd/>
          </a:ln>
          <a:effectLst/>
        </p:spPr>
        <p:txBody>
          <a:bodyPr wrap="none">
            <a:spAutoFit/>
          </a:bodyPr>
          <a:lstStyle/>
          <a:p>
            <a:pPr>
              <a:buFontTx/>
              <a:buNone/>
            </a:pPr>
            <a:r>
              <a:rPr lang="en-US" sz="2400" b="1">
                <a:solidFill>
                  <a:srgbClr val="FF0000"/>
                </a:solidFill>
                <a:latin typeface="Arial" charset="0"/>
              </a:rPr>
              <a:t>1970s</a:t>
            </a:r>
          </a:p>
        </p:txBody>
      </p:sp>
      <p:sp>
        <p:nvSpPr>
          <p:cNvPr id="815112" name="Text Box 1032"/>
          <p:cNvSpPr txBox="1">
            <a:spLocks noChangeArrowheads="1"/>
          </p:cNvSpPr>
          <p:nvPr/>
        </p:nvSpPr>
        <p:spPr bwMode="auto">
          <a:xfrm>
            <a:off x="1752600" y="3124200"/>
            <a:ext cx="1033463" cy="457200"/>
          </a:xfrm>
          <a:prstGeom prst="rect">
            <a:avLst/>
          </a:prstGeom>
          <a:solidFill>
            <a:schemeClr val="bg1"/>
          </a:solidFill>
          <a:ln w="9525">
            <a:noFill/>
            <a:miter lim="800000"/>
            <a:headEnd/>
            <a:tailEnd/>
          </a:ln>
          <a:effectLst/>
        </p:spPr>
        <p:txBody>
          <a:bodyPr wrap="none">
            <a:spAutoFit/>
          </a:bodyPr>
          <a:lstStyle/>
          <a:p>
            <a:pPr>
              <a:buFontTx/>
              <a:buNone/>
            </a:pPr>
            <a:r>
              <a:rPr lang="en-US" sz="2400" b="1">
                <a:solidFill>
                  <a:srgbClr val="FF0000"/>
                </a:solidFill>
                <a:latin typeface="Arial" charset="0"/>
              </a:rPr>
              <a:t>1960s</a:t>
            </a:r>
          </a:p>
        </p:txBody>
      </p:sp>
      <p:sp>
        <p:nvSpPr>
          <p:cNvPr id="815114" name="Text Box 1034"/>
          <p:cNvSpPr txBox="1">
            <a:spLocks noChangeArrowheads="1"/>
          </p:cNvSpPr>
          <p:nvPr/>
        </p:nvSpPr>
        <p:spPr bwMode="auto">
          <a:xfrm>
            <a:off x="1600200" y="3810000"/>
            <a:ext cx="3276600" cy="1311275"/>
          </a:xfrm>
          <a:prstGeom prst="rect">
            <a:avLst/>
          </a:prstGeom>
          <a:noFill/>
          <a:ln w="9525">
            <a:noFill/>
            <a:miter lim="800000"/>
            <a:headEnd/>
            <a:tailEnd/>
          </a:ln>
          <a:effectLst/>
        </p:spPr>
        <p:txBody>
          <a:bodyPr>
            <a:spAutoFit/>
          </a:bodyPr>
          <a:lstStyle/>
          <a:p>
            <a:pPr>
              <a:spcBef>
                <a:spcPct val="50000"/>
              </a:spcBef>
              <a:buFontTx/>
              <a:buNone/>
            </a:pPr>
            <a:r>
              <a:rPr lang="en-US" sz="2000">
                <a:solidFill>
                  <a:srgbClr val="339933"/>
                </a:solidFill>
                <a:latin typeface="Arial" charset="0"/>
              </a:rPr>
              <a:t>In the last 4 months, the LHC has “rediscovered” several decades worth of physics.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3"/>
          <p:cNvSpPr>
            <a:spLocks noGrp="1"/>
          </p:cNvSpPr>
          <p:nvPr>
            <p:ph type="ftr" sz="quarter" idx="10"/>
          </p:nvPr>
        </p:nvSpPr>
        <p:spPr/>
        <p:txBody>
          <a:bodyPr/>
          <a:lstStyle/>
          <a:p>
            <a:fld id="{E2B2A6F1-DFC3-457C-BF8A-4AD54C92761F}" type="slidenum">
              <a:rPr lang="en-US"/>
              <a:pPr/>
              <a:t>30</a:t>
            </a:fld>
            <a:r>
              <a:rPr lang="en-US"/>
              <a:t>                                                                                                                                       Tom LeCompte, ANL</a:t>
            </a:r>
          </a:p>
        </p:txBody>
      </p:sp>
      <p:sp>
        <p:nvSpPr>
          <p:cNvPr id="844802" name="Rectangle 2"/>
          <p:cNvSpPr>
            <a:spLocks noGrp="1" noChangeArrowheads="1"/>
          </p:cNvSpPr>
          <p:nvPr>
            <p:ph type="title"/>
          </p:nvPr>
        </p:nvSpPr>
        <p:spPr/>
        <p:txBody>
          <a:bodyPr/>
          <a:lstStyle/>
          <a:p>
            <a:r>
              <a:rPr lang="en-US"/>
              <a:t>Why is J/</a:t>
            </a:r>
            <a:r>
              <a:rPr lang="en-US">
                <a:latin typeface="Symbol" pitchFamily="18" charset="2"/>
              </a:rPr>
              <a:t>y</a:t>
            </a:r>
            <a:r>
              <a:rPr lang="en-US"/>
              <a:t> Production At Colliders Interesting?</a:t>
            </a:r>
          </a:p>
        </p:txBody>
      </p:sp>
      <p:sp>
        <p:nvSpPr>
          <p:cNvPr id="844803" name="Rectangle 3"/>
          <p:cNvSpPr>
            <a:spLocks noGrp="1" noChangeArrowheads="1"/>
          </p:cNvSpPr>
          <p:nvPr>
            <p:ph type="body" idx="1"/>
          </p:nvPr>
        </p:nvSpPr>
        <p:spPr/>
        <p:txBody>
          <a:bodyPr/>
          <a:lstStyle/>
          <a:p>
            <a:r>
              <a:rPr lang="en-US"/>
              <a:t>Here’s what we know about it:</a:t>
            </a:r>
          </a:p>
        </p:txBody>
      </p:sp>
      <p:sp>
        <p:nvSpPr>
          <p:cNvPr id="844804" name="Rectangle 4"/>
          <p:cNvSpPr>
            <a:spLocks noChangeArrowheads="1"/>
          </p:cNvSpPr>
          <p:nvPr/>
        </p:nvSpPr>
        <p:spPr bwMode="auto">
          <a:xfrm>
            <a:off x="685800" y="1524000"/>
            <a:ext cx="5562600" cy="4648200"/>
          </a:xfrm>
          <a:prstGeom prst="rect">
            <a:avLst/>
          </a:prstGeom>
          <a:solidFill>
            <a:srgbClr val="FFFFCC"/>
          </a:solidFill>
          <a:ln w="9525">
            <a:noFill/>
            <a:miter lim="800000"/>
            <a:headEnd/>
            <a:tailEnd/>
          </a:ln>
          <a:effectLst/>
        </p:spPr>
        <p:txBody>
          <a:bodyPr/>
          <a:lstStyle/>
          <a:p>
            <a:pPr marL="342900" indent="-342900">
              <a:spcBef>
                <a:spcPct val="50000"/>
              </a:spcBef>
            </a:pPr>
            <a:r>
              <a:rPr lang="en-US" sz="2000">
                <a:latin typeface="Arial" charset="0"/>
              </a:rPr>
              <a:t>That was more than a little unfair of me.</a:t>
            </a:r>
            <a:br>
              <a:rPr lang="en-US" sz="2000">
                <a:latin typeface="Arial" charset="0"/>
              </a:rPr>
            </a:br>
            <a:endParaRPr lang="en-US" sz="2000">
              <a:latin typeface="Arial" charset="0"/>
            </a:endParaRPr>
          </a:p>
          <a:p>
            <a:pPr marL="342900" indent="-342900">
              <a:spcBef>
                <a:spcPct val="50000"/>
              </a:spcBef>
            </a:pPr>
            <a:r>
              <a:rPr lang="en-US" sz="2000">
                <a:latin typeface="Arial" charset="0"/>
              </a:rPr>
              <a:t>We know that it is initiated by gluons.</a:t>
            </a:r>
            <a:br>
              <a:rPr lang="en-US" sz="2000">
                <a:latin typeface="Arial" charset="0"/>
              </a:rPr>
            </a:br>
            <a:endParaRPr lang="en-US" sz="2000">
              <a:latin typeface="Arial" charset="0"/>
            </a:endParaRPr>
          </a:p>
          <a:p>
            <a:pPr marL="342900" indent="-342900">
              <a:spcBef>
                <a:spcPct val="50000"/>
              </a:spcBef>
            </a:pPr>
            <a:r>
              <a:rPr lang="en-US" sz="2000">
                <a:latin typeface="Arial" charset="0"/>
              </a:rPr>
              <a:t>We have several theoretical models</a:t>
            </a:r>
          </a:p>
          <a:p>
            <a:pPr marL="742950" lvl="1" indent="-285750">
              <a:spcBef>
                <a:spcPct val="50000"/>
              </a:spcBef>
              <a:buFontTx/>
              <a:buChar char="–"/>
            </a:pPr>
            <a:r>
              <a:rPr lang="en-US" sz="1600">
                <a:latin typeface="Arial" charset="0"/>
              </a:rPr>
              <a:t>No model can successfully explain all the observations (one comparison is shown to the right)</a:t>
            </a:r>
          </a:p>
        </p:txBody>
      </p:sp>
      <p:sp>
        <p:nvSpPr>
          <p:cNvPr id="844805" name="Text Box 5"/>
          <p:cNvSpPr txBox="1">
            <a:spLocks noChangeArrowheads="1"/>
          </p:cNvSpPr>
          <p:nvPr/>
        </p:nvSpPr>
        <p:spPr bwMode="auto">
          <a:xfrm>
            <a:off x="1143000" y="4724400"/>
            <a:ext cx="4419600" cy="1311275"/>
          </a:xfrm>
          <a:prstGeom prst="rect">
            <a:avLst/>
          </a:prstGeom>
          <a:noFill/>
          <a:ln w="9525">
            <a:noFill/>
            <a:miter lim="800000"/>
            <a:headEnd/>
            <a:tailEnd/>
          </a:ln>
          <a:effectLst/>
        </p:spPr>
        <p:txBody>
          <a:bodyPr>
            <a:spAutoFit/>
          </a:bodyPr>
          <a:lstStyle/>
          <a:p>
            <a:pPr>
              <a:buFontTx/>
              <a:buNone/>
            </a:pPr>
            <a:r>
              <a:rPr lang="en-US" sz="2000">
                <a:latin typeface="Arial" charset="0"/>
              </a:rPr>
              <a:t>Since we need to develop a better model, we need to provide as much experimental input as we can to the developers of these models.</a:t>
            </a:r>
          </a:p>
        </p:txBody>
      </p:sp>
      <p:pic>
        <p:nvPicPr>
          <p:cNvPr id="844806" name="Picture 6" descr="http://www-cdf.fnal.gov/physics/new/bottom/060615.blessed-ChicRatio/results.gif"/>
          <p:cNvPicPr>
            <a:picLocks noChangeAspect="1" noChangeArrowheads="1"/>
          </p:cNvPicPr>
          <p:nvPr/>
        </p:nvPicPr>
        <p:blipFill>
          <a:blip r:embed="rId2" cstate="print"/>
          <a:srcRect/>
          <a:stretch>
            <a:fillRect/>
          </a:stretch>
        </p:blipFill>
        <p:spPr bwMode="auto">
          <a:xfrm>
            <a:off x="7605713" y="5284788"/>
            <a:ext cx="1190625" cy="1190625"/>
          </a:xfrm>
          <a:prstGeom prst="rect">
            <a:avLst/>
          </a:prstGeom>
          <a:noFill/>
        </p:spPr>
      </p:pic>
      <p:sp>
        <p:nvSpPr>
          <p:cNvPr id="844807" name="Line 7"/>
          <p:cNvSpPr>
            <a:spLocks noChangeShapeType="1"/>
          </p:cNvSpPr>
          <p:nvPr/>
        </p:nvSpPr>
        <p:spPr bwMode="auto">
          <a:xfrm>
            <a:off x="7758113" y="4718050"/>
            <a:ext cx="955675" cy="0"/>
          </a:xfrm>
          <a:prstGeom prst="line">
            <a:avLst/>
          </a:prstGeom>
          <a:noFill/>
          <a:ln w="31750">
            <a:solidFill>
              <a:srgbClr val="FF0000"/>
            </a:solidFill>
            <a:round/>
            <a:headEnd/>
            <a:tailEnd/>
          </a:ln>
          <a:effectLst/>
        </p:spPr>
        <p:txBody>
          <a:bodyPr>
            <a:spAutoFit/>
          </a:bodyPr>
          <a:lstStyle/>
          <a:p>
            <a:endParaRPr lang="en-GB"/>
          </a:p>
        </p:txBody>
      </p:sp>
      <p:sp>
        <p:nvSpPr>
          <p:cNvPr id="844808" name="Line 8"/>
          <p:cNvSpPr>
            <a:spLocks noChangeShapeType="1"/>
          </p:cNvSpPr>
          <p:nvPr/>
        </p:nvSpPr>
        <p:spPr bwMode="auto">
          <a:xfrm>
            <a:off x="7748588" y="3559175"/>
            <a:ext cx="955675" cy="0"/>
          </a:xfrm>
          <a:prstGeom prst="line">
            <a:avLst/>
          </a:prstGeom>
          <a:noFill/>
          <a:ln w="31750">
            <a:solidFill>
              <a:srgbClr val="0000FF"/>
            </a:solidFill>
            <a:round/>
            <a:headEnd/>
            <a:tailEnd/>
          </a:ln>
          <a:effectLst/>
        </p:spPr>
        <p:txBody>
          <a:bodyPr>
            <a:spAutoFit/>
          </a:bodyPr>
          <a:lstStyle/>
          <a:p>
            <a:endParaRPr lang="en-GB"/>
          </a:p>
        </p:txBody>
      </p:sp>
      <p:sp>
        <p:nvSpPr>
          <p:cNvPr id="844809" name="Line 9"/>
          <p:cNvSpPr>
            <a:spLocks noChangeShapeType="1"/>
          </p:cNvSpPr>
          <p:nvPr/>
        </p:nvSpPr>
        <p:spPr bwMode="auto">
          <a:xfrm>
            <a:off x="7770813" y="855663"/>
            <a:ext cx="955675" cy="0"/>
          </a:xfrm>
          <a:prstGeom prst="line">
            <a:avLst/>
          </a:prstGeom>
          <a:noFill/>
          <a:ln w="31750">
            <a:solidFill>
              <a:srgbClr val="FF00FF"/>
            </a:solidFill>
            <a:round/>
            <a:headEnd/>
            <a:tailEnd/>
          </a:ln>
          <a:effectLst/>
        </p:spPr>
        <p:txBody>
          <a:bodyPr>
            <a:spAutoFit/>
          </a:bodyPr>
          <a:lstStyle/>
          <a:p>
            <a:endParaRPr lang="en-GB"/>
          </a:p>
        </p:txBody>
      </p:sp>
      <p:sp>
        <p:nvSpPr>
          <p:cNvPr id="844810" name="Text Box 10"/>
          <p:cNvSpPr txBox="1">
            <a:spLocks noChangeArrowheads="1"/>
          </p:cNvSpPr>
          <p:nvPr/>
        </p:nvSpPr>
        <p:spPr bwMode="auto">
          <a:xfrm>
            <a:off x="7315200" y="4114800"/>
            <a:ext cx="1682750" cy="517525"/>
          </a:xfrm>
          <a:prstGeom prst="rect">
            <a:avLst/>
          </a:prstGeom>
          <a:noFill/>
          <a:ln w="9525">
            <a:noFill/>
            <a:miter lim="800000"/>
            <a:headEnd/>
            <a:tailEnd/>
          </a:ln>
          <a:effectLst/>
        </p:spPr>
        <p:txBody>
          <a:bodyPr>
            <a:spAutoFit/>
          </a:bodyPr>
          <a:lstStyle/>
          <a:p>
            <a:pPr algn="ctr" eaLnBrk="0" hangingPunct="0">
              <a:spcBef>
                <a:spcPct val="50000"/>
              </a:spcBef>
              <a:spcAft>
                <a:spcPct val="10000"/>
              </a:spcAft>
              <a:buClr>
                <a:schemeClr val="tx2"/>
              </a:buClr>
              <a:buFontTx/>
              <a:buNone/>
            </a:pPr>
            <a:r>
              <a:rPr lang="en-US">
                <a:solidFill>
                  <a:srgbClr val="FC0128"/>
                </a:solidFill>
                <a:latin typeface="Arial" charset="0"/>
              </a:rPr>
              <a:t>Color Evaporation</a:t>
            </a:r>
            <a:br>
              <a:rPr lang="en-US">
                <a:solidFill>
                  <a:srgbClr val="FC0128"/>
                </a:solidFill>
                <a:latin typeface="Arial" charset="0"/>
              </a:rPr>
            </a:br>
            <a:r>
              <a:rPr lang="en-US">
                <a:solidFill>
                  <a:srgbClr val="FC0128"/>
                </a:solidFill>
                <a:latin typeface="Arial" charset="0"/>
              </a:rPr>
              <a:t>(spin counting)</a:t>
            </a:r>
          </a:p>
        </p:txBody>
      </p:sp>
      <p:sp>
        <p:nvSpPr>
          <p:cNvPr id="844811" name="Text Box 11"/>
          <p:cNvSpPr txBox="1">
            <a:spLocks noChangeArrowheads="1"/>
          </p:cNvSpPr>
          <p:nvPr/>
        </p:nvSpPr>
        <p:spPr bwMode="auto">
          <a:xfrm>
            <a:off x="7315200" y="2971800"/>
            <a:ext cx="1682750" cy="517525"/>
          </a:xfrm>
          <a:prstGeom prst="rect">
            <a:avLst/>
          </a:prstGeom>
          <a:noFill/>
          <a:ln w="9525">
            <a:noFill/>
            <a:miter lim="800000"/>
            <a:headEnd/>
            <a:tailEnd/>
          </a:ln>
          <a:effectLst/>
        </p:spPr>
        <p:txBody>
          <a:bodyPr>
            <a:spAutoFit/>
          </a:bodyPr>
          <a:lstStyle/>
          <a:p>
            <a:pPr algn="ctr" eaLnBrk="0" hangingPunct="0">
              <a:spcBef>
                <a:spcPct val="50000"/>
              </a:spcBef>
              <a:spcAft>
                <a:spcPct val="10000"/>
              </a:spcAft>
              <a:buClr>
                <a:schemeClr val="tx2"/>
              </a:buClr>
              <a:buFontTx/>
              <a:buNone/>
            </a:pPr>
            <a:r>
              <a:rPr lang="en-US">
                <a:solidFill>
                  <a:srgbClr val="114FFB"/>
                </a:solidFill>
                <a:latin typeface="Arial" charset="0"/>
              </a:rPr>
              <a:t>Scale by Hadronic</a:t>
            </a:r>
            <a:br>
              <a:rPr lang="en-US">
                <a:solidFill>
                  <a:srgbClr val="114FFB"/>
                </a:solidFill>
                <a:latin typeface="Arial" charset="0"/>
              </a:rPr>
            </a:br>
            <a:r>
              <a:rPr lang="en-US">
                <a:solidFill>
                  <a:srgbClr val="114FFB"/>
                </a:solidFill>
                <a:latin typeface="Arial" charset="0"/>
              </a:rPr>
              <a:t>Partial Widths</a:t>
            </a:r>
          </a:p>
        </p:txBody>
      </p:sp>
      <p:sp>
        <p:nvSpPr>
          <p:cNvPr id="844812" name="Text Box 12"/>
          <p:cNvSpPr txBox="1">
            <a:spLocks noChangeArrowheads="1"/>
          </p:cNvSpPr>
          <p:nvPr/>
        </p:nvSpPr>
        <p:spPr bwMode="auto">
          <a:xfrm>
            <a:off x="7056438" y="838200"/>
            <a:ext cx="2087562" cy="517525"/>
          </a:xfrm>
          <a:prstGeom prst="rect">
            <a:avLst/>
          </a:prstGeom>
          <a:noFill/>
          <a:ln w="9525">
            <a:noFill/>
            <a:miter lim="800000"/>
            <a:headEnd/>
            <a:tailEnd/>
          </a:ln>
          <a:effectLst/>
        </p:spPr>
        <p:txBody>
          <a:bodyPr>
            <a:spAutoFit/>
          </a:bodyPr>
          <a:lstStyle/>
          <a:p>
            <a:pPr algn="ctr" eaLnBrk="0" hangingPunct="0">
              <a:spcBef>
                <a:spcPct val="50000"/>
              </a:spcBef>
              <a:spcAft>
                <a:spcPct val="10000"/>
              </a:spcAft>
              <a:buClr>
                <a:schemeClr val="tx2"/>
              </a:buClr>
              <a:buFontTx/>
              <a:buNone/>
            </a:pPr>
            <a:r>
              <a:rPr lang="en-US">
                <a:solidFill>
                  <a:srgbClr val="FE00F8"/>
                </a:solidFill>
                <a:latin typeface="Arial" charset="0"/>
              </a:rPr>
              <a:t>Color Singlet</a:t>
            </a:r>
            <a:br>
              <a:rPr lang="en-US">
                <a:solidFill>
                  <a:srgbClr val="FE00F8"/>
                </a:solidFill>
                <a:latin typeface="Arial" charset="0"/>
              </a:rPr>
            </a:br>
            <a:r>
              <a:rPr lang="en-US">
                <a:solidFill>
                  <a:srgbClr val="FE00F8"/>
                </a:solidFill>
                <a:latin typeface="Arial" charset="0"/>
              </a:rPr>
              <a:t>(could be even higher)</a:t>
            </a:r>
          </a:p>
        </p:txBody>
      </p:sp>
      <p:sp>
        <p:nvSpPr>
          <p:cNvPr id="844814" name="Line 14"/>
          <p:cNvSpPr>
            <a:spLocks noChangeShapeType="1"/>
          </p:cNvSpPr>
          <p:nvPr/>
        </p:nvSpPr>
        <p:spPr bwMode="auto">
          <a:xfrm>
            <a:off x="7772400" y="5410200"/>
            <a:ext cx="955675" cy="0"/>
          </a:xfrm>
          <a:prstGeom prst="line">
            <a:avLst/>
          </a:prstGeom>
          <a:noFill/>
          <a:ln w="31750">
            <a:solidFill>
              <a:schemeClr val="tx1"/>
            </a:solidFill>
            <a:round/>
            <a:headEnd/>
            <a:tailEnd/>
          </a:ln>
          <a:effectLst/>
        </p:spPr>
        <p:txBody>
          <a:bodyPr>
            <a:spAutoFit/>
          </a:bodyPr>
          <a:lstStyle/>
          <a:p>
            <a:endParaRPr lang="en-GB"/>
          </a:p>
        </p:txBody>
      </p:sp>
      <p:sp>
        <p:nvSpPr>
          <p:cNvPr id="844815" name="Text Box 15"/>
          <p:cNvSpPr txBox="1">
            <a:spLocks noChangeArrowheads="1"/>
          </p:cNvSpPr>
          <p:nvPr/>
        </p:nvSpPr>
        <p:spPr bwMode="auto">
          <a:xfrm>
            <a:off x="6629400" y="5257800"/>
            <a:ext cx="1058863" cy="274638"/>
          </a:xfrm>
          <a:prstGeom prst="rect">
            <a:avLst/>
          </a:prstGeom>
          <a:noFill/>
          <a:ln w="9525">
            <a:noFill/>
            <a:miter lim="800000"/>
            <a:headEnd/>
            <a:tailEnd/>
          </a:ln>
          <a:effectLst/>
        </p:spPr>
        <p:txBody>
          <a:bodyPr>
            <a:spAutoFit/>
          </a:bodyPr>
          <a:lstStyle/>
          <a:p>
            <a:pPr eaLnBrk="0" hangingPunct="0">
              <a:spcBef>
                <a:spcPct val="50000"/>
              </a:spcBef>
              <a:spcAft>
                <a:spcPct val="10000"/>
              </a:spcAft>
              <a:buClr>
                <a:schemeClr val="tx2"/>
              </a:buClr>
              <a:buFontTx/>
              <a:buNone/>
            </a:pPr>
            <a:r>
              <a:rPr lang="en-US" sz="1200">
                <a:latin typeface="Symbol" pitchFamily="18" charset="2"/>
              </a:rPr>
              <a:t>s(c</a:t>
            </a:r>
            <a:r>
              <a:rPr lang="en-US" sz="1200" baseline="-25000">
                <a:latin typeface="Symbol" pitchFamily="18" charset="2"/>
              </a:rPr>
              <a:t>1</a:t>
            </a:r>
            <a:r>
              <a:rPr lang="en-US" sz="1200">
                <a:latin typeface="Symbol" pitchFamily="18" charset="2"/>
              </a:rPr>
              <a:t>)=s(c</a:t>
            </a:r>
            <a:r>
              <a:rPr lang="en-US" sz="1200" baseline="-25000">
                <a:latin typeface="Symbol" pitchFamily="18" charset="2"/>
              </a:rPr>
              <a:t>2</a:t>
            </a:r>
            <a:r>
              <a:rPr lang="en-US" sz="1200">
                <a:latin typeface="Symbol" pitchFamily="18" charset="2"/>
              </a:rPr>
              <a: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2"/>
          <p:cNvSpPr>
            <a:spLocks noGrp="1"/>
          </p:cNvSpPr>
          <p:nvPr>
            <p:ph type="ftr" sz="quarter" idx="10"/>
          </p:nvPr>
        </p:nvSpPr>
        <p:spPr/>
        <p:txBody>
          <a:bodyPr/>
          <a:lstStyle/>
          <a:p>
            <a:fld id="{9912F9FC-C4A3-45D6-B7B2-DB0E0D637543}" type="slidenum">
              <a:rPr lang="en-US"/>
              <a:pPr/>
              <a:t>31</a:t>
            </a:fld>
            <a:r>
              <a:rPr lang="en-US"/>
              <a:t>                                                                                                                                       Tom LeCompte, ANL</a:t>
            </a:r>
          </a:p>
        </p:txBody>
      </p:sp>
      <p:sp>
        <p:nvSpPr>
          <p:cNvPr id="845826" name="Rectangle 1026"/>
          <p:cNvSpPr>
            <a:spLocks noGrp="1" noChangeArrowheads="1"/>
          </p:cNvSpPr>
          <p:nvPr>
            <p:ph type="title"/>
          </p:nvPr>
        </p:nvSpPr>
        <p:spPr/>
        <p:txBody>
          <a:bodyPr/>
          <a:lstStyle/>
          <a:p>
            <a:r>
              <a:rPr lang="en-US"/>
              <a:t>All Four Experiments See The J/</a:t>
            </a:r>
            <a:r>
              <a:rPr lang="en-US">
                <a:latin typeface="Symbol" pitchFamily="18" charset="2"/>
              </a:rPr>
              <a:t>y</a:t>
            </a:r>
            <a:r>
              <a:rPr lang="en-US"/>
              <a:t> </a:t>
            </a:r>
          </a:p>
        </p:txBody>
      </p:sp>
      <p:pic>
        <p:nvPicPr>
          <p:cNvPr id="845828" name="Picture 1028"/>
          <p:cNvPicPr>
            <a:picLocks noChangeAspect="1" noChangeArrowheads="1"/>
          </p:cNvPicPr>
          <p:nvPr/>
        </p:nvPicPr>
        <p:blipFill>
          <a:blip r:embed="rId2" cstate="print"/>
          <a:srcRect/>
          <a:stretch>
            <a:fillRect/>
          </a:stretch>
        </p:blipFill>
        <p:spPr bwMode="auto">
          <a:xfrm>
            <a:off x="4648200" y="3505200"/>
            <a:ext cx="4267200" cy="2825750"/>
          </a:xfrm>
          <a:prstGeom prst="rect">
            <a:avLst/>
          </a:prstGeom>
          <a:noFill/>
          <a:ln w="9525">
            <a:noFill/>
            <a:miter lim="800000"/>
            <a:headEnd/>
            <a:tailEnd/>
          </a:ln>
          <a:effectLst/>
        </p:spPr>
      </p:pic>
      <p:pic>
        <p:nvPicPr>
          <p:cNvPr id="845829" name="Picture 1029"/>
          <p:cNvPicPr>
            <a:picLocks noChangeAspect="1" noChangeArrowheads="1"/>
          </p:cNvPicPr>
          <p:nvPr/>
        </p:nvPicPr>
        <p:blipFill>
          <a:blip r:embed="rId3" cstate="print"/>
          <a:srcRect r="48956"/>
          <a:stretch>
            <a:fillRect/>
          </a:stretch>
        </p:blipFill>
        <p:spPr bwMode="auto">
          <a:xfrm>
            <a:off x="457200" y="3505200"/>
            <a:ext cx="4200525" cy="2762250"/>
          </a:xfrm>
          <a:prstGeom prst="rect">
            <a:avLst/>
          </a:prstGeom>
          <a:noFill/>
          <a:ln w="9525">
            <a:noFill/>
            <a:miter lim="800000"/>
            <a:headEnd/>
            <a:tailEnd/>
          </a:ln>
          <a:effectLst/>
        </p:spPr>
      </p:pic>
      <p:pic>
        <p:nvPicPr>
          <p:cNvPr id="845831" name="Picture 1031" descr="https://atlas.web.cern.ch/Atlas/GROUPS/PHYSICS/FastPerformancePlots/Jpsi/looseMassDistributionSS.png"/>
          <p:cNvPicPr>
            <a:picLocks noChangeAspect="1" noChangeArrowheads="1"/>
          </p:cNvPicPr>
          <p:nvPr/>
        </p:nvPicPr>
        <p:blipFill>
          <a:blip r:embed="rId4" cstate="print"/>
          <a:srcRect/>
          <a:stretch>
            <a:fillRect/>
          </a:stretch>
        </p:blipFill>
        <p:spPr bwMode="auto">
          <a:xfrm>
            <a:off x="4724400" y="838200"/>
            <a:ext cx="4038600" cy="2903538"/>
          </a:xfrm>
          <a:prstGeom prst="rect">
            <a:avLst/>
          </a:prstGeom>
          <a:noFill/>
        </p:spPr>
      </p:pic>
      <p:pic>
        <p:nvPicPr>
          <p:cNvPr id="845832" name="Picture 20" descr="InvMass_Y2738_Pt8_0Match_AllPeriods_Final.gif"/>
          <p:cNvPicPr>
            <a:picLocks noChangeAspect="1"/>
          </p:cNvPicPr>
          <p:nvPr/>
        </p:nvPicPr>
        <p:blipFill>
          <a:blip r:embed="rId5" cstate="print"/>
          <a:srcRect t="8672" r="8324"/>
          <a:stretch>
            <a:fillRect/>
          </a:stretch>
        </p:blipFill>
        <p:spPr bwMode="auto">
          <a:xfrm>
            <a:off x="1143000" y="838200"/>
            <a:ext cx="2971800" cy="2841625"/>
          </a:xfrm>
          <a:prstGeom prst="rect">
            <a:avLst/>
          </a:prstGeom>
          <a:noFill/>
          <a:ln w="9525">
            <a:noFill/>
            <a:miter lim="800000"/>
            <a:headEnd/>
            <a:tailEnd/>
          </a:ln>
        </p:spPr>
      </p:pic>
      <p:sp>
        <p:nvSpPr>
          <p:cNvPr id="845833" name="Text Box 1033"/>
          <p:cNvSpPr txBox="1">
            <a:spLocks noChangeArrowheads="1"/>
          </p:cNvSpPr>
          <p:nvPr/>
        </p:nvSpPr>
        <p:spPr bwMode="auto">
          <a:xfrm>
            <a:off x="609600" y="1524000"/>
            <a:ext cx="727075"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ALICE</a:t>
            </a:r>
          </a:p>
        </p:txBody>
      </p:sp>
      <p:sp>
        <p:nvSpPr>
          <p:cNvPr id="845834" name="Text Box 1034"/>
          <p:cNvSpPr txBox="1">
            <a:spLocks noChangeArrowheads="1"/>
          </p:cNvSpPr>
          <p:nvPr/>
        </p:nvSpPr>
        <p:spPr bwMode="auto">
          <a:xfrm>
            <a:off x="7543800" y="2133600"/>
            <a:ext cx="776288"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ATLAS</a:t>
            </a:r>
          </a:p>
        </p:txBody>
      </p:sp>
      <p:sp>
        <p:nvSpPr>
          <p:cNvPr id="845835" name="Text Box 1035"/>
          <p:cNvSpPr txBox="1">
            <a:spLocks noChangeArrowheads="1"/>
          </p:cNvSpPr>
          <p:nvPr/>
        </p:nvSpPr>
        <p:spPr bwMode="auto">
          <a:xfrm>
            <a:off x="228600" y="5562600"/>
            <a:ext cx="608013"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CMS</a:t>
            </a:r>
          </a:p>
        </p:txBody>
      </p:sp>
      <p:sp>
        <p:nvSpPr>
          <p:cNvPr id="845836" name="Text Box 1036"/>
          <p:cNvSpPr txBox="1">
            <a:spLocks noChangeArrowheads="1"/>
          </p:cNvSpPr>
          <p:nvPr/>
        </p:nvSpPr>
        <p:spPr bwMode="auto">
          <a:xfrm>
            <a:off x="7467600" y="4876800"/>
            <a:ext cx="666750"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LHCb</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fld id="{60454F18-62E4-4507-A147-396469AE5192}" type="slidenum">
              <a:rPr lang="en-US"/>
              <a:pPr/>
              <a:t>32</a:t>
            </a:fld>
            <a:r>
              <a:rPr lang="en-US"/>
              <a:t>                                                                                                                                       Tom LeCompte, ANL</a:t>
            </a:r>
          </a:p>
        </p:txBody>
      </p:sp>
      <p:sp>
        <p:nvSpPr>
          <p:cNvPr id="846850" name="Rectangle 2"/>
          <p:cNvSpPr>
            <a:spLocks noGrp="1" noChangeArrowheads="1"/>
          </p:cNvSpPr>
          <p:nvPr>
            <p:ph type="title"/>
          </p:nvPr>
        </p:nvSpPr>
        <p:spPr/>
        <p:txBody>
          <a:bodyPr/>
          <a:lstStyle/>
          <a:p>
            <a:r>
              <a:rPr lang="en-US"/>
              <a:t>Are These Results Consistent?</a:t>
            </a:r>
          </a:p>
        </p:txBody>
      </p:sp>
      <p:sp>
        <p:nvSpPr>
          <p:cNvPr id="846851" name="Rectangle 3"/>
          <p:cNvSpPr>
            <a:spLocks noGrp="1" noChangeArrowheads="1"/>
          </p:cNvSpPr>
          <p:nvPr>
            <p:ph type="body" idx="1"/>
          </p:nvPr>
        </p:nvSpPr>
        <p:spPr/>
        <p:txBody>
          <a:bodyPr/>
          <a:lstStyle/>
          <a:p>
            <a:r>
              <a:rPr lang="en-US"/>
              <a:t>Comparing raw numbers of events is unhelpful</a:t>
            </a:r>
          </a:p>
          <a:p>
            <a:pPr lvl="1"/>
            <a:r>
              <a:rPr lang="en-US"/>
              <a:t>The amount of data can be different</a:t>
            </a:r>
          </a:p>
          <a:p>
            <a:pPr lvl="1"/>
            <a:r>
              <a:rPr lang="en-US"/>
              <a:t>The geometric acceptance can be different</a:t>
            </a:r>
          </a:p>
          <a:p>
            <a:pPr lvl="1"/>
            <a:r>
              <a:rPr lang="en-US"/>
              <a:t>The detector efficiency can be different…</a:t>
            </a:r>
            <a:br>
              <a:rPr lang="en-US"/>
            </a:br>
            <a:r>
              <a:rPr lang="en-US"/>
              <a:t/>
            </a:r>
            <a:br>
              <a:rPr lang="en-US"/>
            </a:br>
            <a:endParaRPr lang="en-US"/>
          </a:p>
          <a:p>
            <a:r>
              <a:rPr lang="en-US"/>
              <a:t>To address this, the concept of a “cross-section” was introduced.</a:t>
            </a:r>
          </a:p>
          <a:p>
            <a:pPr lvl="1"/>
            <a:r>
              <a:rPr lang="en-US"/>
              <a:t>This is a number that corrects for all of this: it should be the same for all LHC experiments</a:t>
            </a:r>
          </a:p>
          <a:p>
            <a:pPr lvl="1"/>
            <a:r>
              <a:rPr lang="en-US"/>
              <a:t>It’s related to the probability of a collision producing a given final state</a:t>
            </a:r>
          </a:p>
          <a:p>
            <a:pPr lvl="1"/>
            <a:r>
              <a:rPr lang="en-US"/>
              <a:t>It’s expressed in units of </a:t>
            </a:r>
            <a:r>
              <a:rPr lang="en-US" i="1"/>
              <a:t>area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fld id="{F0DD5302-D676-4437-9D1E-0357C2652B73}" type="slidenum">
              <a:rPr lang="en-US"/>
              <a:pPr/>
              <a:t>33</a:t>
            </a:fld>
            <a:r>
              <a:rPr lang="en-US"/>
              <a:t>                                                                                                                                       Tom LeCompte, ANL</a:t>
            </a:r>
          </a:p>
        </p:txBody>
      </p:sp>
      <p:sp>
        <p:nvSpPr>
          <p:cNvPr id="847874" name="Rectangle 2"/>
          <p:cNvSpPr>
            <a:spLocks noGrp="1" noChangeArrowheads="1"/>
          </p:cNvSpPr>
          <p:nvPr>
            <p:ph type="title"/>
          </p:nvPr>
        </p:nvSpPr>
        <p:spPr/>
        <p:txBody>
          <a:bodyPr/>
          <a:lstStyle/>
          <a:p>
            <a:r>
              <a:rPr lang="en-US"/>
              <a:t>Why Area?</a:t>
            </a:r>
          </a:p>
        </p:txBody>
      </p:sp>
      <p:sp>
        <p:nvSpPr>
          <p:cNvPr id="847876" name="Rectangle 4"/>
          <p:cNvSpPr>
            <a:spLocks noGrp="1" noChangeArrowheads="1"/>
          </p:cNvSpPr>
          <p:nvPr>
            <p:ph type="body" idx="1"/>
          </p:nvPr>
        </p:nvSpPr>
        <p:spPr>
          <a:xfrm>
            <a:off x="685800" y="914400"/>
            <a:ext cx="4724400" cy="5334000"/>
          </a:xfrm>
        </p:spPr>
        <p:txBody>
          <a:bodyPr/>
          <a:lstStyle/>
          <a:p>
            <a:r>
              <a:rPr lang="en-US"/>
              <a:t>Think of it like a dartboard</a:t>
            </a:r>
          </a:p>
          <a:p>
            <a:pPr lvl="1"/>
            <a:r>
              <a:rPr lang="en-US"/>
              <a:t>Each possible final state corresponds to a region on the dartboard.</a:t>
            </a:r>
            <a:br>
              <a:rPr lang="en-US"/>
            </a:br>
            <a:endParaRPr lang="en-US"/>
          </a:p>
          <a:p>
            <a:r>
              <a:rPr lang="en-US"/>
              <a:t>If we expressed it as a pure probability – given an interaction, how often do you produce X – we need a well defined denominator</a:t>
            </a:r>
            <a:br>
              <a:rPr lang="en-US"/>
            </a:br>
            <a:endParaRPr lang="en-US"/>
          </a:p>
          <a:p>
            <a:r>
              <a:rPr lang="en-US"/>
              <a:t>It’s not that easy to distinguish between a non-interaction and an interaction where almost nothing happens.  This avoids this problem.</a:t>
            </a:r>
          </a:p>
        </p:txBody>
      </p:sp>
      <p:pic>
        <p:nvPicPr>
          <p:cNvPr id="847875" name="Picture 3" descr="http://www.moderndart.com/wp-content/uploads/2009/05/dartboard.gif"/>
          <p:cNvPicPr>
            <a:picLocks noChangeAspect="1" noChangeArrowheads="1"/>
          </p:cNvPicPr>
          <p:nvPr/>
        </p:nvPicPr>
        <p:blipFill>
          <a:blip r:embed="rId2" cstate="print"/>
          <a:srcRect/>
          <a:stretch>
            <a:fillRect/>
          </a:stretch>
        </p:blipFill>
        <p:spPr bwMode="auto">
          <a:xfrm>
            <a:off x="5562600" y="838200"/>
            <a:ext cx="3276600" cy="3267075"/>
          </a:xfrm>
          <a:prstGeom prst="rect">
            <a:avLst/>
          </a:prstGeom>
          <a:noFill/>
        </p:spPr>
      </p:pic>
      <p:sp>
        <p:nvSpPr>
          <p:cNvPr id="847877" name="Text Box 5"/>
          <p:cNvSpPr txBox="1">
            <a:spLocks noChangeArrowheads="1"/>
          </p:cNvSpPr>
          <p:nvPr/>
        </p:nvSpPr>
        <p:spPr bwMode="auto">
          <a:xfrm>
            <a:off x="6019800" y="4495800"/>
            <a:ext cx="2514600" cy="1069975"/>
          </a:xfrm>
          <a:prstGeom prst="rect">
            <a:avLst/>
          </a:prstGeom>
          <a:solidFill>
            <a:srgbClr val="C0C0C0">
              <a:alpha val="50000"/>
            </a:srgbClr>
          </a:solidFill>
          <a:ln w="9525">
            <a:noFill/>
            <a:miter lim="800000"/>
            <a:headEnd/>
            <a:tailEnd/>
          </a:ln>
          <a:effectLst/>
        </p:spPr>
        <p:txBody>
          <a:bodyPr>
            <a:spAutoFit/>
          </a:bodyPr>
          <a:lstStyle/>
          <a:p>
            <a:pPr>
              <a:spcBef>
                <a:spcPct val="50000"/>
              </a:spcBef>
              <a:buFontTx/>
              <a:buNone/>
            </a:pPr>
            <a:r>
              <a:rPr lang="en-US" sz="1600">
                <a:latin typeface="Arial" charset="0"/>
              </a:rPr>
              <a:t>The units are in “barns”, where the total cross-section for pp interactions is about a tenth of a barn.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0"/>
          </p:nvPr>
        </p:nvSpPr>
        <p:spPr/>
        <p:txBody>
          <a:bodyPr/>
          <a:lstStyle/>
          <a:p>
            <a:fld id="{BCCE1C76-E90B-4BA0-A847-F42D05115EB3}" type="slidenum">
              <a:rPr lang="en-US"/>
              <a:pPr/>
              <a:t>34</a:t>
            </a:fld>
            <a:r>
              <a:rPr lang="en-US"/>
              <a:t>                                                                                                                                       Tom LeCompte, ANL</a:t>
            </a:r>
          </a:p>
        </p:txBody>
      </p:sp>
      <p:sp>
        <p:nvSpPr>
          <p:cNvPr id="854018" name="Rectangle 2"/>
          <p:cNvSpPr>
            <a:spLocks noGrp="1" noChangeArrowheads="1"/>
          </p:cNvSpPr>
          <p:nvPr>
            <p:ph type="title"/>
          </p:nvPr>
        </p:nvSpPr>
        <p:spPr/>
        <p:txBody>
          <a:bodyPr/>
          <a:lstStyle/>
          <a:p>
            <a:r>
              <a:rPr lang="en-US"/>
              <a:t>Elements of a Cross-Section</a:t>
            </a:r>
          </a:p>
        </p:txBody>
      </p:sp>
      <p:sp>
        <p:nvSpPr>
          <p:cNvPr id="854024" name="Rectangle 8"/>
          <p:cNvSpPr>
            <a:spLocks noGrp="1" noChangeArrowheads="1"/>
          </p:cNvSpPr>
          <p:nvPr>
            <p:ph type="body" idx="1"/>
          </p:nvPr>
        </p:nvSpPr>
        <p:spPr>
          <a:xfrm>
            <a:off x="381000" y="5334000"/>
            <a:ext cx="8153400" cy="914400"/>
          </a:xfrm>
        </p:spPr>
        <p:txBody>
          <a:bodyPr/>
          <a:lstStyle/>
          <a:p>
            <a:r>
              <a:rPr lang="en-US" sz="1800"/>
              <a:t>Note that this has the right properties</a:t>
            </a:r>
          </a:p>
          <a:p>
            <a:r>
              <a:rPr lang="en-US" sz="1800"/>
              <a:t>And that it has the right dimensions (luminosity is in inverse (nano)-barns)</a:t>
            </a:r>
          </a:p>
        </p:txBody>
      </p:sp>
      <p:graphicFrame>
        <p:nvGraphicFramePr>
          <p:cNvPr id="854019" name="Object 3"/>
          <p:cNvGraphicFramePr>
            <a:graphicFrameLocks noChangeAspect="1"/>
          </p:cNvGraphicFramePr>
          <p:nvPr/>
        </p:nvGraphicFramePr>
        <p:xfrm>
          <a:off x="3276600" y="1600200"/>
          <a:ext cx="4981575" cy="2151063"/>
        </p:xfrm>
        <a:graphic>
          <a:graphicData uri="http://schemas.openxmlformats.org/presentationml/2006/ole">
            <p:oleObj spid="_x0000_s854019" name="Equation" r:id="rId3" imgW="1117440" imgH="482400" progId="Equation.3">
              <p:embed/>
            </p:oleObj>
          </a:graphicData>
        </a:graphic>
      </p:graphicFrame>
      <p:sp>
        <p:nvSpPr>
          <p:cNvPr id="854020" name="Text Box 4"/>
          <p:cNvSpPr txBox="1">
            <a:spLocks noChangeArrowheads="1"/>
          </p:cNvSpPr>
          <p:nvPr/>
        </p:nvSpPr>
        <p:spPr bwMode="auto">
          <a:xfrm>
            <a:off x="4648200" y="1143000"/>
            <a:ext cx="3573463" cy="366713"/>
          </a:xfrm>
          <a:prstGeom prst="rect">
            <a:avLst/>
          </a:prstGeom>
          <a:solidFill>
            <a:srgbClr val="99CCFF"/>
          </a:solidFill>
          <a:ln w="9525">
            <a:noFill/>
            <a:miter lim="800000"/>
            <a:headEnd/>
            <a:tailEnd/>
          </a:ln>
          <a:effectLst/>
        </p:spPr>
        <p:txBody>
          <a:bodyPr wrap="none">
            <a:spAutoFit/>
          </a:bodyPr>
          <a:lstStyle/>
          <a:p>
            <a:pPr>
              <a:buFontTx/>
              <a:buNone/>
            </a:pPr>
            <a:r>
              <a:rPr lang="en-US" sz="1800">
                <a:latin typeface="Arial" charset="0"/>
              </a:rPr>
              <a:t>How many signal events you see</a:t>
            </a:r>
            <a:r>
              <a:rPr lang="en-US">
                <a:latin typeface="Arial" charset="0"/>
              </a:rPr>
              <a:t>.</a:t>
            </a:r>
          </a:p>
        </p:txBody>
      </p:sp>
      <p:sp>
        <p:nvSpPr>
          <p:cNvPr id="854021" name="Text Box 5"/>
          <p:cNvSpPr txBox="1">
            <a:spLocks noChangeArrowheads="1"/>
          </p:cNvSpPr>
          <p:nvPr/>
        </p:nvSpPr>
        <p:spPr bwMode="auto">
          <a:xfrm>
            <a:off x="304800" y="2209800"/>
            <a:ext cx="2438400" cy="641350"/>
          </a:xfrm>
          <a:prstGeom prst="rect">
            <a:avLst/>
          </a:prstGeom>
          <a:solidFill>
            <a:srgbClr val="99CCFF"/>
          </a:solidFill>
          <a:ln w="9525">
            <a:noFill/>
            <a:miter lim="800000"/>
            <a:headEnd/>
            <a:tailEnd/>
          </a:ln>
          <a:effectLst/>
        </p:spPr>
        <p:txBody>
          <a:bodyPr>
            <a:spAutoFit/>
          </a:bodyPr>
          <a:lstStyle/>
          <a:p>
            <a:pPr>
              <a:buFontTx/>
              <a:buNone/>
            </a:pPr>
            <a:r>
              <a:rPr lang="en-US" sz="1800">
                <a:latin typeface="Arial" charset="0"/>
              </a:rPr>
              <a:t>The cross-section you want to measure</a:t>
            </a:r>
            <a:endParaRPr lang="en-US">
              <a:latin typeface="Arial" charset="0"/>
            </a:endParaRPr>
          </a:p>
        </p:txBody>
      </p:sp>
      <p:sp>
        <p:nvSpPr>
          <p:cNvPr id="854022" name="Text Box 6"/>
          <p:cNvSpPr txBox="1">
            <a:spLocks noChangeArrowheads="1"/>
          </p:cNvSpPr>
          <p:nvPr/>
        </p:nvSpPr>
        <p:spPr bwMode="auto">
          <a:xfrm>
            <a:off x="2209800" y="3733800"/>
            <a:ext cx="3562350" cy="641350"/>
          </a:xfrm>
          <a:prstGeom prst="rect">
            <a:avLst/>
          </a:prstGeom>
          <a:solidFill>
            <a:srgbClr val="99CCFF"/>
          </a:solidFill>
          <a:ln w="9525">
            <a:noFill/>
            <a:miter lim="800000"/>
            <a:headEnd/>
            <a:tailEnd/>
          </a:ln>
          <a:effectLst/>
        </p:spPr>
        <p:txBody>
          <a:bodyPr wrap="none">
            <a:spAutoFit/>
          </a:bodyPr>
          <a:lstStyle/>
          <a:p>
            <a:pPr>
              <a:buFontTx/>
              <a:buNone/>
            </a:pPr>
            <a:r>
              <a:rPr lang="en-US" sz="1800">
                <a:latin typeface="Arial" charset="0"/>
              </a:rPr>
              <a:t>Integrated luminosity: How much </a:t>
            </a:r>
            <a:br>
              <a:rPr lang="en-US" sz="1800">
                <a:latin typeface="Arial" charset="0"/>
              </a:rPr>
            </a:br>
            <a:r>
              <a:rPr lang="en-US" sz="1800">
                <a:latin typeface="Arial" charset="0"/>
              </a:rPr>
              <a:t>beam you have collected</a:t>
            </a:r>
            <a:endParaRPr lang="en-US">
              <a:latin typeface="Arial" charset="0"/>
            </a:endParaRPr>
          </a:p>
        </p:txBody>
      </p:sp>
      <p:sp>
        <p:nvSpPr>
          <p:cNvPr id="854023" name="Text Box 7"/>
          <p:cNvSpPr txBox="1">
            <a:spLocks noChangeArrowheads="1"/>
          </p:cNvSpPr>
          <p:nvPr/>
        </p:nvSpPr>
        <p:spPr bwMode="auto">
          <a:xfrm>
            <a:off x="6400800" y="3581400"/>
            <a:ext cx="2286000" cy="1465263"/>
          </a:xfrm>
          <a:prstGeom prst="rect">
            <a:avLst/>
          </a:prstGeom>
          <a:solidFill>
            <a:srgbClr val="99CCFF"/>
          </a:solidFill>
          <a:ln w="9525">
            <a:noFill/>
            <a:miter lim="800000"/>
            <a:headEnd/>
            <a:tailEnd/>
          </a:ln>
          <a:effectLst/>
        </p:spPr>
        <p:txBody>
          <a:bodyPr>
            <a:spAutoFit/>
          </a:bodyPr>
          <a:lstStyle/>
          <a:p>
            <a:pPr>
              <a:buFontTx/>
              <a:buNone/>
            </a:pPr>
            <a:r>
              <a:rPr lang="en-US" sz="1800">
                <a:latin typeface="Arial" charset="0"/>
              </a:rPr>
              <a:t>Acceptance (</a:t>
            </a:r>
            <a:r>
              <a:rPr lang="en-US" sz="1800" i="1"/>
              <a:t>A</a:t>
            </a:r>
            <a:r>
              <a:rPr lang="en-US" sz="1800">
                <a:latin typeface="Arial" charset="0"/>
              </a:rPr>
              <a:t>) and efficiency (</a:t>
            </a:r>
            <a:r>
              <a:rPr lang="en-US" sz="1800">
                <a:latin typeface="Symbol" pitchFamily="18" charset="2"/>
              </a:rPr>
              <a:t>e</a:t>
            </a:r>
            <a:r>
              <a:rPr lang="en-US" sz="1800">
                <a:latin typeface="Arial" charset="0"/>
              </a:rPr>
              <a:t>) – how often a produced particle is detected and reconstructed</a:t>
            </a:r>
            <a:endParaRPr lang="en-US">
              <a:latin typeface="Arial"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3"/>
          <p:cNvSpPr>
            <a:spLocks noGrp="1"/>
          </p:cNvSpPr>
          <p:nvPr>
            <p:ph type="ftr" sz="quarter" idx="10"/>
          </p:nvPr>
        </p:nvSpPr>
        <p:spPr/>
        <p:txBody>
          <a:bodyPr/>
          <a:lstStyle/>
          <a:p>
            <a:fld id="{D1B5A063-CD5B-405E-AB87-0A2D800FA5EB}" type="slidenum">
              <a:rPr lang="en-US"/>
              <a:pPr/>
              <a:t>35</a:t>
            </a:fld>
            <a:r>
              <a:rPr lang="en-US"/>
              <a:t>                                                                                                                                       Tom LeCompte, ANL</a:t>
            </a:r>
          </a:p>
        </p:txBody>
      </p:sp>
      <p:sp>
        <p:nvSpPr>
          <p:cNvPr id="856066" name="Rectangle 2"/>
          <p:cNvSpPr>
            <a:spLocks noGrp="1" noChangeArrowheads="1"/>
          </p:cNvSpPr>
          <p:nvPr>
            <p:ph type="title"/>
          </p:nvPr>
        </p:nvSpPr>
        <p:spPr/>
        <p:txBody>
          <a:bodyPr/>
          <a:lstStyle/>
          <a:p>
            <a:r>
              <a:rPr lang="en-US"/>
              <a:t>Elements of a Cross-Section II</a:t>
            </a:r>
          </a:p>
        </p:txBody>
      </p:sp>
      <p:sp>
        <p:nvSpPr>
          <p:cNvPr id="856067" name="Rectangle 3"/>
          <p:cNvSpPr>
            <a:spLocks noGrp="1" noChangeArrowheads="1"/>
          </p:cNvSpPr>
          <p:nvPr>
            <p:ph type="body" idx="1"/>
          </p:nvPr>
        </p:nvSpPr>
        <p:spPr>
          <a:xfrm>
            <a:off x="457200" y="1066800"/>
            <a:ext cx="8153400" cy="4953000"/>
          </a:xfrm>
        </p:spPr>
        <p:txBody>
          <a:bodyPr/>
          <a:lstStyle/>
          <a:p>
            <a:r>
              <a:rPr lang="en-US" sz="1600"/>
              <a:t>We can simply read N off the mass plots</a:t>
            </a:r>
          </a:p>
          <a:p>
            <a:endParaRPr lang="en-US" sz="1600"/>
          </a:p>
          <a:p>
            <a:r>
              <a:rPr lang="en-US" sz="1600"/>
              <a:t>Acceptance and efficiency varies a lot between </a:t>
            </a:r>
            <a:br>
              <a:rPr lang="en-US" sz="1600"/>
            </a:br>
            <a:r>
              <a:rPr lang="en-US" sz="1600"/>
              <a:t>the central detectors (ATLAS and CMS) and LHCb</a:t>
            </a:r>
          </a:p>
          <a:p>
            <a:endParaRPr lang="en-US" sz="1600"/>
          </a:p>
        </p:txBody>
      </p:sp>
      <p:graphicFrame>
        <p:nvGraphicFramePr>
          <p:cNvPr id="959488" name="Object 0"/>
          <p:cNvGraphicFramePr>
            <a:graphicFrameLocks noChangeAspect="1"/>
          </p:cNvGraphicFramePr>
          <p:nvPr/>
        </p:nvGraphicFramePr>
        <p:xfrm>
          <a:off x="5562600" y="914400"/>
          <a:ext cx="3048000" cy="1316038"/>
        </p:xfrm>
        <a:graphic>
          <a:graphicData uri="http://schemas.openxmlformats.org/presentationml/2006/ole">
            <p:oleObj spid="_x0000_s959488" name="Equation" r:id="rId3" imgW="1117440" imgH="482400" progId="Equation.3">
              <p:embed/>
            </p:oleObj>
          </a:graphicData>
        </a:graphic>
      </p:graphicFrame>
      <p:pic>
        <p:nvPicPr>
          <p:cNvPr id="856074" name="Picture 10" descr="http://lhcb-geom.web.cern.ch/lhcb-geom/images/y-LHCb-reoptimized.jpg"/>
          <p:cNvPicPr>
            <a:picLocks noChangeAspect="1" noChangeArrowheads="1"/>
          </p:cNvPicPr>
          <p:nvPr/>
        </p:nvPicPr>
        <p:blipFill>
          <a:blip r:embed="rId4" cstate="print"/>
          <a:srcRect t="26042"/>
          <a:stretch>
            <a:fillRect/>
          </a:stretch>
        </p:blipFill>
        <p:spPr bwMode="auto">
          <a:xfrm>
            <a:off x="5638800" y="2819400"/>
            <a:ext cx="3048000" cy="1587500"/>
          </a:xfrm>
          <a:prstGeom prst="rect">
            <a:avLst/>
          </a:prstGeom>
          <a:noFill/>
          <a:ln w="9525">
            <a:noFill/>
            <a:miter lim="800000"/>
            <a:headEnd/>
            <a:tailEnd/>
          </a:ln>
        </p:spPr>
      </p:pic>
      <p:pic>
        <p:nvPicPr>
          <p:cNvPr id="856076" name="Picture 12" descr="http://ireswww.in2p3.fr/ires/recherche/cms/stephanie/images/CMS_3D.gif"/>
          <p:cNvPicPr>
            <a:picLocks noChangeAspect="1" noChangeArrowheads="1"/>
          </p:cNvPicPr>
          <p:nvPr/>
        </p:nvPicPr>
        <p:blipFill>
          <a:blip r:embed="rId5" cstate="print"/>
          <a:srcRect/>
          <a:stretch>
            <a:fillRect/>
          </a:stretch>
        </p:blipFill>
        <p:spPr bwMode="auto">
          <a:xfrm>
            <a:off x="609600" y="2667000"/>
            <a:ext cx="2819400" cy="2030413"/>
          </a:xfrm>
          <a:prstGeom prst="rect">
            <a:avLst/>
          </a:prstGeom>
          <a:noFill/>
          <a:ln w="9525">
            <a:noFill/>
            <a:miter lim="800000"/>
            <a:headEnd/>
            <a:tailEnd/>
          </a:ln>
        </p:spPr>
      </p:pic>
      <p:sp>
        <p:nvSpPr>
          <p:cNvPr id="856077" name="AutoShape 13"/>
          <p:cNvSpPr>
            <a:spLocks noChangeArrowheads="1"/>
          </p:cNvSpPr>
          <p:nvPr/>
        </p:nvSpPr>
        <p:spPr bwMode="auto">
          <a:xfrm>
            <a:off x="3505200" y="2819400"/>
            <a:ext cx="1371600" cy="685800"/>
          </a:xfrm>
          <a:prstGeom prst="leftArrow">
            <a:avLst>
              <a:gd name="adj1" fmla="val 50000"/>
              <a:gd name="adj2" fmla="val 50000"/>
            </a:avLst>
          </a:prstGeom>
          <a:solidFill>
            <a:srgbClr val="99CCFF"/>
          </a:solidFill>
          <a:ln w="9525">
            <a:noFill/>
            <a:miter lim="800000"/>
            <a:headEnd/>
            <a:tailEnd/>
          </a:ln>
          <a:effectLst/>
        </p:spPr>
        <p:txBody>
          <a:bodyPr wrap="none" anchor="ctr"/>
          <a:lstStyle/>
          <a:p>
            <a:pPr algn="ctr">
              <a:buFontTx/>
              <a:buNone/>
            </a:pPr>
            <a:r>
              <a:rPr lang="en-US">
                <a:latin typeface="Arial" charset="0"/>
              </a:rPr>
              <a:t>CMS is central</a:t>
            </a:r>
          </a:p>
        </p:txBody>
      </p:sp>
      <p:sp>
        <p:nvSpPr>
          <p:cNvPr id="856081" name="AutoShape 17"/>
          <p:cNvSpPr>
            <a:spLocks noChangeArrowheads="1"/>
          </p:cNvSpPr>
          <p:nvPr/>
        </p:nvSpPr>
        <p:spPr bwMode="auto">
          <a:xfrm>
            <a:off x="4038600" y="3581400"/>
            <a:ext cx="1600200" cy="609600"/>
          </a:xfrm>
          <a:prstGeom prst="rightArrow">
            <a:avLst>
              <a:gd name="adj1" fmla="val 50000"/>
              <a:gd name="adj2" fmla="val 65625"/>
            </a:avLst>
          </a:prstGeom>
          <a:solidFill>
            <a:srgbClr val="99CCFF"/>
          </a:solidFill>
          <a:ln w="9525">
            <a:noFill/>
            <a:miter lim="800000"/>
            <a:headEnd/>
            <a:tailEnd/>
          </a:ln>
          <a:effectLst/>
        </p:spPr>
        <p:txBody>
          <a:bodyPr wrap="none" anchor="ctr"/>
          <a:lstStyle/>
          <a:p>
            <a:pPr algn="ctr">
              <a:buFontTx/>
              <a:buNone/>
            </a:pPr>
            <a:r>
              <a:rPr lang="en-US">
                <a:latin typeface="Arial" charset="0"/>
              </a:rPr>
              <a:t>LHCb is forward</a:t>
            </a:r>
          </a:p>
        </p:txBody>
      </p:sp>
      <p:pic>
        <p:nvPicPr>
          <p:cNvPr id="856083" name="Picture 19" descr="https://atlas.web.cern.ch/Atlas/GROUPS/PHYSICS/CONFNOTES/ATLAS-CONF-2010-078/fig_05a.png"/>
          <p:cNvPicPr>
            <a:picLocks noChangeAspect="1" noChangeArrowheads="1"/>
          </p:cNvPicPr>
          <p:nvPr/>
        </p:nvPicPr>
        <p:blipFill>
          <a:blip r:embed="rId6" cstate="print"/>
          <a:srcRect/>
          <a:stretch>
            <a:fillRect/>
          </a:stretch>
        </p:blipFill>
        <p:spPr bwMode="auto">
          <a:xfrm>
            <a:off x="5791200" y="4648200"/>
            <a:ext cx="2514600" cy="1804988"/>
          </a:xfrm>
          <a:prstGeom prst="rect">
            <a:avLst/>
          </a:prstGeom>
          <a:noFill/>
        </p:spPr>
      </p:pic>
      <p:sp>
        <p:nvSpPr>
          <p:cNvPr id="856084" name="Text Box 20"/>
          <p:cNvSpPr txBox="1">
            <a:spLocks noChangeArrowheads="1"/>
          </p:cNvSpPr>
          <p:nvPr/>
        </p:nvSpPr>
        <p:spPr bwMode="auto">
          <a:xfrm>
            <a:off x="685800" y="5105400"/>
            <a:ext cx="4724400" cy="825500"/>
          </a:xfrm>
          <a:prstGeom prst="rect">
            <a:avLst/>
          </a:prstGeom>
          <a:solidFill>
            <a:srgbClr val="9ED894"/>
          </a:solidFill>
          <a:ln w="9525">
            <a:noFill/>
            <a:miter lim="800000"/>
            <a:headEnd/>
            <a:tailEnd/>
          </a:ln>
          <a:effectLst/>
        </p:spPr>
        <p:txBody>
          <a:bodyPr>
            <a:spAutoFit/>
          </a:bodyPr>
          <a:lstStyle/>
          <a:p>
            <a:pPr>
              <a:spcBef>
                <a:spcPct val="50000"/>
              </a:spcBef>
              <a:buFontTx/>
              <a:buNone/>
            </a:pPr>
            <a:r>
              <a:rPr lang="en-US" sz="1600">
                <a:latin typeface="Arial" charset="0"/>
              </a:rPr>
              <a:t>Most </a:t>
            </a:r>
            <a:r>
              <a:rPr lang="en-US" sz="1600" i="1">
                <a:latin typeface="Arial" charset="0"/>
              </a:rPr>
              <a:t>reconstructable</a:t>
            </a:r>
            <a:r>
              <a:rPr lang="en-US" sz="1600">
                <a:latin typeface="Arial" charset="0"/>
              </a:rPr>
              <a:t> J/</a:t>
            </a:r>
            <a:r>
              <a:rPr lang="en-US" sz="1600">
                <a:latin typeface="Symbol" pitchFamily="18" charset="2"/>
              </a:rPr>
              <a:t>y</a:t>
            </a:r>
            <a:r>
              <a:rPr lang="en-US" sz="1600">
                <a:latin typeface="Arial" charset="0"/>
              </a:rPr>
              <a:t>’s are forward.  That’s why LHCb looks like it does: it’s acceptance is 5x ATLAS’ and 3.5x CMS’.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fld id="{31327DFD-749E-4B5B-B733-0DBDDCBC2AC3}" type="slidenum">
              <a:rPr lang="en-US"/>
              <a:pPr/>
              <a:t>36</a:t>
            </a:fld>
            <a:r>
              <a:rPr lang="en-US"/>
              <a:t>                                                                                                                                       Tom LeCompte, ANL</a:t>
            </a:r>
          </a:p>
        </p:txBody>
      </p:sp>
      <p:sp>
        <p:nvSpPr>
          <p:cNvPr id="857090" name="Rectangle 2"/>
          <p:cNvSpPr>
            <a:spLocks noGrp="1" noChangeArrowheads="1"/>
          </p:cNvSpPr>
          <p:nvPr>
            <p:ph type="title"/>
          </p:nvPr>
        </p:nvSpPr>
        <p:spPr/>
        <p:txBody>
          <a:bodyPr/>
          <a:lstStyle/>
          <a:p>
            <a:r>
              <a:rPr lang="en-US"/>
              <a:t>That Leaves Luminosity</a:t>
            </a:r>
          </a:p>
        </p:txBody>
      </p:sp>
      <p:sp>
        <p:nvSpPr>
          <p:cNvPr id="857091" name="Rectangle 3"/>
          <p:cNvSpPr>
            <a:spLocks noGrp="1" noChangeArrowheads="1"/>
          </p:cNvSpPr>
          <p:nvPr>
            <p:ph type="body" idx="1"/>
          </p:nvPr>
        </p:nvSpPr>
        <p:spPr>
          <a:xfrm>
            <a:off x="685800" y="914400"/>
            <a:ext cx="7772400" cy="5562600"/>
          </a:xfrm>
        </p:spPr>
        <p:txBody>
          <a:bodyPr/>
          <a:lstStyle/>
          <a:p>
            <a:r>
              <a:rPr lang="en-US"/>
              <a:t>Past experiments used a clever trick:</a:t>
            </a:r>
          </a:p>
          <a:p>
            <a:pPr lvl="1"/>
            <a:r>
              <a:rPr lang="en-US"/>
              <a:t>There is a relationship between elastic scattering and the total cross-section.</a:t>
            </a:r>
          </a:p>
          <a:p>
            <a:pPr lvl="1"/>
            <a:r>
              <a:rPr lang="en-US"/>
              <a:t>We will use this too – but not for some years</a:t>
            </a:r>
          </a:p>
          <a:p>
            <a:pPr lvl="2"/>
            <a:r>
              <a:rPr lang="en-US"/>
              <a:t>Not all the detectors have been installed</a:t>
            </a:r>
          </a:p>
          <a:p>
            <a:r>
              <a:rPr lang="en-US"/>
              <a:t>We need to go to first principles: the </a:t>
            </a:r>
            <a:br>
              <a:rPr lang="en-US"/>
            </a:br>
            <a:r>
              <a:rPr lang="en-US"/>
              <a:t>luminosity equation:</a:t>
            </a:r>
          </a:p>
          <a:p>
            <a:pPr lvl="1"/>
            <a:r>
              <a:rPr lang="en-US"/>
              <a:t>f (revolution frequency) : known</a:t>
            </a:r>
          </a:p>
          <a:p>
            <a:pPr lvl="1"/>
            <a:r>
              <a:rPr lang="en-US"/>
              <a:t>E (beam energy): known</a:t>
            </a:r>
          </a:p>
          <a:p>
            <a:pPr lvl="1"/>
            <a:r>
              <a:rPr lang="en-US"/>
              <a:t>n</a:t>
            </a:r>
            <a:r>
              <a:rPr lang="en-US" baseline="-25000"/>
              <a:t>b</a:t>
            </a:r>
            <a:r>
              <a:rPr lang="en-US"/>
              <a:t> (number of bunches): known</a:t>
            </a:r>
          </a:p>
          <a:p>
            <a:pPr lvl="1"/>
            <a:r>
              <a:rPr lang="en-US"/>
              <a:t>N</a:t>
            </a:r>
            <a:r>
              <a:rPr lang="en-US" baseline="-25000"/>
              <a:t>1</a:t>
            </a:r>
            <a:r>
              <a:rPr lang="en-US"/>
              <a:t>, N</a:t>
            </a:r>
            <a:r>
              <a:rPr lang="en-US" baseline="-25000"/>
              <a:t>2</a:t>
            </a:r>
            <a:r>
              <a:rPr lang="en-US"/>
              <a:t> (protons per bunch): measurable via beam current</a:t>
            </a:r>
          </a:p>
          <a:p>
            <a:pPr lvl="1"/>
            <a:r>
              <a:rPr lang="en-US"/>
              <a:t>Normalized Emittance (</a:t>
            </a:r>
            <a:r>
              <a:rPr lang="en-US">
                <a:latin typeface="Symbol" pitchFamily="18" charset="2"/>
              </a:rPr>
              <a:t>e</a:t>
            </a:r>
            <a:r>
              <a:rPr lang="en-US"/>
              <a:t>) and </a:t>
            </a:r>
            <a:r>
              <a:rPr lang="en-US">
                <a:latin typeface="Symbol" pitchFamily="18" charset="2"/>
              </a:rPr>
              <a:t>b</a:t>
            </a:r>
            <a:r>
              <a:rPr lang="en-US"/>
              <a:t>* : in principle, known – these are machine design parameters</a:t>
            </a:r>
          </a:p>
          <a:p>
            <a:pPr lvl="1"/>
            <a:endParaRPr lang="en-US"/>
          </a:p>
        </p:txBody>
      </p:sp>
      <p:graphicFrame>
        <p:nvGraphicFramePr>
          <p:cNvPr id="857092" name="Object 4"/>
          <p:cNvGraphicFramePr>
            <a:graphicFrameLocks noChangeAspect="1"/>
          </p:cNvGraphicFramePr>
          <p:nvPr/>
        </p:nvGraphicFramePr>
        <p:xfrm>
          <a:off x="5334000" y="2362200"/>
          <a:ext cx="3259138" cy="1385888"/>
        </p:xfrm>
        <a:graphic>
          <a:graphicData uri="http://schemas.openxmlformats.org/presentationml/2006/ole">
            <p:oleObj spid="_x0000_s857092" name="Equation" r:id="rId3" imgW="1015920" imgH="431640" progId="Equation.3">
              <p:embed/>
            </p:oleObj>
          </a:graphicData>
        </a:graphic>
      </p:graphicFrame>
      <p:sp>
        <p:nvSpPr>
          <p:cNvPr id="857093" name="Text Box 5"/>
          <p:cNvSpPr txBox="1">
            <a:spLocks noChangeArrowheads="1"/>
          </p:cNvSpPr>
          <p:nvPr/>
        </p:nvSpPr>
        <p:spPr bwMode="auto">
          <a:xfrm>
            <a:off x="3581400" y="5334000"/>
            <a:ext cx="5257800" cy="517525"/>
          </a:xfrm>
          <a:prstGeom prst="rect">
            <a:avLst/>
          </a:prstGeom>
          <a:solidFill>
            <a:srgbClr val="CC99FF">
              <a:alpha val="50000"/>
            </a:srgbClr>
          </a:solidFill>
          <a:ln w="9525">
            <a:noFill/>
            <a:miter lim="800000"/>
            <a:headEnd/>
            <a:tailEnd/>
          </a:ln>
          <a:effectLst/>
        </p:spPr>
        <p:txBody>
          <a:bodyPr>
            <a:spAutoFit/>
          </a:bodyPr>
          <a:lstStyle/>
          <a:p>
            <a:pPr>
              <a:spcBef>
                <a:spcPct val="50000"/>
              </a:spcBef>
              <a:buFontTx/>
              <a:buNone/>
            </a:pPr>
            <a:r>
              <a:rPr lang="en-US">
                <a:latin typeface="Arial" charset="0"/>
              </a:rPr>
              <a:t>It’s better to measure this.  Note that their product is essentially</a:t>
            </a:r>
            <a:br>
              <a:rPr lang="en-US">
                <a:latin typeface="Arial" charset="0"/>
              </a:rPr>
            </a:br>
            <a:r>
              <a:rPr lang="en-US">
                <a:latin typeface="Arial" charset="0"/>
              </a:rPr>
              <a:t>the overlap area – indeed, it has dimensions of area/energy.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0"/>
          </p:nvPr>
        </p:nvSpPr>
        <p:spPr/>
        <p:txBody>
          <a:bodyPr/>
          <a:lstStyle/>
          <a:p>
            <a:fld id="{C28D92AB-5868-43CC-B4AD-365D38741C9F}" type="slidenum">
              <a:rPr lang="en-US"/>
              <a:pPr/>
              <a:t>37</a:t>
            </a:fld>
            <a:r>
              <a:rPr lang="en-US"/>
              <a:t>                                                                                                                                       Tom LeCompte, ANL</a:t>
            </a:r>
          </a:p>
        </p:txBody>
      </p:sp>
      <p:sp>
        <p:nvSpPr>
          <p:cNvPr id="858114" name="Rectangle 2"/>
          <p:cNvSpPr>
            <a:spLocks noGrp="1" noChangeArrowheads="1"/>
          </p:cNvSpPr>
          <p:nvPr>
            <p:ph type="title"/>
          </p:nvPr>
        </p:nvSpPr>
        <p:spPr/>
        <p:txBody>
          <a:bodyPr/>
          <a:lstStyle/>
          <a:p>
            <a:r>
              <a:rPr lang="en-US"/>
              <a:t>Determining the Overlap Area</a:t>
            </a:r>
          </a:p>
        </p:txBody>
      </p:sp>
      <p:sp>
        <p:nvSpPr>
          <p:cNvPr id="858115" name="Rectangle 3"/>
          <p:cNvSpPr>
            <a:spLocks noGrp="1" noChangeArrowheads="1"/>
          </p:cNvSpPr>
          <p:nvPr>
            <p:ph type="body" idx="1"/>
          </p:nvPr>
        </p:nvSpPr>
        <p:spPr/>
        <p:txBody>
          <a:bodyPr/>
          <a:lstStyle/>
          <a:p>
            <a:r>
              <a:rPr lang="en-US"/>
              <a:t>We use a technique called van der Meer scans.</a:t>
            </a:r>
          </a:p>
          <a:p>
            <a:r>
              <a:rPr lang="en-US"/>
              <a:t>The two beams are moved with respect to each other, and the interaction rates measured as this happens.</a:t>
            </a:r>
          </a:p>
          <a:p>
            <a:pPr lvl="1"/>
            <a:r>
              <a:rPr lang="en-US"/>
              <a:t>The individual bunch profiles can then be inferred</a:t>
            </a:r>
          </a:p>
        </p:txBody>
      </p:sp>
      <p:pic>
        <p:nvPicPr>
          <p:cNvPr id="858118" name="Picture 6"/>
          <p:cNvPicPr>
            <a:picLocks noChangeAspect="1" noChangeArrowheads="1"/>
          </p:cNvPicPr>
          <p:nvPr/>
        </p:nvPicPr>
        <p:blipFill>
          <a:blip r:embed="rId2" cstate="print"/>
          <a:srcRect/>
          <a:stretch>
            <a:fillRect/>
          </a:stretch>
        </p:blipFill>
        <p:spPr bwMode="auto">
          <a:xfrm>
            <a:off x="838200" y="2667000"/>
            <a:ext cx="3962400" cy="2830513"/>
          </a:xfrm>
          <a:prstGeom prst="rect">
            <a:avLst/>
          </a:prstGeom>
          <a:noFill/>
          <a:ln w="9525">
            <a:noFill/>
            <a:miter lim="800000"/>
            <a:headEnd/>
            <a:tailEnd/>
          </a:ln>
          <a:effectLst/>
        </p:spPr>
      </p:pic>
      <p:pic>
        <p:nvPicPr>
          <p:cNvPr id="858120" name="Picture 8"/>
          <p:cNvPicPr>
            <a:picLocks noChangeAspect="1" noChangeArrowheads="1"/>
          </p:cNvPicPr>
          <p:nvPr/>
        </p:nvPicPr>
        <p:blipFill>
          <a:blip r:embed="rId3" cstate="print"/>
          <a:srcRect/>
          <a:stretch>
            <a:fillRect/>
          </a:stretch>
        </p:blipFill>
        <p:spPr bwMode="auto">
          <a:xfrm>
            <a:off x="4648200" y="2743200"/>
            <a:ext cx="4198938" cy="2768600"/>
          </a:xfrm>
          <a:prstGeom prst="rect">
            <a:avLst/>
          </a:prstGeom>
          <a:noFill/>
          <a:ln w="9525">
            <a:noFill/>
            <a:miter lim="800000"/>
            <a:headEnd/>
            <a:tailEnd/>
          </a:ln>
        </p:spPr>
      </p:pic>
      <p:sp>
        <p:nvSpPr>
          <p:cNvPr id="858121" name="Text Box 9"/>
          <p:cNvSpPr txBox="1">
            <a:spLocks noChangeArrowheads="1"/>
          </p:cNvSpPr>
          <p:nvPr/>
        </p:nvSpPr>
        <p:spPr bwMode="auto">
          <a:xfrm>
            <a:off x="2438400" y="3505200"/>
            <a:ext cx="776288"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ATLAS</a:t>
            </a:r>
          </a:p>
        </p:txBody>
      </p:sp>
      <p:sp>
        <p:nvSpPr>
          <p:cNvPr id="858122" name="Text Box 10"/>
          <p:cNvSpPr txBox="1">
            <a:spLocks noChangeArrowheads="1"/>
          </p:cNvSpPr>
          <p:nvPr/>
        </p:nvSpPr>
        <p:spPr bwMode="auto">
          <a:xfrm>
            <a:off x="7543800" y="3048000"/>
            <a:ext cx="608013"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CMS</a:t>
            </a:r>
          </a:p>
        </p:txBody>
      </p:sp>
      <p:sp>
        <p:nvSpPr>
          <p:cNvPr id="858123" name="Text Box 11"/>
          <p:cNvSpPr txBox="1">
            <a:spLocks noChangeArrowheads="1"/>
          </p:cNvSpPr>
          <p:nvPr/>
        </p:nvSpPr>
        <p:spPr bwMode="auto">
          <a:xfrm>
            <a:off x="914400" y="5562600"/>
            <a:ext cx="7620000" cy="517525"/>
          </a:xfrm>
          <a:prstGeom prst="rect">
            <a:avLst/>
          </a:prstGeom>
          <a:solidFill>
            <a:srgbClr val="CCFFCC"/>
          </a:solidFill>
          <a:ln w="9525">
            <a:noFill/>
            <a:miter lim="800000"/>
            <a:headEnd/>
            <a:tailEnd/>
          </a:ln>
          <a:effectLst/>
        </p:spPr>
        <p:txBody>
          <a:bodyPr>
            <a:spAutoFit/>
          </a:bodyPr>
          <a:lstStyle/>
          <a:p>
            <a:pPr>
              <a:spcBef>
                <a:spcPct val="50000"/>
              </a:spcBef>
              <a:buFontTx/>
              <a:buNone/>
            </a:pPr>
            <a:r>
              <a:rPr lang="en-US">
                <a:latin typeface="Arial" charset="0"/>
              </a:rPr>
              <a:t>After this exercise, the total uncertainty is dominated by how well we can measure the beam current, and is about 11%.</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ooter Placeholder 3"/>
          <p:cNvSpPr>
            <a:spLocks noGrp="1"/>
          </p:cNvSpPr>
          <p:nvPr>
            <p:ph type="ftr" sz="quarter" idx="10"/>
          </p:nvPr>
        </p:nvSpPr>
        <p:spPr/>
        <p:txBody>
          <a:bodyPr/>
          <a:lstStyle/>
          <a:p>
            <a:fld id="{41B8EDE8-8B55-4F2E-AED8-38F4AD3C8DC6}" type="slidenum">
              <a:rPr lang="en-US"/>
              <a:pPr/>
              <a:t>38</a:t>
            </a:fld>
            <a:r>
              <a:rPr lang="en-US"/>
              <a:t>                                                                                                                                       Tom LeCompte, ANL</a:t>
            </a:r>
          </a:p>
        </p:txBody>
      </p:sp>
      <p:sp>
        <p:nvSpPr>
          <p:cNvPr id="849922" name="Rectangle 2"/>
          <p:cNvSpPr>
            <a:spLocks noGrp="1" noChangeArrowheads="1"/>
          </p:cNvSpPr>
          <p:nvPr>
            <p:ph type="title"/>
          </p:nvPr>
        </p:nvSpPr>
        <p:spPr/>
        <p:txBody>
          <a:bodyPr/>
          <a:lstStyle/>
          <a:p>
            <a:r>
              <a:rPr lang="en-US"/>
              <a:t>J/</a:t>
            </a:r>
            <a:r>
              <a:rPr lang="en-US">
                <a:latin typeface="Symbol" pitchFamily="18" charset="2"/>
              </a:rPr>
              <a:t>y</a:t>
            </a:r>
            <a:r>
              <a:rPr lang="en-US"/>
              <a:t> Results</a:t>
            </a:r>
          </a:p>
        </p:txBody>
      </p:sp>
      <p:graphicFrame>
        <p:nvGraphicFramePr>
          <p:cNvPr id="849941" name="Group 21"/>
          <p:cNvGraphicFramePr>
            <a:graphicFrameLocks noGrp="1"/>
          </p:cNvGraphicFramePr>
          <p:nvPr>
            <p:ph type="tbl" idx="1"/>
          </p:nvPr>
        </p:nvGraphicFramePr>
        <p:xfrm>
          <a:off x="838200" y="990600"/>
          <a:ext cx="4572000" cy="1219200"/>
        </p:xfrm>
        <a:graphic>
          <a:graphicData uri="http://schemas.openxmlformats.org/drawingml/2006/table">
            <a:tbl>
              <a:tblPr/>
              <a:tblGrid>
                <a:gridCol w="1981200"/>
                <a:gridCol w="2590800"/>
              </a:tblGrid>
              <a:tr h="406400">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ATLAS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250 nb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CMS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290 nb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LHCb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300 nb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49942" name="Text Box 22"/>
          <p:cNvSpPr txBox="1">
            <a:spLocks noChangeArrowheads="1"/>
          </p:cNvSpPr>
          <p:nvPr/>
        </p:nvSpPr>
        <p:spPr bwMode="auto">
          <a:xfrm>
            <a:off x="838200" y="2286000"/>
            <a:ext cx="4800600" cy="304800"/>
          </a:xfrm>
          <a:prstGeom prst="rect">
            <a:avLst/>
          </a:prstGeom>
          <a:noFill/>
          <a:ln w="9525">
            <a:noFill/>
            <a:miter lim="800000"/>
            <a:headEnd/>
            <a:tailEnd/>
          </a:ln>
          <a:effectLst/>
        </p:spPr>
        <p:txBody>
          <a:bodyPr>
            <a:spAutoFit/>
          </a:bodyPr>
          <a:lstStyle/>
          <a:p>
            <a:pPr>
              <a:spcBef>
                <a:spcPct val="50000"/>
              </a:spcBef>
              <a:buFontTx/>
              <a:buNone/>
            </a:pPr>
            <a:r>
              <a:rPr lang="en-US">
                <a:latin typeface="Arial" charset="0"/>
              </a:rPr>
              <a:t>The accuracy of these numbers is good to about 20-25% *</a:t>
            </a:r>
          </a:p>
        </p:txBody>
      </p:sp>
      <p:sp>
        <p:nvSpPr>
          <p:cNvPr id="849943" name="Text Box 23"/>
          <p:cNvSpPr txBox="1">
            <a:spLocks noChangeArrowheads="1"/>
          </p:cNvSpPr>
          <p:nvPr/>
        </p:nvSpPr>
        <p:spPr bwMode="auto">
          <a:xfrm>
            <a:off x="5867400" y="990600"/>
            <a:ext cx="2971800" cy="1368425"/>
          </a:xfrm>
          <a:prstGeom prst="rect">
            <a:avLst/>
          </a:prstGeom>
          <a:noFill/>
          <a:ln w="9525">
            <a:noFill/>
            <a:miter lim="800000"/>
            <a:headEnd/>
            <a:tailEnd/>
          </a:ln>
          <a:effectLst/>
        </p:spPr>
        <p:txBody>
          <a:bodyPr>
            <a:spAutoFit/>
          </a:bodyPr>
          <a:lstStyle/>
          <a:p>
            <a:pPr>
              <a:spcBef>
                <a:spcPct val="50000"/>
              </a:spcBef>
              <a:buFontTx/>
              <a:buNone/>
            </a:pPr>
            <a:r>
              <a:rPr lang="en-US" i="1">
                <a:latin typeface="Arial" charset="0"/>
              </a:rPr>
              <a:t>Disclaimer: I had to do some calculations of my own – going beyond what the experiments have made public - to allow a direct comparison.  Don’t take these exact values too seriously.</a:t>
            </a:r>
            <a:endParaRPr lang="en-US" i="1"/>
          </a:p>
        </p:txBody>
      </p:sp>
      <p:pic>
        <p:nvPicPr>
          <p:cNvPr id="849947" name="Picture 27"/>
          <p:cNvPicPr>
            <a:picLocks noChangeAspect="1" noChangeArrowheads="1"/>
          </p:cNvPicPr>
          <p:nvPr/>
        </p:nvPicPr>
        <p:blipFill>
          <a:blip r:embed="rId2" cstate="print"/>
          <a:srcRect/>
          <a:stretch>
            <a:fillRect/>
          </a:stretch>
        </p:blipFill>
        <p:spPr bwMode="auto">
          <a:xfrm>
            <a:off x="3962400" y="3124200"/>
            <a:ext cx="4810125" cy="3113088"/>
          </a:xfrm>
          <a:prstGeom prst="rect">
            <a:avLst/>
          </a:prstGeom>
          <a:noFill/>
          <a:ln w="9525">
            <a:noFill/>
            <a:miter lim="800000"/>
            <a:headEnd/>
            <a:tailEnd/>
          </a:ln>
        </p:spPr>
      </p:pic>
      <p:sp>
        <p:nvSpPr>
          <p:cNvPr id="849946" name="Text Box 26"/>
          <p:cNvSpPr txBox="1">
            <a:spLocks noChangeArrowheads="1"/>
          </p:cNvSpPr>
          <p:nvPr/>
        </p:nvSpPr>
        <p:spPr bwMode="auto">
          <a:xfrm>
            <a:off x="8305800" y="3048000"/>
            <a:ext cx="666750"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LHCb</a:t>
            </a:r>
          </a:p>
        </p:txBody>
      </p:sp>
      <p:sp>
        <p:nvSpPr>
          <p:cNvPr id="849948" name="Text Box 28"/>
          <p:cNvSpPr txBox="1">
            <a:spLocks noChangeArrowheads="1"/>
          </p:cNvSpPr>
          <p:nvPr/>
        </p:nvSpPr>
        <p:spPr bwMode="auto">
          <a:xfrm>
            <a:off x="990600" y="3429000"/>
            <a:ext cx="2819400" cy="1155700"/>
          </a:xfrm>
          <a:prstGeom prst="rect">
            <a:avLst/>
          </a:prstGeom>
          <a:solidFill>
            <a:srgbClr val="CC99FF">
              <a:alpha val="50000"/>
            </a:srgbClr>
          </a:solidFill>
          <a:ln w="9525">
            <a:noFill/>
            <a:miter lim="800000"/>
            <a:headEnd/>
            <a:tailEnd/>
          </a:ln>
          <a:effectLst/>
        </p:spPr>
        <p:txBody>
          <a:bodyPr>
            <a:spAutoFit/>
          </a:bodyPr>
          <a:lstStyle/>
          <a:p>
            <a:pPr>
              <a:spcBef>
                <a:spcPct val="50000"/>
              </a:spcBef>
              <a:buFontTx/>
              <a:buNone/>
            </a:pPr>
            <a:r>
              <a:rPr lang="en-US">
                <a:latin typeface="Arial" charset="0"/>
              </a:rPr>
              <a:t>And of course, this result can be expressed in graphical format over the range of J/</a:t>
            </a:r>
            <a:r>
              <a:rPr lang="en-US">
                <a:latin typeface="Symbol" pitchFamily="18" charset="2"/>
              </a:rPr>
              <a:t>y</a:t>
            </a:r>
            <a:r>
              <a:rPr lang="en-US">
                <a:latin typeface="Arial" charset="0"/>
              </a:rPr>
              <a:t> momenta.</a:t>
            </a:r>
            <a:br>
              <a:rPr lang="en-US">
                <a:latin typeface="Arial" charset="0"/>
              </a:rPr>
            </a:br>
            <a:r>
              <a:rPr lang="en-US">
                <a:latin typeface="Arial" charset="0"/>
              </a:rPr>
              <a:t/>
            </a:r>
            <a:br>
              <a:rPr lang="en-US">
                <a:latin typeface="Arial" charset="0"/>
              </a:rPr>
            </a:br>
            <a:r>
              <a:rPr lang="en-US">
                <a:latin typeface="Arial" charset="0"/>
              </a:rPr>
              <a:t>(all 3 experiments do this)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fld id="{45CDD9B3-CBC0-4957-8F7C-1538B0A88C77}" type="slidenum">
              <a:rPr lang="en-US"/>
              <a:pPr/>
              <a:t>39</a:t>
            </a:fld>
            <a:r>
              <a:rPr lang="en-US"/>
              <a:t>                                                                                                                                       Tom LeCompte, ANL</a:t>
            </a:r>
          </a:p>
        </p:txBody>
      </p:sp>
      <p:sp>
        <p:nvSpPr>
          <p:cNvPr id="851970" name="Rectangle 2"/>
          <p:cNvSpPr>
            <a:spLocks noGrp="1" noChangeArrowheads="1"/>
          </p:cNvSpPr>
          <p:nvPr>
            <p:ph type="title"/>
          </p:nvPr>
        </p:nvSpPr>
        <p:spPr/>
        <p:txBody>
          <a:bodyPr/>
          <a:lstStyle/>
          <a:p>
            <a:r>
              <a:rPr lang="en-US"/>
              <a:t>Why This Is Particularly Remarkable</a:t>
            </a:r>
          </a:p>
        </p:txBody>
      </p:sp>
      <p:sp>
        <p:nvSpPr>
          <p:cNvPr id="851971" name="Rectangle 3"/>
          <p:cNvSpPr>
            <a:spLocks noGrp="1" noChangeArrowheads="1"/>
          </p:cNvSpPr>
          <p:nvPr>
            <p:ph type="body" idx="1"/>
          </p:nvPr>
        </p:nvSpPr>
        <p:spPr/>
        <p:txBody>
          <a:bodyPr/>
          <a:lstStyle/>
          <a:p>
            <a:r>
              <a:rPr lang="en-US"/>
              <a:t>None of the models predicted a cross-section this small</a:t>
            </a:r>
          </a:p>
          <a:p>
            <a:r>
              <a:rPr lang="en-US"/>
              <a:t>All three experiments produced this result for last week’s conference (without talking to each other, of course)</a:t>
            </a:r>
            <a:br>
              <a:rPr lang="en-US"/>
            </a:br>
            <a:endParaRPr lang="en-US"/>
          </a:p>
          <a:p>
            <a:r>
              <a:rPr lang="en-US"/>
              <a:t>All three experiments were confident enough in their results to show them at the biggest conference of the year, even though they disagreed (rather spectacularly) with expectations.</a:t>
            </a:r>
          </a:p>
        </p:txBody>
      </p:sp>
      <p:sp>
        <p:nvSpPr>
          <p:cNvPr id="851972" name="Text Box 4"/>
          <p:cNvSpPr txBox="1">
            <a:spLocks noChangeArrowheads="1"/>
          </p:cNvSpPr>
          <p:nvPr/>
        </p:nvSpPr>
        <p:spPr bwMode="auto">
          <a:xfrm>
            <a:off x="3352800" y="3962400"/>
            <a:ext cx="4981575" cy="701675"/>
          </a:xfrm>
          <a:prstGeom prst="rect">
            <a:avLst/>
          </a:prstGeom>
          <a:solidFill>
            <a:srgbClr val="0000FF"/>
          </a:solidFill>
          <a:ln w="9525">
            <a:noFill/>
            <a:miter lim="800000"/>
            <a:headEnd/>
            <a:tailEnd/>
          </a:ln>
          <a:effectLst/>
        </p:spPr>
        <p:txBody>
          <a:bodyPr wrap="none">
            <a:spAutoFit/>
          </a:bodyPr>
          <a:lstStyle/>
          <a:p>
            <a:pPr>
              <a:buFontTx/>
              <a:buNone/>
            </a:pPr>
            <a:r>
              <a:rPr lang="en-US" sz="2000">
                <a:solidFill>
                  <a:schemeClr val="bg1"/>
                </a:solidFill>
                <a:latin typeface="Arial" charset="0"/>
              </a:rPr>
              <a:t>This is how science is supposed to work – </a:t>
            </a:r>
            <a:br>
              <a:rPr lang="en-US" sz="2000">
                <a:solidFill>
                  <a:schemeClr val="bg1"/>
                </a:solidFill>
                <a:latin typeface="Arial" charset="0"/>
              </a:rPr>
            </a:br>
            <a:r>
              <a:rPr lang="en-US" sz="2000">
                <a:solidFill>
                  <a:schemeClr val="bg1"/>
                </a:solidFill>
                <a:latin typeface="Arial" charset="0"/>
              </a:rPr>
              <a:t>but it’s not easy!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0"/>
          </p:nvPr>
        </p:nvSpPr>
        <p:spPr/>
        <p:txBody>
          <a:bodyPr/>
          <a:lstStyle/>
          <a:p>
            <a:fld id="{FE80A113-BEB0-4ED8-9203-A88ECFF48DDD}" type="slidenum">
              <a:rPr lang="en-US"/>
              <a:pPr/>
              <a:t>4</a:t>
            </a:fld>
            <a:r>
              <a:rPr lang="en-US"/>
              <a:t>                                                                                                                                       Tom LeCompte, ANL</a:t>
            </a:r>
          </a:p>
        </p:txBody>
      </p:sp>
      <p:sp>
        <p:nvSpPr>
          <p:cNvPr id="803842" name="Rectangle 2"/>
          <p:cNvSpPr>
            <a:spLocks noGrp="1" noChangeArrowheads="1"/>
          </p:cNvSpPr>
          <p:nvPr>
            <p:ph type="title"/>
          </p:nvPr>
        </p:nvSpPr>
        <p:spPr/>
        <p:txBody>
          <a:bodyPr/>
          <a:lstStyle/>
          <a:p>
            <a:r>
              <a:rPr lang="en-US"/>
              <a:t>LHC Status – Where We Are Today</a:t>
            </a:r>
          </a:p>
        </p:txBody>
      </p:sp>
      <p:pic>
        <p:nvPicPr>
          <p:cNvPr id="803856" name="Picture 16" descr="http://www.harrysonpics.com/files/page0_blog_entry239_1.jpg"/>
          <p:cNvPicPr>
            <a:picLocks noChangeAspect="1" noChangeArrowheads="1"/>
          </p:cNvPicPr>
          <p:nvPr/>
        </p:nvPicPr>
        <p:blipFill>
          <a:blip r:embed="rId2" cstate="print"/>
          <a:srcRect/>
          <a:stretch>
            <a:fillRect/>
          </a:stretch>
        </p:blipFill>
        <p:spPr bwMode="auto">
          <a:xfrm>
            <a:off x="5257800" y="838200"/>
            <a:ext cx="3100388" cy="3124200"/>
          </a:xfrm>
          <a:prstGeom prst="rect">
            <a:avLst/>
          </a:prstGeom>
          <a:noFill/>
        </p:spPr>
      </p:pic>
      <p:pic>
        <p:nvPicPr>
          <p:cNvPr id="803858" name="Picture 18" descr="http://www.astrographia.com/images/7.jpg"/>
          <p:cNvPicPr>
            <a:picLocks noChangeAspect="1" noChangeArrowheads="1"/>
          </p:cNvPicPr>
          <p:nvPr/>
        </p:nvPicPr>
        <p:blipFill>
          <a:blip r:embed="rId3" cstate="print"/>
          <a:srcRect/>
          <a:stretch>
            <a:fillRect/>
          </a:stretch>
        </p:blipFill>
        <p:spPr bwMode="auto">
          <a:xfrm>
            <a:off x="914400" y="3048000"/>
            <a:ext cx="3962400" cy="3194050"/>
          </a:xfrm>
          <a:prstGeom prst="rect">
            <a:avLst/>
          </a:prstGeom>
          <a:noFill/>
        </p:spPr>
      </p:pic>
      <p:sp>
        <p:nvSpPr>
          <p:cNvPr id="803859" name="Text Box 19"/>
          <p:cNvSpPr txBox="1">
            <a:spLocks noChangeArrowheads="1"/>
          </p:cNvSpPr>
          <p:nvPr/>
        </p:nvSpPr>
        <p:spPr bwMode="auto">
          <a:xfrm>
            <a:off x="914400" y="914400"/>
            <a:ext cx="3962400" cy="1917700"/>
          </a:xfrm>
          <a:prstGeom prst="rect">
            <a:avLst/>
          </a:prstGeom>
          <a:solidFill>
            <a:srgbClr val="C0C0C0"/>
          </a:solidFill>
          <a:ln w="9525">
            <a:noFill/>
            <a:miter lim="800000"/>
            <a:headEnd/>
            <a:tailEnd/>
          </a:ln>
          <a:effectLst/>
        </p:spPr>
        <p:txBody>
          <a:bodyPr>
            <a:spAutoFit/>
          </a:bodyPr>
          <a:lstStyle/>
          <a:p>
            <a:pPr>
              <a:spcBef>
                <a:spcPct val="50000"/>
              </a:spcBef>
              <a:buFontTx/>
              <a:buNone/>
            </a:pPr>
            <a:r>
              <a:rPr lang="en-US" sz="1200">
                <a:latin typeface="Arial" charset="0"/>
              </a:rPr>
              <a:t>Today, the LHC has delivered a few hundred inverse nanobarns, out of a target of 30 fb</a:t>
            </a:r>
            <a:r>
              <a:rPr lang="en-US" sz="1200" baseline="30000">
                <a:latin typeface="Arial" charset="0"/>
              </a:rPr>
              <a:t>-1</a:t>
            </a:r>
            <a:r>
              <a:rPr lang="en-US" sz="1200">
                <a:latin typeface="Arial" charset="0"/>
              </a:rPr>
              <a:t>.  </a:t>
            </a:r>
            <a:br>
              <a:rPr lang="en-US" sz="1200">
                <a:latin typeface="Arial" charset="0"/>
              </a:rPr>
            </a:br>
            <a:r>
              <a:rPr lang="en-US" sz="1200">
                <a:latin typeface="Arial" charset="0"/>
              </a:rPr>
              <a:t/>
            </a:r>
            <a:br>
              <a:rPr lang="en-US" sz="1200">
                <a:latin typeface="Arial" charset="0"/>
              </a:rPr>
            </a:br>
            <a:r>
              <a:rPr lang="en-US" sz="1200">
                <a:latin typeface="Arial" charset="0"/>
              </a:rPr>
              <a:t>This is typical of large accelerators – having the luminosity increase over time means that most of the data comes late in the run.</a:t>
            </a:r>
            <a:br>
              <a:rPr lang="en-US" sz="1200">
                <a:latin typeface="Arial" charset="0"/>
              </a:rPr>
            </a:br>
            <a:r>
              <a:rPr lang="en-US" sz="1200">
                <a:latin typeface="Arial" charset="0"/>
              </a:rPr>
              <a:t/>
            </a:r>
            <a:br>
              <a:rPr lang="en-US" sz="1200">
                <a:latin typeface="Arial" charset="0"/>
              </a:rPr>
            </a:br>
            <a:r>
              <a:rPr lang="en-US" sz="1200">
                <a:latin typeface="Arial" charset="0"/>
              </a:rPr>
              <a:t>To put these numbers in perspective, if the ultimate target is putting a man on the moon (380,000 km), we’ve made it about as far as low earth orbit.</a:t>
            </a:r>
          </a:p>
        </p:txBody>
      </p:sp>
      <p:sp>
        <p:nvSpPr>
          <p:cNvPr id="803860" name="Text Box 20"/>
          <p:cNvSpPr txBox="1">
            <a:spLocks noChangeArrowheads="1"/>
          </p:cNvSpPr>
          <p:nvPr/>
        </p:nvSpPr>
        <p:spPr bwMode="auto">
          <a:xfrm>
            <a:off x="5257800" y="4191000"/>
            <a:ext cx="3352800" cy="1474788"/>
          </a:xfrm>
          <a:prstGeom prst="rect">
            <a:avLst/>
          </a:prstGeom>
          <a:noFill/>
          <a:ln w="9525">
            <a:noFill/>
            <a:miter lim="800000"/>
            <a:headEnd/>
            <a:tailEnd/>
          </a:ln>
          <a:effectLst/>
        </p:spPr>
        <p:txBody>
          <a:bodyPr>
            <a:spAutoFit/>
          </a:bodyPr>
          <a:lstStyle/>
          <a:p>
            <a:pPr>
              <a:spcBef>
                <a:spcPct val="50000"/>
              </a:spcBef>
              <a:buFontTx/>
              <a:buNone/>
            </a:pPr>
            <a:r>
              <a:rPr lang="en-US">
                <a:latin typeface="Arial" charset="0"/>
              </a:rPr>
              <a:t>Just as we learned a lot in the early days of the space program, we’re learning a lot now.</a:t>
            </a:r>
            <a:br>
              <a:rPr lang="en-US">
                <a:latin typeface="Arial" charset="0"/>
              </a:rPr>
            </a:br>
            <a:endParaRPr lang="en-US">
              <a:latin typeface="Arial" charset="0"/>
            </a:endParaRPr>
          </a:p>
          <a:p>
            <a:pPr>
              <a:spcBef>
                <a:spcPct val="50000"/>
              </a:spcBef>
              <a:buFontTx/>
              <a:buNone/>
            </a:pPr>
            <a:r>
              <a:rPr lang="en-US">
                <a:latin typeface="Arial" charset="0"/>
              </a:rPr>
              <a:t>I hope to show you some of what we have learned during this talk.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ooter Placeholder 3"/>
          <p:cNvSpPr>
            <a:spLocks noGrp="1"/>
          </p:cNvSpPr>
          <p:nvPr>
            <p:ph type="ftr" sz="quarter" idx="10"/>
          </p:nvPr>
        </p:nvSpPr>
        <p:spPr/>
        <p:txBody>
          <a:bodyPr/>
          <a:lstStyle/>
          <a:p>
            <a:fld id="{B6B23F39-635B-437B-9B74-53F40C008E60}" type="slidenum">
              <a:rPr lang="en-US"/>
              <a:pPr/>
              <a:t>40</a:t>
            </a:fld>
            <a:r>
              <a:rPr lang="en-US"/>
              <a:t>                                                                                                                                       Tom LeCompte, ANL</a:t>
            </a:r>
          </a:p>
        </p:txBody>
      </p:sp>
      <p:sp>
        <p:nvSpPr>
          <p:cNvPr id="860162" name="Rectangle 2"/>
          <p:cNvSpPr>
            <a:spLocks noGrp="1" noChangeArrowheads="1"/>
          </p:cNvSpPr>
          <p:nvPr>
            <p:ph type="title"/>
          </p:nvPr>
        </p:nvSpPr>
        <p:spPr/>
        <p:txBody>
          <a:bodyPr/>
          <a:lstStyle/>
          <a:p>
            <a:r>
              <a:rPr lang="en-US"/>
              <a:t>Special Bonus Topic</a:t>
            </a:r>
          </a:p>
        </p:txBody>
      </p:sp>
      <p:sp>
        <p:nvSpPr>
          <p:cNvPr id="860163" name="Rectangle 3"/>
          <p:cNvSpPr>
            <a:spLocks noGrp="1" noChangeArrowheads="1"/>
          </p:cNvSpPr>
          <p:nvPr>
            <p:ph type="body" idx="1"/>
          </p:nvPr>
        </p:nvSpPr>
        <p:spPr/>
        <p:txBody>
          <a:bodyPr/>
          <a:lstStyle/>
          <a:p>
            <a:r>
              <a:rPr lang="en-US"/>
              <a:t>It turns out that ~10% of the J/</a:t>
            </a:r>
            <a:r>
              <a:rPr lang="en-US">
                <a:latin typeface="Symbol" pitchFamily="18" charset="2"/>
              </a:rPr>
              <a:t>y</a:t>
            </a:r>
            <a:r>
              <a:rPr lang="en-US"/>
              <a:t>’s are from decays of b-quarks.</a:t>
            </a:r>
          </a:p>
          <a:p>
            <a:r>
              <a:rPr lang="en-US"/>
              <a:t>We can identify them because they travel a measurable distance (~mm) before they decay</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endParaRPr lang="en-US"/>
          </a:p>
          <a:p>
            <a:r>
              <a:rPr lang="en-US"/>
              <a:t>The LHC experiment is seeing unequivocal evidence for bottom quark production.</a:t>
            </a:r>
          </a:p>
        </p:txBody>
      </p:sp>
      <p:grpSp>
        <p:nvGrpSpPr>
          <p:cNvPr id="860165" name="Group 5"/>
          <p:cNvGrpSpPr>
            <a:grpSpLocks/>
          </p:cNvGrpSpPr>
          <p:nvPr/>
        </p:nvGrpSpPr>
        <p:grpSpPr bwMode="auto">
          <a:xfrm>
            <a:off x="5715000" y="1825625"/>
            <a:ext cx="3055938" cy="3116263"/>
            <a:chOff x="576" y="1172"/>
            <a:chExt cx="2224" cy="2369"/>
          </a:xfrm>
        </p:grpSpPr>
        <p:sp>
          <p:nvSpPr>
            <p:cNvPr id="860166" name="Line 6"/>
            <p:cNvSpPr>
              <a:spLocks noChangeShapeType="1"/>
            </p:cNvSpPr>
            <p:nvPr/>
          </p:nvSpPr>
          <p:spPr bwMode="auto">
            <a:xfrm flipV="1">
              <a:off x="672" y="2688"/>
              <a:ext cx="864" cy="816"/>
            </a:xfrm>
            <a:prstGeom prst="line">
              <a:avLst/>
            </a:prstGeom>
            <a:noFill/>
            <a:ln w="76200">
              <a:solidFill>
                <a:schemeClr val="tx2"/>
              </a:solidFill>
              <a:miter lim="800000"/>
              <a:headEnd/>
              <a:tailEnd type="triangle" w="med" len="med"/>
            </a:ln>
            <a:effectLst/>
          </p:spPr>
          <p:txBody>
            <a:bodyPr wrap="none"/>
            <a:lstStyle/>
            <a:p>
              <a:endParaRPr lang="en-GB"/>
            </a:p>
          </p:txBody>
        </p:sp>
        <p:sp>
          <p:nvSpPr>
            <p:cNvPr id="860167" name="Line 7"/>
            <p:cNvSpPr>
              <a:spLocks noChangeShapeType="1"/>
            </p:cNvSpPr>
            <p:nvPr/>
          </p:nvSpPr>
          <p:spPr bwMode="auto">
            <a:xfrm flipH="1" flipV="1">
              <a:off x="1440" y="1296"/>
              <a:ext cx="96" cy="1392"/>
            </a:xfrm>
            <a:prstGeom prst="line">
              <a:avLst/>
            </a:prstGeom>
            <a:noFill/>
            <a:ln w="57150">
              <a:solidFill>
                <a:srgbClr val="339966"/>
              </a:solidFill>
              <a:miter lim="800000"/>
              <a:headEnd/>
              <a:tailEnd type="triangle" w="med" len="med"/>
            </a:ln>
            <a:effectLst/>
          </p:spPr>
          <p:txBody>
            <a:bodyPr wrap="none"/>
            <a:lstStyle/>
            <a:p>
              <a:endParaRPr lang="en-GB"/>
            </a:p>
          </p:txBody>
        </p:sp>
        <p:sp>
          <p:nvSpPr>
            <p:cNvPr id="860168" name="Line 8"/>
            <p:cNvSpPr>
              <a:spLocks noChangeShapeType="1"/>
            </p:cNvSpPr>
            <p:nvPr/>
          </p:nvSpPr>
          <p:spPr bwMode="auto">
            <a:xfrm flipV="1">
              <a:off x="1536" y="1344"/>
              <a:ext cx="816" cy="1344"/>
            </a:xfrm>
            <a:prstGeom prst="line">
              <a:avLst/>
            </a:prstGeom>
            <a:noFill/>
            <a:ln w="57150">
              <a:solidFill>
                <a:srgbClr val="339966"/>
              </a:solidFill>
              <a:miter lim="800000"/>
              <a:headEnd/>
              <a:tailEnd type="triangle" w="med" len="med"/>
            </a:ln>
            <a:effectLst/>
          </p:spPr>
          <p:txBody>
            <a:bodyPr wrap="none"/>
            <a:lstStyle/>
            <a:p>
              <a:endParaRPr lang="en-GB"/>
            </a:p>
          </p:txBody>
        </p:sp>
        <p:sp>
          <p:nvSpPr>
            <p:cNvPr id="860169" name="Line 9"/>
            <p:cNvSpPr>
              <a:spLocks noChangeShapeType="1"/>
            </p:cNvSpPr>
            <p:nvPr/>
          </p:nvSpPr>
          <p:spPr bwMode="auto">
            <a:xfrm flipV="1">
              <a:off x="1440" y="1392"/>
              <a:ext cx="384" cy="1680"/>
            </a:xfrm>
            <a:prstGeom prst="line">
              <a:avLst/>
            </a:prstGeom>
            <a:noFill/>
            <a:ln w="28575">
              <a:solidFill>
                <a:srgbClr val="339966"/>
              </a:solidFill>
              <a:prstDash val="sysDot"/>
              <a:miter lim="800000"/>
              <a:headEnd/>
              <a:tailEnd type="triangle" w="med" len="med"/>
            </a:ln>
            <a:effectLst/>
          </p:spPr>
          <p:txBody>
            <a:bodyPr wrap="none"/>
            <a:lstStyle/>
            <a:p>
              <a:endParaRPr lang="en-GB"/>
            </a:p>
          </p:txBody>
        </p:sp>
        <p:sp>
          <p:nvSpPr>
            <p:cNvPr id="860170" name="Line 10"/>
            <p:cNvSpPr>
              <a:spLocks noChangeShapeType="1"/>
            </p:cNvSpPr>
            <p:nvPr/>
          </p:nvSpPr>
          <p:spPr bwMode="auto">
            <a:xfrm flipV="1">
              <a:off x="1488" y="1968"/>
              <a:ext cx="816" cy="768"/>
            </a:xfrm>
            <a:prstGeom prst="line">
              <a:avLst/>
            </a:prstGeom>
            <a:noFill/>
            <a:ln w="38100">
              <a:solidFill>
                <a:schemeClr val="tx2"/>
              </a:solidFill>
              <a:prstDash val="sysDot"/>
              <a:miter lim="800000"/>
              <a:headEnd/>
              <a:tailEnd type="triangle" w="med" len="sm"/>
            </a:ln>
            <a:effectLst/>
          </p:spPr>
          <p:txBody>
            <a:bodyPr wrap="none"/>
            <a:lstStyle/>
            <a:p>
              <a:endParaRPr lang="en-GB"/>
            </a:p>
          </p:txBody>
        </p:sp>
        <p:sp>
          <p:nvSpPr>
            <p:cNvPr id="860171" name="Text Box 11"/>
            <p:cNvSpPr txBox="1">
              <a:spLocks noChangeArrowheads="1"/>
            </p:cNvSpPr>
            <p:nvPr/>
          </p:nvSpPr>
          <p:spPr bwMode="auto">
            <a:xfrm>
              <a:off x="1152" y="1248"/>
              <a:ext cx="311" cy="279"/>
            </a:xfrm>
            <a:prstGeom prst="rect">
              <a:avLst/>
            </a:prstGeom>
            <a:noFill/>
            <a:ln w="9525">
              <a:noFill/>
              <a:miter lim="800000"/>
              <a:headEnd/>
              <a:tailEnd/>
            </a:ln>
            <a:effectLst/>
          </p:spPr>
          <p:txBody>
            <a:bodyPr wrap="none">
              <a:spAutoFit/>
            </a:bodyPr>
            <a:lstStyle/>
            <a:p>
              <a:pPr>
                <a:spcBef>
                  <a:spcPct val="0"/>
                </a:spcBef>
                <a:buFontTx/>
                <a:buNone/>
              </a:pPr>
              <a:r>
                <a:rPr lang="en-US" sz="1800">
                  <a:solidFill>
                    <a:srgbClr val="009900"/>
                  </a:solidFill>
                  <a:latin typeface="Symbol" pitchFamily="18" charset="2"/>
                </a:rPr>
                <a:t>m</a:t>
              </a:r>
              <a:r>
                <a:rPr lang="en-US" sz="1800" baseline="30000">
                  <a:solidFill>
                    <a:srgbClr val="009900"/>
                  </a:solidFill>
                  <a:latin typeface="Tahoma" pitchFamily="34" charset="0"/>
                </a:rPr>
                <a:t>+</a:t>
              </a:r>
            </a:p>
          </p:txBody>
        </p:sp>
        <p:sp>
          <p:nvSpPr>
            <p:cNvPr id="860172" name="Text Box 12"/>
            <p:cNvSpPr txBox="1">
              <a:spLocks noChangeArrowheads="1"/>
            </p:cNvSpPr>
            <p:nvPr/>
          </p:nvSpPr>
          <p:spPr bwMode="auto">
            <a:xfrm>
              <a:off x="2400" y="1199"/>
              <a:ext cx="311" cy="278"/>
            </a:xfrm>
            <a:prstGeom prst="rect">
              <a:avLst/>
            </a:prstGeom>
            <a:noFill/>
            <a:ln w="9525">
              <a:noFill/>
              <a:miter lim="800000"/>
              <a:headEnd/>
              <a:tailEnd/>
            </a:ln>
            <a:effectLst/>
          </p:spPr>
          <p:txBody>
            <a:bodyPr wrap="none">
              <a:spAutoFit/>
            </a:bodyPr>
            <a:lstStyle/>
            <a:p>
              <a:pPr eaLnBrk="0" hangingPunct="0">
                <a:spcBef>
                  <a:spcPct val="0"/>
                </a:spcBef>
                <a:buFontTx/>
                <a:buNone/>
              </a:pPr>
              <a:r>
                <a:rPr lang="en-US" sz="1800">
                  <a:solidFill>
                    <a:srgbClr val="009900"/>
                  </a:solidFill>
                  <a:latin typeface="Symbol" pitchFamily="18" charset="2"/>
                </a:rPr>
                <a:t>m</a:t>
              </a:r>
              <a:r>
                <a:rPr lang="en-US" sz="1800" baseline="30000">
                  <a:solidFill>
                    <a:srgbClr val="009900"/>
                  </a:solidFill>
                  <a:latin typeface="Tahoma" pitchFamily="34" charset="0"/>
                  <a:cs typeface="Tahoma" pitchFamily="34" charset="0"/>
                </a:rPr>
                <a:t>+</a:t>
              </a:r>
            </a:p>
          </p:txBody>
        </p:sp>
        <p:sp>
          <p:nvSpPr>
            <p:cNvPr id="860173" name="Text Box 13"/>
            <p:cNvSpPr txBox="1">
              <a:spLocks noChangeArrowheads="1"/>
            </p:cNvSpPr>
            <p:nvPr/>
          </p:nvSpPr>
          <p:spPr bwMode="auto">
            <a:xfrm>
              <a:off x="1719" y="1172"/>
              <a:ext cx="451" cy="278"/>
            </a:xfrm>
            <a:prstGeom prst="rect">
              <a:avLst/>
            </a:prstGeom>
            <a:noFill/>
            <a:ln w="9525">
              <a:noFill/>
              <a:miter lim="800000"/>
              <a:headEnd/>
              <a:tailEnd/>
            </a:ln>
            <a:effectLst/>
          </p:spPr>
          <p:txBody>
            <a:bodyPr wrap="none">
              <a:spAutoFit/>
            </a:bodyPr>
            <a:lstStyle/>
            <a:p>
              <a:pPr>
                <a:spcBef>
                  <a:spcPct val="0"/>
                </a:spcBef>
                <a:buFontTx/>
                <a:buNone/>
              </a:pPr>
              <a:r>
                <a:rPr lang="en-US" sz="1800">
                  <a:solidFill>
                    <a:srgbClr val="009900"/>
                  </a:solidFill>
                  <a:latin typeface="Arial" charset="0"/>
                </a:rPr>
                <a:t>p(</a:t>
              </a:r>
              <a:r>
                <a:rPr lang="en-US" sz="1800">
                  <a:solidFill>
                    <a:srgbClr val="009900"/>
                  </a:solidFill>
                  <a:latin typeface="Symbol" pitchFamily="18" charset="2"/>
                </a:rPr>
                <a:t>y</a:t>
              </a:r>
              <a:r>
                <a:rPr lang="en-US" sz="1800">
                  <a:solidFill>
                    <a:srgbClr val="009900"/>
                  </a:solidFill>
                  <a:latin typeface="Arial" charset="0"/>
                </a:rPr>
                <a:t>)</a:t>
              </a:r>
            </a:p>
          </p:txBody>
        </p:sp>
        <p:sp>
          <p:nvSpPr>
            <p:cNvPr id="860174" name="Text Box 14"/>
            <p:cNvSpPr txBox="1">
              <a:spLocks noChangeArrowheads="1"/>
            </p:cNvSpPr>
            <p:nvPr/>
          </p:nvSpPr>
          <p:spPr bwMode="auto">
            <a:xfrm>
              <a:off x="2351" y="1772"/>
              <a:ext cx="449" cy="279"/>
            </a:xfrm>
            <a:prstGeom prst="rect">
              <a:avLst/>
            </a:prstGeom>
            <a:noFill/>
            <a:ln w="9525">
              <a:noFill/>
              <a:miter lim="800000"/>
              <a:headEnd/>
              <a:tailEnd/>
            </a:ln>
            <a:effectLst/>
          </p:spPr>
          <p:txBody>
            <a:bodyPr wrap="none">
              <a:spAutoFit/>
            </a:bodyPr>
            <a:lstStyle/>
            <a:p>
              <a:pPr>
                <a:spcBef>
                  <a:spcPct val="0"/>
                </a:spcBef>
                <a:buFontTx/>
                <a:buNone/>
              </a:pPr>
              <a:r>
                <a:rPr lang="en-US" sz="1800">
                  <a:solidFill>
                    <a:schemeClr val="tx2"/>
                  </a:solidFill>
                  <a:latin typeface="Arial" charset="0"/>
                </a:rPr>
                <a:t>p(B)</a:t>
              </a:r>
            </a:p>
          </p:txBody>
        </p:sp>
        <p:sp>
          <p:nvSpPr>
            <p:cNvPr id="860175" name="Text Box 15"/>
            <p:cNvSpPr txBox="1">
              <a:spLocks noChangeArrowheads="1"/>
            </p:cNvSpPr>
            <p:nvPr/>
          </p:nvSpPr>
          <p:spPr bwMode="auto">
            <a:xfrm>
              <a:off x="576" y="2589"/>
              <a:ext cx="365" cy="278"/>
            </a:xfrm>
            <a:prstGeom prst="rect">
              <a:avLst/>
            </a:prstGeom>
            <a:noFill/>
            <a:ln w="9525">
              <a:noFill/>
              <a:miter lim="800000"/>
              <a:headEnd/>
              <a:tailEnd/>
            </a:ln>
            <a:effectLst/>
          </p:spPr>
          <p:txBody>
            <a:bodyPr wrap="none">
              <a:spAutoFit/>
            </a:bodyPr>
            <a:lstStyle/>
            <a:p>
              <a:pPr>
                <a:spcBef>
                  <a:spcPct val="0"/>
                </a:spcBef>
                <a:buFontTx/>
                <a:buNone/>
              </a:pPr>
              <a:r>
                <a:rPr lang="en-US" sz="1800">
                  <a:solidFill>
                    <a:schemeClr val="folHlink"/>
                  </a:solidFill>
                  <a:latin typeface="Arial" charset="0"/>
                </a:rPr>
                <a:t>R</a:t>
              </a:r>
              <a:r>
                <a:rPr lang="en-US" sz="1800" baseline="-25000">
                  <a:solidFill>
                    <a:schemeClr val="folHlink"/>
                  </a:solidFill>
                  <a:latin typeface="Arial" charset="0"/>
                </a:rPr>
                <a:t>xy</a:t>
              </a:r>
            </a:p>
          </p:txBody>
        </p:sp>
        <p:sp>
          <p:nvSpPr>
            <p:cNvPr id="860176" name="Line 16"/>
            <p:cNvSpPr>
              <a:spLocks noChangeShapeType="1"/>
            </p:cNvSpPr>
            <p:nvPr/>
          </p:nvSpPr>
          <p:spPr bwMode="auto">
            <a:xfrm flipV="1">
              <a:off x="672" y="3072"/>
              <a:ext cx="768" cy="432"/>
            </a:xfrm>
            <a:prstGeom prst="line">
              <a:avLst/>
            </a:prstGeom>
            <a:noFill/>
            <a:ln w="38100">
              <a:solidFill>
                <a:schemeClr val="hlink"/>
              </a:solidFill>
              <a:prstDash val="sysDot"/>
              <a:miter lim="800000"/>
              <a:headEnd/>
              <a:tailEnd type="triangle" w="med" len="med"/>
            </a:ln>
            <a:effectLst/>
          </p:spPr>
          <p:txBody>
            <a:bodyPr wrap="none"/>
            <a:lstStyle/>
            <a:p>
              <a:endParaRPr lang="en-GB"/>
            </a:p>
          </p:txBody>
        </p:sp>
        <p:sp>
          <p:nvSpPr>
            <p:cNvPr id="860177" name="Text Box 17"/>
            <p:cNvSpPr txBox="1">
              <a:spLocks noChangeArrowheads="1"/>
            </p:cNvSpPr>
            <p:nvPr/>
          </p:nvSpPr>
          <p:spPr bwMode="auto">
            <a:xfrm>
              <a:off x="1201" y="3262"/>
              <a:ext cx="337" cy="279"/>
            </a:xfrm>
            <a:prstGeom prst="rect">
              <a:avLst/>
            </a:prstGeom>
            <a:noFill/>
            <a:ln w="9525">
              <a:noFill/>
              <a:miter lim="800000"/>
              <a:headEnd/>
              <a:tailEnd/>
            </a:ln>
            <a:effectLst/>
          </p:spPr>
          <p:txBody>
            <a:bodyPr wrap="none">
              <a:spAutoFit/>
            </a:bodyPr>
            <a:lstStyle/>
            <a:p>
              <a:pPr>
                <a:spcBef>
                  <a:spcPct val="0"/>
                </a:spcBef>
                <a:buFontTx/>
                <a:buNone/>
              </a:pPr>
              <a:r>
                <a:rPr lang="en-US" sz="1800">
                  <a:solidFill>
                    <a:schemeClr val="hlink"/>
                  </a:solidFill>
                  <a:latin typeface="Arial" charset="0"/>
                </a:rPr>
                <a:t>L</a:t>
              </a:r>
              <a:r>
                <a:rPr lang="en-US" sz="1800" baseline="-25000">
                  <a:solidFill>
                    <a:schemeClr val="hlink"/>
                  </a:solidFill>
                  <a:latin typeface="Arial" charset="0"/>
                </a:rPr>
                <a:t>xy</a:t>
              </a:r>
            </a:p>
          </p:txBody>
        </p:sp>
        <p:sp>
          <p:nvSpPr>
            <p:cNvPr id="860178" name="Arc 18"/>
            <p:cNvSpPr>
              <a:spLocks/>
            </p:cNvSpPr>
            <p:nvPr/>
          </p:nvSpPr>
          <p:spPr bwMode="auto">
            <a:xfrm>
              <a:off x="1680" y="1968"/>
              <a:ext cx="384" cy="24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cap="rnd">
              <a:solidFill>
                <a:schemeClr val="tx1"/>
              </a:solidFill>
              <a:prstDash val="sysDot"/>
              <a:miter lim="800000"/>
              <a:headEnd/>
              <a:tailEnd/>
            </a:ln>
            <a:effectLst/>
          </p:spPr>
          <p:txBody>
            <a:bodyPr wrap="none" anchor="ctr"/>
            <a:lstStyle/>
            <a:p>
              <a:endParaRPr lang="en-GB"/>
            </a:p>
          </p:txBody>
        </p:sp>
        <p:sp>
          <p:nvSpPr>
            <p:cNvPr id="860179" name="Text Box 19"/>
            <p:cNvSpPr txBox="1">
              <a:spLocks noChangeArrowheads="1"/>
            </p:cNvSpPr>
            <p:nvPr/>
          </p:nvSpPr>
          <p:spPr bwMode="auto">
            <a:xfrm>
              <a:off x="1681" y="2016"/>
              <a:ext cx="220" cy="278"/>
            </a:xfrm>
            <a:prstGeom prst="rect">
              <a:avLst/>
            </a:prstGeom>
            <a:noFill/>
            <a:ln w="9525">
              <a:noFill/>
              <a:miter lim="800000"/>
              <a:headEnd/>
              <a:tailEnd/>
            </a:ln>
            <a:effectLst/>
          </p:spPr>
          <p:txBody>
            <a:bodyPr wrap="none">
              <a:spAutoFit/>
            </a:bodyPr>
            <a:lstStyle/>
            <a:p>
              <a:pPr>
                <a:spcBef>
                  <a:spcPct val="0"/>
                </a:spcBef>
                <a:buFontTx/>
                <a:buNone/>
              </a:pPr>
              <a:r>
                <a:rPr lang="en-US" sz="1800">
                  <a:latin typeface="Symbol" pitchFamily="18" charset="2"/>
                </a:rPr>
                <a:t>q</a:t>
              </a:r>
            </a:p>
          </p:txBody>
        </p:sp>
      </p:grpSp>
      <p:sp>
        <p:nvSpPr>
          <p:cNvPr id="860180" name="Text Box 20"/>
          <p:cNvSpPr txBox="1">
            <a:spLocks noChangeArrowheads="1"/>
          </p:cNvSpPr>
          <p:nvPr/>
        </p:nvSpPr>
        <p:spPr bwMode="auto">
          <a:xfrm>
            <a:off x="5029200" y="5029200"/>
            <a:ext cx="1524000" cy="304800"/>
          </a:xfrm>
          <a:prstGeom prst="rect">
            <a:avLst/>
          </a:prstGeom>
          <a:solidFill>
            <a:srgbClr val="FFFF00"/>
          </a:solidFill>
          <a:ln w="9525">
            <a:noFill/>
            <a:miter lim="800000"/>
            <a:headEnd/>
            <a:tailEnd/>
          </a:ln>
          <a:effectLst/>
        </p:spPr>
        <p:txBody>
          <a:bodyPr>
            <a:spAutoFit/>
          </a:bodyPr>
          <a:lstStyle/>
          <a:p>
            <a:pPr>
              <a:spcBef>
                <a:spcPct val="50000"/>
              </a:spcBef>
              <a:buFontTx/>
              <a:buNone/>
            </a:pPr>
            <a:r>
              <a:rPr lang="en-US">
                <a:latin typeface="Arial" charset="0"/>
              </a:rPr>
              <a:t>Production Point</a:t>
            </a:r>
          </a:p>
        </p:txBody>
      </p:sp>
      <p:sp>
        <p:nvSpPr>
          <p:cNvPr id="860181" name="Text Box 21"/>
          <p:cNvSpPr txBox="1">
            <a:spLocks noChangeArrowheads="1"/>
          </p:cNvSpPr>
          <p:nvPr/>
        </p:nvSpPr>
        <p:spPr bwMode="auto">
          <a:xfrm>
            <a:off x="7239000" y="3810000"/>
            <a:ext cx="1524000" cy="304800"/>
          </a:xfrm>
          <a:prstGeom prst="rect">
            <a:avLst/>
          </a:prstGeom>
          <a:solidFill>
            <a:srgbClr val="FFFF00"/>
          </a:solidFill>
          <a:ln w="9525">
            <a:noFill/>
            <a:miter lim="800000"/>
            <a:headEnd/>
            <a:tailEnd/>
          </a:ln>
          <a:effectLst/>
        </p:spPr>
        <p:txBody>
          <a:bodyPr>
            <a:spAutoFit/>
          </a:bodyPr>
          <a:lstStyle/>
          <a:p>
            <a:pPr>
              <a:spcBef>
                <a:spcPct val="50000"/>
              </a:spcBef>
              <a:buFontTx/>
              <a:buNone/>
            </a:pPr>
            <a:r>
              <a:rPr lang="en-US">
                <a:latin typeface="Arial" charset="0"/>
              </a:rPr>
              <a:t>Decay Point</a:t>
            </a:r>
          </a:p>
        </p:txBody>
      </p:sp>
      <p:pic>
        <p:nvPicPr>
          <p:cNvPr id="860182" name="Picture 22"/>
          <p:cNvPicPr>
            <a:picLocks noChangeAspect="1" noChangeArrowheads="1"/>
          </p:cNvPicPr>
          <p:nvPr/>
        </p:nvPicPr>
        <p:blipFill>
          <a:blip r:embed="rId2" cstate="print"/>
          <a:srcRect/>
          <a:stretch>
            <a:fillRect/>
          </a:stretch>
        </p:blipFill>
        <p:spPr bwMode="auto">
          <a:xfrm>
            <a:off x="381000" y="2209800"/>
            <a:ext cx="5105400" cy="2717800"/>
          </a:xfrm>
          <a:prstGeom prst="rect">
            <a:avLst/>
          </a:prstGeom>
          <a:noFill/>
          <a:ln w="9525">
            <a:noFill/>
            <a:miter lim="800000"/>
            <a:headEnd/>
            <a:tailEnd/>
          </a:ln>
          <a:effectLst/>
        </p:spPr>
      </p:pic>
      <p:sp>
        <p:nvSpPr>
          <p:cNvPr id="860183" name="Text Box 23"/>
          <p:cNvSpPr txBox="1">
            <a:spLocks noChangeArrowheads="1"/>
          </p:cNvSpPr>
          <p:nvPr/>
        </p:nvSpPr>
        <p:spPr bwMode="auto">
          <a:xfrm>
            <a:off x="5105400" y="2057400"/>
            <a:ext cx="666750"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LHCb</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a:spLocks noGrp="1"/>
          </p:cNvSpPr>
          <p:nvPr>
            <p:ph type="ftr" sz="quarter" idx="10"/>
          </p:nvPr>
        </p:nvSpPr>
        <p:spPr/>
        <p:txBody>
          <a:bodyPr/>
          <a:lstStyle/>
          <a:p>
            <a:fld id="{B5CD7CC3-B581-4968-9F67-4EDED4AE6F62}" type="slidenum">
              <a:rPr lang="en-US"/>
              <a:pPr/>
              <a:t>41</a:t>
            </a:fld>
            <a:r>
              <a:rPr lang="en-US"/>
              <a:t>                                                                                                                                       Tom LeCompte, ANL</a:t>
            </a:r>
          </a:p>
        </p:txBody>
      </p:sp>
      <p:sp>
        <p:nvSpPr>
          <p:cNvPr id="862210" name="Rectangle 2"/>
          <p:cNvSpPr>
            <a:spLocks noGrp="1" noChangeArrowheads="1"/>
          </p:cNvSpPr>
          <p:nvPr>
            <p:ph type="title"/>
          </p:nvPr>
        </p:nvSpPr>
        <p:spPr/>
        <p:txBody>
          <a:bodyPr/>
          <a:lstStyle/>
          <a:p>
            <a:r>
              <a:rPr lang="en-US"/>
              <a:t>Again, the experiments agree…</a:t>
            </a:r>
          </a:p>
        </p:txBody>
      </p:sp>
      <p:sp>
        <p:nvSpPr>
          <p:cNvPr id="862214" name="Rectangle 6"/>
          <p:cNvSpPr>
            <a:spLocks noGrp="1" noChangeArrowheads="1"/>
          </p:cNvSpPr>
          <p:nvPr>
            <p:ph type="body" idx="1"/>
          </p:nvPr>
        </p:nvSpPr>
        <p:spPr>
          <a:xfrm>
            <a:off x="685800" y="4343400"/>
            <a:ext cx="7772400" cy="1905000"/>
          </a:xfrm>
        </p:spPr>
        <p:txBody>
          <a:bodyPr/>
          <a:lstStyle/>
          <a:p>
            <a:r>
              <a:rPr lang="en-US"/>
              <a:t>This is actually rather mysterious</a:t>
            </a:r>
          </a:p>
          <a:p>
            <a:pPr lvl="1"/>
            <a:r>
              <a:rPr lang="en-US"/>
              <a:t>There is no obvious reason why the LHC and Tevatron</a:t>
            </a:r>
            <a:br>
              <a:rPr lang="en-US"/>
            </a:br>
            <a:r>
              <a:rPr lang="en-US"/>
              <a:t>results should be identical.</a:t>
            </a:r>
          </a:p>
          <a:p>
            <a:pPr lvl="1"/>
            <a:r>
              <a:rPr lang="en-US"/>
              <a:t>I can (and did) argue that J/</a:t>
            </a:r>
            <a:r>
              <a:rPr lang="en-US">
                <a:latin typeface="Symbol" pitchFamily="18" charset="2"/>
              </a:rPr>
              <a:t>y</a:t>
            </a:r>
            <a:r>
              <a:rPr lang="en-US"/>
              <a:t> production is poorly</a:t>
            </a:r>
            <a:br>
              <a:rPr lang="en-US"/>
            </a:br>
            <a:r>
              <a:rPr lang="en-US"/>
              <a:t>understood.  But bottom production was thought to be</a:t>
            </a:r>
            <a:br>
              <a:rPr lang="en-US"/>
            </a:br>
            <a:r>
              <a:rPr lang="en-US"/>
              <a:t>better.  </a:t>
            </a:r>
          </a:p>
        </p:txBody>
      </p:sp>
      <p:pic>
        <p:nvPicPr>
          <p:cNvPr id="862211" name="Picture 3" descr="https://twiki.cern.ch/twiki/pub/CMSPublic/PhysicsResultsBPH/bFraction_CMS_100nb_ATLAS_LHCb_CDF.gif"/>
          <p:cNvPicPr>
            <a:picLocks noChangeAspect="1" noChangeArrowheads="1"/>
          </p:cNvPicPr>
          <p:nvPr/>
        </p:nvPicPr>
        <p:blipFill>
          <a:blip r:embed="rId2" cstate="print"/>
          <a:srcRect/>
          <a:stretch>
            <a:fillRect/>
          </a:stretch>
        </p:blipFill>
        <p:spPr bwMode="auto">
          <a:xfrm>
            <a:off x="1676400" y="838200"/>
            <a:ext cx="5029200" cy="3409950"/>
          </a:xfrm>
          <a:prstGeom prst="rect">
            <a:avLst/>
          </a:prstGeom>
          <a:noFill/>
        </p:spPr>
      </p:pic>
      <p:pic>
        <p:nvPicPr>
          <p:cNvPr id="862213" name="Picture 5" descr="http://i3.squidoocdn.com/resize/squidoo_images/250/draft_lens6220212module49380692photo_1249137368cigar_humidor_puzzled.gif"/>
          <p:cNvPicPr>
            <a:picLocks noChangeAspect="1" noChangeArrowheads="1"/>
          </p:cNvPicPr>
          <p:nvPr/>
        </p:nvPicPr>
        <p:blipFill>
          <a:blip r:embed="rId3" cstate="print"/>
          <a:srcRect/>
          <a:stretch>
            <a:fillRect/>
          </a:stretch>
        </p:blipFill>
        <p:spPr bwMode="auto">
          <a:xfrm>
            <a:off x="6934200" y="3733800"/>
            <a:ext cx="1901825" cy="2438400"/>
          </a:xfrm>
          <a:prstGeom prst="rect">
            <a:avLst/>
          </a:prstGeom>
          <a:noFill/>
        </p:spPr>
      </p:pic>
      <p:sp>
        <p:nvSpPr>
          <p:cNvPr id="862215" name="Text Box 7"/>
          <p:cNvSpPr txBox="1">
            <a:spLocks noChangeArrowheads="1"/>
          </p:cNvSpPr>
          <p:nvPr/>
        </p:nvSpPr>
        <p:spPr bwMode="auto">
          <a:xfrm>
            <a:off x="3962400" y="6096000"/>
            <a:ext cx="2438400" cy="304800"/>
          </a:xfrm>
          <a:prstGeom prst="rect">
            <a:avLst/>
          </a:prstGeom>
          <a:solidFill>
            <a:srgbClr val="FFFF00"/>
          </a:solidFill>
          <a:ln w="9525">
            <a:noFill/>
            <a:miter lim="800000"/>
            <a:headEnd/>
            <a:tailEnd/>
          </a:ln>
          <a:effectLst/>
        </p:spPr>
        <p:txBody>
          <a:bodyPr>
            <a:spAutoFit/>
          </a:bodyPr>
          <a:lstStyle/>
          <a:p>
            <a:pPr>
              <a:spcBef>
                <a:spcPct val="50000"/>
              </a:spcBef>
              <a:buFontTx/>
              <a:buNone/>
            </a:pPr>
            <a:r>
              <a:rPr lang="en-US">
                <a:latin typeface="Arial" charset="0"/>
              </a:rPr>
              <a:t>Welcome to “real science”!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p:cNvSpPr>
            <a:spLocks noGrp="1"/>
          </p:cNvSpPr>
          <p:nvPr>
            <p:ph type="ftr" sz="quarter" idx="10"/>
          </p:nvPr>
        </p:nvSpPr>
        <p:spPr/>
        <p:txBody>
          <a:bodyPr/>
          <a:lstStyle/>
          <a:p>
            <a:fld id="{A810E754-9642-4F3D-91A2-FD641B516ECB}" type="slidenum">
              <a:rPr lang="en-US"/>
              <a:pPr/>
              <a:t>42</a:t>
            </a:fld>
            <a:r>
              <a:rPr lang="en-US"/>
              <a:t>                                                                                                                                       Tom LeCompte, ANL</a:t>
            </a:r>
          </a:p>
        </p:txBody>
      </p:sp>
      <p:sp>
        <p:nvSpPr>
          <p:cNvPr id="864258" name="Rectangle 2"/>
          <p:cNvSpPr>
            <a:spLocks noGrp="1" noChangeArrowheads="1"/>
          </p:cNvSpPr>
          <p:nvPr>
            <p:ph type="title"/>
          </p:nvPr>
        </p:nvSpPr>
        <p:spPr/>
        <p:txBody>
          <a:bodyPr/>
          <a:lstStyle/>
          <a:p>
            <a:r>
              <a:rPr lang="en-US"/>
              <a:t>Part III</a:t>
            </a:r>
          </a:p>
        </p:txBody>
      </p:sp>
      <p:sp>
        <p:nvSpPr>
          <p:cNvPr id="864259" name="Text Box 3"/>
          <p:cNvSpPr txBox="1">
            <a:spLocks noChangeArrowheads="1"/>
          </p:cNvSpPr>
          <p:nvPr/>
        </p:nvSpPr>
        <p:spPr bwMode="auto">
          <a:xfrm>
            <a:off x="2667000" y="1676400"/>
            <a:ext cx="2028825" cy="457200"/>
          </a:xfrm>
          <a:prstGeom prst="rect">
            <a:avLst/>
          </a:prstGeom>
          <a:noFill/>
          <a:ln w="9525">
            <a:noFill/>
            <a:miter lim="800000"/>
            <a:headEnd/>
            <a:tailEnd/>
          </a:ln>
          <a:effectLst/>
        </p:spPr>
        <p:txBody>
          <a:bodyPr wrap="none">
            <a:spAutoFit/>
          </a:bodyPr>
          <a:lstStyle/>
          <a:p>
            <a:pPr>
              <a:buFontTx/>
              <a:buNone/>
            </a:pPr>
            <a:r>
              <a:rPr lang="en-US" sz="2400">
                <a:latin typeface="Arial" charset="0"/>
              </a:rPr>
              <a:t>W, Z and Top</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a:spLocks noGrp="1"/>
          </p:cNvSpPr>
          <p:nvPr>
            <p:ph type="ftr" sz="quarter" idx="10"/>
          </p:nvPr>
        </p:nvSpPr>
        <p:spPr/>
        <p:txBody>
          <a:bodyPr/>
          <a:lstStyle/>
          <a:p>
            <a:fld id="{DEE7E94D-F955-44C2-B953-3239E227FD0E}" type="slidenum">
              <a:rPr lang="en-US"/>
              <a:pPr/>
              <a:t>43</a:t>
            </a:fld>
            <a:r>
              <a:rPr lang="en-US"/>
              <a:t>                                                                                                                                       Tom LeCompte, ANL</a:t>
            </a:r>
          </a:p>
        </p:txBody>
      </p:sp>
      <p:sp>
        <p:nvSpPr>
          <p:cNvPr id="927746" name="Rectangle 2"/>
          <p:cNvSpPr>
            <a:spLocks noGrp="1" noChangeArrowheads="1"/>
          </p:cNvSpPr>
          <p:nvPr>
            <p:ph type="title"/>
          </p:nvPr>
        </p:nvSpPr>
        <p:spPr/>
        <p:txBody>
          <a:bodyPr/>
          <a:lstStyle/>
          <a:p>
            <a:r>
              <a:rPr lang="en-US"/>
              <a:t>Why is This Important?</a:t>
            </a:r>
          </a:p>
        </p:txBody>
      </p:sp>
      <p:sp>
        <p:nvSpPr>
          <p:cNvPr id="927747" name="Rectangle 3"/>
          <p:cNvSpPr>
            <a:spLocks noGrp="1" noChangeArrowheads="1"/>
          </p:cNvSpPr>
          <p:nvPr>
            <p:ph type="body" idx="1"/>
          </p:nvPr>
        </p:nvSpPr>
        <p:spPr>
          <a:xfrm>
            <a:off x="381000" y="914400"/>
            <a:ext cx="4038600" cy="5638800"/>
          </a:xfrm>
        </p:spPr>
        <p:txBody>
          <a:bodyPr/>
          <a:lstStyle/>
          <a:p>
            <a:pPr>
              <a:lnSpc>
                <a:spcPct val="90000"/>
              </a:lnSpc>
            </a:pPr>
            <a:r>
              <a:rPr lang="en-US" sz="1800"/>
              <a:t>Measuring the top and the W tells you something about the Higgs boson.</a:t>
            </a:r>
          </a:p>
          <a:p>
            <a:pPr lvl="1">
              <a:lnSpc>
                <a:spcPct val="90000"/>
              </a:lnSpc>
            </a:pPr>
            <a:r>
              <a:rPr lang="en-US" sz="1400"/>
              <a:t>Useful particularly if you don’t have any Higgs bosons to look at!</a:t>
            </a:r>
            <a:br>
              <a:rPr lang="en-US" sz="1400"/>
            </a:br>
            <a:endParaRPr lang="en-US" sz="1400"/>
          </a:p>
          <a:p>
            <a:pPr>
              <a:lnSpc>
                <a:spcPct val="90000"/>
              </a:lnSpc>
            </a:pPr>
            <a:r>
              <a:rPr lang="en-US" sz="1800"/>
              <a:t>In a sense, the W and the Z are the closest thing we can get to the Higgs field:</a:t>
            </a:r>
          </a:p>
          <a:p>
            <a:pPr lvl="1">
              <a:lnSpc>
                <a:spcPct val="90000"/>
              </a:lnSpc>
            </a:pPr>
            <a:r>
              <a:rPr lang="en-US" sz="1400"/>
              <a:t>The Higgs boson is only ¼ of the Higgs mechanism</a:t>
            </a:r>
          </a:p>
          <a:p>
            <a:pPr lvl="1">
              <a:lnSpc>
                <a:spcPct val="90000"/>
              </a:lnSpc>
            </a:pPr>
            <a:r>
              <a:rPr lang="en-US" sz="1400"/>
              <a:t>The remainder are “hiding” “inside” the W’s and Z’s</a:t>
            </a:r>
            <a:br>
              <a:rPr lang="en-US" sz="1400"/>
            </a:br>
            <a:r>
              <a:rPr lang="en-US" sz="1400"/>
              <a:t/>
            </a:r>
            <a:br>
              <a:rPr lang="en-US" sz="1400"/>
            </a:br>
            <a:endParaRPr lang="en-US" sz="1400"/>
          </a:p>
          <a:p>
            <a:pPr>
              <a:lnSpc>
                <a:spcPct val="90000"/>
              </a:lnSpc>
            </a:pPr>
            <a:r>
              <a:rPr lang="en-US" sz="1800"/>
              <a:t>Many of the things we will ultimately search for have signatures very much like W, Z and/or top</a:t>
            </a:r>
          </a:p>
          <a:p>
            <a:pPr lvl="1">
              <a:lnSpc>
                <a:spcPct val="90000"/>
              </a:lnSpc>
            </a:pPr>
            <a:r>
              <a:rPr lang="en-US" sz="1400"/>
              <a:t>Practice makes perfect</a:t>
            </a:r>
          </a:p>
        </p:txBody>
      </p:sp>
      <p:pic>
        <p:nvPicPr>
          <p:cNvPr id="927748" name="Picture 4"/>
          <p:cNvPicPr>
            <a:picLocks noChangeAspect="1" noChangeArrowheads="1"/>
          </p:cNvPicPr>
          <p:nvPr/>
        </p:nvPicPr>
        <p:blipFill>
          <a:blip r:embed="rId2" cstate="print"/>
          <a:srcRect t="7018"/>
          <a:stretch>
            <a:fillRect/>
          </a:stretch>
        </p:blipFill>
        <p:spPr bwMode="auto">
          <a:xfrm>
            <a:off x="4572000" y="838200"/>
            <a:ext cx="4343400" cy="4252913"/>
          </a:xfrm>
          <a:prstGeom prst="rect">
            <a:avLst/>
          </a:prstGeom>
          <a:noFill/>
          <a:ln w="9525">
            <a:noFill/>
            <a:miter lim="800000"/>
            <a:headEnd/>
            <a:tailEnd/>
          </a:ln>
          <a:effectLst/>
        </p:spPr>
      </p:pic>
      <p:pic>
        <p:nvPicPr>
          <p:cNvPr id="927749" name="Picture 5"/>
          <p:cNvPicPr>
            <a:picLocks noChangeAspect="1" noChangeArrowheads="1"/>
          </p:cNvPicPr>
          <p:nvPr/>
        </p:nvPicPr>
        <p:blipFill>
          <a:blip r:embed="rId3" cstate="print"/>
          <a:srcRect/>
          <a:stretch>
            <a:fillRect/>
          </a:stretch>
        </p:blipFill>
        <p:spPr bwMode="auto">
          <a:xfrm>
            <a:off x="5486400" y="5410200"/>
            <a:ext cx="1524000" cy="825500"/>
          </a:xfrm>
          <a:prstGeom prst="rect">
            <a:avLst/>
          </a:prstGeom>
          <a:noFill/>
          <a:ln w="12700">
            <a:noFill/>
            <a:miter lim="800000"/>
            <a:headEnd type="none" w="sm" len="sm"/>
            <a:tailEnd type="none" w="sm" len="sm"/>
          </a:ln>
          <a:effectLst/>
        </p:spPr>
      </p:pic>
      <p:pic>
        <p:nvPicPr>
          <p:cNvPr id="927750" name="Picture 6"/>
          <p:cNvPicPr>
            <a:picLocks noChangeAspect="1" noChangeArrowheads="1"/>
          </p:cNvPicPr>
          <p:nvPr/>
        </p:nvPicPr>
        <p:blipFill>
          <a:blip r:embed="rId4" cstate="print"/>
          <a:srcRect/>
          <a:stretch>
            <a:fillRect/>
          </a:stretch>
        </p:blipFill>
        <p:spPr bwMode="auto">
          <a:xfrm>
            <a:off x="7162800" y="5410200"/>
            <a:ext cx="1665288" cy="765175"/>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ooter Placeholder 2"/>
          <p:cNvSpPr>
            <a:spLocks noGrp="1"/>
          </p:cNvSpPr>
          <p:nvPr>
            <p:ph type="ftr" sz="quarter" idx="10"/>
          </p:nvPr>
        </p:nvSpPr>
        <p:spPr/>
        <p:txBody>
          <a:bodyPr/>
          <a:lstStyle/>
          <a:p>
            <a:fld id="{A2DF5AED-BEAF-448C-BE92-E28C4DBD4E7E}" type="slidenum">
              <a:rPr lang="en-US"/>
              <a:pPr/>
              <a:t>44</a:t>
            </a:fld>
            <a:r>
              <a:rPr lang="en-US"/>
              <a:t>                                                                                                                                       Tom LeCompte, ANL</a:t>
            </a:r>
          </a:p>
        </p:txBody>
      </p:sp>
      <p:sp>
        <p:nvSpPr>
          <p:cNvPr id="928770" name="Rectangle 2"/>
          <p:cNvSpPr>
            <a:spLocks noGrp="1" noChangeArrowheads="1"/>
          </p:cNvSpPr>
          <p:nvPr>
            <p:ph type="title"/>
          </p:nvPr>
        </p:nvSpPr>
        <p:spPr/>
        <p:txBody>
          <a:bodyPr/>
          <a:lstStyle/>
          <a:p>
            <a:r>
              <a:rPr lang="en-US"/>
              <a:t>The W Boson in Pictures</a:t>
            </a:r>
          </a:p>
        </p:txBody>
      </p:sp>
      <p:pic>
        <p:nvPicPr>
          <p:cNvPr id="928771" name="Picture 3" descr="http://cern-discoveries.web.cern.ch/CERN-Discoveries/Courier/experiments/page-23.jpg"/>
          <p:cNvPicPr>
            <a:picLocks noChangeAspect="1" noChangeArrowheads="1"/>
          </p:cNvPicPr>
          <p:nvPr/>
        </p:nvPicPr>
        <p:blipFill>
          <a:blip r:embed="rId3" cstate="print"/>
          <a:srcRect/>
          <a:stretch>
            <a:fillRect/>
          </a:stretch>
        </p:blipFill>
        <p:spPr bwMode="auto">
          <a:xfrm>
            <a:off x="1490663" y="868363"/>
            <a:ext cx="2555875" cy="2009775"/>
          </a:xfrm>
          <a:prstGeom prst="rect">
            <a:avLst/>
          </a:prstGeom>
          <a:noFill/>
        </p:spPr>
      </p:pic>
      <p:pic>
        <p:nvPicPr>
          <p:cNvPr id="928772" name="Picture 4"/>
          <p:cNvPicPr>
            <a:picLocks noChangeAspect="1" noChangeArrowheads="1"/>
          </p:cNvPicPr>
          <p:nvPr/>
        </p:nvPicPr>
        <p:blipFill>
          <a:blip r:embed="rId4" cstate="print"/>
          <a:srcRect/>
          <a:stretch>
            <a:fillRect/>
          </a:stretch>
        </p:blipFill>
        <p:spPr bwMode="auto">
          <a:xfrm>
            <a:off x="4470400" y="868363"/>
            <a:ext cx="4006850" cy="3422650"/>
          </a:xfrm>
          <a:prstGeom prst="rect">
            <a:avLst/>
          </a:prstGeom>
          <a:noFill/>
          <a:ln w="9525">
            <a:noFill/>
            <a:miter lim="800000"/>
            <a:headEnd/>
            <a:tailEnd/>
          </a:ln>
          <a:effectLst/>
        </p:spPr>
      </p:pic>
      <p:sp>
        <p:nvSpPr>
          <p:cNvPr id="928773" name="Line 5"/>
          <p:cNvSpPr>
            <a:spLocks noChangeShapeType="1"/>
          </p:cNvSpPr>
          <p:nvPr/>
        </p:nvSpPr>
        <p:spPr bwMode="auto">
          <a:xfrm>
            <a:off x="6640513" y="5292725"/>
            <a:ext cx="604837" cy="812800"/>
          </a:xfrm>
          <a:prstGeom prst="line">
            <a:avLst/>
          </a:prstGeom>
          <a:noFill/>
          <a:ln w="38100">
            <a:solidFill>
              <a:srgbClr val="FF0000"/>
            </a:solidFill>
            <a:round/>
            <a:headEnd/>
            <a:tailEnd type="triangle" w="med" len="med"/>
          </a:ln>
          <a:effectLst/>
        </p:spPr>
        <p:txBody>
          <a:bodyPr>
            <a:spAutoFit/>
          </a:bodyPr>
          <a:lstStyle/>
          <a:p>
            <a:endParaRPr lang="en-GB"/>
          </a:p>
        </p:txBody>
      </p:sp>
      <p:sp>
        <p:nvSpPr>
          <p:cNvPr id="928774" name="Text Box 6"/>
          <p:cNvSpPr txBox="1">
            <a:spLocks noChangeArrowheads="1"/>
          </p:cNvSpPr>
          <p:nvPr/>
        </p:nvSpPr>
        <p:spPr bwMode="auto">
          <a:xfrm>
            <a:off x="7156450" y="5483225"/>
            <a:ext cx="1770063" cy="274638"/>
          </a:xfrm>
          <a:prstGeom prst="rect">
            <a:avLst/>
          </a:prstGeom>
          <a:noFill/>
          <a:ln w="9525">
            <a:noFill/>
            <a:miter lim="800000"/>
            <a:headEnd/>
            <a:tailEnd/>
          </a:ln>
          <a:effectLst/>
        </p:spPr>
        <p:txBody>
          <a:bodyPr>
            <a:spAutoFit/>
          </a:bodyPr>
          <a:lstStyle/>
          <a:p>
            <a:pPr eaLnBrk="0" hangingPunct="0">
              <a:spcBef>
                <a:spcPct val="50000"/>
              </a:spcBef>
              <a:spcAft>
                <a:spcPct val="10000"/>
              </a:spcAft>
              <a:buClr>
                <a:schemeClr val="tx2"/>
              </a:buClr>
              <a:buFontTx/>
              <a:buNone/>
            </a:pPr>
            <a:r>
              <a:rPr lang="en-US" sz="1200">
                <a:latin typeface="Arial" charset="0"/>
              </a:rPr>
              <a:t>Electron momentum</a:t>
            </a:r>
          </a:p>
        </p:txBody>
      </p:sp>
      <p:sp>
        <p:nvSpPr>
          <p:cNvPr id="928775" name="Line 7"/>
          <p:cNvSpPr>
            <a:spLocks noChangeShapeType="1"/>
          </p:cNvSpPr>
          <p:nvPr/>
        </p:nvSpPr>
        <p:spPr bwMode="auto">
          <a:xfrm flipH="1" flipV="1">
            <a:off x="6072188" y="4333875"/>
            <a:ext cx="536575" cy="935038"/>
          </a:xfrm>
          <a:prstGeom prst="line">
            <a:avLst/>
          </a:prstGeom>
          <a:noFill/>
          <a:ln w="38100">
            <a:solidFill>
              <a:srgbClr val="FF00FF"/>
            </a:solidFill>
            <a:prstDash val="dash"/>
            <a:round/>
            <a:headEnd/>
            <a:tailEnd type="triangle" w="med" len="med"/>
          </a:ln>
          <a:effectLst/>
        </p:spPr>
        <p:txBody>
          <a:bodyPr>
            <a:spAutoFit/>
          </a:bodyPr>
          <a:lstStyle/>
          <a:p>
            <a:endParaRPr lang="en-GB"/>
          </a:p>
        </p:txBody>
      </p:sp>
      <p:sp>
        <p:nvSpPr>
          <p:cNvPr id="928776" name="Text Box 8"/>
          <p:cNvSpPr txBox="1">
            <a:spLocks noChangeArrowheads="1"/>
          </p:cNvSpPr>
          <p:nvPr/>
        </p:nvSpPr>
        <p:spPr bwMode="auto">
          <a:xfrm>
            <a:off x="6623050" y="4618038"/>
            <a:ext cx="1323975" cy="457200"/>
          </a:xfrm>
          <a:prstGeom prst="rect">
            <a:avLst/>
          </a:prstGeom>
          <a:noFill/>
          <a:ln w="9525">
            <a:noFill/>
            <a:miter lim="800000"/>
            <a:headEnd/>
            <a:tailEnd/>
          </a:ln>
          <a:effectLst/>
        </p:spPr>
        <p:txBody>
          <a:bodyPr>
            <a:spAutoFit/>
          </a:bodyPr>
          <a:lstStyle/>
          <a:p>
            <a:pPr eaLnBrk="0" hangingPunct="0">
              <a:spcBef>
                <a:spcPct val="50000"/>
              </a:spcBef>
              <a:spcAft>
                <a:spcPct val="10000"/>
              </a:spcAft>
              <a:buClr>
                <a:schemeClr val="tx2"/>
              </a:buClr>
              <a:buFontTx/>
              <a:buNone/>
            </a:pPr>
            <a:r>
              <a:rPr lang="en-US" sz="1200">
                <a:latin typeface="Arial" charset="0"/>
              </a:rPr>
              <a:t>Missing E</a:t>
            </a:r>
            <a:r>
              <a:rPr lang="en-US" sz="1200" baseline="-25000">
                <a:latin typeface="Arial" charset="0"/>
              </a:rPr>
              <a:t>T </a:t>
            </a:r>
            <a:r>
              <a:rPr lang="en-US" sz="1200">
                <a:latin typeface="Arial" charset="0"/>
              </a:rPr>
              <a:t>(neutrino)</a:t>
            </a:r>
          </a:p>
        </p:txBody>
      </p:sp>
      <p:sp>
        <p:nvSpPr>
          <p:cNvPr id="928777" name="Text Box 9"/>
          <p:cNvSpPr txBox="1">
            <a:spLocks noChangeArrowheads="1"/>
          </p:cNvSpPr>
          <p:nvPr/>
        </p:nvSpPr>
        <p:spPr bwMode="auto">
          <a:xfrm>
            <a:off x="304800" y="990600"/>
            <a:ext cx="2438400" cy="942975"/>
          </a:xfrm>
          <a:prstGeom prst="rect">
            <a:avLst/>
          </a:prstGeom>
          <a:noFill/>
          <a:ln w="9525">
            <a:noFill/>
            <a:miter lim="800000"/>
            <a:headEnd/>
            <a:tailEnd/>
          </a:ln>
          <a:effectLst/>
        </p:spPr>
        <p:txBody>
          <a:bodyPr>
            <a:spAutoFit/>
          </a:bodyPr>
          <a:lstStyle/>
          <a:p>
            <a:pPr eaLnBrk="0" hangingPunct="0">
              <a:spcBef>
                <a:spcPct val="50000"/>
              </a:spcBef>
              <a:spcAft>
                <a:spcPct val="10000"/>
              </a:spcAft>
              <a:buClr>
                <a:schemeClr val="tx2"/>
              </a:buClr>
              <a:buFontTx/>
              <a:buNone/>
            </a:pPr>
            <a:r>
              <a:rPr lang="en-US">
                <a:latin typeface="Arial" charset="0"/>
              </a:rPr>
              <a:t>From the first observations  (UA1/UA2)</a:t>
            </a:r>
            <a:br>
              <a:rPr lang="en-US">
                <a:latin typeface="Arial" charset="0"/>
              </a:rPr>
            </a:br>
            <a:r>
              <a:rPr lang="en-US">
                <a:latin typeface="Arial" charset="0"/>
              </a:rPr>
              <a:t/>
            </a:r>
            <a:br>
              <a:rPr lang="en-US">
                <a:latin typeface="Arial" charset="0"/>
              </a:rPr>
            </a:br>
            <a:r>
              <a:rPr lang="en-US">
                <a:latin typeface="Arial" charset="0"/>
              </a:rPr>
              <a:t>This is a </a:t>
            </a:r>
            <a:r>
              <a:rPr lang="en-US">
                <a:latin typeface="Arial Black" pitchFamily="34" charset="0"/>
              </a:rPr>
              <a:t>UA2</a:t>
            </a:r>
            <a:r>
              <a:rPr lang="en-US">
                <a:latin typeface="Arial" charset="0"/>
              </a:rPr>
              <a:t> event</a:t>
            </a:r>
          </a:p>
        </p:txBody>
      </p:sp>
      <p:sp>
        <p:nvSpPr>
          <p:cNvPr id="928778" name="Text Box 10"/>
          <p:cNvSpPr txBox="1">
            <a:spLocks noChangeArrowheads="1"/>
          </p:cNvSpPr>
          <p:nvPr/>
        </p:nvSpPr>
        <p:spPr bwMode="auto">
          <a:xfrm>
            <a:off x="7724775" y="3792538"/>
            <a:ext cx="477838" cy="336550"/>
          </a:xfrm>
          <a:prstGeom prst="rect">
            <a:avLst/>
          </a:prstGeom>
          <a:noFill/>
          <a:ln w="9525">
            <a:noFill/>
            <a:miter lim="800000"/>
            <a:headEnd/>
            <a:tailEnd/>
          </a:ln>
          <a:effectLst/>
        </p:spPr>
        <p:txBody>
          <a:bodyPr wrap="none">
            <a:spAutoFit/>
          </a:bodyPr>
          <a:lstStyle/>
          <a:p>
            <a:pPr eaLnBrk="0" hangingPunct="0">
              <a:spcBef>
                <a:spcPct val="50000"/>
              </a:spcBef>
              <a:spcAft>
                <a:spcPct val="10000"/>
              </a:spcAft>
              <a:buClr>
                <a:schemeClr val="tx2"/>
              </a:buClr>
              <a:buFontTx/>
              <a:buNone/>
            </a:pPr>
            <a:r>
              <a:rPr lang="en-US" sz="1600">
                <a:latin typeface="Arial Black" pitchFamily="34" charset="0"/>
              </a:rPr>
              <a:t>D0</a:t>
            </a:r>
          </a:p>
        </p:txBody>
      </p:sp>
      <p:graphicFrame>
        <p:nvGraphicFramePr>
          <p:cNvPr id="928779" name="Object 11"/>
          <p:cNvGraphicFramePr>
            <a:graphicFrameLocks noChangeAspect="1"/>
          </p:cNvGraphicFramePr>
          <p:nvPr/>
        </p:nvGraphicFramePr>
        <p:xfrm>
          <a:off x="381000" y="3276600"/>
          <a:ext cx="1981200" cy="615950"/>
        </p:xfrm>
        <a:graphic>
          <a:graphicData uri="http://schemas.openxmlformats.org/presentationml/2006/ole">
            <p:oleObj spid="_x0000_s928779" name="Equation" r:id="rId5" imgW="571320" imgH="177480" progId="Equation.3">
              <p:embed/>
            </p:oleObj>
          </a:graphicData>
        </a:graphic>
      </p:graphicFrame>
      <p:graphicFrame>
        <p:nvGraphicFramePr>
          <p:cNvPr id="928780" name="Object 12"/>
          <p:cNvGraphicFramePr>
            <a:graphicFrameLocks noChangeAspect="1"/>
          </p:cNvGraphicFramePr>
          <p:nvPr/>
        </p:nvGraphicFramePr>
        <p:xfrm>
          <a:off x="304800" y="3886200"/>
          <a:ext cx="2025650" cy="703263"/>
        </p:xfrm>
        <a:graphic>
          <a:graphicData uri="http://schemas.openxmlformats.org/presentationml/2006/ole">
            <p:oleObj spid="_x0000_s928780" name="Equation" r:id="rId6" imgW="583920" imgH="203040" progId="Equation.3">
              <p:embed/>
            </p:oleObj>
          </a:graphicData>
        </a:graphic>
      </p:graphicFrame>
      <p:graphicFrame>
        <p:nvGraphicFramePr>
          <p:cNvPr id="928781" name="Object 13"/>
          <p:cNvGraphicFramePr>
            <a:graphicFrameLocks noChangeAspect="1"/>
          </p:cNvGraphicFramePr>
          <p:nvPr/>
        </p:nvGraphicFramePr>
        <p:xfrm>
          <a:off x="381000" y="4572000"/>
          <a:ext cx="1892300" cy="615950"/>
        </p:xfrm>
        <a:graphic>
          <a:graphicData uri="http://schemas.openxmlformats.org/presentationml/2006/ole">
            <p:oleObj spid="_x0000_s928781" name="Equation" r:id="rId7" imgW="545760" imgH="177480" progId="Equation.3">
              <p:embed/>
            </p:oleObj>
          </a:graphicData>
        </a:graphic>
      </p:graphicFrame>
      <p:graphicFrame>
        <p:nvGraphicFramePr>
          <p:cNvPr id="928782" name="Object 14"/>
          <p:cNvGraphicFramePr>
            <a:graphicFrameLocks noChangeAspect="1"/>
          </p:cNvGraphicFramePr>
          <p:nvPr/>
        </p:nvGraphicFramePr>
        <p:xfrm>
          <a:off x="457200" y="5486400"/>
          <a:ext cx="1981200" cy="703263"/>
        </p:xfrm>
        <a:graphic>
          <a:graphicData uri="http://schemas.openxmlformats.org/presentationml/2006/ole">
            <p:oleObj spid="_x0000_s928782" name="Equation" r:id="rId8" imgW="571320" imgH="203040" progId="Equation.3">
              <p:embed/>
            </p:oleObj>
          </a:graphicData>
        </a:graphic>
      </p:graphicFrame>
      <p:sp>
        <p:nvSpPr>
          <p:cNvPr id="928783" name="Text Box 15"/>
          <p:cNvSpPr txBox="1">
            <a:spLocks noChangeArrowheads="1"/>
          </p:cNvSpPr>
          <p:nvPr/>
        </p:nvSpPr>
        <p:spPr bwMode="auto">
          <a:xfrm>
            <a:off x="2743200" y="3886200"/>
            <a:ext cx="1600200" cy="641350"/>
          </a:xfrm>
          <a:prstGeom prst="rect">
            <a:avLst/>
          </a:prstGeom>
          <a:solidFill>
            <a:srgbClr val="CCFFCC"/>
          </a:solidFill>
          <a:ln w="9525">
            <a:noFill/>
            <a:miter lim="800000"/>
            <a:headEnd/>
            <a:tailEnd/>
          </a:ln>
          <a:effectLst/>
        </p:spPr>
        <p:txBody>
          <a:bodyPr>
            <a:spAutoFit/>
          </a:bodyPr>
          <a:lstStyle/>
          <a:p>
            <a:pPr>
              <a:spcBef>
                <a:spcPct val="50000"/>
              </a:spcBef>
              <a:buFontTx/>
              <a:buNone/>
            </a:pPr>
            <a:r>
              <a:rPr lang="en-US" sz="1800">
                <a:latin typeface="Arial" charset="0"/>
              </a:rPr>
              <a:t>Each 11% of the time.</a:t>
            </a:r>
          </a:p>
        </p:txBody>
      </p:sp>
      <p:sp>
        <p:nvSpPr>
          <p:cNvPr id="928784" name="AutoShape 16"/>
          <p:cNvSpPr>
            <a:spLocks/>
          </p:cNvSpPr>
          <p:nvPr/>
        </p:nvSpPr>
        <p:spPr bwMode="auto">
          <a:xfrm>
            <a:off x="2286000" y="3276600"/>
            <a:ext cx="381000" cy="1905000"/>
          </a:xfrm>
          <a:prstGeom prst="rightBrace">
            <a:avLst>
              <a:gd name="adj1" fmla="val 41667"/>
              <a:gd name="adj2" fmla="val 50000"/>
            </a:avLst>
          </a:prstGeom>
          <a:noFill/>
          <a:ln w="31750">
            <a:solidFill>
              <a:schemeClr val="tx1"/>
            </a:solidFill>
            <a:round/>
            <a:headEnd/>
            <a:tailEnd/>
          </a:ln>
          <a:effectLst/>
        </p:spPr>
        <p:txBody>
          <a:bodyPr wrap="none" anchor="ctr"/>
          <a:lstStyle/>
          <a:p>
            <a:endParaRPr lang="en-GB"/>
          </a:p>
        </p:txBody>
      </p:sp>
      <p:sp>
        <p:nvSpPr>
          <p:cNvPr id="928785" name="Text Box 17"/>
          <p:cNvSpPr txBox="1">
            <a:spLocks noChangeArrowheads="1"/>
          </p:cNvSpPr>
          <p:nvPr/>
        </p:nvSpPr>
        <p:spPr bwMode="auto">
          <a:xfrm>
            <a:off x="2819400" y="5410200"/>
            <a:ext cx="2971800" cy="641350"/>
          </a:xfrm>
          <a:prstGeom prst="rect">
            <a:avLst/>
          </a:prstGeom>
          <a:solidFill>
            <a:srgbClr val="CCFFCC"/>
          </a:solidFill>
          <a:ln w="9525">
            <a:noFill/>
            <a:miter lim="800000"/>
            <a:headEnd/>
            <a:tailEnd/>
          </a:ln>
          <a:effectLst/>
        </p:spPr>
        <p:txBody>
          <a:bodyPr>
            <a:spAutoFit/>
          </a:bodyPr>
          <a:lstStyle/>
          <a:p>
            <a:pPr>
              <a:spcBef>
                <a:spcPct val="50000"/>
              </a:spcBef>
              <a:buFontTx/>
              <a:buNone/>
            </a:pPr>
            <a:r>
              <a:rPr lang="en-US" sz="1800">
                <a:latin typeface="Arial" charset="0"/>
              </a:rPr>
              <a:t>Gives two jets – </a:t>
            </a:r>
            <a:br>
              <a:rPr lang="en-US" sz="1800">
                <a:latin typeface="Arial" charset="0"/>
              </a:rPr>
            </a:br>
            <a:r>
              <a:rPr lang="en-US" sz="1800">
                <a:latin typeface="Arial" charset="0"/>
              </a:rPr>
              <a:t>like millions of other events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oter Placeholder 3"/>
          <p:cNvSpPr>
            <a:spLocks noGrp="1"/>
          </p:cNvSpPr>
          <p:nvPr>
            <p:ph type="ftr" sz="quarter" idx="10"/>
          </p:nvPr>
        </p:nvSpPr>
        <p:spPr/>
        <p:txBody>
          <a:bodyPr/>
          <a:lstStyle/>
          <a:p>
            <a:fld id="{E816D0BF-1D77-4B03-8077-520C9C563488}" type="slidenum">
              <a:rPr lang="en-US"/>
              <a:pPr/>
              <a:t>45</a:t>
            </a:fld>
            <a:r>
              <a:rPr lang="en-US"/>
              <a:t>                                                                                                                                       Tom LeCompte, ANL</a:t>
            </a:r>
          </a:p>
        </p:txBody>
      </p:sp>
      <p:sp>
        <p:nvSpPr>
          <p:cNvPr id="929794" name="Rectangle 2"/>
          <p:cNvSpPr>
            <a:spLocks noGrp="1" noChangeArrowheads="1"/>
          </p:cNvSpPr>
          <p:nvPr>
            <p:ph type="title"/>
          </p:nvPr>
        </p:nvSpPr>
        <p:spPr/>
        <p:txBody>
          <a:bodyPr/>
          <a:lstStyle/>
          <a:p>
            <a:r>
              <a:rPr lang="en-US"/>
              <a:t>What is “Missing Transverse Energy (E</a:t>
            </a:r>
            <a:r>
              <a:rPr lang="en-US" baseline="-25000"/>
              <a:t>T</a:t>
            </a:r>
            <a:r>
              <a:rPr lang="en-US"/>
              <a:t>)”</a:t>
            </a:r>
          </a:p>
        </p:txBody>
      </p:sp>
      <p:sp>
        <p:nvSpPr>
          <p:cNvPr id="929795" name="Rectangle 3"/>
          <p:cNvSpPr>
            <a:spLocks noGrp="1" noChangeArrowheads="1"/>
          </p:cNvSpPr>
          <p:nvPr>
            <p:ph type="body" idx="1"/>
          </p:nvPr>
        </p:nvSpPr>
        <p:spPr>
          <a:xfrm>
            <a:off x="4953000" y="914400"/>
            <a:ext cx="3952875" cy="4702175"/>
          </a:xfrm>
        </p:spPr>
        <p:txBody>
          <a:bodyPr/>
          <a:lstStyle/>
          <a:p>
            <a:pPr>
              <a:lnSpc>
                <a:spcPct val="90000"/>
              </a:lnSpc>
            </a:pPr>
            <a:r>
              <a:rPr lang="en-US" sz="1800"/>
              <a:t>We know momentum is conserved.</a:t>
            </a:r>
            <a:br>
              <a:rPr lang="en-US" sz="1800"/>
            </a:br>
            <a:endParaRPr lang="en-US" sz="1800"/>
          </a:p>
          <a:p>
            <a:pPr>
              <a:lnSpc>
                <a:spcPct val="90000"/>
              </a:lnSpc>
            </a:pPr>
            <a:r>
              <a:rPr lang="en-US" sz="1800"/>
              <a:t>An apparent imbalance of momentum can be due to an escaping neutrino</a:t>
            </a:r>
          </a:p>
          <a:p>
            <a:pPr lvl="1">
              <a:lnSpc>
                <a:spcPct val="90000"/>
              </a:lnSpc>
            </a:pPr>
            <a:r>
              <a:rPr lang="en-US" sz="1400"/>
              <a:t>Calculated by adding up all the other momenta and reversing the sign</a:t>
            </a:r>
            <a:br>
              <a:rPr lang="en-US" sz="1400"/>
            </a:br>
            <a:endParaRPr lang="en-US" sz="1400"/>
          </a:p>
          <a:p>
            <a:pPr>
              <a:lnSpc>
                <a:spcPct val="90000"/>
              </a:lnSpc>
            </a:pPr>
            <a:r>
              <a:rPr lang="en-US" sz="1800"/>
              <a:t>We work only in the </a:t>
            </a:r>
            <a:r>
              <a:rPr lang="en-US" sz="1800" i="1"/>
              <a:t>xy</a:t>
            </a:r>
            <a:r>
              <a:rPr lang="en-US" sz="1800"/>
              <a:t> (</a:t>
            </a:r>
            <a:r>
              <a:rPr lang="en-US" sz="1800">
                <a:solidFill>
                  <a:schemeClr val="accent2"/>
                </a:solidFill>
                <a:latin typeface="Arial Black" pitchFamily="34" charset="0"/>
              </a:rPr>
              <a:t>transverse</a:t>
            </a:r>
            <a:r>
              <a:rPr lang="en-US" sz="1800"/>
              <a:t>) plane</a:t>
            </a:r>
          </a:p>
          <a:p>
            <a:pPr lvl="1">
              <a:lnSpc>
                <a:spcPct val="90000"/>
              </a:lnSpc>
            </a:pPr>
            <a:r>
              <a:rPr lang="en-US" sz="1400"/>
              <a:t>Many particles escape unmeasured down the beampipe</a:t>
            </a:r>
            <a:br>
              <a:rPr lang="en-US" sz="1400"/>
            </a:br>
            <a:endParaRPr lang="en-US" sz="1400"/>
          </a:p>
          <a:p>
            <a:pPr>
              <a:lnSpc>
                <a:spcPct val="90000"/>
              </a:lnSpc>
            </a:pPr>
            <a:r>
              <a:rPr lang="en-US" sz="1800"/>
              <a:t>Missing E</a:t>
            </a:r>
            <a:r>
              <a:rPr lang="en-US" sz="1800" baseline="-25000"/>
              <a:t>T</a:t>
            </a:r>
            <a:r>
              <a:rPr lang="en-US" sz="1800"/>
              <a:t> is not just present in W’s: its’ common in many new theories (like supersymmetry)</a:t>
            </a:r>
          </a:p>
          <a:p>
            <a:pPr lvl="1">
              <a:lnSpc>
                <a:spcPct val="90000"/>
              </a:lnSpc>
            </a:pPr>
            <a:r>
              <a:rPr lang="en-US" sz="1400"/>
              <a:t>Again, the W lets us “practice”</a:t>
            </a:r>
          </a:p>
        </p:txBody>
      </p:sp>
      <p:pic>
        <p:nvPicPr>
          <p:cNvPr id="929796" name="Picture 4"/>
          <p:cNvPicPr>
            <a:picLocks noChangeAspect="1" noChangeArrowheads="1"/>
          </p:cNvPicPr>
          <p:nvPr/>
        </p:nvPicPr>
        <p:blipFill>
          <a:blip r:embed="rId3" cstate="print"/>
          <a:srcRect/>
          <a:stretch>
            <a:fillRect/>
          </a:stretch>
        </p:blipFill>
        <p:spPr bwMode="auto">
          <a:xfrm>
            <a:off x="536575" y="811213"/>
            <a:ext cx="4006850" cy="3422650"/>
          </a:xfrm>
          <a:prstGeom prst="rect">
            <a:avLst/>
          </a:prstGeom>
          <a:noFill/>
          <a:ln w="9525">
            <a:noFill/>
            <a:miter lim="800000"/>
            <a:headEnd/>
            <a:tailEnd/>
          </a:ln>
          <a:effectLst/>
        </p:spPr>
      </p:pic>
      <p:sp>
        <p:nvSpPr>
          <p:cNvPr id="929797" name="Line 5"/>
          <p:cNvSpPr>
            <a:spLocks noChangeShapeType="1"/>
          </p:cNvSpPr>
          <p:nvPr/>
        </p:nvSpPr>
        <p:spPr bwMode="auto">
          <a:xfrm>
            <a:off x="2706688" y="5235575"/>
            <a:ext cx="604837" cy="812800"/>
          </a:xfrm>
          <a:prstGeom prst="line">
            <a:avLst/>
          </a:prstGeom>
          <a:noFill/>
          <a:ln w="38100">
            <a:solidFill>
              <a:srgbClr val="FF0000"/>
            </a:solidFill>
            <a:round/>
            <a:headEnd/>
            <a:tailEnd type="triangle" w="med" len="med"/>
          </a:ln>
          <a:effectLst/>
        </p:spPr>
        <p:txBody>
          <a:bodyPr>
            <a:spAutoFit/>
          </a:bodyPr>
          <a:lstStyle/>
          <a:p>
            <a:endParaRPr lang="en-GB"/>
          </a:p>
        </p:txBody>
      </p:sp>
      <p:sp>
        <p:nvSpPr>
          <p:cNvPr id="929798" name="Text Box 6"/>
          <p:cNvSpPr txBox="1">
            <a:spLocks noChangeArrowheads="1"/>
          </p:cNvSpPr>
          <p:nvPr/>
        </p:nvSpPr>
        <p:spPr bwMode="auto">
          <a:xfrm>
            <a:off x="3222625" y="5426075"/>
            <a:ext cx="1770063" cy="274638"/>
          </a:xfrm>
          <a:prstGeom prst="rect">
            <a:avLst/>
          </a:prstGeom>
          <a:noFill/>
          <a:ln w="9525">
            <a:noFill/>
            <a:miter lim="800000"/>
            <a:headEnd/>
            <a:tailEnd/>
          </a:ln>
          <a:effectLst/>
        </p:spPr>
        <p:txBody>
          <a:bodyPr>
            <a:spAutoFit/>
          </a:bodyPr>
          <a:lstStyle/>
          <a:p>
            <a:pPr eaLnBrk="0" hangingPunct="0">
              <a:spcBef>
                <a:spcPct val="50000"/>
              </a:spcBef>
              <a:spcAft>
                <a:spcPct val="10000"/>
              </a:spcAft>
              <a:buClr>
                <a:schemeClr val="tx2"/>
              </a:buClr>
              <a:buFontTx/>
              <a:buNone/>
            </a:pPr>
            <a:r>
              <a:rPr lang="en-US" sz="1200">
                <a:latin typeface="Arial" charset="0"/>
              </a:rPr>
              <a:t>Electron momentum</a:t>
            </a:r>
          </a:p>
        </p:txBody>
      </p:sp>
      <p:sp>
        <p:nvSpPr>
          <p:cNvPr id="929799" name="Line 7"/>
          <p:cNvSpPr>
            <a:spLocks noChangeShapeType="1"/>
          </p:cNvSpPr>
          <p:nvPr/>
        </p:nvSpPr>
        <p:spPr bwMode="auto">
          <a:xfrm flipH="1" flipV="1">
            <a:off x="2138363" y="4276725"/>
            <a:ext cx="536575" cy="935038"/>
          </a:xfrm>
          <a:prstGeom prst="line">
            <a:avLst/>
          </a:prstGeom>
          <a:noFill/>
          <a:ln w="38100">
            <a:solidFill>
              <a:srgbClr val="FF00FF"/>
            </a:solidFill>
            <a:prstDash val="dash"/>
            <a:round/>
            <a:headEnd/>
            <a:tailEnd type="triangle" w="med" len="med"/>
          </a:ln>
          <a:effectLst/>
        </p:spPr>
        <p:txBody>
          <a:bodyPr>
            <a:spAutoFit/>
          </a:bodyPr>
          <a:lstStyle/>
          <a:p>
            <a:endParaRPr lang="en-GB"/>
          </a:p>
        </p:txBody>
      </p:sp>
      <p:sp>
        <p:nvSpPr>
          <p:cNvPr id="929800" name="Line 8"/>
          <p:cNvSpPr>
            <a:spLocks noChangeShapeType="1"/>
          </p:cNvSpPr>
          <p:nvPr/>
        </p:nvSpPr>
        <p:spPr bwMode="auto">
          <a:xfrm flipH="1">
            <a:off x="2490788" y="5256213"/>
            <a:ext cx="184150" cy="141287"/>
          </a:xfrm>
          <a:prstGeom prst="line">
            <a:avLst/>
          </a:prstGeom>
          <a:noFill/>
          <a:ln w="38100">
            <a:solidFill>
              <a:srgbClr val="0071BC"/>
            </a:solidFill>
            <a:round/>
            <a:headEnd/>
            <a:tailEnd type="triangle" w="med" len="med"/>
          </a:ln>
          <a:effectLst/>
        </p:spPr>
        <p:txBody>
          <a:bodyPr>
            <a:spAutoFit/>
          </a:bodyPr>
          <a:lstStyle/>
          <a:p>
            <a:endParaRPr lang="en-GB"/>
          </a:p>
        </p:txBody>
      </p:sp>
      <p:sp>
        <p:nvSpPr>
          <p:cNvPr id="929801" name="Text Box 9"/>
          <p:cNvSpPr txBox="1">
            <a:spLocks noChangeArrowheads="1"/>
          </p:cNvSpPr>
          <p:nvPr/>
        </p:nvSpPr>
        <p:spPr bwMode="auto">
          <a:xfrm>
            <a:off x="2689225" y="4560888"/>
            <a:ext cx="944563" cy="274637"/>
          </a:xfrm>
          <a:prstGeom prst="rect">
            <a:avLst/>
          </a:prstGeom>
          <a:noFill/>
          <a:ln w="9525">
            <a:noFill/>
            <a:miter lim="800000"/>
            <a:headEnd/>
            <a:tailEnd/>
          </a:ln>
          <a:effectLst/>
        </p:spPr>
        <p:txBody>
          <a:bodyPr>
            <a:spAutoFit/>
          </a:bodyPr>
          <a:lstStyle/>
          <a:p>
            <a:pPr eaLnBrk="0" hangingPunct="0">
              <a:spcBef>
                <a:spcPct val="50000"/>
              </a:spcBef>
              <a:spcAft>
                <a:spcPct val="10000"/>
              </a:spcAft>
              <a:buClr>
                <a:schemeClr val="tx2"/>
              </a:buClr>
              <a:buFontTx/>
              <a:buNone/>
            </a:pPr>
            <a:r>
              <a:rPr lang="en-US" sz="1200">
                <a:latin typeface="Arial" charset="0"/>
              </a:rPr>
              <a:t>Missing E</a:t>
            </a:r>
            <a:r>
              <a:rPr lang="en-US" sz="1200" baseline="-25000">
                <a:latin typeface="Arial" charset="0"/>
              </a:rPr>
              <a:t>T</a:t>
            </a:r>
            <a:endParaRPr lang="en-US" sz="1200">
              <a:latin typeface="Arial" charset="0"/>
            </a:endParaRPr>
          </a:p>
        </p:txBody>
      </p:sp>
      <p:sp>
        <p:nvSpPr>
          <p:cNvPr id="929802" name="Text Box 10"/>
          <p:cNvSpPr txBox="1">
            <a:spLocks noChangeArrowheads="1"/>
          </p:cNvSpPr>
          <p:nvPr/>
        </p:nvSpPr>
        <p:spPr bwMode="auto">
          <a:xfrm>
            <a:off x="585788" y="5203825"/>
            <a:ext cx="1770062" cy="457200"/>
          </a:xfrm>
          <a:prstGeom prst="rect">
            <a:avLst/>
          </a:prstGeom>
          <a:noFill/>
          <a:ln w="9525">
            <a:noFill/>
            <a:miter lim="800000"/>
            <a:headEnd/>
            <a:tailEnd/>
          </a:ln>
          <a:effectLst/>
        </p:spPr>
        <p:txBody>
          <a:bodyPr>
            <a:spAutoFit/>
          </a:bodyPr>
          <a:lstStyle/>
          <a:p>
            <a:pPr algn="r" eaLnBrk="0" hangingPunct="0">
              <a:spcBef>
                <a:spcPct val="50000"/>
              </a:spcBef>
              <a:spcAft>
                <a:spcPct val="10000"/>
              </a:spcAft>
              <a:buClr>
                <a:schemeClr val="tx2"/>
              </a:buClr>
              <a:buFontTx/>
              <a:buNone/>
            </a:pPr>
            <a:r>
              <a:rPr lang="en-US" sz="1200">
                <a:latin typeface="Arial" charset="0"/>
              </a:rPr>
              <a:t>Momentum of the “underlying event”</a:t>
            </a:r>
          </a:p>
        </p:txBody>
      </p:sp>
      <p:graphicFrame>
        <p:nvGraphicFramePr>
          <p:cNvPr id="929803" name="Object 11"/>
          <p:cNvGraphicFramePr>
            <a:graphicFrameLocks noChangeAspect="1"/>
          </p:cNvGraphicFramePr>
          <p:nvPr/>
        </p:nvGraphicFramePr>
        <p:xfrm>
          <a:off x="381000" y="4648200"/>
          <a:ext cx="1751013" cy="506413"/>
        </p:xfrm>
        <a:graphic>
          <a:graphicData uri="http://schemas.openxmlformats.org/presentationml/2006/ole">
            <p:oleObj spid="_x0000_s929803" name="Equation" r:id="rId4" imgW="571320" imgH="164880" progId="Equation.3">
              <p:embed/>
            </p:oleObj>
          </a:graphicData>
        </a:graphic>
      </p:graphicFrame>
      <p:sp>
        <p:nvSpPr>
          <p:cNvPr id="929804" name="Text Box 12"/>
          <p:cNvSpPr txBox="1">
            <a:spLocks noChangeArrowheads="1"/>
          </p:cNvSpPr>
          <p:nvPr/>
        </p:nvSpPr>
        <p:spPr bwMode="auto">
          <a:xfrm>
            <a:off x="0" y="3962400"/>
            <a:ext cx="1927225" cy="314325"/>
          </a:xfrm>
          <a:prstGeom prst="rect">
            <a:avLst/>
          </a:prstGeom>
          <a:solidFill>
            <a:srgbClr val="FFFF00"/>
          </a:solidFill>
          <a:ln w="9525">
            <a:solidFill>
              <a:schemeClr val="tx1"/>
            </a:solidFill>
            <a:miter lim="800000"/>
            <a:headEnd/>
            <a:tailEnd/>
          </a:ln>
          <a:effectLst/>
        </p:spPr>
        <p:txBody>
          <a:bodyPr wrap="none">
            <a:spAutoFit/>
          </a:bodyPr>
          <a:lstStyle/>
          <a:p>
            <a:pPr>
              <a:buFontTx/>
              <a:buNone/>
            </a:pPr>
            <a:r>
              <a:rPr lang="en-US">
                <a:latin typeface="Arial" charset="0"/>
              </a:rPr>
              <a:t>Same event as before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3"/>
          <p:cNvSpPr>
            <a:spLocks noGrp="1"/>
          </p:cNvSpPr>
          <p:nvPr>
            <p:ph type="ftr" sz="quarter" idx="10"/>
          </p:nvPr>
        </p:nvSpPr>
        <p:spPr/>
        <p:txBody>
          <a:bodyPr/>
          <a:lstStyle/>
          <a:p>
            <a:fld id="{27D71A08-EEFA-4709-BA6F-5A437B7A0BED}" type="slidenum">
              <a:rPr lang="en-US"/>
              <a:pPr/>
              <a:t>46</a:t>
            </a:fld>
            <a:r>
              <a:rPr lang="en-US"/>
              <a:t>                                                                                                                                       Tom LeCompte, ANL</a:t>
            </a:r>
          </a:p>
        </p:txBody>
      </p:sp>
      <p:sp>
        <p:nvSpPr>
          <p:cNvPr id="930818" name="Rectangle 2"/>
          <p:cNvSpPr>
            <a:spLocks noGrp="1" noChangeArrowheads="1"/>
          </p:cNvSpPr>
          <p:nvPr>
            <p:ph type="title"/>
          </p:nvPr>
        </p:nvSpPr>
        <p:spPr/>
        <p:txBody>
          <a:bodyPr/>
          <a:lstStyle/>
          <a:p>
            <a:r>
              <a:rPr lang="en-US"/>
              <a:t>Hermiticity</a:t>
            </a:r>
          </a:p>
        </p:txBody>
      </p:sp>
      <p:sp>
        <p:nvSpPr>
          <p:cNvPr id="930819" name="Rectangle 3"/>
          <p:cNvSpPr>
            <a:spLocks noGrp="1" noChangeArrowheads="1"/>
          </p:cNvSpPr>
          <p:nvPr>
            <p:ph type="body" idx="1"/>
          </p:nvPr>
        </p:nvSpPr>
        <p:spPr>
          <a:xfrm>
            <a:off x="304800" y="1049338"/>
            <a:ext cx="4949825" cy="4972050"/>
          </a:xfrm>
        </p:spPr>
        <p:txBody>
          <a:bodyPr/>
          <a:lstStyle/>
          <a:p>
            <a:pPr>
              <a:lnSpc>
                <a:spcPct val="90000"/>
              </a:lnSpc>
            </a:pPr>
            <a:r>
              <a:rPr lang="en-US"/>
              <a:t>A fancy way of saying “holes are bad”</a:t>
            </a:r>
            <a:br>
              <a:rPr lang="en-US"/>
            </a:br>
            <a:endParaRPr lang="en-US"/>
          </a:p>
          <a:p>
            <a:pPr>
              <a:lnSpc>
                <a:spcPct val="90000"/>
              </a:lnSpc>
            </a:pPr>
            <a:r>
              <a:rPr lang="en-US"/>
              <a:t>Particles escape down holes and cracks, and generate missing E</a:t>
            </a:r>
            <a:r>
              <a:rPr lang="en-US" baseline="-25000"/>
              <a:t>T</a:t>
            </a:r>
          </a:p>
          <a:p>
            <a:pPr lvl="1">
              <a:lnSpc>
                <a:spcPct val="90000"/>
              </a:lnSpc>
            </a:pPr>
            <a:r>
              <a:rPr lang="en-US"/>
              <a:t>“Real missing E</a:t>
            </a:r>
            <a:r>
              <a:rPr lang="en-US" baseline="-25000"/>
              <a:t>T</a:t>
            </a:r>
            <a:r>
              <a:rPr lang="en-US"/>
              <a:t>, because it truly is missing</a:t>
            </a:r>
          </a:p>
          <a:p>
            <a:pPr lvl="1">
              <a:lnSpc>
                <a:spcPct val="90000"/>
              </a:lnSpc>
            </a:pPr>
            <a:r>
              <a:rPr lang="en-US"/>
              <a:t>“Fake missing E</a:t>
            </a:r>
            <a:r>
              <a:rPr lang="en-US" baseline="-25000"/>
              <a:t>T</a:t>
            </a:r>
            <a:r>
              <a:rPr lang="en-US"/>
              <a:t>” in the sense that it wasn’t what you were looking for</a:t>
            </a:r>
          </a:p>
          <a:p>
            <a:pPr lvl="2">
              <a:lnSpc>
                <a:spcPct val="90000"/>
              </a:lnSpc>
            </a:pPr>
            <a:r>
              <a:rPr lang="en-US"/>
              <a:t>Difference between an undetected and an undetectable particle</a:t>
            </a:r>
            <a:br>
              <a:rPr lang="en-US"/>
            </a:br>
            <a:endParaRPr lang="en-US"/>
          </a:p>
          <a:p>
            <a:pPr>
              <a:lnSpc>
                <a:spcPct val="90000"/>
              </a:lnSpc>
            </a:pPr>
            <a:r>
              <a:rPr lang="en-US"/>
              <a:t>Holes, gaps and cracks are necessary</a:t>
            </a:r>
          </a:p>
          <a:p>
            <a:pPr lvl="1">
              <a:lnSpc>
                <a:spcPct val="90000"/>
              </a:lnSpc>
            </a:pPr>
            <a:r>
              <a:rPr lang="en-US"/>
              <a:t>Minimum of two holes (for the beam)</a:t>
            </a:r>
          </a:p>
          <a:p>
            <a:pPr lvl="1">
              <a:lnSpc>
                <a:spcPct val="90000"/>
              </a:lnSpc>
            </a:pPr>
            <a:r>
              <a:rPr lang="en-US"/>
              <a:t>Cables need to come out somewhere</a:t>
            </a:r>
          </a:p>
          <a:p>
            <a:pPr lvl="1">
              <a:lnSpc>
                <a:spcPct val="90000"/>
              </a:lnSpc>
            </a:pPr>
            <a:r>
              <a:rPr lang="en-US"/>
              <a:t>Cooling and cryogens need to go in</a:t>
            </a:r>
          </a:p>
          <a:p>
            <a:pPr lvl="2">
              <a:lnSpc>
                <a:spcPct val="90000"/>
              </a:lnSpc>
            </a:pPr>
            <a:r>
              <a:rPr lang="en-US"/>
              <a:t>If they go in, they have to come out</a:t>
            </a:r>
          </a:p>
        </p:txBody>
      </p:sp>
      <p:grpSp>
        <p:nvGrpSpPr>
          <p:cNvPr id="930820" name="Group 4"/>
          <p:cNvGrpSpPr>
            <a:grpSpLocks/>
          </p:cNvGrpSpPr>
          <p:nvPr/>
        </p:nvGrpSpPr>
        <p:grpSpPr bwMode="auto">
          <a:xfrm>
            <a:off x="6372225" y="392113"/>
            <a:ext cx="1962150" cy="2217737"/>
            <a:chOff x="1524" y="626"/>
            <a:chExt cx="1719" cy="1821"/>
          </a:xfrm>
        </p:grpSpPr>
        <p:sp>
          <p:nvSpPr>
            <p:cNvPr id="930821" name="Rectangle 5"/>
            <p:cNvSpPr>
              <a:spLocks noChangeArrowheads="1"/>
            </p:cNvSpPr>
            <p:nvPr/>
          </p:nvSpPr>
          <p:spPr bwMode="auto">
            <a:xfrm>
              <a:off x="1529" y="626"/>
              <a:ext cx="1709" cy="1821"/>
            </a:xfrm>
            <a:prstGeom prst="rect">
              <a:avLst/>
            </a:prstGeom>
            <a:solidFill>
              <a:srgbClr val="FF0000"/>
            </a:solidFill>
            <a:ln w="9525">
              <a:noFill/>
              <a:miter lim="800000"/>
              <a:headEnd/>
              <a:tailEnd/>
            </a:ln>
            <a:effectLst/>
          </p:spPr>
          <p:txBody>
            <a:bodyPr anchor="ctr">
              <a:spAutoFit/>
            </a:bodyPr>
            <a:lstStyle/>
            <a:p>
              <a:endParaRPr lang="en-GB"/>
            </a:p>
          </p:txBody>
        </p:sp>
        <p:sp>
          <p:nvSpPr>
            <p:cNvPr id="930822" name="Rectangle 6"/>
            <p:cNvSpPr>
              <a:spLocks noChangeArrowheads="1"/>
            </p:cNvSpPr>
            <p:nvPr/>
          </p:nvSpPr>
          <p:spPr bwMode="auto">
            <a:xfrm>
              <a:off x="1763" y="888"/>
              <a:ext cx="1247" cy="1205"/>
            </a:xfrm>
            <a:prstGeom prst="rect">
              <a:avLst/>
            </a:prstGeom>
            <a:solidFill>
              <a:srgbClr val="CCFFFF"/>
            </a:solidFill>
            <a:ln w="9525">
              <a:solidFill>
                <a:schemeClr val="tx1"/>
              </a:solidFill>
              <a:miter lim="800000"/>
              <a:headEnd/>
              <a:tailEnd/>
            </a:ln>
            <a:effectLst/>
          </p:spPr>
          <p:txBody>
            <a:bodyPr anchor="ctr">
              <a:spAutoFit/>
            </a:bodyPr>
            <a:lstStyle/>
            <a:p>
              <a:endParaRPr lang="en-GB"/>
            </a:p>
          </p:txBody>
        </p:sp>
        <p:sp>
          <p:nvSpPr>
            <p:cNvPr id="930823" name="Rectangle 7"/>
            <p:cNvSpPr>
              <a:spLocks noChangeArrowheads="1"/>
            </p:cNvSpPr>
            <p:nvPr/>
          </p:nvSpPr>
          <p:spPr bwMode="auto">
            <a:xfrm>
              <a:off x="1524" y="1217"/>
              <a:ext cx="1719" cy="658"/>
            </a:xfrm>
            <a:prstGeom prst="rect">
              <a:avLst/>
            </a:prstGeom>
            <a:solidFill>
              <a:srgbClr val="CCFFFF"/>
            </a:solidFill>
            <a:ln w="9525">
              <a:noFill/>
              <a:miter lim="800000"/>
              <a:headEnd/>
              <a:tailEnd/>
            </a:ln>
            <a:effectLst/>
          </p:spPr>
          <p:txBody>
            <a:bodyPr anchor="ctr">
              <a:spAutoFit/>
            </a:bodyPr>
            <a:lstStyle/>
            <a:p>
              <a:endParaRPr lang="en-GB"/>
            </a:p>
          </p:txBody>
        </p:sp>
      </p:grpSp>
      <p:sp>
        <p:nvSpPr>
          <p:cNvPr id="930824" name="Line 8"/>
          <p:cNvSpPr>
            <a:spLocks noChangeShapeType="1"/>
          </p:cNvSpPr>
          <p:nvPr/>
        </p:nvSpPr>
        <p:spPr bwMode="auto">
          <a:xfrm>
            <a:off x="6043613" y="1503363"/>
            <a:ext cx="1250950" cy="0"/>
          </a:xfrm>
          <a:prstGeom prst="line">
            <a:avLst/>
          </a:prstGeom>
          <a:noFill/>
          <a:ln w="38100">
            <a:solidFill>
              <a:srgbClr val="0000FF"/>
            </a:solidFill>
            <a:round/>
            <a:headEnd/>
            <a:tailEnd type="triangle" w="med" len="med"/>
          </a:ln>
          <a:effectLst/>
        </p:spPr>
        <p:txBody>
          <a:bodyPr>
            <a:spAutoFit/>
          </a:bodyPr>
          <a:lstStyle/>
          <a:p>
            <a:endParaRPr lang="en-GB"/>
          </a:p>
        </p:txBody>
      </p:sp>
      <p:sp>
        <p:nvSpPr>
          <p:cNvPr id="930825" name="Line 9"/>
          <p:cNvSpPr>
            <a:spLocks noChangeShapeType="1"/>
          </p:cNvSpPr>
          <p:nvPr/>
        </p:nvSpPr>
        <p:spPr bwMode="auto">
          <a:xfrm flipH="1" flipV="1">
            <a:off x="7415213" y="1492250"/>
            <a:ext cx="1327150" cy="6350"/>
          </a:xfrm>
          <a:prstGeom prst="line">
            <a:avLst/>
          </a:prstGeom>
          <a:noFill/>
          <a:ln w="38100">
            <a:solidFill>
              <a:srgbClr val="0000FF"/>
            </a:solidFill>
            <a:round/>
            <a:headEnd/>
            <a:tailEnd type="triangle" w="med" len="med"/>
          </a:ln>
          <a:effectLst/>
        </p:spPr>
        <p:txBody>
          <a:bodyPr>
            <a:spAutoFit/>
          </a:bodyPr>
          <a:lstStyle/>
          <a:p>
            <a:endParaRPr lang="en-GB"/>
          </a:p>
        </p:txBody>
      </p:sp>
      <p:sp>
        <p:nvSpPr>
          <p:cNvPr id="930826" name="Line 10"/>
          <p:cNvSpPr>
            <a:spLocks noChangeShapeType="1"/>
          </p:cNvSpPr>
          <p:nvPr/>
        </p:nvSpPr>
        <p:spPr bwMode="auto">
          <a:xfrm flipH="1" flipV="1">
            <a:off x="6049963" y="1008063"/>
            <a:ext cx="1320800" cy="482600"/>
          </a:xfrm>
          <a:prstGeom prst="line">
            <a:avLst/>
          </a:prstGeom>
          <a:noFill/>
          <a:ln w="38100">
            <a:solidFill>
              <a:srgbClr val="FF00FF"/>
            </a:solidFill>
            <a:round/>
            <a:headEnd/>
            <a:tailEnd type="triangle" w="med" len="med"/>
          </a:ln>
          <a:effectLst/>
        </p:spPr>
        <p:txBody>
          <a:bodyPr>
            <a:spAutoFit/>
          </a:bodyPr>
          <a:lstStyle/>
          <a:p>
            <a:endParaRPr lang="en-GB"/>
          </a:p>
        </p:txBody>
      </p:sp>
      <p:sp>
        <p:nvSpPr>
          <p:cNvPr id="930827" name="Line 11"/>
          <p:cNvSpPr>
            <a:spLocks noChangeShapeType="1"/>
          </p:cNvSpPr>
          <p:nvPr/>
        </p:nvSpPr>
        <p:spPr bwMode="auto">
          <a:xfrm>
            <a:off x="7396163" y="1516063"/>
            <a:ext cx="298450" cy="965200"/>
          </a:xfrm>
          <a:prstGeom prst="line">
            <a:avLst/>
          </a:prstGeom>
          <a:noFill/>
          <a:ln w="38100">
            <a:solidFill>
              <a:srgbClr val="FF00FF"/>
            </a:solidFill>
            <a:round/>
            <a:headEnd/>
            <a:tailEnd type="triangle" w="med" len="med"/>
          </a:ln>
          <a:effectLst/>
        </p:spPr>
        <p:txBody>
          <a:bodyPr>
            <a:spAutoFit/>
          </a:bodyPr>
          <a:lstStyle/>
          <a:p>
            <a:endParaRPr lang="en-GB"/>
          </a:p>
        </p:txBody>
      </p:sp>
      <p:pic>
        <p:nvPicPr>
          <p:cNvPr id="930828" name="Picture 12" descr="The image “http://ncdf67.fnal.gov/~tesarek/radiation/public/photographs/magnetbore001.jpg” cannot be displayed, because it contains errors."/>
          <p:cNvPicPr>
            <a:picLocks noChangeAspect="1" noChangeArrowheads="1"/>
          </p:cNvPicPr>
          <p:nvPr/>
        </p:nvPicPr>
        <p:blipFill>
          <a:blip r:embed="rId2" cstate="print"/>
          <a:srcRect t="18906" b="18906"/>
          <a:stretch>
            <a:fillRect/>
          </a:stretch>
        </p:blipFill>
        <p:spPr bwMode="auto">
          <a:xfrm>
            <a:off x="5189538" y="2938463"/>
            <a:ext cx="3751262" cy="3109912"/>
          </a:xfrm>
          <a:prstGeom prst="rect">
            <a:avLst/>
          </a:prstGeom>
          <a:noFill/>
          <a:ln w="9525">
            <a:noFill/>
            <a:miter lim="800000"/>
            <a:headEnd/>
            <a:tailEnd/>
          </a:ln>
        </p:spPr>
      </p:pic>
      <p:sp>
        <p:nvSpPr>
          <p:cNvPr id="930829" name="Text Box 13"/>
          <p:cNvSpPr txBox="1">
            <a:spLocks noChangeArrowheads="1"/>
          </p:cNvSpPr>
          <p:nvPr/>
        </p:nvSpPr>
        <p:spPr bwMode="auto">
          <a:xfrm>
            <a:off x="8382000" y="5867400"/>
            <a:ext cx="577850"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CDF</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ooter Placeholder 3"/>
          <p:cNvSpPr>
            <a:spLocks noGrp="1"/>
          </p:cNvSpPr>
          <p:nvPr>
            <p:ph type="ftr" sz="quarter" idx="10"/>
          </p:nvPr>
        </p:nvSpPr>
        <p:spPr/>
        <p:txBody>
          <a:bodyPr/>
          <a:lstStyle/>
          <a:p>
            <a:fld id="{8FA31335-3EFD-4E0F-A4C4-34D33CF0938E}" type="slidenum">
              <a:rPr lang="en-US"/>
              <a:pPr/>
              <a:t>47</a:t>
            </a:fld>
            <a:r>
              <a:rPr lang="en-US"/>
              <a:t>                                                                                                                                       Tom LeCompte, ANL</a:t>
            </a:r>
          </a:p>
        </p:txBody>
      </p:sp>
      <p:sp>
        <p:nvSpPr>
          <p:cNvPr id="931842" name="Rectangle 2"/>
          <p:cNvSpPr>
            <a:spLocks noGrp="1" noChangeArrowheads="1"/>
          </p:cNvSpPr>
          <p:nvPr>
            <p:ph type="title"/>
          </p:nvPr>
        </p:nvSpPr>
        <p:spPr/>
        <p:txBody>
          <a:bodyPr/>
          <a:lstStyle/>
          <a:p>
            <a:r>
              <a:rPr lang="en-US"/>
              <a:t>Improving Missing ET</a:t>
            </a:r>
          </a:p>
        </p:txBody>
      </p:sp>
      <p:sp>
        <p:nvSpPr>
          <p:cNvPr id="931843" name="Rectangle 3"/>
          <p:cNvSpPr>
            <a:spLocks noGrp="1" noChangeArrowheads="1"/>
          </p:cNvSpPr>
          <p:nvPr>
            <p:ph type="body" idx="1"/>
          </p:nvPr>
        </p:nvSpPr>
        <p:spPr>
          <a:xfrm>
            <a:off x="304800" y="1022350"/>
            <a:ext cx="5138738" cy="1955800"/>
          </a:xfrm>
        </p:spPr>
        <p:txBody>
          <a:bodyPr/>
          <a:lstStyle/>
          <a:p>
            <a:pPr>
              <a:lnSpc>
                <a:spcPct val="90000"/>
              </a:lnSpc>
            </a:pPr>
            <a:r>
              <a:rPr lang="en-US" sz="1800"/>
              <a:t>To keep particles from escaping, one can:</a:t>
            </a:r>
          </a:p>
          <a:p>
            <a:pPr lvl="1">
              <a:lnSpc>
                <a:spcPct val="90000"/>
              </a:lnSpc>
            </a:pPr>
            <a:r>
              <a:rPr lang="en-US" sz="1400"/>
              <a:t>Make the holes smaller</a:t>
            </a:r>
          </a:p>
          <a:p>
            <a:pPr lvl="2">
              <a:lnSpc>
                <a:spcPct val="90000"/>
              </a:lnSpc>
            </a:pPr>
            <a:r>
              <a:rPr lang="en-US" sz="1200"/>
              <a:t>There’s a limit to this</a:t>
            </a:r>
          </a:p>
          <a:p>
            <a:pPr lvl="1">
              <a:lnSpc>
                <a:spcPct val="90000"/>
              </a:lnSpc>
            </a:pPr>
            <a:r>
              <a:rPr lang="en-US" sz="1400"/>
              <a:t>Make the detector longer</a:t>
            </a:r>
          </a:p>
          <a:p>
            <a:pPr lvl="2">
              <a:lnSpc>
                <a:spcPct val="90000"/>
              </a:lnSpc>
            </a:pPr>
            <a:r>
              <a:rPr lang="en-US" sz="1200"/>
              <a:t>The hole is the same size, but subtends a smaller angle</a:t>
            </a:r>
          </a:p>
          <a:p>
            <a:pPr lvl="2">
              <a:lnSpc>
                <a:spcPct val="90000"/>
              </a:lnSpc>
            </a:pPr>
            <a:r>
              <a:rPr lang="en-US" sz="1200"/>
              <a:t>Works, but eventually you run out of space, money or both.</a:t>
            </a:r>
          </a:p>
          <a:p>
            <a:pPr lvl="2">
              <a:lnSpc>
                <a:spcPct val="90000"/>
              </a:lnSpc>
            </a:pPr>
            <a:r>
              <a:rPr lang="en-US" sz="1200"/>
              <a:t>ATLAS and CMS are both about as long as we can make them.</a:t>
            </a:r>
          </a:p>
        </p:txBody>
      </p:sp>
      <p:grpSp>
        <p:nvGrpSpPr>
          <p:cNvPr id="931844" name="Group 4"/>
          <p:cNvGrpSpPr>
            <a:grpSpLocks/>
          </p:cNvGrpSpPr>
          <p:nvPr/>
        </p:nvGrpSpPr>
        <p:grpSpPr bwMode="auto">
          <a:xfrm>
            <a:off x="5900738" y="957263"/>
            <a:ext cx="1962150" cy="2217737"/>
            <a:chOff x="1524" y="626"/>
            <a:chExt cx="1719" cy="1821"/>
          </a:xfrm>
        </p:grpSpPr>
        <p:sp>
          <p:nvSpPr>
            <p:cNvPr id="931845" name="Rectangle 5"/>
            <p:cNvSpPr>
              <a:spLocks noChangeArrowheads="1"/>
            </p:cNvSpPr>
            <p:nvPr/>
          </p:nvSpPr>
          <p:spPr bwMode="auto">
            <a:xfrm>
              <a:off x="1529" y="626"/>
              <a:ext cx="1709" cy="1821"/>
            </a:xfrm>
            <a:prstGeom prst="rect">
              <a:avLst/>
            </a:prstGeom>
            <a:solidFill>
              <a:srgbClr val="FF0000"/>
            </a:solidFill>
            <a:ln w="9525">
              <a:noFill/>
              <a:miter lim="800000"/>
              <a:headEnd/>
              <a:tailEnd/>
            </a:ln>
            <a:effectLst/>
          </p:spPr>
          <p:txBody>
            <a:bodyPr anchor="ctr">
              <a:spAutoFit/>
            </a:bodyPr>
            <a:lstStyle/>
            <a:p>
              <a:endParaRPr lang="en-GB"/>
            </a:p>
          </p:txBody>
        </p:sp>
        <p:sp>
          <p:nvSpPr>
            <p:cNvPr id="931846" name="Rectangle 6"/>
            <p:cNvSpPr>
              <a:spLocks noChangeArrowheads="1"/>
            </p:cNvSpPr>
            <p:nvPr/>
          </p:nvSpPr>
          <p:spPr bwMode="auto">
            <a:xfrm>
              <a:off x="1763" y="888"/>
              <a:ext cx="1247" cy="1205"/>
            </a:xfrm>
            <a:prstGeom prst="rect">
              <a:avLst/>
            </a:prstGeom>
            <a:solidFill>
              <a:srgbClr val="CCFFFF"/>
            </a:solidFill>
            <a:ln w="9525">
              <a:solidFill>
                <a:schemeClr val="tx1"/>
              </a:solidFill>
              <a:miter lim="800000"/>
              <a:headEnd/>
              <a:tailEnd/>
            </a:ln>
            <a:effectLst/>
          </p:spPr>
          <p:txBody>
            <a:bodyPr anchor="ctr">
              <a:spAutoFit/>
            </a:bodyPr>
            <a:lstStyle/>
            <a:p>
              <a:endParaRPr lang="en-GB"/>
            </a:p>
          </p:txBody>
        </p:sp>
        <p:sp>
          <p:nvSpPr>
            <p:cNvPr id="931847" name="Rectangle 7"/>
            <p:cNvSpPr>
              <a:spLocks noChangeArrowheads="1"/>
            </p:cNvSpPr>
            <p:nvPr/>
          </p:nvSpPr>
          <p:spPr bwMode="auto">
            <a:xfrm>
              <a:off x="1524" y="1217"/>
              <a:ext cx="1719" cy="658"/>
            </a:xfrm>
            <a:prstGeom prst="rect">
              <a:avLst/>
            </a:prstGeom>
            <a:solidFill>
              <a:srgbClr val="CCFFFF"/>
            </a:solidFill>
            <a:ln w="9525">
              <a:noFill/>
              <a:miter lim="800000"/>
              <a:headEnd/>
              <a:tailEnd/>
            </a:ln>
            <a:effectLst/>
          </p:spPr>
          <p:txBody>
            <a:bodyPr anchor="ctr">
              <a:spAutoFit/>
            </a:bodyPr>
            <a:lstStyle/>
            <a:p>
              <a:endParaRPr lang="en-GB"/>
            </a:p>
          </p:txBody>
        </p:sp>
      </p:grpSp>
      <p:sp>
        <p:nvSpPr>
          <p:cNvPr id="931848" name="Rectangle 8"/>
          <p:cNvSpPr>
            <a:spLocks noChangeArrowheads="1"/>
          </p:cNvSpPr>
          <p:nvPr/>
        </p:nvSpPr>
        <p:spPr bwMode="auto">
          <a:xfrm>
            <a:off x="685800" y="3733800"/>
            <a:ext cx="7912100" cy="2217738"/>
          </a:xfrm>
          <a:prstGeom prst="rect">
            <a:avLst/>
          </a:prstGeom>
          <a:solidFill>
            <a:srgbClr val="FF0000"/>
          </a:solidFill>
          <a:ln w="9525">
            <a:noFill/>
            <a:miter lim="800000"/>
            <a:headEnd/>
            <a:tailEnd/>
          </a:ln>
          <a:effectLst/>
        </p:spPr>
        <p:txBody>
          <a:bodyPr anchor="ctr">
            <a:spAutoFit/>
          </a:bodyPr>
          <a:lstStyle/>
          <a:p>
            <a:endParaRPr lang="en-GB"/>
          </a:p>
        </p:txBody>
      </p:sp>
      <p:sp>
        <p:nvSpPr>
          <p:cNvPr id="931849" name="Rectangle 9"/>
          <p:cNvSpPr>
            <a:spLocks noChangeArrowheads="1"/>
          </p:cNvSpPr>
          <p:nvPr/>
        </p:nvSpPr>
        <p:spPr bwMode="auto">
          <a:xfrm>
            <a:off x="1095375" y="4078288"/>
            <a:ext cx="7107238" cy="1441450"/>
          </a:xfrm>
          <a:prstGeom prst="rect">
            <a:avLst/>
          </a:prstGeom>
          <a:solidFill>
            <a:srgbClr val="CCFFFF"/>
          </a:solidFill>
          <a:ln w="9525">
            <a:solidFill>
              <a:schemeClr val="tx1"/>
            </a:solidFill>
            <a:miter lim="800000"/>
            <a:headEnd/>
            <a:tailEnd/>
          </a:ln>
          <a:effectLst/>
        </p:spPr>
        <p:txBody>
          <a:bodyPr anchor="ctr">
            <a:spAutoFit/>
          </a:bodyPr>
          <a:lstStyle/>
          <a:p>
            <a:endParaRPr lang="en-GB"/>
          </a:p>
        </p:txBody>
      </p:sp>
      <p:sp>
        <p:nvSpPr>
          <p:cNvPr id="931850" name="Rectangle 10"/>
          <p:cNvSpPr>
            <a:spLocks noChangeArrowheads="1"/>
          </p:cNvSpPr>
          <p:nvPr/>
        </p:nvSpPr>
        <p:spPr bwMode="auto">
          <a:xfrm>
            <a:off x="661988" y="4452938"/>
            <a:ext cx="7959725" cy="801687"/>
          </a:xfrm>
          <a:prstGeom prst="rect">
            <a:avLst/>
          </a:prstGeom>
          <a:solidFill>
            <a:srgbClr val="CCFFFF"/>
          </a:solidFill>
          <a:ln w="9525">
            <a:noFill/>
            <a:miter lim="800000"/>
            <a:headEnd/>
            <a:tailEnd/>
          </a:ln>
          <a:effectLst/>
        </p:spPr>
        <p:txBody>
          <a:bodyPr anchor="ctr">
            <a:spAutoFit/>
          </a:bodyPr>
          <a:lstStyle/>
          <a:p>
            <a:endParaRPr lang="en-GB"/>
          </a:p>
        </p:txBody>
      </p:sp>
      <p:sp>
        <p:nvSpPr>
          <p:cNvPr id="931851" name="Line 11"/>
          <p:cNvSpPr>
            <a:spLocks noChangeShapeType="1"/>
          </p:cNvSpPr>
          <p:nvPr/>
        </p:nvSpPr>
        <p:spPr bwMode="auto">
          <a:xfrm>
            <a:off x="5572125" y="2068513"/>
            <a:ext cx="1250950" cy="0"/>
          </a:xfrm>
          <a:prstGeom prst="line">
            <a:avLst/>
          </a:prstGeom>
          <a:noFill/>
          <a:ln w="38100">
            <a:solidFill>
              <a:srgbClr val="0000FF"/>
            </a:solidFill>
            <a:round/>
            <a:headEnd/>
            <a:tailEnd type="triangle" w="med" len="med"/>
          </a:ln>
          <a:effectLst/>
        </p:spPr>
        <p:txBody>
          <a:bodyPr>
            <a:spAutoFit/>
          </a:bodyPr>
          <a:lstStyle/>
          <a:p>
            <a:endParaRPr lang="en-GB"/>
          </a:p>
        </p:txBody>
      </p:sp>
      <p:sp>
        <p:nvSpPr>
          <p:cNvPr id="931852" name="Line 12"/>
          <p:cNvSpPr>
            <a:spLocks noChangeShapeType="1"/>
          </p:cNvSpPr>
          <p:nvPr/>
        </p:nvSpPr>
        <p:spPr bwMode="auto">
          <a:xfrm flipH="1" flipV="1">
            <a:off x="6943725" y="2057400"/>
            <a:ext cx="1327150" cy="6350"/>
          </a:xfrm>
          <a:prstGeom prst="line">
            <a:avLst/>
          </a:prstGeom>
          <a:noFill/>
          <a:ln w="38100">
            <a:solidFill>
              <a:srgbClr val="0000FF"/>
            </a:solidFill>
            <a:round/>
            <a:headEnd/>
            <a:tailEnd type="triangle" w="med" len="med"/>
          </a:ln>
          <a:effectLst/>
        </p:spPr>
        <p:txBody>
          <a:bodyPr>
            <a:spAutoFit/>
          </a:bodyPr>
          <a:lstStyle/>
          <a:p>
            <a:endParaRPr lang="en-GB"/>
          </a:p>
        </p:txBody>
      </p:sp>
      <p:sp>
        <p:nvSpPr>
          <p:cNvPr id="931853" name="Line 13"/>
          <p:cNvSpPr>
            <a:spLocks noChangeShapeType="1"/>
          </p:cNvSpPr>
          <p:nvPr/>
        </p:nvSpPr>
        <p:spPr bwMode="auto">
          <a:xfrm flipH="1" flipV="1">
            <a:off x="5578475" y="1573213"/>
            <a:ext cx="1320800" cy="482600"/>
          </a:xfrm>
          <a:prstGeom prst="line">
            <a:avLst/>
          </a:prstGeom>
          <a:noFill/>
          <a:ln w="38100">
            <a:solidFill>
              <a:srgbClr val="FF00FF"/>
            </a:solidFill>
            <a:round/>
            <a:headEnd/>
            <a:tailEnd type="triangle" w="med" len="med"/>
          </a:ln>
          <a:effectLst/>
        </p:spPr>
        <p:txBody>
          <a:bodyPr>
            <a:spAutoFit/>
          </a:bodyPr>
          <a:lstStyle/>
          <a:p>
            <a:endParaRPr lang="en-GB"/>
          </a:p>
        </p:txBody>
      </p:sp>
      <p:sp>
        <p:nvSpPr>
          <p:cNvPr id="931854" name="Line 14"/>
          <p:cNvSpPr>
            <a:spLocks noChangeShapeType="1"/>
          </p:cNvSpPr>
          <p:nvPr/>
        </p:nvSpPr>
        <p:spPr bwMode="auto">
          <a:xfrm>
            <a:off x="6924675" y="2081213"/>
            <a:ext cx="298450" cy="965200"/>
          </a:xfrm>
          <a:prstGeom prst="line">
            <a:avLst/>
          </a:prstGeom>
          <a:noFill/>
          <a:ln w="38100">
            <a:solidFill>
              <a:srgbClr val="FF00FF"/>
            </a:solidFill>
            <a:round/>
            <a:headEnd/>
            <a:tailEnd type="triangle" w="med" len="med"/>
          </a:ln>
          <a:effectLst/>
        </p:spPr>
        <p:txBody>
          <a:bodyPr>
            <a:spAutoFit/>
          </a:bodyPr>
          <a:lstStyle/>
          <a:p>
            <a:endParaRPr lang="en-GB"/>
          </a:p>
        </p:txBody>
      </p:sp>
      <p:sp>
        <p:nvSpPr>
          <p:cNvPr id="931855" name="Line 15"/>
          <p:cNvSpPr>
            <a:spLocks noChangeShapeType="1"/>
          </p:cNvSpPr>
          <p:nvPr/>
        </p:nvSpPr>
        <p:spPr bwMode="auto">
          <a:xfrm flipV="1">
            <a:off x="488950" y="4852988"/>
            <a:ext cx="4232275" cy="9525"/>
          </a:xfrm>
          <a:prstGeom prst="line">
            <a:avLst/>
          </a:prstGeom>
          <a:noFill/>
          <a:ln w="38100">
            <a:solidFill>
              <a:srgbClr val="0000FF"/>
            </a:solidFill>
            <a:round/>
            <a:headEnd/>
            <a:tailEnd type="triangle" w="med" len="med"/>
          </a:ln>
          <a:effectLst/>
        </p:spPr>
        <p:txBody>
          <a:bodyPr>
            <a:spAutoFit/>
          </a:bodyPr>
          <a:lstStyle/>
          <a:p>
            <a:endParaRPr lang="en-GB"/>
          </a:p>
        </p:txBody>
      </p:sp>
      <p:sp>
        <p:nvSpPr>
          <p:cNvPr id="931856" name="Line 16"/>
          <p:cNvSpPr>
            <a:spLocks noChangeShapeType="1"/>
          </p:cNvSpPr>
          <p:nvPr/>
        </p:nvSpPr>
        <p:spPr bwMode="auto">
          <a:xfrm flipH="1">
            <a:off x="4867275" y="4840288"/>
            <a:ext cx="3937000" cy="3175"/>
          </a:xfrm>
          <a:prstGeom prst="line">
            <a:avLst/>
          </a:prstGeom>
          <a:noFill/>
          <a:ln w="38100">
            <a:solidFill>
              <a:srgbClr val="0000FF"/>
            </a:solidFill>
            <a:round/>
            <a:headEnd/>
            <a:tailEnd type="triangle" w="med" len="med"/>
          </a:ln>
          <a:effectLst/>
        </p:spPr>
        <p:txBody>
          <a:bodyPr>
            <a:spAutoFit/>
          </a:bodyPr>
          <a:lstStyle/>
          <a:p>
            <a:endParaRPr lang="en-GB"/>
          </a:p>
        </p:txBody>
      </p:sp>
      <p:sp>
        <p:nvSpPr>
          <p:cNvPr id="931857" name="Line 17"/>
          <p:cNvSpPr>
            <a:spLocks noChangeShapeType="1"/>
          </p:cNvSpPr>
          <p:nvPr/>
        </p:nvSpPr>
        <p:spPr bwMode="auto">
          <a:xfrm flipH="1" flipV="1">
            <a:off x="1619250" y="3941763"/>
            <a:ext cx="3190875" cy="892175"/>
          </a:xfrm>
          <a:prstGeom prst="line">
            <a:avLst/>
          </a:prstGeom>
          <a:noFill/>
          <a:ln w="38100">
            <a:solidFill>
              <a:srgbClr val="FF00FF"/>
            </a:solidFill>
            <a:round/>
            <a:headEnd/>
            <a:tailEnd type="triangle" w="med" len="med"/>
          </a:ln>
          <a:effectLst/>
        </p:spPr>
        <p:txBody>
          <a:bodyPr>
            <a:spAutoFit/>
          </a:bodyPr>
          <a:lstStyle/>
          <a:p>
            <a:endParaRPr lang="en-GB"/>
          </a:p>
        </p:txBody>
      </p:sp>
      <p:sp>
        <p:nvSpPr>
          <p:cNvPr id="931858" name="Line 18"/>
          <p:cNvSpPr>
            <a:spLocks noChangeShapeType="1"/>
          </p:cNvSpPr>
          <p:nvPr/>
        </p:nvSpPr>
        <p:spPr bwMode="auto">
          <a:xfrm>
            <a:off x="4841875" y="4878388"/>
            <a:ext cx="311150" cy="1003300"/>
          </a:xfrm>
          <a:prstGeom prst="line">
            <a:avLst/>
          </a:prstGeom>
          <a:noFill/>
          <a:ln w="38100">
            <a:solidFill>
              <a:srgbClr val="FF00FF"/>
            </a:solidFill>
            <a:round/>
            <a:headEnd/>
            <a:tailEnd type="triangle" w="med" len="med"/>
          </a:ln>
          <a:effectLst/>
        </p:spPr>
        <p:txBody>
          <a:bodyPr>
            <a:spAutoFit/>
          </a:bodyPr>
          <a:lstStyle/>
          <a:p>
            <a:endParaRPr lang="en-GB"/>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2"/>
          <p:cNvSpPr>
            <a:spLocks noGrp="1"/>
          </p:cNvSpPr>
          <p:nvPr>
            <p:ph type="ftr" sz="quarter" idx="10"/>
          </p:nvPr>
        </p:nvSpPr>
        <p:spPr/>
        <p:txBody>
          <a:bodyPr/>
          <a:lstStyle/>
          <a:p>
            <a:fld id="{21CB52F3-6C5A-4685-8A67-091634AB2461}" type="slidenum">
              <a:rPr lang="en-US"/>
              <a:pPr/>
              <a:t>48</a:t>
            </a:fld>
            <a:r>
              <a:rPr lang="en-US"/>
              <a:t>                                                                                                                                       Tom LeCompte, ANL</a:t>
            </a:r>
          </a:p>
        </p:txBody>
      </p:sp>
      <p:pic>
        <p:nvPicPr>
          <p:cNvPr id="932866" name="Picture 2" descr="http://cms.web.cern.ch/cms/Resources/Website/Media/Images/EventDisplays/7_0TeV/images/wenu_133874_21466935_full.jpg"/>
          <p:cNvPicPr>
            <a:picLocks noChangeAspect="1" noChangeArrowheads="1"/>
          </p:cNvPicPr>
          <p:nvPr/>
        </p:nvPicPr>
        <p:blipFill>
          <a:blip r:embed="rId3" cstate="print"/>
          <a:srcRect/>
          <a:stretch>
            <a:fillRect/>
          </a:stretch>
        </p:blipFill>
        <p:spPr bwMode="auto">
          <a:xfrm>
            <a:off x="914400" y="990600"/>
            <a:ext cx="6096000" cy="4929188"/>
          </a:xfrm>
          <a:prstGeom prst="rect">
            <a:avLst/>
          </a:prstGeom>
          <a:noFill/>
        </p:spPr>
      </p:pic>
      <p:sp>
        <p:nvSpPr>
          <p:cNvPr id="932867" name="Rectangle 3"/>
          <p:cNvSpPr>
            <a:spLocks noGrp="1" noChangeArrowheads="1"/>
          </p:cNvSpPr>
          <p:nvPr>
            <p:ph type="title"/>
          </p:nvPr>
        </p:nvSpPr>
        <p:spPr/>
        <p:txBody>
          <a:bodyPr/>
          <a:lstStyle/>
          <a:p>
            <a:r>
              <a:rPr lang="en-US"/>
              <a:t>One LHC W (from CMS)</a:t>
            </a:r>
          </a:p>
        </p:txBody>
      </p:sp>
      <p:sp>
        <p:nvSpPr>
          <p:cNvPr id="932868" name="Line 4"/>
          <p:cNvSpPr>
            <a:spLocks noChangeShapeType="1"/>
          </p:cNvSpPr>
          <p:nvPr/>
        </p:nvSpPr>
        <p:spPr bwMode="auto">
          <a:xfrm flipH="1" flipV="1">
            <a:off x="6705600" y="1143000"/>
            <a:ext cx="609600" cy="1752600"/>
          </a:xfrm>
          <a:prstGeom prst="line">
            <a:avLst/>
          </a:prstGeom>
          <a:noFill/>
          <a:ln w="38100">
            <a:solidFill>
              <a:srgbClr val="FF0000"/>
            </a:solidFill>
            <a:round/>
            <a:headEnd/>
            <a:tailEnd type="triangle" w="med" len="med"/>
          </a:ln>
          <a:effectLst/>
        </p:spPr>
        <p:txBody>
          <a:bodyPr>
            <a:spAutoFit/>
          </a:bodyPr>
          <a:lstStyle/>
          <a:p>
            <a:endParaRPr lang="en-GB"/>
          </a:p>
        </p:txBody>
      </p:sp>
      <p:sp>
        <p:nvSpPr>
          <p:cNvPr id="932869" name="Text Box 5"/>
          <p:cNvSpPr txBox="1">
            <a:spLocks noChangeArrowheads="1"/>
          </p:cNvSpPr>
          <p:nvPr/>
        </p:nvSpPr>
        <p:spPr bwMode="auto">
          <a:xfrm>
            <a:off x="6934200" y="1295400"/>
            <a:ext cx="1770063" cy="274638"/>
          </a:xfrm>
          <a:prstGeom prst="rect">
            <a:avLst/>
          </a:prstGeom>
          <a:noFill/>
          <a:ln w="9525">
            <a:noFill/>
            <a:miter lim="800000"/>
            <a:headEnd/>
            <a:tailEnd/>
          </a:ln>
          <a:effectLst/>
        </p:spPr>
        <p:txBody>
          <a:bodyPr>
            <a:spAutoFit/>
          </a:bodyPr>
          <a:lstStyle/>
          <a:p>
            <a:pPr eaLnBrk="0" hangingPunct="0">
              <a:spcBef>
                <a:spcPct val="50000"/>
              </a:spcBef>
              <a:spcAft>
                <a:spcPct val="10000"/>
              </a:spcAft>
              <a:buClr>
                <a:schemeClr val="tx2"/>
              </a:buClr>
              <a:buFontTx/>
              <a:buNone/>
            </a:pPr>
            <a:r>
              <a:rPr lang="en-US" sz="1200">
                <a:latin typeface="Arial" charset="0"/>
              </a:rPr>
              <a:t>Electron momentum</a:t>
            </a:r>
          </a:p>
        </p:txBody>
      </p:sp>
      <p:sp>
        <p:nvSpPr>
          <p:cNvPr id="932870" name="Line 6"/>
          <p:cNvSpPr>
            <a:spLocks noChangeShapeType="1"/>
          </p:cNvSpPr>
          <p:nvPr/>
        </p:nvSpPr>
        <p:spPr bwMode="auto">
          <a:xfrm>
            <a:off x="7315200" y="2895600"/>
            <a:ext cx="1219200" cy="1447800"/>
          </a:xfrm>
          <a:prstGeom prst="line">
            <a:avLst/>
          </a:prstGeom>
          <a:noFill/>
          <a:ln w="38100">
            <a:solidFill>
              <a:srgbClr val="FF00FF"/>
            </a:solidFill>
            <a:prstDash val="dash"/>
            <a:round/>
            <a:headEnd/>
            <a:tailEnd type="triangle" w="med" len="med"/>
          </a:ln>
          <a:effectLst/>
        </p:spPr>
        <p:txBody>
          <a:bodyPr>
            <a:spAutoFit/>
          </a:bodyPr>
          <a:lstStyle/>
          <a:p>
            <a:endParaRPr lang="en-GB"/>
          </a:p>
        </p:txBody>
      </p:sp>
      <p:sp>
        <p:nvSpPr>
          <p:cNvPr id="932871" name="Text Box 7"/>
          <p:cNvSpPr txBox="1">
            <a:spLocks noChangeArrowheads="1"/>
          </p:cNvSpPr>
          <p:nvPr/>
        </p:nvSpPr>
        <p:spPr bwMode="auto">
          <a:xfrm>
            <a:off x="7391400" y="3352800"/>
            <a:ext cx="1323975" cy="457200"/>
          </a:xfrm>
          <a:prstGeom prst="rect">
            <a:avLst/>
          </a:prstGeom>
          <a:noFill/>
          <a:ln w="9525">
            <a:noFill/>
            <a:miter lim="800000"/>
            <a:headEnd/>
            <a:tailEnd/>
          </a:ln>
          <a:effectLst/>
        </p:spPr>
        <p:txBody>
          <a:bodyPr>
            <a:spAutoFit/>
          </a:bodyPr>
          <a:lstStyle/>
          <a:p>
            <a:pPr eaLnBrk="0" hangingPunct="0">
              <a:spcBef>
                <a:spcPct val="50000"/>
              </a:spcBef>
              <a:spcAft>
                <a:spcPct val="10000"/>
              </a:spcAft>
              <a:buClr>
                <a:schemeClr val="tx2"/>
              </a:buClr>
              <a:buFontTx/>
              <a:buNone/>
            </a:pPr>
            <a:r>
              <a:rPr lang="en-US" sz="1200">
                <a:latin typeface="Arial" charset="0"/>
              </a:rPr>
              <a:t>Missing E</a:t>
            </a:r>
            <a:r>
              <a:rPr lang="en-US" sz="1200" baseline="-25000">
                <a:latin typeface="Arial" charset="0"/>
              </a:rPr>
              <a:t>T </a:t>
            </a:r>
            <a:r>
              <a:rPr lang="en-US" sz="1200">
                <a:latin typeface="Arial" charset="0"/>
              </a:rPr>
              <a:t>(neutrino)</a:t>
            </a:r>
          </a:p>
        </p:txBody>
      </p:sp>
      <p:graphicFrame>
        <p:nvGraphicFramePr>
          <p:cNvPr id="960512" name="Object 0"/>
          <p:cNvGraphicFramePr>
            <a:graphicFrameLocks noChangeAspect="1"/>
          </p:cNvGraphicFramePr>
          <p:nvPr/>
        </p:nvGraphicFramePr>
        <p:xfrm>
          <a:off x="6096000" y="4876800"/>
          <a:ext cx="1751013" cy="506413"/>
        </p:xfrm>
        <a:graphic>
          <a:graphicData uri="http://schemas.openxmlformats.org/presentationml/2006/ole">
            <p:oleObj spid="_x0000_s960512" name="Equation" r:id="rId4" imgW="571320" imgH="164880" progId="Equation.3">
              <p:embed/>
            </p:oleObj>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p:cNvSpPr>
            <a:spLocks noGrp="1"/>
          </p:cNvSpPr>
          <p:nvPr>
            <p:ph type="ftr" sz="quarter" idx="10"/>
          </p:nvPr>
        </p:nvSpPr>
        <p:spPr/>
        <p:txBody>
          <a:bodyPr/>
          <a:lstStyle/>
          <a:p>
            <a:fld id="{2CC35F31-C825-49D7-9EDC-10D64DC60205}" type="slidenum">
              <a:rPr lang="en-US"/>
              <a:pPr/>
              <a:t>49</a:t>
            </a:fld>
            <a:r>
              <a:rPr lang="en-US"/>
              <a:t>                                                                                                                                       Tom LeCompte, ANL</a:t>
            </a:r>
          </a:p>
        </p:txBody>
      </p:sp>
      <p:pic>
        <p:nvPicPr>
          <p:cNvPr id="933890" name="Picture 2" descr="https://twiki.cern.ch/twiki/pub/Atlas/EventDisplayPublicResults/Atlantis-Wenu-lego-rz.png"/>
          <p:cNvPicPr>
            <a:picLocks noChangeAspect="1" noChangeArrowheads="1"/>
          </p:cNvPicPr>
          <p:nvPr/>
        </p:nvPicPr>
        <p:blipFill>
          <a:blip r:embed="rId2" cstate="print"/>
          <a:srcRect/>
          <a:stretch>
            <a:fillRect/>
          </a:stretch>
        </p:blipFill>
        <p:spPr bwMode="auto">
          <a:xfrm>
            <a:off x="609600" y="990600"/>
            <a:ext cx="8001000" cy="4759325"/>
          </a:xfrm>
          <a:prstGeom prst="rect">
            <a:avLst/>
          </a:prstGeom>
          <a:noFill/>
        </p:spPr>
      </p:pic>
      <p:sp>
        <p:nvSpPr>
          <p:cNvPr id="933891" name="Rectangle 3"/>
          <p:cNvSpPr>
            <a:spLocks noGrp="1" noChangeArrowheads="1"/>
          </p:cNvSpPr>
          <p:nvPr>
            <p:ph type="title"/>
          </p:nvPr>
        </p:nvSpPr>
        <p:spPr/>
        <p:txBody>
          <a:bodyPr/>
          <a:lstStyle/>
          <a:p>
            <a:r>
              <a:rPr lang="en-US"/>
              <a:t>And One From ATLAS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fld id="{D5444316-B1B2-4236-BEE8-D1826673577C}" type="slidenum">
              <a:rPr lang="en-US"/>
              <a:pPr/>
              <a:t>5</a:t>
            </a:fld>
            <a:r>
              <a:rPr lang="en-US"/>
              <a:t>                                                                                                                                       Tom LeCompte, ANL</a:t>
            </a:r>
          </a:p>
        </p:txBody>
      </p:sp>
      <p:sp>
        <p:nvSpPr>
          <p:cNvPr id="806914" name="Rectangle 2050"/>
          <p:cNvSpPr>
            <a:spLocks noGrp="1" noChangeArrowheads="1"/>
          </p:cNvSpPr>
          <p:nvPr>
            <p:ph type="title"/>
          </p:nvPr>
        </p:nvSpPr>
        <p:spPr/>
        <p:txBody>
          <a:bodyPr/>
          <a:lstStyle/>
          <a:p>
            <a:r>
              <a:rPr lang="en-US"/>
              <a:t>Let’s Start Simply</a:t>
            </a:r>
          </a:p>
        </p:txBody>
      </p:sp>
      <p:sp>
        <p:nvSpPr>
          <p:cNvPr id="806915" name="Rectangle 2051"/>
          <p:cNvSpPr>
            <a:spLocks noGrp="1" noChangeArrowheads="1"/>
          </p:cNvSpPr>
          <p:nvPr>
            <p:ph type="body" idx="1"/>
          </p:nvPr>
        </p:nvSpPr>
        <p:spPr/>
        <p:txBody>
          <a:bodyPr/>
          <a:lstStyle/>
          <a:p>
            <a:r>
              <a:rPr lang="en-US" sz="1800"/>
              <a:t>How many charged particles are produced in a typical collision?</a:t>
            </a:r>
          </a:p>
          <a:p>
            <a:pPr lvl="1"/>
            <a:r>
              <a:rPr lang="en-US" sz="1400"/>
              <a:t>What could be simpler?</a:t>
            </a:r>
            <a:br>
              <a:rPr lang="en-US" sz="1400"/>
            </a:br>
            <a:r>
              <a:rPr lang="en-US" sz="1400"/>
              <a:t/>
            </a:r>
            <a:br>
              <a:rPr lang="en-US" sz="1400"/>
            </a:br>
            <a:r>
              <a:rPr lang="en-US" sz="1400"/>
              <a:t/>
            </a:r>
            <a:br>
              <a:rPr lang="en-US" sz="1400"/>
            </a:br>
            <a:r>
              <a:rPr lang="en-US" sz="1400"/>
              <a:t/>
            </a:r>
            <a:br>
              <a:rPr lang="en-US" sz="1400"/>
            </a:br>
            <a:r>
              <a:rPr lang="en-US" sz="1400"/>
              <a:t/>
            </a:r>
            <a:br>
              <a:rPr lang="en-US" sz="1400"/>
            </a:br>
            <a:r>
              <a:rPr lang="en-US" sz="1400"/>
              <a:t/>
            </a:r>
            <a:br>
              <a:rPr lang="en-US" sz="1400"/>
            </a:br>
            <a:r>
              <a:rPr lang="en-US" sz="1400"/>
              <a:t/>
            </a:r>
            <a:br>
              <a:rPr lang="en-US" sz="1400"/>
            </a:br>
            <a:r>
              <a:rPr lang="en-US" sz="1400"/>
              <a:t/>
            </a:r>
            <a:br>
              <a:rPr lang="en-US" sz="1400"/>
            </a:br>
            <a:r>
              <a:rPr lang="en-US" sz="1400"/>
              <a:t/>
            </a:r>
            <a:br>
              <a:rPr lang="en-US" sz="1400"/>
            </a:br>
            <a:r>
              <a:rPr lang="en-US" sz="1400"/>
              <a:t/>
            </a:r>
            <a:br>
              <a:rPr lang="en-US" sz="1400"/>
            </a:br>
            <a:r>
              <a:rPr lang="en-US" sz="1400"/>
              <a:t/>
            </a:r>
            <a:br>
              <a:rPr lang="en-US" sz="1400"/>
            </a:br>
            <a:endParaRPr lang="en-US" sz="1400"/>
          </a:p>
          <a:p>
            <a:r>
              <a:rPr lang="en-US" sz="1800"/>
              <a:t>“A typical collision” is an illuminating phrase</a:t>
            </a:r>
          </a:p>
          <a:p>
            <a:pPr lvl="1"/>
            <a:r>
              <a:rPr lang="en-US" sz="1400"/>
              <a:t>Most of the events we are interested in (Higgs, top, supersymmetry, etc…) are not typical events</a:t>
            </a:r>
          </a:p>
          <a:p>
            <a:pPr lvl="2"/>
            <a:r>
              <a:rPr lang="en-US" sz="1200"/>
              <a:t>Indeed, they are very rare!</a:t>
            </a:r>
          </a:p>
          <a:p>
            <a:pPr lvl="2"/>
            <a:r>
              <a:rPr lang="en-US" sz="1200"/>
              <a:t>One in 500,000 events has a top quark in it</a:t>
            </a:r>
          </a:p>
          <a:p>
            <a:pPr lvl="1"/>
            <a:r>
              <a:rPr lang="en-US" sz="1400"/>
              <a:t>We often call these events “minimum bias” events</a:t>
            </a:r>
          </a:p>
          <a:p>
            <a:pPr lvl="2"/>
            <a:r>
              <a:rPr lang="en-US" sz="1200"/>
              <a:t>What happens when nothing else happens.</a:t>
            </a:r>
          </a:p>
        </p:txBody>
      </p:sp>
      <p:pic>
        <p:nvPicPr>
          <p:cNvPr id="806917" name="Picture 2053" descr="http://cms.web.cern.ch/cms/News/e-commentary/images/images2010/CMS1stEvent.png"/>
          <p:cNvPicPr>
            <a:picLocks noChangeAspect="1" noChangeArrowheads="1"/>
          </p:cNvPicPr>
          <p:nvPr/>
        </p:nvPicPr>
        <p:blipFill>
          <a:blip r:embed="rId2" cstate="print"/>
          <a:srcRect/>
          <a:stretch>
            <a:fillRect/>
          </a:stretch>
        </p:blipFill>
        <p:spPr bwMode="auto">
          <a:xfrm>
            <a:off x="3886200" y="1295400"/>
            <a:ext cx="4876800" cy="2681288"/>
          </a:xfrm>
          <a:prstGeom prst="rect">
            <a:avLst/>
          </a:prstGeom>
          <a:noFill/>
        </p:spPr>
      </p:pic>
      <p:sp>
        <p:nvSpPr>
          <p:cNvPr id="806918" name="Text Box 2054"/>
          <p:cNvSpPr txBox="1">
            <a:spLocks noChangeArrowheads="1"/>
          </p:cNvSpPr>
          <p:nvPr/>
        </p:nvSpPr>
        <p:spPr bwMode="auto">
          <a:xfrm>
            <a:off x="4419600" y="3429000"/>
            <a:ext cx="608013"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CMS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2"/>
          <p:cNvSpPr>
            <a:spLocks noGrp="1"/>
          </p:cNvSpPr>
          <p:nvPr>
            <p:ph type="ftr" sz="quarter" idx="10"/>
          </p:nvPr>
        </p:nvSpPr>
        <p:spPr/>
        <p:txBody>
          <a:bodyPr/>
          <a:lstStyle/>
          <a:p>
            <a:fld id="{EE6BB5FC-6A52-474B-87FF-9A7A1070CAB7}" type="slidenum">
              <a:rPr lang="en-US"/>
              <a:pPr/>
              <a:t>50</a:t>
            </a:fld>
            <a:r>
              <a:rPr lang="en-US"/>
              <a:t>                                                                                                                                       Tom LeCompte, ANL</a:t>
            </a:r>
          </a:p>
        </p:txBody>
      </p:sp>
      <p:pic>
        <p:nvPicPr>
          <p:cNvPr id="934914" name="Picture 2" descr="https://twiki.cern.ch/twiki/pub/LHCb/FirstW/Panoramix_71863_121292289.jpg"/>
          <p:cNvPicPr>
            <a:picLocks noChangeAspect="1" noChangeArrowheads="1"/>
          </p:cNvPicPr>
          <p:nvPr/>
        </p:nvPicPr>
        <p:blipFill>
          <a:blip r:embed="rId2" cstate="print"/>
          <a:srcRect/>
          <a:stretch>
            <a:fillRect/>
          </a:stretch>
        </p:blipFill>
        <p:spPr bwMode="auto">
          <a:xfrm>
            <a:off x="990600" y="914400"/>
            <a:ext cx="6477000" cy="4899025"/>
          </a:xfrm>
          <a:prstGeom prst="rect">
            <a:avLst/>
          </a:prstGeom>
          <a:noFill/>
        </p:spPr>
      </p:pic>
      <p:sp>
        <p:nvSpPr>
          <p:cNvPr id="934915" name="Rectangle 3"/>
          <p:cNvSpPr>
            <a:spLocks noGrp="1" noChangeArrowheads="1"/>
          </p:cNvSpPr>
          <p:nvPr>
            <p:ph type="title"/>
          </p:nvPr>
        </p:nvSpPr>
        <p:spPr/>
        <p:txBody>
          <a:bodyPr/>
          <a:lstStyle/>
          <a:p>
            <a:r>
              <a:rPr lang="en-US"/>
              <a:t>And One from LHCb</a:t>
            </a:r>
          </a:p>
        </p:txBody>
      </p:sp>
      <p:sp>
        <p:nvSpPr>
          <p:cNvPr id="934916" name="Text Box 4"/>
          <p:cNvSpPr txBox="1">
            <a:spLocks noChangeArrowheads="1"/>
          </p:cNvSpPr>
          <p:nvPr/>
        </p:nvSpPr>
        <p:spPr bwMode="auto">
          <a:xfrm>
            <a:off x="2362200" y="5638800"/>
            <a:ext cx="6400800" cy="517525"/>
          </a:xfrm>
          <a:prstGeom prst="rect">
            <a:avLst/>
          </a:prstGeom>
          <a:solidFill>
            <a:schemeClr val="tx1"/>
          </a:solidFill>
          <a:ln w="9525">
            <a:noFill/>
            <a:miter lim="800000"/>
            <a:headEnd/>
            <a:tailEnd/>
          </a:ln>
          <a:effectLst/>
        </p:spPr>
        <p:txBody>
          <a:bodyPr>
            <a:spAutoFit/>
          </a:bodyPr>
          <a:lstStyle/>
          <a:p>
            <a:pPr>
              <a:spcBef>
                <a:spcPct val="50000"/>
              </a:spcBef>
              <a:buFontTx/>
              <a:buNone/>
            </a:pPr>
            <a:r>
              <a:rPr lang="en-US">
                <a:solidFill>
                  <a:srgbClr val="FFFF00"/>
                </a:solidFill>
                <a:latin typeface="Arial" charset="0"/>
              </a:rPr>
              <a:t>Even though their detector is optimized for B-physics, the LHC produces the</a:t>
            </a:r>
            <a:br>
              <a:rPr lang="en-US">
                <a:solidFill>
                  <a:srgbClr val="FFFF00"/>
                </a:solidFill>
                <a:latin typeface="Arial" charset="0"/>
              </a:rPr>
            </a:br>
            <a:r>
              <a:rPr lang="en-US">
                <a:solidFill>
                  <a:srgbClr val="FFFF00"/>
                </a:solidFill>
                <a:latin typeface="Arial" charset="0"/>
              </a:rPr>
              <a:t>same kinds of events as seen everywhere else</a:t>
            </a:r>
            <a:r>
              <a:rPr lang="en-US">
                <a:latin typeface="Arial" charset="0"/>
              </a:rPr>
              <a: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2"/>
          <p:cNvSpPr>
            <a:spLocks noGrp="1"/>
          </p:cNvSpPr>
          <p:nvPr>
            <p:ph type="ftr" sz="quarter" idx="10"/>
          </p:nvPr>
        </p:nvSpPr>
        <p:spPr/>
        <p:txBody>
          <a:bodyPr/>
          <a:lstStyle/>
          <a:p>
            <a:fld id="{4CA83871-7B59-4434-8344-137C5AF3EAB6}" type="slidenum">
              <a:rPr lang="en-US"/>
              <a:pPr/>
              <a:t>51</a:t>
            </a:fld>
            <a:r>
              <a:rPr lang="en-US"/>
              <a:t>                                                                                                                                       Tom LeCompte, ANL</a:t>
            </a:r>
          </a:p>
        </p:txBody>
      </p:sp>
      <p:pic>
        <p:nvPicPr>
          <p:cNvPr id="936962" name="Picture 2" descr="http://cms.web.cern.ch/cms/Resources/Website/Media/Images/EventDisplays/7_0TeV/images/wmunu_133875_1228182_full.jpg"/>
          <p:cNvPicPr>
            <a:picLocks noChangeAspect="1" noChangeArrowheads="1"/>
          </p:cNvPicPr>
          <p:nvPr/>
        </p:nvPicPr>
        <p:blipFill>
          <a:blip r:embed="rId3" cstate="print"/>
          <a:srcRect/>
          <a:stretch>
            <a:fillRect/>
          </a:stretch>
        </p:blipFill>
        <p:spPr bwMode="auto">
          <a:xfrm>
            <a:off x="1219200" y="990600"/>
            <a:ext cx="6248400" cy="5049838"/>
          </a:xfrm>
          <a:prstGeom prst="rect">
            <a:avLst/>
          </a:prstGeom>
          <a:noFill/>
          <a:ln w="9525">
            <a:noFill/>
            <a:miter lim="800000"/>
            <a:headEnd/>
            <a:tailEnd/>
          </a:ln>
        </p:spPr>
      </p:pic>
      <p:sp>
        <p:nvSpPr>
          <p:cNvPr id="936963" name="Rectangle 3"/>
          <p:cNvSpPr>
            <a:spLocks noGrp="1" noChangeArrowheads="1"/>
          </p:cNvSpPr>
          <p:nvPr>
            <p:ph type="title"/>
          </p:nvPr>
        </p:nvSpPr>
        <p:spPr/>
        <p:txBody>
          <a:bodyPr/>
          <a:lstStyle/>
          <a:p>
            <a:r>
              <a:rPr lang="en-US"/>
              <a:t>We See Ws in the Muon Channel as Well</a:t>
            </a:r>
          </a:p>
        </p:txBody>
      </p:sp>
      <p:graphicFrame>
        <p:nvGraphicFramePr>
          <p:cNvPr id="936964" name="Object 4"/>
          <p:cNvGraphicFramePr>
            <a:graphicFrameLocks noChangeAspect="1"/>
          </p:cNvGraphicFramePr>
          <p:nvPr/>
        </p:nvGraphicFramePr>
        <p:xfrm>
          <a:off x="5543550" y="5429250"/>
          <a:ext cx="1789113" cy="622300"/>
        </p:xfrm>
        <a:graphic>
          <a:graphicData uri="http://schemas.openxmlformats.org/presentationml/2006/ole">
            <p:oleObj spid="_x0000_s936964" name="Equation" r:id="rId4" imgW="583920" imgH="203040" progId="Equation.3">
              <p:embed/>
            </p:oleObj>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p:cNvSpPr>
            <a:spLocks noGrp="1"/>
          </p:cNvSpPr>
          <p:nvPr>
            <p:ph type="ftr" sz="quarter" idx="10"/>
          </p:nvPr>
        </p:nvSpPr>
        <p:spPr/>
        <p:txBody>
          <a:bodyPr/>
          <a:lstStyle/>
          <a:p>
            <a:fld id="{343BA493-14DD-4C1A-A1E6-930BE34F154C}" type="slidenum">
              <a:rPr lang="en-US"/>
              <a:pPr/>
              <a:t>52</a:t>
            </a:fld>
            <a:r>
              <a:rPr lang="en-US"/>
              <a:t>                                                                                                                                       Tom LeCompte, ANL</a:t>
            </a:r>
          </a:p>
        </p:txBody>
      </p:sp>
      <p:pic>
        <p:nvPicPr>
          <p:cNvPr id="937986" name="Picture 2" descr="https://twiki.cern.ch/twiki/pub/Atlas/EventDisplayPublicResults/VP1-W-munu-2.png"/>
          <p:cNvPicPr>
            <a:picLocks noChangeAspect="1" noChangeArrowheads="1"/>
          </p:cNvPicPr>
          <p:nvPr/>
        </p:nvPicPr>
        <p:blipFill>
          <a:blip r:embed="rId2" cstate="print"/>
          <a:srcRect/>
          <a:stretch>
            <a:fillRect/>
          </a:stretch>
        </p:blipFill>
        <p:spPr bwMode="auto">
          <a:xfrm>
            <a:off x="1066800" y="914400"/>
            <a:ext cx="6705600" cy="4956175"/>
          </a:xfrm>
          <a:prstGeom prst="rect">
            <a:avLst/>
          </a:prstGeom>
          <a:noFill/>
        </p:spPr>
      </p:pic>
      <p:sp>
        <p:nvSpPr>
          <p:cNvPr id="937987" name="Rectangle 3"/>
          <p:cNvSpPr>
            <a:spLocks noGrp="1" noChangeArrowheads="1"/>
          </p:cNvSpPr>
          <p:nvPr>
            <p:ph type="title"/>
          </p:nvPr>
        </p:nvSpPr>
        <p:spPr/>
        <p:txBody>
          <a:bodyPr/>
          <a:lstStyle/>
          <a:p>
            <a:r>
              <a:rPr lang="en-US"/>
              <a:t>And at ATLAS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fld id="{559FCB67-95CB-4C29-B9F6-DC7C6D754F9F}" type="slidenum">
              <a:rPr lang="en-US"/>
              <a:pPr/>
              <a:t>53</a:t>
            </a:fld>
            <a:r>
              <a:rPr lang="en-US"/>
              <a:t>                                                                                                                                       Tom LeCompte, ANL</a:t>
            </a:r>
          </a:p>
        </p:txBody>
      </p:sp>
      <p:pic>
        <p:nvPicPr>
          <p:cNvPr id="939010" name="Picture 2" descr="https://twiki.cern.ch/twiki/pub/Atlas/EventDisplayPublicResults/WtaunuCand-155697-6769403.png"/>
          <p:cNvPicPr>
            <a:picLocks noChangeAspect="1" noChangeArrowheads="1"/>
          </p:cNvPicPr>
          <p:nvPr/>
        </p:nvPicPr>
        <p:blipFill>
          <a:blip r:embed="rId3" cstate="print"/>
          <a:srcRect/>
          <a:stretch>
            <a:fillRect/>
          </a:stretch>
        </p:blipFill>
        <p:spPr bwMode="auto">
          <a:xfrm>
            <a:off x="990600" y="1066800"/>
            <a:ext cx="5905500" cy="4067175"/>
          </a:xfrm>
          <a:prstGeom prst="rect">
            <a:avLst/>
          </a:prstGeom>
          <a:noFill/>
        </p:spPr>
      </p:pic>
      <p:graphicFrame>
        <p:nvGraphicFramePr>
          <p:cNvPr id="939011" name="Object 3"/>
          <p:cNvGraphicFramePr>
            <a:graphicFrameLocks noChangeAspect="1"/>
          </p:cNvGraphicFramePr>
          <p:nvPr/>
        </p:nvGraphicFramePr>
        <p:xfrm>
          <a:off x="685800" y="5334000"/>
          <a:ext cx="1673225" cy="544513"/>
        </p:xfrm>
        <a:graphic>
          <a:graphicData uri="http://schemas.openxmlformats.org/presentationml/2006/ole">
            <p:oleObj spid="_x0000_s939011" name="Equation" r:id="rId4" imgW="545760" imgH="177480" progId="Equation.3">
              <p:embed/>
            </p:oleObj>
          </a:graphicData>
        </a:graphic>
      </p:graphicFrame>
      <p:sp>
        <p:nvSpPr>
          <p:cNvPr id="939012" name="Rectangle 4"/>
          <p:cNvSpPr>
            <a:spLocks noGrp="1" noChangeArrowheads="1"/>
          </p:cNvSpPr>
          <p:nvPr>
            <p:ph type="title"/>
          </p:nvPr>
        </p:nvSpPr>
        <p:spPr/>
        <p:txBody>
          <a:bodyPr/>
          <a:lstStyle/>
          <a:p>
            <a:r>
              <a:rPr lang="en-US"/>
              <a:t>And Maybe even Taus</a:t>
            </a:r>
          </a:p>
        </p:txBody>
      </p:sp>
      <p:sp>
        <p:nvSpPr>
          <p:cNvPr id="939013" name="Text Box 5"/>
          <p:cNvSpPr txBox="1">
            <a:spLocks noChangeArrowheads="1"/>
          </p:cNvSpPr>
          <p:nvPr/>
        </p:nvSpPr>
        <p:spPr bwMode="auto">
          <a:xfrm>
            <a:off x="2895600" y="5410200"/>
            <a:ext cx="6096000" cy="549275"/>
          </a:xfrm>
          <a:prstGeom prst="rect">
            <a:avLst/>
          </a:prstGeom>
          <a:noFill/>
          <a:ln w="9525">
            <a:noFill/>
            <a:miter lim="800000"/>
            <a:headEnd/>
            <a:tailEnd/>
          </a:ln>
          <a:effectLst/>
        </p:spPr>
        <p:txBody>
          <a:bodyPr>
            <a:spAutoFit/>
          </a:bodyPr>
          <a:lstStyle/>
          <a:p>
            <a:pPr>
              <a:spcBef>
                <a:spcPct val="50000"/>
              </a:spcBef>
              <a:buFontTx/>
              <a:buNone/>
            </a:pPr>
            <a:r>
              <a:rPr lang="en-US" sz="1500">
                <a:latin typeface="Arial" charset="0"/>
              </a:rPr>
              <a:t>This channel has substantially more background, so </a:t>
            </a:r>
            <a:br>
              <a:rPr lang="en-US" sz="1500">
                <a:latin typeface="Arial" charset="0"/>
              </a:rPr>
            </a:br>
            <a:r>
              <a:rPr lang="en-US" sz="1500">
                <a:latin typeface="Arial" charset="0"/>
              </a:rPr>
              <a:t>it’s difficult to tell event-by-event if this is a real tau or background.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fld id="{1F1D973B-8EF9-4737-A5DF-31CB1CED0BEE}" type="slidenum">
              <a:rPr lang="en-US"/>
              <a:pPr/>
              <a:t>54</a:t>
            </a:fld>
            <a:r>
              <a:rPr lang="en-US"/>
              <a:t>                                                                                                                                       Tom LeCompte, ANL</a:t>
            </a:r>
          </a:p>
        </p:txBody>
      </p:sp>
      <p:sp>
        <p:nvSpPr>
          <p:cNvPr id="719874" name="Rectangle 2"/>
          <p:cNvSpPr>
            <a:spLocks noGrp="1" noChangeArrowheads="1"/>
          </p:cNvSpPr>
          <p:nvPr>
            <p:ph type="ctrTitle"/>
          </p:nvPr>
        </p:nvSpPr>
        <p:spPr>
          <a:xfrm>
            <a:off x="685800" y="1295400"/>
            <a:ext cx="7772400" cy="1143000"/>
          </a:xfrm>
        </p:spPr>
        <p:txBody>
          <a:bodyPr/>
          <a:lstStyle/>
          <a:p>
            <a:r>
              <a:rPr lang="en-US"/>
              <a:t>The First LHC Results – Part II</a:t>
            </a:r>
          </a:p>
        </p:txBody>
      </p:sp>
      <p:sp>
        <p:nvSpPr>
          <p:cNvPr id="719875" name="Rectangle 3"/>
          <p:cNvSpPr>
            <a:spLocks noGrp="1" noChangeArrowheads="1"/>
          </p:cNvSpPr>
          <p:nvPr>
            <p:ph type="subTitle" idx="1"/>
          </p:nvPr>
        </p:nvSpPr>
        <p:spPr>
          <a:xfrm>
            <a:off x="1295400" y="3124200"/>
            <a:ext cx="6400800" cy="1752600"/>
          </a:xfrm>
        </p:spPr>
        <p:txBody>
          <a:bodyPr/>
          <a:lstStyle/>
          <a:p>
            <a:r>
              <a:rPr lang="en-US"/>
              <a:t>CERN Summer Student Lectures</a:t>
            </a:r>
            <a:br>
              <a:rPr lang="en-US"/>
            </a:br>
            <a:endParaRPr lang="en-US"/>
          </a:p>
          <a:p>
            <a:r>
              <a:rPr lang="en-US" sz="1800"/>
              <a:t>Tom LeCompte/Argonne National Laboratory</a:t>
            </a:r>
            <a:br>
              <a:rPr lang="en-US" sz="1800"/>
            </a:br>
            <a:endParaRPr lang="en-US" sz="180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fld id="{5BBB0448-DB7F-499C-B8E8-051D81944ED5}" type="slidenum">
              <a:rPr lang="en-US"/>
              <a:pPr/>
              <a:t>55</a:t>
            </a:fld>
            <a:r>
              <a:rPr lang="en-US"/>
              <a:t>                                                                                                                                       Tom LeCompte, ANL</a:t>
            </a:r>
          </a:p>
        </p:txBody>
      </p:sp>
      <p:sp>
        <p:nvSpPr>
          <p:cNvPr id="805890" name="Rectangle 2"/>
          <p:cNvSpPr>
            <a:spLocks noGrp="1" noChangeArrowheads="1"/>
          </p:cNvSpPr>
          <p:nvPr>
            <p:ph type="title"/>
          </p:nvPr>
        </p:nvSpPr>
        <p:spPr/>
        <p:txBody>
          <a:bodyPr/>
          <a:lstStyle/>
          <a:p>
            <a:r>
              <a:rPr lang="en-US"/>
              <a:t>Reminder from Yesterday:</a:t>
            </a:r>
          </a:p>
        </p:txBody>
      </p:sp>
      <p:pic>
        <p:nvPicPr>
          <p:cNvPr id="805893" name="Picture 5" descr="http://www.onedigitallife.com/images/driving-too-fast.jpg"/>
          <p:cNvPicPr>
            <a:picLocks noChangeAspect="1" noChangeArrowheads="1"/>
          </p:cNvPicPr>
          <p:nvPr/>
        </p:nvPicPr>
        <p:blipFill>
          <a:blip r:embed="rId2" cstate="print"/>
          <a:srcRect/>
          <a:stretch>
            <a:fillRect/>
          </a:stretch>
        </p:blipFill>
        <p:spPr bwMode="auto">
          <a:xfrm>
            <a:off x="1828800" y="1676400"/>
            <a:ext cx="5668963" cy="3017838"/>
          </a:xfrm>
          <a:prstGeom prst="rect">
            <a:avLst/>
          </a:prstGeom>
          <a:noFill/>
        </p:spPr>
      </p:pic>
      <p:sp>
        <p:nvSpPr>
          <p:cNvPr id="805897" name="Text Box 9"/>
          <p:cNvSpPr txBox="1">
            <a:spLocks noChangeArrowheads="1"/>
          </p:cNvSpPr>
          <p:nvPr>
            <p:ph type="body" idx="1"/>
          </p:nvPr>
        </p:nvSpPr>
        <p:spPr>
          <a:xfrm>
            <a:off x="762000" y="990600"/>
            <a:ext cx="7772400" cy="533400"/>
          </a:xfrm>
          <a:solidFill>
            <a:srgbClr val="FF0000"/>
          </a:solidFill>
          <a:ln>
            <a:solidFill>
              <a:srgbClr val="FF0000"/>
            </a:solidFill>
          </a:ln>
        </p:spPr>
        <p:txBody>
          <a:bodyPr/>
          <a:lstStyle/>
          <a:p>
            <a:pPr algn="ctr" eaLnBrk="0" hangingPunct="0">
              <a:spcAft>
                <a:spcPct val="10000"/>
              </a:spcAft>
              <a:buClr>
                <a:schemeClr val="tx2"/>
              </a:buClr>
              <a:buFontTx/>
              <a:buNone/>
            </a:pPr>
            <a:r>
              <a:rPr lang="en-US" sz="2600">
                <a:solidFill>
                  <a:schemeClr val="bg1"/>
                </a:solidFill>
              </a:rPr>
              <a:t>STOP ME if I go too fast or you have questions!!</a:t>
            </a:r>
          </a:p>
        </p:txBody>
      </p:sp>
      <p:sp>
        <p:nvSpPr>
          <p:cNvPr id="805898" name="Text Box 10"/>
          <p:cNvSpPr txBox="1">
            <a:spLocks noChangeArrowheads="1"/>
          </p:cNvSpPr>
          <p:nvPr/>
        </p:nvSpPr>
        <p:spPr bwMode="auto">
          <a:xfrm>
            <a:off x="762000" y="4953000"/>
            <a:ext cx="7254875" cy="581025"/>
          </a:xfrm>
          <a:prstGeom prst="rect">
            <a:avLst/>
          </a:prstGeom>
          <a:noFill/>
          <a:ln w="9525">
            <a:noFill/>
            <a:miter lim="800000"/>
            <a:headEnd/>
            <a:tailEnd/>
          </a:ln>
          <a:effectLst/>
        </p:spPr>
        <p:txBody>
          <a:bodyPr wrap="none">
            <a:spAutoFit/>
          </a:bodyPr>
          <a:lstStyle/>
          <a:p>
            <a:pPr>
              <a:buFontTx/>
              <a:buNone/>
            </a:pPr>
            <a:r>
              <a:rPr lang="en-US" sz="1600">
                <a:latin typeface="Arial" charset="0"/>
              </a:rPr>
              <a:t>I know I talk too fast, so please interrupt me – my goal is not to cover as much </a:t>
            </a:r>
            <a:br>
              <a:rPr lang="en-US" sz="1600">
                <a:latin typeface="Arial" charset="0"/>
              </a:rPr>
            </a:br>
            <a:r>
              <a:rPr lang="en-US" sz="1600">
                <a:latin typeface="Arial" charset="0"/>
              </a:rPr>
              <a:t>material as possible: it’s to </a:t>
            </a:r>
            <a:r>
              <a:rPr lang="en-US" sz="1600" i="1">
                <a:latin typeface="Arial" charset="0"/>
              </a:rPr>
              <a:t>uncover </a:t>
            </a:r>
            <a:r>
              <a:rPr lang="en-US" sz="1600">
                <a:latin typeface="Arial" charset="0"/>
              </a:rPr>
              <a:t>as much material as possible</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p:cNvSpPr>
            <a:spLocks noGrp="1"/>
          </p:cNvSpPr>
          <p:nvPr>
            <p:ph type="ftr" sz="quarter" idx="10"/>
          </p:nvPr>
        </p:nvSpPr>
        <p:spPr/>
        <p:txBody>
          <a:bodyPr/>
          <a:lstStyle/>
          <a:p>
            <a:fld id="{C91B3BFD-B689-48CD-B694-27C665EB0891}" type="slidenum">
              <a:rPr lang="en-US"/>
              <a:pPr/>
              <a:t>56</a:t>
            </a:fld>
            <a:r>
              <a:rPr lang="en-US"/>
              <a:t>                                                                                                                                       Tom LeCompte, ANL</a:t>
            </a:r>
          </a:p>
        </p:txBody>
      </p:sp>
      <p:sp>
        <p:nvSpPr>
          <p:cNvPr id="935938" name="Rectangle 2"/>
          <p:cNvSpPr>
            <a:spLocks noGrp="1" noChangeArrowheads="1"/>
          </p:cNvSpPr>
          <p:nvPr>
            <p:ph type="title"/>
          </p:nvPr>
        </p:nvSpPr>
        <p:spPr/>
        <p:txBody>
          <a:bodyPr/>
          <a:lstStyle/>
          <a:p>
            <a:r>
              <a:rPr lang="en-US"/>
              <a:t>Part III</a:t>
            </a:r>
          </a:p>
        </p:txBody>
      </p:sp>
      <p:sp>
        <p:nvSpPr>
          <p:cNvPr id="935939" name="Text Box 3"/>
          <p:cNvSpPr txBox="1">
            <a:spLocks noChangeArrowheads="1"/>
          </p:cNvSpPr>
          <p:nvPr/>
        </p:nvSpPr>
        <p:spPr bwMode="auto">
          <a:xfrm>
            <a:off x="2667000" y="1676400"/>
            <a:ext cx="2028825" cy="457200"/>
          </a:xfrm>
          <a:prstGeom prst="rect">
            <a:avLst/>
          </a:prstGeom>
          <a:noFill/>
          <a:ln w="9525">
            <a:noFill/>
            <a:miter lim="800000"/>
            <a:headEnd/>
            <a:tailEnd/>
          </a:ln>
          <a:effectLst/>
        </p:spPr>
        <p:txBody>
          <a:bodyPr wrap="none">
            <a:spAutoFit/>
          </a:bodyPr>
          <a:lstStyle/>
          <a:p>
            <a:pPr>
              <a:buFontTx/>
              <a:buNone/>
            </a:pPr>
            <a:r>
              <a:rPr lang="en-US" sz="2400">
                <a:latin typeface="Arial" charset="0"/>
              </a:rPr>
              <a:t>W, Z and Top</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a:spLocks noGrp="1"/>
          </p:cNvSpPr>
          <p:nvPr>
            <p:ph type="ftr" sz="quarter" idx="10"/>
          </p:nvPr>
        </p:nvSpPr>
        <p:spPr/>
        <p:txBody>
          <a:bodyPr/>
          <a:lstStyle/>
          <a:p>
            <a:fld id="{0BB5E423-F9BB-4672-963B-24349BB99C9B}" type="slidenum">
              <a:rPr lang="en-US"/>
              <a:pPr/>
              <a:t>57</a:t>
            </a:fld>
            <a:r>
              <a:rPr lang="en-US"/>
              <a:t>                                                                                                                                       Tom LeCompte, ANL</a:t>
            </a:r>
          </a:p>
        </p:txBody>
      </p:sp>
      <p:sp>
        <p:nvSpPr>
          <p:cNvPr id="865282" name="Rectangle 2"/>
          <p:cNvSpPr>
            <a:spLocks noGrp="1" noChangeArrowheads="1"/>
          </p:cNvSpPr>
          <p:nvPr>
            <p:ph type="title"/>
          </p:nvPr>
        </p:nvSpPr>
        <p:spPr/>
        <p:txBody>
          <a:bodyPr/>
          <a:lstStyle/>
          <a:p>
            <a:r>
              <a:rPr lang="en-US"/>
              <a:t>Why is This Important?</a:t>
            </a:r>
          </a:p>
        </p:txBody>
      </p:sp>
      <p:sp>
        <p:nvSpPr>
          <p:cNvPr id="865283" name="Rectangle 3"/>
          <p:cNvSpPr>
            <a:spLocks noGrp="1" noChangeArrowheads="1"/>
          </p:cNvSpPr>
          <p:nvPr>
            <p:ph type="body" idx="1"/>
          </p:nvPr>
        </p:nvSpPr>
        <p:spPr>
          <a:xfrm>
            <a:off x="381000" y="914400"/>
            <a:ext cx="4038600" cy="5638800"/>
          </a:xfrm>
        </p:spPr>
        <p:txBody>
          <a:bodyPr/>
          <a:lstStyle/>
          <a:p>
            <a:pPr>
              <a:lnSpc>
                <a:spcPct val="90000"/>
              </a:lnSpc>
            </a:pPr>
            <a:r>
              <a:rPr lang="en-US" sz="1800"/>
              <a:t>Measuring the top and the W tells you something about the Higgs boson.</a:t>
            </a:r>
          </a:p>
          <a:p>
            <a:pPr lvl="1">
              <a:lnSpc>
                <a:spcPct val="90000"/>
              </a:lnSpc>
            </a:pPr>
            <a:r>
              <a:rPr lang="en-US" sz="1400"/>
              <a:t>Useful particularly if you don’t have any Higgs bosons to look at!</a:t>
            </a:r>
            <a:br>
              <a:rPr lang="en-US" sz="1400"/>
            </a:br>
            <a:endParaRPr lang="en-US" sz="1400"/>
          </a:p>
          <a:p>
            <a:pPr>
              <a:lnSpc>
                <a:spcPct val="90000"/>
              </a:lnSpc>
            </a:pPr>
            <a:r>
              <a:rPr lang="en-US" sz="1800"/>
              <a:t>In a sense, the W and the Z are the closest thing we can get to the Higgs field:</a:t>
            </a:r>
          </a:p>
          <a:p>
            <a:pPr lvl="1">
              <a:lnSpc>
                <a:spcPct val="90000"/>
              </a:lnSpc>
            </a:pPr>
            <a:r>
              <a:rPr lang="en-US" sz="1400"/>
              <a:t>The Higgs boson is only ¼ of the Higgs mechanism</a:t>
            </a:r>
          </a:p>
          <a:p>
            <a:pPr lvl="1">
              <a:lnSpc>
                <a:spcPct val="90000"/>
              </a:lnSpc>
            </a:pPr>
            <a:r>
              <a:rPr lang="en-US" sz="1400"/>
              <a:t>The remainder are “hiding” “inside” the W’s and Z’s</a:t>
            </a:r>
            <a:br>
              <a:rPr lang="en-US" sz="1400"/>
            </a:br>
            <a:r>
              <a:rPr lang="en-US" sz="1400"/>
              <a:t/>
            </a:r>
            <a:br>
              <a:rPr lang="en-US" sz="1400"/>
            </a:br>
            <a:endParaRPr lang="en-US" sz="1400"/>
          </a:p>
          <a:p>
            <a:pPr>
              <a:lnSpc>
                <a:spcPct val="90000"/>
              </a:lnSpc>
            </a:pPr>
            <a:r>
              <a:rPr lang="en-US" sz="1800"/>
              <a:t>Many of the things we will ultimately search for have signatures very much like W, Z and/or top</a:t>
            </a:r>
          </a:p>
          <a:p>
            <a:pPr lvl="1">
              <a:lnSpc>
                <a:spcPct val="90000"/>
              </a:lnSpc>
            </a:pPr>
            <a:r>
              <a:rPr lang="en-US" sz="1400"/>
              <a:t>Practice makes perfect</a:t>
            </a:r>
          </a:p>
        </p:txBody>
      </p:sp>
      <p:pic>
        <p:nvPicPr>
          <p:cNvPr id="865284" name="Picture 4"/>
          <p:cNvPicPr>
            <a:picLocks noChangeAspect="1" noChangeArrowheads="1"/>
          </p:cNvPicPr>
          <p:nvPr/>
        </p:nvPicPr>
        <p:blipFill>
          <a:blip r:embed="rId2" cstate="print"/>
          <a:srcRect t="7018"/>
          <a:stretch>
            <a:fillRect/>
          </a:stretch>
        </p:blipFill>
        <p:spPr bwMode="auto">
          <a:xfrm>
            <a:off x="4572000" y="838200"/>
            <a:ext cx="4343400" cy="4252913"/>
          </a:xfrm>
          <a:prstGeom prst="rect">
            <a:avLst/>
          </a:prstGeom>
          <a:noFill/>
          <a:ln w="9525">
            <a:noFill/>
            <a:miter lim="800000"/>
            <a:headEnd/>
            <a:tailEnd/>
          </a:ln>
          <a:effectLst/>
        </p:spPr>
      </p:pic>
      <p:pic>
        <p:nvPicPr>
          <p:cNvPr id="865285" name="Picture 5"/>
          <p:cNvPicPr>
            <a:picLocks noChangeAspect="1" noChangeArrowheads="1"/>
          </p:cNvPicPr>
          <p:nvPr/>
        </p:nvPicPr>
        <p:blipFill>
          <a:blip r:embed="rId3" cstate="print"/>
          <a:srcRect/>
          <a:stretch>
            <a:fillRect/>
          </a:stretch>
        </p:blipFill>
        <p:spPr bwMode="auto">
          <a:xfrm>
            <a:off x="5486400" y="5410200"/>
            <a:ext cx="1524000" cy="825500"/>
          </a:xfrm>
          <a:prstGeom prst="rect">
            <a:avLst/>
          </a:prstGeom>
          <a:noFill/>
          <a:ln w="12700">
            <a:noFill/>
            <a:miter lim="800000"/>
            <a:headEnd type="none" w="sm" len="sm"/>
            <a:tailEnd type="none" w="sm" len="sm"/>
          </a:ln>
          <a:effectLst/>
        </p:spPr>
      </p:pic>
      <p:pic>
        <p:nvPicPr>
          <p:cNvPr id="865286" name="Picture 6"/>
          <p:cNvPicPr>
            <a:picLocks noChangeAspect="1" noChangeArrowheads="1"/>
          </p:cNvPicPr>
          <p:nvPr/>
        </p:nvPicPr>
        <p:blipFill>
          <a:blip r:embed="rId4" cstate="print"/>
          <a:srcRect/>
          <a:stretch>
            <a:fillRect/>
          </a:stretch>
        </p:blipFill>
        <p:spPr bwMode="auto">
          <a:xfrm>
            <a:off x="7162800" y="5410200"/>
            <a:ext cx="1665288" cy="765175"/>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ooter Placeholder 2"/>
          <p:cNvSpPr>
            <a:spLocks noGrp="1"/>
          </p:cNvSpPr>
          <p:nvPr>
            <p:ph type="ftr" sz="quarter" idx="10"/>
          </p:nvPr>
        </p:nvSpPr>
        <p:spPr/>
        <p:txBody>
          <a:bodyPr/>
          <a:lstStyle/>
          <a:p>
            <a:fld id="{B95D0F72-F79F-4B3B-8A8D-5D25AF416DD5}" type="slidenum">
              <a:rPr lang="en-US"/>
              <a:pPr/>
              <a:t>58</a:t>
            </a:fld>
            <a:r>
              <a:rPr lang="en-US"/>
              <a:t>                                                                                                                                       Tom LeCompte, ANL</a:t>
            </a:r>
          </a:p>
        </p:txBody>
      </p:sp>
      <p:sp>
        <p:nvSpPr>
          <p:cNvPr id="882690" name="Rectangle 2"/>
          <p:cNvSpPr>
            <a:spLocks noGrp="1" noChangeArrowheads="1"/>
          </p:cNvSpPr>
          <p:nvPr>
            <p:ph type="title"/>
          </p:nvPr>
        </p:nvSpPr>
        <p:spPr/>
        <p:txBody>
          <a:bodyPr/>
          <a:lstStyle/>
          <a:p>
            <a:r>
              <a:rPr lang="en-US"/>
              <a:t>The W Boson in Pictures</a:t>
            </a:r>
          </a:p>
        </p:txBody>
      </p:sp>
      <p:pic>
        <p:nvPicPr>
          <p:cNvPr id="882692" name="Picture 4" descr="http://cern-discoveries.web.cern.ch/CERN-Discoveries/Courier/experiments/page-23.jpg"/>
          <p:cNvPicPr>
            <a:picLocks noChangeAspect="1" noChangeArrowheads="1"/>
          </p:cNvPicPr>
          <p:nvPr/>
        </p:nvPicPr>
        <p:blipFill>
          <a:blip r:embed="rId3" cstate="print"/>
          <a:srcRect/>
          <a:stretch>
            <a:fillRect/>
          </a:stretch>
        </p:blipFill>
        <p:spPr bwMode="auto">
          <a:xfrm>
            <a:off x="1490663" y="868363"/>
            <a:ext cx="2555875" cy="2009775"/>
          </a:xfrm>
          <a:prstGeom prst="rect">
            <a:avLst/>
          </a:prstGeom>
          <a:noFill/>
        </p:spPr>
      </p:pic>
      <p:pic>
        <p:nvPicPr>
          <p:cNvPr id="882694" name="Picture 6"/>
          <p:cNvPicPr>
            <a:picLocks noChangeAspect="1" noChangeArrowheads="1"/>
          </p:cNvPicPr>
          <p:nvPr/>
        </p:nvPicPr>
        <p:blipFill>
          <a:blip r:embed="rId4" cstate="print"/>
          <a:srcRect/>
          <a:stretch>
            <a:fillRect/>
          </a:stretch>
        </p:blipFill>
        <p:spPr bwMode="auto">
          <a:xfrm>
            <a:off x="4470400" y="868363"/>
            <a:ext cx="4006850" cy="3422650"/>
          </a:xfrm>
          <a:prstGeom prst="rect">
            <a:avLst/>
          </a:prstGeom>
          <a:noFill/>
          <a:ln w="9525">
            <a:noFill/>
            <a:miter lim="800000"/>
            <a:headEnd/>
            <a:tailEnd/>
          </a:ln>
          <a:effectLst/>
        </p:spPr>
      </p:pic>
      <p:sp>
        <p:nvSpPr>
          <p:cNvPr id="882695" name="Line 7"/>
          <p:cNvSpPr>
            <a:spLocks noChangeShapeType="1"/>
          </p:cNvSpPr>
          <p:nvPr/>
        </p:nvSpPr>
        <p:spPr bwMode="auto">
          <a:xfrm>
            <a:off x="6640513" y="5292725"/>
            <a:ext cx="604837" cy="812800"/>
          </a:xfrm>
          <a:prstGeom prst="line">
            <a:avLst/>
          </a:prstGeom>
          <a:noFill/>
          <a:ln w="38100">
            <a:solidFill>
              <a:srgbClr val="FF0000"/>
            </a:solidFill>
            <a:round/>
            <a:headEnd/>
            <a:tailEnd type="triangle" w="med" len="med"/>
          </a:ln>
          <a:effectLst/>
        </p:spPr>
        <p:txBody>
          <a:bodyPr>
            <a:spAutoFit/>
          </a:bodyPr>
          <a:lstStyle/>
          <a:p>
            <a:endParaRPr lang="en-GB"/>
          </a:p>
        </p:txBody>
      </p:sp>
      <p:sp>
        <p:nvSpPr>
          <p:cNvPr id="882696" name="Text Box 8"/>
          <p:cNvSpPr txBox="1">
            <a:spLocks noChangeArrowheads="1"/>
          </p:cNvSpPr>
          <p:nvPr/>
        </p:nvSpPr>
        <p:spPr bwMode="auto">
          <a:xfrm>
            <a:off x="7156450" y="5483225"/>
            <a:ext cx="1770063" cy="274638"/>
          </a:xfrm>
          <a:prstGeom prst="rect">
            <a:avLst/>
          </a:prstGeom>
          <a:noFill/>
          <a:ln w="9525">
            <a:noFill/>
            <a:miter lim="800000"/>
            <a:headEnd/>
            <a:tailEnd/>
          </a:ln>
          <a:effectLst/>
        </p:spPr>
        <p:txBody>
          <a:bodyPr>
            <a:spAutoFit/>
          </a:bodyPr>
          <a:lstStyle/>
          <a:p>
            <a:pPr eaLnBrk="0" hangingPunct="0">
              <a:spcBef>
                <a:spcPct val="50000"/>
              </a:spcBef>
              <a:spcAft>
                <a:spcPct val="10000"/>
              </a:spcAft>
              <a:buClr>
                <a:schemeClr val="tx2"/>
              </a:buClr>
              <a:buFontTx/>
              <a:buNone/>
            </a:pPr>
            <a:r>
              <a:rPr lang="en-US" sz="1200">
                <a:latin typeface="Arial" charset="0"/>
              </a:rPr>
              <a:t>Electron momentum</a:t>
            </a:r>
          </a:p>
        </p:txBody>
      </p:sp>
      <p:sp>
        <p:nvSpPr>
          <p:cNvPr id="882697" name="Line 9"/>
          <p:cNvSpPr>
            <a:spLocks noChangeShapeType="1"/>
          </p:cNvSpPr>
          <p:nvPr/>
        </p:nvSpPr>
        <p:spPr bwMode="auto">
          <a:xfrm flipH="1" flipV="1">
            <a:off x="6072188" y="4333875"/>
            <a:ext cx="536575" cy="935038"/>
          </a:xfrm>
          <a:prstGeom prst="line">
            <a:avLst/>
          </a:prstGeom>
          <a:noFill/>
          <a:ln w="38100">
            <a:solidFill>
              <a:srgbClr val="FF00FF"/>
            </a:solidFill>
            <a:prstDash val="dash"/>
            <a:round/>
            <a:headEnd/>
            <a:tailEnd type="triangle" w="med" len="med"/>
          </a:ln>
          <a:effectLst/>
        </p:spPr>
        <p:txBody>
          <a:bodyPr>
            <a:spAutoFit/>
          </a:bodyPr>
          <a:lstStyle/>
          <a:p>
            <a:endParaRPr lang="en-GB"/>
          </a:p>
        </p:txBody>
      </p:sp>
      <p:sp>
        <p:nvSpPr>
          <p:cNvPr id="882698" name="Text Box 10"/>
          <p:cNvSpPr txBox="1">
            <a:spLocks noChangeArrowheads="1"/>
          </p:cNvSpPr>
          <p:nvPr/>
        </p:nvSpPr>
        <p:spPr bwMode="auto">
          <a:xfrm>
            <a:off x="6623050" y="4618038"/>
            <a:ext cx="1323975" cy="457200"/>
          </a:xfrm>
          <a:prstGeom prst="rect">
            <a:avLst/>
          </a:prstGeom>
          <a:noFill/>
          <a:ln w="9525">
            <a:noFill/>
            <a:miter lim="800000"/>
            <a:headEnd/>
            <a:tailEnd/>
          </a:ln>
          <a:effectLst/>
        </p:spPr>
        <p:txBody>
          <a:bodyPr>
            <a:spAutoFit/>
          </a:bodyPr>
          <a:lstStyle/>
          <a:p>
            <a:pPr eaLnBrk="0" hangingPunct="0">
              <a:spcBef>
                <a:spcPct val="50000"/>
              </a:spcBef>
              <a:spcAft>
                <a:spcPct val="10000"/>
              </a:spcAft>
              <a:buClr>
                <a:schemeClr val="tx2"/>
              </a:buClr>
              <a:buFontTx/>
              <a:buNone/>
            </a:pPr>
            <a:r>
              <a:rPr lang="en-US" sz="1200">
                <a:latin typeface="Arial" charset="0"/>
              </a:rPr>
              <a:t>Missing E</a:t>
            </a:r>
            <a:r>
              <a:rPr lang="en-US" sz="1200" baseline="-25000">
                <a:latin typeface="Arial" charset="0"/>
              </a:rPr>
              <a:t>T </a:t>
            </a:r>
            <a:r>
              <a:rPr lang="en-US" sz="1200">
                <a:latin typeface="Arial" charset="0"/>
              </a:rPr>
              <a:t>(neutrino)</a:t>
            </a:r>
          </a:p>
        </p:txBody>
      </p:sp>
      <p:sp>
        <p:nvSpPr>
          <p:cNvPr id="882699" name="Text Box 11"/>
          <p:cNvSpPr txBox="1">
            <a:spLocks noChangeArrowheads="1"/>
          </p:cNvSpPr>
          <p:nvPr/>
        </p:nvSpPr>
        <p:spPr bwMode="auto">
          <a:xfrm>
            <a:off x="304800" y="990600"/>
            <a:ext cx="2438400" cy="942975"/>
          </a:xfrm>
          <a:prstGeom prst="rect">
            <a:avLst/>
          </a:prstGeom>
          <a:noFill/>
          <a:ln w="9525">
            <a:noFill/>
            <a:miter lim="800000"/>
            <a:headEnd/>
            <a:tailEnd/>
          </a:ln>
          <a:effectLst/>
        </p:spPr>
        <p:txBody>
          <a:bodyPr>
            <a:spAutoFit/>
          </a:bodyPr>
          <a:lstStyle/>
          <a:p>
            <a:pPr eaLnBrk="0" hangingPunct="0">
              <a:spcBef>
                <a:spcPct val="50000"/>
              </a:spcBef>
              <a:spcAft>
                <a:spcPct val="10000"/>
              </a:spcAft>
              <a:buClr>
                <a:schemeClr val="tx2"/>
              </a:buClr>
              <a:buFontTx/>
              <a:buNone/>
            </a:pPr>
            <a:r>
              <a:rPr lang="en-US">
                <a:latin typeface="Arial" charset="0"/>
              </a:rPr>
              <a:t>From the first observations  (UA1/UA2)</a:t>
            </a:r>
            <a:br>
              <a:rPr lang="en-US">
                <a:latin typeface="Arial" charset="0"/>
              </a:rPr>
            </a:br>
            <a:r>
              <a:rPr lang="en-US">
                <a:latin typeface="Arial" charset="0"/>
              </a:rPr>
              <a:t/>
            </a:r>
            <a:br>
              <a:rPr lang="en-US">
                <a:latin typeface="Arial" charset="0"/>
              </a:rPr>
            </a:br>
            <a:r>
              <a:rPr lang="en-US">
                <a:latin typeface="Arial" charset="0"/>
              </a:rPr>
              <a:t>This is a </a:t>
            </a:r>
            <a:r>
              <a:rPr lang="en-US">
                <a:latin typeface="Arial Black" pitchFamily="34" charset="0"/>
              </a:rPr>
              <a:t>UA2</a:t>
            </a:r>
            <a:r>
              <a:rPr lang="en-US">
                <a:latin typeface="Arial" charset="0"/>
              </a:rPr>
              <a:t> event</a:t>
            </a:r>
          </a:p>
        </p:txBody>
      </p:sp>
      <p:sp>
        <p:nvSpPr>
          <p:cNvPr id="882701" name="Text Box 13"/>
          <p:cNvSpPr txBox="1">
            <a:spLocks noChangeArrowheads="1"/>
          </p:cNvSpPr>
          <p:nvPr/>
        </p:nvSpPr>
        <p:spPr bwMode="auto">
          <a:xfrm>
            <a:off x="7724775" y="3792538"/>
            <a:ext cx="477838" cy="336550"/>
          </a:xfrm>
          <a:prstGeom prst="rect">
            <a:avLst/>
          </a:prstGeom>
          <a:noFill/>
          <a:ln w="9525">
            <a:noFill/>
            <a:miter lim="800000"/>
            <a:headEnd/>
            <a:tailEnd/>
          </a:ln>
          <a:effectLst/>
        </p:spPr>
        <p:txBody>
          <a:bodyPr wrap="none">
            <a:spAutoFit/>
          </a:bodyPr>
          <a:lstStyle/>
          <a:p>
            <a:pPr eaLnBrk="0" hangingPunct="0">
              <a:spcBef>
                <a:spcPct val="50000"/>
              </a:spcBef>
              <a:spcAft>
                <a:spcPct val="10000"/>
              </a:spcAft>
              <a:buClr>
                <a:schemeClr val="tx2"/>
              </a:buClr>
              <a:buFontTx/>
              <a:buNone/>
            </a:pPr>
            <a:r>
              <a:rPr lang="en-US" sz="1600">
                <a:latin typeface="Arial Black" pitchFamily="34" charset="0"/>
              </a:rPr>
              <a:t>D0</a:t>
            </a:r>
          </a:p>
        </p:txBody>
      </p:sp>
      <p:graphicFrame>
        <p:nvGraphicFramePr>
          <p:cNvPr id="882704" name="Object 16"/>
          <p:cNvGraphicFramePr>
            <a:graphicFrameLocks noChangeAspect="1"/>
          </p:cNvGraphicFramePr>
          <p:nvPr/>
        </p:nvGraphicFramePr>
        <p:xfrm>
          <a:off x="381000" y="3276600"/>
          <a:ext cx="1981200" cy="615950"/>
        </p:xfrm>
        <a:graphic>
          <a:graphicData uri="http://schemas.openxmlformats.org/presentationml/2006/ole">
            <p:oleObj spid="_x0000_s882704" name="Equation" r:id="rId5" imgW="571320" imgH="177480" progId="Equation.3">
              <p:embed/>
            </p:oleObj>
          </a:graphicData>
        </a:graphic>
      </p:graphicFrame>
      <p:graphicFrame>
        <p:nvGraphicFramePr>
          <p:cNvPr id="882705" name="Object 17"/>
          <p:cNvGraphicFramePr>
            <a:graphicFrameLocks noChangeAspect="1"/>
          </p:cNvGraphicFramePr>
          <p:nvPr/>
        </p:nvGraphicFramePr>
        <p:xfrm>
          <a:off x="304800" y="3886200"/>
          <a:ext cx="2025650" cy="703263"/>
        </p:xfrm>
        <a:graphic>
          <a:graphicData uri="http://schemas.openxmlformats.org/presentationml/2006/ole">
            <p:oleObj spid="_x0000_s882705" name="Equation" r:id="rId6" imgW="583920" imgH="203040" progId="Equation.3">
              <p:embed/>
            </p:oleObj>
          </a:graphicData>
        </a:graphic>
      </p:graphicFrame>
      <p:graphicFrame>
        <p:nvGraphicFramePr>
          <p:cNvPr id="882706" name="Object 18"/>
          <p:cNvGraphicFramePr>
            <a:graphicFrameLocks noChangeAspect="1"/>
          </p:cNvGraphicFramePr>
          <p:nvPr/>
        </p:nvGraphicFramePr>
        <p:xfrm>
          <a:off x="381000" y="4572000"/>
          <a:ext cx="1892300" cy="615950"/>
        </p:xfrm>
        <a:graphic>
          <a:graphicData uri="http://schemas.openxmlformats.org/presentationml/2006/ole">
            <p:oleObj spid="_x0000_s882706" name="Equation" r:id="rId7" imgW="545760" imgH="177480" progId="Equation.3">
              <p:embed/>
            </p:oleObj>
          </a:graphicData>
        </a:graphic>
      </p:graphicFrame>
      <p:graphicFrame>
        <p:nvGraphicFramePr>
          <p:cNvPr id="882707" name="Object 19"/>
          <p:cNvGraphicFramePr>
            <a:graphicFrameLocks noChangeAspect="1"/>
          </p:cNvGraphicFramePr>
          <p:nvPr/>
        </p:nvGraphicFramePr>
        <p:xfrm>
          <a:off x="457200" y="5486400"/>
          <a:ext cx="1981200" cy="703263"/>
        </p:xfrm>
        <a:graphic>
          <a:graphicData uri="http://schemas.openxmlformats.org/presentationml/2006/ole">
            <p:oleObj spid="_x0000_s882707" name="Equation" r:id="rId8" imgW="571320" imgH="203040" progId="Equation.3">
              <p:embed/>
            </p:oleObj>
          </a:graphicData>
        </a:graphic>
      </p:graphicFrame>
      <p:sp>
        <p:nvSpPr>
          <p:cNvPr id="882708" name="Text Box 20"/>
          <p:cNvSpPr txBox="1">
            <a:spLocks noChangeArrowheads="1"/>
          </p:cNvSpPr>
          <p:nvPr/>
        </p:nvSpPr>
        <p:spPr bwMode="auto">
          <a:xfrm>
            <a:off x="2743200" y="3886200"/>
            <a:ext cx="1600200" cy="641350"/>
          </a:xfrm>
          <a:prstGeom prst="rect">
            <a:avLst/>
          </a:prstGeom>
          <a:solidFill>
            <a:srgbClr val="CCFFCC"/>
          </a:solidFill>
          <a:ln w="9525">
            <a:noFill/>
            <a:miter lim="800000"/>
            <a:headEnd/>
            <a:tailEnd/>
          </a:ln>
          <a:effectLst/>
        </p:spPr>
        <p:txBody>
          <a:bodyPr>
            <a:spAutoFit/>
          </a:bodyPr>
          <a:lstStyle/>
          <a:p>
            <a:pPr>
              <a:spcBef>
                <a:spcPct val="50000"/>
              </a:spcBef>
              <a:buFontTx/>
              <a:buNone/>
            </a:pPr>
            <a:r>
              <a:rPr lang="en-US" sz="1800">
                <a:latin typeface="Arial" charset="0"/>
              </a:rPr>
              <a:t>Each 11% of the time.</a:t>
            </a:r>
          </a:p>
        </p:txBody>
      </p:sp>
      <p:sp>
        <p:nvSpPr>
          <p:cNvPr id="882709" name="AutoShape 21"/>
          <p:cNvSpPr>
            <a:spLocks/>
          </p:cNvSpPr>
          <p:nvPr/>
        </p:nvSpPr>
        <p:spPr bwMode="auto">
          <a:xfrm>
            <a:off x="2286000" y="3276600"/>
            <a:ext cx="381000" cy="1905000"/>
          </a:xfrm>
          <a:prstGeom prst="rightBrace">
            <a:avLst>
              <a:gd name="adj1" fmla="val 41667"/>
              <a:gd name="adj2" fmla="val 50000"/>
            </a:avLst>
          </a:prstGeom>
          <a:noFill/>
          <a:ln w="31750">
            <a:solidFill>
              <a:schemeClr val="tx1"/>
            </a:solidFill>
            <a:round/>
            <a:headEnd/>
            <a:tailEnd/>
          </a:ln>
          <a:effectLst/>
        </p:spPr>
        <p:txBody>
          <a:bodyPr wrap="none" anchor="ctr"/>
          <a:lstStyle/>
          <a:p>
            <a:endParaRPr lang="en-GB"/>
          </a:p>
        </p:txBody>
      </p:sp>
      <p:sp>
        <p:nvSpPr>
          <p:cNvPr id="882710" name="Text Box 22"/>
          <p:cNvSpPr txBox="1">
            <a:spLocks noChangeArrowheads="1"/>
          </p:cNvSpPr>
          <p:nvPr/>
        </p:nvSpPr>
        <p:spPr bwMode="auto">
          <a:xfrm>
            <a:off x="2819400" y="5410200"/>
            <a:ext cx="2971800" cy="641350"/>
          </a:xfrm>
          <a:prstGeom prst="rect">
            <a:avLst/>
          </a:prstGeom>
          <a:solidFill>
            <a:srgbClr val="CCFFCC"/>
          </a:solidFill>
          <a:ln w="9525">
            <a:noFill/>
            <a:miter lim="800000"/>
            <a:headEnd/>
            <a:tailEnd/>
          </a:ln>
          <a:effectLst/>
        </p:spPr>
        <p:txBody>
          <a:bodyPr>
            <a:spAutoFit/>
          </a:bodyPr>
          <a:lstStyle/>
          <a:p>
            <a:pPr>
              <a:spcBef>
                <a:spcPct val="50000"/>
              </a:spcBef>
              <a:buFontTx/>
              <a:buNone/>
            </a:pPr>
            <a:r>
              <a:rPr lang="en-US" sz="1800">
                <a:latin typeface="Arial" charset="0"/>
              </a:rPr>
              <a:t>Gives two jets – </a:t>
            </a:r>
            <a:br>
              <a:rPr lang="en-US" sz="1800">
                <a:latin typeface="Arial" charset="0"/>
              </a:rPr>
            </a:br>
            <a:r>
              <a:rPr lang="en-US" sz="1800">
                <a:latin typeface="Arial" charset="0"/>
              </a:rPr>
              <a:t>like millions of other events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2"/>
          <p:cNvSpPr>
            <a:spLocks noGrp="1"/>
          </p:cNvSpPr>
          <p:nvPr>
            <p:ph type="ftr" sz="quarter" idx="10"/>
          </p:nvPr>
        </p:nvSpPr>
        <p:spPr/>
        <p:txBody>
          <a:bodyPr/>
          <a:lstStyle/>
          <a:p>
            <a:fld id="{9D80D8AA-F1EC-440F-A859-DC56022AF8A7}" type="slidenum">
              <a:rPr lang="en-US"/>
              <a:pPr/>
              <a:t>59</a:t>
            </a:fld>
            <a:r>
              <a:rPr lang="en-US"/>
              <a:t>                                                                                                                                       Tom LeCompte, ANL</a:t>
            </a:r>
          </a:p>
        </p:txBody>
      </p:sp>
      <p:pic>
        <p:nvPicPr>
          <p:cNvPr id="870403" name="Picture 3" descr="http://cms.web.cern.ch/cms/Resources/Website/Media/Images/EventDisplays/7_0TeV/images/wenu_133874_21466935_full.jpg"/>
          <p:cNvPicPr>
            <a:picLocks noChangeAspect="1" noChangeArrowheads="1"/>
          </p:cNvPicPr>
          <p:nvPr/>
        </p:nvPicPr>
        <p:blipFill>
          <a:blip r:embed="rId3" cstate="print"/>
          <a:srcRect/>
          <a:stretch>
            <a:fillRect/>
          </a:stretch>
        </p:blipFill>
        <p:spPr bwMode="auto">
          <a:xfrm>
            <a:off x="914400" y="990600"/>
            <a:ext cx="6096000" cy="4929188"/>
          </a:xfrm>
          <a:prstGeom prst="rect">
            <a:avLst/>
          </a:prstGeom>
          <a:noFill/>
        </p:spPr>
      </p:pic>
      <p:sp>
        <p:nvSpPr>
          <p:cNvPr id="870404" name="Rectangle 4"/>
          <p:cNvSpPr>
            <a:spLocks noGrp="1" noChangeArrowheads="1"/>
          </p:cNvSpPr>
          <p:nvPr>
            <p:ph type="title"/>
          </p:nvPr>
        </p:nvSpPr>
        <p:spPr/>
        <p:txBody>
          <a:bodyPr/>
          <a:lstStyle/>
          <a:p>
            <a:r>
              <a:rPr lang="en-US"/>
              <a:t>One LHC W (from CMS)</a:t>
            </a:r>
          </a:p>
        </p:txBody>
      </p:sp>
      <p:sp>
        <p:nvSpPr>
          <p:cNvPr id="870405" name="Line 5"/>
          <p:cNvSpPr>
            <a:spLocks noChangeShapeType="1"/>
          </p:cNvSpPr>
          <p:nvPr/>
        </p:nvSpPr>
        <p:spPr bwMode="auto">
          <a:xfrm flipH="1" flipV="1">
            <a:off x="6705600" y="1143000"/>
            <a:ext cx="609600" cy="1752600"/>
          </a:xfrm>
          <a:prstGeom prst="line">
            <a:avLst/>
          </a:prstGeom>
          <a:noFill/>
          <a:ln w="38100">
            <a:solidFill>
              <a:srgbClr val="FF0000"/>
            </a:solidFill>
            <a:round/>
            <a:headEnd/>
            <a:tailEnd type="triangle" w="med" len="med"/>
          </a:ln>
          <a:effectLst/>
        </p:spPr>
        <p:txBody>
          <a:bodyPr>
            <a:spAutoFit/>
          </a:bodyPr>
          <a:lstStyle/>
          <a:p>
            <a:endParaRPr lang="en-GB"/>
          </a:p>
        </p:txBody>
      </p:sp>
      <p:sp>
        <p:nvSpPr>
          <p:cNvPr id="870406" name="Text Box 6"/>
          <p:cNvSpPr txBox="1">
            <a:spLocks noChangeArrowheads="1"/>
          </p:cNvSpPr>
          <p:nvPr/>
        </p:nvSpPr>
        <p:spPr bwMode="auto">
          <a:xfrm>
            <a:off x="6934200" y="1295400"/>
            <a:ext cx="1770063" cy="274638"/>
          </a:xfrm>
          <a:prstGeom prst="rect">
            <a:avLst/>
          </a:prstGeom>
          <a:noFill/>
          <a:ln w="9525">
            <a:noFill/>
            <a:miter lim="800000"/>
            <a:headEnd/>
            <a:tailEnd/>
          </a:ln>
          <a:effectLst/>
        </p:spPr>
        <p:txBody>
          <a:bodyPr>
            <a:spAutoFit/>
          </a:bodyPr>
          <a:lstStyle/>
          <a:p>
            <a:pPr eaLnBrk="0" hangingPunct="0">
              <a:spcBef>
                <a:spcPct val="50000"/>
              </a:spcBef>
              <a:spcAft>
                <a:spcPct val="10000"/>
              </a:spcAft>
              <a:buClr>
                <a:schemeClr val="tx2"/>
              </a:buClr>
              <a:buFontTx/>
              <a:buNone/>
            </a:pPr>
            <a:r>
              <a:rPr lang="en-US" sz="1200">
                <a:latin typeface="Arial" charset="0"/>
              </a:rPr>
              <a:t>Electron momentum</a:t>
            </a:r>
          </a:p>
        </p:txBody>
      </p:sp>
      <p:sp>
        <p:nvSpPr>
          <p:cNvPr id="870407" name="Line 7"/>
          <p:cNvSpPr>
            <a:spLocks noChangeShapeType="1"/>
          </p:cNvSpPr>
          <p:nvPr/>
        </p:nvSpPr>
        <p:spPr bwMode="auto">
          <a:xfrm>
            <a:off x="7315200" y="2895600"/>
            <a:ext cx="1219200" cy="1447800"/>
          </a:xfrm>
          <a:prstGeom prst="line">
            <a:avLst/>
          </a:prstGeom>
          <a:noFill/>
          <a:ln w="38100">
            <a:solidFill>
              <a:srgbClr val="FF00FF"/>
            </a:solidFill>
            <a:prstDash val="dash"/>
            <a:round/>
            <a:headEnd/>
            <a:tailEnd type="triangle" w="med" len="med"/>
          </a:ln>
          <a:effectLst/>
        </p:spPr>
        <p:txBody>
          <a:bodyPr>
            <a:spAutoFit/>
          </a:bodyPr>
          <a:lstStyle/>
          <a:p>
            <a:endParaRPr lang="en-GB"/>
          </a:p>
        </p:txBody>
      </p:sp>
      <p:sp>
        <p:nvSpPr>
          <p:cNvPr id="870408" name="Text Box 8"/>
          <p:cNvSpPr txBox="1">
            <a:spLocks noChangeArrowheads="1"/>
          </p:cNvSpPr>
          <p:nvPr/>
        </p:nvSpPr>
        <p:spPr bwMode="auto">
          <a:xfrm>
            <a:off x="7391400" y="3352800"/>
            <a:ext cx="1323975" cy="457200"/>
          </a:xfrm>
          <a:prstGeom prst="rect">
            <a:avLst/>
          </a:prstGeom>
          <a:noFill/>
          <a:ln w="9525">
            <a:noFill/>
            <a:miter lim="800000"/>
            <a:headEnd/>
            <a:tailEnd/>
          </a:ln>
          <a:effectLst/>
        </p:spPr>
        <p:txBody>
          <a:bodyPr>
            <a:spAutoFit/>
          </a:bodyPr>
          <a:lstStyle/>
          <a:p>
            <a:pPr eaLnBrk="0" hangingPunct="0">
              <a:spcBef>
                <a:spcPct val="50000"/>
              </a:spcBef>
              <a:spcAft>
                <a:spcPct val="10000"/>
              </a:spcAft>
              <a:buClr>
                <a:schemeClr val="tx2"/>
              </a:buClr>
              <a:buFontTx/>
              <a:buNone/>
            </a:pPr>
            <a:r>
              <a:rPr lang="en-US" sz="1200">
                <a:latin typeface="Arial" charset="0"/>
              </a:rPr>
              <a:t>Missing E</a:t>
            </a:r>
            <a:r>
              <a:rPr lang="en-US" sz="1200" baseline="-25000">
                <a:latin typeface="Arial" charset="0"/>
              </a:rPr>
              <a:t>T </a:t>
            </a:r>
            <a:r>
              <a:rPr lang="en-US" sz="1200">
                <a:latin typeface="Arial" charset="0"/>
              </a:rPr>
              <a:t>(neutrino)</a:t>
            </a:r>
          </a:p>
        </p:txBody>
      </p:sp>
      <p:graphicFrame>
        <p:nvGraphicFramePr>
          <p:cNvPr id="961536" name="Object 0"/>
          <p:cNvGraphicFramePr>
            <a:graphicFrameLocks noChangeAspect="1"/>
          </p:cNvGraphicFramePr>
          <p:nvPr/>
        </p:nvGraphicFramePr>
        <p:xfrm>
          <a:off x="6096000" y="4876800"/>
          <a:ext cx="1751013" cy="506413"/>
        </p:xfrm>
        <a:graphic>
          <a:graphicData uri="http://schemas.openxmlformats.org/presentationml/2006/ole">
            <p:oleObj spid="_x0000_s961536" name="Equation" r:id="rId4" imgW="571320" imgH="164880" progId="Equation.3">
              <p:embed/>
            </p:oleObj>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4"/>
          <p:cNvSpPr>
            <a:spLocks noGrp="1"/>
          </p:cNvSpPr>
          <p:nvPr>
            <p:ph type="ftr" sz="quarter" idx="10"/>
          </p:nvPr>
        </p:nvSpPr>
        <p:spPr/>
        <p:txBody>
          <a:bodyPr/>
          <a:lstStyle/>
          <a:p>
            <a:fld id="{E5437D3D-DE1D-4110-B6F9-A74F658286CF}" type="slidenum">
              <a:rPr lang="en-US"/>
              <a:pPr/>
              <a:t>6</a:t>
            </a:fld>
            <a:r>
              <a:rPr lang="en-US"/>
              <a:t>                                                                                                                                       Tom LeCompte, ANL</a:t>
            </a:r>
          </a:p>
        </p:txBody>
      </p:sp>
      <p:sp>
        <p:nvSpPr>
          <p:cNvPr id="787458" name="Rectangle 2"/>
          <p:cNvSpPr>
            <a:spLocks noGrp="1" noChangeArrowheads="1"/>
          </p:cNvSpPr>
          <p:nvPr>
            <p:ph type="title"/>
          </p:nvPr>
        </p:nvSpPr>
        <p:spPr/>
        <p:txBody>
          <a:bodyPr/>
          <a:lstStyle/>
          <a:p>
            <a:r>
              <a:rPr lang="en-US"/>
              <a:t>Counting Tracks</a:t>
            </a:r>
          </a:p>
        </p:txBody>
      </p:sp>
      <p:sp>
        <p:nvSpPr>
          <p:cNvPr id="787466" name="Rectangle 10"/>
          <p:cNvSpPr>
            <a:spLocks noGrp="1" noChangeArrowheads="1"/>
          </p:cNvSpPr>
          <p:nvPr>
            <p:ph type="body" sz="half" idx="2"/>
          </p:nvPr>
        </p:nvSpPr>
        <p:spPr>
          <a:xfrm>
            <a:off x="5867400" y="914400"/>
            <a:ext cx="2590800" cy="5334000"/>
          </a:xfrm>
        </p:spPr>
        <p:txBody>
          <a:bodyPr/>
          <a:lstStyle/>
          <a:p>
            <a:r>
              <a:rPr lang="en-US" sz="1800"/>
              <a:t>This looks straightforward</a:t>
            </a:r>
            <a:br>
              <a:rPr lang="en-US" sz="1800"/>
            </a:br>
            <a:endParaRPr lang="en-US" sz="1800"/>
          </a:p>
          <a:p>
            <a:r>
              <a:rPr lang="en-US" sz="1800"/>
              <a:t>A charged particle makes a track in the tracking detector, so to count particles, we count tracks</a:t>
            </a:r>
            <a:br>
              <a:rPr lang="en-US" sz="1800"/>
            </a:br>
            <a:endParaRPr lang="en-US" sz="1800"/>
          </a:p>
          <a:p>
            <a:r>
              <a:rPr lang="en-US" sz="1800"/>
              <a:t>One, two, three.</a:t>
            </a:r>
          </a:p>
        </p:txBody>
      </p:sp>
      <p:pic>
        <p:nvPicPr>
          <p:cNvPr id="787464" name="Picture 8"/>
          <p:cNvPicPr>
            <a:picLocks noChangeAspect="1" noChangeArrowheads="1"/>
          </p:cNvPicPr>
          <p:nvPr/>
        </p:nvPicPr>
        <p:blipFill>
          <a:blip r:embed="rId2" cstate="print"/>
          <a:srcRect/>
          <a:stretch>
            <a:fillRect/>
          </a:stretch>
        </p:blipFill>
        <p:spPr bwMode="auto">
          <a:xfrm>
            <a:off x="762000" y="838200"/>
            <a:ext cx="4784725" cy="4806950"/>
          </a:xfrm>
          <a:prstGeom prst="rect">
            <a:avLst/>
          </a:prstGeom>
          <a:noFill/>
          <a:ln w="9525">
            <a:noFill/>
            <a:miter lim="800000"/>
            <a:headEnd/>
            <a:tailEnd/>
          </a:ln>
        </p:spPr>
      </p:pic>
      <p:sp>
        <p:nvSpPr>
          <p:cNvPr id="787467" name="Text Box 11"/>
          <p:cNvSpPr txBox="1">
            <a:spLocks noChangeArrowheads="1"/>
          </p:cNvSpPr>
          <p:nvPr/>
        </p:nvSpPr>
        <p:spPr bwMode="auto">
          <a:xfrm>
            <a:off x="2819400" y="4572000"/>
            <a:ext cx="311150"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2</a:t>
            </a:r>
          </a:p>
        </p:txBody>
      </p:sp>
      <p:sp>
        <p:nvSpPr>
          <p:cNvPr id="787468" name="Text Box 12"/>
          <p:cNvSpPr txBox="1">
            <a:spLocks noChangeArrowheads="1"/>
          </p:cNvSpPr>
          <p:nvPr/>
        </p:nvSpPr>
        <p:spPr bwMode="auto">
          <a:xfrm>
            <a:off x="3886200" y="4419600"/>
            <a:ext cx="311150"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3</a:t>
            </a:r>
          </a:p>
        </p:txBody>
      </p:sp>
      <p:sp>
        <p:nvSpPr>
          <p:cNvPr id="787469" name="Text Box 13"/>
          <p:cNvSpPr txBox="1">
            <a:spLocks noChangeArrowheads="1"/>
          </p:cNvSpPr>
          <p:nvPr/>
        </p:nvSpPr>
        <p:spPr bwMode="auto">
          <a:xfrm>
            <a:off x="2667000" y="1371600"/>
            <a:ext cx="311150"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1</a:t>
            </a:r>
          </a:p>
        </p:txBody>
      </p:sp>
      <p:sp>
        <p:nvSpPr>
          <p:cNvPr id="787470" name="Text Box 14"/>
          <p:cNvSpPr txBox="1">
            <a:spLocks noChangeArrowheads="1"/>
          </p:cNvSpPr>
          <p:nvPr/>
        </p:nvSpPr>
        <p:spPr bwMode="auto">
          <a:xfrm>
            <a:off x="6477000" y="4800600"/>
            <a:ext cx="1420813" cy="457200"/>
          </a:xfrm>
          <a:prstGeom prst="rect">
            <a:avLst/>
          </a:prstGeom>
          <a:solidFill>
            <a:srgbClr val="CC99FF"/>
          </a:solidFill>
          <a:ln w="9525">
            <a:noFill/>
            <a:miter lim="800000"/>
            <a:headEnd/>
            <a:tailEnd/>
          </a:ln>
          <a:effectLst/>
        </p:spPr>
        <p:txBody>
          <a:bodyPr wrap="none">
            <a:spAutoFit/>
          </a:bodyPr>
          <a:lstStyle/>
          <a:p>
            <a:pPr>
              <a:buFontTx/>
              <a:buNone/>
            </a:pPr>
            <a:r>
              <a:rPr lang="en-US" sz="2400">
                <a:latin typeface="Arial" charset="0"/>
              </a:rPr>
              <a:t>Except…</a:t>
            </a:r>
          </a:p>
        </p:txBody>
      </p:sp>
      <p:sp>
        <p:nvSpPr>
          <p:cNvPr id="787471" name="Text Box 15"/>
          <p:cNvSpPr txBox="1">
            <a:spLocks noChangeArrowheads="1"/>
          </p:cNvSpPr>
          <p:nvPr/>
        </p:nvSpPr>
        <p:spPr bwMode="auto">
          <a:xfrm>
            <a:off x="609600" y="5715000"/>
            <a:ext cx="776288"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ATLAS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p:cNvSpPr>
            <a:spLocks noGrp="1"/>
          </p:cNvSpPr>
          <p:nvPr>
            <p:ph type="ftr" sz="quarter" idx="10"/>
          </p:nvPr>
        </p:nvSpPr>
        <p:spPr/>
        <p:txBody>
          <a:bodyPr/>
          <a:lstStyle/>
          <a:p>
            <a:fld id="{D95B1959-B379-450D-9234-41B5ADC7E325}" type="slidenum">
              <a:rPr lang="en-US"/>
              <a:pPr/>
              <a:t>60</a:t>
            </a:fld>
            <a:r>
              <a:rPr lang="en-US"/>
              <a:t>                                                                                                                                       Tom LeCompte, ANL</a:t>
            </a:r>
          </a:p>
        </p:txBody>
      </p:sp>
      <p:pic>
        <p:nvPicPr>
          <p:cNvPr id="877571" name="Picture 3" descr="https://twiki.cern.ch/twiki/pub/Atlas/EventDisplayPublicResults/VP1-W-munu-2.png"/>
          <p:cNvPicPr>
            <a:picLocks noChangeAspect="1" noChangeArrowheads="1"/>
          </p:cNvPicPr>
          <p:nvPr/>
        </p:nvPicPr>
        <p:blipFill>
          <a:blip r:embed="rId2" cstate="print"/>
          <a:srcRect/>
          <a:stretch>
            <a:fillRect/>
          </a:stretch>
        </p:blipFill>
        <p:spPr bwMode="auto">
          <a:xfrm>
            <a:off x="1066800" y="914400"/>
            <a:ext cx="6705600" cy="4956175"/>
          </a:xfrm>
          <a:prstGeom prst="rect">
            <a:avLst/>
          </a:prstGeom>
          <a:noFill/>
        </p:spPr>
      </p:pic>
      <p:sp>
        <p:nvSpPr>
          <p:cNvPr id="877572" name="Rectangle 4"/>
          <p:cNvSpPr>
            <a:spLocks noGrp="1" noChangeArrowheads="1"/>
          </p:cNvSpPr>
          <p:nvPr>
            <p:ph type="title"/>
          </p:nvPr>
        </p:nvSpPr>
        <p:spPr/>
        <p:txBody>
          <a:bodyPr/>
          <a:lstStyle/>
          <a:p>
            <a:r>
              <a:rPr lang="en-US"/>
              <a:t>We See Ws in the Muon Channel as Well</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2"/>
          <p:cNvSpPr>
            <a:spLocks noGrp="1"/>
          </p:cNvSpPr>
          <p:nvPr>
            <p:ph type="ftr" sz="quarter" idx="10"/>
          </p:nvPr>
        </p:nvSpPr>
        <p:spPr/>
        <p:txBody>
          <a:bodyPr/>
          <a:lstStyle/>
          <a:p>
            <a:fld id="{3963882B-D346-496E-A915-681194788160}" type="slidenum">
              <a:rPr lang="en-US"/>
              <a:pPr/>
              <a:t>61</a:t>
            </a:fld>
            <a:r>
              <a:rPr lang="en-US"/>
              <a:t>                                                                                                                                       Tom LeCompte, ANL</a:t>
            </a:r>
          </a:p>
        </p:txBody>
      </p:sp>
      <p:pic>
        <p:nvPicPr>
          <p:cNvPr id="872451" name="Picture 1027" descr="http://cms.web.cern.ch/cms/Resources/Website/Media/Images/EventDisplays/7_0TeV/images/zee_133877_28405693_full.jpg"/>
          <p:cNvPicPr>
            <a:picLocks noChangeAspect="1" noChangeArrowheads="1"/>
          </p:cNvPicPr>
          <p:nvPr/>
        </p:nvPicPr>
        <p:blipFill>
          <a:blip r:embed="rId3" cstate="print"/>
          <a:srcRect/>
          <a:stretch>
            <a:fillRect/>
          </a:stretch>
        </p:blipFill>
        <p:spPr bwMode="auto">
          <a:xfrm>
            <a:off x="762000" y="990600"/>
            <a:ext cx="5791200" cy="4684713"/>
          </a:xfrm>
          <a:prstGeom prst="rect">
            <a:avLst/>
          </a:prstGeom>
          <a:noFill/>
        </p:spPr>
      </p:pic>
      <p:sp>
        <p:nvSpPr>
          <p:cNvPr id="872452" name="Rectangle 1028"/>
          <p:cNvSpPr>
            <a:spLocks noGrp="1" noChangeArrowheads="1"/>
          </p:cNvSpPr>
          <p:nvPr>
            <p:ph type="title"/>
          </p:nvPr>
        </p:nvSpPr>
        <p:spPr/>
        <p:txBody>
          <a:bodyPr/>
          <a:lstStyle/>
          <a:p>
            <a:r>
              <a:rPr lang="en-US"/>
              <a:t>And the W’s Heavier Neutral Brother, the Z</a:t>
            </a:r>
          </a:p>
        </p:txBody>
      </p:sp>
      <p:graphicFrame>
        <p:nvGraphicFramePr>
          <p:cNvPr id="872453" name="Object 1029"/>
          <p:cNvGraphicFramePr>
            <a:graphicFrameLocks noChangeAspect="1"/>
          </p:cNvGraphicFramePr>
          <p:nvPr/>
        </p:nvGraphicFramePr>
        <p:xfrm>
          <a:off x="6019800" y="3962400"/>
          <a:ext cx="2101850" cy="622300"/>
        </p:xfrm>
        <a:graphic>
          <a:graphicData uri="http://schemas.openxmlformats.org/presentationml/2006/ole">
            <p:oleObj spid="_x0000_s872453" name="Equation" r:id="rId4" imgW="685800" imgH="203040" progId="Equation.3">
              <p:embed/>
            </p:oleObj>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2"/>
          <p:cNvSpPr>
            <a:spLocks noGrp="1"/>
          </p:cNvSpPr>
          <p:nvPr>
            <p:ph type="ftr" sz="quarter" idx="10"/>
          </p:nvPr>
        </p:nvSpPr>
        <p:spPr/>
        <p:txBody>
          <a:bodyPr/>
          <a:lstStyle/>
          <a:p>
            <a:fld id="{688B6686-1DD8-471F-B28E-4BBF73DBDCC9}" type="slidenum">
              <a:rPr lang="en-US"/>
              <a:pPr/>
              <a:t>62</a:t>
            </a:fld>
            <a:r>
              <a:rPr lang="en-US"/>
              <a:t>                                                                                                                                       Tom LeCompte, ANL</a:t>
            </a:r>
          </a:p>
        </p:txBody>
      </p:sp>
      <p:sp>
        <p:nvSpPr>
          <p:cNvPr id="943106" name="Rectangle 2"/>
          <p:cNvSpPr>
            <a:spLocks noGrp="1" noChangeArrowheads="1"/>
          </p:cNvSpPr>
          <p:nvPr>
            <p:ph type="title"/>
          </p:nvPr>
        </p:nvSpPr>
        <p:spPr/>
        <p:txBody>
          <a:bodyPr/>
          <a:lstStyle/>
          <a:p>
            <a:r>
              <a:rPr lang="en-US"/>
              <a:t>And at ATLAS</a:t>
            </a:r>
          </a:p>
        </p:txBody>
      </p:sp>
      <p:pic>
        <p:nvPicPr>
          <p:cNvPr id="943108" name="Picture 4" descr="https://twiki.cern.ch/twiki/pub/Atlas/EventDisplayPublicResults/Atlantis_154817_968871-3d.png"/>
          <p:cNvPicPr>
            <a:picLocks noChangeAspect="1" noChangeArrowheads="1"/>
          </p:cNvPicPr>
          <p:nvPr/>
        </p:nvPicPr>
        <p:blipFill>
          <a:blip r:embed="rId3" cstate="print"/>
          <a:srcRect/>
          <a:stretch>
            <a:fillRect/>
          </a:stretch>
        </p:blipFill>
        <p:spPr bwMode="auto">
          <a:xfrm>
            <a:off x="228600" y="838200"/>
            <a:ext cx="8534400" cy="5021263"/>
          </a:xfrm>
          <a:prstGeom prst="rect">
            <a:avLst/>
          </a:prstGeom>
          <a:noFill/>
        </p:spPr>
      </p:pic>
      <p:graphicFrame>
        <p:nvGraphicFramePr>
          <p:cNvPr id="943109" name="Object 5"/>
          <p:cNvGraphicFramePr>
            <a:graphicFrameLocks noChangeAspect="1"/>
          </p:cNvGraphicFramePr>
          <p:nvPr/>
        </p:nvGraphicFramePr>
        <p:xfrm>
          <a:off x="1905000" y="6019800"/>
          <a:ext cx="2101850" cy="622300"/>
        </p:xfrm>
        <a:graphic>
          <a:graphicData uri="http://schemas.openxmlformats.org/presentationml/2006/ole">
            <p:oleObj spid="_x0000_s943109" name="Equation" r:id="rId4" imgW="685800" imgH="203040" progId="Equation.3">
              <p:embed/>
            </p:oleObj>
          </a:graphicData>
        </a:graphic>
      </p:graphicFrame>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2"/>
          <p:cNvSpPr>
            <a:spLocks noGrp="1"/>
          </p:cNvSpPr>
          <p:nvPr>
            <p:ph type="ftr" sz="quarter" idx="10"/>
          </p:nvPr>
        </p:nvSpPr>
        <p:spPr/>
        <p:txBody>
          <a:bodyPr/>
          <a:lstStyle/>
          <a:p>
            <a:fld id="{2D272419-4B72-4525-87DD-0926090EE9ED}" type="slidenum">
              <a:rPr lang="en-US"/>
              <a:pPr/>
              <a:t>63</a:t>
            </a:fld>
            <a:r>
              <a:rPr lang="en-US"/>
              <a:t>                                                                                                                                       Tom LeCompte, ANL</a:t>
            </a:r>
          </a:p>
        </p:txBody>
      </p:sp>
      <p:sp>
        <p:nvSpPr>
          <p:cNvPr id="944130" name="Rectangle 2"/>
          <p:cNvSpPr>
            <a:spLocks noGrp="1" noChangeArrowheads="1"/>
          </p:cNvSpPr>
          <p:nvPr>
            <p:ph type="title"/>
          </p:nvPr>
        </p:nvSpPr>
        <p:spPr/>
        <p:txBody>
          <a:bodyPr/>
          <a:lstStyle/>
          <a:p>
            <a:r>
              <a:rPr lang="en-US"/>
              <a:t>In The Dimuon Channel</a:t>
            </a:r>
          </a:p>
        </p:txBody>
      </p:sp>
      <p:pic>
        <p:nvPicPr>
          <p:cNvPr id="944132" name="Picture 4" descr="http://cms.web.cern.ch/cms/Resources/Website/Media/Images/EventDisplays/7_0TeV/images/zmmevtdis2.jpg"/>
          <p:cNvPicPr>
            <a:picLocks noChangeAspect="1" noChangeArrowheads="1"/>
          </p:cNvPicPr>
          <p:nvPr/>
        </p:nvPicPr>
        <p:blipFill>
          <a:blip r:embed="rId3" cstate="print"/>
          <a:srcRect/>
          <a:stretch>
            <a:fillRect/>
          </a:stretch>
        </p:blipFill>
        <p:spPr bwMode="auto">
          <a:xfrm>
            <a:off x="685800" y="990600"/>
            <a:ext cx="6399213" cy="5175250"/>
          </a:xfrm>
          <a:prstGeom prst="rect">
            <a:avLst/>
          </a:prstGeom>
          <a:noFill/>
        </p:spPr>
      </p:pic>
      <p:graphicFrame>
        <p:nvGraphicFramePr>
          <p:cNvPr id="944133" name="Object 5"/>
          <p:cNvGraphicFramePr>
            <a:graphicFrameLocks noChangeAspect="1"/>
          </p:cNvGraphicFramePr>
          <p:nvPr/>
        </p:nvGraphicFramePr>
        <p:xfrm>
          <a:off x="5943600" y="990600"/>
          <a:ext cx="2335213" cy="700088"/>
        </p:xfrm>
        <a:graphic>
          <a:graphicData uri="http://schemas.openxmlformats.org/presentationml/2006/ole">
            <p:oleObj spid="_x0000_s944133" name="Equation" r:id="rId4" imgW="761760" imgH="228600" progId="Equation.3">
              <p:embed/>
            </p:oleObj>
          </a:graphicData>
        </a:graphic>
      </p:graphicFrame>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2"/>
          <p:cNvSpPr>
            <a:spLocks noGrp="1"/>
          </p:cNvSpPr>
          <p:nvPr>
            <p:ph type="ftr" sz="quarter" idx="10"/>
          </p:nvPr>
        </p:nvSpPr>
        <p:spPr/>
        <p:txBody>
          <a:bodyPr/>
          <a:lstStyle/>
          <a:p>
            <a:fld id="{B9A70FAF-B5D1-47C7-8ABA-E8C1AA27E5A0}" type="slidenum">
              <a:rPr lang="en-US"/>
              <a:pPr/>
              <a:t>64</a:t>
            </a:fld>
            <a:r>
              <a:rPr lang="en-US"/>
              <a:t>                                                                                                                                       Tom LeCompte, ANL</a:t>
            </a:r>
          </a:p>
        </p:txBody>
      </p:sp>
      <p:pic>
        <p:nvPicPr>
          <p:cNvPr id="875523" name="Picture 3" descr="https://twiki.cern.ch/twiki/pub/Atlas/EventDisplayPublicResults/atlas2010_vp1_run154822_evt14321500.png"/>
          <p:cNvPicPr>
            <a:picLocks noChangeAspect="1" noChangeArrowheads="1"/>
          </p:cNvPicPr>
          <p:nvPr/>
        </p:nvPicPr>
        <p:blipFill>
          <a:blip r:embed="rId3" cstate="print"/>
          <a:srcRect/>
          <a:stretch>
            <a:fillRect/>
          </a:stretch>
        </p:blipFill>
        <p:spPr bwMode="auto">
          <a:xfrm>
            <a:off x="533400" y="990600"/>
            <a:ext cx="5943600" cy="4171950"/>
          </a:xfrm>
          <a:prstGeom prst="rect">
            <a:avLst/>
          </a:prstGeom>
          <a:noFill/>
        </p:spPr>
      </p:pic>
      <p:sp>
        <p:nvSpPr>
          <p:cNvPr id="875524" name="Rectangle 4"/>
          <p:cNvSpPr>
            <a:spLocks noGrp="1" noChangeArrowheads="1"/>
          </p:cNvSpPr>
          <p:nvPr>
            <p:ph type="title"/>
          </p:nvPr>
        </p:nvSpPr>
        <p:spPr/>
        <p:txBody>
          <a:bodyPr/>
          <a:lstStyle/>
          <a:p>
            <a:r>
              <a:rPr lang="en-US"/>
              <a:t>And at ATLAS</a:t>
            </a:r>
          </a:p>
        </p:txBody>
      </p:sp>
      <p:graphicFrame>
        <p:nvGraphicFramePr>
          <p:cNvPr id="875525" name="Object 5"/>
          <p:cNvGraphicFramePr>
            <a:graphicFrameLocks noChangeAspect="1"/>
          </p:cNvGraphicFramePr>
          <p:nvPr/>
        </p:nvGraphicFramePr>
        <p:xfrm>
          <a:off x="6629400" y="2743200"/>
          <a:ext cx="2335213" cy="700088"/>
        </p:xfrm>
        <a:graphic>
          <a:graphicData uri="http://schemas.openxmlformats.org/presentationml/2006/ole">
            <p:oleObj spid="_x0000_s875525" name="Equation" r:id="rId4" imgW="761760" imgH="228600" progId="Equation.3">
              <p:embed/>
            </p:oleObj>
          </a:graphicData>
        </a:graphic>
      </p:graphicFrame>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2"/>
          <p:cNvSpPr>
            <a:spLocks noGrp="1"/>
          </p:cNvSpPr>
          <p:nvPr>
            <p:ph type="ftr" sz="quarter" idx="10"/>
          </p:nvPr>
        </p:nvSpPr>
        <p:spPr/>
        <p:txBody>
          <a:bodyPr/>
          <a:lstStyle/>
          <a:p>
            <a:fld id="{15FCC95E-A62A-4E81-A317-5BDAF6AD02EE}" type="slidenum">
              <a:rPr lang="en-US"/>
              <a:pPr/>
              <a:t>65</a:t>
            </a:fld>
            <a:r>
              <a:rPr lang="en-US"/>
              <a:t>                                                                                                                                       Tom LeCompte, ANL</a:t>
            </a:r>
          </a:p>
        </p:txBody>
      </p:sp>
      <p:pic>
        <p:nvPicPr>
          <p:cNvPr id="866306" name="Picture 16" descr="W:Z_Figure_003.pdf"/>
          <p:cNvPicPr>
            <a:picLocks noChangeAspect="1"/>
          </p:cNvPicPr>
          <p:nvPr/>
        </p:nvPicPr>
        <p:blipFill>
          <a:blip r:embed="rId2" cstate="print"/>
          <a:srcRect l="2534" r="5070" b="3751"/>
          <a:stretch>
            <a:fillRect/>
          </a:stretch>
        </p:blipFill>
        <p:spPr bwMode="auto">
          <a:xfrm>
            <a:off x="152400" y="990600"/>
            <a:ext cx="1876425" cy="2514600"/>
          </a:xfrm>
          <a:prstGeom prst="rect">
            <a:avLst/>
          </a:prstGeom>
          <a:noFill/>
          <a:ln w="9525">
            <a:noFill/>
            <a:miter lim="800000"/>
            <a:headEnd/>
            <a:tailEnd/>
          </a:ln>
        </p:spPr>
      </p:pic>
      <p:pic>
        <p:nvPicPr>
          <p:cNvPr id="866307" name="Picture 19" descr="W:Z_Figure_005-a.pdf"/>
          <p:cNvPicPr>
            <a:picLocks noChangeAspect="1"/>
          </p:cNvPicPr>
          <p:nvPr/>
        </p:nvPicPr>
        <p:blipFill>
          <a:blip r:embed="rId3" cstate="print"/>
          <a:srcRect t="1231" r="1250" b="1231"/>
          <a:stretch>
            <a:fillRect/>
          </a:stretch>
        </p:blipFill>
        <p:spPr bwMode="auto">
          <a:xfrm>
            <a:off x="4572000" y="990600"/>
            <a:ext cx="2036763" cy="2667000"/>
          </a:xfrm>
          <a:prstGeom prst="rect">
            <a:avLst/>
          </a:prstGeom>
          <a:solidFill>
            <a:schemeClr val="bg1"/>
          </a:solidFill>
          <a:ln w="9525">
            <a:noFill/>
            <a:miter lim="800000"/>
            <a:headEnd/>
            <a:tailEnd/>
          </a:ln>
        </p:spPr>
      </p:pic>
      <p:pic>
        <p:nvPicPr>
          <p:cNvPr id="866308" name="Picture 9" descr="Figure_007.pdf"/>
          <p:cNvPicPr>
            <a:picLocks noChangeAspect="1"/>
          </p:cNvPicPr>
          <p:nvPr/>
        </p:nvPicPr>
        <p:blipFill>
          <a:blip r:embed="rId4" cstate="print"/>
          <a:srcRect l="2534" b="-1250"/>
          <a:stretch>
            <a:fillRect/>
          </a:stretch>
        </p:blipFill>
        <p:spPr bwMode="auto">
          <a:xfrm>
            <a:off x="228600" y="3657600"/>
            <a:ext cx="2073275" cy="2590800"/>
          </a:xfrm>
          <a:prstGeom prst="rect">
            <a:avLst/>
          </a:prstGeom>
          <a:noFill/>
          <a:ln w="9525">
            <a:noFill/>
            <a:miter lim="800000"/>
            <a:headEnd/>
            <a:tailEnd/>
          </a:ln>
        </p:spPr>
      </p:pic>
      <p:pic>
        <p:nvPicPr>
          <p:cNvPr id="866309" name="Picture 10" descr="W:Z_Figure_010-a.pdf"/>
          <p:cNvPicPr>
            <a:picLocks noChangeAspect="1"/>
          </p:cNvPicPr>
          <p:nvPr/>
        </p:nvPicPr>
        <p:blipFill>
          <a:blip r:embed="rId5" cstate="print"/>
          <a:srcRect l="3802" b="2499"/>
          <a:stretch>
            <a:fillRect/>
          </a:stretch>
        </p:blipFill>
        <p:spPr bwMode="auto">
          <a:xfrm>
            <a:off x="4724400" y="3810000"/>
            <a:ext cx="1866900" cy="2286000"/>
          </a:xfrm>
          <a:prstGeom prst="rect">
            <a:avLst/>
          </a:prstGeom>
          <a:noFill/>
          <a:ln w="9525">
            <a:noFill/>
            <a:miter lim="800000"/>
            <a:headEnd/>
            <a:tailEnd/>
          </a:ln>
        </p:spPr>
      </p:pic>
      <p:pic>
        <p:nvPicPr>
          <p:cNvPr id="866311" name="Picture 7" descr="https://atlas.web.cern.ch/Atlas/GROUPS/PHYSICS/FastPerformancePlots/W/fig_05a.png"/>
          <p:cNvPicPr>
            <a:picLocks noChangeAspect="1" noChangeArrowheads="1"/>
          </p:cNvPicPr>
          <p:nvPr/>
        </p:nvPicPr>
        <p:blipFill>
          <a:blip r:embed="rId6" cstate="print"/>
          <a:srcRect/>
          <a:stretch>
            <a:fillRect/>
          </a:stretch>
        </p:blipFill>
        <p:spPr bwMode="auto">
          <a:xfrm>
            <a:off x="2133600" y="3886200"/>
            <a:ext cx="2286000" cy="2065338"/>
          </a:xfrm>
          <a:prstGeom prst="rect">
            <a:avLst/>
          </a:prstGeom>
          <a:noFill/>
        </p:spPr>
      </p:pic>
      <p:pic>
        <p:nvPicPr>
          <p:cNvPr id="866313" name="Picture 9" descr="https://atlas.web.cern.ch/Atlas/GROUPS/PHYSICS/FastPerformancePlots/W/fig_05b.png"/>
          <p:cNvPicPr>
            <a:picLocks noChangeAspect="1" noChangeArrowheads="1"/>
          </p:cNvPicPr>
          <p:nvPr/>
        </p:nvPicPr>
        <p:blipFill>
          <a:blip r:embed="rId7" cstate="print"/>
          <a:srcRect/>
          <a:stretch>
            <a:fillRect/>
          </a:stretch>
        </p:blipFill>
        <p:spPr bwMode="auto">
          <a:xfrm>
            <a:off x="2057400" y="1219200"/>
            <a:ext cx="2330450" cy="2203450"/>
          </a:xfrm>
          <a:prstGeom prst="rect">
            <a:avLst/>
          </a:prstGeom>
          <a:noFill/>
        </p:spPr>
      </p:pic>
      <p:pic>
        <p:nvPicPr>
          <p:cNvPr id="866315" name="Picture 11" descr="https://atlas.web.cern.ch/Atlas/GROUPS/PHYSICS/FastPerformancePlots/Z/fig_09a.png"/>
          <p:cNvPicPr>
            <a:picLocks noChangeAspect="1" noChangeArrowheads="1"/>
          </p:cNvPicPr>
          <p:nvPr/>
        </p:nvPicPr>
        <p:blipFill>
          <a:blip r:embed="rId8" cstate="print"/>
          <a:srcRect/>
          <a:stretch>
            <a:fillRect/>
          </a:stretch>
        </p:blipFill>
        <p:spPr bwMode="auto">
          <a:xfrm>
            <a:off x="6705600" y="3886200"/>
            <a:ext cx="2330450" cy="2235200"/>
          </a:xfrm>
          <a:prstGeom prst="rect">
            <a:avLst/>
          </a:prstGeom>
          <a:noFill/>
        </p:spPr>
      </p:pic>
      <p:pic>
        <p:nvPicPr>
          <p:cNvPr id="866317" name="Picture 13" descr="https://atlas.web.cern.ch/Atlas/GROUPS/PHYSICS/FastPerformancePlots/Z/fig_09b.png"/>
          <p:cNvPicPr>
            <a:picLocks noChangeAspect="1" noChangeArrowheads="1"/>
          </p:cNvPicPr>
          <p:nvPr/>
        </p:nvPicPr>
        <p:blipFill>
          <a:blip r:embed="rId9" cstate="print"/>
          <a:srcRect/>
          <a:stretch>
            <a:fillRect/>
          </a:stretch>
        </p:blipFill>
        <p:spPr bwMode="auto">
          <a:xfrm>
            <a:off x="6553200" y="1143000"/>
            <a:ext cx="2330450" cy="2235200"/>
          </a:xfrm>
          <a:prstGeom prst="rect">
            <a:avLst/>
          </a:prstGeom>
          <a:noFill/>
        </p:spPr>
      </p:pic>
      <p:sp>
        <p:nvSpPr>
          <p:cNvPr id="866318" name="Rectangle 14"/>
          <p:cNvSpPr>
            <a:spLocks noGrp="1" noChangeArrowheads="1"/>
          </p:cNvSpPr>
          <p:nvPr>
            <p:ph type="title"/>
          </p:nvPr>
        </p:nvSpPr>
        <p:spPr/>
        <p:txBody>
          <a:bodyPr/>
          <a:lstStyle/>
          <a:p>
            <a:r>
              <a:rPr lang="en-US"/>
              <a:t>Today There Are Hundreds of W and Z Events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4"/>
          <p:cNvSpPr>
            <a:spLocks noGrp="1"/>
          </p:cNvSpPr>
          <p:nvPr>
            <p:ph type="ftr" sz="quarter" idx="10"/>
          </p:nvPr>
        </p:nvSpPr>
        <p:spPr/>
        <p:txBody>
          <a:bodyPr/>
          <a:lstStyle/>
          <a:p>
            <a:fld id="{70D84F0B-669C-48E6-850E-222EFD0A5301}" type="slidenum">
              <a:rPr lang="en-US"/>
              <a:pPr/>
              <a:t>66</a:t>
            </a:fld>
            <a:r>
              <a:rPr lang="en-US"/>
              <a:t>                                                                                                                                       Tom LeCompte, ANL</a:t>
            </a:r>
          </a:p>
        </p:txBody>
      </p:sp>
      <p:sp>
        <p:nvSpPr>
          <p:cNvPr id="900098" name="Rectangle 2"/>
          <p:cNvSpPr>
            <a:spLocks noGrp="1" noChangeArrowheads="1"/>
          </p:cNvSpPr>
          <p:nvPr>
            <p:ph type="title"/>
          </p:nvPr>
        </p:nvSpPr>
        <p:spPr/>
        <p:txBody>
          <a:bodyPr/>
          <a:lstStyle/>
          <a:p>
            <a:r>
              <a:rPr lang="en-US"/>
              <a:t>Questions To Ask</a:t>
            </a:r>
          </a:p>
        </p:txBody>
      </p:sp>
      <p:sp>
        <p:nvSpPr>
          <p:cNvPr id="900101" name="Rectangle 5"/>
          <p:cNvSpPr>
            <a:spLocks noGrp="1" noChangeArrowheads="1"/>
          </p:cNvSpPr>
          <p:nvPr>
            <p:ph type="body" sz="half" idx="1"/>
          </p:nvPr>
        </p:nvSpPr>
        <p:spPr/>
        <p:txBody>
          <a:bodyPr/>
          <a:lstStyle/>
          <a:p>
            <a:r>
              <a:rPr lang="en-US" sz="1600"/>
              <a:t>Why is the W so broad and the Z so narrow?</a:t>
            </a:r>
          </a:p>
          <a:p>
            <a:pPr lvl="1"/>
            <a:r>
              <a:rPr lang="en-US" sz="1200"/>
              <a:t>The undetected neutrino: we need to infer its momentum from the Missing E</a:t>
            </a:r>
            <a:r>
              <a:rPr lang="en-US" sz="1200" baseline="-25000"/>
              <a:t>T</a:t>
            </a:r>
            <a:r>
              <a:rPr lang="en-US" sz="1200"/>
              <a:t> </a:t>
            </a:r>
          </a:p>
          <a:p>
            <a:r>
              <a:rPr lang="en-US" sz="1600"/>
              <a:t>That has physical consequences (missing p</a:t>
            </a:r>
            <a:r>
              <a:rPr lang="en-US" sz="1600" baseline="-25000"/>
              <a:t>z</a:t>
            </a:r>
            <a:r>
              <a:rPr lang="en-US" sz="1600"/>
              <a:t>) and instrumental effects (fake missing E</a:t>
            </a:r>
            <a:r>
              <a:rPr lang="en-US" sz="1600" baseline="-25000"/>
              <a:t>T</a:t>
            </a:r>
            <a:r>
              <a:rPr lang="en-US" sz="1600"/>
              <a:t>)</a:t>
            </a:r>
          </a:p>
          <a:p>
            <a:pPr lvl="1"/>
            <a:r>
              <a:rPr lang="en-US" sz="1200"/>
              <a:t>It’s remarkable that the W mass is known to better than a part per thousand!</a:t>
            </a:r>
            <a:br>
              <a:rPr lang="en-US" sz="1200"/>
            </a:br>
            <a:endParaRPr lang="en-US" sz="1200"/>
          </a:p>
          <a:p>
            <a:r>
              <a:rPr lang="en-US" sz="1600"/>
              <a:t>Do the experiments agree with each other?</a:t>
            </a:r>
          </a:p>
          <a:p>
            <a:pPr lvl="1"/>
            <a:r>
              <a:rPr lang="en-US" sz="1200"/>
              <a:t>By now you know this needs to be converted into a cross-section to compare</a:t>
            </a:r>
          </a:p>
          <a:p>
            <a:pPr lvl="1"/>
            <a:r>
              <a:rPr lang="en-US" sz="1200"/>
              <a:t>And yes, the cross-sections agree</a:t>
            </a:r>
            <a:br>
              <a:rPr lang="en-US" sz="1200"/>
            </a:br>
            <a:r>
              <a:rPr lang="en-US" sz="1200"/>
              <a:t>(indeed, they agree better with each other than with theoretical expectations)</a:t>
            </a:r>
          </a:p>
        </p:txBody>
      </p:sp>
      <p:grpSp>
        <p:nvGrpSpPr>
          <p:cNvPr id="900112" name="Group 16"/>
          <p:cNvGrpSpPr>
            <a:grpSpLocks/>
          </p:cNvGrpSpPr>
          <p:nvPr/>
        </p:nvGrpSpPr>
        <p:grpSpPr bwMode="auto">
          <a:xfrm>
            <a:off x="5029200" y="3810000"/>
            <a:ext cx="3886200" cy="2541588"/>
            <a:chOff x="3168" y="2208"/>
            <a:chExt cx="2448" cy="1601"/>
          </a:xfrm>
        </p:grpSpPr>
        <p:pic>
          <p:nvPicPr>
            <p:cNvPr id="900103" name="Picture 3" descr="W:Z_Figure_012-b.pdf"/>
            <p:cNvPicPr>
              <a:picLocks noChangeAspect="1"/>
            </p:cNvPicPr>
            <p:nvPr/>
          </p:nvPicPr>
          <p:blipFill>
            <a:blip r:embed="rId2" cstate="print"/>
            <a:srcRect l="3751" r="3751"/>
            <a:stretch>
              <a:fillRect/>
            </a:stretch>
          </p:blipFill>
          <p:spPr bwMode="auto">
            <a:xfrm>
              <a:off x="3168" y="2208"/>
              <a:ext cx="2448" cy="1601"/>
            </a:xfrm>
            <a:prstGeom prst="rect">
              <a:avLst/>
            </a:prstGeom>
            <a:noFill/>
            <a:ln w="9525">
              <a:noFill/>
              <a:miter lim="800000"/>
              <a:headEnd/>
              <a:tailEnd/>
            </a:ln>
          </p:spPr>
        </p:pic>
        <p:sp>
          <p:nvSpPr>
            <p:cNvPr id="900105" name="Rectangle 9"/>
            <p:cNvSpPr>
              <a:spLocks noChangeArrowheads="1"/>
            </p:cNvSpPr>
            <p:nvPr/>
          </p:nvSpPr>
          <p:spPr bwMode="auto">
            <a:xfrm>
              <a:off x="4368" y="3072"/>
              <a:ext cx="432" cy="48"/>
            </a:xfrm>
            <a:prstGeom prst="rect">
              <a:avLst/>
            </a:prstGeom>
            <a:solidFill>
              <a:srgbClr val="CC99FF">
                <a:alpha val="50000"/>
              </a:srgbClr>
            </a:solidFill>
            <a:ln w="9525">
              <a:noFill/>
              <a:miter lim="800000"/>
              <a:headEnd/>
              <a:tailEnd/>
            </a:ln>
            <a:effectLst/>
          </p:spPr>
          <p:txBody>
            <a:bodyPr wrap="none" anchor="ctr"/>
            <a:lstStyle/>
            <a:p>
              <a:endParaRPr lang="en-GB"/>
            </a:p>
          </p:txBody>
        </p:sp>
        <p:sp>
          <p:nvSpPr>
            <p:cNvPr id="900106" name="Rectangle 10"/>
            <p:cNvSpPr>
              <a:spLocks noChangeArrowheads="1"/>
            </p:cNvSpPr>
            <p:nvPr/>
          </p:nvSpPr>
          <p:spPr bwMode="auto">
            <a:xfrm>
              <a:off x="4560" y="2784"/>
              <a:ext cx="384" cy="48"/>
            </a:xfrm>
            <a:prstGeom prst="rect">
              <a:avLst/>
            </a:prstGeom>
            <a:solidFill>
              <a:srgbClr val="CC99FF">
                <a:alpha val="50000"/>
              </a:srgbClr>
            </a:solidFill>
            <a:ln w="9525">
              <a:noFill/>
              <a:miter lim="800000"/>
              <a:headEnd/>
              <a:tailEnd/>
            </a:ln>
            <a:effectLst/>
          </p:spPr>
          <p:txBody>
            <a:bodyPr wrap="none" anchor="ctr"/>
            <a:lstStyle/>
            <a:p>
              <a:endParaRPr lang="en-GB"/>
            </a:p>
          </p:txBody>
        </p:sp>
        <p:sp>
          <p:nvSpPr>
            <p:cNvPr id="900107" name="Rectangle 11"/>
            <p:cNvSpPr>
              <a:spLocks noChangeArrowheads="1"/>
            </p:cNvSpPr>
            <p:nvPr/>
          </p:nvSpPr>
          <p:spPr bwMode="auto">
            <a:xfrm>
              <a:off x="4512" y="3360"/>
              <a:ext cx="336" cy="48"/>
            </a:xfrm>
            <a:prstGeom prst="rect">
              <a:avLst/>
            </a:prstGeom>
            <a:solidFill>
              <a:srgbClr val="CC99FF">
                <a:alpha val="50000"/>
              </a:srgbClr>
            </a:solidFill>
            <a:ln w="9525">
              <a:noFill/>
              <a:miter lim="800000"/>
              <a:headEnd/>
              <a:tailEnd/>
            </a:ln>
            <a:effectLst/>
          </p:spPr>
          <p:txBody>
            <a:bodyPr wrap="none" anchor="ctr"/>
            <a:lstStyle/>
            <a:p>
              <a:endParaRPr lang="en-GB"/>
            </a:p>
          </p:txBody>
        </p:sp>
        <p:sp>
          <p:nvSpPr>
            <p:cNvPr id="900108" name="AutoShape 12"/>
            <p:cNvSpPr>
              <a:spLocks noChangeArrowheads="1"/>
            </p:cNvSpPr>
            <p:nvPr/>
          </p:nvSpPr>
          <p:spPr bwMode="auto">
            <a:xfrm>
              <a:off x="4656" y="3360"/>
              <a:ext cx="96" cy="96"/>
            </a:xfrm>
            <a:prstGeom prst="hexagon">
              <a:avLst>
                <a:gd name="adj" fmla="val 25000"/>
                <a:gd name="vf" fmla="val 115470"/>
              </a:avLst>
            </a:prstGeom>
            <a:solidFill>
              <a:srgbClr val="993366"/>
            </a:solidFill>
            <a:ln w="9525">
              <a:noFill/>
              <a:miter lim="800000"/>
              <a:headEnd/>
              <a:tailEnd/>
            </a:ln>
            <a:effectLst/>
          </p:spPr>
          <p:txBody>
            <a:bodyPr wrap="none" anchor="ctr"/>
            <a:lstStyle/>
            <a:p>
              <a:endParaRPr lang="en-GB"/>
            </a:p>
          </p:txBody>
        </p:sp>
        <p:sp>
          <p:nvSpPr>
            <p:cNvPr id="900109" name="AutoShape 13"/>
            <p:cNvSpPr>
              <a:spLocks noChangeArrowheads="1"/>
            </p:cNvSpPr>
            <p:nvPr/>
          </p:nvSpPr>
          <p:spPr bwMode="auto">
            <a:xfrm>
              <a:off x="4560" y="3072"/>
              <a:ext cx="96" cy="96"/>
            </a:xfrm>
            <a:prstGeom prst="hexagon">
              <a:avLst>
                <a:gd name="adj" fmla="val 25000"/>
                <a:gd name="vf" fmla="val 115470"/>
              </a:avLst>
            </a:prstGeom>
            <a:solidFill>
              <a:srgbClr val="993366"/>
            </a:solidFill>
            <a:ln w="9525">
              <a:noFill/>
              <a:miter lim="800000"/>
              <a:headEnd/>
              <a:tailEnd/>
            </a:ln>
            <a:effectLst/>
          </p:spPr>
          <p:txBody>
            <a:bodyPr wrap="none" anchor="ctr"/>
            <a:lstStyle/>
            <a:p>
              <a:endParaRPr lang="en-GB"/>
            </a:p>
          </p:txBody>
        </p:sp>
        <p:sp>
          <p:nvSpPr>
            <p:cNvPr id="900110" name="AutoShape 14"/>
            <p:cNvSpPr>
              <a:spLocks noChangeArrowheads="1"/>
            </p:cNvSpPr>
            <p:nvPr/>
          </p:nvSpPr>
          <p:spPr bwMode="auto">
            <a:xfrm>
              <a:off x="4704" y="2784"/>
              <a:ext cx="96" cy="96"/>
            </a:xfrm>
            <a:prstGeom prst="hexagon">
              <a:avLst>
                <a:gd name="adj" fmla="val 25000"/>
                <a:gd name="vf" fmla="val 115470"/>
              </a:avLst>
            </a:prstGeom>
            <a:solidFill>
              <a:srgbClr val="993366"/>
            </a:solidFill>
            <a:ln w="9525">
              <a:noFill/>
              <a:miter lim="800000"/>
              <a:headEnd/>
              <a:tailEnd/>
            </a:ln>
            <a:effectLst/>
          </p:spPr>
          <p:txBody>
            <a:bodyPr wrap="none" anchor="ctr"/>
            <a:lstStyle/>
            <a:p>
              <a:endParaRPr lang="en-GB"/>
            </a:p>
          </p:txBody>
        </p:sp>
        <p:sp>
          <p:nvSpPr>
            <p:cNvPr id="900111" name="Text Box 15"/>
            <p:cNvSpPr txBox="1">
              <a:spLocks noChangeArrowheads="1"/>
            </p:cNvSpPr>
            <p:nvPr/>
          </p:nvSpPr>
          <p:spPr bwMode="auto">
            <a:xfrm>
              <a:off x="5040" y="2832"/>
              <a:ext cx="480" cy="288"/>
            </a:xfrm>
            <a:prstGeom prst="rect">
              <a:avLst/>
            </a:prstGeom>
            <a:solidFill>
              <a:srgbClr val="CC99FF">
                <a:alpha val="50000"/>
              </a:srgbClr>
            </a:solidFill>
            <a:ln w="9525">
              <a:noFill/>
              <a:miter lim="800000"/>
              <a:headEnd/>
              <a:tailEnd/>
            </a:ln>
            <a:effectLst/>
          </p:spPr>
          <p:txBody>
            <a:bodyPr>
              <a:spAutoFit/>
            </a:bodyPr>
            <a:lstStyle/>
            <a:p>
              <a:pPr>
                <a:spcBef>
                  <a:spcPct val="50000"/>
                </a:spcBef>
                <a:buFontTx/>
                <a:buNone/>
              </a:pPr>
              <a:r>
                <a:rPr lang="en-US" sz="1000">
                  <a:latin typeface="Arial" charset="0"/>
                </a:rPr>
                <a:t>ATLAS</a:t>
              </a:r>
              <a:br>
                <a:rPr lang="en-US" sz="1000">
                  <a:latin typeface="Arial" charset="0"/>
                </a:rPr>
              </a:br>
              <a:r>
                <a:rPr lang="en-US" sz="1000">
                  <a:latin typeface="Arial" charset="0"/>
                </a:rPr>
                <a:t>225 nb</a:t>
              </a:r>
              <a:r>
                <a:rPr lang="en-US" sz="1000" baseline="30000">
                  <a:latin typeface="Arial" charset="0"/>
                </a:rPr>
                <a:t>-1</a:t>
              </a:r>
              <a:r>
                <a:rPr lang="en-US"/>
                <a:t> </a:t>
              </a:r>
            </a:p>
          </p:txBody>
        </p:sp>
      </p:grpSp>
      <p:pic>
        <p:nvPicPr>
          <p:cNvPr id="900113" name="Picture 16" descr="W:Z_Figure_003.pdf"/>
          <p:cNvPicPr>
            <a:picLocks noChangeAspect="1"/>
          </p:cNvPicPr>
          <p:nvPr/>
        </p:nvPicPr>
        <p:blipFill>
          <a:blip r:embed="rId3" cstate="print"/>
          <a:srcRect l="2534" r="5070" b="3751"/>
          <a:stretch>
            <a:fillRect/>
          </a:stretch>
        </p:blipFill>
        <p:spPr bwMode="auto">
          <a:xfrm>
            <a:off x="4572000" y="838200"/>
            <a:ext cx="2217738" cy="2971800"/>
          </a:xfrm>
          <a:prstGeom prst="rect">
            <a:avLst/>
          </a:prstGeom>
          <a:noFill/>
          <a:ln w="9525">
            <a:noFill/>
            <a:miter lim="800000"/>
            <a:headEnd/>
            <a:tailEnd/>
          </a:ln>
        </p:spPr>
      </p:pic>
      <p:pic>
        <p:nvPicPr>
          <p:cNvPr id="900114" name="Picture 19" descr="W:Z_Figure_005-a.pdf"/>
          <p:cNvPicPr>
            <a:picLocks noChangeAspect="1"/>
          </p:cNvPicPr>
          <p:nvPr/>
        </p:nvPicPr>
        <p:blipFill>
          <a:blip r:embed="rId4" cstate="print"/>
          <a:srcRect t="1231" r="1250" b="1231"/>
          <a:stretch>
            <a:fillRect/>
          </a:stretch>
        </p:blipFill>
        <p:spPr bwMode="auto">
          <a:xfrm>
            <a:off x="6781800" y="914400"/>
            <a:ext cx="2211388" cy="2895600"/>
          </a:xfrm>
          <a:prstGeom prst="rect">
            <a:avLst/>
          </a:prstGeom>
          <a:solidFill>
            <a:schemeClr val="bg1"/>
          </a:solidFill>
          <a:ln w="9525">
            <a:noFill/>
            <a:miter lim="800000"/>
            <a:headEnd/>
            <a:tailEnd/>
          </a:ln>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fld id="{A5E51760-A57F-490F-94AD-C2A2E7BE469E}" type="slidenum">
              <a:rPr lang="en-US"/>
              <a:pPr/>
              <a:t>67</a:t>
            </a:fld>
            <a:r>
              <a:rPr lang="en-US"/>
              <a:t>                                                                                                                                       Tom LeCompte, ANL</a:t>
            </a:r>
          </a:p>
        </p:txBody>
      </p:sp>
      <p:sp>
        <p:nvSpPr>
          <p:cNvPr id="945154" name="Rectangle 2"/>
          <p:cNvSpPr>
            <a:spLocks noGrp="1" noChangeArrowheads="1"/>
          </p:cNvSpPr>
          <p:nvPr>
            <p:ph type="title"/>
          </p:nvPr>
        </p:nvSpPr>
        <p:spPr/>
        <p:txBody>
          <a:bodyPr/>
          <a:lstStyle/>
          <a:p>
            <a:r>
              <a:rPr lang="en-US"/>
              <a:t>Questions To Ask (II)</a:t>
            </a:r>
          </a:p>
        </p:txBody>
      </p:sp>
      <p:sp>
        <p:nvSpPr>
          <p:cNvPr id="945155" name="Rectangle 3"/>
          <p:cNvSpPr>
            <a:spLocks noGrp="1" noChangeArrowheads="1"/>
          </p:cNvSpPr>
          <p:nvPr>
            <p:ph type="body" idx="1"/>
          </p:nvPr>
        </p:nvSpPr>
        <p:spPr>
          <a:xfrm>
            <a:off x="838200" y="914400"/>
            <a:ext cx="4419600" cy="5334000"/>
          </a:xfrm>
        </p:spPr>
        <p:txBody>
          <a:bodyPr/>
          <a:lstStyle/>
          <a:p>
            <a:r>
              <a:rPr lang="en-US"/>
              <a:t>Why do you see so many more W’s?</a:t>
            </a:r>
          </a:p>
          <a:p>
            <a:pPr lvl="1"/>
            <a:r>
              <a:rPr lang="en-US"/>
              <a:t>The branching fraction of a W to leptons is 11%</a:t>
            </a:r>
          </a:p>
          <a:p>
            <a:pPr lvl="1"/>
            <a:r>
              <a:rPr lang="en-US"/>
              <a:t>The branching fraction of a Z to leptons is 3.3%</a:t>
            </a:r>
          </a:p>
          <a:p>
            <a:pPr lvl="1"/>
            <a:r>
              <a:rPr lang="en-US"/>
              <a:t>So we produce ~3x as many W’s and Z’s, not the ~10x you might think</a:t>
            </a:r>
            <a:br>
              <a:rPr lang="en-US"/>
            </a:br>
            <a:r>
              <a:rPr lang="en-US"/>
              <a:t/>
            </a:r>
            <a:br>
              <a:rPr lang="en-US"/>
            </a:br>
            <a:endParaRPr lang="en-US"/>
          </a:p>
          <a:p>
            <a:r>
              <a:rPr lang="en-US"/>
              <a:t>OK, but why are the branching fractions so different?</a:t>
            </a:r>
          </a:p>
          <a:p>
            <a:pPr lvl="1"/>
            <a:r>
              <a:rPr lang="en-US"/>
              <a:t>An excellent question, and it is related to how the electromagnetic force and the weak force are unified.</a:t>
            </a:r>
          </a:p>
          <a:p>
            <a:pPr lvl="1"/>
            <a:endParaRPr lang="en-US"/>
          </a:p>
        </p:txBody>
      </p:sp>
      <p:pic>
        <p:nvPicPr>
          <p:cNvPr id="945156" name="Picture 4" descr="https://atlas.web.cern.ch/Atlas/GROUPS/PHYSICS/FastPerformancePlots/W/fig_05a.png"/>
          <p:cNvPicPr>
            <a:picLocks noChangeAspect="1" noChangeArrowheads="1"/>
          </p:cNvPicPr>
          <p:nvPr/>
        </p:nvPicPr>
        <p:blipFill>
          <a:blip r:embed="rId2" cstate="print"/>
          <a:srcRect/>
          <a:stretch>
            <a:fillRect/>
          </a:stretch>
        </p:blipFill>
        <p:spPr bwMode="auto">
          <a:xfrm>
            <a:off x="5562600" y="914400"/>
            <a:ext cx="2971800" cy="2684463"/>
          </a:xfrm>
          <a:prstGeom prst="rect">
            <a:avLst/>
          </a:prstGeom>
          <a:noFill/>
        </p:spPr>
      </p:pic>
      <p:pic>
        <p:nvPicPr>
          <p:cNvPr id="945157" name="Picture 5" descr="https://atlas.web.cern.ch/Atlas/GROUPS/PHYSICS/FastPerformancePlots/Z/fig_09a.png"/>
          <p:cNvPicPr>
            <a:picLocks noChangeAspect="1" noChangeArrowheads="1"/>
          </p:cNvPicPr>
          <p:nvPr/>
        </p:nvPicPr>
        <p:blipFill>
          <a:blip r:embed="rId3" cstate="print"/>
          <a:srcRect/>
          <a:stretch>
            <a:fillRect/>
          </a:stretch>
        </p:blipFill>
        <p:spPr bwMode="auto">
          <a:xfrm>
            <a:off x="5791200" y="3581400"/>
            <a:ext cx="2895600" cy="2776538"/>
          </a:xfrm>
          <a:prstGeom prst="rect">
            <a:avLst/>
          </a:prstGeom>
          <a:noFill/>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fld id="{1FF96754-BF69-47EE-BA59-23ED915D36A5}" type="slidenum">
              <a:rPr lang="en-US"/>
              <a:pPr/>
              <a:t>68</a:t>
            </a:fld>
            <a:r>
              <a:rPr lang="en-US"/>
              <a:t>                                                                                                                                       Tom LeCompte, ANL</a:t>
            </a:r>
          </a:p>
        </p:txBody>
      </p:sp>
      <p:sp>
        <p:nvSpPr>
          <p:cNvPr id="902146" name="Rectangle 1026"/>
          <p:cNvSpPr>
            <a:spLocks noGrp="1" noChangeArrowheads="1"/>
          </p:cNvSpPr>
          <p:nvPr>
            <p:ph type="title"/>
          </p:nvPr>
        </p:nvSpPr>
        <p:spPr/>
        <p:txBody>
          <a:bodyPr/>
          <a:lstStyle/>
          <a:p>
            <a:r>
              <a:rPr lang="en-US"/>
              <a:t>The Top Quark</a:t>
            </a:r>
          </a:p>
        </p:txBody>
      </p:sp>
      <p:sp>
        <p:nvSpPr>
          <p:cNvPr id="902149" name="Rectangle 1029"/>
          <p:cNvSpPr>
            <a:spLocks noGrp="1" noChangeArrowheads="1"/>
          </p:cNvSpPr>
          <p:nvPr>
            <p:ph type="body" idx="1"/>
          </p:nvPr>
        </p:nvSpPr>
        <p:spPr>
          <a:xfrm>
            <a:off x="3657600" y="914400"/>
            <a:ext cx="4800600" cy="5334000"/>
          </a:xfrm>
        </p:spPr>
        <p:txBody>
          <a:bodyPr/>
          <a:lstStyle/>
          <a:p>
            <a:pPr>
              <a:lnSpc>
                <a:spcPct val="90000"/>
              </a:lnSpc>
            </a:pPr>
            <a:r>
              <a:rPr lang="en-US"/>
              <a:t>The heaviest particle known</a:t>
            </a:r>
          </a:p>
          <a:p>
            <a:pPr lvl="1">
              <a:lnSpc>
                <a:spcPct val="90000"/>
              </a:lnSpc>
            </a:pPr>
            <a:r>
              <a:rPr lang="en-US"/>
              <a:t>It used to be “as heavy as a gold nucleus”, but now it’s closer to ytterbium </a:t>
            </a:r>
          </a:p>
          <a:p>
            <a:pPr>
              <a:lnSpc>
                <a:spcPct val="90000"/>
              </a:lnSpc>
            </a:pPr>
            <a:r>
              <a:rPr lang="en-US"/>
              <a:t>It decays almost immediately</a:t>
            </a:r>
          </a:p>
          <a:p>
            <a:pPr lvl="1">
              <a:lnSpc>
                <a:spcPct val="90000"/>
              </a:lnSpc>
            </a:pPr>
            <a:r>
              <a:rPr lang="en-US"/>
              <a:t>Half a yoctosecond after production</a:t>
            </a:r>
          </a:p>
          <a:p>
            <a:pPr lvl="1">
              <a:lnSpc>
                <a:spcPct val="90000"/>
              </a:lnSpc>
            </a:pPr>
            <a:r>
              <a:rPr lang="en-US"/>
              <a:t>Can only be detected by its decay products</a:t>
            </a:r>
          </a:p>
          <a:p>
            <a:pPr>
              <a:lnSpc>
                <a:spcPct val="90000"/>
              </a:lnSpc>
            </a:pPr>
            <a:r>
              <a:rPr lang="en-US"/>
              <a:t>The W daughters also decay right away</a:t>
            </a:r>
          </a:p>
          <a:p>
            <a:pPr lvl="1">
              <a:lnSpc>
                <a:spcPct val="90000"/>
              </a:lnSpc>
            </a:pPr>
            <a:r>
              <a:rPr lang="en-US"/>
              <a:t>We characterize the events by how the two W’s decay (left)</a:t>
            </a:r>
          </a:p>
          <a:p>
            <a:pPr lvl="1">
              <a:lnSpc>
                <a:spcPct val="90000"/>
              </a:lnSpc>
            </a:pPr>
            <a:r>
              <a:rPr lang="en-US"/>
              <a:t>The best modes are</a:t>
            </a:r>
          </a:p>
          <a:p>
            <a:pPr lvl="2">
              <a:lnSpc>
                <a:spcPct val="90000"/>
              </a:lnSpc>
            </a:pPr>
            <a:r>
              <a:rPr lang="en-US"/>
              <a:t>Dileptons (green) – both W’s decay to an </a:t>
            </a:r>
            <a:r>
              <a:rPr lang="en-US">
                <a:latin typeface="Symbol" pitchFamily="18" charset="2"/>
              </a:rPr>
              <a:t>m</a:t>
            </a:r>
            <a:r>
              <a:rPr lang="en-US"/>
              <a:t> or m </a:t>
            </a:r>
          </a:p>
          <a:p>
            <a:pPr lvl="2">
              <a:lnSpc>
                <a:spcPct val="90000"/>
              </a:lnSpc>
            </a:pPr>
            <a:r>
              <a:rPr lang="en-US"/>
              <a:t>Lepton + jets (cyan) – one W decays to an e or </a:t>
            </a:r>
            <a:r>
              <a:rPr lang="en-US">
                <a:latin typeface="Symbol" pitchFamily="18" charset="2"/>
              </a:rPr>
              <a:t>m</a:t>
            </a:r>
            <a:r>
              <a:rPr lang="en-US"/>
              <a:t> and the other to a quark-antiquark pair, which gives two jets.</a:t>
            </a:r>
          </a:p>
        </p:txBody>
      </p:sp>
      <p:pic>
        <p:nvPicPr>
          <p:cNvPr id="902148" name="Picture 1028" descr="http://hep.uchicago.edu/~satomis/research/images/ttbar_quarks.gif"/>
          <p:cNvPicPr>
            <a:picLocks noChangeAspect="1" noChangeArrowheads="1"/>
          </p:cNvPicPr>
          <p:nvPr/>
        </p:nvPicPr>
        <p:blipFill>
          <a:blip r:embed="rId2" cstate="print"/>
          <a:srcRect/>
          <a:stretch>
            <a:fillRect/>
          </a:stretch>
        </p:blipFill>
        <p:spPr bwMode="auto">
          <a:xfrm>
            <a:off x="609600" y="990600"/>
            <a:ext cx="2998788" cy="3695700"/>
          </a:xfrm>
          <a:prstGeom prst="rect">
            <a:avLst/>
          </a:prstGeom>
          <a:noFill/>
        </p:spPr>
      </p:pic>
      <p:pic>
        <p:nvPicPr>
          <p:cNvPr id="902150" name="Picture 1030" descr="ttdecay"/>
          <p:cNvPicPr>
            <a:picLocks noChangeAspect="1" noChangeArrowheads="1"/>
          </p:cNvPicPr>
          <p:nvPr/>
        </p:nvPicPr>
        <p:blipFill>
          <a:blip r:embed="rId3" cstate="print"/>
          <a:srcRect/>
          <a:stretch>
            <a:fillRect/>
          </a:stretch>
        </p:blipFill>
        <p:spPr bwMode="auto">
          <a:xfrm>
            <a:off x="762000" y="4343400"/>
            <a:ext cx="2286000" cy="2222500"/>
          </a:xfrm>
          <a:prstGeom prst="rect">
            <a:avLst/>
          </a:prstGeom>
          <a:noFill/>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fld id="{3CF4B44E-5D91-48B4-A2A6-F5210924D587}" type="slidenum">
              <a:rPr lang="en-US"/>
              <a:pPr/>
              <a:t>69</a:t>
            </a:fld>
            <a:r>
              <a:rPr lang="en-US"/>
              <a:t>                                                                                                                                       Tom LeCompte, ANL</a:t>
            </a:r>
          </a:p>
        </p:txBody>
      </p:sp>
      <p:pic>
        <p:nvPicPr>
          <p:cNvPr id="869379" name="Picture 17" descr="mumu2JetsMET_140379_160_136650665_rphi_improved"/>
          <p:cNvPicPr>
            <a:picLocks noChangeAspect="1" noChangeArrowheads="1"/>
          </p:cNvPicPr>
          <p:nvPr/>
        </p:nvPicPr>
        <p:blipFill>
          <a:blip r:embed="rId2" cstate="print"/>
          <a:srcRect/>
          <a:stretch>
            <a:fillRect/>
          </a:stretch>
        </p:blipFill>
        <p:spPr bwMode="auto">
          <a:xfrm>
            <a:off x="152400" y="1066800"/>
            <a:ext cx="6629400" cy="4743450"/>
          </a:xfrm>
          <a:prstGeom prst="rect">
            <a:avLst/>
          </a:prstGeom>
          <a:noFill/>
          <a:ln w="9525">
            <a:noFill/>
            <a:miter lim="800000"/>
            <a:headEnd/>
            <a:tailEnd/>
          </a:ln>
        </p:spPr>
      </p:pic>
      <p:sp>
        <p:nvSpPr>
          <p:cNvPr id="869385" name="Rectangle 15"/>
          <p:cNvSpPr>
            <a:spLocks noChangeArrowheads="1"/>
          </p:cNvSpPr>
          <p:nvPr/>
        </p:nvSpPr>
        <p:spPr bwMode="auto">
          <a:xfrm>
            <a:off x="0" y="4695825"/>
            <a:ext cx="184150" cy="400050"/>
          </a:xfrm>
          <a:prstGeom prst="rect">
            <a:avLst/>
          </a:prstGeom>
          <a:noFill/>
          <a:ln w="9525">
            <a:noFill/>
            <a:miter lim="800000"/>
            <a:headEnd/>
            <a:tailEnd/>
          </a:ln>
        </p:spPr>
        <p:txBody>
          <a:bodyPr wrap="none">
            <a:spAutoFit/>
          </a:bodyPr>
          <a:lstStyle/>
          <a:p>
            <a:pPr algn="ctr" eaLnBrk="0" hangingPunct="0">
              <a:spcBef>
                <a:spcPct val="0"/>
              </a:spcBef>
              <a:buFontTx/>
              <a:buNone/>
            </a:pPr>
            <a:endParaRPr lang="en-US" sz="2000">
              <a:latin typeface="Helvetica" pitchFamily="-109" charset="0"/>
            </a:endParaRPr>
          </a:p>
        </p:txBody>
      </p:sp>
      <p:sp>
        <p:nvSpPr>
          <p:cNvPr id="869389" name="Rectangle 13"/>
          <p:cNvSpPr>
            <a:spLocks noGrp="1" noChangeArrowheads="1"/>
          </p:cNvSpPr>
          <p:nvPr>
            <p:ph type="title"/>
          </p:nvPr>
        </p:nvSpPr>
        <p:spPr/>
        <p:txBody>
          <a:bodyPr/>
          <a:lstStyle/>
          <a:p>
            <a:r>
              <a:rPr lang="en-US"/>
              <a:t>Let’s Look at Some Candidate Events</a:t>
            </a:r>
          </a:p>
        </p:txBody>
      </p:sp>
      <p:sp>
        <p:nvSpPr>
          <p:cNvPr id="869390" name="Text Box 14"/>
          <p:cNvSpPr txBox="1">
            <a:spLocks noChangeArrowheads="1"/>
          </p:cNvSpPr>
          <p:nvPr/>
        </p:nvSpPr>
        <p:spPr bwMode="auto">
          <a:xfrm>
            <a:off x="5791200" y="5105400"/>
            <a:ext cx="3048000" cy="730250"/>
          </a:xfrm>
          <a:prstGeom prst="rect">
            <a:avLst/>
          </a:prstGeom>
          <a:solidFill>
            <a:srgbClr val="99CC00">
              <a:alpha val="50000"/>
            </a:srgbClr>
          </a:solidFill>
          <a:ln w="9525">
            <a:noFill/>
            <a:miter lim="800000"/>
            <a:headEnd/>
            <a:tailEnd/>
          </a:ln>
          <a:effectLst/>
        </p:spPr>
        <p:txBody>
          <a:bodyPr>
            <a:spAutoFit/>
          </a:bodyPr>
          <a:lstStyle/>
          <a:p>
            <a:pPr>
              <a:spcBef>
                <a:spcPct val="50000"/>
              </a:spcBef>
              <a:buFontTx/>
              <a:buNone/>
            </a:pPr>
            <a:r>
              <a:rPr lang="en-US">
                <a:latin typeface="Arial" charset="0"/>
              </a:rPr>
              <a:t>A CMS event, consistent with</a:t>
            </a:r>
            <a:br>
              <a:rPr lang="en-US">
                <a:latin typeface="Arial" charset="0"/>
              </a:rPr>
            </a:br>
            <a:r>
              <a:rPr lang="en-US">
                <a:latin typeface="Arial" charset="0"/>
              </a:rPr>
              <a:t>both W’s decaying to a muon</a:t>
            </a:r>
            <a:br>
              <a:rPr lang="en-US">
                <a:latin typeface="Arial" charset="0"/>
              </a:rPr>
            </a:br>
            <a:r>
              <a:rPr lang="en-US">
                <a:latin typeface="Arial" charset="0"/>
              </a:rPr>
              <a:t>plus a neutrino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2"/>
          <p:cNvSpPr>
            <a:spLocks noGrp="1"/>
          </p:cNvSpPr>
          <p:nvPr>
            <p:ph type="ftr" sz="quarter" idx="10"/>
          </p:nvPr>
        </p:nvSpPr>
        <p:spPr/>
        <p:txBody>
          <a:bodyPr/>
          <a:lstStyle/>
          <a:p>
            <a:fld id="{C860E1A6-2F5C-45FD-8414-535390D12583}" type="slidenum">
              <a:rPr lang="en-US"/>
              <a:pPr/>
              <a:t>7</a:t>
            </a:fld>
            <a:r>
              <a:rPr lang="en-US"/>
              <a:t>                                                                                                                                       Tom LeCompte, ANL</a:t>
            </a:r>
          </a:p>
        </p:txBody>
      </p:sp>
      <p:sp>
        <p:nvSpPr>
          <p:cNvPr id="789506" name="Rectangle 2"/>
          <p:cNvSpPr>
            <a:spLocks noGrp="1" noChangeArrowheads="1"/>
          </p:cNvSpPr>
          <p:nvPr>
            <p:ph type="title"/>
          </p:nvPr>
        </p:nvSpPr>
        <p:spPr/>
        <p:txBody>
          <a:bodyPr/>
          <a:lstStyle/>
          <a:p>
            <a:r>
              <a:rPr lang="en-US"/>
              <a:t>This event isn’t even a collision</a:t>
            </a:r>
          </a:p>
        </p:txBody>
      </p:sp>
      <p:graphicFrame>
        <p:nvGraphicFramePr>
          <p:cNvPr id="957440" name="Object 3072"/>
          <p:cNvGraphicFramePr>
            <a:graphicFrameLocks noChangeAspect="1"/>
          </p:cNvGraphicFramePr>
          <p:nvPr/>
        </p:nvGraphicFramePr>
        <p:xfrm>
          <a:off x="914400" y="838200"/>
          <a:ext cx="2838450" cy="5143500"/>
        </p:xfrm>
        <a:graphic>
          <a:graphicData uri="http://schemas.openxmlformats.org/presentationml/2006/ole">
            <p:oleObj spid="_x0000_s957440" name="Acrobat Document" r:id="rId3" imgW="2838926" imgH="5143976" progId="AcroExch.Document.7">
              <p:embed/>
            </p:oleObj>
          </a:graphicData>
        </a:graphic>
      </p:graphicFrame>
      <p:sp>
        <p:nvSpPr>
          <p:cNvPr id="789508" name="Line 4"/>
          <p:cNvSpPr>
            <a:spLocks noChangeShapeType="1"/>
          </p:cNvSpPr>
          <p:nvPr/>
        </p:nvSpPr>
        <p:spPr bwMode="auto">
          <a:xfrm>
            <a:off x="2286000" y="990600"/>
            <a:ext cx="457200" cy="1371600"/>
          </a:xfrm>
          <a:prstGeom prst="line">
            <a:avLst/>
          </a:prstGeom>
          <a:noFill/>
          <a:ln w="28575">
            <a:solidFill>
              <a:srgbClr val="FF6600"/>
            </a:solidFill>
            <a:round/>
            <a:headEnd/>
            <a:tailEnd type="triangle" w="med" len="med"/>
          </a:ln>
          <a:effectLst/>
        </p:spPr>
        <p:txBody>
          <a:bodyPr/>
          <a:lstStyle/>
          <a:p>
            <a:endParaRPr lang="en-GB"/>
          </a:p>
        </p:txBody>
      </p:sp>
      <p:sp>
        <p:nvSpPr>
          <p:cNvPr id="789509" name="Line 5"/>
          <p:cNvSpPr>
            <a:spLocks noChangeShapeType="1"/>
          </p:cNvSpPr>
          <p:nvPr/>
        </p:nvSpPr>
        <p:spPr bwMode="auto">
          <a:xfrm>
            <a:off x="3352800" y="4114800"/>
            <a:ext cx="685800" cy="1447800"/>
          </a:xfrm>
          <a:prstGeom prst="line">
            <a:avLst/>
          </a:prstGeom>
          <a:noFill/>
          <a:ln w="28575">
            <a:solidFill>
              <a:srgbClr val="FF6600"/>
            </a:solidFill>
            <a:round/>
            <a:headEnd/>
            <a:tailEnd type="triangle" w="med" len="med"/>
          </a:ln>
          <a:effectLst/>
        </p:spPr>
        <p:txBody>
          <a:bodyPr/>
          <a:lstStyle/>
          <a:p>
            <a:endParaRPr lang="en-GB"/>
          </a:p>
        </p:txBody>
      </p:sp>
      <p:sp>
        <p:nvSpPr>
          <p:cNvPr id="789510" name="Text Box 6"/>
          <p:cNvSpPr txBox="1">
            <a:spLocks noChangeArrowheads="1"/>
          </p:cNvSpPr>
          <p:nvPr/>
        </p:nvSpPr>
        <p:spPr bwMode="auto">
          <a:xfrm>
            <a:off x="4191000" y="1371600"/>
            <a:ext cx="3906838" cy="304800"/>
          </a:xfrm>
          <a:prstGeom prst="rect">
            <a:avLst/>
          </a:prstGeom>
          <a:solidFill>
            <a:srgbClr val="FFCC99"/>
          </a:solidFill>
          <a:ln w="9525">
            <a:noFill/>
            <a:miter lim="800000"/>
            <a:headEnd/>
            <a:tailEnd/>
          </a:ln>
          <a:effectLst/>
        </p:spPr>
        <p:txBody>
          <a:bodyPr wrap="none">
            <a:spAutoFit/>
          </a:bodyPr>
          <a:lstStyle/>
          <a:p>
            <a:pPr>
              <a:buFontTx/>
              <a:buNone/>
            </a:pPr>
            <a:r>
              <a:rPr lang="en-US">
                <a:latin typeface="Arial" charset="0"/>
              </a:rPr>
              <a:t>Cosmic Ray muon enters from above (track #1)</a:t>
            </a:r>
          </a:p>
        </p:txBody>
      </p:sp>
      <p:sp>
        <p:nvSpPr>
          <p:cNvPr id="789511" name="Line 7"/>
          <p:cNvSpPr>
            <a:spLocks noChangeShapeType="1"/>
          </p:cNvSpPr>
          <p:nvPr/>
        </p:nvSpPr>
        <p:spPr bwMode="auto">
          <a:xfrm flipH="1">
            <a:off x="2895600" y="1524000"/>
            <a:ext cx="1295400" cy="0"/>
          </a:xfrm>
          <a:prstGeom prst="line">
            <a:avLst/>
          </a:prstGeom>
          <a:noFill/>
          <a:ln w="57150">
            <a:solidFill>
              <a:srgbClr val="FFCC99"/>
            </a:solidFill>
            <a:round/>
            <a:headEnd/>
            <a:tailEnd type="triangle" w="med" len="med"/>
          </a:ln>
          <a:effectLst/>
        </p:spPr>
        <p:txBody>
          <a:bodyPr/>
          <a:lstStyle/>
          <a:p>
            <a:endParaRPr lang="en-GB"/>
          </a:p>
        </p:txBody>
      </p:sp>
      <p:sp>
        <p:nvSpPr>
          <p:cNvPr id="789512" name="Text Box 8"/>
          <p:cNvSpPr txBox="1">
            <a:spLocks noChangeArrowheads="1"/>
          </p:cNvSpPr>
          <p:nvPr/>
        </p:nvSpPr>
        <p:spPr bwMode="auto">
          <a:xfrm>
            <a:off x="5334000" y="4419600"/>
            <a:ext cx="2844800" cy="304800"/>
          </a:xfrm>
          <a:prstGeom prst="rect">
            <a:avLst/>
          </a:prstGeom>
          <a:solidFill>
            <a:srgbClr val="FFCC99"/>
          </a:solidFill>
          <a:ln w="9525">
            <a:noFill/>
            <a:miter lim="800000"/>
            <a:headEnd/>
            <a:tailEnd/>
          </a:ln>
          <a:effectLst/>
        </p:spPr>
        <p:txBody>
          <a:bodyPr wrap="none">
            <a:spAutoFit/>
          </a:bodyPr>
          <a:lstStyle/>
          <a:p>
            <a:pPr>
              <a:buFontTx/>
              <a:buNone/>
            </a:pPr>
            <a:r>
              <a:rPr lang="en-US">
                <a:latin typeface="Arial" charset="0"/>
              </a:rPr>
              <a:t>Cosmic Ray muon exits (track #3)</a:t>
            </a:r>
          </a:p>
        </p:txBody>
      </p:sp>
      <p:sp>
        <p:nvSpPr>
          <p:cNvPr id="789513" name="Line 9"/>
          <p:cNvSpPr>
            <a:spLocks noChangeShapeType="1"/>
          </p:cNvSpPr>
          <p:nvPr/>
        </p:nvSpPr>
        <p:spPr bwMode="auto">
          <a:xfrm flipH="1">
            <a:off x="4038600" y="4572000"/>
            <a:ext cx="1295400" cy="0"/>
          </a:xfrm>
          <a:prstGeom prst="line">
            <a:avLst/>
          </a:prstGeom>
          <a:noFill/>
          <a:ln w="57150">
            <a:solidFill>
              <a:srgbClr val="FFCC99"/>
            </a:solidFill>
            <a:round/>
            <a:headEnd/>
            <a:tailEnd type="triangle" w="med" len="med"/>
          </a:ln>
          <a:effectLst/>
        </p:spPr>
        <p:txBody>
          <a:bodyPr/>
          <a:lstStyle/>
          <a:p>
            <a:endParaRPr lang="en-GB"/>
          </a:p>
        </p:txBody>
      </p:sp>
      <p:sp>
        <p:nvSpPr>
          <p:cNvPr id="789514" name="Text Box 10"/>
          <p:cNvSpPr txBox="1">
            <a:spLocks noChangeArrowheads="1"/>
          </p:cNvSpPr>
          <p:nvPr/>
        </p:nvSpPr>
        <p:spPr bwMode="auto">
          <a:xfrm>
            <a:off x="3581400" y="3048000"/>
            <a:ext cx="2855913" cy="517525"/>
          </a:xfrm>
          <a:prstGeom prst="rect">
            <a:avLst/>
          </a:prstGeom>
          <a:solidFill>
            <a:srgbClr val="99CCFF"/>
          </a:solidFill>
          <a:ln w="9525">
            <a:noFill/>
            <a:miter lim="800000"/>
            <a:headEnd/>
            <a:tailEnd/>
          </a:ln>
          <a:effectLst/>
        </p:spPr>
        <p:txBody>
          <a:bodyPr wrap="none">
            <a:spAutoFit/>
          </a:bodyPr>
          <a:lstStyle/>
          <a:p>
            <a:pPr>
              <a:buFontTx/>
              <a:buNone/>
            </a:pPr>
            <a:r>
              <a:rPr lang="en-US">
                <a:latin typeface="Arial" charset="0"/>
              </a:rPr>
              <a:t>Cosmic Ray interacts and knocks </a:t>
            </a:r>
            <a:br>
              <a:rPr lang="en-US">
                <a:latin typeface="Arial" charset="0"/>
              </a:rPr>
            </a:br>
            <a:r>
              <a:rPr lang="en-US">
                <a:latin typeface="Arial" charset="0"/>
              </a:rPr>
              <a:t>off an electron (making track #2)</a:t>
            </a:r>
          </a:p>
        </p:txBody>
      </p:sp>
      <p:sp>
        <p:nvSpPr>
          <p:cNvPr id="789515" name="Line 11"/>
          <p:cNvSpPr>
            <a:spLocks noChangeShapeType="1"/>
          </p:cNvSpPr>
          <p:nvPr/>
        </p:nvSpPr>
        <p:spPr bwMode="auto">
          <a:xfrm flipH="1">
            <a:off x="2667000" y="3352800"/>
            <a:ext cx="914400" cy="0"/>
          </a:xfrm>
          <a:prstGeom prst="line">
            <a:avLst/>
          </a:prstGeom>
          <a:noFill/>
          <a:ln w="28575">
            <a:solidFill>
              <a:srgbClr val="99CCFF"/>
            </a:solidFill>
            <a:round/>
            <a:headEnd/>
            <a:tailEnd type="triangle" w="med" len="med"/>
          </a:ln>
          <a:effectLst/>
        </p:spPr>
        <p:txBody>
          <a:bodyPr/>
          <a:lstStyle/>
          <a:p>
            <a:endParaRPr lang="en-GB"/>
          </a:p>
        </p:txBody>
      </p:sp>
      <p:pic>
        <p:nvPicPr>
          <p:cNvPr id="789516" name="Picture 12"/>
          <p:cNvPicPr>
            <a:picLocks noChangeAspect="1" noChangeArrowheads="1"/>
          </p:cNvPicPr>
          <p:nvPr/>
        </p:nvPicPr>
        <p:blipFill>
          <a:blip r:embed="rId4" cstate="print"/>
          <a:srcRect/>
          <a:stretch>
            <a:fillRect/>
          </a:stretch>
        </p:blipFill>
        <p:spPr bwMode="auto">
          <a:xfrm>
            <a:off x="6629400" y="1828800"/>
            <a:ext cx="2200275" cy="2209800"/>
          </a:xfrm>
          <a:prstGeom prst="rect">
            <a:avLst/>
          </a:prstGeom>
          <a:noFill/>
          <a:ln w="9525">
            <a:noFill/>
            <a:miter lim="800000"/>
            <a:headEnd/>
            <a:tailEnd/>
          </a:ln>
        </p:spPr>
      </p:pic>
      <p:sp>
        <p:nvSpPr>
          <p:cNvPr id="789520" name="Text Box 16"/>
          <p:cNvSpPr txBox="1">
            <a:spLocks noChangeArrowheads="1"/>
          </p:cNvSpPr>
          <p:nvPr/>
        </p:nvSpPr>
        <p:spPr bwMode="auto">
          <a:xfrm>
            <a:off x="7543800" y="1981200"/>
            <a:ext cx="311150"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1</a:t>
            </a:r>
          </a:p>
        </p:txBody>
      </p:sp>
      <p:sp>
        <p:nvSpPr>
          <p:cNvPr id="789521" name="Text Box 17"/>
          <p:cNvSpPr txBox="1">
            <a:spLocks noChangeArrowheads="1"/>
          </p:cNvSpPr>
          <p:nvPr/>
        </p:nvSpPr>
        <p:spPr bwMode="auto">
          <a:xfrm>
            <a:off x="7391400" y="3505200"/>
            <a:ext cx="311150"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2</a:t>
            </a:r>
          </a:p>
        </p:txBody>
      </p:sp>
      <p:sp>
        <p:nvSpPr>
          <p:cNvPr id="789522" name="Text Box 18"/>
          <p:cNvSpPr txBox="1">
            <a:spLocks noChangeArrowheads="1"/>
          </p:cNvSpPr>
          <p:nvPr/>
        </p:nvSpPr>
        <p:spPr bwMode="auto">
          <a:xfrm>
            <a:off x="8077200" y="3352800"/>
            <a:ext cx="311150"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3</a:t>
            </a:r>
          </a:p>
        </p:txBody>
      </p:sp>
      <p:sp>
        <p:nvSpPr>
          <p:cNvPr id="789523" name="Text Box 19"/>
          <p:cNvSpPr txBox="1">
            <a:spLocks noChangeArrowheads="1"/>
          </p:cNvSpPr>
          <p:nvPr/>
        </p:nvSpPr>
        <p:spPr bwMode="auto">
          <a:xfrm>
            <a:off x="609600" y="5715000"/>
            <a:ext cx="776288"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ATLAS</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0"/>
          </p:nvPr>
        </p:nvSpPr>
        <p:spPr/>
        <p:txBody>
          <a:bodyPr/>
          <a:lstStyle/>
          <a:p>
            <a:fld id="{C6BD3BA6-6A1E-41E5-84D8-522720285A48}" type="slidenum">
              <a:rPr lang="en-US"/>
              <a:pPr/>
              <a:t>70</a:t>
            </a:fld>
            <a:r>
              <a:rPr lang="en-US"/>
              <a:t>                                                                                                                                       Tom LeCompte, ANL</a:t>
            </a:r>
          </a:p>
        </p:txBody>
      </p:sp>
      <p:pic>
        <p:nvPicPr>
          <p:cNvPr id="904195" name="Picture 17" descr="mumu2JetsMET_140379_160_136650665_rphi_improved"/>
          <p:cNvPicPr>
            <a:picLocks noChangeAspect="1" noChangeArrowheads="1"/>
          </p:cNvPicPr>
          <p:nvPr/>
        </p:nvPicPr>
        <p:blipFill>
          <a:blip r:embed="rId2" cstate="print"/>
          <a:srcRect/>
          <a:stretch>
            <a:fillRect/>
          </a:stretch>
        </p:blipFill>
        <p:spPr bwMode="auto">
          <a:xfrm>
            <a:off x="304800" y="914400"/>
            <a:ext cx="3581400" cy="2562225"/>
          </a:xfrm>
          <a:prstGeom prst="rect">
            <a:avLst/>
          </a:prstGeom>
          <a:noFill/>
          <a:ln w="9525">
            <a:noFill/>
            <a:miter lim="800000"/>
            <a:headEnd/>
            <a:tailEnd/>
          </a:ln>
        </p:spPr>
      </p:pic>
      <p:sp>
        <p:nvSpPr>
          <p:cNvPr id="904197" name="Text Box 10"/>
          <p:cNvSpPr txBox="1">
            <a:spLocks noChangeArrowheads="1"/>
          </p:cNvSpPr>
          <p:nvPr/>
        </p:nvSpPr>
        <p:spPr bwMode="auto">
          <a:xfrm>
            <a:off x="1752600" y="6400800"/>
            <a:ext cx="1320800" cy="336550"/>
          </a:xfrm>
          <a:prstGeom prst="rect">
            <a:avLst/>
          </a:prstGeom>
          <a:noFill/>
          <a:ln w="9525">
            <a:noFill/>
            <a:miter lim="800000"/>
            <a:headEnd/>
            <a:tailEnd/>
          </a:ln>
        </p:spPr>
        <p:txBody>
          <a:bodyPr>
            <a:spAutoFit/>
          </a:bodyPr>
          <a:lstStyle/>
          <a:p>
            <a:pPr algn="ctr" eaLnBrk="0" hangingPunct="0">
              <a:spcBef>
                <a:spcPct val="50000"/>
              </a:spcBef>
              <a:buFontTx/>
              <a:buNone/>
            </a:pPr>
            <a:r>
              <a:rPr lang="en-US" sz="1600" i="1">
                <a:latin typeface="Helvetica" pitchFamily="-109" charset="0"/>
              </a:rPr>
              <a:t>x</a:t>
            </a:r>
            <a:r>
              <a:rPr lang="en-US" sz="1600">
                <a:latin typeface="Helvetica" pitchFamily="-109" charset="0"/>
              </a:rPr>
              <a:t> [cm]</a:t>
            </a:r>
          </a:p>
        </p:txBody>
      </p:sp>
      <p:sp>
        <p:nvSpPr>
          <p:cNvPr id="904198" name="Text Box 11"/>
          <p:cNvSpPr txBox="1">
            <a:spLocks noChangeArrowheads="1"/>
          </p:cNvSpPr>
          <p:nvPr/>
        </p:nvSpPr>
        <p:spPr bwMode="auto">
          <a:xfrm rot="-5400000">
            <a:off x="-59531" y="4707731"/>
            <a:ext cx="1219200" cy="338138"/>
          </a:xfrm>
          <a:prstGeom prst="rect">
            <a:avLst/>
          </a:prstGeom>
          <a:noFill/>
          <a:ln w="9525">
            <a:noFill/>
            <a:miter lim="800000"/>
            <a:headEnd/>
            <a:tailEnd/>
          </a:ln>
        </p:spPr>
        <p:txBody>
          <a:bodyPr>
            <a:spAutoFit/>
          </a:bodyPr>
          <a:lstStyle/>
          <a:p>
            <a:pPr algn="ctr" eaLnBrk="0" hangingPunct="0">
              <a:spcBef>
                <a:spcPct val="50000"/>
              </a:spcBef>
              <a:buFontTx/>
              <a:buNone/>
            </a:pPr>
            <a:r>
              <a:rPr lang="en-US" sz="1600" i="1">
                <a:latin typeface="Helvetica" pitchFamily="-109" charset="0"/>
              </a:rPr>
              <a:t>y</a:t>
            </a:r>
            <a:r>
              <a:rPr lang="en-US" sz="1600">
                <a:latin typeface="Helvetica" pitchFamily="-109" charset="0"/>
              </a:rPr>
              <a:t> [cm]</a:t>
            </a:r>
          </a:p>
        </p:txBody>
      </p:sp>
      <p:sp>
        <p:nvSpPr>
          <p:cNvPr id="904199" name="Rectangle 15"/>
          <p:cNvSpPr>
            <a:spLocks noChangeArrowheads="1"/>
          </p:cNvSpPr>
          <p:nvPr/>
        </p:nvSpPr>
        <p:spPr bwMode="auto">
          <a:xfrm>
            <a:off x="0" y="4695825"/>
            <a:ext cx="184150" cy="400050"/>
          </a:xfrm>
          <a:prstGeom prst="rect">
            <a:avLst/>
          </a:prstGeom>
          <a:noFill/>
          <a:ln w="9525">
            <a:noFill/>
            <a:miter lim="800000"/>
            <a:headEnd/>
            <a:tailEnd/>
          </a:ln>
        </p:spPr>
        <p:txBody>
          <a:bodyPr wrap="none">
            <a:spAutoFit/>
          </a:bodyPr>
          <a:lstStyle/>
          <a:p>
            <a:pPr algn="ctr" eaLnBrk="0" hangingPunct="0">
              <a:spcBef>
                <a:spcPct val="0"/>
              </a:spcBef>
              <a:buFontTx/>
              <a:buNone/>
            </a:pPr>
            <a:endParaRPr lang="en-US" sz="2000">
              <a:latin typeface="Helvetica" pitchFamily="-109" charset="0"/>
            </a:endParaRPr>
          </a:p>
        </p:txBody>
      </p:sp>
      <p:pic>
        <p:nvPicPr>
          <p:cNvPr id="904201" name="Picture 18" descr="mumu2JetsMET_140379_160_136650665_rphi_ZOOM"/>
          <p:cNvPicPr>
            <a:picLocks noChangeAspect="1" noChangeArrowheads="1"/>
          </p:cNvPicPr>
          <p:nvPr/>
        </p:nvPicPr>
        <p:blipFill>
          <a:blip r:embed="rId3" cstate="print"/>
          <a:srcRect/>
          <a:stretch>
            <a:fillRect/>
          </a:stretch>
        </p:blipFill>
        <p:spPr bwMode="auto">
          <a:xfrm>
            <a:off x="838200" y="3657600"/>
            <a:ext cx="3505200" cy="2695575"/>
          </a:xfrm>
          <a:prstGeom prst="rect">
            <a:avLst/>
          </a:prstGeom>
          <a:noFill/>
          <a:ln w="9525">
            <a:noFill/>
            <a:miter lim="800000"/>
            <a:headEnd/>
            <a:tailEnd/>
          </a:ln>
        </p:spPr>
      </p:pic>
      <p:sp>
        <p:nvSpPr>
          <p:cNvPr id="904203" name="Rectangle 11"/>
          <p:cNvSpPr>
            <a:spLocks noGrp="1" noChangeArrowheads="1"/>
          </p:cNvSpPr>
          <p:nvPr>
            <p:ph type="title"/>
          </p:nvPr>
        </p:nvSpPr>
        <p:spPr/>
        <p:txBody>
          <a:bodyPr/>
          <a:lstStyle/>
          <a:p>
            <a:r>
              <a:rPr lang="en-US"/>
              <a:t>Looking Closer at this Event</a:t>
            </a:r>
          </a:p>
        </p:txBody>
      </p:sp>
      <p:sp>
        <p:nvSpPr>
          <p:cNvPr id="904204" name="Rectangle 12"/>
          <p:cNvSpPr>
            <a:spLocks noGrp="1" noChangeArrowheads="1"/>
          </p:cNvSpPr>
          <p:nvPr>
            <p:ph type="body" idx="1"/>
          </p:nvPr>
        </p:nvSpPr>
        <p:spPr>
          <a:xfrm>
            <a:off x="4495800" y="914400"/>
            <a:ext cx="4038600" cy="5334000"/>
          </a:xfrm>
        </p:spPr>
        <p:txBody>
          <a:bodyPr/>
          <a:lstStyle/>
          <a:p>
            <a:r>
              <a:rPr lang="en-US"/>
              <a:t>Top quarks decay to bottom quarks + W bosons.</a:t>
            </a:r>
          </a:p>
          <a:p>
            <a:pPr lvl="1"/>
            <a:r>
              <a:rPr lang="en-US"/>
              <a:t>Hadrons containing bottom quarks can travel ~mm distances before decaying.</a:t>
            </a:r>
          </a:p>
          <a:p>
            <a:pPr lvl="1"/>
            <a:r>
              <a:rPr lang="en-US"/>
              <a:t>About half the time, we can detect this. (called “b-tagging”)</a:t>
            </a:r>
            <a:br>
              <a:rPr lang="en-US"/>
            </a:br>
            <a:endParaRPr lang="en-US"/>
          </a:p>
          <a:p>
            <a:r>
              <a:rPr lang="en-US"/>
              <a:t>Two of these jets seem to contain a long-lived particle.</a:t>
            </a:r>
          </a:p>
          <a:p>
            <a:pPr lvl="1"/>
            <a:r>
              <a:rPr lang="en-US"/>
              <a:t>Consistent with a bottom particle (see next slides)</a:t>
            </a:r>
            <a:br>
              <a:rPr lang="en-US"/>
            </a:br>
            <a:endParaRPr lang="en-US"/>
          </a:p>
          <a:p>
            <a:r>
              <a:rPr lang="en-US"/>
              <a:t>This is highly unusual for background events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ooter Placeholder 3"/>
          <p:cNvSpPr>
            <a:spLocks noGrp="1"/>
          </p:cNvSpPr>
          <p:nvPr>
            <p:ph type="ftr" sz="quarter" idx="10"/>
          </p:nvPr>
        </p:nvSpPr>
        <p:spPr/>
        <p:txBody>
          <a:bodyPr/>
          <a:lstStyle/>
          <a:p>
            <a:fld id="{D258C988-2ADE-498E-B0A3-056A903D5DB7}" type="slidenum">
              <a:rPr lang="en-US"/>
              <a:pPr/>
              <a:t>71</a:t>
            </a:fld>
            <a:r>
              <a:rPr lang="en-US"/>
              <a:t>                                                                                                                                       Tom LeCompte, ANL</a:t>
            </a:r>
          </a:p>
        </p:txBody>
      </p:sp>
      <p:sp>
        <p:nvSpPr>
          <p:cNvPr id="948226" name="Rectangle 2"/>
          <p:cNvSpPr>
            <a:spLocks noGrp="1" noChangeArrowheads="1"/>
          </p:cNvSpPr>
          <p:nvPr>
            <p:ph type="title"/>
          </p:nvPr>
        </p:nvSpPr>
        <p:spPr/>
        <p:txBody>
          <a:bodyPr/>
          <a:lstStyle/>
          <a:p>
            <a:r>
              <a:rPr lang="en-US"/>
              <a:t>Reminder from Yesterday</a:t>
            </a:r>
          </a:p>
        </p:txBody>
      </p:sp>
      <p:sp>
        <p:nvSpPr>
          <p:cNvPr id="948227" name="Rectangle 3"/>
          <p:cNvSpPr>
            <a:spLocks noGrp="1" noChangeArrowheads="1"/>
          </p:cNvSpPr>
          <p:nvPr>
            <p:ph type="body" idx="1"/>
          </p:nvPr>
        </p:nvSpPr>
        <p:spPr/>
        <p:txBody>
          <a:bodyPr/>
          <a:lstStyle/>
          <a:p>
            <a:r>
              <a:rPr lang="en-US"/>
              <a:t>~10% of the J/</a:t>
            </a:r>
            <a:r>
              <a:rPr lang="en-US">
                <a:latin typeface="Symbol" pitchFamily="18" charset="2"/>
              </a:rPr>
              <a:t>y</a:t>
            </a:r>
            <a:r>
              <a:rPr lang="en-US"/>
              <a:t>’s are from decays of b-quarks.</a:t>
            </a:r>
          </a:p>
          <a:p>
            <a:r>
              <a:rPr lang="en-US"/>
              <a:t>We identified them because they travel a measurable distance (~mm) before they decay</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endParaRPr lang="en-US"/>
          </a:p>
          <a:p>
            <a:r>
              <a:rPr lang="en-US"/>
              <a:t>We will use this same fact to identify which jets contain b-quarks</a:t>
            </a:r>
          </a:p>
        </p:txBody>
      </p:sp>
      <p:grpSp>
        <p:nvGrpSpPr>
          <p:cNvPr id="948228" name="Group 4"/>
          <p:cNvGrpSpPr>
            <a:grpSpLocks/>
          </p:cNvGrpSpPr>
          <p:nvPr/>
        </p:nvGrpSpPr>
        <p:grpSpPr bwMode="auto">
          <a:xfrm>
            <a:off x="5715000" y="1905000"/>
            <a:ext cx="3055938" cy="3116263"/>
            <a:chOff x="576" y="1172"/>
            <a:chExt cx="2224" cy="2369"/>
          </a:xfrm>
        </p:grpSpPr>
        <p:sp>
          <p:nvSpPr>
            <p:cNvPr id="948229" name="Line 5"/>
            <p:cNvSpPr>
              <a:spLocks noChangeShapeType="1"/>
            </p:cNvSpPr>
            <p:nvPr/>
          </p:nvSpPr>
          <p:spPr bwMode="auto">
            <a:xfrm flipV="1">
              <a:off x="672" y="2688"/>
              <a:ext cx="864" cy="816"/>
            </a:xfrm>
            <a:prstGeom prst="line">
              <a:avLst/>
            </a:prstGeom>
            <a:noFill/>
            <a:ln w="76200">
              <a:solidFill>
                <a:schemeClr val="tx2"/>
              </a:solidFill>
              <a:miter lim="800000"/>
              <a:headEnd/>
              <a:tailEnd type="triangle" w="med" len="med"/>
            </a:ln>
            <a:effectLst/>
          </p:spPr>
          <p:txBody>
            <a:bodyPr wrap="none"/>
            <a:lstStyle/>
            <a:p>
              <a:endParaRPr lang="en-GB"/>
            </a:p>
          </p:txBody>
        </p:sp>
        <p:sp>
          <p:nvSpPr>
            <p:cNvPr id="948230" name="Line 6"/>
            <p:cNvSpPr>
              <a:spLocks noChangeShapeType="1"/>
            </p:cNvSpPr>
            <p:nvPr/>
          </p:nvSpPr>
          <p:spPr bwMode="auto">
            <a:xfrm flipH="1" flipV="1">
              <a:off x="1440" y="1296"/>
              <a:ext cx="96" cy="1392"/>
            </a:xfrm>
            <a:prstGeom prst="line">
              <a:avLst/>
            </a:prstGeom>
            <a:noFill/>
            <a:ln w="57150">
              <a:solidFill>
                <a:srgbClr val="339966"/>
              </a:solidFill>
              <a:miter lim="800000"/>
              <a:headEnd/>
              <a:tailEnd type="triangle" w="med" len="med"/>
            </a:ln>
            <a:effectLst/>
          </p:spPr>
          <p:txBody>
            <a:bodyPr wrap="none"/>
            <a:lstStyle/>
            <a:p>
              <a:endParaRPr lang="en-GB"/>
            </a:p>
          </p:txBody>
        </p:sp>
        <p:sp>
          <p:nvSpPr>
            <p:cNvPr id="948231" name="Line 7"/>
            <p:cNvSpPr>
              <a:spLocks noChangeShapeType="1"/>
            </p:cNvSpPr>
            <p:nvPr/>
          </p:nvSpPr>
          <p:spPr bwMode="auto">
            <a:xfrm flipV="1">
              <a:off x="1536" y="1344"/>
              <a:ext cx="816" cy="1344"/>
            </a:xfrm>
            <a:prstGeom prst="line">
              <a:avLst/>
            </a:prstGeom>
            <a:noFill/>
            <a:ln w="57150">
              <a:solidFill>
                <a:srgbClr val="339966"/>
              </a:solidFill>
              <a:miter lim="800000"/>
              <a:headEnd/>
              <a:tailEnd type="triangle" w="med" len="med"/>
            </a:ln>
            <a:effectLst/>
          </p:spPr>
          <p:txBody>
            <a:bodyPr wrap="none"/>
            <a:lstStyle/>
            <a:p>
              <a:endParaRPr lang="en-GB"/>
            </a:p>
          </p:txBody>
        </p:sp>
        <p:sp>
          <p:nvSpPr>
            <p:cNvPr id="948232" name="Line 8"/>
            <p:cNvSpPr>
              <a:spLocks noChangeShapeType="1"/>
            </p:cNvSpPr>
            <p:nvPr/>
          </p:nvSpPr>
          <p:spPr bwMode="auto">
            <a:xfrm flipV="1">
              <a:off x="1440" y="1392"/>
              <a:ext cx="384" cy="1680"/>
            </a:xfrm>
            <a:prstGeom prst="line">
              <a:avLst/>
            </a:prstGeom>
            <a:noFill/>
            <a:ln w="28575">
              <a:solidFill>
                <a:srgbClr val="339966"/>
              </a:solidFill>
              <a:prstDash val="sysDot"/>
              <a:miter lim="800000"/>
              <a:headEnd/>
              <a:tailEnd type="triangle" w="med" len="med"/>
            </a:ln>
            <a:effectLst/>
          </p:spPr>
          <p:txBody>
            <a:bodyPr wrap="none"/>
            <a:lstStyle/>
            <a:p>
              <a:endParaRPr lang="en-GB"/>
            </a:p>
          </p:txBody>
        </p:sp>
        <p:sp>
          <p:nvSpPr>
            <p:cNvPr id="948233" name="Line 9"/>
            <p:cNvSpPr>
              <a:spLocks noChangeShapeType="1"/>
            </p:cNvSpPr>
            <p:nvPr/>
          </p:nvSpPr>
          <p:spPr bwMode="auto">
            <a:xfrm flipV="1">
              <a:off x="1488" y="1968"/>
              <a:ext cx="816" cy="768"/>
            </a:xfrm>
            <a:prstGeom prst="line">
              <a:avLst/>
            </a:prstGeom>
            <a:noFill/>
            <a:ln w="38100">
              <a:solidFill>
                <a:schemeClr val="tx2"/>
              </a:solidFill>
              <a:prstDash val="sysDot"/>
              <a:miter lim="800000"/>
              <a:headEnd/>
              <a:tailEnd type="triangle" w="med" len="sm"/>
            </a:ln>
            <a:effectLst/>
          </p:spPr>
          <p:txBody>
            <a:bodyPr wrap="none"/>
            <a:lstStyle/>
            <a:p>
              <a:endParaRPr lang="en-GB"/>
            </a:p>
          </p:txBody>
        </p:sp>
        <p:sp>
          <p:nvSpPr>
            <p:cNvPr id="948234" name="Text Box 10"/>
            <p:cNvSpPr txBox="1">
              <a:spLocks noChangeArrowheads="1"/>
            </p:cNvSpPr>
            <p:nvPr/>
          </p:nvSpPr>
          <p:spPr bwMode="auto">
            <a:xfrm>
              <a:off x="1152" y="1248"/>
              <a:ext cx="311" cy="279"/>
            </a:xfrm>
            <a:prstGeom prst="rect">
              <a:avLst/>
            </a:prstGeom>
            <a:noFill/>
            <a:ln w="9525">
              <a:noFill/>
              <a:miter lim="800000"/>
              <a:headEnd/>
              <a:tailEnd/>
            </a:ln>
            <a:effectLst/>
          </p:spPr>
          <p:txBody>
            <a:bodyPr wrap="none">
              <a:spAutoFit/>
            </a:bodyPr>
            <a:lstStyle/>
            <a:p>
              <a:pPr>
                <a:spcBef>
                  <a:spcPct val="0"/>
                </a:spcBef>
                <a:buFontTx/>
                <a:buNone/>
              </a:pPr>
              <a:r>
                <a:rPr lang="en-US" sz="1800">
                  <a:solidFill>
                    <a:srgbClr val="009900"/>
                  </a:solidFill>
                  <a:latin typeface="Symbol" pitchFamily="18" charset="2"/>
                </a:rPr>
                <a:t>m</a:t>
              </a:r>
              <a:r>
                <a:rPr lang="en-US" sz="1800" baseline="30000">
                  <a:solidFill>
                    <a:srgbClr val="009900"/>
                  </a:solidFill>
                  <a:latin typeface="Tahoma" pitchFamily="34" charset="0"/>
                </a:rPr>
                <a:t>+</a:t>
              </a:r>
            </a:p>
          </p:txBody>
        </p:sp>
        <p:sp>
          <p:nvSpPr>
            <p:cNvPr id="948235" name="Text Box 11"/>
            <p:cNvSpPr txBox="1">
              <a:spLocks noChangeArrowheads="1"/>
            </p:cNvSpPr>
            <p:nvPr/>
          </p:nvSpPr>
          <p:spPr bwMode="auto">
            <a:xfrm>
              <a:off x="2400" y="1199"/>
              <a:ext cx="311" cy="278"/>
            </a:xfrm>
            <a:prstGeom prst="rect">
              <a:avLst/>
            </a:prstGeom>
            <a:noFill/>
            <a:ln w="9525">
              <a:noFill/>
              <a:miter lim="800000"/>
              <a:headEnd/>
              <a:tailEnd/>
            </a:ln>
            <a:effectLst/>
          </p:spPr>
          <p:txBody>
            <a:bodyPr wrap="none">
              <a:spAutoFit/>
            </a:bodyPr>
            <a:lstStyle/>
            <a:p>
              <a:pPr eaLnBrk="0" hangingPunct="0">
                <a:spcBef>
                  <a:spcPct val="0"/>
                </a:spcBef>
                <a:buFontTx/>
                <a:buNone/>
              </a:pPr>
              <a:r>
                <a:rPr lang="en-US" sz="1800">
                  <a:solidFill>
                    <a:srgbClr val="009900"/>
                  </a:solidFill>
                  <a:latin typeface="Symbol" pitchFamily="18" charset="2"/>
                </a:rPr>
                <a:t>m</a:t>
              </a:r>
              <a:r>
                <a:rPr lang="en-US" sz="1800" baseline="30000">
                  <a:solidFill>
                    <a:srgbClr val="009900"/>
                  </a:solidFill>
                  <a:latin typeface="Tahoma" pitchFamily="34" charset="0"/>
                  <a:cs typeface="Tahoma" pitchFamily="34" charset="0"/>
                </a:rPr>
                <a:t>+</a:t>
              </a:r>
            </a:p>
          </p:txBody>
        </p:sp>
        <p:sp>
          <p:nvSpPr>
            <p:cNvPr id="948236" name="Text Box 12"/>
            <p:cNvSpPr txBox="1">
              <a:spLocks noChangeArrowheads="1"/>
            </p:cNvSpPr>
            <p:nvPr/>
          </p:nvSpPr>
          <p:spPr bwMode="auto">
            <a:xfrm>
              <a:off x="1719" y="1172"/>
              <a:ext cx="451" cy="278"/>
            </a:xfrm>
            <a:prstGeom prst="rect">
              <a:avLst/>
            </a:prstGeom>
            <a:noFill/>
            <a:ln w="9525">
              <a:noFill/>
              <a:miter lim="800000"/>
              <a:headEnd/>
              <a:tailEnd/>
            </a:ln>
            <a:effectLst/>
          </p:spPr>
          <p:txBody>
            <a:bodyPr wrap="none">
              <a:spAutoFit/>
            </a:bodyPr>
            <a:lstStyle/>
            <a:p>
              <a:pPr>
                <a:spcBef>
                  <a:spcPct val="0"/>
                </a:spcBef>
                <a:buFontTx/>
                <a:buNone/>
              </a:pPr>
              <a:r>
                <a:rPr lang="en-US" sz="1800">
                  <a:solidFill>
                    <a:srgbClr val="009900"/>
                  </a:solidFill>
                  <a:latin typeface="Arial" charset="0"/>
                </a:rPr>
                <a:t>p(</a:t>
              </a:r>
              <a:r>
                <a:rPr lang="en-US" sz="1800">
                  <a:solidFill>
                    <a:srgbClr val="009900"/>
                  </a:solidFill>
                  <a:latin typeface="Symbol" pitchFamily="18" charset="2"/>
                </a:rPr>
                <a:t>y</a:t>
              </a:r>
              <a:r>
                <a:rPr lang="en-US" sz="1800">
                  <a:solidFill>
                    <a:srgbClr val="009900"/>
                  </a:solidFill>
                  <a:latin typeface="Arial" charset="0"/>
                </a:rPr>
                <a:t>)</a:t>
              </a:r>
            </a:p>
          </p:txBody>
        </p:sp>
        <p:sp>
          <p:nvSpPr>
            <p:cNvPr id="948237" name="Text Box 13"/>
            <p:cNvSpPr txBox="1">
              <a:spLocks noChangeArrowheads="1"/>
            </p:cNvSpPr>
            <p:nvPr/>
          </p:nvSpPr>
          <p:spPr bwMode="auto">
            <a:xfrm>
              <a:off x="2351" y="1772"/>
              <a:ext cx="449" cy="279"/>
            </a:xfrm>
            <a:prstGeom prst="rect">
              <a:avLst/>
            </a:prstGeom>
            <a:noFill/>
            <a:ln w="9525">
              <a:noFill/>
              <a:miter lim="800000"/>
              <a:headEnd/>
              <a:tailEnd/>
            </a:ln>
            <a:effectLst/>
          </p:spPr>
          <p:txBody>
            <a:bodyPr wrap="none">
              <a:spAutoFit/>
            </a:bodyPr>
            <a:lstStyle/>
            <a:p>
              <a:pPr>
                <a:spcBef>
                  <a:spcPct val="0"/>
                </a:spcBef>
                <a:buFontTx/>
                <a:buNone/>
              </a:pPr>
              <a:r>
                <a:rPr lang="en-US" sz="1800">
                  <a:solidFill>
                    <a:schemeClr val="tx2"/>
                  </a:solidFill>
                  <a:latin typeface="Arial" charset="0"/>
                </a:rPr>
                <a:t>p(B)</a:t>
              </a:r>
            </a:p>
          </p:txBody>
        </p:sp>
        <p:sp>
          <p:nvSpPr>
            <p:cNvPr id="948238" name="Text Box 14"/>
            <p:cNvSpPr txBox="1">
              <a:spLocks noChangeArrowheads="1"/>
            </p:cNvSpPr>
            <p:nvPr/>
          </p:nvSpPr>
          <p:spPr bwMode="auto">
            <a:xfrm>
              <a:off x="576" y="2589"/>
              <a:ext cx="365" cy="278"/>
            </a:xfrm>
            <a:prstGeom prst="rect">
              <a:avLst/>
            </a:prstGeom>
            <a:noFill/>
            <a:ln w="9525">
              <a:noFill/>
              <a:miter lim="800000"/>
              <a:headEnd/>
              <a:tailEnd/>
            </a:ln>
            <a:effectLst/>
          </p:spPr>
          <p:txBody>
            <a:bodyPr wrap="none">
              <a:spAutoFit/>
            </a:bodyPr>
            <a:lstStyle/>
            <a:p>
              <a:pPr>
                <a:spcBef>
                  <a:spcPct val="0"/>
                </a:spcBef>
                <a:buFontTx/>
                <a:buNone/>
              </a:pPr>
              <a:r>
                <a:rPr lang="en-US" sz="1800">
                  <a:solidFill>
                    <a:schemeClr val="folHlink"/>
                  </a:solidFill>
                  <a:latin typeface="Arial" charset="0"/>
                </a:rPr>
                <a:t>R</a:t>
              </a:r>
              <a:r>
                <a:rPr lang="en-US" sz="1800" baseline="-25000">
                  <a:solidFill>
                    <a:schemeClr val="folHlink"/>
                  </a:solidFill>
                  <a:latin typeface="Arial" charset="0"/>
                </a:rPr>
                <a:t>xy</a:t>
              </a:r>
            </a:p>
          </p:txBody>
        </p:sp>
        <p:sp>
          <p:nvSpPr>
            <p:cNvPr id="948239" name="Line 15"/>
            <p:cNvSpPr>
              <a:spLocks noChangeShapeType="1"/>
            </p:cNvSpPr>
            <p:nvPr/>
          </p:nvSpPr>
          <p:spPr bwMode="auto">
            <a:xfrm flipV="1">
              <a:off x="672" y="3072"/>
              <a:ext cx="768" cy="432"/>
            </a:xfrm>
            <a:prstGeom prst="line">
              <a:avLst/>
            </a:prstGeom>
            <a:noFill/>
            <a:ln w="38100">
              <a:solidFill>
                <a:schemeClr val="hlink"/>
              </a:solidFill>
              <a:prstDash val="sysDot"/>
              <a:miter lim="800000"/>
              <a:headEnd/>
              <a:tailEnd type="triangle" w="med" len="med"/>
            </a:ln>
            <a:effectLst/>
          </p:spPr>
          <p:txBody>
            <a:bodyPr wrap="none"/>
            <a:lstStyle/>
            <a:p>
              <a:endParaRPr lang="en-GB"/>
            </a:p>
          </p:txBody>
        </p:sp>
        <p:sp>
          <p:nvSpPr>
            <p:cNvPr id="948240" name="Text Box 16"/>
            <p:cNvSpPr txBox="1">
              <a:spLocks noChangeArrowheads="1"/>
            </p:cNvSpPr>
            <p:nvPr/>
          </p:nvSpPr>
          <p:spPr bwMode="auto">
            <a:xfrm>
              <a:off x="1201" y="3262"/>
              <a:ext cx="337" cy="279"/>
            </a:xfrm>
            <a:prstGeom prst="rect">
              <a:avLst/>
            </a:prstGeom>
            <a:noFill/>
            <a:ln w="9525">
              <a:noFill/>
              <a:miter lim="800000"/>
              <a:headEnd/>
              <a:tailEnd/>
            </a:ln>
            <a:effectLst/>
          </p:spPr>
          <p:txBody>
            <a:bodyPr wrap="none">
              <a:spAutoFit/>
            </a:bodyPr>
            <a:lstStyle/>
            <a:p>
              <a:pPr>
                <a:spcBef>
                  <a:spcPct val="0"/>
                </a:spcBef>
                <a:buFontTx/>
                <a:buNone/>
              </a:pPr>
              <a:r>
                <a:rPr lang="en-US" sz="1800">
                  <a:solidFill>
                    <a:schemeClr val="hlink"/>
                  </a:solidFill>
                  <a:latin typeface="Arial" charset="0"/>
                </a:rPr>
                <a:t>L</a:t>
              </a:r>
              <a:r>
                <a:rPr lang="en-US" sz="1800" baseline="-25000">
                  <a:solidFill>
                    <a:schemeClr val="hlink"/>
                  </a:solidFill>
                  <a:latin typeface="Arial" charset="0"/>
                </a:rPr>
                <a:t>xy</a:t>
              </a:r>
            </a:p>
          </p:txBody>
        </p:sp>
        <p:sp>
          <p:nvSpPr>
            <p:cNvPr id="948241" name="Arc 17"/>
            <p:cNvSpPr>
              <a:spLocks/>
            </p:cNvSpPr>
            <p:nvPr/>
          </p:nvSpPr>
          <p:spPr bwMode="auto">
            <a:xfrm>
              <a:off x="1680" y="1968"/>
              <a:ext cx="384" cy="24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cap="rnd">
              <a:solidFill>
                <a:schemeClr val="tx1"/>
              </a:solidFill>
              <a:prstDash val="sysDot"/>
              <a:miter lim="800000"/>
              <a:headEnd/>
              <a:tailEnd/>
            </a:ln>
            <a:effectLst/>
          </p:spPr>
          <p:txBody>
            <a:bodyPr wrap="none" anchor="ctr"/>
            <a:lstStyle/>
            <a:p>
              <a:endParaRPr lang="en-GB"/>
            </a:p>
          </p:txBody>
        </p:sp>
        <p:sp>
          <p:nvSpPr>
            <p:cNvPr id="948242" name="Text Box 18"/>
            <p:cNvSpPr txBox="1">
              <a:spLocks noChangeArrowheads="1"/>
            </p:cNvSpPr>
            <p:nvPr/>
          </p:nvSpPr>
          <p:spPr bwMode="auto">
            <a:xfrm>
              <a:off x="1681" y="2016"/>
              <a:ext cx="220" cy="278"/>
            </a:xfrm>
            <a:prstGeom prst="rect">
              <a:avLst/>
            </a:prstGeom>
            <a:noFill/>
            <a:ln w="9525">
              <a:noFill/>
              <a:miter lim="800000"/>
              <a:headEnd/>
              <a:tailEnd/>
            </a:ln>
            <a:effectLst/>
          </p:spPr>
          <p:txBody>
            <a:bodyPr wrap="none">
              <a:spAutoFit/>
            </a:bodyPr>
            <a:lstStyle/>
            <a:p>
              <a:pPr>
                <a:spcBef>
                  <a:spcPct val="0"/>
                </a:spcBef>
                <a:buFontTx/>
                <a:buNone/>
              </a:pPr>
              <a:r>
                <a:rPr lang="en-US" sz="1800">
                  <a:latin typeface="Symbol" pitchFamily="18" charset="2"/>
                </a:rPr>
                <a:t>q</a:t>
              </a:r>
            </a:p>
          </p:txBody>
        </p:sp>
      </p:grpSp>
      <p:sp>
        <p:nvSpPr>
          <p:cNvPr id="948243" name="Text Box 19"/>
          <p:cNvSpPr txBox="1">
            <a:spLocks noChangeArrowheads="1"/>
          </p:cNvSpPr>
          <p:nvPr/>
        </p:nvSpPr>
        <p:spPr bwMode="auto">
          <a:xfrm>
            <a:off x="5029200" y="5105400"/>
            <a:ext cx="1524000" cy="304800"/>
          </a:xfrm>
          <a:prstGeom prst="rect">
            <a:avLst/>
          </a:prstGeom>
          <a:solidFill>
            <a:srgbClr val="FFFF00"/>
          </a:solidFill>
          <a:ln w="9525">
            <a:noFill/>
            <a:miter lim="800000"/>
            <a:headEnd/>
            <a:tailEnd/>
          </a:ln>
          <a:effectLst/>
        </p:spPr>
        <p:txBody>
          <a:bodyPr>
            <a:spAutoFit/>
          </a:bodyPr>
          <a:lstStyle/>
          <a:p>
            <a:pPr>
              <a:spcBef>
                <a:spcPct val="50000"/>
              </a:spcBef>
              <a:buFontTx/>
              <a:buNone/>
            </a:pPr>
            <a:r>
              <a:rPr lang="en-US">
                <a:latin typeface="Arial" charset="0"/>
              </a:rPr>
              <a:t>Production Point</a:t>
            </a:r>
          </a:p>
        </p:txBody>
      </p:sp>
      <p:sp>
        <p:nvSpPr>
          <p:cNvPr id="948244" name="Text Box 20"/>
          <p:cNvSpPr txBox="1">
            <a:spLocks noChangeArrowheads="1"/>
          </p:cNvSpPr>
          <p:nvPr/>
        </p:nvSpPr>
        <p:spPr bwMode="auto">
          <a:xfrm>
            <a:off x="7239000" y="3886200"/>
            <a:ext cx="1524000" cy="304800"/>
          </a:xfrm>
          <a:prstGeom prst="rect">
            <a:avLst/>
          </a:prstGeom>
          <a:solidFill>
            <a:srgbClr val="FFFF00"/>
          </a:solidFill>
          <a:ln w="9525">
            <a:noFill/>
            <a:miter lim="800000"/>
            <a:headEnd/>
            <a:tailEnd/>
          </a:ln>
          <a:effectLst/>
        </p:spPr>
        <p:txBody>
          <a:bodyPr>
            <a:spAutoFit/>
          </a:bodyPr>
          <a:lstStyle/>
          <a:p>
            <a:pPr>
              <a:spcBef>
                <a:spcPct val="50000"/>
              </a:spcBef>
              <a:buFontTx/>
              <a:buNone/>
            </a:pPr>
            <a:r>
              <a:rPr lang="en-US">
                <a:latin typeface="Arial" charset="0"/>
              </a:rPr>
              <a:t>Decay Point</a:t>
            </a:r>
          </a:p>
        </p:txBody>
      </p:sp>
      <p:pic>
        <p:nvPicPr>
          <p:cNvPr id="948245" name="Picture 21"/>
          <p:cNvPicPr>
            <a:picLocks noChangeAspect="1" noChangeArrowheads="1"/>
          </p:cNvPicPr>
          <p:nvPr/>
        </p:nvPicPr>
        <p:blipFill>
          <a:blip r:embed="rId2" cstate="print"/>
          <a:srcRect/>
          <a:stretch>
            <a:fillRect/>
          </a:stretch>
        </p:blipFill>
        <p:spPr bwMode="auto">
          <a:xfrm>
            <a:off x="304800" y="2286000"/>
            <a:ext cx="5105400" cy="2717800"/>
          </a:xfrm>
          <a:prstGeom prst="rect">
            <a:avLst/>
          </a:prstGeom>
          <a:noFill/>
          <a:ln w="9525">
            <a:noFill/>
            <a:miter lim="800000"/>
            <a:headEnd/>
            <a:tailEnd/>
          </a:ln>
          <a:effectLst/>
        </p:spPr>
      </p:pic>
      <p:sp>
        <p:nvSpPr>
          <p:cNvPr id="948246" name="Text Box 22"/>
          <p:cNvSpPr txBox="1">
            <a:spLocks noChangeArrowheads="1"/>
          </p:cNvSpPr>
          <p:nvPr/>
        </p:nvSpPr>
        <p:spPr bwMode="auto">
          <a:xfrm>
            <a:off x="4953000" y="2209800"/>
            <a:ext cx="666750"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LHCb</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fld id="{AB710103-AF03-4DFA-A908-5D8BF22D5F11}" type="slidenum">
              <a:rPr lang="en-US"/>
              <a:pPr/>
              <a:t>72</a:t>
            </a:fld>
            <a:r>
              <a:rPr lang="en-US"/>
              <a:t>                                                                                                                                       Tom LeCompte, ANL</a:t>
            </a:r>
          </a:p>
        </p:txBody>
      </p:sp>
      <p:sp>
        <p:nvSpPr>
          <p:cNvPr id="949250" name="Rectangle 2"/>
          <p:cNvSpPr>
            <a:spLocks noGrp="1" noChangeArrowheads="1"/>
          </p:cNvSpPr>
          <p:nvPr>
            <p:ph type="title"/>
          </p:nvPr>
        </p:nvSpPr>
        <p:spPr/>
        <p:txBody>
          <a:bodyPr/>
          <a:lstStyle/>
          <a:p>
            <a:r>
              <a:rPr lang="en-US"/>
              <a:t>The Idea Behind B-tagging</a:t>
            </a:r>
          </a:p>
        </p:txBody>
      </p:sp>
      <p:sp>
        <p:nvSpPr>
          <p:cNvPr id="949254" name="Rectangle 6"/>
          <p:cNvSpPr>
            <a:spLocks noGrp="1" noChangeArrowheads="1"/>
          </p:cNvSpPr>
          <p:nvPr>
            <p:ph type="body" idx="1"/>
          </p:nvPr>
        </p:nvSpPr>
        <p:spPr>
          <a:xfrm>
            <a:off x="685800" y="4724400"/>
            <a:ext cx="7772400" cy="1524000"/>
          </a:xfrm>
        </p:spPr>
        <p:txBody>
          <a:bodyPr/>
          <a:lstStyle/>
          <a:p>
            <a:r>
              <a:rPr lang="en-US"/>
              <a:t>b’s can be identified by the presence of a set of tracks consistent with the decay of long-lived particle (e.g. a b)</a:t>
            </a:r>
          </a:p>
          <a:p>
            <a:r>
              <a:rPr lang="en-US"/>
              <a:t>Alternatively, b’s can be identified by the presence of a set of tracks inconsistent with coming from the primary vertex</a:t>
            </a:r>
          </a:p>
        </p:txBody>
      </p:sp>
      <p:pic>
        <p:nvPicPr>
          <p:cNvPr id="949252" name="Picture 4" descr="https://atlas.web.cern.ch/Atlas/GROUPS/PHYSICS/CONFNOTES/ATLAS-CONF-2010-042/fig_01.png"/>
          <p:cNvPicPr>
            <a:picLocks noChangeAspect="1" noChangeArrowheads="1"/>
          </p:cNvPicPr>
          <p:nvPr/>
        </p:nvPicPr>
        <p:blipFill>
          <a:blip r:embed="rId2" cstate="print"/>
          <a:srcRect/>
          <a:stretch>
            <a:fillRect/>
          </a:stretch>
        </p:blipFill>
        <p:spPr bwMode="auto">
          <a:xfrm>
            <a:off x="304800" y="990600"/>
            <a:ext cx="2971800" cy="2670175"/>
          </a:xfrm>
          <a:prstGeom prst="rect">
            <a:avLst/>
          </a:prstGeom>
          <a:noFill/>
        </p:spPr>
      </p:pic>
      <p:pic>
        <p:nvPicPr>
          <p:cNvPr id="949253" name="Picture 5" descr="https://atlas.web.cern.ch/Atlas/GROUPS/PHYSICS/CONFNOTES/ATLAS-CONF-2010-004/fig_7.png"/>
          <p:cNvPicPr>
            <a:picLocks noChangeAspect="1" noChangeArrowheads="1"/>
          </p:cNvPicPr>
          <p:nvPr/>
        </p:nvPicPr>
        <p:blipFill>
          <a:blip r:embed="rId3" cstate="print"/>
          <a:srcRect/>
          <a:stretch>
            <a:fillRect/>
          </a:stretch>
        </p:blipFill>
        <p:spPr bwMode="auto">
          <a:xfrm>
            <a:off x="3581400" y="838200"/>
            <a:ext cx="5486400" cy="3730625"/>
          </a:xfrm>
          <a:prstGeom prst="rect">
            <a:avLst/>
          </a:prstGeom>
          <a:noFill/>
          <a:ln w="9525">
            <a:noFill/>
            <a:miter lim="800000"/>
            <a:headEnd/>
            <a:tailEnd/>
          </a:ln>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fld id="{D8D58CA9-3690-4786-B972-E205C53AC28E}" type="slidenum">
              <a:rPr lang="en-US"/>
              <a:pPr/>
              <a:t>73</a:t>
            </a:fld>
            <a:r>
              <a:rPr lang="en-US"/>
              <a:t>                                                                                                                                       Tom LeCompte, ANL</a:t>
            </a:r>
          </a:p>
        </p:txBody>
      </p:sp>
      <p:pic>
        <p:nvPicPr>
          <p:cNvPr id="880643" name="Picture 3" descr="https://atlas.web.cern.ch/Atlas/GROUPS/PHYSICS/CONFNOTES/ATLAS-CONF-2010-063/fig_10.png"/>
          <p:cNvPicPr>
            <a:picLocks noChangeAspect="1" noChangeArrowheads="1"/>
          </p:cNvPicPr>
          <p:nvPr/>
        </p:nvPicPr>
        <p:blipFill>
          <a:blip r:embed="rId2" cstate="print"/>
          <a:srcRect/>
          <a:stretch>
            <a:fillRect/>
          </a:stretch>
        </p:blipFill>
        <p:spPr bwMode="auto">
          <a:xfrm>
            <a:off x="609600" y="838200"/>
            <a:ext cx="6096000" cy="4040188"/>
          </a:xfrm>
          <a:prstGeom prst="rect">
            <a:avLst/>
          </a:prstGeom>
          <a:noFill/>
        </p:spPr>
      </p:pic>
      <p:sp>
        <p:nvSpPr>
          <p:cNvPr id="880644" name="Rectangle 4"/>
          <p:cNvSpPr>
            <a:spLocks noGrp="1" noChangeArrowheads="1"/>
          </p:cNvSpPr>
          <p:nvPr>
            <p:ph type="title"/>
          </p:nvPr>
        </p:nvSpPr>
        <p:spPr/>
        <p:txBody>
          <a:bodyPr/>
          <a:lstStyle/>
          <a:p>
            <a:r>
              <a:rPr lang="en-US"/>
              <a:t>An ATLAS Event</a:t>
            </a:r>
          </a:p>
        </p:txBody>
      </p:sp>
      <p:sp>
        <p:nvSpPr>
          <p:cNvPr id="880645" name="Rectangle 5"/>
          <p:cNvSpPr>
            <a:spLocks noGrp="1" noChangeArrowheads="1"/>
          </p:cNvSpPr>
          <p:nvPr>
            <p:ph type="body" idx="1"/>
          </p:nvPr>
        </p:nvSpPr>
        <p:spPr>
          <a:xfrm>
            <a:off x="685800" y="4953000"/>
            <a:ext cx="7772400" cy="1295400"/>
          </a:xfrm>
        </p:spPr>
        <p:txBody>
          <a:bodyPr/>
          <a:lstStyle/>
          <a:p>
            <a:pPr>
              <a:lnSpc>
                <a:spcPct val="90000"/>
              </a:lnSpc>
            </a:pPr>
            <a:r>
              <a:rPr lang="en-US" sz="1800"/>
              <a:t>This event has one W decay to e+</a:t>
            </a:r>
            <a:r>
              <a:rPr lang="en-US" sz="1800">
                <a:latin typeface="Symbol" pitchFamily="18" charset="2"/>
              </a:rPr>
              <a:t>n</a:t>
            </a:r>
            <a:r>
              <a:rPr lang="en-US" sz="1800"/>
              <a:t> and the other to </a:t>
            </a:r>
            <a:r>
              <a:rPr lang="en-US" sz="1800">
                <a:latin typeface="Symbol" pitchFamily="18" charset="2"/>
              </a:rPr>
              <a:t>m</a:t>
            </a:r>
            <a:r>
              <a:rPr lang="en-US" sz="1800"/>
              <a:t>+</a:t>
            </a:r>
            <a:r>
              <a:rPr lang="en-US" sz="1800">
                <a:latin typeface="Symbol" pitchFamily="18" charset="2"/>
              </a:rPr>
              <a:t>n</a:t>
            </a:r>
            <a:r>
              <a:rPr lang="en-US" sz="1800"/>
              <a:t> </a:t>
            </a:r>
          </a:p>
          <a:p>
            <a:pPr lvl="1">
              <a:lnSpc>
                <a:spcPct val="90000"/>
              </a:lnSpc>
            </a:pPr>
            <a:r>
              <a:rPr lang="en-US" sz="1400"/>
              <a:t>Highly unusual for a background event</a:t>
            </a:r>
          </a:p>
          <a:p>
            <a:pPr>
              <a:lnSpc>
                <a:spcPct val="90000"/>
              </a:lnSpc>
            </a:pPr>
            <a:r>
              <a:rPr lang="en-US" sz="1800"/>
              <a:t>Also one jet is b-tagged</a:t>
            </a:r>
          </a:p>
          <a:p>
            <a:pPr lvl="1">
              <a:lnSpc>
                <a:spcPct val="90000"/>
              </a:lnSpc>
            </a:pPr>
            <a:r>
              <a:rPr lang="en-US" sz="1400"/>
              <a:t>Also highly unusual for a background event </a:t>
            </a:r>
          </a:p>
          <a:p>
            <a:pPr>
              <a:lnSpc>
                <a:spcPct val="90000"/>
              </a:lnSpc>
            </a:pPr>
            <a:endParaRPr lang="en-US" sz="180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fld id="{907492A1-9DF2-48E1-9A68-9624E1D0343D}" type="slidenum">
              <a:rPr lang="en-US"/>
              <a:pPr/>
              <a:t>74</a:t>
            </a:fld>
            <a:r>
              <a:rPr lang="en-US"/>
              <a:t>                                                                                                                                       Tom LeCompte, ANL</a:t>
            </a:r>
          </a:p>
        </p:txBody>
      </p:sp>
      <p:pic>
        <p:nvPicPr>
          <p:cNvPr id="881667" name="Picture 1027" descr="https://atlas.web.cern.ch/Atlas/GROUPS/PHYSICS/CONFNOTES/ATLAS-CONF-2010-063/fig_08.png"/>
          <p:cNvPicPr>
            <a:picLocks noChangeAspect="1" noChangeArrowheads="1"/>
          </p:cNvPicPr>
          <p:nvPr/>
        </p:nvPicPr>
        <p:blipFill>
          <a:blip r:embed="rId2" cstate="print"/>
          <a:srcRect/>
          <a:stretch>
            <a:fillRect/>
          </a:stretch>
        </p:blipFill>
        <p:spPr bwMode="auto">
          <a:xfrm>
            <a:off x="1143000" y="838200"/>
            <a:ext cx="6400800" cy="4262438"/>
          </a:xfrm>
          <a:prstGeom prst="rect">
            <a:avLst/>
          </a:prstGeom>
          <a:noFill/>
        </p:spPr>
      </p:pic>
      <p:sp>
        <p:nvSpPr>
          <p:cNvPr id="881668" name="Rectangle 1028"/>
          <p:cNvSpPr>
            <a:spLocks noGrp="1" noChangeArrowheads="1"/>
          </p:cNvSpPr>
          <p:nvPr>
            <p:ph type="title"/>
          </p:nvPr>
        </p:nvSpPr>
        <p:spPr/>
        <p:txBody>
          <a:bodyPr/>
          <a:lstStyle/>
          <a:p>
            <a:r>
              <a:rPr lang="en-US"/>
              <a:t>And in Other Channels</a:t>
            </a:r>
          </a:p>
        </p:txBody>
      </p:sp>
      <p:sp>
        <p:nvSpPr>
          <p:cNvPr id="881669" name="Rectangle 1029"/>
          <p:cNvSpPr>
            <a:spLocks noGrp="1" noChangeArrowheads="1"/>
          </p:cNvSpPr>
          <p:nvPr>
            <p:ph type="body" idx="1"/>
          </p:nvPr>
        </p:nvSpPr>
        <p:spPr>
          <a:xfrm>
            <a:off x="685800" y="5181600"/>
            <a:ext cx="7772400" cy="1066800"/>
          </a:xfrm>
        </p:spPr>
        <p:txBody>
          <a:bodyPr/>
          <a:lstStyle/>
          <a:p>
            <a:r>
              <a:rPr lang="en-US" sz="1800"/>
              <a:t>This is a lepton+jets candidate</a:t>
            </a:r>
          </a:p>
          <a:p>
            <a:r>
              <a:rPr lang="en-US" sz="1800"/>
              <a:t>Consistent with one W decaying to e+</a:t>
            </a:r>
            <a:r>
              <a:rPr lang="en-US" sz="1800">
                <a:latin typeface="Symbol" pitchFamily="18" charset="2"/>
              </a:rPr>
              <a:t>n</a:t>
            </a:r>
            <a:r>
              <a:rPr lang="en-US" sz="1800"/>
              <a:t> and the other to a quark-antiquark pair (which then become jets)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2"/>
          <p:cNvSpPr>
            <a:spLocks noGrp="1"/>
          </p:cNvSpPr>
          <p:nvPr>
            <p:ph type="ftr" sz="quarter" idx="10"/>
          </p:nvPr>
        </p:nvSpPr>
        <p:spPr/>
        <p:txBody>
          <a:bodyPr/>
          <a:lstStyle/>
          <a:p>
            <a:fld id="{E985859B-1CC2-49BE-8A23-69DB9513B884}" type="slidenum">
              <a:rPr lang="en-US"/>
              <a:pPr/>
              <a:t>75</a:t>
            </a:fld>
            <a:r>
              <a:rPr lang="en-US"/>
              <a:t>                                                                                                                                       Tom LeCompte, ANL</a:t>
            </a:r>
          </a:p>
        </p:txBody>
      </p:sp>
      <p:sp>
        <p:nvSpPr>
          <p:cNvPr id="951298" name="Rectangle 2"/>
          <p:cNvSpPr>
            <a:spLocks noGrp="1" noChangeArrowheads="1"/>
          </p:cNvSpPr>
          <p:nvPr>
            <p:ph type="title"/>
          </p:nvPr>
        </p:nvSpPr>
        <p:spPr/>
        <p:txBody>
          <a:bodyPr/>
          <a:lstStyle/>
          <a:p>
            <a:r>
              <a:rPr lang="en-US"/>
              <a:t>And from CMS</a:t>
            </a:r>
          </a:p>
        </p:txBody>
      </p:sp>
      <p:pic>
        <p:nvPicPr>
          <p:cNvPr id="951299" name="Picture 27" descr="140124_1749068_RhoZ_WITH_Muonsystem"/>
          <p:cNvPicPr>
            <a:picLocks noChangeAspect="1" noChangeArrowheads="1"/>
          </p:cNvPicPr>
          <p:nvPr/>
        </p:nvPicPr>
        <p:blipFill>
          <a:blip r:embed="rId2" cstate="print"/>
          <a:srcRect/>
          <a:stretch>
            <a:fillRect/>
          </a:stretch>
        </p:blipFill>
        <p:spPr bwMode="auto">
          <a:xfrm>
            <a:off x="1447800" y="990600"/>
            <a:ext cx="6019800" cy="4010025"/>
          </a:xfrm>
          <a:prstGeom prst="rect">
            <a:avLst/>
          </a:prstGeom>
          <a:noFill/>
          <a:ln w="9525">
            <a:noFill/>
            <a:miter lim="800000"/>
            <a:headEnd/>
            <a:tailEnd/>
          </a:ln>
        </p:spPr>
      </p:pic>
      <p:sp>
        <p:nvSpPr>
          <p:cNvPr id="951300" name="Rectangle 4"/>
          <p:cNvSpPr>
            <a:spLocks noChangeArrowheads="1"/>
          </p:cNvSpPr>
          <p:nvPr/>
        </p:nvSpPr>
        <p:spPr bwMode="auto">
          <a:xfrm>
            <a:off x="685800" y="5181600"/>
            <a:ext cx="7772400" cy="1066800"/>
          </a:xfrm>
          <a:prstGeom prst="rect">
            <a:avLst/>
          </a:prstGeom>
          <a:noFill/>
          <a:ln w="9525">
            <a:noFill/>
            <a:miter lim="800000"/>
            <a:headEnd/>
            <a:tailEnd/>
          </a:ln>
          <a:effectLst/>
        </p:spPr>
        <p:txBody>
          <a:bodyPr/>
          <a:lstStyle/>
          <a:p>
            <a:pPr marL="342900" indent="-342900">
              <a:spcBef>
                <a:spcPct val="50000"/>
              </a:spcBef>
            </a:pPr>
            <a:r>
              <a:rPr lang="en-US" sz="1800">
                <a:latin typeface="Arial" charset="0"/>
              </a:rPr>
              <a:t>This is also a lepton+jets candidate</a:t>
            </a:r>
          </a:p>
          <a:p>
            <a:pPr marL="342900" indent="-342900">
              <a:spcBef>
                <a:spcPct val="50000"/>
              </a:spcBef>
            </a:pPr>
            <a:r>
              <a:rPr lang="en-US" sz="1800">
                <a:latin typeface="Arial" charset="0"/>
              </a:rPr>
              <a:t>Consistent with one W decaying to e+</a:t>
            </a:r>
            <a:r>
              <a:rPr lang="en-US" sz="1800">
                <a:latin typeface="Symbol" pitchFamily="18" charset="2"/>
              </a:rPr>
              <a:t>n</a:t>
            </a:r>
            <a:r>
              <a:rPr lang="en-US" sz="1800">
                <a:latin typeface="Arial" charset="0"/>
              </a:rPr>
              <a:t> and the other to a quark-antiquark pair (which then become jets)</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a:spLocks noGrp="1"/>
          </p:cNvSpPr>
          <p:nvPr>
            <p:ph type="ftr" sz="quarter" idx="10"/>
          </p:nvPr>
        </p:nvSpPr>
        <p:spPr/>
        <p:txBody>
          <a:bodyPr/>
          <a:lstStyle/>
          <a:p>
            <a:fld id="{22A00341-9528-483C-B2F4-503D6CFFD3C9}" type="slidenum">
              <a:rPr lang="en-US"/>
              <a:pPr/>
              <a:t>76</a:t>
            </a:fld>
            <a:r>
              <a:rPr lang="en-US"/>
              <a:t>                                                                                                                                       Tom LeCompte, ANL</a:t>
            </a:r>
          </a:p>
        </p:txBody>
      </p:sp>
      <p:sp>
        <p:nvSpPr>
          <p:cNvPr id="952322" name="Rectangle 2"/>
          <p:cNvSpPr>
            <a:spLocks noGrp="1" noChangeArrowheads="1"/>
          </p:cNvSpPr>
          <p:nvPr>
            <p:ph type="title"/>
          </p:nvPr>
        </p:nvSpPr>
        <p:spPr/>
        <p:txBody>
          <a:bodyPr/>
          <a:lstStyle/>
          <a:p>
            <a:r>
              <a:rPr lang="en-US"/>
              <a:t>Where Are The Experiments Now?</a:t>
            </a:r>
          </a:p>
        </p:txBody>
      </p:sp>
      <p:sp>
        <p:nvSpPr>
          <p:cNvPr id="952323" name="Rectangle 3"/>
          <p:cNvSpPr>
            <a:spLocks noGrp="1" noChangeArrowheads="1"/>
          </p:cNvSpPr>
          <p:nvPr>
            <p:ph type="body" idx="1"/>
          </p:nvPr>
        </p:nvSpPr>
        <p:spPr/>
        <p:txBody>
          <a:bodyPr/>
          <a:lstStyle/>
          <a:p>
            <a:r>
              <a:rPr lang="en-US" sz="1800"/>
              <a:t>ATLAS and CMS each have a handful of events</a:t>
            </a:r>
          </a:p>
          <a:p>
            <a:pPr lvl="1"/>
            <a:r>
              <a:rPr lang="en-US" sz="1400"/>
              <a:t>Some events look a lot like top and not so much like background</a:t>
            </a:r>
          </a:p>
          <a:p>
            <a:pPr lvl="1"/>
            <a:r>
              <a:rPr lang="en-US" sz="1400"/>
              <a:t>Some events look a lot like background and not so much like top</a:t>
            </a:r>
          </a:p>
          <a:p>
            <a:r>
              <a:rPr lang="en-US" sz="1800"/>
              <a:t>The experiments are looking carefully at every candidate</a:t>
            </a:r>
          </a:p>
          <a:p>
            <a:pPr lvl="1"/>
            <a:r>
              <a:rPr lang="en-US" sz="1400"/>
              <a:t>Someday we will have thousands.  Today every event has a name</a:t>
            </a:r>
            <a:br>
              <a:rPr lang="en-US" sz="1400"/>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t>
            </a:r>
          </a:p>
          <a:p>
            <a:r>
              <a:rPr lang="en-US" sz="1800"/>
              <a:t>To say that we see more events than can be explained by an upward statistical fluctuation of the background will take some time</a:t>
            </a:r>
          </a:p>
          <a:p>
            <a:pPr lvl="1"/>
            <a:r>
              <a:rPr lang="en-US" sz="1400"/>
              <a:t>The LHC is producing more data all the time</a:t>
            </a:r>
          </a:p>
        </p:txBody>
      </p:sp>
      <p:pic>
        <p:nvPicPr>
          <p:cNvPr id="952325" name="Picture 5" descr="https://atlas.web.cern.ch/Atlas/GROUPS/PHYSICS/CONFNOTES/ATLAS-CONF-2010-063/fig_05b.png"/>
          <p:cNvPicPr>
            <a:picLocks noChangeAspect="1" noChangeArrowheads="1"/>
          </p:cNvPicPr>
          <p:nvPr/>
        </p:nvPicPr>
        <p:blipFill>
          <a:blip r:embed="rId2" cstate="print"/>
          <a:srcRect/>
          <a:stretch>
            <a:fillRect/>
          </a:stretch>
        </p:blipFill>
        <p:spPr bwMode="auto">
          <a:xfrm>
            <a:off x="6400800" y="2743200"/>
            <a:ext cx="2028825" cy="2133600"/>
          </a:xfrm>
          <a:prstGeom prst="rect">
            <a:avLst/>
          </a:prstGeom>
          <a:noFill/>
        </p:spPr>
      </p:pic>
      <p:pic>
        <p:nvPicPr>
          <p:cNvPr id="952327" name="Picture 7" descr="https://atlas.web.cern.ch/Atlas/GROUPS/PHYSICS/CONFNOTES/ATLAS-CONF-2010-063/fig_02b.png"/>
          <p:cNvPicPr>
            <a:picLocks noChangeAspect="1" noChangeArrowheads="1"/>
          </p:cNvPicPr>
          <p:nvPr/>
        </p:nvPicPr>
        <p:blipFill>
          <a:blip r:embed="rId3" cstate="print"/>
          <a:srcRect/>
          <a:stretch>
            <a:fillRect/>
          </a:stretch>
        </p:blipFill>
        <p:spPr bwMode="auto">
          <a:xfrm>
            <a:off x="990600" y="2667000"/>
            <a:ext cx="2009775" cy="2057400"/>
          </a:xfrm>
          <a:prstGeom prst="rect">
            <a:avLst/>
          </a:prstGeom>
          <a:noFill/>
        </p:spPr>
      </p:pic>
      <p:pic>
        <p:nvPicPr>
          <p:cNvPr id="952329" name="Picture 9" descr="https://atlas.web.cern.ch/Atlas/GROUPS/PHYSICS/CONFNOTES/ATLAS-CONF-2010-063/fig_01b.png"/>
          <p:cNvPicPr>
            <a:picLocks noChangeAspect="1" noChangeArrowheads="1"/>
          </p:cNvPicPr>
          <p:nvPr/>
        </p:nvPicPr>
        <p:blipFill>
          <a:blip r:embed="rId4" cstate="print"/>
          <a:srcRect/>
          <a:stretch>
            <a:fillRect/>
          </a:stretch>
        </p:blipFill>
        <p:spPr bwMode="auto">
          <a:xfrm>
            <a:off x="3657600" y="2667000"/>
            <a:ext cx="2020888" cy="2068513"/>
          </a:xfrm>
          <a:prstGeom prst="rect">
            <a:avLst/>
          </a:prstGeom>
          <a:noFill/>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fld id="{AFEB7696-3A92-4A82-98AC-019E4AA27D48}" type="slidenum">
              <a:rPr lang="en-US"/>
              <a:pPr/>
              <a:t>77</a:t>
            </a:fld>
            <a:r>
              <a:rPr lang="en-US"/>
              <a:t>                                                                                                                                       Tom LeCompte, ANL</a:t>
            </a:r>
          </a:p>
        </p:txBody>
      </p:sp>
      <p:sp>
        <p:nvSpPr>
          <p:cNvPr id="946178" name="Rectangle 2"/>
          <p:cNvSpPr>
            <a:spLocks noGrp="1" noChangeArrowheads="1"/>
          </p:cNvSpPr>
          <p:nvPr>
            <p:ph type="title"/>
          </p:nvPr>
        </p:nvSpPr>
        <p:spPr/>
        <p:txBody>
          <a:bodyPr/>
          <a:lstStyle/>
          <a:p>
            <a:r>
              <a:rPr lang="en-US"/>
              <a:t>Backgrounds?</a:t>
            </a:r>
          </a:p>
        </p:txBody>
      </p:sp>
      <p:sp>
        <p:nvSpPr>
          <p:cNvPr id="946179" name="Rectangle 3"/>
          <p:cNvSpPr>
            <a:spLocks noGrp="1" noChangeArrowheads="1"/>
          </p:cNvSpPr>
          <p:nvPr>
            <p:ph type="body" idx="1"/>
          </p:nvPr>
        </p:nvSpPr>
        <p:spPr/>
        <p:txBody>
          <a:bodyPr/>
          <a:lstStyle/>
          <a:p>
            <a:pPr>
              <a:lnSpc>
                <a:spcPct val="90000"/>
              </a:lnSpc>
            </a:pPr>
            <a:r>
              <a:rPr lang="en-US" sz="1800"/>
              <a:t>Yesterday, you asked “what about backgrounds”</a:t>
            </a:r>
            <a:br>
              <a:rPr lang="en-US" sz="1800"/>
            </a:br>
            <a:endParaRPr lang="en-US" sz="1800"/>
          </a:p>
          <a:p>
            <a:pPr>
              <a:lnSpc>
                <a:spcPct val="90000"/>
              </a:lnSpc>
            </a:pPr>
            <a:r>
              <a:rPr lang="en-US" sz="1800"/>
              <a:t>In general, there are two things you can do:</a:t>
            </a:r>
          </a:p>
          <a:p>
            <a:pPr lvl="1">
              <a:lnSpc>
                <a:spcPct val="90000"/>
              </a:lnSpc>
            </a:pPr>
            <a:r>
              <a:rPr lang="en-US" sz="1400"/>
              <a:t>Calculate the backgrounds</a:t>
            </a:r>
          </a:p>
          <a:p>
            <a:pPr lvl="1">
              <a:lnSpc>
                <a:spcPct val="90000"/>
              </a:lnSpc>
            </a:pPr>
            <a:r>
              <a:rPr lang="en-US" sz="1400"/>
              <a:t>Measure the backgrounds</a:t>
            </a:r>
            <a:br>
              <a:rPr lang="en-US" sz="1400"/>
            </a:br>
            <a:endParaRPr lang="en-US" sz="1400"/>
          </a:p>
          <a:p>
            <a:pPr>
              <a:lnSpc>
                <a:spcPct val="90000"/>
              </a:lnSpc>
            </a:pPr>
            <a:r>
              <a:rPr lang="en-US" sz="1800"/>
              <a:t>If you choose to calculate the background, you simulate many (tens or hundreds of millions) of background events and see how many pass your selection</a:t>
            </a:r>
          </a:p>
          <a:p>
            <a:pPr lvl="1">
              <a:lnSpc>
                <a:spcPct val="90000"/>
              </a:lnSpc>
            </a:pPr>
            <a:r>
              <a:rPr lang="en-US" sz="1400"/>
              <a:t>Disadvantage: how do you know the simulation is correct?</a:t>
            </a:r>
            <a:br>
              <a:rPr lang="en-US" sz="1400"/>
            </a:br>
            <a:endParaRPr lang="en-US" sz="1400"/>
          </a:p>
          <a:p>
            <a:pPr>
              <a:lnSpc>
                <a:spcPct val="90000"/>
              </a:lnSpc>
            </a:pPr>
            <a:r>
              <a:rPr lang="en-US" sz="1800"/>
              <a:t>If you chose to measure the background, you look in regions where you expect relatively little signal and extrapolate into your signal region</a:t>
            </a:r>
          </a:p>
          <a:p>
            <a:pPr lvl="1">
              <a:lnSpc>
                <a:spcPct val="90000"/>
              </a:lnSpc>
            </a:pPr>
            <a:r>
              <a:rPr lang="en-US" sz="1400"/>
              <a:t>Disadvantage: how do you know the extrapolation is correct?</a:t>
            </a:r>
            <a:br>
              <a:rPr lang="en-US" sz="1400"/>
            </a:br>
            <a:r>
              <a:rPr lang="en-US" sz="1400"/>
              <a:t/>
            </a:r>
            <a:br>
              <a:rPr lang="en-US" sz="1400"/>
            </a:br>
            <a:endParaRPr lang="en-US" sz="1400"/>
          </a:p>
          <a:p>
            <a:pPr>
              <a:lnSpc>
                <a:spcPct val="90000"/>
              </a:lnSpc>
            </a:pPr>
            <a:r>
              <a:rPr lang="en-US" sz="1800"/>
              <a:t>You can also adopt a hybrid approach</a:t>
            </a:r>
          </a:p>
          <a:p>
            <a:pPr lvl="1">
              <a:lnSpc>
                <a:spcPct val="90000"/>
              </a:lnSpc>
            </a:pPr>
            <a:r>
              <a:rPr lang="en-US" sz="1400"/>
              <a:t>Use measurements to validate what the simulation is telling you</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4"/>
          <p:cNvSpPr>
            <a:spLocks noGrp="1"/>
          </p:cNvSpPr>
          <p:nvPr>
            <p:ph type="ftr" sz="quarter" idx="10"/>
          </p:nvPr>
        </p:nvSpPr>
        <p:spPr/>
        <p:txBody>
          <a:bodyPr/>
          <a:lstStyle/>
          <a:p>
            <a:fld id="{F67A0C38-4A5B-4FF4-B90B-E2D13F242B54}" type="slidenum">
              <a:rPr lang="en-US"/>
              <a:pPr/>
              <a:t>78</a:t>
            </a:fld>
            <a:r>
              <a:rPr lang="en-US"/>
              <a:t>                                                                                                                                       Tom LeCompte, ANL</a:t>
            </a:r>
          </a:p>
        </p:txBody>
      </p:sp>
      <p:sp>
        <p:nvSpPr>
          <p:cNvPr id="947202" name="Rectangle 2"/>
          <p:cNvSpPr>
            <a:spLocks noGrp="1" noChangeArrowheads="1"/>
          </p:cNvSpPr>
          <p:nvPr>
            <p:ph type="title"/>
          </p:nvPr>
        </p:nvSpPr>
        <p:spPr/>
        <p:txBody>
          <a:bodyPr/>
          <a:lstStyle/>
          <a:p>
            <a:r>
              <a:rPr lang="en-US"/>
              <a:t>The “ABDC” Method</a:t>
            </a:r>
          </a:p>
        </p:txBody>
      </p:sp>
      <p:sp>
        <p:nvSpPr>
          <p:cNvPr id="947203" name="Rectangle 3"/>
          <p:cNvSpPr>
            <a:spLocks noGrp="1" noChangeArrowheads="1"/>
          </p:cNvSpPr>
          <p:nvPr>
            <p:ph type="body" sz="half" idx="2"/>
          </p:nvPr>
        </p:nvSpPr>
        <p:spPr>
          <a:xfrm>
            <a:off x="5105400" y="914400"/>
            <a:ext cx="3429000" cy="5334000"/>
          </a:xfrm>
        </p:spPr>
        <p:txBody>
          <a:bodyPr/>
          <a:lstStyle/>
          <a:p>
            <a:r>
              <a:rPr lang="en-US" sz="1800"/>
              <a:t>Take two </a:t>
            </a:r>
            <a:r>
              <a:rPr lang="en-US" sz="1800" i="1"/>
              <a:t>independent</a:t>
            </a:r>
            <a:r>
              <a:rPr lang="en-US" sz="1800"/>
              <a:t> variables</a:t>
            </a:r>
            <a:br>
              <a:rPr lang="en-US" sz="1800"/>
            </a:br>
            <a:endParaRPr lang="en-US" sz="1800"/>
          </a:p>
          <a:p>
            <a:r>
              <a:rPr lang="en-US" sz="1800"/>
              <a:t>Divide your data as shown</a:t>
            </a:r>
            <a:br>
              <a:rPr lang="en-US" sz="1800"/>
            </a:br>
            <a:endParaRPr lang="en-US" sz="1800"/>
          </a:p>
          <a:p>
            <a:r>
              <a:rPr lang="en-US" sz="1800"/>
              <a:t>Then we know</a:t>
            </a:r>
          </a:p>
          <a:p>
            <a:pPr lvl="1"/>
            <a:r>
              <a:rPr lang="en-US" sz="1400"/>
              <a:t>N(A)/N(B) = N(C)/N(D)</a:t>
            </a:r>
          </a:p>
          <a:p>
            <a:pPr lvl="1"/>
            <a:r>
              <a:rPr lang="en-US" sz="1400"/>
              <a:t>N(A)/N(C) = N(B)/N(D)</a:t>
            </a:r>
          </a:p>
          <a:p>
            <a:pPr lvl="1"/>
            <a:r>
              <a:rPr lang="en-US" sz="1400" b="1"/>
              <a:t>This is what independence means</a:t>
            </a:r>
            <a:r>
              <a:rPr lang="en-US" sz="1400"/>
              <a:t>.</a:t>
            </a:r>
            <a:br>
              <a:rPr lang="en-US" sz="1400"/>
            </a:br>
            <a:endParaRPr lang="en-US" sz="1400"/>
          </a:p>
          <a:p>
            <a:r>
              <a:rPr lang="en-US" sz="1800"/>
              <a:t>If my signal is in region D, the background is given by:</a:t>
            </a:r>
          </a:p>
          <a:p>
            <a:pPr lvl="1"/>
            <a:r>
              <a:rPr lang="en-US" sz="1400"/>
              <a:t>N(D) = N(B) x N(C)/N(A)</a:t>
            </a:r>
          </a:p>
          <a:p>
            <a:endParaRPr lang="en-US" sz="1800"/>
          </a:p>
        </p:txBody>
      </p:sp>
      <p:sp>
        <p:nvSpPr>
          <p:cNvPr id="947204" name="Rectangle 4"/>
          <p:cNvSpPr>
            <a:spLocks noChangeArrowheads="1"/>
          </p:cNvSpPr>
          <p:nvPr/>
        </p:nvSpPr>
        <p:spPr bwMode="auto">
          <a:xfrm>
            <a:off x="1143000" y="1066800"/>
            <a:ext cx="3810000" cy="3352800"/>
          </a:xfrm>
          <a:prstGeom prst="rect">
            <a:avLst/>
          </a:prstGeom>
          <a:solidFill>
            <a:srgbClr val="FFFFCC"/>
          </a:solidFill>
          <a:ln w="38100">
            <a:solidFill>
              <a:schemeClr val="tx1"/>
            </a:solidFill>
            <a:miter lim="800000"/>
            <a:headEnd/>
            <a:tailEnd/>
          </a:ln>
          <a:effectLst/>
        </p:spPr>
        <p:txBody>
          <a:bodyPr wrap="none" anchor="ctr"/>
          <a:lstStyle/>
          <a:p>
            <a:endParaRPr lang="en-GB"/>
          </a:p>
        </p:txBody>
      </p:sp>
      <p:sp>
        <p:nvSpPr>
          <p:cNvPr id="947205" name="Text Box 5"/>
          <p:cNvSpPr txBox="1">
            <a:spLocks noChangeArrowheads="1"/>
          </p:cNvSpPr>
          <p:nvPr/>
        </p:nvSpPr>
        <p:spPr bwMode="auto">
          <a:xfrm>
            <a:off x="2362200" y="4495800"/>
            <a:ext cx="1219200" cy="304800"/>
          </a:xfrm>
          <a:prstGeom prst="rect">
            <a:avLst/>
          </a:prstGeom>
          <a:noFill/>
          <a:ln w="9525">
            <a:noFill/>
            <a:miter lim="800000"/>
            <a:headEnd/>
            <a:tailEnd/>
          </a:ln>
          <a:effectLst/>
        </p:spPr>
        <p:txBody>
          <a:bodyPr wrap="none">
            <a:spAutoFit/>
          </a:bodyPr>
          <a:lstStyle/>
          <a:p>
            <a:pPr>
              <a:buFontTx/>
              <a:buNone/>
            </a:pPr>
            <a:r>
              <a:rPr lang="en-US">
                <a:latin typeface="Arial" charset="0"/>
              </a:rPr>
              <a:t>Variable One</a:t>
            </a:r>
          </a:p>
        </p:txBody>
      </p:sp>
      <p:sp>
        <p:nvSpPr>
          <p:cNvPr id="947206" name="Text Box 6"/>
          <p:cNvSpPr txBox="1">
            <a:spLocks noChangeArrowheads="1"/>
          </p:cNvSpPr>
          <p:nvPr/>
        </p:nvSpPr>
        <p:spPr bwMode="auto">
          <a:xfrm rot="16200000">
            <a:off x="304800" y="2438400"/>
            <a:ext cx="1219200" cy="304800"/>
          </a:xfrm>
          <a:prstGeom prst="rect">
            <a:avLst/>
          </a:prstGeom>
          <a:noFill/>
          <a:ln w="9525">
            <a:noFill/>
            <a:miter lim="800000"/>
            <a:headEnd/>
            <a:tailEnd/>
          </a:ln>
          <a:effectLst/>
        </p:spPr>
        <p:txBody>
          <a:bodyPr wrap="none">
            <a:spAutoFit/>
          </a:bodyPr>
          <a:lstStyle/>
          <a:p>
            <a:pPr>
              <a:buFontTx/>
              <a:buNone/>
            </a:pPr>
            <a:r>
              <a:rPr lang="en-US">
                <a:latin typeface="Arial" charset="0"/>
              </a:rPr>
              <a:t>Variable Two</a:t>
            </a:r>
          </a:p>
        </p:txBody>
      </p:sp>
      <p:sp>
        <p:nvSpPr>
          <p:cNvPr id="947207" name="Line 7"/>
          <p:cNvSpPr>
            <a:spLocks noChangeShapeType="1"/>
          </p:cNvSpPr>
          <p:nvPr/>
        </p:nvSpPr>
        <p:spPr bwMode="auto">
          <a:xfrm>
            <a:off x="2362200" y="1066800"/>
            <a:ext cx="0" cy="3352800"/>
          </a:xfrm>
          <a:prstGeom prst="line">
            <a:avLst/>
          </a:prstGeom>
          <a:noFill/>
          <a:ln w="57150">
            <a:solidFill>
              <a:srgbClr val="0000FF"/>
            </a:solidFill>
            <a:prstDash val="dash"/>
            <a:round/>
            <a:headEnd/>
            <a:tailEnd/>
          </a:ln>
          <a:effectLst/>
        </p:spPr>
        <p:txBody>
          <a:bodyPr/>
          <a:lstStyle/>
          <a:p>
            <a:endParaRPr lang="en-GB"/>
          </a:p>
        </p:txBody>
      </p:sp>
      <p:sp>
        <p:nvSpPr>
          <p:cNvPr id="947208" name="Line 8"/>
          <p:cNvSpPr>
            <a:spLocks noChangeShapeType="1"/>
          </p:cNvSpPr>
          <p:nvPr/>
        </p:nvSpPr>
        <p:spPr bwMode="auto">
          <a:xfrm flipH="1">
            <a:off x="1143000" y="3657600"/>
            <a:ext cx="3733800" cy="0"/>
          </a:xfrm>
          <a:prstGeom prst="line">
            <a:avLst/>
          </a:prstGeom>
          <a:noFill/>
          <a:ln w="57150">
            <a:solidFill>
              <a:srgbClr val="0000FF"/>
            </a:solidFill>
            <a:prstDash val="dash"/>
            <a:round/>
            <a:headEnd/>
            <a:tailEnd/>
          </a:ln>
          <a:effectLst/>
        </p:spPr>
        <p:txBody>
          <a:bodyPr/>
          <a:lstStyle/>
          <a:p>
            <a:endParaRPr lang="en-GB"/>
          </a:p>
        </p:txBody>
      </p:sp>
      <p:sp>
        <p:nvSpPr>
          <p:cNvPr id="947209" name="Text Box 9"/>
          <p:cNvSpPr txBox="1">
            <a:spLocks noChangeArrowheads="1"/>
          </p:cNvSpPr>
          <p:nvPr/>
        </p:nvSpPr>
        <p:spPr bwMode="auto">
          <a:xfrm>
            <a:off x="1295400" y="1219200"/>
            <a:ext cx="331788"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A</a:t>
            </a:r>
          </a:p>
        </p:txBody>
      </p:sp>
      <p:sp>
        <p:nvSpPr>
          <p:cNvPr id="947210" name="Text Box 10"/>
          <p:cNvSpPr txBox="1">
            <a:spLocks noChangeArrowheads="1"/>
          </p:cNvSpPr>
          <p:nvPr/>
        </p:nvSpPr>
        <p:spPr bwMode="auto">
          <a:xfrm>
            <a:off x="1295400" y="3962400"/>
            <a:ext cx="341313"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C</a:t>
            </a:r>
          </a:p>
        </p:txBody>
      </p:sp>
      <p:sp>
        <p:nvSpPr>
          <p:cNvPr id="947211" name="Text Box 11"/>
          <p:cNvSpPr txBox="1">
            <a:spLocks noChangeArrowheads="1"/>
          </p:cNvSpPr>
          <p:nvPr/>
        </p:nvSpPr>
        <p:spPr bwMode="auto">
          <a:xfrm>
            <a:off x="4419600" y="1219200"/>
            <a:ext cx="331788"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B</a:t>
            </a:r>
          </a:p>
        </p:txBody>
      </p:sp>
      <p:sp>
        <p:nvSpPr>
          <p:cNvPr id="947212" name="Text Box 12"/>
          <p:cNvSpPr txBox="1">
            <a:spLocks noChangeArrowheads="1"/>
          </p:cNvSpPr>
          <p:nvPr/>
        </p:nvSpPr>
        <p:spPr bwMode="auto">
          <a:xfrm>
            <a:off x="4419600" y="3962400"/>
            <a:ext cx="341313"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D</a:t>
            </a:r>
          </a:p>
        </p:txBody>
      </p:sp>
      <p:graphicFrame>
        <p:nvGraphicFramePr>
          <p:cNvPr id="947213" name="Object 13"/>
          <p:cNvGraphicFramePr>
            <a:graphicFrameLocks noChangeAspect="1"/>
          </p:cNvGraphicFramePr>
          <p:nvPr/>
        </p:nvGraphicFramePr>
        <p:xfrm>
          <a:off x="1676400" y="5105400"/>
          <a:ext cx="2286000" cy="1214438"/>
        </p:xfrm>
        <a:graphic>
          <a:graphicData uri="http://schemas.openxmlformats.org/presentationml/2006/ole">
            <p:oleObj spid="_x0000_s947213" name="Equation" r:id="rId3" imgW="812520" imgH="431640" progId="Equation.3">
              <p:embed/>
            </p:oleObj>
          </a:graphicData>
        </a:graphic>
      </p:graphicFrame>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a:spLocks noGrp="1"/>
          </p:cNvSpPr>
          <p:nvPr>
            <p:ph type="ftr" sz="quarter" idx="10"/>
          </p:nvPr>
        </p:nvSpPr>
        <p:spPr/>
        <p:txBody>
          <a:bodyPr/>
          <a:lstStyle/>
          <a:p>
            <a:fld id="{9DA73B90-4D59-4959-B60D-E2F9AC08BFBE}" type="slidenum">
              <a:rPr lang="en-US"/>
              <a:pPr/>
              <a:t>79</a:t>
            </a:fld>
            <a:r>
              <a:rPr lang="en-US"/>
              <a:t>                                                                                                                                       Tom LeCompte, ANL</a:t>
            </a:r>
          </a:p>
        </p:txBody>
      </p:sp>
      <p:sp>
        <p:nvSpPr>
          <p:cNvPr id="954370" name="Rectangle 2"/>
          <p:cNvSpPr>
            <a:spLocks noGrp="1" noChangeArrowheads="1"/>
          </p:cNvSpPr>
          <p:nvPr>
            <p:ph type="title"/>
          </p:nvPr>
        </p:nvSpPr>
        <p:spPr/>
        <p:txBody>
          <a:bodyPr/>
          <a:lstStyle/>
          <a:p>
            <a:r>
              <a:rPr lang="en-US"/>
              <a:t>ABCD in Real Life</a:t>
            </a:r>
          </a:p>
        </p:txBody>
      </p:sp>
      <p:sp>
        <p:nvSpPr>
          <p:cNvPr id="954375" name="Rectangle 7"/>
          <p:cNvSpPr>
            <a:spLocks noGrp="1" noChangeArrowheads="1"/>
          </p:cNvSpPr>
          <p:nvPr>
            <p:ph type="body" idx="1"/>
          </p:nvPr>
        </p:nvSpPr>
        <p:spPr>
          <a:xfrm>
            <a:off x="762000" y="5029200"/>
            <a:ext cx="7772400" cy="1295400"/>
          </a:xfrm>
        </p:spPr>
        <p:txBody>
          <a:bodyPr/>
          <a:lstStyle/>
          <a:p>
            <a:r>
              <a:rPr lang="en-US" sz="1800"/>
              <a:t>This shows one application at CMS: in the top search</a:t>
            </a:r>
          </a:p>
          <a:p>
            <a:r>
              <a:rPr lang="en-US" sz="1800"/>
              <a:t>It also illustrates one of the problems with data-driven backgrounds: region C doesn’t contain as many events as one would like</a:t>
            </a:r>
          </a:p>
        </p:txBody>
      </p:sp>
      <p:pic>
        <p:nvPicPr>
          <p:cNvPr id="954374" name="Picture 6"/>
          <p:cNvPicPr>
            <a:picLocks noChangeAspect="1" noChangeArrowheads="1"/>
          </p:cNvPicPr>
          <p:nvPr/>
        </p:nvPicPr>
        <p:blipFill>
          <a:blip r:embed="rId2" cstate="print"/>
          <a:srcRect/>
          <a:stretch>
            <a:fillRect/>
          </a:stretch>
        </p:blipFill>
        <p:spPr bwMode="auto">
          <a:xfrm>
            <a:off x="1371600" y="1066800"/>
            <a:ext cx="6026150" cy="3390900"/>
          </a:xfrm>
          <a:prstGeom prst="rect">
            <a:avLst/>
          </a:prstGeom>
          <a:noFill/>
          <a:ln w="9525">
            <a:noFill/>
            <a:miter lim="800000"/>
            <a:headEnd/>
            <a:tailEnd/>
          </a:ln>
        </p:spPr>
      </p:pic>
      <p:sp>
        <p:nvSpPr>
          <p:cNvPr id="954372" name="Text Box 4"/>
          <p:cNvSpPr txBox="1">
            <a:spLocks noChangeArrowheads="1"/>
          </p:cNvSpPr>
          <p:nvPr/>
        </p:nvSpPr>
        <p:spPr bwMode="auto">
          <a:xfrm>
            <a:off x="7239000" y="990600"/>
            <a:ext cx="608013"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CMS</a:t>
            </a:r>
          </a:p>
        </p:txBody>
      </p:sp>
      <p:sp>
        <p:nvSpPr>
          <p:cNvPr id="954373" name="Rectangle 5"/>
          <p:cNvSpPr>
            <a:spLocks noChangeArrowheads="1"/>
          </p:cNvSpPr>
          <p:nvPr/>
        </p:nvSpPr>
        <p:spPr bwMode="auto">
          <a:xfrm>
            <a:off x="7086600" y="2895600"/>
            <a:ext cx="381000" cy="228600"/>
          </a:xfrm>
          <a:prstGeom prst="rect">
            <a:avLst/>
          </a:prstGeom>
          <a:solidFill>
            <a:schemeClr val="bg1"/>
          </a:solidFill>
          <a:ln w="9525">
            <a:noFill/>
            <a:miter lim="800000"/>
            <a:headEnd/>
            <a:tailEnd/>
          </a:ln>
          <a:effectLst/>
        </p:spPr>
        <p:txBody>
          <a:bodyPr wrap="none" anchor="ctr"/>
          <a:lstStyle/>
          <a:p>
            <a:endParaRPr lang="en-GB"/>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fld id="{DA0F8129-D742-474A-B797-BF529AB12C0F}" type="slidenum">
              <a:rPr lang="en-US"/>
              <a:pPr/>
              <a:t>8</a:t>
            </a:fld>
            <a:r>
              <a:rPr lang="en-US"/>
              <a:t>                                                                                                                                       Tom LeCompte, ANL</a:t>
            </a:r>
          </a:p>
        </p:txBody>
      </p:sp>
      <p:sp>
        <p:nvSpPr>
          <p:cNvPr id="809986" name="Rectangle 1026"/>
          <p:cNvSpPr>
            <a:spLocks noGrp="1" noChangeArrowheads="1"/>
          </p:cNvSpPr>
          <p:nvPr>
            <p:ph type="title"/>
          </p:nvPr>
        </p:nvSpPr>
        <p:spPr/>
        <p:txBody>
          <a:bodyPr/>
          <a:lstStyle/>
          <a:p>
            <a:r>
              <a:rPr lang="en-US"/>
              <a:t>First Order of Business</a:t>
            </a:r>
          </a:p>
        </p:txBody>
      </p:sp>
      <p:sp>
        <p:nvSpPr>
          <p:cNvPr id="809987" name="Rectangle 1027"/>
          <p:cNvSpPr>
            <a:spLocks noGrp="1" noChangeArrowheads="1"/>
          </p:cNvSpPr>
          <p:nvPr>
            <p:ph type="body" idx="1"/>
          </p:nvPr>
        </p:nvSpPr>
        <p:spPr/>
        <p:txBody>
          <a:bodyPr/>
          <a:lstStyle/>
          <a:p>
            <a:r>
              <a:rPr lang="en-US"/>
              <a:t>Our first order of business is to ensure that we really had a collision</a:t>
            </a:r>
          </a:p>
          <a:p>
            <a:r>
              <a:rPr lang="en-US"/>
              <a:t>Two general techniques</a:t>
            </a:r>
          </a:p>
          <a:p>
            <a:pPr lvl="1"/>
            <a:r>
              <a:rPr lang="en-US"/>
              <a:t>Activity: require that there be some minimum amount of activity in the jet.</a:t>
            </a:r>
            <a:br>
              <a:rPr lang="en-US"/>
            </a:br>
            <a:r>
              <a:rPr lang="en-US"/>
              <a:t>The problem is that “almost empty” events become easy to misidentify</a:t>
            </a:r>
          </a:p>
          <a:p>
            <a:pPr lvl="1"/>
            <a:r>
              <a:rPr lang="en-US"/>
              <a:t>Timing: require that the event be consistent with the collision time.</a:t>
            </a:r>
            <a:br>
              <a:rPr lang="en-US"/>
            </a:br>
            <a:r>
              <a:rPr lang="en-US"/>
              <a:t>The problem is that you can still have fake events that happen accidentally at the right time.</a:t>
            </a:r>
          </a:p>
        </p:txBody>
      </p:sp>
      <p:sp>
        <p:nvSpPr>
          <p:cNvPr id="809988" name="Text Box 1028"/>
          <p:cNvSpPr txBox="1">
            <a:spLocks noChangeArrowheads="1"/>
          </p:cNvSpPr>
          <p:nvPr/>
        </p:nvSpPr>
        <p:spPr bwMode="auto">
          <a:xfrm>
            <a:off x="1981200" y="4114800"/>
            <a:ext cx="6477000" cy="1069975"/>
          </a:xfrm>
          <a:prstGeom prst="rect">
            <a:avLst/>
          </a:prstGeom>
          <a:solidFill>
            <a:srgbClr val="FFFF99"/>
          </a:solidFill>
          <a:ln w="9525">
            <a:noFill/>
            <a:miter lim="800000"/>
            <a:headEnd/>
            <a:tailEnd/>
          </a:ln>
          <a:effectLst/>
        </p:spPr>
        <p:txBody>
          <a:bodyPr>
            <a:spAutoFit/>
          </a:bodyPr>
          <a:lstStyle/>
          <a:p>
            <a:pPr>
              <a:spcBef>
                <a:spcPct val="50000"/>
              </a:spcBef>
              <a:buFontTx/>
              <a:buNone/>
            </a:pPr>
            <a:r>
              <a:rPr lang="en-US" sz="1600">
                <a:latin typeface="Arial" charset="0"/>
              </a:rPr>
              <a:t>Because we have two techniques, we can play one off the other.</a:t>
            </a:r>
            <a:br>
              <a:rPr lang="en-US" sz="1600">
                <a:latin typeface="Arial" charset="0"/>
              </a:rPr>
            </a:br>
            <a:r>
              <a:rPr lang="en-US" sz="1600">
                <a:latin typeface="Arial" charset="0"/>
              </a:rPr>
              <a:t/>
            </a:r>
            <a:br>
              <a:rPr lang="en-US" sz="1600">
                <a:latin typeface="Arial" charset="0"/>
              </a:rPr>
            </a:br>
            <a:r>
              <a:rPr lang="en-US" sz="1600">
                <a:latin typeface="Arial" charset="0"/>
              </a:rPr>
              <a:t>Note that they make tend to mistakes in opposite directions – the first method can be too restrictive, and the second not restrictive enough.</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fld id="{8406AF8B-195F-46A3-B1FA-8C43CB2213CB}" type="slidenum">
              <a:rPr lang="en-US"/>
              <a:pPr/>
              <a:t>80</a:t>
            </a:fld>
            <a:r>
              <a:rPr lang="en-US"/>
              <a:t>                                                                                                                                       Tom LeCompte, ANL</a:t>
            </a:r>
          </a:p>
        </p:txBody>
      </p:sp>
      <p:sp>
        <p:nvSpPr>
          <p:cNvPr id="911362" name="Rectangle 2"/>
          <p:cNvSpPr>
            <a:spLocks noGrp="1" noChangeArrowheads="1"/>
          </p:cNvSpPr>
          <p:nvPr>
            <p:ph type="title"/>
          </p:nvPr>
        </p:nvSpPr>
        <p:spPr/>
        <p:txBody>
          <a:bodyPr/>
          <a:lstStyle/>
          <a:p>
            <a:r>
              <a:rPr lang="en-US"/>
              <a:t>Top Quark Status</a:t>
            </a:r>
          </a:p>
        </p:txBody>
      </p:sp>
      <p:sp>
        <p:nvSpPr>
          <p:cNvPr id="911363" name="Rectangle 3"/>
          <p:cNvSpPr>
            <a:spLocks noGrp="1" noChangeArrowheads="1"/>
          </p:cNvSpPr>
          <p:nvPr>
            <p:ph type="body" idx="1"/>
          </p:nvPr>
        </p:nvSpPr>
        <p:spPr/>
        <p:txBody>
          <a:bodyPr/>
          <a:lstStyle/>
          <a:p>
            <a:r>
              <a:rPr lang="en-US"/>
              <a:t>Both ATLAS and CMS are seeing a handful (the expected number) of top quark candidates</a:t>
            </a:r>
            <a:br>
              <a:rPr lang="en-US"/>
            </a:br>
            <a:endParaRPr lang="en-US"/>
          </a:p>
          <a:p>
            <a:r>
              <a:rPr lang="en-US"/>
              <a:t>These are obviously very complicated final states</a:t>
            </a:r>
          </a:p>
          <a:p>
            <a:pPr lvl="1"/>
            <a:r>
              <a:rPr lang="en-US"/>
              <a:t>If you want to reconstruct top quarks, you need to reconstruct electrons, muons, jets, jets with b’s, and missing transverse energy</a:t>
            </a:r>
          </a:p>
          <a:p>
            <a:pPr lvl="1"/>
            <a:r>
              <a:rPr lang="en-US"/>
              <a:t>These are the same objects that we need to reconstruct for new physics searches</a:t>
            </a:r>
          </a:p>
          <a:p>
            <a:pPr lvl="1"/>
            <a:r>
              <a:rPr lang="en-US"/>
              <a:t>This is good practice</a:t>
            </a:r>
          </a:p>
          <a:p>
            <a:pPr lvl="2"/>
            <a:r>
              <a:rPr lang="en-US"/>
              <a:t>Yes, I’ve said this before – it doesn’t make it any less true</a:t>
            </a:r>
            <a:br>
              <a:rPr lang="en-US"/>
            </a:br>
            <a:endParaRPr lang="en-US"/>
          </a:p>
          <a:p>
            <a:r>
              <a:rPr lang="en-US"/>
              <a:t>For example, one signature for supersymmetry is a one or more leptons, jets and missing transverse energy </a:t>
            </a:r>
          </a:p>
          <a:p>
            <a:pPr lvl="1"/>
            <a:r>
              <a:rPr lang="en-US"/>
              <a:t>Sound familiar?</a:t>
            </a:r>
          </a:p>
          <a:p>
            <a:pPr lvl="1"/>
            <a:r>
              <a:rPr lang="en-US"/>
              <a:t>In fact, top is a </a:t>
            </a:r>
            <a:r>
              <a:rPr lang="en-US" i="1"/>
              <a:t>background</a:t>
            </a:r>
            <a:r>
              <a:rPr lang="en-US"/>
              <a:t> to these searches</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fld id="{F266501B-E1D7-4773-A399-3B3B7337D1F3}" type="slidenum">
              <a:rPr lang="en-US"/>
              <a:pPr/>
              <a:t>81</a:t>
            </a:fld>
            <a:r>
              <a:rPr lang="en-US"/>
              <a:t>                                                                                                                                       Tom LeCompte, ANL</a:t>
            </a:r>
          </a:p>
        </p:txBody>
      </p:sp>
      <p:sp>
        <p:nvSpPr>
          <p:cNvPr id="953346" name="Rectangle 2"/>
          <p:cNvSpPr>
            <a:spLocks noGrp="1" noChangeArrowheads="1"/>
          </p:cNvSpPr>
          <p:nvPr>
            <p:ph type="title"/>
          </p:nvPr>
        </p:nvSpPr>
        <p:spPr/>
        <p:txBody>
          <a:bodyPr/>
          <a:lstStyle/>
          <a:p>
            <a:r>
              <a:rPr lang="en-US"/>
              <a:t>A Small Part of One SUSY Study</a:t>
            </a:r>
          </a:p>
        </p:txBody>
      </p:sp>
      <p:sp>
        <p:nvSpPr>
          <p:cNvPr id="953349" name="Rectangle 5"/>
          <p:cNvSpPr>
            <a:spLocks noGrp="1" noChangeArrowheads="1"/>
          </p:cNvSpPr>
          <p:nvPr>
            <p:ph type="body" sz="half" idx="1"/>
          </p:nvPr>
        </p:nvSpPr>
        <p:spPr>
          <a:xfrm>
            <a:off x="762000" y="990600"/>
            <a:ext cx="3505200" cy="5334000"/>
          </a:xfrm>
        </p:spPr>
        <p:txBody>
          <a:bodyPr/>
          <a:lstStyle/>
          <a:p>
            <a:r>
              <a:rPr lang="en-US" sz="2000"/>
              <a:t>There are five different kinds of backgrounds</a:t>
            </a:r>
          </a:p>
          <a:p>
            <a:pPr lvl="1"/>
            <a:r>
              <a:rPr lang="en-US" sz="1600"/>
              <a:t>Top is one of them!</a:t>
            </a:r>
            <a:br>
              <a:rPr lang="en-US" sz="1600"/>
            </a:br>
            <a:r>
              <a:rPr lang="en-US" sz="1600"/>
              <a:t/>
            </a:r>
            <a:br>
              <a:rPr lang="en-US" sz="1600"/>
            </a:br>
            <a:endParaRPr lang="en-US" sz="1600"/>
          </a:p>
          <a:p>
            <a:r>
              <a:rPr lang="en-US" sz="2000"/>
              <a:t>Today, all we have to go is simulation</a:t>
            </a:r>
          </a:p>
          <a:p>
            <a:pPr lvl="1"/>
            <a:r>
              <a:rPr lang="en-US" sz="1600"/>
              <a:t>We can do some limited validation on data</a:t>
            </a:r>
            <a:br>
              <a:rPr lang="en-US" sz="1600"/>
            </a:br>
            <a:r>
              <a:rPr lang="en-US" sz="1600"/>
              <a:t/>
            </a:r>
            <a:br>
              <a:rPr lang="en-US" sz="1600"/>
            </a:br>
            <a:endParaRPr lang="en-US" sz="1600"/>
          </a:p>
          <a:p>
            <a:r>
              <a:rPr lang="en-US" sz="2000"/>
              <a:t>With more data, some or all of the individual components can eventually be measured</a:t>
            </a:r>
          </a:p>
        </p:txBody>
      </p:sp>
      <p:sp>
        <p:nvSpPr>
          <p:cNvPr id="953350" name="Rectangle 6"/>
          <p:cNvSpPr>
            <a:spLocks noGrp="1" noChangeArrowheads="1"/>
          </p:cNvSpPr>
          <p:nvPr>
            <p:ph type="body" sz="half" idx="2"/>
          </p:nvPr>
        </p:nvSpPr>
        <p:spPr>
          <a:xfrm>
            <a:off x="4648200" y="4114800"/>
            <a:ext cx="3810000" cy="2133600"/>
          </a:xfrm>
        </p:spPr>
        <p:txBody>
          <a:bodyPr/>
          <a:lstStyle/>
          <a:p>
            <a:r>
              <a:rPr lang="en-US" sz="1800"/>
              <a:t>While this isn’t a SUSY talk, there are two things you can get from this plot:</a:t>
            </a:r>
          </a:p>
          <a:p>
            <a:pPr lvl="1"/>
            <a:r>
              <a:rPr lang="en-US" sz="1400"/>
              <a:t>The experiments are looking</a:t>
            </a:r>
          </a:p>
          <a:p>
            <a:pPr lvl="1"/>
            <a:r>
              <a:rPr lang="en-US" sz="1400"/>
              <a:t>The experiments haven’t found anything yet.</a:t>
            </a:r>
          </a:p>
        </p:txBody>
      </p:sp>
      <p:pic>
        <p:nvPicPr>
          <p:cNvPr id="953348" name="Picture 4" descr="https://atlas.web.cern.ch/Atlas/GROUPS/PHYSICS/CONFNOTES/ATLAS-CONF-2010-066/fig_08a.png"/>
          <p:cNvPicPr>
            <a:picLocks noChangeAspect="1" noChangeArrowheads="1"/>
          </p:cNvPicPr>
          <p:nvPr/>
        </p:nvPicPr>
        <p:blipFill>
          <a:blip r:embed="rId2" cstate="print"/>
          <a:srcRect/>
          <a:stretch>
            <a:fillRect/>
          </a:stretch>
        </p:blipFill>
        <p:spPr bwMode="auto">
          <a:xfrm>
            <a:off x="4114800" y="990600"/>
            <a:ext cx="4324350" cy="2938463"/>
          </a:xfrm>
          <a:prstGeom prst="rect">
            <a:avLst/>
          </a:prstGeom>
          <a:noFill/>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2"/>
          <p:cNvSpPr>
            <a:spLocks noGrp="1"/>
          </p:cNvSpPr>
          <p:nvPr>
            <p:ph type="ftr" sz="quarter" idx="10"/>
          </p:nvPr>
        </p:nvSpPr>
        <p:spPr/>
        <p:txBody>
          <a:bodyPr/>
          <a:lstStyle/>
          <a:p>
            <a:fld id="{F4B41EE5-1399-445D-9E06-6643066F9D93}" type="slidenum">
              <a:rPr lang="en-US"/>
              <a:pPr/>
              <a:t>82</a:t>
            </a:fld>
            <a:r>
              <a:rPr lang="en-US"/>
              <a:t>                                                                                                                                       Tom LeCompte, ANL</a:t>
            </a:r>
          </a:p>
        </p:txBody>
      </p:sp>
      <p:sp>
        <p:nvSpPr>
          <p:cNvPr id="800770" name="Rectangle 2"/>
          <p:cNvSpPr>
            <a:spLocks noGrp="1" noChangeArrowheads="1"/>
          </p:cNvSpPr>
          <p:nvPr>
            <p:ph type="title"/>
          </p:nvPr>
        </p:nvSpPr>
        <p:spPr/>
        <p:txBody>
          <a:bodyPr/>
          <a:lstStyle/>
          <a:p>
            <a:r>
              <a:rPr lang="en-US"/>
              <a:t>Part IV</a:t>
            </a:r>
          </a:p>
        </p:txBody>
      </p:sp>
      <p:sp>
        <p:nvSpPr>
          <p:cNvPr id="800771" name="Text Box 3"/>
          <p:cNvSpPr txBox="1">
            <a:spLocks noChangeArrowheads="1"/>
          </p:cNvSpPr>
          <p:nvPr/>
        </p:nvSpPr>
        <p:spPr bwMode="auto">
          <a:xfrm>
            <a:off x="1295400" y="1752600"/>
            <a:ext cx="3522663" cy="457200"/>
          </a:xfrm>
          <a:prstGeom prst="rect">
            <a:avLst/>
          </a:prstGeom>
          <a:noFill/>
          <a:ln w="9525">
            <a:noFill/>
            <a:miter lim="800000"/>
            <a:headEnd/>
            <a:tailEnd/>
          </a:ln>
          <a:effectLst/>
        </p:spPr>
        <p:txBody>
          <a:bodyPr wrap="none">
            <a:spAutoFit/>
          </a:bodyPr>
          <a:lstStyle/>
          <a:p>
            <a:pPr>
              <a:buFontTx/>
              <a:buNone/>
            </a:pPr>
            <a:r>
              <a:rPr lang="en-US" sz="2400">
                <a:latin typeface="Arial" charset="0"/>
              </a:rPr>
              <a:t>Are Quarks Elementary?</a:t>
            </a:r>
          </a:p>
        </p:txBody>
      </p:sp>
      <p:sp>
        <p:nvSpPr>
          <p:cNvPr id="800772" name="Text Box 4"/>
          <p:cNvSpPr txBox="1">
            <a:spLocks noChangeArrowheads="1"/>
          </p:cNvSpPr>
          <p:nvPr/>
        </p:nvSpPr>
        <p:spPr bwMode="auto">
          <a:xfrm>
            <a:off x="3124200" y="2895600"/>
            <a:ext cx="3592513" cy="457200"/>
          </a:xfrm>
          <a:prstGeom prst="rect">
            <a:avLst/>
          </a:prstGeom>
          <a:noFill/>
          <a:ln w="9525">
            <a:noFill/>
            <a:miter lim="800000"/>
            <a:headEnd/>
            <a:tailEnd/>
          </a:ln>
          <a:effectLst/>
        </p:spPr>
        <p:txBody>
          <a:bodyPr wrap="none">
            <a:spAutoFit/>
          </a:bodyPr>
          <a:lstStyle/>
          <a:p>
            <a:pPr>
              <a:buFontTx/>
              <a:buNone/>
            </a:pPr>
            <a:r>
              <a:rPr lang="en-US" sz="2400">
                <a:latin typeface="Arial" charset="0"/>
              </a:rPr>
              <a:t>And How Could We Tell?</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fld id="{1BD5B832-299F-489A-9A62-9C559DDECAF1}" type="slidenum">
              <a:rPr lang="en-US"/>
              <a:pPr/>
              <a:t>83</a:t>
            </a:fld>
            <a:r>
              <a:rPr lang="en-US"/>
              <a:t>                                                                                                                                       Tom LeCompte, ANL</a:t>
            </a:r>
          </a:p>
        </p:txBody>
      </p:sp>
      <p:sp>
        <p:nvSpPr>
          <p:cNvPr id="790530" name="Rectangle 2"/>
          <p:cNvSpPr>
            <a:spLocks noGrp="1" noChangeArrowheads="1"/>
          </p:cNvSpPr>
          <p:nvPr>
            <p:ph type="title"/>
          </p:nvPr>
        </p:nvSpPr>
        <p:spPr/>
        <p:txBody>
          <a:bodyPr/>
          <a:lstStyle/>
          <a:p>
            <a:r>
              <a:rPr lang="en-US"/>
              <a:t>Dalton’s Atomic Theory</a:t>
            </a:r>
          </a:p>
        </p:txBody>
      </p:sp>
      <p:sp>
        <p:nvSpPr>
          <p:cNvPr id="790531" name="Rectangle 3"/>
          <p:cNvSpPr>
            <a:spLocks noGrp="1" noChangeArrowheads="1"/>
          </p:cNvSpPr>
          <p:nvPr>
            <p:ph type="body" idx="1"/>
          </p:nvPr>
        </p:nvSpPr>
        <p:spPr>
          <a:xfrm>
            <a:off x="685800" y="914400"/>
            <a:ext cx="4144963" cy="5334000"/>
          </a:xfrm>
        </p:spPr>
        <p:txBody>
          <a:bodyPr/>
          <a:lstStyle/>
          <a:p>
            <a:r>
              <a:rPr lang="en-US" sz="1800"/>
              <a:t>All matter is composed of tiny atoms</a:t>
            </a:r>
          </a:p>
          <a:p>
            <a:pPr lvl="1"/>
            <a:r>
              <a:rPr lang="en-US" sz="1400"/>
              <a:t>These atoms are indivisible and indestructible</a:t>
            </a:r>
          </a:p>
          <a:p>
            <a:pPr lvl="2"/>
            <a:r>
              <a:rPr lang="en-US" sz="1200"/>
              <a:t>Much like a cafeteria meatball</a:t>
            </a:r>
          </a:p>
          <a:p>
            <a:pPr lvl="1"/>
            <a:r>
              <a:rPr lang="en-US" sz="1400"/>
              <a:t>All atoms of a given element are identical</a:t>
            </a:r>
          </a:p>
          <a:p>
            <a:pPr lvl="1"/>
            <a:r>
              <a:rPr lang="en-US" sz="1400"/>
              <a:t>Explains the “law of definite proportions”</a:t>
            </a:r>
          </a:p>
          <a:p>
            <a:pPr lvl="1"/>
            <a:r>
              <a:rPr lang="en-US" sz="1400"/>
              <a:t>The first “particle theory”</a:t>
            </a:r>
          </a:p>
          <a:p>
            <a:pPr lvl="2"/>
            <a:r>
              <a:rPr lang="en-US" sz="1200"/>
              <a:t>Atoms are particles of matter</a:t>
            </a:r>
          </a:p>
        </p:txBody>
      </p:sp>
      <p:pic>
        <p:nvPicPr>
          <p:cNvPr id="790532" name="Picture 4" descr="D:\LeCompte\MISC\NU ISP\Johndalton.jpg"/>
          <p:cNvPicPr>
            <a:picLocks noChangeAspect="1" noChangeArrowheads="1"/>
          </p:cNvPicPr>
          <p:nvPr/>
        </p:nvPicPr>
        <p:blipFill>
          <a:blip r:embed="rId2" cstate="print"/>
          <a:srcRect/>
          <a:stretch>
            <a:fillRect/>
          </a:stretch>
        </p:blipFill>
        <p:spPr bwMode="auto">
          <a:xfrm>
            <a:off x="5229225" y="1628775"/>
            <a:ext cx="3313113" cy="4392613"/>
          </a:xfrm>
          <a:prstGeom prst="rect">
            <a:avLst/>
          </a:prstGeom>
          <a:noFill/>
        </p:spPr>
      </p:pic>
      <p:sp>
        <p:nvSpPr>
          <p:cNvPr id="790533" name="Text Box 5"/>
          <p:cNvSpPr txBox="1">
            <a:spLocks noChangeArrowheads="1"/>
          </p:cNvSpPr>
          <p:nvPr/>
        </p:nvSpPr>
        <p:spPr bwMode="auto">
          <a:xfrm>
            <a:off x="914400" y="4343400"/>
            <a:ext cx="3832225" cy="1054100"/>
          </a:xfrm>
          <a:prstGeom prst="rect">
            <a:avLst/>
          </a:prstGeom>
          <a:solidFill>
            <a:srgbClr val="CCFFFF"/>
          </a:solidFill>
          <a:ln w="12700">
            <a:noFill/>
            <a:miter lim="800000"/>
            <a:headEnd type="none" w="sm" len="sm"/>
            <a:tailEnd type="none" w="sm" len="sm"/>
          </a:ln>
          <a:effectLst/>
        </p:spPr>
        <p:txBody>
          <a:bodyPr>
            <a:spAutoFit/>
          </a:bodyPr>
          <a:lstStyle/>
          <a:p>
            <a:pPr>
              <a:spcBef>
                <a:spcPct val="50000"/>
              </a:spcBef>
              <a:buFontTx/>
              <a:buNone/>
            </a:pPr>
            <a:r>
              <a:rPr lang="en-US" sz="1800">
                <a:latin typeface="Arial" charset="0"/>
              </a:rPr>
              <a:t>This was a major scientific accomplishment.</a:t>
            </a:r>
          </a:p>
          <a:p>
            <a:pPr>
              <a:spcBef>
                <a:spcPct val="50000"/>
              </a:spcBef>
              <a:buFontTx/>
              <a:buNone/>
            </a:pPr>
            <a:r>
              <a:rPr lang="en-US" sz="1800">
                <a:latin typeface="Arial" charset="0"/>
              </a:rPr>
              <a:t>Now we’re going to kill it.</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fld id="{5382EFA3-83B5-4F33-A838-25207EAF5296}" type="slidenum">
              <a:rPr lang="en-US"/>
              <a:pPr/>
              <a:t>84</a:t>
            </a:fld>
            <a:r>
              <a:rPr lang="en-US"/>
              <a:t>                                                                                                                                       Tom LeCompte, ANL</a:t>
            </a:r>
          </a:p>
        </p:txBody>
      </p:sp>
      <p:sp>
        <p:nvSpPr>
          <p:cNvPr id="791554" name="Rectangle 2"/>
          <p:cNvSpPr>
            <a:spLocks noGrp="1" noChangeArrowheads="1"/>
          </p:cNvSpPr>
          <p:nvPr>
            <p:ph type="title"/>
          </p:nvPr>
        </p:nvSpPr>
        <p:spPr/>
        <p:txBody>
          <a:bodyPr/>
          <a:lstStyle/>
          <a:p>
            <a:r>
              <a:rPr lang="en-US"/>
              <a:t>Making the Case Against Dalton’s Theory</a:t>
            </a:r>
          </a:p>
        </p:txBody>
      </p:sp>
      <p:pic>
        <p:nvPicPr>
          <p:cNvPr id="791555" name="Picture 3" descr="D:\lecompte\MISC\NU ISP\fireworks.jpg"/>
          <p:cNvPicPr>
            <a:picLocks noChangeAspect="1" noChangeArrowheads="1"/>
          </p:cNvPicPr>
          <p:nvPr/>
        </p:nvPicPr>
        <p:blipFill>
          <a:blip r:embed="rId2" cstate="print"/>
          <a:srcRect/>
          <a:stretch>
            <a:fillRect/>
          </a:stretch>
        </p:blipFill>
        <p:spPr bwMode="auto">
          <a:xfrm>
            <a:off x="381000" y="990600"/>
            <a:ext cx="6189663" cy="4951413"/>
          </a:xfrm>
          <a:prstGeom prst="rect">
            <a:avLst/>
          </a:prstGeom>
          <a:noFill/>
        </p:spPr>
      </p:pic>
      <p:sp>
        <p:nvSpPr>
          <p:cNvPr id="791556" name="Text Box 4"/>
          <p:cNvSpPr txBox="1">
            <a:spLocks noChangeArrowheads="1"/>
          </p:cNvSpPr>
          <p:nvPr/>
        </p:nvSpPr>
        <p:spPr bwMode="auto">
          <a:xfrm>
            <a:off x="6773863" y="1604963"/>
            <a:ext cx="1992312" cy="915987"/>
          </a:xfrm>
          <a:prstGeom prst="rect">
            <a:avLst/>
          </a:prstGeom>
          <a:solidFill>
            <a:srgbClr val="C0C0C0"/>
          </a:solidFill>
          <a:ln w="12700">
            <a:noFill/>
            <a:miter lim="800000"/>
            <a:headEnd type="none" w="sm" len="sm"/>
            <a:tailEnd type="none" w="sm" len="sm"/>
          </a:ln>
          <a:effectLst/>
        </p:spPr>
        <p:txBody>
          <a:bodyPr>
            <a:spAutoFit/>
          </a:bodyPr>
          <a:lstStyle/>
          <a:p>
            <a:pPr>
              <a:spcBef>
                <a:spcPct val="50000"/>
              </a:spcBef>
              <a:buFontTx/>
              <a:buNone/>
            </a:pPr>
            <a:r>
              <a:rPr lang="en-US" sz="1800">
                <a:latin typeface="Arial" charset="0"/>
              </a:rPr>
              <a:t>This picture is impossible under the Dalton view.</a:t>
            </a:r>
          </a:p>
        </p:txBody>
      </p:sp>
      <p:sp>
        <p:nvSpPr>
          <p:cNvPr id="791557" name="Text Box 5"/>
          <p:cNvSpPr txBox="1">
            <a:spLocks noChangeArrowheads="1"/>
          </p:cNvSpPr>
          <p:nvPr/>
        </p:nvSpPr>
        <p:spPr bwMode="auto">
          <a:xfrm>
            <a:off x="6805613" y="2986088"/>
            <a:ext cx="1992312" cy="1465262"/>
          </a:xfrm>
          <a:prstGeom prst="rect">
            <a:avLst/>
          </a:prstGeom>
          <a:solidFill>
            <a:srgbClr val="C0C0C0"/>
          </a:solidFill>
          <a:ln w="12700">
            <a:noFill/>
            <a:miter lim="800000"/>
            <a:headEnd type="none" w="sm" len="sm"/>
            <a:tailEnd type="none" w="sm" len="sm"/>
          </a:ln>
          <a:effectLst/>
        </p:spPr>
        <p:txBody>
          <a:bodyPr>
            <a:spAutoFit/>
          </a:bodyPr>
          <a:lstStyle/>
          <a:p>
            <a:pPr>
              <a:spcBef>
                <a:spcPct val="50000"/>
              </a:spcBef>
              <a:buFontTx/>
              <a:buNone/>
            </a:pPr>
            <a:r>
              <a:rPr lang="en-US" sz="1800">
                <a:latin typeface="Arial" charset="0"/>
              </a:rPr>
              <a:t>Understanding why gives us some insight into what’s going on here.</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a:spLocks noGrp="1"/>
          </p:cNvSpPr>
          <p:nvPr>
            <p:ph type="ftr" sz="quarter" idx="10"/>
          </p:nvPr>
        </p:nvSpPr>
        <p:spPr/>
        <p:txBody>
          <a:bodyPr/>
          <a:lstStyle/>
          <a:p>
            <a:fld id="{C83C3634-8F2C-4F16-B738-82A053F5E6D1}" type="slidenum">
              <a:rPr lang="en-US"/>
              <a:pPr/>
              <a:t>85</a:t>
            </a:fld>
            <a:r>
              <a:rPr lang="en-US"/>
              <a:t>                                                                                                                                       Tom LeCompte, ANL</a:t>
            </a:r>
          </a:p>
        </p:txBody>
      </p:sp>
      <p:sp>
        <p:nvSpPr>
          <p:cNvPr id="792578" name="Rectangle 2"/>
          <p:cNvSpPr>
            <a:spLocks noGrp="1" noChangeArrowheads="1"/>
          </p:cNvSpPr>
          <p:nvPr>
            <p:ph type="title"/>
          </p:nvPr>
        </p:nvSpPr>
        <p:spPr/>
        <p:txBody>
          <a:bodyPr/>
          <a:lstStyle/>
          <a:p>
            <a:r>
              <a:rPr lang="en-US"/>
              <a:t>Atomic Spectra</a:t>
            </a:r>
          </a:p>
        </p:txBody>
      </p:sp>
      <p:sp>
        <p:nvSpPr>
          <p:cNvPr id="792579" name="Rectangle 3"/>
          <p:cNvSpPr>
            <a:spLocks noGrp="1" noChangeArrowheads="1"/>
          </p:cNvSpPr>
          <p:nvPr>
            <p:ph type="body" idx="1"/>
          </p:nvPr>
        </p:nvSpPr>
        <p:spPr>
          <a:xfrm>
            <a:off x="4191000" y="4191000"/>
            <a:ext cx="4364038" cy="1501775"/>
          </a:xfrm>
        </p:spPr>
        <p:txBody>
          <a:bodyPr/>
          <a:lstStyle/>
          <a:p>
            <a:r>
              <a:rPr lang="en-US" sz="1600"/>
              <a:t>Atoms have different configurations with different amounts of energy</a:t>
            </a:r>
          </a:p>
          <a:p>
            <a:r>
              <a:rPr lang="en-US" sz="1600"/>
              <a:t>Transitions between these energy levels give light at energies characteristic of the given element</a:t>
            </a:r>
          </a:p>
        </p:txBody>
      </p:sp>
      <p:pic>
        <p:nvPicPr>
          <p:cNvPr id="792580" name="Picture 4" descr="D:\lecompte\MISC\NU ISP\spectrum1.jpg"/>
          <p:cNvPicPr>
            <a:picLocks noChangeAspect="1" noChangeArrowheads="1"/>
          </p:cNvPicPr>
          <p:nvPr/>
        </p:nvPicPr>
        <p:blipFill>
          <a:blip r:embed="rId2" cstate="print"/>
          <a:srcRect/>
          <a:stretch>
            <a:fillRect/>
          </a:stretch>
        </p:blipFill>
        <p:spPr bwMode="auto">
          <a:xfrm>
            <a:off x="762000" y="914400"/>
            <a:ext cx="2820988" cy="4119563"/>
          </a:xfrm>
          <a:prstGeom prst="rect">
            <a:avLst/>
          </a:prstGeom>
          <a:noFill/>
        </p:spPr>
      </p:pic>
      <p:sp>
        <p:nvSpPr>
          <p:cNvPr id="792581" name="Text Box 5"/>
          <p:cNvSpPr txBox="1">
            <a:spLocks noChangeArrowheads="1"/>
          </p:cNvSpPr>
          <p:nvPr/>
        </p:nvSpPr>
        <p:spPr bwMode="auto">
          <a:xfrm>
            <a:off x="457200" y="5181600"/>
            <a:ext cx="3765550" cy="825500"/>
          </a:xfrm>
          <a:prstGeom prst="rect">
            <a:avLst/>
          </a:prstGeom>
          <a:noFill/>
          <a:ln w="12700">
            <a:noFill/>
            <a:miter lim="800000"/>
            <a:headEnd type="none" w="sm" len="sm"/>
            <a:tailEnd type="none" w="sm" len="sm"/>
          </a:ln>
          <a:effectLst/>
        </p:spPr>
        <p:txBody>
          <a:bodyPr>
            <a:spAutoFit/>
          </a:bodyPr>
          <a:lstStyle/>
          <a:p>
            <a:pPr>
              <a:spcBef>
                <a:spcPct val="50000"/>
              </a:spcBef>
              <a:buFontTx/>
              <a:buNone/>
            </a:pPr>
            <a:r>
              <a:rPr lang="en-US" sz="1600">
                <a:latin typeface="Arial" charset="0"/>
              </a:rPr>
              <a:t>Different elements have different atomic spectra (which is what colors fireworks)</a:t>
            </a:r>
          </a:p>
        </p:txBody>
      </p:sp>
      <p:pic>
        <p:nvPicPr>
          <p:cNvPr id="792582" name="Picture 6" descr="D:\lecompte\MISC\NU ISP\spectrum2.gif"/>
          <p:cNvPicPr>
            <a:picLocks noChangeAspect="1" noChangeArrowheads="1"/>
          </p:cNvPicPr>
          <p:nvPr/>
        </p:nvPicPr>
        <p:blipFill>
          <a:blip r:embed="rId3" cstate="print"/>
          <a:srcRect/>
          <a:stretch>
            <a:fillRect/>
          </a:stretch>
        </p:blipFill>
        <p:spPr bwMode="auto">
          <a:xfrm>
            <a:off x="4876800" y="990600"/>
            <a:ext cx="3005138" cy="3021013"/>
          </a:xfrm>
          <a:prstGeom prst="rect">
            <a:avLst/>
          </a:prstGeom>
          <a:noFill/>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fld id="{7F48E618-B4C1-4D31-ADAF-9F524402A70F}" type="slidenum">
              <a:rPr lang="en-US"/>
              <a:pPr/>
              <a:t>86</a:t>
            </a:fld>
            <a:r>
              <a:rPr lang="en-US"/>
              <a:t>                                                                                                                                       Tom LeCompte, ANL</a:t>
            </a:r>
          </a:p>
        </p:txBody>
      </p:sp>
      <p:sp>
        <p:nvSpPr>
          <p:cNvPr id="793602" name="Rectangle 2"/>
          <p:cNvSpPr>
            <a:spLocks noGrp="1" noChangeArrowheads="1"/>
          </p:cNvSpPr>
          <p:nvPr>
            <p:ph type="title"/>
          </p:nvPr>
        </p:nvSpPr>
        <p:spPr/>
        <p:txBody>
          <a:bodyPr/>
          <a:lstStyle/>
          <a:p>
            <a:r>
              <a:rPr lang="en-US"/>
              <a:t>Why this is bad for Mr. Dalton</a:t>
            </a:r>
          </a:p>
        </p:txBody>
      </p:sp>
      <p:sp>
        <p:nvSpPr>
          <p:cNvPr id="793603" name="Rectangle 3"/>
          <p:cNvSpPr>
            <a:spLocks noGrp="1" noChangeArrowheads="1"/>
          </p:cNvSpPr>
          <p:nvPr>
            <p:ph type="body" idx="1"/>
          </p:nvPr>
        </p:nvSpPr>
        <p:spPr/>
        <p:txBody>
          <a:bodyPr/>
          <a:lstStyle/>
          <a:p>
            <a:r>
              <a:rPr lang="en-US"/>
              <a:t>Atoms show different energy levels for different configurations</a:t>
            </a:r>
          </a:p>
          <a:p>
            <a:pPr lvl="1"/>
            <a:r>
              <a:rPr lang="en-US"/>
              <a:t>If atoms are indivisible have no substructure, how can they have different configurations?  </a:t>
            </a:r>
          </a:p>
          <a:p>
            <a:pPr lvl="2"/>
            <a:r>
              <a:rPr lang="en-US"/>
              <a:t>There is nothing to configure!</a:t>
            </a:r>
          </a:p>
          <a:p>
            <a:r>
              <a:rPr lang="en-US"/>
              <a:t>Heavier atoms show more complex spectra</a:t>
            </a:r>
          </a:p>
          <a:p>
            <a:pPr lvl="1"/>
            <a:r>
              <a:rPr lang="en-US"/>
              <a:t>A sign that they are made out of “more parts” than lighter atoms</a:t>
            </a:r>
          </a:p>
          <a:p>
            <a:pPr lvl="1"/>
            <a:r>
              <a:rPr lang="en-US"/>
              <a:t>Today, we know that the parts that are moving around and creating these energy levels are electrons</a:t>
            </a:r>
          </a:p>
          <a:p>
            <a:endParaRPr lang="en-US"/>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2"/>
          <p:cNvSpPr>
            <a:spLocks noGrp="1"/>
          </p:cNvSpPr>
          <p:nvPr>
            <p:ph type="ftr" sz="quarter" idx="10"/>
          </p:nvPr>
        </p:nvSpPr>
        <p:spPr/>
        <p:txBody>
          <a:bodyPr/>
          <a:lstStyle/>
          <a:p>
            <a:fld id="{D573FC5E-3C1D-4DDD-913B-04A384EA3F19}" type="slidenum">
              <a:rPr lang="en-US"/>
              <a:pPr/>
              <a:t>87</a:t>
            </a:fld>
            <a:r>
              <a:rPr lang="en-US"/>
              <a:t>                                                                                                                                       Tom LeCompte, ANL</a:t>
            </a:r>
          </a:p>
        </p:txBody>
      </p:sp>
      <p:sp>
        <p:nvSpPr>
          <p:cNvPr id="794626" name="Rectangle 2"/>
          <p:cNvSpPr>
            <a:spLocks noGrp="1" noChangeArrowheads="1"/>
          </p:cNvSpPr>
          <p:nvPr>
            <p:ph type="title"/>
          </p:nvPr>
        </p:nvSpPr>
        <p:spPr/>
        <p:txBody>
          <a:bodyPr/>
          <a:lstStyle/>
          <a:p>
            <a:r>
              <a:rPr lang="en-US"/>
              <a:t>Mr. Dalton’s Next Problem</a:t>
            </a:r>
          </a:p>
        </p:txBody>
      </p:sp>
      <p:pic>
        <p:nvPicPr>
          <p:cNvPr id="794627" name="Picture 3" descr="D:\LeCompte\MISC\NU ISP\PeriodicTable.jpg"/>
          <p:cNvPicPr>
            <a:picLocks noChangeAspect="1" noChangeArrowheads="1"/>
          </p:cNvPicPr>
          <p:nvPr/>
        </p:nvPicPr>
        <p:blipFill>
          <a:blip r:embed="rId2" cstate="print"/>
          <a:srcRect/>
          <a:stretch>
            <a:fillRect/>
          </a:stretch>
        </p:blipFill>
        <p:spPr bwMode="auto">
          <a:xfrm>
            <a:off x="838200" y="990600"/>
            <a:ext cx="7026275" cy="4191000"/>
          </a:xfrm>
          <a:prstGeom prst="rect">
            <a:avLst/>
          </a:prstGeom>
          <a:noFill/>
        </p:spPr>
      </p:pic>
      <p:sp>
        <p:nvSpPr>
          <p:cNvPr id="794628" name="Text Box 4"/>
          <p:cNvSpPr txBox="1">
            <a:spLocks noChangeArrowheads="1"/>
          </p:cNvSpPr>
          <p:nvPr/>
        </p:nvSpPr>
        <p:spPr bwMode="auto">
          <a:xfrm>
            <a:off x="914400" y="5257800"/>
            <a:ext cx="6813550" cy="641350"/>
          </a:xfrm>
          <a:prstGeom prst="rect">
            <a:avLst/>
          </a:prstGeom>
          <a:solidFill>
            <a:schemeClr val="tx1"/>
          </a:solidFill>
          <a:ln w="12700">
            <a:noFill/>
            <a:miter lim="800000"/>
            <a:headEnd type="none" w="sm" len="sm"/>
            <a:tailEnd type="none" w="sm" len="sm"/>
          </a:ln>
          <a:effectLst/>
        </p:spPr>
        <p:txBody>
          <a:bodyPr>
            <a:spAutoFit/>
          </a:bodyPr>
          <a:lstStyle/>
          <a:p>
            <a:pPr algn="ctr">
              <a:spcBef>
                <a:spcPct val="50000"/>
              </a:spcBef>
              <a:buFontTx/>
              <a:buNone/>
            </a:pPr>
            <a:r>
              <a:rPr lang="en-US" sz="1800">
                <a:solidFill>
                  <a:schemeClr val="bg1"/>
                </a:solidFill>
                <a:latin typeface="Arial" charset="0"/>
              </a:rPr>
              <a:t>Why on earth should different elements show similar chemical properties?</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fld id="{BE7C36D2-C717-4FAE-BB45-9B4BFBB506D7}" type="slidenum">
              <a:rPr lang="en-US"/>
              <a:pPr/>
              <a:t>88</a:t>
            </a:fld>
            <a:r>
              <a:rPr lang="en-US"/>
              <a:t>                                                                                                                                       Tom LeCompte, ANL</a:t>
            </a:r>
          </a:p>
        </p:txBody>
      </p:sp>
      <p:sp>
        <p:nvSpPr>
          <p:cNvPr id="795650" name="Rectangle 2"/>
          <p:cNvSpPr>
            <a:spLocks noGrp="1" noChangeArrowheads="1"/>
          </p:cNvSpPr>
          <p:nvPr>
            <p:ph type="title"/>
          </p:nvPr>
        </p:nvSpPr>
        <p:spPr/>
        <p:txBody>
          <a:bodyPr/>
          <a:lstStyle/>
          <a:p>
            <a:r>
              <a:rPr lang="en-US"/>
              <a:t>Why There is a Periodic Table: The Modern View</a:t>
            </a:r>
          </a:p>
        </p:txBody>
      </p:sp>
      <p:sp>
        <p:nvSpPr>
          <p:cNvPr id="795651" name="Rectangle 3"/>
          <p:cNvSpPr>
            <a:spLocks noGrp="1" noChangeArrowheads="1"/>
          </p:cNvSpPr>
          <p:nvPr>
            <p:ph type="body" idx="1"/>
          </p:nvPr>
        </p:nvSpPr>
        <p:spPr/>
        <p:txBody>
          <a:bodyPr/>
          <a:lstStyle/>
          <a:p>
            <a:r>
              <a:rPr lang="en-US"/>
              <a:t>Chemistry is driven by the electronic structure of atoms</a:t>
            </a:r>
          </a:p>
          <a:p>
            <a:pPr lvl="1"/>
            <a:r>
              <a:rPr lang="en-US"/>
              <a:t>Atoms with similar structure have similar chemistry</a:t>
            </a:r>
          </a:p>
          <a:p>
            <a:pPr lvl="2"/>
            <a:r>
              <a:rPr lang="en-US"/>
              <a:t>Example: sodium and potassium both have a single outer electron that’s very active – this electron drives their chemical properties</a:t>
            </a:r>
          </a:p>
          <a:p>
            <a:pPr lvl="1"/>
            <a:r>
              <a:rPr lang="en-US"/>
              <a:t>It’s the fact that atoms have substructure – they are not indivisible – that gives us the organization of the periodic table</a:t>
            </a:r>
            <a:br>
              <a:rPr lang="en-US"/>
            </a:br>
            <a:endParaRPr lang="en-US"/>
          </a:p>
          <a:p>
            <a:r>
              <a:rPr lang="en-US"/>
              <a:t>In principle, the structure of the periodic table gives us information about the atomic structure</a:t>
            </a:r>
          </a:p>
          <a:p>
            <a:pPr lvl="1"/>
            <a:r>
              <a:rPr lang="en-US"/>
              <a:t>In practice, this is easier done with hindsight than foresight</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2"/>
          <p:cNvSpPr>
            <a:spLocks noGrp="1"/>
          </p:cNvSpPr>
          <p:nvPr>
            <p:ph type="ftr" sz="quarter" idx="10"/>
          </p:nvPr>
        </p:nvSpPr>
        <p:spPr/>
        <p:txBody>
          <a:bodyPr/>
          <a:lstStyle/>
          <a:p>
            <a:fld id="{29DC96E2-B820-4C3B-A2E0-DA094675EF13}" type="slidenum">
              <a:rPr lang="en-US"/>
              <a:pPr/>
              <a:t>89</a:t>
            </a:fld>
            <a:r>
              <a:rPr lang="en-US"/>
              <a:t>                                                                                                                                       Tom LeCompte, ANL</a:t>
            </a:r>
          </a:p>
        </p:txBody>
      </p:sp>
      <p:sp>
        <p:nvSpPr>
          <p:cNvPr id="796674" name="Rectangle 2"/>
          <p:cNvSpPr>
            <a:spLocks noGrp="1" noChangeArrowheads="1"/>
          </p:cNvSpPr>
          <p:nvPr>
            <p:ph type="title"/>
          </p:nvPr>
        </p:nvSpPr>
        <p:spPr/>
        <p:txBody>
          <a:bodyPr/>
          <a:lstStyle/>
          <a:p>
            <a:r>
              <a:rPr lang="en-US"/>
              <a:t>A Second Periodic Table</a:t>
            </a:r>
          </a:p>
        </p:txBody>
      </p:sp>
      <p:pic>
        <p:nvPicPr>
          <p:cNvPr id="796675" name="Picture 3" descr="D:\lecompte\MISC\NU ISP\gell1.gif"/>
          <p:cNvPicPr>
            <a:picLocks noChangeAspect="1" noChangeArrowheads="1"/>
          </p:cNvPicPr>
          <p:nvPr/>
        </p:nvPicPr>
        <p:blipFill>
          <a:blip r:embed="rId2" cstate="print"/>
          <a:srcRect/>
          <a:stretch>
            <a:fillRect/>
          </a:stretch>
        </p:blipFill>
        <p:spPr bwMode="auto">
          <a:xfrm>
            <a:off x="4495800" y="914400"/>
            <a:ext cx="3562350" cy="3440113"/>
          </a:xfrm>
          <a:prstGeom prst="rect">
            <a:avLst/>
          </a:prstGeom>
          <a:noFill/>
        </p:spPr>
      </p:pic>
      <p:pic>
        <p:nvPicPr>
          <p:cNvPr id="796676" name="Picture 4" descr="D:\lecompte\MISC\NU ISP\gell2.gif"/>
          <p:cNvPicPr>
            <a:picLocks noChangeAspect="1" noChangeArrowheads="1"/>
          </p:cNvPicPr>
          <p:nvPr/>
        </p:nvPicPr>
        <p:blipFill>
          <a:blip r:embed="rId3" cstate="print"/>
          <a:srcRect/>
          <a:stretch>
            <a:fillRect/>
          </a:stretch>
        </p:blipFill>
        <p:spPr bwMode="auto">
          <a:xfrm>
            <a:off x="533400" y="838200"/>
            <a:ext cx="3652838" cy="3340100"/>
          </a:xfrm>
          <a:prstGeom prst="rect">
            <a:avLst/>
          </a:prstGeom>
          <a:noFill/>
        </p:spPr>
      </p:pic>
      <p:sp>
        <p:nvSpPr>
          <p:cNvPr id="796677" name="Text Box 5"/>
          <p:cNvSpPr txBox="1">
            <a:spLocks noChangeArrowheads="1"/>
          </p:cNvSpPr>
          <p:nvPr/>
        </p:nvSpPr>
        <p:spPr bwMode="auto">
          <a:xfrm>
            <a:off x="944563" y="4830763"/>
            <a:ext cx="3246437" cy="336550"/>
          </a:xfrm>
          <a:prstGeom prst="rect">
            <a:avLst/>
          </a:prstGeom>
          <a:solidFill>
            <a:srgbClr val="FFCC99"/>
          </a:solidFill>
          <a:ln w="12700">
            <a:noFill/>
            <a:miter lim="800000"/>
            <a:headEnd type="none" w="sm" len="sm"/>
            <a:tailEnd type="none" w="sm" len="sm"/>
          </a:ln>
          <a:effectLst/>
        </p:spPr>
        <p:txBody>
          <a:bodyPr>
            <a:spAutoFit/>
          </a:bodyPr>
          <a:lstStyle/>
          <a:p>
            <a:pPr algn="ctr">
              <a:spcBef>
                <a:spcPct val="50000"/>
              </a:spcBef>
              <a:buFontTx/>
              <a:buNone/>
            </a:pPr>
            <a:r>
              <a:rPr lang="en-US" sz="1600">
                <a:latin typeface="Arial" charset="0"/>
              </a:rPr>
              <a:t>The 9 lightest spin-0 particles</a:t>
            </a:r>
          </a:p>
        </p:txBody>
      </p:sp>
      <p:sp>
        <p:nvSpPr>
          <p:cNvPr id="796678" name="Text Box 6"/>
          <p:cNvSpPr txBox="1">
            <a:spLocks noChangeArrowheads="1"/>
          </p:cNvSpPr>
          <p:nvPr/>
        </p:nvSpPr>
        <p:spPr bwMode="auto">
          <a:xfrm>
            <a:off x="4818063" y="4799013"/>
            <a:ext cx="3311525" cy="336550"/>
          </a:xfrm>
          <a:prstGeom prst="rect">
            <a:avLst/>
          </a:prstGeom>
          <a:solidFill>
            <a:srgbClr val="FFCC99"/>
          </a:solidFill>
          <a:ln w="12700">
            <a:noFill/>
            <a:miter lim="800000"/>
            <a:headEnd type="none" w="sm" len="sm"/>
            <a:tailEnd type="none" w="sm" len="sm"/>
          </a:ln>
          <a:effectLst/>
        </p:spPr>
        <p:txBody>
          <a:bodyPr>
            <a:spAutoFit/>
          </a:bodyPr>
          <a:lstStyle/>
          <a:p>
            <a:pPr algn="ctr">
              <a:spcBef>
                <a:spcPct val="50000"/>
              </a:spcBef>
              <a:buFontTx/>
              <a:buNone/>
            </a:pPr>
            <a:r>
              <a:rPr lang="en-US" sz="1600">
                <a:latin typeface="Arial" charset="0"/>
              </a:rPr>
              <a:t>The 8 lightest spin-1/2 particles</a:t>
            </a:r>
          </a:p>
        </p:txBody>
      </p:sp>
      <p:sp>
        <p:nvSpPr>
          <p:cNvPr id="796679" name="Text Box 7"/>
          <p:cNvSpPr txBox="1">
            <a:spLocks noChangeArrowheads="1"/>
          </p:cNvSpPr>
          <p:nvPr/>
        </p:nvSpPr>
        <p:spPr bwMode="auto">
          <a:xfrm>
            <a:off x="417513" y="5248275"/>
            <a:ext cx="8128000" cy="825500"/>
          </a:xfrm>
          <a:prstGeom prst="rect">
            <a:avLst/>
          </a:prstGeom>
          <a:noFill/>
          <a:ln w="12700">
            <a:noFill/>
            <a:miter lim="800000"/>
            <a:headEnd type="none" w="sm" len="sm"/>
            <a:tailEnd type="none" w="sm" len="sm"/>
          </a:ln>
          <a:effectLst/>
        </p:spPr>
        <p:txBody>
          <a:bodyPr>
            <a:spAutoFit/>
          </a:bodyPr>
          <a:lstStyle/>
          <a:p>
            <a:pPr>
              <a:spcBef>
                <a:spcPct val="50000"/>
              </a:spcBef>
              <a:buFontTx/>
              <a:buNone/>
            </a:pPr>
            <a:r>
              <a:rPr lang="en-US" sz="1600">
                <a:latin typeface="Arial" charset="0"/>
              </a:rPr>
              <a:t>It looks like another periodic table is showing up for elementary particles. Pretty soon, people got the idea to look for particles where there were gaps in the patterns.  Again and again, they found them.</a:t>
            </a:r>
          </a:p>
        </p:txBody>
      </p:sp>
      <p:sp>
        <p:nvSpPr>
          <p:cNvPr id="796680" name="Text Box 8"/>
          <p:cNvSpPr txBox="1">
            <a:spLocks noChangeArrowheads="1"/>
          </p:cNvSpPr>
          <p:nvPr/>
        </p:nvSpPr>
        <p:spPr bwMode="auto">
          <a:xfrm>
            <a:off x="4979988" y="5897563"/>
            <a:ext cx="3732212" cy="336550"/>
          </a:xfrm>
          <a:prstGeom prst="rect">
            <a:avLst/>
          </a:prstGeom>
          <a:solidFill>
            <a:srgbClr val="FFFF99"/>
          </a:solidFill>
          <a:ln w="12700">
            <a:noFill/>
            <a:miter lim="800000"/>
            <a:headEnd type="none" w="sm" len="sm"/>
            <a:tailEnd type="none" w="sm" len="sm"/>
          </a:ln>
          <a:effectLst/>
        </p:spPr>
        <p:txBody>
          <a:bodyPr wrap="none">
            <a:spAutoFit/>
          </a:bodyPr>
          <a:lstStyle/>
          <a:p>
            <a:pPr algn="ctr">
              <a:spcBef>
                <a:spcPct val="50000"/>
              </a:spcBef>
              <a:buFontTx/>
              <a:buNone/>
            </a:pPr>
            <a:r>
              <a:rPr lang="en-US" sz="1600">
                <a:latin typeface="Arial" charset="0"/>
              </a:rPr>
              <a:t>Remember: a good theory is predictive.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3"/>
          <p:cNvSpPr>
            <a:spLocks noGrp="1"/>
          </p:cNvSpPr>
          <p:nvPr>
            <p:ph type="ftr" sz="quarter" idx="10"/>
          </p:nvPr>
        </p:nvSpPr>
        <p:spPr/>
        <p:txBody>
          <a:bodyPr/>
          <a:lstStyle/>
          <a:p>
            <a:fld id="{4963F68C-0B8C-4187-9C73-4D154CF9394C}" type="slidenum">
              <a:rPr lang="en-US"/>
              <a:pPr/>
              <a:t>9</a:t>
            </a:fld>
            <a:r>
              <a:rPr lang="en-US"/>
              <a:t>                                                                                                                                       Tom LeCompte, ANL</a:t>
            </a:r>
          </a:p>
        </p:txBody>
      </p:sp>
      <p:sp>
        <p:nvSpPr>
          <p:cNvPr id="808962" name="Rectangle 2050"/>
          <p:cNvSpPr>
            <a:spLocks noGrp="1" noChangeArrowheads="1"/>
          </p:cNvSpPr>
          <p:nvPr>
            <p:ph type="title"/>
          </p:nvPr>
        </p:nvSpPr>
        <p:spPr/>
        <p:txBody>
          <a:bodyPr/>
          <a:lstStyle/>
          <a:p>
            <a:r>
              <a:rPr lang="en-US"/>
              <a:t>Timing evidence for collisions</a:t>
            </a:r>
          </a:p>
        </p:txBody>
      </p:sp>
      <p:pic>
        <p:nvPicPr>
          <p:cNvPr id="808963" name="Picture 2051" descr="https://twiki.cern.ch/twiki/pub/Atlas/TriggerPublicResults/MBTSTimeDiff.png"/>
          <p:cNvPicPr>
            <a:picLocks noChangeAspect="1" noChangeArrowheads="1"/>
          </p:cNvPicPr>
          <p:nvPr>
            <p:ph type="body" idx="1"/>
          </p:nvPr>
        </p:nvPicPr>
        <p:blipFill>
          <a:blip r:embed="rId2" cstate="print"/>
          <a:srcRect/>
          <a:stretch>
            <a:fillRect/>
          </a:stretch>
        </p:blipFill>
        <p:spPr>
          <a:xfrm>
            <a:off x="5029200" y="914400"/>
            <a:ext cx="3886200" cy="2606675"/>
          </a:xfrm>
          <a:noFill/>
          <a:ln/>
        </p:spPr>
      </p:pic>
      <p:pic>
        <p:nvPicPr>
          <p:cNvPr id="808964" name="Picture 2052" descr="TRTtimeInfo_run140541_event140973_TEcut3_profile.png"/>
          <p:cNvPicPr>
            <a:picLocks noChangeAspect="1" noChangeArrowheads="1"/>
          </p:cNvPicPr>
          <p:nvPr/>
        </p:nvPicPr>
        <p:blipFill>
          <a:blip r:embed="rId3" cstate="print"/>
          <a:srcRect/>
          <a:stretch>
            <a:fillRect/>
          </a:stretch>
        </p:blipFill>
        <p:spPr bwMode="auto">
          <a:xfrm>
            <a:off x="228600" y="2057400"/>
            <a:ext cx="4267200" cy="2197100"/>
          </a:xfrm>
          <a:prstGeom prst="rect">
            <a:avLst/>
          </a:prstGeom>
          <a:noFill/>
        </p:spPr>
      </p:pic>
      <p:pic>
        <p:nvPicPr>
          <p:cNvPr id="808965" name="Picture 2053" descr="TRTtimeInfo_run140541_event171897_TEcut3_profile.png"/>
          <p:cNvPicPr>
            <a:picLocks noChangeAspect="1" noChangeArrowheads="1"/>
          </p:cNvPicPr>
          <p:nvPr/>
        </p:nvPicPr>
        <p:blipFill>
          <a:blip r:embed="rId4" cstate="print"/>
          <a:srcRect/>
          <a:stretch>
            <a:fillRect/>
          </a:stretch>
        </p:blipFill>
        <p:spPr bwMode="auto">
          <a:xfrm>
            <a:off x="304800" y="4343400"/>
            <a:ext cx="4122738" cy="2122488"/>
          </a:xfrm>
          <a:prstGeom prst="rect">
            <a:avLst/>
          </a:prstGeom>
          <a:noFill/>
        </p:spPr>
      </p:pic>
      <p:sp>
        <p:nvSpPr>
          <p:cNvPr id="808966" name="Text Box 2054"/>
          <p:cNvSpPr txBox="1">
            <a:spLocks noChangeArrowheads="1"/>
          </p:cNvSpPr>
          <p:nvPr/>
        </p:nvSpPr>
        <p:spPr bwMode="auto">
          <a:xfrm>
            <a:off x="4038600" y="3733800"/>
            <a:ext cx="2786063" cy="517525"/>
          </a:xfrm>
          <a:prstGeom prst="rect">
            <a:avLst/>
          </a:prstGeom>
          <a:solidFill>
            <a:srgbClr val="CCFFCC"/>
          </a:solidFill>
          <a:ln w="9525">
            <a:noFill/>
            <a:miter lim="800000"/>
            <a:headEnd/>
            <a:tailEnd/>
          </a:ln>
          <a:effectLst/>
        </p:spPr>
        <p:txBody>
          <a:bodyPr wrap="none">
            <a:spAutoFit/>
          </a:bodyPr>
          <a:lstStyle/>
          <a:p>
            <a:pPr>
              <a:buFontTx/>
              <a:buNone/>
            </a:pPr>
            <a:r>
              <a:rPr lang="en-US">
                <a:latin typeface="Arial" charset="0"/>
              </a:rPr>
              <a:t>Beam-gas in the ATLAS Tracker </a:t>
            </a:r>
            <a:br>
              <a:rPr lang="en-US">
                <a:latin typeface="Arial" charset="0"/>
              </a:rPr>
            </a:br>
            <a:r>
              <a:rPr lang="en-US">
                <a:latin typeface="Arial" charset="0"/>
              </a:rPr>
              <a:t>tracks moving towards the left.</a:t>
            </a:r>
          </a:p>
        </p:txBody>
      </p:sp>
      <p:sp>
        <p:nvSpPr>
          <p:cNvPr id="808967" name="Text Box 2055"/>
          <p:cNvSpPr txBox="1">
            <a:spLocks noChangeArrowheads="1"/>
          </p:cNvSpPr>
          <p:nvPr/>
        </p:nvSpPr>
        <p:spPr bwMode="auto">
          <a:xfrm>
            <a:off x="4114800" y="5867400"/>
            <a:ext cx="2738438" cy="517525"/>
          </a:xfrm>
          <a:prstGeom prst="rect">
            <a:avLst/>
          </a:prstGeom>
          <a:solidFill>
            <a:srgbClr val="99CCFF"/>
          </a:solidFill>
          <a:ln w="9525">
            <a:noFill/>
            <a:miter lim="800000"/>
            <a:headEnd/>
            <a:tailEnd/>
          </a:ln>
          <a:effectLst/>
        </p:spPr>
        <p:txBody>
          <a:bodyPr wrap="none">
            <a:spAutoFit/>
          </a:bodyPr>
          <a:lstStyle/>
          <a:p>
            <a:pPr>
              <a:buFontTx/>
              <a:buNone/>
            </a:pPr>
            <a:r>
              <a:rPr lang="en-US">
                <a:latin typeface="Arial" charset="0"/>
              </a:rPr>
              <a:t>Collisions in the ATLAS Tracker </a:t>
            </a:r>
            <a:br>
              <a:rPr lang="en-US">
                <a:latin typeface="Arial" charset="0"/>
              </a:rPr>
            </a:br>
            <a:r>
              <a:rPr lang="en-US">
                <a:latin typeface="Arial" charset="0"/>
              </a:rPr>
              <a:t>tracks moving outwards.</a:t>
            </a:r>
          </a:p>
        </p:txBody>
      </p:sp>
      <p:sp>
        <p:nvSpPr>
          <p:cNvPr id="808968" name="AutoShape 2056"/>
          <p:cNvSpPr>
            <a:spLocks noChangeArrowheads="1"/>
          </p:cNvSpPr>
          <p:nvPr/>
        </p:nvSpPr>
        <p:spPr bwMode="auto">
          <a:xfrm>
            <a:off x="4800600" y="5029200"/>
            <a:ext cx="1143000" cy="381000"/>
          </a:xfrm>
          <a:prstGeom prst="leftArrow">
            <a:avLst>
              <a:gd name="adj1" fmla="val 50000"/>
              <a:gd name="adj2" fmla="val 75000"/>
            </a:avLst>
          </a:prstGeom>
          <a:noFill/>
          <a:ln w="9525">
            <a:noFill/>
            <a:miter lim="800000"/>
            <a:headEnd/>
            <a:tailEnd/>
          </a:ln>
          <a:effectLst/>
        </p:spPr>
        <p:txBody>
          <a:bodyPr wrap="none" anchor="ctr"/>
          <a:lstStyle/>
          <a:p>
            <a:endParaRPr lang="en-GB"/>
          </a:p>
        </p:txBody>
      </p:sp>
      <p:sp>
        <p:nvSpPr>
          <p:cNvPr id="808969" name="Line 2057"/>
          <p:cNvSpPr>
            <a:spLocks noChangeShapeType="1"/>
          </p:cNvSpPr>
          <p:nvPr/>
        </p:nvSpPr>
        <p:spPr bwMode="auto">
          <a:xfrm flipH="1" flipV="1">
            <a:off x="4114800" y="5105400"/>
            <a:ext cx="1219200" cy="609600"/>
          </a:xfrm>
          <a:prstGeom prst="line">
            <a:avLst/>
          </a:prstGeom>
          <a:noFill/>
          <a:ln w="228600">
            <a:solidFill>
              <a:srgbClr val="99CCFF"/>
            </a:solidFill>
            <a:round/>
            <a:headEnd/>
            <a:tailEnd type="triangle" w="med" len="med"/>
          </a:ln>
          <a:effectLst/>
        </p:spPr>
        <p:txBody>
          <a:bodyPr/>
          <a:lstStyle/>
          <a:p>
            <a:endParaRPr lang="en-GB"/>
          </a:p>
        </p:txBody>
      </p:sp>
      <p:sp>
        <p:nvSpPr>
          <p:cNvPr id="808970" name="Line 2058"/>
          <p:cNvSpPr>
            <a:spLocks noChangeShapeType="1"/>
          </p:cNvSpPr>
          <p:nvPr/>
        </p:nvSpPr>
        <p:spPr bwMode="auto">
          <a:xfrm flipH="1" flipV="1">
            <a:off x="4038600" y="2971800"/>
            <a:ext cx="1219200" cy="609600"/>
          </a:xfrm>
          <a:prstGeom prst="line">
            <a:avLst/>
          </a:prstGeom>
          <a:noFill/>
          <a:ln w="228600">
            <a:solidFill>
              <a:srgbClr val="CCFFCC"/>
            </a:solidFill>
            <a:round/>
            <a:headEnd/>
            <a:tailEnd type="triangle" w="med" len="med"/>
          </a:ln>
          <a:effectLst/>
        </p:spPr>
        <p:txBody>
          <a:bodyPr/>
          <a:lstStyle/>
          <a:p>
            <a:endParaRPr lang="en-GB"/>
          </a:p>
        </p:txBody>
      </p:sp>
      <p:sp>
        <p:nvSpPr>
          <p:cNvPr id="808971" name="Text Box 2059"/>
          <p:cNvSpPr txBox="1">
            <a:spLocks noChangeArrowheads="1"/>
          </p:cNvSpPr>
          <p:nvPr/>
        </p:nvSpPr>
        <p:spPr bwMode="auto">
          <a:xfrm>
            <a:off x="990600" y="990600"/>
            <a:ext cx="2903538" cy="517525"/>
          </a:xfrm>
          <a:prstGeom prst="rect">
            <a:avLst/>
          </a:prstGeom>
          <a:solidFill>
            <a:srgbClr val="FFFF00"/>
          </a:solidFill>
          <a:ln w="9525">
            <a:noFill/>
            <a:miter lim="800000"/>
            <a:headEnd/>
            <a:tailEnd/>
          </a:ln>
          <a:effectLst/>
        </p:spPr>
        <p:txBody>
          <a:bodyPr wrap="none">
            <a:spAutoFit/>
          </a:bodyPr>
          <a:lstStyle/>
          <a:p>
            <a:pPr>
              <a:buFontTx/>
              <a:buNone/>
            </a:pPr>
            <a:r>
              <a:rPr lang="en-US">
                <a:latin typeface="Arial" charset="0"/>
              </a:rPr>
              <a:t>Timing with the trigger scintillators </a:t>
            </a:r>
            <a:br>
              <a:rPr lang="en-US">
                <a:latin typeface="Arial" charset="0"/>
              </a:rPr>
            </a:br>
            <a:r>
              <a:rPr lang="en-US">
                <a:latin typeface="Arial" charset="0"/>
              </a:rPr>
              <a:t>mounted on the endcaps.</a:t>
            </a:r>
          </a:p>
        </p:txBody>
      </p:sp>
      <p:sp>
        <p:nvSpPr>
          <p:cNvPr id="808972" name="Line 2060"/>
          <p:cNvSpPr>
            <a:spLocks noChangeShapeType="1"/>
          </p:cNvSpPr>
          <p:nvPr/>
        </p:nvSpPr>
        <p:spPr bwMode="auto">
          <a:xfrm flipV="1">
            <a:off x="3962400" y="1295400"/>
            <a:ext cx="990600" cy="0"/>
          </a:xfrm>
          <a:prstGeom prst="line">
            <a:avLst/>
          </a:prstGeom>
          <a:noFill/>
          <a:ln w="228600">
            <a:solidFill>
              <a:srgbClr val="FFFF00"/>
            </a:solidFill>
            <a:round/>
            <a:headEnd/>
            <a:tailEnd type="triangle" w="med" len="med"/>
          </a:ln>
          <a:effectLst/>
        </p:spPr>
        <p:txBody>
          <a:bodyPr/>
          <a:lstStyle/>
          <a:p>
            <a:endParaRPr lang="en-GB"/>
          </a:p>
        </p:txBody>
      </p:sp>
      <p:sp>
        <p:nvSpPr>
          <p:cNvPr id="808973" name="Text Box 2061"/>
          <p:cNvSpPr txBox="1">
            <a:spLocks noChangeArrowheads="1"/>
          </p:cNvSpPr>
          <p:nvPr/>
        </p:nvSpPr>
        <p:spPr bwMode="auto">
          <a:xfrm>
            <a:off x="7543800" y="5943600"/>
            <a:ext cx="776288" cy="333375"/>
          </a:xfrm>
          <a:prstGeom prst="rect">
            <a:avLst/>
          </a:prstGeom>
          <a:solidFill>
            <a:schemeClr val="bg1"/>
          </a:solidFill>
          <a:ln w="28575">
            <a:solidFill>
              <a:schemeClr val="accent2"/>
            </a:solidFill>
            <a:miter lim="800000"/>
            <a:headEnd/>
            <a:tailEnd/>
          </a:ln>
          <a:effectLst/>
        </p:spPr>
        <p:txBody>
          <a:bodyPr wrap="none">
            <a:spAutoFit/>
          </a:bodyPr>
          <a:lstStyle/>
          <a:p>
            <a:pPr>
              <a:buFontTx/>
              <a:buNone/>
            </a:pPr>
            <a:r>
              <a:rPr lang="en-US">
                <a:latin typeface="Arial" charset="0"/>
              </a:rPr>
              <a:t>ATLAS</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fld id="{AA58F3E5-FF30-476A-81D6-23FF80260F29}" type="slidenum">
              <a:rPr lang="en-US"/>
              <a:pPr/>
              <a:t>90</a:t>
            </a:fld>
            <a:r>
              <a:rPr lang="en-US"/>
              <a:t>                                                                                                                                       Tom LeCompte, ANL</a:t>
            </a:r>
          </a:p>
        </p:txBody>
      </p:sp>
      <p:sp>
        <p:nvSpPr>
          <p:cNvPr id="797698" name="Rectangle 2"/>
          <p:cNvSpPr>
            <a:spLocks noGrp="1" noChangeArrowheads="1"/>
          </p:cNvSpPr>
          <p:nvPr>
            <p:ph type="title"/>
          </p:nvPr>
        </p:nvSpPr>
        <p:spPr/>
        <p:txBody>
          <a:bodyPr/>
          <a:lstStyle/>
          <a:p>
            <a:r>
              <a:rPr lang="en-US"/>
              <a:t>More particles, More patterns</a:t>
            </a:r>
          </a:p>
        </p:txBody>
      </p:sp>
      <p:pic>
        <p:nvPicPr>
          <p:cNvPr id="797699" name="Picture 3" descr="D:\lecompte\MISC\NU ISP\baryons1.jpg"/>
          <p:cNvPicPr>
            <a:picLocks noChangeAspect="1" noChangeArrowheads="1"/>
          </p:cNvPicPr>
          <p:nvPr/>
        </p:nvPicPr>
        <p:blipFill>
          <a:blip r:embed="rId2" cstate="print"/>
          <a:srcRect/>
          <a:stretch>
            <a:fillRect/>
          </a:stretch>
        </p:blipFill>
        <p:spPr bwMode="auto">
          <a:xfrm>
            <a:off x="228600" y="990600"/>
            <a:ext cx="3359150" cy="5106988"/>
          </a:xfrm>
          <a:prstGeom prst="rect">
            <a:avLst/>
          </a:prstGeom>
          <a:noFill/>
        </p:spPr>
      </p:pic>
      <p:pic>
        <p:nvPicPr>
          <p:cNvPr id="797700" name="Picture 4" descr="D:\lecompte\MISC\NU ISP\mesons1.jpg"/>
          <p:cNvPicPr>
            <a:picLocks noChangeAspect="1" noChangeArrowheads="1"/>
          </p:cNvPicPr>
          <p:nvPr/>
        </p:nvPicPr>
        <p:blipFill>
          <a:blip r:embed="rId3" cstate="print"/>
          <a:srcRect/>
          <a:stretch>
            <a:fillRect/>
          </a:stretch>
        </p:blipFill>
        <p:spPr bwMode="auto">
          <a:xfrm>
            <a:off x="3657600" y="914400"/>
            <a:ext cx="3232150" cy="5095875"/>
          </a:xfrm>
          <a:prstGeom prst="rect">
            <a:avLst/>
          </a:prstGeom>
          <a:noFill/>
        </p:spPr>
      </p:pic>
      <p:sp>
        <p:nvSpPr>
          <p:cNvPr id="797701" name="Text Box 5"/>
          <p:cNvSpPr txBox="1">
            <a:spLocks noChangeArrowheads="1"/>
          </p:cNvSpPr>
          <p:nvPr/>
        </p:nvSpPr>
        <p:spPr bwMode="auto">
          <a:xfrm>
            <a:off x="7010400" y="1600200"/>
            <a:ext cx="2058988" cy="3800475"/>
          </a:xfrm>
          <a:prstGeom prst="rect">
            <a:avLst/>
          </a:prstGeom>
          <a:solidFill>
            <a:srgbClr val="DDDDDD"/>
          </a:solidFill>
          <a:ln w="12700">
            <a:noFill/>
            <a:miter lim="800000"/>
            <a:headEnd type="none" w="sm" len="sm"/>
            <a:tailEnd type="none" w="sm" len="sm"/>
          </a:ln>
          <a:effectLst/>
        </p:spPr>
        <p:txBody>
          <a:bodyPr>
            <a:spAutoFit/>
          </a:bodyPr>
          <a:lstStyle/>
          <a:p>
            <a:pPr>
              <a:spcBef>
                <a:spcPct val="50000"/>
              </a:spcBef>
              <a:buFontTx/>
              <a:buNone/>
            </a:pPr>
            <a:r>
              <a:rPr lang="en-US" sz="1800">
                <a:latin typeface="Arial" charset="0"/>
              </a:rPr>
              <a:t>It’s getting hard to see how so many patterns could be forming accidentally.</a:t>
            </a:r>
            <a:br>
              <a:rPr lang="en-US" sz="1800">
                <a:latin typeface="Arial" charset="0"/>
              </a:rPr>
            </a:br>
            <a:endParaRPr lang="en-US" sz="1800">
              <a:latin typeface="Arial" charset="0"/>
            </a:endParaRPr>
          </a:p>
          <a:p>
            <a:pPr>
              <a:spcBef>
                <a:spcPct val="50000"/>
              </a:spcBef>
              <a:buFontTx/>
              <a:buNone/>
            </a:pPr>
            <a:r>
              <a:rPr lang="en-US" sz="1800">
                <a:latin typeface="Arial" charset="0"/>
              </a:rPr>
              <a:t>These patterns aren’t random.  They are representation of the same underlying symmetry. </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fld id="{ED5702AD-5570-482C-AAAE-88D798373910}" type="slidenum">
              <a:rPr lang="en-US"/>
              <a:pPr/>
              <a:t>91</a:t>
            </a:fld>
            <a:r>
              <a:rPr lang="en-US"/>
              <a:t>                                                                                                                                       Tom LeCompte, ANL</a:t>
            </a:r>
          </a:p>
        </p:txBody>
      </p:sp>
      <p:sp>
        <p:nvSpPr>
          <p:cNvPr id="798722" name="Rectangle 2"/>
          <p:cNvSpPr>
            <a:spLocks noGrp="1" noChangeArrowheads="1"/>
          </p:cNvSpPr>
          <p:nvPr>
            <p:ph type="title"/>
          </p:nvPr>
        </p:nvSpPr>
        <p:spPr/>
        <p:txBody>
          <a:bodyPr/>
          <a:lstStyle/>
          <a:p>
            <a:r>
              <a:rPr lang="en-US"/>
              <a:t>One Last Bit Of Evidence</a:t>
            </a:r>
          </a:p>
        </p:txBody>
      </p:sp>
      <p:pic>
        <p:nvPicPr>
          <p:cNvPr id="798723" name="Picture 3"/>
          <p:cNvPicPr>
            <a:picLocks noChangeAspect="1" noChangeArrowheads="1"/>
          </p:cNvPicPr>
          <p:nvPr/>
        </p:nvPicPr>
        <p:blipFill>
          <a:blip r:embed="rId2" cstate="print"/>
          <a:srcRect/>
          <a:stretch>
            <a:fillRect/>
          </a:stretch>
        </p:blipFill>
        <p:spPr bwMode="auto">
          <a:xfrm>
            <a:off x="228600" y="914400"/>
            <a:ext cx="5616575" cy="4664075"/>
          </a:xfrm>
          <a:prstGeom prst="rect">
            <a:avLst/>
          </a:prstGeom>
          <a:noFill/>
        </p:spPr>
      </p:pic>
      <p:sp>
        <p:nvSpPr>
          <p:cNvPr id="798724" name="Rectangle 4"/>
          <p:cNvSpPr>
            <a:spLocks noChangeArrowheads="1"/>
          </p:cNvSpPr>
          <p:nvPr/>
        </p:nvSpPr>
        <p:spPr bwMode="auto">
          <a:xfrm>
            <a:off x="5638800" y="1066800"/>
            <a:ext cx="3284538" cy="4935538"/>
          </a:xfrm>
          <a:prstGeom prst="rect">
            <a:avLst/>
          </a:prstGeom>
          <a:noFill/>
          <a:ln w="9525">
            <a:noFill/>
            <a:miter lim="800000"/>
            <a:headEnd/>
            <a:tailEnd/>
          </a:ln>
          <a:effectLst/>
        </p:spPr>
        <p:txBody>
          <a:bodyPr lIns="92075" tIns="46038" rIns="92075" bIns="46038"/>
          <a:lstStyle/>
          <a:p>
            <a:pPr marL="342900" indent="-342900">
              <a:lnSpc>
                <a:spcPct val="90000"/>
              </a:lnSpc>
              <a:spcBef>
                <a:spcPct val="50000"/>
              </a:spcBef>
            </a:pPr>
            <a:r>
              <a:rPr lang="en-US" sz="1800">
                <a:latin typeface="Arial" charset="0"/>
              </a:rPr>
              <a:t>Just as atoms and nuclei have energy levels, so do “particles”</a:t>
            </a:r>
          </a:p>
          <a:p>
            <a:pPr marL="742950" lvl="1" indent="-285750">
              <a:lnSpc>
                <a:spcPct val="90000"/>
              </a:lnSpc>
              <a:spcBef>
                <a:spcPct val="50000"/>
              </a:spcBef>
              <a:buFontTx/>
              <a:buChar char="–"/>
            </a:pPr>
            <a:r>
              <a:rPr lang="en-US">
                <a:latin typeface="Arial" charset="0"/>
              </a:rPr>
              <a:t>These energy levels are typically 100’s of MeV apart</a:t>
            </a:r>
          </a:p>
          <a:p>
            <a:pPr marL="742950" lvl="1" indent="-285750">
              <a:lnSpc>
                <a:spcPct val="90000"/>
              </a:lnSpc>
              <a:spcBef>
                <a:spcPct val="50000"/>
              </a:spcBef>
              <a:buFontTx/>
              <a:buChar char="–"/>
            </a:pPr>
            <a:r>
              <a:rPr lang="en-US">
                <a:latin typeface="Arial" charset="0"/>
              </a:rPr>
              <a:t>Nuclear energy levels are MeV apart</a:t>
            </a:r>
          </a:p>
          <a:p>
            <a:pPr marL="742950" lvl="1" indent="-285750">
              <a:lnSpc>
                <a:spcPct val="90000"/>
              </a:lnSpc>
              <a:spcBef>
                <a:spcPct val="50000"/>
              </a:spcBef>
              <a:buFontTx/>
              <a:buChar char="–"/>
            </a:pPr>
            <a:r>
              <a:rPr lang="en-US">
                <a:latin typeface="Arial" charset="0"/>
              </a:rPr>
              <a:t>Atomic energy levels are eV apart</a:t>
            </a:r>
          </a:p>
          <a:p>
            <a:pPr marL="742950" lvl="1" indent="-285750">
              <a:lnSpc>
                <a:spcPct val="90000"/>
              </a:lnSpc>
              <a:spcBef>
                <a:spcPct val="50000"/>
              </a:spcBef>
              <a:buFontTx/>
              <a:buChar char="–"/>
            </a:pPr>
            <a:r>
              <a:rPr lang="en-US">
                <a:latin typeface="Arial" charset="0"/>
              </a:rPr>
              <a:t>Conclusion: particles have substructure</a:t>
            </a:r>
          </a:p>
          <a:p>
            <a:pPr marL="742950" lvl="1" indent="-285750">
              <a:lnSpc>
                <a:spcPct val="90000"/>
              </a:lnSpc>
              <a:spcBef>
                <a:spcPct val="50000"/>
              </a:spcBef>
              <a:buFontTx/>
              <a:buChar char="–"/>
            </a:pPr>
            <a:r>
              <a:rPr lang="en-US">
                <a:latin typeface="Arial" charset="0"/>
              </a:rPr>
              <a:t>Their constituents are bound together a hundred times tighter than nuclei are (again, suggests structure) and a hundred million times tighter than atoms are</a:t>
            </a:r>
          </a:p>
        </p:txBody>
      </p:sp>
      <p:sp>
        <p:nvSpPr>
          <p:cNvPr id="798725" name="Text Box 5"/>
          <p:cNvSpPr txBox="1">
            <a:spLocks noChangeArrowheads="1"/>
          </p:cNvSpPr>
          <p:nvPr/>
        </p:nvSpPr>
        <p:spPr bwMode="auto">
          <a:xfrm>
            <a:off x="2057400" y="5638800"/>
            <a:ext cx="6705600" cy="641350"/>
          </a:xfrm>
          <a:prstGeom prst="rect">
            <a:avLst/>
          </a:prstGeom>
          <a:solidFill>
            <a:srgbClr val="800000"/>
          </a:solidFill>
          <a:ln w="9525">
            <a:noFill/>
            <a:miter lim="800000"/>
            <a:headEnd/>
            <a:tailEnd/>
          </a:ln>
          <a:effectLst/>
        </p:spPr>
        <p:txBody>
          <a:bodyPr>
            <a:spAutoFit/>
          </a:bodyPr>
          <a:lstStyle/>
          <a:p>
            <a:pPr>
              <a:spcBef>
                <a:spcPct val="50000"/>
              </a:spcBef>
              <a:buFontTx/>
              <a:buNone/>
            </a:pPr>
            <a:r>
              <a:rPr lang="en-US" sz="1800">
                <a:solidFill>
                  <a:schemeClr val="bg1"/>
                </a:solidFill>
                <a:latin typeface="Arial" charset="0"/>
              </a:rPr>
              <a:t>We see “periodic tables” and energy levels because hadrons are made up of smaller particles (quarks).</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fld id="{F721B579-9C79-4652-959F-DC1E10F7EF53}" type="slidenum">
              <a:rPr lang="en-US"/>
              <a:pPr/>
              <a:t>92</a:t>
            </a:fld>
            <a:r>
              <a:rPr lang="en-US"/>
              <a:t>                                                                                                                                       Tom LeCompte, ANL</a:t>
            </a:r>
          </a:p>
        </p:txBody>
      </p:sp>
      <p:sp>
        <p:nvSpPr>
          <p:cNvPr id="799746" name="Rectangle 2"/>
          <p:cNvSpPr>
            <a:spLocks noGrp="1" noChangeArrowheads="1"/>
          </p:cNvSpPr>
          <p:nvPr>
            <p:ph type="title"/>
          </p:nvPr>
        </p:nvSpPr>
        <p:spPr/>
        <p:txBody>
          <a:bodyPr/>
          <a:lstStyle/>
          <a:p>
            <a:r>
              <a:rPr lang="en-US"/>
              <a:t>The “Standard Model”</a:t>
            </a:r>
          </a:p>
        </p:txBody>
      </p:sp>
      <p:sp>
        <p:nvSpPr>
          <p:cNvPr id="799747" name="Rectangle 3"/>
          <p:cNvSpPr>
            <a:spLocks noGrp="1" noChangeArrowheads="1"/>
          </p:cNvSpPr>
          <p:nvPr>
            <p:ph type="body" idx="1"/>
          </p:nvPr>
        </p:nvSpPr>
        <p:spPr>
          <a:xfrm>
            <a:off x="4933950" y="1143000"/>
            <a:ext cx="4210050" cy="4816475"/>
          </a:xfrm>
        </p:spPr>
        <p:txBody>
          <a:bodyPr/>
          <a:lstStyle/>
          <a:p>
            <a:r>
              <a:rPr lang="en-US" sz="1800"/>
              <a:t>Everything we know about can be made up of particles in this table</a:t>
            </a:r>
            <a:br>
              <a:rPr lang="en-US" sz="1800"/>
            </a:br>
            <a:endParaRPr lang="en-US" sz="1800"/>
          </a:p>
          <a:p>
            <a:r>
              <a:rPr lang="en-US" sz="1800"/>
              <a:t>A good theory is predictive:</a:t>
            </a:r>
          </a:p>
          <a:p>
            <a:pPr lvl="1"/>
            <a:r>
              <a:rPr lang="en-US" sz="1400"/>
              <a:t>Two quarks and one lepton were successfully predicted from this table</a:t>
            </a:r>
            <a:br>
              <a:rPr lang="en-US" sz="1400"/>
            </a:br>
            <a:endParaRPr lang="en-US" sz="1400"/>
          </a:p>
          <a:p>
            <a:r>
              <a:rPr lang="en-US" sz="1800"/>
              <a:t>The quarks and leptons line up in nice columns</a:t>
            </a:r>
          </a:p>
        </p:txBody>
      </p:sp>
      <p:pic>
        <p:nvPicPr>
          <p:cNvPr id="799748" name="Picture 4" descr="D:\lecompte\MISC\NU ISP\top_model_elem_part.gif"/>
          <p:cNvPicPr>
            <a:picLocks noChangeAspect="1" noChangeArrowheads="1"/>
          </p:cNvPicPr>
          <p:nvPr/>
        </p:nvPicPr>
        <p:blipFill>
          <a:blip r:embed="rId2" cstate="print"/>
          <a:srcRect/>
          <a:stretch>
            <a:fillRect/>
          </a:stretch>
        </p:blipFill>
        <p:spPr bwMode="auto">
          <a:xfrm>
            <a:off x="609600" y="1143000"/>
            <a:ext cx="4233863" cy="4983163"/>
          </a:xfrm>
          <a:prstGeom prst="rect">
            <a:avLst/>
          </a:prstGeom>
          <a:noFill/>
          <a:ln w="9525">
            <a:noFill/>
            <a:miter lim="800000"/>
            <a:headEnd/>
            <a:tailEnd/>
          </a:ln>
        </p:spPr>
      </p:pic>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fld id="{6F2FFBC6-C91D-4A94-A44B-6F6D36B9FFBE}" type="slidenum">
              <a:rPr lang="en-US"/>
              <a:pPr/>
              <a:t>93</a:t>
            </a:fld>
            <a:r>
              <a:rPr lang="en-US"/>
              <a:t>                                                                                                                                       Tom LeCompte, ANL</a:t>
            </a:r>
          </a:p>
        </p:txBody>
      </p:sp>
      <p:sp>
        <p:nvSpPr>
          <p:cNvPr id="912386" name="Rectangle 2"/>
          <p:cNvSpPr>
            <a:spLocks noGrp="1" noChangeArrowheads="1"/>
          </p:cNvSpPr>
          <p:nvPr>
            <p:ph type="title"/>
          </p:nvPr>
        </p:nvSpPr>
        <p:spPr/>
        <p:txBody>
          <a:bodyPr/>
          <a:lstStyle/>
          <a:p>
            <a:r>
              <a:rPr lang="en-US"/>
              <a:t>How Atoms Emit Light</a:t>
            </a:r>
          </a:p>
        </p:txBody>
      </p:sp>
      <p:pic>
        <p:nvPicPr>
          <p:cNvPr id="912389" name="Picture 5" descr="http://static.howstuffworks.com/gif/fluorescent-lamp-atom.gif"/>
          <p:cNvPicPr>
            <a:picLocks noChangeAspect="1" noChangeArrowheads="1"/>
          </p:cNvPicPr>
          <p:nvPr/>
        </p:nvPicPr>
        <p:blipFill>
          <a:blip r:embed="rId2" cstate="print"/>
          <a:srcRect/>
          <a:stretch>
            <a:fillRect/>
          </a:stretch>
        </p:blipFill>
        <p:spPr bwMode="auto">
          <a:xfrm>
            <a:off x="609600" y="838200"/>
            <a:ext cx="5410200" cy="5341938"/>
          </a:xfrm>
          <a:prstGeom prst="rect">
            <a:avLst/>
          </a:prstGeom>
          <a:noFill/>
        </p:spPr>
      </p:pic>
      <p:sp>
        <p:nvSpPr>
          <p:cNvPr id="912390" name="AutoShape 6"/>
          <p:cNvSpPr>
            <a:spLocks noChangeArrowheads="1"/>
          </p:cNvSpPr>
          <p:nvPr/>
        </p:nvSpPr>
        <p:spPr bwMode="auto">
          <a:xfrm>
            <a:off x="6096000" y="1143000"/>
            <a:ext cx="2438400" cy="381000"/>
          </a:xfrm>
          <a:prstGeom prst="leftArrow">
            <a:avLst>
              <a:gd name="adj1" fmla="val 50000"/>
              <a:gd name="adj2" fmla="val 160000"/>
            </a:avLst>
          </a:prstGeom>
          <a:solidFill>
            <a:srgbClr val="C0C0C0"/>
          </a:solidFill>
          <a:ln w="9525">
            <a:noFill/>
            <a:miter lim="800000"/>
            <a:headEnd/>
            <a:tailEnd/>
          </a:ln>
          <a:effectLst/>
        </p:spPr>
        <p:txBody>
          <a:bodyPr wrap="none" anchor="ctr"/>
          <a:lstStyle/>
          <a:p>
            <a:pPr algn="ctr">
              <a:buFontTx/>
              <a:buNone/>
            </a:pPr>
            <a:r>
              <a:rPr lang="en-US">
                <a:latin typeface="Arial" charset="0"/>
              </a:rPr>
              <a:t>Found on the internet</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0"/>
          </p:nvPr>
        </p:nvSpPr>
        <p:spPr/>
        <p:txBody>
          <a:bodyPr/>
          <a:lstStyle/>
          <a:p>
            <a:fld id="{B7878363-8025-466C-B640-8DEB4CE45EFD}" type="slidenum">
              <a:rPr lang="en-US"/>
              <a:pPr/>
              <a:t>94</a:t>
            </a:fld>
            <a:r>
              <a:rPr lang="en-US"/>
              <a:t>                                                                                                                                       Tom LeCompte, ANL</a:t>
            </a:r>
          </a:p>
        </p:txBody>
      </p:sp>
      <p:sp>
        <p:nvSpPr>
          <p:cNvPr id="913410" name="Rectangle 2"/>
          <p:cNvSpPr>
            <a:spLocks noGrp="1" noChangeArrowheads="1"/>
          </p:cNvSpPr>
          <p:nvPr>
            <p:ph type="title"/>
          </p:nvPr>
        </p:nvSpPr>
        <p:spPr/>
        <p:txBody>
          <a:bodyPr/>
          <a:lstStyle/>
          <a:p>
            <a:r>
              <a:rPr lang="en-US"/>
              <a:t>The Idea: Draw a Parallel between Atoms and Quarks</a:t>
            </a:r>
          </a:p>
        </p:txBody>
      </p:sp>
      <p:sp>
        <p:nvSpPr>
          <p:cNvPr id="913411" name="Rectangle 3"/>
          <p:cNvSpPr>
            <a:spLocks noGrp="1" noChangeArrowheads="1"/>
          </p:cNvSpPr>
          <p:nvPr>
            <p:ph type="body" sz="half" idx="1"/>
          </p:nvPr>
        </p:nvSpPr>
        <p:spPr/>
        <p:txBody>
          <a:bodyPr/>
          <a:lstStyle/>
          <a:p>
            <a:r>
              <a:rPr lang="en-US" sz="1800"/>
              <a:t>Put a lot of energy into an atom</a:t>
            </a:r>
            <a:br>
              <a:rPr lang="en-US" sz="1800"/>
            </a:br>
            <a:endParaRPr lang="en-US" sz="1800"/>
          </a:p>
          <a:p>
            <a:r>
              <a:rPr lang="en-US" sz="1800"/>
              <a:t>The atom transitions to an excited state</a:t>
            </a:r>
            <a:br>
              <a:rPr lang="en-US" sz="1800"/>
            </a:br>
            <a:r>
              <a:rPr lang="en-US" sz="1800"/>
              <a:t/>
            </a:r>
            <a:br>
              <a:rPr lang="en-US" sz="1800"/>
            </a:br>
            <a:endParaRPr lang="en-US" sz="1800"/>
          </a:p>
          <a:p>
            <a:r>
              <a:rPr lang="en-US" sz="1800"/>
              <a:t>The atom emits a photon and returns to its ground state</a:t>
            </a:r>
            <a:br>
              <a:rPr lang="en-US" sz="1800"/>
            </a:br>
            <a:endParaRPr lang="en-US" sz="1800"/>
          </a:p>
          <a:p>
            <a:r>
              <a:rPr lang="en-US" sz="1800"/>
              <a:t>We see a line spectrum</a:t>
            </a:r>
          </a:p>
        </p:txBody>
      </p:sp>
      <p:sp>
        <p:nvSpPr>
          <p:cNvPr id="913412" name="Rectangle 4"/>
          <p:cNvSpPr>
            <a:spLocks noGrp="1" noChangeArrowheads="1"/>
          </p:cNvSpPr>
          <p:nvPr>
            <p:ph type="body" sz="half" idx="2"/>
          </p:nvPr>
        </p:nvSpPr>
        <p:spPr/>
        <p:txBody>
          <a:bodyPr/>
          <a:lstStyle/>
          <a:p>
            <a:r>
              <a:rPr lang="en-US" sz="1800"/>
              <a:t>Put a lot of energy into a quark</a:t>
            </a:r>
            <a:br>
              <a:rPr lang="en-US" sz="1800"/>
            </a:br>
            <a:endParaRPr lang="en-US" sz="1800"/>
          </a:p>
          <a:p>
            <a:r>
              <a:rPr lang="en-US" sz="1800"/>
              <a:t>The quark transitions to an excited state</a:t>
            </a:r>
          </a:p>
          <a:p>
            <a:pPr lvl="1"/>
            <a:r>
              <a:rPr lang="en-US" sz="1400"/>
              <a:t>Only if such a state exists of course!</a:t>
            </a:r>
            <a:br>
              <a:rPr lang="en-US" sz="1400"/>
            </a:br>
            <a:endParaRPr lang="en-US" sz="1400"/>
          </a:p>
          <a:p>
            <a:r>
              <a:rPr lang="en-US" sz="1800"/>
              <a:t>The excited quark (q*) emits a gluon and returns to its ground state.</a:t>
            </a:r>
            <a:br>
              <a:rPr lang="en-US" sz="1800"/>
            </a:br>
            <a:endParaRPr lang="en-US" sz="1800"/>
          </a:p>
          <a:p>
            <a:r>
              <a:rPr lang="en-US" sz="1800"/>
              <a:t>What would we see?</a:t>
            </a:r>
          </a:p>
        </p:txBody>
      </p:sp>
      <p:pic>
        <p:nvPicPr>
          <p:cNvPr id="913414" name="Picture 6" descr="http://web.stteresa.edu.hk/~kfyuen/s6spectrum1.jpg"/>
          <p:cNvPicPr>
            <a:picLocks noChangeAspect="1" noChangeArrowheads="1"/>
          </p:cNvPicPr>
          <p:nvPr/>
        </p:nvPicPr>
        <p:blipFill>
          <a:blip r:embed="rId2" cstate="print"/>
          <a:srcRect/>
          <a:stretch>
            <a:fillRect/>
          </a:stretch>
        </p:blipFill>
        <p:spPr bwMode="auto">
          <a:xfrm>
            <a:off x="685800" y="4800600"/>
            <a:ext cx="3733800" cy="1287463"/>
          </a:xfrm>
          <a:prstGeom prst="rect">
            <a:avLst/>
          </a:prstGeom>
          <a:noFill/>
        </p:spPr>
      </p:pic>
      <p:pic>
        <p:nvPicPr>
          <p:cNvPr id="913416" name="Picture 8" descr="http://www.servitokss.com/wp-content/uploads/2009/07/man_question_mark.jpg"/>
          <p:cNvPicPr>
            <a:picLocks noChangeAspect="1" noChangeArrowheads="1"/>
          </p:cNvPicPr>
          <p:nvPr/>
        </p:nvPicPr>
        <p:blipFill>
          <a:blip r:embed="rId3" cstate="print"/>
          <a:srcRect/>
          <a:stretch>
            <a:fillRect/>
          </a:stretch>
        </p:blipFill>
        <p:spPr bwMode="auto">
          <a:xfrm>
            <a:off x="7315200" y="3962400"/>
            <a:ext cx="1638300" cy="2057400"/>
          </a:xfrm>
          <a:prstGeom prst="rect">
            <a:avLst/>
          </a:prstGeom>
          <a:noFill/>
        </p:spPr>
      </p:pic>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0"/>
          </p:nvPr>
        </p:nvSpPr>
        <p:spPr/>
        <p:txBody>
          <a:bodyPr/>
          <a:lstStyle/>
          <a:p>
            <a:fld id="{D4018D0C-C835-480C-A561-9754B3AF3E8D}" type="slidenum">
              <a:rPr lang="en-US"/>
              <a:pPr/>
              <a:t>95</a:t>
            </a:fld>
            <a:r>
              <a:rPr lang="en-US"/>
              <a:t>                                                                                                                                       Tom LeCompte, ANL</a:t>
            </a:r>
          </a:p>
        </p:txBody>
      </p:sp>
      <p:sp>
        <p:nvSpPr>
          <p:cNvPr id="915458" name="Rectangle 2"/>
          <p:cNvSpPr>
            <a:spLocks noGrp="1" noChangeArrowheads="1"/>
          </p:cNvSpPr>
          <p:nvPr>
            <p:ph type="title"/>
          </p:nvPr>
        </p:nvSpPr>
        <p:spPr/>
        <p:txBody>
          <a:bodyPr/>
          <a:lstStyle/>
          <a:p>
            <a:r>
              <a:rPr lang="en-US"/>
              <a:t>What We Might See</a:t>
            </a:r>
          </a:p>
        </p:txBody>
      </p:sp>
      <p:sp>
        <p:nvSpPr>
          <p:cNvPr id="915462" name="Rectangle 6"/>
          <p:cNvSpPr>
            <a:spLocks noGrp="1" noChangeArrowheads="1"/>
          </p:cNvSpPr>
          <p:nvPr>
            <p:ph type="body" sz="half" idx="2"/>
          </p:nvPr>
        </p:nvSpPr>
        <p:spPr>
          <a:xfrm>
            <a:off x="4876800" y="914400"/>
            <a:ext cx="3810000" cy="5334000"/>
          </a:xfrm>
        </p:spPr>
        <p:txBody>
          <a:bodyPr/>
          <a:lstStyle/>
          <a:p>
            <a:r>
              <a:rPr lang="en-US" sz="1800"/>
              <a:t>Lines in atomic spectra correspond to bumps in the jet-jet mass plot</a:t>
            </a:r>
          </a:p>
          <a:p>
            <a:pPr lvl="1"/>
            <a:r>
              <a:rPr lang="en-US" sz="1400"/>
              <a:t>One jet is the emitted gluon</a:t>
            </a:r>
          </a:p>
          <a:p>
            <a:pPr lvl="1"/>
            <a:r>
              <a:rPr lang="en-US" sz="1400"/>
              <a:t>The other is the recoil quark</a:t>
            </a:r>
          </a:p>
          <a:p>
            <a:pPr lvl="1"/>
            <a:r>
              <a:rPr lang="en-US" sz="1400"/>
              <a:t>(With atoms, the recoil is small)</a:t>
            </a:r>
            <a:br>
              <a:rPr lang="en-US" sz="1400"/>
            </a:br>
            <a:endParaRPr lang="en-US" sz="1400"/>
          </a:p>
          <a:p>
            <a:r>
              <a:rPr lang="en-US" sz="1800"/>
              <a:t>The experimental question is whether this distribution is smooth or whether it has bumps</a:t>
            </a:r>
            <a:br>
              <a:rPr lang="en-US" sz="1800"/>
            </a:br>
            <a:endParaRPr lang="en-US" sz="1800"/>
          </a:p>
          <a:p>
            <a:r>
              <a:rPr lang="en-US" sz="1800"/>
              <a:t>The background (black) is huge – it’s like trying to measure atomic spectra at noon outside rather than in a dark room.</a:t>
            </a:r>
          </a:p>
        </p:txBody>
      </p:sp>
      <p:pic>
        <p:nvPicPr>
          <p:cNvPr id="915464" name="Picture 8" descr="https://atlas.web.cern.ch/Atlas/GROUPS/PHYSICS/CONFNOTES/ATLAS-CONF-2010-080/fig_03.png"/>
          <p:cNvPicPr>
            <a:picLocks noChangeAspect="1" noChangeArrowheads="1"/>
          </p:cNvPicPr>
          <p:nvPr/>
        </p:nvPicPr>
        <p:blipFill>
          <a:blip r:embed="rId2" cstate="print"/>
          <a:srcRect/>
          <a:stretch>
            <a:fillRect/>
          </a:stretch>
        </p:blipFill>
        <p:spPr bwMode="auto">
          <a:xfrm>
            <a:off x="152400" y="990600"/>
            <a:ext cx="5029200" cy="4826000"/>
          </a:xfrm>
          <a:prstGeom prst="rect">
            <a:avLst/>
          </a:prstGeom>
          <a:noFill/>
        </p:spPr>
      </p:pic>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p:cNvSpPr>
            <a:spLocks noGrp="1"/>
          </p:cNvSpPr>
          <p:nvPr>
            <p:ph type="ftr" sz="quarter" idx="10"/>
          </p:nvPr>
        </p:nvSpPr>
        <p:spPr/>
        <p:txBody>
          <a:bodyPr/>
          <a:lstStyle/>
          <a:p>
            <a:fld id="{E238E575-7AA9-471E-AD56-D5C5CFA729AA}" type="slidenum">
              <a:rPr lang="en-US"/>
              <a:pPr/>
              <a:t>96</a:t>
            </a:fld>
            <a:r>
              <a:rPr lang="en-US"/>
              <a:t>                                                                                                                                       Tom LeCompte, ANL</a:t>
            </a:r>
          </a:p>
        </p:txBody>
      </p:sp>
      <p:pic>
        <p:nvPicPr>
          <p:cNvPr id="873477" name="Picture 5" descr="http://cms.web.cern.ch/cms/Resources/Website/Media/Images/EventDisplays/7_0TeV/images/highmassevent.jpg"/>
          <p:cNvPicPr>
            <a:picLocks noChangeAspect="1" noChangeArrowheads="1"/>
          </p:cNvPicPr>
          <p:nvPr/>
        </p:nvPicPr>
        <p:blipFill>
          <a:blip r:embed="rId2" cstate="print"/>
          <a:srcRect/>
          <a:stretch>
            <a:fillRect/>
          </a:stretch>
        </p:blipFill>
        <p:spPr bwMode="auto">
          <a:xfrm>
            <a:off x="609600" y="838200"/>
            <a:ext cx="7321550" cy="5427663"/>
          </a:xfrm>
          <a:prstGeom prst="rect">
            <a:avLst/>
          </a:prstGeom>
          <a:noFill/>
        </p:spPr>
      </p:pic>
      <p:sp>
        <p:nvSpPr>
          <p:cNvPr id="873478" name="Rectangle 6"/>
          <p:cNvSpPr>
            <a:spLocks noGrp="1" noChangeArrowheads="1"/>
          </p:cNvSpPr>
          <p:nvPr>
            <p:ph type="title"/>
          </p:nvPr>
        </p:nvSpPr>
        <p:spPr/>
        <p:txBody>
          <a:bodyPr/>
          <a:lstStyle/>
          <a:p>
            <a:r>
              <a:rPr lang="en-US"/>
              <a:t>The Sort Of Events We Are Looking For</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p:cNvSpPr>
            <a:spLocks noGrp="1"/>
          </p:cNvSpPr>
          <p:nvPr>
            <p:ph type="ftr" sz="quarter" idx="10"/>
          </p:nvPr>
        </p:nvSpPr>
        <p:spPr/>
        <p:txBody>
          <a:bodyPr/>
          <a:lstStyle/>
          <a:p>
            <a:fld id="{EAEB2D27-684B-4CB0-8E35-66D5EAAD0FA8}" type="slidenum">
              <a:rPr lang="en-US"/>
              <a:pPr/>
              <a:t>97</a:t>
            </a:fld>
            <a:r>
              <a:rPr lang="en-US"/>
              <a:t>                                                                                                                                       Tom LeCompte, ANL</a:t>
            </a:r>
          </a:p>
        </p:txBody>
      </p:sp>
      <p:pic>
        <p:nvPicPr>
          <p:cNvPr id="879619" name="Picture 3" descr="https://twiki.cern.ch/twiki/pub/Atlas/EventDisplayPublicResults/Atlantis-high-mjj-158548_5917927.png"/>
          <p:cNvPicPr>
            <a:picLocks noChangeAspect="1" noChangeArrowheads="1"/>
          </p:cNvPicPr>
          <p:nvPr/>
        </p:nvPicPr>
        <p:blipFill>
          <a:blip r:embed="rId2" cstate="print"/>
          <a:srcRect/>
          <a:stretch>
            <a:fillRect/>
          </a:stretch>
        </p:blipFill>
        <p:spPr bwMode="auto">
          <a:xfrm>
            <a:off x="1371600" y="838200"/>
            <a:ext cx="5484813" cy="5484813"/>
          </a:xfrm>
          <a:prstGeom prst="rect">
            <a:avLst/>
          </a:prstGeom>
          <a:noFill/>
        </p:spPr>
      </p:pic>
      <p:sp>
        <p:nvSpPr>
          <p:cNvPr id="879620" name="Rectangle 4"/>
          <p:cNvSpPr>
            <a:spLocks noGrp="1" noChangeArrowheads="1"/>
          </p:cNvSpPr>
          <p:nvPr>
            <p:ph type="title"/>
          </p:nvPr>
        </p:nvSpPr>
        <p:spPr/>
        <p:txBody>
          <a:bodyPr/>
          <a:lstStyle/>
          <a:p>
            <a:r>
              <a:rPr lang="en-US"/>
              <a:t>And One From ATLAS</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fld id="{3B627ADC-918F-4E13-BF64-538CB994AD4F}" type="slidenum">
              <a:rPr lang="en-US"/>
              <a:pPr/>
              <a:t>98</a:t>
            </a:fld>
            <a:r>
              <a:rPr lang="en-US"/>
              <a:t>                                                                                                                                       Tom LeCompte, ANL</a:t>
            </a:r>
          </a:p>
        </p:txBody>
      </p:sp>
      <p:pic>
        <p:nvPicPr>
          <p:cNvPr id="825347" name="Picture 3" descr="DI-JET_EXO_Figure_005.pdf"/>
          <p:cNvPicPr>
            <a:picLocks noChangeAspect="1"/>
          </p:cNvPicPr>
          <p:nvPr/>
        </p:nvPicPr>
        <p:blipFill>
          <a:blip r:embed="rId2" cstate="print"/>
          <a:srcRect l="1250" t="2605" r="3751" b="1303"/>
          <a:stretch>
            <a:fillRect/>
          </a:stretch>
        </p:blipFill>
        <p:spPr bwMode="auto">
          <a:xfrm>
            <a:off x="152400" y="990600"/>
            <a:ext cx="4191000" cy="4116388"/>
          </a:xfrm>
          <a:prstGeom prst="rect">
            <a:avLst/>
          </a:prstGeom>
          <a:noFill/>
          <a:ln w="9525">
            <a:noFill/>
            <a:miter lim="800000"/>
            <a:headEnd/>
            <a:tailEnd/>
          </a:ln>
        </p:spPr>
      </p:pic>
      <p:pic>
        <p:nvPicPr>
          <p:cNvPr id="825349" name="Picture 5" descr="https://atlas.web.cern.ch/Atlas/GROUPS/PHYSICS/CONFNOTES/ATLAS-CONF-2010-080/fig_06b.png"/>
          <p:cNvPicPr>
            <a:picLocks noChangeAspect="1" noChangeArrowheads="1"/>
          </p:cNvPicPr>
          <p:nvPr/>
        </p:nvPicPr>
        <p:blipFill>
          <a:blip r:embed="rId3" cstate="print"/>
          <a:srcRect/>
          <a:stretch>
            <a:fillRect/>
          </a:stretch>
        </p:blipFill>
        <p:spPr bwMode="auto">
          <a:xfrm>
            <a:off x="4343400" y="838200"/>
            <a:ext cx="4495800" cy="4314825"/>
          </a:xfrm>
          <a:prstGeom prst="rect">
            <a:avLst/>
          </a:prstGeom>
          <a:noFill/>
        </p:spPr>
      </p:pic>
      <p:sp>
        <p:nvSpPr>
          <p:cNvPr id="825350" name="Rectangle 6"/>
          <p:cNvSpPr>
            <a:spLocks noGrp="1" noChangeArrowheads="1"/>
          </p:cNvSpPr>
          <p:nvPr>
            <p:ph type="title"/>
          </p:nvPr>
        </p:nvSpPr>
        <p:spPr/>
        <p:txBody>
          <a:bodyPr/>
          <a:lstStyle/>
          <a:p>
            <a:r>
              <a:rPr lang="en-US"/>
              <a:t>What Do The Data Look Like?</a:t>
            </a:r>
          </a:p>
        </p:txBody>
      </p:sp>
      <p:sp>
        <p:nvSpPr>
          <p:cNvPr id="825352" name="Text Box 8"/>
          <p:cNvSpPr txBox="1">
            <a:spLocks noChangeArrowheads="1"/>
          </p:cNvSpPr>
          <p:nvPr/>
        </p:nvSpPr>
        <p:spPr bwMode="auto">
          <a:xfrm>
            <a:off x="609600" y="5486400"/>
            <a:ext cx="7854950" cy="366713"/>
          </a:xfrm>
          <a:prstGeom prst="rect">
            <a:avLst/>
          </a:prstGeom>
          <a:solidFill>
            <a:srgbClr val="CC99FF">
              <a:alpha val="50000"/>
            </a:srgbClr>
          </a:solidFill>
          <a:ln w="9525">
            <a:noFill/>
            <a:miter lim="800000"/>
            <a:headEnd/>
            <a:tailEnd/>
          </a:ln>
          <a:effectLst/>
        </p:spPr>
        <p:txBody>
          <a:bodyPr wrap="none">
            <a:spAutoFit/>
          </a:bodyPr>
          <a:lstStyle/>
          <a:p>
            <a:pPr>
              <a:buFontTx/>
              <a:buNone/>
            </a:pPr>
            <a:r>
              <a:rPr lang="en-US" sz="1800">
                <a:latin typeface="Arial" charset="0"/>
              </a:rPr>
              <a:t>Both CMS and ATLAS see the same thing – smooth, with no sign of bumps.</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fld id="{4A1F556B-7160-4E71-AA26-E676B788FCB4}" type="slidenum">
              <a:rPr lang="en-US"/>
              <a:pPr/>
              <a:t>99</a:t>
            </a:fld>
            <a:r>
              <a:rPr lang="en-US"/>
              <a:t>                                                                                                                                       Tom LeCompte, ANL</a:t>
            </a:r>
          </a:p>
        </p:txBody>
      </p:sp>
      <p:sp>
        <p:nvSpPr>
          <p:cNvPr id="920578" name="Rectangle 2"/>
          <p:cNvSpPr>
            <a:spLocks noGrp="1" noChangeArrowheads="1"/>
          </p:cNvSpPr>
          <p:nvPr>
            <p:ph type="title"/>
          </p:nvPr>
        </p:nvSpPr>
        <p:spPr/>
        <p:txBody>
          <a:bodyPr/>
          <a:lstStyle/>
          <a:p>
            <a:r>
              <a:rPr lang="en-US"/>
              <a:t>Summary of Q* Search</a:t>
            </a:r>
          </a:p>
        </p:txBody>
      </p:sp>
      <p:sp>
        <p:nvSpPr>
          <p:cNvPr id="920579" name="Rectangle 3"/>
          <p:cNvSpPr>
            <a:spLocks noGrp="1" noChangeArrowheads="1"/>
          </p:cNvSpPr>
          <p:nvPr>
            <p:ph type="body" idx="1"/>
          </p:nvPr>
        </p:nvSpPr>
        <p:spPr/>
        <p:txBody>
          <a:bodyPr/>
          <a:lstStyle/>
          <a:p>
            <a:r>
              <a:rPr lang="en-US"/>
              <a:t>The previous limit was from CDF at the Tevatron: m(q*) &gt; 870 GeV</a:t>
            </a:r>
          </a:p>
          <a:p>
            <a:pPr lvl="1"/>
            <a:r>
              <a:rPr lang="en-US"/>
              <a:t>This is a statement of the form “We don’t see anything – but if there were an excited quark lighter than 870 GeV, we would have seen it.”</a:t>
            </a:r>
            <a:br>
              <a:rPr lang="en-US"/>
            </a:br>
            <a:endParaRPr lang="en-US"/>
          </a:p>
          <a:p>
            <a:r>
              <a:rPr lang="en-US"/>
              <a:t>Now there are LHC limits</a:t>
            </a:r>
          </a:p>
          <a:p>
            <a:pPr lvl="1"/>
            <a:r>
              <a:rPr lang="en-US"/>
              <a:t>CMS: m(q*) &gt; 590 GeV</a:t>
            </a:r>
          </a:p>
          <a:p>
            <a:pPr lvl="1"/>
            <a:r>
              <a:rPr lang="en-US"/>
              <a:t>ATLAS: m(q*) &gt; 1.29 TeV</a:t>
            </a:r>
            <a:br>
              <a:rPr lang="en-US"/>
            </a:br>
            <a:endParaRPr lang="en-US"/>
          </a:p>
          <a:p>
            <a:r>
              <a:rPr lang="en-US"/>
              <a:t>Still no major discovery, but the LHC is starting to move beyond what existed before</a:t>
            </a:r>
          </a:p>
          <a:p>
            <a:pPr lvl="1"/>
            <a:r>
              <a:rPr lang="en-US"/>
              <a:t>We’ll keep looking.</a:t>
            </a:r>
          </a:p>
        </p:txBody>
      </p:sp>
      <p:sp>
        <p:nvSpPr>
          <p:cNvPr id="920580" name="Text Box 4"/>
          <p:cNvSpPr txBox="1">
            <a:spLocks noChangeArrowheads="1"/>
          </p:cNvSpPr>
          <p:nvPr/>
        </p:nvSpPr>
        <p:spPr bwMode="auto">
          <a:xfrm>
            <a:off x="4038600" y="5105400"/>
            <a:ext cx="4572000" cy="942975"/>
          </a:xfrm>
          <a:prstGeom prst="rect">
            <a:avLst/>
          </a:prstGeom>
          <a:noFill/>
          <a:ln w="9525">
            <a:noFill/>
            <a:miter lim="800000"/>
            <a:headEnd/>
            <a:tailEnd/>
          </a:ln>
          <a:effectLst/>
        </p:spPr>
        <p:txBody>
          <a:bodyPr>
            <a:spAutoFit/>
          </a:bodyPr>
          <a:lstStyle/>
          <a:p>
            <a:pPr>
              <a:spcBef>
                <a:spcPct val="50000"/>
              </a:spcBef>
              <a:buFontTx/>
              <a:buNone/>
            </a:pPr>
            <a:r>
              <a:rPr lang="en-US">
                <a:latin typeface="Arial" charset="0"/>
              </a:rPr>
              <a:t>Note: if you have an </a:t>
            </a:r>
            <a:r>
              <a:rPr lang="en-US" i="1">
                <a:latin typeface="Arial" charset="0"/>
              </a:rPr>
              <a:t>observation</a:t>
            </a:r>
            <a:r>
              <a:rPr lang="en-US">
                <a:latin typeface="Arial" charset="0"/>
              </a:rPr>
              <a:t>, every experiment needs to see the same thing.  (We discussed this in the</a:t>
            </a:r>
            <a:br>
              <a:rPr lang="en-US">
                <a:latin typeface="Arial" charset="0"/>
              </a:rPr>
            </a:br>
            <a:r>
              <a:rPr lang="en-US">
                <a:latin typeface="Arial" charset="0"/>
              </a:rPr>
              <a:t>context of cross sections.  For a </a:t>
            </a:r>
            <a:r>
              <a:rPr lang="en-US" i="1">
                <a:latin typeface="Arial" charset="0"/>
              </a:rPr>
              <a:t>limit</a:t>
            </a:r>
            <a:r>
              <a:rPr lang="en-US">
                <a:latin typeface="Arial" charset="0"/>
              </a:rPr>
              <a:t>, that’s not true:</a:t>
            </a:r>
            <a:br>
              <a:rPr lang="en-US">
                <a:latin typeface="Arial" charset="0"/>
              </a:rPr>
            </a:br>
            <a:r>
              <a:rPr lang="en-US">
                <a:latin typeface="Arial" charset="0"/>
              </a:rPr>
              <a:t>the experiments’ sensitivities can be different.</a:t>
            </a: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Char char="•"/>
          <a:tabLst/>
          <a:defRPr kumimoji="0" lang="en-US" sz="1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Char char="•"/>
          <a:tabLst/>
          <a:defRPr kumimoji="0" lang="en-US" sz="1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23359</TotalTime>
  <Words>3758</Words>
  <Application>Microsoft Office PowerPoint</Application>
  <PresentationFormat>On-screen Show (4:3)</PresentationFormat>
  <Paragraphs>682</Paragraphs>
  <Slides>100</Slides>
  <Notes>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100</vt:i4>
      </vt:variant>
    </vt:vector>
  </HeadingPairs>
  <TitlesOfParts>
    <vt:vector size="111" baseType="lpstr">
      <vt:lpstr>Times New Roman</vt:lpstr>
      <vt:lpstr>Arial</vt:lpstr>
      <vt:lpstr>Verdana</vt:lpstr>
      <vt:lpstr>Symbol</vt:lpstr>
      <vt:lpstr>Tahoma</vt:lpstr>
      <vt:lpstr>Arial Black</vt:lpstr>
      <vt:lpstr>Helvetica</vt:lpstr>
      <vt:lpstr>Times</vt:lpstr>
      <vt:lpstr>Default Design</vt:lpstr>
      <vt:lpstr>Adobe Acrobat Document</vt:lpstr>
      <vt:lpstr>Microsoft Equation 3.0</vt:lpstr>
      <vt:lpstr>The First LHC Results</vt:lpstr>
      <vt:lpstr>Before We Start</vt:lpstr>
      <vt:lpstr>The Challenge</vt:lpstr>
      <vt:lpstr>LHC Status – Where We Are Today</vt:lpstr>
      <vt:lpstr>Let’s Start Simply</vt:lpstr>
      <vt:lpstr>Counting Tracks</vt:lpstr>
      <vt:lpstr>This event isn’t even a collision</vt:lpstr>
      <vt:lpstr>First Order of Business</vt:lpstr>
      <vt:lpstr>Timing evidence for collisions</vt:lpstr>
      <vt:lpstr>The other side of the coin</vt:lpstr>
      <vt:lpstr>The other side of the coin</vt:lpstr>
      <vt:lpstr>Sometimes We Get Even More</vt:lpstr>
      <vt:lpstr>Next on Our List: The Counting of Tracks</vt:lpstr>
      <vt:lpstr>Counting Tracks II</vt:lpstr>
      <vt:lpstr>Location of Interactions in the Detectors</vt:lpstr>
      <vt:lpstr>Location of Interactions in the Detectors</vt:lpstr>
      <vt:lpstr>The Chain of Reasoning</vt:lpstr>
      <vt:lpstr>A Second Check</vt:lpstr>
      <vt:lpstr>Results</vt:lpstr>
      <vt:lpstr>Summary on Material</vt:lpstr>
      <vt:lpstr>Why This Is Not An Easy Task</vt:lpstr>
      <vt:lpstr>Results</vt:lpstr>
      <vt:lpstr>So, What Have We Learned From All This?</vt:lpstr>
      <vt:lpstr>A Part of Science that Is Seldom Discussed in School</vt:lpstr>
      <vt:lpstr>Part Two</vt:lpstr>
      <vt:lpstr>An Introduction To Charmonium</vt:lpstr>
      <vt:lpstr>Discovery of the J/y</vt:lpstr>
      <vt:lpstr>Aside: Why y?</vt:lpstr>
      <vt:lpstr>Why is J/y Production At Colliders Interesting?</vt:lpstr>
      <vt:lpstr>Why is J/y Production At Colliders Interesting?</vt:lpstr>
      <vt:lpstr>All Four Experiments See The J/y </vt:lpstr>
      <vt:lpstr>Are These Results Consistent?</vt:lpstr>
      <vt:lpstr>Why Area?</vt:lpstr>
      <vt:lpstr>Elements of a Cross-Section</vt:lpstr>
      <vt:lpstr>Elements of a Cross-Section II</vt:lpstr>
      <vt:lpstr>That Leaves Luminosity</vt:lpstr>
      <vt:lpstr>Determining the Overlap Area</vt:lpstr>
      <vt:lpstr>J/y Results</vt:lpstr>
      <vt:lpstr>Why This Is Particularly Remarkable</vt:lpstr>
      <vt:lpstr>Special Bonus Topic</vt:lpstr>
      <vt:lpstr>Again, the experiments agree…</vt:lpstr>
      <vt:lpstr>Part III</vt:lpstr>
      <vt:lpstr>Why is This Important?</vt:lpstr>
      <vt:lpstr>The W Boson in Pictures</vt:lpstr>
      <vt:lpstr>What is “Missing Transverse Energy (ET)”</vt:lpstr>
      <vt:lpstr>Hermiticity</vt:lpstr>
      <vt:lpstr>Improving Missing ET</vt:lpstr>
      <vt:lpstr>One LHC W (from CMS)</vt:lpstr>
      <vt:lpstr>And One From ATLAS</vt:lpstr>
      <vt:lpstr>And One from LHCb</vt:lpstr>
      <vt:lpstr>We See Ws in the Muon Channel as Well</vt:lpstr>
      <vt:lpstr>And at ATLAS</vt:lpstr>
      <vt:lpstr>And Maybe even Taus</vt:lpstr>
      <vt:lpstr>The First LHC Results – Part II</vt:lpstr>
      <vt:lpstr>Reminder from Yesterday:</vt:lpstr>
      <vt:lpstr>Part III</vt:lpstr>
      <vt:lpstr>Why is This Important?</vt:lpstr>
      <vt:lpstr>The W Boson in Pictures</vt:lpstr>
      <vt:lpstr>One LHC W (from CMS)</vt:lpstr>
      <vt:lpstr>We See Ws in the Muon Channel as Well</vt:lpstr>
      <vt:lpstr>And the W’s Heavier Neutral Brother, the Z</vt:lpstr>
      <vt:lpstr>And at ATLAS</vt:lpstr>
      <vt:lpstr>In The Dimuon Channel</vt:lpstr>
      <vt:lpstr>And at ATLAS</vt:lpstr>
      <vt:lpstr>Today There Are Hundreds of W and Z Events</vt:lpstr>
      <vt:lpstr>Questions To Ask</vt:lpstr>
      <vt:lpstr>Questions To Ask (II)</vt:lpstr>
      <vt:lpstr>The Top Quark</vt:lpstr>
      <vt:lpstr>Let’s Look at Some Candidate Events</vt:lpstr>
      <vt:lpstr>Looking Closer at this Event</vt:lpstr>
      <vt:lpstr>Reminder from Yesterday</vt:lpstr>
      <vt:lpstr>The Idea Behind B-tagging</vt:lpstr>
      <vt:lpstr>An ATLAS Event</vt:lpstr>
      <vt:lpstr>And in Other Channels</vt:lpstr>
      <vt:lpstr>And from CMS</vt:lpstr>
      <vt:lpstr>Where Are The Experiments Now?</vt:lpstr>
      <vt:lpstr>Backgrounds?</vt:lpstr>
      <vt:lpstr>The “ABDC” Method</vt:lpstr>
      <vt:lpstr>ABCD in Real Life</vt:lpstr>
      <vt:lpstr>Top Quark Status</vt:lpstr>
      <vt:lpstr>A Small Part of One SUSY Study</vt:lpstr>
      <vt:lpstr>Part IV</vt:lpstr>
      <vt:lpstr>Dalton’s Atomic Theory</vt:lpstr>
      <vt:lpstr>Making the Case Against Dalton’s Theory</vt:lpstr>
      <vt:lpstr>Atomic Spectra</vt:lpstr>
      <vt:lpstr>Why this is bad for Mr. Dalton</vt:lpstr>
      <vt:lpstr>Mr. Dalton’s Next Problem</vt:lpstr>
      <vt:lpstr>Why There is a Periodic Table: The Modern View</vt:lpstr>
      <vt:lpstr>A Second Periodic Table</vt:lpstr>
      <vt:lpstr>More particles, More patterns</vt:lpstr>
      <vt:lpstr>One Last Bit Of Evidence</vt:lpstr>
      <vt:lpstr>The “Standard Model”</vt:lpstr>
      <vt:lpstr>How Atoms Emit Light</vt:lpstr>
      <vt:lpstr>The Idea: Draw a Parallel between Atoms and Quarks</vt:lpstr>
      <vt:lpstr>What We Might See</vt:lpstr>
      <vt:lpstr>The Sort Of Events We Are Looking For</vt:lpstr>
      <vt:lpstr>And One From ATLAS</vt:lpstr>
      <vt:lpstr>What Do The Data Look Like?</vt:lpstr>
      <vt:lpstr>Summary of Q* Search</vt:lpstr>
      <vt:lpstr>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LeCompte</dc:creator>
  <cp:lastModifiedBy>vc_room</cp:lastModifiedBy>
  <cp:revision>1822</cp:revision>
  <dcterms:created xsi:type="dcterms:W3CDTF">2001-03-20T09:34:26Z</dcterms:created>
  <dcterms:modified xsi:type="dcterms:W3CDTF">2010-08-04T07:05:57Z</dcterms:modified>
</cp:coreProperties>
</file>