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5" r:id="rId1"/>
  </p:sldMasterIdLst>
  <p:notesMasterIdLst>
    <p:notesMasterId r:id="rId9"/>
  </p:notesMasterIdLst>
  <p:sldIdLst>
    <p:sldId id="309" r:id="rId2"/>
    <p:sldId id="313" r:id="rId3"/>
    <p:sldId id="314" r:id="rId4"/>
    <p:sldId id="344" r:id="rId5"/>
    <p:sldId id="346" r:id="rId6"/>
    <p:sldId id="343" r:id="rId7"/>
    <p:sldId id="34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/>
    </p:ext>
    <p:ext uri="{2D200454-40CA-4A62-9FC3-DE9A4176ACB9}">
      <p15:notesGuideLst xmlns:mc="http://schemas.openxmlformats.org/markup-compatibility/2006" xmlns:mv="urn:schemas-microsoft-com:mac:vml"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67"/>
    </p:ext>
    <p:ext uri="{FD5EFAAD-0ECE-453E-9831-46B23BE46B34}">
      <p15:chartTrackingRefBased xmlns:mc="http://schemas.openxmlformats.org/markup-compatibility/2006" xmlns:mv="urn:schemas-microsoft-com:mac:vml"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18025" autoAdjust="0"/>
    <p:restoredTop sz="98641" autoAdjust="0"/>
  </p:normalViewPr>
  <p:slideViewPr>
    <p:cSldViewPr snapToGrid="0" snapToObjects="1">
      <p:cViewPr varScale="1">
        <p:scale>
          <a:sx n="138" d="100"/>
          <a:sy n="138" d="100"/>
        </p:scale>
        <p:origin x="-120" y="-3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pPr/>
              <a:t>5/14/20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10583064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3182" y="1720793"/>
            <a:ext cx="5875975" cy="324667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443182" y="5126730"/>
            <a:ext cx="5875975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9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3651306" y="5563165"/>
            <a:ext cx="5745192" cy="910001"/>
          </a:xfrm>
        </p:spPr>
        <p:txBody>
          <a:bodyPr>
            <a:noAutofit/>
          </a:bodyPr>
          <a:lstStyle>
            <a:lvl1pPr marL="0" indent="0">
              <a:buNone/>
              <a:defRPr baseline="0"/>
            </a:lvl1pPr>
          </a:lstStyle>
          <a:p>
            <a:pPr algn="ctr"/>
            <a:r>
              <a:rPr lang="en-US" sz="1800" dirty="0" smtClean="0"/>
              <a:t>EIC Accelerator Collaboration Meeting</a:t>
            </a:r>
          </a:p>
          <a:p>
            <a:pPr algn="ctr"/>
            <a:r>
              <a:rPr lang="en-US" sz="1800" dirty="0" smtClean="0"/>
              <a:t>October 29 - November 1, 2018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9186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6986319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10538" y="145564"/>
            <a:ext cx="4360333" cy="661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Author</a:t>
            </a:r>
          </a:p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510539" y="847492"/>
            <a:ext cx="4360333" cy="2759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4849" y="1726357"/>
            <a:ext cx="5894308" cy="3834656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Agenda Topics Covered: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700397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29 </a:t>
            </a:r>
            <a:r>
              <a:rPr lang="mr-IN" smtClean="0"/>
              <a:t>–</a:t>
            </a:r>
            <a:r>
              <a:rPr lang="en-US" smtClean="0"/>
              <a:t> November 1, 2018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Fall 2018 EIC Accelerator Collaboration Meeting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3963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55643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04856" y="966055"/>
            <a:ext cx="5492873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October 29 </a:t>
            </a:r>
            <a:r>
              <a:rPr lang="mr-IN" smtClean="0"/>
              <a:t>–</a:t>
            </a:r>
            <a:r>
              <a:rPr lang="en-US" smtClean="0"/>
              <a:t> November 1, 2018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Fall 2018 EIC Accelerator Collaboration Meeting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2002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4062939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966789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October 29 </a:t>
            </a:r>
            <a:r>
              <a:rPr lang="mr-IN" smtClean="0"/>
              <a:t>–</a:t>
            </a:r>
            <a:r>
              <a:rPr lang="en-US" smtClean="0"/>
              <a:t> November 1, 2018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Fall 2018 EIC Accelerator Collaboration Meeting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3796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966055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3371187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October 29 </a:t>
            </a:r>
            <a:r>
              <a:rPr lang="mr-IN" smtClean="0"/>
              <a:t>–</a:t>
            </a:r>
            <a:r>
              <a:rPr lang="en-US" smtClean="0"/>
              <a:t> November 1, 2018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Fall 2018 EIC Accelerator Collaboration Meeting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481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666264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666264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October 29 </a:t>
            </a:r>
            <a:r>
              <a:rPr lang="mr-IN" smtClean="0"/>
              <a:t>–</a:t>
            </a:r>
            <a:r>
              <a:rPr lang="en-US" smtClean="0"/>
              <a:t> November 1, 2018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Fall 2018 EIC Accelerator Collaboration Meeting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736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7320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11892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October 29 </a:t>
            </a:r>
            <a:r>
              <a:rPr lang="mr-IN" smtClean="0"/>
              <a:t>–</a:t>
            </a:r>
            <a:r>
              <a:rPr lang="en-US" smtClean="0"/>
              <a:t> November 1, 2018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Fall 2018 EIC Accelerator Collaboration Meeting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1366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October 29 </a:t>
            </a:r>
            <a:r>
              <a:rPr lang="mr-IN" smtClean="0"/>
              <a:t>–</a:t>
            </a:r>
            <a:r>
              <a:rPr lang="en-US" smtClean="0"/>
              <a:t> November 1, 2018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smtClean="0"/>
              <a:t>Fall 2018 EIC Accelerator Collaboration Meeting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59674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October 29 </a:t>
            </a:r>
            <a:r>
              <a:rPr lang="mr-IN" smtClean="0"/>
              <a:t>–</a:t>
            </a:r>
            <a:r>
              <a:rPr lang="en-US" smtClean="0"/>
              <a:t> November 1, 2018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smtClean="0"/>
              <a:t>Fall 2018 EIC Accelerator Collaboration Meeting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6853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October 29 </a:t>
            </a:r>
            <a:r>
              <a:rPr lang="mr-IN" smtClean="0"/>
              <a:t>–</a:t>
            </a:r>
            <a:r>
              <a:rPr lang="en-US" smtClean="0"/>
              <a:t> November 1,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Fall 2018 EIC Accelerator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8581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181" y="205946"/>
            <a:ext cx="10583064" cy="917487"/>
          </a:xfrm>
        </p:spPr>
        <p:txBody>
          <a:bodyPr anchor="ctr" anchorCtr="0"/>
          <a:lstStyle/>
          <a:p>
            <a:r>
              <a:rPr lang="en-US" sz="3600" dirty="0" smtClean="0"/>
              <a:t>JLEIC</a:t>
            </a:r>
            <a:r>
              <a:rPr lang="en-US" sz="3600" dirty="0" smtClean="0"/>
              <a:t> ERL BOOSTER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181" y="1720849"/>
            <a:ext cx="4094019" cy="1113454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R. Rimmer </a:t>
            </a: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for the JLEIC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team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088921" y="5810521"/>
            <a:ext cx="5745192" cy="910001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/>
              <a:t>PERLE collaboration meeting 5/15/20</a:t>
            </a:r>
            <a:endParaRPr lang="en-US" sz="1800" dirty="0"/>
          </a:p>
        </p:txBody>
      </p:sp>
      <p:pic>
        <p:nvPicPr>
          <p:cNvPr id="7" name="Picture 6" descr="JLEIC2018oblique_D2-01.jpe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4707653" y="1598522"/>
            <a:ext cx="7495294" cy="3934008"/>
          </a:xfrm>
          <a:prstGeom prst="rect">
            <a:avLst/>
          </a:prstGeom>
        </p:spPr>
      </p:pic>
      <p:sp>
        <p:nvSpPr>
          <p:cNvPr id="6" name="Delay 5"/>
          <p:cNvSpPr/>
          <p:nvPr/>
        </p:nvSpPr>
        <p:spPr>
          <a:xfrm rot="15509111">
            <a:off x="6966857" y="2047506"/>
            <a:ext cx="1822243" cy="1573590"/>
          </a:xfrm>
          <a:prstGeom prst="flowChartDelay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halkduster"/>
                <a:cs typeface="Chalkduster"/>
              </a:rPr>
              <a:t>RIP</a:t>
            </a:r>
            <a:endParaRPr lang="en-US" dirty="0">
              <a:solidFill>
                <a:schemeClr val="tx1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919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Cooler and CCR: Harmonic kicker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08330"/>
            <a:ext cx="5199199" cy="5381694"/>
          </a:xfrm>
        </p:spPr>
        <p:txBody>
          <a:bodyPr/>
          <a:lstStyle/>
          <a:p>
            <a:r>
              <a:rPr lang="en-US" dirty="0" smtClean="0"/>
              <a:t>High current ERL and injector</a:t>
            </a:r>
          </a:p>
          <a:p>
            <a:r>
              <a:rPr lang="en-US" dirty="0" smtClean="0"/>
              <a:t>Updated Harmonic</a:t>
            </a:r>
            <a:r>
              <a:rPr lang="en-US" dirty="0" smtClean="0"/>
              <a:t> fast kicker</a:t>
            </a:r>
          </a:p>
          <a:p>
            <a:r>
              <a:rPr lang="en-US" dirty="0" smtClean="0"/>
              <a:t>Magnetized </a:t>
            </a:r>
            <a:r>
              <a:rPr lang="en-US" dirty="0" smtClean="0"/>
              <a:t>beam</a:t>
            </a:r>
          </a:p>
          <a:p>
            <a:r>
              <a:rPr lang="en-US" dirty="0" smtClean="0"/>
              <a:t>Compensated </a:t>
            </a:r>
            <a:r>
              <a:rPr lang="en-US" dirty="0" err="1" smtClean="0"/>
              <a:t>multipoles</a:t>
            </a:r>
            <a:endParaRPr lang="en-US" dirty="0" smtClean="0"/>
          </a:p>
          <a:p>
            <a:r>
              <a:rPr lang="en-US" dirty="0" smtClean="0"/>
              <a:t>Harmonic </a:t>
            </a:r>
            <a:r>
              <a:rPr lang="en-US" dirty="0" smtClean="0"/>
              <a:t>RF driver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354167" y="4031005"/>
            <a:ext cx="2855472" cy="203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0588" y="6127086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Harmonic kicker	                       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5922818" y="822990"/>
            <a:ext cx="6027595" cy="3128684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329226" y="4031005"/>
            <a:ext cx="3028634" cy="2434635"/>
            <a:chOff x="3329226" y="4031005"/>
            <a:chExt cx="3028634" cy="243463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3329226" y="4031005"/>
              <a:ext cx="3028634" cy="227708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038600" y="6127086"/>
              <a:ext cx="2031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Harmonic waveform	                       </a:t>
              </a:r>
              <a:endParaRPr lang="en-US" sz="1600" dirty="0">
                <a:latin typeface="Arial"/>
                <a:cs typeface="Arial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283539" y="4031005"/>
            <a:ext cx="2968483" cy="2434635"/>
            <a:chOff x="6283539" y="4031005"/>
            <a:chExt cx="2968483" cy="243463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6283539" y="4031005"/>
              <a:ext cx="2968483" cy="227708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342895" y="6127086"/>
              <a:ext cx="14046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No pre-kicker	                       </a:t>
              </a:r>
              <a:endParaRPr lang="en-US" sz="1600" dirty="0">
                <a:latin typeface="Arial"/>
                <a:cs typeface="Arial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225396" y="4066436"/>
            <a:ext cx="2931970" cy="2382327"/>
            <a:chOff x="9225396" y="4066436"/>
            <a:chExt cx="2931970" cy="238232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9225396" y="4066436"/>
              <a:ext cx="2931970" cy="228131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0196931" y="6110209"/>
              <a:ext cx="15527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With pre-kicker	                       </a:t>
              </a:r>
              <a:endParaRPr lang="en-US" sz="1600" dirty="0">
                <a:latin typeface="Arial"/>
                <a:cs typeface="Arial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0455837" y="151303"/>
            <a:ext cx="14945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G.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Park et. al.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11187545" y="2182092"/>
            <a:ext cx="762868" cy="19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900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ERL </a:t>
            </a:r>
            <a:r>
              <a:rPr lang="en-US" dirty="0" smtClean="0"/>
              <a:t>injector (JLEIC pre-CDR)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294" y="966055"/>
            <a:ext cx="5163418" cy="2786218"/>
          </a:xfrm>
        </p:spPr>
        <p:txBody>
          <a:bodyPr>
            <a:normAutofit/>
          </a:bodyPr>
          <a:lstStyle/>
          <a:p>
            <a:r>
              <a:rPr lang="en-US" dirty="0" smtClean="0"/>
              <a:t>Magnetized DC </a:t>
            </a:r>
            <a:r>
              <a:rPr lang="en-US" dirty="0" smtClean="0"/>
              <a:t>gun</a:t>
            </a:r>
          </a:p>
          <a:p>
            <a:r>
              <a:rPr lang="en-US" dirty="0" smtClean="0"/>
              <a:t>NC capture and </a:t>
            </a:r>
            <a:r>
              <a:rPr lang="en-US" dirty="0" err="1" smtClean="0"/>
              <a:t>buncher</a:t>
            </a:r>
            <a:endParaRPr lang="en-US" dirty="0" smtClean="0"/>
          </a:p>
          <a:p>
            <a:r>
              <a:rPr lang="en-US" dirty="0" smtClean="0"/>
              <a:t>952.6 MHz SRF </a:t>
            </a:r>
            <a:r>
              <a:rPr lang="en-US" dirty="0" smtClean="0"/>
              <a:t>booster</a:t>
            </a:r>
          </a:p>
          <a:p>
            <a:r>
              <a:rPr lang="en-US" dirty="0" smtClean="0"/>
              <a:t>High-current non energy recovered</a:t>
            </a:r>
          </a:p>
          <a:p>
            <a:r>
              <a:rPr lang="en-US" dirty="0" smtClean="0"/>
              <a:t>Several merger options</a:t>
            </a:r>
            <a:r>
              <a:rPr lang="en-US" dirty="0" smtClean="0"/>
              <a:t> considered</a:t>
            </a:r>
          </a:p>
          <a:p>
            <a:r>
              <a:rPr lang="en-US" dirty="0" smtClean="0"/>
              <a:t>433 </a:t>
            </a:r>
            <a:r>
              <a:rPr lang="en-US" dirty="0" smtClean="0"/>
              <a:t>MHz option</a:t>
            </a:r>
            <a:r>
              <a:rPr lang="en-US" dirty="0" smtClean="0"/>
              <a:t> </a:t>
            </a:r>
            <a:r>
              <a:rPr lang="en-US" dirty="0" smtClean="0"/>
              <a:t>also considered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CCR INJECTOR 2 JL006748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b="-177"/>
          <a:stretch/>
        </p:blipFill>
        <p:spPr>
          <a:xfrm>
            <a:off x="5238257" y="1625623"/>
            <a:ext cx="6953743" cy="46688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257294" y="3749406"/>
            <a:ext cx="5163418" cy="26069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5355998" y="850600"/>
            <a:ext cx="2847142" cy="26522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459235" y="259504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 </a:t>
            </a:r>
            <a:r>
              <a:rPr lang="en-US" dirty="0" err="1" smtClean="0"/>
              <a:t>nC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455838" y="151303"/>
            <a:ext cx="121661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F. Hannon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3" name="Content Placeholder 3">
            <a:extLst>
              <a:ext uri="{FF2B5EF4-FFF2-40B4-BE49-F238E27FC236}">
                <a16:creationId xmlns:mc="http://schemas.openxmlformats.org/markup-compatibility/2006" xmlns:mv="urn:schemas-microsoft-com:mac:vml"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id="{B08C1C13-805C-8F47-B1AF-E11D04ACF3A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249320" y="850600"/>
            <a:ext cx="2388756" cy="155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780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CR INJECTOR 2 JL0067485 ARR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0240" r="-20240"/>
          <a:stretch>
            <a:fillRect/>
          </a:stretch>
        </p:blipFill>
        <p:spPr>
          <a:xfrm>
            <a:off x="2510481" y="966055"/>
            <a:ext cx="11285837" cy="538169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7294" y="966055"/>
            <a:ext cx="5163418" cy="2786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Magnetized DC gun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NC capture and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buncher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433 MHz SRF booster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High-current non energy recovered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1299 MHz 3rd harmonic linearization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/>
          <a:lstStyle/>
          <a:p>
            <a:r>
              <a:rPr lang="en-US" dirty="0" smtClean="0"/>
              <a:t>HE ERL injector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455838" y="151303"/>
            <a:ext cx="121661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F. Hannon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gun option, 433 MHz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308842" y="2686646"/>
            <a:ext cx="184666" cy="2051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aseline="30000" dirty="0" smtClean="0">
                <a:solidFill>
                  <a:srgbClr val="000000"/>
                </a:solidFill>
                <a:latin typeface="Helvetica"/>
              </a:rPr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1892" y="6202463"/>
            <a:ext cx="8354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 Normal Conducting RF Gun as an Electron Source for JLEIC Cooling, F. Hannon, IPAC19, Melbourne</a:t>
            </a:r>
            <a:endParaRPr lang="en-US" sz="1400" dirty="0"/>
          </a:p>
        </p:txBody>
      </p:sp>
      <p:pic>
        <p:nvPicPr>
          <p:cNvPr id="11" name="Picture 10" descr="RF_inj_phasespa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730" y="940758"/>
            <a:ext cx="3017520" cy="21275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63" y="2686646"/>
            <a:ext cx="5341442" cy="35158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995" y="940758"/>
            <a:ext cx="3305710" cy="21275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9720" y="3068262"/>
            <a:ext cx="5847845" cy="273060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455838" y="151303"/>
            <a:ext cx="121661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F. Hannon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57294" y="966055"/>
            <a:ext cx="5163418" cy="2786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Magnetized RF gun (Boeing type)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433 MHz SRF booster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No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3rd harmonic linearization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05158" y="5145037"/>
            <a:ext cx="2826547" cy="1365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3231189"/>
            <a:ext cx="11285837" cy="48749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Jlab</a:t>
            </a:r>
            <a:r>
              <a:rPr lang="en-US" dirty="0" smtClean="0"/>
              <a:t> modular cryostat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Dimensions loosely based on SNS </a:t>
            </a:r>
            <a:r>
              <a:rPr lang="en-US" dirty="0" err="1" smtClean="0"/>
              <a:t>cryomodule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image6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9331" y="1413318"/>
            <a:ext cx="9477511" cy="4934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Presentation3" id="{2B5FDA33-0725-481D-A9BF-32E6FB1CA958}" vid="{825910BA-ECA8-437E-BE28-9A14A03687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 Widescreen Template</Template>
  <TotalTime>3695</TotalTime>
  <Words>199</Words>
  <Application>Microsoft Macintosh PowerPoint</Application>
  <PresentationFormat>Custom</PresentationFormat>
  <Paragraphs>48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Theme1</vt:lpstr>
      <vt:lpstr>JLEIC ERL BOOSTER</vt:lpstr>
      <vt:lpstr>HE Cooler and CCR: Harmonic kicker</vt:lpstr>
      <vt:lpstr>HE ERL injector (JLEIC pre-CDR)</vt:lpstr>
      <vt:lpstr>HE ERL injector</vt:lpstr>
      <vt:lpstr>RF gun option, 433 MHz</vt:lpstr>
      <vt:lpstr>Thank You</vt:lpstr>
      <vt:lpstr>Jlab modular cryostat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Talk</dc:title>
  <dc:creator>Erin Clifton</dc:creator>
  <cp:lastModifiedBy>Robert Rimmer</cp:lastModifiedBy>
  <cp:revision>65</cp:revision>
  <cp:lastPrinted>2018-10-30T11:54:16Z</cp:lastPrinted>
  <dcterms:created xsi:type="dcterms:W3CDTF">2020-05-14T19:50:50Z</dcterms:created>
  <dcterms:modified xsi:type="dcterms:W3CDTF">2020-05-15T13:17:50Z</dcterms:modified>
</cp:coreProperties>
</file>