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</p:sldMasterIdLst>
  <p:notesMasterIdLst>
    <p:notesMasterId r:id="rId30"/>
  </p:notesMasterIdLst>
  <p:handoutMasterIdLst>
    <p:handoutMasterId r:id="rId31"/>
  </p:handoutMasterIdLst>
  <p:sldIdLst>
    <p:sldId id="328" r:id="rId3"/>
    <p:sldId id="353" r:id="rId4"/>
    <p:sldId id="264" r:id="rId5"/>
    <p:sldId id="331" r:id="rId6"/>
    <p:sldId id="329" r:id="rId7"/>
    <p:sldId id="346" r:id="rId8"/>
    <p:sldId id="345" r:id="rId9"/>
    <p:sldId id="347" r:id="rId10"/>
    <p:sldId id="348" r:id="rId11"/>
    <p:sldId id="349" r:id="rId12"/>
    <p:sldId id="350" r:id="rId13"/>
    <p:sldId id="351" r:id="rId14"/>
    <p:sldId id="261" r:id="rId15"/>
    <p:sldId id="263" r:id="rId16"/>
    <p:sldId id="302" r:id="rId17"/>
    <p:sldId id="333" r:id="rId18"/>
    <p:sldId id="262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52" r:id="rId29"/>
  </p:sldIdLst>
  <p:sldSz cx="9144000" cy="5143500" type="screen16x9"/>
  <p:notesSz cx="6858000" cy="9144000"/>
  <p:defaultTextStyle>
    <a:defPPr>
      <a:defRPr lang="fr-FR"/>
    </a:defPPr>
    <a:lvl1pPr marL="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96" autoAdjust="0"/>
    <p:restoredTop sz="94660"/>
  </p:normalViewPr>
  <p:slideViewPr>
    <p:cSldViewPr snapToGrid="0" snapToObjects="1" showGuides="1">
      <p:cViewPr varScale="1">
        <p:scale>
          <a:sx n="175" d="100"/>
          <a:sy n="175" d="100"/>
        </p:scale>
        <p:origin x="472" y="168"/>
      </p:cViewPr>
      <p:guideLst>
        <p:guide orient="horz" pos="304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88" d="100"/>
          <a:sy n="88" d="100"/>
        </p:scale>
        <p:origin x="3756" y="5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126342" y="4767263"/>
            <a:ext cx="5554258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2126342" y="4424362"/>
            <a:ext cx="5725257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4553550"/>
            <a:ext cx="4572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60081"/>
            <a:ext cx="613410" cy="4524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54E67-335B-7A40-84BF-451269D0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93731-2946-2B4D-A70A-174E55CAD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ACD01-1D78-F147-8B89-0354F750C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18F32-8CDF-0848-BEAF-7E98C9EF0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1DD5A-B7E1-CE41-BDCA-E7F4DBBDF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4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39C9C-0111-A941-95EF-7090C5A0D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7A7FB-36CF-BF44-BD7D-1A6C41F46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5E65C-AA9C-E54F-AA0E-C280A1C3D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C736A-3049-6E47-A293-BC360D824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C5C75-43EA-D244-991A-6DDC22CF4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93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5E07-AAF1-E243-9FD4-5EA20581C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01773-2A25-1443-A1FC-3984672A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BF227-1704-DD4A-B54C-33493344B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69219"/>
            <a:ext cx="38671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A9A30-B475-CE48-8034-7376D2680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AF896E-D4BE-4F48-80BC-AEFE3DE37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43C02-12F6-C34A-96C9-611A3A4E1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32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31C4-EC25-E247-9452-3D7296F49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5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E9CC6-692D-3E40-9BEF-B442A48DD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F9217-6E43-CE4B-B797-E555FFA3D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86A00-5D1B-EF45-92C7-FFC3B8E6C2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4EA459-F152-A74D-BB82-EEAE220E72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2980E-9D26-3747-9ACF-768C7F9E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D140AA-2B01-2547-98C1-E332DE368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C3A9D3-530C-FD47-A5E2-3067EA6C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8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31F-3827-3846-A639-AFD5CEE07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BC61D-D9FB-714E-AD2B-BC2A92972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7E4C8-535C-8F4E-8C06-B30C42B3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98023-0133-AA42-B8CE-D8A67FCE9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81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0599E-5666-DF48-A159-6235B6390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ECE7D3-6071-A448-AA71-968BA5579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15C1-5018-8648-B107-2CE15C9F8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26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01C4D-9F7A-574F-922D-2BF0A8DF7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C5889-5B32-AE46-A347-9A8A5CA9E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5DA07-5D82-154F-AFA5-AE595418E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E980-0FF6-1D45-B498-A56A2F756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BD4D41-1B44-614B-AC15-1B1164C3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CC6399-77E2-714D-8B0C-B61B333A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0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ACC20-A8A9-0A46-8766-FD0C7D008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B8D7E-FB06-2B41-A59E-7005214247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C6DB0-399E-8A45-8141-7B58905C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0730A-FBE4-F84A-98EE-C9E9665DB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FB5FB-321D-544F-9005-8195150BA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DD44D-CB08-C949-B78B-9CB7BD67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01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14EC-F1AE-E34A-A5B2-DEFD9383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9F1B1-53E8-8B4F-BB35-87AAFEFB3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8EE65-913D-F641-B85B-C11FB1AF5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3092B-F87D-C04B-8418-839108D49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9AD17-46D8-3D40-AADF-5FE1C44DF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12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23EB6D-9E48-4740-8B05-C4DF5C996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A5A30-FAC7-B14F-B498-0BE3C8B29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7626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2BCF8-3DF7-A941-A40D-12207729F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B3E46-D2FC-0449-87AF-14258C2DD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50185-616F-BD4F-B84C-AE18650DC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4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24742" y="4767263"/>
            <a:ext cx="6507257" cy="270000"/>
          </a:xfrm>
        </p:spPr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4725000"/>
            <a:ext cx="457200" cy="3429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1" y="4711500"/>
            <a:ext cx="494185" cy="36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M. Wendt, HL-LHC BPMs, WP2 presentation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4725000"/>
            <a:ext cx="457200" cy="3429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1" y="4711500"/>
            <a:ext cx="494185" cy="36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M. Wendt, HL-LHC BPMs, WP2 presentation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4725000"/>
            <a:ext cx="457200" cy="3429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1" y="4711500"/>
            <a:ext cx="494185" cy="36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M. Wendt, HL-LHC BPMs, WP2 presentation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4725000"/>
            <a:ext cx="457200" cy="3429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1" y="4711500"/>
            <a:ext cx="494185" cy="36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M. Wendt, HL-LHC BPMs, WP2 presentation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4725000"/>
            <a:ext cx="457200" cy="3429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1" y="4711500"/>
            <a:ext cx="494185" cy="36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M. Wendt, HL-LHC BPMs, WP2 presentation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3550"/>
            <a:ext cx="457200" cy="3429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/>
                <a:t>logo</a:t>
              </a:r>
            </a:p>
            <a:p>
              <a:pPr algn="ctr"/>
              <a:r>
                <a:rPr lang="en-GB" sz="675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60081"/>
            <a:ext cx="613410" cy="4524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Wendt, HL-LHC BPMs, WP2 presentation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6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992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A3C2E-769B-2546-A6CF-33E463DB94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69808-12AF-2A4C-BF12-A1E82CE1A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8E600-9D6D-B448-9335-E1D560BC5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ABEE0-62C4-C948-9FD0-D2953024F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9B7F4-DF63-F247-AECD-5BFC45C4D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6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1" r:id="rId8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Ø"/>
        <a:defRPr sz="2100" b="1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Arial" panose="020B0604020202020204" pitchFamily="34" charset="0"/>
        <a:buChar char="•"/>
        <a:defRPr sz="1500" b="1" i="1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5CA22-BE88-9349-8770-A5C47635F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DAA84-96C0-8741-B888-516CE926F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8D40A-B91C-D047-A115-5CFD36A923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54D81-EC4A-024E-B7A0-8B996B3D5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Wendt, HL-LHC BPMs, WP2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196A8-BB5E-0245-95E0-FEB12674A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88285-5400-8E4B-A578-5486CA36A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4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9.png"/><Relationship Id="rId7" Type="http://schemas.openxmlformats.org/officeDocument/2006/relationships/image" Target="../media/image35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390.png"/><Relationship Id="rId5" Type="http://schemas.openxmlformats.org/officeDocument/2006/relationships/image" Target="../media/image41.png"/><Relationship Id="rId10" Type="http://schemas.openxmlformats.org/officeDocument/2006/relationships/image" Target="../media/image380.png"/><Relationship Id="rId4" Type="http://schemas.openxmlformats.org/officeDocument/2006/relationships/image" Target="../media/image40.png"/><Relationship Id="rId9" Type="http://schemas.openxmlformats.org/officeDocument/2006/relationships/image" Target="../media/image37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44.png"/><Relationship Id="rId7" Type="http://schemas.openxmlformats.org/officeDocument/2006/relationships/image" Target="../media/image36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0.png"/><Relationship Id="rId5" Type="http://schemas.openxmlformats.org/officeDocument/2006/relationships/image" Target="../media/image46.png"/><Relationship Id="rId10" Type="http://schemas.openxmlformats.org/officeDocument/2006/relationships/image" Target="../media/image440.png"/><Relationship Id="rId4" Type="http://schemas.openxmlformats.org/officeDocument/2006/relationships/image" Target="../media/image45.png"/><Relationship Id="rId9" Type="http://schemas.openxmlformats.org/officeDocument/2006/relationships/image" Target="../media/image38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0.png"/><Relationship Id="rId10" Type="http://schemas.openxmlformats.org/officeDocument/2006/relationships/image" Target="../media/image53.png"/><Relationship Id="rId4" Type="http://schemas.openxmlformats.org/officeDocument/2006/relationships/image" Target="../media/image470.png"/><Relationship Id="rId9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6.png"/><Relationship Id="rId7" Type="http://schemas.openxmlformats.org/officeDocument/2006/relationships/image" Target="../media/image5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0.png"/><Relationship Id="rId10" Type="http://schemas.openxmlformats.org/officeDocument/2006/relationships/image" Target="../media/image53.png"/><Relationship Id="rId4" Type="http://schemas.openxmlformats.org/officeDocument/2006/relationships/image" Target="../media/image470.png"/><Relationship Id="rId9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93658" y="2114550"/>
            <a:ext cx="6264696" cy="1051266"/>
          </a:xfrm>
        </p:spPr>
        <p:txBody>
          <a:bodyPr/>
          <a:lstStyle/>
          <a:p>
            <a:r>
              <a:rPr lang="en-GB" dirty="0"/>
              <a:t>HL-LHC IP and Ring BPMs:</a:t>
            </a:r>
            <a:br>
              <a:rPr lang="en-GB" dirty="0"/>
            </a:br>
            <a:r>
              <a:rPr lang="en-GB" dirty="0"/>
              <a:t>Read-out Technology and expected Performance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71715" y="3439886"/>
            <a:ext cx="7786914" cy="903514"/>
          </a:xfrm>
        </p:spPr>
        <p:txBody>
          <a:bodyPr>
            <a:normAutofit/>
          </a:bodyPr>
          <a:lstStyle/>
          <a:p>
            <a:r>
              <a:rPr lang="en-US" i="1" dirty="0"/>
              <a:t>Manfred Wendt </a:t>
            </a:r>
            <a:r>
              <a:rPr lang="en-US" dirty="0"/>
              <a:t>(BE-BI-BP) for the LHC BPM team:</a:t>
            </a:r>
          </a:p>
          <a:p>
            <a:r>
              <a:rPr lang="en-GB" i="1" dirty="0" err="1"/>
              <a:t>Manoel</a:t>
            </a:r>
            <a:r>
              <a:rPr lang="en-GB" i="1" dirty="0"/>
              <a:t> Barros Marin, Douglas Bett, Andrea </a:t>
            </a:r>
            <a:r>
              <a:rPr lang="en-GB" i="1" dirty="0" err="1"/>
              <a:t>Boccardi</a:t>
            </a:r>
            <a:r>
              <a:rPr lang="en-GB" i="1" dirty="0"/>
              <a:t>, Irene </a:t>
            </a:r>
            <a:r>
              <a:rPr lang="en-GB" i="1" dirty="0" err="1"/>
              <a:t>Degl’Innocenti</a:t>
            </a:r>
            <a:r>
              <a:rPr lang="en-GB" i="1" dirty="0"/>
              <a:t>, Michal Krupa,</a:t>
            </a:r>
          </a:p>
          <a:p>
            <a:r>
              <a:rPr lang="en-GB" dirty="0"/>
              <a:t>and many other colleagues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176</a:t>
            </a:r>
            <a:r>
              <a:rPr lang="en-GB" baseline="30000" dirty="0"/>
              <a:t>th</a:t>
            </a:r>
            <a:r>
              <a:rPr lang="en-GB" dirty="0"/>
              <a:t> WP2 meeting, 6/2/2020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892" y="446008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26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7F1BD-FFAA-994F-BB9B-B7C8BF81B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Concept: Time-multiplexed BPM signal processing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0C8DA-FBAC-FB40-9D65-9F2CD83EB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C0C14-F617-0A43-86C5-31C0803EF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FEB4C78-563C-7942-8D61-5C1FA730B872}"/>
              </a:ext>
            </a:extLst>
          </p:cNvPr>
          <p:cNvGrpSpPr>
            <a:grpSpLocks noChangeAspect="1"/>
          </p:cNvGrpSpPr>
          <p:nvPr/>
        </p:nvGrpSpPr>
        <p:grpSpPr>
          <a:xfrm>
            <a:off x="15333" y="2813981"/>
            <a:ext cx="1995774" cy="1404000"/>
            <a:chOff x="82316" y="3691625"/>
            <a:chExt cx="2226055" cy="1567470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252F85D5-6398-D145-925B-B951ECA78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342" y="3744800"/>
              <a:ext cx="1905028" cy="1206518"/>
            </a:xfrm>
            <a:prstGeom prst="rect">
              <a:avLst/>
            </a:prstGeom>
          </p:spPr>
        </p:pic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8C6D93C-16EF-B34F-A991-5B31CC881B9E}"/>
                </a:ext>
              </a:extLst>
            </p:cNvPr>
            <p:cNvSpPr/>
            <p:nvPr/>
          </p:nvSpPr>
          <p:spPr bwMode="auto">
            <a:xfrm>
              <a:off x="2164371" y="3691625"/>
              <a:ext cx="144000" cy="144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564AFE5-6946-4943-B461-3A113BBF6E61}"/>
                </a:ext>
              </a:extLst>
            </p:cNvPr>
            <p:cNvSpPr txBox="1"/>
            <p:nvPr/>
          </p:nvSpPr>
          <p:spPr>
            <a:xfrm>
              <a:off x="82316" y="4951318"/>
              <a:ext cx="21130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3300"/>
                  </a:solidFill>
                </a:rPr>
                <a:t>bunched beam current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5DC54D-8309-064B-A029-E6B29191616C}"/>
              </a:ext>
            </a:extLst>
          </p:cNvPr>
          <p:cNvGrpSpPr>
            <a:grpSpLocks noChangeAspect="1"/>
          </p:cNvGrpSpPr>
          <p:nvPr/>
        </p:nvGrpSpPr>
        <p:grpSpPr>
          <a:xfrm>
            <a:off x="728883" y="1590016"/>
            <a:ext cx="2240794" cy="2196000"/>
            <a:chOff x="838545" y="2259842"/>
            <a:chExt cx="2585636" cy="253394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A2E5C7F-625A-7444-9512-855A18473C30}"/>
                </a:ext>
              </a:extLst>
            </p:cNvPr>
            <p:cNvSpPr/>
            <p:nvPr/>
          </p:nvSpPr>
          <p:spPr bwMode="auto">
            <a:xfrm>
              <a:off x="1445640" y="2813788"/>
              <a:ext cx="1440000" cy="1440000"/>
            </a:xfrm>
            <a:prstGeom prst="ellips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E5F383B-0464-7D43-B8E4-BE13C599B730}"/>
                </a:ext>
              </a:extLst>
            </p:cNvPr>
            <p:cNvCxnSpPr/>
            <p:nvPr/>
          </p:nvCxnSpPr>
          <p:spPr bwMode="auto">
            <a:xfrm>
              <a:off x="1985640" y="2993788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C316A06-79CC-D345-BFEB-03914075EC3A}"/>
                </a:ext>
              </a:extLst>
            </p:cNvPr>
            <p:cNvCxnSpPr/>
            <p:nvPr/>
          </p:nvCxnSpPr>
          <p:spPr bwMode="auto">
            <a:xfrm>
              <a:off x="1985640" y="4073788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97AAABC-8EC8-7B4D-9817-B0F6022B3DAD}"/>
                </a:ext>
              </a:extLst>
            </p:cNvPr>
            <p:cNvCxnSpPr/>
            <p:nvPr/>
          </p:nvCxnSpPr>
          <p:spPr bwMode="auto">
            <a:xfrm>
              <a:off x="2167553" y="2259842"/>
              <a:ext cx="0" cy="72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49B151B-FF67-F64F-BED3-5DEFEF9D36CE}"/>
                </a:ext>
              </a:extLst>
            </p:cNvPr>
            <p:cNvCxnSpPr/>
            <p:nvPr/>
          </p:nvCxnSpPr>
          <p:spPr bwMode="auto">
            <a:xfrm>
              <a:off x="2164371" y="4073788"/>
              <a:ext cx="0" cy="72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C66B67E-61F3-E548-B7F1-8CA4FB5EB038}"/>
                </a:ext>
              </a:extLst>
            </p:cNvPr>
            <p:cNvCxnSpPr>
              <a:cxnSpLocks/>
              <a:stCxn id="56" idx="2"/>
              <a:endCxn id="56" idx="6"/>
            </p:cNvCxnSpPr>
            <p:nvPr/>
          </p:nvCxnSpPr>
          <p:spPr bwMode="auto">
            <a:xfrm>
              <a:off x="1445640" y="3533788"/>
              <a:ext cx="1440000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C78FA9F-99DE-D748-B759-DCB639118382}"/>
                </a:ext>
              </a:extLst>
            </p:cNvPr>
            <p:cNvSpPr txBox="1"/>
            <p:nvPr/>
          </p:nvSpPr>
          <p:spPr>
            <a:xfrm>
              <a:off x="838545" y="2411910"/>
              <a:ext cx="1173463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Electrode A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B85E8D6-D1B9-B142-BD45-1728FE2FEBBB}"/>
                </a:ext>
              </a:extLst>
            </p:cNvPr>
            <p:cNvSpPr txBox="1"/>
            <p:nvPr/>
          </p:nvSpPr>
          <p:spPr>
            <a:xfrm>
              <a:off x="2244050" y="4262234"/>
              <a:ext cx="1180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8000"/>
                  </a:solidFill>
                </a:rPr>
                <a:t>Electrode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4D8FF2A-E76A-D942-B5D9-F92B79FB1C87}"/>
              </a:ext>
            </a:extLst>
          </p:cNvPr>
          <p:cNvGrpSpPr>
            <a:grpSpLocks noChangeAspect="1"/>
          </p:cNvGrpSpPr>
          <p:nvPr/>
        </p:nvGrpSpPr>
        <p:grpSpPr>
          <a:xfrm>
            <a:off x="1457288" y="585561"/>
            <a:ext cx="4748627" cy="1800000"/>
            <a:chOff x="991831" y="1080000"/>
            <a:chExt cx="5497885" cy="208401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08EB54F-B6B8-D448-9DA8-1F645159394E}"/>
                </a:ext>
              </a:extLst>
            </p:cNvPr>
            <p:cNvGrpSpPr/>
            <p:nvPr/>
          </p:nvGrpSpPr>
          <p:grpSpPr>
            <a:xfrm>
              <a:off x="991831" y="1080000"/>
              <a:ext cx="5497885" cy="1988601"/>
              <a:chOff x="991831" y="1080000"/>
              <a:chExt cx="5497885" cy="1988601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8B774104-12B3-A847-B185-D8AA5C8FBE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0001" y="1080000"/>
                <a:ext cx="2084010" cy="1250406"/>
              </a:xfrm>
              <a:prstGeom prst="rect">
                <a:avLst/>
              </a:prstGeom>
            </p:spPr>
          </p:pic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E41E239-F991-9643-9CFA-53C7E6E1A6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478793" y="2266744"/>
                <a:ext cx="1225579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7D84B22-F391-F748-8C75-2A63BC0CAC03}"/>
                  </a:ext>
                </a:extLst>
              </p:cNvPr>
              <p:cNvCxnSpPr/>
              <p:nvPr/>
            </p:nvCxnSpPr>
            <p:spPr bwMode="auto">
              <a:xfrm>
                <a:off x="2707553" y="2258298"/>
                <a:ext cx="0" cy="54000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4" name="Arc 73">
                <a:extLst>
                  <a:ext uri="{FF2B5EF4-FFF2-40B4-BE49-F238E27FC236}">
                    <a16:creationId xmlns:a16="http://schemas.microsoft.com/office/drawing/2014/main" id="{32D32CE9-20BB-3040-8C5C-8C5A4B052100}"/>
                  </a:ext>
                </a:extLst>
              </p:cNvPr>
              <p:cNvSpPr/>
              <p:nvPr/>
            </p:nvSpPr>
            <p:spPr bwMode="auto">
              <a:xfrm rot="10800000">
                <a:off x="2707553" y="2528601"/>
                <a:ext cx="540000" cy="540000"/>
              </a:xfrm>
              <a:prstGeom prst="arc">
                <a:avLst>
                  <a:gd name="adj1" fmla="val 10815618"/>
                  <a:gd name="adj2" fmla="val 0"/>
                </a:avLst>
              </a:prstGeom>
              <a:noFill/>
              <a:ln w="635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3C226196-4B0B-AF47-A2E9-AECC04CFF3CD}"/>
                  </a:ext>
                </a:extLst>
              </p:cNvPr>
              <p:cNvCxnSpPr/>
              <p:nvPr/>
            </p:nvCxnSpPr>
            <p:spPr bwMode="auto">
              <a:xfrm>
                <a:off x="3246591" y="2258298"/>
                <a:ext cx="0" cy="540000"/>
              </a:xfrm>
              <a:prstGeom prst="line">
                <a:avLst/>
              </a:prstGeom>
              <a:solidFill>
                <a:schemeClr val="accent1"/>
              </a:solidFill>
              <a:ln w="635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87579F53-84D5-054C-8082-3AF23F0877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229420" y="2266744"/>
                <a:ext cx="540000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8A151B8-97E8-9640-85BD-914B768558F3}"/>
                  </a:ext>
                </a:extLst>
              </p:cNvPr>
              <p:cNvSpPr txBox="1"/>
              <p:nvPr/>
            </p:nvSpPr>
            <p:spPr>
              <a:xfrm>
                <a:off x="5324011" y="1410995"/>
                <a:ext cx="11657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>
                    <a:solidFill>
                      <a:srgbClr val="0070C0"/>
                    </a:solidFill>
                  </a:rPr>
                  <a:t>A</a:t>
                </a:r>
                <a:r>
                  <a:rPr lang="en-US" sz="1400" b="1" baseline="-25000" dirty="0" err="1">
                    <a:solidFill>
                      <a:srgbClr val="0070C0"/>
                    </a:solidFill>
                  </a:rPr>
                  <a:t>elec</a:t>
                </a:r>
                <a:r>
                  <a:rPr lang="en-US" sz="1400" b="1" dirty="0">
                    <a:solidFill>
                      <a:srgbClr val="0070C0"/>
                    </a:solidFill>
                  </a:rPr>
                  <a:t> signal,</a:t>
                </a:r>
              </a:p>
              <a:p>
                <a:r>
                  <a:rPr lang="en-US" sz="1400" b="1" dirty="0">
                    <a:solidFill>
                      <a:srgbClr val="0070C0"/>
                    </a:solidFill>
                  </a:rPr>
                  <a:t>delayed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8697DF93-6DE4-9143-A641-FBF60E4A6D0D}"/>
                  </a:ext>
                </a:extLst>
              </p:cNvPr>
              <p:cNvSpPr txBox="1"/>
              <p:nvPr/>
            </p:nvSpPr>
            <p:spPr>
              <a:xfrm>
                <a:off x="991831" y="1353370"/>
                <a:ext cx="16546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rgbClr val="0070C0"/>
                    </a:solidFill>
                  </a:rPr>
                  <a:t>signal delay,</a:t>
                </a:r>
              </a:p>
              <a:p>
                <a:pPr algn="r"/>
                <a:r>
                  <a:rPr lang="en-US" sz="1400" b="1" dirty="0">
                    <a:solidFill>
                      <a:srgbClr val="0070C0"/>
                    </a:solidFill>
                  </a:rPr>
                  <a:t>e.g. coaxial cable</a:t>
                </a:r>
              </a:p>
            </p:txBody>
          </p: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D79C2C2A-A8D6-AB4A-B3C4-81D117F4E0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53042" y="1865174"/>
                <a:ext cx="298902" cy="609826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BAFD693D-A372-1F4A-9354-4DC9A835B9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9420" y="2258298"/>
              <a:ext cx="0" cy="90571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2391902-B333-7944-A805-95F5A042C4E4}"/>
              </a:ext>
            </a:extLst>
          </p:cNvPr>
          <p:cNvGrpSpPr>
            <a:grpSpLocks noChangeAspect="1"/>
          </p:cNvGrpSpPr>
          <p:nvPr/>
        </p:nvGrpSpPr>
        <p:grpSpPr>
          <a:xfrm>
            <a:off x="1877886" y="3072440"/>
            <a:ext cx="3545254" cy="1845801"/>
            <a:chOff x="1225405" y="3893788"/>
            <a:chExt cx="4526525" cy="2356690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BF4B00F9-671D-B34B-A25F-5476CD874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3718" y="4871551"/>
              <a:ext cx="2298212" cy="1378927"/>
            </a:xfrm>
            <a:prstGeom prst="rect">
              <a:avLst/>
            </a:prstGeom>
          </p:spPr>
        </p:pic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5CFF958-660D-5E49-92DA-2D90C1AD27C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225405" y="4793788"/>
              <a:ext cx="2529064" cy="1108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B5CFAFA5-A8DC-8046-8F95-8DBBD468B1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3466" y="3893788"/>
              <a:ext cx="0" cy="900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arrow" w="lg" len="lg"/>
              <a:tailEnd type="none" w="lg" len="lg"/>
            </a:ln>
            <a:effectLst/>
          </p:spPr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AE01F74-DA91-0743-915B-5C64E8267F36}"/>
                </a:ext>
              </a:extLst>
            </p:cNvPr>
            <p:cNvSpPr txBox="1"/>
            <p:nvPr/>
          </p:nvSpPr>
          <p:spPr>
            <a:xfrm>
              <a:off x="2036535" y="5241548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solidFill>
                    <a:srgbClr val="008000"/>
                  </a:solidFill>
                </a:rPr>
                <a:t>B</a:t>
              </a:r>
              <a:r>
                <a:rPr lang="en-US" sz="1400" b="1" baseline="-25000" dirty="0" err="1">
                  <a:solidFill>
                    <a:srgbClr val="008000"/>
                  </a:solidFill>
                </a:rPr>
                <a:t>elec</a:t>
              </a:r>
              <a:r>
                <a:rPr lang="en-US" sz="1400" b="1" dirty="0">
                  <a:solidFill>
                    <a:srgbClr val="008000"/>
                  </a:solidFill>
                </a:rPr>
                <a:t> signal,</a:t>
              </a:r>
            </a:p>
            <a:p>
              <a:r>
                <a:rPr lang="en-US" sz="1400" b="1" dirty="0">
                  <a:solidFill>
                    <a:srgbClr val="008000"/>
                  </a:solidFill>
                </a:rPr>
                <a:t>direct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E29AECF-3C14-984D-8735-B107BAF87373}"/>
              </a:ext>
            </a:extLst>
          </p:cNvPr>
          <p:cNvGrpSpPr/>
          <p:nvPr/>
        </p:nvGrpSpPr>
        <p:grpSpPr>
          <a:xfrm>
            <a:off x="3521463" y="2376102"/>
            <a:ext cx="4911746" cy="2509710"/>
            <a:chOff x="3409420" y="3172456"/>
            <a:chExt cx="4911746" cy="250971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DCEF9C7-AD05-FE44-9121-1E7A03675217}"/>
                </a:ext>
              </a:extLst>
            </p:cNvPr>
            <p:cNvSpPr txBox="1"/>
            <p:nvPr/>
          </p:nvSpPr>
          <p:spPr>
            <a:xfrm>
              <a:off x="6142175" y="5374389"/>
              <a:ext cx="21702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combined </a:t>
              </a:r>
              <a:r>
                <a:rPr lang="en-US" sz="1400" b="1" dirty="0">
                  <a:solidFill>
                    <a:srgbClr val="0070C0"/>
                  </a:solidFill>
                </a:rPr>
                <a:t>A</a:t>
              </a:r>
              <a:r>
                <a:rPr lang="en-US" sz="1400" b="1" dirty="0"/>
                <a:t> &amp; </a:t>
              </a:r>
              <a:r>
                <a:rPr lang="en-US" sz="1400" b="1" dirty="0">
                  <a:solidFill>
                    <a:srgbClr val="008000"/>
                  </a:solidFill>
                </a:rPr>
                <a:t>B</a:t>
              </a:r>
              <a:r>
                <a:rPr lang="en-US" sz="1400" b="1" dirty="0"/>
                <a:t> signal </a:t>
              </a: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3B5EB5C-32AD-8E4E-8DCC-D9337DF1BA60}"/>
                </a:ext>
              </a:extLst>
            </p:cNvPr>
            <p:cNvGrpSpPr/>
            <p:nvPr/>
          </p:nvGrpSpPr>
          <p:grpSpPr>
            <a:xfrm>
              <a:off x="3409420" y="3172456"/>
              <a:ext cx="4717821" cy="2201933"/>
              <a:chOff x="3409420" y="3172456"/>
              <a:chExt cx="4717821" cy="2201933"/>
            </a:xfrm>
          </p:grpSpPr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EF8D3133-32EB-4341-83E1-A0F142EA21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7240" y="4114389"/>
                <a:ext cx="2100001" cy="1260000"/>
              </a:xfrm>
              <a:prstGeom prst="rect">
                <a:avLst/>
              </a:prstGeom>
            </p:spPr>
          </p:pic>
          <p:sp>
            <p:nvSpPr>
              <p:cNvPr id="94" name="Rounded Rectangle 93">
                <a:extLst>
                  <a:ext uri="{FF2B5EF4-FFF2-40B4-BE49-F238E27FC236}">
                    <a16:creationId xmlns:a16="http://schemas.microsoft.com/office/drawing/2014/main" id="{77D55E64-C2C0-6D47-93CA-7CA79FA09868}"/>
                  </a:ext>
                </a:extLst>
              </p:cNvPr>
              <p:cNvSpPr/>
              <p:nvPr/>
            </p:nvSpPr>
            <p:spPr bwMode="auto">
              <a:xfrm>
                <a:off x="3409420" y="3172456"/>
                <a:ext cx="720000" cy="720000"/>
              </a:xfrm>
              <a:prstGeom prst="roundRect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008000"/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4000" b="1" dirty="0">
                    <a:solidFill>
                      <a:schemeClr val="bg1"/>
                    </a:solidFill>
                    <a:latin typeface="+mn-lt"/>
                  </a:rPr>
                  <a:t>+</a:t>
                </a:r>
                <a:endParaRPr kumimoji="0" lang="en-US" sz="40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n-lt"/>
                </a:endParaRPr>
              </a:p>
            </p:txBody>
          </p: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CB9254A2-F514-B145-9F2B-B394E5953C4E}"/>
                  </a:ext>
                </a:extLst>
              </p:cNvPr>
              <p:cNvCxnSpPr>
                <a:cxnSpLocks/>
                <a:stCxn id="94" idx="3"/>
              </p:cNvCxnSpPr>
              <p:nvPr/>
            </p:nvCxnSpPr>
            <p:spPr bwMode="auto">
              <a:xfrm flipV="1">
                <a:off x="4129420" y="3526744"/>
                <a:ext cx="519616" cy="5712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55535C56-248C-7E4A-9A62-8EC7538DF9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275428" y="3691626"/>
                <a:ext cx="1566604" cy="1047029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D464EA5-1664-3F4B-85AA-D705DF578B8B}"/>
                </a:ext>
              </a:extLst>
            </p:cNvPr>
            <p:cNvSpPr txBox="1"/>
            <p:nvPr/>
          </p:nvSpPr>
          <p:spPr>
            <a:xfrm>
              <a:off x="6336863" y="427989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8000"/>
                  </a:solidFill>
                </a:rPr>
                <a:t>B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B7325BA-7EDE-1943-9FDD-33A68EAD180E}"/>
                </a:ext>
              </a:extLst>
            </p:cNvPr>
            <p:cNvSpPr txBox="1"/>
            <p:nvPr/>
          </p:nvSpPr>
          <p:spPr>
            <a:xfrm>
              <a:off x="7527692" y="427989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8000"/>
                  </a:solidFill>
                </a:rPr>
                <a:t>B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BA0BD33-34A0-434A-A6D6-9BE4D8FA52EF}"/>
                </a:ext>
              </a:extLst>
            </p:cNvPr>
            <p:cNvSpPr txBox="1"/>
            <p:nvPr/>
          </p:nvSpPr>
          <p:spPr>
            <a:xfrm>
              <a:off x="6846409" y="427989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A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58ED46D-FE14-A346-ACBD-F9A992A66B9C}"/>
                </a:ext>
              </a:extLst>
            </p:cNvPr>
            <p:cNvSpPr txBox="1"/>
            <p:nvPr/>
          </p:nvSpPr>
          <p:spPr>
            <a:xfrm>
              <a:off x="8006656" y="4279899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A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F79D8D4-4AD1-A348-BD09-D2C3E07A66C9}"/>
              </a:ext>
            </a:extLst>
          </p:cNvPr>
          <p:cNvGrpSpPr/>
          <p:nvPr/>
        </p:nvGrpSpPr>
        <p:grpSpPr>
          <a:xfrm>
            <a:off x="4755361" y="2287489"/>
            <a:ext cx="4291439" cy="900000"/>
            <a:chOff x="4649036" y="3076744"/>
            <a:chExt cx="4291439" cy="9000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FD0481A-7464-5F4F-A12E-5CE4BF885E8C}"/>
                </a:ext>
              </a:extLst>
            </p:cNvPr>
            <p:cNvSpPr/>
            <p:nvPr/>
          </p:nvSpPr>
          <p:spPr bwMode="auto">
            <a:xfrm>
              <a:off x="4649036" y="3166744"/>
              <a:ext cx="1260000" cy="720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signal conditioning</a:t>
              </a:r>
            </a:p>
          </p:txBody>
        </p:sp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C8791875-A258-1E41-BBCF-1493BA67FE8E}"/>
                </a:ext>
              </a:extLst>
            </p:cNvPr>
            <p:cNvSpPr/>
            <p:nvPr/>
          </p:nvSpPr>
          <p:spPr bwMode="auto">
            <a:xfrm>
              <a:off x="6240476" y="3076744"/>
              <a:ext cx="540000" cy="900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0000" tIns="45720" rIns="18000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ADC</a:t>
              </a: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E281F543-5751-E249-BD83-2C9A407BC764}"/>
                </a:ext>
              </a:extLst>
            </p:cNvPr>
            <p:cNvCxnSpPr>
              <a:cxnSpLocks/>
              <a:stCxn id="100" idx="3"/>
              <a:endCxn id="101" idx="1"/>
            </p:cNvCxnSpPr>
            <p:nvPr/>
          </p:nvCxnSpPr>
          <p:spPr bwMode="auto">
            <a:xfrm>
              <a:off x="5909036" y="3526744"/>
              <a:ext cx="33144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14826323-2F36-2D40-B695-CF4D8A89A570}"/>
                </a:ext>
              </a:extLst>
            </p:cNvPr>
            <p:cNvSpPr/>
            <p:nvPr/>
          </p:nvSpPr>
          <p:spPr bwMode="auto">
            <a:xfrm>
              <a:off x="7320475" y="3076744"/>
              <a:ext cx="900000" cy="900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latin typeface="+mn-lt"/>
                </a:rPr>
                <a:t>DAQ</a:t>
              </a:r>
              <a:endParaRPr kumimoji="0" lang="en-US" b="1" i="0" u="none" strike="noStrike" cap="none" normalizeH="0" baseline="0" dirty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04" name="Right Arrow 103">
              <a:extLst>
                <a:ext uri="{FF2B5EF4-FFF2-40B4-BE49-F238E27FC236}">
                  <a16:creationId xmlns:a16="http://schemas.microsoft.com/office/drawing/2014/main" id="{F52B7A15-7057-4F49-BC91-A19CC228C5DD}"/>
                </a:ext>
              </a:extLst>
            </p:cNvPr>
            <p:cNvSpPr/>
            <p:nvPr/>
          </p:nvSpPr>
          <p:spPr bwMode="auto">
            <a:xfrm>
              <a:off x="6780476" y="3418744"/>
              <a:ext cx="540000" cy="216000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5" name="Left-Right Arrow 104">
              <a:extLst>
                <a:ext uri="{FF2B5EF4-FFF2-40B4-BE49-F238E27FC236}">
                  <a16:creationId xmlns:a16="http://schemas.microsoft.com/office/drawing/2014/main" id="{6F46B1B5-674D-4247-AFA9-F9AE533FD429}"/>
                </a:ext>
              </a:extLst>
            </p:cNvPr>
            <p:cNvSpPr/>
            <p:nvPr/>
          </p:nvSpPr>
          <p:spPr bwMode="auto">
            <a:xfrm>
              <a:off x="8220475" y="3407946"/>
              <a:ext cx="720000" cy="216000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25C20975-413B-5340-AC3F-E0A6E91FB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2696" y="1164603"/>
            <a:ext cx="1934078" cy="900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Single channel read-out improves symmetry and </a:t>
            </a:r>
            <a:br>
              <a:rPr lang="en-US" dirty="0"/>
            </a:br>
            <a:r>
              <a:rPr lang="en-US" dirty="0"/>
              <a:t>long-term stability </a:t>
            </a:r>
          </a:p>
        </p:txBody>
      </p:sp>
    </p:spTree>
    <p:extLst>
      <p:ext uri="{BB962C8B-B14F-4D97-AF65-F5344CB8AC3E}">
        <p14:creationId xmlns:p14="http://schemas.microsoft.com/office/powerpoint/2010/main" val="399104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71D34-AC46-C04D-ACA4-0E62401C5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Ring BPM Consolidation: Proposed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14DFCD-9EB7-144F-9B0B-73F152415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BC9C2-6E0A-6A43-9B0F-9675A4E2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id="{94718657-A0DE-B848-B03B-A965A391F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93" y="1023264"/>
            <a:ext cx="8939814" cy="352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83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3B4E5-34EC-4E40-95F4-9F0A8BABE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Ring BPM Consolidation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19DBA-2DB3-F04A-8324-F6152779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00" y="914400"/>
            <a:ext cx="3997257" cy="37084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Radiation tolerant components </a:t>
            </a:r>
            <a:br>
              <a:rPr lang="en-US" dirty="0"/>
            </a:br>
            <a:r>
              <a:rPr lang="en-US" dirty="0"/>
              <a:t>for the in-tunnel hardware</a:t>
            </a:r>
          </a:p>
          <a:p>
            <a:pPr lvl="2"/>
            <a:r>
              <a:rPr lang="en-US" dirty="0"/>
              <a:t>Space-grade, radiation-tolerant</a:t>
            </a:r>
            <a:br>
              <a:rPr lang="en-US" dirty="0"/>
            </a:br>
            <a:r>
              <a:rPr lang="en-US" dirty="0"/>
              <a:t>12 or 14-bit multi GB/s ADCs</a:t>
            </a:r>
          </a:p>
          <a:p>
            <a:pPr lvl="3"/>
            <a:r>
              <a:rPr lang="en-US" dirty="0"/>
              <a:t>Teledyne e2v EV12AQ600</a:t>
            </a:r>
            <a:br>
              <a:rPr lang="en-US" dirty="0"/>
            </a:br>
            <a:r>
              <a:rPr lang="en-US" dirty="0"/>
              <a:t>12-bit, 6.4 GS/s, 4-cores, ~8.7 ENOB</a:t>
            </a:r>
          </a:p>
          <a:p>
            <a:pPr lvl="3"/>
            <a:r>
              <a:rPr lang="en-US" dirty="0"/>
              <a:t>TI ADC12DJ3200QML-SP</a:t>
            </a:r>
            <a:br>
              <a:rPr lang="en-US" dirty="0"/>
            </a:br>
            <a:r>
              <a:rPr lang="en-US" dirty="0"/>
              <a:t>12-bit, 6.4 GB/s, 2-cores, ~8.7 ENOB</a:t>
            </a:r>
          </a:p>
          <a:p>
            <a:pPr lvl="2"/>
            <a:r>
              <a:rPr lang="en-US" dirty="0"/>
              <a:t>Low-jitter clock generator &amp;  PLL</a:t>
            </a:r>
          </a:p>
          <a:p>
            <a:pPr lvl="2"/>
            <a:r>
              <a:rPr lang="en-US" dirty="0" err="1"/>
              <a:t>VTRx</a:t>
            </a:r>
            <a:r>
              <a:rPr lang="en-US" dirty="0"/>
              <a:t> transceiver</a:t>
            </a:r>
          </a:p>
          <a:p>
            <a:pPr lvl="3"/>
            <a:r>
              <a:rPr lang="en-US" dirty="0"/>
              <a:t>Currently under development</a:t>
            </a:r>
          </a:p>
          <a:p>
            <a:pPr lvl="1"/>
            <a:r>
              <a:rPr lang="en-US" dirty="0"/>
              <a:t>Maximum raw data throughput </a:t>
            </a:r>
            <a:br>
              <a:rPr lang="en-US" dirty="0"/>
            </a:br>
            <a:r>
              <a:rPr lang="en-US" dirty="0"/>
              <a:t>limited by existing fiber installation</a:t>
            </a:r>
          </a:p>
          <a:p>
            <a:pPr lvl="2"/>
            <a:r>
              <a:rPr lang="en-US" dirty="0"/>
              <a:t>With 4x coarse wavelength </a:t>
            </a:r>
            <a:br>
              <a:rPr lang="en-US" dirty="0"/>
            </a:br>
            <a:r>
              <a:rPr lang="en-US" dirty="0"/>
              <a:t>division multiplexer ≤40.96 GB/s</a:t>
            </a:r>
          </a:p>
          <a:p>
            <a:pPr marL="685800" lvl="2" indent="0">
              <a:buNone/>
            </a:pPr>
            <a:endParaRPr lang="en-US" dirty="0"/>
          </a:p>
          <a:p>
            <a:r>
              <a:rPr lang="en-US" dirty="0"/>
              <a:t>Expected Performance</a:t>
            </a:r>
          </a:p>
          <a:p>
            <a:pPr lvl="1"/>
            <a:r>
              <a:rPr lang="en-US" dirty="0"/>
              <a:t>Single bunch resolution 10…15 </a:t>
            </a:r>
            <a:r>
              <a:rPr lang="en-US" dirty="0" err="1"/>
              <a:t>μm</a:t>
            </a:r>
            <a:endParaRPr lang="en-US" dirty="0"/>
          </a:p>
          <a:p>
            <a:pPr lvl="2"/>
            <a:r>
              <a:rPr lang="en-US" dirty="0"/>
              <a:t>Depending on ADC ENOB and CLK rate,</a:t>
            </a:r>
            <a:br>
              <a:rPr lang="en-US" dirty="0"/>
            </a:br>
            <a:r>
              <a:rPr lang="en-US" dirty="0"/>
              <a:t>and 2-in-1 or 4-in-1 time multiplexing schema</a:t>
            </a:r>
          </a:p>
          <a:p>
            <a:pPr lvl="2"/>
            <a:r>
              <a:rPr lang="en-US" dirty="0"/>
              <a:t>“fat” pilot bunch, ~2e10 </a:t>
            </a:r>
            <a:r>
              <a:rPr lang="en-US" dirty="0" err="1"/>
              <a:t>cpb</a:t>
            </a: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467F4E-D953-C546-A17D-6A6D7464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1DBF2-021E-5346-BBC5-3093679FD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BC177-6EDA-8549-A477-7D9B0C6A7B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63257" y="1167750"/>
            <a:ext cx="5427980" cy="28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3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AA4CA00-DFEE-47EA-98D3-967E9D52E24A}"/>
              </a:ext>
            </a:extLst>
          </p:cNvPr>
          <p:cNvSpPr txBox="1"/>
          <p:nvPr/>
        </p:nvSpPr>
        <p:spPr>
          <a:xfrm>
            <a:off x="7635289" y="112380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Beam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53B002-88FF-46C9-BC15-F58A3809BBDF}"/>
              </a:ext>
            </a:extLst>
          </p:cNvPr>
          <p:cNvSpPr txBox="1"/>
          <p:nvPr/>
        </p:nvSpPr>
        <p:spPr>
          <a:xfrm>
            <a:off x="7635289" y="183727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accent3"/>
                </a:solidFill>
              </a:rPr>
              <a:t>Beam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C94E9E-7750-4A1E-8D32-92D5B5C7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AEF6CE-5F00-4CBB-8EDE-232D042A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81B4AC-9E9F-4219-BA12-3044B3375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BPMs for Interaction Regions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6CE69A-4309-4323-B3A7-E96F95ED1E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7" y="835939"/>
            <a:ext cx="6192688" cy="1708748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8ABEB52-672D-4061-B314-7E2A265C0972}"/>
              </a:ext>
            </a:extLst>
          </p:cNvPr>
          <p:cNvGrpSpPr/>
          <p:nvPr/>
        </p:nvGrpSpPr>
        <p:grpSpPr>
          <a:xfrm>
            <a:off x="457200" y="770670"/>
            <a:ext cx="8229600" cy="3732023"/>
            <a:chOff x="457200" y="770669"/>
            <a:chExt cx="8229600" cy="373202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B76093-37C6-4523-9A2A-9BE4CAE34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94857" y="2586990"/>
              <a:ext cx="8154286" cy="1915702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E2CC5E-9F38-444D-BA9A-FC4A61B375D6}"/>
                </a:ext>
              </a:extLst>
            </p:cNvPr>
            <p:cNvSpPr/>
            <p:nvPr/>
          </p:nvSpPr>
          <p:spPr>
            <a:xfrm>
              <a:off x="457200" y="1112520"/>
              <a:ext cx="8229600" cy="144399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0230B-B760-433F-99B2-9D3D802BF515}"/>
                </a:ext>
              </a:extLst>
            </p:cNvPr>
            <p:cNvSpPr/>
            <p:nvPr/>
          </p:nvSpPr>
          <p:spPr>
            <a:xfrm>
              <a:off x="4734684" y="770669"/>
              <a:ext cx="1629896" cy="366411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6DAC5C9-D13F-40DA-8541-121E4CF93118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4572000" y="1137080"/>
              <a:ext cx="977632" cy="1915702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77D9276-83E0-4C45-B06E-D7B3BC836D6C}"/>
              </a:ext>
            </a:extLst>
          </p:cNvPr>
          <p:cNvGrpSpPr/>
          <p:nvPr/>
        </p:nvGrpSpPr>
        <p:grpSpPr>
          <a:xfrm>
            <a:off x="5051033" y="2647805"/>
            <a:ext cx="1579278" cy="2250890"/>
            <a:chOff x="5051031" y="2647805"/>
            <a:chExt cx="1579278" cy="225088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A0B5254-D5F4-4957-988A-EA77EC8D1AB4}"/>
                </a:ext>
              </a:extLst>
            </p:cNvPr>
            <p:cNvCxnSpPr/>
            <p:nvPr/>
          </p:nvCxnSpPr>
          <p:spPr>
            <a:xfrm>
              <a:off x="5116774" y="2649886"/>
              <a:ext cx="1399442" cy="1794072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709EA67-38EC-4233-A553-532618A779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6774" y="2649886"/>
              <a:ext cx="1399442" cy="1794072"/>
            </a:xfrm>
            <a:prstGeom prst="line">
              <a:avLst/>
            </a:prstGeom>
            <a:ln w="57150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4F1B418-A73F-421B-8258-D518FC59F009}"/>
                </a:ext>
              </a:extLst>
            </p:cNvPr>
            <p:cNvSpPr/>
            <p:nvPr/>
          </p:nvSpPr>
          <p:spPr>
            <a:xfrm>
              <a:off x="5116774" y="2647805"/>
              <a:ext cx="1399442" cy="1794072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8F0E035-5B75-4982-BDC7-C314C1DFE2AE}"/>
                </a:ext>
              </a:extLst>
            </p:cNvPr>
            <p:cNvSpPr txBox="1"/>
            <p:nvPr/>
          </p:nvSpPr>
          <p:spPr>
            <a:xfrm>
              <a:off x="5051031" y="4437029"/>
              <a:ext cx="15792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C00000"/>
                  </a:solidFill>
                </a:rPr>
                <a:t>Will be removed</a:t>
              </a:r>
              <a:br>
                <a:rPr lang="en-GB" sz="1200" b="1" dirty="0">
                  <a:solidFill>
                    <a:srgbClr val="C00000"/>
                  </a:solidFill>
                </a:rPr>
              </a:br>
              <a:r>
                <a:rPr lang="en-GB" sz="1200" b="1" dirty="0">
                  <a:solidFill>
                    <a:srgbClr val="C00000"/>
                  </a:solidFill>
                </a:rPr>
                <a:t>ECR in preparation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018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FB8CD1-30D7-4330-A5C0-71FE3D27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801FDC-49B2-49A5-962A-750F27AC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7D9874-C117-4186-8C28-99FD2F2C7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BPM overview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7E1253-283F-4AB5-9080-CEE3CC62B5C7}"/>
              </a:ext>
            </a:extLst>
          </p:cNvPr>
          <p:cNvGraphicFramePr>
            <a:graphicFrameLocks noGrp="1"/>
          </p:cNvGraphicFramePr>
          <p:nvPr/>
        </p:nvGraphicFramePr>
        <p:xfrm>
          <a:off x="683569" y="646682"/>
          <a:ext cx="7704417" cy="3735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7931">
                  <a:extLst>
                    <a:ext uri="{9D8B030D-6E8A-4147-A177-3AD203B41FA5}">
                      <a16:colId xmlns:a16="http://schemas.microsoft.com/office/drawing/2014/main" val="1668964760"/>
                    </a:ext>
                  </a:extLst>
                </a:gridCol>
                <a:gridCol w="1043918">
                  <a:extLst>
                    <a:ext uri="{9D8B030D-6E8A-4147-A177-3AD203B41FA5}">
                      <a16:colId xmlns:a16="http://schemas.microsoft.com/office/drawing/2014/main" val="4265365928"/>
                    </a:ext>
                  </a:extLst>
                </a:gridCol>
                <a:gridCol w="815474">
                  <a:extLst>
                    <a:ext uri="{9D8B030D-6E8A-4147-A177-3AD203B41FA5}">
                      <a16:colId xmlns:a16="http://schemas.microsoft.com/office/drawing/2014/main" val="846085311"/>
                    </a:ext>
                  </a:extLst>
                </a:gridCol>
                <a:gridCol w="1061130">
                  <a:extLst>
                    <a:ext uri="{9D8B030D-6E8A-4147-A177-3AD203B41FA5}">
                      <a16:colId xmlns:a16="http://schemas.microsoft.com/office/drawing/2014/main" val="1675721271"/>
                    </a:ext>
                  </a:extLst>
                </a:gridCol>
                <a:gridCol w="737240">
                  <a:extLst>
                    <a:ext uri="{9D8B030D-6E8A-4147-A177-3AD203B41FA5}">
                      <a16:colId xmlns:a16="http://schemas.microsoft.com/office/drawing/2014/main" val="1949870119"/>
                    </a:ext>
                  </a:extLst>
                </a:gridCol>
                <a:gridCol w="853340">
                  <a:extLst>
                    <a:ext uri="{9D8B030D-6E8A-4147-A177-3AD203B41FA5}">
                      <a16:colId xmlns:a16="http://schemas.microsoft.com/office/drawing/2014/main" val="702497987"/>
                    </a:ext>
                  </a:extLst>
                </a:gridCol>
                <a:gridCol w="867234">
                  <a:extLst>
                    <a:ext uri="{9D8B030D-6E8A-4147-A177-3AD203B41FA5}">
                      <a16:colId xmlns:a16="http://schemas.microsoft.com/office/drawing/2014/main" val="655651397"/>
                    </a:ext>
                  </a:extLst>
                </a:gridCol>
                <a:gridCol w="1318150">
                  <a:extLst>
                    <a:ext uri="{9D8B030D-6E8A-4147-A177-3AD203B41FA5}">
                      <a16:colId xmlns:a16="http://schemas.microsoft.com/office/drawing/2014/main" val="497251399"/>
                    </a:ext>
                  </a:extLst>
                </a:gridCol>
              </a:tblGrid>
              <a:tr h="621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Code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Location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Distance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to IP [m]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Aperture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[mm]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Type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Tungsten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shielding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Electrode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position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Beam time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separation [ns]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3734408150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BPMQSTZA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Q1 (IP side)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21.853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Octagonal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101.7 / 99.7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Stripline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0° / 90°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3.92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236478344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Q2A (IP side)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33.073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Octagonal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112.7 / 119.7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Stripline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45° / 135°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3.92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334059052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Q2B (IP side)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43.858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Octagonal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112.7 / 119.7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Stripline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45° / 135°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6.82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3668300954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Q3 (IP side)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54.643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Octagonal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112.7 / 119.7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Stripline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45° / 135°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9.72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969423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CP (IP side)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65.743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Octagonal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112.7 / 119.7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Stripline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45° / 135°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10.52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3243496035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BPMQSTZB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D1 (IP side)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73.697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Octagonal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112.7 / 119.7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Stripline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45° / 135°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7.36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3929540048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BPMQBCZA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BPMQBCZB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D2 (arc side)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151.930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Round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Ø 90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Button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0° / 90°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N/A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45" marR="62845" marT="31696" marB="31696" anchor="ctr"/>
                </a:tc>
                <a:extLst>
                  <a:ext uri="{0D108BD9-81ED-4DB2-BD59-A6C34878D82A}">
                    <a16:rowId xmlns:a16="http://schemas.microsoft.com/office/drawing/2014/main" val="142373426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B63BA2FF-A972-465D-B352-453DA2C88B68}"/>
              </a:ext>
            </a:extLst>
          </p:cNvPr>
          <p:cNvSpPr/>
          <p:nvPr/>
        </p:nvSpPr>
        <p:spPr>
          <a:xfrm>
            <a:off x="6132242" y="1655567"/>
            <a:ext cx="1008112" cy="2337196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8491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“Cold” Directional-Coupler BPMs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87" y="641084"/>
            <a:ext cx="5000946" cy="4134573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/>
              <a:t>Technology</a:t>
            </a:r>
          </a:p>
          <a:p>
            <a:pPr lvl="1"/>
            <a:r>
              <a:rPr lang="en-GB" dirty="0"/>
              <a:t>125 mm long </a:t>
            </a:r>
            <a:r>
              <a:rPr lang="en-GB" dirty="0" err="1"/>
              <a:t>stripline</a:t>
            </a:r>
            <a:r>
              <a:rPr lang="en-GB" dirty="0"/>
              <a:t> electrodes, </a:t>
            </a:r>
            <a:br>
              <a:rPr lang="en-GB" dirty="0"/>
            </a:br>
            <a:r>
              <a:rPr lang="en-GB" dirty="0"/>
              <a:t>“45</a:t>
            </a:r>
            <a:r>
              <a:rPr lang="en-GB" baseline="30000" dirty="0"/>
              <a:t>0</a:t>
            </a:r>
            <a:r>
              <a:rPr lang="en-GB" dirty="0"/>
              <a:t> rotated” installation (type B BPMs)</a:t>
            </a:r>
          </a:p>
          <a:p>
            <a:pPr lvl="1"/>
            <a:r>
              <a:rPr lang="en-GB" dirty="0"/>
              <a:t>~26 dB directivity to improve the disentanglement </a:t>
            </a:r>
            <a:br>
              <a:rPr lang="en-GB" dirty="0"/>
            </a:br>
            <a:r>
              <a:rPr lang="en-GB" dirty="0"/>
              <a:t>of the B1/B2 signals</a:t>
            </a:r>
          </a:p>
          <a:p>
            <a:pPr lvl="1"/>
            <a:r>
              <a:rPr lang="en-GB" dirty="0"/>
              <a:t>Tungsten shielding:</a:t>
            </a:r>
            <a:br>
              <a:rPr lang="en-GB" dirty="0"/>
            </a:br>
            <a:r>
              <a:rPr lang="en-GB" dirty="0"/>
              <a:t>lower TID on Q2B magnet by ~15 %</a:t>
            </a:r>
          </a:p>
          <a:p>
            <a:pPr lvl="1"/>
            <a:r>
              <a:rPr lang="en-GB" dirty="0"/>
              <a:t>Amorphous carbon coating:</a:t>
            </a:r>
            <a:br>
              <a:rPr lang="en-GB" dirty="0"/>
            </a:br>
            <a:r>
              <a:rPr lang="en-GB" dirty="0"/>
              <a:t>Electron cloud effects decreased by 40x</a:t>
            </a:r>
          </a:p>
          <a:p>
            <a:pPr lvl="1"/>
            <a:r>
              <a:rPr lang="en-GB" dirty="0"/>
              <a:t>Active cooling with liquid He:</a:t>
            </a:r>
            <a:br>
              <a:rPr lang="en-GB" dirty="0"/>
            </a:br>
            <a:r>
              <a:rPr lang="en-GB" dirty="0"/>
              <a:t>To evacuate up to 6 W of head load</a:t>
            </a:r>
            <a:br>
              <a:rPr lang="en-GB" dirty="0"/>
            </a:br>
            <a:endParaRPr lang="en-GB" dirty="0"/>
          </a:p>
          <a:p>
            <a:pPr marL="267891" indent="-267891"/>
            <a:r>
              <a:rPr lang="en-US" sz="2175" dirty="0"/>
              <a:t>Status / Milestones</a:t>
            </a:r>
          </a:p>
          <a:p>
            <a:pPr marL="567929" lvl="1" indent="-267891"/>
            <a:r>
              <a:rPr lang="en-US" sz="1875" dirty="0"/>
              <a:t>BPM prototype production launched</a:t>
            </a:r>
          </a:p>
          <a:p>
            <a:pPr marL="567929" lvl="1" indent="-267891"/>
            <a:r>
              <a:rPr lang="en-US" sz="1875" dirty="0"/>
              <a:t>Started procurement of tungsten absorbers (with WP12) and cryogenic RF feedthroughs</a:t>
            </a:r>
          </a:p>
          <a:p>
            <a:pPr marL="867966" lvl="2" indent="-267891"/>
            <a:r>
              <a:rPr lang="en-US" sz="1575" dirty="0"/>
              <a:t>Qualification of RF feedthroughs in 2020 (?!)</a:t>
            </a:r>
          </a:p>
          <a:p>
            <a:pPr marL="567929" lvl="1" indent="-267891"/>
            <a:r>
              <a:rPr lang="en-US" sz="1875" dirty="0"/>
              <a:t>In-kind contribution of BPM body manufacturing</a:t>
            </a:r>
          </a:p>
          <a:p>
            <a:pPr marL="867966" lvl="2" indent="-267891"/>
            <a:r>
              <a:rPr lang="en-US" sz="1575" dirty="0"/>
              <a:t>Collaboration agreement with Russia finalized</a:t>
            </a:r>
          </a:p>
          <a:p>
            <a:pPr marL="567929" lvl="1" indent="-267891"/>
            <a:r>
              <a:rPr lang="en-US" sz="1900" dirty="0"/>
              <a:t>Coaxial SiO</a:t>
            </a:r>
            <a:r>
              <a:rPr lang="en-US" sz="1900" baseline="-25000" dirty="0"/>
              <a:t>2</a:t>
            </a:r>
            <a:r>
              <a:rPr lang="en-US" sz="1900" dirty="0"/>
              <a:t> RF cables</a:t>
            </a:r>
          </a:p>
          <a:p>
            <a:pPr marL="867966" lvl="2" indent="-267891"/>
            <a:r>
              <a:rPr lang="en-US" sz="1575" dirty="0"/>
              <a:t>Market survey and procurement start for mid 2020</a:t>
            </a:r>
          </a:p>
          <a:p>
            <a:pPr marL="867966" lvl="2" indent="-267891"/>
            <a:r>
              <a:rPr lang="en-US" sz="1575" dirty="0"/>
              <a:t>In combination with cables required for the collimator BPMs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C804D0-506F-4B27-B2B3-C179B2EDA6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3702" y="2568940"/>
            <a:ext cx="3058298" cy="2206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2D1C7-75AC-8B44-8AFA-5D02BAFC33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970" y="522096"/>
            <a:ext cx="2027438" cy="189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1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60AD76-C372-AC44-A3FC-C9061C755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BA20A6-6F0C-0A40-ADEF-1766C823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D0A093-DDC4-9446-8FFD-8BAE141D7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large aperture, rotated BPMs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44C91C-9D7A-9141-9784-6C1E3C1BE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8365045" cy="91093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Reduced coupling, 7.5 % for a centered beam</a:t>
            </a:r>
          </a:p>
          <a:p>
            <a:r>
              <a:rPr lang="en-US" dirty="0"/>
              <a:t>Reduced BPM sensitivity, 0.4 dB/mm at the BPM center</a:t>
            </a:r>
          </a:p>
          <a:p>
            <a:r>
              <a:rPr lang="en-US" dirty="0"/>
              <a:t>Increased position non-linearities</a:t>
            </a:r>
          </a:p>
          <a:p>
            <a:endParaRPr lang="en-US" dirty="0"/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65C36B1-4251-C442-8B55-23918DE5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123" y="1389709"/>
            <a:ext cx="2675477" cy="1724196"/>
          </a:xfrm>
          <a:prstGeom prst="rect">
            <a:avLst/>
          </a:prstGeom>
        </p:spPr>
      </p:pic>
      <p:pic>
        <p:nvPicPr>
          <p:cNvPr id="8" name="Picture 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AD8AB29-A757-1446-B568-B0B2FE390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24" y="1815128"/>
            <a:ext cx="2595682" cy="2538000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98E01A4C-88B8-0B42-B4EC-FA067835D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0124" y="3153357"/>
            <a:ext cx="2675476" cy="17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864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FB8CD1-30D7-4330-A5C0-71FE3D27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801FDC-49B2-49A5-962A-750F27AC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7D9874-C117-4186-8C28-99FD2F2C7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Directional couplers have a finite “directivity”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7DB39C4C-A00B-40D3-B5EF-39CBB3DA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69613" y="555527"/>
            <a:ext cx="7604775" cy="156972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D5D9C535-3107-445A-A0AB-A413562C95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69613" y="2946244"/>
            <a:ext cx="7604775" cy="156972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77CCBCE-09B3-48E6-A251-8F07080F984F}"/>
              </a:ext>
            </a:extLst>
          </p:cNvPr>
          <p:cNvGrpSpPr/>
          <p:nvPr/>
        </p:nvGrpSpPr>
        <p:grpSpPr>
          <a:xfrm>
            <a:off x="894806" y="2355727"/>
            <a:ext cx="6653458" cy="1128009"/>
            <a:chOff x="894805" y="2355726"/>
            <a:chExt cx="6653458" cy="112800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3AF091F-5553-47C1-949D-AB07BDA72498}"/>
                </a:ext>
              </a:extLst>
            </p:cNvPr>
            <p:cNvSpPr/>
            <p:nvPr/>
          </p:nvSpPr>
          <p:spPr>
            <a:xfrm>
              <a:off x="894805" y="2936577"/>
              <a:ext cx="576064" cy="547158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3DE43E6-FEC2-4631-80A6-28CE1A81509C}"/>
                </a:ext>
              </a:extLst>
            </p:cNvPr>
            <p:cNvSpPr/>
            <p:nvPr/>
          </p:nvSpPr>
          <p:spPr>
            <a:xfrm>
              <a:off x="6972199" y="2936577"/>
              <a:ext cx="576064" cy="547158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3172B0C-ECE7-47A9-9A05-EB09BA225C5B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1403650" y="2540392"/>
              <a:ext cx="1584174" cy="435453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37B0626-AECA-4D36-BCBB-5609FB1245B1}"/>
                </a:ext>
              </a:extLst>
            </p:cNvPr>
            <p:cNvSpPr txBox="1"/>
            <p:nvPr/>
          </p:nvSpPr>
          <p:spPr>
            <a:xfrm>
              <a:off x="2987824" y="2355726"/>
              <a:ext cx="3031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rgbClr val="C00000"/>
                  </a:solidFill>
                </a:rPr>
                <a:t>Unwanted parasitic signal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9D8FD58-57A6-4070-B22E-36CF2C0EC05F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6019423" y="2540392"/>
              <a:ext cx="1019995" cy="437727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36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D5FBC-5865-C048-ABE5-D58682A1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4296479" cy="540000"/>
          </a:xfrm>
        </p:spPr>
        <p:txBody>
          <a:bodyPr/>
          <a:lstStyle/>
          <a:p>
            <a:r>
              <a:rPr lang="en-US" dirty="0"/>
              <a:t>Directivity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542AE-6E4E-9943-A57C-0D88CED8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296479" cy="3680222"/>
          </a:xfrm>
        </p:spPr>
        <p:txBody>
          <a:bodyPr>
            <a:normAutofit fontScale="92500"/>
          </a:bodyPr>
          <a:lstStyle/>
          <a:p>
            <a:r>
              <a:rPr lang="en-GB" i="1" dirty="0"/>
              <a:t>Directivity</a:t>
            </a:r>
            <a:r>
              <a:rPr lang="en-GB" dirty="0"/>
              <a:t> – the ratio of the upstream (wanted) signal to the downstream (unwanted) signal</a:t>
            </a:r>
          </a:p>
          <a:p>
            <a:r>
              <a:rPr lang="en-GB" dirty="0"/>
              <a:t>Ways of improving the directivity:</a:t>
            </a:r>
          </a:p>
          <a:p>
            <a:pPr lvl="1"/>
            <a:r>
              <a:rPr lang="en-GB" dirty="0"/>
              <a:t>Careful RF design of the BPM  (constant 50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n-GB" dirty="0"/>
              <a:t>impedance) </a:t>
            </a:r>
          </a:p>
          <a:p>
            <a:pPr lvl="1"/>
            <a:r>
              <a:rPr lang="en-GB" dirty="0"/>
              <a:t>Operating at lower frequencies</a:t>
            </a:r>
          </a:p>
          <a:p>
            <a:pPr lvl="1"/>
            <a:r>
              <a:rPr lang="en-GB" dirty="0"/>
              <a:t>Installing the BPM in a location where the two beams are separated in time</a:t>
            </a:r>
          </a:p>
          <a:p>
            <a:r>
              <a:rPr lang="en-GB" dirty="0"/>
              <a:t>HL-LHC BPM directivity: ~ 26 dB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AF588-3161-C847-A4D3-0741D2284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0D04C8-E2DC-574D-9E18-0FDF14A16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6F3D17-AD32-DD43-BBE6-6715313B2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636204"/>
            <a:ext cx="3348000" cy="212305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79193E3-6A48-844A-92AA-68B81B92D27A}"/>
              </a:ext>
            </a:extLst>
          </p:cNvPr>
          <p:cNvGrpSpPr/>
          <p:nvPr/>
        </p:nvGrpSpPr>
        <p:grpSpPr>
          <a:xfrm>
            <a:off x="5292080" y="309344"/>
            <a:ext cx="3348000" cy="2289062"/>
            <a:chOff x="5580112" y="195486"/>
            <a:chExt cx="3348000" cy="22890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36A13FD-0B76-E74F-8F1D-4D7CF4865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80112" y="195486"/>
              <a:ext cx="3348000" cy="207361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6A3AF9-8B62-3943-AE7D-9CD5B84D1265}"/>
                </a:ext>
              </a:extLst>
            </p:cNvPr>
            <p:cNvSpPr txBox="1"/>
            <p:nvPr/>
          </p:nvSpPr>
          <p:spPr>
            <a:xfrm>
              <a:off x="6938690" y="2269104"/>
              <a:ext cx="6319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Time / 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7901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B3F6A-CAA6-C24E-8C93-821616556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BPM Signal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296CC-6DDC-8343-A69D-67864F72E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515" y="805277"/>
            <a:ext cx="3417558" cy="144351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Study or B1-B2 compensation schemas</a:t>
            </a:r>
          </a:p>
          <a:p>
            <a:pPr lvl="1"/>
            <a:r>
              <a:rPr lang="en-US" dirty="0"/>
              <a:t>Bunch-by-bunch signal processing</a:t>
            </a:r>
          </a:p>
          <a:p>
            <a:pPr lvl="2"/>
            <a:r>
              <a:rPr lang="en-US" dirty="0"/>
              <a:t>25 ns time window</a:t>
            </a:r>
          </a:p>
          <a:p>
            <a:pPr lvl="1"/>
            <a:r>
              <a:rPr lang="en-US" dirty="0"/>
              <a:t>Up to 10x intensity variation</a:t>
            </a:r>
          </a:p>
          <a:p>
            <a:pPr lvl="2"/>
            <a:r>
              <a:rPr lang="en-US" dirty="0"/>
              <a:t>Between counterrotating bunches </a:t>
            </a:r>
          </a:p>
          <a:p>
            <a:pPr lvl="1"/>
            <a:r>
              <a:rPr lang="en-US" dirty="0"/>
              <a:t>up to 17 mm beam offsets</a:t>
            </a:r>
          </a:p>
          <a:p>
            <a:pPr lvl="2"/>
            <a:r>
              <a:rPr lang="en-US" dirty="0"/>
              <a:t>Injection orbit at IR1</a:t>
            </a:r>
          </a:p>
          <a:p>
            <a:pPr lvl="1"/>
            <a:r>
              <a:rPr lang="en-US" dirty="0"/>
              <a:t>Uncompensated bunch lengthening</a:t>
            </a:r>
          </a:p>
          <a:p>
            <a:pPr lvl="1"/>
            <a:r>
              <a:rPr lang="en-US" dirty="0"/>
              <a:t>Accuracy errors, resolution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453DF9-CA82-7646-BC2B-25DAD30F4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2E6B4-95AF-2B4F-B429-AB894464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6B16EE-57C9-8A4B-9981-C3148419F228}"/>
              </a:ext>
            </a:extLst>
          </p:cNvPr>
          <p:cNvGrpSpPr/>
          <p:nvPr/>
        </p:nvGrpSpPr>
        <p:grpSpPr>
          <a:xfrm>
            <a:off x="99000" y="2622226"/>
            <a:ext cx="8867528" cy="2089734"/>
            <a:chOff x="99000" y="2622226"/>
            <a:chExt cx="8867528" cy="2089734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A1C21BE-7C88-2442-AA85-8A2A1C6804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772" t="17333" r="29780" b="45544"/>
            <a:stretch/>
          </p:blipFill>
          <p:spPr>
            <a:xfrm>
              <a:off x="196375" y="2638029"/>
              <a:ext cx="1028030" cy="901870"/>
            </a:xfrm>
            <a:prstGeom prst="rect">
              <a:avLst/>
            </a:prstGeom>
            <a:ln>
              <a:noFill/>
            </a:ln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3EEBDA3-AFDF-A543-B20E-EFBC30E837C3}"/>
                </a:ext>
              </a:extLst>
            </p:cNvPr>
            <p:cNvSpPr txBox="1"/>
            <p:nvPr/>
          </p:nvSpPr>
          <p:spPr>
            <a:xfrm>
              <a:off x="99000" y="3539899"/>
              <a:ext cx="1459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 panose="020F0502020204030204"/>
                </a:rPr>
                <a:t>Stripline BPM</a:t>
              </a:r>
              <a:endParaRPr lang="en-GB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49E4A64D-6E2B-FC4B-B4BD-1AE757E94AD5}"/>
                </a:ext>
              </a:extLst>
            </p:cNvPr>
            <p:cNvSpPr/>
            <p:nvPr/>
          </p:nvSpPr>
          <p:spPr>
            <a:xfrm>
              <a:off x="1636535" y="2725299"/>
              <a:ext cx="1200150" cy="666750"/>
            </a:xfrm>
            <a:prstGeom prst="round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pickup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9A10A9F0-2F8F-944B-BF39-90363A76486A}"/>
                </a:ext>
              </a:extLst>
            </p:cNvPr>
            <p:cNvSpPr/>
            <p:nvPr/>
          </p:nvSpPr>
          <p:spPr>
            <a:xfrm>
              <a:off x="3220711" y="2725299"/>
              <a:ext cx="1228725" cy="66675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long cable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(60-140 m)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5DB29CE0-9194-E44B-B2BE-99911B6AF094}"/>
                </a:ext>
              </a:extLst>
            </p:cNvPr>
            <p:cNvSpPr/>
            <p:nvPr/>
          </p:nvSpPr>
          <p:spPr>
            <a:xfrm>
              <a:off x="4800298" y="2725299"/>
              <a:ext cx="1228725" cy="666750"/>
            </a:xfrm>
            <a:prstGeom prst="roundRect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Low-pass filter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13BF6B2E-1562-6B45-8C2B-EAFFEBA7F88D}"/>
                </a:ext>
              </a:extLst>
            </p:cNvPr>
            <p:cNvSpPr/>
            <p:nvPr/>
          </p:nvSpPr>
          <p:spPr>
            <a:xfrm>
              <a:off x="6384474" y="2725299"/>
              <a:ext cx="1228725" cy="666750"/>
            </a:xfrm>
            <a:prstGeom prst="round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variable attenuator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C93F39A-796F-3C44-80A8-70ECD9576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2282" y="2622226"/>
              <a:ext cx="937061" cy="937061"/>
            </a:xfrm>
            <a:prstGeom prst="rect">
              <a:avLst/>
            </a:prstGeom>
            <a:ln>
              <a:noFill/>
            </a:ln>
          </p:spPr>
        </p:pic>
        <p:sp>
          <p:nvSpPr>
            <p:cNvPr id="54" name="Right Arrow 53">
              <a:extLst>
                <a:ext uri="{FF2B5EF4-FFF2-40B4-BE49-F238E27FC236}">
                  <a16:creationId xmlns:a16="http://schemas.microsoft.com/office/drawing/2014/main" id="{0CD8C8BD-B272-A14B-B104-77A66794A241}"/>
                </a:ext>
              </a:extLst>
            </p:cNvPr>
            <p:cNvSpPr/>
            <p:nvPr/>
          </p:nvSpPr>
          <p:spPr>
            <a:xfrm>
              <a:off x="1348503" y="2944969"/>
              <a:ext cx="209551" cy="228600"/>
            </a:xfrm>
            <a:prstGeom prst="rightArrow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ight Arrow 54">
              <a:extLst>
                <a:ext uri="{FF2B5EF4-FFF2-40B4-BE49-F238E27FC236}">
                  <a16:creationId xmlns:a16="http://schemas.microsoft.com/office/drawing/2014/main" id="{1F6E3400-A451-6643-9AF4-32267857305C}"/>
                </a:ext>
              </a:extLst>
            </p:cNvPr>
            <p:cNvSpPr/>
            <p:nvPr/>
          </p:nvSpPr>
          <p:spPr>
            <a:xfrm>
              <a:off x="2939152" y="2944374"/>
              <a:ext cx="209551" cy="228600"/>
            </a:xfrm>
            <a:prstGeom prst="rightArrow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ight Arrow 55">
              <a:extLst>
                <a:ext uri="{FF2B5EF4-FFF2-40B4-BE49-F238E27FC236}">
                  <a16:creationId xmlns:a16="http://schemas.microsoft.com/office/drawing/2014/main" id="{32B5F018-977E-074B-B212-38AAE5F94A10}"/>
                </a:ext>
              </a:extLst>
            </p:cNvPr>
            <p:cNvSpPr/>
            <p:nvPr/>
          </p:nvSpPr>
          <p:spPr>
            <a:xfrm>
              <a:off x="4523328" y="2944374"/>
              <a:ext cx="209551" cy="228600"/>
            </a:xfrm>
            <a:prstGeom prst="rightArrow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ight Arrow 56">
              <a:extLst>
                <a:ext uri="{FF2B5EF4-FFF2-40B4-BE49-F238E27FC236}">
                  <a16:creationId xmlns:a16="http://schemas.microsoft.com/office/drawing/2014/main" id="{E7F09A06-FC70-CD4F-8AC6-0D8A4131DBC4}"/>
                </a:ext>
              </a:extLst>
            </p:cNvPr>
            <p:cNvSpPr/>
            <p:nvPr/>
          </p:nvSpPr>
          <p:spPr>
            <a:xfrm>
              <a:off x="6107504" y="2951585"/>
              <a:ext cx="209551" cy="228600"/>
            </a:xfrm>
            <a:prstGeom prst="rightArrow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Right Arrow 57">
              <a:extLst>
                <a:ext uri="{FF2B5EF4-FFF2-40B4-BE49-F238E27FC236}">
                  <a16:creationId xmlns:a16="http://schemas.microsoft.com/office/drawing/2014/main" id="{BE30CED8-7262-D94C-BA62-41129EE93839}"/>
                </a:ext>
              </a:extLst>
            </p:cNvPr>
            <p:cNvSpPr/>
            <p:nvPr/>
          </p:nvSpPr>
          <p:spPr>
            <a:xfrm>
              <a:off x="7691680" y="2951585"/>
              <a:ext cx="209551" cy="228600"/>
            </a:xfrm>
            <a:prstGeom prst="rightArrow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FDB4A9A-B690-2847-A0B4-DFE45D100392}"/>
                </a:ext>
              </a:extLst>
            </p:cNvPr>
            <p:cNvSpPr txBox="1"/>
            <p:nvPr/>
          </p:nvSpPr>
          <p:spPr>
            <a:xfrm>
              <a:off x="1853121" y="3757272"/>
              <a:ext cx="2419244" cy="738664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 panose="020F0502020204030204"/>
                </a:rPr>
                <a:t>Processor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 is not rad-hard, electronics must be located </a:t>
              </a:r>
              <a:r>
                <a:rPr lang="en-US" sz="1400" kern="0" dirty="0">
                  <a:solidFill>
                    <a:srgbClr val="FF0000"/>
                  </a:solidFill>
                  <a:latin typeface="Calibri" panose="020F0502020204030204"/>
                </a:rPr>
                <a:t>in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rPr>
                <a:t> the service gallery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F2A3078-1BA8-5B49-B96D-BB0BE7B983FA}"/>
                </a:ext>
              </a:extLst>
            </p:cNvPr>
            <p:cNvSpPr txBox="1"/>
            <p:nvPr/>
          </p:nvSpPr>
          <p:spPr>
            <a:xfrm>
              <a:off x="4574911" y="3757853"/>
              <a:ext cx="1685212" cy="954107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Anti-aliasing</a:t>
              </a:r>
              <a:r>
                <a:rPr kumimoji="0" lang="en-US" sz="14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filter also </a:t>
              </a:r>
              <a:r>
                <a:rPr lang="en-US" sz="1400" kern="0" noProof="0" dirty="0">
                  <a:solidFill>
                    <a:prstClr val="black"/>
                  </a:solidFill>
                  <a:latin typeface="Calibri" panose="020F0502020204030204"/>
                </a:rPr>
                <a:t>s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tretches signal to make efficient use of the digitizer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F446AB2-BD3F-D543-8B21-3B8993E82B70}"/>
                </a:ext>
              </a:extLst>
            </p:cNvPr>
            <p:cNvSpPr txBox="1"/>
            <p:nvPr/>
          </p:nvSpPr>
          <p:spPr>
            <a:xfrm>
              <a:off x="6447295" y="3775856"/>
              <a:ext cx="1572870" cy="523220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Match signal level to ADC range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020B477-05D4-804C-BEDA-8781D968C4EF}"/>
                </a:ext>
              </a:extLst>
            </p:cNvPr>
            <p:cNvSpPr txBox="1"/>
            <p:nvPr/>
          </p:nvSpPr>
          <p:spPr>
            <a:xfrm>
              <a:off x="7915096" y="2815721"/>
              <a:ext cx="10514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Digital processor</a:t>
              </a:r>
              <a:endParaRPr lang="en-GB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B61EF09-A044-6C4F-99B4-F21B721E1C64}"/>
                </a:ext>
              </a:extLst>
            </p:cNvPr>
            <p:cNvCxnSpPr>
              <a:stCxn id="59" idx="0"/>
              <a:endCxn id="50" idx="2"/>
            </p:cNvCxnSpPr>
            <p:nvPr/>
          </p:nvCxnSpPr>
          <p:spPr>
            <a:xfrm flipV="1">
              <a:off x="3062743" y="3392049"/>
              <a:ext cx="772331" cy="3652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D6AA61D-81A1-B64A-B427-436B78275134}"/>
                </a:ext>
              </a:extLst>
            </p:cNvPr>
            <p:cNvCxnSpPr>
              <a:cxnSpLocks/>
              <a:stCxn id="61" idx="0"/>
              <a:endCxn id="52" idx="2"/>
            </p:cNvCxnSpPr>
            <p:nvPr/>
          </p:nvCxnSpPr>
          <p:spPr>
            <a:xfrm flipH="1" flipV="1">
              <a:off x="6998837" y="3392049"/>
              <a:ext cx="234893" cy="3838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EFF9C1C8-62C9-2149-8FF7-717EE382F4C1}"/>
                </a:ext>
              </a:extLst>
            </p:cNvPr>
            <p:cNvCxnSpPr>
              <a:stCxn id="60" idx="0"/>
              <a:endCxn id="51" idx="2"/>
            </p:cNvCxnSpPr>
            <p:nvPr/>
          </p:nvCxnSpPr>
          <p:spPr>
            <a:xfrm flipH="1" flipV="1">
              <a:off x="5414661" y="3392049"/>
              <a:ext cx="2856" cy="36580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Picture 87">
            <a:extLst>
              <a:ext uri="{FF2B5EF4-FFF2-40B4-BE49-F238E27FC236}">
                <a16:creationId xmlns:a16="http://schemas.microsoft.com/office/drawing/2014/main" id="{4B5C60FE-6C20-B84E-8B43-643636141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311" y="676442"/>
            <a:ext cx="2169712" cy="1834837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2F158DA-6FF6-964E-9CB0-D8F9AF02D2E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" t="5279" r="7027"/>
          <a:stretch/>
        </p:blipFill>
        <p:spPr>
          <a:xfrm>
            <a:off x="6303556" y="691266"/>
            <a:ext cx="2375173" cy="1862957"/>
          </a:xfrm>
          <a:prstGeom prst="rect">
            <a:avLst/>
          </a:prstGeom>
        </p:spPr>
      </p:pic>
      <p:sp>
        <p:nvSpPr>
          <p:cNvPr id="92" name="Content Placeholder 2">
            <a:extLst>
              <a:ext uri="{FF2B5EF4-FFF2-40B4-BE49-F238E27FC236}">
                <a16:creationId xmlns:a16="http://schemas.microsoft.com/office/drawing/2014/main" id="{5A34279A-6946-E94F-825A-134747EBDE78}"/>
              </a:ext>
            </a:extLst>
          </p:cNvPr>
          <p:cNvSpPr txBox="1">
            <a:spLocks/>
          </p:cNvSpPr>
          <p:nvPr/>
        </p:nvSpPr>
        <p:spPr>
          <a:xfrm>
            <a:off x="6806949" y="777314"/>
            <a:ext cx="1979012" cy="903774"/>
          </a:xfrm>
          <a:prstGeom prst="rect">
            <a:avLst/>
          </a:prstGeom>
        </p:spPr>
        <p:txBody>
          <a:bodyPr vert="horz" lIns="0" tIns="0" rIns="0" bIns="0" rtlCol="0">
            <a:normAutofit fontScale="40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Ø"/>
              <a:defRPr sz="21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500" b="1" i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/>
              <a:t>Typical digitized signal</a:t>
            </a:r>
          </a:p>
          <a:p>
            <a:pPr marL="268288" lvl="1" indent="-84138"/>
            <a:r>
              <a:rPr lang="en-US" sz="2000" dirty="0"/>
              <a:t>UR electrode</a:t>
            </a:r>
          </a:p>
          <a:p>
            <a:pPr marL="268288" lvl="1" indent="-84138"/>
            <a:r>
              <a:rPr lang="en-US" sz="2000" dirty="0"/>
              <a:t>Same bunch intensities</a:t>
            </a:r>
          </a:p>
          <a:p>
            <a:pPr marL="268288" lvl="1" indent="-84138"/>
            <a:r>
              <a:rPr lang="en-US" sz="2000" dirty="0"/>
              <a:t>0 mm beam offset (both beams)</a:t>
            </a:r>
          </a:p>
          <a:p>
            <a:pPr marL="268288" lvl="1" indent="-84138"/>
            <a:r>
              <a:rPr lang="en-US" sz="2000" dirty="0"/>
              <a:t>10.5 ns bunch time difference</a:t>
            </a:r>
          </a:p>
          <a:p>
            <a:pPr marL="268288" lvl="1" indent="-84138"/>
            <a:r>
              <a:rPr lang="en-US" sz="2000" dirty="0"/>
              <a:t>12-bit, 4.096 GB/s async clock</a:t>
            </a:r>
          </a:p>
          <a:p>
            <a:pPr marL="268288" lvl="1" indent="-84138"/>
            <a:endParaRPr lang="en-US" dirty="0"/>
          </a:p>
          <a:p>
            <a:pPr marL="268288" lvl="1" indent="-84138"/>
            <a:endParaRPr lang="en-US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EA86C30-8D14-A040-AF86-59161BBD09F9}"/>
              </a:ext>
            </a:extLst>
          </p:cNvPr>
          <p:cNvSpPr/>
          <p:nvPr/>
        </p:nvSpPr>
        <p:spPr>
          <a:xfrm>
            <a:off x="7462434" y="1527036"/>
            <a:ext cx="452662" cy="278517"/>
          </a:xfrm>
          <a:prstGeom prst="ellipse">
            <a:avLst/>
          </a:prstGeom>
          <a:noFill/>
          <a:ln w="15875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D395BD-E0C2-4A4A-B830-B8D885F4A576}"/>
              </a:ext>
            </a:extLst>
          </p:cNvPr>
          <p:cNvSpPr txBox="1"/>
          <p:nvPr/>
        </p:nvSpPr>
        <p:spPr>
          <a:xfrm>
            <a:off x="7424187" y="1803393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B2 error signal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9827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F8C58-D699-3F47-8630-5DE7CBD4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DCD06-D762-7847-94F5-86E53DEF5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0742" y="1226457"/>
            <a:ext cx="5602515" cy="2090058"/>
          </a:xfrm>
        </p:spPr>
        <p:txBody>
          <a:bodyPr/>
          <a:lstStyle/>
          <a:p>
            <a:r>
              <a:rPr lang="en-US" dirty="0"/>
              <a:t>Overview on LHC BPM activities</a:t>
            </a:r>
          </a:p>
          <a:p>
            <a:r>
              <a:rPr lang="en-US" dirty="0"/>
              <a:t>The LHC BPM status quo</a:t>
            </a:r>
          </a:p>
          <a:p>
            <a:r>
              <a:rPr lang="en-US" dirty="0"/>
              <a:t>The LHC ring BPM consolidation project</a:t>
            </a:r>
          </a:p>
          <a:p>
            <a:r>
              <a:rPr lang="en-US" dirty="0"/>
              <a:t>The HL-LHC IR BPM system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745C92-9AC6-1942-A667-8066D461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C67745-FBC7-E145-B513-2B83F710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699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A97C1-C583-D044-B950-F26D571FD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Digital Signal Processor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05C28F-0BB5-6F48-BD6A-3CDED6EF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FC92D0-19F0-C443-B904-745389BE7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C378A1-536E-024E-99E5-AC6896974159}"/>
              </a:ext>
            </a:extLst>
          </p:cNvPr>
          <p:cNvGrpSpPr/>
          <p:nvPr/>
        </p:nvGrpSpPr>
        <p:grpSpPr>
          <a:xfrm>
            <a:off x="122468" y="1613030"/>
            <a:ext cx="5169612" cy="2498801"/>
            <a:chOff x="3579446" y="2579294"/>
            <a:chExt cx="7040632" cy="3403183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BA8408B2-189F-2547-823C-DBBDEAE88A10}"/>
                </a:ext>
              </a:extLst>
            </p:cNvPr>
            <p:cNvSpPr/>
            <p:nvPr/>
          </p:nvSpPr>
          <p:spPr>
            <a:xfrm>
              <a:off x="3938954" y="2579294"/>
              <a:ext cx="5601286" cy="3403183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61CE41C-8FA1-B745-8826-AA4A6775AD80}"/>
                </a:ext>
              </a:extLst>
            </p:cNvPr>
            <p:cNvSpPr/>
            <p:nvPr/>
          </p:nvSpPr>
          <p:spPr>
            <a:xfrm>
              <a:off x="7174675" y="43552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5145096-3968-E74E-9F07-39C40D6E0D9B}"/>
                </a:ext>
              </a:extLst>
            </p:cNvPr>
            <p:cNvSpPr/>
            <p:nvPr/>
          </p:nvSpPr>
          <p:spPr>
            <a:xfrm>
              <a:off x="7083235" y="4431484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AAF2CB55-948F-2C44-99B6-9921F05B30EF}"/>
                </a:ext>
              </a:extLst>
            </p:cNvPr>
            <p:cNvSpPr/>
            <p:nvPr/>
          </p:nvSpPr>
          <p:spPr>
            <a:xfrm>
              <a:off x="6992358" y="4507816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B22DD5B-8FA7-1944-AEF5-C67D522EBD09}"/>
                </a:ext>
              </a:extLst>
            </p:cNvPr>
            <p:cNvSpPr/>
            <p:nvPr/>
          </p:nvSpPr>
          <p:spPr>
            <a:xfrm>
              <a:off x="6896990" y="4584481"/>
              <a:ext cx="2087880" cy="13044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B5FC164C-480D-DC48-ADAF-7854298966CF}"/>
                </a:ext>
              </a:extLst>
            </p:cNvPr>
            <p:cNvSpPr/>
            <p:nvPr/>
          </p:nvSpPr>
          <p:spPr>
            <a:xfrm>
              <a:off x="4246958" y="2648977"/>
              <a:ext cx="2363442" cy="102157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</a:rPr>
                <a:t>Processing System</a:t>
              </a:r>
              <a:br>
                <a:rPr lang="en-US" sz="1000" b="1" dirty="0">
                  <a:solidFill>
                    <a:schemeClr val="tx1"/>
                  </a:solidFill>
                </a:rPr>
              </a:br>
              <a:br>
                <a:rPr lang="en-US" sz="1000" b="1" dirty="0">
                  <a:solidFill>
                    <a:schemeClr val="tx1"/>
                  </a:solidFill>
                </a:rPr>
              </a:br>
              <a:r>
                <a:rPr lang="en-US" sz="1000" dirty="0">
                  <a:solidFill>
                    <a:schemeClr val="tx1"/>
                  </a:solidFill>
                </a:rPr>
                <a:t>Quad Arm Cortex-A53</a:t>
              </a:r>
            </a:p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Dual Arm Cortex-R5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50F3F2-CF66-884D-9696-7D6FEAE0A6AA}"/>
                </a:ext>
              </a:extLst>
            </p:cNvPr>
            <p:cNvSpPr txBox="1"/>
            <p:nvPr/>
          </p:nvSpPr>
          <p:spPr>
            <a:xfrm>
              <a:off x="4286554" y="5443613"/>
              <a:ext cx="2074451" cy="345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</a:rPr>
                <a:t>Programmable Logic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4860088-9022-AE43-A0D2-2C852C5ED9D2}"/>
                </a:ext>
              </a:extLst>
            </p:cNvPr>
            <p:cNvGrpSpPr/>
            <p:nvPr/>
          </p:nvGrpSpPr>
          <p:grpSpPr>
            <a:xfrm>
              <a:off x="7878352" y="4852601"/>
              <a:ext cx="926061" cy="341410"/>
              <a:chOff x="7878352" y="4852601"/>
              <a:chExt cx="926061" cy="341410"/>
            </a:xfrm>
          </p:grpSpPr>
          <p:sp>
            <p:nvSpPr>
              <p:cNvPr id="64" name="Pentagon 63">
                <a:extLst>
                  <a:ext uri="{FF2B5EF4-FFF2-40B4-BE49-F238E27FC236}">
                    <a16:creationId xmlns:a16="http://schemas.microsoft.com/office/drawing/2014/main" id="{DC7F9A3A-5A20-3D4C-BFB5-0691A43AE256}"/>
                  </a:ext>
                </a:extLst>
              </p:cNvPr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9C58050-C342-904B-8F7D-EA49F85B8DED}"/>
                  </a:ext>
                </a:extLst>
              </p:cNvPr>
              <p:cNvSpPr txBox="1"/>
              <p:nvPr/>
            </p:nvSpPr>
            <p:spPr>
              <a:xfrm>
                <a:off x="7891410" y="4852853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RF-DAC</a:t>
                </a:r>
                <a:endParaRPr lang="en-GB" sz="1000" dirty="0"/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CCBBC7F-10BF-894A-A417-A5FF8BD8771B}"/>
                </a:ext>
              </a:extLst>
            </p:cNvPr>
            <p:cNvCxnSpPr/>
            <p:nvPr/>
          </p:nvCxnSpPr>
          <p:spPr>
            <a:xfrm flipH="1">
              <a:off x="6932616" y="5018693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11883BA-E38D-AE4F-A0AE-E464A09FF4A0}"/>
                </a:ext>
              </a:extLst>
            </p:cNvPr>
            <p:cNvGrpSpPr/>
            <p:nvPr/>
          </p:nvGrpSpPr>
          <p:grpSpPr>
            <a:xfrm>
              <a:off x="7404316" y="4849565"/>
              <a:ext cx="224237" cy="333254"/>
              <a:chOff x="10241197" y="4160649"/>
              <a:chExt cx="224237" cy="333254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F9E3900-73AC-7B43-8AE4-7CA9E0AA1F9C}"/>
                  </a:ext>
                </a:extLst>
              </p:cNvPr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C9E24CB9-4678-8045-AEB5-1020390EFC8A}"/>
                  </a:ext>
                </a:extLst>
              </p:cNvPr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28ED52F-3EFE-6240-B235-DD04EE5FC2CF}"/>
                </a:ext>
              </a:extLst>
            </p:cNvPr>
            <p:cNvCxnSpPr/>
            <p:nvPr/>
          </p:nvCxnSpPr>
          <p:spPr>
            <a:xfrm flipH="1">
              <a:off x="8726640" y="5018693"/>
              <a:ext cx="1170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D5D696D-B350-3049-8B66-8510534D4918}"/>
                </a:ext>
              </a:extLst>
            </p:cNvPr>
            <p:cNvCxnSpPr/>
            <p:nvPr/>
          </p:nvCxnSpPr>
          <p:spPr>
            <a:xfrm flipH="1">
              <a:off x="6931616" y="5459576"/>
              <a:ext cx="9379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883C542-048A-734F-AA70-73A39C7446E3}"/>
                </a:ext>
              </a:extLst>
            </p:cNvPr>
            <p:cNvGrpSpPr/>
            <p:nvPr/>
          </p:nvGrpSpPr>
          <p:grpSpPr>
            <a:xfrm>
              <a:off x="7403316" y="5290448"/>
              <a:ext cx="224237" cy="333254"/>
              <a:chOff x="10241197" y="4160649"/>
              <a:chExt cx="224237" cy="333254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2EFAA7F7-F949-724F-B441-A79D7DD500A4}"/>
                  </a:ext>
                </a:extLst>
              </p:cNvPr>
              <p:cNvSpPr/>
              <p:nvPr/>
            </p:nvSpPr>
            <p:spPr>
              <a:xfrm>
                <a:off x="10241197" y="4160649"/>
                <a:ext cx="224237" cy="3332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33CD99A4-A7F9-9749-A273-1FAAE38A8E93}"/>
                  </a:ext>
                </a:extLst>
              </p:cNvPr>
              <p:cNvCxnSpPr/>
              <p:nvPr/>
            </p:nvCxnSpPr>
            <p:spPr>
              <a:xfrm flipV="1">
                <a:off x="10355302" y="4211911"/>
                <a:ext cx="0" cy="247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F9097C0-F318-DD4B-BB7C-3D352FCD2F9C}"/>
                </a:ext>
              </a:extLst>
            </p:cNvPr>
            <p:cNvCxnSpPr/>
            <p:nvPr/>
          </p:nvCxnSpPr>
          <p:spPr>
            <a:xfrm flipH="1">
              <a:off x="8725640" y="5459576"/>
              <a:ext cx="11717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2797950-B839-964F-A01D-00829B7C22C7}"/>
                </a:ext>
              </a:extLst>
            </p:cNvPr>
            <p:cNvSpPr/>
            <p:nvPr/>
          </p:nvSpPr>
          <p:spPr>
            <a:xfrm>
              <a:off x="9478056" y="497569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31E6D28-8E28-6F44-A42A-48C4CCDB232D}"/>
                </a:ext>
              </a:extLst>
            </p:cNvPr>
            <p:cNvSpPr/>
            <p:nvPr/>
          </p:nvSpPr>
          <p:spPr>
            <a:xfrm>
              <a:off x="9478056" y="5387171"/>
              <a:ext cx="106680" cy="1097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550320-EDBD-C849-ABC2-FE2C685B7461}"/>
                </a:ext>
              </a:extLst>
            </p:cNvPr>
            <p:cNvSpPr txBox="1"/>
            <p:nvPr/>
          </p:nvSpPr>
          <p:spPr>
            <a:xfrm>
              <a:off x="9582635" y="5051643"/>
              <a:ext cx="1037443" cy="41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RF Out</a:t>
              </a:r>
              <a:endParaRPr lang="en-GB" sz="14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2CF0E1A-B02E-EE4B-997E-3307C860E775}"/>
                </a:ext>
              </a:extLst>
            </p:cNvPr>
            <p:cNvSpPr txBox="1"/>
            <p:nvPr/>
          </p:nvSpPr>
          <p:spPr>
            <a:xfrm>
              <a:off x="6832943" y="5086600"/>
              <a:ext cx="631373" cy="335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DUC</a:t>
              </a:r>
              <a:endParaRPr lang="en-GB" sz="1000" dirty="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53B8016-4A78-3C4F-A4C1-A59202B35E85}"/>
                </a:ext>
              </a:extLst>
            </p:cNvPr>
            <p:cNvGrpSpPr/>
            <p:nvPr/>
          </p:nvGrpSpPr>
          <p:grpSpPr>
            <a:xfrm>
              <a:off x="6875898" y="2651370"/>
              <a:ext cx="3542371" cy="1527411"/>
              <a:chOff x="6875898" y="2651370"/>
              <a:chExt cx="3542371" cy="1527411"/>
            </a:xfrm>
          </p:grpSpPr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A7EAD206-8D26-1645-A1D8-85ED35E0866C}"/>
                  </a:ext>
                </a:extLst>
              </p:cNvPr>
              <p:cNvSpPr/>
              <p:nvPr/>
            </p:nvSpPr>
            <p:spPr>
              <a:xfrm>
                <a:off x="7175899" y="26513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id="{054DDCCD-EA2F-2947-B991-C85CA5AE5C4F}"/>
                  </a:ext>
                </a:extLst>
              </p:cNvPr>
              <p:cNvSpPr/>
              <p:nvPr/>
            </p:nvSpPr>
            <p:spPr>
              <a:xfrm>
                <a:off x="7084459" y="2727570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9629D9B9-C431-BD4F-AAE0-CDCA154A5B8C}"/>
                  </a:ext>
                </a:extLst>
              </p:cNvPr>
              <p:cNvSpPr/>
              <p:nvPr/>
            </p:nvSpPr>
            <p:spPr>
              <a:xfrm>
                <a:off x="7009212" y="2803902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FCAC6915-08E8-9F45-98EC-BF25E57D3ED3}"/>
                  </a:ext>
                </a:extLst>
              </p:cNvPr>
              <p:cNvSpPr/>
              <p:nvPr/>
            </p:nvSpPr>
            <p:spPr>
              <a:xfrm>
                <a:off x="6933840" y="2874335"/>
                <a:ext cx="2087880" cy="130444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25552918-689A-414C-B5A1-0D98BB12D02A}"/>
                  </a:ext>
                </a:extLst>
              </p:cNvPr>
              <p:cNvGrpSpPr/>
              <p:nvPr/>
            </p:nvGrpSpPr>
            <p:grpSpPr>
              <a:xfrm>
                <a:off x="7806125" y="3139996"/>
                <a:ext cx="922169" cy="343680"/>
                <a:chOff x="7813745" y="1857462"/>
                <a:chExt cx="922169" cy="343680"/>
              </a:xfrm>
            </p:grpSpPr>
            <p:sp>
              <p:nvSpPr>
                <p:cNvPr id="58" name="Pentagon 57">
                  <a:extLst>
                    <a:ext uri="{FF2B5EF4-FFF2-40B4-BE49-F238E27FC236}">
                      <a16:creationId xmlns:a16="http://schemas.microsoft.com/office/drawing/2014/main" id="{FF00F331-DB03-3642-A6AB-17F015F2E336}"/>
                    </a:ext>
                  </a:extLst>
                </p:cNvPr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6BD8AD6-8848-0B4A-A126-50D79EFEA1F9}"/>
                    </a:ext>
                  </a:extLst>
                </p:cNvPr>
                <p:cNvSpPr txBox="1"/>
                <p:nvPr/>
              </p:nvSpPr>
              <p:spPr>
                <a:xfrm>
                  <a:off x="7813745" y="1857462"/>
                  <a:ext cx="913003" cy="3353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RF-ADC</a:t>
                  </a:r>
                  <a:endParaRPr lang="en-GB" sz="1050" dirty="0"/>
                </a:p>
              </p:txBody>
            </p:sp>
          </p:grp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25FA3EA1-872E-7A46-A81D-39F0FB765BDE}"/>
                  </a:ext>
                </a:extLst>
              </p:cNvPr>
              <p:cNvCxnSpPr/>
              <p:nvPr/>
            </p:nvCxnSpPr>
            <p:spPr>
              <a:xfrm flipH="1">
                <a:off x="6933840" y="3314779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BFF7F9AC-ABB8-AF4A-80B2-21BCFDB4907D}"/>
                  </a:ext>
                </a:extLst>
              </p:cNvPr>
              <p:cNvGrpSpPr/>
              <p:nvPr/>
            </p:nvGrpSpPr>
            <p:grpSpPr>
              <a:xfrm>
                <a:off x="7405540" y="3145651"/>
                <a:ext cx="224237" cy="333254"/>
                <a:chOff x="10241197" y="4160649"/>
                <a:chExt cx="224237" cy="333254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97AE630D-1C2A-ED43-A26A-B7718829AE9A}"/>
                    </a:ext>
                  </a:extLst>
                </p:cNvPr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AE507286-134F-504E-A755-BCD740EF2ACA}"/>
                    </a:ext>
                  </a:extLst>
                </p:cNvPr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773CAE4-7C1F-614F-A599-CA6E0BC9ADC4}"/>
                  </a:ext>
                </a:extLst>
              </p:cNvPr>
              <p:cNvCxnSpPr/>
              <p:nvPr/>
            </p:nvCxnSpPr>
            <p:spPr>
              <a:xfrm flipH="1">
                <a:off x="8720049" y="3314779"/>
                <a:ext cx="1170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55D7DB2-9C50-3F49-89F7-4152EC7888B4}"/>
                  </a:ext>
                </a:extLst>
              </p:cNvPr>
              <p:cNvCxnSpPr/>
              <p:nvPr/>
            </p:nvCxnSpPr>
            <p:spPr>
              <a:xfrm flipH="1">
                <a:off x="6932840" y="3755662"/>
                <a:ext cx="93794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AC9F85F-9BB5-E34B-A9B7-1347A7684D14}"/>
                  </a:ext>
                </a:extLst>
              </p:cNvPr>
              <p:cNvGrpSpPr/>
              <p:nvPr/>
            </p:nvGrpSpPr>
            <p:grpSpPr>
              <a:xfrm>
                <a:off x="7404540" y="3586534"/>
                <a:ext cx="224237" cy="333254"/>
                <a:chOff x="10241197" y="4160649"/>
                <a:chExt cx="224237" cy="333254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2272C813-6644-3C4B-B8E3-4D069D3DFC7D}"/>
                    </a:ext>
                  </a:extLst>
                </p:cNvPr>
                <p:cNvSpPr/>
                <p:nvPr/>
              </p:nvSpPr>
              <p:spPr>
                <a:xfrm>
                  <a:off x="10241197" y="4160649"/>
                  <a:ext cx="224237" cy="3332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F7CBA0E0-C622-7C4C-93A9-7901829A3BE7}"/>
                    </a:ext>
                  </a:extLst>
                </p:cNvPr>
                <p:cNvCxnSpPr/>
                <p:nvPr/>
              </p:nvCxnSpPr>
              <p:spPr>
                <a:xfrm>
                  <a:off x="10355302" y="4211911"/>
                  <a:ext cx="0" cy="2470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F5742FF6-D533-804A-83FD-2E01BF566B86}"/>
                  </a:ext>
                </a:extLst>
              </p:cNvPr>
              <p:cNvCxnSpPr/>
              <p:nvPr/>
            </p:nvCxnSpPr>
            <p:spPr>
              <a:xfrm flipH="1">
                <a:off x="8719049" y="3755662"/>
                <a:ext cx="117171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E1BD3982-7966-2D4B-B460-31542596A03F}"/>
                  </a:ext>
                </a:extLst>
              </p:cNvPr>
              <p:cNvSpPr/>
              <p:nvPr/>
            </p:nvSpPr>
            <p:spPr>
              <a:xfrm>
                <a:off x="9479280" y="3271777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9973558-AC5D-0344-822F-6084C16CE39A}"/>
                  </a:ext>
                </a:extLst>
              </p:cNvPr>
              <p:cNvSpPr/>
              <p:nvPr/>
            </p:nvSpPr>
            <p:spPr>
              <a:xfrm>
                <a:off x="9479280" y="3706702"/>
                <a:ext cx="106680" cy="1097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AD491FD-F937-E64F-BCC6-CD5380D39F54}"/>
                  </a:ext>
                </a:extLst>
              </p:cNvPr>
              <p:cNvSpPr txBox="1"/>
              <p:nvPr/>
            </p:nvSpPr>
            <p:spPr>
              <a:xfrm>
                <a:off x="9583860" y="3347730"/>
                <a:ext cx="834409" cy="419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RF in</a:t>
                </a:r>
                <a:endParaRPr lang="en-GB" sz="14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4EFECB-1687-1145-A656-924B09328D19}"/>
                  </a:ext>
                </a:extLst>
              </p:cNvPr>
              <p:cNvSpPr txBox="1"/>
              <p:nvPr/>
            </p:nvSpPr>
            <p:spPr>
              <a:xfrm>
                <a:off x="6875898" y="3382686"/>
                <a:ext cx="631373" cy="3353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DDC</a:t>
                </a:r>
                <a:endParaRPr lang="en-GB" sz="1000" dirty="0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285341C7-9D03-4144-8F4B-1EC9BAD6611B}"/>
                  </a:ext>
                </a:extLst>
              </p:cNvPr>
              <p:cNvGrpSpPr/>
              <p:nvPr/>
            </p:nvGrpSpPr>
            <p:grpSpPr>
              <a:xfrm>
                <a:off x="7800287" y="3581556"/>
                <a:ext cx="922169" cy="343680"/>
                <a:chOff x="7813745" y="1857462"/>
                <a:chExt cx="922169" cy="343680"/>
              </a:xfrm>
            </p:grpSpPr>
            <p:sp>
              <p:nvSpPr>
                <p:cNvPr id="52" name="Pentagon 51">
                  <a:extLst>
                    <a:ext uri="{FF2B5EF4-FFF2-40B4-BE49-F238E27FC236}">
                      <a16:creationId xmlns:a16="http://schemas.microsoft.com/office/drawing/2014/main" id="{8AB59087-7292-A642-9DAD-37FF7C2CBF98}"/>
                    </a:ext>
                  </a:extLst>
                </p:cNvPr>
                <p:cNvSpPr/>
                <p:nvPr/>
              </p:nvSpPr>
              <p:spPr>
                <a:xfrm>
                  <a:off x="7887650" y="1859732"/>
                  <a:ext cx="848264" cy="341410"/>
                </a:xfrm>
                <a:prstGeom prst="homePlat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E9D5B02-13D9-B443-AF35-B490A62C723E}"/>
                    </a:ext>
                  </a:extLst>
                </p:cNvPr>
                <p:cNvSpPr txBox="1"/>
                <p:nvPr/>
              </p:nvSpPr>
              <p:spPr>
                <a:xfrm>
                  <a:off x="7813745" y="1857462"/>
                  <a:ext cx="913003" cy="3353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RF-ADC</a:t>
                  </a:r>
                  <a:endParaRPr lang="en-GB" sz="1000" dirty="0"/>
                </a:p>
              </p:txBody>
            </p: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B973E6E-7934-E748-824F-EC6FAA708268}"/>
                </a:ext>
              </a:extLst>
            </p:cNvPr>
            <p:cNvGrpSpPr/>
            <p:nvPr/>
          </p:nvGrpSpPr>
          <p:grpSpPr>
            <a:xfrm>
              <a:off x="7881407" y="5300986"/>
              <a:ext cx="928503" cy="341410"/>
              <a:chOff x="7878352" y="4852601"/>
              <a:chExt cx="928503" cy="341410"/>
            </a:xfrm>
          </p:grpSpPr>
          <p:sp>
            <p:nvSpPr>
              <p:cNvPr id="34" name="Pentagon 33">
                <a:extLst>
                  <a:ext uri="{FF2B5EF4-FFF2-40B4-BE49-F238E27FC236}">
                    <a16:creationId xmlns:a16="http://schemas.microsoft.com/office/drawing/2014/main" id="{0681AAE2-F01C-1640-A164-88EDEA38EF75}"/>
                  </a:ext>
                </a:extLst>
              </p:cNvPr>
              <p:cNvSpPr/>
              <p:nvPr/>
            </p:nvSpPr>
            <p:spPr>
              <a:xfrm flipH="1">
                <a:off x="7878352" y="4852601"/>
                <a:ext cx="848264" cy="341410"/>
              </a:xfrm>
              <a:prstGeom prst="homePlat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926C159-6C67-484F-BBD3-A17B679BD21A}"/>
                  </a:ext>
                </a:extLst>
              </p:cNvPr>
              <p:cNvSpPr txBox="1"/>
              <p:nvPr/>
            </p:nvSpPr>
            <p:spPr>
              <a:xfrm>
                <a:off x="7893852" y="4853714"/>
                <a:ext cx="913003" cy="335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RF-DAC</a:t>
                </a:r>
                <a:endParaRPr lang="en-GB" sz="1000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0D2475-CA04-9647-91BA-589E45ECD727}"/>
                </a:ext>
              </a:extLst>
            </p:cNvPr>
            <p:cNvGrpSpPr/>
            <p:nvPr/>
          </p:nvGrpSpPr>
          <p:grpSpPr>
            <a:xfrm>
              <a:off x="4246667" y="4347469"/>
              <a:ext cx="1440170" cy="859681"/>
              <a:chOff x="3356734" y="4349335"/>
              <a:chExt cx="1440170" cy="859681"/>
            </a:xfrm>
          </p:grpSpPr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id="{CBA08496-A8BA-DA4A-A6E9-576F520EFFE6}"/>
                  </a:ext>
                </a:extLst>
              </p:cNvPr>
              <p:cNvSpPr/>
              <p:nvPr/>
            </p:nvSpPr>
            <p:spPr>
              <a:xfrm>
                <a:off x="3487853" y="4349335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id="{A1F8716A-FD79-F545-8D5E-8DD71CADF4A8}"/>
                  </a:ext>
                </a:extLst>
              </p:cNvPr>
              <p:cNvSpPr/>
              <p:nvPr/>
            </p:nvSpPr>
            <p:spPr>
              <a:xfrm>
                <a:off x="3444287" y="4390207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7B1CC338-9CC7-7B4E-846C-2523FD60FC94}"/>
                  </a:ext>
                </a:extLst>
              </p:cNvPr>
              <p:cNvSpPr/>
              <p:nvPr/>
            </p:nvSpPr>
            <p:spPr>
              <a:xfrm>
                <a:off x="3400721" y="4440160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id="{4B961E3D-7452-564F-9AEB-D1F899408991}"/>
                  </a:ext>
                </a:extLst>
              </p:cNvPr>
              <p:cNvSpPr/>
              <p:nvPr/>
            </p:nvSpPr>
            <p:spPr>
              <a:xfrm>
                <a:off x="3356734" y="4490113"/>
                <a:ext cx="1309051" cy="7189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</a:rPr>
                  <a:t>GTY Transceiver</a:t>
                </a:r>
                <a:endParaRPr lang="en-GB" sz="1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ECCC701-ED77-5C46-8FD5-D076B6CE55BD}"/>
                </a:ext>
              </a:extLst>
            </p:cNvPr>
            <p:cNvCxnSpPr/>
            <p:nvPr/>
          </p:nvCxnSpPr>
          <p:spPr>
            <a:xfrm>
              <a:off x="3579446" y="4797745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BEECDB2-0C55-3745-95D1-0B363077A05C}"/>
                </a:ext>
              </a:extLst>
            </p:cNvPr>
            <p:cNvCxnSpPr/>
            <p:nvPr/>
          </p:nvCxnSpPr>
          <p:spPr>
            <a:xfrm flipH="1">
              <a:off x="3579446" y="4900827"/>
              <a:ext cx="6672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CEE8956-E323-F443-B57D-CEF34CDDA68A}"/>
              </a:ext>
            </a:extLst>
          </p:cNvPr>
          <p:cNvSpPr txBox="1"/>
          <p:nvPr/>
        </p:nvSpPr>
        <p:spPr>
          <a:xfrm>
            <a:off x="1658966" y="4098403"/>
            <a:ext cx="16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Zynq </a:t>
            </a:r>
            <a:r>
              <a:rPr lang="en-US" b="1" dirty="0" err="1"/>
              <a:t>RFSoC</a:t>
            </a:r>
            <a:endParaRPr lang="en-GB" b="1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CDAE7D24-1672-7044-AF30-BF399F9F25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4497915" y="1220482"/>
            <a:ext cx="4682597" cy="3515053"/>
          </a:xfrm>
          <a:prstGeom prst="rect">
            <a:avLst/>
          </a:prstGeom>
        </p:spPr>
      </p:pic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F84AF19F-BC18-2347-A0E4-40904BF11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492" y="736859"/>
            <a:ext cx="6623852" cy="305357"/>
          </a:xfrm>
        </p:spPr>
        <p:txBody>
          <a:bodyPr>
            <a:noAutofit/>
          </a:bodyPr>
          <a:lstStyle/>
          <a:p>
            <a:pPr algn="l"/>
            <a:r>
              <a:rPr lang="en-US" sz="1800" i="1" dirty="0"/>
              <a:t>Xilinx</a:t>
            </a:r>
            <a:r>
              <a:rPr lang="en-US" sz="1800" dirty="0"/>
              <a:t> Zynq </a:t>
            </a:r>
            <a:r>
              <a:rPr lang="en-US" sz="1800" dirty="0" err="1"/>
              <a:t>RFSoC</a:t>
            </a:r>
            <a:r>
              <a:rPr lang="en-US" sz="1800" dirty="0"/>
              <a:t> (= radio frequency system on a chip)</a:t>
            </a:r>
          </a:p>
          <a:p>
            <a:pPr algn="l"/>
            <a:r>
              <a:rPr lang="en-US" sz="1800" dirty="0"/>
              <a:t>Model ZU28DR (</a:t>
            </a:r>
            <a:r>
              <a:rPr lang="en-US" sz="1800" dirty="0" err="1"/>
              <a:t>Zynq</a:t>
            </a:r>
            <a:r>
              <a:rPr lang="en-US" sz="1800" dirty="0"/>
              <a:t> </a:t>
            </a:r>
            <a:r>
              <a:rPr lang="en-US" sz="1800" dirty="0" err="1"/>
              <a:t>UltraScale</a:t>
            </a:r>
            <a:r>
              <a:rPr lang="en-US" sz="1800" dirty="0"/>
              <a:t> architecture)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CF90CC-0A8B-524A-B9EF-7AFF9F0F0E43}"/>
              </a:ext>
            </a:extLst>
          </p:cNvPr>
          <p:cNvSpPr txBox="1"/>
          <p:nvPr/>
        </p:nvSpPr>
        <p:spPr>
          <a:xfrm>
            <a:off x="5344134" y="4432833"/>
            <a:ext cx="333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ZCU111 Evaluation Board</a:t>
            </a:r>
            <a:endParaRPr lang="en-GB" b="1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C90C8E7-7914-FA41-AE7E-12D553A068B1}"/>
              </a:ext>
            </a:extLst>
          </p:cNvPr>
          <p:cNvCxnSpPr/>
          <p:nvPr/>
        </p:nvCxnSpPr>
        <p:spPr>
          <a:xfrm>
            <a:off x="4179596" y="1635732"/>
            <a:ext cx="3084650" cy="776017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9979A2A-E883-B04F-BDC0-CAB5DC9CEC33}"/>
              </a:ext>
            </a:extLst>
          </p:cNvPr>
          <p:cNvCxnSpPr/>
          <p:nvPr/>
        </p:nvCxnSpPr>
        <p:spPr>
          <a:xfrm flipV="1">
            <a:off x="4179596" y="2871995"/>
            <a:ext cx="3147694" cy="1202126"/>
          </a:xfrm>
          <a:prstGeom prst="line">
            <a:avLst/>
          </a:prstGeom>
          <a:ln>
            <a:solidFill>
              <a:srgbClr val="0084A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D4A12AE2-B58C-FB4C-A32C-B0C6E39A5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749781"/>
              </p:ext>
            </p:extLst>
          </p:nvPr>
        </p:nvGraphicFramePr>
        <p:xfrm>
          <a:off x="5213033" y="627534"/>
          <a:ext cx="339141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191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000" dirty="0"/>
                        <a:t>Processing System Features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Application Processing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Quad-core Arm Cortex-A53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up to 1.33 GHz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713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Real-Time Processing</a:t>
                      </a:r>
                      <a:r>
                        <a:rPr lang="en-US" sz="1000" baseline="0" dirty="0">
                          <a:solidFill>
                            <a:schemeClr val="bg1"/>
                          </a:solidFill>
                        </a:rPr>
                        <a:t> Unit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Dual-core Arm Cortex R5 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up to 533 MHz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71018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90F35C18-6F9A-0D42-9C90-67B519B31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27369"/>
              </p:ext>
            </p:extLst>
          </p:nvPr>
        </p:nvGraphicFramePr>
        <p:xfrm>
          <a:off x="5213442" y="3418407"/>
          <a:ext cx="339100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081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1660925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000" dirty="0"/>
                        <a:t>Programmable Logic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System Logic Cells (K)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930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280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DSP Slices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4,272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983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Memory (Mb)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60.5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371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33G Transceivers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383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Maximum I/O Pins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347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878091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5228A3A6-F786-FC42-85E3-97D5955F7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255387"/>
              </p:ext>
            </p:extLst>
          </p:nvPr>
        </p:nvGraphicFramePr>
        <p:xfrm>
          <a:off x="5209717" y="1685986"/>
          <a:ext cx="3394731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67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28107086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1000" dirty="0"/>
                        <a:t>Direct-RF Signal Chain Features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Max. RF input Frequency (GHz)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7134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Decimation / Interpolation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1x, 2x, 4x, 8x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7101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12-bit RF-ADC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ADCs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1838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4.096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44469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14-bit RF DAC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DACs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034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6.554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4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50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AA018-2249-D349-B370-BE4E20255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Signal Processing Simulation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B98BC-7803-E345-9A1E-AC38058CC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282" y="701169"/>
            <a:ext cx="4028706" cy="205705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Studied different compensation algorithms</a:t>
            </a:r>
          </a:p>
          <a:p>
            <a:pPr lvl="1"/>
            <a:r>
              <a:rPr lang="en-US" dirty="0"/>
              <a:t>No compensation</a:t>
            </a:r>
          </a:p>
          <a:p>
            <a:pPr lvl="2"/>
            <a:r>
              <a:rPr lang="en-US" dirty="0"/>
              <a:t>Really bad!</a:t>
            </a:r>
          </a:p>
          <a:p>
            <a:pPr lvl="1"/>
            <a:r>
              <a:rPr lang="en-US" dirty="0"/>
              <a:t>VNA-style </a:t>
            </a:r>
          </a:p>
          <a:p>
            <a:pPr lvl="2"/>
            <a:r>
              <a:rPr lang="en-US" dirty="0"/>
              <a:t>Based on FD pickup S-parameters</a:t>
            </a:r>
          </a:p>
          <a:p>
            <a:pPr lvl="2"/>
            <a:r>
              <a:rPr lang="en-US" dirty="0"/>
              <a:t>Not very promising</a:t>
            </a:r>
          </a:p>
          <a:p>
            <a:pPr lvl="1"/>
            <a:r>
              <a:rPr lang="en-US" dirty="0"/>
              <a:t>Waveform compensation</a:t>
            </a:r>
          </a:p>
          <a:p>
            <a:pPr lvl="2"/>
            <a:r>
              <a:rPr lang="en-US" dirty="0"/>
              <a:t>TD signal sample-by-sample</a:t>
            </a:r>
          </a:p>
          <a:p>
            <a:pPr lvl="2"/>
            <a:r>
              <a:rPr lang="en-US" dirty="0"/>
              <a:t>Computing intensive</a:t>
            </a:r>
          </a:p>
          <a:p>
            <a:pPr lvl="1"/>
            <a:r>
              <a:rPr lang="en-US" dirty="0"/>
              <a:t>Bunch signal power compensation</a:t>
            </a:r>
          </a:p>
          <a:p>
            <a:pPr lvl="2"/>
            <a:r>
              <a:rPr lang="en-US" dirty="0"/>
              <a:t>TD signal integration </a:t>
            </a:r>
          </a:p>
          <a:p>
            <a:pPr lvl="2"/>
            <a:r>
              <a:rPr lang="en-US" dirty="0"/>
              <a:t>Studied two different different methods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Most promising!</a:t>
            </a:r>
          </a:p>
          <a:p>
            <a:pPr lvl="2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1A5A4-5205-3649-B574-1A671C8CE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9433E-3F61-DF4F-AF85-E00388A97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FF53D4-114F-9449-A6F8-E87D593651EE}"/>
              </a:ext>
            </a:extLst>
          </p:cNvPr>
          <p:cNvGrpSpPr/>
          <p:nvPr/>
        </p:nvGrpSpPr>
        <p:grpSpPr>
          <a:xfrm>
            <a:off x="168209" y="818696"/>
            <a:ext cx="8807581" cy="3813177"/>
            <a:chOff x="142394" y="661942"/>
            <a:chExt cx="8807581" cy="3813177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8E430C8-B143-3B44-A7CE-FCAFF1691BA2}"/>
                </a:ext>
              </a:extLst>
            </p:cNvPr>
            <p:cNvSpPr/>
            <p:nvPr/>
          </p:nvSpPr>
          <p:spPr>
            <a:xfrm>
              <a:off x="142394" y="2606256"/>
              <a:ext cx="1200150" cy="666750"/>
            </a:xfrm>
            <a:prstGeom prst="roundRect">
              <a:avLst/>
            </a:prstGeom>
            <a:solidFill>
              <a:srgbClr val="5B9BD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prstClr val="black"/>
                  </a:solidFill>
                  <a:latin typeface="Calibri" panose="020F0502020204030204"/>
                </a:rPr>
                <a:t>Digitize waveforms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143AE98F-B9D7-0242-AA8C-478CA2F3A000}"/>
                </a:ext>
              </a:extLst>
            </p:cNvPr>
            <p:cNvSpPr/>
            <p:nvPr/>
          </p:nvSpPr>
          <p:spPr>
            <a:xfrm>
              <a:off x="1619110" y="2614812"/>
              <a:ext cx="1228725" cy="66675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Compensate</a:t>
              </a:r>
              <a:b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for</a:t>
              </a:r>
              <a:r>
                <a:rPr kumimoji="0" lang="en-US" sz="1400" b="1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other beam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8DD6521B-594E-A344-B2D2-8299992AC3D6}"/>
                </a:ext>
              </a:extLst>
            </p:cNvPr>
            <p:cNvSpPr/>
            <p:nvPr/>
          </p:nvSpPr>
          <p:spPr>
            <a:xfrm>
              <a:off x="3155155" y="2614812"/>
              <a:ext cx="1228725" cy="666750"/>
            </a:xfrm>
            <a:prstGeom prst="roundRect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Integrate</a:t>
              </a:r>
              <a:r>
                <a:rPr kumimoji="0" lang="en-US" sz="16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channels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78EFF2D-3339-E045-A88E-6767BE128723}"/>
                </a:ext>
              </a:extLst>
            </p:cNvPr>
            <p:cNvSpPr/>
            <p:nvPr/>
          </p:nvSpPr>
          <p:spPr>
            <a:xfrm>
              <a:off x="4681275" y="2614812"/>
              <a:ext cx="1228725" cy="666750"/>
            </a:xfrm>
            <a:prstGeom prst="round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Calculate position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19D14188-C7E0-6E4D-BC98-181D3172DAF1}"/>
                </a:ext>
              </a:extLst>
            </p:cNvPr>
            <p:cNvSpPr/>
            <p:nvPr/>
          </p:nvSpPr>
          <p:spPr>
            <a:xfrm>
              <a:off x="1374620" y="2833887"/>
              <a:ext cx="209551" cy="228600"/>
            </a:xfrm>
            <a:prstGeom prst="rightArrow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04DB36C1-CBF9-9A48-949E-5E424FD58211}"/>
                </a:ext>
              </a:extLst>
            </p:cNvPr>
            <p:cNvSpPr/>
            <p:nvPr/>
          </p:nvSpPr>
          <p:spPr>
            <a:xfrm>
              <a:off x="2892699" y="2833887"/>
              <a:ext cx="209551" cy="228600"/>
            </a:xfrm>
            <a:prstGeom prst="rightArrow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97A0C084-D668-9941-ACB4-16B77AC11FC1}"/>
                </a:ext>
              </a:extLst>
            </p:cNvPr>
            <p:cNvSpPr/>
            <p:nvPr/>
          </p:nvSpPr>
          <p:spPr>
            <a:xfrm>
              <a:off x="4433333" y="2841098"/>
              <a:ext cx="209551" cy="228600"/>
            </a:xfrm>
            <a:prstGeom prst="rightArrow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928F6447-99DC-CD4E-8EA3-21ED6ED15264}"/>
                </a:ext>
              </a:extLst>
            </p:cNvPr>
            <p:cNvSpPr/>
            <p:nvPr/>
          </p:nvSpPr>
          <p:spPr>
            <a:xfrm>
              <a:off x="5959453" y="2841098"/>
              <a:ext cx="209551" cy="228600"/>
            </a:xfrm>
            <a:prstGeom prst="rightArrow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08619DC-0C0D-1349-AF0C-BCE13F7F2D31}"/>
                </a:ext>
              </a:extLst>
            </p:cNvPr>
            <p:cNvSpPr/>
            <p:nvPr/>
          </p:nvSpPr>
          <p:spPr>
            <a:xfrm>
              <a:off x="6207395" y="2607090"/>
              <a:ext cx="1228725" cy="666750"/>
            </a:xfrm>
            <a:prstGeom prst="roundRect">
              <a:avLst/>
            </a:prstGeom>
            <a:solidFill>
              <a:srgbClr val="E2F0D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Correct 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non-linearity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CC36D772-9E5D-A244-9A31-327C51C96D3C}"/>
                </a:ext>
              </a:extLst>
            </p:cNvPr>
            <p:cNvSpPr/>
            <p:nvPr/>
          </p:nvSpPr>
          <p:spPr>
            <a:xfrm>
              <a:off x="7721249" y="2614812"/>
              <a:ext cx="1228725" cy="66675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Calibrate,</a:t>
              </a:r>
              <a:r>
                <a:rPr kumimoji="0" lang="en-US" sz="14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count for BPM roll &amp; offset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F3C6E251-AF42-AF4C-8D53-C9C25FA59C3B}"/>
                </a:ext>
              </a:extLst>
            </p:cNvPr>
            <p:cNvSpPr/>
            <p:nvPr/>
          </p:nvSpPr>
          <p:spPr>
            <a:xfrm>
              <a:off x="7474342" y="2841098"/>
              <a:ext cx="209551" cy="2286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641CB6C-C086-B64C-B69C-B3DC44E31922}"/>
                    </a:ext>
                  </a:extLst>
                </p:cNvPr>
                <p:cNvSpPr txBox="1"/>
                <p:nvPr/>
              </p:nvSpPr>
              <p:spPr>
                <a:xfrm>
                  <a:off x="4800616" y="3922282"/>
                  <a:ext cx="990041" cy="461665"/>
                </a:xfrm>
                <a:prstGeom prst="rect">
                  <a:avLst/>
                </a:prstGeom>
                <a:solidFill>
                  <a:srgbClr val="FFF2CC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0" lang="en-US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Σ</m:t>
                      </m:r>
                    </m:oMath>
                  </a14:m>
                  <a:r>
                    <a: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algorithm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641CB6C-C086-B64C-B69C-B3DC44E319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0616" y="3922282"/>
                  <a:ext cx="990041" cy="461665"/>
                </a:xfrm>
                <a:prstGeom prst="rect">
                  <a:avLst/>
                </a:prstGeom>
                <a:blipFill>
                  <a:blip r:embed="rId2"/>
                  <a:stretch>
                    <a:fillRect b="-256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278F40E-AF7A-BA41-9982-76578EC485FC}"/>
                </a:ext>
              </a:extLst>
            </p:cNvPr>
            <p:cNvCxnSpPr>
              <a:stCxn id="18" idx="0"/>
              <a:endCxn id="10" idx="2"/>
            </p:cNvCxnSpPr>
            <p:nvPr/>
          </p:nvCxnSpPr>
          <p:spPr>
            <a:xfrm flipV="1">
              <a:off x="5295637" y="3281562"/>
              <a:ext cx="1" cy="6407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28C941-290C-9C43-A021-B1A1CCAC200E}"/>
                </a:ext>
              </a:extLst>
            </p:cNvPr>
            <p:cNvSpPr txBox="1"/>
            <p:nvPr/>
          </p:nvSpPr>
          <p:spPr>
            <a:xfrm>
              <a:off x="6321530" y="1359611"/>
              <a:ext cx="990041" cy="646331"/>
            </a:xfrm>
            <a:prstGeom prst="rect">
              <a:avLst/>
            </a:prstGeom>
            <a:solidFill>
              <a:srgbClr val="E2F0D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Polynomial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adjustment (2D)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FA952A6-4B23-1143-9629-43C2679211BD}"/>
                </a:ext>
              </a:extLst>
            </p:cNvPr>
            <p:cNvCxnSpPr>
              <a:stCxn id="20" idx="2"/>
              <a:endCxn id="15" idx="0"/>
            </p:cNvCxnSpPr>
            <p:nvPr/>
          </p:nvCxnSpPr>
          <p:spPr>
            <a:xfrm>
              <a:off x="6816551" y="2005942"/>
              <a:ext cx="5207" cy="6011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5C722B3-06A8-354E-A6FC-AD99A3AAF528}"/>
                </a:ext>
              </a:extLst>
            </p:cNvPr>
            <p:cNvCxnSpPr>
              <a:stCxn id="23" idx="2"/>
              <a:endCxn id="9" idx="0"/>
            </p:cNvCxnSpPr>
            <p:nvPr/>
          </p:nvCxnSpPr>
          <p:spPr>
            <a:xfrm>
              <a:off x="3769517" y="2005942"/>
              <a:ext cx="1" cy="6088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C6DB50-C3A5-E944-AA9E-E56FC94B8408}"/>
                </a:ext>
              </a:extLst>
            </p:cNvPr>
            <p:cNvSpPr txBox="1"/>
            <p:nvPr/>
          </p:nvSpPr>
          <p:spPr>
            <a:xfrm>
              <a:off x="3190098" y="1359611"/>
              <a:ext cx="1158837" cy="646331"/>
            </a:xfrm>
            <a:prstGeom prst="rect">
              <a:avLst/>
            </a:prstGeom>
            <a:solidFill>
              <a:srgbClr val="EDEDE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e.g. root of sum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of squares (</a:t>
              </a:r>
              <a:r>
                <a:rPr lang="en-US" sz="1200" kern="0" dirty="0">
                  <a:solidFill>
                    <a:prstClr val="black"/>
                  </a:solidFill>
                  <a:latin typeface="Calibri" panose="020F0502020204030204"/>
                </a:rPr>
                <a:t>RSS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)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C3BA4045-BF9A-D04C-BCE2-786113ECA3FA}"/>
                </a:ext>
              </a:extLst>
            </p:cNvPr>
            <p:cNvSpPr/>
            <p:nvPr/>
          </p:nvSpPr>
          <p:spPr>
            <a:xfrm rot="5400000">
              <a:off x="2827213" y="2311748"/>
              <a:ext cx="348563" cy="2764769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1B92ED-4030-7444-BB12-14921015AC32}"/>
                </a:ext>
              </a:extLst>
            </p:cNvPr>
            <p:cNvSpPr txBox="1"/>
            <p:nvPr/>
          </p:nvSpPr>
          <p:spPr>
            <a:xfrm>
              <a:off x="1488967" y="3951899"/>
              <a:ext cx="3011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Order of compensation and integration could swap</a:t>
              </a:r>
              <a:endParaRPr lang="en-GB" sz="1400" dirty="0"/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47FCE34B-BDD2-9D45-B602-5F6845C071A1}"/>
                </a:ext>
              </a:extLst>
            </p:cNvPr>
            <p:cNvSpPr/>
            <p:nvPr/>
          </p:nvSpPr>
          <p:spPr>
            <a:xfrm rot="16200000">
              <a:off x="6570932" y="-927615"/>
              <a:ext cx="438168" cy="431991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0A427C-EF75-EC49-BB99-0B252CB9AA63}"/>
                </a:ext>
              </a:extLst>
            </p:cNvPr>
            <p:cNvSpPr txBox="1"/>
            <p:nvPr/>
          </p:nvSpPr>
          <p:spPr>
            <a:xfrm>
              <a:off x="5187928" y="661942"/>
              <a:ext cx="32004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Standard BPM processing operations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61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074DD-F1EB-BA41-935F-C739C96F6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5614E-0C47-3949-9EDD-F4661849C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376" y="891555"/>
            <a:ext cx="3569383" cy="368022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Calculate the signals expected on the </a:t>
            </a:r>
            <a:r>
              <a:rPr lang="en-GB" dirty="0" err="1"/>
              <a:t>stripline</a:t>
            </a:r>
            <a:r>
              <a:rPr lang="en-GB" dirty="0"/>
              <a:t> ports for a given pair of beam bunches, characterized by their: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Positions in the BPM plane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Bunch crossing timing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Intensities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(Gaussian) bunch lengths</a:t>
            </a:r>
          </a:p>
          <a:p>
            <a:pPr>
              <a:lnSpc>
                <a:spcPct val="120000"/>
              </a:lnSpc>
            </a:pPr>
            <a:r>
              <a:rPr lang="en-GB" dirty="0"/>
              <a:t>Also include the effects of: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long coaxial cables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filter stage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variable attenuator (given step size)</a:t>
            </a:r>
          </a:p>
          <a:p>
            <a:pPr>
              <a:lnSpc>
                <a:spcPct val="120000"/>
              </a:lnSpc>
            </a:pPr>
            <a:r>
              <a:rPr lang="en-GB" dirty="0"/>
              <a:t>The resulting signals are used as the basis for an ensemble of waveforms generated from a digitizer with an asynchronous clock with given: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sample frequency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random noise amplitude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5AB471-241E-4B43-A9B1-A218E175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54D34-F355-C746-A991-AEF1D54B9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DEB12B-749A-2648-B093-6C48EDD8D3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369" y="3008422"/>
            <a:ext cx="2405344" cy="18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18C74E3-3B81-6243-AF7B-8FEC786EA5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59" y="847640"/>
            <a:ext cx="2405345" cy="180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D50DDA3-3288-E54B-A724-D9A1C4BCB8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655" y="847640"/>
            <a:ext cx="2405345" cy="1800000"/>
          </a:xfrm>
          <a:prstGeom prst="rect">
            <a:avLst/>
          </a:prstGeom>
        </p:spPr>
      </p:pic>
      <p:sp>
        <p:nvSpPr>
          <p:cNvPr id="24" name="Bent-Up Arrow 23">
            <a:extLst>
              <a:ext uri="{FF2B5EF4-FFF2-40B4-BE49-F238E27FC236}">
                <a16:creationId xmlns:a16="http://schemas.microsoft.com/office/drawing/2014/main" id="{A5509C19-C452-D249-BF68-A810D22D7074}"/>
              </a:ext>
            </a:extLst>
          </p:cNvPr>
          <p:cNvSpPr/>
          <p:nvPr/>
        </p:nvSpPr>
        <p:spPr>
          <a:xfrm rot="5400000">
            <a:off x="4420859" y="2755490"/>
            <a:ext cx="926349" cy="844170"/>
          </a:xfrm>
          <a:prstGeom prst="bent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306B68-6E59-C440-B9FC-62D5A76F81C1}"/>
              </a:ext>
            </a:extLst>
          </p:cNvPr>
          <p:cNvSpPr txBox="1"/>
          <p:nvPr/>
        </p:nvSpPr>
        <p:spPr>
          <a:xfrm>
            <a:off x="3628816" y="3780943"/>
            <a:ext cx="166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/>
              <a:t>Transformed by cable and filter, attenuated</a:t>
            </a:r>
          </a:p>
        </p:txBody>
      </p:sp>
      <p:sp>
        <p:nvSpPr>
          <p:cNvPr id="26" name="Bent-Up Arrow 25">
            <a:extLst>
              <a:ext uri="{FF2B5EF4-FFF2-40B4-BE49-F238E27FC236}">
                <a16:creationId xmlns:a16="http://schemas.microsoft.com/office/drawing/2014/main" id="{DCE8EE85-637F-6F4F-BD8E-B80E2CEB9D07}"/>
              </a:ext>
            </a:extLst>
          </p:cNvPr>
          <p:cNvSpPr/>
          <p:nvPr/>
        </p:nvSpPr>
        <p:spPr>
          <a:xfrm>
            <a:off x="7569895" y="2714400"/>
            <a:ext cx="926349" cy="844170"/>
          </a:xfrm>
          <a:prstGeom prst="bent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9BA09B-C7AA-D842-9E6C-95FD239C9ECE}"/>
              </a:ext>
            </a:extLst>
          </p:cNvPr>
          <p:cNvSpPr txBox="1"/>
          <p:nvPr/>
        </p:nvSpPr>
        <p:spPr>
          <a:xfrm>
            <a:off x="7565002" y="3726491"/>
            <a:ext cx="15184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Down-sampled  and quantized, random noise added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9706FE-0306-0044-A85A-3408E359416E}"/>
              </a:ext>
            </a:extLst>
          </p:cNvPr>
          <p:cNvSpPr txBox="1"/>
          <p:nvPr/>
        </p:nvSpPr>
        <p:spPr>
          <a:xfrm>
            <a:off x="4250832" y="684780"/>
            <a:ext cx="17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BPM pickup signals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669EEF-A65B-A340-8370-E4EFF9134EA2}"/>
              </a:ext>
            </a:extLst>
          </p:cNvPr>
          <p:cNvSpPr txBox="1"/>
          <p:nvPr/>
        </p:nvSpPr>
        <p:spPr>
          <a:xfrm>
            <a:off x="4777812" y="987496"/>
            <a:ext cx="13292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/>
              <a:t>Port 1 </a:t>
            </a:r>
            <a:r>
              <a:rPr lang="en-GB" sz="1000" dirty="0"/>
              <a:t>(R upstream)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CCC601-6C61-7542-B4D3-2F53E4CCDA51}"/>
              </a:ext>
            </a:extLst>
          </p:cNvPr>
          <p:cNvSpPr txBox="1"/>
          <p:nvPr/>
        </p:nvSpPr>
        <p:spPr>
          <a:xfrm>
            <a:off x="4614306" y="1821945"/>
            <a:ext cx="1492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/>
              <a:t>Port 5 </a:t>
            </a:r>
            <a:r>
              <a:rPr lang="en-GB" sz="1000" dirty="0"/>
              <a:t>(R downstream)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07871C-A939-A943-B686-A9F7EFAF02C3}"/>
              </a:ext>
            </a:extLst>
          </p:cNvPr>
          <p:cNvSpPr txBox="1"/>
          <p:nvPr/>
        </p:nvSpPr>
        <p:spPr>
          <a:xfrm rot="16200000">
            <a:off x="3537321" y="1632343"/>
            <a:ext cx="7857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voltage [V]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D7BA80-C786-8647-BDCD-73D8B74DAA57}"/>
              </a:ext>
            </a:extLst>
          </p:cNvPr>
          <p:cNvSpPr txBox="1"/>
          <p:nvPr/>
        </p:nvSpPr>
        <p:spPr>
          <a:xfrm>
            <a:off x="5532625" y="2518070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time [ns]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7FCB3A-55A1-7E47-A852-0DFECFB8701E}"/>
              </a:ext>
            </a:extLst>
          </p:cNvPr>
          <p:cNvSpPr txBox="1"/>
          <p:nvPr/>
        </p:nvSpPr>
        <p:spPr>
          <a:xfrm rot="16200000">
            <a:off x="6305682" y="1552159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ADC counts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65E7F4-5EA1-5B4F-BED7-87D93F72F564}"/>
              </a:ext>
            </a:extLst>
          </p:cNvPr>
          <p:cNvSpPr txBox="1"/>
          <p:nvPr/>
        </p:nvSpPr>
        <p:spPr>
          <a:xfrm>
            <a:off x="8144548" y="2524764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ADC sample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D8FA06-4120-D04B-8839-E556594E374B}"/>
              </a:ext>
            </a:extLst>
          </p:cNvPr>
          <p:cNvSpPr txBox="1"/>
          <p:nvPr/>
        </p:nvSpPr>
        <p:spPr>
          <a:xfrm>
            <a:off x="7109588" y="669547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digitized waveforms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BE936D-AB12-E84B-8D30-7D7E55715093}"/>
              </a:ext>
            </a:extLst>
          </p:cNvPr>
          <p:cNvSpPr txBox="1"/>
          <p:nvPr/>
        </p:nvSpPr>
        <p:spPr>
          <a:xfrm>
            <a:off x="5282232" y="2830706"/>
            <a:ext cx="2374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Signals at the digitizer input</a:t>
            </a:r>
          </a:p>
        </p:txBody>
      </p:sp>
    </p:spTree>
    <p:extLst>
      <p:ext uri="{BB962C8B-B14F-4D97-AF65-F5344CB8AC3E}">
        <p14:creationId xmlns:p14="http://schemas.microsoft.com/office/powerpoint/2010/main" val="3484458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5EF2-B0AF-9E4F-ABBC-95C44B184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– Relative Accuracy Errors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5842DA-E78A-7547-A27F-7B57C98A2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93775-A936-F84B-AD73-0657FA092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91" name="Content Placeholder 3">
            <a:extLst>
              <a:ext uri="{FF2B5EF4-FFF2-40B4-BE49-F238E27FC236}">
                <a16:creationId xmlns:a16="http://schemas.microsoft.com/office/drawing/2014/main" id="{F690314E-05B2-844C-98FB-3E8F5E1F80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21" y="1037783"/>
            <a:ext cx="2405343" cy="180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8EB663D0-7B33-304B-8050-9DA146E330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19" y="2880943"/>
            <a:ext cx="2405345" cy="180000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3E6F25FA-3AD9-9D47-9242-8CB73CF53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156" y="1079694"/>
            <a:ext cx="2405343" cy="18000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5F03D501-E31D-A94A-A3B3-B3E3D91CFC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155" y="2837783"/>
            <a:ext cx="2405343" cy="180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3CCE741B-BB5E-2743-AD7A-A8A6BAFFA9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569" y="2160943"/>
            <a:ext cx="3367482" cy="2520000"/>
          </a:xfrm>
          <a:prstGeom prst="rect">
            <a:avLst/>
          </a:prstGeom>
        </p:spPr>
      </p:pic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2BE7D62-1B95-CA48-B193-F96DE9F606D8}"/>
              </a:ext>
            </a:extLst>
          </p:cNvPr>
          <p:cNvGrpSpPr/>
          <p:nvPr/>
        </p:nvGrpSpPr>
        <p:grpSpPr>
          <a:xfrm>
            <a:off x="694033" y="1171574"/>
            <a:ext cx="1834144" cy="1479642"/>
            <a:chOff x="694033" y="1171574"/>
            <a:chExt cx="1834144" cy="147964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2C155CB-860E-0746-8774-5047F82881FA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E5807F2-92D7-E44A-88EF-02F88A42104D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C6BB7AE-1259-A447-81ED-7A861DB46B16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9224CA9-006C-394D-9828-AA0DFCB75AE8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85BDF5B6-6DC3-E64A-8600-A7C0B2CCB66D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C5A3509-FF50-614B-8325-FCCC414BFEAC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6643D8C-E444-124A-B52A-A453E83909FA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154B298-D566-1243-A57B-AD8821940B83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EF7248A-E518-864D-9724-589026B0E5FD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186D518-A590-7140-9CBF-52971471FC80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1AE2EA6-582C-FC49-86C7-5650C4F8A27E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9A4795A-6D62-3743-AA37-6B211E6BFD61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943B516-F7BC-F14B-9575-BDD7A955DE89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D41BD01-D5E4-4448-B8FA-6C5457615437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0B717A4-EC20-1843-8DB4-53523746EA04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E634F41-1186-A147-9A3D-62855E122D25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3B6BF62-1A7B-F249-ACF0-C0E3293218E4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001B839-A300-224E-9179-478B2BE2C9A0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D2AD4-BE3C-9D45-BF56-8CDA64B8E34F}"/>
              </a:ext>
            </a:extLst>
          </p:cNvPr>
          <p:cNvGrpSpPr/>
          <p:nvPr/>
        </p:nvGrpSpPr>
        <p:grpSpPr>
          <a:xfrm>
            <a:off x="694033" y="3011669"/>
            <a:ext cx="1834144" cy="1479642"/>
            <a:chOff x="694033" y="1171574"/>
            <a:chExt cx="1834144" cy="1479642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0C3B6115-C28D-E64D-90F5-D91AD9474C48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3292866-8529-614E-A216-99DDA8C97E8C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5CD8C69-3FEB-424B-8AA3-8246D965320A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5CB9B93-1BEF-1041-8183-72452CF30A4C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A524790-D578-A946-83CD-FEFC801F5642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4A83146-C5FB-CB4D-80E3-EAEF9443EF43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4ED9D77A-9818-C448-BCA9-BD79B5DBF551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B40C365-F91A-534C-B789-77755EFEDD20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B0622784-7AD5-2C42-B37F-937ACFEB2C65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79CBC37-1A1F-414B-8874-7EEAF62D67D6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3D92497-86DB-B345-A9BD-716CA09C90E0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D5D0D29-E650-2D42-A5EC-BC9087587335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292923B-691D-A949-B575-66C88815FAD5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0AB8FCA-FFFA-A349-B0DE-97059192ACC1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B28F9D6-2050-F340-AAA4-D157BC27AF76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5AA4A7D-D370-D14E-A7DE-C61F982C5050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94107D1-AC3A-D245-A120-224528104A78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1A67DE3-30DA-9846-A093-834DEB2F6605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9F72BAA-CFF8-1E4F-9F85-7EDAC35EEB5E}"/>
              </a:ext>
            </a:extLst>
          </p:cNvPr>
          <p:cNvGrpSpPr/>
          <p:nvPr/>
        </p:nvGrpSpPr>
        <p:grpSpPr>
          <a:xfrm>
            <a:off x="3210519" y="2966014"/>
            <a:ext cx="1834144" cy="1479642"/>
            <a:chOff x="694033" y="1171574"/>
            <a:chExt cx="1834144" cy="1479642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22F3F3D-CFD9-4E44-9FCD-9556E92FE14F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3AC819F-2A6D-F04D-9548-45E6CDC1742E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6231FEED-2430-A64F-A086-16F45D0D5670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E849ABD-0C26-DB4E-9469-D383DE84F726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6BF3F9FC-64D7-3D49-8DEA-05523BFB5B8B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BE623B8D-44A9-A24B-91A2-F6470A499451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7FE07960-9F0F-9F4D-BEC3-281403967826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E65F7FC-E7F4-F645-B515-63B9193ADE09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5698FA57-C258-0449-B6E2-3286381AB2D8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5A56D99-AA4B-B441-AA61-CE793D8D80B9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935F525-F4B9-DB40-94AD-810B2E21F5D8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86DAB5B-B6EF-5145-98BC-13F64BB1F9D4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7085E76-520E-7648-93CE-D469AD2D5829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A464A69-9D82-2448-A956-00D9B67184F8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E1DE277-2A8C-474F-B0F3-8D3FF07637BD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F32C452-2E6E-0844-ABED-F2E32FF2AC8E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5AC9F04F-3F4B-114D-919D-6AA43FBF45A5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39FC894-9DBA-9F4D-BD87-EC5C22D32CE1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36EFDA1-BA90-4849-97B4-70E69A1FCFCB}"/>
              </a:ext>
            </a:extLst>
          </p:cNvPr>
          <p:cNvGrpSpPr/>
          <p:nvPr/>
        </p:nvGrpSpPr>
        <p:grpSpPr>
          <a:xfrm>
            <a:off x="3210272" y="1210526"/>
            <a:ext cx="1834144" cy="1479642"/>
            <a:chOff x="694033" y="1171574"/>
            <a:chExt cx="1834144" cy="1479642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5FFC61F3-587E-6D4C-922E-C6A326B29FEA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61149E0E-7A43-A245-AC40-D53963410791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18A8F33E-5787-A94D-85BA-B6DE0FA9D1C8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7106F534-43F8-0B43-AB21-BF1059338FE1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8D0C7E2B-48A4-1C43-8951-DDB246EEB763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12182198-5333-EC4F-8028-8029AA3F3881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9F826FBE-66F2-D244-BB0C-F45F3FE10EEB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382CE6FC-824B-ED42-A143-D3C6F9EA6792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01C064E-50A1-7746-8705-9665EB6BCD21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CDFEF5E8-696D-8745-8CD8-DABFC48745BF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B23E7A20-B100-774D-B77F-2FA7C713D2E2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FEB14185-7725-0C4A-AD6B-C73488BF17D7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6442FD86-38B3-4045-A25F-8A2275CE9954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F87D36A1-2108-664B-B596-89FD0AE8EA36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22B9D71-A5F4-3847-AFBE-25D400EABD75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58D16FF-E3C6-ED44-AFD9-9D9489587744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A52FA9A-6F94-BB4B-878A-DC2C5075B2C7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0C4EBF10-585E-4A4D-9024-8CFF2A67938F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96D732D-B4EB-0A4B-BDCE-F89BC10071D6}"/>
                  </a:ext>
                </a:extLst>
              </p:cNvPr>
              <p:cNvSpPr txBox="1"/>
              <p:nvPr/>
            </p:nvSpPr>
            <p:spPr>
              <a:xfrm rot="16200000">
                <a:off x="-181248" y="1721308"/>
                <a:ext cx="992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96D732D-B4EB-0A4B-BDCE-F89BC1007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1248" y="1721308"/>
                <a:ext cx="99213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73B8D3F-6838-A54A-97DA-25E83C7A89CC}"/>
                  </a:ext>
                </a:extLst>
              </p:cNvPr>
              <p:cNvSpPr txBox="1"/>
              <p:nvPr/>
            </p:nvSpPr>
            <p:spPr>
              <a:xfrm rot="16200000">
                <a:off x="-172053" y="3570545"/>
                <a:ext cx="9825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73B8D3F-6838-A54A-97DA-25E83C7A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2053" y="3570545"/>
                <a:ext cx="98251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A34BECD-750C-4844-A4E2-293B2DAFE108}"/>
                  </a:ext>
                </a:extLst>
              </p:cNvPr>
              <p:cNvSpPr txBox="1"/>
              <p:nvPr/>
            </p:nvSpPr>
            <p:spPr>
              <a:xfrm rot="16200000">
                <a:off x="2321522" y="1731537"/>
                <a:ext cx="95641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A34BECD-750C-4844-A4E2-293B2DAFE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21522" y="1731537"/>
                <a:ext cx="9564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6D7E3FE0-EA3F-2546-8F23-4625AF037225}"/>
                  </a:ext>
                </a:extLst>
              </p:cNvPr>
              <p:cNvSpPr txBox="1"/>
              <p:nvPr/>
            </p:nvSpPr>
            <p:spPr>
              <a:xfrm rot="16200000">
                <a:off x="2339642" y="3478974"/>
                <a:ext cx="9467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6D7E3FE0-EA3F-2546-8F23-4625AF037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39642" y="3478974"/>
                <a:ext cx="94679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Content Placeholder 177">
                <a:extLst>
                  <a:ext uri="{FF2B5EF4-FFF2-40B4-BE49-F238E27FC236}">
                    <a16:creationId xmlns:a16="http://schemas.microsoft.com/office/drawing/2014/main" id="{7C2927F5-D35C-6C4B-828D-C420064540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41038" y="914401"/>
                <a:ext cx="3090962" cy="1358282"/>
              </a:xfrm>
            </p:spPr>
            <p:txBody>
              <a:bodyPr/>
              <a:lstStyle/>
              <a:p>
                <a:r>
                  <a:rPr lang="en-US" dirty="0"/>
                  <a:t>IR1 – injection orbit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𝟕𝟓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8" name="Content Placeholder 177">
                <a:extLst>
                  <a:ext uri="{FF2B5EF4-FFF2-40B4-BE49-F238E27FC236}">
                    <a16:creationId xmlns:a16="http://schemas.microsoft.com/office/drawing/2014/main" id="{7C2927F5-D35C-6C4B-828D-C420064540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41038" y="914401"/>
                <a:ext cx="3090962" cy="1358282"/>
              </a:xfrm>
              <a:blipFill>
                <a:blip r:embed="rId11"/>
                <a:stretch>
                  <a:fillRect l="-4490" t="-6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68691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179">
            <a:extLst>
              <a:ext uri="{FF2B5EF4-FFF2-40B4-BE49-F238E27FC236}">
                <a16:creationId xmlns:a16="http://schemas.microsoft.com/office/drawing/2014/main" id="{CE6458FA-2A28-7549-8990-496DD1BE8FFE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848" y="2825683"/>
            <a:ext cx="2287517" cy="1750991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FD2AAC65-CCD0-8A4F-9368-4E63E207AAC5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241" y="1064168"/>
            <a:ext cx="2399791" cy="1745144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59976040-677D-FD4D-8D0D-FC59988CEEFC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2873584"/>
            <a:ext cx="2331310" cy="1743367"/>
          </a:xfrm>
          <a:prstGeom prst="rect">
            <a:avLst/>
          </a:prstGeom>
        </p:spPr>
      </p:pic>
      <p:pic>
        <p:nvPicPr>
          <p:cNvPr id="97" name="Content Placeholder 3">
            <a:extLst>
              <a:ext uri="{FF2B5EF4-FFF2-40B4-BE49-F238E27FC236}">
                <a16:creationId xmlns:a16="http://schemas.microsoft.com/office/drawing/2014/main" id="{FBC661C5-B6B5-6D49-BE7E-FE136F6B5D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41" y="1041747"/>
            <a:ext cx="2405344" cy="18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555EF2-B0AF-9E4F-ABBC-95C44B184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– Relative Accuracy Errors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5842DA-E78A-7547-A27F-7B57C98A2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93775-A936-F84B-AD73-0657FA092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2BE7D62-1B95-CA48-B193-F96DE9F606D8}"/>
              </a:ext>
            </a:extLst>
          </p:cNvPr>
          <p:cNvGrpSpPr/>
          <p:nvPr/>
        </p:nvGrpSpPr>
        <p:grpSpPr>
          <a:xfrm>
            <a:off x="694033" y="1171574"/>
            <a:ext cx="1834144" cy="1479642"/>
            <a:chOff x="694033" y="1171574"/>
            <a:chExt cx="1834144" cy="147964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2C155CB-860E-0746-8774-5047F82881FA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E5807F2-92D7-E44A-88EF-02F88A42104D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C6BB7AE-1259-A447-81ED-7A861DB46B16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9224CA9-006C-394D-9828-AA0DFCB75AE8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85BDF5B6-6DC3-E64A-8600-A7C0B2CCB66D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C5A3509-FF50-614B-8325-FCCC414BFEAC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6643D8C-E444-124A-B52A-A453E83909FA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154B298-D566-1243-A57B-AD8821940B83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EF7248A-E518-864D-9724-589026B0E5FD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186D518-A590-7140-9CBF-52971471FC80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1AE2EA6-582C-FC49-86C7-5650C4F8A27E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9A4795A-6D62-3743-AA37-6B211E6BFD61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943B516-F7BC-F14B-9575-BDD7A955DE89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D41BD01-D5E4-4448-B8FA-6C5457615437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0B717A4-EC20-1843-8DB4-53523746EA04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E634F41-1186-A147-9A3D-62855E122D25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3B6BF62-1A7B-F249-ACF0-C0E3293218E4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001B839-A300-224E-9179-478B2BE2C9A0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D2AD4-BE3C-9D45-BF56-8CDA64B8E34F}"/>
              </a:ext>
            </a:extLst>
          </p:cNvPr>
          <p:cNvGrpSpPr/>
          <p:nvPr/>
        </p:nvGrpSpPr>
        <p:grpSpPr>
          <a:xfrm>
            <a:off x="694033" y="3011669"/>
            <a:ext cx="1834144" cy="1479642"/>
            <a:chOff x="694033" y="1171574"/>
            <a:chExt cx="1834144" cy="1479642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0C3B6115-C28D-E64D-90F5-D91AD9474C48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3292866-8529-614E-A216-99DDA8C97E8C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5CD8C69-3FEB-424B-8AA3-8246D965320A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C5CB9B93-1BEF-1041-8183-72452CF30A4C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A524790-D578-A946-83CD-FEFC801F5642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4A83146-C5FB-CB4D-80E3-EAEF9443EF43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4ED9D77A-9818-C448-BCA9-BD79B5DBF551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B40C365-F91A-534C-B789-77755EFEDD20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B0622784-7AD5-2C42-B37F-937ACFEB2C65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79CBC37-1A1F-414B-8874-7EEAF62D67D6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3D92497-86DB-B345-A9BD-716CA09C90E0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D5D0D29-E650-2D42-A5EC-BC9087587335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292923B-691D-A949-B575-66C88815FAD5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0AB8FCA-FFFA-A349-B0DE-97059192ACC1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B28F9D6-2050-F340-AAA4-D157BC27AF76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5AA4A7D-D370-D14E-A7DE-C61F982C5050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94107D1-AC3A-D245-A120-224528104A78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1A67DE3-30DA-9846-A093-834DEB2F6605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9F72BAA-CFF8-1E4F-9F85-7EDAC35EEB5E}"/>
              </a:ext>
            </a:extLst>
          </p:cNvPr>
          <p:cNvGrpSpPr/>
          <p:nvPr/>
        </p:nvGrpSpPr>
        <p:grpSpPr>
          <a:xfrm>
            <a:off x="3210519" y="2966014"/>
            <a:ext cx="1834144" cy="1479642"/>
            <a:chOff x="694033" y="1171574"/>
            <a:chExt cx="1834144" cy="1479642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22F3F3D-CFD9-4E44-9FCD-9556E92FE14F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E3AC819F-2A6D-F04D-9548-45E6CDC1742E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6231FEED-2430-A64F-A086-16F45D0D5670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BE849ABD-0C26-DB4E-9469-D383DE84F726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6BF3F9FC-64D7-3D49-8DEA-05523BFB5B8B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BE623B8D-44A9-A24B-91A2-F6470A499451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7FE07960-9F0F-9F4D-BEC3-281403967826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E65F7FC-E7F4-F645-B515-63B9193ADE09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5698FA57-C258-0449-B6E2-3286381AB2D8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5A56D99-AA4B-B441-AA61-CE793D8D80B9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935F525-F4B9-DB40-94AD-810B2E21F5D8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86DAB5B-B6EF-5145-98BC-13F64BB1F9D4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7085E76-520E-7648-93CE-D469AD2D5829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A464A69-9D82-2448-A956-00D9B67184F8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E1DE277-2A8C-474F-B0F3-8D3FF07637BD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F32C452-2E6E-0844-ABED-F2E32FF2AC8E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5AC9F04F-3F4B-114D-919D-6AA43FBF45A5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39FC894-9DBA-9F4D-BD87-EC5C22D32CE1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36EFDA1-BA90-4849-97B4-70E69A1FCFCB}"/>
              </a:ext>
            </a:extLst>
          </p:cNvPr>
          <p:cNvGrpSpPr/>
          <p:nvPr/>
        </p:nvGrpSpPr>
        <p:grpSpPr>
          <a:xfrm>
            <a:off x="3210272" y="1210526"/>
            <a:ext cx="1834144" cy="1479642"/>
            <a:chOff x="694033" y="1171574"/>
            <a:chExt cx="1834144" cy="1479642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5FFC61F3-587E-6D4C-922E-C6A326B29FEA}"/>
                </a:ext>
              </a:extLst>
            </p:cNvPr>
            <p:cNvSpPr/>
            <p:nvPr/>
          </p:nvSpPr>
          <p:spPr>
            <a:xfrm>
              <a:off x="731489" y="1171577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61149E0E-7A43-A245-AC40-D53963410791}"/>
                </a:ext>
              </a:extLst>
            </p:cNvPr>
            <p:cNvSpPr/>
            <p:nvPr/>
          </p:nvSpPr>
          <p:spPr>
            <a:xfrm>
              <a:off x="839345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18A8F33E-5787-A94D-85BA-B6DE0FA9D1C8}"/>
                </a:ext>
              </a:extLst>
            </p:cNvPr>
            <p:cNvSpPr/>
            <p:nvPr/>
          </p:nvSpPr>
          <p:spPr>
            <a:xfrm>
              <a:off x="2382489" y="1171576"/>
              <a:ext cx="106711" cy="1470024"/>
            </a:xfrm>
            <a:prstGeom prst="rect">
              <a:avLst/>
            </a:prstGeom>
            <a:solidFill>
              <a:srgbClr val="FFFF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7106F534-43F8-0B43-AB21-BF1059338FE1}"/>
                </a:ext>
              </a:extLst>
            </p:cNvPr>
            <p:cNvSpPr/>
            <p:nvPr/>
          </p:nvSpPr>
          <p:spPr>
            <a:xfrm>
              <a:off x="2201344" y="1171576"/>
              <a:ext cx="180000" cy="1470024"/>
            </a:xfrm>
            <a:prstGeom prst="rect">
              <a:avLst/>
            </a:prstGeom>
            <a:solidFill>
              <a:srgbClr val="4472C4">
                <a:alpha val="1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8D0C7E2B-48A4-1C43-8951-DDB246EEB763}"/>
                </a:ext>
              </a:extLst>
            </p:cNvPr>
            <p:cNvSpPr/>
            <p:nvPr/>
          </p:nvSpPr>
          <p:spPr>
            <a:xfrm>
              <a:off x="1019345" y="1171575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12182198-5333-EC4F-8028-8029AA3F3881}"/>
                </a:ext>
              </a:extLst>
            </p:cNvPr>
            <p:cNvSpPr/>
            <p:nvPr/>
          </p:nvSpPr>
          <p:spPr>
            <a:xfrm>
              <a:off x="1997673" y="1181191"/>
              <a:ext cx="198000" cy="1470025"/>
            </a:xfrm>
            <a:prstGeom prst="rect">
              <a:avLst/>
            </a:prstGeom>
            <a:solidFill>
              <a:srgbClr val="92D05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9F826FBE-66F2-D244-BB0C-F45F3FE10EEB}"/>
                </a:ext>
              </a:extLst>
            </p:cNvPr>
            <p:cNvSpPr/>
            <p:nvPr/>
          </p:nvSpPr>
          <p:spPr>
            <a:xfrm>
              <a:off x="1218145" y="1171575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382CE6FC-824B-ED42-A143-D3C6F9EA6792}"/>
                </a:ext>
              </a:extLst>
            </p:cNvPr>
            <p:cNvSpPr/>
            <p:nvPr/>
          </p:nvSpPr>
          <p:spPr>
            <a:xfrm>
              <a:off x="1801913" y="1171574"/>
              <a:ext cx="198000" cy="147002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01C064E-50A1-7746-8705-9665EB6BCD21}"/>
                </a:ext>
              </a:extLst>
            </p:cNvPr>
            <p:cNvSpPr/>
            <p:nvPr/>
          </p:nvSpPr>
          <p:spPr>
            <a:xfrm>
              <a:off x="1416458" y="1171574"/>
              <a:ext cx="388800" cy="146880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CDFEF5E8-696D-8745-8CD8-DABFC48745BF}"/>
                </a:ext>
              </a:extLst>
            </p:cNvPr>
            <p:cNvSpPr txBox="1"/>
            <p:nvPr/>
          </p:nvSpPr>
          <p:spPr>
            <a:xfrm rot="16200000">
              <a:off x="567396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B23E7A20-B100-774D-B77F-2FA7C713D2E2}"/>
                </a:ext>
              </a:extLst>
            </p:cNvPr>
            <p:cNvSpPr txBox="1"/>
            <p:nvPr/>
          </p:nvSpPr>
          <p:spPr>
            <a:xfrm rot="16200000">
              <a:off x="221687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7.36 ns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FEB14185-7725-0C4A-AD6B-C73488BF17D7}"/>
                </a:ext>
              </a:extLst>
            </p:cNvPr>
            <p:cNvSpPr txBox="1"/>
            <p:nvPr/>
          </p:nvSpPr>
          <p:spPr>
            <a:xfrm rot="16200000">
              <a:off x="694783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6442FD86-38B3-4045-A25F-8A2275CE9954}"/>
                </a:ext>
              </a:extLst>
            </p:cNvPr>
            <p:cNvSpPr txBox="1"/>
            <p:nvPr/>
          </p:nvSpPr>
          <p:spPr>
            <a:xfrm rot="16200000">
              <a:off x="2067889" y="2209418"/>
              <a:ext cx="48122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10.52 ns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F87D36A1-2108-664B-B596-89FD0AE8EA36}"/>
                </a:ext>
              </a:extLst>
            </p:cNvPr>
            <p:cNvSpPr txBox="1"/>
            <p:nvPr/>
          </p:nvSpPr>
          <p:spPr>
            <a:xfrm rot="16200000">
              <a:off x="903724" y="2209418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22B9D71-A5F4-3847-AFBE-25D400EABD75}"/>
                </a:ext>
              </a:extLst>
            </p:cNvPr>
            <p:cNvSpPr txBox="1"/>
            <p:nvPr/>
          </p:nvSpPr>
          <p:spPr>
            <a:xfrm rot="16200000">
              <a:off x="1895109" y="2204611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9.72 ns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58D16FF-E3C6-ED44-AFD9-9D9489587744}"/>
                </a:ext>
              </a:extLst>
            </p:cNvPr>
            <p:cNvSpPr txBox="1"/>
            <p:nvPr/>
          </p:nvSpPr>
          <p:spPr>
            <a:xfrm rot="16200000">
              <a:off x="1102837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A52FA9A-6F94-BB4B-878A-DC2C5075B2C7}"/>
                </a:ext>
              </a:extLst>
            </p:cNvPr>
            <p:cNvSpPr txBox="1"/>
            <p:nvPr/>
          </p:nvSpPr>
          <p:spPr>
            <a:xfrm rot="16200000">
              <a:off x="1680699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6.82 ns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0C4EBF10-585E-4A4D-9024-8CFF2A67938F}"/>
                </a:ext>
              </a:extLst>
            </p:cNvPr>
            <p:cNvSpPr txBox="1"/>
            <p:nvPr/>
          </p:nvSpPr>
          <p:spPr>
            <a:xfrm rot="16200000">
              <a:off x="1395905" y="2212000"/>
              <a:ext cx="43794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/>
                <a:t>3.92 ns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96D732D-B4EB-0A4B-BDCE-F89BC10071D6}"/>
                  </a:ext>
                </a:extLst>
              </p:cNvPr>
              <p:cNvSpPr txBox="1"/>
              <p:nvPr/>
            </p:nvSpPr>
            <p:spPr>
              <a:xfrm rot="16200000">
                <a:off x="-181248" y="1721308"/>
                <a:ext cx="992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96D732D-B4EB-0A4B-BDCE-F89BC1007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1248" y="1721308"/>
                <a:ext cx="99213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73B8D3F-6838-A54A-97DA-25E83C7A89CC}"/>
                  </a:ext>
                </a:extLst>
              </p:cNvPr>
              <p:cNvSpPr txBox="1"/>
              <p:nvPr/>
            </p:nvSpPr>
            <p:spPr>
              <a:xfrm rot="16200000">
                <a:off x="-172053" y="3570545"/>
                <a:ext cx="9825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73B8D3F-6838-A54A-97DA-25E83C7A89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2053" y="3570545"/>
                <a:ext cx="98251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A34BECD-750C-4844-A4E2-293B2DAFE108}"/>
                  </a:ext>
                </a:extLst>
              </p:cNvPr>
              <p:cNvSpPr txBox="1"/>
              <p:nvPr/>
            </p:nvSpPr>
            <p:spPr>
              <a:xfrm rot="16200000">
                <a:off x="2321522" y="1731537"/>
                <a:ext cx="95641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4A34BECD-750C-4844-A4E2-293B2DAFE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21522" y="1731537"/>
                <a:ext cx="95641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6D7E3FE0-EA3F-2546-8F23-4625AF037225}"/>
                  </a:ext>
                </a:extLst>
              </p:cNvPr>
              <p:cNvSpPr txBox="1"/>
              <p:nvPr/>
            </p:nvSpPr>
            <p:spPr>
              <a:xfrm rot="16200000">
                <a:off x="2339642" y="3478974"/>
                <a:ext cx="9467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6D7E3FE0-EA3F-2546-8F23-4625AF037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39642" y="3478974"/>
                <a:ext cx="94679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Content Placeholder 177">
                <a:extLst>
                  <a:ext uri="{FF2B5EF4-FFF2-40B4-BE49-F238E27FC236}">
                    <a16:creationId xmlns:a16="http://schemas.microsoft.com/office/drawing/2014/main" id="{7C2927F5-D35C-6C4B-828D-C420064540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32720" y="1638803"/>
                <a:ext cx="3090962" cy="265442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IR1 – injection orbit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b="1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However, bunch lengthening effect </a:t>
                </a:r>
                <a:br>
                  <a:rPr lang="en-US" dirty="0"/>
                </a:br>
                <a:r>
                  <a:rPr lang="en-US" dirty="0"/>
                  <a:t>not considered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78" name="Content Placeholder 177">
                <a:extLst>
                  <a:ext uri="{FF2B5EF4-FFF2-40B4-BE49-F238E27FC236}">
                    <a16:creationId xmlns:a16="http://schemas.microsoft.com/office/drawing/2014/main" id="{7C2927F5-D35C-6C4B-828D-C420064540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32720" y="1638803"/>
                <a:ext cx="3090962" cy="2654422"/>
              </a:xfrm>
              <a:blipFill>
                <a:blip r:embed="rId10"/>
                <a:stretch>
                  <a:fillRect l="-4508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175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12630-F69F-B648-BDA8-3B9949954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– Absolute Position Errors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FF304-7C27-1A44-9066-605FBFDC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D7C6C3-50CA-2642-B7DB-7DE85657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90E2A2-DDF5-2740-8937-6ADE2D192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4" y="1596766"/>
            <a:ext cx="4089085" cy="30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3065E7-67C6-6A4E-A141-A3BBAEA9E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96765"/>
            <a:ext cx="4089086" cy="30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935695-B874-274B-88B5-66A19786AD33}"/>
                  </a:ext>
                </a:extLst>
              </p:cNvPr>
              <p:cNvSpPr txBox="1"/>
              <p:nvPr/>
            </p:nvSpPr>
            <p:spPr>
              <a:xfrm>
                <a:off x="1797514" y="1897859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935695-B874-274B-88B5-66A19786A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514" y="1897859"/>
                <a:ext cx="4731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B4CB83-AF10-514D-B8C0-D6AB40E93A99}"/>
                  </a:ext>
                </a:extLst>
              </p:cNvPr>
              <p:cNvSpPr txBox="1"/>
              <p:nvPr/>
            </p:nvSpPr>
            <p:spPr>
              <a:xfrm>
                <a:off x="3707482" y="1932484"/>
                <a:ext cx="40658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B4CB83-AF10-514D-B8C0-D6AB40E93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482" y="1932484"/>
                <a:ext cx="406585" cy="3000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99074A-0E36-8B4E-956B-C518992AAA8F}"/>
                  </a:ext>
                </a:extLst>
              </p:cNvPr>
              <p:cNvSpPr txBox="1"/>
              <p:nvPr/>
            </p:nvSpPr>
            <p:spPr>
              <a:xfrm>
                <a:off x="5942266" y="1897859"/>
                <a:ext cx="40504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99074A-0E36-8B4E-956B-C518992AA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2266" y="1897859"/>
                <a:ext cx="405046" cy="300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53A789-F0D5-8644-BC18-01CF29A4914F}"/>
                  </a:ext>
                </a:extLst>
              </p:cNvPr>
              <p:cNvSpPr txBox="1"/>
              <p:nvPr/>
            </p:nvSpPr>
            <p:spPr>
              <a:xfrm>
                <a:off x="7852234" y="1932484"/>
                <a:ext cx="40177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53A789-F0D5-8644-BC18-01CF29A49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234" y="1932484"/>
                <a:ext cx="401777" cy="300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A040BF-CE3A-8548-9C5C-ADFBD676A6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2041" y="807111"/>
                <a:ext cx="6312023" cy="758475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Position error for maximum beam displacement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𝟕𝟓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A040BF-CE3A-8548-9C5C-ADFBD676A6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41" y="807111"/>
                <a:ext cx="6312023" cy="758475"/>
              </a:xfrm>
              <a:blipFill>
                <a:blip r:embed="rId8"/>
                <a:stretch>
                  <a:fillRect l="-2012" t="-15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D422CE07-AC33-8B42-8A43-154620440F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9768" y="1054564"/>
                <a:ext cx="4864268" cy="650009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 lnSpcReduction="20000"/>
              </a:bodyPr>
              <a:lstStyle>
                <a:lvl1pPr marL="257175" indent="-257175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pitchFamily="2" charset="2"/>
                  <a:buChar char="Ø"/>
                  <a:defRPr sz="21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pitchFamily="2" charset="2"/>
                  <a:buChar char="§"/>
                  <a:defRPr sz="1800" b="1" kern="120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500" b="1" i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35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2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sz="1500" dirty="0"/>
                  <a:t>True beam position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500" dirty="0"/>
              </a:p>
              <a:p>
                <a:pPr lvl="1"/>
                <a:r>
                  <a:rPr lang="en-US" sz="1500" dirty="0"/>
                  <a:t>“Measured” (mean) beam position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500" dirty="0"/>
              </a:p>
              <a:p>
                <a:pPr lvl="1"/>
                <a:r>
                  <a:rPr lang="en-US" sz="1500" dirty="0"/>
                  <a:t>Position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5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D422CE07-AC33-8B42-8A43-154620440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768" y="1054564"/>
                <a:ext cx="4864268" cy="650009"/>
              </a:xfrm>
              <a:prstGeom prst="rect">
                <a:avLst/>
              </a:prstGeom>
              <a:blipFill>
                <a:blip r:embed="rId9"/>
                <a:stretch>
                  <a:fillRect t="-1538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01BE5F1-19AB-F742-8D11-1801AAB5540E}"/>
              </a:ext>
            </a:extLst>
          </p:cNvPr>
          <p:cNvSpPr txBox="1">
            <a:spLocks/>
          </p:cNvSpPr>
          <p:nvPr/>
        </p:nvSpPr>
        <p:spPr>
          <a:xfrm>
            <a:off x="7259031" y="675000"/>
            <a:ext cx="1787769" cy="1022698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Ø"/>
              <a:defRPr sz="21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500" b="1" i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Compensation</a:t>
            </a:r>
          </a:p>
          <a:p>
            <a:pPr lvl="1"/>
            <a:r>
              <a:rPr lang="en-GB" dirty="0">
                <a:solidFill>
                  <a:srgbClr val="0B78C0"/>
                </a:solidFill>
              </a:rPr>
              <a:t>none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GB" dirty="0">
                <a:solidFill>
                  <a:srgbClr val="D95218"/>
                </a:solidFill>
              </a:rPr>
              <a:t>waveform</a:t>
            </a:r>
            <a:endParaRPr lang="en-US" dirty="0"/>
          </a:p>
          <a:p>
            <a:pPr lvl="1"/>
            <a:r>
              <a:rPr lang="en-GB" dirty="0">
                <a:solidFill>
                  <a:srgbClr val="EBAA0B"/>
                </a:solidFill>
              </a:rPr>
              <a:t>power</a:t>
            </a:r>
            <a:endParaRPr lang="en-US" dirty="0"/>
          </a:p>
          <a:p>
            <a:pPr lvl="1"/>
            <a:r>
              <a:rPr lang="en-GB" dirty="0">
                <a:solidFill>
                  <a:srgbClr val="77268B"/>
                </a:solidFill>
              </a:rPr>
              <a:t>power (alt)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FD9361-EBBB-7446-A259-037448583740}"/>
                  </a:ext>
                </a:extLst>
              </p:cNvPr>
              <p:cNvSpPr txBox="1"/>
              <p:nvPr/>
            </p:nvSpPr>
            <p:spPr>
              <a:xfrm rot="16200000">
                <a:off x="291207" y="2975549"/>
                <a:ext cx="64158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FD9361-EBBB-7446-A259-037448583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91207" y="2975549"/>
                <a:ext cx="641586" cy="300082"/>
              </a:xfrm>
              <a:prstGeom prst="rect">
                <a:avLst/>
              </a:prstGeom>
              <a:blipFill>
                <a:blip r:embed="rId10"/>
                <a:stretch>
                  <a:fillRect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D19D-A539-B44A-A559-0534DEE43A08}"/>
                  </a:ext>
                </a:extLst>
              </p:cNvPr>
              <p:cNvSpPr txBox="1"/>
              <p:nvPr/>
            </p:nvSpPr>
            <p:spPr>
              <a:xfrm rot="16200000">
                <a:off x="4401247" y="2960564"/>
                <a:ext cx="64158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D19D-A539-B44A-A559-0534DEE43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401247" y="2960564"/>
                <a:ext cx="641586" cy="300082"/>
              </a:xfrm>
              <a:prstGeom prst="rect">
                <a:avLst/>
              </a:prstGeom>
              <a:blipFill>
                <a:blip r:embed="rId11"/>
                <a:stretch>
                  <a:fillRect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5919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6E1E2D5-0CC1-054F-AF66-4E9CD46AA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30" y="1595590"/>
            <a:ext cx="4089086" cy="30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59E4CC-E616-CF49-8EB2-8F9C8EA18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945" y="1595590"/>
            <a:ext cx="4089085" cy="30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112630-F69F-B648-BDA8-3B9949954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– Absolute Position Errors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FF304-7C27-1A44-9066-605FBFDC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D7C6C3-50CA-2642-B7DB-7DE85657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935695-B874-274B-88B5-66A19786AD33}"/>
                  </a:ext>
                </a:extLst>
              </p:cNvPr>
              <p:cNvSpPr txBox="1"/>
              <p:nvPr/>
            </p:nvSpPr>
            <p:spPr>
              <a:xfrm>
                <a:off x="1797514" y="1897859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935695-B874-274B-88B5-66A19786AD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514" y="1897859"/>
                <a:ext cx="47314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B4CB83-AF10-514D-B8C0-D6AB40E93A99}"/>
                  </a:ext>
                </a:extLst>
              </p:cNvPr>
              <p:cNvSpPr txBox="1"/>
              <p:nvPr/>
            </p:nvSpPr>
            <p:spPr>
              <a:xfrm>
                <a:off x="3707482" y="1932484"/>
                <a:ext cx="406585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B4CB83-AF10-514D-B8C0-D6AB40E93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482" y="1932484"/>
                <a:ext cx="406585" cy="3000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99074A-0E36-8B4E-956B-C518992AAA8F}"/>
                  </a:ext>
                </a:extLst>
              </p:cNvPr>
              <p:cNvSpPr txBox="1"/>
              <p:nvPr/>
            </p:nvSpPr>
            <p:spPr>
              <a:xfrm>
                <a:off x="5942266" y="1897859"/>
                <a:ext cx="40504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A99074A-0E36-8B4E-956B-C518992AA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2266" y="1897859"/>
                <a:ext cx="405046" cy="300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53A789-F0D5-8644-BC18-01CF29A4914F}"/>
                  </a:ext>
                </a:extLst>
              </p:cNvPr>
              <p:cNvSpPr txBox="1"/>
              <p:nvPr/>
            </p:nvSpPr>
            <p:spPr>
              <a:xfrm>
                <a:off x="7852234" y="1932484"/>
                <a:ext cx="401777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53A789-F0D5-8644-BC18-01CF29A49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234" y="1932484"/>
                <a:ext cx="401777" cy="300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A040BF-CE3A-8548-9C5C-ADFBD676A6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3480" y="727790"/>
                <a:ext cx="5486400" cy="1032449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Position error for maximum beam displacement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𝒄𝒑𝒃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𝟕𝟓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𝒎𝒎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A040BF-CE3A-8548-9C5C-ADFBD676A6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3480" y="727790"/>
                <a:ext cx="5486400" cy="1032449"/>
              </a:xfrm>
              <a:blipFill>
                <a:blip r:embed="rId8"/>
                <a:stretch>
                  <a:fillRect l="-2315" t="-9639" b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D422CE07-AC33-8B42-8A43-154620440F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9768" y="1054564"/>
                <a:ext cx="4864268" cy="650009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 lnSpcReduction="20000"/>
              </a:bodyPr>
              <a:lstStyle>
                <a:lvl1pPr marL="257175" indent="-257175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pitchFamily="2" charset="2"/>
                  <a:buChar char="Ø"/>
                  <a:defRPr sz="2100" b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pitchFamily="2" charset="2"/>
                  <a:buChar char="§"/>
                  <a:defRPr sz="1800" b="1" kern="120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500" b="1" i="1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35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2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sz="1500" dirty="0"/>
                  <a:t>True beam position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500" dirty="0"/>
              </a:p>
              <a:p>
                <a:pPr lvl="1"/>
                <a:r>
                  <a:rPr lang="en-US" sz="1500" dirty="0"/>
                  <a:t>“Measured” (mean) beam position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500" dirty="0"/>
              </a:p>
              <a:p>
                <a:pPr lvl="1"/>
                <a:r>
                  <a:rPr lang="en-US" sz="1500" dirty="0"/>
                  <a:t>Position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5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5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D422CE07-AC33-8B42-8A43-154620440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768" y="1054564"/>
                <a:ext cx="4864268" cy="650009"/>
              </a:xfrm>
              <a:prstGeom prst="rect">
                <a:avLst/>
              </a:prstGeom>
              <a:blipFill>
                <a:blip r:embed="rId9"/>
                <a:stretch>
                  <a:fillRect t="-15385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01BE5F1-19AB-F742-8D11-1801AAB5540E}"/>
              </a:ext>
            </a:extLst>
          </p:cNvPr>
          <p:cNvSpPr txBox="1">
            <a:spLocks/>
          </p:cNvSpPr>
          <p:nvPr/>
        </p:nvSpPr>
        <p:spPr>
          <a:xfrm>
            <a:off x="7259031" y="675000"/>
            <a:ext cx="1787769" cy="1022698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Ø"/>
              <a:defRPr sz="21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500" b="1" i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Compensation</a:t>
            </a:r>
          </a:p>
          <a:p>
            <a:pPr lvl="1"/>
            <a:r>
              <a:rPr lang="en-GB" dirty="0">
                <a:solidFill>
                  <a:srgbClr val="0B78C0"/>
                </a:solidFill>
              </a:rPr>
              <a:t>none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GB" dirty="0">
                <a:solidFill>
                  <a:srgbClr val="D95218"/>
                </a:solidFill>
              </a:rPr>
              <a:t>waveform</a:t>
            </a:r>
            <a:endParaRPr lang="en-US" dirty="0"/>
          </a:p>
          <a:p>
            <a:pPr lvl="1"/>
            <a:r>
              <a:rPr lang="en-GB" dirty="0">
                <a:solidFill>
                  <a:srgbClr val="EBAA0B"/>
                </a:solidFill>
              </a:rPr>
              <a:t>power</a:t>
            </a:r>
            <a:endParaRPr lang="en-US" dirty="0"/>
          </a:p>
          <a:p>
            <a:pPr lvl="1"/>
            <a:r>
              <a:rPr lang="en-GB" dirty="0">
                <a:solidFill>
                  <a:srgbClr val="77268B"/>
                </a:solidFill>
              </a:rPr>
              <a:t>power (alt)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FD9361-EBBB-7446-A259-037448583740}"/>
                  </a:ext>
                </a:extLst>
              </p:cNvPr>
              <p:cNvSpPr txBox="1"/>
              <p:nvPr/>
            </p:nvSpPr>
            <p:spPr>
              <a:xfrm rot="16200000">
                <a:off x="291207" y="2975549"/>
                <a:ext cx="64158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4FD9361-EBBB-7446-A259-037448583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91207" y="2975549"/>
                <a:ext cx="641586" cy="300082"/>
              </a:xfrm>
              <a:prstGeom prst="rect">
                <a:avLst/>
              </a:prstGeom>
              <a:blipFill>
                <a:blip r:embed="rId10"/>
                <a:stretch>
                  <a:fillRect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D19D-A539-B44A-A559-0534DEE43A08}"/>
                  </a:ext>
                </a:extLst>
              </p:cNvPr>
              <p:cNvSpPr txBox="1"/>
              <p:nvPr/>
            </p:nvSpPr>
            <p:spPr>
              <a:xfrm rot="16200000">
                <a:off x="4401247" y="2960564"/>
                <a:ext cx="64158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B8D19D-A539-B44A-A559-0534DEE43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401247" y="2960564"/>
                <a:ext cx="641586" cy="300082"/>
              </a:xfrm>
              <a:prstGeom prst="rect">
                <a:avLst/>
              </a:prstGeom>
              <a:blipFill>
                <a:blip r:embed="rId11"/>
                <a:stretch>
                  <a:fillRect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6980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12A43-AE41-404D-9629-2175B204E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9CA91-79FA-1A44-9D54-17467CF76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Various LHC BPM activities are underway</a:t>
            </a:r>
          </a:p>
          <a:p>
            <a:pPr lvl="1"/>
            <a:r>
              <a:rPr lang="en-US" dirty="0"/>
              <a:t>Collimator BPMs, interlock BPM CONS, HL-LHC IR BPMs, LHC ring BPM CONS</a:t>
            </a:r>
          </a:p>
          <a:p>
            <a:pPr lvl="1"/>
            <a:r>
              <a:rPr lang="en-US" dirty="0"/>
              <a:t>An (incomplete) snapshot of the ongoing R&amp;D efforts was presented </a:t>
            </a:r>
          </a:p>
          <a:p>
            <a:r>
              <a:rPr lang="en-US" dirty="0"/>
              <a:t>Digital signal processing is a key element for any future LHC BPM read-out system</a:t>
            </a:r>
          </a:p>
          <a:p>
            <a:pPr lvl="1"/>
            <a:r>
              <a:rPr lang="en-US" dirty="0"/>
              <a:t>Reproducibility and performance improvements</a:t>
            </a:r>
          </a:p>
          <a:p>
            <a:pPr lvl="1"/>
            <a:r>
              <a:rPr lang="en-US" dirty="0"/>
              <a:t>Signal processing schema assumes 25 ns bunch spacing</a:t>
            </a:r>
          </a:p>
          <a:p>
            <a:pPr lvl="2"/>
            <a:r>
              <a:rPr lang="en-US" dirty="0"/>
              <a:t>Except interlock BPM consolidation can also handle doublet bunches</a:t>
            </a:r>
          </a:p>
          <a:p>
            <a:r>
              <a:rPr lang="en-US" dirty="0"/>
              <a:t>Expected performance</a:t>
            </a:r>
          </a:p>
          <a:p>
            <a:pPr lvl="1"/>
            <a:r>
              <a:rPr lang="en-US" dirty="0"/>
              <a:t>Single bunch resolution 10…15 </a:t>
            </a:r>
            <a:r>
              <a:rPr lang="en-US" dirty="0" err="1"/>
              <a:t>μm</a:t>
            </a:r>
            <a:r>
              <a:rPr lang="en-US" dirty="0"/>
              <a:t>, orbit resolution &lt;1 </a:t>
            </a:r>
            <a:r>
              <a:rPr lang="en-US" dirty="0" err="1"/>
              <a:t>μm</a:t>
            </a:r>
            <a:endParaRPr lang="en-US" dirty="0"/>
          </a:p>
          <a:p>
            <a:pPr lvl="2"/>
            <a:r>
              <a:rPr lang="en-US" dirty="0"/>
              <a:t>Sampling in the 1</a:t>
            </a:r>
            <a:r>
              <a:rPr lang="en-US" baseline="30000" dirty="0"/>
              <a:t>st</a:t>
            </a:r>
            <a:r>
              <a:rPr lang="en-US" dirty="0"/>
              <a:t> Nyquist passband, &gt;8.7 ENOB, slow AGC</a:t>
            </a:r>
          </a:p>
          <a:p>
            <a:pPr lvl="1"/>
            <a:r>
              <a:rPr lang="en-US" dirty="0"/>
              <a:t>IR BPM accuracy: </a:t>
            </a:r>
            <a:br>
              <a:rPr lang="en-US" dirty="0"/>
            </a:br>
            <a:r>
              <a:rPr lang="en-US" dirty="0"/>
              <a:t>~7 </a:t>
            </a:r>
            <a:r>
              <a:rPr lang="en-US" dirty="0" err="1"/>
              <a:t>μm</a:t>
            </a:r>
            <a:r>
              <a:rPr lang="en-US" dirty="0"/>
              <a:t> for compensation of same intensity counterrotating bunch</a:t>
            </a:r>
            <a:br>
              <a:rPr lang="en-US" dirty="0"/>
            </a:br>
            <a:r>
              <a:rPr lang="en-US" dirty="0"/>
              <a:t>~70 </a:t>
            </a:r>
            <a:r>
              <a:rPr lang="en-US" dirty="0" err="1"/>
              <a:t>μm</a:t>
            </a:r>
            <a:r>
              <a:rPr lang="en-US" dirty="0"/>
              <a:t> for compensation of 10x lower intensity counterrotating bunch</a:t>
            </a:r>
            <a:br>
              <a:rPr lang="en-US" dirty="0"/>
            </a:br>
            <a:r>
              <a:rPr lang="en-US" dirty="0"/>
              <a:t>(assuming 2D 5</a:t>
            </a:r>
            <a:r>
              <a:rPr lang="en-US" baseline="30000" dirty="0"/>
              <a:t>th</a:t>
            </a:r>
            <a:r>
              <a:rPr lang="en-US" dirty="0"/>
              <a:t> order polynomial for correcting non-linearities)</a:t>
            </a:r>
          </a:p>
          <a:p>
            <a:r>
              <a:rPr lang="en-US" dirty="0"/>
              <a:t>During run 3…</a:t>
            </a:r>
          </a:p>
          <a:p>
            <a:pPr lvl="1"/>
            <a:r>
              <a:rPr lang="en-US" dirty="0"/>
              <a:t>Parasitic and dedicated beam studies with prototype hardware</a:t>
            </a:r>
          </a:p>
          <a:p>
            <a:pPr lvl="2"/>
            <a:r>
              <a:rPr lang="en-US" dirty="0"/>
              <a:t>Xilinx Zynq </a:t>
            </a:r>
            <a:r>
              <a:rPr lang="en-US" dirty="0" err="1"/>
              <a:t>RFSoC</a:t>
            </a:r>
            <a:r>
              <a:rPr lang="en-US" dirty="0"/>
              <a:t> evaluation-board with modified input stage</a:t>
            </a:r>
          </a:p>
          <a:p>
            <a:pPr lvl="1"/>
            <a:r>
              <a:rPr lang="en-US" dirty="0"/>
              <a:t>Dedicated MD on </a:t>
            </a:r>
            <a:r>
              <a:rPr lang="en-US" dirty="0" err="1"/>
              <a:t>stripline</a:t>
            </a:r>
            <a:r>
              <a:rPr lang="en-US" dirty="0"/>
              <a:t> BPMS.4L5 </a:t>
            </a:r>
          </a:p>
          <a:p>
            <a:pPr lvl="2"/>
            <a:r>
              <a:rPr lang="en-US" dirty="0"/>
              <a:t>Single bunch in B1 and B2 with cogging between them </a:t>
            </a:r>
          </a:p>
          <a:p>
            <a:pPr lvl="2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2857CA-02C9-C841-8F77-3849703CB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8ADAC-F906-1A4C-B40C-5B391E2B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55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17AE-05CD-5949-8F7F-3ACD50A3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LHC BPM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6B7F7-C6EE-7A42-BBE4-142BBAC86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445" y="824502"/>
            <a:ext cx="7784555" cy="37701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Interlock BPM consolidation</a:t>
            </a:r>
          </a:p>
          <a:p>
            <a:pPr lvl="1"/>
            <a:r>
              <a:rPr lang="en-US" dirty="0"/>
              <a:t>8 </a:t>
            </a:r>
            <a:r>
              <a:rPr lang="en-US" dirty="0" err="1"/>
              <a:t>stripline</a:t>
            </a:r>
            <a:r>
              <a:rPr lang="en-US" dirty="0"/>
              <a:t> BPMs left &amp; right of point 6</a:t>
            </a:r>
          </a:p>
          <a:p>
            <a:pPr lvl="1"/>
            <a:r>
              <a:rPr lang="en-US" dirty="0"/>
              <a:t>New read-out electronics consolidation </a:t>
            </a:r>
          </a:p>
          <a:p>
            <a:pPr lvl="2"/>
            <a:r>
              <a:rPr lang="en-US" dirty="0"/>
              <a:t>initially triggered by operational problems with doublet-bunches</a:t>
            </a:r>
          </a:p>
          <a:p>
            <a:pPr lvl="1"/>
            <a:r>
              <a:rPr lang="en-US" dirty="0"/>
              <a:t>Prototype tested with beam during run 2</a:t>
            </a:r>
          </a:p>
          <a:p>
            <a:pPr lvl="2"/>
            <a:r>
              <a:rPr lang="en-US" dirty="0"/>
              <a:t>on BPMS.4L5v</a:t>
            </a:r>
          </a:p>
          <a:p>
            <a:pPr lvl="2"/>
            <a:r>
              <a:rPr lang="en-US" dirty="0"/>
              <a:t>Time-multiplexed BPM electrode signals</a:t>
            </a:r>
          </a:p>
          <a:p>
            <a:pPr lvl="2"/>
            <a:r>
              <a:rPr lang="en-US" dirty="0"/>
              <a:t>Band-pass comb filter allows </a:t>
            </a:r>
            <a:r>
              <a:rPr lang="en-US"/>
              <a:t>doublet bunch signal </a:t>
            </a:r>
            <a:r>
              <a:rPr lang="en-US" dirty="0"/>
              <a:t>processing</a:t>
            </a:r>
          </a:p>
          <a:p>
            <a:pPr lvl="3"/>
            <a:r>
              <a:rPr lang="en-US" dirty="0"/>
              <a:t>However, with reduced performance </a:t>
            </a:r>
          </a:p>
          <a:p>
            <a:pPr lvl="2"/>
            <a:r>
              <a:rPr lang="en-US" dirty="0"/>
              <a:t>VFC-based commercial 14-bit FMC ADC operating at 2.6 GB/s</a:t>
            </a:r>
          </a:p>
          <a:p>
            <a:pPr lvl="1"/>
            <a:r>
              <a:rPr lang="en-US" dirty="0"/>
              <a:t>Final prototype to be installed end of LS2</a:t>
            </a:r>
          </a:p>
          <a:p>
            <a:pPr lvl="2"/>
            <a:r>
              <a:rPr lang="en-US" dirty="0"/>
              <a:t>Details have been worked out in close collaboration with MPP</a:t>
            </a:r>
          </a:p>
          <a:p>
            <a:pPr lvl="1"/>
            <a:r>
              <a:rPr lang="en-US" dirty="0"/>
              <a:t>Deployment of the entire system during an upcoming YETS… </a:t>
            </a:r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12D56-C305-A949-BB94-658D2C60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7EE23-ADFE-D34C-8AC0-0E37EE6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59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17AE-05CD-5949-8F7F-3ACD50A3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LHC BPM Activities (cont.)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12D56-C305-A949-BB94-658D2C60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7EE23-ADFE-D34C-8AC0-0E37EE6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9EB1835-1407-BA42-A47E-0735607876DB}"/>
              </a:ext>
            </a:extLst>
          </p:cNvPr>
          <p:cNvGrpSpPr/>
          <p:nvPr/>
        </p:nvGrpSpPr>
        <p:grpSpPr>
          <a:xfrm>
            <a:off x="6134303" y="953544"/>
            <a:ext cx="2214246" cy="2881304"/>
            <a:chOff x="5579672" y="1030090"/>
            <a:chExt cx="2952328" cy="384173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F04CC94-85BC-6646-AF21-50A831095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79672" y="1030090"/>
              <a:ext cx="2952328" cy="3841738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6D1518E-1815-3E48-B210-D8A5E166B95B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7049351" y="3414900"/>
              <a:ext cx="0" cy="533593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56E7B4-9DE4-7740-AB74-8AFB0A81B5EB}"/>
                </a:ext>
              </a:extLst>
            </p:cNvPr>
            <p:cNvSpPr txBox="1"/>
            <p:nvPr/>
          </p:nvSpPr>
          <p:spPr>
            <a:xfrm>
              <a:off x="6481673" y="3948493"/>
              <a:ext cx="1135353" cy="538780"/>
            </a:xfrm>
            <a:prstGeom prst="rect">
              <a:avLst/>
            </a:prstGeom>
            <a:solidFill>
              <a:srgbClr val="FFFFFF">
                <a:alpha val="65098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13" b="1" dirty="0">
                  <a:solidFill>
                    <a:schemeClr val="accent3"/>
                  </a:solidFill>
                </a:rPr>
                <a:t>Embedded</a:t>
              </a:r>
              <a:br>
                <a:rPr lang="en-GB" sz="1013" b="1" dirty="0">
                  <a:solidFill>
                    <a:schemeClr val="accent3"/>
                  </a:solidFill>
                </a:rPr>
              </a:br>
              <a:r>
                <a:rPr lang="en-GB" sz="1013" b="1" dirty="0">
                  <a:solidFill>
                    <a:schemeClr val="accent3"/>
                  </a:solidFill>
                </a:rPr>
                <a:t>button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6B7F7-C6EE-7A42-BBE4-142BBAC86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788" y="836071"/>
            <a:ext cx="5231515" cy="377012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Integrated Collimator BPMs</a:t>
            </a:r>
          </a:p>
          <a:p>
            <a:pPr lvl="1"/>
            <a:r>
              <a:rPr lang="en-GB" dirty="0"/>
              <a:t>Buttons embedded in collimator jaws </a:t>
            </a:r>
            <a:br>
              <a:rPr lang="en-GB" dirty="0"/>
            </a:br>
            <a:r>
              <a:rPr lang="en-GB" dirty="0"/>
              <a:t>to speed up set up since 2013</a:t>
            </a:r>
          </a:p>
          <a:p>
            <a:pPr lvl="1"/>
            <a:r>
              <a:rPr lang="en-GB" dirty="0"/>
              <a:t>Uses high-precision </a:t>
            </a:r>
            <a:br>
              <a:rPr lang="en-GB" dirty="0"/>
            </a:br>
            <a:r>
              <a:rPr lang="en-GB" dirty="0"/>
              <a:t>DOROS BPM acquisition system</a:t>
            </a:r>
          </a:p>
          <a:p>
            <a:pPr lvl="1"/>
            <a:r>
              <a:rPr lang="en-GB" dirty="0"/>
              <a:t>Collimator jaw position now interlocked </a:t>
            </a:r>
            <a:br>
              <a:rPr lang="en-GB" dirty="0"/>
            </a:br>
            <a:r>
              <a:rPr lang="en-GB" dirty="0"/>
              <a:t>on BPM readings</a:t>
            </a:r>
          </a:p>
          <a:p>
            <a:pPr lvl="1"/>
            <a:r>
              <a:rPr lang="en-GB" dirty="0"/>
              <a:t>Challenging integration and component procurement: coaxial SiO</a:t>
            </a:r>
            <a:r>
              <a:rPr lang="en-GB" baseline="-25000" dirty="0"/>
              <a:t>2</a:t>
            </a:r>
            <a:r>
              <a:rPr lang="en-GB" dirty="0"/>
              <a:t> RF cables</a:t>
            </a:r>
          </a:p>
          <a:p>
            <a:pPr lvl="1"/>
            <a:r>
              <a:rPr lang="en-GB" dirty="0"/>
              <a:t>All HL-LHC collimators </a:t>
            </a:r>
            <a:br>
              <a:rPr lang="en-GB" dirty="0"/>
            </a:br>
            <a:r>
              <a:rPr lang="en-GB" dirty="0"/>
              <a:t>will be equipped with BPMs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HEL </a:t>
            </a:r>
            <a:r>
              <a:rPr lang="en-GB" dirty="0" err="1"/>
              <a:t>Stripline</a:t>
            </a:r>
            <a:r>
              <a:rPr lang="en-GB" dirty="0"/>
              <a:t> BPM</a:t>
            </a:r>
          </a:p>
          <a:p>
            <a:pPr lvl="1"/>
            <a:r>
              <a:rPr lang="en-GB" dirty="0"/>
              <a:t>Needs to monitor the hollow-electron beam </a:t>
            </a:r>
            <a:br>
              <a:rPr lang="en-GB" dirty="0"/>
            </a:br>
            <a:r>
              <a:rPr lang="en-GB" dirty="0"/>
              <a:t>and the LHC proton / ion beams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0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artoon of the Day: Elephant In The Room">
            <a:extLst>
              <a:ext uri="{FF2B5EF4-FFF2-40B4-BE49-F238E27FC236}">
                <a16:creationId xmlns:a16="http://schemas.microsoft.com/office/drawing/2014/main" id="{2F6BAE18-69A0-534F-A9A6-8167E3CAB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880" y="3134191"/>
            <a:ext cx="2707689" cy="152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A917AE-05CD-5949-8F7F-3ACD50A30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LHC BPM Activities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6B7F7-C6EE-7A42-BBE4-142BBAC86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868" y="745999"/>
            <a:ext cx="7197347" cy="3801271"/>
          </a:xfrm>
        </p:spPr>
        <p:txBody>
          <a:bodyPr vert="horz" wrap="square" lIns="0" tIns="0" rIns="0" bIns="0" rtlCol="0">
            <a:normAutofit fontScale="92500" lnSpcReduction="10000"/>
          </a:bodyPr>
          <a:lstStyle/>
          <a:p>
            <a:r>
              <a:rPr lang="en-US" dirty="0"/>
              <a:t>HL-BPMs (IR BPMs)</a:t>
            </a:r>
          </a:p>
          <a:p>
            <a:pPr lvl="1"/>
            <a:r>
              <a:rPr lang="en-US" dirty="0"/>
              <a:t>32 new BPMs</a:t>
            </a:r>
          </a:p>
          <a:p>
            <a:pPr lvl="2"/>
            <a:r>
              <a:rPr lang="en-US" dirty="0"/>
              <a:t>“cold” BPMs inside the cryostat</a:t>
            </a:r>
          </a:p>
          <a:p>
            <a:pPr lvl="2"/>
            <a:r>
              <a:rPr lang="en-US" dirty="0"/>
              <a:t>24 </a:t>
            </a:r>
            <a:r>
              <a:rPr lang="en-US" dirty="0" err="1"/>
              <a:t>stripline</a:t>
            </a:r>
            <a:r>
              <a:rPr lang="en-US" dirty="0"/>
              <a:t> BPMs to monitor of both beams in the same beam pipe</a:t>
            </a:r>
          </a:p>
          <a:p>
            <a:pPr lvl="2"/>
            <a:r>
              <a:rPr lang="en-US" dirty="0"/>
              <a:t>8 button BPMs in separate beam pipes (D2)</a:t>
            </a:r>
          </a:p>
          <a:p>
            <a:pPr lvl="1"/>
            <a:r>
              <a:rPr lang="en-US" dirty="0"/>
              <a:t>Requires a new read-out system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Final prototyping with beam before LS3!</a:t>
            </a:r>
          </a:p>
          <a:p>
            <a:pPr lvl="2"/>
            <a:r>
              <a:rPr lang="en-US" dirty="0"/>
              <a:t>Deployment of the entire system by end of LS3!  </a:t>
            </a:r>
          </a:p>
          <a:p>
            <a:pPr marL="685800" lvl="2" indent="0">
              <a:buNone/>
            </a:pPr>
            <a:endParaRPr lang="en-US" dirty="0"/>
          </a:p>
          <a:p>
            <a:r>
              <a:rPr lang="en-US" dirty="0"/>
              <a:t>Ring BPM consolidation</a:t>
            </a:r>
          </a:p>
          <a:p>
            <a:pPr lvl="1"/>
            <a:r>
              <a:rPr lang="en-US" dirty="0"/>
              <a:t>New read-out electronics for ~1100 LHC BPMs</a:t>
            </a:r>
          </a:p>
          <a:p>
            <a:pPr lvl="2"/>
            <a:r>
              <a:rPr lang="en-US" dirty="0"/>
              <a:t>Based on the given infrastructure</a:t>
            </a:r>
          </a:p>
          <a:p>
            <a:pPr lvl="2"/>
            <a:r>
              <a:rPr lang="en-US" dirty="0"/>
              <a:t>Radiation tolerant tunnel electronics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Prototyping during run 3</a:t>
            </a:r>
          </a:p>
          <a:p>
            <a:pPr lvl="2"/>
            <a:r>
              <a:rPr lang="en-US" dirty="0"/>
              <a:t>Deployment LS3/LS4?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12D56-C305-A949-BB94-658D2C60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Wendt, HL-LHC BPMs, WP2 presentation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27EE23-ADFE-D34C-8AC0-0E37EE6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26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DSCN0719">
            <a:extLst>
              <a:ext uri="{FF2B5EF4-FFF2-40B4-BE49-F238E27FC236}">
                <a16:creationId xmlns:a16="http://schemas.microsoft.com/office/drawing/2014/main" id="{D0E41202-4C09-5A41-B395-9F05E3FE29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8" t="5296" r="15092" b="13291"/>
          <a:stretch/>
        </p:blipFill>
        <p:spPr bwMode="auto">
          <a:xfrm>
            <a:off x="4967353" y="687840"/>
            <a:ext cx="3415152" cy="3000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layout">
            <a:extLst>
              <a:ext uri="{FF2B5EF4-FFF2-40B4-BE49-F238E27FC236}">
                <a16:creationId xmlns:a16="http://schemas.microsoft.com/office/drawing/2014/main" id="{9E4F777A-C7E4-B84A-8071-52D8C4D5B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8" y="674769"/>
            <a:ext cx="3802095" cy="40017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567B10-C98C-664B-B90E-C6AF752C2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BPM Read-out Systems: Status Quo in LS2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7DB4F-6D79-874A-8170-3101ABEF7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353" y="3783613"/>
            <a:ext cx="3802095" cy="102981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WBTN BPM System</a:t>
            </a:r>
          </a:p>
          <a:p>
            <a:pPr lvl="1"/>
            <a:r>
              <a:rPr lang="en-US" dirty="0"/>
              <a:t>Time encoded bunch-by-bunch signal processing</a:t>
            </a:r>
          </a:p>
          <a:p>
            <a:pPr lvl="1"/>
            <a:r>
              <a:rPr lang="en-US" dirty="0"/>
              <a:t>2 optical fibers per BPM</a:t>
            </a:r>
          </a:p>
          <a:p>
            <a:r>
              <a:rPr lang="en-US" dirty="0"/>
              <a:t>DOROS BPMs</a:t>
            </a:r>
          </a:p>
          <a:p>
            <a:pPr lvl="1"/>
            <a:r>
              <a:rPr lang="en-US" dirty="0"/>
              <a:t>Narrowband electronics</a:t>
            </a:r>
          </a:p>
          <a:p>
            <a:pPr lvl="1"/>
            <a:r>
              <a:rPr lang="en-US" dirty="0"/>
              <a:t>Collimator &amp; IR BPMs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1DB28-0ADF-DD4B-B6F4-267C8F1EC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4523D3-441D-E04B-98E0-430364145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CD89ED-A142-B24B-B99F-FEF18F3D99F9}"/>
              </a:ext>
            </a:extLst>
          </p:cNvPr>
          <p:cNvSpPr txBox="1"/>
          <p:nvPr/>
        </p:nvSpPr>
        <p:spPr>
          <a:xfrm>
            <a:off x="2376422" y="1156748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WBTN board</a:t>
            </a:r>
          </a:p>
          <a:p>
            <a:r>
              <a:rPr lang="en-US" dirty="0">
                <a:solidFill>
                  <a:srgbClr val="FFFF00"/>
                </a:solidFill>
              </a:rPr>
              <a:t>(single plane)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EAFDA5-0F88-654D-AB06-7EE90A8EBA4C}"/>
              </a:ext>
            </a:extLst>
          </p:cNvPr>
          <p:cNvSpPr txBox="1"/>
          <p:nvPr/>
        </p:nvSpPr>
        <p:spPr>
          <a:xfrm>
            <a:off x="2610420" y="2274965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DAB board</a:t>
            </a:r>
          </a:p>
          <a:p>
            <a:r>
              <a:rPr lang="en-US" dirty="0">
                <a:solidFill>
                  <a:srgbClr val="FFFF00"/>
                </a:solidFill>
              </a:rPr>
              <a:t>(dual plane)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A36AE7-B110-5541-93D8-44011A14BB4F}"/>
              </a:ext>
            </a:extLst>
          </p:cNvPr>
          <p:cNvSpPr txBox="1"/>
          <p:nvPr/>
        </p:nvSpPr>
        <p:spPr>
          <a:xfrm>
            <a:off x="510348" y="2984836"/>
            <a:ext cx="1441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1310 nm</a:t>
            </a:r>
            <a:br>
              <a:rPr lang="en-US" dirty="0"/>
            </a:br>
            <a:r>
              <a:rPr lang="en-US" dirty="0"/>
              <a:t>single-mode</a:t>
            </a:r>
            <a:br>
              <a:rPr lang="en-US" dirty="0"/>
            </a:br>
            <a:r>
              <a:rPr lang="en-US" dirty="0"/>
              <a:t>fiber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3D1E10-7DBC-A945-B8E6-F8D6B03EF6EA}"/>
              </a:ext>
            </a:extLst>
          </p:cNvPr>
          <p:cNvSpPr txBox="1"/>
          <p:nvPr/>
        </p:nvSpPr>
        <p:spPr>
          <a:xfrm>
            <a:off x="4967353" y="3366873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tunnel installation</a:t>
            </a:r>
          </a:p>
        </p:txBody>
      </p:sp>
    </p:spTree>
    <p:extLst>
      <p:ext uri="{BB962C8B-B14F-4D97-AF65-F5344CB8AC3E}">
        <p14:creationId xmlns:p14="http://schemas.microsoft.com/office/powerpoint/2010/main" val="17954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28694-7072-5E41-9FAA-F419D9DD2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914" y="135000"/>
            <a:ext cx="8625886" cy="540000"/>
          </a:xfrm>
        </p:spPr>
        <p:txBody>
          <a:bodyPr/>
          <a:lstStyle/>
          <a:p>
            <a:r>
              <a:rPr lang="en-US" dirty="0"/>
              <a:t>LHC BPM Wide-Band Time-Normalizer (WBTN) Functional Principle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68A23-3F56-0E47-A144-A8C60DB0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0AEC06-7E9F-324D-8496-4080939A5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1213">
            <a:extLst>
              <a:ext uri="{FF2B5EF4-FFF2-40B4-BE49-F238E27FC236}">
                <a16:creationId xmlns:a16="http://schemas.microsoft.com/office/drawing/2014/main" id="{FFE20237-2BDB-A941-96D0-E4579F414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930" y="651164"/>
            <a:ext cx="5868139" cy="401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027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D81B925-5C2C-F642-906C-1E139FA43E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772142"/>
            <a:ext cx="3836338" cy="1840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96D932-6EDE-044F-BCF5-C597CC669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WBTN BPM Performance and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861B6-D5EF-0D40-8ADB-DC830A406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634342"/>
            <a:ext cx="7920000" cy="20247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Still fulfills most requirements, BUT:</a:t>
            </a:r>
          </a:p>
          <a:p>
            <a:pPr lvl="1"/>
            <a:r>
              <a:rPr lang="en-US" dirty="0"/>
              <a:t>Residual temperature sensitivity</a:t>
            </a:r>
          </a:p>
          <a:p>
            <a:pPr lvl="2"/>
            <a:r>
              <a:rPr lang="en-US" dirty="0"/>
              <a:t>Despite temperature controlled racks for the VME-based analog integrators</a:t>
            </a:r>
          </a:p>
          <a:p>
            <a:pPr lvl="1"/>
            <a:r>
              <a:rPr lang="en-US" dirty="0"/>
              <a:t>Aging effects, e.g. “electronic” offset drifts</a:t>
            </a:r>
          </a:p>
          <a:p>
            <a:pPr lvl="2"/>
            <a:r>
              <a:rPr lang="en-US" dirty="0"/>
              <a:t>Analog electronics components</a:t>
            </a:r>
          </a:p>
          <a:p>
            <a:pPr lvl="1"/>
            <a:r>
              <a:rPr lang="en-US" dirty="0"/>
              <a:t>Sensitive to signal reflections between BPM pickup and read-out electronics</a:t>
            </a:r>
          </a:p>
          <a:p>
            <a:pPr lvl="1"/>
            <a:r>
              <a:rPr lang="en-US" dirty="0"/>
              <a:t>Dynamic range limitations</a:t>
            </a:r>
          </a:p>
          <a:p>
            <a:pPr lvl="2"/>
            <a:r>
              <a:rPr lang="en-US" dirty="0"/>
              <a:t>Defined by the dual analog comparator circuit</a:t>
            </a:r>
          </a:p>
          <a:p>
            <a:pPr lvl="1"/>
            <a:r>
              <a:rPr lang="en-US" dirty="0"/>
              <a:t>Long-term maintainability, spares, calibration, etc.</a:t>
            </a:r>
          </a:p>
          <a:p>
            <a:pPr lvl="2"/>
            <a:r>
              <a:rPr lang="en-US" dirty="0"/>
              <a:t>Complex analog signal conditioning circuit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Will be 20 years in operation after LS3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F8505D-0250-4645-B7E8-B3C8251CC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6319BF-CDB9-FA4E-9891-DF2411CAD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D36A9D-1FA5-8A47-9941-F05C84F34DE0}"/>
              </a:ext>
            </a:extLst>
          </p:cNvPr>
          <p:cNvSpPr txBox="1">
            <a:spLocks/>
          </p:cNvSpPr>
          <p:nvPr/>
        </p:nvSpPr>
        <p:spPr>
          <a:xfrm>
            <a:off x="4390281" y="866074"/>
            <a:ext cx="4528748" cy="1840103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Ø"/>
              <a:defRPr sz="21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500" b="1" i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70 MHz LPF &amp; AD96687 analog comparator </a:t>
            </a:r>
            <a:br>
              <a:rPr lang="en-US" dirty="0"/>
            </a:br>
            <a:r>
              <a:rPr lang="en-US" dirty="0"/>
              <a:t>define the core performance of the LHC BPMs</a:t>
            </a:r>
          </a:p>
          <a:p>
            <a:pPr lvl="1"/>
            <a:r>
              <a:rPr lang="en-US" dirty="0"/>
              <a:t>&lt;=46 dB dynamic range (single bunch intensity)</a:t>
            </a:r>
          </a:p>
          <a:p>
            <a:pPr lvl="1"/>
            <a:r>
              <a:rPr lang="en-US" dirty="0" err="1"/>
              <a:t>Vref</a:t>
            </a:r>
            <a:r>
              <a:rPr lang="en-US" dirty="0"/>
              <a:t> set to</a:t>
            </a:r>
          </a:p>
          <a:p>
            <a:pPr lvl="2"/>
            <a:r>
              <a:rPr lang="en-US" dirty="0"/>
              <a:t>2mV: HI sensitivity</a:t>
            </a:r>
          </a:p>
          <a:p>
            <a:pPr lvl="2"/>
            <a:r>
              <a:rPr lang="en-US" dirty="0"/>
              <a:t>67mV: LO sensitivity</a:t>
            </a:r>
          </a:p>
          <a:p>
            <a:pPr lvl="1"/>
            <a:r>
              <a:rPr lang="en-US" dirty="0"/>
              <a:t>50…100 </a:t>
            </a:r>
            <a:r>
              <a:rPr lang="en-US" dirty="0" err="1"/>
              <a:t>μm</a:t>
            </a:r>
            <a:r>
              <a:rPr lang="en-US" dirty="0"/>
              <a:t> single-bunch resolution</a:t>
            </a:r>
          </a:p>
          <a:p>
            <a:pPr lvl="2"/>
            <a:r>
              <a:rPr lang="en-US" dirty="0"/>
              <a:t>Adaptive orbit-mode IIR filter BW: 20…40 Hz,</a:t>
            </a:r>
            <a:br>
              <a:rPr lang="en-US" dirty="0"/>
            </a:br>
            <a:r>
              <a:rPr lang="en-US" dirty="0"/>
              <a:t>typically few </a:t>
            </a:r>
            <a:r>
              <a:rPr lang="en-US" dirty="0" err="1"/>
              <a:t>μm</a:t>
            </a:r>
            <a:r>
              <a:rPr lang="en-US" dirty="0"/>
              <a:t> resolution in orbit-mode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1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E0DEA-A1F4-2F47-890F-93C158D0F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Ring BPM Consolidation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68223-5564-394F-8ACB-4A992119B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Should meet ALL requirements </a:t>
            </a:r>
            <a:br>
              <a:rPr lang="en-US" dirty="0"/>
            </a:br>
            <a:r>
              <a:rPr lang="en-US" dirty="0"/>
              <a:t>of the present LHC BPM read-out system</a:t>
            </a:r>
          </a:p>
          <a:p>
            <a:pPr lvl="1"/>
            <a:r>
              <a:rPr lang="en-US" dirty="0"/>
              <a:t>PLUS some improvements, e.g.</a:t>
            </a:r>
          </a:p>
          <a:p>
            <a:pPr lvl="2"/>
            <a:r>
              <a:rPr lang="en-US" dirty="0"/>
              <a:t>Resolution, reproducibility over long time periods, </a:t>
            </a:r>
            <a:br>
              <a:rPr lang="en-US" dirty="0"/>
            </a:br>
            <a:r>
              <a:rPr lang="en-US" dirty="0"/>
              <a:t>additional flexibility through </a:t>
            </a:r>
            <a:r>
              <a:rPr lang="en-US" dirty="0" err="1"/>
              <a:t>gateware</a:t>
            </a:r>
            <a:r>
              <a:rPr lang="en-US" dirty="0"/>
              <a:t>-based signal processing</a:t>
            </a:r>
          </a:p>
          <a:p>
            <a:pPr lvl="1"/>
            <a:r>
              <a:rPr lang="en-US" dirty="0"/>
              <a:t>Two main “customers”:</a:t>
            </a:r>
          </a:p>
          <a:p>
            <a:pPr lvl="2"/>
            <a:r>
              <a:rPr lang="en-US" dirty="0"/>
              <a:t>LHC OP: pilot, but mostly full machine with nominals, beam orbit mode, OFB, stability, reproducibility</a:t>
            </a:r>
          </a:p>
          <a:p>
            <a:pPr lvl="2"/>
            <a:r>
              <a:rPr lang="en-US" dirty="0"/>
              <a:t>ABP: (fat) pilot, </a:t>
            </a:r>
            <a:r>
              <a:rPr lang="en-US" dirty="0" err="1"/>
              <a:t>TbT</a:t>
            </a:r>
            <a:r>
              <a:rPr lang="en-US" dirty="0"/>
              <a:t> mode, SB resolution</a:t>
            </a:r>
          </a:p>
          <a:p>
            <a:r>
              <a:rPr lang="en-US" dirty="0"/>
              <a:t>Boundaries</a:t>
            </a:r>
          </a:p>
          <a:p>
            <a:pPr lvl="1"/>
            <a:r>
              <a:rPr lang="en-US" dirty="0"/>
              <a:t>Keep the existing infrastructure</a:t>
            </a:r>
          </a:p>
          <a:p>
            <a:pPr lvl="2"/>
            <a:r>
              <a:rPr lang="en-US" dirty="0"/>
              <a:t>BPM pickups, optical fibers</a:t>
            </a:r>
          </a:p>
          <a:p>
            <a:pPr lvl="1"/>
            <a:r>
              <a:rPr lang="en-US" dirty="0"/>
              <a:t>Requires radiation tolerant components!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79ED45-56A0-9A40-88C8-81B0CBA55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Wendt, HL-LHC BPMs, WP2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C5D66-DE8C-2546-B440-F88FE9976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6442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18168</TotalTime>
  <Words>2561</Words>
  <Application>Microsoft Macintosh PowerPoint</Application>
  <PresentationFormat>On-screen Show (16:9)</PresentationFormat>
  <Paragraphs>553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Comic Sans MS</vt:lpstr>
      <vt:lpstr>Wingdings</vt:lpstr>
      <vt:lpstr>Thème Office</vt:lpstr>
      <vt:lpstr>Custom Design</vt:lpstr>
      <vt:lpstr>HL-LHC IP and Ring BPMs: Read-out Technology and expected Performance</vt:lpstr>
      <vt:lpstr>Outline</vt:lpstr>
      <vt:lpstr>Overview of LHC BPM Activities</vt:lpstr>
      <vt:lpstr>Overview of LHC BPM Activities (cont.)</vt:lpstr>
      <vt:lpstr>Overview of LHC BPM Activities (cont.)</vt:lpstr>
      <vt:lpstr>LHC BPM Read-out Systems: Status Quo in LS2</vt:lpstr>
      <vt:lpstr>LHC BPM Wide-Band Time-Normalizer (WBTN) Functional Principle</vt:lpstr>
      <vt:lpstr>WBTN BPM Performance and Limitations</vt:lpstr>
      <vt:lpstr>LHC Ring BPM Consolidation</vt:lpstr>
      <vt:lpstr>Concept: Time-multiplexed BPM signal processing</vt:lpstr>
      <vt:lpstr>LHC Ring BPM Consolidation: Proposed Layout</vt:lpstr>
      <vt:lpstr>LHC Ring BPM Consolidation (cont.)</vt:lpstr>
      <vt:lpstr>BPMs for Interaction Regions</vt:lpstr>
      <vt:lpstr>HL-LHC BPM overview</vt:lpstr>
      <vt:lpstr>“Cold” Directional-Coupler BPMs</vt:lpstr>
      <vt:lpstr>Impact of large aperture, rotated BPMs</vt:lpstr>
      <vt:lpstr>Directional couplers have a finite “directivity”</vt:lpstr>
      <vt:lpstr>Directivity</vt:lpstr>
      <vt:lpstr>IR BPM Signal Processing</vt:lpstr>
      <vt:lpstr>Candidate Digital Signal Processor</vt:lpstr>
      <vt:lpstr>Digital Signal Processing Simulation Framework</vt:lpstr>
      <vt:lpstr>Simulation Methodology</vt:lpstr>
      <vt:lpstr>Typical Results – Relative Accuracy Errors</vt:lpstr>
      <vt:lpstr>Typical Results – Relative Accuracy Errors</vt:lpstr>
      <vt:lpstr>Typical Results – Absolute Position Errors</vt:lpstr>
      <vt:lpstr>Typical Results – Absolute Position Errors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Manfred Wendt</cp:lastModifiedBy>
  <cp:revision>401</cp:revision>
  <dcterms:created xsi:type="dcterms:W3CDTF">2016-08-24T12:27:25Z</dcterms:created>
  <dcterms:modified xsi:type="dcterms:W3CDTF">2020-06-01T21:38:14Z</dcterms:modified>
</cp:coreProperties>
</file>