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16"/>
  </p:notesMasterIdLst>
  <p:handoutMasterIdLst>
    <p:handoutMasterId r:id="rId17"/>
  </p:handoutMasterIdLst>
  <p:sldIdLst>
    <p:sldId id="802" r:id="rId2"/>
    <p:sldId id="1005" r:id="rId3"/>
    <p:sldId id="1014" r:id="rId4"/>
    <p:sldId id="977" r:id="rId5"/>
    <p:sldId id="1006" r:id="rId6"/>
    <p:sldId id="1017" r:id="rId7"/>
    <p:sldId id="1015" r:id="rId8"/>
    <p:sldId id="1016" r:id="rId9"/>
    <p:sldId id="976" r:id="rId10"/>
    <p:sldId id="1018" r:id="rId11"/>
    <p:sldId id="1007" r:id="rId12"/>
    <p:sldId id="1019" r:id="rId13"/>
    <p:sldId id="1020" r:id="rId14"/>
    <p:sldId id="995" r:id="rId1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000082"/>
    <a:srgbClr val="0038FF"/>
    <a:srgbClr val="DAD48B"/>
    <a:srgbClr val="C7DA8E"/>
    <a:srgbClr val="BBDA57"/>
    <a:srgbClr val="F8CBAD"/>
    <a:srgbClr val="E52809"/>
    <a:srgbClr val="EC0000"/>
    <a:srgbClr val="A3D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9" autoAdjust="0"/>
    <p:restoredTop sz="86418" autoAdjust="0"/>
  </p:normalViewPr>
  <p:slideViewPr>
    <p:cSldViewPr>
      <p:cViewPr varScale="1">
        <p:scale>
          <a:sx n="94" d="100"/>
          <a:sy n="94" d="100"/>
        </p:scale>
        <p:origin x="200" y="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83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45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3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65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54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15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92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72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49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37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8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3600" dirty="0"/>
              <a:t>Transverse stability margins from non-conformities and/or beam damage</a:t>
            </a:r>
            <a:endParaRPr lang="en-US" sz="20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848600" cy="2057400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N. Mounet</a:t>
            </a:r>
            <a:endParaRPr lang="en-US" sz="20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br>
              <a:rPr lang="en-US" sz="20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20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20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C. </a:t>
            </a:r>
            <a:r>
              <a:rPr lang="en-US" sz="20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Accettura</a:t>
            </a:r>
            <a:r>
              <a:rPr lang="en-US" sz="20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S. </a:t>
            </a:r>
            <a:r>
              <a:rPr lang="en-US" sz="20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US" sz="20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2000" dirty="0">
                <a:solidFill>
                  <a:schemeClr val="tx1"/>
                </a:solidFill>
              </a:rPr>
              <a:t>N. </a:t>
            </a:r>
            <a:r>
              <a:rPr lang="en-US" sz="2000" dirty="0" err="1">
                <a:solidFill>
                  <a:schemeClr val="tx1"/>
                </a:solidFill>
              </a:rPr>
              <a:t>Biancacci</a:t>
            </a:r>
            <a:r>
              <a:rPr lang="en-US" sz="2000" dirty="0">
                <a:solidFill>
                  <a:schemeClr val="tx1"/>
                </a:solidFill>
              </a:rPr>
              <a:t>, C. Bracco, F. </a:t>
            </a:r>
            <a:r>
              <a:rPr lang="en-US" sz="2000" dirty="0" err="1">
                <a:solidFill>
                  <a:schemeClr val="tx1"/>
                </a:solidFill>
              </a:rPr>
              <a:t>Carra</a:t>
            </a:r>
            <a:r>
              <a:rPr lang="en-US" sz="2000" dirty="0">
                <a:solidFill>
                  <a:schemeClr val="tx1"/>
                </a:solidFill>
              </a:rPr>
              <a:t>, A. </a:t>
            </a:r>
            <a:r>
              <a:rPr lang="en-US" sz="2000" dirty="0" err="1">
                <a:solidFill>
                  <a:schemeClr val="tx1"/>
                </a:solidFill>
              </a:rPr>
              <a:t>Kurtulus</a:t>
            </a:r>
            <a:r>
              <a:rPr lang="en-US" sz="2000" dirty="0">
                <a:solidFill>
                  <a:schemeClr val="tx1"/>
                </a:solidFill>
              </a:rPr>
              <a:t>, A. Lechner, A. </a:t>
            </a:r>
            <a:r>
              <a:rPr lang="en-US" sz="2000" dirty="0" err="1">
                <a:solidFill>
                  <a:schemeClr val="tx1"/>
                </a:solidFill>
              </a:rPr>
              <a:t>Mereghetti</a:t>
            </a:r>
            <a:r>
              <a:rPr lang="en-US" sz="2000" dirty="0">
                <a:solidFill>
                  <a:schemeClr val="tx1"/>
                </a:solidFill>
              </a:rPr>
              <a:t>, E. </a:t>
            </a:r>
            <a:r>
              <a:rPr lang="en-US" sz="2000" dirty="0" err="1">
                <a:solidFill>
                  <a:schemeClr val="tx1"/>
                </a:solidFill>
              </a:rPr>
              <a:t>Métral</a:t>
            </a:r>
            <a:r>
              <a:rPr lang="en-US" sz="2000" dirty="0">
                <a:solidFill>
                  <a:schemeClr val="tx1"/>
                </a:solidFill>
              </a:rPr>
              <a:t>, S. </a:t>
            </a:r>
            <a:r>
              <a:rPr lang="en-US" sz="2000" dirty="0" err="1">
                <a:solidFill>
                  <a:schemeClr val="tx1"/>
                </a:solidFill>
              </a:rPr>
              <a:t>Redaelli</a:t>
            </a:r>
            <a:r>
              <a:rPr lang="en-US" sz="2000" dirty="0">
                <a:solidFill>
                  <a:schemeClr val="tx1"/>
                </a:solidFill>
              </a:rPr>
              <a:t>, B. </a:t>
            </a:r>
            <a:r>
              <a:rPr lang="en-US" sz="2000" dirty="0" err="1">
                <a:solidFill>
                  <a:schemeClr val="tx1"/>
                </a:solidFill>
              </a:rPr>
              <a:t>Salvant</a:t>
            </a:r>
            <a:r>
              <a:rPr lang="en-US" sz="2000" dirty="0">
                <a:solidFill>
                  <a:schemeClr val="tx1"/>
                </a:solidFill>
              </a:rPr>
              <a:t>, A. </a:t>
            </a:r>
            <a:r>
              <a:rPr lang="en-US" sz="2000" dirty="0" err="1">
                <a:solidFill>
                  <a:schemeClr val="tx1"/>
                </a:solidFill>
              </a:rPr>
              <a:t>Waets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Impact on transverse impedance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Impedance vs. frequency (zoomed around the main freq. of interest):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533400" y="5279502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Clear impact on impedance of the most pessimistic scenarios: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strong irradiation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and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fall back to CFC for TCSG in D4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Much less impact for the others scenarios.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3DF63-6B3E-6E45-B840-C9B0E76B462A}"/>
              </a:ext>
            </a:extLst>
          </p:cNvPr>
          <p:cNvSpPr txBox="1"/>
          <p:nvPr/>
        </p:nvSpPr>
        <p:spPr>
          <a:xfrm>
            <a:off x="1946410" y="1367234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Horizontal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7F98C2-ED3E-B946-BDE1-95EBD4051D93}"/>
              </a:ext>
            </a:extLst>
          </p:cNvPr>
          <p:cNvSpPr txBox="1"/>
          <p:nvPr/>
        </p:nvSpPr>
        <p:spPr>
          <a:xfrm>
            <a:off x="6324600" y="1367234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Vertical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2C3A5B-7E27-234E-91FF-64D866F61F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" t="10645" r="7500"/>
          <a:stretch/>
        </p:blipFill>
        <p:spPr>
          <a:xfrm>
            <a:off x="109182" y="1835876"/>
            <a:ext cx="4433408" cy="32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F709DD-6673-E042-8B44-70E51131D1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663" r="6666"/>
          <a:stretch/>
        </p:blipFill>
        <p:spPr>
          <a:xfrm>
            <a:off x="4581099" y="1835876"/>
            <a:ext cx="451495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184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Impact on single-beam stability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Relative difference 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octupole threshold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(with positive polarity) with HL-LHC parameters: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6203192" y="1358093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25 ns beam</a:t>
            </a:r>
          </a:p>
          <a:p>
            <a:pPr marL="285750" indent="-285750">
              <a:buFontTx/>
              <a:buChar char="-"/>
            </a:pPr>
            <a:r>
              <a:rPr lang="en-US" sz="18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18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=2.3e11 p+/b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𝜀=2.1 𝜇m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ADT gain: 100 turns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bunch length (4xRMS)=1.2 ns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Distribution cut at 3.2𝜎</a:t>
            </a:r>
            <a:endParaRPr lang="en-GB" sz="18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982FA-40C3-5D48-8F45-65AEFA1A1B66}"/>
              </a:ext>
            </a:extLst>
          </p:cNvPr>
          <p:cNvSpPr txBox="1"/>
          <p:nvPr/>
        </p:nvSpPr>
        <p:spPr>
          <a:xfrm>
            <a:off x="5809113" y="3823772"/>
            <a:ext cx="32896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No more than 20% impact on octupole current.</a:t>
            </a: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</a:t>
            </a:r>
            <a:r>
              <a:rPr lang="en-GB" sz="2000" b="0" dirty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TCDQ grazing has a negligible impact.</a:t>
            </a: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Mo resistivity at spec.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or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small irradiation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have an impact at the level of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a few </a:t>
            </a:r>
            <a:r>
              <a:rPr lang="en-GB" sz="2000" b="0" dirty="0" err="1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percents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EF8B1-B524-5346-9A8E-E9D6898D2A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43" r="1841" b="5473"/>
          <a:stretch/>
        </p:blipFill>
        <p:spPr>
          <a:xfrm>
            <a:off x="85299" y="1614793"/>
            <a:ext cx="5609777" cy="475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94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Other examples of non-conformity - HOM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8229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Unforeseen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high order mode(s)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in e.g. a cavity or collimator, whatever the reason, is a potential source of impedance, hence instability.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Analysis (in the case of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crab cavities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 by </a:t>
            </a:r>
            <a:r>
              <a:rPr lang="en-US" sz="2000" i="1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N. </a:t>
            </a:r>
            <a:r>
              <a:rPr lang="en-US" sz="2000" i="1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sz="2000" i="1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: limit in terms of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shunt impedance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vs. frequency of the mode, to get a given, additional amount of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octupole current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needed to stabilize the beam: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5ABE3-B6F0-B947-85F0-E232DD1D3D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104633" y="2988451"/>
            <a:ext cx="4320000" cy="3336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85768F-CA63-B843-841B-B0954EDE9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200" y="2990018"/>
            <a:ext cx="4320000" cy="3334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92695A-7579-2440-B711-9D1672CD7177}"/>
              </a:ext>
            </a:extLst>
          </p:cNvPr>
          <p:cNvSpPr txBox="1"/>
          <p:nvPr/>
        </p:nvSpPr>
        <p:spPr>
          <a:xfrm>
            <a:off x="5600301" y="3286368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err="1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Multibunch</a:t>
            </a:r>
            <a:endParaRPr lang="en-GB" sz="2000" b="0" dirty="0">
              <a:solidFill>
                <a:schemeClr val="accent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056E49-D7BD-3B49-9670-42E6B4313B67}"/>
              </a:ext>
            </a:extLst>
          </p:cNvPr>
          <p:cNvSpPr txBox="1"/>
          <p:nvPr/>
        </p:nvSpPr>
        <p:spPr>
          <a:xfrm>
            <a:off x="457200" y="3686478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Single-bunch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0C09A7-A727-AA40-8DF4-F0DF684126D8}"/>
              </a:ext>
            </a:extLst>
          </p:cNvPr>
          <p:cNvSpPr txBox="1"/>
          <p:nvPr/>
        </p:nvSpPr>
        <p:spPr>
          <a:xfrm>
            <a:off x="6553200" y="5342407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N.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Biancacci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et al,</a:t>
            </a:r>
            <a:br>
              <a:rPr lang="en-GB" sz="2000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WP2 #56, 02/10/2015</a:t>
            </a:r>
          </a:p>
        </p:txBody>
      </p:sp>
    </p:spTree>
    <p:extLst>
      <p:ext uri="{BB962C8B-B14F-4D97-AF65-F5344CB8AC3E}">
        <p14:creationId xmlns:p14="http://schemas.microsoft.com/office/powerpoint/2010/main" val="771718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Example of non-conformity - misalignment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80564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Unforeseen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collimator misalignment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is a potential source of increased impedance, hence instabilities</a:t>
            </a:r>
            <a:b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⟹ to be further investigated by simulations, and an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MD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during Run 3.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0C09A7-A727-AA40-8DF4-F0DF684126D8}"/>
              </a:ext>
            </a:extLst>
          </p:cNvPr>
          <p:cNvSpPr txBox="1"/>
          <p:nvPr/>
        </p:nvSpPr>
        <p:spPr>
          <a:xfrm>
            <a:off x="6222242" y="47244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S.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et al,</a:t>
            </a:r>
            <a:br>
              <a:rPr lang="en-GB" sz="2000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WP2 #161, 29/10/2019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031BD8-BE31-264C-82C8-BA514B794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37" y="2045754"/>
            <a:ext cx="5460606" cy="406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81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 number of </a:t>
            </a:r>
            <a:r>
              <a:rPr lang="en-US" sz="2000" b="0" dirty="0">
                <a:solidFill>
                  <a:srgbClr val="00008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non-conformity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scenarios, in terms of </a:t>
            </a:r>
            <a:r>
              <a:rPr lang="en-US" sz="2000" b="0" dirty="0">
                <a:solidFill>
                  <a:srgbClr val="00008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materials resistivity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were </a:t>
            </a:r>
            <a:r>
              <a:rPr lang="en-US" sz="2000" i="1" dirty="0">
                <a:solidFill>
                  <a:srgbClr val="00008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preliminary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investigated.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Several are found to be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marginally affecting the stability situation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TCDQ grazing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due to asynchronous dump,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small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irradiation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of Mo coating and Mo-graphite of primaries,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Mo-coating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twice the currently measured resistivity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(as in spec.).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More pessimistic scenarios are instead affecting stability (in terms of oct. currents) by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up to ~15-20%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fall back to an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non-upgraded CFC collimator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(TCSG.D4),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strong irradiation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primaries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also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secondaries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Other examples of non-conformities: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high order modes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(studied by N.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et al, for crab cavities),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collimator misalignments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(to be further studied).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673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Transverse stability margins (from impedance)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8229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Motivation: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Up to now, the impedance of the HL-LHC machine is assumed “ideal”, i.e.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without any imperfections.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The usual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“factor of 2”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currently applied to instability predictions (made with the DELPHI </a:t>
            </a:r>
            <a:r>
              <a:rPr lang="en-US" sz="2000" b="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solver) is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NOT a margin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but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part of the full model itself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– it represents the discrepancy currently observed between the </a:t>
            </a:r>
            <a:r>
              <a:rPr lang="en-US" sz="2000" b="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model and measurements.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⟹ What is the sensitivity of the stability situation to impedance imperfections or non-conformities?</a:t>
            </a:r>
          </a:p>
        </p:txBody>
      </p:sp>
    </p:spTree>
    <p:extLst>
      <p:ext uri="{BB962C8B-B14F-4D97-AF65-F5344CB8AC3E}">
        <p14:creationId xmlns:p14="http://schemas.microsoft.com/office/powerpoint/2010/main" val="343322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Transverse stability margins – non-conformities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8229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How to study this: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The most critical part of the impedance is due to the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resistivity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of a few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collimator materials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in a handful of collimators.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Most of the remaining impedance is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geometric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and comes from a collection of geometric features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distributed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around the ring (e.g. pumping holes &amp; tapers), rather than single objects.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⟹ we chose to study the impact of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unforeseen changes of collimator materials resistivity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rather than that of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geometric non-conformities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which would typically be less dramatic if a single object is affected.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⟹ such resistivity modifications could actually occur because of irradiation or beam damage.</a:t>
            </a:r>
            <a:b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 panose="020B0503030403020204" pitchFamily="34" charset="0"/>
              <a:ea typeface="Myriad Pro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DISCLAIMER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: this is a very VERY preliminary study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093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9600" y="838200"/>
                <a:ext cx="8229600" cy="5573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case of asynchronous beam dump, a 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1mm-wide groove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can appear in the 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5𝜇m-thick Cu-coating on the TCDQ jaws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possibly on the two first blocks (</a:t>
                </a:r>
                <a:r>
                  <a:rPr lang="en-US" sz="18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A. Lechner, C. Bracco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 – precise FLUKA studies are ongoing.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Computations by </a:t>
                </a:r>
                <a:r>
                  <a:rPr lang="en-US" sz="18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B. </a:t>
                </a:r>
                <a:r>
                  <a:rPr lang="en-US" sz="180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Salvant</a:t>
                </a:r>
                <a:r>
                  <a:rPr lang="en-US" sz="18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2016 on the </a:t>
                </a:r>
                <a:r>
                  <a:rPr lang="en-US" sz="18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TDI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with a </a:t>
                </a:r>
                <a:r>
                  <a:rPr lang="en-US" sz="18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2mm-wide groove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(~same half-gap of 4mm as TCDQ, but </a:t>
                </a:r>
                <a:r>
                  <a:rPr lang="en-US" sz="18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2 symmetric jaws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with</a:t>
                </a:r>
                <a:r>
                  <a:rPr lang="en-US" sz="18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Cu-coated graphite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instead of a 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single jaw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Cu-coated CFC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), gave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 </a:t>
                </a:r>
                <a:r>
                  <a:rPr lang="en-US" sz="18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13 times higher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transverse impedance.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endParaRPr lang="en-US" sz="18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285750" indent="-285750">
                  <a:spcBef>
                    <a:spcPts val="2400"/>
                  </a:spcBef>
                  <a:spcAft>
                    <a:spcPts val="0"/>
                  </a:spcAft>
                  <a:buFont typeface="Wingdings" pitchFamily="2" charset="2"/>
                  <a:buChar char="Ø"/>
                </a:pP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For the </a:t>
                </a:r>
                <a:r>
                  <a:rPr lang="en-US" sz="1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TCDQ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CFC is behind Cu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𝐶𝐹𝐶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rPr>
                      <m:t>=3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𝑔𝑟𝑎𝑝h𝑖𝑡𝑒</m:t>
                        </m:r>
                      </m:sub>
                    </m:sSub>
                  </m:oMath>
                </a14:m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), so in a first approximation the factor has to be rescaled by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⇒ </a:t>
                </a:r>
                <a:r>
                  <a:rPr lang="en-US" sz="18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7.5 times higher impedance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838200"/>
                <a:ext cx="8229600" cy="5573257"/>
              </a:xfrm>
              <a:prstGeom prst="rect">
                <a:avLst/>
              </a:prstGeom>
              <a:blipFill>
                <a:blip r:embed="rId3"/>
                <a:stretch>
                  <a:fillRect l="-463" t="-455" r="-926" b="-10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363D1A8-DF04-4C42-9AC1-02536ED50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2667000"/>
            <a:ext cx="3980132" cy="298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First scenario – TCDQ grazing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C35FCD-A01C-7045-B77E-00E59E10986A}"/>
              </a:ext>
            </a:extLst>
          </p:cNvPr>
          <p:cNvSpPr/>
          <p:nvPr/>
        </p:nvSpPr>
        <p:spPr>
          <a:xfrm>
            <a:off x="6469208" y="3614889"/>
            <a:ext cx="1905000" cy="1323439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2000" i="1" dirty="0">
                <a:latin typeface="Myriad Pro"/>
                <a:ea typeface="Myriad Pro" charset="0"/>
                <a:cs typeface="Courier New" panose="02070309020205020404" pitchFamily="49" charset="0"/>
              </a:rPr>
              <a:t>B. </a:t>
            </a:r>
            <a:r>
              <a:rPr lang="en-US" sz="2000" i="1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en-US" sz="2000" b="0" i="1" dirty="0">
                <a:latin typeface="Myriad Pro"/>
                <a:ea typeface="Myriad Pro" charset="0"/>
                <a:cs typeface="Courier New" panose="02070309020205020404" pitchFamily="49" charset="0"/>
              </a:rPr>
              <a:t>TDI coating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HSC meeting 04/04/2016</a:t>
            </a:r>
            <a:endParaRPr lang="en-GB" sz="2000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839B66-7CEB-E440-BC6D-87EB24BD4071}"/>
              </a:ext>
            </a:extLst>
          </p:cNvPr>
          <p:cNvSpPr/>
          <p:nvPr/>
        </p:nvSpPr>
        <p:spPr>
          <a:xfrm>
            <a:off x="4800600" y="6032310"/>
            <a:ext cx="2895600" cy="2922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9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Second scenario: Mo coating resistivity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875943"/>
                <a:ext cx="8229600" cy="547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According to the current specification (EMDS n° 2016583),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 coating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should have a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smaller resistivity than 100 n𝛺m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current measurements (and model): ~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half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value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≈54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𝑛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But what if we really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=100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𝑛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  <m:r>
                      <m:rPr>
                        <m:sty m:val="p"/>
                      </m:rPr>
                      <a:rPr lang="fr-FR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m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?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This is also an interesting scenario to study in case of degradation of the resistivity through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irradiation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along the run (see next slides).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875943"/>
                <a:ext cx="8229600" cy="5478423"/>
              </a:xfrm>
              <a:prstGeom prst="rect">
                <a:avLst/>
              </a:prstGeom>
              <a:blipFill>
                <a:blip r:embed="rId3"/>
                <a:stretch>
                  <a:fillRect l="-772" t="-463" b="-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8CD81C1-0AE0-AB46-A224-A4142B50F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057400"/>
            <a:ext cx="8533408" cy="31187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8D67D-CF70-3848-9B5B-838C6EE09AB0}"/>
              </a:ext>
            </a:extLst>
          </p:cNvPr>
          <p:cNvSpPr txBox="1"/>
          <p:nvPr/>
        </p:nvSpPr>
        <p:spPr>
          <a:xfrm>
            <a:off x="6172200" y="2786336"/>
            <a:ext cx="2666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S.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et al,</a:t>
            </a: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WP2 #161, 29/10/2019</a:t>
            </a:r>
          </a:p>
        </p:txBody>
      </p:sp>
    </p:spTree>
    <p:extLst>
      <p:ext uri="{BB962C8B-B14F-4D97-AF65-F5344CB8AC3E}">
        <p14:creationId xmlns:p14="http://schemas.microsoft.com/office/powerpoint/2010/main" val="213732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Third scenario: fall back to CFC collimator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We can imagine that we have to put back an old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CFC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collimator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instead of an upgraded (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Mo-coated Mo-graphite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 one.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⟹ Let’s imagine we are not lucky and this happens for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worst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(upgraded) TCSG collimator, namely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TCSG.D4L7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(here for B1).</a:t>
            </a:r>
          </a:p>
        </p:txBody>
      </p:sp>
    </p:spTree>
    <p:extLst>
      <p:ext uri="{BB962C8B-B14F-4D97-AF65-F5344CB8AC3E}">
        <p14:creationId xmlns:p14="http://schemas.microsoft.com/office/powerpoint/2010/main" val="3183513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7B00282-9199-0949-96AA-8F224E362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176026"/>
            <a:ext cx="3633886" cy="296260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More scenarios : effect of irradiation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Resistivity of collimator might be affected by irradiation: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CC13C0-4698-7D4C-A67E-4D7B7778DD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981"/>
          <a:stretch/>
        </p:blipFill>
        <p:spPr>
          <a:xfrm>
            <a:off x="1861298" y="3943836"/>
            <a:ext cx="6794171" cy="2552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8D67D-CF70-3848-9B5B-838C6EE09AB0}"/>
              </a:ext>
            </a:extLst>
          </p:cNvPr>
          <p:cNvSpPr txBox="1"/>
          <p:nvPr/>
        </p:nvSpPr>
        <p:spPr>
          <a:xfrm>
            <a:off x="356656" y="5122217"/>
            <a:ext cx="1792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A.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Waets</a:t>
            </a:r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et al, </a:t>
            </a:r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ColUSM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#123, 31/01/2020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37A04DD-9FA5-DB47-8B12-9531E462A1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104"/>
          <a:stretch/>
        </p:blipFill>
        <p:spPr>
          <a:xfrm>
            <a:off x="5188853" y="1215586"/>
            <a:ext cx="3490694" cy="28834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CDC455-5945-0348-8CA8-0F8E5BBAD502}"/>
              </a:ext>
            </a:extLst>
          </p:cNvPr>
          <p:cNvSpPr txBox="1"/>
          <p:nvPr/>
        </p:nvSpPr>
        <p:spPr>
          <a:xfrm>
            <a:off x="3716698" y="1503931"/>
            <a:ext cx="1730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C.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Accettura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ColUSM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#119, 13/09/2019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36B3D3-5721-904B-AA4B-F2A72CB0EA6A}"/>
              </a:ext>
            </a:extLst>
          </p:cNvPr>
          <p:cNvSpPr txBox="1"/>
          <p:nvPr/>
        </p:nvSpPr>
        <p:spPr>
          <a:xfrm>
            <a:off x="3636785" y="3166217"/>
            <a:ext cx="208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See also summary talk by </a:t>
            </a:r>
            <a:r>
              <a:rPr lang="en-US" i="1" dirty="0">
                <a:latin typeface="Myriad Pro"/>
                <a:ea typeface="Myriad Pro" charset="0"/>
                <a:cs typeface="Courier New" panose="02070309020205020404" pitchFamily="49" charset="0"/>
              </a:rPr>
              <a:t>N. </a:t>
            </a:r>
            <a:r>
              <a:rPr lang="en-US" i="1" dirty="0" err="1">
                <a:latin typeface="Myriad Pro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, WP2 #173, 21/04/2020</a:t>
            </a:r>
            <a:endParaRPr lang="en-GB" b="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562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7B00282-9199-0949-96AA-8F224E362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176026"/>
            <a:ext cx="3633886" cy="296260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More scenarios : effect of irradiation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Resistivity of collimator might be affected by irradiation: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CC13C0-4698-7D4C-A67E-4D7B7778DD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981"/>
          <a:stretch/>
        </p:blipFill>
        <p:spPr>
          <a:xfrm>
            <a:off x="1861298" y="3943836"/>
            <a:ext cx="6794171" cy="2552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8D67D-CF70-3848-9B5B-838C6EE09AB0}"/>
              </a:ext>
            </a:extLst>
          </p:cNvPr>
          <p:cNvSpPr txBox="1"/>
          <p:nvPr/>
        </p:nvSpPr>
        <p:spPr>
          <a:xfrm>
            <a:off x="356656" y="5122217"/>
            <a:ext cx="1792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A.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Waets</a:t>
            </a:r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et al, </a:t>
            </a:r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ColUSM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#123, 31/01/2020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CE9ECAC-AD2B-854E-906B-86D6BFB9BEC7}"/>
              </a:ext>
            </a:extLst>
          </p:cNvPr>
          <p:cNvSpPr/>
          <p:nvPr/>
        </p:nvSpPr>
        <p:spPr>
          <a:xfrm>
            <a:off x="3088943" y="5970896"/>
            <a:ext cx="1676400" cy="152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9CEF83-0B6A-9044-B0BD-C09B39D66704}"/>
              </a:ext>
            </a:extLst>
          </p:cNvPr>
          <p:cNvCxnSpPr>
            <a:cxnSpLocks/>
          </p:cNvCxnSpPr>
          <p:nvPr/>
        </p:nvCxnSpPr>
        <p:spPr>
          <a:xfrm flipH="1" flipV="1">
            <a:off x="1483057" y="3398821"/>
            <a:ext cx="1793543" cy="25720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37A04DD-9FA5-DB47-8B12-9531E462A1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104"/>
          <a:stretch/>
        </p:blipFill>
        <p:spPr>
          <a:xfrm>
            <a:off x="5188853" y="1215586"/>
            <a:ext cx="3490694" cy="2883482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CE683D-4963-D649-B98F-02F6597DBE1E}"/>
              </a:ext>
            </a:extLst>
          </p:cNvPr>
          <p:cNvCxnSpPr/>
          <p:nvPr/>
        </p:nvCxnSpPr>
        <p:spPr>
          <a:xfrm flipV="1">
            <a:off x="1483057" y="1550954"/>
            <a:ext cx="0" cy="2130861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D1A0867-F8D7-4448-98D3-542B5BCEFFA4}"/>
              </a:ext>
            </a:extLst>
          </p:cNvPr>
          <p:cNvSpPr/>
          <p:nvPr/>
        </p:nvSpPr>
        <p:spPr>
          <a:xfrm>
            <a:off x="3088943" y="6123296"/>
            <a:ext cx="1073624" cy="127379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407830F-868E-F44F-8CB2-08B01C6F7999}"/>
              </a:ext>
            </a:extLst>
          </p:cNvPr>
          <p:cNvCxnSpPr>
            <a:stCxn id="16" idx="2"/>
          </p:cNvCxnSpPr>
          <p:nvPr/>
        </p:nvCxnSpPr>
        <p:spPr>
          <a:xfrm flipV="1">
            <a:off x="3927143" y="3711232"/>
            <a:ext cx="2623298" cy="24120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3463B7-8F8C-6A4A-AA3F-1D5980A6C52B}"/>
              </a:ext>
            </a:extLst>
          </p:cNvPr>
          <p:cNvCxnSpPr>
            <a:cxnSpLocks/>
          </p:cNvCxnSpPr>
          <p:nvPr/>
        </p:nvCxnSpPr>
        <p:spPr>
          <a:xfrm flipV="1">
            <a:off x="6589595" y="1953354"/>
            <a:ext cx="0" cy="1856646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12DDF533-FFBA-DD41-BFB8-A0364859F628}"/>
              </a:ext>
            </a:extLst>
          </p:cNvPr>
          <p:cNvSpPr/>
          <p:nvPr/>
        </p:nvSpPr>
        <p:spPr>
          <a:xfrm>
            <a:off x="6319412" y="1230638"/>
            <a:ext cx="1833988" cy="190319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286844-4876-1444-8200-FC7D96F89B83}"/>
              </a:ext>
            </a:extLst>
          </p:cNvPr>
          <p:cNvSpPr txBox="1"/>
          <p:nvPr/>
        </p:nvSpPr>
        <p:spPr>
          <a:xfrm>
            <a:off x="3636785" y="3166217"/>
            <a:ext cx="208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See also summary talk by </a:t>
            </a:r>
            <a:r>
              <a:rPr lang="en-US" i="1" dirty="0">
                <a:latin typeface="Myriad Pro"/>
                <a:ea typeface="Myriad Pro" charset="0"/>
                <a:cs typeface="Courier New" panose="02070309020205020404" pitchFamily="49" charset="0"/>
              </a:rPr>
              <a:t>N. </a:t>
            </a:r>
            <a:r>
              <a:rPr lang="en-US" i="1" dirty="0" err="1">
                <a:latin typeface="Myriad Pro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, WP2 #173, 21/04/2020:</a:t>
            </a:r>
            <a:endParaRPr lang="en-GB" b="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E71203A4-3282-494F-874F-A739B8130918}"/>
              </a:ext>
            </a:extLst>
          </p:cNvPr>
          <p:cNvSpPr/>
          <p:nvPr/>
        </p:nvSpPr>
        <p:spPr>
          <a:xfrm>
            <a:off x="2728758" y="5539265"/>
            <a:ext cx="1590283" cy="168914"/>
          </a:xfrm>
          <a:prstGeom prst="roundRect">
            <a:avLst/>
          </a:prstGeom>
          <a:noFill/>
          <a:ln w="28575">
            <a:solidFill>
              <a:srgbClr val="0000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E49430D-35D2-BA4B-BBE3-97EEA74C4560}"/>
              </a:ext>
            </a:extLst>
          </p:cNvPr>
          <p:cNvCxnSpPr>
            <a:cxnSpLocks/>
          </p:cNvCxnSpPr>
          <p:nvPr/>
        </p:nvCxnSpPr>
        <p:spPr>
          <a:xfrm flipH="1" flipV="1">
            <a:off x="3248167" y="3480179"/>
            <a:ext cx="285805" cy="2017452"/>
          </a:xfrm>
          <a:prstGeom prst="straightConnector1">
            <a:avLst/>
          </a:prstGeom>
          <a:ln w="28575">
            <a:solidFill>
              <a:srgbClr val="0000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ACDC455-5945-0348-8CA8-0F8E5BBAD502}"/>
              </a:ext>
            </a:extLst>
          </p:cNvPr>
          <p:cNvSpPr txBox="1"/>
          <p:nvPr/>
        </p:nvSpPr>
        <p:spPr>
          <a:xfrm>
            <a:off x="3716698" y="1503931"/>
            <a:ext cx="1730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C. </a:t>
            </a:r>
            <a:r>
              <a:rPr lang="en-GB" sz="2000" i="1" dirty="0" err="1">
                <a:latin typeface="Myriad Pro" charset="0"/>
                <a:ea typeface="Myriad Pro" charset="0"/>
                <a:cs typeface="Myriad Pro" charset="0"/>
              </a:rPr>
              <a:t>Accettura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ColUSM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#119, 13/09/2019</a:t>
            </a:r>
          </a:p>
        </p:txBody>
      </p:sp>
    </p:spTree>
    <p:extLst>
      <p:ext uri="{BB962C8B-B14F-4D97-AF65-F5344CB8AC3E}">
        <p14:creationId xmlns:p14="http://schemas.microsoft.com/office/powerpoint/2010/main" val="1574094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Stability margins – WP2 02/06/2020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More scenarios: effects </a:t>
            </a:r>
            <a:r>
              <a:rPr lang="en-US" dirty="0"/>
              <a:t>of 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irradiation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9600" y="875943"/>
                <a:ext cx="8001000" cy="55553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“Small” irradiation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are affected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Mo-Graphite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primaries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𝐺𝑟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=1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.7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(instead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1 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 coating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secondaries: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=1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08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n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(instead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54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nΩ</m:t>
                    </m:r>
                  </m:oMath>
                </a14:m>
                <a:r>
                  <a:rPr lang="en-US" sz="2000" b="0" dirty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m)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18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“Strong” irradiation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are affected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Mo-Graphite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primaries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𝑀𝑜𝐺𝑟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5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(factor 5 higher)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CFC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primaries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𝐶𝐹𝐶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1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5 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(factor 3 higher)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 coating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secondaries: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=1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67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nΩ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(factor ~3 higher)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q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Mo-Graphite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secondaries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𝑀𝑜𝐺𝑟</m:t>
                        </m:r>
                      </m:sub>
                    </m:sSub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1.7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(instead of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1 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m)</a:t>
                </a:r>
                <a:endParaRPr lang="en-US" sz="2000" b="0" dirty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lang="en-US" sz="2000" dirty="0">
                    <a:solidFill>
                      <a:srgbClr val="000082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DISCLAIMER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these are very </a:t>
                </a:r>
                <a:r>
                  <a:rPr lang="en-US" sz="2000" b="0" dirty="0">
                    <a:solidFill>
                      <a:srgbClr val="000082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simplified, preliminary scenarios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which one assumes the </a:t>
                </a:r>
                <a:r>
                  <a:rPr lang="en-US" sz="2000" dirty="0">
                    <a:solidFill>
                      <a:srgbClr val="000082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whole jaw material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affected </a:t>
                </a:r>
                <a:r>
                  <a:rPr lang="en-US" sz="2000" b="0" dirty="0">
                    <a:solidFill>
                      <a:srgbClr val="000082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homogeneously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in the same way in </a:t>
                </a:r>
                <a:r>
                  <a:rPr lang="en-US" sz="2000" dirty="0">
                    <a:solidFill>
                      <a:srgbClr val="000082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all collimators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in reality the </a:t>
                </a:r>
                <a:r>
                  <a:rPr lang="en-US" sz="2000" b="0" dirty="0">
                    <a:solidFill>
                      <a:srgbClr val="14881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DPA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will be distributed </a:t>
                </a:r>
                <a:r>
                  <a:rPr lang="en-US" sz="2000" b="0" dirty="0" err="1">
                    <a:solidFill>
                      <a:srgbClr val="14881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inhomogeneously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(longitudinal / transverse), and the overall effect probably </a:t>
                </a:r>
                <a:r>
                  <a:rPr lang="en-US" sz="2000" b="0" dirty="0">
                    <a:solidFill>
                      <a:srgbClr val="14881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smaller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875943"/>
                <a:ext cx="8001000" cy="5555367"/>
              </a:xfrm>
              <a:prstGeom prst="rect">
                <a:avLst/>
              </a:prstGeom>
              <a:blipFill>
                <a:blip r:embed="rId3"/>
                <a:stretch>
                  <a:fillRect l="-635" t="-457" r="-159" b="-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12340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57220</TotalTime>
  <Words>1401</Words>
  <Application>Microsoft Macintosh PowerPoint</Application>
  <PresentationFormat>On-screen Show (4:3)</PresentationFormat>
  <Paragraphs>133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Calibri</vt:lpstr>
      <vt:lpstr>Cambria Math</vt:lpstr>
      <vt:lpstr>Courier New</vt:lpstr>
      <vt:lpstr>Myriad Pro</vt:lpstr>
      <vt:lpstr>Tahoma</vt:lpstr>
      <vt:lpstr>Wingdings</vt:lpstr>
      <vt:lpstr>Rétrospection</vt:lpstr>
      <vt:lpstr>Transverse stability margins from non-conformities and/or beam damage</vt:lpstr>
      <vt:lpstr>Transverse stability margins (from impedance)</vt:lpstr>
      <vt:lpstr>Transverse stability margins – non-conformities</vt:lpstr>
      <vt:lpstr>First scenario – TCDQ grazing</vt:lpstr>
      <vt:lpstr>Second scenario: Mo coating resistivity</vt:lpstr>
      <vt:lpstr>Third scenario: fall back to CFC collimator</vt:lpstr>
      <vt:lpstr>More scenarios : effect of irradiation</vt:lpstr>
      <vt:lpstr>More scenarios : effect of irradiation</vt:lpstr>
      <vt:lpstr>More scenarios: effects of irradiation</vt:lpstr>
      <vt:lpstr>Impact on transverse impedance</vt:lpstr>
      <vt:lpstr>Impact on single-beam stability</vt:lpstr>
      <vt:lpstr>Other examples of non-conformity - HOM</vt:lpstr>
      <vt:lpstr>Example of non-conformity - misalignment</vt:lpstr>
      <vt:lpstr>Conclusions</vt:lpstr>
    </vt:vector>
  </TitlesOfParts>
  <Company>MIT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1852</cp:revision>
  <cp:lastPrinted>2020-06-02T08:14:55Z</cp:lastPrinted>
  <dcterms:created xsi:type="dcterms:W3CDTF">2003-11-20T04:59:35Z</dcterms:created>
  <dcterms:modified xsi:type="dcterms:W3CDTF">2020-06-02T09:01:46Z</dcterms:modified>
</cp:coreProperties>
</file>