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63" r:id="rId5"/>
    <p:sldId id="262" r:id="rId6"/>
    <p:sldId id="338" r:id="rId7"/>
    <p:sldId id="339" r:id="rId8"/>
    <p:sldId id="340" r:id="rId9"/>
    <p:sldId id="341" r:id="rId10"/>
    <p:sldId id="266" r:id="rId11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100" d="100"/>
          <a:sy n="100" d="100"/>
        </p:scale>
        <p:origin x="78" y="1158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02/06/2020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02/06/2020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7719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2963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20087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08133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16427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114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it-IT" noProof="0" smtClean="0"/>
              <a:t>2 June 2020, WP2, CERN, C. Accettura, A. Mereghetti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4" y="285754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891" marR="0" indent="-342891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891" marR="0" lvl="0" indent="-342891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89" y="4406900"/>
            <a:ext cx="613411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it-IT" noProof="0" smtClean="0"/>
              <a:t>2 June 2020, WP2, CERN, C. Accettura, A. Mereghetti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1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2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2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9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9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it-IT" noProof="0" smtClean="0"/>
              <a:t>2 June 2020, WP2, CERN, C. Accettura, A. Mereghetti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1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it-IT" noProof="0" smtClean="0"/>
              <a:t>2 June 2020, WP2, CERN, C. Accettura, A. Mereghetti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1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it-IT" noProof="0" smtClean="0"/>
              <a:t>2 June 2020, WP2, CERN, C. Accettura, A. Mereghetti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1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it-IT" noProof="0" smtClean="0"/>
              <a:t>2 June 2020, WP2, CERN, C. Accettura, A. Mereghetti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49" y="3486150"/>
            <a:ext cx="7918451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1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it-IT" noProof="0" smtClean="0"/>
              <a:t>2 June 2020, WP2, CERN, C. Accettura, A. Mereghetti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4" y="285754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89" y="4406900"/>
            <a:ext cx="613411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it-IT" smtClean="0"/>
              <a:t>2 June 2020, WP2, CERN, C. Accettura, A. Mereghetti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189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891" indent="-342891" algn="ctr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32" indent="-285744" algn="ctr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2971" indent="-228594" algn="ctr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160" indent="-228594" algn="ctr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349" indent="-228594" algn="ctr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hyperlink" Target="https://indico.cern.ch/event/85846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858460" TargetMode="External"/><Relationship Id="rId5" Type="http://schemas.openxmlformats.org/officeDocument/2006/relationships/hyperlink" Target="https://indico.cern.ch/event/921426/" TargetMode="External"/><Relationship Id="rId4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hyperlink" Target="https://indico.cern.ch/event/858460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921426/" TargetMode="External"/><Relationship Id="rId5" Type="http://schemas.openxmlformats.org/officeDocument/2006/relationships/image" Target="../media/image5.tiff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9.t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858460" TargetMode="External"/><Relationship Id="rId5" Type="http://schemas.openxmlformats.org/officeDocument/2006/relationships/hyperlink" Target="https://indico.cern.ch/event/921426/" TargetMode="External"/><Relationship Id="rId4" Type="http://schemas.openxmlformats.org/officeDocument/2006/relationships/image" Target="../media/image5.tif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400" dirty="0"/>
              <a:t>Offsets at collimators and radiation considerations during the measurements of </a:t>
            </a:r>
            <a:r>
              <a:rPr lang="en-US" sz="2400" dirty="0" smtClean="0"/>
              <a:t>tune shifts </a:t>
            </a:r>
            <a:r>
              <a:rPr lang="en-US" sz="2400" dirty="0"/>
              <a:t>in 2018</a:t>
            </a:r>
            <a:endParaRPr lang="en-GB" sz="2400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600" y="3219822"/>
            <a:ext cx="6728792" cy="1123578"/>
          </a:xfrm>
        </p:spPr>
        <p:txBody>
          <a:bodyPr>
            <a:noAutofit/>
          </a:bodyPr>
          <a:lstStyle/>
          <a:p>
            <a:r>
              <a:rPr lang="en-GB" sz="1600" dirty="0" smtClean="0"/>
              <a:t>C. </a:t>
            </a:r>
            <a:r>
              <a:rPr lang="en-GB" sz="1600" dirty="0" err="1" smtClean="0"/>
              <a:t>Accettura</a:t>
            </a:r>
            <a:r>
              <a:rPr lang="en-GB" sz="1600" dirty="0" smtClean="0"/>
              <a:t>, A. Mereghetti, S. </a:t>
            </a:r>
            <a:r>
              <a:rPr lang="en-GB" sz="1600" dirty="0" err="1" smtClean="0"/>
              <a:t>Redaelli</a:t>
            </a:r>
            <a:r>
              <a:rPr lang="en-GB" sz="1600" dirty="0" smtClean="0"/>
              <a:t>, A. </a:t>
            </a:r>
            <a:r>
              <a:rPr lang="en-GB" sz="1600" dirty="0" err="1" smtClean="0"/>
              <a:t>Waets</a:t>
            </a:r>
            <a:endParaRPr lang="en-GB" sz="1600" dirty="0" smtClean="0"/>
          </a:p>
          <a:p>
            <a:endParaRPr lang="en-GB" sz="1600" dirty="0"/>
          </a:p>
          <a:p>
            <a:r>
              <a:rPr lang="en-GB" sz="1600" dirty="0" smtClean="0"/>
              <a:t>With contributions from A. Bertarelli, F. </a:t>
            </a:r>
            <a:r>
              <a:rPr lang="en-GB" sz="1600" dirty="0" err="1" smtClean="0"/>
              <a:t>Carra</a:t>
            </a:r>
            <a:r>
              <a:rPr lang="en-GB" sz="1600" dirty="0" smtClean="0"/>
              <a:t>, A. </a:t>
            </a:r>
            <a:r>
              <a:rPr lang="en-GB" sz="1600" dirty="0" err="1" smtClean="0"/>
              <a:t>Lechner</a:t>
            </a:r>
            <a:r>
              <a:rPr lang="en-GB" sz="1600" dirty="0" smtClean="0"/>
              <a:t>, M. </a:t>
            </a:r>
            <a:r>
              <a:rPr lang="en-GB" sz="1600" dirty="0" err="1" smtClean="0"/>
              <a:t>Tomut</a:t>
            </a:r>
            <a:endParaRPr lang="en-GB" sz="1600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 smtClean="0">
                <a:solidFill>
                  <a:schemeClr val="bg2"/>
                </a:solidFill>
              </a:rPr>
              <a:t>176</a:t>
            </a:r>
            <a:r>
              <a:rPr lang="en-GB" b="0" i="0" baseline="30000" dirty="0" smtClean="0">
                <a:solidFill>
                  <a:schemeClr val="bg2"/>
                </a:solidFill>
              </a:rPr>
              <a:t>th</a:t>
            </a:r>
            <a:r>
              <a:rPr lang="en-GB" b="0" i="0" dirty="0" smtClean="0">
                <a:solidFill>
                  <a:schemeClr val="bg2"/>
                </a:solidFill>
              </a:rPr>
              <a:t> WP2 Meeting – CERN (CH) – 2</a:t>
            </a:r>
            <a:r>
              <a:rPr lang="en-GB" b="0" i="0" baseline="30000" dirty="0" smtClean="0">
                <a:solidFill>
                  <a:schemeClr val="bg2"/>
                </a:solidFill>
              </a:rPr>
              <a:t>nd</a:t>
            </a:r>
            <a:r>
              <a:rPr lang="en-GB" b="0" i="0" dirty="0" smtClean="0">
                <a:solidFill>
                  <a:schemeClr val="bg2"/>
                </a:solidFill>
              </a:rPr>
              <a:t> June 2020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89" y="4406899"/>
            <a:ext cx="613411" cy="6032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0F0DCC3D-09DD-944C-91C4-791BC712C05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56" t="1153" r="1636" b="7070"/>
          <a:stretch/>
        </p:blipFill>
        <p:spPr>
          <a:xfrm>
            <a:off x="7668344" y="250596"/>
            <a:ext cx="1169109" cy="1171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smtClean="0"/>
              <a:t>2 June 2020, WP2, CERN, C. Accettura, A. Mereghetti</a:t>
            </a:r>
            <a:endParaRPr lang="en-GB" noProof="0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1" y="4563939"/>
            <a:ext cx="486864" cy="478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0F0DCC3D-09DD-944C-91C4-791BC712C05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56" t="1153" r="1636" b="7070"/>
          <a:stretch/>
        </p:blipFill>
        <p:spPr>
          <a:xfrm>
            <a:off x="2132056" y="4532156"/>
            <a:ext cx="519615" cy="520495"/>
          </a:xfrm>
          <a:prstGeom prst="rect">
            <a:avLst/>
          </a:prstGeom>
        </p:spPr>
      </p:pic>
      <p:sp>
        <p:nvSpPr>
          <p:cNvPr id="39" name="Content Placeholder 9"/>
          <p:cNvSpPr>
            <a:spLocks noGrp="1"/>
          </p:cNvSpPr>
          <p:nvPr>
            <p:ph idx="1"/>
          </p:nvPr>
        </p:nvSpPr>
        <p:spPr>
          <a:xfrm>
            <a:off x="323528" y="788301"/>
            <a:ext cx="5184576" cy="3223609"/>
          </a:xfrm>
        </p:spPr>
        <p:txBody>
          <a:bodyPr>
            <a:noAutofit/>
          </a:bodyPr>
          <a:lstStyle/>
          <a:p>
            <a:pPr algn="l"/>
            <a:r>
              <a:rPr lang="en-US" sz="1400" dirty="0" smtClean="0"/>
              <a:t>Relevant discrepancies in the impedance measurements, in particular those performed with TCSPM.D4R7.B2 (three-stripes HL-LHC prototype) and the companion TCSG.D4R7.B2 in 2018 </a:t>
            </a:r>
            <a:r>
              <a:rPr lang="en-US" sz="1400" dirty="0" err="1" smtClean="0"/>
              <a:t>wrt</a:t>
            </a:r>
            <a:r>
              <a:rPr lang="en-US" sz="1400" dirty="0" smtClean="0"/>
              <a:t> 2017:</a:t>
            </a:r>
          </a:p>
          <a:p>
            <a:pPr lvl="1" algn="l"/>
            <a:r>
              <a:rPr lang="en-US" sz="1200" dirty="0" smtClean="0">
                <a:solidFill>
                  <a:srgbClr val="00B0F0"/>
                </a:solidFill>
              </a:rPr>
              <a:t>2017</a:t>
            </a:r>
            <a:r>
              <a:rPr lang="en-US" sz="1200" dirty="0" smtClean="0"/>
              <a:t>: </a:t>
            </a:r>
            <a:r>
              <a:rPr lang="en-US" sz="1200" dirty="0" smtClean="0">
                <a:solidFill>
                  <a:srgbClr val="00B050"/>
                </a:solidFill>
              </a:rPr>
              <a:t>reasonable agreement </a:t>
            </a:r>
            <a:r>
              <a:rPr lang="en-US" sz="1200" dirty="0" smtClean="0"/>
              <a:t>between </a:t>
            </a:r>
            <a:r>
              <a:rPr lang="en-US" sz="1200" dirty="0" smtClean="0">
                <a:solidFill>
                  <a:srgbClr val="00B050"/>
                </a:solidFill>
              </a:rPr>
              <a:t>measurements</a:t>
            </a:r>
            <a:r>
              <a:rPr lang="en-US" sz="1200" dirty="0" smtClean="0"/>
              <a:t> and </a:t>
            </a:r>
            <a:r>
              <a:rPr lang="en-US" sz="1200" dirty="0" smtClean="0">
                <a:solidFill>
                  <a:srgbClr val="00B050"/>
                </a:solidFill>
              </a:rPr>
              <a:t>simulations</a:t>
            </a:r>
            <a:r>
              <a:rPr lang="en-US" sz="1200" dirty="0" smtClean="0"/>
              <a:t> for all materials but Mo-stripe;</a:t>
            </a:r>
          </a:p>
          <a:p>
            <a:pPr lvl="2" algn="l"/>
            <a:r>
              <a:rPr lang="en-US" sz="1000" dirty="0" smtClean="0"/>
              <a:t>Importance of microstructure of substrate surface and coating;</a:t>
            </a:r>
          </a:p>
          <a:p>
            <a:pPr lvl="1" algn="l"/>
            <a:r>
              <a:rPr lang="en-US" sz="1200" dirty="0" smtClean="0">
                <a:solidFill>
                  <a:srgbClr val="00B0F0"/>
                </a:solidFill>
              </a:rPr>
              <a:t>2018</a:t>
            </a:r>
            <a:r>
              <a:rPr lang="en-US" sz="1200" dirty="0" smtClean="0"/>
              <a:t>: </a:t>
            </a:r>
            <a:r>
              <a:rPr lang="en-US" sz="1200" dirty="0" smtClean="0">
                <a:solidFill>
                  <a:srgbClr val="FF0000"/>
                </a:solidFill>
              </a:rPr>
              <a:t>measurements</a:t>
            </a:r>
            <a:r>
              <a:rPr lang="en-US" sz="1200" dirty="0" smtClean="0"/>
              <a:t> show </a:t>
            </a:r>
            <a:r>
              <a:rPr lang="en-US" sz="1200" dirty="0" smtClean="0">
                <a:solidFill>
                  <a:srgbClr val="FF0000"/>
                </a:solidFill>
              </a:rPr>
              <a:t>significantly larger tune shifts </a:t>
            </a:r>
            <a:r>
              <a:rPr lang="en-US" sz="1200" dirty="0" smtClean="0"/>
              <a:t>than those predicted by simulations;</a:t>
            </a:r>
          </a:p>
          <a:p>
            <a:pPr lvl="2" algn="l"/>
            <a:r>
              <a:rPr lang="en-US" sz="1000" dirty="0" smtClean="0"/>
              <a:t>Possible effect of non-optimal alignment of measured collimators;</a:t>
            </a:r>
          </a:p>
          <a:p>
            <a:pPr marL="322326" indent="-285750" algn="l"/>
            <a:r>
              <a:rPr lang="en-US" sz="1400" dirty="0"/>
              <a:t>Nota bene:</a:t>
            </a:r>
          </a:p>
          <a:p>
            <a:pPr marL="722367" lvl="1" indent="-285750" algn="l"/>
            <a:r>
              <a:rPr lang="en-US" sz="1200" dirty="0">
                <a:solidFill>
                  <a:srgbClr val="00B050"/>
                </a:solidFill>
              </a:rPr>
              <a:t>2017</a:t>
            </a:r>
            <a:r>
              <a:rPr lang="en-US" sz="1200" dirty="0"/>
              <a:t>: TCSPM used </a:t>
            </a:r>
            <a:r>
              <a:rPr lang="en-US" sz="1200" dirty="0">
                <a:solidFill>
                  <a:srgbClr val="00B050"/>
                </a:solidFill>
              </a:rPr>
              <a:t>only in MD</a:t>
            </a:r>
            <a:r>
              <a:rPr lang="en-US" sz="1200" dirty="0"/>
              <a:t> </a:t>
            </a:r>
            <a:r>
              <a:rPr lang="en-US" sz="1200" dirty="0">
                <a:sym typeface="Wingdings" panose="05000000000000000000" pitchFamily="2" charset="2"/>
              </a:rPr>
              <a:t> at parking position during data taking;</a:t>
            </a:r>
          </a:p>
          <a:p>
            <a:pPr marL="722367" lvl="1" indent="-285750" algn="l"/>
            <a:r>
              <a:rPr lang="en-US" sz="1200" dirty="0">
                <a:solidFill>
                  <a:srgbClr val="00B050"/>
                </a:solidFill>
                <a:sym typeface="Wingdings" panose="05000000000000000000" pitchFamily="2" charset="2"/>
              </a:rPr>
              <a:t>2018</a:t>
            </a:r>
            <a:r>
              <a:rPr lang="en-US" sz="1200" dirty="0">
                <a:sym typeface="Wingdings" panose="05000000000000000000" pitchFamily="2" charset="2"/>
              </a:rPr>
              <a:t>: TCSPM deployed for </a:t>
            </a:r>
            <a:r>
              <a:rPr lang="en-US" sz="1200" dirty="0">
                <a:solidFill>
                  <a:srgbClr val="00B050"/>
                </a:solidFill>
                <a:sym typeface="Wingdings" panose="05000000000000000000" pitchFamily="2" charset="2"/>
              </a:rPr>
              <a:t>data taking </a:t>
            </a:r>
            <a:r>
              <a:rPr lang="en-US" sz="1200" dirty="0">
                <a:sym typeface="Wingdings" panose="05000000000000000000" pitchFamily="2" charset="2"/>
              </a:rPr>
              <a:t>as a regular IR7 TCSG</a:t>
            </a:r>
            <a:r>
              <a:rPr lang="en-US" sz="1200" dirty="0" smtClean="0">
                <a:sym typeface="Wingdings" panose="05000000000000000000" pitchFamily="2" charset="2"/>
              </a:rPr>
              <a:t>;</a:t>
            </a:r>
            <a:endParaRPr lang="en-US" sz="1200" dirty="0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543" y="664372"/>
            <a:ext cx="3267108" cy="2323383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543" y="2721010"/>
            <a:ext cx="3274879" cy="2381295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6732240" y="525873"/>
            <a:ext cx="216535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hlinkClick r:id="rId7"/>
              </a:rPr>
              <a:t>S. </a:t>
            </a:r>
            <a:r>
              <a:rPr lang="en-US" sz="1000" dirty="0" err="1" smtClean="0">
                <a:hlinkClick r:id="rId7"/>
              </a:rPr>
              <a:t>Antipov</a:t>
            </a:r>
            <a:r>
              <a:rPr lang="en-US" sz="1000" dirty="0" smtClean="0">
                <a:hlinkClick r:id="rId7"/>
              </a:rPr>
              <a:t>, 161</a:t>
            </a:r>
            <a:r>
              <a:rPr lang="en-US" sz="1000" baseline="30000" dirty="0" smtClean="0">
                <a:hlinkClick r:id="rId7"/>
              </a:rPr>
              <a:t>st</a:t>
            </a:r>
            <a:r>
              <a:rPr lang="en-US" sz="1000" dirty="0" smtClean="0">
                <a:hlinkClick r:id="rId7"/>
              </a:rPr>
              <a:t> WP2 WG Meeting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539992" y="135000"/>
            <a:ext cx="8208472" cy="540000"/>
          </a:xfrm>
        </p:spPr>
        <p:txBody>
          <a:bodyPr/>
          <a:lstStyle/>
          <a:p>
            <a:pPr algn="l"/>
            <a:r>
              <a:rPr lang="en-GB" dirty="0" smtClean="0"/>
              <a:t>Summary of Measurement Sessions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smtClean="0"/>
              <a:t>2 June 2020, WP2, CERN, C. Accettura, A. Mereghetti</a:t>
            </a:r>
            <a:endParaRPr lang="en-GB" noProof="0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1" y="4563939"/>
            <a:ext cx="486864" cy="478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0F0DCC3D-09DD-944C-91C4-791BC712C05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56" t="1153" r="1636" b="7070"/>
          <a:stretch/>
        </p:blipFill>
        <p:spPr>
          <a:xfrm>
            <a:off x="2132056" y="4532156"/>
            <a:ext cx="519615" cy="520495"/>
          </a:xfrm>
          <a:prstGeom prst="rect">
            <a:avLst/>
          </a:prstGeom>
        </p:spPr>
      </p:pic>
      <p:sp>
        <p:nvSpPr>
          <p:cNvPr id="11" name="Content Placeholder 9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569734"/>
          </a:xfrm>
        </p:spPr>
        <p:txBody>
          <a:bodyPr>
            <a:noAutofit/>
          </a:bodyPr>
          <a:lstStyle/>
          <a:p>
            <a:pPr algn="l"/>
            <a:r>
              <a:rPr lang="en-US" sz="1400" dirty="0" smtClean="0">
                <a:solidFill>
                  <a:srgbClr val="00B050"/>
                </a:solidFill>
              </a:rPr>
              <a:t>2017</a:t>
            </a:r>
            <a:r>
              <a:rPr lang="en-US" sz="1400" dirty="0" smtClean="0"/>
              <a:t>: performed in 2 MD slots, dedicated to TCSPM + companion TCSG measurements:</a:t>
            </a:r>
          </a:p>
          <a:p>
            <a:pPr lvl="1" algn="l"/>
            <a:r>
              <a:rPr lang="en-US" sz="1200" dirty="0" smtClean="0">
                <a:solidFill>
                  <a:srgbClr val="00B0F0"/>
                </a:solidFill>
              </a:rPr>
              <a:t>2017-06-30</a:t>
            </a:r>
            <a:r>
              <a:rPr lang="en-US" sz="1200" dirty="0" smtClean="0"/>
              <a:t>-</a:t>
            </a:r>
            <a:r>
              <a:rPr lang="en-US" sz="1200" dirty="0" smtClean="0">
                <a:solidFill>
                  <a:srgbClr val="00B0F0"/>
                </a:solidFill>
              </a:rPr>
              <a:t>2017-07-01</a:t>
            </a:r>
            <a:r>
              <a:rPr lang="en-US" sz="1200" dirty="0" smtClean="0"/>
              <a:t>: impedance measurements with LHC Nominal(-</a:t>
            </a:r>
            <a:r>
              <a:rPr lang="en-US" sz="1200" dirty="0" err="1" smtClean="0"/>
              <a:t>ish</a:t>
            </a:r>
            <a:r>
              <a:rPr lang="en-US" sz="1200" dirty="0" smtClean="0"/>
              <a:t>) bunches;</a:t>
            </a:r>
          </a:p>
          <a:p>
            <a:pPr lvl="2" algn="l"/>
            <a:r>
              <a:rPr lang="en-US" sz="1000" b="1" dirty="0" smtClean="0"/>
              <a:t>TCSG</a:t>
            </a:r>
            <a:r>
              <a:rPr lang="en-US" sz="1000" dirty="0" smtClean="0"/>
              <a:t>: BLM-based </a:t>
            </a:r>
            <a:r>
              <a:rPr lang="en-US" sz="1000" dirty="0" smtClean="0">
                <a:solidFill>
                  <a:srgbClr val="00B050"/>
                </a:solidFill>
              </a:rPr>
              <a:t>alignment</a:t>
            </a:r>
            <a:r>
              <a:rPr lang="en-US" sz="1000" dirty="0" smtClean="0"/>
              <a:t>;</a:t>
            </a:r>
          </a:p>
          <a:p>
            <a:pPr lvl="2" algn="l"/>
            <a:r>
              <a:rPr lang="en-US" sz="1000" b="1" dirty="0" smtClean="0"/>
              <a:t>TCSPM</a:t>
            </a:r>
            <a:r>
              <a:rPr lang="en-US" sz="1000" dirty="0" smtClean="0"/>
              <a:t>: BPM-based and BLM-based alignments, though procedures </a:t>
            </a:r>
            <a:r>
              <a:rPr lang="en-US" sz="1000" dirty="0" smtClean="0">
                <a:solidFill>
                  <a:srgbClr val="7030A0"/>
                </a:solidFill>
              </a:rPr>
              <a:t>not really by the book</a:t>
            </a:r>
            <a:r>
              <a:rPr lang="en-US" sz="1000" dirty="0" smtClean="0"/>
              <a:t>;</a:t>
            </a:r>
          </a:p>
          <a:p>
            <a:pPr lvl="2" algn="l"/>
            <a:r>
              <a:rPr lang="en-US" sz="1000" dirty="0" smtClean="0"/>
              <a:t>Very stable beam closed orbit at these collimators throughout MD activity;</a:t>
            </a:r>
          </a:p>
          <a:p>
            <a:pPr lvl="1" algn="l"/>
            <a:r>
              <a:rPr lang="en-US" sz="1200" dirty="0" smtClean="0">
                <a:solidFill>
                  <a:srgbClr val="00B0F0"/>
                </a:solidFill>
              </a:rPr>
              <a:t>2017-09-17</a:t>
            </a:r>
            <a:r>
              <a:rPr lang="en-US" sz="1200" dirty="0" smtClean="0"/>
              <a:t>-</a:t>
            </a:r>
            <a:r>
              <a:rPr lang="en-US" sz="1200" dirty="0" smtClean="0">
                <a:solidFill>
                  <a:srgbClr val="00B0F0"/>
                </a:solidFill>
              </a:rPr>
              <a:t>2017-09-18</a:t>
            </a:r>
            <a:r>
              <a:rPr lang="en-US" sz="1200" dirty="0" smtClean="0"/>
              <a:t>: impedance </a:t>
            </a:r>
            <a:r>
              <a:rPr lang="en-US" sz="1200" dirty="0"/>
              <a:t>measurements with </a:t>
            </a:r>
            <a:r>
              <a:rPr lang="en-US" sz="1200" dirty="0" smtClean="0"/>
              <a:t>HL-LHC(-</a:t>
            </a:r>
            <a:r>
              <a:rPr lang="en-US" sz="1200" dirty="0" err="1"/>
              <a:t>ish</a:t>
            </a:r>
            <a:r>
              <a:rPr lang="en-US" sz="1200" dirty="0"/>
              <a:t>) bunches</a:t>
            </a:r>
            <a:r>
              <a:rPr lang="en-US" sz="1200" dirty="0" smtClean="0"/>
              <a:t>;</a:t>
            </a:r>
          </a:p>
          <a:p>
            <a:pPr lvl="2" algn="l"/>
            <a:r>
              <a:rPr lang="en-US" sz="1000" b="1" dirty="0" smtClean="0"/>
              <a:t>TCSG</a:t>
            </a:r>
            <a:r>
              <a:rPr lang="en-US" sz="1000" dirty="0" smtClean="0"/>
              <a:t>: </a:t>
            </a:r>
            <a:r>
              <a:rPr lang="en-US" sz="1000" dirty="0" smtClean="0">
                <a:solidFill>
                  <a:srgbClr val="FF0000"/>
                </a:solidFill>
              </a:rPr>
              <a:t>NOT</a:t>
            </a:r>
            <a:r>
              <a:rPr lang="en-US" sz="1000" dirty="0" smtClean="0"/>
              <a:t> aligned;</a:t>
            </a:r>
          </a:p>
          <a:p>
            <a:pPr lvl="2" algn="l"/>
            <a:r>
              <a:rPr lang="en-US" sz="1000" b="1" dirty="0"/>
              <a:t>TCSPM</a:t>
            </a:r>
            <a:r>
              <a:rPr lang="en-US" sz="1000" dirty="0"/>
              <a:t>: BPM-based </a:t>
            </a:r>
            <a:r>
              <a:rPr lang="en-US" sz="1000" dirty="0" smtClean="0"/>
              <a:t>alignment, </a:t>
            </a:r>
            <a:r>
              <a:rPr lang="en-US" sz="1000" dirty="0"/>
              <a:t>though procedure </a:t>
            </a:r>
            <a:r>
              <a:rPr lang="en-US" sz="1000" dirty="0">
                <a:solidFill>
                  <a:srgbClr val="7030A0"/>
                </a:solidFill>
              </a:rPr>
              <a:t>not </a:t>
            </a:r>
            <a:r>
              <a:rPr lang="en-US" sz="1000" dirty="0" smtClean="0">
                <a:solidFill>
                  <a:srgbClr val="7030A0"/>
                </a:solidFill>
              </a:rPr>
              <a:t>fully </a:t>
            </a:r>
            <a:r>
              <a:rPr lang="en-US" sz="1000" dirty="0">
                <a:solidFill>
                  <a:srgbClr val="7030A0"/>
                </a:solidFill>
              </a:rPr>
              <a:t>by the book</a:t>
            </a:r>
            <a:r>
              <a:rPr lang="en-US" sz="1000" dirty="0"/>
              <a:t>; </a:t>
            </a:r>
            <a:endParaRPr lang="en-US" sz="1000" dirty="0" smtClean="0"/>
          </a:p>
          <a:p>
            <a:pPr lvl="2" algn="l"/>
            <a:r>
              <a:rPr lang="en-US" sz="1000" dirty="0" smtClean="0"/>
              <a:t>Stable </a:t>
            </a:r>
            <a:r>
              <a:rPr lang="en-US" sz="1000" dirty="0"/>
              <a:t>beam closed orbit at these collimators throughout MD activity;</a:t>
            </a:r>
          </a:p>
          <a:p>
            <a:pPr algn="l"/>
            <a:r>
              <a:rPr lang="en-US" sz="1400" dirty="0" smtClean="0">
                <a:solidFill>
                  <a:srgbClr val="00B050"/>
                </a:solidFill>
              </a:rPr>
              <a:t>2018</a:t>
            </a:r>
            <a:r>
              <a:rPr lang="en-US" sz="1400" dirty="0" smtClean="0"/>
              <a:t>: </a:t>
            </a:r>
            <a:r>
              <a:rPr lang="en-US" sz="1400" dirty="0"/>
              <a:t>performed in </a:t>
            </a:r>
            <a:r>
              <a:rPr lang="en-US" sz="1400" dirty="0" smtClean="0"/>
              <a:t>1 </a:t>
            </a:r>
            <a:r>
              <a:rPr lang="en-US" sz="1400" dirty="0"/>
              <a:t>MD </a:t>
            </a:r>
            <a:r>
              <a:rPr lang="en-US" sz="1400" dirty="0" smtClean="0"/>
              <a:t>slot measurements of 18 collimators (TCTs/TCSGs/TCPs) + 3-stripes TCSPM prototype:</a:t>
            </a:r>
          </a:p>
          <a:p>
            <a:pPr lvl="1" algn="l"/>
            <a:r>
              <a:rPr lang="en-US" sz="1200" dirty="0" smtClean="0">
                <a:solidFill>
                  <a:srgbClr val="00B0F0"/>
                </a:solidFill>
              </a:rPr>
              <a:t>2018-10-27</a:t>
            </a:r>
            <a:r>
              <a:rPr lang="en-US" sz="1200" dirty="0" smtClean="0"/>
              <a:t>: impedance measurements with LHC Nominal(-</a:t>
            </a:r>
            <a:r>
              <a:rPr lang="en-US" sz="1200" dirty="0" err="1" smtClean="0"/>
              <a:t>ish</a:t>
            </a:r>
            <a:r>
              <a:rPr lang="en-US" sz="1200" dirty="0" smtClean="0"/>
              <a:t>) bunches;</a:t>
            </a:r>
          </a:p>
          <a:p>
            <a:pPr lvl="2" algn="l"/>
            <a:r>
              <a:rPr lang="en-US" sz="1000" dirty="0" smtClean="0"/>
              <a:t>Alignment </a:t>
            </a:r>
            <a:r>
              <a:rPr lang="en-US" sz="1000" dirty="0" smtClean="0">
                <a:solidFill>
                  <a:srgbClr val="FF0000"/>
                </a:solidFill>
              </a:rPr>
              <a:t>NOT</a:t>
            </a:r>
            <a:r>
              <a:rPr lang="en-US" sz="1000" dirty="0" smtClean="0"/>
              <a:t> performed on all collimators;</a:t>
            </a:r>
          </a:p>
          <a:p>
            <a:pPr lvl="2" algn="l"/>
            <a:r>
              <a:rPr lang="en-US" sz="1000" dirty="0" smtClean="0"/>
              <a:t>Beam orbit slowly degrading throughout MD activity;</a:t>
            </a:r>
          </a:p>
        </p:txBody>
      </p:sp>
    </p:spTree>
    <p:extLst>
      <p:ext uri="{BB962C8B-B14F-4D97-AF65-F5344CB8AC3E}">
        <p14:creationId xmlns:p14="http://schemas.microsoft.com/office/powerpoint/2010/main" val="372898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Estimated Collimator Misalignments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2000" y="2445384"/>
            <a:ext cx="7920000" cy="2135558"/>
          </a:xfrm>
        </p:spPr>
        <p:txBody>
          <a:bodyPr>
            <a:noAutofit/>
          </a:bodyPr>
          <a:lstStyle/>
          <a:p>
            <a:pPr algn="l"/>
            <a:r>
              <a:rPr lang="en-US" sz="1800" dirty="0" smtClean="0"/>
              <a:t>Not sure that </a:t>
            </a:r>
            <a:r>
              <a:rPr lang="en-US" sz="1800" dirty="0" smtClean="0">
                <a:solidFill>
                  <a:schemeClr val="accent4"/>
                </a:solidFill>
              </a:rPr>
              <a:t>misalignment</a:t>
            </a:r>
            <a:r>
              <a:rPr lang="en-US" sz="1800" dirty="0" smtClean="0"/>
              <a:t> can explain the </a:t>
            </a:r>
            <a:r>
              <a:rPr lang="en-US" sz="1800" dirty="0" smtClean="0">
                <a:solidFill>
                  <a:schemeClr val="accent4"/>
                </a:solidFill>
              </a:rPr>
              <a:t>change</a:t>
            </a:r>
            <a:r>
              <a:rPr lang="en-US" sz="1800" dirty="0" smtClean="0"/>
              <a:t> observed in measurements when compared to numerical predictions:</a:t>
            </a:r>
          </a:p>
          <a:p>
            <a:pPr lvl="1" algn="l"/>
            <a:r>
              <a:rPr lang="en-US" sz="1600" dirty="0" smtClean="0">
                <a:solidFill>
                  <a:srgbClr val="00B0F0"/>
                </a:solidFill>
              </a:rPr>
              <a:t>2017</a:t>
            </a:r>
            <a:r>
              <a:rPr lang="en-US" sz="1600" dirty="0" smtClean="0"/>
              <a:t>: the two sets of measurements seem to be consistent even though quite different </a:t>
            </a:r>
            <a:r>
              <a:rPr lang="en-US" sz="1600" dirty="0" smtClean="0">
                <a:solidFill>
                  <a:srgbClr val="00B0F0"/>
                </a:solidFill>
              </a:rPr>
              <a:t>quality of alignment</a:t>
            </a:r>
            <a:r>
              <a:rPr lang="en-US" sz="1600" dirty="0" smtClean="0"/>
              <a:t>;</a:t>
            </a:r>
          </a:p>
          <a:p>
            <a:pPr lvl="1" algn="l"/>
            <a:r>
              <a:rPr lang="en-US" sz="1600" dirty="0" smtClean="0">
                <a:solidFill>
                  <a:srgbClr val="00B0F0"/>
                </a:solidFill>
              </a:rPr>
              <a:t>2018</a:t>
            </a:r>
            <a:r>
              <a:rPr lang="en-US" sz="1600" dirty="0" smtClean="0"/>
              <a:t> vs 2017: on TCSPM, </a:t>
            </a:r>
            <a:r>
              <a:rPr lang="en-US" sz="1600" dirty="0" smtClean="0">
                <a:solidFill>
                  <a:srgbClr val="00B0F0"/>
                </a:solidFill>
              </a:rPr>
              <a:t>similar misalignment </a:t>
            </a:r>
            <a:r>
              <a:rPr lang="en-US" sz="1600" dirty="0" smtClean="0"/>
              <a:t>figures</a:t>
            </a:r>
            <a:r>
              <a:rPr lang="en-US" sz="1600" dirty="0" smtClean="0"/>
              <a:t>;</a:t>
            </a:r>
            <a:endParaRPr lang="en-US" sz="1600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smtClean="0"/>
              <a:t>2 June 2020, WP2, CERN, C. Accettura, A. Mereghetti</a:t>
            </a:r>
            <a:endParaRPr lang="en-GB" noProof="0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1" y="4563939"/>
            <a:ext cx="486864" cy="478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0F0DCC3D-09DD-944C-91C4-791BC712C05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56" t="1153" r="1636" b="7070"/>
          <a:stretch/>
        </p:blipFill>
        <p:spPr>
          <a:xfrm>
            <a:off x="2132056" y="4532156"/>
            <a:ext cx="519615" cy="520495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6017486"/>
              </p:ext>
            </p:extLst>
          </p:nvPr>
        </p:nvGraphicFramePr>
        <p:xfrm>
          <a:off x="542424" y="788760"/>
          <a:ext cx="8206040" cy="11887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51510"/>
                <a:gridCol w="2051510"/>
                <a:gridCol w="2051510"/>
                <a:gridCol w="2051510"/>
              </a:tblGrid>
              <a:tr h="233871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Estimated misalignments (beam </a:t>
                      </a:r>
                      <a:r>
                        <a:rPr lang="en-US" sz="1000" dirty="0" err="1" smtClean="0"/>
                        <a:t>pos</a:t>
                      </a:r>
                      <a:r>
                        <a:rPr lang="en-US" sz="1000" dirty="0" smtClean="0"/>
                        <a:t>/angle)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July 2017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September 2017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October 2018</a:t>
                      </a:r>
                      <a:endParaRPr lang="en-US" sz="1000" dirty="0"/>
                    </a:p>
                  </a:txBody>
                  <a:tcPr/>
                </a:tc>
              </a:tr>
              <a:tr h="233871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TCSPM (BPMs, 5</a:t>
                      </a:r>
                      <a:r>
                        <a:rPr lang="en-US" sz="1000" baseline="30000" dirty="0" smtClean="0"/>
                        <a:t>th</a:t>
                      </a:r>
                      <a:r>
                        <a:rPr lang="en-US" sz="1000" dirty="0" smtClean="0"/>
                        <a:t> axis at 0 mm)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7030A0"/>
                          </a:solidFill>
                        </a:rPr>
                        <a:t>Aligned: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/>
                        <a:t>+150 </a:t>
                      </a:r>
                      <a:r>
                        <a:rPr lang="en-US" sz="100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000" dirty="0" smtClean="0"/>
                        <a:t>m, -100 </a:t>
                      </a:r>
                      <a:r>
                        <a:rPr lang="en-US" sz="1000" dirty="0" err="1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000" dirty="0" err="1" smtClean="0"/>
                        <a:t>rad</a:t>
                      </a:r>
                      <a:r>
                        <a:rPr lang="en-US" sz="1000" dirty="0" smtClean="0"/>
                        <a:t> (downwards)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7030A0"/>
                          </a:solidFill>
                        </a:rPr>
                        <a:t>Aligned: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/>
                        <a:t>-50 </a:t>
                      </a:r>
                      <a:r>
                        <a:rPr lang="en-US" sz="100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000" dirty="0" smtClean="0"/>
                        <a:t>m, 10 </a:t>
                      </a:r>
                      <a:r>
                        <a:rPr lang="en-US" sz="1000" dirty="0" err="1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000" dirty="0" err="1" smtClean="0"/>
                        <a:t>rad</a:t>
                      </a:r>
                      <a:r>
                        <a:rPr lang="en-US" sz="1000" dirty="0" smtClean="0"/>
                        <a:t> (upwards)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FF0000"/>
                          </a:solidFill>
                        </a:rPr>
                        <a:t>NOT</a:t>
                      </a:r>
                      <a:r>
                        <a:rPr lang="en-US" sz="1000" dirty="0" smtClean="0"/>
                        <a:t> aligned: +150 </a:t>
                      </a:r>
                      <a:r>
                        <a:rPr lang="en-US" sz="100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000" dirty="0" smtClean="0"/>
                        <a:t>m, -100 </a:t>
                      </a:r>
                      <a:r>
                        <a:rPr lang="en-US" sz="1000" dirty="0" err="1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000" dirty="0" err="1" smtClean="0"/>
                        <a:t>rad</a:t>
                      </a:r>
                      <a:r>
                        <a:rPr lang="en-US" sz="1000" dirty="0" smtClean="0"/>
                        <a:t> (downwards)</a:t>
                      </a:r>
                    </a:p>
                  </a:txBody>
                  <a:tcPr/>
                </a:tc>
              </a:tr>
              <a:tr h="233871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TCSG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B050"/>
                          </a:solidFill>
                        </a:rPr>
                        <a:t>Aligned</a:t>
                      </a:r>
                      <a:r>
                        <a:rPr lang="en-US" sz="1000" dirty="0" smtClean="0"/>
                        <a:t> (nominal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/>
                        <a:t>accuracy:</a:t>
                      </a:r>
                      <a:r>
                        <a:rPr lang="en-US" sz="1000" baseline="0" dirty="0" smtClean="0"/>
                        <a:t> ~50 </a:t>
                      </a:r>
                      <a:r>
                        <a:rPr lang="en-US" sz="1000" baseline="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000" baseline="0" dirty="0" smtClean="0"/>
                        <a:t>m</a:t>
                      </a:r>
                      <a:r>
                        <a:rPr lang="en-US" sz="1000" dirty="0" smtClean="0"/>
                        <a:t>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FF0000"/>
                          </a:solidFill>
                        </a:rPr>
                        <a:t>NOT</a:t>
                      </a:r>
                      <a:r>
                        <a:rPr lang="en-US" sz="1000" dirty="0" smtClean="0"/>
                        <a:t> aligned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FF0000"/>
                          </a:solidFill>
                        </a:rPr>
                        <a:t>NOT</a:t>
                      </a:r>
                      <a:r>
                        <a:rPr lang="en-US" sz="1000" dirty="0" smtClean="0"/>
                        <a:t> aligned</a:t>
                      </a:r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>
            <a:hlinkClick r:id="rId5"/>
          </p:cNvPr>
          <p:cNvSpPr txBox="1"/>
          <p:nvPr/>
        </p:nvSpPr>
        <p:spPr>
          <a:xfrm>
            <a:off x="2507478" y="2013411"/>
            <a:ext cx="458480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hlinkClick r:id="rId6"/>
              </a:rPr>
              <a:t>More info: A. Mereghetti, </a:t>
            </a:r>
            <a:r>
              <a:rPr lang="en-US" sz="1000" dirty="0" err="1" smtClean="0">
                <a:hlinkClick r:id="rId6"/>
              </a:rPr>
              <a:t>ColUSM</a:t>
            </a:r>
            <a:r>
              <a:rPr lang="en-US" sz="1000" dirty="0" smtClean="0">
                <a:hlinkClick r:id="rId6"/>
              </a:rPr>
              <a:t>, 29 May 2020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5786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2D11EAF2-8783-426C-B5FD-1F0D52DC64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0060" y="1308019"/>
            <a:ext cx="5202402" cy="2711824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Estimation of </a:t>
            </a:r>
            <a:r>
              <a:rPr lang="en-GB" dirty="0" smtClean="0"/>
              <a:t>Cumulated Dose on Collimators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smtClean="0"/>
              <a:t>2 June 2020, WP2, CERN, C. Accettura, A. Mereghetti</a:t>
            </a:r>
            <a:endParaRPr lang="en-GB" noProof="0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4151" y="4563939"/>
            <a:ext cx="486864" cy="478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0F0DCC3D-09DD-944C-91C4-791BC712C05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56" t="1153" r="1636" b="7070"/>
          <a:stretch/>
        </p:blipFill>
        <p:spPr>
          <a:xfrm>
            <a:off x="2132056" y="4532156"/>
            <a:ext cx="519615" cy="520495"/>
          </a:xfrm>
          <a:prstGeom prst="rect">
            <a:avLst/>
          </a:prstGeom>
        </p:spPr>
      </p:pic>
      <p:sp>
        <p:nvSpPr>
          <p:cNvPr id="13" name="TextBox 12">
            <a:hlinkClick r:id="rId6"/>
          </p:cNvPr>
          <p:cNvSpPr txBox="1"/>
          <p:nvPr/>
        </p:nvSpPr>
        <p:spPr>
          <a:xfrm>
            <a:off x="2676401" y="4319731"/>
            <a:ext cx="458480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hlinkClick r:id="rId7"/>
              </a:rPr>
              <a:t>More info: C. </a:t>
            </a:r>
            <a:r>
              <a:rPr lang="en-US" sz="1000" dirty="0" err="1" smtClean="0">
                <a:hlinkClick r:id="rId7"/>
              </a:rPr>
              <a:t>Accettura</a:t>
            </a:r>
            <a:r>
              <a:rPr lang="en-US" sz="1000" dirty="0" smtClean="0">
                <a:hlinkClick r:id="rId7"/>
              </a:rPr>
              <a:t>, </a:t>
            </a:r>
            <a:r>
              <a:rPr lang="en-US" sz="1000" dirty="0" err="1" smtClean="0">
                <a:hlinkClick r:id="rId7"/>
              </a:rPr>
              <a:t>ColUSM</a:t>
            </a:r>
            <a:r>
              <a:rPr lang="en-US" sz="1000" dirty="0" smtClean="0">
                <a:hlinkClick r:id="rId7"/>
              </a:rPr>
              <a:t>, 29 May 2020</a:t>
            </a:r>
            <a:endParaRPr lang="en-US" sz="1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9D19049-1D40-486B-B084-3105C65EA0EC}"/>
              </a:ext>
            </a:extLst>
          </p:cNvPr>
          <p:cNvSpPr/>
          <p:nvPr/>
        </p:nvSpPr>
        <p:spPr>
          <a:xfrm>
            <a:off x="384090" y="3490379"/>
            <a:ext cx="3699406" cy="43088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1100" dirty="0"/>
              <a:t>○ All of Run 2: ~ </a:t>
            </a:r>
            <a:r>
              <a:rPr lang="en-GB" sz="1100" b="1" dirty="0"/>
              <a:t>1E-6</a:t>
            </a:r>
          </a:p>
          <a:p>
            <a:r>
              <a:rPr lang="en-GB" sz="1100" dirty="0"/>
              <a:t>○ 2018: ~ </a:t>
            </a:r>
            <a:r>
              <a:rPr lang="en-GB" sz="1100" b="1" dirty="0"/>
              <a:t>5E-7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E10B7FE3-BA66-4A72-8F5F-01F652DCC923}"/>
              </a:ext>
            </a:extLst>
          </p:cNvPr>
          <p:cNvSpPr txBox="1"/>
          <p:nvPr/>
        </p:nvSpPr>
        <p:spPr>
          <a:xfrm>
            <a:off x="686542" y="853310"/>
            <a:ext cx="27346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DPA scaling process: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C14988D6-BAE6-42B7-9DCA-C135258EB6DB}"/>
              </a:ext>
            </a:extLst>
          </p:cNvPr>
          <p:cNvSpPr/>
          <p:nvPr/>
        </p:nvSpPr>
        <p:spPr>
          <a:xfrm>
            <a:off x="384090" y="1224390"/>
            <a:ext cx="3707030" cy="600164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GB" sz="1100" dirty="0"/>
              <a:t>Peak DPA value simulated for CFC TSCG secondary collimator in slot A6R7 for HL-LHC optics (1E17protons lost ):</a:t>
            </a:r>
            <a:r>
              <a:rPr lang="en-GB" sz="1100" b="1" dirty="0"/>
              <a:t>1.5e-4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36F2718D-8FCE-4979-9D4D-5FD81C5BA032}"/>
              </a:ext>
            </a:extLst>
          </p:cNvPr>
          <p:cNvGrpSpPr/>
          <p:nvPr/>
        </p:nvGrpSpPr>
        <p:grpSpPr>
          <a:xfrm>
            <a:off x="1870136" y="1850986"/>
            <a:ext cx="2213360" cy="459854"/>
            <a:chOff x="6828090" y="2522628"/>
            <a:chExt cx="2213360" cy="459854"/>
          </a:xfrm>
        </p:grpSpPr>
        <p:sp>
          <p:nvSpPr>
            <p:cNvPr id="18" name="Arrow: Down 17">
              <a:extLst>
                <a:ext uri="{FF2B5EF4-FFF2-40B4-BE49-F238E27FC236}">
                  <a16:creationId xmlns:a16="http://schemas.microsoft.com/office/drawing/2014/main" xmlns="" id="{593B1118-BA2D-4926-9B9F-CCB42C1E9A49}"/>
                </a:ext>
              </a:extLst>
            </p:cNvPr>
            <p:cNvSpPr/>
            <p:nvPr/>
          </p:nvSpPr>
          <p:spPr>
            <a:xfrm>
              <a:off x="6828090" y="2522628"/>
              <a:ext cx="367469" cy="459854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DBAFD9CD-6F29-43D2-97CE-3FD88F7BE13F}"/>
                </a:ext>
              </a:extLst>
            </p:cNvPr>
            <p:cNvSpPr txBox="1"/>
            <p:nvPr/>
          </p:nvSpPr>
          <p:spPr>
            <a:xfrm>
              <a:off x="7195559" y="2543414"/>
              <a:ext cx="18458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Scaling by proton losses</a:t>
              </a:r>
              <a:endParaRPr lang="en-GB" sz="1200" dirty="0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C4C45918-4F08-4405-A2EC-D06C19D769B7}"/>
              </a:ext>
            </a:extLst>
          </p:cNvPr>
          <p:cNvSpPr/>
          <p:nvPr/>
        </p:nvSpPr>
        <p:spPr>
          <a:xfrm>
            <a:off x="377750" y="2331626"/>
            <a:ext cx="3707030" cy="6001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100" dirty="0"/>
              <a:t>○ All of Run 2 (7.1E15 protons lost): </a:t>
            </a:r>
            <a:r>
              <a:rPr lang="en-GB" sz="1100" b="1" dirty="0"/>
              <a:t>1.1E-5</a:t>
            </a:r>
          </a:p>
          <a:p>
            <a:r>
              <a:rPr lang="en-GB" sz="1100" dirty="0"/>
              <a:t>○ 2018 (w/ TCSPM prototype in slot D4R7.B2), ( 4.5E15 protons lost): </a:t>
            </a:r>
            <a:r>
              <a:rPr lang="en-GB" sz="1100" b="1" dirty="0"/>
              <a:t>6.75E-6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D55092F4-E29B-4A15-8873-A8A6B1E81B8C}"/>
              </a:ext>
            </a:extLst>
          </p:cNvPr>
          <p:cNvGrpSpPr/>
          <p:nvPr/>
        </p:nvGrpSpPr>
        <p:grpSpPr>
          <a:xfrm>
            <a:off x="1898551" y="2999369"/>
            <a:ext cx="2213360" cy="459854"/>
            <a:chOff x="5559153" y="2236973"/>
            <a:chExt cx="2213360" cy="459854"/>
          </a:xfrm>
        </p:grpSpPr>
        <p:sp>
          <p:nvSpPr>
            <p:cNvPr id="22" name="Arrow: Down 22">
              <a:extLst>
                <a:ext uri="{FF2B5EF4-FFF2-40B4-BE49-F238E27FC236}">
                  <a16:creationId xmlns:a16="http://schemas.microsoft.com/office/drawing/2014/main" xmlns="" id="{5678D2D1-41E8-4E46-B7C9-5C33511A14A9}"/>
                </a:ext>
              </a:extLst>
            </p:cNvPr>
            <p:cNvSpPr/>
            <p:nvPr/>
          </p:nvSpPr>
          <p:spPr>
            <a:xfrm>
              <a:off x="5559153" y="2236973"/>
              <a:ext cx="367469" cy="459854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F06F3CDF-18B9-4144-BEBC-575F29315551}"/>
                </a:ext>
              </a:extLst>
            </p:cNvPr>
            <p:cNvSpPr txBox="1"/>
            <p:nvPr/>
          </p:nvSpPr>
          <p:spPr>
            <a:xfrm>
              <a:off x="5926622" y="2247660"/>
              <a:ext cx="18458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Scaling by total power</a:t>
              </a:r>
              <a:endParaRPr lang="en-GB" sz="1200" dirty="0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16C70B06-9F74-429B-B0D6-A43C41EAF513}"/>
              </a:ext>
            </a:extLst>
          </p:cNvPr>
          <p:cNvSpPr/>
          <p:nvPr/>
        </p:nvSpPr>
        <p:spPr>
          <a:xfrm>
            <a:off x="149387" y="2010271"/>
            <a:ext cx="925226" cy="35598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A6R7</a:t>
            </a:r>
            <a:endParaRPr lang="en-GB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D90624C4-B52A-46B5-8DBE-B65AC3FE7F1A}"/>
              </a:ext>
            </a:extLst>
          </p:cNvPr>
          <p:cNvSpPr/>
          <p:nvPr/>
        </p:nvSpPr>
        <p:spPr>
          <a:xfrm>
            <a:off x="139951" y="3110688"/>
            <a:ext cx="925226" cy="35598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D4R7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976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Estimated Cumulated Dose on Collimators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292080" y="910107"/>
            <a:ext cx="3239920" cy="3670835"/>
          </a:xfrm>
        </p:spPr>
        <p:txBody>
          <a:bodyPr>
            <a:noAutofit/>
          </a:bodyPr>
          <a:lstStyle/>
          <a:p>
            <a:pPr algn="l"/>
            <a:r>
              <a:rPr lang="en-US" sz="1400" dirty="0" smtClean="0"/>
              <a:t>Dose estimated with </a:t>
            </a:r>
            <a:r>
              <a:rPr lang="en-US" sz="1400" dirty="0" err="1" smtClean="0"/>
              <a:t>Fluka</a:t>
            </a:r>
            <a:r>
              <a:rPr lang="en-US" sz="1400" dirty="0" smtClean="0"/>
              <a:t> simulations on slot A6R7 for HL-LHC simulations, scaled down to:</a:t>
            </a:r>
          </a:p>
          <a:p>
            <a:pPr lvl="1" algn="l"/>
            <a:r>
              <a:rPr lang="en-US" sz="1100" dirty="0" smtClean="0"/>
              <a:t>Total integrated losses in all of Run 2 and 2018 only;</a:t>
            </a:r>
          </a:p>
          <a:p>
            <a:pPr lvl="1" algn="l"/>
            <a:r>
              <a:rPr lang="en-US" sz="1100" dirty="0" smtClean="0"/>
              <a:t>D4R7 slot;</a:t>
            </a:r>
          </a:p>
          <a:p>
            <a:pPr algn="l"/>
            <a:r>
              <a:rPr lang="en-US" sz="1400" dirty="0" smtClean="0"/>
              <a:t>Expected dose on TCSPM two orders of magnitude lower than first measured point;</a:t>
            </a:r>
          </a:p>
          <a:p>
            <a:pPr algn="l"/>
            <a:r>
              <a:rPr lang="en-US" sz="1400" dirty="0" smtClean="0"/>
              <a:t>Not sure that </a:t>
            </a:r>
            <a:r>
              <a:rPr lang="en-US" sz="1400" dirty="0" smtClean="0">
                <a:solidFill>
                  <a:schemeClr val="accent4"/>
                </a:solidFill>
              </a:rPr>
              <a:t>dose alone </a:t>
            </a:r>
            <a:r>
              <a:rPr lang="en-US" sz="1400" dirty="0" smtClean="0"/>
              <a:t>can explain the </a:t>
            </a:r>
            <a:r>
              <a:rPr lang="en-US" sz="1400" dirty="0" smtClean="0">
                <a:solidFill>
                  <a:schemeClr val="accent4"/>
                </a:solidFill>
              </a:rPr>
              <a:t>change</a:t>
            </a:r>
            <a:r>
              <a:rPr lang="en-US" sz="1400" dirty="0" smtClean="0"/>
              <a:t> observed in measurements when compared to numerical predictions;</a:t>
            </a:r>
            <a:endParaRPr lang="en-US" sz="14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smtClean="0"/>
              <a:t>2 June 2020, WP2, CERN, C. Accettura, A. Mereghetti</a:t>
            </a:r>
            <a:endParaRPr lang="en-GB" noProof="0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1" y="4563939"/>
            <a:ext cx="486864" cy="478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0F0DCC3D-09DD-944C-91C4-791BC712C05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56" t="1153" r="1636" b="7070"/>
          <a:stretch/>
        </p:blipFill>
        <p:spPr>
          <a:xfrm>
            <a:off x="2132056" y="4532156"/>
            <a:ext cx="519615" cy="520495"/>
          </a:xfrm>
          <a:prstGeom prst="rect">
            <a:avLst/>
          </a:prstGeom>
        </p:spPr>
      </p:pic>
      <p:sp>
        <p:nvSpPr>
          <p:cNvPr id="13" name="TextBox 12">
            <a:hlinkClick r:id="rId5"/>
          </p:cNvPr>
          <p:cNvSpPr txBox="1"/>
          <p:nvPr/>
        </p:nvSpPr>
        <p:spPr>
          <a:xfrm>
            <a:off x="587411" y="4377618"/>
            <a:ext cx="458480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hlinkClick r:id="rId6"/>
              </a:rPr>
              <a:t>More info: C. </a:t>
            </a:r>
            <a:r>
              <a:rPr lang="en-US" sz="1000" dirty="0" err="1" smtClean="0">
                <a:hlinkClick r:id="rId6"/>
              </a:rPr>
              <a:t>Accettura</a:t>
            </a:r>
            <a:r>
              <a:rPr lang="en-US" sz="1000" dirty="0" smtClean="0">
                <a:hlinkClick r:id="rId6"/>
              </a:rPr>
              <a:t>, </a:t>
            </a:r>
            <a:r>
              <a:rPr lang="en-US" sz="1000" dirty="0" err="1" smtClean="0">
                <a:hlinkClick r:id="rId6"/>
              </a:rPr>
              <a:t>ColUSM</a:t>
            </a:r>
            <a:r>
              <a:rPr lang="en-US" sz="1000" dirty="0" smtClean="0">
                <a:hlinkClick r:id="rId6"/>
              </a:rPr>
              <a:t>, 29 May 2020</a:t>
            </a:r>
            <a:endParaRPr lang="en-US" sz="1000" dirty="0"/>
          </a:p>
        </p:txBody>
      </p:sp>
      <p:pic>
        <p:nvPicPr>
          <p:cNvPr id="11" name="Picture 10" descr="A close up of a map&#10;&#10;Description automatically generated">
            <a:extLst>
              <a:ext uri="{FF2B5EF4-FFF2-40B4-BE49-F238E27FC236}">
                <a16:creationId xmlns="" xmlns:a16="http://schemas.microsoft.com/office/drawing/2014/main" id="{B0CC3A2F-50C0-4BF5-8F32-3CD96AD861F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7143"/>
          <a:stretch/>
        </p:blipFill>
        <p:spPr>
          <a:xfrm>
            <a:off x="467544" y="597198"/>
            <a:ext cx="4680520" cy="378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3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Thanks a lot!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smtClean="0"/>
              <a:t>2 June 2020, WP2, CERN, C. Accettura, A. Mereghetti</a:t>
            </a:r>
            <a:endParaRPr lang="en-GB" noProof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89" y="4406899"/>
            <a:ext cx="613411" cy="603251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1CD65B3-E8D1-4001-8E0C-4AF8A697297C}">
  <ds:schemaRefs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8946e33d-fd2f-4ae4-8ee9-d90c129cdf9e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4616</TotalTime>
  <Words>729</Words>
  <Application>Microsoft Office PowerPoint</Application>
  <PresentationFormat>On-screen Show (16:9)</PresentationFormat>
  <Paragraphs>78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Symbol</vt:lpstr>
      <vt:lpstr>Wingdings</vt:lpstr>
      <vt:lpstr>Thème Office</vt:lpstr>
      <vt:lpstr>Offsets at collimators and radiation considerations during the measurements of tune shifts in 2018</vt:lpstr>
      <vt:lpstr>Introduction</vt:lpstr>
      <vt:lpstr>Summary of Measurement Sessions</vt:lpstr>
      <vt:lpstr>Estimated Collimator Misalignments</vt:lpstr>
      <vt:lpstr>Estimation of Cumulated Dose on Collimators</vt:lpstr>
      <vt:lpstr>Estimated Cumulated Dose on Collimators</vt:lpstr>
      <vt:lpstr>Thanks a lot!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Alessio Mereghetti</cp:lastModifiedBy>
  <cp:revision>169</cp:revision>
  <dcterms:created xsi:type="dcterms:W3CDTF">2016-02-12T09:02:01Z</dcterms:created>
  <dcterms:modified xsi:type="dcterms:W3CDTF">2020-06-02T07:15:27Z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