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8" r:id="rId3"/>
    <p:sldId id="270" r:id="rId4"/>
    <p:sldId id="263" r:id="rId5"/>
    <p:sldId id="271" r:id="rId6"/>
    <p:sldId id="264" r:id="rId7"/>
    <p:sldId id="266" r:id="rId8"/>
    <p:sldId id="262" r:id="rId9"/>
    <p:sldId id="269" r:id="rId10"/>
    <p:sldId id="267" r:id="rId11"/>
    <p:sldId id="272" r:id="rId12"/>
  </p:sldIdLst>
  <p:sldSz cx="9144000" cy="6858000" type="screen4x3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06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1E0CBA7-10E3-4C59-BA40-2822B01D4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4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EEB5864-1240-4D73-922A-B7C0AD2EA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49" y="0"/>
            <a:ext cx="7072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19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  <p:pic>
        <p:nvPicPr>
          <p:cNvPr id="1030" name="Picture 7" descr="CERN9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5565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86710" y="0"/>
            <a:ext cx="1357290" cy="71435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>
          <a:solidFill>
            <a:schemeClr val="accent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20000"/>
        <a:buChar char="o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53606" TargetMode="External"/><Relationship Id="rId2" Type="http://schemas.openxmlformats.org/officeDocument/2006/relationships/hyperlink" Target="http://indico.cern.ch/conferenceDisplay.py?confId=5085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.cern.ch/conferenceDisplay.py?confId=5701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getFile.py/access?contribId=0&amp;resId=1&amp;materialId=slides&amp;confId=6735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Beryllium </a:t>
            </a:r>
            <a:r>
              <a:rPr lang="en-US" dirty="0" err="1" smtClean="0"/>
              <a:t>Beampipe</a:t>
            </a:r>
            <a:r>
              <a:rPr lang="en-US" dirty="0" smtClean="0"/>
              <a:t> for a 4-layer PIXEL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</a:p>
          <a:p>
            <a:r>
              <a:rPr lang="en-US" sz="1600" dirty="0" smtClean="0"/>
              <a:t>with thanks to</a:t>
            </a:r>
          </a:p>
          <a:p>
            <a:r>
              <a:rPr lang="en-US" dirty="0" smtClean="0"/>
              <a:t>Patrick LEPEULE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0"/>
            <a:ext cx="1142976" cy="714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for LEB</a:t>
            </a:r>
            <a:br>
              <a:rPr lang="en-US" dirty="0" smtClean="0"/>
            </a:br>
            <a:r>
              <a:rPr lang="en-US" dirty="0" smtClean="0"/>
              <a:t>(relevant to CMS)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dirty="0" smtClean="0"/>
              <a:t>CMS upgrade layout is needed</a:t>
            </a:r>
          </a:p>
          <a:p>
            <a:pPr lvl="1"/>
            <a:r>
              <a:rPr lang="en-US" dirty="0" smtClean="0"/>
              <a:t>Agree </a:t>
            </a:r>
            <a:r>
              <a:rPr lang="en-US" dirty="0" err="1" smtClean="0"/>
              <a:t>beampipe</a:t>
            </a:r>
            <a:r>
              <a:rPr lang="en-US" dirty="0" smtClean="0"/>
              <a:t> diameters and materials for whole CMS sector</a:t>
            </a:r>
          </a:p>
          <a:p>
            <a:pPr lvl="2"/>
            <a:r>
              <a:rPr lang="en-US" dirty="0" smtClean="0"/>
              <a:t>Include estimates of alignment and stability tolerances for final aperture study</a:t>
            </a:r>
          </a:p>
          <a:p>
            <a:pPr lvl="1"/>
            <a:r>
              <a:rPr lang="en-US" dirty="0" smtClean="0"/>
              <a:t>Use as input for confirmation of baseline design</a:t>
            </a:r>
          </a:p>
          <a:p>
            <a:pPr lvl="2"/>
            <a:r>
              <a:rPr lang="en-US" dirty="0" smtClean="0"/>
              <a:t>Re-verify 25 mm radius </a:t>
            </a:r>
            <a:r>
              <a:rPr lang="en-US" dirty="0" err="1" smtClean="0"/>
              <a:t>beampipe</a:t>
            </a:r>
            <a:r>
              <a:rPr lang="en-US" dirty="0" smtClean="0"/>
              <a:t> for baseline LHC optics</a:t>
            </a:r>
          </a:p>
          <a:p>
            <a:pPr lvl="2"/>
            <a:r>
              <a:rPr lang="en-US" dirty="0" smtClean="0"/>
              <a:t>Machine protection, Background, Impedance, vacuum</a:t>
            </a:r>
          </a:p>
          <a:p>
            <a:pPr lvl="2"/>
            <a:r>
              <a:rPr lang="en-US" dirty="0" smtClean="0"/>
              <a:t>Some months will be required for these studies</a:t>
            </a:r>
          </a:p>
          <a:p>
            <a:r>
              <a:rPr lang="en-US" dirty="0" smtClean="0"/>
              <a:t>Official approval of layout by </a:t>
            </a:r>
            <a:r>
              <a:rPr lang="en-US" dirty="0" smtClean="0"/>
              <a:t>LHC Machine Committee (LMC)</a:t>
            </a:r>
            <a:endParaRPr lang="en-US" dirty="0" smtClean="0"/>
          </a:p>
          <a:p>
            <a:r>
              <a:rPr lang="en-US" dirty="0" smtClean="0"/>
              <a:t>Advance in parallel with design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1612"/>
            <a:ext cx="7772400" cy="4524388"/>
          </a:xfrm>
        </p:spPr>
        <p:txBody>
          <a:bodyPr/>
          <a:lstStyle/>
          <a:p>
            <a:r>
              <a:rPr lang="en-US" dirty="0" smtClean="0"/>
              <a:t>Project structure in place</a:t>
            </a:r>
          </a:p>
          <a:p>
            <a:pPr lvl="1"/>
            <a:r>
              <a:rPr lang="en-US" dirty="0" smtClean="0"/>
              <a:t>We have a forum for ‘formal’ information exchange between CMS and the machine (LEB working group)</a:t>
            </a:r>
          </a:p>
          <a:p>
            <a:pPr lvl="1"/>
            <a:r>
              <a:rPr lang="en-US" dirty="0" smtClean="0"/>
              <a:t>CMS have requested this new chamber, and the discussions over resources are (hopefully) nearly complete</a:t>
            </a:r>
          </a:p>
          <a:p>
            <a:r>
              <a:rPr lang="en-US" dirty="0" smtClean="0"/>
              <a:t>Design ongoing</a:t>
            </a:r>
          </a:p>
          <a:p>
            <a:pPr lvl="1"/>
            <a:r>
              <a:rPr lang="en-US" dirty="0" smtClean="0"/>
              <a:t>We have agreed a common ‘next-step’ central radius of 25 mm with all concerned parties</a:t>
            </a:r>
          </a:p>
          <a:p>
            <a:pPr lvl="1"/>
            <a:r>
              <a:rPr lang="en-US" dirty="0" smtClean="0"/>
              <a:t>CMS must formally propose a layout request for analysis and approval</a:t>
            </a:r>
          </a:p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Experience shows us that we need at least 3 years from final design approval to delivery of the chamber to CMS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currently installed central </a:t>
            </a:r>
            <a:r>
              <a:rPr lang="en-US" dirty="0" err="1" smtClean="0"/>
              <a:t>beampipe</a:t>
            </a:r>
            <a:endParaRPr lang="en-US" dirty="0" smtClean="0"/>
          </a:p>
          <a:p>
            <a:r>
              <a:rPr lang="en-US" dirty="0" smtClean="0"/>
              <a:t>Consolidation and Upgrade Project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r>
              <a:rPr lang="en-US" dirty="0" err="1" smtClean="0"/>
              <a:t>Beampipe</a:t>
            </a:r>
            <a:r>
              <a:rPr lang="en-US" dirty="0" smtClean="0"/>
              <a:t> diameter</a:t>
            </a:r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Open issues and next steps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Installed </a:t>
            </a:r>
            <a:r>
              <a:rPr lang="en-US" dirty="0" err="1" smtClean="0"/>
              <a:t>beampipe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  <p:pic>
        <p:nvPicPr>
          <p:cNvPr id="1026" name="Picture 2" descr="\\cern.ch\dfs\Workspaces\d\div_lhc\VACUUM\VENESS\Local Pictures\CMS\Installation\CP installation\CMS-Beampipe-inst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9925" y="928670"/>
            <a:ext cx="2975342" cy="396712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5072074"/>
            <a:ext cx="9144032" cy="138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\\cern.ch\dfs\Workspaces\d\div_lhc\VACUUM\VENESS\Local Pictures\CMS\927-0607\integration t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946525" y="1458498"/>
            <a:ext cx="3857622" cy="28932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72066" y="4621421"/>
            <a:ext cx="3000396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Installation in CMS Sept ‘07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4643446"/>
            <a:ext cx="2928958" cy="30777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Integration test June ‘07</a:t>
            </a:r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Organisation</a:t>
            </a:r>
            <a:r>
              <a:rPr lang="en-US" sz="3200" dirty="0" smtClean="0"/>
              <a:t> of the </a:t>
            </a:r>
            <a:r>
              <a:rPr lang="en-US" sz="3200" dirty="0" err="1" smtClean="0"/>
              <a:t>Beampipe</a:t>
            </a:r>
            <a:r>
              <a:rPr lang="en-US" sz="3200" dirty="0" smtClean="0"/>
              <a:t> Upgrade Project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967302"/>
          </a:xfrm>
        </p:spPr>
        <p:txBody>
          <a:bodyPr/>
          <a:lstStyle/>
          <a:p>
            <a:r>
              <a:rPr lang="en-US" dirty="0" smtClean="0"/>
              <a:t>LEB (LHC Experimental </a:t>
            </a:r>
            <a:r>
              <a:rPr lang="en-US" dirty="0" err="1" smtClean="0"/>
              <a:t>Beampipes</a:t>
            </a:r>
            <a:r>
              <a:rPr lang="en-US" dirty="0" smtClean="0"/>
              <a:t>) working group</a:t>
            </a:r>
          </a:p>
          <a:p>
            <a:pPr lvl="1"/>
            <a:r>
              <a:rPr lang="en-US" dirty="0" smtClean="0"/>
              <a:t>Re-started in Jan ’09 following presentations to LHCC and CARE Workshop</a:t>
            </a:r>
          </a:p>
          <a:p>
            <a:pPr lvl="1"/>
            <a:r>
              <a:rPr lang="en-US" dirty="0" smtClean="0"/>
              <a:t>Mandate to “</a:t>
            </a:r>
            <a:r>
              <a:rPr lang="en-GB" dirty="0" smtClean="0"/>
              <a:t>Define, set priorities and follow-up the activities for the consolidation and upgrade (phase I and II) of the experimental vacuum sectors in the LHC”</a:t>
            </a:r>
          </a:p>
          <a:p>
            <a:pPr lvl="1"/>
            <a:r>
              <a:rPr lang="en-GB" dirty="0" smtClean="0"/>
              <a:t>Members proposed from all 5 experiments, plus machine groups and machine coordination, chaired by </a:t>
            </a:r>
            <a:r>
              <a:rPr lang="en-GB" dirty="0" err="1" smtClean="0"/>
              <a:t>R.Veness</a:t>
            </a:r>
            <a:endParaRPr lang="en-GB" dirty="0" smtClean="0"/>
          </a:p>
          <a:p>
            <a:pPr lvl="2"/>
            <a:r>
              <a:rPr lang="en-GB" dirty="0" smtClean="0"/>
              <a:t>CMS represented by the Technical Coordinator (</a:t>
            </a:r>
            <a:r>
              <a:rPr lang="en-GB" dirty="0" err="1" smtClean="0"/>
              <a:t>A.Ball</a:t>
            </a:r>
            <a:r>
              <a:rPr lang="en-GB" dirty="0" smtClean="0"/>
              <a:t>)</a:t>
            </a:r>
          </a:p>
          <a:p>
            <a:r>
              <a:rPr lang="en-US" dirty="0" smtClean="0"/>
              <a:t>LEB action plan</a:t>
            </a:r>
          </a:p>
          <a:p>
            <a:pPr lvl="1"/>
            <a:r>
              <a:rPr lang="en-US" dirty="0" smtClean="0"/>
              <a:t>Step 1: Prepare list of priorities, with budgets and resources [done]</a:t>
            </a:r>
          </a:p>
          <a:p>
            <a:pPr lvl="2"/>
            <a:r>
              <a:rPr lang="en-US" dirty="0" smtClean="0"/>
              <a:t>CMS priorities include a new, smaller diameter beryllium pipe for the 4-layer PIXEL</a:t>
            </a:r>
          </a:p>
          <a:p>
            <a:pPr lvl="1"/>
            <a:r>
              <a:rPr lang="en-US" dirty="0" smtClean="0"/>
              <a:t>Step 2: Agree baseline diameter for upgrade central pipes [done]</a:t>
            </a:r>
          </a:p>
          <a:p>
            <a:pPr lvl="2"/>
            <a:r>
              <a:rPr lang="en-US" dirty="0" smtClean="0"/>
              <a:t>Common request from ATLAS and CMS</a:t>
            </a:r>
          </a:p>
          <a:p>
            <a:pPr lvl="1"/>
            <a:r>
              <a:rPr lang="en-US" dirty="0" smtClean="0"/>
              <a:t>Step 3: Agree layouts for 1</a:t>
            </a:r>
            <a:r>
              <a:rPr lang="en-US" baseline="30000" dirty="0" smtClean="0"/>
              <a:t>st</a:t>
            </a:r>
            <a:r>
              <a:rPr lang="en-US" dirty="0" smtClean="0"/>
              <a:t> generation upgrades (ATLAS and CMS) [in progress]</a:t>
            </a:r>
          </a:p>
          <a:p>
            <a:pPr lvl="1"/>
            <a:r>
              <a:rPr lang="en-US" dirty="0" smtClean="0"/>
              <a:t>Step 4: Follow-up R&amp;D and design of upgrades [in progress]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Organisation</a:t>
            </a:r>
            <a:r>
              <a:rPr lang="en-US" sz="3200" dirty="0" smtClean="0"/>
              <a:t> of the </a:t>
            </a:r>
            <a:r>
              <a:rPr lang="en-US" sz="3200" dirty="0" err="1" smtClean="0"/>
              <a:t>Beampipe</a:t>
            </a:r>
            <a:r>
              <a:rPr lang="en-US" sz="3200" dirty="0" smtClean="0"/>
              <a:t> Upgrade Project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5072066" cy="5143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Agree the scope</a:t>
            </a:r>
          </a:p>
          <a:p>
            <a:pPr lvl="1"/>
            <a:r>
              <a:rPr lang="en-US" dirty="0" smtClean="0"/>
              <a:t>Work package document (in final stages of editing), </a:t>
            </a:r>
            <a:r>
              <a:rPr lang="en-US" dirty="0" err="1" smtClean="0"/>
              <a:t>summarises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All CMS requested activities (including new beryllium pipe for the tracker)</a:t>
            </a:r>
          </a:p>
          <a:p>
            <a:pPr lvl="2"/>
            <a:r>
              <a:rPr lang="en-US" dirty="0" smtClean="0"/>
              <a:t>Overview of the work required</a:t>
            </a:r>
          </a:p>
          <a:p>
            <a:pPr lvl="2"/>
            <a:r>
              <a:rPr lang="en-US" dirty="0" smtClean="0"/>
              <a:t>VSC group resources needed</a:t>
            </a:r>
          </a:p>
          <a:p>
            <a:pPr lvl="2"/>
            <a:r>
              <a:rPr lang="en-US" dirty="0" smtClean="0"/>
              <a:t>Expected spending profiles for CMS and VSC</a:t>
            </a:r>
          </a:p>
          <a:p>
            <a:r>
              <a:rPr lang="en-US" dirty="0" smtClean="0"/>
              <a:t>Project responsibilities</a:t>
            </a:r>
          </a:p>
          <a:p>
            <a:pPr lvl="1"/>
            <a:r>
              <a:rPr lang="en-US" dirty="0" smtClean="0"/>
              <a:t>VSC</a:t>
            </a:r>
          </a:p>
          <a:p>
            <a:pPr lvl="2"/>
            <a:r>
              <a:rPr lang="en-US" dirty="0" smtClean="0"/>
              <a:t>Detailed design (with input from CMS), production of the chamber, supports and any handling tooling</a:t>
            </a:r>
          </a:p>
          <a:p>
            <a:pPr lvl="2"/>
            <a:r>
              <a:rPr lang="en-US" dirty="0" smtClean="0"/>
              <a:t>Installation and commissioning</a:t>
            </a:r>
          </a:p>
          <a:p>
            <a:pPr lvl="1"/>
            <a:r>
              <a:rPr lang="en-US" dirty="0" smtClean="0"/>
              <a:t>CMS</a:t>
            </a:r>
          </a:p>
          <a:p>
            <a:pPr lvl="2"/>
            <a:r>
              <a:rPr lang="en-US" dirty="0" smtClean="0"/>
              <a:t>Integration in the detector (with input from VSC)</a:t>
            </a:r>
          </a:p>
          <a:p>
            <a:pPr lvl="2"/>
            <a:r>
              <a:rPr lang="en-US" dirty="0" smtClean="0"/>
              <a:t>Tooling and infrastructure to access the </a:t>
            </a:r>
            <a:r>
              <a:rPr lang="en-US" dirty="0" err="1" smtClean="0"/>
              <a:t>beamline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6815" y="1214422"/>
            <a:ext cx="3610027" cy="521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Central </a:t>
            </a:r>
            <a:r>
              <a:rPr lang="en-US" dirty="0" err="1" smtClean="0"/>
              <a:t>Beampipe</a:t>
            </a:r>
            <a:r>
              <a:rPr lang="en-US" dirty="0" smtClean="0"/>
              <a:t> Radius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machine upgrade status, requests from experiments, agreement of timeline</a:t>
            </a:r>
          </a:p>
          <a:p>
            <a:pPr lvl="1"/>
            <a:r>
              <a:rPr lang="en-US" dirty="0" smtClean="0">
                <a:hlinkClick r:id="rId2"/>
              </a:rPr>
              <a:t>http://indico.cern.ch/conferenceDisplay.py?confId=50854</a:t>
            </a:r>
            <a:endParaRPr lang="en-US" dirty="0" smtClean="0"/>
          </a:p>
          <a:p>
            <a:r>
              <a:rPr lang="en-US" dirty="0" smtClean="0"/>
              <a:t>Re-evaluation of ‘non-beam aperture’ related parts of the </a:t>
            </a:r>
            <a:r>
              <a:rPr lang="en-US" dirty="0" err="1" smtClean="0"/>
              <a:t>beampipe</a:t>
            </a:r>
            <a:r>
              <a:rPr lang="en-US" dirty="0" smtClean="0"/>
              <a:t> radius</a:t>
            </a:r>
          </a:p>
          <a:p>
            <a:pPr lvl="1"/>
            <a:r>
              <a:rPr lang="en-US" dirty="0" smtClean="0">
                <a:hlinkClick r:id="rId3"/>
              </a:rPr>
              <a:t>http://indico.cern.ch/conferenceDisplay.py?confId=53606</a:t>
            </a:r>
            <a:endParaRPr lang="en-US" dirty="0" smtClean="0"/>
          </a:p>
          <a:p>
            <a:r>
              <a:rPr lang="en-US" dirty="0" smtClean="0"/>
              <a:t>Re-evaluation of the beam aperture requirement and preparation of open issues</a:t>
            </a:r>
          </a:p>
          <a:p>
            <a:pPr lvl="1"/>
            <a:r>
              <a:rPr lang="en-US" dirty="0" smtClean="0">
                <a:hlinkClick r:id="rId4"/>
              </a:rPr>
              <a:t>http://indico.cern.ch/conferenceDisplay.py?confId=57013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105400"/>
          </a:xfrm>
        </p:spPr>
        <p:txBody>
          <a:bodyPr/>
          <a:lstStyle/>
          <a:p>
            <a:r>
              <a:rPr lang="en-US" dirty="0" smtClean="0"/>
              <a:t>‘Baseline’ established 28/5/09 in the LEB-WG</a:t>
            </a:r>
          </a:p>
          <a:p>
            <a:pPr lvl="1"/>
            <a:r>
              <a:rPr lang="en-US" dirty="0" smtClean="0"/>
              <a:t>Considering: Phase I upgrade machine, 14 </a:t>
            </a:r>
            <a:r>
              <a:rPr lang="en-US" dirty="0" err="1" smtClean="0"/>
              <a:t>TeV</a:t>
            </a:r>
            <a:r>
              <a:rPr lang="en-US" dirty="0" smtClean="0"/>
              <a:t> collisions, high-luminosity (low-</a:t>
            </a:r>
            <a:r>
              <a:rPr lang="el-GR" dirty="0" smtClean="0"/>
              <a:t>β</a:t>
            </a:r>
            <a:r>
              <a:rPr lang="en-US" dirty="0" smtClean="0"/>
              <a:t>) optics, in the region ± 2 m from the IP</a:t>
            </a:r>
          </a:p>
          <a:p>
            <a:pPr lvl="1"/>
            <a:r>
              <a:rPr lang="en-US" dirty="0" smtClean="0"/>
              <a:t>25 mm </a:t>
            </a:r>
            <a:r>
              <a:rPr lang="en-US" dirty="0" err="1" smtClean="0"/>
              <a:t>beampipe</a:t>
            </a:r>
            <a:r>
              <a:rPr lang="en-US" dirty="0" smtClean="0"/>
              <a:t> radius is compatible with ‘upgrade’ aperture and mechanics</a:t>
            </a:r>
          </a:p>
          <a:p>
            <a:pPr lvl="2"/>
            <a:r>
              <a:rPr lang="en-US" dirty="0" smtClean="0"/>
              <a:t>Aperture for the ‘baseline’ optics and </a:t>
            </a:r>
            <a:r>
              <a:rPr lang="en-US" dirty="0" err="1" smtClean="0"/>
              <a:t>beampipe</a:t>
            </a:r>
            <a:r>
              <a:rPr lang="en-US" dirty="0" smtClean="0"/>
              <a:t> was confirmed in a LEB meeting in Sept ‘09</a:t>
            </a:r>
          </a:p>
          <a:p>
            <a:pPr lvl="2"/>
            <a:r>
              <a:rPr lang="en-US" dirty="0" smtClean="0">
                <a:hlinkClick r:id="rId2"/>
              </a:rPr>
              <a:t>http://indico.cern.ch/getFile.py/access?contribId=0&amp;resId=1&amp;materialId=slides&amp;confId=67351</a:t>
            </a:r>
            <a:endParaRPr lang="en-US" dirty="0" smtClean="0"/>
          </a:p>
          <a:p>
            <a:r>
              <a:rPr lang="en-US" dirty="0" smtClean="0"/>
              <a:t>There are some issues</a:t>
            </a:r>
          </a:p>
          <a:p>
            <a:pPr lvl="1"/>
            <a:r>
              <a:rPr lang="en-US" dirty="0" smtClean="0"/>
              <a:t>Very high-</a:t>
            </a:r>
            <a:r>
              <a:rPr lang="el-GR" dirty="0" smtClean="0"/>
              <a:t>β</a:t>
            </a:r>
            <a:r>
              <a:rPr lang="en-US" dirty="0" smtClean="0"/>
              <a:t> operation is not compatible with 25 mm radius for currently achievable </a:t>
            </a:r>
            <a:r>
              <a:rPr lang="en-US" dirty="0" err="1" smtClean="0"/>
              <a:t>emmitances</a:t>
            </a:r>
            <a:endParaRPr lang="en-US" dirty="0" smtClean="0"/>
          </a:p>
          <a:p>
            <a:pPr lvl="1"/>
            <a:r>
              <a:rPr lang="en-US" dirty="0" smtClean="0"/>
              <a:t>Radii of forward chambers (</a:t>
            </a:r>
            <a:r>
              <a:rPr lang="en-US" dirty="0" err="1" smtClean="0"/>
              <a:t>eg</a:t>
            </a:r>
            <a:r>
              <a:rPr lang="en-US" dirty="0" smtClean="0"/>
              <a:t>, CT2) must be re-evaluated for Phase I upgrade</a:t>
            </a:r>
          </a:p>
          <a:p>
            <a:r>
              <a:rPr lang="en-US" dirty="0" smtClean="0"/>
              <a:t>A number of open questions remain to validate this number</a:t>
            </a:r>
          </a:p>
          <a:p>
            <a:pPr lvl="1"/>
            <a:r>
              <a:rPr lang="en-US" dirty="0" smtClean="0"/>
              <a:t>Machine protection (larger TAS, smaller diameter central pipe)</a:t>
            </a:r>
          </a:p>
          <a:p>
            <a:pPr lvl="1"/>
            <a:r>
              <a:rPr lang="en-US" dirty="0" smtClean="0"/>
              <a:t>Machine-induced background</a:t>
            </a:r>
          </a:p>
          <a:p>
            <a:pPr lvl="1"/>
            <a:r>
              <a:rPr lang="en-US" dirty="0" smtClean="0"/>
              <a:t>Impedance requirements (smaller diameter central pipe)</a:t>
            </a:r>
          </a:p>
          <a:p>
            <a:pPr lvl="1"/>
            <a:r>
              <a:rPr lang="en-US" dirty="0" smtClean="0"/>
              <a:t>Re-evaluation of vacuum performance (smaller diameter, less conductance)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Beampipe- R.Veness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Beampipe- R.Veness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Contract </a:t>
            </a:r>
            <a:r>
              <a:rPr lang="en-US" sz="3600" dirty="0" smtClean="0"/>
              <a:t>timeline </a:t>
            </a:r>
            <a:r>
              <a:rPr lang="en-US" sz="3600" dirty="0"/>
              <a:t>for </a:t>
            </a:r>
            <a:r>
              <a:rPr lang="en-US" sz="3600" dirty="0" smtClean="0"/>
              <a:t>installed beryllium </a:t>
            </a:r>
            <a:r>
              <a:rPr lang="en-US" sz="3600" dirty="0"/>
              <a:t>pipes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684213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2001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763713" y="2852738"/>
            <a:ext cx="10795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2002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844800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2003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3924300" y="2852738"/>
            <a:ext cx="10795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2004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5005388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2005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6084888" y="2852738"/>
            <a:ext cx="10795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2006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7164388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2007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755650" y="1746244"/>
            <a:ext cx="863600" cy="825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Market survey placed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268538" y="3500438"/>
            <a:ext cx="1374768" cy="132343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Finance committee approval for contract placement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1835150" y="1989138"/>
            <a:ext cx="936625" cy="581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Call for tenders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916238" y="1984375"/>
            <a:ext cx="1012820" cy="581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Contract placed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4135442" y="3500438"/>
            <a:ext cx="1079500" cy="1069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ATLAS chamber delivered to CERN</a:t>
            </a:r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5643571" y="1495425"/>
            <a:ext cx="1428760" cy="107721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CMS Chamber </a:t>
            </a:r>
            <a:r>
              <a:rPr lang="en-US" sz="1600" dirty="0"/>
              <a:t>assembled ready for installation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6072198" y="3500438"/>
            <a:ext cx="1414485" cy="8309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CMS chamber delivered to CERN</a:t>
            </a:r>
            <a:endParaRPr lang="en-US" sz="1600" dirty="0"/>
          </a:p>
        </p:txBody>
      </p:sp>
      <p:sp>
        <p:nvSpPr>
          <p:cNvPr id="58388" name="AutoShape 20"/>
          <p:cNvSpPr>
            <a:spLocks noChangeArrowheads="1"/>
          </p:cNvSpPr>
          <p:nvPr/>
        </p:nvSpPr>
        <p:spPr bwMode="auto">
          <a:xfrm>
            <a:off x="1925621" y="3213100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89" name="AutoShape 21"/>
          <p:cNvSpPr>
            <a:spLocks noChangeArrowheads="1"/>
          </p:cNvSpPr>
          <p:nvPr/>
        </p:nvSpPr>
        <p:spPr bwMode="auto">
          <a:xfrm>
            <a:off x="2625725" y="32131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0" name="AutoShape 22"/>
          <p:cNvSpPr>
            <a:spLocks noChangeArrowheads="1"/>
          </p:cNvSpPr>
          <p:nvPr/>
        </p:nvSpPr>
        <p:spPr bwMode="auto">
          <a:xfrm>
            <a:off x="5000628" y="3213100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1" name="AutoShape 23"/>
          <p:cNvSpPr>
            <a:spLocks noChangeArrowheads="1"/>
          </p:cNvSpPr>
          <p:nvPr/>
        </p:nvSpPr>
        <p:spPr bwMode="auto">
          <a:xfrm>
            <a:off x="6500826" y="32131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2" name="AutoShape 24"/>
          <p:cNvSpPr>
            <a:spLocks noChangeArrowheads="1"/>
          </p:cNvSpPr>
          <p:nvPr/>
        </p:nvSpPr>
        <p:spPr bwMode="auto">
          <a:xfrm rot="-10800000">
            <a:off x="2195513" y="2563813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3" name="AutoShape 25"/>
          <p:cNvSpPr>
            <a:spLocks noChangeArrowheads="1"/>
          </p:cNvSpPr>
          <p:nvPr/>
        </p:nvSpPr>
        <p:spPr bwMode="auto">
          <a:xfrm rot="-10800000">
            <a:off x="3130550" y="25654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4" name="AutoShape 26"/>
          <p:cNvSpPr>
            <a:spLocks noChangeArrowheads="1"/>
          </p:cNvSpPr>
          <p:nvPr/>
        </p:nvSpPr>
        <p:spPr bwMode="auto">
          <a:xfrm rot="-10800000">
            <a:off x="6858016" y="2565400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6" name="Text Box 28"/>
          <p:cNvSpPr txBox="1">
            <a:spLocks noChangeArrowheads="1"/>
          </p:cNvSpPr>
          <p:nvPr/>
        </p:nvSpPr>
        <p:spPr bwMode="auto">
          <a:xfrm>
            <a:off x="7307264" y="1739900"/>
            <a:ext cx="1265264" cy="825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Installation in </a:t>
            </a:r>
            <a:r>
              <a:rPr lang="en-US" sz="1600" dirty="0" smtClean="0"/>
              <a:t>CMS </a:t>
            </a:r>
            <a:r>
              <a:rPr lang="en-US" sz="1600" dirty="0"/>
              <a:t>starts</a:t>
            </a:r>
          </a:p>
        </p:txBody>
      </p:sp>
      <p:sp>
        <p:nvSpPr>
          <p:cNvPr id="58397" name="AutoShape 29"/>
          <p:cNvSpPr>
            <a:spLocks noChangeArrowheads="1"/>
          </p:cNvSpPr>
          <p:nvPr/>
        </p:nvSpPr>
        <p:spPr bwMode="auto">
          <a:xfrm rot="-10800000">
            <a:off x="7783536" y="25654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846120" y="3500438"/>
            <a:ext cx="1296988" cy="8309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Engineering design </a:t>
            </a:r>
            <a:r>
              <a:rPr lang="en-US" sz="1600" dirty="0" smtClean="0"/>
              <a:t>approved</a:t>
            </a:r>
            <a:endParaRPr lang="en-US" sz="1600" dirty="0"/>
          </a:p>
        </p:txBody>
      </p:sp>
      <p:sp>
        <p:nvSpPr>
          <p:cNvPr id="58401" name="AutoShape 33"/>
          <p:cNvSpPr>
            <a:spLocks noChangeArrowheads="1"/>
          </p:cNvSpPr>
          <p:nvPr/>
        </p:nvSpPr>
        <p:spPr bwMode="auto">
          <a:xfrm rot="-10800000">
            <a:off x="1142976" y="25654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CMS Tracker Week 12Feb2010</a:t>
            </a:r>
            <a:endParaRPr lang="en-US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Beampipe- R.Veness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Contract </a:t>
            </a:r>
            <a:r>
              <a:rPr lang="en-US" sz="3600" dirty="0" smtClean="0"/>
              <a:t>timeline </a:t>
            </a:r>
            <a:r>
              <a:rPr lang="en-US" sz="3600" dirty="0"/>
              <a:t>for </a:t>
            </a:r>
            <a:r>
              <a:rPr lang="en-US" sz="3600" dirty="0" smtClean="0"/>
              <a:t>Installed beryllium </a:t>
            </a:r>
            <a:r>
              <a:rPr lang="en-US" sz="3600" dirty="0"/>
              <a:t>pipes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684213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2001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763713" y="2852738"/>
            <a:ext cx="10795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2002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844800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2003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3924300" y="2852738"/>
            <a:ext cx="10795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2004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5005388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2005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6084888" y="2852738"/>
            <a:ext cx="10795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2006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7164388" y="2852738"/>
            <a:ext cx="1079500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2007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755650" y="1746244"/>
            <a:ext cx="863600" cy="825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Market survey placed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268538" y="3500438"/>
            <a:ext cx="1374768" cy="132343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Finance committee approval for contract placement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1835150" y="1989138"/>
            <a:ext cx="936625" cy="581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Call for tenders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916238" y="1984375"/>
            <a:ext cx="1012820" cy="581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Contract placed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4135442" y="3500438"/>
            <a:ext cx="1079500" cy="1069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ATLAS chamber delivered to CERN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6072198" y="3500438"/>
            <a:ext cx="1414485" cy="8309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CMS chamber delivered to CERN</a:t>
            </a:r>
            <a:endParaRPr lang="en-US" sz="1600" dirty="0"/>
          </a:p>
        </p:txBody>
      </p:sp>
      <p:sp>
        <p:nvSpPr>
          <p:cNvPr id="58388" name="AutoShape 20"/>
          <p:cNvSpPr>
            <a:spLocks noChangeArrowheads="1"/>
          </p:cNvSpPr>
          <p:nvPr/>
        </p:nvSpPr>
        <p:spPr bwMode="auto">
          <a:xfrm>
            <a:off x="1925621" y="3213100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89" name="AutoShape 21"/>
          <p:cNvSpPr>
            <a:spLocks noChangeArrowheads="1"/>
          </p:cNvSpPr>
          <p:nvPr/>
        </p:nvSpPr>
        <p:spPr bwMode="auto">
          <a:xfrm>
            <a:off x="2625725" y="32131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0" name="AutoShape 22"/>
          <p:cNvSpPr>
            <a:spLocks noChangeArrowheads="1"/>
          </p:cNvSpPr>
          <p:nvPr/>
        </p:nvSpPr>
        <p:spPr bwMode="auto">
          <a:xfrm>
            <a:off x="5000628" y="3213100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1" name="AutoShape 23"/>
          <p:cNvSpPr>
            <a:spLocks noChangeArrowheads="1"/>
          </p:cNvSpPr>
          <p:nvPr/>
        </p:nvSpPr>
        <p:spPr bwMode="auto">
          <a:xfrm>
            <a:off x="6500826" y="32131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2" name="AutoShape 24"/>
          <p:cNvSpPr>
            <a:spLocks noChangeArrowheads="1"/>
          </p:cNvSpPr>
          <p:nvPr/>
        </p:nvSpPr>
        <p:spPr bwMode="auto">
          <a:xfrm rot="-10800000">
            <a:off x="2195513" y="2563813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3" name="AutoShape 25"/>
          <p:cNvSpPr>
            <a:spLocks noChangeArrowheads="1"/>
          </p:cNvSpPr>
          <p:nvPr/>
        </p:nvSpPr>
        <p:spPr bwMode="auto">
          <a:xfrm rot="-10800000">
            <a:off x="3130550" y="25654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4" name="AutoShape 26"/>
          <p:cNvSpPr>
            <a:spLocks noChangeArrowheads="1"/>
          </p:cNvSpPr>
          <p:nvPr/>
        </p:nvSpPr>
        <p:spPr bwMode="auto">
          <a:xfrm rot="-10800000">
            <a:off x="6858016" y="2565400"/>
            <a:ext cx="217487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5" name="Text Box 27"/>
          <p:cNvSpPr txBox="1">
            <a:spLocks noChangeArrowheads="1"/>
          </p:cNvSpPr>
          <p:nvPr/>
        </p:nvSpPr>
        <p:spPr bwMode="auto">
          <a:xfrm>
            <a:off x="2000232" y="4857760"/>
            <a:ext cx="3143272" cy="83099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Total contracting and </a:t>
            </a:r>
            <a:r>
              <a:rPr lang="en-US" sz="1600" dirty="0" smtClean="0"/>
              <a:t>manufacture time for one chamber: </a:t>
            </a:r>
            <a:r>
              <a:rPr lang="en-US" sz="1600" dirty="0"/>
              <a:t>2</a:t>
            </a:r>
            <a:r>
              <a:rPr lang="en-US" sz="1600" dirty="0" smtClean="0"/>
              <a:t> </a:t>
            </a:r>
            <a:r>
              <a:rPr lang="en-US" sz="1600" dirty="0"/>
              <a:t>years, </a:t>
            </a:r>
            <a:r>
              <a:rPr lang="en-US" sz="1600" dirty="0" smtClean="0"/>
              <a:t>9 </a:t>
            </a:r>
            <a:r>
              <a:rPr lang="en-US" sz="1600" dirty="0"/>
              <a:t>months</a:t>
            </a:r>
          </a:p>
        </p:txBody>
      </p:sp>
      <p:sp>
        <p:nvSpPr>
          <p:cNvPr id="58396" name="Text Box 28"/>
          <p:cNvSpPr txBox="1">
            <a:spLocks noChangeArrowheads="1"/>
          </p:cNvSpPr>
          <p:nvPr/>
        </p:nvSpPr>
        <p:spPr bwMode="auto">
          <a:xfrm>
            <a:off x="7307264" y="1739900"/>
            <a:ext cx="1265264" cy="825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Installation in </a:t>
            </a:r>
            <a:r>
              <a:rPr lang="en-US" sz="1600" dirty="0" smtClean="0"/>
              <a:t>CMS </a:t>
            </a:r>
            <a:r>
              <a:rPr lang="en-US" sz="1600" dirty="0"/>
              <a:t>starts</a:t>
            </a:r>
          </a:p>
        </p:txBody>
      </p:sp>
      <p:sp>
        <p:nvSpPr>
          <p:cNvPr id="58397" name="AutoShape 29"/>
          <p:cNvSpPr>
            <a:spLocks noChangeArrowheads="1"/>
          </p:cNvSpPr>
          <p:nvPr/>
        </p:nvSpPr>
        <p:spPr bwMode="auto">
          <a:xfrm rot="-10800000">
            <a:off x="7783536" y="25654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99" name="Text Box 31"/>
          <p:cNvSpPr txBox="1">
            <a:spLocks noChangeArrowheads="1"/>
          </p:cNvSpPr>
          <p:nvPr/>
        </p:nvSpPr>
        <p:spPr bwMode="auto">
          <a:xfrm>
            <a:off x="1231925" y="5786454"/>
            <a:ext cx="6697661" cy="3365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</a:rPr>
              <a:t>Total project duration: 6 years, </a:t>
            </a:r>
            <a:r>
              <a:rPr lang="en-US" sz="1600" dirty="0" smtClean="0">
                <a:solidFill>
                  <a:schemeClr val="bg1"/>
                </a:solidFill>
              </a:rPr>
              <a:t>2 </a:t>
            </a:r>
            <a:r>
              <a:rPr lang="en-US" sz="1600" dirty="0">
                <a:solidFill>
                  <a:schemeClr val="bg1"/>
                </a:solidFill>
              </a:rPr>
              <a:t>months</a:t>
            </a:r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846120" y="3500438"/>
            <a:ext cx="1296988" cy="83099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Engineering design </a:t>
            </a:r>
            <a:r>
              <a:rPr lang="en-US" sz="1600" dirty="0" smtClean="0"/>
              <a:t>approved</a:t>
            </a:r>
            <a:endParaRPr lang="en-US" sz="1600" dirty="0"/>
          </a:p>
        </p:txBody>
      </p:sp>
      <p:sp>
        <p:nvSpPr>
          <p:cNvPr id="58401" name="AutoShape 33"/>
          <p:cNvSpPr>
            <a:spLocks noChangeArrowheads="1"/>
          </p:cNvSpPr>
          <p:nvPr/>
        </p:nvSpPr>
        <p:spPr bwMode="auto">
          <a:xfrm rot="-10800000">
            <a:off x="1142976" y="2565400"/>
            <a:ext cx="217488" cy="288925"/>
          </a:xfrm>
          <a:prstGeom prst="upArrow">
            <a:avLst>
              <a:gd name="adj1" fmla="val 50000"/>
              <a:gd name="adj2" fmla="val 33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1284265" y="4179099"/>
            <a:ext cx="1500198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4359272" y="4179099"/>
            <a:ext cx="1500198" cy="0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1555" y="4536289"/>
            <a:ext cx="2500330" cy="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6642115" y="4536289"/>
            <a:ext cx="2500330" cy="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5643571" y="1495425"/>
            <a:ext cx="1428760" cy="107721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CMS Chamber </a:t>
            </a:r>
            <a:r>
              <a:rPr lang="en-US" sz="1600" dirty="0"/>
              <a:t>assembled ready for installation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y Template 5">
  <a:themeElements>
    <a:clrScheme name="Ray Template 5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Ray Template 5">
      <a:majorFont>
        <a:latin typeface="Arial Black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y Template 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y Template 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y Template 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</TotalTime>
  <Words>858</Words>
  <Application>Microsoft Office PowerPoint</Application>
  <PresentationFormat>On-screen Show (4:3)</PresentationFormat>
  <Paragraphs>137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Ray Template 5</vt:lpstr>
      <vt:lpstr>New Beryllium Beampipe for a 4-layer PIXEL</vt:lpstr>
      <vt:lpstr>Contents</vt:lpstr>
      <vt:lpstr>Installed beampipe</vt:lpstr>
      <vt:lpstr>Organisation of the Beampipe Upgrade Project</vt:lpstr>
      <vt:lpstr>Organisation of the Beampipe Upgrade Project</vt:lpstr>
      <vt:lpstr>Review of Central Beampipe Radius</vt:lpstr>
      <vt:lpstr>Current Situation</vt:lpstr>
      <vt:lpstr>Contract timeline for installed beryllium pipes</vt:lpstr>
      <vt:lpstr>Contract timeline for Installed beryllium pipes</vt:lpstr>
      <vt:lpstr>Next Steps for LEB (relevant to CMS)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veness</dc:creator>
  <cp:lastModifiedBy>Veness</cp:lastModifiedBy>
  <cp:revision>35</cp:revision>
  <dcterms:created xsi:type="dcterms:W3CDTF">2009-06-25T16:17:21Z</dcterms:created>
  <dcterms:modified xsi:type="dcterms:W3CDTF">2010-02-12T07:12:48Z</dcterms:modified>
</cp:coreProperties>
</file>