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4278" r:id="rId4"/>
  </p:sldMasterIdLst>
  <p:notesMasterIdLst>
    <p:notesMasterId r:id="rId31"/>
  </p:notesMasterIdLst>
  <p:handoutMasterIdLst>
    <p:handoutMasterId r:id="rId32"/>
  </p:handoutMasterIdLst>
  <p:sldIdLst>
    <p:sldId id="332" r:id="rId5"/>
    <p:sldId id="333" r:id="rId6"/>
    <p:sldId id="334" r:id="rId7"/>
    <p:sldId id="335" r:id="rId8"/>
    <p:sldId id="380" r:id="rId9"/>
    <p:sldId id="363" r:id="rId10"/>
    <p:sldId id="366" r:id="rId11"/>
    <p:sldId id="367" r:id="rId12"/>
    <p:sldId id="360" r:id="rId13"/>
    <p:sldId id="381" r:id="rId14"/>
    <p:sldId id="374" r:id="rId15"/>
    <p:sldId id="372" r:id="rId16"/>
    <p:sldId id="345" r:id="rId17"/>
    <p:sldId id="362" r:id="rId18"/>
    <p:sldId id="373" r:id="rId19"/>
    <p:sldId id="376" r:id="rId20"/>
    <p:sldId id="392" r:id="rId21"/>
    <p:sldId id="388" r:id="rId22"/>
    <p:sldId id="387" r:id="rId23"/>
    <p:sldId id="378" r:id="rId24"/>
    <p:sldId id="355" r:id="rId25"/>
    <p:sldId id="338" r:id="rId26"/>
    <p:sldId id="337" r:id="rId27"/>
    <p:sldId id="350" r:id="rId28"/>
    <p:sldId id="390" r:id="rId29"/>
    <p:sldId id="391" r:id="rId30"/>
  </p:sldIdLst>
  <p:sldSz cx="10080625" cy="7559675"/>
  <p:notesSz cx="9926638" cy="6797675"/>
  <p:defaultTextStyle>
    <a:defPPr>
      <a:defRPr lang="en-US"/>
    </a:defPPr>
    <a:lvl1pPr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1pPr>
    <a:lvl2pPr marL="741363" indent="-28416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2pPr>
    <a:lvl3pPr marL="11414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3pPr>
    <a:lvl4pPr marL="15986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4pPr>
    <a:lvl5pPr marL="20558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bg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bg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bg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bg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381">
          <p15:clr>
            <a:srgbClr val="A4A3A4"/>
          </p15:clr>
        </p15:guide>
        <p15:guide id="2" pos="3175">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432FF"/>
    <a:srgbClr val="FF2600"/>
    <a:srgbClr val="FFFFCC"/>
    <a:srgbClr val="1067EA"/>
    <a:srgbClr val="139BFB"/>
    <a:srgbClr val="808080"/>
    <a:srgbClr val="969696"/>
    <a:srgbClr val="0068A6"/>
    <a:srgbClr val="98C8E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42" autoAdjust="0"/>
    <p:restoredTop sz="99836" autoAdjust="0"/>
  </p:normalViewPr>
  <p:slideViewPr>
    <p:cSldViewPr>
      <p:cViewPr>
        <p:scale>
          <a:sx n="140" d="100"/>
          <a:sy n="140" d="100"/>
        </p:scale>
        <p:origin x="1144" y="88"/>
      </p:cViewPr>
      <p:guideLst>
        <p:guide orient="horz" pos="2381"/>
        <p:guide pos="3175"/>
      </p:guideLst>
    </p:cSldViewPr>
  </p:slideViewPr>
  <p:outlineViewPr>
    <p:cViewPr>
      <p:scale>
        <a:sx n="33" d="100"/>
        <a:sy n="33" d="100"/>
      </p:scale>
      <p:origin x="0" y="0"/>
    </p:cViewPr>
  </p:outlineViewPr>
  <p:notesTextViewPr>
    <p:cViewPr>
      <p:scale>
        <a:sx n="1" d="1"/>
        <a:sy n="1" d="1"/>
      </p:scale>
      <p:origin x="0" y="0"/>
    </p:cViewPr>
  </p:notesTextViewPr>
  <p:notesViewPr>
    <p:cSldViewPr>
      <p:cViewPr varScale="1">
        <p:scale>
          <a:sx n="103" d="100"/>
          <a:sy n="103" d="100"/>
        </p:scale>
        <p:origin x="2274" y="12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4302280" cy="339741"/>
          </a:xfrm>
          <a:prstGeom prst="rect">
            <a:avLst/>
          </a:prstGeom>
        </p:spPr>
        <p:txBody>
          <a:bodyPr vert="horz" lIns="83786" tIns="41893" rIns="83786" bIns="41893" rtlCol="0"/>
          <a:lstStyle>
            <a:lvl1pPr algn="l" defTabSz="411617" eaLnBrk="1">
              <a:lnSpc>
                <a:spcPct val="93000"/>
              </a:lnSpc>
              <a:buClr>
                <a:srgbClr val="000000"/>
              </a:buClr>
              <a:buSzPct val="100000"/>
              <a:buFont typeface="Times New Roman" charset="0"/>
              <a:buNone/>
              <a:defRPr sz="1100">
                <a:latin typeface="Arial" charset="0"/>
                <a:ea typeface="ＭＳ Ｐゴシック" charset="0"/>
                <a:cs typeface="ＭＳ Ｐゴシック" charset="0"/>
              </a:defRPr>
            </a:lvl1pPr>
          </a:lstStyle>
          <a:p>
            <a:pPr>
              <a:defRPr/>
            </a:pPr>
            <a:endParaRPr lang="it-IT"/>
          </a:p>
        </p:txBody>
      </p:sp>
      <p:sp>
        <p:nvSpPr>
          <p:cNvPr id="3" name="Segnaposto data 2"/>
          <p:cNvSpPr>
            <a:spLocks noGrp="1"/>
          </p:cNvSpPr>
          <p:nvPr>
            <p:ph type="dt" sz="quarter" idx="1"/>
          </p:nvPr>
        </p:nvSpPr>
        <p:spPr>
          <a:xfrm>
            <a:off x="5621410" y="0"/>
            <a:ext cx="4303754" cy="339741"/>
          </a:xfrm>
          <a:prstGeom prst="rect">
            <a:avLst/>
          </a:prstGeom>
        </p:spPr>
        <p:txBody>
          <a:bodyPr vert="horz" wrap="square" lIns="83786" tIns="41893" rIns="83786" bIns="41893" numCol="1" anchor="t" anchorCtr="0" compatLnSpc="1">
            <a:prstTxWarp prst="textNoShape">
              <a:avLst/>
            </a:prstTxWarp>
          </a:bodyPr>
          <a:lstStyle>
            <a:lvl1pPr algn="r" eaLnBrk="1">
              <a:lnSpc>
                <a:spcPct val="93000"/>
              </a:lnSpc>
              <a:buClr>
                <a:srgbClr val="000000"/>
              </a:buClr>
              <a:buSzPct val="100000"/>
              <a:buFont typeface="Times New Roman" panose="02020603050405020304" pitchFamily="18" charset="0"/>
              <a:buNone/>
              <a:defRPr sz="1100">
                <a:ea typeface="MS PGothic" panose="020B0600070205080204" pitchFamily="34" charset="-128"/>
              </a:defRPr>
            </a:lvl1pPr>
          </a:lstStyle>
          <a:p>
            <a:pPr>
              <a:defRPr/>
            </a:pPr>
            <a:fld id="{22BC0B9A-6933-4F3F-8E52-2AA9BF11D1B0}" type="datetimeFigureOut">
              <a:rPr lang="it-IT" altLang="it-IT"/>
              <a:pPr>
                <a:defRPr/>
              </a:pPr>
              <a:t>16/06/20</a:t>
            </a:fld>
            <a:endParaRPr lang="it-IT" altLang="it-IT"/>
          </a:p>
        </p:txBody>
      </p:sp>
      <p:sp>
        <p:nvSpPr>
          <p:cNvPr id="5" name="Segnaposto numero diapositiva 4"/>
          <p:cNvSpPr>
            <a:spLocks noGrp="1"/>
          </p:cNvSpPr>
          <p:nvPr>
            <p:ph type="sldNum" sz="quarter" idx="3"/>
          </p:nvPr>
        </p:nvSpPr>
        <p:spPr>
          <a:xfrm>
            <a:off x="5621410" y="6456507"/>
            <a:ext cx="4303754" cy="339741"/>
          </a:xfrm>
          <a:prstGeom prst="rect">
            <a:avLst/>
          </a:prstGeom>
        </p:spPr>
        <p:txBody>
          <a:bodyPr vert="horz" wrap="square" lIns="83786" tIns="41893" rIns="83786" bIns="41893" numCol="1" anchor="b" anchorCtr="0" compatLnSpc="1">
            <a:prstTxWarp prst="textNoShape">
              <a:avLst/>
            </a:prstTxWarp>
          </a:bodyPr>
          <a:lstStyle>
            <a:lvl1pPr algn="r" eaLnBrk="1">
              <a:lnSpc>
                <a:spcPct val="93000"/>
              </a:lnSpc>
              <a:buClr>
                <a:srgbClr val="000000"/>
              </a:buClr>
              <a:buSzPct val="100000"/>
              <a:buFont typeface="Times New Roman" pitchFamily="18" charset="0"/>
              <a:buNone/>
              <a:defRPr sz="1100"/>
            </a:lvl1pPr>
          </a:lstStyle>
          <a:p>
            <a:fld id="{6AE28C17-E6F0-4057-8387-BD26770D1F5D}" type="slidenum">
              <a:rPr lang="it-IT" altLang="it-IT"/>
              <a:pPr/>
              <a:t>‹#›</a:t>
            </a:fld>
            <a:endParaRPr lang="it-IT" altLang="it-IT"/>
          </a:p>
        </p:txBody>
      </p:sp>
      <p:sp>
        <p:nvSpPr>
          <p:cNvPr id="6" name="Segnaposto piè di pagina 5"/>
          <p:cNvSpPr>
            <a:spLocks noGrp="1"/>
          </p:cNvSpPr>
          <p:nvPr>
            <p:ph type="ftr" sz="quarter" idx="2"/>
          </p:nvPr>
        </p:nvSpPr>
        <p:spPr>
          <a:xfrm>
            <a:off x="1" y="6456507"/>
            <a:ext cx="4302280" cy="341168"/>
          </a:xfrm>
          <a:prstGeom prst="rect">
            <a:avLst/>
          </a:prstGeom>
        </p:spPr>
        <p:txBody>
          <a:bodyPr vert="horz" lIns="83786" tIns="41893" rIns="83786" bIns="41893" rtlCol="0" anchor="b"/>
          <a:lstStyle>
            <a:lvl1pPr algn="l" eaLnBrk="1">
              <a:lnSpc>
                <a:spcPct val="93000"/>
              </a:lnSpc>
              <a:buClr>
                <a:srgbClr val="000000"/>
              </a:buClr>
              <a:buSzPct val="100000"/>
              <a:buFont typeface="Times New Roman" panose="02020603050405020304" pitchFamily="18" charset="0"/>
              <a:buNone/>
              <a:defRPr sz="1100">
                <a:ea typeface="MS PGothic" panose="020B0600070205080204" pitchFamily="34" charset="-128"/>
              </a:defRPr>
            </a:lvl1pPr>
          </a:lstStyle>
          <a:p>
            <a:pPr>
              <a:defRPr/>
            </a:pPr>
            <a:endParaRPr lang="it-IT"/>
          </a:p>
        </p:txBody>
      </p:sp>
    </p:spTree>
    <p:extLst>
      <p:ext uri="{BB962C8B-B14F-4D97-AF65-F5344CB8AC3E}">
        <p14:creationId xmlns:p14="http://schemas.microsoft.com/office/powerpoint/2010/main" val="273979859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42" name="AutoShape 1"/>
          <p:cNvSpPr>
            <a:spLocks noChangeArrowheads="1"/>
          </p:cNvSpPr>
          <p:nvPr/>
        </p:nvSpPr>
        <p:spPr bwMode="auto">
          <a:xfrm>
            <a:off x="0" y="0"/>
            <a:ext cx="9926638" cy="6797675"/>
          </a:xfrm>
          <a:prstGeom prst="roundRect">
            <a:avLst>
              <a:gd name="adj" fmla="val 19"/>
            </a:avLst>
          </a:prstGeom>
          <a:solidFill>
            <a:srgbClr val="FFFFFF"/>
          </a:solidFill>
          <a:ln w="9525">
            <a:noFill/>
            <a:round/>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10243" name="Rectangle 2"/>
          <p:cNvSpPr>
            <a:spLocks noGrp="1" noRot="1" noChangeAspect="1" noChangeArrowheads="1"/>
          </p:cNvSpPr>
          <p:nvPr>
            <p:ph type="sldImg"/>
          </p:nvPr>
        </p:nvSpPr>
        <p:spPr bwMode="auto">
          <a:xfrm>
            <a:off x="3262313" y="517525"/>
            <a:ext cx="3395662" cy="2546350"/>
          </a:xfrm>
          <a:prstGeom prst="rect">
            <a:avLst/>
          </a:prstGeom>
          <a:noFill/>
          <a:ln w="9525">
            <a:noFill/>
            <a:miter lim="800000"/>
            <a:headEnd/>
            <a:tailEnd/>
          </a:ln>
        </p:spPr>
      </p:sp>
      <p:sp>
        <p:nvSpPr>
          <p:cNvPr id="3075" name="Rectangle 3"/>
          <p:cNvSpPr>
            <a:spLocks noGrp="1" noChangeArrowheads="1"/>
          </p:cNvSpPr>
          <p:nvPr>
            <p:ph type="body"/>
          </p:nvPr>
        </p:nvSpPr>
        <p:spPr bwMode="auto">
          <a:xfrm>
            <a:off x="991928" y="3228967"/>
            <a:ext cx="7938362" cy="3057669"/>
          </a:xfrm>
          <a:prstGeom prst="rect">
            <a:avLst/>
          </a:prstGeom>
          <a:noFill/>
          <a:ln>
            <a:noFill/>
          </a:ln>
          <a:effectLst/>
          <a:extLst/>
        </p:spPr>
        <p:txBody>
          <a:bodyPr vert="horz" wrap="square" lIns="0" tIns="0" rIns="0" bIns="0" numCol="1" anchor="t" anchorCtr="0" compatLnSpc="1">
            <a:prstTxWarp prst="textNoShape">
              <a:avLst/>
            </a:prstTxWarp>
          </a:bodyPr>
          <a:lstStyle/>
          <a:p>
            <a:pPr lvl="0"/>
            <a:endParaRPr lang="en-US" noProof="0"/>
          </a:p>
        </p:txBody>
      </p:sp>
      <p:sp>
        <p:nvSpPr>
          <p:cNvPr id="10245" name="Text Box 4"/>
          <p:cNvSpPr txBox="1">
            <a:spLocks noChangeArrowheads="1"/>
          </p:cNvSpPr>
          <p:nvPr/>
        </p:nvSpPr>
        <p:spPr bwMode="auto">
          <a:xfrm>
            <a:off x="0" y="0"/>
            <a:ext cx="4306702" cy="339741"/>
          </a:xfrm>
          <a:prstGeom prst="rect">
            <a:avLst/>
          </a:prstGeom>
          <a:noFill/>
          <a:ln w="9525">
            <a:noFill/>
            <a:miter lim="800000"/>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10246" name="Text Box 5"/>
          <p:cNvSpPr txBox="1">
            <a:spLocks noChangeArrowheads="1"/>
          </p:cNvSpPr>
          <p:nvPr/>
        </p:nvSpPr>
        <p:spPr bwMode="auto">
          <a:xfrm>
            <a:off x="5618462" y="0"/>
            <a:ext cx="4306702" cy="339741"/>
          </a:xfrm>
          <a:prstGeom prst="rect">
            <a:avLst/>
          </a:prstGeom>
          <a:noFill/>
          <a:ln w="9525">
            <a:noFill/>
            <a:miter lim="800000"/>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10247" name="Text Box 6"/>
          <p:cNvSpPr txBox="1">
            <a:spLocks noChangeArrowheads="1"/>
          </p:cNvSpPr>
          <p:nvPr/>
        </p:nvSpPr>
        <p:spPr bwMode="auto">
          <a:xfrm>
            <a:off x="0" y="6457934"/>
            <a:ext cx="4306702" cy="338314"/>
          </a:xfrm>
          <a:prstGeom prst="rect">
            <a:avLst/>
          </a:prstGeom>
          <a:noFill/>
          <a:ln w="9525">
            <a:noFill/>
            <a:miter lim="800000"/>
            <a:headEnd/>
            <a:tailEnd/>
          </a:ln>
        </p:spPr>
        <p:txBody>
          <a:bodyPr wrap="none" lIns="83786" tIns="41893" rIns="83786" bIns="41893" anchor="ctr"/>
          <a:lstStyle/>
          <a:p>
            <a:pPr eaLnBrk="1">
              <a:lnSpc>
                <a:spcPct val="93000"/>
              </a:lnSpc>
              <a:buClr>
                <a:srgbClr val="000000"/>
              </a:buClr>
              <a:buSzPct val="100000"/>
              <a:buFont typeface="Times New Roman" pitchFamily="18" charset="0"/>
              <a:buNone/>
            </a:pPr>
            <a:endParaRPr lang="it-IT" altLang="it-IT"/>
          </a:p>
        </p:txBody>
      </p:sp>
      <p:sp>
        <p:nvSpPr>
          <p:cNvPr id="3079" name="Rectangle 7"/>
          <p:cNvSpPr>
            <a:spLocks noGrp="1" noChangeArrowheads="1"/>
          </p:cNvSpPr>
          <p:nvPr>
            <p:ph type="sldNum"/>
          </p:nvPr>
        </p:nvSpPr>
        <p:spPr bwMode="auto">
          <a:xfrm>
            <a:off x="5618462" y="6457934"/>
            <a:ext cx="4303754" cy="338314"/>
          </a:xfrm>
          <a:prstGeom prst="rect">
            <a:avLst/>
          </a:prstGeom>
          <a:noFill/>
          <a:ln>
            <a:noFill/>
          </a:ln>
          <a:effectLst/>
          <a:extLst/>
        </p:spPr>
        <p:txBody>
          <a:bodyPr vert="horz" wrap="square" lIns="0" tIns="0" rIns="0" bIns="0" numCol="1" anchor="b" anchorCtr="0" compatLnSpc="1">
            <a:prstTxWarp prst="textNoShape">
              <a:avLst/>
            </a:prstTxWarp>
          </a:bodyPr>
          <a:lstStyle>
            <a:lvl1pPr algn="r" eaLnBrk="1">
              <a:lnSpc>
                <a:spcPct val="93000"/>
              </a:lnSpc>
              <a:buSzPct val="100000"/>
              <a:tabLst>
                <a:tab pos="0" algn="l"/>
                <a:tab pos="410205" algn="l"/>
                <a:tab pos="821864" algn="l"/>
                <a:tab pos="1233523" algn="l"/>
                <a:tab pos="1645183" algn="l"/>
                <a:tab pos="2056842" algn="l"/>
                <a:tab pos="2468501" algn="l"/>
                <a:tab pos="2880160" algn="l"/>
                <a:tab pos="3291820" algn="l"/>
                <a:tab pos="3703478" algn="l"/>
                <a:tab pos="4115138" algn="l"/>
                <a:tab pos="4526797" algn="l"/>
                <a:tab pos="4938457" algn="l"/>
                <a:tab pos="5350115" algn="l"/>
                <a:tab pos="5761775" algn="l"/>
                <a:tab pos="6173434" algn="l"/>
                <a:tab pos="6585093" algn="l"/>
                <a:tab pos="6996752" algn="l"/>
                <a:tab pos="7408412" algn="l"/>
                <a:tab pos="7820071" algn="l"/>
                <a:tab pos="8231730" algn="l"/>
              </a:tabLst>
              <a:defRPr sz="1300">
                <a:solidFill>
                  <a:srgbClr val="000000"/>
                </a:solidFill>
                <a:latin typeface="Times New Roman" pitchFamily="18" charset="0"/>
              </a:defRPr>
            </a:lvl1pPr>
          </a:lstStyle>
          <a:p>
            <a:fld id="{FC308DA7-30D7-4D01-B43B-62A66D37BBD3}" type="slidenum">
              <a:rPr lang="it-IT" altLang="it-IT"/>
              <a:pPr/>
              <a:t>‹#›</a:t>
            </a:fld>
            <a:endParaRPr lang="it-IT" altLang="it-IT"/>
          </a:p>
        </p:txBody>
      </p:sp>
    </p:spTree>
    <p:extLst>
      <p:ext uri="{BB962C8B-B14F-4D97-AF65-F5344CB8AC3E}">
        <p14:creationId xmlns:p14="http://schemas.microsoft.com/office/powerpoint/2010/main" val="2412606496"/>
      </p:ext>
    </p:extLst>
  </p:cSld>
  <p:clrMap bg1="lt1" tx1="dk1" bg2="lt2" tx2="dk2" accent1="accent1" accent2="accent2" accent3="accent3" accent4="accent4" accent5="accent5" accent6="accent6" hlink="hlink" folHlink="folHlink"/>
  <p:hf hdr="0" ftr="0" dt="0"/>
  <p:notesStyle>
    <a:lvl1pPr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1pPr>
    <a:lvl2pPr marL="742950" indent="-28575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2pPr>
    <a:lvl3pPr marL="11430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3pPr>
    <a:lvl4pPr marL="16002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4pPr>
    <a:lvl5pPr marL="2057400" indent="-228600" algn="l" defTabSz="447675"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charset="0"/>
        <a:ea typeface="ＭＳ Ｐゴシック" pitchFamily="34" charset="-128"/>
        <a:cs typeface="MS PGothic" charset="0"/>
      </a:defRPr>
    </a:lvl5pPr>
    <a:lvl6pPr marL="2285763" algn="l" defTabSz="457152" rtl="0" eaLnBrk="1" latinLnBrk="0" hangingPunct="1">
      <a:defRPr sz="1200" kern="1200">
        <a:solidFill>
          <a:schemeClr val="tx1"/>
        </a:solidFill>
        <a:latin typeface="+mn-lt"/>
        <a:ea typeface="+mn-ea"/>
        <a:cs typeface="+mn-cs"/>
      </a:defRPr>
    </a:lvl6pPr>
    <a:lvl7pPr marL="2742916" algn="l" defTabSz="457152" rtl="0" eaLnBrk="1" latinLnBrk="0" hangingPunct="1">
      <a:defRPr sz="1200" kern="1200">
        <a:solidFill>
          <a:schemeClr val="tx1"/>
        </a:solidFill>
        <a:latin typeface="+mn-lt"/>
        <a:ea typeface="+mn-ea"/>
        <a:cs typeface="+mn-cs"/>
      </a:defRPr>
    </a:lvl7pPr>
    <a:lvl8pPr marL="3200068" algn="l" defTabSz="457152" rtl="0" eaLnBrk="1" latinLnBrk="0" hangingPunct="1">
      <a:defRPr sz="1200" kern="1200">
        <a:solidFill>
          <a:schemeClr val="tx1"/>
        </a:solidFill>
        <a:latin typeface="+mn-lt"/>
        <a:ea typeface="+mn-ea"/>
        <a:cs typeface="+mn-cs"/>
      </a:defRPr>
    </a:lvl8pPr>
    <a:lvl9pPr marL="3657221" algn="l" defTabSz="457152"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jpeg"/><Relationship Id="rId18" Type="http://schemas.openxmlformats.org/officeDocument/2006/relationships/image" Target="../media/image19.png"/><Relationship Id="rId26" Type="http://schemas.openxmlformats.org/officeDocument/2006/relationships/image" Target="../media/image27.png"/><Relationship Id="rId3" Type="http://schemas.openxmlformats.org/officeDocument/2006/relationships/image" Target="../media/image4.jpeg"/><Relationship Id="rId21" Type="http://schemas.openxmlformats.org/officeDocument/2006/relationships/image" Target="../media/image22.png"/><Relationship Id="rId7" Type="http://schemas.openxmlformats.org/officeDocument/2006/relationships/image" Target="../media/image8.jpeg"/><Relationship Id="rId12" Type="http://schemas.openxmlformats.org/officeDocument/2006/relationships/image" Target="../media/image13.jpeg"/><Relationship Id="rId17" Type="http://schemas.openxmlformats.org/officeDocument/2006/relationships/image" Target="../media/image18.png"/><Relationship Id="rId25" Type="http://schemas.openxmlformats.org/officeDocument/2006/relationships/image" Target="../media/image26.png"/><Relationship Id="rId2" Type="http://schemas.openxmlformats.org/officeDocument/2006/relationships/image" Target="../media/image3.png"/><Relationship Id="rId16" Type="http://schemas.openxmlformats.org/officeDocument/2006/relationships/image" Target="../media/image17.png"/><Relationship Id="rId20" Type="http://schemas.openxmlformats.org/officeDocument/2006/relationships/image" Target="../media/image21.jpeg"/><Relationship Id="rId1" Type="http://schemas.openxmlformats.org/officeDocument/2006/relationships/slideMaster" Target="../slideMasters/slideMaster1.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5.jpe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jpeg"/><Relationship Id="rId10" Type="http://schemas.openxmlformats.org/officeDocument/2006/relationships/image" Target="../media/image11.jpeg"/><Relationship Id="rId19" Type="http://schemas.openxmlformats.org/officeDocument/2006/relationships/image" Target="../media/image20.png"/><Relationship Id="rId4" Type="http://schemas.openxmlformats.org/officeDocument/2006/relationships/image" Target="../media/image5.jpeg"/><Relationship Id="rId9" Type="http://schemas.openxmlformats.org/officeDocument/2006/relationships/image" Target="../media/image10.jpeg"/><Relationship Id="rId14" Type="http://schemas.openxmlformats.org/officeDocument/2006/relationships/image" Target="../media/image15.png"/><Relationship Id="rId22" Type="http://schemas.openxmlformats.org/officeDocument/2006/relationships/image" Target="../media/image23.jpe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1">
    <p:spTree>
      <p:nvGrpSpPr>
        <p:cNvPr id="1" name=""/>
        <p:cNvGrpSpPr/>
        <p:nvPr/>
      </p:nvGrpSpPr>
      <p:grpSpPr>
        <a:xfrm>
          <a:off x="0" y="0"/>
          <a:ext cx="0" cy="0"/>
          <a:chOff x="0" y="0"/>
          <a:chExt cx="0" cy="0"/>
        </a:xfrm>
      </p:grpSpPr>
      <p:sp>
        <p:nvSpPr>
          <p:cNvPr id="3" name="Slide Number Placeholder 2"/>
          <p:cNvSpPr>
            <a:spLocks noGrp="1"/>
          </p:cNvSpPr>
          <p:nvPr>
            <p:ph type="sldNum" idx="10"/>
          </p:nvPr>
        </p:nvSpPr>
        <p:spPr>
          <a:xfrm>
            <a:off x="9728976" y="7277212"/>
            <a:ext cx="212725" cy="230188"/>
          </a:xfrm>
        </p:spPr>
        <p:txBody>
          <a:bodyPr/>
          <a:lstStyle/>
          <a:p>
            <a:fld id="{C06E2D52-1345-4064-8429-3109916CEEE1}" type="slidenum">
              <a:rPr lang="it-IT" altLang="it-IT" smtClean="0"/>
              <a:pPr/>
              <a:t>‹#›</a:t>
            </a:fld>
            <a:endParaRPr lang="it-IT" altLang="it-IT" dirty="0"/>
          </a:p>
        </p:txBody>
      </p:sp>
      <p:sp>
        <p:nvSpPr>
          <p:cNvPr id="5" name="Text Placeholder 13"/>
          <p:cNvSpPr>
            <a:spLocks noGrp="1"/>
          </p:cNvSpPr>
          <p:nvPr>
            <p:ph type="body" sz="quarter" idx="12" hasCustomPrompt="1"/>
          </p:nvPr>
        </p:nvSpPr>
        <p:spPr>
          <a:xfrm>
            <a:off x="431800" y="2034877"/>
            <a:ext cx="6480175" cy="488057"/>
          </a:xfrm>
          <a:prstGeom prst="rect">
            <a:avLst/>
          </a:prstGeom>
        </p:spPr>
        <p:txBody>
          <a:bodyPr/>
          <a:lstStyle>
            <a:lvl1pPr algn="l">
              <a:defRPr sz="2400"/>
            </a:lvl1pPr>
          </a:lstStyle>
          <a:p>
            <a:pPr lvl="0"/>
            <a:r>
              <a:rPr lang="en-US"/>
              <a:t>Click to add subtitle</a:t>
            </a:r>
          </a:p>
        </p:txBody>
      </p:sp>
      <p:sp>
        <p:nvSpPr>
          <p:cNvPr id="6" name="Titolo 1">
            <a:extLst>
              <a:ext uri="{FF2B5EF4-FFF2-40B4-BE49-F238E27FC236}">
                <a16:creationId xmlns:a16="http://schemas.microsoft.com/office/drawing/2014/main" id="{870AA46E-AA69-4471-994D-0EED57F7BB5C}"/>
              </a:ext>
            </a:extLst>
          </p:cNvPr>
          <p:cNvSpPr>
            <a:spLocks noGrp="1"/>
          </p:cNvSpPr>
          <p:nvPr>
            <p:ph type="title"/>
          </p:nvPr>
        </p:nvSpPr>
        <p:spPr>
          <a:xfrm>
            <a:off x="437133" y="1275556"/>
            <a:ext cx="6480720" cy="720081"/>
          </a:xfrm>
          <a:prstGeom prst="rect">
            <a:avLst/>
          </a:prstGeom>
        </p:spPr>
        <p:txBody>
          <a:bodyPr lIns="90000" anchor="ctr"/>
          <a:lstStyle>
            <a:lvl1pPr algn="l">
              <a:lnSpc>
                <a:spcPct val="100000"/>
              </a:lnSpc>
              <a:defRPr sz="4000">
                <a:solidFill>
                  <a:srgbClr val="C00000"/>
                </a:solidFill>
              </a:defRPr>
            </a:lvl1pPr>
          </a:lstStyle>
          <a:p>
            <a:endParaRPr lang="it-IT" dirty="0"/>
          </a:p>
        </p:txBody>
      </p:sp>
      <p:sp>
        <p:nvSpPr>
          <p:cNvPr id="7" name="Picture Placeholder 5"/>
          <p:cNvSpPr>
            <a:spLocks noGrp="1"/>
          </p:cNvSpPr>
          <p:nvPr>
            <p:ph type="pic" sz="quarter" idx="13"/>
          </p:nvPr>
        </p:nvSpPr>
        <p:spPr>
          <a:xfrm>
            <a:off x="431800" y="2594942"/>
            <a:ext cx="9216777" cy="3564210"/>
          </a:xfrm>
          <a:prstGeom prst="rect">
            <a:avLst/>
          </a:prstGeom>
        </p:spPr>
        <p:txBody>
          <a:bodyPr/>
          <a:lstStyle/>
          <a:p>
            <a:endParaRPr lang="de-DE"/>
          </a:p>
        </p:txBody>
      </p:sp>
      <p:sp>
        <p:nvSpPr>
          <p:cNvPr id="8" name="Text Placeholder 19"/>
          <p:cNvSpPr>
            <a:spLocks noGrp="1"/>
          </p:cNvSpPr>
          <p:nvPr>
            <p:ph type="body" sz="quarter" idx="14" hasCustomPrompt="1"/>
          </p:nvPr>
        </p:nvSpPr>
        <p:spPr>
          <a:xfrm>
            <a:off x="3312120" y="6226199"/>
            <a:ext cx="6336258" cy="431501"/>
          </a:xfrm>
          <a:prstGeom prst="rect">
            <a:avLst/>
          </a:prstGeom>
        </p:spPr>
        <p:txBody>
          <a:bodyPr lIns="36000" rIns="36000"/>
          <a:lstStyle>
            <a:lvl1pPr algn="r">
              <a:defRPr sz="2400"/>
            </a:lvl1pPr>
          </a:lstStyle>
          <a:p>
            <a:pPr lvl="0"/>
            <a:r>
              <a:rPr lang="en-US"/>
              <a:t>Click to add presenter names</a:t>
            </a:r>
          </a:p>
        </p:txBody>
      </p:sp>
      <p:sp>
        <p:nvSpPr>
          <p:cNvPr id="9"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1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a:ln>
                  <a:noFill/>
                </a:ln>
                <a:solidFill>
                  <a:srgbClr val="000000"/>
                </a:solidFill>
                <a:effectLst/>
                <a:uLnTx/>
                <a:uFillTx/>
                <a:latin typeface="Arial" pitchFamily="34" charset="0"/>
                <a:ea typeface="ＭＳ Ｐゴシック" pitchFamily="34" charset="-128"/>
                <a:cs typeface="+mn-cs"/>
              </a:rPr>
              <a:t>					    </a:t>
            </a:r>
            <a:r>
              <a:rPr lang="it-IT" altLang="en-US" sz="2400" b="0">
                <a:solidFill>
                  <a:srgbClr val="C00000"/>
                </a:solidFill>
              </a:rPr>
              <a:t>XLS						</a:t>
            </a:r>
            <a:r>
              <a:rPr lang="it-IT" altLang="en-US" sz="1400" b="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400" b="0" dirty="0">
                <a:solidFill>
                  <a:srgbClr val="C00000"/>
                </a:solidFill>
              </a:rPr>
              <a:t> </a:t>
            </a:r>
          </a:p>
        </p:txBody>
      </p:sp>
    </p:spTree>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2">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9720832" y="7246053"/>
            <a:ext cx="212725" cy="230188"/>
          </a:xfrm>
        </p:spPr>
        <p:txBody>
          <a:bodyPr/>
          <a:lstStyle>
            <a:lvl1pPr>
              <a:defRPr sz="1300"/>
            </a:lvl1pPr>
          </a:lstStyle>
          <a:p>
            <a:fld id="{4294EE50-87B3-414B-AD9E-518CEF385733}" type="slidenum">
              <a:rPr lang="it-IT" altLang="it-IT" smtClean="0"/>
              <a:pPr/>
              <a:t>‹#›</a:t>
            </a:fld>
            <a:endParaRPr lang="it-IT" altLang="it-IT" dirty="0"/>
          </a:p>
        </p:txBody>
      </p:sp>
      <p:sp>
        <p:nvSpPr>
          <p:cNvPr id="10" name="Text Placeholder 9"/>
          <p:cNvSpPr>
            <a:spLocks noGrp="1"/>
          </p:cNvSpPr>
          <p:nvPr>
            <p:ph type="body" sz="quarter" idx="11" hasCustomPrompt="1"/>
          </p:nvPr>
        </p:nvSpPr>
        <p:spPr>
          <a:xfrm>
            <a:off x="575816" y="2771725"/>
            <a:ext cx="8495803" cy="648667"/>
          </a:xfrm>
          <a:prstGeom prst="rect">
            <a:avLst/>
          </a:prstGeom>
        </p:spPr>
        <p:txBody>
          <a:bodyPr/>
          <a:lstStyle>
            <a:lvl1pPr algn="l">
              <a:defRPr sz="4400">
                <a:solidFill>
                  <a:srgbClr val="C00000"/>
                </a:solidFill>
              </a:defRPr>
            </a:lvl1pPr>
          </a:lstStyle>
          <a:p>
            <a:pPr lvl="0"/>
            <a:r>
              <a:rPr lang="en-US"/>
              <a:t>Click to add title</a:t>
            </a:r>
          </a:p>
        </p:txBody>
      </p:sp>
      <p:sp>
        <p:nvSpPr>
          <p:cNvPr id="12" name="Text Placeholder 11"/>
          <p:cNvSpPr>
            <a:spLocks noGrp="1"/>
          </p:cNvSpPr>
          <p:nvPr>
            <p:ph type="body" sz="quarter" idx="12" hasCustomPrompt="1"/>
          </p:nvPr>
        </p:nvSpPr>
        <p:spPr>
          <a:xfrm>
            <a:off x="575123" y="3518843"/>
            <a:ext cx="7488237" cy="576262"/>
          </a:xfrm>
          <a:prstGeom prst="rect">
            <a:avLst/>
          </a:prstGeom>
        </p:spPr>
        <p:txBody>
          <a:bodyPr/>
          <a:lstStyle>
            <a:lvl1pPr marL="0" indent="0" algn="l">
              <a:lnSpc>
                <a:spcPct val="100000"/>
              </a:lnSpc>
              <a:spcAft>
                <a:spcPts val="0"/>
              </a:spcAft>
              <a:defRPr sz="3200"/>
            </a:lvl1pPr>
          </a:lstStyle>
          <a:p>
            <a:pPr lvl="0"/>
            <a:r>
              <a:rPr lang="en-US"/>
              <a:t>Click to add presenter names</a:t>
            </a:r>
          </a:p>
        </p:txBody>
      </p:sp>
      <p:sp>
        <p:nvSpPr>
          <p:cNvPr id="5" name="Text Box 7"/>
          <p:cNvSpPr txBox="1">
            <a:spLocks noChangeArrowheads="1"/>
          </p:cNvSpPr>
          <p:nvPr userDrawn="1"/>
        </p:nvSpPr>
        <p:spPr bwMode="auto">
          <a:xfrm>
            <a:off x="359792" y="7092205"/>
            <a:ext cx="9073008" cy="467470"/>
          </a:xfrm>
          <a:prstGeom prst="rect">
            <a:avLst/>
          </a:prstGeom>
          <a:noFill/>
          <a:ln>
            <a:noFill/>
          </a:ln>
          <a:effectLst>
            <a:outerShdw blurRad="50800" dist="50800" dir="5400000" algn="ctr" rotWithShape="0">
              <a:srgbClr val="808080">
                <a:alpha val="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1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kumimoji="0" lang="en-GB" altLang="it-IT" sz="14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a:ln>
                  <a:noFill/>
                </a:ln>
                <a:solidFill>
                  <a:srgbClr val="000000"/>
                </a:solidFill>
                <a:effectLst/>
                <a:uLnTx/>
                <a:uFillTx/>
                <a:latin typeface="Arial" pitchFamily="34" charset="0"/>
                <a:ea typeface="ＭＳ Ｐゴシック" pitchFamily="34" charset="-128"/>
                <a:cs typeface="+mn-cs"/>
              </a:rPr>
              <a:t>					    </a:t>
            </a:r>
            <a:r>
              <a:rPr lang="it-IT" altLang="en-US" sz="2400" b="0">
                <a:solidFill>
                  <a:srgbClr val="C00000"/>
                </a:solidFill>
              </a:rPr>
              <a:t>XLS						</a:t>
            </a:r>
            <a:r>
              <a:rPr lang="it-IT" altLang="en-US" sz="1400" b="0">
                <a:solidFill>
                  <a:schemeClr val="tx1"/>
                </a:solidFill>
              </a:rPr>
              <a:t>www.CompactLight.eu</a:t>
            </a:r>
            <a:endParaRPr lang="it-IT" altLang="it-IT" sz="1400" dirty="0">
              <a:solidFill>
                <a:schemeClr val="tx1"/>
              </a:solidFill>
            </a:endParaRPr>
          </a:p>
          <a:p>
            <a:pPr algn="ctr" eaLnBrk="1">
              <a:lnSpc>
                <a:spcPct val="93000"/>
              </a:lnSpc>
              <a:buSzPct val="100000"/>
              <a:defRPr/>
            </a:pPr>
            <a:r>
              <a:rPr lang="it-IT" altLang="en-US" sz="2400" b="0" dirty="0">
                <a:solidFill>
                  <a:srgbClr val="C00000"/>
                </a:solidFill>
              </a:rPr>
              <a:t> </a:t>
            </a:r>
          </a:p>
        </p:txBody>
      </p:sp>
    </p:spTree>
    <p:extLst>
      <p:ext uri="{BB962C8B-B14F-4D97-AF65-F5344CB8AC3E}">
        <p14:creationId xmlns:p14="http://schemas.microsoft.com/office/powerpoint/2010/main" val="2534973152"/>
      </p:ext>
    </p:extLst>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s-1">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9720263" y="7265732"/>
            <a:ext cx="214312" cy="230188"/>
          </a:xfrm>
        </p:spPr>
        <p:txBody>
          <a:bodyPr/>
          <a:lstStyle>
            <a:lvl1pPr>
              <a:defRPr sz="1300"/>
            </a:lvl1pPr>
          </a:lstStyle>
          <a:p>
            <a:fld id="{9FF39CA2-04EB-4CA6-BF9F-780F92DB7FFC}" type="slidenum">
              <a:rPr lang="it-IT" altLang="it-IT" smtClean="0"/>
              <a:pPr/>
              <a:t>‹#›</a:t>
            </a:fld>
            <a:endParaRPr lang="it-IT" altLang="it-IT" dirty="0"/>
          </a:p>
        </p:txBody>
      </p:sp>
      <p:sp>
        <p:nvSpPr>
          <p:cNvPr id="7" name="Content Placeholder 6"/>
          <p:cNvSpPr>
            <a:spLocks noGrp="1"/>
          </p:cNvSpPr>
          <p:nvPr>
            <p:ph sz="quarter" idx="12" hasCustomPrompt="1"/>
          </p:nvPr>
        </p:nvSpPr>
        <p:spPr>
          <a:xfrm>
            <a:off x="494807" y="971525"/>
            <a:ext cx="9091010" cy="5904656"/>
          </a:xfrm>
          <a:prstGeom prst="rect">
            <a:avLst/>
          </a:prstGeom>
        </p:spPr>
        <p:txBody>
          <a:bodyPr/>
          <a:lstStyle>
            <a:lvl1pPr marL="0" indent="0" algn="l">
              <a:lnSpc>
                <a:spcPct val="100000"/>
              </a:lnSpc>
              <a:spcAft>
                <a:spcPts val="1500"/>
              </a:spcAft>
              <a:defRPr sz="2800">
                <a:solidFill>
                  <a:srgbClr val="C00000"/>
                </a:solidFill>
              </a:defRPr>
            </a:lvl1pPr>
            <a:lvl2pPr marL="360000" indent="-288000">
              <a:lnSpc>
                <a:spcPct val="100000"/>
              </a:lnSpc>
              <a:spcAft>
                <a:spcPts val="1200"/>
              </a:spcAft>
              <a:buFont typeface="Arial" pitchFamily="34" charset="0"/>
              <a:buChar char="•"/>
              <a:defRPr sz="2400"/>
            </a:lvl2pPr>
            <a:lvl3pPr marL="648000" indent="-288000">
              <a:lnSpc>
                <a:spcPct val="100000"/>
              </a:lnSpc>
              <a:spcAft>
                <a:spcPts val="900"/>
              </a:spcAft>
              <a:buFont typeface="Symbol" pitchFamily="18" charset="2"/>
              <a:buChar char="-"/>
              <a:defRPr sz="2000"/>
            </a:lvl3pPr>
            <a:lvl4pPr marL="936000" indent="-288000">
              <a:lnSpc>
                <a:spcPct val="100000"/>
              </a:lnSpc>
              <a:spcAft>
                <a:spcPts val="600"/>
              </a:spcAft>
              <a:buFont typeface="Wingdings" pitchFamily="2" charset="2"/>
              <a:buChar char="§"/>
              <a:defRPr sz="1800"/>
            </a:lvl4pPr>
            <a:lvl5pPr marL="1224000" indent="-288000">
              <a:lnSpc>
                <a:spcPct val="100000"/>
              </a:lnSpc>
              <a:spcAft>
                <a:spcPts val="600"/>
              </a:spcAft>
              <a:buFont typeface="Wingdings" pitchFamily="2" charset="2"/>
              <a:buChar char="ü"/>
              <a:defRPr sz="1800"/>
            </a:lvl5pPr>
          </a:lstStyle>
          <a:p>
            <a:pPr lvl="0"/>
            <a:r>
              <a:rPr lang="en-US"/>
              <a:t>Click to add title</a:t>
            </a:r>
          </a:p>
          <a:p>
            <a:pPr lvl="1"/>
            <a:r>
              <a:rPr lang="en-US"/>
              <a:t>Second level</a:t>
            </a:r>
          </a:p>
          <a:p>
            <a:pPr lvl="2"/>
            <a:r>
              <a:rPr lang="en-US"/>
              <a:t>Third level</a:t>
            </a:r>
          </a:p>
          <a:p>
            <a:pPr lvl="3"/>
            <a:r>
              <a:rPr lang="en-US"/>
              <a:t>Fourth level</a:t>
            </a:r>
          </a:p>
          <a:p>
            <a:pPr lvl="4"/>
            <a:r>
              <a:rPr lang="en-US"/>
              <a:t>Fifth level</a:t>
            </a:r>
            <a:endParaRPr lang="de-DE"/>
          </a:p>
        </p:txBody>
      </p:sp>
    </p:spTree>
    <p:extLst>
      <p:ext uri="{BB962C8B-B14F-4D97-AF65-F5344CB8AC3E}">
        <p14:creationId xmlns:p14="http://schemas.microsoft.com/office/powerpoint/2010/main" val="535027762"/>
      </p:ext>
    </p:extLst>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04824" y="953616"/>
            <a:ext cx="9072563" cy="720080"/>
          </a:xfrm>
          <a:prstGeom prst="rect">
            <a:avLst/>
          </a:prstGeom>
        </p:spPr>
        <p:txBody>
          <a:bodyPr lIns="72000" rIns="72000" anchor="ctr"/>
          <a:lstStyle>
            <a:lvl1pPr algn="l">
              <a:defRPr sz="2800">
                <a:solidFill>
                  <a:srgbClr val="C00000"/>
                </a:solidFill>
              </a:defRPr>
            </a:lvl1pPr>
          </a:lstStyle>
          <a:p>
            <a:r>
              <a:rPr lang="it-IT"/>
              <a:t>Click to add title</a:t>
            </a:r>
            <a:endParaRPr lang="it-IT" dirty="0"/>
          </a:p>
        </p:txBody>
      </p:sp>
      <p:sp>
        <p:nvSpPr>
          <p:cNvPr id="3" name="Segnaposto contenuto 2"/>
          <p:cNvSpPr>
            <a:spLocks noGrp="1"/>
          </p:cNvSpPr>
          <p:nvPr>
            <p:ph sz="half" idx="1" hasCustomPrompt="1"/>
          </p:nvPr>
        </p:nvSpPr>
        <p:spPr>
          <a:xfrm>
            <a:off x="504825" y="1763613"/>
            <a:ext cx="4459288" cy="5236752"/>
          </a:xfrm>
          <a:prstGeom prst="rect">
            <a:avLst/>
          </a:prstGeom>
        </p:spPr>
        <p:txBody>
          <a:bodyPr/>
          <a:lstStyle>
            <a:lvl1pPr marL="0" indent="0">
              <a:lnSpc>
                <a:spcPct val="100000"/>
              </a:lnSpc>
              <a:spcAft>
                <a:spcPts val="1200"/>
              </a:spcAft>
              <a:buFontTx/>
              <a:buNone/>
              <a:defRPr sz="2000"/>
            </a:lvl1pPr>
            <a:lvl2pPr marL="360000" indent="-288000">
              <a:lnSpc>
                <a:spcPct val="100000"/>
              </a:lnSpc>
              <a:spcAft>
                <a:spcPts val="9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a:t>Click to add text</a:t>
            </a:r>
          </a:p>
          <a:p>
            <a:pPr lvl="1"/>
            <a:r>
              <a:rPr lang="it-IT"/>
              <a:t>Second level</a:t>
            </a:r>
          </a:p>
          <a:p>
            <a:pPr lvl="2"/>
            <a:r>
              <a:rPr lang="it-IT"/>
              <a:t>Terzo livello</a:t>
            </a:r>
          </a:p>
        </p:txBody>
      </p:sp>
      <p:sp>
        <p:nvSpPr>
          <p:cNvPr id="4" name="Segnaposto contenuto 3"/>
          <p:cNvSpPr>
            <a:spLocks noGrp="1"/>
          </p:cNvSpPr>
          <p:nvPr>
            <p:ph sz="half" idx="2" hasCustomPrompt="1"/>
          </p:nvPr>
        </p:nvSpPr>
        <p:spPr>
          <a:xfrm>
            <a:off x="5106988" y="1763613"/>
            <a:ext cx="4460875" cy="5236752"/>
          </a:xfrm>
          <a:prstGeom prst="rect">
            <a:avLst/>
          </a:prstGeom>
          <a:solidFill>
            <a:schemeClr val="bg1"/>
          </a:solidFill>
        </p:spPr>
        <p:txBody>
          <a:bodyPr/>
          <a:lstStyle>
            <a:lvl1pPr marL="0" indent="0">
              <a:lnSpc>
                <a:spcPct val="100000"/>
              </a:lnSpc>
              <a:spcAft>
                <a:spcPts val="1200"/>
              </a:spcAft>
              <a:buFontTx/>
              <a:buNone/>
              <a:defRPr sz="2000"/>
            </a:lvl1pPr>
            <a:lvl2pPr marL="360000" indent="-288000">
              <a:lnSpc>
                <a:spcPct val="100000"/>
              </a:lnSpc>
              <a:spcAft>
                <a:spcPts val="9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a:t>Click to add text</a:t>
            </a:r>
          </a:p>
          <a:p>
            <a:pPr lvl="1"/>
            <a:r>
              <a:rPr lang="it-IT"/>
              <a:t>Second level</a:t>
            </a:r>
          </a:p>
          <a:p>
            <a:pPr lvl="2"/>
            <a:r>
              <a:rPr lang="it-IT"/>
              <a:t>Terzo livello</a:t>
            </a:r>
          </a:p>
        </p:txBody>
      </p:sp>
      <p:sp>
        <p:nvSpPr>
          <p:cNvPr id="6" name="Segnaposto numero diapositiva 6"/>
          <p:cNvSpPr>
            <a:spLocks noGrp="1"/>
          </p:cNvSpPr>
          <p:nvPr>
            <p:ph type="sldNum" sz="quarter" idx="10"/>
          </p:nvPr>
        </p:nvSpPr>
        <p:spPr>
          <a:xfrm>
            <a:off x="9728976" y="7297184"/>
            <a:ext cx="212725" cy="230188"/>
          </a:xfrm>
        </p:spPr>
        <p:txBody>
          <a:bodyPr/>
          <a:lstStyle>
            <a:lvl1pPr>
              <a:defRPr sz="1300"/>
            </a:lvl1pPr>
          </a:lstStyle>
          <a:p>
            <a:fld id="{1B83238F-673A-4F65-A6BD-DED2895A3C8A}" type="slidenum">
              <a:rPr lang="it-IT" altLang="it-IT" smtClean="0"/>
              <a:pPr/>
              <a:t>‹#›</a:t>
            </a:fld>
            <a:endParaRPr lang="it-IT" altLang="it-IT" dirty="0"/>
          </a:p>
        </p:txBody>
      </p:sp>
    </p:spTree>
    <p:extLst>
      <p:ext uri="{BB962C8B-B14F-4D97-AF65-F5344CB8AC3E}">
        <p14:creationId xmlns:p14="http://schemas.microsoft.com/office/powerpoint/2010/main" val="1860383691"/>
      </p:ext>
    </p:extLst>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504824" y="944091"/>
            <a:ext cx="9072563" cy="720080"/>
          </a:xfrm>
          <a:prstGeom prst="rect">
            <a:avLst/>
          </a:prstGeom>
        </p:spPr>
        <p:txBody>
          <a:bodyPr lIns="72000" rIns="72000" anchor="ctr"/>
          <a:lstStyle>
            <a:lvl1pPr algn="l">
              <a:defRPr sz="2800">
                <a:solidFill>
                  <a:srgbClr val="C00000"/>
                </a:solidFill>
              </a:defRPr>
            </a:lvl1pPr>
          </a:lstStyle>
          <a:p>
            <a:r>
              <a:rPr lang="it-IT"/>
              <a:t>Click to add title</a:t>
            </a:r>
            <a:endParaRPr lang="it-IT" dirty="0"/>
          </a:p>
        </p:txBody>
      </p:sp>
      <p:sp>
        <p:nvSpPr>
          <p:cNvPr id="3" name="Segnaposto contenuto 2"/>
          <p:cNvSpPr>
            <a:spLocks noGrp="1"/>
          </p:cNvSpPr>
          <p:nvPr>
            <p:ph sz="half" idx="1" hasCustomPrompt="1"/>
          </p:nvPr>
        </p:nvSpPr>
        <p:spPr>
          <a:xfrm>
            <a:off x="504316" y="1749896"/>
            <a:ext cx="4459288" cy="2578571"/>
          </a:xfrm>
          <a:prstGeom prst="rect">
            <a:avLst/>
          </a:prstGeom>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a:t>Click to add text</a:t>
            </a:r>
          </a:p>
          <a:p>
            <a:pPr lvl="1"/>
            <a:r>
              <a:rPr lang="it-IT"/>
              <a:t>Second level</a:t>
            </a:r>
          </a:p>
          <a:p>
            <a:pPr lvl="2"/>
            <a:r>
              <a:rPr lang="it-IT"/>
              <a:t>Third level  </a:t>
            </a:r>
          </a:p>
        </p:txBody>
      </p:sp>
      <p:sp>
        <p:nvSpPr>
          <p:cNvPr id="4" name="Segnaposto contenuto 3"/>
          <p:cNvSpPr>
            <a:spLocks noGrp="1"/>
          </p:cNvSpPr>
          <p:nvPr>
            <p:ph sz="half" idx="2" hasCustomPrompt="1"/>
          </p:nvPr>
        </p:nvSpPr>
        <p:spPr>
          <a:xfrm>
            <a:off x="5106988" y="1749896"/>
            <a:ext cx="4460875" cy="2578571"/>
          </a:xfrm>
          <a:prstGeom prst="rect">
            <a:avLst/>
          </a:prstGeom>
          <a:solidFill>
            <a:schemeClr val="bg1"/>
          </a:solidFill>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a:t>Click to add text</a:t>
            </a:r>
          </a:p>
          <a:p>
            <a:pPr lvl="1"/>
            <a:r>
              <a:rPr lang="it-IT"/>
              <a:t>Second level</a:t>
            </a:r>
          </a:p>
          <a:p>
            <a:pPr lvl="2"/>
            <a:r>
              <a:rPr lang="it-IT"/>
              <a:t>Third level</a:t>
            </a:r>
          </a:p>
        </p:txBody>
      </p:sp>
      <p:sp>
        <p:nvSpPr>
          <p:cNvPr id="6" name="Segnaposto numero diapositiva 6"/>
          <p:cNvSpPr>
            <a:spLocks noGrp="1"/>
          </p:cNvSpPr>
          <p:nvPr>
            <p:ph type="sldNum" sz="quarter" idx="10"/>
          </p:nvPr>
        </p:nvSpPr>
        <p:spPr>
          <a:xfrm>
            <a:off x="9728976" y="7297184"/>
            <a:ext cx="212725" cy="230188"/>
          </a:xfrm>
        </p:spPr>
        <p:txBody>
          <a:bodyPr/>
          <a:lstStyle>
            <a:lvl1pPr>
              <a:defRPr sz="1300"/>
            </a:lvl1pPr>
          </a:lstStyle>
          <a:p>
            <a:fld id="{1B83238F-673A-4F65-A6BD-DED2895A3C8A}" type="slidenum">
              <a:rPr lang="it-IT" altLang="it-IT" smtClean="0"/>
              <a:pPr/>
              <a:t>‹#›</a:t>
            </a:fld>
            <a:endParaRPr lang="it-IT" altLang="it-IT" dirty="0"/>
          </a:p>
        </p:txBody>
      </p:sp>
      <p:sp>
        <p:nvSpPr>
          <p:cNvPr id="7" name="Segnaposto contenuto 2"/>
          <p:cNvSpPr>
            <a:spLocks noGrp="1"/>
          </p:cNvSpPr>
          <p:nvPr>
            <p:ph sz="half" idx="11" hasCustomPrompt="1"/>
          </p:nvPr>
        </p:nvSpPr>
        <p:spPr>
          <a:xfrm>
            <a:off x="504316" y="4396693"/>
            <a:ext cx="4459288" cy="2578571"/>
          </a:xfrm>
          <a:prstGeom prst="rect">
            <a:avLst/>
          </a:prstGeom>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a:t>Click to add text</a:t>
            </a:r>
          </a:p>
          <a:p>
            <a:pPr lvl="1"/>
            <a:r>
              <a:rPr lang="it-IT"/>
              <a:t>Second level</a:t>
            </a:r>
          </a:p>
          <a:p>
            <a:pPr lvl="2"/>
            <a:r>
              <a:rPr lang="it-IT"/>
              <a:t>Third level</a:t>
            </a:r>
          </a:p>
        </p:txBody>
      </p:sp>
      <p:sp>
        <p:nvSpPr>
          <p:cNvPr id="8" name="Segnaposto contenuto 3"/>
          <p:cNvSpPr>
            <a:spLocks noGrp="1"/>
          </p:cNvSpPr>
          <p:nvPr>
            <p:ph sz="half" idx="12" hasCustomPrompt="1"/>
          </p:nvPr>
        </p:nvSpPr>
        <p:spPr>
          <a:xfrm>
            <a:off x="5106988" y="4396693"/>
            <a:ext cx="4460875" cy="2578571"/>
          </a:xfrm>
          <a:prstGeom prst="rect">
            <a:avLst/>
          </a:prstGeom>
          <a:solidFill>
            <a:schemeClr val="bg1"/>
          </a:solidFill>
        </p:spPr>
        <p:txBody>
          <a:bodyPr/>
          <a:lstStyle>
            <a:lvl1pPr marL="0" indent="0">
              <a:lnSpc>
                <a:spcPct val="100000"/>
              </a:lnSpc>
              <a:spcAft>
                <a:spcPts val="1200"/>
              </a:spcAft>
              <a:buFontTx/>
              <a:buNone/>
              <a:defRPr sz="2000"/>
            </a:lvl1pPr>
            <a:lvl2pPr marL="360000" indent="-288000">
              <a:lnSpc>
                <a:spcPct val="100000"/>
              </a:lnSpc>
              <a:spcAft>
                <a:spcPts val="600"/>
              </a:spcAft>
              <a:buFont typeface="Arial" panose="020B0604020202020204" pitchFamily="34" charset="0"/>
              <a:buChar char="•"/>
              <a:defRPr sz="1800"/>
            </a:lvl2pPr>
            <a:lvl3pPr marL="648000" indent="-288000">
              <a:lnSpc>
                <a:spcPct val="100000"/>
              </a:lnSpc>
              <a:spcAft>
                <a:spcPts val="600"/>
              </a:spcAft>
              <a:buFont typeface="Arial" panose="020B0604020202020204" pitchFamily="34" charset="0"/>
              <a:buChar char="−"/>
              <a:defRPr sz="1800"/>
            </a:lvl3pPr>
            <a:lvl4pPr>
              <a:defRPr sz="1800"/>
            </a:lvl4pPr>
            <a:lvl5pPr>
              <a:defRPr sz="1800"/>
            </a:lvl5pPr>
            <a:lvl6pPr>
              <a:defRPr sz="1800"/>
            </a:lvl6pPr>
            <a:lvl7pPr>
              <a:defRPr sz="1800"/>
            </a:lvl7pPr>
            <a:lvl8pPr>
              <a:defRPr sz="1800"/>
            </a:lvl8pPr>
            <a:lvl9pPr>
              <a:defRPr sz="1800"/>
            </a:lvl9pPr>
          </a:lstStyle>
          <a:p>
            <a:pPr lvl="0"/>
            <a:r>
              <a:rPr lang="it-IT"/>
              <a:t>Click to add text</a:t>
            </a:r>
          </a:p>
          <a:p>
            <a:pPr lvl="1"/>
            <a:r>
              <a:rPr lang="it-IT"/>
              <a:t>Second level</a:t>
            </a:r>
          </a:p>
          <a:p>
            <a:pPr lvl="2"/>
            <a:r>
              <a:rPr lang="it-IT"/>
              <a:t>Third level</a:t>
            </a:r>
          </a:p>
        </p:txBody>
      </p:sp>
    </p:spTree>
    <p:extLst>
      <p:ext uri="{BB962C8B-B14F-4D97-AF65-F5344CB8AC3E}">
        <p14:creationId xmlns:p14="http://schemas.microsoft.com/office/powerpoint/2010/main" val="1860383691"/>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3" name="Rectangle 32"/>
          <p:cNvSpPr/>
          <p:nvPr userDrawn="1"/>
        </p:nvSpPr>
        <p:spPr bwMode="auto">
          <a:xfrm>
            <a:off x="0" y="7020197"/>
            <a:ext cx="10080625" cy="539478"/>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 name="Text Box 1"/>
          <p:cNvSpPr txBox="1">
            <a:spLocks noChangeArrowheads="1"/>
          </p:cNvSpPr>
          <p:nvPr userDrawn="1"/>
        </p:nvSpPr>
        <p:spPr bwMode="auto">
          <a:xfrm>
            <a:off x="0" y="741784"/>
            <a:ext cx="10080625" cy="792088"/>
          </a:xfrm>
          <a:prstGeom prst="rect">
            <a:avLst/>
          </a:prstGeom>
          <a:solidFill>
            <a:schemeClr val="bg1"/>
          </a:solidFill>
          <a:ln>
            <a:noFill/>
          </a:ln>
          <a:effectLst/>
          <a:extLst/>
        </p:spPr>
        <p:txBody>
          <a:bodyPr wrap="none" lIns="89991" tIns="76672" rIns="89991" bIns="44996"/>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9pPr>
          </a:lstStyle>
          <a:p>
            <a:pPr algn="ctr" defTabSz="449216" eaLnBrk="1">
              <a:lnSpc>
                <a:spcPct val="93000"/>
              </a:lnSpc>
              <a:buSzPct val="100000"/>
              <a:defRPr/>
            </a:pPr>
            <a:r>
              <a:rPr lang="it-IT" sz="6000" dirty="0" err="1">
                <a:solidFill>
                  <a:srgbClr val="C00000"/>
                </a:solidFill>
              </a:rPr>
              <a:t>Thank</a:t>
            </a:r>
            <a:r>
              <a:rPr lang="it-IT" sz="6000" dirty="0">
                <a:solidFill>
                  <a:srgbClr val="C00000"/>
                </a:solidFill>
              </a:rPr>
              <a:t> </a:t>
            </a:r>
            <a:r>
              <a:rPr lang="it-IT" sz="6000" dirty="0" err="1">
                <a:solidFill>
                  <a:srgbClr val="C00000"/>
                </a:solidFill>
              </a:rPr>
              <a:t>you</a:t>
            </a:r>
            <a:r>
              <a:rPr lang="it-IT" sz="6000" dirty="0">
                <a:solidFill>
                  <a:srgbClr val="C00000"/>
                </a:solidFill>
              </a:rPr>
              <a:t>!</a:t>
            </a:r>
          </a:p>
          <a:p>
            <a:pPr algn="ctr" defTabSz="449216" eaLnBrk="1">
              <a:lnSpc>
                <a:spcPct val="93000"/>
              </a:lnSpc>
              <a:buSzPct val="100000"/>
              <a:defRPr/>
            </a:pPr>
            <a:endParaRPr lang="it-IT" sz="3300" dirty="0">
              <a:solidFill>
                <a:srgbClr val="C00000"/>
              </a:solidFill>
            </a:endParaRPr>
          </a:p>
        </p:txBody>
      </p:sp>
      <p:sp>
        <p:nvSpPr>
          <p:cNvPr id="6" name="TextBox 5"/>
          <p:cNvSpPr txBox="1"/>
          <p:nvPr userDrawn="1"/>
        </p:nvSpPr>
        <p:spPr>
          <a:xfrm>
            <a:off x="-9525" y="6394836"/>
            <a:ext cx="10080625" cy="276999"/>
          </a:xfrm>
          <a:prstGeom prst="rect">
            <a:avLst/>
          </a:prstGeom>
          <a:solidFill>
            <a:srgbClr val="FFFFCC"/>
          </a:solidFill>
          <a:ln>
            <a:solidFill>
              <a:schemeClr val="tx1"/>
            </a:solidFill>
          </a:ln>
        </p:spPr>
        <p:txBody>
          <a:bodyPr wrap="square" rtlCol="0" anchor="ctr" anchorCtr="1">
            <a:spAutoFit/>
          </a:bodyPr>
          <a:lstStyle/>
          <a:p>
            <a:r>
              <a:rPr lang="en-US" sz="1200" b="1" kern="1200">
                <a:solidFill>
                  <a:srgbClr val="C00000"/>
                </a:solidFill>
                <a:latin typeface="Arial" pitchFamily="34" charset="0"/>
                <a:ea typeface="ＭＳ Ｐゴシック" pitchFamily="34" charset="-128"/>
                <a:cs typeface="+mn-cs"/>
              </a:rPr>
              <a:t>CompactLight is funded by the European Union’s Horizon2020 research and innovation programme under Grant Agreement No. 777431.</a:t>
            </a:r>
            <a:endParaRPr lang="de-DE" sz="1200" b="1">
              <a:solidFill>
                <a:srgbClr val="C00000"/>
              </a:solidFill>
            </a:endParaRPr>
          </a:p>
        </p:txBody>
      </p:sp>
      <p:grpSp>
        <p:nvGrpSpPr>
          <p:cNvPr id="8" name="Group 80"/>
          <p:cNvGrpSpPr>
            <a:grpSpLocks noChangeAspect="1"/>
          </p:cNvGrpSpPr>
          <p:nvPr userDrawn="1"/>
        </p:nvGrpSpPr>
        <p:grpSpPr bwMode="auto">
          <a:xfrm>
            <a:off x="0" y="6854575"/>
            <a:ext cx="9936000" cy="705100"/>
            <a:chOff x="37" y="3176"/>
            <a:chExt cx="5693" cy="404"/>
          </a:xfrm>
          <a:solidFill>
            <a:schemeClr val="bg1"/>
          </a:solidFill>
        </p:grpSpPr>
        <p:pic>
          <p:nvPicPr>
            <p:cNvPr id="9" name="Picture 28" descr="Logo-vu"/>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617" y="3400"/>
              <a:ext cx="499" cy="148"/>
            </a:xfrm>
            <a:prstGeom prst="rect">
              <a:avLst/>
            </a:prstGeom>
            <a:grpFill/>
          </p:spPr>
        </p:pic>
        <p:pic>
          <p:nvPicPr>
            <p:cNvPr id="10" name="Picture 31" descr="Logo-alba"/>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909" y="3422"/>
              <a:ext cx="258" cy="134"/>
            </a:xfrm>
            <a:prstGeom prst="rect">
              <a:avLst/>
            </a:prstGeom>
            <a:grpFill/>
          </p:spPr>
        </p:pic>
        <p:pic>
          <p:nvPicPr>
            <p:cNvPr id="11" name="Picture 32" descr="Logo-cern"/>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461" y="3199"/>
              <a:ext cx="192" cy="189"/>
            </a:xfrm>
            <a:prstGeom prst="rect">
              <a:avLst/>
            </a:prstGeom>
            <a:grpFill/>
          </p:spPr>
        </p:pic>
        <p:pic>
          <p:nvPicPr>
            <p:cNvPr id="12" name="Picture 33" descr="Logo-cnrs"/>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258" y="3418"/>
              <a:ext cx="384" cy="141"/>
            </a:xfrm>
            <a:prstGeom prst="rect">
              <a:avLst/>
            </a:prstGeom>
            <a:grpFill/>
          </p:spPr>
        </p:pic>
        <p:pic>
          <p:nvPicPr>
            <p:cNvPr id="13" name="Picture 34" descr="Logo-csic"/>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443" y="3427"/>
              <a:ext cx="379" cy="127"/>
            </a:xfrm>
            <a:prstGeom prst="rect">
              <a:avLst/>
            </a:prstGeom>
            <a:grpFill/>
          </p:spPr>
        </p:pic>
        <p:pic>
          <p:nvPicPr>
            <p:cNvPr id="14" name="Picture 35" descr="logo-enea"/>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498" y="3430"/>
              <a:ext cx="317" cy="128"/>
            </a:xfrm>
            <a:prstGeom prst="rect">
              <a:avLst/>
            </a:prstGeom>
            <a:grpFill/>
          </p:spPr>
        </p:pic>
        <p:pic>
          <p:nvPicPr>
            <p:cNvPr id="15" name="Picture 37" descr="Logo-infn"/>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115" y="3411"/>
              <a:ext cx="238" cy="152"/>
            </a:xfrm>
            <a:prstGeom prst="rect">
              <a:avLst/>
            </a:prstGeom>
            <a:grpFill/>
          </p:spPr>
        </p:pic>
        <p:pic>
          <p:nvPicPr>
            <p:cNvPr id="16" name="Picture 38" descr="Logo-kyma"/>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429" y="3456"/>
              <a:ext cx="453" cy="91"/>
            </a:xfrm>
            <a:prstGeom prst="rect">
              <a:avLst/>
            </a:prstGeom>
            <a:grpFill/>
          </p:spPr>
        </p:pic>
        <p:pic>
          <p:nvPicPr>
            <p:cNvPr id="17" name="Picture 39" descr="Logo-psi"/>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066" y="3419"/>
              <a:ext cx="329" cy="121"/>
            </a:xfrm>
            <a:prstGeom prst="rect">
              <a:avLst/>
            </a:prstGeom>
            <a:grpFill/>
          </p:spPr>
        </p:pic>
        <p:pic>
          <p:nvPicPr>
            <p:cNvPr id="18" name="Picture 40" descr="Logo-sapienza"/>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936" y="3418"/>
              <a:ext cx="499" cy="134"/>
            </a:xfrm>
            <a:prstGeom prst="rect">
              <a:avLst/>
            </a:prstGeom>
            <a:grpFill/>
          </p:spPr>
        </p:pic>
        <p:pic>
          <p:nvPicPr>
            <p:cNvPr id="19" name="Picture 42" descr="Logo-st"/>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37" y="3176"/>
              <a:ext cx="367" cy="204"/>
            </a:xfrm>
            <a:prstGeom prst="rect">
              <a:avLst/>
            </a:prstGeom>
            <a:grpFill/>
          </p:spPr>
        </p:pic>
        <p:pic>
          <p:nvPicPr>
            <p:cNvPr id="20" name="Picture 43" descr="Logo-stfc"/>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722" y="3218"/>
              <a:ext cx="635" cy="138"/>
            </a:xfrm>
            <a:prstGeom prst="rect">
              <a:avLst/>
            </a:prstGeom>
            <a:grpFill/>
          </p:spPr>
        </p:pic>
        <p:pic>
          <p:nvPicPr>
            <p:cNvPr id="21" name="Picture 44" descr="Logo-ua-iat"/>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871" y="3207"/>
              <a:ext cx="178" cy="178"/>
            </a:xfrm>
            <a:prstGeom prst="rect">
              <a:avLst/>
            </a:prstGeom>
            <a:grpFill/>
          </p:spPr>
        </p:pic>
        <p:pic>
          <p:nvPicPr>
            <p:cNvPr id="22" name="Picture 45" descr="Logo-uh-hip"/>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3926" y="3401"/>
              <a:ext cx="544" cy="179"/>
            </a:xfrm>
            <a:prstGeom prst="rect">
              <a:avLst/>
            </a:prstGeom>
            <a:grpFill/>
          </p:spPr>
        </p:pic>
        <p:pic>
          <p:nvPicPr>
            <p:cNvPr id="23" name="Picture 46" descr="Logo-ulanc"/>
            <p:cNvPicPr>
              <a:picLocks noChangeAspect="1" noChangeArrowheads="1"/>
            </p:cNvPicPr>
            <p:nvPr/>
          </p:nvPicPr>
          <p:blipFill>
            <a:blip r:embed="rId16" cstate="screen">
              <a:extLst>
                <a:ext uri="{28A0092B-C50C-407E-A947-70E740481C1C}">
                  <a14:useLocalDpi xmlns:a14="http://schemas.microsoft.com/office/drawing/2010/main"/>
                </a:ext>
              </a:extLst>
            </a:blip>
            <a:srcRect/>
            <a:stretch>
              <a:fillRect/>
            </a:stretch>
          </p:blipFill>
          <p:spPr bwMode="auto">
            <a:xfrm>
              <a:off x="4091" y="3236"/>
              <a:ext cx="386" cy="133"/>
            </a:xfrm>
            <a:prstGeom prst="rect">
              <a:avLst/>
            </a:prstGeom>
            <a:grpFill/>
          </p:spPr>
        </p:pic>
        <p:pic>
          <p:nvPicPr>
            <p:cNvPr id="24" name="Picture 47" descr="Logo-uom"/>
            <p:cNvPicPr>
              <a:picLocks noChangeAspect="1" noChangeArrowheads="1"/>
            </p:cNvPicPr>
            <p:nvPr/>
          </p:nvPicPr>
          <p:blipFill>
            <a:blip r:embed="rId17" cstate="screen">
              <a:extLst>
                <a:ext uri="{28A0092B-C50C-407E-A947-70E740481C1C}">
                  <a14:useLocalDpi xmlns:a14="http://schemas.microsoft.com/office/drawing/2010/main"/>
                </a:ext>
              </a:extLst>
            </a:blip>
            <a:srcRect/>
            <a:stretch>
              <a:fillRect/>
            </a:stretch>
          </p:blipFill>
          <p:spPr bwMode="auto">
            <a:xfrm>
              <a:off x="2777" y="3222"/>
              <a:ext cx="499" cy="129"/>
            </a:xfrm>
            <a:prstGeom prst="rect">
              <a:avLst/>
            </a:prstGeom>
            <a:grpFill/>
          </p:spPr>
        </p:pic>
        <p:pic>
          <p:nvPicPr>
            <p:cNvPr id="25" name="Picture 48" descr="Logo-ustr"/>
            <p:cNvPicPr>
              <a:picLocks noChangeAspect="1" noChangeArrowheads="1"/>
            </p:cNvPicPr>
            <p:nvPr/>
          </p:nvPicPr>
          <p:blipFill>
            <a:blip r:embed="rId18" cstate="screen">
              <a:extLst>
                <a:ext uri="{28A0092B-C50C-407E-A947-70E740481C1C}">
                  <a14:useLocalDpi xmlns:a14="http://schemas.microsoft.com/office/drawing/2010/main"/>
                </a:ext>
              </a:extLst>
            </a:blip>
            <a:srcRect/>
            <a:stretch>
              <a:fillRect/>
            </a:stretch>
          </p:blipFill>
          <p:spPr bwMode="auto">
            <a:xfrm>
              <a:off x="5314" y="3388"/>
              <a:ext cx="272" cy="162"/>
            </a:xfrm>
            <a:prstGeom prst="rect">
              <a:avLst/>
            </a:prstGeom>
            <a:grpFill/>
          </p:spPr>
        </p:pic>
        <p:pic>
          <p:nvPicPr>
            <p:cNvPr id="26" name="Picture 49" descr="Logo-uu"/>
            <p:cNvPicPr>
              <a:picLocks noChangeAspect="1" noChangeArrowheads="1"/>
            </p:cNvPicPr>
            <p:nvPr/>
          </p:nvPicPr>
          <p:blipFill>
            <a:blip r:embed="rId19" cstate="screen">
              <a:extLst>
                <a:ext uri="{28A0092B-C50C-407E-A947-70E740481C1C}">
                  <a14:useLocalDpi xmlns:a14="http://schemas.microsoft.com/office/drawing/2010/main"/>
                </a:ext>
              </a:extLst>
            </a:blip>
            <a:srcRect/>
            <a:stretch>
              <a:fillRect/>
            </a:stretch>
          </p:blipFill>
          <p:spPr bwMode="auto">
            <a:xfrm>
              <a:off x="2517" y="3181"/>
              <a:ext cx="203" cy="196"/>
            </a:xfrm>
            <a:prstGeom prst="rect">
              <a:avLst/>
            </a:prstGeom>
            <a:grpFill/>
          </p:spPr>
        </p:pic>
        <p:pic>
          <p:nvPicPr>
            <p:cNvPr id="27" name="Picture 50" descr="Logo-vdl-etg"/>
            <p:cNvPicPr>
              <a:picLocks noChangeAspect="1" noChangeArrowheads="1"/>
            </p:cNvPicPr>
            <p:nvPr/>
          </p:nvPicPr>
          <p:blipFill>
            <a:blip r:embed="rId20" cstate="screen">
              <a:extLst>
                <a:ext uri="{28A0092B-C50C-407E-A947-70E740481C1C}">
                  <a14:useLocalDpi xmlns:a14="http://schemas.microsoft.com/office/drawing/2010/main"/>
                </a:ext>
              </a:extLst>
            </a:blip>
            <a:srcRect/>
            <a:stretch>
              <a:fillRect/>
            </a:stretch>
          </p:blipFill>
          <p:spPr bwMode="auto">
            <a:xfrm>
              <a:off x="4541" y="3221"/>
              <a:ext cx="690" cy="124"/>
            </a:xfrm>
            <a:prstGeom prst="rect">
              <a:avLst/>
            </a:prstGeom>
            <a:grpFill/>
          </p:spPr>
        </p:pic>
        <p:pic>
          <p:nvPicPr>
            <p:cNvPr id="28" name="Picture 52" descr="Logo-sinap"/>
            <p:cNvPicPr>
              <a:picLocks noChangeAspect="1" noChangeArrowheads="1"/>
            </p:cNvPicPr>
            <p:nvPr/>
          </p:nvPicPr>
          <p:blipFill>
            <a:blip r:embed="rId21" cstate="screen">
              <a:extLst>
                <a:ext uri="{28A0092B-C50C-407E-A947-70E740481C1C}">
                  <a14:useLocalDpi xmlns:a14="http://schemas.microsoft.com/office/drawing/2010/main"/>
                </a:ext>
              </a:extLst>
            </a:blip>
            <a:srcRect/>
            <a:stretch>
              <a:fillRect/>
            </a:stretch>
          </p:blipFill>
          <p:spPr bwMode="auto">
            <a:xfrm>
              <a:off x="1410" y="3229"/>
              <a:ext cx="195" cy="135"/>
            </a:xfrm>
            <a:prstGeom prst="rect">
              <a:avLst/>
            </a:prstGeom>
            <a:grpFill/>
          </p:spPr>
        </p:pic>
        <p:pic>
          <p:nvPicPr>
            <p:cNvPr id="29" name="Picture 75"/>
            <p:cNvPicPr>
              <a:picLocks noChangeAspect="1" noChangeArrowheads="1"/>
            </p:cNvPicPr>
            <p:nvPr/>
          </p:nvPicPr>
          <p:blipFill>
            <a:blip r:embed="rId22" cstate="screen">
              <a:extLst>
                <a:ext uri="{28A0092B-C50C-407E-A947-70E740481C1C}">
                  <a14:useLocalDpi xmlns:a14="http://schemas.microsoft.com/office/drawing/2010/main"/>
                </a:ext>
              </a:extLst>
            </a:blip>
            <a:srcRect/>
            <a:stretch>
              <a:fillRect/>
            </a:stretch>
          </p:blipFill>
          <p:spPr bwMode="auto">
            <a:xfrm>
              <a:off x="1668" y="3226"/>
              <a:ext cx="792" cy="121"/>
            </a:xfrm>
            <a:prstGeom prst="rect">
              <a:avLst/>
            </a:prstGeom>
            <a:grpFill/>
          </p:spPr>
        </p:pic>
        <p:pic>
          <p:nvPicPr>
            <p:cNvPr id="30" name="Picture 76" descr="ogo-tue"/>
            <p:cNvPicPr>
              <a:picLocks noChangeAspect="1" noChangeArrowheads="1"/>
            </p:cNvPicPr>
            <p:nvPr/>
          </p:nvPicPr>
          <p:blipFill>
            <a:blip r:embed="rId23" cstate="screen">
              <a:extLst>
                <a:ext uri="{28A0092B-C50C-407E-A947-70E740481C1C}">
                  <a14:useLocalDpi xmlns:a14="http://schemas.microsoft.com/office/drawing/2010/main"/>
                </a:ext>
              </a:extLst>
            </a:blip>
            <a:srcRect/>
            <a:stretch>
              <a:fillRect/>
            </a:stretch>
          </p:blipFill>
          <p:spPr bwMode="auto">
            <a:xfrm>
              <a:off x="5246" y="3217"/>
              <a:ext cx="484" cy="140"/>
            </a:xfrm>
            <a:prstGeom prst="rect">
              <a:avLst/>
            </a:prstGeom>
            <a:grpFill/>
          </p:spPr>
        </p:pic>
        <p:pic>
          <p:nvPicPr>
            <p:cNvPr id="31" name="Picture 77" descr="ogo-kit"/>
            <p:cNvPicPr>
              <a:picLocks noChangeAspect="1" noChangeArrowheads="1"/>
            </p:cNvPicPr>
            <p:nvPr/>
          </p:nvPicPr>
          <p:blipFill>
            <a:blip r:embed="rId24" cstate="screen">
              <a:extLst>
                <a:ext uri="{28A0092B-C50C-407E-A947-70E740481C1C}">
                  <a14:useLocalDpi xmlns:a14="http://schemas.microsoft.com/office/drawing/2010/main"/>
                </a:ext>
              </a:extLst>
            </a:blip>
            <a:srcRect/>
            <a:stretch>
              <a:fillRect/>
            </a:stretch>
          </p:blipFill>
          <p:spPr bwMode="auto">
            <a:xfrm>
              <a:off x="2733" y="3426"/>
              <a:ext cx="251" cy="115"/>
            </a:xfrm>
            <a:prstGeom prst="rect">
              <a:avLst/>
            </a:prstGeom>
            <a:grpFill/>
          </p:spPr>
        </p:pic>
        <p:pic>
          <p:nvPicPr>
            <p:cNvPr id="32" name="Picture 78" descr="ANSTO_logo-as"/>
            <p:cNvPicPr>
              <a:picLocks noChangeAspect="1" noChangeArrowheads="1"/>
            </p:cNvPicPr>
            <p:nvPr/>
          </p:nvPicPr>
          <p:blipFill>
            <a:blip r:embed="rId25" cstate="screen">
              <a:extLst>
                <a:ext uri="{28A0092B-C50C-407E-A947-70E740481C1C}">
                  <a14:useLocalDpi xmlns:a14="http://schemas.microsoft.com/office/drawing/2010/main"/>
                </a:ext>
              </a:extLst>
            </a:blip>
            <a:srcRect/>
            <a:stretch>
              <a:fillRect/>
            </a:stretch>
          </p:blipFill>
          <p:spPr bwMode="auto">
            <a:xfrm>
              <a:off x="3326" y="3212"/>
              <a:ext cx="499" cy="142"/>
            </a:xfrm>
            <a:prstGeom prst="rect">
              <a:avLst/>
            </a:prstGeom>
            <a:grpFill/>
          </p:spPr>
        </p:pic>
      </p:grpSp>
      <p:sp>
        <p:nvSpPr>
          <p:cNvPr id="34" name="Text Box 7"/>
          <p:cNvSpPr txBox="1">
            <a:spLocks noChangeArrowheads="1"/>
          </p:cNvSpPr>
          <p:nvPr userDrawn="1"/>
        </p:nvSpPr>
        <p:spPr bwMode="auto">
          <a:xfrm>
            <a:off x="1511920" y="1643980"/>
            <a:ext cx="7128792" cy="288032"/>
          </a:xfrm>
          <a:prstGeom prst="rect">
            <a:avLst/>
          </a:prstGeom>
          <a:noFill/>
          <a:ln>
            <a:noFill/>
          </a:ln>
          <a:effectLst>
            <a:outerShdw blurRad="50800" dist="50800" dir="5400000" algn="ctr" rotWithShape="0">
              <a:srgbClr val="808080">
                <a:alpha val="0"/>
              </a:srgb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47675" rtl="0" eaLnBrk="1" fontAlgn="base" latinLnBrk="0" hangingPunct="0">
              <a:lnSpc>
                <a:spcPct val="93000"/>
              </a:lnSpc>
              <a:spcBef>
                <a:spcPct val="0"/>
              </a:spcBef>
              <a:spcAft>
                <a:spcPct val="0"/>
              </a:spcAft>
              <a:buClrTx/>
              <a:buSzPct val="100000"/>
              <a:buFontTx/>
              <a:buNone/>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a:pPr>
            <a:r>
              <a:rPr kumimoji="0" lang="en-GB" altLang="it-IT" sz="18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1100"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lang="it-IT" altLang="en-US" sz="1800" b="0" i="0">
                <a:solidFill>
                  <a:schemeClr val="tx1"/>
                </a:solidFill>
              </a:rPr>
              <a:t>www.CompactLight.eu</a:t>
            </a:r>
            <a:endParaRPr lang="it-IT" altLang="it-IT" sz="1800" i="0" dirty="0">
              <a:solidFill>
                <a:schemeClr val="tx1"/>
              </a:solidFill>
            </a:endParaRPr>
          </a:p>
          <a:p>
            <a:pPr algn="ctr" eaLnBrk="1">
              <a:lnSpc>
                <a:spcPct val="93000"/>
              </a:lnSpc>
              <a:buSzPct val="100000"/>
              <a:defRPr/>
            </a:pPr>
            <a:r>
              <a:rPr lang="it-IT" altLang="en-US" sz="2400" b="0" dirty="0">
                <a:solidFill>
                  <a:srgbClr val="C00000"/>
                </a:solidFill>
              </a:rPr>
              <a:t> </a:t>
            </a:r>
          </a:p>
        </p:txBody>
      </p:sp>
      <p:pic>
        <p:nvPicPr>
          <p:cNvPr id="35" name="Picture 26" descr="map_big"/>
          <p:cNvPicPr>
            <a:picLocks noChangeAspect="1" noChangeArrowheads="1"/>
          </p:cNvPicPr>
          <p:nvPr userDrawn="1"/>
        </p:nvPicPr>
        <p:blipFill>
          <a:blip r:embed="rId26" cstate="screen">
            <a:extLst>
              <a:ext uri="{28A0092B-C50C-407E-A947-70E740481C1C}">
                <a14:useLocalDpi xmlns:a14="http://schemas.microsoft.com/office/drawing/2010/main"/>
              </a:ext>
            </a:extLst>
          </a:blip>
          <a:srcRect/>
          <a:stretch>
            <a:fillRect/>
          </a:stretch>
        </p:blipFill>
        <p:spPr bwMode="auto">
          <a:xfrm>
            <a:off x="1588556" y="1983009"/>
            <a:ext cx="6959032" cy="4317107"/>
          </a:xfrm>
          <a:prstGeom prst="rect">
            <a:avLst/>
          </a:prstGeom>
          <a:noFill/>
        </p:spPr>
      </p:pic>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39B03B9B-D288-E74C-AE38-E25D024391A5}" type="datetime1">
              <a:rPr lang="el-GR" smtClean="0">
                <a:solidFill>
                  <a:prstClr val="black">
                    <a:tint val="75000"/>
                  </a:prstClr>
                </a:solidFill>
              </a:rPr>
              <a:t>16/6/20</a:t>
            </a:fld>
            <a:endParaRPr lang="sv-SE">
              <a:solidFill>
                <a:prstClr val="black">
                  <a:tint val="75000"/>
                </a:prstClr>
              </a:solidFill>
            </a:endParaRPr>
          </a:p>
        </p:txBody>
      </p:sp>
      <p:sp>
        <p:nvSpPr>
          <p:cNvPr id="3" name="Platshållare för sidfot 2"/>
          <p:cNvSpPr>
            <a:spLocks noGrp="1"/>
          </p:cNvSpPr>
          <p:nvPr>
            <p:ph type="ftr" sz="quarter" idx="11"/>
          </p:nvPr>
        </p:nvSpPr>
        <p:spPr/>
        <p:txBody>
          <a:bodyPr/>
          <a:lstStyle/>
          <a:p>
            <a:endParaRPr lang="sv-SE">
              <a:solidFill>
                <a:prstClr val="black">
                  <a:tint val="75000"/>
                </a:prstClr>
              </a:solidFill>
            </a:endParaRPr>
          </a:p>
        </p:txBody>
      </p:sp>
      <p:sp>
        <p:nvSpPr>
          <p:cNvPr id="4" name="Platshållare för bildnummer 3"/>
          <p:cNvSpPr>
            <a:spLocks noGrp="1"/>
          </p:cNvSpPr>
          <p:nvPr>
            <p:ph type="sldNum" sz="quarter" idx="12"/>
          </p:nvPr>
        </p:nvSpPr>
        <p:spPr/>
        <p:txBody>
          <a:bodyPr/>
          <a:lstStyle/>
          <a:p>
            <a:fld id="{276797C7-3D02-2A4F-97AD-9EB2A99A67F0}" type="slidenum">
              <a:rPr lang="sv-SE" smtClean="0">
                <a:solidFill>
                  <a:prstClr val="black">
                    <a:tint val="75000"/>
                  </a:prstClr>
                </a:solidFill>
              </a:rPr>
              <a:pPr/>
              <a:t>‹#›</a:t>
            </a:fld>
            <a:endParaRPr lang="sv-SE">
              <a:solidFill>
                <a:prstClr val="black">
                  <a:tint val="75000"/>
                </a:prstClr>
              </a:solidFill>
            </a:endParaRPr>
          </a:p>
        </p:txBody>
      </p:sp>
    </p:spTree>
    <p:extLst>
      <p:ext uri="{BB962C8B-B14F-4D97-AF65-F5344CB8AC3E}">
        <p14:creationId xmlns:p14="http://schemas.microsoft.com/office/powerpoint/2010/main" val="32267683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TextBox 10"/>
          <p:cNvSpPr txBox="1"/>
          <p:nvPr userDrawn="1"/>
        </p:nvSpPr>
        <p:spPr>
          <a:xfrm>
            <a:off x="-1" y="7130732"/>
            <a:ext cx="10080617" cy="397042"/>
          </a:xfrm>
          <a:prstGeom prst="rect">
            <a:avLst/>
          </a:prstGeom>
          <a:solidFill>
            <a:srgbClr val="FFFFCC"/>
          </a:solidFill>
        </p:spPr>
        <p:txBody>
          <a:bodyPr wrap="square" lIns="360000" rtlCol="0">
            <a:noAutofit/>
          </a:bodyPr>
          <a:lstStyle/>
          <a:p>
            <a:endParaRPr lang="de-DE"/>
          </a:p>
        </p:txBody>
      </p:sp>
      <p:pic>
        <p:nvPicPr>
          <p:cNvPr id="1027" name="Immagine 1"/>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auto">
          <a:xfrm>
            <a:off x="252491" y="40274"/>
            <a:ext cx="867763" cy="578754"/>
          </a:xfrm>
          <a:prstGeom prst="rect">
            <a:avLst/>
          </a:prstGeom>
          <a:noFill/>
          <a:ln w="9525">
            <a:noFill/>
            <a:miter lim="800000"/>
            <a:headEnd/>
            <a:tailEnd/>
          </a:ln>
        </p:spPr>
      </p:pic>
      <p:sp>
        <p:nvSpPr>
          <p:cNvPr id="1030" name="Rectangle 6"/>
          <p:cNvSpPr>
            <a:spLocks noGrp="1" noChangeArrowheads="1"/>
          </p:cNvSpPr>
          <p:nvPr>
            <p:ph type="sldNum"/>
          </p:nvPr>
        </p:nvSpPr>
        <p:spPr bwMode="auto">
          <a:xfrm>
            <a:off x="9728976" y="7286737"/>
            <a:ext cx="212725" cy="230188"/>
          </a:xfrm>
          <a:prstGeom prst="rect">
            <a:avLst/>
          </a:prstGeom>
          <a:noFill/>
          <a:ln>
            <a:noFill/>
          </a:ln>
          <a:effectLst/>
          <a:extLst/>
        </p:spPr>
        <p:txBody>
          <a:bodyPr vert="horz" wrap="square" lIns="0" tIns="0" rIns="0" bIns="0" numCol="1" anchor="t" anchorCtr="0" compatLnSpc="1">
            <a:prstTxWarp prst="textNoShape">
              <a:avLst/>
            </a:prstTxWarp>
          </a:bodyPr>
          <a:lstStyle>
            <a:lvl1pPr eaLnBrk="1">
              <a:lnSpc>
                <a:spcPct val="93000"/>
              </a:lnSpc>
              <a:buSzPct val="100000"/>
              <a:tabLst>
                <a:tab pos="0" algn="l"/>
                <a:tab pos="446088" algn="l"/>
                <a:tab pos="895350" algn="l"/>
                <a:tab pos="1344613" algn="l"/>
                <a:tab pos="1793875" algn="l"/>
                <a:tab pos="2243138" algn="l"/>
                <a:tab pos="2692400" algn="l"/>
                <a:tab pos="3141663" algn="l"/>
                <a:tab pos="3590925" algn="l"/>
                <a:tab pos="4040188" algn="l"/>
                <a:tab pos="4489450" algn="l"/>
                <a:tab pos="4938713" algn="l"/>
                <a:tab pos="5387975" algn="l"/>
                <a:tab pos="5837238" algn="l"/>
                <a:tab pos="6286500" algn="l"/>
                <a:tab pos="6735763" algn="l"/>
                <a:tab pos="7185025" algn="l"/>
                <a:tab pos="7634288" algn="l"/>
                <a:tab pos="8083550" algn="l"/>
                <a:tab pos="8532813" algn="l"/>
                <a:tab pos="8982075" algn="l"/>
              </a:tabLst>
              <a:defRPr sz="1300">
                <a:solidFill>
                  <a:srgbClr val="000000"/>
                </a:solidFill>
              </a:defRPr>
            </a:lvl1pPr>
          </a:lstStyle>
          <a:p>
            <a:fld id="{C06E2D52-1345-4064-8429-3109916CEEE1}" type="slidenum">
              <a:rPr lang="it-IT" altLang="it-IT" smtClean="0"/>
              <a:pPr/>
              <a:t>‹#›</a:t>
            </a:fld>
            <a:endParaRPr lang="it-IT" altLang="it-IT" dirty="0"/>
          </a:p>
        </p:txBody>
      </p:sp>
      <p:pic>
        <p:nvPicPr>
          <p:cNvPr id="8" name="Picture 7" descr="Compact.png"/>
          <p:cNvPicPr>
            <a:picLocks noChangeAspect="1"/>
          </p:cNvPicPr>
          <p:nvPr userDrawn="1"/>
        </p:nvPicPr>
        <p:blipFill rotWithShape="1">
          <a:blip r:embed="rId10" cstate="print">
            <a:extLst>
              <a:ext uri="{28A0092B-C50C-407E-A947-70E740481C1C}">
                <a14:useLocalDpi xmlns:a14="http://schemas.microsoft.com/office/drawing/2010/main"/>
              </a:ext>
            </a:extLst>
          </a:blip>
          <a:srcRect/>
          <a:stretch/>
        </p:blipFill>
        <p:spPr>
          <a:xfrm>
            <a:off x="8129220" y="0"/>
            <a:ext cx="1812670" cy="599051"/>
          </a:xfrm>
          <a:prstGeom prst="rect">
            <a:avLst/>
          </a:prstGeom>
        </p:spPr>
      </p:pic>
      <p:sp>
        <p:nvSpPr>
          <p:cNvPr id="3" name="Textfeld 2">
            <a:extLst>
              <a:ext uri="{FF2B5EF4-FFF2-40B4-BE49-F238E27FC236}">
                <a16:creationId xmlns:a16="http://schemas.microsoft.com/office/drawing/2014/main" id="{E31B8D01-C65D-4459-B4A0-BBCB88C4BA93}"/>
              </a:ext>
            </a:extLst>
          </p:cNvPr>
          <p:cNvSpPr txBox="1"/>
          <p:nvPr userDrawn="1"/>
        </p:nvSpPr>
        <p:spPr>
          <a:xfrm>
            <a:off x="1220837" y="114208"/>
            <a:ext cx="1294452" cy="430887"/>
          </a:xfrm>
          <a:prstGeom prst="rect">
            <a:avLst/>
          </a:prstGeom>
          <a:noFill/>
        </p:spPr>
        <p:txBody>
          <a:bodyPr wrap="square" rtlCol="0">
            <a:spAutoFit/>
          </a:bodyPr>
          <a:lstStyle/>
          <a:p>
            <a:r>
              <a:rPr lang="de-DE" sz="1100" dirty="0" err="1">
                <a:solidFill>
                  <a:schemeClr val="tx1"/>
                </a:solidFill>
              </a:rPr>
              <a:t>Funded</a:t>
            </a:r>
            <a:r>
              <a:rPr lang="de-DE" sz="1100" dirty="0">
                <a:solidFill>
                  <a:schemeClr val="tx1"/>
                </a:solidFill>
              </a:rPr>
              <a:t> </a:t>
            </a:r>
            <a:r>
              <a:rPr lang="de-DE" sz="1100" dirty="0" err="1">
                <a:solidFill>
                  <a:schemeClr val="tx1"/>
                </a:solidFill>
              </a:rPr>
              <a:t>by</a:t>
            </a:r>
            <a:r>
              <a:rPr lang="de-DE" sz="1100" dirty="0">
                <a:solidFill>
                  <a:schemeClr val="tx1"/>
                </a:solidFill>
              </a:rPr>
              <a:t> the </a:t>
            </a:r>
          </a:p>
          <a:p>
            <a:r>
              <a:rPr lang="de-DE" sz="1100" dirty="0">
                <a:solidFill>
                  <a:schemeClr val="tx1"/>
                </a:solidFill>
              </a:rPr>
              <a:t>European Union</a:t>
            </a:r>
          </a:p>
        </p:txBody>
      </p:sp>
      <p:cxnSp>
        <p:nvCxnSpPr>
          <p:cNvPr id="14" name="Gerader Verbinder 13">
            <a:extLst>
              <a:ext uri="{FF2B5EF4-FFF2-40B4-BE49-F238E27FC236}">
                <a16:creationId xmlns:a16="http://schemas.microsoft.com/office/drawing/2014/main" id="{BA2F4849-746D-4F42-A92A-3918AEB2F2E2}"/>
              </a:ext>
            </a:extLst>
          </p:cNvPr>
          <p:cNvCxnSpPr/>
          <p:nvPr userDrawn="1"/>
        </p:nvCxnSpPr>
        <p:spPr bwMode="auto">
          <a:xfrm>
            <a:off x="0" y="674092"/>
            <a:ext cx="10080626"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5" name="Gerader Verbinder 4">
            <a:extLst>
              <a:ext uri="{FF2B5EF4-FFF2-40B4-BE49-F238E27FC236}">
                <a16:creationId xmlns:a16="http://schemas.microsoft.com/office/drawing/2014/main" id="{9F27FFD8-7C1E-4BEE-B592-E8F488EBF176}"/>
              </a:ext>
            </a:extLst>
          </p:cNvPr>
          <p:cNvCxnSpPr/>
          <p:nvPr userDrawn="1"/>
        </p:nvCxnSpPr>
        <p:spPr bwMode="auto">
          <a:xfrm>
            <a:off x="-1" y="7112711"/>
            <a:ext cx="10080626"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071108866"/>
      </p:ext>
    </p:extLst>
  </p:cSld>
  <p:clrMap bg1="lt1" tx1="dk1" bg2="lt2" tx2="dk2" accent1="accent1" accent2="accent2" accent3="accent3" accent4="accent4" accent5="accent5" accent6="accent6" hlink="hlink" folHlink="folHlink"/>
  <p:sldLayoutIdLst>
    <p:sldLayoutId id="2147484292" r:id="rId1"/>
    <p:sldLayoutId id="2147484290" r:id="rId2"/>
    <p:sldLayoutId id="2147484280" r:id="rId3"/>
    <p:sldLayoutId id="2147484283" r:id="rId4"/>
    <p:sldLayoutId id="2147484294" r:id="rId5"/>
    <p:sldLayoutId id="2147484293" r:id="rId6"/>
    <p:sldLayoutId id="2147484295" r:id="rId7"/>
  </p:sldLayoutIdLst>
  <p:transition spd="med">
    <p:fade/>
  </p:transition>
  <p:hf hdr="0" ftr="0" dt="0"/>
  <p:txStyles>
    <p:titleStyle>
      <a:lvl1pPr algn="l" defTabSz="447675" rtl="0" eaLnBrk="0" fontAlgn="base" hangingPunct="0">
        <a:lnSpc>
          <a:spcPct val="93000"/>
        </a:lnSpc>
        <a:spcBef>
          <a:spcPct val="0"/>
        </a:spcBef>
        <a:spcAft>
          <a:spcPct val="0"/>
        </a:spcAft>
        <a:buClr>
          <a:srgbClr val="000000"/>
        </a:buClr>
        <a:buSzPct val="100000"/>
        <a:buFont typeface="Times New Roman" pitchFamily="18" charset="0"/>
        <a:defRPr sz="3200">
          <a:solidFill>
            <a:srgbClr val="000000"/>
          </a:solidFill>
          <a:latin typeface="+mj-lt"/>
          <a:ea typeface="ＭＳ Ｐゴシック" pitchFamily="34" charset="-128"/>
          <a:cs typeface="MS PGothic" charset="0"/>
        </a:defRPr>
      </a:lvl1pPr>
      <a:lvl2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2pPr>
      <a:lvl3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3pPr>
      <a:lvl4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4pPr>
      <a:lvl5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5pPr>
      <a:lvl6pPr marL="2514340"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6pPr>
      <a:lvl7pPr marL="2971492"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7pPr>
      <a:lvl8pPr marL="3428645"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8pPr>
      <a:lvl9pPr marL="3885797"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9pPr>
    </p:titleStyle>
    <p:bodyStyle>
      <a:lvl1pPr marL="341313" indent="-341313" algn="l" defTabSz="447675" rtl="0" eaLnBrk="0" fontAlgn="base" hangingPunct="0">
        <a:lnSpc>
          <a:spcPct val="93000"/>
        </a:lnSpc>
        <a:spcBef>
          <a:spcPct val="0"/>
        </a:spcBef>
        <a:spcAft>
          <a:spcPts val="1413"/>
        </a:spcAft>
        <a:buClr>
          <a:srgbClr val="000000"/>
        </a:buClr>
        <a:buSzPct val="100000"/>
        <a:buFont typeface="Times New Roman" pitchFamily="18" charset="0"/>
        <a:defRPr sz="1800" u="none">
          <a:solidFill>
            <a:schemeClr val="tx1"/>
          </a:solidFill>
          <a:latin typeface="+mn-lt"/>
          <a:ea typeface="ＭＳ Ｐゴシック" pitchFamily="34" charset="-128"/>
          <a:cs typeface="MS PGothic" charset="0"/>
        </a:defRPr>
      </a:lvl1pPr>
      <a:lvl2pPr marL="741363" indent="-284163" algn="l" defTabSz="447675" rtl="0" eaLnBrk="0" fontAlgn="base" hangingPunct="0">
        <a:lnSpc>
          <a:spcPct val="93000"/>
        </a:lnSpc>
        <a:spcBef>
          <a:spcPct val="0"/>
        </a:spcBef>
        <a:spcAft>
          <a:spcPts val="1138"/>
        </a:spcAft>
        <a:buClr>
          <a:srgbClr val="000000"/>
        </a:buClr>
        <a:buSzPct val="100000"/>
        <a:buFont typeface="Times New Roman" pitchFamily="18" charset="0"/>
        <a:defRPr sz="2800">
          <a:solidFill>
            <a:srgbClr val="000000"/>
          </a:solidFill>
          <a:latin typeface="+mn-lt"/>
          <a:ea typeface="ＭＳ Ｐゴシック" pitchFamily="34" charset="-128"/>
          <a:cs typeface="MS PGothic" charset="0"/>
        </a:defRPr>
      </a:lvl2pPr>
      <a:lvl3pPr marL="1141413" indent="-227013" algn="l" defTabSz="447675" rtl="0" eaLnBrk="0" fontAlgn="base" hangingPunct="0">
        <a:lnSpc>
          <a:spcPct val="93000"/>
        </a:lnSpc>
        <a:spcBef>
          <a:spcPct val="0"/>
        </a:spcBef>
        <a:spcAft>
          <a:spcPts val="850"/>
        </a:spcAft>
        <a:buClr>
          <a:srgbClr val="000000"/>
        </a:buClr>
        <a:buSzPct val="100000"/>
        <a:buFont typeface="Times New Roman" pitchFamily="18" charset="0"/>
        <a:defRPr sz="2400">
          <a:solidFill>
            <a:srgbClr val="000000"/>
          </a:solidFill>
          <a:latin typeface="+mn-lt"/>
          <a:ea typeface="ＭＳ Ｐゴシック" pitchFamily="34" charset="-128"/>
          <a:cs typeface="MS PGothic" charset="0"/>
        </a:defRPr>
      </a:lvl3pPr>
      <a:lvl4pPr marL="1598613" indent="-227013" algn="l" defTabSz="447675" rtl="0" eaLnBrk="0" fontAlgn="base" hangingPunct="0">
        <a:lnSpc>
          <a:spcPct val="93000"/>
        </a:lnSpc>
        <a:spcBef>
          <a:spcPct val="0"/>
        </a:spcBef>
        <a:spcAft>
          <a:spcPts val="575"/>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4pPr>
      <a:lvl5pPr marL="2055813" indent="-227013" algn="l" defTabSz="447675" rtl="0" eaLnBrk="0" fontAlgn="base" hangingPunct="0">
        <a:lnSpc>
          <a:spcPct val="93000"/>
        </a:lnSpc>
        <a:spcBef>
          <a:spcPct val="0"/>
        </a:spcBef>
        <a:spcAft>
          <a:spcPts val="288"/>
        </a:spcAft>
        <a:buClr>
          <a:srgbClr val="000000"/>
        </a:buClr>
        <a:buSzPct val="100000"/>
        <a:buFont typeface="Times New Roman" pitchFamily="18" charset="0"/>
        <a:defRPr sz="2000">
          <a:solidFill>
            <a:srgbClr val="000000"/>
          </a:solidFill>
          <a:latin typeface="+mn-lt"/>
          <a:ea typeface="ＭＳ Ｐゴシック" pitchFamily="34" charset="-128"/>
          <a:cs typeface="MS PGothic" charset="0"/>
        </a:defRPr>
      </a:lvl5pPr>
      <a:lvl6pPr marL="2514340"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6pPr>
      <a:lvl7pPr marL="2971492"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7pPr>
      <a:lvl8pPr marL="3428645"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8pPr>
      <a:lvl9pPr marL="3885797" indent="-228576" algn="l" defTabSz="449216" rtl="0" eaLnBrk="1" fontAlgn="base" hangingPunct="1">
        <a:lnSpc>
          <a:spcPct val="93000"/>
        </a:lnSpc>
        <a:spcBef>
          <a:spcPct val="0"/>
        </a:spcBef>
        <a:spcAft>
          <a:spcPts val="288"/>
        </a:spcAft>
        <a:buClr>
          <a:srgbClr val="000000"/>
        </a:buClr>
        <a:buSzPct val="100000"/>
        <a:buFont typeface="Times New Roman" charset="0"/>
        <a:defRPr sz="2000">
          <a:solidFill>
            <a:srgbClr val="000000"/>
          </a:solidFill>
          <a:latin typeface="+mn-lt"/>
          <a:ea typeface="+mn-ea"/>
          <a:cs typeface="+mn-cs"/>
        </a:defRPr>
      </a:lvl9pPr>
    </p:bodyStyle>
    <p:otherStyle>
      <a:defPPr>
        <a:defRPr lang="en-US"/>
      </a:defPPr>
      <a:lvl1pPr marL="0" algn="l" defTabSz="457152" rtl="0" eaLnBrk="1" latinLnBrk="0" hangingPunct="1">
        <a:defRPr sz="1800" kern="1200">
          <a:solidFill>
            <a:schemeClr val="tx1"/>
          </a:solidFill>
          <a:latin typeface="+mn-lt"/>
          <a:ea typeface="+mn-ea"/>
          <a:cs typeface="+mn-cs"/>
        </a:defRPr>
      </a:lvl1pPr>
      <a:lvl2pPr marL="457152" algn="l" defTabSz="457152" rtl="0" eaLnBrk="1" latinLnBrk="0" hangingPunct="1">
        <a:defRPr sz="1800" kern="1200">
          <a:solidFill>
            <a:schemeClr val="tx1"/>
          </a:solidFill>
          <a:latin typeface="+mn-lt"/>
          <a:ea typeface="+mn-ea"/>
          <a:cs typeface="+mn-cs"/>
        </a:defRPr>
      </a:lvl2pPr>
      <a:lvl3pPr marL="914305" algn="l" defTabSz="457152" rtl="0" eaLnBrk="1" latinLnBrk="0" hangingPunct="1">
        <a:defRPr sz="1800" kern="1200">
          <a:solidFill>
            <a:schemeClr val="tx1"/>
          </a:solidFill>
          <a:latin typeface="+mn-lt"/>
          <a:ea typeface="+mn-ea"/>
          <a:cs typeface="+mn-cs"/>
        </a:defRPr>
      </a:lvl3pPr>
      <a:lvl4pPr marL="1371457" algn="l" defTabSz="457152" rtl="0" eaLnBrk="1" latinLnBrk="0" hangingPunct="1">
        <a:defRPr sz="1800" kern="1200">
          <a:solidFill>
            <a:schemeClr val="tx1"/>
          </a:solidFill>
          <a:latin typeface="+mn-lt"/>
          <a:ea typeface="+mn-ea"/>
          <a:cs typeface="+mn-cs"/>
        </a:defRPr>
      </a:lvl4pPr>
      <a:lvl5pPr marL="1828610" algn="l" defTabSz="457152" rtl="0" eaLnBrk="1" latinLnBrk="0" hangingPunct="1">
        <a:defRPr sz="1800" kern="1200">
          <a:solidFill>
            <a:schemeClr val="tx1"/>
          </a:solidFill>
          <a:latin typeface="+mn-lt"/>
          <a:ea typeface="+mn-ea"/>
          <a:cs typeface="+mn-cs"/>
        </a:defRPr>
      </a:lvl5pPr>
      <a:lvl6pPr marL="2285763" algn="l" defTabSz="457152" rtl="0" eaLnBrk="1" latinLnBrk="0" hangingPunct="1">
        <a:defRPr sz="1800" kern="1200">
          <a:solidFill>
            <a:schemeClr val="tx1"/>
          </a:solidFill>
          <a:latin typeface="+mn-lt"/>
          <a:ea typeface="+mn-ea"/>
          <a:cs typeface="+mn-cs"/>
        </a:defRPr>
      </a:lvl6pPr>
      <a:lvl7pPr marL="2742916" algn="l" defTabSz="457152" rtl="0" eaLnBrk="1" latinLnBrk="0" hangingPunct="1">
        <a:defRPr sz="1800" kern="1200">
          <a:solidFill>
            <a:schemeClr val="tx1"/>
          </a:solidFill>
          <a:latin typeface="+mn-lt"/>
          <a:ea typeface="+mn-ea"/>
          <a:cs typeface="+mn-cs"/>
        </a:defRPr>
      </a:lvl7pPr>
      <a:lvl8pPr marL="3200068" algn="l" defTabSz="457152" rtl="0" eaLnBrk="1" latinLnBrk="0" hangingPunct="1">
        <a:defRPr sz="1800" kern="1200">
          <a:solidFill>
            <a:schemeClr val="tx1"/>
          </a:solidFill>
          <a:latin typeface="+mn-lt"/>
          <a:ea typeface="+mn-ea"/>
          <a:cs typeface="+mn-cs"/>
        </a:defRPr>
      </a:lvl8pPr>
      <a:lvl9pPr marL="3657221" algn="l" defTabSz="45715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46.png"/></Relationships>
</file>

<file path=ppt/slides/_rels/slide11.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8.emf"/><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56.jp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8" Type="http://schemas.openxmlformats.org/officeDocument/2006/relationships/image" Target="../media/image63.jpeg"/><Relationship Id="rId3" Type="http://schemas.openxmlformats.org/officeDocument/2006/relationships/image" Target="../media/image58.jpeg"/><Relationship Id="rId7" Type="http://schemas.openxmlformats.org/officeDocument/2006/relationships/image" Target="../media/image62.jpeg"/><Relationship Id="rId12" Type="http://schemas.openxmlformats.org/officeDocument/2006/relationships/image" Target="../media/image67.jpeg"/><Relationship Id="rId2" Type="http://schemas.openxmlformats.org/officeDocument/2006/relationships/image" Target="../media/image57.jpeg"/><Relationship Id="rId1" Type="http://schemas.openxmlformats.org/officeDocument/2006/relationships/slideLayout" Target="../slideLayouts/slideLayout4.xml"/><Relationship Id="rId6" Type="http://schemas.openxmlformats.org/officeDocument/2006/relationships/image" Target="../media/image61.png"/><Relationship Id="rId11" Type="http://schemas.openxmlformats.org/officeDocument/2006/relationships/image" Target="../media/image66.jpeg"/><Relationship Id="rId5" Type="http://schemas.openxmlformats.org/officeDocument/2006/relationships/image" Target="../media/image60.jpeg"/><Relationship Id="rId10" Type="http://schemas.openxmlformats.org/officeDocument/2006/relationships/image" Target="../media/image65.jpeg"/><Relationship Id="rId4" Type="http://schemas.openxmlformats.org/officeDocument/2006/relationships/image" Target="../media/image59.jpeg"/><Relationship Id="rId9" Type="http://schemas.openxmlformats.org/officeDocument/2006/relationships/image" Target="../media/image6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69.jpeg"/><Relationship Id="rId7" Type="http://schemas.openxmlformats.org/officeDocument/2006/relationships/image" Target="../media/image73.png"/><Relationship Id="rId2" Type="http://schemas.openxmlformats.org/officeDocument/2006/relationships/image" Target="../media/image68.jpeg"/><Relationship Id="rId1" Type="http://schemas.openxmlformats.org/officeDocument/2006/relationships/slideLayout" Target="../slideLayouts/slideLayout4.xml"/><Relationship Id="rId6" Type="http://schemas.openxmlformats.org/officeDocument/2006/relationships/image" Target="../media/image72.jpeg"/><Relationship Id="rId11" Type="http://schemas.openxmlformats.org/officeDocument/2006/relationships/image" Target="../media/image77.jpeg"/><Relationship Id="rId5" Type="http://schemas.openxmlformats.org/officeDocument/2006/relationships/image" Target="../media/image71.jpe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4.xml"/><Relationship Id="rId4" Type="http://schemas.openxmlformats.org/officeDocument/2006/relationships/image" Target="../media/image80.png"/></Relationships>
</file>

<file path=ppt/slides/_rels/slide26.xml.rels><?xml version="1.0" encoding="UTF-8" standalone="yes"?>
<Relationships xmlns="http://schemas.openxmlformats.org/package/2006/relationships"><Relationship Id="rId8" Type="http://schemas.openxmlformats.org/officeDocument/2006/relationships/image" Target="../media/image87.png"/><Relationship Id="rId3" Type="http://schemas.openxmlformats.org/officeDocument/2006/relationships/image" Target="../media/image82.jpeg"/><Relationship Id="rId7" Type="http://schemas.openxmlformats.org/officeDocument/2006/relationships/image" Target="../media/image86.png"/><Relationship Id="rId2" Type="http://schemas.openxmlformats.org/officeDocument/2006/relationships/image" Target="../media/image81.jpeg"/><Relationship Id="rId1" Type="http://schemas.openxmlformats.org/officeDocument/2006/relationships/slideLayout" Target="../slideLayouts/slideLayout4.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jpeg"/><Relationship Id="rId9" Type="http://schemas.openxmlformats.org/officeDocument/2006/relationships/image" Target="../media/image8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4.xml"/><Relationship Id="rId4" Type="http://schemas.openxmlformats.org/officeDocument/2006/relationships/image" Target="../media/image34.png"/></Relationships>
</file>

<file path=ppt/slides/_rels/slide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9.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C06E2D52-1345-4064-8429-3109916CEEE1}" type="slidenum">
              <a:rPr lang="it-IT" altLang="it-IT" smtClean="0"/>
              <a:pPr/>
              <a:t>1</a:t>
            </a:fld>
            <a:endParaRPr lang="it-IT" altLang="it-IT" dirty="0"/>
          </a:p>
        </p:txBody>
      </p:sp>
      <p:sp>
        <p:nvSpPr>
          <p:cNvPr id="4" name="Title 3"/>
          <p:cNvSpPr>
            <a:spLocks noGrp="1"/>
          </p:cNvSpPr>
          <p:nvPr>
            <p:ph type="title"/>
          </p:nvPr>
        </p:nvSpPr>
        <p:spPr>
          <a:xfrm>
            <a:off x="437132" y="1259556"/>
            <a:ext cx="9211691" cy="720081"/>
          </a:xfrm>
        </p:spPr>
        <p:txBody>
          <a:bodyPr/>
          <a:lstStyle/>
          <a:p>
            <a:pPr algn="ctr"/>
            <a:r>
              <a:rPr lang="en-GB" sz="4400" dirty="0"/>
              <a:t>XLS CAD model</a:t>
            </a:r>
            <a:r>
              <a:rPr lang="sv-SE" sz="4400" dirty="0"/>
              <a:t> </a:t>
            </a:r>
            <a:endParaRPr lang="de-DE" sz="4400" dirty="0"/>
          </a:p>
        </p:txBody>
      </p:sp>
      <p:sp>
        <p:nvSpPr>
          <p:cNvPr id="6" name="Text Placeholder 5"/>
          <p:cNvSpPr>
            <a:spLocks noGrp="1"/>
          </p:cNvSpPr>
          <p:nvPr>
            <p:ph type="body" sz="quarter" idx="14"/>
          </p:nvPr>
        </p:nvSpPr>
        <p:spPr>
          <a:xfrm>
            <a:off x="143769" y="2195661"/>
            <a:ext cx="9797932" cy="3528392"/>
          </a:xfrm>
        </p:spPr>
        <p:txBody>
          <a:bodyPr/>
          <a:lstStyle/>
          <a:p>
            <a:pPr algn="ctr"/>
            <a:r>
              <a:rPr lang="de-DE" dirty="0"/>
              <a:t>Nick Gazis, Eugene Tanke, </a:t>
            </a:r>
          </a:p>
          <a:p>
            <a:pPr algn="ctr"/>
            <a:r>
              <a:rPr lang="de-DE" dirty="0"/>
              <a:t>Andrea </a:t>
            </a:r>
            <a:r>
              <a:rPr lang="de-DE" dirty="0" err="1"/>
              <a:t>Bignami</a:t>
            </a:r>
            <a:r>
              <a:rPr lang="de-DE" dirty="0"/>
              <a:t>, Emmanouil Trachanas, Evangelos Gazis</a:t>
            </a:r>
          </a:p>
          <a:p>
            <a:pPr algn="ctr"/>
            <a:endParaRPr lang="de-DE" sz="1000" dirty="0"/>
          </a:p>
          <a:p>
            <a:pPr algn="ctr"/>
            <a:r>
              <a:rPr lang="de-DE" dirty="0"/>
              <a:t>IASA &amp; ESS Team</a:t>
            </a:r>
          </a:p>
          <a:p>
            <a:pPr algn="ctr"/>
            <a:r>
              <a:rPr lang="de-DE" dirty="0"/>
              <a:t>16 June 2020</a:t>
            </a:r>
          </a:p>
          <a:p>
            <a:pPr algn="ctr"/>
            <a:r>
              <a:rPr lang="de-DE" dirty="0"/>
              <a:t> </a:t>
            </a:r>
          </a:p>
        </p:txBody>
      </p:sp>
      <p:grpSp>
        <p:nvGrpSpPr>
          <p:cNvPr id="10" name="Group 9">
            <a:extLst>
              <a:ext uri="{FF2B5EF4-FFF2-40B4-BE49-F238E27FC236}">
                <a16:creationId xmlns:a16="http://schemas.microsoft.com/office/drawing/2014/main" id="{1136F141-34C9-8147-8A88-D856E8A5C147}"/>
              </a:ext>
            </a:extLst>
          </p:cNvPr>
          <p:cNvGrpSpPr/>
          <p:nvPr/>
        </p:nvGrpSpPr>
        <p:grpSpPr>
          <a:xfrm>
            <a:off x="3098642" y="4600541"/>
            <a:ext cx="3888185" cy="2491664"/>
            <a:chOff x="3098642" y="4499917"/>
            <a:chExt cx="3888185" cy="2491664"/>
          </a:xfrm>
        </p:grpSpPr>
        <p:pic>
          <p:nvPicPr>
            <p:cNvPr id="5" name="Picture 4">
              <a:extLst>
                <a:ext uri="{FF2B5EF4-FFF2-40B4-BE49-F238E27FC236}">
                  <a16:creationId xmlns:a16="http://schemas.microsoft.com/office/drawing/2014/main" id="{3713960A-F56C-4943-BBC4-11ABAA724DA1}"/>
                </a:ext>
              </a:extLst>
            </p:cNvPr>
            <p:cNvPicPr>
              <a:picLocks noChangeAspect="1"/>
            </p:cNvPicPr>
            <p:nvPr/>
          </p:nvPicPr>
          <p:blipFill>
            <a:blip r:embed="rId2"/>
            <a:stretch>
              <a:fillRect/>
            </a:stretch>
          </p:blipFill>
          <p:spPr>
            <a:xfrm>
              <a:off x="3098642" y="4499917"/>
              <a:ext cx="3888185" cy="2491664"/>
            </a:xfrm>
            <a:prstGeom prst="rect">
              <a:avLst/>
            </a:prstGeom>
          </p:spPr>
        </p:pic>
        <p:pic>
          <p:nvPicPr>
            <p:cNvPr id="9" name="Picture 8">
              <a:extLst>
                <a:ext uri="{FF2B5EF4-FFF2-40B4-BE49-F238E27FC236}">
                  <a16:creationId xmlns:a16="http://schemas.microsoft.com/office/drawing/2014/main" id="{CC8DB893-E321-C640-97D2-60AE12890219}"/>
                </a:ext>
              </a:extLst>
            </p:cNvPr>
            <p:cNvPicPr>
              <a:picLocks noChangeAspect="1"/>
            </p:cNvPicPr>
            <p:nvPr/>
          </p:nvPicPr>
          <p:blipFill>
            <a:blip r:embed="rId3"/>
            <a:stretch>
              <a:fillRect/>
            </a:stretch>
          </p:blipFill>
          <p:spPr>
            <a:xfrm>
              <a:off x="5904408" y="6804173"/>
              <a:ext cx="1080120" cy="166172"/>
            </a:xfrm>
            <a:prstGeom prst="rect">
              <a:avLst/>
            </a:prstGeom>
          </p:spPr>
        </p:pic>
      </p:grpSp>
    </p:spTree>
  </p:cSld>
  <p:clrMapOvr>
    <a:masterClrMapping/>
  </p:clrMapOvr>
  <p:transition spd="med">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A1B29F6-0A57-9540-B6DF-F9B3A3BF39E1}"/>
              </a:ext>
            </a:extLst>
          </p:cNvPr>
          <p:cNvSpPr>
            <a:spLocks noGrp="1"/>
          </p:cNvSpPr>
          <p:nvPr>
            <p:ph type="sldNum" sz="quarter" idx="12"/>
          </p:nvPr>
        </p:nvSpPr>
        <p:spPr/>
        <p:txBody>
          <a:bodyPr/>
          <a:lstStyle/>
          <a:p>
            <a:fld id="{276797C7-3D02-2A4F-97AD-9EB2A99A67F0}" type="slidenum">
              <a:rPr lang="sv-SE" smtClean="0">
                <a:solidFill>
                  <a:prstClr val="black">
                    <a:tint val="75000"/>
                  </a:prstClr>
                </a:solidFill>
              </a:rPr>
              <a:pPr/>
              <a:t>10</a:t>
            </a:fld>
            <a:endParaRPr lang="sv-SE">
              <a:solidFill>
                <a:prstClr val="black">
                  <a:tint val="75000"/>
                </a:prstClr>
              </a:solidFill>
            </a:endParaRPr>
          </a:p>
        </p:txBody>
      </p:sp>
      <p:pic>
        <p:nvPicPr>
          <p:cNvPr id="9" name="Picture 8">
            <a:extLst>
              <a:ext uri="{FF2B5EF4-FFF2-40B4-BE49-F238E27FC236}">
                <a16:creationId xmlns:a16="http://schemas.microsoft.com/office/drawing/2014/main" id="{125435B1-C163-C34B-918A-E9CDFA7A3F8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44368" y="3995861"/>
            <a:ext cx="4032448" cy="3085699"/>
          </a:xfrm>
          <a:prstGeom prst="rect">
            <a:avLst/>
          </a:prstGeom>
        </p:spPr>
      </p:pic>
      <p:pic>
        <p:nvPicPr>
          <p:cNvPr id="11" name="Picture 10">
            <a:extLst>
              <a:ext uri="{FF2B5EF4-FFF2-40B4-BE49-F238E27FC236}">
                <a16:creationId xmlns:a16="http://schemas.microsoft.com/office/drawing/2014/main" id="{C5833E94-0FBF-2F40-BC59-864E8DFA7BD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03808" y="1149993"/>
            <a:ext cx="6926120" cy="2801512"/>
          </a:xfrm>
          <a:prstGeom prst="rect">
            <a:avLst/>
          </a:prstGeom>
        </p:spPr>
      </p:pic>
      <p:sp>
        <p:nvSpPr>
          <p:cNvPr id="12" name="TextBox 11">
            <a:extLst>
              <a:ext uri="{FF2B5EF4-FFF2-40B4-BE49-F238E27FC236}">
                <a16:creationId xmlns:a16="http://schemas.microsoft.com/office/drawing/2014/main" id="{A014A7AC-D544-3E44-B6E3-9EB083C8E429}"/>
              </a:ext>
            </a:extLst>
          </p:cNvPr>
          <p:cNvSpPr txBox="1"/>
          <p:nvPr/>
        </p:nvSpPr>
        <p:spPr>
          <a:xfrm>
            <a:off x="5616377" y="4079337"/>
            <a:ext cx="2016224" cy="1200329"/>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err="1">
                <a:solidFill>
                  <a:schemeClr val="bg1"/>
                </a:solidFill>
              </a:rPr>
              <a:t>Travelling</a:t>
            </a:r>
            <a:r>
              <a:rPr lang="sv-SE" sz="1800" dirty="0">
                <a:solidFill>
                  <a:schemeClr val="bg1"/>
                </a:solidFill>
              </a:rPr>
              <a:t> </a:t>
            </a:r>
            <a:r>
              <a:rPr lang="sv-SE" sz="1800" dirty="0" err="1">
                <a:solidFill>
                  <a:schemeClr val="bg1"/>
                </a:solidFill>
              </a:rPr>
              <a:t>wave</a:t>
            </a:r>
            <a:r>
              <a:rPr lang="sv-SE" sz="1800" dirty="0">
                <a:solidFill>
                  <a:schemeClr val="bg1"/>
                </a:solidFill>
              </a:rPr>
              <a:t> </a:t>
            </a:r>
            <a:r>
              <a:rPr lang="sv-SE" sz="1800" dirty="0" err="1">
                <a:solidFill>
                  <a:schemeClr val="bg1"/>
                </a:solidFill>
              </a:rPr>
              <a:t>structures</a:t>
            </a:r>
            <a:r>
              <a:rPr lang="sv-SE" sz="1800" dirty="0">
                <a:solidFill>
                  <a:schemeClr val="bg1"/>
                </a:solidFill>
              </a:rPr>
              <a:t> </a:t>
            </a:r>
            <a:r>
              <a:rPr lang="sv-SE" sz="1800" dirty="0" err="1">
                <a:solidFill>
                  <a:schemeClr val="bg1"/>
                </a:solidFill>
              </a:rPr>
              <a:t>with</a:t>
            </a:r>
            <a:r>
              <a:rPr lang="sv-SE" sz="1800" dirty="0">
                <a:solidFill>
                  <a:schemeClr val="bg1"/>
                </a:solidFill>
              </a:rPr>
              <a:t> </a:t>
            </a:r>
            <a:r>
              <a:rPr lang="sv-SE" sz="1800" dirty="0" err="1">
                <a:solidFill>
                  <a:schemeClr val="bg1"/>
                </a:solidFill>
              </a:rPr>
              <a:t>solenoids</a:t>
            </a:r>
            <a:r>
              <a:rPr lang="sv-SE" sz="1800" dirty="0">
                <a:solidFill>
                  <a:schemeClr val="bg1"/>
                </a:solidFill>
              </a:rPr>
              <a:t> on </a:t>
            </a:r>
            <a:r>
              <a:rPr lang="sv-SE" sz="1800" dirty="0" err="1">
                <a:solidFill>
                  <a:schemeClr val="bg1"/>
                </a:solidFill>
              </a:rPr>
              <a:t>Linac</a:t>
            </a:r>
            <a:r>
              <a:rPr lang="sv-SE" sz="1800" dirty="0">
                <a:solidFill>
                  <a:schemeClr val="bg1"/>
                </a:solidFill>
              </a:rPr>
              <a:t> 0</a:t>
            </a:r>
          </a:p>
        </p:txBody>
      </p:sp>
      <p:cxnSp>
        <p:nvCxnSpPr>
          <p:cNvPr id="13" name="Straight Arrow Connector 12">
            <a:extLst>
              <a:ext uri="{FF2B5EF4-FFF2-40B4-BE49-F238E27FC236}">
                <a16:creationId xmlns:a16="http://schemas.microsoft.com/office/drawing/2014/main" id="{5DA1C051-F46A-2042-802F-16BAF9BFD326}"/>
              </a:ext>
            </a:extLst>
          </p:cNvPr>
          <p:cNvCxnSpPr>
            <a:cxnSpLocks/>
          </p:cNvCxnSpPr>
          <p:nvPr/>
        </p:nvCxnSpPr>
        <p:spPr>
          <a:xfrm>
            <a:off x="7344568" y="4571925"/>
            <a:ext cx="864096" cy="28803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pic>
        <p:nvPicPr>
          <p:cNvPr id="15" name="Picture 14">
            <a:extLst>
              <a:ext uri="{FF2B5EF4-FFF2-40B4-BE49-F238E27FC236}">
                <a16:creationId xmlns:a16="http://schemas.microsoft.com/office/drawing/2014/main" id="{C9E5742A-F7EC-2B46-932F-F40A13CC177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03808" y="4223928"/>
            <a:ext cx="3911254" cy="2125789"/>
          </a:xfrm>
          <a:prstGeom prst="rect">
            <a:avLst/>
          </a:prstGeom>
        </p:spPr>
      </p:pic>
      <p:sp>
        <p:nvSpPr>
          <p:cNvPr id="16" name="TextBox 15">
            <a:extLst>
              <a:ext uri="{FF2B5EF4-FFF2-40B4-BE49-F238E27FC236}">
                <a16:creationId xmlns:a16="http://schemas.microsoft.com/office/drawing/2014/main" id="{B8EC9E57-B1C4-E942-8A2B-E36E5696C54C}"/>
              </a:ext>
            </a:extLst>
          </p:cNvPr>
          <p:cNvSpPr txBox="1"/>
          <p:nvPr/>
        </p:nvSpPr>
        <p:spPr>
          <a:xfrm>
            <a:off x="431800" y="6362105"/>
            <a:ext cx="4248472" cy="738664"/>
          </a:xfrm>
          <a:prstGeom prst="rect">
            <a:avLst/>
          </a:prstGeom>
          <a:noFill/>
        </p:spPr>
        <p:txBody>
          <a:bodyPr wrap="square" rtlCol="0">
            <a:spAutoFit/>
          </a:bodyPr>
          <a:lstStyle/>
          <a:p>
            <a:r>
              <a:rPr lang="sv-SE" sz="1400" i="1" dirty="0" err="1">
                <a:solidFill>
                  <a:schemeClr val="tx1"/>
                </a:solidFill>
              </a:rPr>
              <a:t>SwissFEL</a:t>
            </a:r>
            <a:r>
              <a:rPr lang="sv-SE" sz="1400" i="1" dirty="0">
                <a:solidFill>
                  <a:schemeClr val="tx1"/>
                </a:solidFill>
              </a:rPr>
              <a:t> </a:t>
            </a:r>
            <a:r>
              <a:rPr lang="sv-SE" sz="1400" i="1" dirty="0" err="1">
                <a:solidFill>
                  <a:schemeClr val="tx1"/>
                </a:solidFill>
              </a:rPr>
              <a:t>girder</a:t>
            </a:r>
            <a:endParaRPr lang="sv-SE" sz="1400" i="1" dirty="0">
              <a:solidFill>
                <a:schemeClr val="tx1"/>
              </a:solidFill>
            </a:endParaRPr>
          </a:p>
          <a:p>
            <a:r>
              <a:rPr lang="sv-SE" sz="1400" i="1" dirty="0" err="1">
                <a:solidFill>
                  <a:schemeClr val="tx1"/>
                </a:solidFill>
              </a:rPr>
              <a:t>Reference</a:t>
            </a:r>
            <a:r>
              <a:rPr lang="sv-SE" sz="1400" i="1" dirty="0">
                <a:solidFill>
                  <a:schemeClr val="tx1"/>
                </a:solidFill>
              </a:rPr>
              <a:t>: </a:t>
            </a:r>
            <a:r>
              <a:rPr lang="sv-SE" sz="1400" i="1" dirty="0" err="1">
                <a:solidFill>
                  <a:schemeClr val="tx1"/>
                </a:solidFill>
              </a:rPr>
              <a:t>SwissFEL</a:t>
            </a:r>
            <a:r>
              <a:rPr lang="sv-SE" sz="1400" i="1" dirty="0">
                <a:solidFill>
                  <a:schemeClr val="tx1"/>
                </a:solidFill>
              </a:rPr>
              <a:t> </a:t>
            </a:r>
            <a:r>
              <a:rPr lang="sv-SE" sz="1400" i="1" dirty="0" err="1">
                <a:solidFill>
                  <a:schemeClr val="tx1"/>
                </a:solidFill>
              </a:rPr>
              <a:t>Conceptual</a:t>
            </a:r>
            <a:r>
              <a:rPr lang="sv-SE" sz="1400" i="1" dirty="0">
                <a:solidFill>
                  <a:schemeClr val="tx1"/>
                </a:solidFill>
              </a:rPr>
              <a:t> Design </a:t>
            </a:r>
            <a:r>
              <a:rPr lang="sv-SE" sz="1400" i="1" dirty="0" err="1">
                <a:solidFill>
                  <a:schemeClr val="tx1"/>
                </a:solidFill>
              </a:rPr>
              <a:t>Report</a:t>
            </a:r>
            <a:r>
              <a:rPr lang="sv-SE" sz="1400" i="1" dirty="0">
                <a:solidFill>
                  <a:schemeClr val="tx1"/>
                </a:solidFill>
              </a:rPr>
              <a:t> </a:t>
            </a:r>
          </a:p>
          <a:p>
            <a:endParaRPr lang="sv-SE" sz="1400" dirty="0"/>
          </a:p>
        </p:txBody>
      </p:sp>
      <p:cxnSp>
        <p:nvCxnSpPr>
          <p:cNvPr id="19" name="Straight Arrow Connector 18">
            <a:extLst>
              <a:ext uri="{FF2B5EF4-FFF2-40B4-BE49-F238E27FC236}">
                <a16:creationId xmlns:a16="http://schemas.microsoft.com/office/drawing/2014/main" id="{7A5067FE-C194-A64C-A29E-969BADC2873E}"/>
              </a:ext>
            </a:extLst>
          </p:cNvPr>
          <p:cNvCxnSpPr>
            <a:cxnSpLocks/>
            <a:stCxn id="12" idx="0"/>
          </p:cNvCxnSpPr>
          <p:nvPr/>
        </p:nvCxnSpPr>
        <p:spPr>
          <a:xfrm flipH="1" flipV="1">
            <a:off x="5855845" y="2123653"/>
            <a:ext cx="768644" cy="1955684"/>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4" name="TextBox 23">
            <a:extLst>
              <a:ext uri="{FF2B5EF4-FFF2-40B4-BE49-F238E27FC236}">
                <a16:creationId xmlns:a16="http://schemas.microsoft.com/office/drawing/2014/main" id="{B9BFF7FC-3E58-114D-BED4-4FFDB2C80178}"/>
              </a:ext>
            </a:extLst>
          </p:cNvPr>
          <p:cNvSpPr txBox="1"/>
          <p:nvPr/>
        </p:nvSpPr>
        <p:spPr>
          <a:xfrm>
            <a:off x="7807777" y="611485"/>
            <a:ext cx="2050113" cy="523220"/>
          </a:xfrm>
          <a:prstGeom prst="rect">
            <a:avLst/>
          </a:prstGeom>
          <a:noFill/>
        </p:spPr>
        <p:txBody>
          <a:bodyPr wrap="none" rtlCol="0">
            <a:spAutoFit/>
          </a:bodyPr>
          <a:lstStyle/>
          <a:p>
            <a:r>
              <a:rPr lang="sv-SE" sz="2800" dirty="0" err="1">
                <a:solidFill>
                  <a:srgbClr val="0432FF"/>
                </a:solidFill>
                <a:latin typeface="Calibri" panose="020F0502020204030204" pitchFamily="34" charset="0"/>
                <a:cs typeface="Calibri" panose="020F0502020204030204" pitchFamily="34" charset="0"/>
              </a:rPr>
              <a:t>Injector</a:t>
            </a:r>
            <a:r>
              <a:rPr lang="sv-SE" sz="2800" dirty="0">
                <a:solidFill>
                  <a:srgbClr val="0432FF"/>
                </a:solidFill>
                <a:latin typeface="Calibri" panose="020F0502020204030204" pitchFamily="34" charset="0"/>
                <a:cs typeface="Calibri" panose="020F0502020204030204" pitchFamily="34" charset="0"/>
              </a:rPr>
              <a:t> TWS</a:t>
            </a:r>
          </a:p>
        </p:txBody>
      </p:sp>
      <p:sp>
        <p:nvSpPr>
          <p:cNvPr id="17" name="TextBox 16">
            <a:extLst>
              <a:ext uri="{FF2B5EF4-FFF2-40B4-BE49-F238E27FC236}">
                <a16:creationId xmlns:a16="http://schemas.microsoft.com/office/drawing/2014/main" id="{F4CBEC38-A4B9-DA45-A542-ADFBEA5C9D2A}"/>
              </a:ext>
            </a:extLst>
          </p:cNvPr>
          <p:cNvSpPr txBox="1"/>
          <p:nvPr/>
        </p:nvSpPr>
        <p:spPr>
          <a:xfrm>
            <a:off x="1851990" y="2691609"/>
            <a:ext cx="4229755" cy="307777"/>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400" dirty="0" err="1">
                <a:solidFill>
                  <a:schemeClr val="bg1"/>
                </a:solidFill>
              </a:rPr>
              <a:t>Girder</a:t>
            </a:r>
            <a:r>
              <a:rPr lang="sv-SE" sz="1400" dirty="0">
                <a:solidFill>
                  <a:schemeClr val="bg1"/>
                </a:solidFill>
              </a:rPr>
              <a:t> design for XLS </a:t>
            </a:r>
            <a:r>
              <a:rPr lang="sv-SE" sz="1400" dirty="0" err="1">
                <a:solidFill>
                  <a:schemeClr val="bg1"/>
                </a:solidFill>
              </a:rPr>
              <a:t>inspired</a:t>
            </a:r>
            <a:r>
              <a:rPr lang="sv-SE" sz="1400" dirty="0">
                <a:solidFill>
                  <a:schemeClr val="bg1"/>
                </a:solidFill>
              </a:rPr>
              <a:t> by </a:t>
            </a:r>
            <a:r>
              <a:rPr lang="sv-SE" sz="1400" dirty="0" err="1">
                <a:solidFill>
                  <a:schemeClr val="bg1"/>
                </a:solidFill>
              </a:rPr>
              <a:t>SwissFEL</a:t>
            </a:r>
            <a:r>
              <a:rPr lang="sv-SE" sz="1400" dirty="0">
                <a:solidFill>
                  <a:schemeClr val="bg1"/>
                </a:solidFill>
              </a:rPr>
              <a:t> </a:t>
            </a:r>
            <a:r>
              <a:rPr lang="sv-SE" sz="1400" dirty="0" err="1">
                <a:solidFill>
                  <a:schemeClr val="bg1"/>
                </a:solidFill>
              </a:rPr>
              <a:t>girder</a:t>
            </a:r>
            <a:endParaRPr lang="sv-SE" sz="1400" dirty="0">
              <a:solidFill>
                <a:schemeClr val="bg1"/>
              </a:solidFill>
            </a:endParaRPr>
          </a:p>
        </p:txBody>
      </p:sp>
      <p:sp>
        <p:nvSpPr>
          <p:cNvPr id="18" name="Title 1">
            <a:extLst>
              <a:ext uri="{FF2B5EF4-FFF2-40B4-BE49-F238E27FC236}">
                <a16:creationId xmlns:a16="http://schemas.microsoft.com/office/drawing/2014/main" id="{8A8A61A5-917D-0A4B-BDA5-59DB7DADFA3E}"/>
              </a:ext>
            </a:extLst>
          </p:cNvPr>
          <p:cNvSpPr txBox="1">
            <a:spLocks/>
          </p:cNvSpPr>
          <p:nvPr/>
        </p:nvSpPr>
        <p:spPr>
          <a:xfrm>
            <a:off x="359792" y="611485"/>
            <a:ext cx="8712968" cy="504056"/>
          </a:xfrm>
          <a:prstGeom prst="rect">
            <a:avLst/>
          </a:prstGeom>
        </p:spPr>
        <p:txBody>
          <a:bodyPr/>
          <a:lstStyle>
            <a:lvl1pPr algn="l" defTabSz="447675" rtl="0" eaLnBrk="0" fontAlgn="base" hangingPunct="0">
              <a:lnSpc>
                <a:spcPct val="93000"/>
              </a:lnSpc>
              <a:spcBef>
                <a:spcPct val="0"/>
              </a:spcBef>
              <a:spcAft>
                <a:spcPct val="0"/>
              </a:spcAft>
              <a:buClr>
                <a:srgbClr val="000000"/>
              </a:buClr>
              <a:buSzPct val="100000"/>
              <a:buFont typeface="Times New Roman" pitchFamily="18" charset="0"/>
              <a:defRPr sz="3200">
                <a:solidFill>
                  <a:srgbClr val="000000"/>
                </a:solidFill>
                <a:latin typeface="+mj-lt"/>
                <a:ea typeface="ＭＳ Ｐゴシック" pitchFamily="34" charset="-128"/>
                <a:cs typeface="MS PGothic" charset="0"/>
              </a:defRPr>
            </a:lvl1pPr>
            <a:lvl2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2pPr>
            <a:lvl3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3pPr>
            <a:lvl4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4pPr>
            <a:lvl5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5pPr>
            <a:lvl6pPr marL="2514340"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6pPr>
            <a:lvl7pPr marL="2971492"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7pPr>
            <a:lvl8pPr marL="3428645"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8pPr>
            <a:lvl9pPr marL="3885797"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9pPr>
          </a:lstStyle>
          <a:p>
            <a:r>
              <a:rPr lang="de-DE" sz="2800" dirty="0">
                <a:solidFill>
                  <a:srgbClr val="C00000"/>
                </a:solidFill>
              </a:rPr>
              <a:t>3. 3D CAD: Study Case </a:t>
            </a:r>
            <a:r>
              <a:rPr lang="de-DE" sz="2800" dirty="0" err="1">
                <a:solidFill>
                  <a:srgbClr val="C00000"/>
                </a:solidFill>
              </a:rPr>
              <a:t>the</a:t>
            </a:r>
            <a:r>
              <a:rPr lang="de-DE" sz="2800" dirty="0">
                <a:solidFill>
                  <a:srgbClr val="C00000"/>
                </a:solidFill>
              </a:rPr>
              <a:t> XLS-</a:t>
            </a:r>
            <a:r>
              <a:rPr lang="de-DE" sz="2800" dirty="0" err="1">
                <a:solidFill>
                  <a:srgbClr val="C00000"/>
                </a:solidFill>
              </a:rPr>
              <a:t>Injector</a:t>
            </a:r>
            <a:endParaRPr lang="de-DE" sz="2800" dirty="0">
              <a:solidFill>
                <a:srgbClr val="C00000"/>
              </a:solidFill>
            </a:endParaRPr>
          </a:p>
        </p:txBody>
      </p:sp>
    </p:spTree>
    <p:extLst>
      <p:ext uri="{BB962C8B-B14F-4D97-AF65-F5344CB8AC3E}">
        <p14:creationId xmlns:p14="http://schemas.microsoft.com/office/powerpoint/2010/main" val="28107743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792" y="755501"/>
            <a:ext cx="8712968" cy="504056"/>
          </a:xfrm>
        </p:spPr>
        <p:txBody>
          <a:bodyPr/>
          <a:lstStyle/>
          <a:p>
            <a:r>
              <a:rPr lang="de-DE" dirty="0"/>
              <a:t>3. 3D CAD </a:t>
            </a:r>
            <a:r>
              <a:rPr lang="de-DE" dirty="0" err="1"/>
              <a:t>example</a:t>
            </a:r>
            <a:r>
              <a:rPr lang="de-DE" dirty="0"/>
              <a:t> XLS-</a:t>
            </a:r>
            <a:r>
              <a:rPr lang="de-DE" dirty="0" err="1"/>
              <a:t>Injector</a:t>
            </a:r>
            <a:r>
              <a:rPr lang="de-DE" dirty="0"/>
              <a:t> </a:t>
            </a:r>
            <a:r>
              <a:rPr lang="de-DE" dirty="0">
                <a:solidFill>
                  <a:srgbClr val="0000FF"/>
                </a:solidFill>
              </a:rPr>
              <a:t>with Girder</a:t>
            </a:r>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11</a:t>
            </a:fld>
            <a:endParaRPr lang="it-IT" altLang="it-IT" dirty="0"/>
          </a:p>
        </p:txBody>
      </p:sp>
      <p:pic>
        <p:nvPicPr>
          <p:cNvPr id="9" name="Picture 8">
            <a:extLst>
              <a:ext uri="{FF2B5EF4-FFF2-40B4-BE49-F238E27FC236}">
                <a16:creationId xmlns:a16="http://schemas.microsoft.com/office/drawing/2014/main" id="{A94C3791-5929-A040-88A7-EE9E8C4A5A32}"/>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54247" y="2843733"/>
            <a:ext cx="9762117" cy="1916763"/>
          </a:xfrm>
          <a:prstGeom prst="rect">
            <a:avLst/>
          </a:prstGeom>
        </p:spPr>
      </p:pic>
      <p:cxnSp>
        <p:nvCxnSpPr>
          <p:cNvPr id="11" name="Straight Arrow Connector 10">
            <a:extLst>
              <a:ext uri="{FF2B5EF4-FFF2-40B4-BE49-F238E27FC236}">
                <a16:creationId xmlns:a16="http://schemas.microsoft.com/office/drawing/2014/main" id="{85D84892-EE1C-9344-A8B4-39245456791A}"/>
              </a:ext>
            </a:extLst>
          </p:cNvPr>
          <p:cNvCxnSpPr>
            <a:cxnSpLocks/>
            <a:stCxn id="16" idx="2"/>
          </p:cNvCxnSpPr>
          <p:nvPr/>
        </p:nvCxnSpPr>
        <p:spPr bwMode="auto">
          <a:xfrm flipH="1">
            <a:off x="493955" y="2430849"/>
            <a:ext cx="960234" cy="700915"/>
          </a:xfrm>
          <a:prstGeom prst="straightConnector1">
            <a:avLst/>
          </a:prstGeom>
          <a:solidFill>
            <a:srgbClr val="00B8FF"/>
          </a:solidFill>
          <a:ln w="31750"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4" name="Straight Arrow Connector 13">
            <a:extLst>
              <a:ext uri="{FF2B5EF4-FFF2-40B4-BE49-F238E27FC236}">
                <a16:creationId xmlns:a16="http://schemas.microsoft.com/office/drawing/2014/main" id="{F38F8D52-90C8-C64F-A8FB-0037E515AB91}"/>
              </a:ext>
            </a:extLst>
          </p:cNvPr>
          <p:cNvCxnSpPr>
            <a:cxnSpLocks/>
            <a:stCxn id="23" idx="0"/>
          </p:cNvCxnSpPr>
          <p:nvPr/>
        </p:nvCxnSpPr>
        <p:spPr bwMode="auto">
          <a:xfrm flipH="1" flipV="1">
            <a:off x="3633660" y="3936987"/>
            <a:ext cx="2584932" cy="1392962"/>
          </a:xfrm>
          <a:prstGeom prst="straightConnector1">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6" name="TextBox 15">
            <a:extLst>
              <a:ext uri="{FF2B5EF4-FFF2-40B4-BE49-F238E27FC236}">
                <a16:creationId xmlns:a16="http://schemas.microsoft.com/office/drawing/2014/main" id="{F9918248-2359-6F4B-8221-FFF2B273A182}"/>
              </a:ext>
            </a:extLst>
          </p:cNvPr>
          <p:cNvSpPr txBox="1"/>
          <p:nvPr/>
        </p:nvSpPr>
        <p:spPr>
          <a:xfrm>
            <a:off x="554484" y="2061517"/>
            <a:ext cx="1799410"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a:t>2.5 cell </a:t>
            </a:r>
            <a:r>
              <a:rPr lang="sv-SE" sz="1800" dirty="0" err="1"/>
              <a:t>gun</a:t>
            </a:r>
            <a:endParaRPr lang="sv-SE" sz="1800" dirty="0"/>
          </a:p>
        </p:txBody>
      </p:sp>
      <p:sp>
        <p:nvSpPr>
          <p:cNvPr id="18" name="TextBox 17">
            <a:extLst>
              <a:ext uri="{FF2B5EF4-FFF2-40B4-BE49-F238E27FC236}">
                <a16:creationId xmlns:a16="http://schemas.microsoft.com/office/drawing/2014/main" id="{5EBFAEDE-694D-8147-B7A4-AADEC2BF09E4}"/>
              </a:ext>
            </a:extLst>
          </p:cNvPr>
          <p:cNvSpPr txBox="1"/>
          <p:nvPr/>
        </p:nvSpPr>
        <p:spPr>
          <a:xfrm>
            <a:off x="1480849" y="5107729"/>
            <a:ext cx="2064102"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a:t>120 cell TWS</a:t>
            </a:r>
          </a:p>
        </p:txBody>
      </p:sp>
      <p:cxnSp>
        <p:nvCxnSpPr>
          <p:cNvPr id="19" name="Straight Arrow Connector 18">
            <a:extLst>
              <a:ext uri="{FF2B5EF4-FFF2-40B4-BE49-F238E27FC236}">
                <a16:creationId xmlns:a16="http://schemas.microsoft.com/office/drawing/2014/main" id="{381AD56A-7B98-6047-820A-53EE25D7914B}"/>
              </a:ext>
            </a:extLst>
          </p:cNvPr>
          <p:cNvCxnSpPr>
            <a:cxnSpLocks/>
          </p:cNvCxnSpPr>
          <p:nvPr/>
        </p:nvCxnSpPr>
        <p:spPr bwMode="auto">
          <a:xfrm flipH="1" flipV="1">
            <a:off x="1934115" y="3995861"/>
            <a:ext cx="792088" cy="1080122"/>
          </a:xfrm>
          <a:prstGeom prst="straightConnector1">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3" name="TextBox 22">
            <a:extLst>
              <a:ext uri="{FF2B5EF4-FFF2-40B4-BE49-F238E27FC236}">
                <a16:creationId xmlns:a16="http://schemas.microsoft.com/office/drawing/2014/main" id="{A0654041-F3F4-7444-BB94-D4722F027E19}"/>
              </a:ext>
            </a:extLst>
          </p:cNvPr>
          <p:cNvSpPr txBox="1"/>
          <p:nvPr/>
        </p:nvSpPr>
        <p:spPr>
          <a:xfrm>
            <a:off x="5822548" y="5329949"/>
            <a:ext cx="792088"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err="1"/>
              <a:t>girder</a:t>
            </a:r>
            <a:r>
              <a:rPr lang="sv-SE" sz="1800" dirty="0"/>
              <a:t> </a:t>
            </a:r>
          </a:p>
        </p:txBody>
      </p:sp>
      <p:sp>
        <p:nvSpPr>
          <p:cNvPr id="24" name="TextBox 23">
            <a:extLst>
              <a:ext uri="{FF2B5EF4-FFF2-40B4-BE49-F238E27FC236}">
                <a16:creationId xmlns:a16="http://schemas.microsoft.com/office/drawing/2014/main" id="{2281DDC7-1B3A-9542-8921-6436DBC5FEEA}"/>
              </a:ext>
            </a:extLst>
          </p:cNvPr>
          <p:cNvSpPr txBox="1"/>
          <p:nvPr/>
        </p:nvSpPr>
        <p:spPr>
          <a:xfrm>
            <a:off x="6686643" y="2061517"/>
            <a:ext cx="3229721"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err="1"/>
              <a:t>Section</a:t>
            </a:r>
            <a:r>
              <a:rPr lang="sv-SE" sz="1800" dirty="0"/>
              <a:t> </a:t>
            </a:r>
            <a:r>
              <a:rPr lang="sv-SE" sz="1800" dirty="0" err="1"/>
              <a:t>view</a:t>
            </a:r>
            <a:r>
              <a:rPr lang="sv-SE" sz="1800" dirty="0"/>
              <a:t> </a:t>
            </a:r>
            <a:r>
              <a:rPr lang="sv-SE" sz="1800" dirty="0" err="1"/>
              <a:t>until</a:t>
            </a:r>
            <a:r>
              <a:rPr lang="sv-SE" sz="1800" dirty="0"/>
              <a:t> laser </a:t>
            </a:r>
            <a:r>
              <a:rPr lang="sv-SE" sz="1800" dirty="0" err="1"/>
              <a:t>heater</a:t>
            </a:r>
            <a:r>
              <a:rPr lang="sv-SE" sz="1800" dirty="0"/>
              <a:t> </a:t>
            </a:r>
          </a:p>
        </p:txBody>
      </p:sp>
      <p:cxnSp>
        <p:nvCxnSpPr>
          <p:cNvPr id="25" name="Straight Arrow Connector 24">
            <a:extLst>
              <a:ext uri="{FF2B5EF4-FFF2-40B4-BE49-F238E27FC236}">
                <a16:creationId xmlns:a16="http://schemas.microsoft.com/office/drawing/2014/main" id="{546B9572-2A05-E84A-BD54-A8D86D735BF7}"/>
              </a:ext>
            </a:extLst>
          </p:cNvPr>
          <p:cNvCxnSpPr>
            <a:cxnSpLocks/>
            <a:stCxn id="24" idx="2"/>
          </p:cNvCxnSpPr>
          <p:nvPr/>
        </p:nvCxnSpPr>
        <p:spPr bwMode="auto">
          <a:xfrm>
            <a:off x="8301504" y="2430849"/>
            <a:ext cx="1417619" cy="844933"/>
          </a:xfrm>
          <a:prstGeom prst="straightConnector1">
            <a:avLst/>
          </a:prstGeom>
          <a:solidFill>
            <a:srgbClr val="00B8FF"/>
          </a:solidFill>
          <a:ln w="31750"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1" name="Right Brace 20">
            <a:extLst>
              <a:ext uri="{FF2B5EF4-FFF2-40B4-BE49-F238E27FC236}">
                <a16:creationId xmlns:a16="http://schemas.microsoft.com/office/drawing/2014/main" id="{FAE6C526-DC95-C24E-9630-23B49EC70368}"/>
              </a:ext>
            </a:extLst>
          </p:cNvPr>
          <p:cNvSpPr/>
          <p:nvPr/>
        </p:nvSpPr>
        <p:spPr bwMode="auto">
          <a:xfrm rot="5400000">
            <a:off x="1676522" y="2853186"/>
            <a:ext cx="347231" cy="1752130"/>
          </a:xfrm>
          <a:prstGeom prst="rightBrace">
            <a:avLst>
              <a:gd name="adj1" fmla="val 8333"/>
              <a:gd name="adj2" fmla="val 50124"/>
            </a:avLst>
          </a:prstGeom>
          <a:noFill/>
          <a:ln w="31750" cap="flat" cmpd="sng" algn="ctr">
            <a:solidFill>
              <a:schemeClr val="bg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cxnSp>
        <p:nvCxnSpPr>
          <p:cNvPr id="26" name="Straight Arrow Connector 25">
            <a:extLst>
              <a:ext uri="{FF2B5EF4-FFF2-40B4-BE49-F238E27FC236}">
                <a16:creationId xmlns:a16="http://schemas.microsoft.com/office/drawing/2014/main" id="{3D13ADB9-A888-5C42-A0D4-11315A459062}"/>
              </a:ext>
            </a:extLst>
          </p:cNvPr>
          <p:cNvCxnSpPr>
            <a:cxnSpLocks/>
            <a:stCxn id="23" idx="0"/>
          </p:cNvCxnSpPr>
          <p:nvPr/>
        </p:nvCxnSpPr>
        <p:spPr bwMode="auto">
          <a:xfrm flipV="1">
            <a:off x="6218592" y="3843993"/>
            <a:ext cx="1419067" cy="1485956"/>
          </a:xfrm>
          <a:prstGeom prst="straightConnector1">
            <a:avLst/>
          </a:prstGeom>
          <a:solidFill>
            <a:srgbClr val="00B8FF"/>
          </a:solidFill>
          <a:ln w="25400" cap="flat" cmpd="sng" algn="ctr">
            <a:solidFill>
              <a:schemeClr val="tx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457623899"/>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1B83238F-673A-4F65-A6BD-DED2895A3C8A}" type="slidenum">
              <a:rPr lang="it-IT" altLang="it-IT" smtClean="0"/>
              <a:pPr/>
              <a:t>12</a:t>
            </a:fld>
            <a:endParaRPr lang="it-IT" altLang="it-IT" dirty="0"/>
          </a:p>
        </p:txBody>
      </p:sp>
      <p:pic>
        <p:nvPicPr>
          <p:cNvPr id="4" name="Picture 3" descr="Ferrario_WP3_Injector layout.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7784" y="1193800"/>
            <a:ext cx="9008516" cy="6365875"/>
          </a:xfrm>
          <a:prstGeom prst="rect">
            <a:avLst/>
          </a:prstGeom>
        </p:spPr>
      </p:pic>
      <p:sp>
        <p:nvSpPr>
          <p:cNvPr id="7" name="Title 1"/>
          <p:cNvSpPr>
            <a:spLocks noGrp="1"/>
          </p:cNvSpPr>
          <p:nvPr>
            <p:ph type="title"/>
          </p:nvPr>
        </p:nvSpPr>
        <p:spPr>
          <a:xfrm>
            <a:off x="359792" y="755501"/>
            <a:ext cx="9433048" cy="504056"/>
          </a:xfrm>
        </p:spPr>
        <p:txBody>
          <a:bodyPr/>
          <a:lstStyle/>
          <a:p>
            <a:r>
              <a:rPr lang="de-DE" dirty="0"/>
              <a:t>3. 3D CAD example with XLS-Injector </a:t>
            </a:r>
            <a:r>
              <a:rPr lang="de-DE" dirty="0">
                <a:solidFill>
                  <a:srgbClr val="0000FF"/>
                </a:solidFill>
              </a:rPr>
              <a:t>for </a:t>
            </a:r>
            <a:r>
              <a:rPr lang="de-DE" dirty="0" err="1">
                <a:solidFill>
                  <a:srgbClr val="0000FF"/>
                </a:solidFill>
              </a:rPr>
              <a:t>our</a:t>
            </a:r>
            <a:r>
              <a:rPr lang="de-DE" dirty="0">
                <a:solidFill>
                  <a:srgbClr val="0000FF"/>
                </a:solidFill>
              </a:rPr>
              <a:t> </a:t>
            </a:r>
            <a:r>
              <a:rPr lang="de-DE" dirty="0" err="1">
                <a:solidFill>
                  <a:srgbClr val="0000FF"/>
                </a:solidFill>
              </a:rPr>
              <a:t>next</a:t>
            </a:r>
            <a:r>
              <a:rPr lang="de-DE" dirty="0">
                <a:solidFill>
                  <a:srgbClr val="0000FF"/>
                </a:solidFill>
              </a:rPr>
              <a:t> </a:t>
            </a:r>
            <a:r>
              <a:rPr lang="de-DE" dirty="0" err="1">
                <a:solidFill>
                  <a:srgbClr val="0000FF"/>
                </a:solidFill>
              </a:rPr>
              <a:t>steps</a:t>
            </a:r>
            <a:endParaRPr lang="de-DE" dirty="0">
              <a:solidFill>
                <a:srgbClr val="0000FF"/>
              </a:solidFill>
            </a:endParaRPr>
          </a:p>
        </p:txBody>
      </p:sp>
    </p:spTree>
    <p:extLst>
      <p:ext uri="{BB962C8B-B14F-4D97-AF65-F5344CB8AC3E}">
        <p14:creationId xmlns:p14="http://schemas.microsoft.com/office/powerpoint/2010/main" val="34279481"/>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1B83238F-673A-4F65-A6BD-DED2895A3C8A}" type="slidenum">
              <a:rPr lang="it-IT" altLang="it-IT" smtClean="0"/>
              <a:pPr/>
              <a:t>13</a:t>
            </a:fld>
            <a:endParaRPr lang="it-IT" altLang="it-IT" dirty="0"/>
          </a:p>
        </p:txBody>
      </p:sp>
      <p:sp>
        <p:nvSpPr>
          <p:cNvPr id="6" name="Title 1"/>
          <p:cNvSpPr>
            <a:spLocks noGrp="1"/>
          </p:cNvSpPr>
          <p:nvPr>
            <p:ph type="title"/>
          </p:nvPr>
        </p:nvSpPr>
        <p:spPr>
          <a:xfrm>
            <a:off x="359792" y="611485"/>
            <a:ext cx="8712968" cy="504056"/>
          </a:xfrm>
        </p:spPr>
        <p:txBody>
          <a:bodyPr/>
          <a:lstStyle/>
          <a:p>
            <a:r>
              <a:rPr lang="de-DE" dirty="0"/>
              <a:t>3. 3D CAD: XLS-</a:t>
            </a:r>
            <a:r>
              <a:rPr lang="de-DE" dirty="0" err="1"/>
              <a:t>Injector</a:t>
            </a:r>
            <a:r>
              <a:rPr lang="de-DE" dirty="0"/>
              <a:t> </a:t>
            </a:r>
            <a:r>
              <a:rPr lang="de-DE" dirty="0" err="1"/>
              <a:t>case</a:t>
            </a:r>
            <a:r>
              <a:rPr lang="de-DE" dirty="0"/>
              <a:t> </a:t>
            </a:r>
            <a:r>
              <a:rPr lang="de-DE" dirty="0" err="1"/>
              <a:t>study</a:t>
            </a:r>
            <a:endParaRPr lang="de-DE" dirty="0"/>
          </a:p>
        </p:txBody>
      </p:sp>
      <p:pic>
        <p:nvPicPr>
          <p:cNvPr id="12" name="Picture 11">
            <a:extLst>
              <a:ext uri="{FF2B5EF4-FFF2-40B4-BE49-F238E27FC236}">
                <a16:creationId xmlns:a16="http://schemas.microsoft.com/office/drawing/2014/main" id="{B99A9A76-B217-B940-BC95-11CF0818A9E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8512" y="1100345"/>
            <a:ext cx="9672320" cy="5991860"/>
          </a:xfrm>
          <a:prstGeom prst="rect">
            <a:avLst/>
          </a:prstGeom>
        </p:spPr>
      </p:pic>
      <p:sp>
        <p:nvSpPr>
          <p:cNvPr id="13" name="TextBox 12">
            <a:extLst>
              <a:ext uri="{FF2B5EF4-FFF2-40B4-BE49-F238E27FC236}">
                <a16:creationId xmlns:a16="http://schemas.microsoft.com/office/drawing/2014/main" id="{88B1E842-25D5-7C40-B4FA-DC1A8E71FAE1}"/>
              </a:ext>
            </a:extLst>
          </p:cNvPr>
          <p:cNvSpPr txBox="1"/>
          <p:nvPr/>
        </p:nvSpPr>
        <p:spPr>
          <a:xfrm>
            <a:off x="4019851" y="5823647"/>
            <a:ext cx="1948059" cy="64633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a:solidFill>
                  <a:schemeClr val="bg1"/>
                </a:solidFill>
              </a:rPr>
              <a:t>Laser </a:t>
            </a:r>
            <a:r>
              <a:rPr lang="sv-SE" sz="1800" dirty="0" err="1">
                <a:solidFill>
                  <a:schemeClr val="bg1"/>
                </a:solidFill>
              </a:rPr>
              <a:t>Heater</a:t>
            </a:r>
            <a:r>
              <a:rPr lang="sv-SE" sz="1800" dirty="0">
                <a:solidFill>
                  <a:schemeClr val="bg1"/>
                </a:solidFill>
              </a:rPr>
              <a:t> </a:t>
            </a:r>
            <a:r>
              <a:rPr lang="sv-SE" sz="1800" dirty="0" err="1">
                <a:solidFill>
                  <a:schemeClr val="bg1"/>
                </a:solidFill>
              </a:rPr>
              <a:t>location</a:t>
            </a:r>
            <a:endParaRPr lang="sv-SE" sz="1800" dirty="0">
              <a:solidFill>
                <a:schemeClr val="bg1"/>
              </a:solidFill>
            </a:endParaRPr>
          </a:p>
        </p:txBody>
      </p:sp>
      <p:sp>
        <p:nvSpPr>
          <p:cNvPr id="14" name="TextBox 13">
            <a:extLst>
              <a:ext uri="{FF2B5EF4-FFF2-40B4-BE49-F238E27FC236}">
                <a16:creationId xmlns:a16="http://schemas.microsoft.com/office/drawing/2014/main" id="{825C7DAD-B6FD-4E48-8968-26A38C4077DB}"/>
              </a:ext>
            </a:extLst>
          </p:cNvPr>
          <p:cNvSpPr txBox="1"/>
          <p:nvPr/>
        </p:nvSpPr>
        <p:spPr>
          <a:xfrm>
            <a:off x="8700530" y="2555701"/>
            <a:ext cx="648071"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a:solidFill>
                  <a:schemeClr val="bg1"/>
                </a:solidFill>
              </a:rPr>
              <a:t>BC1</a:t>
            </a:r>
          </a:p>
        </p:txBody>
      </p:sp>
      <p:cxnSp>
        <p:nvCxnSpPr>
          <p:cNvPr id="16" name="Straight Arrow Connector 15">
            <a:extLst>
              <a:ext uri="{FF2B5EF4-FFF2-40B4-BE49-F238E27FC236}">
                <a16:creationId xmlns:a16="http://schemas.microsoft.com/office/drawing/2014/main" id="{9D529033-6D7E-294A-9814-FDD196B191EA}"/>
              </a:ext>
            </a:extLst>
          </p:cNvPr>
          <p:cNvCxnSpPr>
            <a:cxnSpLocks/>
            <a:stCxn id="14" idx="0"/>
          </p:cNvCxnSpPr>
          <p:nvPr/>
        </p:nvCxnSpPr>
        <p:spPr bwMode="auto">
          <a:xfrm flipV="1">
            <a:off x="9024566" y="1881893"/>
            <a:ext cx="0" cy="673808"/>
          </a:xfrm>
          <a:prstGeom prst="straightConnector1">
            <a:avLst/>
          </a:prstGeom>
          <a:solidFill>
            <a:srgbClr val="00B8FF"/>
          </a:solidFill>
          <a:ln w="2540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9" name="Straight Arrow Connector 18">
            <a:extLst>
              <a:ext uri="{FF2B5EF4-FFF2-40B4-BE49-F238E27FC236}">
                <a16:creationId xmlns:a16="http://schemas.microsoft.com/office/drawing/2014/main" id="{5BEDA89F-A20E-0047-8133-E387E322ADA4}"/>
              </a:ext>
            </a:extLst>
          </p:cNvPr>
          <p:cNvCxnSpPr>
            <a:cxnSpLocks/>
            <a:stCxn id="13" idx="0"/>
          </p:cNvCxnSpPr>
          <p:nvPr/>
        </p:nvCxnSpPr>
        <p:spPr bwMode="auto">
          <a:xfrm flipH="1" flipV="1">
            <a:off x="3909911" y="4931965"/>
            <a:ext cx="1083970" cy="891682"/>
          </a:xfrm>
          <a:prstGeom prst="straightConnector1">
            <a:avLst/>
          </a:prstGeom>
          <a:solidFill>
            <a:srgbClr val="00B8FF"/>
          </a:solidFill>
          <a:ln w="2540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5" name="TextBox 14">
            <a:extLst>
              <a:ext uri="{FF2B5EF4-FFF2-40B4-BE49-F238E27FC236}">
                <a16:creationId xmlns:a16="http://schemas.microsoft.com/office/drawing/2014/main" id="{6E677DF1-7415-3343-84C2-3373D7B479C4}"/>
              </a:ext>
            </a:extLst>
          </p:cNvPr>
          <p:cNvSpPr txBox="1"/>
          <p:nvPr/>
        </p:nvSpPr>
        <p:spPr>
          <a:xfrm>
            <a:off x="2257538" y="6362252"/>
            <a:ext cx="622534"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a:solidFill>
                  <a:schemeClr val="bg1"/>
                </a:solidFill>
              </a:rPr>
              <a:t>Gun</a:t>
            </a:r>
          </a:p>
        </p:txBody>
      </p:sp>
      <p:cxnSp>
        <p:nvCxnSpPr>
          <p:cNvPr id="17" name="Straight Arrow Connector 16">
            <a:extLst>
              <a:ext uri="{FF2B5EF4-FFF2-40B4-BE49-F238E27FC236}">
                <a16:creationId xmlns:a16="http://schemas.microsoft.com/office/drawing/2014/main" id="{D26EEE5F-B4BF-D146-B97C-77A8987CBD00}"/>
              </a:ext>
            </a:extLst>
          </p:cNvPr>
          <p:cNvCxnSpPr>
            <a:cxnSpLocks/>
            <a:stCxn id="15" idx="1"/>
          </p:cNvCxnSpPr>
          <p:nvPr/>
        </p:nvCxnSpPr>
        <p:spPr bwMode="auto">
          <a:xfrm flipH="1">
            <a:off x="431802" y="6546918"/>
            <a:ext cx="1825736" cy="123111"/>
          </a:xfrm>
          <a:prstGeom prst="straightConnector1">
            <a:avLst/>
          </a:prstGeom>
          <a:solidFill>
            <a:srgbClr val="00B8FF"/>
          </a:solidFill>
          <a:ln w="25400"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8" name="TextBox 7"/>
          <p:cNvSpPr txBox="1"/>
          <p:nvPr/>
        </p:nvSpPr>
        <p:spPr>
          <a:xfrm>
            <a:off x="240156" y="1392210"/>
            <a:ext cx="3669753" cy="492443"/>
          </a:xfrm>
          <a:prstGeom prst="rect">
            <a:avLst/>
          </a:prstGeom>
          <a:noFill/>
        </p:spPr>
        <p:txBody>
          <a:bodyPr wrap="square" rtlCol="0">
            <a:spAutoFit/>
          </a:bodyPr>
          <a:lstStyle/>
          <a:p>
            <a:r>
              <a:rPr lang="en-US" sz="2600" dirty="0"/>
              <a:t>Gun and injector setup</a:t>
            </a:r>
          </a:p>
        </p:txBody>
      </p:sp>
      <p:pic>
        <p:nvPicPr>
          <p:cNvPr id="7" name="Picture 6" descr="inj.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078378" y="4646318"/>
            <a:ext cx="3531987" cy="2354658"/>
          </a:xfrm>
          <a:prstGeom prst="rect">
            <a:avLst/>
          </a:prstGeom>
        </p:spPr>
      </p:pic>
      <p:cxnSp>
        <p:nvCxnSpPr>
          <p:cNvPr id="22" name="Straight Arrow Connector 21">
            <a:extLst>
              <a:ext uri="{FF2B5EF4-FFF2-40B4-BE49-F238E27FC236}">
                <a16:creationId xmlns:a16="http://schemas.microsoft.com/office/drawing/2014/main" id="{2A741BBC-49BF-4F47-BED0-EFB2A01AE7A9}"/>
              </a:ext>
            </a:extLst>
          </p:cNvPr>
          <p:cNvCxnSpPr/>
          <p:nvPr/>
        </p:nvCxnSpPr>
        <p:spPr bwMode="auto">
          <a:xfrm flipV="1">
            <a:off x="240157" y="1770442"/>
            <a:ext cx="7824491" cy="4394663"/>
          </a:xfrm>
          <a:prstGeom prst="straightConnector1">
            <a:avLst/>
          </a:prstGeom>
          <a:solidFill>
            <a:srgbClr val="00B8FF"/>
          </a:solidFill>
          <a:ln w="50800" cap="flat" cmpd="sng" algn="ctr">
            <a:solidFill>
              <a:schemeClr val="bg1"/>
            </a:solidFill>
            <a:prstDash val="solid"/>
            <a:round/>
            <a:headEnd type="triangl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3" name="TextBox 22">
            <a:extLst>
              <a:ext uri="{FF2B5EF4-FFF2-40B4-BE49-F238E27FC236}">
                <a16:creationId xmlns:a16="http://schemas.microsoft.com/office/drawing/2014/main" id="{E87E53DE-EB00-2D4A-93BD-568565C9B66E}"/>
              </a:ext>
            </a:extLst>
          </p:cNvPr>
          <p:cNvSpPr txBox="1"/>
          <p:nvPr/>
        </p:nvSpPr>
        <p:spPr>
          <a:xfrm rot="19843219">
            <a:off x="3727548" y="3399972"/>
            <a:ext cx="1080120" cy="461665"/>
          </a:xfrm>
          <a:prstGeom prst="rect">
            <a:avLst/>
          </a:prstGeom>
          <a:noFill/>
        </p:spPr>
        <p:txBody>
          <a:bodyPr wrap="square" rtlCol="0">
            <a:spAutoFit/>
          </a:bodyPr>
          <a:lstStyle/>
          <a:p>
            <a:r>
              <a:rPr lang="en-US" dirty="0"/>
              <a:t>~25 m</a:t>
            </a:r>
          </a:p>
        </p:txBody>
      </p:sp>
      <p:sp>
        <p:nvSpPr>
          <p:cNvPr id="30" name="TextBox 29">
            <a:extLst>
              <a:ext uri="{FF2B5EF4-FFF2-40B4-BE49-F238E27FC236}">
                <a16:creationId xmlns:a16="http://schemas.microsoft.com/office/drawing/2014/main" id="{D39A1A43-B656-6440-A85B-4FF8481B318F}"/>
              </a:ext>
            </a:extLst>
          </p:cNvPr>
          <p:cNvSpPr txBox="1"/>
          <p:nvPr/>
        </p:nvSpPr>
        <p:spPr>
          <a:xfrm>
            <a:off x="5040312" y="1198907"/>
            <a:ext cx="2904134" cy="58477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600" dirty="0">
                <a:solidFill>
                  <a:schemeClr val="bg1"/>
                </a:solidFill>
              </a:rPr>
              <a:t>K-</a:t>
            </a:r>
            <a:r>
              <a:rPr lang="sv-SE" sz="1600" dirty="0" err="1">
                <a:solidFill>
                  <a:schemeClr val="bg1"/>
                </a:solidFill>
              </a:rPr>
              <a:t>linearizer</a:t>
            </a:r>
            <a:r>
              <a:rPr lang="sv-SE" sz="1600" dirty="0">
                <a:solidFill>
                  <a:schemeClr val="bg1"/>
                </a:solidFill>
              </a:rPr>
              <a:t> and X-band </a:t>
            </a:r>
            <a:r>
              <a:rPr lang="sv-SE" sz="1600" dirty="0" err="1">
                <a:solidFill>
                  <a:schemeClr val="bg1"/>
                </a:solidFill>
              </a:rPr>
              <a:t>deflector</a:t>
            </a:r>
            <a:r>
              <a:rPr lang="sv-SE" sz="1600" dirty="0">
                <a:solidFill>
                  <a:schemeClr val="bg1"/>
                </a:solidFill>
              </a:rPr>
              <a:t> to be </a:t>
            </a:r>
            <a:r>
              <a:rPr lang="sv-SE" sz="1600" dirty="0" err="1">
                <a:solidFill>
                  <a:schemeClr val="bg1"/>
                </a:solidFill>
              </a:rPr>
              <a:t>included</a:t>
            </a:r>
            <a:endParaRPr lang="sv-SE" sz="1600" dirty="0">
              <a:solidFill>
                <a:schemeClr val="bg1"/>
              </a:solidFill>
            </a:endParaRPr>
          </a:p>
        </p:txBody>
      </p:sp>
    </p:spTree>
    <p:extLst>
      <p:ext uri="{BB962C8B-B14F-4D97-AF65-F5344CB8AC3E}">
        <p14:creationId xmlns:p14="http://schemas.microsoft.com/office/powerpoint/2010/main" val="4002455409"/>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792" y="755501"/>
            <a:ext cx="8712968" cy="504056"/>
          </a:xfrm>
        </p:spPr>
        <p:txBody>
          <a:bodyPr/>
          <a:lstStyle/>
          <a:p>
            <a:r>
              <a:rPr lang="de-DE" dirty="0"/>
              <a:t>3. 3D CAD example with XLS-Injector</a:t>
            </a:r>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14</a:t>
            </a:fld>
            <a:endParaRPr lang="it-IT" altLang="it-IT" dirty="0"/>
          </a:p>
        </p:txBody>
      </p:sp>
      <p:pic>
        <p:nvPicPr>
          <p:cNvPr id="3" name="Picture 2"/>
          <p:cNvPicPr>
            <a:picLocks noChangeAspect="1"/>
          </p:cNvPicPr>
          <p:nvPr/>
        </p:nvPicPr>
        <p:blipFill>
          <a:blip r:embed="rId2"/>
          <a:stretch>
            <a:fillRect/>
          </a:stretch>
        </p:blipFill>
        <p:spPr>
          <a:xfrm>
            <a:off x="0" y="1547589"/>
            <a:ext cx="7310628" cy="3612388"/>
          </a:xfrm>
          <a:prstGeom prst="rect">
            <a:avLst/>
          </a:prstGeom>
        </p:spPr>
      </p:pic>
      <p:pic>
        <p:nvPicPr>
          <p:cNvPr id="6" name="Picture 5">
            <a:extLst>
              <a:ext uri="{FF2B5EF4-FFF2-40B4-BE49-F238E27FC236}">
                <a16:creationId xmlns:a16="http://schemas.microsoft.com/office/drawing/2014/main" id="{E493914A-CFBC-AD49-872A-36B262FCB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4859957"/>
            <a:ext cx="10080625" cy="2081996"/>
          </a:xfrm>
          <a:prstGeom prst="rect">
            <a:avLst/>
          </a:prstGeom>
        </p:spPr>
      </p:pic>
      <p:sp>
        <p:nvSpPr>
          <p:cNvPr id="7" name="TextBox 6">
            <a:extLst>
              <a:ext uri="{FF2B5EF4-FFF2-40B4-BE49-F238E27FC236}">
                <a16:creationId xmlns:a16="http://schemas.microsoft.com/office/drawing/2014/main" id="{E112BBB5-B9B1-2E4A-B997-5290CF1C73FD}"/>
              </a:ext>
            </a:extLst>
          </p:cNvPr>
          <p:cNvSpPr txBox="1"/>
          <p:nvPr/>
        </p:nvSpPr>
        <p:spPr>
          <a:xfrm>
            <a:off x="6552480" y="745919"/>
            <a:ext cx="2952328" cy="523220"/>
          </a:xfrm>
          <a:prstGeom prst="rect">
            <a:avLst/>
          </a:prstGeom>
          <a:noFill/>
        </p:spPr>
        <p:txBody>
          <a:bodyPr wrap="square" rtlCol="0">
            <a:spAutoFit/>
          </a:bodyPr>
          <a:lstStyle/>
          <a:p>
            <a:r>
              <a:rPr lang="en-US" sz="2800" dirty="0">
                <a:solidFill>
                  <a:srgbClr val="0432FF"/>
                </a:solidFill>
              </a:rPr>
              <a:t>X-band structure</a:t>
            </a:r>
          </a:p>
        </p:txBody>
      </p:sp>
    </p:spTree>
    <p:extLst>
      <p:ext uri="{BB962C8B-B14F-4D97-AF65-F5344CB8AC3E}">
        <p14:creationId xmlns:p14="http://schemas.microsoft.com/office/powerpoint/2010/main" val="3687046490"/>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611485"/>
            <a:ext cx="9217023" cy="576064"/>
          </a:xfrm>
        </p:spPr>
        <p:txBody>
          <a:bodyPr/>
          <a:lstStyle/>
          <a:p>
            <a:r>
              <a:rPr lang="de-DE" dirty="0"/>
              <a:t>4. 3D CAD </a:t>
            </a:r>
            <a:r>
              <a:rPr lang="de-DE" dirty="0" err="1"/>
              <a:t>model</a:t>
            </a:r>
            <a:r>
              <a:rPr lang="de-DE" dirty="0"/>
              <a:t> for XLS </a:t>
            </a:r>
            <a:r>
              <a:rPr lang="de-DE" dirty="0" err="1"/>
              <a:t>based</a:t>
            </a:r>
            <a:r>
              <a:rPr lang="de-DE" dirty="0"/>
              <a:t> on </a:t>
            </a:r>
            <a:r>
              <a:rPr lang="de-DE" dirty="0" err="1"/>
              <a:t>full</a:t>
            </a:r>
            <a:r>
              <a:rPr lang="de-DE" dirty="0"/>
              <a:t> baseline layout</a:t>
            </a:r>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15</a:t>
            </a:fld>
            <a:endParaRPr lang="it-IT" altLang="it-IT" dirty="0"/>
          </a:p>
        </p:txBody>
      </p:sp>
      <p:pic>
        <p:nvPicPr>
          <p:cNvPr id="3" name="Picture 2" descr="XLS bllyout.png"/>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2483693"/>
            <a:ext cx="9779690" cy="1440160"/>
          </a:xfrm>
          <a:prstGeom prst="rect">
            <a:avLst/>
          </a:prstGeom>
        </p:spPr>
      </p:pic>
      <p:sp>
        <p:nvSpPr>
          <p:cNvPr id="6" name="TextBox 5"/>
          <p:cNvSpPr txBox="1"/>
          <p:nvPr/>
        </p:nvSpPr>
        <p:spPr>
          <a:xfrm>
            <a:off x="359792" y="1547589"/>
            <a:ext cx="9361040" cy="830997"/>
          </a:xfrm>
          <a:prstGeom prst="rect">
            <a:avLst/>
          </a:prstGeom>
          <a:noFill/>
        </p:spPr>
        <p:txBody>
          <a:bodyPr wrap="square" rtlCol="0">
            <a:spAutoFit/>
          </a:bodyPr>
          <a:lstStyle/>
          <a:p>
            <a:r>
              <a:rPr lang="en-US" dirty="0">
                <a:solidFill>
                  <a:srgbClr val="0000FF"/>
                </a:solidFill>
              </a:rPr>
              <a:t>This baseline layout will be followed; taking into account any further improvement. </a:t>
            </a:r>
          </a:p>
        </p:txBody>
      </p:sp>
      <p:pic>
        <p:nvPicPr>
          <p:cNvPr id="7" name="Picture 6" descr="Screen Shot 2020-06-08 at 11.02.04.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932" y="4139876"/>
            <a:ext cx="9974932" cy="2531569"/>
          </a:xfrm>
          <a:prstGeom prst="rect">
            <a:avLst/>
          </a:prstGeom>
        </p:spPr>
      </p:pic>
    </p:spTree>
    <p:extLst>
      <p:ext uri="{BB962C8B-B14F-4D97-AF65-F5344CB8AC3E}">
        <p14:creationId xmlns:p14="http://schemas.microsoft.com/office/powerpoint/2010/main" val="1750072645"/>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9792" y="755501"/>
            <a:ext cx="9433048" cy="504056"/>
          </a:xfrm>
        </p:spPr>
        <p:txBody>
          <a:bodyPr/>
          <a:lstStyle/>
          <a:p>
            <a:r>
              <a:rPr lang="de-DE" dirty="0"/>
              <a:t>3. 3D CAD example with XLS-Injector linac </a:t>
            </a:r>
            <a:r>
              <a:rPr lang="de-DE" dirty="0">
                <a:solidFill>
                  <a:srgbClr val="0000FF"/>
                </a:solidFill>
              </a:rPr>
              <a:t>with Girder</a:t>
            </a:r>
            <a:endParaRPr lang="de-DE" dirty="0"/>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16</a:t>
            </a:fld>
            <a:endParaRPr lang="it-IT" altLang="it-IT" dirty="0"/>
          </a:p>
        </p:txBody>
      </p:sp>
      <p:pic>
        <p:nvPicPr>
          <p:cNvPr id="7" name="Picture 6">
            <a:extLst>
              <a:ext uri="{FF2B5EF4-FFF2-40B4-BE49-F238E27FC236}">
                <a16:creationId xmlns:a16="http://schemas.microsoft.com/office/drawing/2014/main" id="{F3A93E86-4C86-AA48-AEAC-A6C0B7937B46}"/>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0136" y="1331565"/>
            <a:ext cx="8036560" cy="5941762"/>
          </a:xfrm>
          <a:prstGeom prst="rect">
            <a:avLst/>
          </a:prstGeom>
        </p:spPr>
      </p:pic>
      <p:sp>
        <p:nvSpPr>
          <p:cNvPr id="8" name="TextBox 7">
            <a:extLst>
              <a:ext uri="{FF2B5EF4-FFF2-40B4-BE49-F238E27FC236}">
                <a16:creationId xmlns:a16="http://schemas.microsoft.com/office/drawing/2014/main" id="{424556F3-AF05-2B43-99BB-08C692B18DE0}"/>
              </a:ext>
            </a:extLst>
          </p:cNvPr>
          <p:cNvSpPr txBox="1"/>
          <p:nvPr/>
        </p:nvSpPr>
        <p:spPr>
          <a:xfrm>
            <a:off x="647824" y="1547589"/>
            <a:ext cx="5904180" cy="369332"/>
          </a:xfrm>
          <a:prstGeom prst="rect">
            <a:avLst/>
          </a:prstGeom>
          <a:noFill/>
        </p:spPr>
        <p:txBody>
          <a:bodyPr wrap="none" rtlCol="0">
            <a:spAutoFit/>
          </a:bodyPr>
          <a:lstStyle/>
          <a:p>
            <a:r>
              <a:rPr lang="sv-SE" sz="1800" dirty="0" err="1"/>
              <a:t>Example</a:t>
            </a:r>
            <a:r>
              <a:rPr lang="sv-SE" sz="1800" dirty="0"/>
              <a:t> </a:t>
            </a:r>
            <a:r>
              <a:rPr lang="sv-SE" sz="1800" dirty="0" err="1"/>
              <a:t>of</a:t>
            </a:r>
            <a:r>
              <a:rPr lang="sv-SE" sz="1800" dirty="0"/>
              <a:t> </a:t>
            </a:r>
            <a:r>
              <a:rPr lang="sv-SE" sz="1800" dirty="0" err="1"/>
              <a:t>Linacs</a:t>
            </a:r>
            <a:r>
              <a:rPr lang="sv-SE" sz="1800" dirty="0"/>
              <a:t> 1, 2 &amp; 3 X-band </a:t>
            </a:r>
            <a:r>
              <a:rPr lang="sv-SE" sz="1800" dirty="0" err="1"/>
              <a:t>structures</a:t>
            </a:r>
            <a:r>
              <a:rPr lang="sv-SE" sz="1800" dirty="0"/>
              <a:t> on </a:t>
            </a:r>
            <a:r>
              <a:rPr lang="sv-SE" sz="1800" dirty="0" err="1"/>
              <a:t>girders</a:t>
            </a:r>
            <a:endParaRPr lang="sv-SE" sz="1800" dirty="0"/>
          </a:p>
        </p:txBody>
      </p:sp>
    </p:spTree>
    <p:extLst>
      <p:ext uri="{BB962C8B-B14F-4D97-AF65-F5344CB8AC3E}">
        <p14:creationId xmlns:p14="http://schemas.microsoft.com/office/powerpoint/2010/main" val="3457623899"/>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81AB73F0-FBFE-6440-82F9-DB74057A5B49}"/>
              </a:ext>
            </a:extLst>
          </p:cNvPr>
          <p:cNvPicPr>
            <a:picLocks noChangeAspect="1"/>
          </p:cNvPicPr>
          <p:nvPr/>
        </p:nvPicPr>
        <p:blipFill>
          <a:blip r:embed="rId2"/>
          <a:stretch>
            <a:fillRect/>
          </a:stretch>
        </p:blipFill>
        <p:spPr>
          <a:xfrm>
            <a:off x="309133" y="1092336"/>
            <a:ext cx="9419843" cy="6204848"/>
          </a:xfrm>
          <a:prstGeom prst="rect">
            <a:avLst/>
          </a:prstGeom>
        </p:spPr>
      </p:pic>
      <p:sp>
        <p:nvSpPr>
          <p:cNvPr id="5" name="Slide Number Placeholder 4"/>
          <p:cNvSpPr>
            <a:spLocks noGrp="1"/>
          </p:cNvSpPr>
          <p:nvPr>
            <p:ph type="sldNum" sz="quarter" idx="10"/>
          </p:nvPr>
        </p:nvSpPr>
        <p:spPr/>
        <p:txBody>
          <a:bodyPr/>
          <a:lstStyle/>
          <a:p>
            <a:fld id="{1B83238F-673A-4F65-A6BD-DED2895A3C8A}" type="slidenum">
              <a:rPr lang="it-IT" altLang="it-IT" smtClean="0"/>
              <a:pPr/>
              <a:t>17</a:t>
            </a:fld>
            <a:endParaRPr lang="it-IT" altLang="it-IT" dirty="0"/>
          </a:p>
        </p:txBody>
      </p:sp>
      <p:sp>
        <p:nvSpPr>
          <p:cNvPr id="8" name="Title 7"/>
          <p:cNvSpPr>
            <a:spLocks noGrp="1"/>
          </p:cNvSpPr>
          <p:nvPr>
            <p:ph type="title"/>
          </p:nvPr>
        </p:nvSpPr>
        <p:spPr>
          <a:xfrm>
            <a:off x="359792" y="611485"/>
            <a:ext cx="9369184" cy="576064"/>
          </a:xfrm>
        </p:spPr>
        <p:txBody>
          <a:bodyPr/>
          <a:lstStyle/>
          <a:p>
            <a:r>
              <a:rPr lang="de-DE" dirty="0"/>
              <a:t>4. 3D CAD MODEL for XLS </a:t>
            </a:r>
            <a:r>
              <a:rPr lang="de-DE" dirty="0" err="1"/>
              <a:t>injector</a:t>
            </a:r>
            <a:r>
              <a:rPr lang="de-DE" dirty="0"/>
              <a:t> in </a:t>
            </a:r>
            <a:r>
              <a:rPr lang="de-DE" dirty="0" err="1"/>
              <a:t>the</a:t>
            </a:r>
            <a:r>
              <a:rPr lang="de-DE" dirty="0"/>
              <a:t> </a:t>
            </a:r>
            <a:r>
              <a:rPr lang="de-DE" dirty="0" err="1"/>
              <a:t>tunnel</a:t>
            </a:r>
            <a:endParaRPr lang="en-US" dirty="0"/>
          </a:p>
        </p:txBody>
      </p:sp>
      <p:sp>
        <p:nvSpPr>
          <p:cNvPr id="33" name="Rectangle 32">
            <a:extLst>
              <a:ext uri="{FF2B5EF4-FFF2-40B4-BE49-F238E27FC236}">
                <a16:creationId xmlns:a16="http://schemas.microsoft.com/office/drawing/2014/main" id="{FE69BAF8-1703-8440-ACDE-6873165C026B}"/>
              </a:ext>
            </a:extLst>
          </p:cNvPr>
          <p:cNvSpPr/>
          <p:nvPr/>
        </p:nvSpPr>
        <p:spPr>
          <a:xfrm>
            <a:off x="385653" y="6330917"/>
            <a:ext cx="5545688" cy="923330"/>
          </a:xfrm>
          <a:prstGeom prst="rect">
            <a:avLst/>
          </a:prstGeom>
        </p:spPr>
        <p:txBody>
          <a:bodyPr wrap="square">
            <a:spAutoFit/>
          </a:bodyPr>
          <a:lstStyle/>
          <a:p>
            <a:r>
              <a:rPr lang="en-US" sz="1800" dirty="0">
                <a:solidFill>
                  <a:srgbClr val="FFFF00"/>
                </a:solidFill>
              </a:rPr>
              <a:t>*MCS: </a:t>
            </a:r>
            <a:r>
              <a:rPr lang="en-US" sz="1800" dirty="0"/>
              <a:t>Machine Coordinate System </a:t>
            </a:r>
            <a:br>
              <a:rPr lang="en-US" sz="1800" dirty="0"/>
            </a:br>
            <a:r>
              <a:rPr lang="en-US" sz="1800" dirty="0"/>
              <a:t>(as well as the location of the Interaction Point with X-ray generation) will need to be defined for XLS </a:t>
            </a:r>
          </a:p>
        </p:txBody>
      </p:sp>
      <p:grpSp>
        <p:nvGrpSpPr>
          <p:cNvPr id="28" name="Group 27">
            <a:extLst>
              <a:ext uri="{FF2B5EF4-FFF2-40B4-BE49-F238E27FC236}">
                <a16:creationId xmlns:a16="http://schemas.microsoft.com/office/drawing/2014/main" id="{55F354B9-CFEC-C04A-8933-61FA196CA7A6}"/>
              </a:ext>
            </a:extLst>
          </p:cNvPr>
          <p:cNvGrpSpPr/>
          <p:nvPr/>
        </p:nvGrpSpPr>
        <p:grpSpPr>
          <a:xfrm>
            <a:off x="385652" y="4910398"/>
            <a:ext cx="2538289" cy="1325209"/>
            <a:chOff x="246759" y="3728284"/>
            <a:chExt cx="2267234" cy="1277644"/>
          </a:xfrm>
        </p:grpSpPr>
        <p:cxnSp>
          <p:nvCxnSpPr>
            <p:cNvPr id="31" name="Straight Arrow Connector 30">
              <a:extLst>
                <a:ext uri="{FF2B5EF4-FFF2-40B4-BE49-F238E27FC236}">
                  <a16:creationId xmlns:a16="http://schemas.microsoft.com/office/drawing/2014/main" id="{504424C4-BDC4-0A45-A222-437074B5614C}"/>
                </a:ext>
              </a:extLst>
            </p:cNvPr>
            <p:cNvCxnSpPr>
              <a:cxnSpLocks/>
            </p:cNvCxnSpPr>
            <p:nvPr/>
          </p:nvCxnSpPr>
          <p:spPr bwMode="auto">
            <a:xfrm>
              <a:off x="1453810" y="4745540"/>
              <a:ext cx="577659" cy="260388"/>
            </a:xfrm>
            <a:prstGeom prst="straightConnector1">
              <a:avLst/>
            </a:prstGeom>
            <a:ln w="38100" cap="flat" cmpd="sng" algn="ctr">
              <a:solidFill>
                <a:srgbClr val="00B050"/>
              </a:solidFill>
              <a:prstDash val="solid"/>
              <a:round/>
              <a:headEnd type="none" w="med" len="med"/>
              <a:tailEnd type="arrow"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tx1"/>
            </a:fontRef>
          </p:style>
        </p:cxnSp>
        <p:cxnSp>
          <p:nvCxnSpPr>
            <p:cNvPr id="32" name="Straight Arrow Connector 31">
              <a:extLst>
                <a:ext uri="{FF2B5EF4-FFF2-40B4-BE49-F238E27FC236}">
                  <a16:creationId xmlns:a16="http://schemas.microsoft.com/office/drawing/2014/main" id="{E200BF98-A7EF-9644-BB2D-537796B6F41C}"/>
                </a:ext>
              </a:extLst>
            </p:cNvPr>
            <p:cNvCxnSpPr>
              <a:cxnSpLocks/>
            </p:cNvCxnSpPr>
            <p:nvPr/>
          </p:nvCxnSpPr>
          <p:spPr bwMode="auto">
            <a:xfrm flipV="1">
              <a:off x="1450436" y="4215832"/>
              <a:ext cx="0" cy="529708"/>
            </a:xfrm>
            <a:prstGeom prst="straightConnector1">
              <a:avLst/>
            </a:prstGeom>
            <a:ln w="38100" cap="flat" cmpd="sng" algn="ctr">
              <a:solidFill>
                <a:srgbClr val="00B0F0"/>
              </a:solidFill>
              <a:prstDash val="solid"/>
              <a:round/>
              <a:headEnd type="none" w="med" len="med"/>
              <a:tailEnd type="arrow"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tx1"/>
            </a:fontRef>
          </p:style>
        </p:cxnSp>
        <p:cxnSp>
          <p:nvCxnSpPr>
            <p:cNvPr id="34" name="Straight Arrow Connector 33">
              <a:extLst>
                <a:ext uri="{FF2B5EF4-FFF2-40B4-BE49-F238E27FC236}">
                  <a16:creationId xmlns:a16="http://schemas.microsoft.com/office/drawing/2014/main" id="{C5B7F143-7C56-DF4D-83B1-BBC9B8EF3580}"/>
                </a:ext>
              </a:extLst>
            </p:cNvPr>
            <p:cNvCxnSpPr>
              <a:cxnSpLocks/>
            </p:cNvCxnSpPr>
            <p:nvPr/>
          </p:nvCxnSpPr>
          <p:spPr bwMode="auto">
            <a:xfrm flipH="1">
              <a:off x="944692" y="4744318"/>
              <a:ext cx="505744" cy="194828"/>
            </a:xfrm>
            <a:prstGeom prst="straightConnector1">
              <a:avLst/>
            </a:prstGeom>
            <a:ln w="38100" cap="flat" cmpd="sng" algn="ctr">
              <a:solidFill>
                <a:srgbClr val="FF0000"/>
              </a:solidFill>
              <a:prstDash val="solid"/>
              <a:round/>
              <a:headEnd type="none" w="med" len="med"/>
              <a:tailEnd type="arrow"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tx1"/>
            </a:fontRef>
          </p:style>
        </p:cxnSp>
        <p:sp>
          <p:nvSpPr>
            <p:cNvPr id="35" name="TextBox 34">
              <a:extLst>
                <a:ext uri="{FF2B5EF4-FFF2-40B4-BE49-F238E27FC236}">
                  <a16:creationId xmlns:a16="http://schemas.microsoft.com/office/drawing/2014/main" id="{FC920818-3169-5740-927E-36F647225D19}"/>
                </a:ext>
              </a:extLst>
            </p:cNvPr>
            <p:cNvSpPr txBox="1"/>
            <p:nvPr/>
          </p:nvSpPr>
          <p:spPr>
            <a:xfrm>
              <a:off x="1649897" y="4335597"/>
              <a:ext cx="864096" cy="532649"/>
            </a:xfrm>
            <a:prstGeom prst="rect">
              <a:avLst/>
            </a:prstGeom>
            <a:noFill/>
          </p:spPr>
          <p:txBody>
            <a:bodyPr wrap="square" rtlCol="0">
              <a:spAutoFit/>
            </a:bodyPr>
            <a:lstStyle/>
            <a:p>
              <a:r>
                <a:rPr lang="en-US" sz="1270" dirty="0">
                  <a:solidFill>
                    <a:srgbClr val="00B050"/>
                  </a:solidFill>
                </a:rPr>
                <a:t>Z axis </a:t>
              </a:r>
              <a:br>
                <a:rPr lang="en-US" sz="1270" dirty="0">
                  <a:solidFill>
                    <a:srgbClr val="00B050"/>
                  </a:solidFill>
                </a:rPr>
              </a:br>
              <a:r>
                <a:rPr lang="en-US" sz="1270" dirty="0">
                  <a:solidFill>
                    <a:srgbClr val="00B050"/>
                  </a:solidFill>
                </a:rPr>
                <a:t>(beam)</a:t>
              </a:r>
            </a:p>
          </p:txBody>
        </p:sp>
        <p:sp>
          <p:nvSpPr>
            <p:cNvPr id="36" name="TextBox 35">
              <a:extLst>
                <a:ext uri="{FF2B5EF4-FFF2-40B4-BE49-F238E27FC236}">
                  <a16:creationId xmlns:a16="http://schemas.microsoft.com/office/drawing/2014/main" id="{2E12D43F-419E-0549-ADAF-A2EC3A184CB1}"/>
                </a:ext>
              </a:extLst>
            </p:cNvPr>
            <p:cNvSpPr txBox="1"/>
            <p:nvPr/>
          </p:nvSpPr>
          <p:spPr>
            <a:xfrm>
              <a:off x="1090396" y="3728284"/>
              <a:ext cx="864096" cy="532649"/>
            </a:xfrm>
            <a:prstGeom prst="rect">
              <a:avLst/>
            </a:prstGeom>
            <a:noFill/>
          </p:spPr>
          <p:txBody>
            <a:bodyPr wrap="square" rtlCol="0">
              <a:spAutoFit/>
            </a:bodyPr>
            <a:lstStyle/>
            <a:p>
              <a:r>
                <a:rPr lang="en-US" sz="1270" dirty="0">
                  <a:solidFill>
                    <a:srgbClr val="00B0F0"/>
                  </a:solidFill>
                </a:rPr>
                <a:t>Y axis </a:t>
              </a:r>
              <a:br>
                <a:rPr lang="en-US" sz="1270" dirty="0">
                  <a:solidFill>
                    <a:srgbClr val="00B0F0"/>
                  </a:solidFill>
                </a:rPr>
              </a:br>
              <a:r>
                <a:rPr lang="en-US" sz="1270" dirty="0">
                  <a:solidFill>
                    <a:srgbClr val="00B0F0"/>
                  </a:solidFill>
                </a:rPr>
                <a:t>(vertical)</a:t>
              </a:r>
            </a:p>
          </p:txBody>
        </p:sp>
        <p:sp>
          <p:nvSpPr>
            <p:cNvPr id="37" name="TextBox 36">
              <a:extLst>
                <a:ext uri="{FF2B5EF4-FFF2-40B4-BE49-F238E27FC236}">
                  <a16:creationId xmlns:a16="http://schemas.microsoft.com/office/drawing/2014/main" id="{BEBA06B0-4B26-5A46-BA94-9520D3F4B1B4}"/>
                </a:ext>
              </a:extLst>
            </p:cNvPr>
            <p:cNvSpPr txBox="1"/>
            <p:nvPr/>
          </p:nvSpPr>
          <p:spPr>
            <a:xfrm>
              <a:off x="246759" y="4239710"/>
              <a:ext cx="1213365" cy="532649"/>
            </a:xfrm>
            <a:prstGeom prst="rect">
              <a:avLst/>
            </a:prstGeom>
            <a:noFill/>
          </p:spPr>
          <p:txBody>
            <a:bodyPr wrap="square" rtlCol="0">
              <a:spAutoFit/>
            </a:bodyPr>
            <a:lstStyle/>
            <a:p>
              <a:r>
                <a:rPr lang="en-US" sz="1270" dirty="0">
                  <a:solidFill>
                    <a:srgbClr val="FF0000"/>
                  </a:solidFill>
                </a:rPr>
                <a:t>X axis </a:t>
              </a:r>
              <a:br>
                <a:rPr lang="en-US" sz="1270" dirty="0">
                  <a:solidFill>
                    <a:srgbClr val="FF0000"/>
                  </a:solidFill>
                </a:rPr>
              </a:br>
              <a:r>
                <a:rPr lang="en-US" sz="1270" dirty="0">
                  <a:solidFill>
                    <a:srgbClr val="FF0000"/>
                  </a:solidFill>
                </a:rPr>
                <a:t>(transversal)</a:t>
              </a:r>
            </a:p>
          </p:txBody>
        </p:sp>
      </p:grpSp>
      <p:grpSp>
        <p:nvGrpSpPr>
          <p:cNvPr id="38" name="Group 37">
            <a:extLst>
              <a:ext uri="{FF2B5EF4-FFF2-40B4-BE49-F238E27FC236}">
                <a16:creationId xmlns:a16="http://schemas.microsoft.com/office/drawing/2014/main" id="{AC121531-79D6-5545-9375-EF6B255BBF1A}"/>
              </a:ext>
            </a:extLst>
          </p:cNvPr>
          <p:cNvGrpSpPr/>
          <p:nvPr/>
        </p:nvGrpSpPr>
        <p:grpSpPr>
          <a:xfrm>
            <a:off x="1476040" y="2171911"/>
            <a:ext cx="2016222" cy="1476568"/>
            <a:chOff x="2133973" y="4315091"/>
            <a:chExt cx="1800917" cy="1423570"/>
          </a:xfrm>
        </p:grpSpPr>
        <p:grpSp>
          <p:nvGrpSpPr>
            <p:cNvPr id="39" name="Group 38">
              <a:extLst>
                <a:ext uri="{FF2B5EF4-FFF2-40B4-BE49-F238E27FC236}">
                  <a16:creationId xmlns:a16="http://schemas.microsoft.com/office/drawing/2014/main" id="{85E7EE40-78E5-9147-9685-115859BB8B55}"/>
                </a:ext>
              </a:extLst>
            </p:cNvPr>
            <p:cNvGrpSpPr/>
            <p:nvPr/>
          </p:nvGrpSpPr>
          <p:grpSpPr>
            <a:xfrm>
              <a:off x="2133973" y="4315091"/>
              <a:ext cx="1800917" cy="1423570"/>
              <a:chOff x="2133973" y="4315091"/>
              <a:chExt cx="1800917" cy="1423570"/>
            </a:xfrm>
          </p:grpSpPr>
          <p:cxnSp>
            <p:nvCxnSpPr>
              <p:cNvPr id="41" name="Straight Arrow Connector 40">
                <a:extLst>
                  <a:ext uri="{FF2B5EF4-FFF2-40B4-BE49-F238E27FC236}">
                    <a16:creationId xmlns:a16="http://schemas.microsoft.com/office/drawing/2014/main" id="{157FF45C-F0C2-5D4C-B733-656918CE7F50}"/>
                  </a:ext>
                </a:extLst>
              </p:cNvPr>
              <p:cNvCxnSpPr>
                <a:cxnSpLocks/>
              </p:cNvCxnSpPr>
              <p:nvPr/>
            </p:nvCxnSpPr>
            <p:spPr bwMode="auto">
              <a:xfrm flipH="1">
                <a:off x="2133973" y="4844799"/>
                <a:ext cx="319337" cy="218092"/>
              </a:xfrm>
              <a:prstGeom prst="straightConnector1">
                <a:avLst/>
              </a:prstGeom>
              <a:ln w="19050" cap="flat" cmpd="sng" algn="ctr">
                <a:solidFill>
                  <a:schemeClr val="bg1"/>
                </a:solidFill>
                <a:prstDash val="solid"/>
                <a:round/>
                <a:headEnd type="none" w="med" len="med"/>
                <a:tailEnd type="arrow"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tx1"/>
              </a:fontRef>
            </p:style>
          </p:cxnSp>
          <p:cxnSp>
            <p:nvCxnSpPr>
              <p:cNvPr id="42" name="Straight Arrow Connector 41">
                <a:extLst>
                  <a:ext uri="{FF2B5EF4-FFF2-40B4-BE49-F238E27FC236}">
                    <a16:creationId xmlns:a16="http://schemas.microsoft.com/office/drawing/2014/main" id="{2D103D84-D501-4647-BFC1-83F4DBFC1779}"/>
                  </a:ext>
                </a:extLst>
              </p:cNvPr>
              <p:cNvCxnSpPr>
                <a:cxnSpLocks/>
              </p:cNvCxnSpPr>
              <p:nvPr/>
            </p:nvCxnSpPr>
            <p:spPr bwMode="auto">
              <a:xfrm>
                <a:off x="2453309" y="4841856"/>
                <a:ext cx="1481581" cy="896805"/>
              </a:xfrm>
              <a:prstGeom prst="straightConnector1">
                <a:avLst/>
              </a:prstGeom>
              <a:ln w="19050" cap="flat" cmpd="sng" algn="ctr">
                <a:solidFill>
                  <a:schemeClr val="bg1"/>
                </a:solidFill>
                <a:prstDash val="solid"/>
                <a:round/>
                <a:headEnd type="none" w="med" len="med"/>
                <a:tailEnd type="arrow"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tx1"/>
              </a:fontRef>
            </p:style>
          </p:cxnSp>
          <p:cxnSp>
            <p:nvCxnSpPr>
              <p:cNvPr id="43" name="Straight Arrow Connector 42">
                <a:extLst>
                  <a:ext uri="{FF2B5EF4-FFF2-40B4-BE49-F238E27FC236}">
                    <a16:creationId xmlns:a16="http://schemas.microsoft.com/office/drawing/2014/main" id="{E79847B2-11BA-BB45-AADB-42FE609CE8F0}"/>
                  </a:ext>
                </a:extLst>
              </p:cNvPr>
              <p:cNvCxnSpPr>
                <a:cxnSpLocks/>
              </p:cNvCxnSpPr>
              <p:nvPr/>
            </p:nvCxnSpPr>
            <p:spPr bwMode="auto">
              <a:xfrm flipV="1">
                <a:off x="2449935" y="4315091"/>
                <a:ext cx="0" cy="529708"/>
              </a:xfrm>
              <a:prstGeom prst="straightConnector1">
                <a:avLst/>
              </a:prstGeom>
              <a:ln w="19050" cap="flat" cmpd="sng" algn="ctr">
                <a:solidFill>
                  <a:schemeClr val="bg1"/>
                </a:solidFill>
                <a:prstDash val="solid"/>
                <a:round/>
                <a:headEnd type="none" w="med" len="med"/>
                <a:tailEnd type="arrow"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tx1"/>
              </a:fontRef>
            </p:style>
          </p:cxnSp>
        </p:grpSp>
        <p:sp>
          <p:nvSpPr>
            <p:cNvPr id="40" name="TextBox 39">
              <a:extLst>
                <a:ext uri="{FF2B5EF4-FFF2-40B4-BE49-F238E27FC236}">
                  <a16:creationId xmlns:a16="http://schemas.microsoft.com/office/drawing/2014/main" id="{5773B5E8-F343-0F4F-A380-C6A947C01AE4}"/>
                </a:ext>
              </a:extLst>
            </p:cNvPr>
            <p:cNvSpPr txBox="1"/>
            <p:nvPr/>
          </p:nvSpPr>
          <p:spPr>
            <a:xfrm>
              <a:off x="2453309" y="4346423"/>
              <a:ext cx="864096" cy="465865"/>
            </a:xfrm>
            <a:prstGeom prst="rect">
              <a:avLst/>
            </a:prstGeom>
            <a:noFill/>
          </p:spPr>
          <p:txBody>
            <a:bodyPr wrap="square" rtlCol="0">
              <a:spAutoFit/>
            </a:bodyPr>
            <a:lstStyle/>
            <a:p>
              <a:r>
                <a:rPr lang="en-US" sz="1270" b="1" dirty="0">
                  <a:solidFill>
                    <a:srgbClr val="FFFF00"/>
                  </a:solidFill>
                </a:rPr>
                <a:t>MCS* </a:t>
              </a:r>
              <a:br>
                <a:rPr lang="en-US" sz="1270" b="1" dirty="0">
                  <a:solidFill>
                    <a:srgbClr val="FFFF00"/>
                  </a:solidFill>
                </a:rPr>
              </a:br>
              <a:r>
                <a:rPr lang="en-US" sz="1270" b="1" dirty="0">
                  <a:solidFill>
                    <a:srgbClr val="FFFF00"/>
                  </a:solidFill>
                </a:rPr>
                <a:t>(0,0,0)</a:t>
              </a:r>
            </a:p>
          </p:txBody>
        </p:sp>
      </p:grpSp>
      <p:sp>
        <p:nvSpPr>
          <p:cNvPr id="19" name="TextBox 18">
            <a:extLst>
              <a:ext uri="{FF2B5EF4-FFF2-40B4-BE49-F238E27FC236}">
                <a16:creationId xmlns:a16="http://schemas.microsoft.com/office/drawing/2014/main" id="{00B18984-C969-0E44-91BF-46BCD1693825}"/>
              </a:ext>
            </a:extLst>
          </p:cNvPr>
          <p:cNvSpPr txBox="1"/>
          <p:nvPr/>
        </p:nvSpPr>
        <p:spPr>
          <a:xfrm>
            <a:off x="6378136" y="1858098"/>
            <a:ext cx="3397828" cy="923330"/>
          </a:xfrm>
          <a:prstGeom prst="rect">
            <a:avLst/>
          </a:prstGeom>
          <a:noFill/>
        </p:spPr>
        <p:txBody>
          <a:bodyPr wrap="square" rtlCol="0">
            <a:spAutoFit/>
          </a:bodyPr>
          <a:lstStyle/>
          <a:p>
            <a:r>
              <a:rPr lang="en-US" sz="1800" b="1" dirty="0"/>
              <a:t>Tunnel roof</a:t>
            </a:r>
            <a:r>
              <a:rPr lang="en-US" sz="1800" dirty="0"/>
              <a:t>, </a:t>
            </a:r>
            <a:br>
              <a:rPr lang="en-US" sz="1800" dirty="0"/>
            </a:br>
            <a:r>
              <a:rPr lang="en-US" sz="1800" dirty="0"/>
              <a:t>in this example shown at </a:t>
            </a:r>
            <a:br>
              <a:rPr lang="en-US" sz="1800" dirty="0"/>
            </a:br>
            <a:r>
              <a:rPr lang="en-US" sz="1800" dirty="0"/>
              <a:t>3.5 meters from the tunnel floor</a:t>
            </a:r>
          </a:p>
        </p:txBody>
      </p:sp>
      <p:cxnSp>
        <p:nvCxnSpPr>
          <p:cNvPr id="3" name="Straight Arrow Connector 2">
            <a:extLst>
              <a:ext uri="{FF2B5EF4-FFF2-40B4-BE49-F238E27FC236}">
                <a16:creationId xmlns:a16="http://schemas.microsoft.com/office/drawing/2014/main" id="{0195242E-2EEA-3941-96C0-878492CA2FA6}"/>
              </a:ext>
            </a:extLst>
          </p:cNvPr>
          <p:cNvCxnSpPr>
            <a:cxnSpLocks/>
          </p:cNvCxnSpPr>
          <p:nvPr/>
        </p:nvCxnSpPr>
        <p:spPr bwMode="auto">
          <a:xfrm flipH="1">
            <a:off x="6192440" y="2834831"/>
            <a:ext cx="648072" cy="728982"/>
          </a:xfrm>
          <a:prstGeom prst="straightConnector1">
            <a:avLst/>
          </a:prstGeom>
          <a:solidFill>
            <a:srgbClr val="00B8FF"/>
          </a:solidFill>
          <a:ln w="28575" cap="flat" cmpd="sng" algn="ctr">
            <a:solidFill>
              <a:schemeClr val="bg1"/>
            </a:solidFill>
            <a:prstDash val="solid"/>
            <a:round/>
            <a:headEnd type="none" w="med" len="med"/>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9" name="Straight Arrow Connector 8">
            <a:extLst>
              <a:ext uri="{FF2B5EF4-FFF2-40B4-BE49-F238E27FC236}">
                <a16:creationId xmlns:a16="http://schemas.microsoft.com/office/drawing/2014/main" id="{E0B38EC8-F83B-374F-9A5D-3451A7BF9BE1}"/>
              </a:ext>
            </a:extLst>
          </p:cNvPr>
          <p:cNvCxnSpPr>
            <a:cxnSpLocks/>
          </p:cNvCxnSpPr>
          <p:nvPr/>
        </p:nvCxnSpPr>
        <p:spPr bwMode="auto">
          <a:xfrm>
            <a:off x="4464248" y="1972931"/>
            <a:ext cx="1215705" cy="661583"/>
          </a:xfrm>
          <a:prstGeom prst="straightConnector1">
            <a:avLst/>
          </a:prstGeom>
          <a:solidFill>
            <a:srgbClr val="00B8FF"/>
          </a:solidFill>
          <a:ln w="25400" cap="flat" cmpd="sng" algn="ctr">
            <a:solidFill>
              <a:schemeClr val="bg1"/>
            </a:solidFill>
            <a:prstDash val="solid"/>
            <a:round/>
            <a:headEnd type="triangle"/>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13" name="Straight Connector 12">
            <a:extLst>
              <a:ext uri="{FF2B5EF4-FFF2-40B4-BE49-F238E27FC236}">
                <a16:creationId xmlns:a16="http://schemas.microsoft.com/office/drawing/2014/main" id="{C75685C0-B13E-8445-BE49-B8C377D10B65}"/>
              </a:ext>
            </a:extLst>
          </p:cNvPr>
          <p:cNvCxnSpPr>
            <a:cxnSpLocks/>
          </p:cNvCxnSpPr>
          <p:nvPr/>
        </p:nvCxnSpPr>
        <p:spPr bwMode="auto">
          <a:xfrm flipV="1">
            <a:off x="4464248" y="1802211"/>
            <a:ext cx="7060" cy="504641"/>
          </a:xfrm>
          <a:prstGeom prst="line">
            <a:avLst/>
          </a:prstGeom>
          <a:solidFill>
            <a:srgbClr val="00B8FF"/>
          </a:solidFill>
          <a:ln w="25400" cap="flat" cmpd="sng" algn="ctr">
            <a:solidFill>
              <a:schemeClr val="bg1"/>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29" name="Straight Connector 28">
            <a:extLst>
              <a:ext uri="{FF2B5EF4-FFF2-40B4-BE49-F238E27FC236}">
                <a16:creationId xmlns:a16="http://schemas.microsoft.com/office/drawing/2014/main" id="{4CFCE2F7-A33D-C34E-A248-F397AD53EAB1}"/>
              </a:ext>
            </a:extLst>
          </p:cNvPr>
          <p:cNvCxnSpPr>
            <a:cxnSpLocks/>
          </p:cNvCxnSpPr>
          <p:nvPr/>
        </p:nvCxnSpPr>
        <p:spPr bwMode="auto">
          <a:xfrm flipH="1" flipV="1">
            <a:off x="5687013" y="2480504"/>
            <a:ext cx="1372" cy="562356"/>
          </a:xfrm>
          <a:prstGeom prst="line">
            <a:avLst/>
          </a:prstGeom>
          <a:solidFill>
            <a:srgbClr val="00B8FF"/>
          </a:solidFill>
          <a:ln w="25400" cap="flat" cmpd="sng" algn="ctr">
            <a:solidFill>
              <a:schemeClr val="bg1"/>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5" name="Rectangle 14">
            <a:extLst>
              <a:ext uri="{FF2B5EF4-FFF2-40B4-BE49-F238E27FC236}">
                <a16:creationId xmlns:a16="http://schemas.microsoft.com/office/drawing/2014/main" id="{94A19CEE-65CB-0143-9597-8CAAF923E24C}"/>
              </a:ext>
            </a:extLst>
          </p:cNvPr>
          <p:cNvSpPr/>
          <p:nvPr/>
        </p:nvSpPr>
        <p:spPr>
          <a:xfrm rot="1738958">
            <a:off x="4827912" y="1973113"/>
            <a:ext cx="538930" cy="338554"/>
          </a:xfrm>
          <a:prstGeom prst="rect">
            <a:avLst/>
          </a:prstGeom>
        </p:spPr>
        <p:txBody>
          <a:bodyPr wrap="none">
            <a:spAutoFit/>
          </a:bodyPr>
          <a:lstStyle/>
          <a:p>
            <a:r>
              <a:rPr lang="en-US" sz="1600" b="1" dirty="0"/>
              <a:t>5 m</a:t>
            </a:r>
          </a:p>
        </p:txBody>
      </p:sp>
      <p:cxnSp>
        <p:nvCxnSpPr>
          <p:cNvPr id="44" name="Straight Connector 43">
            <a:extLst>
              <a:ext uri="{FF2B5EF4-FFF2-40B4-BE49-F238E27FC236}">
                <a16:creationId xmlns:a16="http://schemas.microsoft.com/office/drawing/2014/main" id="{F6BFC209-4C87-BC4E-A4B2-8E9ED3F4A52D}"/>
              </a:ext>
            </a:extLst>
          </p:cNvPr>
          <p:cNvCxnSpPr>
            <a:cxnSpLocks/>
          </p:cNvCxnSpPr>
          <p:nvPr/>
        </p:nvCxnSpPr>
        <p:spPr bwMode="auto">
          <a:xfrm>
            <a:off x="781373" y="1187549"/>
            <a:ext cx="599719" cy="0"/>
          </a:xfrm>
          <a:prstGeom prst="line">
            <a:avLst/>
          </a:prstGeom>
          <a:solidFill>
            <a:srgbClr val="00B8FF"/>
          </a:solidFill>
          <a:ln w="25400" cap="flat" cmpd="sng" algn="ctr">
            <a:solidFill>
              <a:schemeClr val="bg1"/>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6" name="Straight Connector 45">
            <a:extLst>
              <a:ext uri="{FF2B5EF4-FFF2-40B4-BE49-F238E27FC236}">
                <a16:creationId xmlns:a16="http://schemas.microsoft.com/office/drawing/2014/main" id="{9AE58C25-AB3F-EB48-B0EB-1C9380AAA311}"/>
              </a:ext>
            </a:extLst>
          </p:cNvPr>
          <p:cNvCxnSpPr>
            <a:cxnSpLocks/>
          </p:cNvCxnSpPr>
          <p:nvPr/>
        </p:nvCxnSpPr>
        <p:spPr bwMode="auto">
          <a:xfrm flipV="1">
            <a:off x="781373" y="2306851"/>
            <a:ext cx="694667" cy="1"/>
          </a:xfrm>
          <a:prstGeom prst="line">
            <a:avLst/>
          </a:prstGeom>
          <a:solidFill>
            <a:srgbClr val="00B8FF"/>
          </a:solidFill>
          <a:ln w="25400" cap="flat" cmpd="sng" algn="ctr">
            <a:solidFill>
              <a:schemeClr val="bg1"/>
            </a:solidFill>
            <a:prstDash val="dash"/>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cxnSp>
        <p:nvCxnSpPr>
          <p:cNvPr id="47" name="Straight Arrow Connector 46">
            <a:extLst>
              <a:ext uri="{FF2B5EF4-FFF2-40B4-BE49-F238E27FC236}">
                <a16:creationId xmlns:a16="http://schemas.microsoft.com/office/drawing/2014/main" id="{5CEB59FC-DCCC-E549-BB6E-6C3929889A78}"/>
              </a:ext>
            </a:extLst>
          </p:cNvPr>
          <p:cNvCxnSpPr>
            <a:cxnSpLocks/>
          </p:cNvCxnSpPr>
          <p:nvPr/>
        </p:nvCxnSpPr>
        <p:spPr bwMode="auto">
          <a:xfrm>
            <a:off x="963035" y="1210509"/>
            <a:ext cx="0" cy="1068524"/>
          </a:xfrm>
          <a:prstGeom prst="straightConnector1">
            <a:avLst/>
          </a:prstGeom>
          <a:solidFill>
            <a:srgbClr val="00B8FF"/>
          </a:solidFill>
          <a:ln w="25400" cap="flat" cmpd="sng" algn="ctr">
            <a:solidFill>
              <a:schemeClr val="bg1"/>
            </a:solidFill>
            <a:prstDash val="solid"/>
            <a:round/>
            <a:headEnd type="triangle"/>
            <a:tailEnd type="triangle"/>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48" name="Rectangle 47">
            <a:extLst>
              <a:ext uri="{FF2B5EF4-FFF2-40B4-BE49-F238E27FC236}">
                <a16:creationId xmlns:a16="http://schemas.microsoft.com/office/drawing/2014/main" id="{1127B1CB-9BF9-1D47-B122-40559A51CC09}"/>
              </a:ext>
            </a:extLst>
          </p:cNvPr>
          <p:cNvSpPr/>
          <p:nvPr/>
        </p:nvSpPr>
        <p:spPr>
          <a:xfrm rot="16200000">
            <a:off x="487076" y="1595429"/>
            <a:ext cx="710451" cy="338554"/>
          </a:xfrm>
          <a:prstGeom prst="rect">
            <a:avLst/>
          </a:prstGeom>
        </p:spPr>
        <p:txBody>
          <a:bodyPr wrap="none">
            <a:spAutoFit/>
          </a:bodyPr>
          <a:lstStyle/>
          <a:p>
            <a:r>
              <a:rPr lang="en-US" sz="1600" b="1" dirty="0"/>
              <a:t>3.5 m</a:t>
            </a:r>
          </a:p>
        </p:txBody>
      </p:sp>
    </p:spTree>
    <p:extLst>
      <p:ext uri="{BB962C8B-B14F-4D97-AF65-F5344CB8AC3E}">
        <p14:creationId xmlns:p14="http://schemas.microsoft.com/office/powerpoint/2010/main" val="4243296174"/>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683493"/>
            <a:ext cx="9403538" cy="504056"/>
          </a:xfrm>
        </p:spPr>
        <p:txBody>
          <a:bodyPr/>
          <a:lstStyle/>
          <a:p>
            <a:r>
              <a:rPr lang="de-DE" dirty="0"/>
              <a:t>5. </a:t>
            </a:r>
            <a:r>
              <a:rPr lang="de-DE" dirty="0" err="1"/>
              <a:t>Girder</a:t>
            </a:r>
            <a:r>
              <a:rPr lang="de-DE" dirty="0"/>
              <a:t> Choice: Points </a:t>
            </a:r>
            <a:r>
              <a:rPr lang="de-DE" dirty="0" err="1"/>
              <a:t>to</a:t>
            </a:r>
            <a:r>
              <a:rPr lang="de-DE" dirty="0"/>
              <a:t> </a:t>
            </a:r>
            <a:r>
              <a:rPr lang="de-DE" dirty="0" err="1"/>
              <a:t>keep</a:t>
            </a:r>
            <a:r>
              <a:rPr lang="de-DE" dirty="0"/>
              <a:t> in </a:t>
            </a:r>
            <a:r>
              <a:rPr lang="de-DE" dirty="0" err="1"/>
              <a:t>mind</a:t>
            </a:r>
            <a:endParaRPr lang="de-DE" dirty="0"/>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18</a:t>
            </a:fld>
            <a:endParaRPr lang="it-IT" altLang="it-IT" dirty="0"/>
          </a:p>
        </p:txBody>
      </p:sp>
      <p:sp>
        <p:nvSpPr>
          <p:cNvPr id="19" name="Content Placeholder 2">
            <a:extLst>
              <a:ext uri="{FF2B5EF4-FFF2-40B4-BE49-F238E27FC236}">
                <a16:creationId xmlns:a16="http://schemas.microsoft.com/office/drawing/2014/main" id="{B38BEFD2-02CF-974A-B727-1FE8CB616D97}"/>
              </a:ext>
            </a:extLst>
          </p:cNvPr>
          <p:cNvSpPr>
            <a:spLocks noGrp="1"/>
          </p:cNvSpPr>
          <p:nvPr>
            <p:ph sz="half" idx="1"/>
          </p:nvPr>
        </p:nvSpPr>
        <p:spPr>
          <a:xfrm>
            <a:off x="444694" y="1414853"/>
            <a:ext cx="9217024" cy="5400600"/>
          </a:xfrm>
        </p:spPr>
        <p:txBody>
          <a:bodyPr/>
          <a:lstStyle/>
          <a:p>
            <a:pPr marL="342900" indent="-342900">
              <a:buFont typeface="Arial"/>
              <a:buChar char="•"/>
            </a:pPr>
            <a:r>
              <a:rPr lang="en-US" sz="2400" b="1" dirty="0">
                <a:solidFill>
                  <a:srgbClr val="0000FF"/>
                </a:solidFill>
              </a:rPr>
              <a:t>Modular</a:t>
            </a:r>
            <a:r>
              <a:rPr lang="en-US" sz="2400" dirty="0"/>
              <a:t> design of component “clusters” is imperative for a </a:t>
            </a:r>
            <a:r>
              <a:rPr lang="en-US" sz="2400" b="1" dirty="0">
                <a:solidFill>
                  <a:srgbClr val="0000FF"/>
                </a:solidFill>
              </a:rPr>
              <a:t>compact</a:t>
            </a:r>
            <a:r>
              <a:rPr lang="en-US" sz="2400" dirty="0"/>
              <a:t> machine</a:t>
            </a:r>
          </a:p>
          <a:p>
            <a:pPr marL="342900" indent="-342900">
              <a:buFont typeface="Arial"/>
              <a:buChar char="•"/>
            </a:pPr>
            <a:r>
              <a:rPr lang="en-US" sz="2400" dirty="0"/>
              <a:t>Common girders allow for compact </a:t>
            </a:r>
            <a:r>
              <a:rPr lang="en-US" sz="2400" b="1" dirty="0">
                <a:solidFill>
                  <a:srgbClr val="0000FF"/>
                </a:solidFill>
              </a:rPr>
              <a:t>pre-assembly</a:t>
            </a:r>
            <a:r>
              <a:rPr lang="en-US" sz="2400" dirty="0"/>
              <a:t>, extensive part </a:t>
            </a:r>
            <a:r>
              <a:rPr lang="en-US" sz="2400" b="1" dirty="0">
                <a:solidFill>
                  <a:srgbClr val="0000FF"/>
                </a:solidFill>
              </a:rPr>
              <a:t>testing</a:t>
            </a:r>
            <a:r>
              <a:rPr lang="en-US" sz="2400" dirty="0"/>
              <a:t> and </a:t>
            </a:r>
            <a:r>
              <a:rPr lang="en-US" sz="2400" b="1" dirty="0">
                <a:solidFill>
                  <a:srgbClr val="0000FF"/>
                </a:solidFill>
              </a:rPr>
              <a:t>reduce</a:t>
            </a:r>
            <a:r>
              <a:rPr lang="en-US" sz="2400" dirty="0"/>
              <a:t> drastically the </a:t>
            </a:r>
            <a:r>
              <a:rPr lang="en-US" sz="2400" b="1" dirty="0">
                <a:solidFill>
                  <a:srgbClr val="0000FF"/>
                </a:solidFill>
              </a:rPr>
              <a:t>installation</a:t>
            </a:r>
            <a:r>
              <a:rPr lang="en-US" sz="2400" dirty="0"/>
              <a:t> </a:t>
            </a:r>
            <a:r>
              <a:rPr lang="en-US" sz="2800" b="1" u="sng" dirty="0">
                <a:solidFill>
                  <a:srgbClr val="0000FF"/>
                </a:solidFill>
              </a:rPr>
              <a:t>time</a:t>
            </a:r>
            <a:r>
              <a:rPr lang="en-US" sz="2400" dirty="0"/>
              <a:t> </a:t>
            </a:r>
          </a:p>
          <a:p>
            <a:pPr marL="342900" indent="-342900">
              <a:buFont typeface="Arial"/>
              <a:buChar char="•"/>
            </a:pPr>
            <a:r>
              <a:rPr lang="en-US" sz="2400" b="1" dirty="0">
                <a:solidFill>
                  <a:srgbClr val="0000FF"/>
                </a:solidFill>
              </a:rPr>
              <a:t>Tolerances</a:t>
            </a:r>
            <a:r>
              <a:rPr lang="en-US" sz="2400" dirty="0"/>
              <a:t>, machine </a:t>
            </a:r>
            <a:r>
              <a:rPr lang="en-US" sz="2400" b="1" dirty="0">
                <a:solidFill>
                  <a:srgbClr val="0000FF"/>
                </a:solidFill>
              </a:rPr>
              <a:t>precision</a:t>
            </a:r>
            <a:r>
              <a:rPr lang="en-US" sz="2400" dirty="0"/>
              <a:t> and alignment </a:t>
            </a:r>
            <a:r>
              <a:rPr lang="en-US" sz="2400" b="1" dirty="0">
                <a:solidFill>
                  <a:srgbClr val="0432FF"/>
                </a:solidFill>
              </a:rPr>
              <a:t>degrees of freedom</a:t>
            </a:r>
            <a:r>
              <a:rPr lang="en-US" sz="2400" dirty="0"/>
              <a:t> will seriously impact the </a:t>
            </a:r>
            <a:r>
              <a:rPr lang="en-US" sz="2800" b="1" u="sng" dirty="0">
                <a:solidFill>
                  <a:srgbClr val="0000FF"/>
                </a:solidFill>
              </a:rPr>
              <a:t>cost</a:t>
            </a:r>
            <a:r>
              <a:rPr lang="en-US" sz="2400" dirty="0"/>
              <a:t> profile of the accelerator </a:t>
            </a:r>
          </a:p>
          <a:p>
            <a:pPr marL="342900" indent="-342900">
              <a:buFont typeface="Arial"/>
              <a:buChar char="•"/>
            </a:pPr>
            <a:r>
              <a:rPr lang="en-US" sz="2400" dirty="0"/>
              <a:t>Active </a:t>
            </a:r>
            <a:r>
              <a:rPr lang="en-US" sz="2400" b="1" dirty="0">
                <a:solidFill>
                  <a:srgbClr val="0000FF"/>
                </a:solidFill>
              </a:rPr>
              <a:t>repositioning</a:t>
            </a:r>
            <a:r>
              <a:rPr lang="en-US" sz="2400" dirty="0"/>
              <a:t> or passive </a:t>
            </a:r>
            <a:r>
              <a:rPr lang="en-US" sz="2400" b="1" dirty="0">
                <a:solidFill>
                  <a:srgbClr val="0000FF"/>
                </a:solidFill>
              </a:rPr>
              <a:t>alignment</a:t>
            </a:r>
            <a:r>
              <a:rPr lang="en-US" sz="2400" dirty="0"/>
              <a:t> is a choice dictated by beam tolerance and machine alignment budget </a:t>
            </a:r>
          </a:p>
          <a:p>
            <a:pPr marL="342900" indent="-342900">
              <a:buFont typeface="Arial"/>
              <a:buChar char="•"/>
            </a:pPr>
            <a:r>
              <a:rPr lang="en-US" sz="2400" dirty="0"/>
              <a:t>Investing in </a:t>
            </a:r>
            <a:r>
              <a:rPr lang="en-US" sz="2400" b="1" dirty="0">
                <a:solidFill>
                  <a:srgbClr val="0000FF"/>
                </a:solidFill>
              </a:rPr>
              <a:t>CAD design &amp; integration </a:t>
            </a:r>
            <a:r>
              <a:rPr lang="en-US" sz="2400" dirty="0"/>
              <a:t>combined with </a:t>
            </a:r>
            <a:r>
              <a:rPr lang="en-US" sz="2400" b="1" dirty="0">
                <a:solidFill>
                  <a:srgbClr val="0000FF"/>
                </a:solidFill>
              </a:rPr>
              <a:t>supporting system </a:t>
            </a:r>
            <a:r>
              <a:rPr lang="en-US" sz="2400" dirty="0"/>
              <a:t>study in this stage will reduce errors of manufacturing, assembly and future needs for spares </a:t>
            </a:r>
          </a:p>
          <a:p>
            <a:r>
              <a:rPr lang="en-US" sz="2400" b="1" dirty="0"/>
              <a:t>This implies that analysis of the girders will be required</a:t>
            </a:r>
          </a:p>
          <a:p>
            <a:pPr marL="342900" indent="-342900">
              <a:buFont typeface="Arial"/>
              <a:buChar char="•"/>
            </a:pPr>
            <a:endParaRPr lang="en-US" sz="2400" dirty="0"/>
          </a:p>
        </p:txBody>
      </p:sp>
    </p:spTree>
    <p:extLst>
      <p:ext uri="{BB962C8B-B14F-4D97-AF65-F5344CB8AC3E}">
        <p14:creationId xmlns:p14="http://schemas.microsoft.com/office/powerpoint/2010/main" val="3228311474"/>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4">
            <a:extLst>
              <a:ext uri="{FF2B5EF4-FFF2-40B4-BE49-F238E27FC236}">
                <a16:creationId xmlns:a16="http://schemas.microsoft.com/office/drawing/2014/main" id="{D2438AEC-821A-E54C-A975-95085531FC94}"/>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5873327" y="1062292"/>
            <a:ext cx="1975297" cy="1385959"/>
          </a:xfrm>
          <a:prstGeom prst="rect">
            <a:avLst/>
          </a:prstGeom>
          <a:noFill/>
          <a:ln w="9525">
            <a:noFill/>
            <a:miter lim="800000"/>
            <a:headEnd/>
            <a:tailEnd/>
          </a:ln>
        </p:spPr>
      </p:pic>
      <p:sp>
        <p:nvSpPr>
          <p:cNvPr id="2" name="Title 1"/>
          <p:cNvSpPr>
            <a:spLocks noGrp="1"/>
          </p:cNvSpPr>
          <p:nvPr>
            <p:ph type="title"/>
          </p:nvPr>
        </p:nvSpPr>
        <p:spPr>
          <a:xfrm>
            <a:off x="431800" y="611485"/>
            <a:ext cx="9403538" cy="504056"/>
          </a:xfrm>
        </p:spPr>
        <p:txBody>
          <a:bodyPr/>
          <a:lstStyle/>
          <a:p>
            <a:r>
              <a:rPr lang="de-DE" dirty="0"/>
              <a:t>5. </a:t>
            </a:r>
            <a:r>
              <a:rPr lang="de-DE" dirty="0" err="1"/>
              <a:t>Girder</a:t>
            </a:r>
            <a:r>
              <a:rPr lang="de-DE" dirty="0"/>
              <a:t> Analysis: </a:t>
            </a:r>
            <a:r>
              <a:rPr lang="de-DE" dirty="0" err="1"/>
              <a:t>Few</a:t>
            </a:r>
            <a:r>
              <a:rPr lang="de-DE" dirty="0"/>
              <a:t> </a:t>
            </a:r>
            <a:r>
              <a:rPr lang="de-DE" dirty="0" err="1"/>
              <a:t>options</a:t>
            </a:r>
            <a:r>
              <a:rPr lang="de-DE" dirty="0"/>
              <a:t> </a:t>
            </a:r>
            <a:r>
              <a:rPr lang="de-DE" dirty="0" err="1"/>
              <a:t>for</a:t>
            </a:r>
            <a:r>
              <a:rPr lang="de-DE" dirty="0"/>
              <a:t> </a:t>
            </a:r>
            <a:r>
              <a:rPr lang="de-DE" dirty="0" err="1"/>
              <a:t>supports</a:t>
            </a:r>
            <a:r>
              <a:rPr lang="de-DE" dirty="0"/>
              <a:t> </a:t>
            </a:r>
            <a:r>
              <a:rPr lang="de-DE" dirty="0" err="1"/>
              <a:t>and</a:t>
            </a:r>
            <a:r>
              <a:rPr lang="de-DE" dirty="0"/>
              <a:t> </a:t>
            </a:r>
            <a:r>
              <a:rPr lang="de-DE" dirty="0" err="1"/>
              <a:t>alignment</a:t>
            </a:r>
            <a:endParaRPr lang="de-DE" dirty="0"/>
          </a:p>
        </p:txBody>
      </p:sp>
      <p:sp>
        <p:nvSpPr>
          <p:cNvPr id="5" name="Slide Number Placeholder 4"/>
          <p:cNvSpPr>
            <a:spLocks noGrp="1"/>
          </p:cNvSpPr>
          <p:nvPr>
            <p:ph type="sldNum" sz="quarter" idx="10"/>
          </p:nvPr>
        </p:nvSpPr>
        <p:spPr>
          <a:xfrm>
            <a:off x="9728976" y="7297184"/>
            <a:ext cx="212725" cy="230188"/>
          </a:xfrm>
        </p:spPr>
        <p:txBody>
          <a:bodyPr/>
          <a:lstStyle/>
          <a:p>
            <a:fld id="{1B83238F-673A-4F65-A6BD-DED2895A3C8A}" type="slidenum">
              <a:rPr lang="it-IT" altLang="it-IT" smtClean="0"/>
              <a:pPr/>
              <a:t>19</a:t>
            </a:fld>
            <a:endParaRPr lang="it-IT" altLang="it-IT" dirty="0"/>
          </a:p>
        </p:txBody>
      </p:sp>
      <p:pic>
        <p:nvPicPr>
          <p:cNvPr id="10" name="Picture 9" descr="nsls-ii-magnetgirder-hr.jpg">
            <a:extLst>
              <a:ext uri="{FF2B5EF4-FFF2-40B4-BE49-F238E27FC236}">
                <a16:creationId xmlns:a16="http://schemas.microsoft.com/office/drawing/2014/main" id="{69982D71-3CDD-E44A-8D00-A60A641F71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992640" y="1161513"/>
            <a:ext cx="1684147" cy="1106156"/>
          </a:xfrm>
          <a:prstGeom prst="rect">
            <a:avLst/>
          </a:prstGeom>
        </p:spPr>
      </p:pic>
      <p:pic>
        <p:nvPicPr>
          <p:cNvPr id="12" name="Picture 2" descr="C:\nIKOS\aSSIGNMEnts\SiC_Companies_Letter\Boostec\20101216_Installation@162\IMG_1382.JPG">
            <a:extLst>
              <a:ext uri="{FF2B5EF4-FFF2-40B4-BE49-F238E27FC236}">
                <a16:creationId xmlns:a16="http://schemas.microsoft.com/office/drawing/2014/main" id="{F02F2994-41A1-A34A-B86B-AF092E95377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194176" y="1187549"/>
            <a:ext cx="1993458" cy="1495008"/>
          </a:xfrm>
          <a:prstGeom prst="rect">
            <a:avLst/>
          </a:prstGeom>
          <a:noFill/>
          <a:ln>
            <a:solidFill>
              <a:schemeClr val="bg2">
                <a:lumMod val="50000"/>
              </a:schemeClr>
            </a:solidFill>
          </a:ln>
        </p:spPr>
      </p:pic>
      <p:pic>
        <p:nvPicPr>
          <p:cNvPr id="13" name="Picture 2" descr="C:\nIKOS\[Received_Folders]\AlexandreSamochkine\20110719\003.jpg">
            <a:extLst>
              <a:ext uri="{FF2B5EF4-FFF2-40B4-BE49-F238E27FC236}">
                <a16:creationId xmlns:a16="http://schemas.microsoft.com/office/drawing/2014/main" id="{63727A90-F009-1049-A315-0CA68ECE06C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19982" y="1187549"/>
            <a:ext cx="1974194" cy="1474306"/>
          </a:xfrm>
          <a:prstGeom prst="rect">
            <a:avLst/>
          </a:prstGeom>
          <a:noFill/>
        </p:spPr>
      </p:pic>
      <p:pic>
        <p:nvPicPr>
          <p:cNvPr id="52" name="Picture 6">
            <a:extLst>
              <a:ext uri="{FF2B5EF4-FFF2-40B4-BE49-F238E27FC236}">
                <a16:creationId xmlns:a16="http://schemas.microsoft.com/office/drawing/2014/main" id="{92A39D6A-9EEC-D546-9F94-38E107B2994B}"/>
              </a:ext>
            </a:extLst>
          </p:cNvPr>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a:off x="6065356" y="3047982"/>
            <a:ext cx="1615683" cy="159595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sp>
        <p:nvSpPr>
          <p:cNvPr id="3" name="Rectangle 2">
            <a:extLst>
              <a:ext uri="{FF2B5EF4-FFF2-40B4-BE49-F238E27FC236}">
                <a16:creationId xmlns:a16="http://schemas.microsoft.com/office/drawing/2014/main" id="{96CE7BB3-AA8A-C54E-8D80-0EBD2B943178}"/>
              </a:ext>
            </a:extLst>
          </p:cNvPr>
          <p:cNvSpPr/>
          <p:nvPr/>
        </p:nvSpPr>
        <p:spPr>
          <a:xfrm>
            <a:off x="143768" y="2741478"/>
            <a:ext cx="4367176" cy="830997"/>
          </a:xfrm>
          <a:prstGeom prst="rect">
            <a:avLst/>
          </a:prstGeom>
        </p:spPr>
        <p:txBody>
          <a:bodyPr wrap="square">
            <a:spAutoFit/>
          </a:bodyPr>
          <a:lstStyle/>
          <a:p>
            <a:r>
              <a:rPr lang="en-US" dirty="0">
                <a:solidFill>
                  <a:srgbClr val="0000FF"/>
                </a:solidFill>
              </a:rPr>
              <a:t>Prestressed isolating girders with active alignment</a:t>
            </a:r>
            <a:endParaRPr lang="en-US" dirty="0"/>
          </a:p>
        </p:txBody>
      </p:sp>
      <p:pic>
        <p:nvPicPr>
          <p:cNvPr id="55" name="Picture 7" descr="DSC00878">
            <a:extLst>
              <a:ext uri="{FF2B5EF4-FFF2-40B4-BE49-F238E27FC236}">
                <a16:creationId xmlns:a16="http://schemas.microsoft.com/office/drawing/2014/main" id="{91B33BCA-FC1C-FC4A-B901-3D3B132A0BF0}"/>
              </a:ext>
            </a:extLst>
          </p:cNvPr>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760039" y="3047982"/>
            <a:ext cx="2128183" cy="1595951"/>
          </a:xfrm>
          <a:prstGeom prst="rect">
            <a:avLst/>
          </a:prstGeom>
          <a:noFill/>
          <a:ln w="9525">
            <a:noFill/>
            <a:miter lim="800000"/>
            <a:headEnd/>
            <a:tailEnd/>
          </a:ln>
        </p:spPr>
      </p:pic>
      <p:pic>
        <p:nvPicPr>
          <p:cNvPr id="11" name="Picture 3">
            <a:extLst>
              <a:ext uri="{FF2B5EF4-FFF2-40B4-BE49-F238E27FC236}">
                <a16:creationId xmlns:a16="http://schemas.microsoft.com/office/drawing/2014/main" id="{1B2ABBD9-9995-6C4C-8CD1-ECD9BDFFFF98}"/>
              </a:ext>
            </a:extLst>
          </p:cNvPr>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3199" y="3916249"/>
            <a:ext cx="2862062" cy="1965237"/>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9" name="Picture 2" descr="C:\nIKOS\Conferences&amp;WorkShops\201105_IC-MAST_2011\20110509_DG_Screenshots\2.jpg">
            <a:extLst>
              <a:ext uri="{FF2B5EF4-FFF2-40B4-BE49-F238E27FC236}">
                <a16:creationId xmlns:a16="http://schemas.microsoft.com/office/drawing/2014/main" id="{40C7ABAE-9EE1-1D49-8EEC-5218A3EF9441}"/>
              </a:ext>
            </a:extLst>
          </p:cNvPr>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1943967" y="5293390"/>
            <a:ext cx="3159223" cy="2118888"/>
          </a:xfrm>
          <a:prstGeom prst="rect">
            <a:avLst/>
          </a:prstGeom>
          <a:ln>
            <a:noFill/>
          </a:ln>
          <a:effectLst>
            <a:outerShdw blurRad="292100" dist="139700" dir="2700000" algn="tl" rotWithShape="0">
              <a:srgbClr val="333333">
                <a:alpha val="65000"/>
              </a:srgbClr>
            </a:outerShdw>
          </a:effectLst>
        </p:spPr>
      </p:pic>
      <p:pic>
        <p:nvPicPr>
          <p:cNvPr id="50" name="Picture 5" descr="C:\nIKOS\aSSIGNMEnts\SiC_Companies_Letter\Boostec\20101216_Installation@162\IMG_1383.JPG">
            <a:extLst>
              <a:ext uri="{FF2B5EF4-FFF2-40B4-BE49-F238E27FC236}">
                <a16:creationId xmlns:a16="http://schemas.microsoft.com/office/drawing/2014/main" id="{786ECB0F-9A5C-0647-A9F7-617543E37D81}"/>
              </a:ext>
            </a:extLst>
          </p:cNvPr>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3260937" y="3184773"/>
            <a:ext cx="1652847" cy="2203921"/>
          </a:xfrm>
          <a:prstGeom prst="rect">
            <a:avLst/>
          </a:prstGeom>
          <a:noFill/>
          <a:ln>
            <a:solidFill>
              <a:schemeClr val="bg2">
                <a:lumMod val="50000"/>
              </a:schemeClr>
            </a:solidFill>
          </a:ln>
        </p:spPr>
      </p:pic>
      <p:sp>
        <p:nvSpPr>
          <p:cNvPr id="57" name="Rectangle 56">
            <a:extLst>
              <a:ext uri="{FF2B5EF4-FFF2-40B4-BE49-F238E27FC236}">
                <a16:creationId xmlns:a16="http://schemas.microsoft.com/office/drawing/2014/main" id="{9BDE7866-13C4-E94C-A1EB-ED9BD1864DDA}"/>
              </a:ext>
            </a:extLst>
          </p:cNvPr>
          <p:cNvSpPr/>
          <p:nvPr/>
        </p:nvSpPr>
        <p:spPr>
          <a:xfrm>
            <a:off x="5771473" y="2261097"/>
            <a:ext cx="4367176" cy="830997"/>
          </a:xfrm>
          <a:prstGeom prst="rect">
            <a:avLst/>
          </a:prstGeom>
        </p:spPr>
        <p:txBody>
          <a:bodyPr wrap="square">
            <a:spAutoFit/>
          </a:bodyPr>
          <a:lstStyle/>
          <a:p>
            <a:r>
              <a:rPr lang="en-US" dirty="0">
                <a:solidFill>
                  <a:srgbClr val="0000FF"/>
                </a:solidFill>
              </a:rPr>
              <a:t>Damping girders with high-frequency absorption capacity</a:t>
            </a:r>
            <a:endParaRPr lang="en-US" dirty="0"/>
          </a:p>
        </p:txBody>
      </p:sp>
      <p:pic>
        <p:nvPicPr>
          <p:cNvPr id="62" name="Picture 61">
            <a:extLst>
              <a:ext uri="{FF2B5EF4-FFF2-40B4-BE49-F238E27FC236}">
                <a16:creationId xmlns:a16="http://schemas.microsoft.com/office/drawing/2014/main" id="{0E83E324-B7BE-8146-A0B3-9CED50669F65}"/>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5393934" y="5868720"/>
            <a:ext cx="3876896" cy="1482684"/>
          </a:xfrm>
          <a:prstGeom prst="rect">
            <a:avLst/>
          </a:prstGeom>
        </p:spPr>
      </p:pic>
      <p:pic>
        <p:nvPicPr>
          <p:cNvPr id="60" name="Picture 59">
            <a:extLst>
              <a:ext uri="{FF2B5EF4-FFF2-40B4-BE49-F238E27FC236}">
                <a16:creationId xmlns:a16="http://schemas.microsoft.com/office/drawing/2014/main" id="{A7B32B44-CA4B-6D45-963B-6666A093FC3D}"/>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7996122" y="4916400"/>
            <a:ext cx="1871432" cy="1403574"/>
          </a:xfrm>
          <a:prstGeom prst="rect">
            <a:avLst/>
          </a:prstGeom>
        </p:spPr>
      </p:pic>
      <p:sp>
        <p:nvSpPr>
          <p:cNvPr id="63" name="Rectangle 62">
            <a:extLst>
              <a:ext uri="{FF2B5EF4-FFF2-40B4-BE49-F238E27FC236}">
                <a16:creationId xmlns:a16="http://schemas.microsoft.com/office/drawing/2014/main" id="{063C5CB3-220C-9943-A9B8-F2F8822AD2E3}"/>
              </a:ext>
            </a:extLst>
          </p:cNvPr>
          <p:cNvSpPr/>
          <p:nvPr/>
        </p:nvSpPr>
        <p:spPr>
          <a:xfrm>
            <a:off x="5355563" y="5354673"/>
            <a:ext cx="2628282" cy="461665"/>
          </a:xfrm>
          <a:prstGeom prst="rect">
            <a:avLst/>
          </a:prstGeom>
        </p:spPr>
        <p:txBody>
          <a:bodyPr wrap="square">
            <a:spAutoFit/>
          </a:bodyPr>
          <a:lstStyle/>
          <a:p>
            <a:r>
              <a:rPr lang="en-US" dirty="0">
                <a:solidFill>
                  <a:srgbClr val="0000FF"/>
                </a:solidFill>
              </a:rPr>
              <a:t>Individual girders</a:t>
            </a:r>
            <a:endParaRPr lang="en-US" dirty="0"/>
          </a:p>
        </p:txBody>
      </p:sp>
      <p:sp>
        <p:nvSpPr>
          <p:cNvPr id="7" name="Rectangle 6">
            <a:extLst>
              <a:ext uri="{FF2B5EF4-FFF2-40B4-BE49-F238E27FC236}">
                <a16:creationId xmlns:a16="http://schemas.microsoft.com/office/drawing/2014/main" id="{75F05362-A053-0647-B51B-B428C0364CEE}"/>
              </a:ext>
            </a:extLst>
          </p:cNvPr>
          <p:cNvSpPr/>
          <p:nvPr/>
        </p:nvSpPr>
        <p:spPr bwMode="auto">
          <a:xfrm>
            <a:off x="33199" y="1115540"/>
            <a:ext cx="5164537" cy="6399869"/>
          </a:xfrm>
          <a:prstGeom prst="rect">
            <a:avLst/>
          </a:prstGeom>
          <a:noFill/>
          <a:ln w="31750" cap="flat" cmpd="tri"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3" name="Rectangle 22">
            <a:extLst>
              <a:ext uri="{FF2B5EF4-FFF2-40B4-BE49-F238E27FC236}">
                <a16:creationId xmlns:a16="http://schemas.microsoft.com/office/drawing/2014/main" id="{7153C7B5-088D-B140-A6C2-436CFF288A73}"/>
              </a:ext>
            </a:extLst>
          </p:cNvPr>
          <p:cNvSpPr/>
          <p:nvPr/>
        </p:nvSpPr>
        <p:spPr bwMode="auto">
          <a:xfrm>
            <a:off x="5724398" y="1084418"/>
            <a:ext cx="4284466" cy="3631523"/>
          </a:xfrm>
          <a:prstGeom prst="rect">
            <a:avLst/>
          </a:prstGeom>
          <a:noFill/>
          <a:ln w="31750" cap="flat" cmpd="tri"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24" name="Rectangle 23">
            <a:extLst>
              <a:ext uri="{FF2B5EF4-FFF2-40B4-BE49-F238E27FC236}">
                <a16:creationId xmlns:a16="http://schemas.microsoft.com/office/drawing/2014/main" id="{5F20B3E0-BD06-CE4A-90E2-AE99E8C84840}"/>
              </a:ext>
            </a:extLst>
          </p:cNvPr>
          <p:cNvSpPr/>
          <p:nvPr/>
        </p:nvSpPr>
        <p:spPr bwMode="auto">
          <a:xfrm>
            <a:off x="5328344" y="4856082"/>
            <a:ext cx="4595203" cy="2596163"/>
          </a:xfrm>
          <a:prstGeom prst="rect">
            <a:avLst/>
          </a:prstGeom>
          <a:noFill/>
          <a:ln w="31750" cap="flat" cmpd="tri"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8" name="Rectangle 7">
            <a:extLst>
              <a:ext uri="{FF2B5EF4-FFF2-40B4-BE49-F238E27FC236}">
                <a16:creationId xmlns:a16="http://schemas.microsoft.com/office/drawing/2014/main" id="{BFB474ED-CB53-664C-9A51-DAF536D9804A}"/>
              </a:ext>
            </a:extLst>
          </p:cNvPr>
          <p:cNvSpPr/>
          <p:nvPr/>
        </p:nvSpPr>
        <p:spPr>
          <a:xfrm>
            <a:off x="79597" y="6169828"/>
            <a:ext cx="2258952" cy="954107"/>
          </a:xfrm>
          <a:prstGeom prst="rect">
            <a:avLst/>
          </a:prstGeom>
        </p:spPr>
        <p:txBody>
          <a:bodyPr wrap="none">
            <a:spAutoFit/>
          </a:bodyPr>
          <a:lstStyle/>
          <a:p>
            <a:r>
              <a:rPr lang="de-DE" sz="2800" dirty="0">
                <a:solidFill>
                  <a:srgbClr val="C00000"/>
                </a:solidFill>
                <a:latin typeface="+mj-lt"/>
              </a:rPr>
              <a:t>CERN CLIC </a:t>
            </a:r>
            <a:br>
              <a:rPr lang="de-DE" sz="2800" dirty="0">
                <a:solidFill>
                  <a:srgbClr val="C00000"/>
                </a:solidFill>
                <a:latin typeface="+mj-lt"/>
              </a:rPr>
            </a:br>
            <a:r>
              <a:rPr lang="de-DE" sz="2800" dirty="0">
                <a:solidFill>
                  <a:srgbClr val="C00000"/>
                </a:solidFill>
                <a:latin typeface="+mj-lt"/>
              </a:rPr>
              <a:t>CTF &amp; CLEX</a:t>
            </a:r>
            <a:endParaRPr lang="en-US" sz="2800" dirty="0">
              <a:solidFill>
                <a:srgbClr val="C00000"/>
              </a:solidFill>
              <a:latin typeface="+mj-lt"/>
            </a:endParaRPr>
          </a:p>
        </p:txBody>
      </p:sp>
      <p:sp>
        <p:nvSpPr>
          <p:cNvPr id="26" name="Rectangle 25">
            <a:extLst>
              <a:ext uri="{FF2B5EF4-FFF2-40B4-BE49-F238E27FC236}">
                <a16:creationId xmlns:a16="http://schemas.microsoft.com/office/drawing/2014/main" id="{32A8D3FA-2542-1246-86ED-7854039F09F4}"/>
              </a:ext>
            </a:extLst>
          </p:cNvPr>
          <p:cNvSpPr/>
          <p:nvPr/>
        </p:nvSpPr>
        <p:spPr>
          <a:xfrm>
            <a:off x="5743542" y="1055985"/>
            <a:ext cx="761747" cy="523220"/>
          </a:xfrm>
          <a:prstGeom prst="rect">
            <a:avLst/>
          </a:prstGeom>
        </p:spPr>
        <p:txBody>
          <a:bodyPr wrap="none">
            <a:spAutoFit/>
          </a:bodyPr>
          <a:lstStyle/>
          <a:p>
            <a:r>
              <a:rPr lang="de-DE" sz="2800" dirty="0">
                <a:solidFill>
                  <a:srgbClr val="C00000"/>
                </a:solidFill>
                <a:latin typeface="+mj-lt"/>
              </a:rPr>
              <a:t>PSI</a:t>
            </a:r>
            <a:endParaRPr lang="en-US" sz="2800" dirty="0">
              <a:solidFill>
                <a:srgbClr val="C00000"/>
              </a:solidFill>
              <a:latin typeface="+mj-lt"/>
            </a:endParaRPr>
          </a:p>
        </p:txBody>
      </p:sp>
      <p:sp>
        <p:nvSpPr>
          <p:cNvPr id="27" name="Rectangle 26">
            <a:extLst>
              <a:ext uri="{FF2B5EF4-FFF2-40B4-BE49-F238E27FC236}">
                <a16:creationId xmlns:a16="http://schemas.microsoft.com/office/drawing/2014/main" id="{F557965B-D952-6B44-BBEA-E16303D36302}"/>
              </a:ext>
            </a:extLst>
          </p:cNvPr>
          <p:cNvSpPr/>
          <p:nvPr/>
        </p:nvSpPr>
        <p:spPr>
          <a:xfrm>
            <a:off x="5337394" y="4831453"/>
            <a:ext cx="1399742" cy="523220"/>
          </a:xfrm>
          <a:prstGeom prst="rect">
            <a:avLst/>
          </a:prstGeom>
        </p:spPr>
        <p:txBody>
          <a:bodyPr wrap="none">
            <a:spAutoFit/>
          </a:bodyPr>
          <a:lstStyle/>
          <a:p>
            <a:r>
              <a:rPr lang="de-DE" sz="2800" dirty="0">
                <a:solidFill>
                  <a:srgbClr val="C00000"/>
                </a:solidFill>
                <a:latin typeface="+mj-lt"/>
              </a:rPr>
              <a:t>MAX IV</a:t>
            </a:r>
            <a:endParaRPr lang="en-US" sz="2800" dirty="0">
              <a:solidFill>
                <a:srgbClr val="C00000"/>
              </a:solidFill>
              <a:latin typeface="+mj-lt"/>
            </a:endParaRPr>
          </a:p>
        </p:txBody>
      </p:sp>
    </p:spTree>
    <p:extLst>
      <p:ext uri="{BB962C8B-B14F-4D97-AF65-F5344CB8AC3E}">
        <p14:creationId xmlns:p14="http://schemas.microsoft.com/office/powerpoint/2010/main" val="2650252397"/>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childTnLst>
                                </p:cTn>
                              </p:par>
                            </p:childTnLst>
                          </p:cTn>
                        </p:par>
                        <p:par>
                          <p:cTn id="7" fill="hold">
                            <p:stCondLst>
                              <p:cond delay="0"/>
                            </p:stCondLst>
                            <p:childTnLst>
                              <p:par>
                                <p:cTn id="8" presetID="2" presetClass="entr" presetSubtype="1" fill="hold" nodeType="afterEffect">
                                  <p:stCondLst>
                                    <p:cond delay="0"/>
                                  </p:stCondLst>
                                  <p:childTnLst>
                                    <p:set>
                                      <p:cBhvr>
                                        <p:cTn id="9" dur="1" fill="hold">
                                          <p:stCondLst>
                                            <p:cond delay="0"/>
                                          </p:stCondLst>
                                        </p:cTn>
                                        <p:tgtEl>
                                          <p:spTgt spid="54"/>
                                        </p:tgtEl>
                                        <p:attrNameLst>
                                          <p:attrName>style.visibility</p:attrName>
                                        </p:attrNameLst>
                                      </p:cBhvr>
                                      <p:to>
                                        <p:strVal val="visible"/>
                                      </p:to>
                                    </p:set>
                                    <p:anim calcmode="lin" valueType="num">
                                      <p:cBhvr additive="base">
                                        <p:cTn id="10" dur="2000" fill="hold"/>
                                        <p:tgtEl>
                                          <p:spTgt spid="54"/>
                                        </p:tgtEl>
                                        <p:attrNameLst>
                                          <p:attrName>ppt_x</p:attrName>
                                        </p:attrNameLst>
                                      </p:cBhvr>
                                      <p:tavLst>
                                        <p:tav tm="0">
                                          <p:val>
                                            <p:strVal val="#ppt_x"/>
                                          </p:val>
                                        </p:tav>
                                        <p:tav tm="100000">
                                          <p:val>
                                            <p:strVal val="#ppt_x"/>
                                          </p:val>
                                        </p:tav>
                                      </p:tavLst>
                                    </p:anim>
                                    <p:anim calcmode="lin" valueType="num">
                                      <p:cBhvr additive="base">
                                        <p:cTn id="11" dur="2000" fill="hold"/>
                                        <p:tgtEl>
                                          <p:spTgt spid="5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4294EE50-87B3-414B-AD9E-518CEF385733}" type="slidenum">
              <a:rPr lang="it-IT" altLang="it-IT" smtClean="0"/>
              <a:pPr/>
              <a:t>2</a:t>
            </a:fld>
            <a:endParaRPr lang="it-IT" altLang="it-IT" dirty="0"/>
          </a:p>
        </p:txBody>
      </p:sp>
      <p:sp>
        <p:nvSpPr>
          <p:cNvPr id="3" name="Text Placeholder 2"/>
          <p:cNvSpPr>
            <a:spLocks noGrp="1"/>
          </p:cNvSpPr>
          <p:nvPr>
            <p:ph type="body" sz="quarter" idx="11"/>
          </p:nvPr>
        </p:nvSpPr>
        <p:spPr>
          <a:xfrm>
            <a:off x="575816" y="827509"/>
            <a:ext cx="8495803" cy="648667"/>
          </a:xfrm>
        </p:spPr>
        <p:txBody>
          <a:bodyPr/>
          <a:lstStyle/>
          <a:p>
            <a:r>
              <a:rPr lang="de-DE" dirty="0"/>
              <a:t>Outline</a:t>
            </a:r>
          </a:p>
        </p:txBody>
      </p:sp>
      <p:sp>
        <p:nvSpPr>
          <p:cNvPr id="4" name="Text Placeholder 3"/>
          <p:cNvSpPr>
            <a:spLocks noGrp="1"/>
          </p:cNvSpPr>
          <p:nvPr>
            <p:ph type="body" sz="quarter" idx="12"/>
          </p:nvPr>
        </p:nvSpPr>
        <p:spPr>
          <a:xfrm>
            <a:off x="647824" y="1619597"/>
            <a:ext cx="8064896" cy="4752528"/>
          </a:xfrm>
        </p:spPr>
        <p:txBody>
          <a:bodyPr/>
          <a:lstStyle/>
          <a:p>
            <a:pPr>
              <a:buFont typeface="Times New Roman" pitchFamily="18" charset="0"/>
              <a:buAutoNum type="arabicPeriod"/>
            </a:pPr>
            <a:r>
              <a:rPr lang="de-DE" sz="2400" dirty="0"/>
              <a:t> </a:t>
            </a:r>
            <a:r>
              <a:rPr lang="de-DE" sz="2400" dirty="0" err="1"/>
              <a:t>Introduction</a:t>
            </a:r>
            <a:r>
              <a:rPr lang="de-DE" sz="2400" dirty="0"/>
              <a:t> of 3D CAD MODEL</a:t>
            </a:r>
          </a:p>
          <a:p>
            <a:endParaRPr lang="de-DE" sz="2400" dirty="0"/>
          </a:p>
          <a:p>
            <a:r>
              <a:rPr lang="de-DE" sz="2400" dirty="0"/>
              <a:t>2. CAD/CAM System CATIA V5 &amp; V6</a:t>
            </a:r>
          </a:p>
          <a:p>
            <a:endParaRPr lang="de-DE" sz="2400" dirty="0"/>
          </a:p>
          <a:p>
            <a:r>
              <a:rPr lang="de-DE" sz="2400" dirty="0"/>
              <a:t>3. 3D CAD: Study Case the XLS-Injector</a:t>
            </a:r>
          </a:p>
          <a:p>
            <a:endParaRPr lang="de-DE" sz="2400" dirty="0"/>
          </a:p>
          <a:p>
            <a:r>
              <a:rPr lang="de-DE" sz="2400" dirty="0"/>
              <a:t>4. 3D CAD </a:t>
            </a:r>
            <a:r>
              <a:rPr lang="de-DE" sz="2400" dirty="0" err="1"/>
              <a:t>model</a:t>
            </a:r>
            <a:r>
              <a:rPr lang="de-DE" sz="2400" dirty="0"/>
              <a:t> for XLS </a:t>
            </a:r>
            <a:r>
              <a:rPr lang="de-DE" sz="2400" dirty="0" err="1"/>
              <a:t>based</a:t>
            </a:r>
            <a:r>
              <a:rPr lang="de-DE" sz="2400" dirty="0"/>
              <a:t> on the baseline layout</a:t>
            </a:r>
          </a:p>
          <a:p>
            <a:endParaRPr lang="de-DE" sz="2400" dirty="0"/>
          </a:p>
          <a:p>
            <a:r>
              <a:rPr lang="de-DE" sz="2400" dirty="0"/>
              <a:t>5. Girder Analysis</a:t>
            </a:r>
          </a:p>
          <a:p>
            <a:endParaRPr lang="de-DE" sz="2400" dirty="0"/>
          </a:p>
          <a:p>
            <a:r>
              <a:rPr lang="de-DE" sz="2400" dirty="0"/>
              <a:t>6. </a:t>
            </a:r>
            <a:r>
              <a:rPr lang="de-DE" sz="2400" dirty="0" err="1"/>
              <a:t>Requests</a:t>
            </a:r>
            <a:r>
              <a:rPr lang="de-DE" sz="2400" dirty="0"/>
              <a:t> </a:t>
            </a:r>
            <a:r>
              <a:rPr lang="de-DE" sz="2400" dirty="0" err="1"/>
              <a:t>from</a:t>
            </a:r>
            <a:r>
              <a:rPr lang="de-DE" sz="2400" dirty="0"/>
              <a:t> CAD </a:t>
            </a:r>
            <a:r>
              <a:rPr lang="de-DE" sz="2400" dirty="0" err="1"/>
              <a:t>modelers</a:t>
            </a:r>
            <a:r>
              <a:rPr lang="de-DE" sz="2400" dirty="0"/>
              <a:t> </a:t>
            </a:r>
            <a:r>
              <a:rPr lang="de-DE" sz="2400" dirty="0" err="1"/>
              <a:t>to</a:t>
            </a:r>
            <a:r>
              <a:rPr lang="de-DE" sz="2400" dirty="0"/>
              <a:t> XLS Collaboration</a:t>
            </a:r>
          </a:p>
          <a:p>
            <a:endParaRPr lang="de-DE" dirty="0"/>
          </a:p>
        </p:txBody>
      </p:sp>
    </p:spTree>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683493"/>
            <a:ext cx="8928992" cy="504056"/>
          </a:xfrm>
        </p:spPr>
        <p:txBody>
          <a:bodyPr/>
          <a:lstStyle/>
          <a:p>
            <a:r>
              <a:rPr lang="de-DE" dirty="0"/>
              <a:t>5. </a:t>
            </a:r>
            <a:r>
              <a:rPr lang="de-DE" dirty="0" err="1"/>
              <a:t>Girder</a:t>
            </a:r>
            <a:r>
              <a:rPr lang="de-DE" dirty="0"/>
              <a:t> ANSYS </a:t>
            </a:r>
            <a:r>
              <a:rPr lang="de-DE" dirty="0" err="1"/>
              <a:t>simulation</a:t>
            </a:r>
            <a:endParaRPr lang="de-DE" dirty="0"/>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20</a:t>
            </a:fld>
            <a:endParaRPr lang="it-IT" altLang="it-IT" dirty="0"/>
          </a:p>
        </p:txBody>
      </p:sp>
      <p:sp>
        <p:nvSpPr>
          <p:cNvPr id="3" name="TextBox 2"/>
          <p:cNvSpPr txBox="1"/>
          <p:nvPr/>
        </p:nvSpPr>
        <p:spPr>
          <a:xfrm>
            <a:off x="0" y="1187549"/>
            <a:ext cx="9864848" cy="646331"/>
          </a:xfrm>
          <a:prstGeom prst="rect">
            <a:avLst/>
          </a:prstGeom>
          <a:noFill/>
        </p:spPr>
        <p:txBody>
          <a:bodyPr wrap="square" rtlCol="0">
            <a:spAutoFit/>
          </a:bodyPr>
          <a:lstStyle/>
          <a:p>
            <a:r>
              <a:rPr lang="en-US" sz="1800" b="1" dirty="0">
                <a:solidFill>
                  <a:schemeClr val="tx1"/>
                </a:solidFill>
              </a:rPr>
              <a:t>Material</a:t>
            </a:r>
            <a:r>
              <a:rPr lang="en-US" sz="1800" dirty="0">
                <a:solidFill>
                  <a:schemeClr val="tx1"/>
                </a:solidFill>
              </a:rPr>
              <a:t>: ANSYS Structural Steel for girder material</a:t>
            </a:r>
          </a:p>
          <a:p>
            <a:r>
              <a:rPr lang="en-US" sz="1800" b="1" dirty="0">
                <a:solidFill>
                  <a:schemeClr val="tx1"/>
                </a:solidFill>
              </a:rPr>
              <a:t>Geometry</a:t>
            </a:r>
            <a:r>
              <a:rPr lang="en-US" sz="1800" dirty="0">
                <a:solidFill>
                  <a:schemeClr val="tx1"/>
                </a:solidFill>
              </a:rPr>
              <a:t>: This version of XLS girder is the exact transposition from the </a:t>
            </a:r>
            <a:r>
              <a:rPr lang="en-US" sz="1800" b="1" dirty="0">
                <a:solidFill>
                  <a:schemeClr val="tx1"/>
                </a:solidFill>
              </a:rPr>
              <a:t>MAX IV</a:t>
            </a:r>
            <a:r>
              <a:rPr lang="en-US" sz="1800" dirty="0">
                <a:solidFill>
                  <a:schemeClr val="tx1"/>
                </a:solidFill>
              </a:rPr>
              <a:t>’s girder model</a:t>
            </a:r>
          </a:p>
        </p:txBody>
      </p:sp>
      <p:pic>
        <p:nvPicPr>
          <p:cNvPr id="4" name="Picture 3" descr="XLS_girder_mech_ analysis_v1.jp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56847" y="127623"/>
            <a:ext cx="843433" cy="1358944"/>
          </a:xfrm>
          <a:prstGeom prst="rect">
            <a:avLst/>
          </a:prstGeom>
        </p:spPr>
      </p:pic>
      <p:pic>
        <p:nvPicPr>
          <p:cNvPr id="7" name="Picture 6" descr="XLS_girder_mech_ analysis_v2.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47084" y="2123653"/>
            <a:ext cx="1463722" cy="3366560"/>
          </a:xfrm>
          <a:prstGeom prst="rect">
            <a:avLst/>
          </a:prstGeom>
        </p:spPr>
      </p:pic>
      <p:pic>
        <p:nvPicPr>
          <p:cNvPr id="8" name="Picture 7" descr="Screen Shot 2020-06-08 at 11.13.20.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799" y="5813624"/>
            <a:ext cx="3118305" cy="1522752"/>
          </a:xfrm>
          <a:prstGeom prst="rect">
            <a:avLst/>
          </a:prstGeom>
        </p:spPr>
      </p:pic>
      <p:grpSp>
        <p:nvGrpSpPr>
          <p:cNvPr id="21" name="Group 20">
            <a:extLst>
              <a:ext uri="{FF2B5EF4-FFF2-40B4-BE49-F238E27FC236}">
                <a16:creationId xmlns:a16="http://schemas.microsoft.com/office/drawing/2014/main" id="{E961BA5D-6CDB-BE48-9224-5B64BCA03BF8}"/>
              </a:ext>
            </a:extLst>
          </p:cNvPr>
          <p:cNvGrpSpPr/>
          <p:nvPr/>
        </p:nvGrpSpPr>
        <p:grpSpPr>
          <a:xfrm>
            <a:off x="1879704" y="1888261"/>
            <a:ext cx="2596997" cy="3870983"/>
            <a:chOff x="1879704" y="1888261"/>
            <a:chExt cx="2596997" cy="3870983"/>
          </a:xfrm>
        </p:grpSpPr>
        <p:pic>
          <p:nvPicPr>
            <p:cNvPr id="10" name="Picture 9" descr="XLS_girder_mech_ analysis_v3.jpg">
              <a:extLst>
                <a:ext uri="{FF2B5EF4-FFF2-40B4-BE49-F238E27FC236}">
                  <a16:creationId xmlns:a16="http://schemas.microsoft.com/office/drawing/2014/main" id="{159B3135-F48F-FF46-BDBC-5A54BE319639}"/>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879704" y="1888262"/>
              <a:ext cx="1118622" cy="3870982"/>
            </a:xfrm>
            <a:prstGeom prst="rect">
              <a:avLst/>
            </a:prstGeom>
          </p:spPr>
        </p:pic>
        <p:pic>
          <p:nvPicPr>
            <p:cNvPr id="9" name="Picture 8" descr="XLS_girder_mech_ analysis_v3.jpg"/>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2942913" y="1888261"/>
              <a:ext cx="1533788" cy="3870981"/>
            </a:xfrm>
            <a:prstGeom prst="rect">
              <a:avLst/>
            </a:prstGeom>
          </p:spPr>
        </p:pic>
      </p:grpSp>
      <p:sp>
        <p:nvSpPr>
          <p:cNvPr id="13" name="TextBox 12">
            <a:extLst>
              <a:ext uri="{FF2B5EF4-FFF2-40B4-BE49-F238E27FC236}">
                <a16:creationId xmlns:a16="http://schemas.microsoft.com/office/drawing/2014/main" id="{B2C51650-EDD9-5348-AD4A-D6F7731B9516}"/>
              </a:ext>
            </a:extLst>
          </p:cNvPr>
          <p:cNvSpPr txBox="1"/>
          <p:nvPr/>
        </p:nvSpPr>
        <p:spPr>
          <a:xfrm>
            <a:off x="5647814" y="5724053"/>
            <a:ext cx="4304932" cy="1477328"/>
          </a:xfrm>
          <a:prstGeom prst="rect">
            <a:avLst/>
          </a:prstGeom>
          <a:noFill/>
        </p:spPr>
        <p:txBody>
          <a:bodyPr wrap="square" rtlCol="0">
            <a:spAutoFit/>
          </a:bodyPr>
          <a:lstStyle/>
          <a:p>
            <a:r>
              <a:rPr lang="en-US" sz="1800" dirty="0">
                <a:solidFill>
                  <a:schemeClr val="tx1"/>
                </a:solidFill>
              </a:rPr>
              <a:t>Max </a:t>
            </a:r>
            <a:r>
              <a:rPr lang="en-US" sz="1800" b="1" dirty="0">
                <a:solidFill>
                  <a:schemeClr val="tx1"/>
                </a:solidFill>
              </a:rPr>
              <a:t>stress</a:t>
            </a:r>
            <a:r>
              <a:rPr lang="en-US" sz="1800" dirty="0">
                <a:solidFill>
                  <a:schemeClr val="tx1"/>
                </a:solidFill>
              </a:rPr>
              <a:t> concentration on the spherical </a:t>
            </a:r>
            <a:r>
              <a:rPr lang="en-US" sz="1800" b="1" dirty="0">
                <a:solidFill>
                  <a:schemeClr val="tx1"/>
                </a:solidFill>
              </a:rPr>
              <a:t>joint</a:t>
            </a:r>
            <a:r>
              <a:rPr lang="en-US" sz="1800" dirty="0">
                <a:solidFill>
                  <a:schemeClr val="tx1"/>
                </a:solidFill>
              </a:rPr>
              <a:t>, between the horizontal support and the legs that allows to orient the horizontal plane on which the round supports are mounted</a:t>
            </a:r>
          </a:p>
        </p:txBody>
      </p:sp>
      <p:grpSp>
        <p:nvGrpSpPr>
          <p:cNvPr id="20" name="Group 19">
            <a:extLst>
              <a:ext uri="{FF2B5EF4-FFF2-40B4-BE49-F238E27FC236}">
                <a16:creationId xmlns:a16="http://schemas.microsoft.com/office/drawing/2014/main" id="{BCABE57A-2383-2842-8520-8014269E262E}"/>
              </a:ext>
            </a:extLst>
          </p:cNvPr>
          <p:cNvGrpSpPr/>
          <p:nvPr/>
        </p:nvGrpSpPr>
        <p:grpSpPr>
          <a:xfrm>
            <a:off x="4692725" y="1866973"/>
            <a:ext cx="2435819" cy="3894681"/>
            <a:chOff x="4692725" y="1866973"/>
            <a:chExt cx="2435819" cy="3894681"/>
          </a:xfrm>
        </p:grpSpPr>
        <p:pic>
          <p:nvPicPr>
            <p:cNvPr id="11" name="Picture 10" descr="Screen Shot 2020-06-08 at 11.14.57.png">
              <a:extLst>
                <a:ext uri="{FF2B5EF4-FFF2-40B4-BE49-F238E27FC236}">
                  <a16:creationId xmlns:a16="http://schemas.microsoft.com/office/drawing/2014/main" id="{792E35A5-9D86-B94C-8164-7F3AC81DA26E}"/>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692725" y="1866973"/>
              <a:ext cx="1212149" cy="3894681"/>
            </a:xfrm>
            <a:prstGeom prst="rect">
              <a:avLst/>
            </a:prstGeom>
          </p:spPr>
        </p:pic>
        <p:pic>
          <p:nvPicPr>
            <p:cNvPr id="15" name="Picture 14" descr="Screen Shot 2020-06-08 at 11.14.57.png">
              <a:extLst>
                <a:ext uri="{FF2B5EF4-FFF2-40B4-BE49-F238E27FC236}">
                  <a16:creationId xmlns:a16="http://schemas.microsoft.com/office/drawing/2014/main" id="{5734BFA3-3BAD-0744-8B41-E3FCB8210D95}"/>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5812037" y="1866973"/>
              <a:ext cx="1316507" cy="3894681"/>
            </a:xfrm>
            <a:prstGeom prst="rect">
              <a:avLst/>
            </a:prstGeom>
          </p:spPr>
        </p:pic>
      </p:grpSp>
      <p:grpSp>
        <p:nvGrpSpPr>
          <p:cNvPr id="19" name="Group 18">
            <a:extLst>
              <a:ext uri="{FF2B5EF4-FFF2-40B4-BE49-F238E27FC236}">
                <a16:creationId xmlns:a16="http://schemas.microsoft.com/office/drawing/2014/main" id="{E70835A2-6AEB-3A4E-8DD7-5176CC6328EA}"/>
              </a:ext>
            </a:extLst>
          </p:cNvPr>
          <p:cNvGrpSpPr/>
          <p:nvPr/>
        </p:nvGrpSpPr>
        <p:grpSpPr>
          <a:xfrm>
            <a:off x="7344568" y="1866973"/>
            <a:ext cx="2592288" cy="3894683"/>
            <a:chOff x="7344568" y="1866973"/>
            <a:chExt cx="2592288" cy="3894683"/>
          </a:xfrm>
        </p:grpSpPr>
        <p:pic>
          <p:nvPicPr>
            <p:cNvPr id="16" name="Picture 15" descr="Screen Shot 2020-06-08 at 11.14.57.png">
              <a:extLst>
                <a:ext uri="{FF2B5EF4-FFF2-40B4-BE49-F238E27FC236}">
                  <a16:creationId xmlns:a16="http://schemas.microsoft.com/office/drawing/2014/main" id="{C9049663-9EFE-2544-B0D7-505ED559A9B1}"/>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7344568" y="1866973"/>
              <a:ext cx="1083436" cy="3894683"/>
            </a:xfrm>
            <a:prstGeom prst="rect">
              <a:avLst/>
            </a:prstGeom>
          </p:spPr>
        </p:pic>
        <p:pic>
          <p:nvPicPr>
            <p:cNvPr id="17" name="Picture 16" descr="Screen Shot 2020-06-08 at 11.14.57.png">
              <a:extLst>
                <a:ext uri="{FF2B5EF4-FFF2-40B4-BE49-F238E27FC236}">
                  <a16:creationId xmlns:a16="http://schemas.microsoft.com/office/drawing/2014/main" id="{C9D9325B-14F8-614A-9CCF-C42D7646512D}"/>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a:stretch/>
          </p:blipFill>
          <p:spPr>
            <a:xfrm>
              <a:off x="8413766" y="1866973"/>
              <a:ext cx="1523090" cy="3894682"/>
            </a:xfrm>
            <a:prstGeom prst="rect">
              <a:avLst/>
            </a:prstGeom>
          </p:spPr>
        </p:pic>
      </p:grpSp>
      <p:pic>
        <p:nvPicPr>
          <p:cNvPr id="12" name="Picture 11" descr="XLS_girder_mech_ analysis_v4.jpg">
            <a:extLst>
              <a:ext uri="{FF2B5EF4-FFF2-40B4-BE49-F238E27FC236}">
                <a16:creationId xmlns:a16="http://schemas.microsoft.com/office/drawing/2014/main" id="{EB94C54B-E1E8-3042-9DDC-338CCA9FD0B9}"/>
              </a:ext>
            </a:extLst>
          </p:cNvPr>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3221288" y="5589754"/>
            <a:ext cx="2433464" cy="1937618"/>
          </a:xfrm>
          <a:prstGeom prst="rect">
            <a:avLst/>
          </a:prstGeom>
        </p:spPr>
      </p:pic>
    </p:spTree>
    <p:extLst>
      <p:ext uri="{BB962C8B-B14F-4D97-AF65-F5344CB8AC3E}">
        <p14:creationId xmlns:p14="http://schemas.microsoft.com/office/powerpoint/2010/main" val="3284178270"/>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683493"/>
            <a:ext cx="8928992" cy="504056"/>
          </a:xfrm>
        </p:spPr>
        <p:txBody>
          <a:bodyPr/>
          <a:lstStyle/>
          <a:p>
            <a:r>
              <a:rPr lang="de-DE" dirty="0"/>
              <a:t>6. Requests </a:t>
            </a:r>
            <a:r>
              <a:rPr lang="de-DE" dirty="0" err="1"/>
              <a:t>from</a:t>
            </a:r>
            <a:r>
              <a:rPr lang="de-DE" dirty="0"/>
              <a:t> CAD </a:t>
            </a:r>
            <a:r>
              <a:rPr lang="de-DE" dirty="0" err="1"/>
              <a:t>modelers</a:t>
            </a:r>
            <a:r>
              <a:rPr lang="de-DE" dirty="0"/>
              <a:t> </a:t>
            </a:r>
            <a:r>
              <a:rPr lang="de-DE" dirty="0" err="1"/>
              <a:t>to</a:t>
            </a:r>
            <a:r>
              <a:rPr lang="de-DE" dirty="0"/>
              <a:t> XLS Collaboration</a:t>
            </a:r>
          </a:p>
        </p:txBody>
      </p:sp>
      <p:sp>
        <p:nvSpPr>
          <p:cNvPr id="3" name="Content Placeholder 2"/>
          <p:cNvSpPr>
            <a:spLocks noGrp="1"/>
          </p:cNvSpPr>
          <p:nvPr>
            <p:ph sz="half" idx="1"/>
          </p:nvPr>
        </p:nvSpPr>
        <p:spPr>
          <a:xfrm>
            <a:off x="89130" y="1403573"/>
            <a:ext cx="9864849" cy="5616624"/>
          </a:xfrm>
        </p:spPr>
        <p:txBody>
          <a:bodyPr/>
          <a:lstStyle/>
          <a:p>
            <a:r>
              <a:rPr lang="de-DE" sz="2400" dirty="0"/>
              <a:t>In </a:t>
            </a:r>
            <a:r>
              <a:rPr lang="de-DE" sz="2400" dirty="0" err="1"/>
              <a:t>order</a:t>
            </a:r>
            <a:r>
              <a:rPr lang="de-DE" sz="2400" dirty="0"/>
              <a:t> </a:t>
            </a:r>
            <a:r>
              <a:rPr lang="de-DE" sz="2400" dirty="0" err="1"/>
              <a:t>to</a:t>
            </a:r>
            <a:r>
              <a:rPr lang="de-DE" sz="2400" dirty="0"/>
              <a:t> </a:t>
            </a:r>
            <a:r>
              <a:rPr lang="de-DE" sz="2400" dirty="0" err="1"/>
              <a:t>efficiently</a:t>
            </a:r>
            <a:r>
              <a:rPr lang="de-DE" sz="2400" dirty="0"/>
              <a:t> </a:t>
            </a:r>
            <a:r>
              <a:rPr lang="de-DE" sz="2400" dirty="0" err="1"/>
              <a:t>integrate</a:t>
            </a:r>
            <a:r>
              <a:rPr lang="de-DE" sz="2400" dirty="0"/>
              <a:t> </a:t>
            </a:r>
            <a:r>
              <a:rPr lang="de-DE" sz="2400" dirty="0" err="1"/>
              <a:t>the</a:t>
            </a:r>
            <a:r>
              <a:rPr lang="de-DE" sz="2400" dirty="0"/>
              <a:t> XLS </a:t>
            </a:r>
            <a:r>
              <a:rPr lang="de-DE" sz="2400" dirty="0" err="1"/>
              <a:t>accelerator</a:t>
            </a:r>
            <a:r>
              <a:rPr lang="de-DE" sz="2400" dirty="0"/>
              <a:t> beam </a:t>
            </a:r>
            <a:r>
              <a:rPr lang="de-DE" sz="2400" dirty="0" err="1"/>
              <a:t>line</a:t>
            </a:r>
            <a:r>
              <a:rPr lang="de-DE" sz="2400" dirty="0"/>
              <a:t> </a:t>
            </a:r>
            <a:r>
              <a:rPr lang="de-DE" sz="2400" dirty="0" err="1"/>
              <a:t>elements</a:t>
            </a:r>
            <a:r>
              <a:rPr lang="de-DE" sz="2400" dirty="0"/>
              <a:t> in </a:t>
            </a:r>
            <a:r>
              <a:rPr lang="de-DE" sz="2400" dirty="0" err="1"/>
              <a:t>the</a:t>
            </a:r>
            <a:r>
              <a:rPr lang="de-DE" sz="2400" dirty="0"/>
              <a:t> 3D </a:t>
            </a:r>
            <a:r>
              <a:rPr lang="de-DE" sz="2400" dirty="0" err="1"/>
              <a:t>model</a:t>
            </a:r>
            <a:r>
              <a:rPr lang="de-DE" sz="2400" dirty="0"/>
              <a:t>, </a:t>
            </a:r>
            <a:r>
              <a:rPr lang="de-DE" sz="2400" dirty="0" err="1"/>
              <a:t>the</a:t>
            </a:r>
            <a:r>
              <a:rPr lang="de-DE" sz="2400" dirty="0"/>
              <a:t> </a:t>
            </a:r>
            <a:r>
              <a:rPr lang="de-DE" sz="2400" dirty="0" err="1"/>
              <a:t>following</a:t>
            </a:r>
            <a:r>
              <a:rPr lang="de-DE" sz="2400" dirty="0"/>
              <a:t> </a:t>
            </a:r>
            <a:r>
              <a:rPr lang="de-DE" sz="2400" dirty="0" err="1"/>
              <a:t>information</a:t>
            </a:r>
            <a:r>
              <a:rPr lang="de-DE" sz="2400" dirty="0"/>
              <a:t> </a:t>
            </a:r>
            <a:r>
              <a:rPr lang="de-DE" sz="2400" dirty="0" err="1"/>
              <a:t>would</a:t>
            </a:r>
            <a:r>
              <a:rPr lang="de-DE" sz="2400" dirty="0"/>
              <a:t> </a:t>
            </a:r>
            <a:r>
              <a:rPr lang="de-DE" sz="2400" dirty="0" err="1"/>
              <a:t>be</a:t>
            </a:r>
            <a:r>
              <a:rPr lang="de-DE" sz="2400" dirty="0"/>
              <a:t> </a:t>
            </a:r>
            <a:r>
              <a:rPr lang="de-DE" sz="2400" dirty="0" err="1"/>
              <a:t>needed</a:t>
            </a:r>
            <a:r>
              <a:rPr lang="de-DE" sz="2400" dirty="0"/>
              <a:t>:</a:t>
            </a:r>
          </a:p>
          <a:p>
            <a:pPr marL="457200" indent="-457200">
              <a:buFontTx/>
              <a:buAutoNum type="arabicPeriod"/>
            </a:pPr>
            <a:r>
              <a:rPr lang="de-DE" sz="2400" dirty="0" err="1"/>
              <a:t>Quantity</a:t>
            </a:r>
            <a:r>
              <a:rPr lang="de-DE" sz="2400" dirty="0"/>
              <a:t> </a:t>
            </a:r>
            <a:r>
              <a:rPr lang="de-DE" sz="2400" dirty="0" err="1"/>
              <a:t>and</a:t>
            </a:r>
            <a:r>
              <a:rPr lang="de-DE" sz="2400" dirty="0"/>
              <a:t> </a:t>
            </a:r>
            <a:r>
              <a:rPr lang="de-DE" sz="2400" dirty="0" err="1"/>
              <a:t>types</a:t>
            </a:r>
            <a:r>
              <a:rPr lang="de-DE" sz="2400" dirty="0"/>
              <a:t> </a:t>
            </a:r>
            <a:r>
              <a:rPr lang="de-DE" sz="2400" dirty="0" err="1"/>
              <a:t>of</a:t>
            </a:r>
            <a:r>
              <a:rPr lang="de-DE" sz="2400" dirty="0"/>
              <a:t> beam </a:t>
            </a:r>
            <a:r>
              <a:rPr lang="de-DE" sz="2400" dirty="0" err="1"/>
              <a:t>line</a:t>
            </a:r>
            <a:r>
              <a:rPr lang="de-DE" sz="2400" dirty="0"/>
              <a:t> </a:t>
            </a:r>
            <a:r>
              <a:rPr lang="de-DE" sz="2400" dirty="0" err="1"/>
              <a:t>elements</a:t>
            </a:r>
            <a:endParaRPr lang="de-DE" sz="2400" dirty="0"/>
          </a:p>
          <a:p>
            <a:pPr marL="457200" indent="-457200">
              <a:buAutoNum type="arabicPeriod"/>
            </a:pPr>
            <a:r>
              <a:rPr lang="de-DE" sz="2400" dirty="0"/>
              <a:t>Size </a:t>
            </a:r>
            <a:r>
              <a:rPr lang="de-DE" sz="2400" dirty="0" err="1"/>
              <a:t>and</a:t>
            </a:r>
            <a:r>
              <a:rPr lang="de-DE" sz="2400" dirty="0"/>
              <a:t> Position (e.g. relative </a:t>
            </a:r>
            <a:r>
              <a:rPr lang="de-DE" sz="2400" dirty="0" err="1"/>
              <a:t>to</a:t>
            </a:r>
            <a:r>
              <a:rPr lang="de-DE" sz="2400" dirty="0"/>
              <a:t> </a:t>
            </a:r>
            <a:r>
              <a:rPr lang="de-DE" sz="2400" dirty="0" err="1"/>
              <a:t>e-gun</a:t>
            </a:r>
            <a:r>
              <a:rPr lang="de-DE" sz="2400" dirty="0"/>
              <a:t> </a:t>
            </a:r>
            <a:r>
              <a:rPr lang="de-DE" sz="2400" dirty="0" err="1"/>
              <a:t>cathode</a:t>
            </a:r>
            <a:r>
              <a:rPr lang="de-DE" sz="2400" dirty="0"/>
              <a:t>) of </a:t>
            </a:r>
            <a:r>
              <a:rPr lang="de-DE" sz="2400" dirty="0" err="1"/>
              <a:t>each</a:t>
            </a:r>
            <a:r>
              <a:rPr lang="de-DE" sz="2400" dirty="0"/>
              <a:t> beam </a:t>
            </a:r>
            <a:r>
              <a:rPr lang="de-DE" sz="2400" dirty="0" err="1"/>
              <a:t>line</a:t>
            </a:r>
            <a:r>
              <a:rPr lang="de-DE" sz="2400" dirty="0"/>
              <a:t> </a:t>
            </a:r>
            <a:r>
              <a:rPr lang="de-DE" sz="2400" dirty="0" err="1"/>
              <a:t>element</a:t>
            </a:r>
            <a:r>
              <a:rPr lang="de-DE" sz="2400" dirty="0"/>
              <a:t> </a:t>
            </a:r>
            <a:r>
              <a:rPr lang="de-DE" sz="2400" dirty="0" err="1"/>
              <a:t>and</a:t>
            </a:r>
            <a:r>
              <a:rPr lang="de-DE" sz="2400" dirty="0"/>
              <a:t> </a:t>
            </a:r>
            <a:r>
              <a:rPr lang="de-DE" sz="2400" dirty="0" err="1"/>
              <a:t>of</a:t>
            </a:r>
            <a:r>
              <a:rPr lang="de-DE" sz="2400" dirty="0"/>
              <a:t> </a:t>
            </a:r>
            <a:r>
              <a:rPr lang="de-DE" sz="2400" dirty="0" err="1"/>
              <a:t>their</a:t>
            </a:r>
            <a:r>
              <a:rPr lang="de-DE" sz="2400" dirty="0"/>
              <a:t> internal </a:t>
            </a:r>
            <a:r>
              <a:rPr lang="de-DE" sz="2400" dirty="0" err="1"/>
              <a:t>structure</a:t>
            </a:r>
            <a:r>
              <a:rPr lang="de-DE" sz="2400" dirty="0"/>
              <a:t>, </a:t>
            </a:r>
            <a:r>
              <a:rPr lang="de-DE" sz="2400" dirty="0" err="1"/>
              <a:t>where</a:t>
            </a:r>
            <a:r>
              <a:rPr lang="de-DE" sz="2400" dirty="0"/>
              <a:t> </a:t>
            </a:r>
            <a:r>
              <a:rPr lang="de-DE" sz="2400" dirty="0" err="1"/>
              <a:t>possible</a:t>
            </a:r>
            <a:endParaRPr lang="de-DE" sz="2400" dirty="0"/>
          </a:p>
          <a:p>
            <a:pPr marL="457200" indent="-457200">
              <a:buAutoNum type="arabicPeriod"/>
            </a:pPr>
            <a:r>
              <a:rPr lang="de-DE" sz="2400" dirty="0"/>
              <a:t>Space </a:t>
            </a:r>
            <a:r>
              <a:rPr lang="de-DE" sz="2400" dirty="0" err="1"/>
              <a:t>needed</a:t>
            </a:r>
            <a:r>
              <a:rPr lang="de-DE" sz="2400" dirty="0"/>
              <a:t> </a:t>
            </a:r>
            <a:r>
              <a:rPr lang="de-DE" sz="2400" dirty="0" err="1"/>
              <a:t>for</a:t>
            </a:r>
            <a:r>
              <a:rPr lang="de-DE" sz="2400" dirty="0"/>
              <a:t> the beam </a:t>
            </a:r>
            <a:r>
              <a:rPr lang="de-DE" sz="2400" dirty="0" err="1"/>
              <a:t>instrumentation</a:t>
            </a:r>
            <a:r>
              <a:rPr lang="de-DE" sz="2400" dirty="0"/>
              <a:t> </a:t>
            </a:r>
            <a:r>
              <a:rPr lang="de-DE" sz="2400" dirty="0" err="1"/>
              <a:t>parts</a:t>
            </a:r>
            <a:r>
              <a:rPr lang="de-DE" sz="2400" dirty="0"/>
              <a:t>, </a:t>
            </a:r>
            <a:r>
              <a:rPr lang="de-DE" sz="2400" dirty="0" err="1"/>
              <a:t>deflectors</a:t>
            </a:r>
            <a:r>
              <a:rPr lang="de-DE" sz="2400" dirty="0"/>
              <a:t>, etc.</a:t>
            </a:r>
          </a:p>
          <a:p>
            <a:pPr marL="457200" indent="-457200">
              <a:buAutoNum type="arabicPeriod"/>
            </a:pPr>
            <a:r>
              <a:rPr lang="de-DE" sz="2400" dirty="0"/>
              <a:t>In </a:t>
            </a:r>
            <a:r>
              <a:rPr lang="de-DE" sz="2400" dirty="0" err="1"/>
              <a:t>order</a:t>
            </a:r>
            <a:r>
              <a:rPr lang="de-DE" sz="2400" dirty="0"/>
              <a:t> </a:t>
            </a:r>
            <a:r>
              <a:rPr lang="de-DE" sz="2400" dirty="0" err="1"/>
              <a:t>to</a:t>
            </a:r>
            <a:r>
              <a:rPr lang="de-DE" sz="2400" dirty="0"/>
              <a:t> </a:t>
            </a:r>
            <a:r>
              <a:rPr lang="de-DE" sz="2400" dirty="0" err="1"/>
              <a:t>have</a:t>
            </a:r>
            <a:r>
              <a:rPr lang="de-DE" sz="2400" dirty="0"/>
              <a:t> a 3D </a:t>
            </a:r>
            <a:r>
              <a:rPr lang="de-DE" sz="2400" dirty="0" err="1"/>
              <a:t>model</a:t>
            </a:r>
            <a:r>
              <a:rPr lang="de-DE" sz="2400" dirty="0"/>
              <a:t> </a:t>
            </a:r>
            <a:r>
              <a:rPr lang="de-DE" sz="2400" dirty="0" err="1"/>
              <a:t>of</a:t>
            </a:r>
            <a:r>
              <a:rPr lang="de-DE" sz="2400" dirty="0"/>
              <a:t> </a:t>
            </a:r>
            <a:r>
              <a:rPr lang="de-DE" sz="2400" dirty="0" err="1"/>
              <a:t>the</a:t>
            </a:r>
            <a:r>
              <a:rPr lang="de-DE" sz="2400" dirty="0"/>
              <a:t> </a:t>
            </a:r>
            <a:r>
              <a:rPr lang="de-DE" sz="2400" dirty="0" err="1"/>
              <a:t>entire</a:t>
            </a:r>
            <a:r>
              <a:rPr lang="de-DE" sz="2400" dirty="0"/>
              <a:t> </a:t>
            </a:r>
            <a:r>
              <a:rPr lang="de-DE" sz="2400" dirty="0" err="1"/>
              <a:t>facility</a:t>
            </a:r>
            <a:r>
              <a:rPr lang="de-DE" sz="2400" dirty="0"/>
              <a:t>, </a:t>
            </a:r>
            <a:r>
              <a:rPr lang="de-DE" sz="2400" dirty="0" err="1"/>
              <a:t>the</a:t>
            </a:r>
            <a:r>
              <a:rPr lang="de-DE" sz="2400" dirty="0"/>
              <a:t> </a:t>
            </a:r>
            <a:r>
              <a:rPr lang="de-DE" sz="2400" dirty="0" err="1"/>
              <a:t>scale</a:t>
            </a:r>
            <a:r>
              <a:rPr lang="de-DE" sz="2400" dirty="0"/>
              <a:t> </a:t>
            </a:r>
            <a:r>
              <a:rPr lang="de-DE" sz="2400" dirty="0" err="1"/>
              <a:t>of</a:t>
            </a:r>
            <a:r>
              <a:rPr lang="de-DE" sz="2400" dirty="0"/>
              <a:t> </a:t>
            </a:r>
            <a:r>
              <a:rPr lang="de-DE" sz="2400" dirty="0" err="1"/>
              <a:t>the</a:t>
            </a:r>
            <a:r>
              <a:rPr lang="de-DE" sz="2400" dirty="0"/>
              <a:t> </a:t>
            </a:r>
            <a:r>
              <a:rPr lang="de-DE" sz="2400" dirty="0" err="1"/>
              <a:t>model</a:t>
            </a:r>
            <a:r>
              <a:rPr lang="de-DE" sz="2400" dirty="0"/>
              <a:t> </a:t>
            </a:r>
            <a:r>
              <a:rPr lang="de-DE" sz="2400" dirty="0" err="1"/>
              <a:t>should</a:t>
            </a:r>
            <a:r>
              <a:rPr lang="de-DE" sz="2400" dirty="0"/>
              <a:t> </a:t>
            </a:r>
            <a:r>
              <a:rPr lang="de-DE" sz="2400" dirty="0" err="1"/>
              <a:t>be</a:t>
            </a:r>
            <a:r>
              <a:rPr lang="de-DE" sz="2400" dirty="0"/>
              <a:t> </a:t>
            </a:r>
            <a:r>
              <a:rPr lang="de-DE" sz="2400" dirty="0" err="1"/>
              <a:t>given</a:t>
            </a:r>
            <a:r>
              <a:rPr lang="de-DE" sz="2400" dirty="0"/>
              <a:t> </a:t>
            </a:r>
            <a:r>
              <a:rPr lang="de-DE" sz="2400" dirty="0" err="1"/>
              <a:t>by</a:t>
            </a:r>
            <a:r>
              <a:rPr lang="de-DE" sz="2400" dirty="0"/>
              <a:t> </a:t>
            </a:r>
            <a:r>
              <a:rPr lang="de-DE" sz="2400" dirty="0" err="1"/>
              <a:t>the</a:t>
            </a:r>
            <a:r>
              <a:rPr lang="de-DE" sz="2400" dirty="0"/>
              <a:t> </a:t>
            </a:r>
            <a:r>
              <a:rPr lang="de-DE" sz="2400" dirty="0" err="1"/>
              <a:t>collaboration</a:t>
            </a:r>
            <a:r>
              <a:rPr lang="de-DE" sz="2400" dirty="0"/>
              <a:t> </a:t>
            </a:r>
          </a:p>
          <a:p>
            <a:pPr marL="457200" indent="-457200">
              <a:buAutoNum type="arabicPeriod"/>
            </a:pPr>
            <a:endParaRPr lang="de-DE" sz="2400" dirty="0"/>
          </a:p>
          <a:p>
            <a:r>
              <a:rPr lang="de-DE" sz="2800" b="1" dirty="0">
                <a:solidFill>
                  <a:srgbClr val="0000FF"/>
                </a:solidFill>
              </a:rPr>
              <a:t>All </a:t>
            </a:r>
            <a:r>
              <a:rPr lang="de-DE" sz="2800" b="1" dirty="0" err="1">
                <a:solidFill>
                  <a:srgbClr val="0000FF"/>
                </a:solidFill>
              </a:rPr>
              <a:t>colleagues</a:t>
            </a:r>
            <a:r>
              <a:rPr lang="de-DE" sz="2800" b="1" dirty="0">
                <a:solidFill>
                  <a:srgbClr val="0000FF"/>
                </a:solidFill>
              </a:rPr>
              <a:t> </a:t>
            </a:r>
            <a:r>
              <a:rPr lang="de-DE" sz="2800" b="1" dirty="0" err="1">
                <a:solidFill>
                  <a:srgbClr val="0000FF"/>
                </a:solidFill>
              </a:rPr>
              <a:t>are</a:t>
            </a:r>
            <a:r>
              <a:rPr lang="de-DE" sz="2800" b="1" dirty="0">
                <a:solidFill>
                  <a:srgbClr val="0000FF"/>
                </a:solidFill>
              </a:rPr>
              <a:t> </a:t>
            </a:r>
            <a:r>
              <a:rPr lang="de-DE" sz="2800" b="1" dirty="0" err="1">
                <a:solidFill>
                  <a:srgbClr val="0000FF"/>
                </a:solidFill>
              </a:rPr>
              <a:t>welcome</a:t>
            </a:r>
            <a:r>
              <a:rPr lang="de-DE" sz="2800" b="1" dirty="0">
                <a:solidFill>
                  <a:srgbClr val="0000FF"/>
                </a:solidFill>
              </a:rPr>
              <a:t> </a:t>
            </a:r>
            <a:r>
              <a:rPr lang="de-DE" sz="2800" b="1" dirty="0" err="1">
                <a:solidFill>
                  <a:srgbClr val="0000FF"/>
                </a:solidFill>
              </a:rPr>
              <a:t>to</a:t>
            </a:r>
            <a:r>
              <a:rPr lang="de-DE" sz="2800" b="1" dirty="0">
                <a:solidFill>
                  <a:srgbClr val="0000FF"/>
                </a:solidFill>
              </a:rPr>
              <a:t> </a:t>
            </a:r>
            <a:r>
              <a:rPr lang="de-DE" sz="2800" b="1" dirty="0" err="1">
                <a:solidFill>
                  <a:srgbClr val="0000FF"/>
                </a:solidFill>
              </a:rPr>
              <a:t>contact</a:t>
            </a:r>
            <a:r>
              <a:rPr lang="de-DE" sz="2800" b="1" dirty="0">
                <a:solidFill>
                  <a:srgbClr val="0000FF"/>
                </a:solidFill>
              </a:rPr>
              <a:t> </a:t>
            </a:r>
            <a:r>
              <a:rPr lang="de-DE" sz="2800" b="1" dirty="0" err="1">
                <a:solidFill>
                  <a:srgbClr val="0000FF"/>
                </a:solidFill>
              </a:rPr>
              <a:t>us</a:t>
            </a:r>
            <a:r>
              <a:rPr lang="de-DE" sz="2800" b="1" dirty="0">
                <a:solidFill>
                  <a:srgbClr val="0000FF"/>
                </a:solidFill>
              </a:rPr>
              <a:t> </a:t>
            </a:r>
            <a:r>
              <a:rPr lang="de-DE" sz="2800" b="1" dirty="0" err="1">
                <a:solidFill>
                  <a:srgbClr val="0000FF"/>
                </a:solidFill>
              </a:rPr>
              <a:t>and</a:t>
            </a:r>
            <a:r>
              <a:rPr lang="de-DE" sz="2800" b="1" dirty="0">
                <a:solidFill>
                  <a:srgbClr val="0000FF"/>
                </a:solidFill>
              </a:rPr>
              <a:t> </a:t>
            </a:r>
            <a:r>
              <a:rPr lang="de-DE" sz="2800" b="1" dirty="0" err="1">
                <a:solidFill>
                  <a:srgbClr val="0000FF"/>
                </a:solidFill>
              </a:rPr>
              <a:t>request</a:t>
            </a:r>
            <a:r>
              <a:rPr lang="de-DE" sz="2800" b="1" dirty="0">
                <a:solidFill>
                  <a:srgbClr val="0000FF"/>
                </a:solidFill>
              </a:rPr>
              <a:t> CAD </a:t>
            </a:r>
            <a:r>
              <a:rPr lang="de-DE" sz="2800" b="1" dirty="0" err="1">
                <a:solidFill>
                  <a:srgbClr val="0000FF"/>
                </a:solidFill>
              </a:rPr>
              <a:t>modelling</a:t>
            </a:r>
            <a:r>
              <a:rPr lang="de-DE" sz="2800" b="1" dirty="0">
                <a:solidFill>
                  <a:srgbClr val="0000FF"/>
                </a:solidFill>
              </a:rPr>
              <a:t> </a:t>
            </a:r>
            <a:r>
              <a:rPr lang="de-DE" sz="2800" b="1" dirty="0" err="1">
                <a:solidFill>
                  <a:srgbClr val="0000FF"/>
                </a:solidFill>
              </a:rPr>
              <a:t>of</a:t>
            </a:r>
            <a:r>
              <a:rPr lang="de-DE" sz="2800" b="1" dirty="0">
                <a:solidFill>
                  <a:srgbClr val="0000FF"/>
                </a:solidFill>
              </a:rPr>
              <a:t> </a:t>
            </a:r>
            <a:r>
              <a:rPr lang="de-DE" sz="2800" b="1" dirty="0" err="1">
                <a:solidFill>
                  <a:srgbClr val="0000FF"/>
                </a:solidFill>
              </a:rPr>
              <a:t>their</a:t>
            </a:r>
            <a:r>
              <a:rPr lang="de-DE" sz="2800" b="1" dirty="0">
                <a:solidFill>
                  <a:srgbClr val="0000FF"/>
                </a:solidFill>
              </a:rPr>
              <a:t> </a:t>
            </a:r>
            <a:r>
              <a:rPr lang="de-DE" sz="2800" b="1" dirty="0" err="1">
                <a:solidFill>
                  <a:srgbClr val="0000FF"/>
                </a:solidFill>
              </a:rPr>
              <a:t>parts</a:t>
            </a:r>
            <a:r>
              <a:rPr lang="de-DE" sz="2800" b="1" dirty="0">
                <a:solidFill>
                  <a:srgbClr val="0000FF"/>
                </a:solidFill>
              </a:rPr>
              <a:t>, </a:t>
            </a:r>
            <a:r>
              <a:rPr lang="de-DE" sz="2800" b="1" dirty="0" err="1">
                <a:solidFill>
                  <a:srgbClr val="0000FF"/>
                </a:solidFill>
              </a:rPr>
              <a:t>integration</a:t>
            </a:r>
            <a:r>
              <a:rPr lang="de-DE" sz="2800" b="1" dirty="0">
                <a:solidFill>
                  <a:srgbClr val="0000FF"/>
                </a:solidFill>
              </a:rPr>
              <a:t> </a:t>
            </a:r>
            <a:r>
              <a:rPr lang="de-DE" sz="2800" b="1" dirty="0" err="1">
                <a:solidFill>
                  <a:srgbClr val="0000FF"/>
                </a:solidFill>
              </a:rPr>
              <a:t>of</a:t>
            </a:r>
            <a:r>
              <a:rPr lang="de-DE" sz="2800" b="1" dirty="0">
                <a:solidFill>
                  <a:srgbClr val="0000FF"/>
                </a:solidFill>
              </a:rPr>
              <a:t> </a:t>
            </a:r>
            <a:r>
              <a:rPr lang="de-DE" sz="2800" b="1" dirty="0" err="1">
                <a:solidFill>
                  <a:srgbClr val="0000FF"/>
                </a:solidFill>
              </a:rPr>
              <a:t>designs</a:t>
            </a:r>
            <a:r>
              <a:rPr lang="de-DE" sz="2800" b="1" dirty="0">
                <a:solidFill>
                  <a:srgbClr val="0000FF"/>
                </a:solidFill>
              </a:rPr>
              <a:t>, etc.!</a:t>
            </a:r>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21</a:t>
            </a:fld>
            <a:endParaRPr lang="it-IT" altLang="it-IT" dirty="0"/>
          </a:p>
        </p:txBody>
      </p:sp>
    </p:spTree>
    <p:extLst>
      <p:ext uri="{BB962C8B-B14F-4D97-AF65-F5344CB8AC3E}">
        <p14:creationId xmlns:p14="http://schemas.microsoft.com/office/powerpoint/2010/main" val="2546638356"/>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800" y="755501"/>
            <a:ext cx="9072563" cy="720080"/>
          </a:xfrm>
        </p:spPr>
        <p:txBody>
          <a:bodyPr/>
          <a:lstStyle/>
          <a:p>
            <a:r>
              <a:rPr lang="de-DE" dirty="0"/>
              <a:t>References</a:t>
            </a:r>
          </a:p>
        </p:txBody>
      </p:sp>
      <p:sp>
        <p:nvSpPr>
          <p:cNvPr id="3" name="Content Placeholder 2"/>
          <p:cNvSpPr>
            <a:spLocks noGrp="1"/>
          </p:cNvSpPr>
          <p:nvPr>
            <p:ph sz="half" idx="1"/>
          </p:nvPr>
        </p:nvSpPr>
        <p:spPr>
          <a:xfrm>
            <a:off x="251557" y="1403573"/>
            <a:ext cx="9433048" cy="5184576"/>
          </a:xfrm>
        </p:spPr>
        <p:txBody>
          <a:bodyPr/>
          <a:lstStyle/>
          <a:p>
            <a:pPr marL="457200" indent="-457200">
              <a:buFontTx/>
              <a:buAutoNum type="arabicPeriod"/>
            </a:pPr>
            <a:r>
              <a:rPr lang="de-DE" dirty="0"/>
              <a:t>L. Hagge, J. Kreutzkamp, S. Lang, S. Suehl, N. Welle, </a:t>
            </a:r>
            <a:r>
              <a:rPr lang="de-DE" dirty="0" err="1"/>
              <a:t>Examples</a:t>
            </a:r>
            <a:r>
              <a:rPr lang="de-DE" dirty="0"/>
              <a:t> for 3D CAD Models </a:t>
            </a:r>
            <a:r>
              <a:rPr lang="de-DE" dirty="0" err="1"/>
              <a:t>at</a:t>
            </a:r>
            <a:r>
              <a:rPr lang="de-DE" dirty="0"/>
              <a:t> the European XFEL, </a:t>
            </a:r>
            <a:r>
              <a:rPr lang="is-IS" i="1" dirty="0"/>
              <a:t>Conf.Proc.C</a:t>
            </a:r>
            <a:r>
              <a:rPr lang="is-IS" dirty="0"/>
              <a:t> 1205201 (2012) 3266-3268</a:t>
            </a:r>
          </a:p>
          <a:p>
            <a:pPr marL="457200" indent="-457200">
              <a:buFontTx/>
              <a:buAutoNum type="arabicPeriod"/>
            </a:pPr>
            <a:r>
              <a:rPr lang="en-US" dirty="0"/>
              <a:t>L. </a:t>
            </a:r>
            <a:r>
              <a:rPr lang="en-US" dirty="0" err="1"/>
              <a:t>Hagge</a:t>
            </a:r>
            <a:r>
              <a:rPr lang="en-US" dirty="0"/>
              <a:t>, J. A. </a:t>
            </a:r>
            <a:r>
              <a:rPr lang="en-US" dirty="0" err="1"/>
              <a:t>Dammann</a:t>
            </a:r>
            <a:r>
              <a:rPr lang="en-US" dirty="0"/>
              <a:t>, T. </a:t>
            </a:r>
            <a:r>
              <a:rPr lang="en-US" dirty="0" err="1"/>
              <a:t>Hongisto</a:t>
            </a:r>
            <a:r>
              <a:rPr lang="en-US" dirty="0"/>
              <a:t>, D. </a:t>
            </a:r>
            <a:r>
              <a:rPr lang="en-US" dirty="0" err="1"/>
              <a:t>Käfer</a:t>
            </a:r>
            <a:r>
              <a:rPr lang="en-US" dirty="0"/>
              <a:t>, J. </a:t>
            </a:r>
            <a:r>
              <a:rPr lang="en-US" dirty="0" err="1"/>
              <a:t>Kreutzkamp</a:t>
            </a:r>
            <a:r>
              <a:rPr lang="en-US" dirty="0"/>
              <a:t>, B. List, S. </a:t>
            </a:r>
            <a:r>
              <a:rPr lang="en-US" dirty="0" err="1"/>
              <a:t>Rohwedder</a:t>
            </a:r>
            <a:r>
              <a:rPr lang="en-US" dirty="0"/>
              <a:t>, S. </a:t>
            </a:r>
            <a:r>
              <a:rPr lang="en-US" dirty="0" err="1"/>
              <a:t>Sühl</a:t>
            </a:r>
            <a:r>
              <a:rPr lang="en-US" dirty="0"/>
              <a:t>, N. </a:t>
            </a:r>
            <a:r>
              <a:rPr lang="en-US" dirty="0" err="1"/>
              <a:t>Welle</a:t>
            </a:r>
            <a:r>
              <a:rPr lang="en-US" dirty="0"/>
              <a:t>, ENGINEERING DOCUMENTATION AND ASSET MANAGEMENT FOR THE EUROPEAN XFEL ACCELERATOR, Proc. IPAC2017, 3960-3962</a:t>
            </a:r>
          </a:p>
          <a:p>
            <a:pPr marL="457200" indent="-457200">
              <a:buFontTx/>
              <a:buAutoNum type="arabicPeriod"/>
            </a:pPr>
            <a:r>
              <a:rPr lang="en-US" dirty="0"/>
              <a:t>N. </a:t>
            </a:r>
            <a:r>
              <a:rPr lang="en-US" dirty="0" err="1"/>
              <a:t>Bergel</a:t>
            </a:r>
            <a:r>
              <a:rPr lang="en-US" dirty="0"/>
              <a:t>, L. </a:t>
            </a:r>
            <a:r>
              <a:rPr lang="en-US" dirty="0" err="1"/>
              <a:t>Hagge</a:t>
            </a:r>
            <a:r>
              <a:rPr lang="en-US" dirty="0"/>
              <a:t>*, T. </a:t>
            </a:r>
            <a:r>
              <a:rPr lang="en-US" dirty="0" err="1"/>
              <a:t>Hott</a:t>
            </a:r>
            <a:r>
              <a:rPr lang="en-US" dirty="0"/>
              <a:t>, J. </a:t>
            </a:r>
            <a:r>
              <a:rPr lang="en-US" dirty="0" err="1"/>
              <a:t>Kreutzkamp</a:t>
            </a:r>
            <a:r>
              <a:rPr lang="en-US" dirty="0"/>
              <a:t>, S. </a:t>
            </a:r>
            <a:r>
              <a:rPr lang="en-US" dirty="0" err="1"/>
              <a:t>Sühl</a:t>
            </a:r>
            <a:r>
              <a:rPr lang="en-US" dirty="0"/>
              <a:t>, N. </a:t>
            </a:r>
            <a:r>
              <a:rPr lang="en-US" dirty="0" err="1"/>
              <a:t>Welle</a:t>
            </a:r>
            <a:r>
              <a:rPr lang="en-US" dirty="0"/>
              <a:t>, INTER-DISCIPLINARY MECHANICAL AND ARCHITECTURAL 3D CAD DESIGN PROCESS AT THE EUROPEAN XFEL, Proc. EPAC08 1467-1469</a:t>
            </a:r>
          </a:p>
          <a:p>
            <a:pPr marL="457200" indent="-457200">
              <a:buFontTx/>
              <a:buAutoNum type="arabicPeriod"/>
            </a:pPr>
            <a:r>
              <a:rPr lang="en-US" dirty="0"/>
              <a:t>R. </a:t>
            </a:r>
            <a:r>
              <a:rPr lang="en-US" dirty="0" err="1"/>
              <a:t>Dubovska</a:t>
            </a:r>
            <a:r>
              <a:rPr lang="en-US" dirty="0"/>
              <a:t>, J. </a:t>
            </a:r>
            <a:r>
              <a:rPr lang="en-US" dirty="0" err="1"/>
              <a:t>Jambor</a:t>
            </a:r>
            <a:r>
              <a:rPr lang="en-US" dirty="0"/>
              <a:t>, J. </a:t>
            </a:r>
            <a:r>
              <a:rPr lang="en-US" dirty="0" err="1"/>
              <a:t>Majerik</a:t>
            </a:r>
            <a:r>
              <a:rPr lang="en-US" dirty="0"/>
              <a:t>, Implementation of CAD/CAM system CATIA V5 in Simulation of CNC Machining Process, </a:t>
            </a:r>
            <a:r>
              <a:rPr lang="it-IT" dirty="0" err="1"/>
              <a:t>Procedia</a:t>
            </a:r>
            <a:r>
              <a:rPr lang="it-IT" dirty="0"/>
              <a:t> </a:t>
            </a:r>
            <a:r>
              <a:rPr lang="it-IT" dirty="0" err="1"/>
              <a:t>Engineering</a:t>
            </a:r>
            <a:r>
              <a:rPr lang="it-IT" dirty="0"/>
              <a:t> 69 (2014) 638 – 645 </a:t>
            </a:r>
          </a:p>
          <a:p>
            <a:pPr marL="457200" indent="-457200">
              <a:buFontTx/>
              <a:buAutoNum type="arabicPeriod"/>
            </a:pPr>
            <a:r>
              <a:rPr lang="en-US" dirty="0" err="1"/>
              <a:t>N.Gazis</a:t>
            </a:r>
            <a:r>
              <a:rPr lang="en-US" dirty="0"/>
              <a:t>, </a:t>
            </a:r>
            <a:r>
              <a:rPr lang="en-US" dirty="0" err="1"/>
              <a:t>E.Tanke</a:t>
            </a:r>
            <a:r>
              <a:rPr lang="en-US" dirty="0"/>
              <a:t>, </a:t>
            </a:r>
            <a:r>
              <a:rPr lang="en-US" dirty="0" err="1"/>
              <a:t>M.Lindroos</a:t>
            </a:r>
            <a:r>
              <a:rPr lang="en-US" dirty="0"/>
              <a:t>, </a:t>
            </a:r>
            <a:r>
              <a:rPr lang="en-US" dirty="0" err="1"/>
              <a:t>M.Tacklind</a:t>
            </a:r>
            <a:r>
              <a:rPr lang="en-US" dirty="0"/>
              <a:t>, </a:t>
            </a:r>
            <a:r>
              <a:rPr lang="en-US" dirty="0" err="1"/>
              <a:t>P.Radahl</a:t>
            </a:r>
            <a:r>
              <a:rPr lang="en-US" dirty="0"/>
              <a:t>, </a:t>
            </a:r>
            <a:r>
              <a:rPr lang="en-US" dirty="0" err="1"/>
              <a:t>K.Jonsdottir</a:t>
            </a:r>
            <a:r>
              <a:rPr lang="en-US" dirty="0"/>
              <a:t>, </a:t>
            </a:r>
            <a:r>
              <a:rPr lang="en-GB" dirty="0"/>
              <a:t>Mechanical Engineering, Design and Structural Health Monitoring at the ESS facility to enable science</a:t>
            </a:r>
            <a:r>
              <a:rPr lang="en-US" dirty="0"/>
              <a:t>, Int. J. Mod. Phys., World Scientific, under publishing </a:t>
            </a:r>
            <a:endParaRPr lang="sv-SE" dirty="0"/>
          </a:p>
          <a:p>
            <a:pPr marL="457200" indent="-457200">
              <a:buFontTx/>
              <a:buAutoNum type="arabicPeriod"/>
            </a:pPr>
            <a:endParaRPr lang="en-US" dirty="0"/>
          </a:p>
          <a:p>
            <a:pPr marL="457200" indent="-457200">
              <a:buFontTx/>
              <a:buAutoNum type="arabicPeriod"/>
            </a:pPr>
            <a:endParaRPr lang="is-IS" dirty="0"/>
          </a:p>
          <a:p>
            <a:pPr marL="457200" indent="-457200">
              <a:buFontTx/>
              <a:buAutoNum type="arabicPeriod"/>
            </a:pPr>
            <a:endParaRPr lang="de-DE" dirty="0"/>
          </a:p>
          <a:p>
            <a:pPr marL="457200" indent="-457200">
              <a:buAutoNum type="arabicPeriod"/>
            </a:pPr>
            <a:endParaRPr lang="de-DE" dirty="0"/>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22</a:t>
            </a:fld>
            <a:endParaRPr lang="it-IT" altLang="it-IT" dirty="0"/>
          </a:p>
        </p:txBody>
      </p:sp>
    </p:spTree>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1B83238F-673A-4F65-A6BD-DED2895A3C8A}" type="slidenum">
              <a:rPr lang="it-IT" altLang="it-IT" smtClean="0"/>
              <a:pPr/>
              <a:t>24</a:t>
            </a:fld>
            <a:endParaRPr lang="it-IT" altLang="it-IT" dirty="0"/>
          </a:p>
        </p:txBody>
      </p:sp>
      <p:sp>
        <p:nvSpPr>
          <p:cNvPr id="7" name="Title 1"/>
          <p:cNvSpPr>
            <a:spLocks noGrp="1"/>
          </p:cNvSpPr>
          <p:nvPr>
            <p:ph type="title"/>
          </p:nvPr>
        </p:nvSpPr>
        <p:spPr>
          <a:xfrm>
            <a:off x="2808064" y="3275781"/>
            <a:ext cx="4248472" cy="504056"/>
          </a:xfrm>
        </p:spPr>
        <p:txBody>
          <a:bodyPr/>
          <a:lstStyle/>
          <a:p>
            <a:r>
              <a:rPr lang="de-DE" sz="4000" dirty="0"/>
              <a:t>Back-up </a:t>
            </a:r>
            <a:r>
              <a:rPr lang="de-DE" sz="4000" dirty="0" err="1"/>
              <a:t>slides</a:t>
            </a:r>
            <a:endParaRPr lang="de-DE" sz="4000" dirty="0"/>
          </a:p>
        </p:txBody>
      </p:sp>
    </p:spTree>
    <p:extLst>
      <p:ext uri="{BB962C8B-B14F-4D97-AF65-F5344CB8AC3E}">
        <p14:creationId xmlns:p14="http://schemas.microsoft.com/office/powerpoint/2010/main" val="2904189842"/>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072" y="107429"/>
            <a:ext cx="5443098" cy="504056"/>
          </a:xfrm>
        </p:spPr>
        <p:txBody>
          <a:bodyPr/>
          <a:lstStyle/>
          <a:p>
            <a:r>
              <a:rPr lang="de-DE" dirty="0"/>
              <a:t>Engineering </a:t>
            </a:r>
            <a:r>
              <a:rPr lang="de-DE" dirty="0" err="1"/>
              <a:t>considerations</a:t>
            </a:r>
            <a:endParaRPr lang="de-DE" dirty="0"/>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25</a:t>
            </a:fld>
            <a:endParaRPr lang="it-IT" altLang="it-IT" dirty="0"/>
          </a:p>
        </p:txBody>
      </p:sp>
      <p:pic>
        <p:nvPicPr>
          <p:cNvPr id="7" name="Picture 6">
            <a:extLst>
              <a:ext uri="{FF2B5EF4-FFF2-40B4-BE49-F238E27FC236}">
                <a16:creationId xmlns:a16="http://schemas.microsoft.com/office/drawing/2014/main" id="{CBF5DB21-62CC-874C-83CD-59F8BBAF9B1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9624" y="3683568"/>
            <a:ext cx="8390779" cy="3470532"/>
          </a:xfrm>
          <a:prstGeom prst="rect">
            <a:avLst/>
          </a:prstGeom>
        </p:spPr>
      </p:pic>
      <p:pic>
        <p:nvPicPr>
          <p:cNvPr id="10" name="Picture 9">
            <a:extLst>
              <a:ext uri="{FF2B5EF4-FFF2-40B4-BE49-F238E27FC236}">
                <a16:creationId xmlns:a16="http://schemas.microsoft.com/office/drawing/2014/main" id="{63FFCBF2-8A40-2C4A-94A3-E3C26C8344B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256336" y="827509"/>
            <a:ext cx="4461082" cy="2418496"/>
          </a:xfrm>
          <a:prstGeom prst="rect">
            <a:avLst/>
          </a:prstGeom>
        </p:spPr>
      </p:pic>
      <p:sp>
        <p:nvSpPr>
          <p:cNvPr id="14" name="Content Placeholder 2">
            <a:extLst>
              <a:ext uri="{FF2B5EF4-FFF2-40B4-BE49-F238E27FC236}">
                <a16:creationId xmlns:a16="http://schemas.microsoft.com/office/drawing/2014/main" id="{A266E740-69CF-4A44-A6D3-6B5EB98485DD}"/>
              </a:ext>
            </a:extLst>
          </p:cNvPr>
          <p:cNvSpPr>
            <a:spLocks noGrp="1"/>
          </p:cNvSpPr>
          <p:nvPr>
            <p:ph sz="half" idx="1"/>
          </p:nvPr>
        </p:nvSpPr>
        <p:spPr>
          <a:xfrm>
            <a:off x="199624" y="1110026"/>
            <a:ext cx="5056712" cy="2597803"/>
          </a:xfrm>
        </p:spPr>
        <p:txBody>
          <a:bodyPr/>
          <a:lstStyle/>
          <a:p>
            <a:r>
              <a:rPr lang="de-DE" sz="2400" dirty="0"/>
              <a:t>A </a:t>
            </a:r>
            <a:r>
              <a:rPr lang="de-DE" sz="2400" dirty="0" err="1"/>
              <a:t>compact</a:t>
            </a:r>
            <a:r>
              <a:rPr lang="de-DE" sz="2400" dirty="0"/>
              <a:t> </a:t>
            </a:r>
            <a:r>
              <a:rPr lang="de-DE" sz="2400" dirty="0" err="1"/>
              <a:t>linac</a:t>
            </a:r>
            <a:r>
              <a:rPr lang="de-DE" sz="2400" dirty="0"/>
              <a:t> </a:t>
            </a:r>
            <a:r>
              <a:rPr lang="de-DE" sz="2400" dirty="0" err="1"/>
              <a:t>does</a:t>
            </a:r>
            <a:r>
              <a:rPr lang="de-DE" sz="2400" dirty="0"/>
              <a:t> not </a:t>
            </a:r>
            <a:r>
              <a:rPr lang="de-DE" sz="2400" dirty="0" err="1"/>
              <a:t>only</a:t>
            </a:r>
            <a:r>
              <a:rPr lang="de-DE" sz="2400" dirty="0"/>
              <a:t> </a:t>
            </a:r>
            <a:r>
              <a:rPr lang="de-DE" sz="2400" dirty="0" err="1"/>
              <a:t>contain</a:t>
            </a:r>
            <a:r>
              <a:rPr lang="de-DE" sz="2400" dirty="0"/>
              <a:t> </a:t>
            </a:r>
            <a:r>
              <a:rPr lang="de-DE" sz="2400" dirty="0" err="1"/>
              <a:t>the</a:t>
            </a:r>
            <a:r>
              <a:rPr lang="de-DE" sz="2400" dirty="0"/>
              <a:t> </a:t>
            </a:r>
            <a:r>
              <a:rPr lang="de-DE" sz="2400" b="1" dirty="0" err="1">
                <a:solidFill>
                  <a:srgbClr val="0000FF"/>
                </a:solidFill>
              </a:rPr>
              <a:t>accelerating</a:t>
            </a:r>
            <a:r>
              <a:rPr lang="de-DE" sz="2400" b="1" dirty="0">
                <a:solidFill>
                  <a:srgbClr val="0000FF"/>
                </a:solidFill>
              </a:rPr>
              <a:t> </a:t>
            </a:r>
            <a:r>
              <a:rPr lang="de-DE" sz="2400" b="1" dirty="0" err="1">
                <a:solidFill>
                  <a:srgbClr val="0000FF"/>
                </a:solidFill>
              </a:rPr>
              <a:t>parts</a:t>
            </a:r>
            <a:r>
              <a:rPr lang="de-DE" sz="2400" b="1" dirty="0">
                <a:solidFill>
                  <a:srgbClr val="0000FF"/>
                </a:solidFill>
              </a:rPr>
              <a:t> </a:t>
            </a:r>
            <a:r>
              <a:rPr lang="de-DE" sz="2400" dirty="0"/>
              <a:t>but also </a:t>
            </a:r>
            <a:r>
              <a:rPr lang="de-DE" sz="2400" dirty="0" err="1"/>
              <a:t>the</a:t>
            </a:r>
            <a:r>
              <a:rPr lang="de-DE" sz="2400" dirty="0"/>
              <a:t> power </a:t>
            </a:r>
            <a:r>
              <a:rPr lang="de-DE" sz="2400" dirty="0" err="1"/>
              <a:t>sources</a:t>
            </a:r>
            <a:r>
              <a:rPr lang="de-DE" sz="2400" dirty="0"/>
              <a:t>, </a:t>
            </a:r>
            <a:r>
              <a:rPr lang="de-DE" sz="2400" dirty="0" err="1"/>
              <a:t>electronics</a:t>
            </a:r>
            <a:r>
              <a:rPr lang="de-DE" sz="2400" dirty="0"/>
              <a:t>, </a:t>
            </a:r>
            <a:r>
              <a:rPr lang="de-DE" sz="2400" dirty="0" err="1"/>
              <a:t>controls</a:t>
            </a:r>
            <a:r>
              <a:rPr lang="de-DE" sz="2400" dirty="0"/>
              <a:t>, </a:t>
            </a:r>
            <a:r>
              <a:rPr lang="de-DE" sz="2400" dirty="0" err="1"/>
              <a:t>waveguides</a:t>
            </a:r>
            <a:r>
              <a:rPr lang="de-DE" sz="2400" dirty="0"/>
              <a:t>, </a:t>
            </a:r>
            <a:r>
              <a:rPr lang="de-DE" sz="2400" dirty="0" err="1"/>
              <a:t>cooling</a:t>
            </a:r>
            <a:r>
              <a:rPr lang="de-DE" sz="2400" dirty="0"/>
              <a:t> </a:t>
            </a:r>
            <a:r>
              <a:rPr lang="de-DE" sz="2400" dirty="0" err="1"/>
              <a:t>sources</a:t>
            </a:r>
            <a:r>
              <a:rPr lang="de-DE" sz="2400" dirty="0"/>
              <a:t> etc. </a:t>
            </a:r>
            <a:r>
              <a:rPr lang="de-DE" sz="2400" dirty="0" err="1"/>
              <a:t>and</a:t>
            </a:r>
            <a:r>
              <a:rPr lang="de-DE" sz="2400" dirty="0"/>
              <a:t> </a:t>
            </a:r>
            <a:r>
              <a:rPr lang="de-DE" sz="2400" dirty="0" err="1"/>
              <a:t>assembly</a:t>
            </a:r>
            <a:r>
              <a:rPr lang="de-DE" sz="2400" dirty="0"/>
              <a:t> </a:t>
            </a:r>
            <a:r>
              <a:rPr lang="de-DE" sz="2400" dirty="0" err="1"/>
              <a:t>that</a:t>
            </a:r>
            <a:r>
              <a:rPr lang="de-DE" sz="2400" dirty="0"/>
              <a:t> </a:t>
            </a:r>
            <a:r>
              <a:rPr lang="de-DE" sz="2400" dirty="0" err="1"/>
              <a:t>need</a:t>
            </a:r>
            <a:r>
              <a:rPr lang="de-DE" sz="2400" dirty="0"/>
              <a:t> design </a:t>
            </a:r>
            <a:r>
              <a:rPr lang="de-DE" sz="2400" dirty="0" err="1"/>
              <a:t>and</a:t>
            </a:r>
            <a:r>
              <a:rPr lang="de-DE" sz="2400" dirty="0"/>
              <a:t> </a:t>
            </a:r>
            <a:r>
              <a:rPr lang="de-DE" sz="2400" dirty="0" err="1"/>
              <a:t>space</a:t>
            </a:r>
            <a:r>
              <a:rPr lang="de-DE" sz="2400" dirty="0"/>
              <a:t> </a:t>
            </a:r>
            <a:r>
              <a:rPr lang="de-DE" sz="2400" dirty="0" err="1"/>
              <a:t>to</a:t>
            </a:r>
            <a:r>
              <a:rPr lang="de-DE" sz="2400" dirty="0"/>
              <a:t> fit in </a:t>
            </a:r>
          </a:p>
        </p:txBody>
      </p:sp>
      <p:cxnSp>
        <p:nvCxnSpPr>
          <p:cNvPr id="15" name="Straight Arrow Connector 14">
            <a:extLst>
              <a:ext uri="{FF2B5EF4-FFF2-40B4-BE49-F238E27FC236}">
                <a16:creationId xmlns:a16="http://schemas.microsoft.com/office/drawing/2014/main" id="{9EBCFC8E-FC05-6841-9E5B-5394180D2109}"/>
              </a:ext>
            </a:extLst>
          </p:cNvPr>
          <p:cNvCxnSpPr>
            <a:cxnSpLocks/>
          </p:cNvCxnSpPr>
          <p:nvPr/>
        </p:nvCxnSpPr>
        <p:spPr bwMode="auto">
          <a:xfrm>
            <a:off x="4456172" y="1842988"/>
            <a:ext cx="1808276" cy="47907"/>
          </a:xfrm>
          <a:prstGeom prst="straightConnector1">
            <a:avLst/>
          </a:prstGeom>
          <a:ln w="38100" cap="flat" cmpd="sng" algn="ctr">
            <a:solidFill>
              <a:srgbClr val="0432FF"/>
            </a:solidFill>
            <a:prstDash val="solid"/>
            <a:round/>
            <a:headEnd type="none" w="med" len="med"/>
            <a:tailEnd type="arrow"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tx1"/>
          </a:fontRef>
        </p:style>
      </p:cxnSp>
      <p:cxnSp>
        <p:nvCxnSpPr>
          <p:cNvPr id="20" name="Straight Arrow Connector 19">
            <a:extLst>
              <a:ext uri="{FF2B5EF4-FFF2-40B4-BE49-F238E27FC236}">
                <a16:creationId xmlns:a16="http://schemas.microsoft.com/office/drawing/2014/main" id="{ED41434C-FE15-7F49-BEC7-E347147A4294}"/>
              </a:ext>
            </a:extLst>
          </p:cNvPr>
          <p:cNvCxnSpPr>
            <a:cxnSpLocks/>
          </p:cNvCxnSpPr>
          <p:nvPr/>
        </p:nvCxnSpPr>
        <p:spPr bwMode="auto">
          <a:xfrm>
            <a:off x="2880072" y="3415018"/>
            <a:ext cx="144016" cy="575328"/>
          </a:xfrm>
          <a:prstGeom prst="straightConnector1">
            <a:avLst/>
          </a:prstGeom>
          <a:ln w="38100" cap="flat" cmpd="sng" algn="ctr">
            <a:solidFill>
              <a:srgbClr val="0432FF"/>
            </a:solidFill>
            <a:prstDash val="solid"/>
            <a:round/>
            <a:headEnd type="none" w="med" len="med"/>
            <a:tailEnd type="arrow"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tx1"/>
          </a:fontRef>
        </p:style>
      </p:cxnSp>
      <p:sp>
        <p:nvSpPr>
          <p:cNvPr id="23" name="Rectangle 22">
            <a:extLst>
              <a:ext uri="{FF2B5EF4-FFF2-40B4-BE49-F238E27FC236}">
                <a16:creationId xmlns:a16="http://schemas.microsoft.com/office/drawing/2014/main" id="{C944B7DC-4983-CB41-9BA6-E0C67BDAF036}"/>
              </a:ext>
            </a:extLst>
          </p:cNvPr>
          <p:cNvSpPr/>
          <p:nvPr/>
        </p:nvSpPr>
        <p:spPr>
          <a:xfrm>
            <a:off x="5400352" y="2784340"/>
            <a:ext cx="782587" cy="461665"/>
          </a:xfrm>
          <a:prstGeom prst="rect">
            <a:avLst/>
          </a:prstGeom>
        </p:spPr>
        <p:txBody>
          <a:bodyPr wrap="none">
            <a:spAutoFit/>
          </a:bodyPr>
          <a:lstStyle/>
          <a:p>
            <a:r>
              <a:rPr lang="de-DE" b="1" dirty="0">
                <a:solidFill>
                  <a:srgbClr val="0000FF"/>
                </a:solidFill>
              </a:rPr>
              <a:t>DTL</a:t>
            </a:r>
            <a:endParaRPr lang="en-US" dirty="0"/>
          </a:p>
        </p:txBody>
      </p:sp>
      <p:sp>
        <p:nvSpPr>
          <p:cNvPr id="24" name="Rectangle 23">
            <a:extLst>
              <a:ext uri="{FF2B5EF4-FFF2-40B4-BE49-F238E27FC236}">
                <a16:creationId xmlns:a16="http://schemas.microsoft.com/office/drawing/2014/main" id="{051065B4-671D-6947-B6E6-FA82E7D9EE80}"/>
              </a:ext>
            </a:extLst>
          </p:cNvPr>
          <p:cNvSpPr/>
          <p:nvPr/>
        </p:nvSpPr>
        <p:spPr>
          <a:xfrm>
            <a:off x="338942" y="6650707"/>
            <a:ext cx="2576346" cy="461665"/>
          </a:xfrm>
          <a:prstGeom prst="rect">
            <a:avLst/>
          </a:prstGeom>
        </p:spPr>
        <p:txBody>
          <a:bodyPr wrap="none">
            <a:spAutoFit/>
          </a:bodyPr>
          <a:lstStyle/>
          <a:p>
            <a:r>
              <a:rPr lang="de-DE" b="1" dirty="0">
                <a:solidFill>
                  <a:srgbClr val="0000FF"/>
                </a:solidFill>
              </a:rPr>
              <a:t>Operational DTL</a:t>
            </a:r>
            <a:endParaRPr lang="en-US" dirty="0"/>
          </a:p>
        </p:txBody>
      </p:sp>
      <p:pic>
        <p:nvPicPr>
          <p:cNvPr id="33" name="Picture 32">
            <a:extLst>
              <a:ext uri="{FF2B5EF4-FFF2-40B4-BE49-F238E27FC236}">
                <a16:creationId xmlns:a16="http://schemas.microsoft.com/office/drawing/2014/main" id="{8AA863F5-F781-DB4B-9248-B192B892E1F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59560" y="2845817"/>
            <a:ext cx="3261357" cy="2289057"/>
          </a:xfrm>
          <a:prstGeom prst="rect">
            <a:avLst/>
          </a:prstGeom>
        </p:spPr>
      </p:pic>
      <p:sp>
        <p:nvSpPr>
          <p:cNvPr id="34" name="Rectangle 33">
            <a:extLst>
              <a:ext uri="{FF2B5EF4-FFF2-40B4-BE49-F238E27FC236}">
                <a16:creationId xmlns:a16="http://schemas.microsoft.com/office/drawing/2014/main" id="{F1944674-4F2C-2940-BA0D-3F8EDE50BF70}"/>
              </a:ext>
            </a:extLst>
          </p:cNvPr>
          <p:cNvSpPr/>
          <p:nvPr/>
        </p:nvSpPr>
        <p:spPr>
          <a:xfrm>
            <a:off x="6962634" y="4770128"/>
            <a:ext cx="2246962" cy="461665"/>
          </a:xfrm>
          <a:prstGeom prst="rect">
            <a:avLst/>
          </a:prstGeom>
        </p:spPr>
        <p:txBody>
          <a:bodyPr wrap="none">
            <a:spAutoFit/>
          </a:bodyPr>
          <a:lstStyle/>
          <a:p>
            <a:r>
              <a:rPr lang="de-DE" b="1" dirty="0">
                <a:solidFill>
                  <a:srgbClr val="0000FF"/>
                </a:solidFill>
              </a:rPr>
              <a:t>DTL </a:t>
            </a:r>
            <a:r>
              <a:rPr lang="de-DE" b="1" dirty="0" err="1">
                <a:solidFill>
                  <a:srgbClr val="0000FF"/>
                </a:solidFill>
              </a:rPr>
              <a:t>assy</a:t>
            </a:r>
            <a:r>
              <a:rPr lang="de-DE" b="1" dirty="0">
                <a:solidFill>
                  <a:srgbClr val="0000FF"/>
                </a:solidFill>
              </a:rPr>
              <a:t> </a:t>
            </a:r>
            <a:r>
              <a:rPr lang="de-DE" b="1" dirty="0" err="1">
                <a:solidFill>
                  <a:srgbClr val="0000FF"/>
                </a:solidFill>
              </a:rPr>
              <a:t>dwg</a:t>
            </a:r>
            <a:endParaRPr lang="en-US" dirty="0"/>
          </a:p>
        </p:txBody>
      </p:sp>
      <p:cxnSp>
        <p:nvCxnSpPr>
          <p:cNvPr id="29" name="Straight Arrow Connector 28">
            <a:extLst>
              <a:ext uri="{FF2B5EF4-FFF2-40B4-BE49-F238E27FC236}">
                <a16:creationId xmlns:a16="http://schemas.microsoft.com/office/drawing/2014/main" id="{E1960DEB-DB3D-CF4B-9168-4B8EF9C6873F}"/>
              </a:ext>
            </a:extLst>
          </p:cNvPr>
          <p:cNvCxnSpPr>
            <a:cxnSpLocks/>
          </p:cNvCxnSpPr>
          <p:nvPr/>
        </p:nvCxnSpPr>
        <p:spPr bwMode="auto">
          <a:xfrm>
            <a:off x="2880072" y="3415018"/>
            <a:ext cx="4330566" cy="1186256"/>
          </a:xfrm>
          <a:prstGeom prst="straightConnector1">
            <a:avLst/>
          </a:prstGeom>
          <a:ln w="38100" cap="flat" cmpd="sng" algn="ctr">
            <a:solidFill>
              <a:srgbClr val="0432FF"/>
            </a:solidFill>
            <a:prstDash val="solid"/>
            <a:round/>
            <a:headEnd type="none" w="med" len="med"/>
            <a:tailEnd type="arrow" w="med" len="med"/>
          </a:ln>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3194245266"/>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25565" y="122782"/>
            <a:ext cx="5443098" cy="504056"/>
          </a:xfrm>
        </p:spPr>
        <p:txBody>
          <a:bodyPr/>
          <a:lstStyle/>
          <a:p>
            <a:r>
              <a:rPr lang="en-US" dirty="0"/>
              <a:t>Machine design maturing cycle </a:t>
            </a:r>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26</a:t>
            </a:fld>
            <a:endParaRPr lang="it-IT" altLang="it-IT" dirty="0"/>
          </a:p>
        </p:txBody>
      </p:sp>
      <p:sp>
        <p:nvSpPr>
          <p:cNvPr id="16" name="Slide Number Placeholder 3">
            <a:extLst>
              <a:ext uri="{FF2B5EF4-FFF2-40B4-BE49-F238E27FC236}">
                <a16:creationId xmlns:a16="http://schemas.microsoft.com/office/drawing/2014/main" id="{578C5DD6-1707-D44F-B554-7C4382B5FB8E}"/>
              </a:ext>
            </a:extLst>
          </p:cNvPr>
          <p:cNvSpPr txBox="1">
            <a:spLocks/>
          </p:cNvSpPr>
          <p:nvPr/>
        </p:nvSpPr>
        <p:spPr>
          <a:xfrm>
            <a:off x="8361639" y="6480184"/>
            <a:ext cx="2183354" cy="292413"/>
          </a:xfrm>
          <a:prstGeom prst="rect">
            <a:avLst/>
          </a:prstGeom>
        </p:spPr>
        <p:txBody>
          <a:bodyPr/>
          <a:lstStyle>
            <a:defPPr>
              <a:defRPr lang="en-US"/>
            </a:defPPr>
            <a:lvl1pPr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1pPr>
            <a:lvl2pPr marL="741363" indent="-28416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2pPr>
            <a:lvl3pPr marL="11414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3pPr>
            <a:lvl4pPr marL="15986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4pPr>
            <a:lvl5pPr marL="20558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bg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bg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bg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bg1"/>
                </a:solidFill>
                <a:latin typeface="Arial" pitchFamily="34" charset="0"/>
                <a:ea typeface="ＭＳ Ｐゴシック" pitchFamily="34" charset="-128"/>
                <a:cs typeface="+mn-cs"/>
              </a:defRPr>
            </a:lvl9pPr>
          </a:lstStyle>
          <a:p>
            <a:fld id="{551115BC-487E-4422-894C-CB7CD3E79223}" type="slidenum">
              <a:rPr lang="en-GB" smtClean="0"/>
              <a:pPr/>
              <a:t>26</a:t>
            </a:fld>
            <a:endParaRPr lang="en-GB"/>
          </a:p>
        </p:txBody>
      </p:sp>
      <p:pic>
        <p:nvPicPr>
          <p:cNvPr id="17" name="Picture 16">
            <a:extLst>
              <a:ext uri="{FF2B5EF4-FFF2-40B4-BE49-F238E27FC236}">
                <a16:creationId xmlns:a16="http://schemas.microsoft.com/office/drawing/2014/main" id="{3CA88FA2-FACD-E849-B367-7326348201F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220597" y="4620780"/>
            <a:ext cx="3926168" cy="2023029"/>
          </a:xfrm>
          <a:prstGeom prst="rect">
            <a:avLst/>
          </a:prstGeom>
        </p:spPr>
      </p:pic>
      <p:pic>
        <p:nvPicPr>
          <p:cNvPr id="18" name="Picture 17">
            <a:extLst>
              <a:ext uri="{FF2B5EF4-FFF2-40B4-BE49-F238E27FC236}">
                <a16:creationId xmlns:a16="http://schemas.microsoft.com/office/drawing/2014/main" id="{F1139B9A-CB08-034E-AEC1-E88E8F21871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868292" y="4616497"/>
            <a:ext cx="3966971" cy="2021013"/>
          </a:xfrm>
          <a:prstGeom prst="rect">
            <a:avLst/>
          </a:prstGeom>
        </p:spPr>
      </p:pic>
      <p:pic>
        <p:nvPicPr>
          <p:cNvPr id="19" name="Picture 18">
            <a:extLst>
              <a:ext uri="{FF2B5EF4-FFF2-40B4-BE49-F238E27FC236}">
                <a16:creationId xmlns:a16="http://schemas.microsoft.com/office/drawing/2014/main" id="{B70A3B96-29F5-C341-A10A-C07F0452A45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15697" y="2662183"/>
            <a:ext cx="2842388" cy="1448083"/>
          </a:xfrm>
          <a:prstGeom prst="rect">
            <a:avLst/>
          </a:prstGeom>
        </p:spPr>
      </p:pic>
      <p:pic>
        <p:nvPicPr>
          <p:cNvPr id="22" name="Picture 21">
            <a:extLst>
              <a:ext uri="{FF2B5EF4-FFF2-40B4-BE49-F238E27FC236}">
                <a16:creationId xmlns:a16="http://schemas.microsoft.com/office/drawing/2014/main" id="{0F31BB6D-03E5-3B4D-90E8-4673A0D9167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53051" y="2663943"/>
            <a:ext cx="2844420" cy="1468700"/>
          </a:xfrm>
          <a:prstGeom prst="rect">
            <a:avLst/>
          </a:prstGeom>
        </p:spPr>
      </p:pic>
      <p:pic>
        <p:nvPicPr>
          <p:cNvPr id="25" name="Picture 24">
            <a:extLst>
              <a:ext uri="{FF2B5EF4-FFF2-40B4-BE49-F238E27FC236}">
                <a16:creationId xmlns:a16="http://schemas.microsoft.com/office/drawing/2014/main" id="{E4747B66-81EE-644C-AC63-7CF7D423FDD0}"/>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78362" y="957166"/>
            <a:ext cx="2312832" cy="1169520"/>
          </a:xfrm>
          <a:prstGeom prst="rect">
            <a:avLst/>
          </a:prstGeom>
        </p:spPr>
      </p:pic>
      <p:pic>
        <p:nvPicPr>
          <p:cNvPr id="27" name="Picture 26">
            <a:extLst>
              <a:ext uri="{FF2B5EF4-FFF2-40B4-BE49-F238E27FC236}">
                <a16:creationId xmlns:a16="http://schemas.microsoft.com/office/drawing/2014/main" id="{EF0CE0E1-EDC1-4A44-9039-576CB9FDF1E4}"/>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183681" y="953995"/>
            <a:ext cx="2309528" cy="1172691"/>
          </a:xfrm>
          <a:prstGeom prst="rect">
            <a:avLst/>
          </a:prstGeom>
        </p:spPr>
      </p:pic>
      <p:pic>
        <p:nvPicPr>
          <p:cNvPr id="37" name="Picture 36">
            <a:extLst>
              <a:ext uri="{FF2B5EF4-FFF2-40B4-BE49-F238E27FC236}">
                <a16:creationId xmlns:a16="http://schemas.microsoft.com/office/drawing/2014/main" id="{9632AEA0-5BB9-EB40-AB5E-FC0642013EAD}"/>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3760804" y="959210"/>
            <a:ext cx="2266719" cy="1178386"/>
          </a:xfrm>
          <a:prstGeom prst="rect">
            <a:avLst/>
          </a:prstGeom>
        </p:spPr>
      </p:pic>
      <p:sp>
        <p:nvSpPr>
          <p:cNvPr id="53" name="Rectangle 52">
            <a:extLst>
              <a:ext uri="{FF2B5EF4-FFF2-40B4-BE49-F238E27FC236}">
                <a16:creationId xmlns:a16="http://schemas.microsoft.com/office/drawing/2014/main" id="{0B2434F9-FACA-FA43-B131-3C121A9D3CBC}"/>
              </a:ext>
            </a:extLst>
          </p:cNvPr>
          <p:cNvSpPr/>
          <p:nvPr/>
        </p:nvSpPr>
        <p:spPr>
          <a:xfrm>
            <a:off x="285495" y="2068819"/>
            <a:ext cx="2856250" cy="400110"/>
          </a:xfrm>
          <a:prstGeom prst="rect">
            <a:avLst/>
          </a:prstGeom>
        </p:spPr>
        <p:txBody>
          <a:bodyPr wrap="square">
            <a:spAutoFit/>
          </a:bodyPr>
          <a:lstStyle/>
          <a:p>
            <a:pPr algn="ctr"/>
            <a:r>
              <a:rPr lang="de-DE" sz="2000" dirty="0">
                <a:solidFill>
                  <a:srgbClr val="0000FF"/>
                </a:solidFill>
              </a:rPr>
              <a:t>1. Space </a:t>
            </a:r>
            <a:r>
              <a:rPr lang="de-DE" sz="2000" dirty="0" err="1">
                <a:solidFill>
                  <a:srgbClr val="0000FF"/>
                </a:solidFill>
              </a:rPr>
              <a:t>reservation</a:t>
            </a:r>
            <a:endParaRPr lang="en-US" sz="2000" dirty="0"/>
          </a:p>
        </p:txBody>
      </p:sp>
      <p:sp>
        <p:nvSpPr>
          <p:cNvPr id="54" name="Rectangle 53">
            <a:extLst>
              <a:ext uri="{FF2B5EF4-FFF2-40B4-BE49-F238E27FC236}">
                <a16:creationId xmlns:a16="http://schemas.microsoft.com/office/drawing/2014/main" id="{60FEC54A-4760-0F40-980E-9E7784870B1D}"/>
              </a:ext>
            </a:extLst>
          </p:cNvPr>
          <p:cNvSpPr/>
          <p:nvPr/>
        </p:nvSpPr>
        <p:spPr>
          <a:xfrm>
            <a:off x="3555018" y="2073006"/>
            <a:ext cx="2816067" cy="400110"/>
          </a:xfrm>
          <a:prstGeom prst="rect">
            <a:avLst/>
          </a:prstGeom>
        </p:spPr>
        <p:txBody>
          <a:bodyPr wrap="square">
            <a:spAutoFit/>
          </a:bodyPr>
          <a:lstStyle/>
          <a:p>
            <a:pPr algn="ctr"/>
            <a:r>
              <a:rPr lang="de-DE" sz="2000" dirty="0">
                <a:solidFill>
                  <a:srgbClr val="0000FF"/>
                </a:solidFill>
              </a:rPr>
              <a:t>2. </a:t>
            </a:r>
            <a:r>
              <a:rPr lang="de-DE" sz="2000" dirty="0" err="1">
                <a:solidFill>
                  <a:srgbClr val="0000FF"/>
                </a:solidFill>
              </a:rPr>
              <a:t>Preliminary</a:t>
            </a:r>
            <a:r>
              <a:rPr lang="de-DE" sz="2000" dirty="0">
                <a:solidFill>
                  <a:srgbClr val="0000FF"/>
                </a:solidFill>
              </a:rPr>
              <a:t> Design</a:t>
            </a:r>
            <a:endParaRPr lang="en-US" sz="2000" dirty="0"/>
          </a:p>
        </p:txBody>
      </p:sp>
      <p:sp>
        <p:nvSpPr>
          <p:cNvPr id="55" name="Rectangle 54">
            <a:extLst>
              <a:ext uri="{FF2B5EF4-FFF2-40B4-BE49-F238E27FC236}">
                <a16:creationId xmlns:a16="http://schemas.microsoft.com/office/drawing/2014/main" id="{9A4CDF2E-0FC7-D740-AC07-F9DA335D5D57}"/>
              </a:ext>
            </a:extLst>
          </p:cNvPr>
          <p:cNvSpPr/>
          <p:nvPr/>
        </p:nvSpPr>
        <p:spPr>
          <a:xfrm>
            <a:off x="6980377" y="2082786"/>
            <a:ext cx="2816067" cy="400110"/>
          </a:xfrm>
          <a:prstGeom prst="rect">
            <a:avLst/>
          </a:prstGeom>
        </p:spPr>
        <p:txBody>
          <a:bodyPr wrap="square">
            <a:spAutoFit/>
          </a:bodyPr>
          <a:lstStyle/>
          <a:p>
            <a:pPr algn="ctr"/>
            <a:r>
              <a:rPr lang="de-DE" sz="2000" dirty="0">
                <a:solidFill>
                  <a:srgbClr val="0000FF"/>
                </a:solidFill>
              </a:rPr>
              <a:t>3. </a:t>
            </a:r>
            <a:r>
              <a:rPr lang="de-DE" sz="2000" dirty="0" err="1">
                <a:solidFill>
                  <a:srgbClr val="0000FF"/>
                </a:solidFill>
              </a:rPr>
              <a:t>Detailed</a:t>
            </a:r>
            <a:r>
              <a:rPr lang="de-DE" sz="2000" dirty="0">
                <a:solidFill>
                  <a:srgbClr val="0000FF"/>
                </a:solidFill>
              </a:rPr>
              <a:t> Design</a:t>
            </a:r>
            <a:endParaRPr lang="en-US" sz="2000" dirty="0"/>
          </a:p>
        </p:txBody>
      </p:sp>
      <p:sp>
        <p:nvSpPr>
          <p:cNvPr id="56" name="Rectangle 55">
            <a:extLst>
              <a:ext uri="{FF2B5EF4-FFF2-40B4-BE49-F238E27FC236}">
                <a16:creationId xmlns:a16="http://schemas.microsoft.com/office/drawing/2014/main" id="{A4E4E183-953F-FA4C-AFD8-6D0D6F2897CF}"/>
              </a:ext>
            </a:extLst>
          </p:cNvPr>
          <p:cNvSpPr/>
          <p:nvPr/>
        </p:nvSpPr>
        <p:spPr>
          <a:xfrm>
            <a:off x="141220" y="4058330"/>
            <a:ext cx="2951177" cy="400110"/>
          </a:xfrm>
          <a:prstGeom prst="rect">
            <a:avLst/>
          </a:prstGeom>
        </p:spPr>
        <p:txBody>
          <a:bodyPr wrap="square">
            <a:spAutoFit/>
          </a:bodyPr>
          <a:lstStyle/>
          <a:p>
            <a:pPr algn="ctr"/>
            <a:r>
              <a:rPr lang="de-DE" sz="2000" dirty="0">
                <a:solidFill>
                  <a:srgbClr val="0000FF"/>
                </a:solidFill>
              </a:rPr>
              <a:t>4. Manufacturing </a:t>
            </a:r>
            <a:r>
              <a:rPr lang="de-DE" sz="2000" dirty="0" err="1">
                <a:solidFill>
                  <a:srgbClr val="0000FF"/>
                </a:solidFill>
              </a:rPr>
              <a:t>launch</a:t>
            </a:r>
            <a:endParaRPr lang="en-US" sz="2000" dirty="0"/>
          </a:p>
        </p:txBody>
      </p:sp>
      <p:sp>
        <p:nvSpPr>
          <p:cNvPr id="57" name="Rectangle 56">
            <a:extLst>
              <a:ext uri="{FF2B5EF4-FFF2-40B4-BE49-F238E27FC236}">
                <a16:creationId xmlns:a16="http://schemas.microsoft.com/office/drawing/2014/main" id="{9621011F-6BB1-6C49-A983-60B2856CD913}"/>
              </a:ext>
            </a:extLst>
          </p:cNvPr>
          <p:cNvSpPr/>
          <p:nvPr/>
        </p:nvSpPr>
        <p:spPr>
          <a:xfrm>
            <a:off x="3603639" y="4110661"/>
            <a:ext cx="2951177" cy="400110"/>
          </a:xfrm>
          <a:prstGeom prst="rect">
            <a:avLst/>
          </a:prstGeom>
        </p:spPr>
        <p:txBody>
          <a:bodyPr wrap="square">
            <a:spAutoFit/>
          </a:bodyPr>
          <a:lstStyle/>
          <a:p>
            <a:pPr algn="ctr"/>
            <a:r>
              <a:rPr lang="de-DE" sz="2000" dirty="0">
                <a:solidFill>
                  <a:srgbClr val="0000FF"/>
                </a:solidFill>
              </a:rPr>
              <a:t>5. Installation Review</a:t>
            </a:r>
            <a:endParaRPr lang="en-US" sz="2000" dirty="0"/>
          </a:p>
        </p:txBody>
      </p:sp>
      <p:sp>
        <p:nvSpPr>
          <p:cNvPr id="58" name="Rectangle 57">
            <a:extLst>
              <a:ext uri="{FF2B5EF4-FFF2-40B4-BE49-F238E27FC236}">
                <a16:creationId xmlns:a16="http://schemas.microsoft.com/office/drawing/2014/main" id="{41CE7BA8-8F8B-AC43-90CB-960B647E51A6}"/>
              </a:ext>
            </a:extLst>
          </p:cNvPr>
          <p:cNvSpPr/>
          <p:nvPr/>
        </p:nvSpPr>
        <p:spPr>
          <a:xfrm>
            <a:off x="6815697" y="4058330"/>
            <a:ext cx="2951177" cy="400110"/>
          </a:xfrm>
          <a:prstGeom prst="rect">
            <a:avLst/>
          </a:prstGeom>
        </p:spPr>
        <p:txBody>
          <a:bodyPr wrap="square">
            <a:spAutoFit/>
          </a:bodyPr>
          <a:lstStyle/>
          <a:p>
            <a:pPr algn="ctr"/>
            <a:r>
              <a:rPr lang="de-DE" sz="2000" dirty="0">
                <a:solidFill>
                  <a:srgbClr val="0000FF"/>
                </a:solidFill>
              </a:rPr>
              <a:t>6. </a:t>
            </a:r>
            <a:r>
              <a:rPr lang="de-DE" sz="2000" dirty="0" err="1">
                <a:solidFill>
                  <a:srgbClr val="0000FF"/>
                </a:solidFill>
              </a:rPr>
              <a:t>Testing</a:t>
            </a:r>
            <a:endParaRPr lang="en-US" sz="2000" dirty="0"/>
          </a:p>
        </p:txBody>
      </p:sp>
      <p:sp>
        <p:nvSpPr>
          <p:cNvPr id="59" name="Rectangle 58">
            <a:extLst>
              <a:ext uri="{FF2B5EF4-FFF2-40B4-BE49-F238E27FC236}">
                <a16:creationId xmlns:a16="http://schemas.microsoft.com/office/drawing/2014/main" id="{FCECE2A7-F318-9542-BE38-A9606B1ECE39}"/>
              </a:ext>
            </a:extLst>
          </p:cNvPr>
          <p:cNvSpPr/>
          <p:nvPr/>
        </p:nvSpPr>
        <p:spPr>
          <a:xfrm>
            <a:off x="868293" y="6648766"/>
            <a:ext cx="3943712" cy="400110"/>
          </a:xfrm>
          <a:prstGeom prst="rect">
            <a:avLst/>
          </a:prstGeom>
        </p:spPr>
        <p:txBody>
          <a:bodyPr wrap="square">
            <a:spAutoFit/>
          </a:bodyPr>
          <a:lstStyle/>
          <a:p>
            <a:pPr algn="ctr"/>
            <a:r>
              <a:rPr lang="de-DE" sz="2000" dirty="0">
                <a:solidFill>
                  <a:srgbClr val="0000FF"/>
                </a:solidFill>
              </a:rPr>
              <a:t>7. As-</a:t>
            </a:r>
            <a:r>
              <a:rPr lang="de-DE" sz="2000" dirty="0" err="1">
                <a:solidFill>
                  <a:srgbClr val="0000FF"/>
                </a:solidFill>
              </a:rPr>
              <a:t>Scanned</a:t>
            </a:r>
            <a:endParaRPr lang="en-US" sz="2000" dirty="0"/>
          </a:p>
        </p:txBody>
      </p:sp>
      <p:sp>
        <p:nvSpPr>
          <p:cNvPr id="60" name="Rectangle 59">
            <a:extLst>
              <a:ext uri="{FF2B5EF4-FFF2-40B4-BE49-F238E27FC236}">
                <a16:creationId xmlns:a16="http://schemas.microsoft.com/office/drawing/2014/main" id="{78C2BEBD-02D9-9F42-AA83-81D5721D02CB}"/>
              </a:ext>
            </a:extLst>
          </p:cNvPr>
          <p:cNvSpPr/>
          <p:nvPr/>
        </p:nvSpPr>
        <p:spPr>
          <a:xfrm>
            <a:off x="5220597" y="6671931"/>
            <a:ext cx="3926168" cy="400110"/>
          </a:xfrm>
          <a:prstGeom prst="rect">
            <a:avLst/>
          </a:prstGeom>
        </p:spPr>
        <p:txBody>
          <a:bodyPr wrap="square">
            <a:spAutoFit/>
          </a:bodyPr>
          <a:lstStyle/>
          <a:p>
            <a:pPr algn="ctr"/>
            <a:r>
              <a:rPr lang="de-DE" sz="2000" dirty="0">
                <a:solidFill>
                  <a:srgbClr val="0000FF"/>
                </a:solidFill>
              </a:rPr>
              <a:t>8. As-</a:t>
            </a:r>
            <a:r>
              <a:rPr lang="de-DE" sz="2000" dirty="0" err="1">
                <a:solidFill>
                  <a:srgbClr val="0000FF"/>
                </a:solidFill>
              </a:rPr>
              <a:t>Built</a:t>
            </a:r>
            <a:r>
              <a:rPr lang="de-DE" sz="2000" dirty="0">
                <a:solidFill>
                  <a:srgbClr val="0000FF"/>
                </a:solidFill>
              </a:rPr>
              <a:t> &amp; </a:t>
            </a:r>
            <a:r>
              <a:rPr lang="de-DE" sz="2000" dirty="0" err="1">
                <a:solidFill>
                  <a:srgbClr val="0000FF"/>
                </a:solidFill>
              </a:rPr>
              <a:t>Commissioned</a:t>
            </a:r>
            <a:endParaRPr lang="en-US" sz="2000" dirty="0"/>
          </a:p>
        </p:txBody>
      </p:sp>
      <p:pic>
        <p:nvPicPr>
          <p:cNvPr id="62" name="Picture 61">
            <a:extLst>
              <a:ext uri="{FF2B5EF4-FFF2-40B4-BE49-F238E27FC236}">
                <a16:creationId xmlns:a16="http://schemas.microsoft.com/office/drawing/2014/main" id="{7F79BE5B-0A3A-874F-983B-66439B60E600}"/>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a:stretch/>
        </p:blipFill>
        <p:spPr>
          <a:xfrm>
            <a:off x="3649823" y="2662184"/>
            <a:ext cx="2812755" cy="1448082"/>
          </a:xfrm>
          <a:prstGeom prst="rect">
            <a:avLst/>
          </a:prstGeom>
        </p:spPr>
      </p:pic>
    </p:spTree>
    <p:extLst>
      <p:ext uri="{BB962C8B-B14F-4D97-AF65-F5344CB8AC3E}">
        <p14:creationId xmlns:p14="http://schemas.microsoft.com/office/powerpoint/2010/main" val="3384341217"/>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idx="10"/>
          </p:nvPr>
        </p:nvSpPr>
        <p:spPr/>
        <p:txBody>
          <a:bodyPr/>
          <a:lstStyle/>
          <a:p>
            <a:fld id="{9FF39CA2-04EB-4CA6-BF9F-780F92DB7FFC}" type="slidenum">
              <a:rPr lang="it-IT" altLang="it-IT" smtClean="0"/>
              <a:pPr/>
              <a:t>3</a:t>
            </a:fld>
            <a:endParaRPr lang="it-IT" altLang="it-IT" dirty="0"/>
          </a:p>
        </p:txBody>
      </p:sp>
      <p:sp>
        <p:nvSpPr>
          <p:cNvPr id="3" name="Content Placeholder 2"/>
          <p:cNvSpPr>
            <a:spLocks noGrp="1"/>
          </p:cNvSpPr>
          <p:nvPr>
            <p:ph sz="quarter" idx="12"/>
          </p:nvPr>
        </p:nvSpPr>
        <p:spPr>
          <a:xfrm>
            <a:off x="143768" y="755501"/>
            <a:ext cx="5688631" cy="432048"/>
          </a:xfrm>
        </p:spPr>
        <p:txBody>
          <a:bodyPr/>
          <a:lstStyle/>
          <a:p>
            <a:r>
              <a:rPr lang="de-DE" dirty="0"/>
              <a:t>1. Introduction of 3D CAD MODEL</a:t>
            </a:r>
          </a:p>
          <a:p>
            <a:endParaRPr lang="de-DE" dirty="0"/>
          </a:p>
        </p:txBody>
      </p:sp>
      <p:sp>
        <p:nvSpPr>
          <p:cNvPr id="4" name="TextBox 3"/>
          <p:cNvSpPr txBox="1"/>
          <p:nvPr/>
        </p:nvSpPr>
        <p:spPr>
          <a:xfrm>
            <a:off x="231899" y="1205880"/>
            <a:ext cx="9505056" cy="6063198"/>
          </a:xfrm>
          <a:prstGeom prst="rect">
            <a:avLst/>
          </a:prstGeom>
          <a:noFill/>
        </p:spPr>
        <p:txBody>
          <a:bodyPr wrap="square" rtlCol="0">
            <a:spAutoFit/>
          </a:bodyPr>
          <a:lstStyle/>
          <a:p>
            <a:r>
              <a:rPr lang="en-US" dirty="0">
                <a:solidFill>
                  <a:schemeClr val="tx1"/>
                </a:solidFill>
              </a:rPr>
              <a:t>A </a:t>
            </a:r>
            <a:r>
              <a:rPr lang="en-US" cap="all" dirty="0">
                <a:solidFill>
                  <a:schemeClr val="tx1"/>
                </a:solidFill>
              </a:rPr>
              <a:t>3D </a:t>
            </a:r>
            <a:r>
              <a:rPr lang="en-US" dirty="0">
                <a:solidFill>
                  <a:schemeClr val="tx1"/>
                </a:solidFill>
              </a:rPr>
              <a:t>model provides benefits such as:</a:t>
            </a:r>
          </a:p>
          <a:p>
            <a:endParaRPr lang="en-US" sz="1400" dirty="0">
              <a:solidFill>
                <a:schemeClr val="tx1"/>
              </a:solidFill>
            </a:endParaRPr>
          </a:p>
          <a:p>
            <a:pPr marL="342900" indent="-342900">
              <a:buFont typeface="Wingdings" charset="2"/>
              <a:buChar char="Ø"/>
            </a:pPr>
            <a:r>
              <a:rPr lang="en-US" sz="2200" b="1" dirty="0">
                <a:solidFill>
                  <a:schemeClr val="tx1"/>
                </a:solidFill>
              </a:rPr>
              <a:t>It aids in planning and design (e.g.</a:t>
            </a:r>
            <a:r>
              <a:rPr lang="en-US" sz="2200" dirty="0">
                <a:solidFill>
                  <a:schemeClr val="tx1"/>
                </a:solidFill>
              </a:rPr>
              <a:t>– </a:t>
            </a:r>
            <a:r>
              <a:rPr lang="en-US" sz="2200" b="1" dirty="0">
                <a:solidFill>
                  <a:schemeClr val="tx1"/>
                </a:solidFill>
              </a:rPr>
              <a:t>conceptual design during the conceptual phase)</a:t>
            </a:r>
          </a:p>
          <a:p>
            <a:pPr marL="342900" indent="-342900">
              <a:buFont typeface="Wingdings" charset="2"/>
              <a:buChar char="Ø"/>
            </a:pPr>
            <a:r>
              <a:rPr lang="en-US" sz="2200" b="1" dirty="0">
                <a:solidFill>
                  <a:schemeClr val="tx1"/>
                </a:solidFill>
              </a:rPr>
              <a:t>It aids in integration activities:</a:t>
            </a:r>
          </a:p>
          <a:p>
            <a:pPr marL="1084263" lvl="1" indent="-342900">
              <a:buFont typeface="Wingdings" pitchFamily="2" charset="2"/>
              <a:buChar char="§"/>
            </a:pPr>
            <a:r>
              <a:rPr lang="en-US" sz="2000" dirty="0">
                <a:solidFill>
                  <a:srgbClr val="000000"/>
                </a:solidFill>
              </a:rPr>
              <a:t>The 3D models can be used to support vision sharing, and they help discovering, resolving design issues early (e. g. </a:t>
            </a:r>
            <a:r>
              <a:rPr lang="en-US" sz="2000" b="1" dirty="0">
                <a:solidFill>
                  <a:srgbClr val="000000"/>
                </a:solidFill>
              </a:rPr>
              <a:t>clashes, interfaces, assembly clearances </a:t>
            </a:r>
            <a:r>
              <a:rPr lang="en-US" sz="2000" dirty="0">
                <a:solidFill>
                  <a:srgbClr val="000000"/>
                </a:solidFill>
              </a:rPr>
              <a:t>etc.) and the models can be readily available for </a:t>
            </a:r>
            <a:r>
              <a:rPr lang="en-US" sz="2000" b="1" dirty="0">
                <a:solidFill>
                  <a:srgbClr val="000000"/>
                </a:solidFill>
              </a:rPr>
              <a:t>FEA simulations</a:t>
            </a:r>
            <a:endParaRPr lang="en-US" sz="2200" b="1" dirty="0">
              <a:solidFill>
                <a:schemeClr val="tx1"/>
              </a:solidFill>
            </a:endParaRPr>
          </a:p>
          <a:p>
            <a:pPr marL="342900" indent="-342900">
              <a:buFont typeface="Wingdings" charset="2"/>
              <a:buChar char="Ø"/>
            </a:pPr>
            <a:r>
              <a:rPr lang="en-US" sz="2200" b="1" dirty="0">
                <a:solidFill>
                  <a:schemeClr val="tx1"/>
                </a:solidFill>
              </a:rPr>
              <a:t>It is the smart modern way of design </a:t>
            </a:r>
            <a:r>
              <a:rPr lang="en-US" sz="2200" dirty="0">
                <a:solidFill>
                  <a:schemeClr val="tx1"/>
                </a:solidFill>
              </a:rPr>
              <a:t>– avoiding the need for an army of designers and engineers</a:t>
            </a:r>
          </a:p>
          <a:p>
            <a:pPr marL="342900" indent="-342900">
              <a:buFont typeface="Wingdings" charset="2"/>
              <a:buChar char="Ø"/>
            </a:pPr>
            <a:r>
              <a:rPr lang="en-US" sz="2200" dirty="0">
                <a:solidFill>
                  <a:schemeClr val="tx1"/>
                </a:solidFill>
              </a:rPr>
              <a:t>Our 3D model can range from the overall XLS layout down to detailed models of individual accelerator components</a:t>
            </a:r>
          </a:p>
          <a:p>
            <a:pPr marL="342900" indent="-342900">
              <a:buFont typeface="Wingdings" charset="2"/>
              <a:buChar char="Ø"/>
            </a:pPr>
            <a:r>
              <a:rPr lang="en-US" sz="2200" dirty="0">
                <a:solidFill>
                  <a:srgbClr val="000000"/>
                </a:solidFill>
              </a:rPr>
              <a:t>It can serve as a repository of the 3D designs (XLS Engineering Data Management System-EDMS repository)</a:t>
            </a:r>
          </a:p>
          <a:p>
            <a:pPr marL="342900" indent="-342900">
              <a:buFont typeface="Wingdings" charset="2"/>
              <a:buChar char="Ø"/>
            </a:pPr>
            <a:endParaRPr lang="en-US" sz="1000" dirty="0">
              <a:solidFill>
                <a:srgbClr val="000000"/>
              </a:solidFill>
            </a:endParaRPr>
          </a:p>
          <a:p>
            <a:r>
              <a:rPr lang="en-US" sz="2000" b="1" i="1" dirty="0">
                <a:solidFill>
                  <a:srgbClr val="000000"/>
                </a:solidFill>
              </a:rPr>
              <a:t>This presentation explains the modeling technique and shows examples of model usage</a:t>
            </a:r>
            <a:endParaRPr lang="en-US" sz="2200" b="1" i="1" dirty="0">
              <a:solidFill>
                <a:schemeClr val="tx1"/>
              </a:solidFill>
            </a:endParaRPr>
          </a:p>
          <a:p>
            <a:pPr marL="342900" indent="-342900">
              <a:buFont typeface="Wingdings" charset="2"/>
              <a:buChar char="Ø"/>
            </a:pPr>
            <a:endParaRPr lang="en-US" sz="2200" dirty="0">
              <a:solidFill>
                <a:schemeClr val="tx1"/>
              </a:solidFill>
            </a:endParaRPr>
          </a:p>
        </p:txBody>
      </p:sp>
      <p:sp>
        <p:nvSpPr>
          <p:cNvPr id="5" name="TextBox 4">
            <a:extLst>
              <a:ext uri="{FF2B5EF4-FFF2-40B4-BE49-F238E27FC236}">
                <a16:creationId xmlns:a16="http://schemas.microsoft.com/office/drawing/2014/main" id="{890A0550-0E37-EB44-BA5D-6538D1AF2ACD}"/>
              </a:ext>
            </a:extLst>
          </p:cNvPr>
          <p:cNvSpPr txBox="1"/>
          <p:nvPr/>
        </p:nvSpPr>
        <p:spPr>
          <a:xfrm>
            <a:off x="5976416" y="755501"/>
            <a:ext cx="4032448" cy="523220"/>
          </a:xfrm>
          <a:prstGeom prst="rect">
            <a:avLst/>
          </a:prstGeom>
          <a:noFill/>
        </p:spPr>
        <p:txBody>
          <a:bodyPr wrap="square" rtlCol="0">
            <a:spAutoFit/>
          </a:bodyPr>
          <a:lstStyle/>
          <a:p>
            <a:r>
              <a:rPr lang="sv-SE" sz="2800" dirty="0" err="1">
                <a:solidFill>
                  <a:srgbClr val="0432FF"/>
                </a:solidFill>
                <a:latin typeface="Calibri" panose="020F0502020204030204" pitchFamily="34" charset="0"/>
                <a:cs typeface="Calibri" panose="020F0502020204030204" pitchFamily="34" charset="0"/>
              </a:rPr>
              <a:t>Why</a:t>
            </a:r>
            <a:r>
              <a:rPr lang="sv-SE" sz="2800" dirty="0">
                <a:solidFill>
                  <a:srgbClr val="0432FF"/>
                </a:solidFill>
                <a:latin typeface="Calibri" panose="020F0502020204030204" pitchFamily="34" charset="0"/>
                <a:cs typeface="Calibri" panose="020F0502020204030204" pitchFamily="34" charset="0"/>
              </a:rPr>
              <a:t> a 3D CAD XLS </a:t>
            </a:r>
            <a:r>
              <a:rPr lang="sv-SE" sz="2800" dirty="0" err="1">
                <a:solidFill>
                  <a:srgbClr val="0432FF"/>
                </a:solidFill>
                <a:latin typeface="Calibri" panose="020F0502020204030204" pitchFamily="34" charset="0"/>
                <a:cs typeface="Calibri" panose="020F0502020204030204" pitchFamily="34" charset="0"/>
              </a:rPr>
              <a:t>model</a:t>
            </a:r>
            <a:r>
              <a:rPr lang="sv-SE" sz="2800" dirty="0">
                <a:solidFill>
                  <a:srgbClr val="0432FF"/>
                </a:solidFill>
                <a:latin typeface="Calibri" panose="020F0502020204030204" pitchFamily="34" charset="0"/>
                <a:cs typeface="Calibri" panose="020F0502020204030204" pitchFamily="34" charset="0"/>
              </a:rPr>
              <a:t>?</a:t>
            </a:r>
          </a:p>
        </p:txBody>
      </p:sp>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609" y="683493"/>
            <a:ext cx="8568952" cy="504056"/>
          </a:xfrm>
        </p:spPr>
        <p:txBody>
          <a:bodyPr/>
          <a:lstStyle/>
          <a:p>
            <a:r>
              <a:rPr lang="de-DE" dirty="0"/>
              <a:t>2. CAD/CAM System CATIA V5 &amp; V6</a:t>
            </a:r>
          </a:p>
        </p:txBody>
      </p:sp>
      <p:sp>
        <p:nvSpPr>
          <p:cNvPr id="3" name="Content Placeholder 2"/>
          <p:cNvSpPr>
            <a:spLocks noGrp="1"/>
          </p:cNvSpPr>
          <p:nvPr>
            <p:ph sz="half" idx="1"/>
          </p:nvPr>
        </p:nvSpPr>
        <p:spPr>
          <a:xfrm>
            <a:off x="143769" y="1183121"/>
            <a:ext cx="9797932" cy="5765067"/>
          </a:xfrm>
        </p:spPr>
        <p:txBody>
          <a:bodyPr/>
          <a:lstStyle/>
          <a:p>
            <a:pPr marL="342900" indent="-342900">
              <a:buFont typeface="Arial"/>
              <a:buChar char="•"/>
            </a:pPr>
            <a:endParaRPr lang="en-US" sz="200" b="1" dirty="0">
              <a:solidFill>
                <a:srgbClr val="0000FF"/>
              </a:solidFill>
            </a:endParaRPr>
          </a:p>
          <a:p>
            <a:r>
              <a:rPr lang="en-US" dirty="0"/>
              <a:t>Our CAD team has been using CATIA V5 &amp; V6 and is available to </a:t>
            </a:r>
            <a:r>
              <a:rPr lang="en-US" b="1" i="1" u="sng" dirty="0">
                <a:solidFill>
                  <a:srgbClr val="0000FF"/>
                </a:solidFill>
              </a:rPr>
              <a:t>support XLS at the appropriate level of detail for design studies.</a:t>
            </a:r>
          </a:p>
          <a:p>
            <a:endParaRPr lang="en-US" b="1" i="1" u="sng" dirty="0">
              <a:solidFill>
                <a:srgbClr val="0000FF"/>
              </a:solidFill>
            </a:endParaRPr>
          </a:p>
          <a:p>
            <a:pPr marL="342900" indent="-342900">
              <a:buFont typeface="Arial" panose="020B0604020202020204" pitchFamily="34" charset="0"/>
              <a:buChar char="•"/>
            </a:pPr>
            <a:r>
              <a:rPr lang="en-US" dirty="0"/>
              <a:t>This platform is typically used for medium or large technical designs as it can handle tenths of thousands of unique designs and specs.</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b="1" dirty="0">
                <a:solidFill>
                  <a:srgbClr val="0000FF"/>
                </a:solidFill>
              </a:rPr>
              <a:t>User Friendly </a:t>
            </a:r>
            <a:r>
              <a:rPr lang="en-US" dirty="0"/>
              <a:t>(light representations) of the models can be imported in freeware software (Navisworks) for simple use (e.g. distance measurements, presentation discussions) in </a:t>
            </a:r>
            <a:r>
              <a:rPr lang="en-US" b="1" dirty="0">
                <a:solidFill>
                  <a:srgbClr val="0432FF"/>
                </a:solidFill>
              </a:rPr>
              <a:t>different </a:t>
            </a:r>
            <a:r>
              <a:rPr lang="en-US" b="1" dirty="0">
                <a:solidFill>
                  <a:srgbClr val="0000FF"/>
                </a:solidFill>
              </a:rPr>
              <a:t>OS (Windows, Mac </a:t>
            </a:r>
            <a:r>
              <a:rPr lang="en-US" dirty="0" err="1"/>
              <a:t>etc</a:t>
            </a:r>
            <a:r>
              <a:rPr lang="en-US" dirty="0"/>
              <a:t>). </a:t>
            </a:r>
          </a:p>
          <a:p>
            <a:pPr marL="342900" indent="-342900">
              <a:buFont typeface="Arial" panose="020B0604020202020204" pitchFamily="34" charset="0"/>
              <a:buChar char="•"/>
            </a:pPr>
            <a:endParaRPr lang="en-US" dirty="0"/>
          </a:p>
          <a:p>
            <a:pPr marL="342900" indent="-342900">
              <a:buFont typeface="Arial"/>
              <a:buChar char="•"/>
            </a:pPr>
            <a:r>
              <a:rPr lang="en-US" b="1" dirty="0">
                <a:solidFill>
                  <a:srgbClr val="0000FF"/>
                </a:solidFill>
              </a:rPr>
              <a:t>3D-models</a:t>
            </a:r>
            <a:r>
              <a:rPr lang="en-US" dirty="0"/>
              <a:t> and </a:t>
            </a:r>
            <a:r>
              <a:rPr lang="en-US" b="1" dirty="0">
                <a:solidFill>
                  <a:srgbClr val="0000FF"/>
                </a:solidFill>
              </a:rPr>
              <a:t>2D-drawings</a:t>
            </a:r>
            <a:r>
              <a:rPr lang="en-US" dirty="0"/>
              <a:t> can be produced on the same platform with the capability of using </a:t>
            </a:r>
            <a:r>
              <a:rPr lang="en-US" b="1" dirty="0">
                <a:solidFill>
                  <a:srgbClr val="0000FF"/>
                </a:solidFill>
              </a:rPr>
              <a:t>version control </a:t>
            </a:r>
            <a:r>
              <a:rPr lang="en-US" dirty="0"/>
              <a:t>and design evolution validation</a:t>
            </a:r>
          </a:p>
          <a:p>
            <a:pPr marL="342900" indent="-342900">
              <a:buFont typeface="Arial"/>
              <a:buChar char="•"/>
            </a:pPr>
            <a:endParaRPr lang="en-US" dirty="0"/>
          </a:p>
        </p:txBody>
      </p:sp>
      <p:sp>
        <p:nvSpPr>
          <p:cNvPr id="5" name="Slide Number Placeholder 4"/>
          <p:cNvSpPr>
            <a:spLocks noGrp="1"/>
          </p:cNvSpPr>
          <p:nvPr>
            <p:ph type="sldNum" sz="quarter" idx="10"/>
          </p:nvPr>
        </p:nvSpPr>
        <p:spPr/>
        <p:txBody>
          <a:bodyPr/>
          <a:lstStyle/>
          <a:p>
            <a:fld id="{1B83238F-673A-4F65-A6BD-DED2895A3C8A}" type="slidenum">
              <a:rPr lang="it-IT" altLang="it-IT" smtClean="0"/>
              <a:pPr/>
              <a:t>4</a:t>
            </a:fld>
            <a:endParaRPr lang="it-IT" altLang="it-IT" dirty="0"/>
          </a:p>
        </p:txBody>
      </p:sp>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a:extLst>
              <a:ext uri="{FF2B5EF4-FFF2-40B4-BE49-F238E27FC236}">
                <a16:creationId xmlns:a16="http://schemas.microsoft.com/office/drawing/2014/main" id="{46B00F2B-3409-404D-B3BC-84D8D0D69047}"/>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8188" y="2269548"/>
            <a:ext cx="6668414" cy="4547841"/>
          </a:xfrm>
          <a:prstGeom prst="rect">
            <a:avLst/>
          </a:prstGeom>
        </p:spPr>
      </p:pic>
      <p:pic>
        <p:nvPicPr>
          <p:cNvPr id="5" name="Picture 4">
            <a:extLst>
              <a:ext uri="{FF2B5EF4-FFF2-40B4-BE49-F238E27FC236}">
                <a16:creationId xmlns:a16="http://schemas.microsoft.com/office/drawing/2014/main" id="{4A757C34-A89D-6348-AE55-C7A6130F141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191805" y="1107368"/>
            <a:ext cx="3537171" cy="3243069"/>
          </a:xfrm>
          <a:prstGeom prst="rect">
            <a:avLst/>
          </a:prstGeom>
        </p:spPr>
      </p:pic>
      <p:sp>
        <p:nvSpPr>
          <p:cNvPr id="2" name="Slide Number Placeholder 1">
            <a:extLst>
              <a:ext uri="{FF2B5EF4-FFF2-40B4-BE49-F238E27FC236}">
                <a16:creationId xmlns:a16="http://schemas.microsoft.com/office/drawing/2014/main" id="{69ECA8E0-DEE3-D241-8113-B706965EE1A1}"/>
              </a:ext>
            </a:extLst>
          </p:cNvPr>
          <p:cNvSpPr>
            <a:spLocks noGrp="1"/>
          </p:cNvSpPr>
          <p:nvPr>
            <p:ph type="sldNum" sz="quarter" idx="12"/>
          </p:nvPr>
        </p:nvSpPr>
        <p:spPr/>
        <p:txBody>
          <a:bodyPr/>
          <a:lstStyle/>
          <a:p>
            <a:fld id="{276797C7-3D02-2A4F-97AD-9EB2A99A67F0}" type="slidenum">
              <a:rPr lang="sv-SE" smtClean="0">
                <a:solidFill>
                  <a:prstClr val="black">
                    <a:tint val="75000"/>
                  </a:prstClr>
                </a:solidFill>
              </a:rPr>
              <a:pPr/>
              <a:t>5</a:t>
            </a:fld>
            <a:endParaRPr lang="sv-SE">
              <a:solidFill>
                <a:prstClr val="black">
                  <a:tint val="75000"/>
                </a:prstClr>
              </a:solidFill>
            </a:endParaRPr>
          </a:p>
        </p:txBody>
      </p:sp>
      <p:sp>
        <p:nvSpPr>
          <p:cNvPr id="7" name="TextBox 6">
            <a:extLst>
              <a:ext uri="{FF2B5EF4-FFF2-40B4-BE49-F238E27FC236}">
                <a16:creationId xmlns:a16="http://schemas.microsoft.com/office/drawing/2014/main" id="{E001A535-4AA6-B442-AB66-38912587EAB1}"/>
              </a:ext>
            </a:extLst>
          </p:cNvPr>
          <p:cNvSpPr txBox="1"/>
          <p:nvPr/>
        </p:nvSpPr>
        <p:spPr>
          <a:xfrm>
            <a:off x="1724909" y="2387376"/>
            <a:ext cx="1543235"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a:solidFill>
                  <a:schemeClr val="bg1"/>
                </a:solidFill>
              </a:rPr>
              <a:t>2.5 cells </a:t>
            </a:r>
            <a:r>
              <a:rPr lang="sv-SE" sz="1800" dirty="0" err="1">
                <a:solidFill>
                  <a:schemeClr val="bg1"/>
                </a:solidFill>
              </a:rPr>
              <a:t>gun</a:t>
            </a:r>
            <a:endParaRPr lang="sv-SE" sz="1800" dirty="0">
              <a:solidFill>
                <a:schemeClr val="bg1"/>
              </a:solidFill>
            </a:endParaRPr>
          </a:p>
        </p:txBody>
      </p:sp>
      <p:sp>
        <p:nvSpPr>
          <p:cNvPr id="8" name="TextBox 7">
            <a:extLst>
              <a:ext uri="{FF2B5EF4-FFF2-40B4-BE49-F238E27FC236}">
                <a16:creationId xmlns:a16="http://schemas.microsoft.com/office/drawing/2014/main" id="{08C741A4-1F03-0E42-A5DD-0BE3CD0DF6F8}"/>
              </a:ext>
            </a:extLst>
          </p:cNvPr>
          <p:cNvSpPr txBox="1"/>
          <p:nvPr/>
        </p:nvSpPr>
        <p:spPr>
          <a:xfrm>
            <a:off x="525351" y="6084851"/>
            <a:ext cx="1872208" cy="64633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a:solidFill>
                  <a:schemeClr val="bg1"/>
                </a:solidFill>
              </a:rPr>
              <a:t>Gun </a:t>
            </a:r>
            <a:r>
              <a:rPr lang="sv-SE" sz="1800" dirty="0" err="1">
                <a:solidFill>
                  <a:schemeClr val="bg1"/>
                </a:solidFill>
              </a:rPr>
              <a:t>solenoid</a:t>
            </a:r>
            <a:r>
              <a:rPr lang="sv-SE" sz="1800" dirty="0">
                <a:solidFill>
                  <a:schemeClr val="bg1"/>
                </a:solidFill>
              </a:rPr>
              <a:t>, </a:t>
            </a:r>
            <a:r>
              <a:rPr lang="sv-SE" sz="1800" dirty="0" err="1">
                <a:solidFill>
                  <a:schemeClr val="bg1"/>
                </a:solidFill>
              </a:rPr>
              <a:t>bucking</a:t>
            </a:r>
            <a:r>
              <a:rPr lang="sv-SE" sz="1800" dirty="0">
                <a:solidFill>
                  <a:schemeClr val="bg1"/>
                </a:solidFill>
              </a:rPr>
              <a:t> </a:t>
            </a:r>
            <a:r>
              <a:rPr lang="sv-SE" sz="1800" dirty="0" err="1">
                <a:solidFill>
                  <a:schemeClr val="bg1"/>
                </a:solidFill>
              </a:rPr>
              <a:t>coil</a:t>
            </a:r>
            <a:endParaRPr lang="sv-SE" sz="1800" dirty="0">
              <a:solidFill>
                <a:schemeClr val="bg1"/>
              </a:solidFill>
            </a:endParaRPr>
          </a:p>
        </p:txBody>
      </p:sp>
      <p:sp>
        <p:nvSpPr>
          <p:cNvPr id="9" name="TextBox 8">
            <a:extLst>
              <a:ext uri="{FF2B5EF4-FFF2-40B4-BE49-F238E27FC236}">
                <a16:creationId xmlns:a16="http://schemas.microsoft.com/office/drawing/2014/main" id="{13480C66-B445-8243-A370-F4E883653EEB}"/>
              </a:ext>
            </a:extLst>
          </p:cNvPr>
          <p:cNvSpPr txBox="1"/>
          <p:nvPr/>
        </p:nvSpPr>
        <p:spPr>
          <a:xfrm>
            <a:off x="4915890" y="2357007"/>
            <a:ext cx="1436922" cy="584775"/>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600" dirty="0">
                <a:solidFill>
                  <a:schemeClr val="bg1"/>
                </a:solidFill>
              </a:rPr>
              <a:t>Mode </a:t>
            </a:r>
            <a:r>
              <a:rPr lang="sv-SE" sz="1600" dirty="0" err="1">
                <a:solidFill>
                  <a:schemeClr val="bg1"/>
                </a:solidFill>
              </a:rPr>
              <a:t>Launcher</a:t>
            </a:r>
            <a:endParaRPr lang="sv-SE" sz="1600" dirty="0">
              <a:solidFill>
                <a:schemeClr val="bg1"/>
              </a:solidFill>
            </a:endParaRPr>
          </a:p>
        </p:txBody>
      </p:sp>
      <p:sp>
        <p:nvSpPr>
          <p:cNvPr id="10" name="TextBox 9">
            <a:extLst>
              <a:ext uri="{FF2B5EF4-FFF2-40B4-BE49-F238E27FC236}">
                <a16:creationId xmlns:a16="http://schemas.microsoft.com/office/drawing/2014/main" id="{49113083-D29E-1242-B6FB-223C91CA055A}"/>
              </a:ext>
            </a:extLst>
          </p:cNvPr>
          <p:cNvSpPr txBox="1"/>
          <p:nvPr/>
        </p:nvSpPr>
        <p:spPr>
          <a:xfrm>
            <a:off x="293732" y="2904988"/>
            <a:ext cx="1704284" cy="369332"/>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err="1">
                <a:solidFill>
                  <a:schemeClr val="bg1"/>
                </a:solidFill>
              </a:rPr>
              <a:t>Cathode</a:t>
            </a:r>
            <a:r>
              <a:rPr lang="sv-SE" sz="1800" dirty="0">
                <a:solidFill>
                  <a:schemeClr val="bg1"/>
                </a:solidFill>
              </a:rPr>
              <a:t> </a:t>
            </a:r>
            <a:r>
              <a:rPr lang="sv-SE" sz="1800" dirty="0" err="1">
                <a:solidFill>
                  <a:schemeClr val="bg1"/>
                </a:solidFill>
              </a:rPr>
              <a:t>plug</a:t>
            </a:r>
            <a:endParaRPr lang="sv-SE" sz="1800" dirty="0">
              <a:solidFill>
                <a:schemeClr val="bg1"/>
              </a:solidFill>
            </a:endParaRPr>
          </a:p>
        </p:txBody>
      </p:sp>
      <p:cxnSp>
        <p:nvCxnSpPr>
          <p:cNvPr id="15" name="Straight Arrow Connector 14">
            <a:extLst>
              <a:ext uri="{FF2B5EF4-FFF2-40B4-BE49-F238E27FC236}">
                <a16:creationId xmlns:a16="http://schemas.microsoft.com/office/drawing/2014/main" id="{9108A7ED-8092-7841-9733-D48A97A3286C}"/>
              </a:ext>
            </a:extLst>
          </p:cNvPr>
          <p:cNvCxnSpPr>
            <a:cxnSpLocks/>
          </p:cNvCxnSpPr>
          <p:nvPr/>
        </p:nvCxnSpPr>
        <p:spPr>
          <a:xfrm flipH="1">
            <a:off x="3430175" y="2941782"/>
            <a:ext cx="2199648" cy="1054079"/>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F8DB038E-D36F-4649-923C-61AE0EA488AE}"/>
              </a:ext>
            </a:extLst>
          </p:cNvPr>
          <p:cNvCxnSpPr>
            <a:cxnSpLocks/>
          </p:cNvCxnSpPr>
          <p:nvPr/>
        </p:nvCxnSpPr>
        <p:spPr>
          <a:xfrm flipV="1">
            <a:off x="5634351" y="2441816"/>
            <a:ext cx="1700915" cy="499967"/>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52041405-EB52-3445-A237-8A92F25FE5D2}"/>
              </a:ext>
            </a:extLst>
          </p:cNvPr>
          <p:cNvSpPr txBox="1"/>
          <p:nvPr/>
        </p:nvSpPr>
        <p:spPr>
          <a:xfrm>
            <a:off x="8443812" y="3702245"/>
            <a:ext cx="1391526" cy="64633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err="1">
                <a:solidFill>
                  <a:schemeClr val="bg1"/>
                </a:solidFill>
              </a:rPr>
              <a:t>Coupler</a:t>
            </a:r>
            <a:r>
              <a:rPr lang="sv-SE" sz="1800" dirty="0">
                <a:solidFill>
                  <a:schemeClr val="bg1"/>
                </a:solidFill>
              </a:rPr>
              <a:t> </a:t>
            </a:r>
            <a:r>
              <a:rPr lang="sv-SE" sz="1800" dirty="0" err="1">
                <a:solidFill>
                  <a:schemeClr val="bg1"/>
                </a:solidFill>
              </a:rPr>
              <a:t>location</a:t>
            </a:r>
            <a:endParaRPr lang="sv-SE" sz="1800" dirty="0">
              <a:solidFill>
                <a:schemeClr val="bg1"/>
              </a:solidFill>
            </a:endParaRPr>
          </a:p>
        </p:txBody>
      </p:sp>
      <p:cxnSp>
        <p:nvCxnSpPr>
          <p:cNvPr id="26" name="Straight Arrow Connector 25">
            <a:extLst>
              <a:ext uri="{FF2B5EF4-FFF2-40B4-BE49-F238E27FC236}">
                <a16:creationId xmlns:a16="http://schemas.microsoft.com/office/drawing/2014/main" id="{90A78547-FB7D-A44A-A549-6137F926B2BB}"/>
              </a:ext>
            </a:extLst>
          </p:cNvPr>
          <p:cNvCxnSpPr>
            <a:cxnSpLocks/>
            <a:stCxn id="25" idx="0"/>
            <a:endCxn id="18" idx="5"/>
          </p:cNvCxnSpPr>
          <p:nvPr/>
        </p:nvCxnSpPr>
        <p:spPr>
          <a:xfrm flipH="1" flipV="1">
            <a:off x="8852476" y="2441816"/>
            <a:ext cx="287099" cy="1260429"/>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31" name="TextBox 30">
            <a:extLst>
              <a:ext uri="{FF2B5EF4-FFF2-40B4-BE49-F238E27FC236}">
                <a16:creationId xmlns:a16="http://schemas.microsoft.com/office/drawing/2014/main" id="{7FCC877C-25AF-2840-A0EC-F7DF2A287BEE}"/>
              </a:ext>
            </a:extLst>
          </p:cNvPr>
          <p:cNvSpPr txBox="1"/>
          <p:nvPr/>
        </p:nvSpPr>
        <p:spPr>
          <a:xfrm>
            <a:off x="4536930" y="5438520"/>
            <a:ext cx="1567573" cy="646331"/>
          </a:xfrm>
          <a:prstGeom prst="rect">
            <a:avLst/>
          </a:prstGeom>
          <a:noFill/>
          <a:ln>
            <a:no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sv-SE" sz="1800" dirty="0">
                <a:solidFill>
                  <a:schemeClr val="bg1"/>
                </a:solidFill>
              </a:rPr>
              <a:t>Drift 0.7m for </a:t>
            </a:r>
            <a:r>
              <a:rPr lang="sv-SE" sz="1800" dirty="0" err="1">
                <a:solidFill>
                  <a:schemeClr val="bg1"/>
                </a:solidFill>
              </a:rPr>
              <a:t>diagnostics</a:t>
            </a:r>
            <a:endParaRPr lang="sv-SE" sz="1800" dirty="0">
              <a:solidFill>
                <a:schemeClr val="bg1"/>
              </a:solidFill>
            </a:endParaRPr>
          </a:p>
        </p:txBody>
      </p:sp>
      <p:sp>
        <p:nvSpPr>
          <p:cNvPr id="21" name="Title 1">
            <a:extLst>
              <a:ext uri="{FF2B5EF4-FFF2-40B4-BE49-F238E27FC236}">
                <a16:creationId xmlns:a16="http://schemas.microsoft.com/office/drawing/2014/main" id="{74E9B532-E547-7947-8D30-EFA278ACDDD9}"/>
              </a:ext>
            </a:extLst>
          </p:cNvPr>
          <p:cNvSpPr txBox="1">
            <a:spLocks/>
          </p:cNvSpPr>
          <p:nvPr/>
        </p:nvSpPr>
        <p:spPr>
          <a:xfrm>
            <a:off x="359792" y="675102"/>
            <a:ext cx="8712968" cy="504056"/>
          </a:xfrm>
          <a:prstGeom prst="rect">
            <a:avLst/>
          </a:prstGeom>
        </p:spPr>
        <p:txBody>
          <a:bodyPr/>
          <a:lstStyle>
            <a:lvl1pPr algn="l" defTabSz="447675" rtl="0" eaLnBrk="0" fontAlgn="base" hangingPunct="0">
              <a:lnSpc>
                <a:spcPct val="93000"/>
              </a:lnSpc>
              <a:spcBef>
                <a:spcPct val="0"/>
              </a:spcBef>
              <a:spcAft>
                <a:spcPct val="0"/>
              </a:spcAft>
              <a:buClr>
                <a:srgbClr val="000000"/>
              </a:buClr>
              <a:buSzPct val="100000"/>
              <a:buFont typeface="Times New Roman" pitchFamily="18" charset="0"/>
              <a:defRPr sz="3200">
                <a:solidFill>
                  <a:srgbClr val="000000"/>
                </a:solidFill>
                <a:latin typeface="+mj-lt"/>
                <a:ea typeface="ＭＳ Ｐゴシック" pitchFamily="34" charset="-128"/>
                <a:cs typeface="MS PGothic" charset="0"/>
              </a:defRPr>
            </a:lvl1pPr>
            <a:lvl2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2pPr>
            <a:lvl3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3pPr>
            <a:lvl4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4pPr>
            <a:lvl5pPr algn="ctr" defTabSz="447675" rtl="0" eaLnBrk="0" fontAlgn="base" hangingPunct="0">
              <a:lnSpc>
                <a:spcPct val="93000"/>
              </a:lnSpc>
              <a:spcBef>
                <a:spcPct val="0"/>
              </a:spcBef>
              <a:spcAft>
                <a:spcPct val="0"/>
              </a:spcAft>
              <a:buClr>
                <a:srgbClr val="000000"/>
              </a:buClr>
              <a:buSzPct val="100000"/>
              <a:buFont typeface="Times New Roman" pitchFamily="18" charset="0"/>
              <a:defRPr sz="4400">
                <a:solidFill>
                  <a:srgbClr val="000000"/>
                </a:solidFill>
                <a:latin typeface="Arial" charset="0"/>
                <a:ea typeface="ＭＳ Ｐゴシック" pitchFamily="34" charset="-128"/>
                <a:cs typeface="MS PGothic" charset="0"/>
              </a:defRPr>
            </a:lvl5pPr>
            <a:lvl6pPr marL="2514340"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6pPr>
            <a:lvl7pPr marL="2971492"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7pPr>
            <a:lvl8pPr marL="3428645"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8pPr>
            <a:lvl9pPr marL="3885797" indent="-228576" algn="ctr" defTabSz="449216" rtl="0" eaLnBrk="1" fontAlgn="base" hangingPunct="1">
              <a:lnSpc>
                <a:spcPct val="93000"/>
              </a:lnSpc>
              <a:spcBef>
                <a:spcPct val="0"/>
              </a:spcBef>
              <a:spcAft>
                <a:spcPct val="0"/>
              </a:spcAft>
              <a:buClr>
                <a:srgbClr val="000000"/>
              </a:buClr>
              <a:buSzPct val="100000"/>
              <a:buFont typeface="Times New Roman" charset="0"/>
              <a:defRPr sz="4400">
                <a:solidFill>
                  <a:srgbClr val="000000"/>
                </a:solidFill>
                <a:latin typeface="Arial" charset="0"/>
                <a:ea typeface="ＭＳ Ｐゴシック" charset="0"/>
                <a:cs typeface="ＭＳ Ｐゴシック" charset="0"/>
              </a:defRPr>
            </a:lvl9pPr>
          </a:lstStyle>
          <a:p>
            <a:r>
              <a:rPr lang="de-DE" sz="2800" dirty="0">
                <a:solidFill>
                  <a:srgbClr val="C00000"/>
                </a:solidFill>
              </a:rPr>
              <a:t>3. 3D CAD: Study Case </a:t>
            </a:r>
            <a:r>
              <a:rPr lang="de-DE" sz="2800" dirty="0" err="1">
                <a:solidFill>
                  <a:srgbClr val="C00000"/>
                </a:solidFill>
              </a:rPr>
              <a:t>the</a:t>
            </a:r>
            <a:r>
              <a:rPr lang="de-DE" sz="2800" dirty="0">
                <a:solidFill>
                  <a:srgbClr val="C00000"/>
                </a:solidFill>
              </a:rPr>
              <a:t> XLS-</a:t>
            </a:r>
            <a:r>
              <a:rPr lang="de-DE" sz="2800" dirty="0" err="1">
                <a:solidFill>
                  <a:srgbClr val="C00000"/>
                </a:solidFill>
              </a:rPr>
              <a:t>Injector</a:t>
            </a:r>
            <a:endParaRPr lang="de-DE" sz="2800" dirty="0">
              <a:solidFill>
                <a:srgbClr val="C00000"/>
              </a:solidFill>
            </a:endParaRPr>
          </a:p>
        </p:txBody>
      </p:sp>
      <p:sp>
        <p:nvSpPr>
          <p:cNvPr id="23" name="TextBox 22">
            <a:extLst>
              <a:ext uri="{FF2B5EF4-FFF2-40B4-BE49-F238E27FC236}">
                <a16:creationId xmlns:a16="http://schemas.microsoft.com/office/drawing/2014/main" id="{23016B89-5824-A64D-84D1-655FE176B8E6}"/>
              </a:ext>
            </a:extLst>
          </p:cNvPr>
          <p:cNvSpPr txBox="1"/>
          <p:nvPr/>
        </p:nvSpPr>
        <p:spPr>
          <a:xfrm>
            <a:off x="7800642" y="692227"/>
            <a:ext cx="1941557" cy="523220"/>
          </a:xfrm>
          <a:prstGeom prst="rect">
            <a:avLst/>
          </a:prstGeom>
          <a:noFill/>
        </p:spPr>
        <p:txBody>
          <a:bodyPr wrap="none" rtlCol="0">
            <a:spAutoFit/>
          </a:bodyPr>
          <a:lstStyle/>
          <a:p>
            <a:r>
              <a:rPr lang="sv-SE" sz="2800" dirty="0">
                <a:solidFill>
                  <a:srgbClr val="0432FF"/>
                </a:solidFill>
                <a:latin typeface="Calibri" panose="020F0502020204030204" pitchFamily="34" charset="0"/>
                <a:cs typeface="Calibri" panose="020F0502020204030204" pitchFamily="34" charset="0"/>
              </a:rPr>
              <a:t>2.5 Cell Gun</a:t>
            </a:r>
          </a:p>
        </p:txBody>
      </p:sp>
      <p:sp>
        <p:nvSpPr>
          <p:cNvPr id="18" name="Oval 17">
            <a:extLst>
              <a:ext uri="{FF2B5EF4-FFF2-40B4-BE49-F238E27FC236}">
                <a16:creationId xmlns:a16="http://schemas.microsoft.com/office/drawing/2014/main" id="{67FEEE5C-E9AF-9B48-A4AF-A9A68B54CA3B}"/>
              </a:ext>
            </a:extLst>
          </p:cNvPr>
          <p:cNvSpPr/>
          <p:nvPr/>
        </p:nvSpPr>
        <p:spPr bwMode="auto">
          <a:xfrm>
            <a:off x="8478411" y="2122574"/>
            <a:ext cx="438244" cy="374015"/>
          </a:xfrm>
          <a:prstGeom prst="ellipse">
            <a:avLst/>
          </a:prstGeom>
          <a:noFill/>
          <a:ln w="22225" cap="flat" cmpd="sng" algn="ctr">
            <a:solidFill>
              <a:schemeClr val="bg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37" name="Right Brace 36">
            <a:extLst>
              <a:ext uri="{FF2B5EF4-FFF2-40B4-BE49-F238E27FC236}">
                <a16:creationId xmlns:a16="http://schemas.microsoft.com/office/drawing/2014/main" id="{6134158E-72F4-8C40-90CE-604819D4828A}"/>
              </a:ext>
            </a:extLst>
          </p:cNvPr>
          <p:cNvSpPr/>
          <p:nvPr/>
        </p:nvSpPr>
        <p:spPr bwMode="auto">
          <a:xfrm rot="5400000">
            <a:off x="5194572" y="4078113"/>
            <a:ext cx="252290" cy="2319509"/>
          </a:xfrm>
          <a:prstGeom prst="rightBrace">
            <a:avLst/>
          </a:prstGeom>
          <a:noFill/>
          <a:ln w="25400" cap="flat" cmpd="sng" algn="ctr">
            <a:solidFill>
              <a:schemeClr val="bg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cxnSp>
        <p:nvCxnSpPr>
          <p:cNvPr id="39" name="Straight Arrow Connector 38">
            <a:extLst>
              <a:ext uri="{FF2B5EF4-FFF2-40B4-BE49-F238E27FC236}">
                <a16:creationId xmlns:a16="http://schemas.microsoft.com/office/drawing/2014/main" id="{D2D11866-6399-EF4C-9073-427D0E369859}"/>
              </a:ext>
            </a:extLst>
          </p:cNvPr>
          <p:cNvCxnSpPr>
            <a:cxnSpLocks/>
            <a:stCxn id="8" idx="0"/>
          </p:cNvCxnSpPr>
          <p:nvPr/>
        </p:nvCxnSpPr>
        <p:spPr>
          <a:xfrm flipV="1">
            <a:off x="1461455" y="5438520"/>
            <a:ext cx="347660" cy="646331"/>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45" name="Straight Arrow Connector 44">
            <a:extLst>
              <a:ext uri="{FF2B5EF4-FFF2-40B4-BE49-F238E27FC236}">
                <a16:creationId xmlns:a16="http://schemas.microsoft.com/office/drawing/2014/main" id="{D07B62B8-F2DE-E148-97B1-F9AEDF2E5326}"/>
              </a:ext>
            </a:extLst>
          </p:cNvPr>
          <p:cNvCxnSpPr>
            <a:cxnSpLocks/>
            <a:stCxn id="8" idx="0"/>
          </p:cNvCxnSpPr>
          <p:nvPr/>
        </p:nvCxnSpPr>
        <p:spPr>
          <a:xfrm flipV="1">
            <a:off x="1461455" y="5562851"/>
            <a:ext cx="1243515" cy="522000"/>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
        <p:nvSpPr>
          <p:cNvPr id="48" name="Right Brace 47">
            <a:extLst>
              <a:ext uri="{FF2B5EF4-FFF2-40B4-BE49-F238E27FC236}">
                <a16:creationId xmlns:a16="http://schemas.microsoft.com/office/drawing/2014/main" id="{59D688A2-0E72-D142-84AD-C41A6C4C1077}"/>
              </a:ext>
            </a:extLst>
          </p:cNvPr>
          <p:cNvSpPr/>
          <p:nvPr/>
        </p:nvSpPr>
        <p:spPr bwMode="auto">
          <a:xfrm rot="16200000">
            <a:off x="1946588" y="4257629"/>
            <a:ext cx="252290" cy="462556"/>
          </a:xfrm>
          <a:prstGeom prst="rightBrace">
            <a:avLst/>
          </a:prstGeom>
          <a:noFill/>
          <a:ln w="25400" cap="flat" cmpd="sng" algn="ctr">
            <a:solidFill>
              <a:schemeClr val="bg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cxnSp>
        <p:nvCxnSpPr>
          <p:cNvPr id="49" name="Straight Arrow Connector 48">
            <a:extLst>
              <a:ext uri="{FF2B5EF4-FFF2-40B4-BE49-F238E27FC236}">
                <a16:creationId xmlns:a16="http://schemas.microsoft.com/office/drawing/2014/main" id="{D69688D6-D457-604A-959D-9512726471A5}"/>
              </a:ext>
            </a:extLst>
          </p:cNvPr>
          <p:cNvCxnSpPr>
            <a:cxnSpLocks/>
            <a:stCxn id="7" idx="2"/>
          </p:cNvCxnSpPr>
          <p:nvPr/>
        </p:nvCxnSpPr>
        <p:spPr>
          <a:xfrm flipH="1">
            <a:off x="2082301" y="2756708"/>
            <a:ext cx="414226" cy="1519847"/>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cxnSp>
        <p:nvCxnSpPr>
          <p:cNvPr id="54" name="Straight Arrow Connector 53">
            <a:extLst>
              <a:ext uri="{FF2B5EF4-FFF2-40B4-BE49-F238E27FC236}">
                <a16:creationId xmlns:a16="http://schemas.microsoft.com/office/drawing/2014/main" id="{F19E5F34-F3D2-CB46-AD8D-EBD65CE32FA5}"/>
              </a:ext>
            </a:extLst>
          </p:cNvPr>
          <p:cNvCxnSpPr>
            <a:cxnSpLocks/>
            <a:stCxn id="10" idx="2"/>
          </p:cNvCxnSpPr>
          <p:nvPr/>
        </p:nvCxnSpPr>
        <p:spPr>
          <a:xfrm>
            <a:off x="1145874" y="3274320"/>
            <a:ext cx="398950" cy="1431662"/>
          </a:xfrm>
          <a:prstGeom prst="straightConnector1">
            <a:avLst/>
          </a:prstGeom>
          <a:ln>
            <a:solidFill>
              <a:schemeClr val="bg1"/>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9816968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1B83238F-673A-4F65-A6BD-DED2895A3C8A}" type="slidenum">
              <a:rPr lang="it-IT" altLang="it-IT" smtClean="0"/>
              <a:pPr/>
              <a:t>6</a:t>
            </a:fld>
            <a:endParaRPr lang="it-IT" altLang="it-IT" dirty="0"/>
          </a:p>
        </p:txBody>
      </p:sp>
      <p:pic>
        <p:nvPicPr>
          <p:cNvPr id="3" name="Picture 2" descr="Screen Shot 2020-06-06 at 22.59.05.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077035" y="1629823"/>
            <a:ext cx="3612525" cy="1599069"/>
          </a:xfrm>
          <a:prstGeom prst="rect">
            <a:avLst/>
          </a:prstGeom>
        </p:spPr>
      </p:pic>
      <p:sp>
        <p:nvSpPr>
          <p:cNvPr id="10" name="Title 1"/>
          <p:cNvSpPr>
            <a:spLocks noGrp="1"/>
          </p:cNvSpPr>
          <p:nvPr>
            <p:ph type="title"/>
          </p:nvPr>
        </p:nvSpPr>
        <p:spPr>
          <a:xfrm>
            <a:off x="359792" y="611485"/>
            <a:ext cx="8712968" cy="504056"/>
          </a:xfrm>
        </p:spPr>
        <p:txBody>
          <a:bodyPr/>
          <a:lstStyle/>
          <a:p>
            <a:r>
              <a:rPr lang="de-DE" dirty="0"/>
              <a:t>3. 3D CAD: Study Case the XLS-Injector</a:t>
            </a:r>
          </a:p>
        </p:txBody>
      </p:sp>
      <p:sp>
        <p:nvSpPr>
          <p:cNvPr id="6" name="TextBox 5">
            <a:extLst>
              <a:ext uri="{FF2B5EF4-FFF2-40B4-BE49-F238E27FC236}">
                <a16:creationId xmlns:a16="http://schemas.microsoft.com/office/drawing/2014/main" id="{4CA5F413-6879-334A-88F7-08CAE890445E}"/>
              </a:ext>
            </a:extLst>
          </p:cNvPr>
          <p:cNvSpPr txBox="1"/>
          <p:nvPr/>
        </p:nvSpPr>
        <p:spPr>
          <a:xfrm>
            <a:off x="6912520" y="611485"/>
            <a:ext cx="1941557" cy="523220"/>
          </a:xfrm>
          <a:prstGeom prst="rect">
            <a:avLst/>
          </a:prstGeom>
          <a:noFill/>
        </p:spPr>
        <p:txBody>
          <a:bodyPr wrap="none" rtlCol="0">
            <a:spAutoFit/>
          </a:bodyPr>
          <a:lstStyle/>
          <a:p>
            <a:r>
              <a:rPr lang="sv-SE" sz="2800" dirty="0">
                <a:solidFill>
                  <a:srgbClr val="0432FF"/>
                </a:solidFill>
                <a:latin typeface="Calibri" panose="020F0502020204030204" pitchFamily="34" charset="0"/>
                <a:cs typeface="Calibri" panose="020F0502020204030204" pitchFamily="34" charset="0"/>
              </a:rPr>
              <a:t>1.6 Cell Gun</a:t>
            </a:r>
          </a:p>
        </p:txBody>
      </p:sp>
      <p:pic>
        <p:nvPicPr>
          <p:cNvPr id="7" name="Picture 6" descr="Screen Shot 2020-06-06 at 23.00.15.png">
            <a:extLst>
              <a:ext uri="{FF2B5EF4-FFF2-40B4-BE49-F238E27FC236}">
                <a16:creationId xmlns:a16="http://schemas.microsoft.com/office/drawing/2014/main" id="{E0FF4E25-E4F6-8346-86F7-2D94B5A0662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82984" y="1256315"/>
            <a:ext cx="5760346" cy="2670780"/>
          </a:xfrm>
          <a:prstGeom prst="rect">
            <a:avLst/>
          </a:prstGeom>
        </p:spPr>
      </p:pic>
      <p:sp>
        <p:nvSpPr>
          <p:cNvPr id="2" name="TextBox 1">
            <a:extLst>
              <a:ext uri="{FF2B5EF4-FFF2-40B4-BE49-F238E27FC236}">
                <a16:creationId xmlns:a16="http://schemas.microsoft.com/office/drawing/2014/main" id="{5DC52623-427B-6748-BB9D-9B214BBB6FCA}"/>
              </a:ext>
            </a:extLst>
          </p:cNvPr>
          <p:cNvSpPr txBox="1"/>
          <p:nvPr/>
        </p:nvSpPr>
        <p:spPr>
          <a:xfrm>
            <a:off x="5948698" y="4067869"/>
            <a:ext cx="3640567" cy="2708434"/>
          </a:xfrm>
          <a:prstGeom prst="rect">
            <a:avLst/>
          </a:prstGeom>
          <a:noFill/>
        </p:spPr>
        <p:txBody>
          <a:bodyPr wrap="square" rtlCol="0">
            <a:spAutoFit/>
          </a:bodyPr>
          <a:lstStyle/>
          <a:p>
            <a:r>
              <a:rPr lang="en-US" sz="2200" dirty="0">
                <a:solidFill>
                  <a:srgbClr val="0432FF"/>
                </a:solidFill>
              </a:rPr>
              <a:t>CST Eigenmode analysis</a:t>
            </a:r>
          </a:p>
          <a:p>
            <a:pPr algn="just"/>
            <a:endParaRPr lang="en-US" dirty="0">
              <a:solidFill>
                <a:schemeClr val="tx1"/>
              </a:solidFill>
            </a:endParaRPr>
          </a:p>
          <a:p>
            <a:pPr algn="just"/>
            <a:r>
              <a:rPr lang="sv-SE" sz="1400" dirty="0">
                <a:solidFill>
                  <a:schemeClr val="tx1"/>
                </a:solidFill>
              </a:rPr>
              <a:t>A </a:t>
            </a:r>
            <a:r>
              <a:rPr lang="sv-SE" sz="1400" dirty="0" err="1">
                <a:solidFill>
                  <a:schemeClr val="tx1"/>
                </a:solidFill>
              </a:rPr>
              <a:t>preliminary</a:t>
            </a:r>
            <a:r>
              <a:rPr lang="sv-SE" sz="1400" dirty="0">
                <a:solidFill>
                  <a:schemeClr val="tx1"/>
                </a:solidFill>
              </a:rPr>
              <a:t> 1.6 cell </a:t>
            </a:r>
            <a:r>
              <a:rPr lang="sv-SE" sz="1400" dirty="0" err="1">
                <a:solidFill>
                  <a:schemeClr val="tx1"/>
                </a:solidFill>
              </a:rPr>
              <a:t>cavity</a:t>
            </a:r>
            <a:r>
              <a:rPr lang="sv-SE" sz="1400" dirty="0">
                <a:solidFill>
                  <a:schemeClr val="tx1"/>
                </a:solidFill>
              </a:rPr>
              <a:t> </a:t>
            </a:r>
            <a:r>
              <a:rPr lang="sv-SE" sz="1400" dirty="0" err="1">
                <a:solidFill>
                  <a:schemeClr val="tx1"/>
                </a:solidFill>
              </a:rPr>
              <a:t>was</a:t>
            </a:r>
            <a:r>
              <a:rPr lang="sv-SE" sz="1400" dirty="0">
                <a:solidFill>
                  <a:schemeClr val="tx1"/>
                </a:solidFill>
              </a:rPr>
              <a:t> </a:t>
            </a:r>
            <a:r>
              <a:rPr lang="sv-SE" sz="1400" dirty="0" err="1">
                <a:solidFill>
                  <a:schemeClr val="tx1"/>
                </a:solidFill>
              </a:rPr>
              <a:t>used</a:t>
            </a:r>
            <a:r>
              <a:rPr lang="sv-SE" sz="1400" dirty="0">
                <a:solidFill>
                  <a:schemeClr val="tx1"/>
                </a:solidFill>
              </a:rPr>
              <a:t> </a:t>
            </a:r>
            <a:br>
              <a:rPr lang="sv-SE" sz="1400" dirty="0">
                <a:solidFill>
                  <a:schemeClr val="tx1"/>
                </a:solidFill>
              </a:rPr>
            </a:br>
            <a:r>
              <a:rPr lang="sv-SE" sz="1400" dirty="0">
                <a:solidFill>
                  <a:schemeClr val="tx1"/>
                </a:solidFill>
              </a:rPr>
              <a:t>to </a:t>
            </a:r>
            <a:r>
              <a:rPr lang="sv-SE" sz="1400" dirty="0" err="1">
                <a:solidFill>
                  <a:schemeClr val="tx1"/>
                </a:solidFill>
              </a:rPr>
              <a:t>perform</a:t>
            </a:r>
            <a:r>
              <a:rPr lang="sv-SE" sz="1400" dirty="0">
                <a:solidFill>
                  <a:schemeClr val="tx1"/>
                </a:solidFill>
              </a:rPr>
              <a:t> </a:t>
            </a:r>
            <a:r>
              <a:rPr lang="sv-SE" sz="1400" dirty="0" err="1">
                <a:solidFill>
                  <a:schemeClr val="tx1"/>
                </a:solidFill>
              </a:rPr>
              <a:t>first</a:t>
            </a:r>
            <a:r>
              <a:rPr lang="sv-SE" sz="1400" dirty="0">
                <a:solidFill>
                  <a:schemeClr val="tx1"/>
                </a:solidFill>
              </a:rPr>
              <a:t> </a:t>
            </a:r>
            <a:r>
              <a:rPr lang="sv-SE" sz="1400" dirty="0" err="1">
                <a:solidFill>
                  <a:schemeClr val="tx1"/>
                </a:solidFill>
              </a:rPr>
              <a:t>Eigenvalue</a:t>
            </a:r>
            <a:r>
              <a:rPr lang="sv-SE" sz="1400" dirty="0">
                <a:solidFill>
                  <a:schemeClr val="tx1"/>
                </a:solidFill>
              </a:rPr>
              <a:t> simulations </a:t>
            </a:r>
            <a:br>
              <a:rPr lang="sv-SE" sz="1400" dirty="0">
                <a:solidFill>
                  <a:schemeClr val="tx1"/>
                </a:solidFill>
              </a:rPr>
            </a:br>
            <a:r>
              <a:rPr lang="sv-SE" sz="1400" dirty="0" err="1">
                <a:solidFill>
                  <a:schemeClr val="tx1"/>
                </a:solidFill>
              </a:rPr>
              <a:t>without</a:t>
            </a:r>
            <a:r>
              <a:rPr lang="sv-SE" sz="1400" dirty="0">
                <a:solidFill>
                  <a:schemeClr val="tx1"/>
                </a:solidFill>
              </a:rPr>
              <a:t> excitation. </a:t>
            </a:r>
          </a:p>
          <a:p>
            <a:pPr algn="just"/>
            <a:endParaRPr lang="sv-SE" sz="1400" dirty="0">
              <a:solidFill>
                <a:schemeClr val="tx1"/>
              </a:solidFill>
            </a:endParaRPr>
          </a:p>
          <a:p>
            <a:pPr algn="just"/>
            <a:r>
              <a:rPr lang="sv-SE" sz="1400" dirty="0" err="1">
                <a:solidFill>
                  <a:schemeClr val="tx1"/>
                </a:solidFill>
              </a:rPr>
              <a:t>Tetrahedral</a:t>
            </a:r>
            <a:r>
              <a:rPr lang="sv-SE" sz="1400" dirty="0">
                <a:solidFill>
                  <a:schemeClr val="tx1"/>
                </a:solidFill>
              </a:rPr>
              <a:t> </a:t>
            </a:r>
            <a:r>
              <a:rPr lang="sv-SE" sz="1400" dirty="0" err="1">
                <a:solidFill>
                  <a:schemeClr val="tx1"/>
                </a:solidFill>
              </a:rPr>
              <a:t>Mesh</a:t>
            </a:r>
            <a:r>
              <a:rPr lang="sv-SE" sz="1400" dirty="0">
                <a:solidFill>
                  <a:schemeClr val="tx1"/>
                </a:solidFill>
              </a:rPr>
              <a:t> </a:t>
            </a:r>
            <a:r>
              <a:rPr lang="sv-SE" sz="1400" dirty="0" err="1">
                <a:solidFill>
                  <a:schemeClr val="tx1"/>
                </a:solidFill>
              </a:rPr>
              <a:t>was</a:t>
            </a:r>
            <a:r>
              <a:rPr lang="sv-SE" sz="1400" dirty="0">
                <a:solidFill>
                  <a:schemeClr val="tx1"/>
                </a:solidFill>
              </a:rPr>
              <a:t> </a:t>
            </a:r>
            <a:r>
              <a:rPr lang="sv-SE" sz="1400" dirty="0" err="1">
                <a:solidFill>
                  <a:schemeClr val="tx1"/>
                </a:solidFill>
              </a:rPr>
              <a:t>used</a:t>
            </a:r>
            <a:r>
              <a:rPr lang="sv-SE" sz="1400" dirty="0">
                <a:solidFill>
                  <a:schemeClr val="tx1"/>
                </a:solidFill>
              </a:rPr>
              <a:t> </a:t>
            </a:r>
            <a:r>
              <a:rPr lang="sv-SE" sz="1400" dirty="0" err="1">
                <a:solidFill>
                  <a:schemeClr val="tx1"/>
                </a:solidFill>
              </a:rPr>
              <a:t>with</a:t>
            </a:r>
            <a:r>
              <a:rPr lang="sv-SE" sz="1400" dirty="0">
                <a:solidFill>
                  <a:schemeClr val="tx1"/>
                </a:solidFill>
              </a:rPr>
              <a:t> the </a:t>
            </a:r>
            <a:r>
              <a:rPr lang="sv-SE" sz="1400" dirty="0" err="1">
                <a:solidFill>
                  <a:schemeClr val="tx1"/>
                </a:solidFill>
              </a:rPr>
              <a:t>method</a:t>
            </a:r>
            <a:r>
              <a:rPr lang="sv-SE" sz="1400" dirty="0">
                <a:solidFill>
                  <a:schemeClr val="tx1"/>
                </a:solidFill>
              </a:rPr>
              <a:t> AKS (</a:t>
            </a:r>
            <a:r>
              <a:rPr lang="sv-SE" sz="1400" dirty="0" err="1">
                <a:solidFill>
                  <a:schemeClr val="tx1"/>
                </a:solidFill>
              </a:rPr>
              <a:t>Advanced</a:t>
            </a:r>
            <a:r>
              <a:rPr lang="sv-SE" sz="1400" dirty="0">
                <a:solidFill>
                  <a:schemeClr val="tx1"/>
                </a:solidFill>
              </a:rPr>
              <a:t> </a:t>
            </a:r>
            <a:r>
              <a:rPr lang="sv-SE" sz="1400" dirty="0" err="1">
                <a:solidFill>
                  <a:schemeClr val="tx1"/>
                </a:solidFill>
              </a:rPr>
              <a:t>Kyrlov</a:t>
            </a:r>
            <a:r>
              <a:rPr lang="sv-SE" sz="1400" dirty="0">
                <a:solidFill>
                  <a:schemeClr val="tx1"/>
                </a:solidFill>
              </a:rPr>
              <a:t> </a:t>
            </a:r>
            <a:r>
              <a:rPr lang="sv-SE" sz="1400" dirty="0" err="1">
                <a:solidFill>
                  <a:schemeClr val="tx1"/>
                </a:solidFill>
              </a:rPr>
              <a:t>Subspace</a:t>
            </a:r>
            <a:r>
              <a:rPr lang="sv-SE" sz="1400" dirty="0">
                <a:solidFill>
                  <a:schemeClr val="tx1"/>
                </a:solidFill>
              </a:rPr>
              <a:t>) for the </a:t>
            </a:r>
            <a:r>
              <a:rPr lang="sv-SE" sz="1400" dirty="0" err="1">
                <a:solidFill>
                  <a:schemeClr val="tx1"/>
                </a:solidFill>
              </a:rPr>
              <a:t>first</a:t>
            </a:r>
            <a:r>
              <a:rPr lang="sv-SE" sz="1400" dirty="0">
                <a:solidFill>
                  <a:schemeClr val="tx1"/>
                </a:solidFill>
              </a:rPr>
              <a:t> 35 EM modes. </a:t>
            </a:r>
          </a:p>
          <a:p>
            <a:endParaRPr lang="en-US" dirty="0">
              <a:solidFill>
                <a:srgbClr val="0432FF"/>
              </a:solidFill>
            </a:endParaRPr>
          </a:p>
        </p:txBody>
      </p:sp>
      <p:pic>
        <p:nvPicPr>
          <p:cNvPr id="12" name="Picture 11">
            <a:extLst>
              <a:ext uri="{FF2B5EF4-FFF2-40B4-BE49-F238E27FC236}">
                <a16:creationId xmlns:a16="http://schemas.microsoft.com/office/drawing/2014/main" id="{3F8ECCCB-FD5F-0047-B395-9B41744061F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82984" y="4187659"/>
            <a:ext cx="5698595" cy="2688522"/>
          </a:xfrm>
          <a:prstGeom prst="rect">
            <a:avLst/>
          </a:prstGeom>
        </p:spPr>
      </p:pic>
    </p:spTree>
    <p:extLst>
      <p:ext uri="{BB962C8B-B14F-4D97-AF65-F5344CB8AC3E}">
        <p14:creationId xmlns:p14="http://schemas.microsoft.com/office/powerpoint/2010/main" val="2358072181"/>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1B83238F-673A-4F65-A6BD-DED2895A3C8A}" type="slidenum">
              <a:rPr lang="it-IT" altLang="it-IT" smtClean="0"/>
              <a:pPr/>
              <a:t>7</a:t>
            </a:fld>
            <a:endParaRPr lang="it-IT" altLang="it-IT" dirty="0"/>
          </a:p>
        </p:txBody>
      </p:sp>
      <p:pic>
        <p:nvPicPr>
          <p:cNvPr id="4" name="Picture 3" descr="Screen Shot 2020-06-06 at 22.59.20.pn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1760" y="1259556"/>
            <a:ext cx="4947680" cy="2160241"/>
          </a:xfrm>
          <a:prstGeom prst="rect">
            <a:avLst/>
          </a:prstGeom>
        </p:spPr>
      </p:pic>
      <p:pic>
        <p:nvPicPr>
          <p:cNvPr id="6" name="Picture 5" descr="Screen Shot 2020-06-06 at 22.59.47.pn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112319" y="1259555"/>
            <a:ext cx="4663709" cy="2160241"/>
          </a:xfrm>
          <a:prstGeom prst="rect">
            <a:avLst/>
          </a:prstGeom>
        </p:spPr>
      </p:pic>
      <p:sp>
        <p:nvSpPr>
          <p:cNvPr id="10" name="Title 1"/>
          <p:cNvSpPr>
            <a:spLocks noGrp="1"/>
          </p:cNvSpPr>
          <p:nvPr>
            <p:ph type="title"/>
          </p:nvPr>
        </p:nvSpPr>
        <p:spPr>
          <a:xfrm>
            <a:off x="359792" y="611485"/>
            <a:ext cx="8712968" cy="504056"/>
          </a:xfrm>
        </p:spPr>
        <p:txBody>
          <a:bodyPr/>
          <a:lstStyle/>
          <a:p>
            <a:r>
              <a:rPr lang="de-DE" dirty="0"/>
              <a:t>3. 3D CAD: Study Case the XLS-Injector</a:t>
            </a:r>
          </a:p>
        </p:txBody>
      </p:sp>
      <p:sp>
        <p:nvSpPr>
          <p:cNvPr id="9" name="TextBox 8">
            <a:extLst>
              <a:ext uri="{FF2B5EF4-FFF2-40B4-BE49-F238E27FC236}">
                <a16:creationId xmlns:a16="http://schemas.microsoft.com/office/drawing/2014/main" id="{4587B24F-258E-D34E-AEBB-37CF9F7644CE}"/>
              </a:ext>
            </a:extLst>
          </p:cNvPr>
          <p:cNvSpPr txBox="1"/>
          <p:nvPr/>
        </p:nvSpPr>
        <p:spPr>
          <a:xfrm>
            <a:off x="2988083" y="3419797"/>
            <a:ext cx="4248472" cy="430887"/>
          </a:xfrm>
          <a:prstGeom prst="rect">
            <a:avLst/>
          </a:prstGeom>
          <a:noFill/>
        </p:spPr>
        <p:txBody>
          <a:bodyPr wrap="square" rtlCol="0">
            <a:spAutoFit/>
          </a:bodyPr>
          <a:lstStyle/>
          <a:p>
            <a:r>
              <a:rPr lang="en-US" sz="2200" dirty="0">
                <a:solidFill>
                  <a:srgbClr val="0432FF"/>
                </a:solidFill>
              </a:rPr>
              <a:t>CST Magneto-Static analysis</a:t>
            </a:r>
          </a:p>
        </p:txBody>
      </p:sp>
      <p:sp>
        <p:nvSpPr>
          <p:cNvPr id="12" name="Rectangle 11">
            <a:extLst>
              <a:ext uri="{FF2B5EF4-FFF2-40B4-BE49-F238E27FC236}">
                <a16:creationId xmlns:a16="http://schemas.microsoft.com/office/drawing/2014/main" id="{CA240F4E-51E6-8341-B3D3-ED98BC64D158}"/>
              </a:ext>
            </a:extLst>
          </p:cNvPr>
          <p:cNvSpPr/>
          <p:nvPr/>
        </p:nvSpPr>
        <p:spPr>
          <a:xfrm>
            <a:off x="6912520" y="653876"/>
            <a:ext cx="2052165" cy="461665"/>
          </a:xfrm>
          <a:prstGeom prst="rect">
            <a:avLst/>
          </a:prstGeom>
        </p:spPr>
        <p:txBody>
          <a:bodyPr wrap="none">
            <a:spAutoFit/>
          </a:bodyPr>
          <a:lstStyle/>
          <a:p>
            <a:r>
              <a:rPr lang="en-US" dirty="0">
                <a:solidFill>
                  <a:srgbClr val="0432FF"/>
                </a:solidFill>
              </a:rPr>
              <a:t>Gun Solenoid</a:t>
            </a:r>
            <a:endParaRPr lang="en-US" dirty="0"/>
          </a:p>
        </p:txBody>
      </p:sp>
      <p:sp>
        <p:nvSpPr>
          <p:cNvPr id="8" name="Rectangle 7">
            <a:extLst>
              <a:ext uri="{FF2B5EF4-FFF2-40B4-BE49-F238E27FC236}">
                <a16:creationId xmlns:a16="http://schemas.microsoft.com/office/drawing/2014/main" id="{A2314FFF-3352-774A-85E3-E207441B025E}"/>
              </a:ext>
            </a:extLst>
          </p:cNvPr>
          <p:cNvSpPr/>
          <p:nvPr/>
        </p:nvSpPr>
        <p:spPr>
          <a:xfrm>
            <a:off x="6661667" y="4915305"/>
            <a:ext cx="3056669" cy="1200329"/>
          </a:xfrm>
          <a:prstGeom prst="rect">
            <a:avLst/>
          </a:prstGeom>
        </p:spPr>
        <p:txBody>
          <a:bodyPr wrap="square">
            <a:spAutoFit/>
          </a:bodyPr>
          <a:lstStyle/>
          <a:p>
            <a:r>
              <a:rPr lang="en-US" sz="2200" dirty="0">
                <a:solidFill>
                  <a:srgbClr val="0432FF"/>
                </a:solidFill>
              </a:rPr>
              <a:t>Field</a:t>
            </a:r>
            <a:r>
              <a:rPr lang="en-US" sz="2200" dirty="0"/>
              <a:t> </a:t>
            </a:r>
            <a:r>
              <a:rPr lang="en-US" sz="2200" dirty="0">
                <a:solidFill>
                  <a:srgbClr val="0432FF"/>
                </a:solidFill>
              </a:rPr>
              <a:t>distribution </a:t>
            </a:r>
          </a:p>
          <a:p>
            <a:endParaRPr lang="en-US" sz="2200" dirty="0">
              <a:solidFill>
                <a:srgbClr val="0432FF"/>
              </a:solidFill>
            </a:endParaRPr>
          </a:p>
          <a:p>
            <a:r>
              <a:rPr lang="sv-SE" sz="1400" dirty="0" err="1">
                <a:solidFill>
                  <a:schemeClr val="tx1"/>
                </a:solidFill>
              </a:rPr>
              <a:t>Result</a:t>
            </a:r>
            <a:r>
              <a:rPr lang="sv-SE" sz="1400" dirty="0">
                <a:solidFill>
                  <a:schemeClr val="tx1"/>
                </a:solidFill>
              </a:rPr>
              <a:t> is in </a:t>
            </a:r>
            <a:r>
              <a:rPr lang="sv-SE" sz="1400" dirty="0" err="1">
                <a:solidFill>
                  <a:schemeClr val="tx1"/>
                </a:solidFill>
              </a:rPr>
              <a:t>between</a:t>
            </a:r>
            <a:r>
              <a:rPr lang="sv-SE" sz="1400" dirty="0">
                <a:solidFill>
                  <a:schemeClr val="tx1"/>
                </a:solidFill>
              </a:rPr>
              <a:t> </a:t>
            </a:r>
            <a:r>
              <a:rPr lang="sv-SE" sz="1400" dirty="0" err="1">
                <a:solidFill>
                  <a:schemeClr val="tx1"/>
                </a:solidFill>
              </a:rPr>
              <a:t>Emmanouil’s</a:t>
            </a:r>
            <a:r>
              <a:rPr lang="sv-SE" sz="1400" dirty="0">
                <a:solidFill>
                  <a:schemeClr val="tx1"/>
                </a:solidFill>
              </a:rPr>
              <a:t> and </a:t>
            </a:r>
            <a:r>
              <a:rPr lang="sv-SE" sz="1400" dirty="0" err="1">
                <a:solidFill>
                  <a:schemeClr val="tx1"/>
                </a:solidFill>
              </a:rPr>
              <a:t>Alessandro’s</a:t>
            </a:r>
            <a:r>
              <a:rPr lang="sv-SE" sz="1400" dirty="0">
                <a:solidFill>
                  <a:schemeClr val="tx1"/>
                </a:solidFill>
              </a:rPr>
              <a:t> </a:t>
            </a:r>
            <a:r>
              <a:rPr lang="sv-SE" sz="1400" dirty="0" err="1">
                <a:solidFill>
                  <a:schemeClr val="tx1"/>
                </a:solidFill>
              </a:rPr>
              <a:t>field</a:t>
            </a:r>
            <a:r>
              <a:rPr lang="sv-SE" sz="1400" dirty="0">
                <a:solidFill>
                  <a:schemeClr val="tx1"/>
                </a:solidFill>
              </a:rPr>
              <a:t> </a:t>
            </a:r>
            <a:r>
              <a:rPr lang="sv-SE" sz="1400" dirty="0" err="1">
                <a:solidFill>
                  <a:schemeClr val="tx1"/>
                </a:solidFill>
              </a:rPr>
              <a:t>values</a:t>
            </a:r>
            <a:r>
              <a:rPr lang="sv-SE" sz="1400" dirty="0">
                <a:solidFill>
                  <a:schemeClr val="tx1"/>
                </a:solidFill>
              </a:rPr>
              <a:t> </a:t>
            </a:r>
            <a:endParaRPr lang="en-US" sz="1400" dirty="0">
              <a:solidFill>
                <a:srgbClr val="0432FF"/>
              </a:solidFill>
            </a:endParaRPr>
          </a:p>
        </p:txBody>
      </p:sp>
      <p:pic>
        <p:nvPicPr>
          <p:cNvPr id="11" name="Picture 10" descr="Screen Shot 2020-06-08 at 10.22.02.png">
            <a:extLst>
              <a:ext uri="{FF2B5EF4-FFF2-40B4-BE49-F238E27FC236}">
                <a16:creationId xmlns:a16="http://schemas.microsoft.com/office/drawing/2014/main" id="{C6B2ECEF-3E56-A648-8889-A9A4893FE5C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88648" y="4291725"/>
            <a:ext cx="5688632" cy="2520280"/>
          </a:xfrm>
          <a:prstGeom prst="rect">
            <a:avLst/>
          </a:prstGeom>
        </p:spPr>
      </p:pic>
      <p:cxnSp>
        <p:nvCxnSpPr>
          <p:cNvPr id="3" name="Straight Connector 2">
            <a:extLst>
              <a:ext uri="{FF2B5EF4-FFF2-40B4-BE49-F238E27FC236}">
                <a16:creationId xmlns:a16="http://schemas.microsoft.com/office/drawing/2014/main" id="{CBBAE3FC-AF6B-E145-8699-1EA37850BC29}"/>
              </a:ext>
            </a:extLst>
          </p:cNvPr>
          <p:cNvCxnSpPr>
            <a:cxnSpLocks/>
          </p:cNvCxnSpPr>
          <p:nvPr/>
        </p:nvCxnSpPr>
        <p:spPr bwMode="auto">
          <a:xfrm>
            <a:off x="71760" y="3995861"/>
            <a:ext cx="9937104" cy="0"/>
          </a:xfrm>
          <a:prstGeom prst="line">
            <a:avLst/>
          </a:prstGeom>
          <a:solidFill>
            <a:srgbClr val="00B8FF"/>
          </a:solidFill>
          <a:ln w="12700" cap="flat" cmpd="sng" algn="ctr">
            <a:solidFill>
              <a:schemeClr val="tx1"/>
            </a:solidFill>
            <a:prstDash val="lgDash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1338415984"/>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1B83238F-673A-4F65-A6BD-DED2895A3C8A}" type="slidenum">
              <a:rPr lang="it-IT" altLang="it-IT" smtClean="0"/>
              <a:pPr/>
              <a:t>8</a:t>
            </a:fld>
            <a:endParaRPr lang="it-IT" altLang="it-IT" dirty="0"/>
          </a:p>
        </p:txBody>
      </p:sp>
      <p:sp>
        <p:nvSpPr>
          <p:cNvPr id="10" name="Title 1"/>
          <p:cNvSpPr>
            <a:spLocks noGrp="1"/>
          </p:cNvSpPr>
          <p:nvPr>
            <p:ph type="title"/>
          </p:nvPr>
        </p:nvSpPr>
        <p:spPr>
          <a:xfrm>
            <a:off x="359792" y="611485"/>
            <a:ext cx="8712968" cy="504056"/>
          </a:xfrm>
        </p:spPr>
        <p:txBody>
          <a:bodyPr/>
          <a:lstStyle/>
          <a:p>
            <a:r>
              <a:rPr lang="de-DE" dirty="0"/>
              <a:t>3. 3D CAD: Study Case the XLS-Injector</a:t>
            </a:r>
          </a:p>
        </p:txBody>
      </p:sp>
      <p:sp>
        <p:nvSpPr>
          <p:cNvPr id="7" name="Rectangle 6">
            <a:extLst>
              <a:ext uri="{FF2B5EF4-FFF2-40B4-BE49-F238E27FC236}">
                <a16:creationId xmlns:a16="http://schemas.microsoft.com/office/drawing/2014/main" id="{C1A8CDA6-AC72-DC42-8AA7-3DAA0BB7B093}"/>
              </a:ext>
            </a:extLst>
          </p:cNvPr>
          <p:cNvSpPr/>
          <p:nvPr/>
        </p:nvSpPr>
        <p:spPr>
          <a:xfrm>
            <a:off x="6912520" y="653876"/>
            <a:ext cx="2101857" cy="461665"/>
          </a:xfrm>
          <a:prstGeom prst="rect">
            <a:avLst/>
          </a:prstGeom>
        </p:spPr>
        <p:txBody>
          <a:bodyPr wrap="none">
            <a:spAutoFit/>
          </a:bodyPr>
          <a:lstStyle/>
          <a:p>
            <a:r>
              <a:rPr lang="en-US" dirty="0">
                <a:solidFill>
                  <a:srgbClr val="0432FF"/>
                </a:solidFill>
              </a:rPr>
              <a:t>TW Solenoids</a:t>
            </a:r>
            <a:endParaRPr lang="en-US" dirty="0"/>
          </a:p>
        </p:txBody>
      </p:sp>
      <p:pic>
        <p:nvPicPr>
          <p:cNvPr id="8" name="Picture 7" descr="Screen Shot 2020-06-08 at 10.20.02.png">
            <a:extLst>
              <a:ext uri="{FF2B5EF4-FFF2-40B4-BE49-F238E27FC236}">
                <a16:creationId xmlns:a16="http://schemas.microsoft.com/office/drawing/2014/main" id="{505E3233-56BF-484C-91C5-1BF082195BE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154616" y="1082349"/>
            <a:ext cx="4641157" cy="2220774"/>
          </a:xfrm>
          <a:prstGeom prst="rect">
            <a:avLst/>
          </a:prstGeom>
        </p:spPr>
      </p:pic>
      <p:sp>
        <p:nvSpPr>
          <p:cNvPr id="6" name="TextBox 5">
            <a:extLst>
              <a:ext uri="{FF2B5EF4-FFF2-40B4-BE49-F238E27FC236}">
                <a16:creationId xmlns:a16="http://schemas.microsoft.com/office/drawing/2014/main" id="{C22DE6A9-5A46-F24A-90B0-CFBE220AB8D4}"/>
              </a:ext>
            </a:extLst>
          </p:cNvPr>
          <p:cNvSpPr txBox="1"/>
          <p:nvPr/>
        </p:nvSpPr>
        <p:spPr>
          <a:xfrm>
            <a:off x="2808064" y="3221689"/>
            <a:ext cx="4298000" cy="461665"/>
          </a:xfrm>
          <a:prstGeom prst="rect">
            <a:avLst/>
          </a:prstGeom>
          <a:noFill/>
        </p:spPr>
        <p:txBody>
          <a:bodyPr wrap="square" rtlCol="0">
            <a:spAutoFit/>
          </a:bodyPr>
          <a:lstStyle/>
          <a:p>
            <a:r>
              <a:rPr lang="en-US" dirty="0">
                <a:solidFill>
                  <a:srgbClr val="0432FF"/>
                </a:solidFill>
              </a:rPr>
              <a:t>CST Magneto-Static analysis</a:t>
            </a:r>
          </a:p>
        </p:txBody>
      </p:sp>
      <p:pic>
        <p:nvPicPr>
          <p:cNvPr id="11" name="Picture 10" descr="Screen Shot 2020-06-08 at 10.19.43.png">
            <a:extLst>
              <a:ext uri="{FF2B5EF4-FFF2-40B4-BE49-F238E27FC236}">
                <a16:creationId xmlns:a16="http://schemas.microsoft.com/office/drawing/2014/main" id="{171EAD4C-983B-194E-99AF-B9873242D9EF}"/>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47824" y="1082349"/>
            <a:ext cx="3862216" cy="2220774"/>
          </a:xfrm>
          <a:prstGeom prst="rect">
            <a:avLst/>
          </a:prstGeom>
        </p:spPr>
      </p:pic>
      <p:pic>
        <p:nvPicPr>
          <p:cNvPr id="12" name="Picture 11" descr="Screen Shot 2020-06-08 at 10.19.43.png">
            <a:extLst>
              <a:ext uri="{FF2B5EF4-FFF2-40B4-BE49-F238E27FC236}">
                <a16:creationId xmlns:a16="http://schemas.microsoft.com/office/drawing/2014/main" id="{4A90A995-DBBC-584C-BE37-B05D0EF509C4}"/>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19832" y="1143674"/>
            <a:ext cx="1656184" cy="216024"/>
          </a:xfrm>
          <a:prstGeom prst="rect">
            <a:avLst/>
          </a:prstGeom>
        </p:spPr>
      </p:pic>
      <p:sp>
        <p:nvSpPr>
          <p:cNvPr id="3" name="Rectangle 2">
            <a:extLst>
              <a:ext uri="{FF2B5EF4-FFF2-40B4-BE49-F238E27FC236}">
                <a16:creationId xmlns:a16="http://schemas.microsoft.com/office/drawing/2014/main" id="{7A611A2E-2D32-3C46-982D-58E4C767E178}"/>
              </a:ext>
            </a:extLst>
          </p:cNvPr>
          <p:cNvSpPr/>
          <p:nvPr/>
        </p:nvSpPr>
        <p:spPr>
          <a:xfrm>
            <a:off x="29408" y="3546390"/>
            <a:ext cx="10015800" cy="1169551"/>
          </a:xfrm>
          <a:prstGeom prst="rect">
            <a:avLst/>
          </a:prstGeom>
        </p:spPr>
        <p:txBody>
          <a:bodyPr wrap="square">
            <a:spAutoFit/>
          </a:bodyPr>
          <a:lstStyle/>
          <a:p>
            <a:r>
              <a:rPr lang="en-US" sz="1400" dirty="0">
                <a:solidFill>
                  <a:schemeClr val="tx1"/>
                </a:solidFill>
              </a:rPr>
              <a:t>The 3D file was imported in CST studio to perform a magneto-static simulation. </a:t>
            </a:r>
            <a:br>
              <a:rPr lang="en-US" sz="1400" dirty="0">
                <a:solidFill>
                  <a:schemeClr val="tx1"/>
                </a:solidFill>
              </a:rPr>
            </a:br>
            <a:r>
              <a:rPr lang="en-US" sz="1400" dirty="0">
                <a:solidFill>
                  <a:schemeClr val="tx1"/>
                </a:solidFill>
              </a:rPr>
              <a:t>Steel-1008 was chosen for yoke material, as the lowest carbon-steel percentage available in CST library. Annealed Cu was chosen for the coil material. Coils were defined with the CST coil tool, inserting the same amount of current, ampere turns and resistivity as presented in the solenoid parameters. The result in the center of the solenoid on the beam axis is 0.22 T (magnetic flux density), same value obtained by SUPERFISH also. </a:t>
            </a:r>
            <a:endParaRPr lang="en-US" sz="1400" dirty="0"/>
          </a:p>
        </p:txBody>
      </p:sp>
      <p:cxnSp>
        <p:nvCxnSpPr>
          <p:cNvPr id="13" name="Straight Connector 12">
            <a:extLst>
              <a:ext uri="{FF2B5EF4-FFF2-40B4-BE49-F238E27FC236}">
                <a16:creationId xmlns:a16="http://schemas.microsoft.com/office/drawing/2014/main" id="{59F09D24-7A29-1546-9005-BB8FB1C26195}"/>
              </a:ext>
            </a:extLst>
          </p:cNvPr>
          <p:cNvCxnSpPr>
            <a:cxnSpLocks/>
          </p:cNvCxnSpPr>
          <p:nvPr/>
        </p:nvCxnSpPr>
        <p:spPr bwMode="auto">
          <a:xfrm>
            <a:off x="108104" y="4787949"/>
            <a:ext cx="9937104" cy="0"/>
          </a:xfrm>
          <a:prstGeom prst="line">
            <a:avLst/>
          </a:prstGeom>
          <a:solidFill>
            <a:srgbClr val="00B8FF"/>
          </a:solidFill>
          <a:ln w="12700" cap="flat" cmpd="sng" algn="ctr">
            <a:solidFill>
              <a:schemeClr val="tx1"/>
            </a:solidFill>
            <a:prstDash val="lgDashDot"/>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4" name="Rectangle 13">
            <a:extLst>
              <a:ext uri="{FF2B5EF4-FFF2-40B4-BE49-F238E27FC236}">
                <a16:creationId xmlns:a16="http://schemas.microsoft.com/office/drawing/2014/main" id="{91E7D3AF-1512-9B40-B70C-85ED6A5555E8}"/>
              </a:ext>
            </a:extLst>
          </p:cNvPr>
          <p:cNvSpPr/>
          <p:nvPr/>
        </p:nvSpPr>
        <p:spPr>
          <a:xfrm>
            <a:off x="51483" y="5189901"/>
            <a:ext cx="3056669" cy="1415772"/>
          </a:xfrm>
          <a:prstGeom prst="rect">
            <a:avLst/>
          </a:prstGeom>
        </p:spPr>
        <p:txBody>
          <a:bodyPr wrap="square">
            <a:spAutoFit/>
          </a:bodyPr>
          <a:lstStyle/>
          <a:p>
            <a:r>
              <a:rPr lang="en-US" sz="2200" dirty="0">
                <a:solidFill>
                  <a:srgbClr val="0432FF"/>
                </a:solidFill>
              </a:rPr>
              <a:t>Field</a:t>
            </a:r>
            <a:r>
              <a:rPr lang="en-US" sz="2200" dirty="0"/>
              <a:t> </a:t>
            </a:r>
            <a:r>
              <a:rPr lang="en-US" sz="2200" dirty="0">
                <a:solidFill>
                  <a:srgbClr val="0432FF"/>
                </a:solidFill>
              </a:rPr>
              <a:t>distribution </a:t>
            </a:r>
          </a:p>
          <a:p>
            <a:endParaRPr lang="en-US" sz="2200" dirty="0">
              <a:solidFill>
                <a:srgbClr val="0432FF"/>
              </a:solidFill>
            </a:endParaRPr>
          </a:p>
          <a:p>
            <a:r>
              <a:rPr lang="sv-SE" sz="1400" dirty="0" err="1">
                <a:solidFill>
                  <a:schemeClr val="tx1"/>
                </a:solidFill>
              </a:rPr>
              <a:t>Results</a:t>
            </a:r>
            <a:r>
              <a:rPr lang="sv-SE" sz="1400" dirty="0">
                <a:solidFill>
                  <a:schemeClr val="tx1"/>
                </a:solidFill>
              </a:rPr>
              <a:t> H </a:t>
            </a:r>
            <a:r>
              <a:rPr lang="sv-SE" sz="1400" dirty="0" err="1">
                <a:solidFill>
                  <a:schemeClr val="tx1"/>
                </a:solidFill>
              </a:rPr>
              <a:t>filed</a:t>
            </a:r>
            <a:r>
              <a:rPr lang="sv-SE" sz="1400" dirty="0">
                <a:solidFill>
                  <a:schemeClr val="tx1"/>
                </a:solidFill>
              </a:rPr>
              <a:t>, B </a:t>
            </a:r>
            <a:r>
              <a:rPr lang="sv-SE" sz="1400" dirty="0" err="1">
                <a:solidFill>
                  <a:schemeClr val="tx1"/>
                </a:solidFill>
              </a:rPr>
              <a:t>filed</a:t>
            </a:r>
            <a:r>
              <a:rPr lang="sv-SE" sz="1400" dirty="0">
                <a:solidFill>
                  <a:schemeClr val="tx1"/>
                </a:solidFill>
              </a:rPr>
              <a:t>, Magnetic Energy </a:t>
            </a:r>
            <a:r>
              <a:rPr lang="sv-SE" sz="1400" dirty="0" err="1">
                <a:solidFill>
                  <a:schemeClr val="tx1"/>
                </a:solidFill>
              </a:rPr>
              <a:t>Density</a:t>
            </a:r>
            <a:r>
              <a:rPr lang="sv-SE" sz="1400" dirty="0">
                <a:solidFill>
                  <a:schemeClr val="tx1"/>
                </a:solidFill>
              </a:rPr>
              <a:t> and </a:t>
            </a:r>
            <a:r>
              <a:rPr lang="sv-SE" sz="1400" dirty="0" err="1">
                <a:solidFill>
                  <a:schemeClr val="tx1"/>
                </a:solidFill>
              </a:rPr>
              <a:t>comparison</a:t>
            </a:r>
            <a:r>
              <a:rPr lang="sv-SE" sz="1400" dirty="0">
                <a:solidFill>
                  <a:schemeClr val="tx1"/>
                </a:solidFill>
              </a:rPr>
              <a:t> </a:t>
            </a:r>
            <a:r>
              <a:rPr lang="sv-SE" sz="1400" dirty="0" err="1">
                <a:solidFill>
                  <a:schemeClr val="tx1"/>
                </a:solidFill>
              </a:rPr>
              <a:t>with</a:t>
            </a:r>
            <a:r>
              <a:rPr lang="sv-SE" sz="1400" dirty="0">
                <a:solidFill>
                  <a:schemeClr val="tx1"/>
                </a:solidFill>
              </a:rPr>
              <a:t> SUPERFISH </a:t>
            </a:r>
            <a:r>
              <a:rPr lang="sv-SE" sz="1400" dirty="0" err="1">
                <a:solidFill>
                  <a:schemeClr val="tx1"/>
                </a:solidFill>
              </a:rPr>
              <a:t>results</a:t>
            </a:r>
            <a:r>
              <a:rPr lang="sv-SE" sz="1400" dirty="0">
                <a:solidFill>
                  <a:schemeClr val="tx1"/>
                </a:solidFill>
              </a:rPr>
              <a:t>:</a:t>
            </a:r>
            <a:endParaRPr lang="en-US" sz="1400" dirty="0">
              <a:solidFill>
                <a:srgbClr val="0432FF"/>
              </a:solidFill>
            </a:endParaRPr>
          </a:p>
        </p:txBody>
      </p:sp>
      <p:pic>
        <p:nvPicPr>
          <p:cNvPr id="15" name="Picture 14" descr="Screen Shot 2020-06-08 at 10.20.49.png">
            <a:extLst>
              <a:ext uri="{FF2B5EF4-FFF2-40B4-BE49-F238E27FC236}">
                <a16:creationId xmlns:a16="http://schemas.microsoft.com/office/drawing/2014/main" id="{AD04FED7-3870-4D49-AB09-7861C23AAF8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880412" y="4888020"/>
            <a:ext cx="4392488" cy="2019535"/>
          </a:xfrm>
          <a:prstGeom prst="rect">
            <a:avLst/>
          </a:prstGeom>
        </p:spPr>
      </p:pic>
      <p:pic>
        <p:nvPicPr>
          <p:cNvPr id="16" name="Picture 15">
            <a:extLst>
              <a:ext uri="{FF2B5EF4-FFF2-40B4-BE49-F238E27FC236}">
                <a16:creationId xmlns:a16="http://schemas.microsoft.com/office/drawing/2014/main" id="{EC085D52-D78A-1844-922C-662509D0078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7441786" y="5234063"/>
            <a:ext cx="2520280" cy="1480667"/>
          </a:xfrm>
          <a:prstGeom prst="rect">
            <a:avLst/>
          </a:prstGeom>
        </p:spPr>
      </p:pic>
    </p:spTree>
    <p:extLst>
      <p:ext uri="{BB962C8B-B14F-4D97-AF65-F5344CB8AC3E}">
        <p14:creationId xmlns:p14="http://schemas.microsoft.com/office/powerpoint/2010/main" val="3448143559"/>
      </p:ext>
    </p:extLst>
  </p:cSld>
  <p:clrMapOvr>
    <a:masterClrMapping/>
  </p:clrMapOvr>
  <p:transition spd="med">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0"/>
          </p:nvPr>
        </p:nvSpPr>
        <p:spPr/>
        <p:txBody>
          <a:bodyPr/>
          <a:lstStyle/>
          <a:p>
            <a:fld id="{1B83238F-673A-4F65-A6BD-DED2895A3C8A}" type="slidenum">
              <a:rPr lang="it-IT" altLang="it-IT" smtClean="0"/>
              <a:pPr/>
              <a:t>9</a:t>
            </a:fld>
            <a:endParaRPr lang="it-IT" altLang="it-IT" dirty="0"/>
          </a:p>
        </p:txBody>
      </p:sp>
      <p:pic>
        <p:nvPicPr>
          <p:cNvPr id="3" name="Picture 2"/>
          <p:cNvPicPr>
            <a:picLocks noChangeAspect="1"/>
          </p:cNvPicPr>
          <p:nvPr/>
        </p:nvPicPr>
        <p:blipFill>
          <a:blip r:embed="rId2"/>
          <a:stretch>
            <a:fillRect/>
          </a:stretch>
        </p:blipFill>
        <p:spPr>
          <a:xfrm>
            <a:off x="20566" y="1619597"/>
            <a:ext cx="9980303" cy="4835579"/>
          </a:xfrm>
          <a:prstGeom prst="rect">
            <a:avLst/>
          </a:prstGeom>
        </p:spPr>
      </p:pic>
      <p:sp>
        <p:nvSpPr>
          <p:cNvPr id="8" name="Title 1"/>
          <p:cNvSpPr>
            <a:spLocks noGrp="1"/>
          </p:cNvSpPr>
          <p:nvPr>
            <p:ph type="title"/>
          </p:nvPr>
        </p:nvSpPr>
        <p:spPr>
          <a:xfrm>
            <a:off x="359792" y="755297"/>
            <a:ext cx="8712968" cy="504056"/>
          </a:xfrm>
        </p:spPr>
        <p:txBody>
          <a:bodyPr/>
          <a:lstStyle/>
          <a:p>
            <a:r>
              <a:rPr lang="de-DE" dirty="0"/>
              <a:t>3. 3D CAD: Study Case the XLS-Injector</a:t>
            </a:r>
          </a:p>
        </p:txBody>
      </p:sp>
      <p:sp>
        <p:nvSpPr>
          <p:cNvPr id="2" name="TextBox 1">
            <a:extLst>
              <a:ext uri="{FF2B5EF4-FFF2-40B4-BE49-F238E27FC236}">
                <a16:creationId xmlns:a16="http://schemas.microsoft.com/office/drawing/2014/main" id="{2367A30D-47AD-6248-ADA3-4A815DC631F5}"/>
              </a:ext>
            </a:extLst>
          </p:cNvPr>
          <p:cNvSpPr txBox="1"/>
          <p:nvPr/>
        </p:nvSpPr>
        <p:spPr>
          <a:xfrm>
            <a:off x="639829" y="1688105"/>
            <a:ext cx="2480166" cy="369332"/>
          </a:xfrm>
          <a:prstGeom prst="rect">
            <a:avLst/>
          </a:prstGeom>
          <a:noFill/>
          <a:ln>
            <a:noFill/>
          </a:ln>
        </p:spPr>
        <p:txBody>
          <a:bodyPr wrap="none" rtlCol="0">
            <a:spAutoFit/>
          </a:bodyPr>
          <a:lstStyle/>
          <a:p>
            <a:r>
              <a:rPr lang="sv-SE" sz="1800" dirty="0" err="1"/>
              <a:t>Low</a:t>
            </a:r>
            <a:r>
              <a:rPr lang="sv-SE" sz="1800" dirty="0"/>
              <a:t> </a:t>
            </a:r>
            <a:r>
              <a:rPr lang="sv-SE" sz="1800" dirty="0" err="1"/>
              <a:t>carbon</a:t>
            </a:r>
            <a:r>
              <a:rPr lang="sv-SE" sz="1800" dirty="0"/>
              <a:t> </a:t>
            </a:r>
            <a:r>
              <a:rPr lang="sv-SE" sz="1800" dirty="0" err="1"/>
              <a:t>steel</a:t>
            </a:r>
            <a:r>
              <a:rPr lang="sv-SE" sz="1800" dirty="0"/>
              <a:t> </a:t>
            </a:r>
            <a:r>
              <a:rPr lang="sv-SE" sz="1800" dirty="0" err="1"/>
              <a:t>yoke</a:t>
            </a:r>
            <a:endParaRPr lang="sv-SE" sz="1800" dirty="0"/>
          </a:p>
        </p:txBody>
      </p:sp>
      <p:sp>
        <p:nvSpPr>
          <p:cNvPr id="6" name="TextBox 5">
            <a:extLst>
              <a:ext uri="{FF2B5EF4-FFF2-40B4-BE49-F238E27FC236}">
                <a16:creationId xmlns:a16="http://schemas.microsoft.com/office/drawing/2014/main" id="{24042910-4738-694C-A673-8769B4D7201A}"/>
              </a:ext>
            </a:extLst>
          </p:cNvPr>
          <p:cNvSpPr txBox="1"/>
          <p:nvPr/>
        </p:nvSpPr>
        <p:spPr>
          <a:xfrm>
            <a:off x="3739258" y="1688105"/>
            <a:ext cx="1668085" cy="369332"/>
          </a:xfrm>
          <a:prstGeom prst="rect">
            <a:avLst/>
          </a:prstGeom>
          <a:noFill/>
          <a:ln>
            <a:noFill/>
          </a:ln>
        </p:spPr>
        <p:txBody>
          <a:bodyPr wrap="none" rtlCol="0">
            <a:spAutoFit/>
          </a:bodyPr>
          <a:lstStyle/>
          <a:p>
            <a:r>
              <a:rPr lang="sv-SE" sz="1800" dirty="0"/>
              <a:t>120 cells TWS</a:t>
            </a:r>
          </a:p>
        </p:txBody>
      </p:sp>
      <p:sp>
        <p:nvSpPr>
          <p:cNvPr id="7" name="TextBox 6">
            <a:extLst>
              <a:ext uri="{FF2B5EF4-FFF2-40B4-BE49-F238E27FC236}">
                <a16:creationId xmlns:a16="http://schemas.microsoft.com/office/drawing/2014/main" id="{8D78CAC1-C3DC-7249-B760-C2D66851A622}"/>
              </a:ext>
            </a:extLst>
          </p:cNvPr>
          <p:cNvSpPr txBox="1"/>
          <p:nvPr/>
        </p:nvSpPr>
        <p:spPr>
          <a:xfrm>
            <a:off x="6256453" y="1688105"/>
            <a:ext cx="3172663" cy="369332"/>
          </a:xfrm>
          <a:prstGeom prst="rect">
            <a:avLst/>
          </a:prstGeom>
          <a:noFill/>
          <a:ln>
            <a:noFill/>
          </a:ln>
        </p:spPr>
        <p:txBody>
          <a:bodyPr wrap="none" rtlCol="0">
            <a:spAutoFit/>
          </a:bodyPr>
          <a:lstStyle/>
          <a:p>
            <a:r>
              <a:rPr lang="sv-SE" sz="1800" dirty="0" err="1"/>
              <a:t>Solenoids</a:t>
            </a:r>
            <a:r>
              <a:rPr lang="sv-SE" sz="1800" dirty="0"/>
              <a:t> </a:t>
            </a:r>
            <a:r>
              <a:rPr lang="sv-SE" sz="1800" dirty="0" err="1"/>
              <a:t>with</a:t>
            </a:r>
            <a:r>
              <a:rPr lang="sv-SE" sz="1800" dirty="0"/>
              <a:t> common </a:t>
            </a:r>
            <a:r>
              <a:rPr lang="sv-SE" sz="1800" dirty="0" err="1"/>
              <a:t>yoke</a:t>
            </a:r>
            <a:endParaRPr lang="sv-SE" sz="1800" dirty="0"/>
          </a:p>
        </p:txBody>
      </p:sp>
      <p:sp>
        <p:nvSpPr>
          <p:cNvPr id="18" name="TextBox 17">
            <a:extLst>
              <a:ext uri="{FF2B5EF4-FFF2-40B4-BE49-F238E27FC236}">
                <a16:creationId xmlns:a16="http://schemas.microsoft.com/office/drawing/2014/main" id="{0BB65518-B873-3C4B-819E-484CE66E4E68}"/>
              </a:ext>
            </a:extLst>
          </p:cNvPr>
          <p:cNvSpPr txBox="1"/>
          <p:nvPr/>
        </p:nvSpPr>
        <p:spPr>
          <a:xfrm>
            <a:off x="2944085" y="5274454"/>
            <a:ext cx="3074560" cy="369332"/>
          </a:xfrm>
          <a:prstGeom prst="rect">
            <a:avLst/>
          </a:prstGeom>
          <a:noFill/>
          <a:ln>
            <a:noFill/>
          </a:ln>
        </p:spPr>
        <p:txBody>
          <a:bodyPr wrap="none" rtlCol="0">
            <a:spAutoFit/>
          </a:bodyPr>
          <a:lstStyle/>
          <a:p>
            <a:r>
              <a:rPr lang="sv-SE" sz="1800" dirty="0"/>
              <a:t>4 </a:t>
            </a:r>
            <a:r>
              <a:rPr lang="sv-SE" sz="1800" dirty="0" err="1"/>
              <a:t>coils</a:t>
            </a:r>
            <a:r>
              <a:rPr lang="sv-SE" sz="1800" dirty="0"/>
              <a:t> ~0,5m  -&gt; 0.22 T </a:t>
            </a:r>
            <a:r>
              <a:rPr lang="sv-SE" sz="1800" dirty="0" err="1"/>
              <a:t>field</a:t>
            </a:r>
            <a:endParaRPr lang="sv-SE" sz="1800" dirty="0"/>
          </a:p>
        </p:txBody>
      </p:sp>
      <p:sp>
        <p:nvSpPr>
          <p:cNvPr id="13" name="TextBox 12">
            <a:extLst>
              <a:ext uri="{FF2B5EF4-FFF2-40B4-BE49-F238E27FC236}">
                <a16:creationId xmlns:a16="http://schemas.microsoft.com/office/drawing/2014/main" id="{20E9D8C0-DB97-C94E-A4B9-F43C5AB366E2}"/>
              </a:ext>
            </a:extLst>
          </p:cNvPr>
          <p:cNvSpPr txBox="1"/>
          <p:nvPr/>
        </p:nvSpPr>
        <p:spPr>
          <a:xfrm>
            <a:off x="7550078" y="790999"/>
            <a:ext cx="2050113" cy="523220"/>
          </a:xfrm>
          <a:prstGeom prst="rect">
            <a:avLst/>
          </a:prstGeom>
          <a:noFill/>
        </p:spPr>
        <p:txBody>
          <a:bodyPr wrap="none" rtlCol="0">
            <a:spAutoFit/>
          </a:bodyPr>
          <a:lstStyle/>
          <a:p>
            <a:r>
              <a:rPr lang="sv-SE" sz="2800" dirty="0" err="1">
                <a:solidFill>
                  <a:srgbClr val="0432FF"/>
                </a:solidFill>
                <a:latin typeface="Calibri" panose="020F0502020204030204" pitchFamily="34" charset="0"/>
                <a:cs typeface="Calibri" panose="020F0502020204030204" pitchFamily="34" charset="0"/>
              </a:rPr>
              <a:t>Injector</a:t>
            </a:r>
            <a:r>
              <a:rPr lang="sv-SE" sz="2800" dirty="0">
                <a:solidFill>
                  <a:srgbClr val="0432FF"/>
                </a:solidFill>
                <a:latin typeface="Calibri" panose="020F0502020204030204" pitchFamily="34" charset="0"/>
                <a:cs typeface="Calibri" panose="020F0502020204030204" pitchFamily="34" charset="0"/>
              </a:rPr>
              <a:t> TWS</a:t>
            </a:r>
          </a:p>
        </p:txBody>
      </p:sp>
      <p:cxnSp>
        <p:nvCxnSpPr>
          <p:cNvPr id="14" name="Straight Arrow Connector 13">
            <a:extLst>
              <a:ext uri="{FF2B5EF4-FFF2-40B4-BE49-F238E27FC236}">
                <a16:creationId xmlns:a16="http://schemas.microsoft.com/office/drawing/2014/main" id="{92D96404-6423-5B46-BDE9-ED5A8C68BDC4}"/>
              </a:ext>
            </a:extLst>
          </p:cNvPr>
          <p:cNvCxnSpPr>
            <a:cxnSpLocks/>
            <a:stCxn id="18" idx="0"/>
          </p:cNvCxnSpPr>
          <p:nvPr/>
        </p:nvCxnSpPr>
        <p:spPr>
          <a:xfrm flipH="1" flipV="1">
            <a:off x="3672160" y="4037386"/>
            <a:ext cx="809205" cy="1237068"/>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F113C8C0-5212-1D4A-9771-5A4286F2539E}"/>
              </a:ext>
            </a:extLst>
          </p:cNvPr>
          <p:cNvCxnSpPr>
            <a:cxnSpLocks/>
          </p:cNvCxnSpPr>
          <p:nvPr/>
        </p:nvCxnSpPr>
        <p:spPr>
          <a:xfrm>
            <a:off x="4573301" y="2066581"/>
            <a:ext cx="437416" cy="733072"/>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4D42B6B6-67D4-0B46-A601-7F2DFC8CCBE6}"/>
              </a:ext>
            </a:extLst>
          </p:cNvPr>
          <p:cNvCxnSpPr>
            <a:cxnSpLocks/>
            <a:stCxn id="7" idx="2"/>
          </p:cNvCxnSpPr>
          <p:nvPr/>
        </p:nvCxnSpPr>
        <p:spPr>
          <a:xfrm>
            <a:off x="7842785" y="2057437"/>
            <a:ext cx="501900" cy="742216"/>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24" name="Straight Arrow Connector 23">
            <a:extLst>
              <a:ext uri="{FF2B5EF4-FFF2-40B4-BE49-F238E27FC236}">
                <a16:creationId xmlns:a16="http://schemas.microsoft.com/office/drawing/2014/main" id="{199399C1-0D4C-3D4F-9F4C-BA23AA8B1D71}"/>
              </a:ext>
            </a:extLst>
          </p:cNvPr>
          <p:cNvCxnSpPr>
            <a:cxnSpLocks/>
          </p:cNvCxnSpPr>
          <p:nvPr/>
        </p:nvCxnSpPr>
        <p:spPr>
          <a:xfrm>
            <a:off x="1879913" y="2066581"/>
            <a:ext cx="301035" cy="46929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28" name="Right Brace 27">
            <a:extLst>
              <a:ext uri="{FF2B5EF4-FFF2-40B4-BE49-F238E27FC236}">
                <a16:creationId xmlns:a16="http://schemas.microsoft.com/office/drawing/2014/main" id="{CA85A331-07C3-994B-9F2A-84EFE113A604}"/>
              </a:ext>
            </a:extLst>
          </p:cNvPr>
          <p:cNvSpPr/>
          <p:nvPr/>
        </p:nvSpPr>
        <p:spPr bwMode="auto">
          <a:xfrm rot="16200000">
            <a:off x="4938269" y="-1280678"/>
            <a:ext cx="188095" cy="8568954"/>
          </a:xfrm>
          <a:prstGeom prst="rightBrace">
            <a:avLst>
              <a:gd name="adj1" fmla="val 8333"/>
              <a:gd name="adj2" fmla="val 50124"/>
            </a:avLst>
          </a:prstGeom>
          <a:noFill/>
          <a:ln w="38100" cap="flat" cmpd="sng" algn="ctr">
            <a:solidFill>
              <a:srgbClr val="00B050"/>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2400" b="0" i="0" u="none" strike="noStrike" cap="none" normalizeH="0" baseline="0">
              <a:ln>
                <a:noFill/>
              </a:ln>
              <a:solidFill>
                <a:schemeClr val="bg1"/>
              </a:solidFill>
              <a:effectLst/>
              <a:latin typeface="Arial" charset="0"/>
              <a:ea typeface="ＭＳ Ｐゴシック" charset="0"/>
              <a:cs typeface="ＭＳ Ｐゴシック" charset="0"/>
            </a:endParaRPr>
          </a:p>
        </p:txBody>
      </p:sp>
    </p:spTree>
    <p:extLst>
      <p:ext uri="{BB962C8B-B14F-4D97-AF65-F5344CB8AC3E}">
        <p14:creationId xmlns:p14="http://schemas.microsoft.com/office/powerpoint/2010/main" val="1371356291"/>
      </p:ext>
    </p:extLst>
  </p:cSld>
  <p:clrMapOvr>
    <a:masterClrMapping/>
  </p:clrMapOvr>
  <p:transition spd="med">
    <p:fade/>
  </p:transition>
</p:sld>
</file>

<file path=ppt/theme/theme1.xml><?xml version="1.0" encoding="utf-8"?>
<a:theme xmlns:a="http://schemas.openxmlformats.org/drawingml/2006/main" name="CompactLight_Template Slides E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9178B83C3DD578498D424B7BC6B29A8E" ma:contentTypeVersion="0" ma:contentTypeDescription="Create a new document." ma:contentTypeScope="" ma:versionID="608464e6dd253888a99a53d9cc5485e7">
  <xsd:schema xmlns:xsd="http://www.w3.org/2001/XMLSchema" xmlns:xs="http://www.w3.org/2001/XMLSchema" xmlns:p="http://schemas.microsoft.com/office/2006/metadata/properties" targetNamespace="http://schemas.microsoft.com/office/2006/metadata/properties" ma:root="true" ma:fieldsID="1b05d82d297216baf5b26c55225140df">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A93A740-4A63-4C99-8484-2AC44634A798}">
  <ds:schemaRefs>
    <ds:schemaRef ds:uri="http://schemas.microsoft.com/sharepoint/v3/contenttype/forms"/>
  </ds:schemaRefs>
</ds:datastoreItem>
</file>

<file path=customXml/itemProps2.xml><?xml version="1.0" encoding="utf-8"?>
<ds:datastoreItem xmlns:ds="http://schemas.openxmlformats.org/officeDocument/2006/customXml" ds:itemID="{20B683E9-A1BF-4ADC-98AB-CB82CDA7683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0BDFFCC9-199D-4044-8549-C3DFD4BC91B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
  <TotalTime>6485</TotalTime>
  <Words>1340</Words>
  <Application>Microsoft Macintosh PowerPoint</Application>
  <PresentationFormat>Custom</PresentationFormat>
  <Paragraphs>183</Paragraphs>
  <Slides>26</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26</vt:i4>
      </vt:variant>
    </vt:vector>
  </HeadingPairs>
  <TitlesOfParts>
    <vt:vector size="34" baseType="lpstr">
      <vt:lpstr>ＭＳ Ｐゴシック</vt:lpstr>
      <vt:lpstr>ＭＳ Ｐゴシック</vt:lpstr>
      <vt:lpstr>Arial</vt:lpstr>
      <vt:lpstr>Calibri</vt:lpstr>
      <vt:lpstr>Symbol</vt:lpstr>
      <vt:lpstr>Times New Roman</vt:lpstr>
      <vt:lpstr>Wingdings</vt:lpstr>
      <vt:lpstr>CompactLight_Template Slides ENG</vt:lpstr>
      <vt:lpstr>XLS CAD model </vt:lpstr>
      <vt:lpstr>PowerPoint Presentation</vt:lpstr>
      <vt:lpstr>PowerPoint Presentation</vt:lpstr>
      <vt:lpstr>2. CAD/CAM System CATIA V5 &amp; V6</vt:lpstr>
      <vt:lpstr>PowerPoint Presentation</vt:lpstr>
      <vt:lpstr>3. 3D CAD: Study Case the XLS-Injector</vt:lpstr>
      <vt:lpstr>3. 3D CAD: Study Case the XLS-Injector</vt:lpstr>
      <vt:lpstr>3. 3D CAD: Study Case the XLS-Injector</vt:lpstr>
      <vt:lpstr>3. 3D CAD: Study Case the XLS-Injector</vt:lpstr>
      <vt:lpstr>PowerPoint Presentation</vt:lpstr>
      <vt:lpstr>3. 3D CAD example XLS-Injector with Girder</vt:lpstr>
      <vt:lpstr>3. 3D CAD example with XLS-Injector for our next steps</vt:lpstr>
      <vt:lpstr>3. 3D CAD: XLS-Injector case study</vt:lpstr>
      <vt:lpstr>3. 3D CAD example with XLS-Injector</vt:lpstr>
      <vt:lpstr>4. 3D CAD model for XLS based on full baseline layout</vt:lpstr>
      <vt:lpstr>3. 3D CAD example with XLS-Injector linac with Girder</vt:lpstr>
      <vt:lpstr>4. 3D CAD MODEL for XLS injector in the tunnel</vt:lpstr>
      <vt:lpstr>5. Girder Choice: Points to keep in mind</vt:lpstr>
      <vt:lpstr>5. Girder Analysis: Few options for supports and alignment</vt:lpstr>
      <vt:lpstr>5. Girder ANSYS simulation</vt:lpstr>
      <vt:lpstr>6. Requests from CAD modelers to XLS Collaboration</vt:lpstr>
      <vt:lpstr>References</vt:lpstr>
      <vt:lpstr>PowerPoint Presentation</vt:lpstr>
      <vt:lpstr>Back-up slides</vt:lpstr>
      <vt:lpstr>Engineering considerations</vt:lpstr>
      <vt:lpstr>Machine design maturing cycle </vt:lpstr>
    </vt:vector>
  </TitlesOfParts>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nicoletta guidi</dc:creator>
  <cp:lastModifiedBy>Nick Gazis</cp:lastModifiedBy>
  <cp:revision>448</cp:revision>
  <cp:lastPrinted>2015-12-09T13:35:49Z</cp:lastPrinted>
  <dcterms:created xsi:type="dcterms:W3CDTF">2015-12-09T11:23:36Z</dcterms:created>
  <dcterms:modified xsi:type="dcterms:W3CDTF">2020-06-16T12:34:03Z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0x0101009178B83C3DD578498D424B7BC6B29A8E</vt:lpwstr>
  </property>
</Properties>
</file>