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notesMasterIdLst>
    <p:notesMasterId r:id="rId12"/>
  </p:notesMasterIdLst>
  <p:handoutMasterIdLst>
    <p:handoutMasterId r:id="rId23"/>
  </p:handoutMasterIdLst>
  <p:sldIdLst>
    <p:sldId id="429" r:id="rId4"/>
    <p:sldId id="469" r:id="rId5"/>
    <p:sldId id="470" r:id="rId6"/>
    <p:sldId id="442" r:id="rId7"/>
    <p:sldId id="444" r:id="rId8"/>
    <p:sldId id="458" r:id="rId9"/>
    <p:sldId id="471" r:id="rId10"/>
    <p:sldId id="445" r:id="rId11"/>
    <p:sldId id="453" r:id="rId13"/>
    <p:sldId id="454" r:id="rId14"/>
    <p:sldId id="446" r:id="rId15"/>
    <p:sldId id="447" r:id="rId16"/>
    <p:sldId id="472" r:id="rId17"/>
    <p:sldId id="449" r:id="rId18"/>
    <p:sldId id="450" r:id="rId19"/>
    <p:sldId id="457" r:id="rId20"/>
    <p:sldId id="459" r:id="rId21"/>
    <p:sldId id="45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92D050"/>
    <a:srgbClr val="C0504D"/>
    <a:srgbClr val="C0003B"/>
    <a:srgbClr val="4F81BD"/>
    <a:srgbClr val="00B050"/>
    <a:srgbClr val="5B9BD5"/>
    <a:srgbClr val="FFFFFF"/>
    <a:srgbClr val="DCDCD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2383" autoAdjust="0"/>
  </p:normalViewPr>
  <p:slideViewPr>
    <p:cSldViewPr snapToGrid="0">
      <p:cViewPr varScale="1">
        <p:scale>
          <a:sx n="81" d="100"/>
          <a:sy n="81" d="100"/>
        </p:scale>
        <p:origin x="806" y="58"/>
      </p:cViewPr>
      <p:guideLst>
        <p:guide orient="horz" pos="211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700 ns SW filling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/>
              <a:t>1 m=111 ns</a:t>
            </a:r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800 ns SW filling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700 ns~800 ns SW filling time</a:t>
            </a:r>
            <a:endParaRPr lang="en-US" dirty="0" smtClean="0"/>
          </a:p>
          <a:p>
            <a:r>
              <a:rPr lang="en-US" altLang="en-GB" dirty="0" smtClean="0"/>
              <a:t>47~50 </a:t>
            </a:r>
            <a:r>
              <a:rPr lang="en-US" altLang="en-GB" dirty="0"/>
              <a:t>ns </a:t>
            </a:r>
            <a:r>
              <a:rPr lang="en-US" altLang="en-GB" dirty="0" smtClean="0"/>
              <a:t>0.42 </a:t>
            </a:r>
            <a:r>
              <a:rPr lang="en-US" altLang="en-GB" dirty="0"/>
              <a:t>m TW filling time</a:t>
            </a:r>
            <a:endParaRPr lang="en-US" alt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700 ns~800 ns SW filling time</a:t>
            </a:r>
            <a:endParaRPr lang="en-US" dirty="0" smtClean="0"/>
          </a:p>
          <a:p>
            <a:r>
              <a:rPr lang="en-US" altLang="en-GB" dirty="0" smtClean="0"/>
              <a:t>47~50 ns 0.42 m TW filling time</a:t>
            </a:r>
            <a:endParaRPr lang="en-US" alt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6" Type="http://schemas.openxmlformats.org/officeDocument/2006/relationships/image" Target="../media/image25.png"/><Relationship Id="rId25" Type="http://schemas.openxmlformats.org/officeDocument/2006/relationships/image" Target="../media/image46.png"/><Relationship Id="rId24" Type="http://schemas.openxmlformats.org/officeDocument/2006/relationships/image" Target="../media/image45.jpeg"/><Relationship Id="rId23" Type="http://schemas.openxmlformats.org/officeDocument/2006/relationships/image" Target="../media/image44.jpeg"/><Relationship Id="rId22" Type="http://schemas.openxmlformats.org/officeDocument/2006/relationships/image" Target="../media/image43.png"/><Relationship Id="rId21" Type="http://schemas.openxmlformats.org/officeDocument/2006/relationships/image" Target="../media/image42.png"/><Relationship Id="rId20" Type="http://schemas.openxmlformats.org/officeDocument/2006/relationships/image" Target="../media/image41.jpe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40.png"/><Relationship Id="rId17" Type="http://schemas.openxmlformats.org/officeDocument/2006/relationships/image" Target="../media/image39.png"/><Relationship Id="rId16" Type="http://schemas.openxmlformats.org/officeDocument/2006/relationships/image" Target="../media/image38.png"/><Relationship Id="rId15" Type="http://schemas.openxmlformats.org/officeDocument/2006/relationships/image" Target="../media/image37.png"/><Relationship Id="rId14" Type="http://schemas.openxmlformats.org/officeDocument/2006/relationships/image" Target="../media/image36.png"/><Relationship Id="rId13" Type="http://schemas.openxmlformats.org/officeDocument/2006/relationships/image" Target="../media/image35.jpeg"/><Relationship Id="rId12" Type="http://schemas.openxmlformats.org/officeDocument/2006/relationships/image" Target="../media/image34.jpeg"/><Relationship Id="rId11" Type="http://schemas.openxmlformats.org/officeDocument/2006/relationships/image" Target="../media/image33.png"/><Relationship Id="rId10" Type="http://schemas.openxmlformats.org/officeDocument/2006/relationships/image" Target="../media/image3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6" Type="http://schemas.openxmlformats.org/officeDocument/2006/relationships/image" Target="../media/image25.png"/><Relationship Id="rId25" Type="http://schemas.openxmlformats.org/officeDocument/2006/relationships/image" Target="../media/image24.png"/><Relationship Id="rId24" Type="http://schemas.openxmlformats.org/officeDocument/2006/relationships/image" Target="../media/image23.jpeg"/><Relationship Id="rId23" Type="http://schemas.openxmlformats.org/officeDocument/2006/relationships/image" Target="../media/image22.jpe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jpe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jpeg"/><Relationship Id="rId12" Type="http://schemas.openxmlformats.org/officeDocument/2006/relationships/image" Target="../media/image11.jpeg"/><Relationship Id="rId11" Type="http://schemas.openxmlformats.org/officeDocument/2006/relationships/image" Target="../media/image10.png"/><Relationship Id="rId10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11766699" y="6601755"/>
            <a:ext cx="25728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522240" y="1846003"/>
            <a:ext cx="7837440" cy="442756"/>
          </a:xfrm>
          <a:prstGeom prst="rect">
            <a:avLst/>
          </a:prstGeom>
        </p:spPr>
        <p:txBody>
          <a:bodyPr/>
          <a:lstStyle>
            <a:lvl1pPr algn="l">
              <a:defRPr sz="2175"/>
            </a:lvl1pPr>
          </a:lstStyle>
          <a:p>
            <a:pPr lvl="0"/>
            <a:r>
              <a:rPr lang="en-US" smtClean="0"/>
              <a:t>Click to add subtitle</a:t>
            </a:r>
            <a:endParaRPr lang="en-US" smtClean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28690" y="1157161"/>
            <a:ext cx="7838099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3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22240" y="2354084"/>
            <a:ext cx="11147220" cy="3233387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4005840" y="5648295"/>
            <a:ext cx="7663380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0" y="6433920"/>
            <a:ext cx="12192000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19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			          </a:t>
            </a:r>
            <a:r>
              <a:rPr lang="it-IT" altLang="en-US" sz="2175" b="0" dirty="0" smtClean="0">
                <a:solidFill>
                  <a:srgbClr val="C00000"/>
                </a:solidFill>
              </a:rPr>
              <a:t>XLS										</a:t>
            </a:r>
            <a:r>
              <a:rPr lang="it-IT" altLang="en-US" sz="1270" b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11766699" y="6601755"/>
            <a:ext cx="25728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522241" y="1846004"/>
            <a:ext cx="7837440" cy="442756"/>
          </a:xfrm>
          <a:prstGeom prst="rect">
            <a:avLst/>
          </a:prstGeom>
        </p:spPr>
        <p:txBody>
          <a:bodyPr/>
          <a:lstStyle>
            <a:lvl1pPr algn="l">
              <a:defRPr sz="2175"/>
            </a:lvl1pPr>
          </a:lstStyle>
          <a:p>
            <a:pPr lvl="0"/>
            <a:r>
              <a:rPr lang="en-US" smtClean="0"/>
              <a:t>Click to add subtitle</a:t>
            </a:r>
            <a:endParaRPr lang="en-US" smtClean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28690" y="1157162"/>
            <a:ext cx="7838099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3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22241" y="2354084"/>
            <a:ext cx="11147220" cy="3233387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4005839" y="5648295"/>
            <a:ext cx="7663380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06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5765" algn="l"/>
                <a:tab pos="813435" algn="l"/>
                <a:tab pos="1221105" algn="l"/>
                <a:tab pos="1628775" algn="l"/>
                <a:tab pos="2035810" algn="l"/>
                <a:tab pos="2443480" algn="l"/>
                <a:tab pos="2851150" algn="l"/>
                <a:tab pos="3258820" algn="l"/>
                <a:tab pos="3666490" algn="l"/>
                <a:tab pos="4074160" algn="l"/>
                <a:tab pos="4481830" algn="l"/>
                <a:tab pos="4888865" algn="l"/>
                <a:tab pos="5296535" algn="l"/>
                <a:tab pos="5704205" algn="l"/>
                <a:tab pos="6111875" algn="l"/>
                <a:tab pos="6519545" algn="l"/>
                <a:tab pos="6927215" algn="l"/>
                <a:tab pos="7334250" algn="l"/>
                <a:tab pos="7741920" algn="l"/>
                <a:tab pos="8149590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  </a:t>
            </a:r>
            <a:r>
              <a:rPr lang="it-IT" altLang="en-US" sz="2175" b="0" smtClean="0">
                <a:solidFill>
                  <a:srgbClr val="C00000"/>
                </a:solidFill>
              </a:rPr>
              <a:t>XLS						</a:t>
            </a:r>
            <a:r>
              <a:rPr lang="it-IT" altLang="en-US" sz="1270" b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4294EE50-87B3-414B-AD9E-518CEF385733}" type="slidenum">
              <a:rPr lang="it-IT" altLang="it-IT" smtClean="0"/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1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3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06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5765" algn="l"/>
                <a:tab pos="813435" algn="l"/>
                <a:tab pos="1221105" algn="l"/>
                <a:tab pos="1628775" algn="l"/>
                <a:tab pos="2035810" algn="l"/>
                <a:tab pos="2443480" algn="l"/>
                <a:tab pos="2851150" algn="l"/>
                <a:tab pos="3258820" algn="l"/>
                <a:tab pos="3666490" algn="l"/>
                <a:tab pos="4074160" algn="l"/>
                <a:tab pos="4481830" algn="l"/>
                <a:tab pos="4888865" algn="l"/>
                <a:tab pos="5296535" algn="l"/>
                <a:tab pos="5704205" algn="l"/>
                <a:tab pos="6111875" algn="l"/>
                <a:tab pos="6519545" algn="l"/>
                <a:tab pos="6927215" algn="l"/>
                <a:tab pos="7334250" algn="l"/>
                <a:tab pos="7741920" algn="l"/>
                <a:tab pos="8149590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  </a:t>
            </a:r>
            <a:r>
              <a:rPr lang="it-IT" altLang="en-US" sz="2175" b="0" smtClean="0">
                <a:solidFill>
                  <a:srgbClr val="C00000"/>
                </a:solidFill>
              </a:rPr>
              <a:t>XLS						</a:t>
            </a:r>
            <a:r>
              <a:rPr lang="it-IT" altLang="en-US" sz="1270" b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1" y="6591340"/>
            <a:ext cx="259199" cy="208822"/>
          </a:xfrm>
        </p:spPr>
        <p:txBody>
          <a:bodyPr/>
          <a:lstStyle>
            <a:lvl1pPr>
              <a:defRPr sz="1180"/>
            </a:lvl1pPr>
          </a:lstStyle>
          <a:p>
            <a:fld id="{9FF39CA2-04EB-4CA6-BF9F-780F92DB7FFC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98444" y="881350"/>
            <a:ext cx="10995111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0"/>
              </a:spcAft>
              <a:defRPr sz="2540">
                <a:solidFill>
                  <a:srgbClr val="C00000"/>
                </a:solidFill>
              </a:defRPr>
            </a:lvl1pPr>
            <a:lvl2pPr marL="326390" indent="-260985">
              <a:lnSpc>
                <a:spcPct val="100000"/>
              </a:lnSpc>
              <a:spcAft>
                <a:spcPts val="1090"/>
              </a:spcAft>
              <a:buFont typeface="Arial" panose="020B0604020202020204" pitchFamily="34" charset="0"/>
              <a:buChar char="•"/>
              <a:defRPr sz="2175"/>
            </a:lvl2pPr>
            <a:lvl3pPr marL="588010" indent="-260985">
              <a:lnSpc>
                <a:spcPct val="100000"/>
              </a:lnSpc>
              <a:spcAft>
                <a:spcPts val="815"/>
              </a:spcAft>
              <a:buFont typeface="Symbol" panose="05050102010706020507" pitchFamily="18" charset="2"/>
              <a:buChar char="-"/>
              <a:defRPr sz="1815"/>
            </a:lvl3pPr>
            <a:lvl4pPr marL="848995" indent="-260985">
              <a:lnSpc>
                <a:spcPct val="100000"/>
              </a:lnSpc>
              <a:spcAft>
                <a:spcPts val="545"/>
              </a:spcAft>
              <a:buFont typeface="Wingdings" panose="05000000000000000000" pitchFamily="2" charset="2"/>
              <a:buChar char="§"/>
              <a:defRPr sz="1635"/>
            </a:lvl4pPr>
            <a:lvl5pPr marL="1110615" indent="-260985">
              <a:lnSpc>
                <a:spcPct val="100000"/>
              </a:lnSpc>
              <a:spcAft>
                <a:spcPts val="545"/>
              </a:spcAft>
              <a:buFont typeface="Wingdings" panose="05000000000000000000" pitchFamily="2" charset="2"/>
              <a:buChar char="ü"/>
              <a:defRPr sz="1635"/>
            </a:lvl5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65103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10560" y="1599918"/>
            <a:ext cx="5393281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81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99918"/>
            <a:ext cx="53952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81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56462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09944" y="1587474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87474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609944" y="3988600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6176641" y="3988600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1" y="6368595"/>
            <a:ext cx="12192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rtlCol="0" anchor="t" anchorCtr="0" compatLnSpc="1"/>
          <a:lstStyle/>
          <a:p>
            <a:pPr marL="0" marR="0" indent="0" algn="l" defTabSz="4076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de-DE" sz="21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1" y="672933"/>
            <a:ext cx="12192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1638" tIns="69555" rIns="81638" bIns="40820"/>
          <a:lstStyle>
            <a:lvl1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6pPr>
            <a:lvl7pPr marL="29718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7pPr>
            <a:lvl8pPr marL="34290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8pPr>
            <a:lvl9pPr marL="38862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9pPr>
          </a:lstStyle>
          <a:p>
            <a:pPr algn="ctr" defTabSz="407670" eaLnBrk="1">
              <a:lnSpc>
                <a:spcPct val="93000"/>
              </a:lnSpc>
              <a:buSzPct val="100000"/>
              <a:defRPr/>
            </a:pPr>
            <a:r>
              <a:rPr lang="it-IT" sz="5445" dirty="0" err="1">
                <a:solidFill>
                  <a:srgbClr val="C00000"/>
                </a:solidFill>
              </a:rPr>
              <a:t>Thank</a:t>
            </a:r>
            <a:r>
              <a:rPr lang="it-IT" sz="5445" dirty="0">
                <a:solidFill>
                  <a:srgbClr val="C00000"/>
                </a:solidFill>
              </a:rPr>
              <a:t> </a:t>
            </a:r>
            <a:r>
              <a:rPr lang="it-IT" sz="5445" dirty="0" err="1">
                <a:solidFill>
                  <a:srgbClr val="C00000"/>
                </a:solidFill>
              </a:rPr>
              <a:t>you</a:t>
            </a:r>
            <a:r>
              <a:rPr lang="it-IT" sz="5445" dirty="0">
                <a:solidFill>
                  <a:srgbClr val="C00000"/>
                </a:solidFill>
              </a:rPr>
              <a:t>!</a:t>
            </a:r>
            <a:endParaRPr lang="it-IT" sz="5445" dirty="0">
              <a:solidFill>
                <a:srgbClr val="C00000"/>
              </a:solidFill>
            </a:endParaRPr>
          </a:p>
          <a:p>
            <a:pPr algn="ctr" defTabSz="407670" eaLnBrk="1">
              <a:lnSpc>
                <a:spcPct val="93000"/>
              </a:lnSpc>
              <a:buSzPct val="100000"/>
              <a:defRPr/>
            </a:pPr>
            <a:endParaRPr lang="it-IT" sz="2995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1519" y="5796953"/>
            <a:ext cx="12192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90" b="1" kern="1200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9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528412" y="6218346"/>
            <a:ext cx="11112137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828590" y="1491389"/>
            <a:ext cx="8621909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06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5765" algn="l"/>
                <a:tab pos="813435" algn="l"/>
                <a:tab pos="1221105" algn="l"/>
                <a:tab pos="1628775" algn="l"/>
                <a:tab pos="2035810" algn="l"/>
                <a:tab pos="2443480" algn="l"/>
                <a:tab pos="2851150" algn="l"/>
                <a:tab pos="3258820" algn="l"/>
                <a:tab pos="3666490" algn="l"/>
                <a:tab pos="4074160" algn="l"/>
                <a:tab pos="4481830" algn="l"/>
                <a:tab pos="4888865" algn="l"/>
                <a:tab pos="5296535" algn="l"/>
                <a:tab pos="5704205" algn="l"/>
                <a:tab pos="6111875" algn="l"/>
                <a:tab pos="6519545" algn="l"/>
                <a:tab pos="6927215" algn="l"/>
                <a:tab pos="7334250" algn="l"/>
                <a:tab pos="7741920" algn="l"/>
                <a:tab pos="8149590" algn="l"/>
              </a:tabLst>
              <a:defRPr/>
            </a:pPr>
            <a:r>
              <a:rPr kumimoji="0" lang="en-GB" altLang="it-IT" sz="163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                                                       </a:t>
            </a:r>
            <a:r>
              <a:rPr lang="it-IT" altLang="en-US" sz="1635" b="0" i="0" smtClean="0">
                <a:solidFill>
                  <a:schemeClr val="tx1"/>
                </a:solidFill>
              </a:rPr>
              <a:t>www.CompactLight.eu</a:t>
            </a:r>
            <a:endParaRPr lang="it-IT" altLang="it-IT" sz="1635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2201611" y="1782388"/>
            <a:ext cx="7875865" cy="3916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4294EE50-87B3-414B-AD9E-518CEF385733}" type="slidenum">
              <a:rPr lang="it-IT" altLang="it-IT" smtClean="0"/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0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2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0" y="6433920"/>
            <a:ext cx="12192000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19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			          </a:t>
            </a:r>
            <a:r>
              <a:rPr lang="it-IT" altLang="en-US" sz="2175" b="0" dirty="0" smtClean="0">
                <a:solidFill>
                  <a:srgbClr val="C00000"/>
                </a:solidFill>
              </a:rPr>
              <a:t>XLS									</a:t>
            </a:r>
            <a:r>
              <a:rPr lang="it-IT" altLang="en-US" sz="1270" b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1" y="6591340"/>
            <a:ext cx="259199" cy="208822"/>
          </a:xfrm>
        </p:spPr>
        <p:txBody>
          <a:bodyPr/>
          <a:lstStyle>
            <a:lvl1pPr>
              <a:defRPr sz="1180"/>
            </a:lvl1pPr>
          </a:lstStyle>
          <a:p>
            <a:fld id="{9FF39CA2-04EB-4CA6-BF9F-780F92DB7FFC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98444" y="881350"/>
            <a:ext cx="10995111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540">
                <a:solidFill>
                  <a:srgbClr val="C00000"/>
                </a:solidFill>
              </a:defRPr>
            </a:lvl1pPr>
            <a:lvl2pPr marL="326390" indent="-26162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2175"/>
            </a:lvl2pPr>
            <a:lvl3pPr marL="587375" indent="-261620">
              <a:lnSpc>
                <a:spcPct val="100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 sz="1815"/>
            </a:lvl3pPr>
            <a:lvl4pPr marL="848995" indent="-26162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 sz="1635"/>
            </a:lvl4pPr>
            <a:lvl5pPr marL="1110615" indent="-26162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 sz="1635"/>
            </a:lvl5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65103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dirty="0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10560" y="1599918"/>
            <a:ext cx="5393281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99918"/>
            <a:ext cx="53952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56462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09944" y="1587474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87474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609944" y="3988600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6176641" y="3988600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12192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52" tIns="41476" rIns="82952" bIns="41476" numCol="1" rtlCol="0" anchor="t" anchorCtr="0" compatLnSpc="1"/>
          <a:lstStyle/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de-DE" sz="21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12192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1638" tIns="69555" rIns="81638" bIns="40819"/>
          <a:lstStyle>
            <a:lvl1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6pPr>
            <a:lvl7pPr marL="29718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7pPr>
            <a:lvl8pPr marL="34290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8pPr>
            <a:lvl9pPr marL="38862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9pPr>
          </a:lstStyle>
          <a:p>
            <a:pPr algn="ctr" defTabSz="448945" eaLnBrk="1">
              <a:lnSpc>
                <a:spcPct val="93000"/>
              </a:lnSpc>
              <a:buSzPct val="100000"/>
              <a:defRPr/>
            </a:pPr>
            <a:r>
              <a:rPr lang="it-IT" sz="5445" dirty="0" err="1">
                <a:solidFill>
                  <a:srgbClr val="C00000"/>
                </a:solidFill>
              </a:rPr>
              <a:t>Thank</a:t>
            </a:r>
            <a:r>
              <a:rPr lang="it-IT" sz="5445" dirty="0">
                <a:solidFill>
                  <a:srgbClr val="C00000"/>
                </a:solidFill>
              </a:rPr>
              <a:t> </a:t>
            </a:r>
            <a:r>
              <a:rPr lang="it-IT" sz="5445" dirty="0" err="1">
                <a:solidFill>
                  <a:srgbClr val="C00000"/>
                </a:solidFill>
              </a:rPr>
              <a:t>you</a:t>
            </a:r>
            <a:r>
              <a:rPr lang="it-IT" sz="5445" dirty="0">
                <a:solidFill>
                  <a:srgbClr val="C00000"/>
                </a:solidFill>
              </a:rPr>
              <a:t>!</a:t>
            </a:r>
            <a:endParaRPr lang="it-IT" sz="5445" dirty="0">
              <a:solidFill>
                <a:srgbClr val="C00000"/>
              </a:solidFill>
            </a:endParaRPr>
          </a:p>
          <a:p>
            <a:pPr algn="ctr" defTabSz="448945" eaLnBrk="1">
              <a:lnSpc>
                <a:spcPct val="93000"/>
              </a:lnSpc>
              <a:buSzPct val="100000"/>
              <a:defRPr/>
            </a:pPr>
            <a:endParaRPr lang="it-IT" sz="2995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1520" y="5797701"/>
            <a:ext cx="12192000" cy="25844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9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 is funded by the European Union’s Horizon2020 research and innovation </a:t>
            </a:r>
            <a:r>
              <a:rPr lang="en-US" sz="1090" b="1" kern="1200" dirty="0" err="1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programme</a:t>
            </a:r>
            <a:r>
              <a:rPr lang="en-US" sz="109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 under Grant Agreement No. 777431.</a:t>
            </a:r>
            <a:endParaRPr lang="de-DE" sz="1090" b="1" dirty="0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208112" y="6174893"/>
            <a:ext cx="11495313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828590" y="1491389"/>
            <a:ext cx="8621909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19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kumimoji="0" lang="en-GB" altLang="it-IT" sz="163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                                                       </a:t>
            </a:r>
            <a:r>
              <a:rPr lang="it-IT" altLang="en-US" sz="1635" b="0" i="0" smtClean="0">
                <a:solidFill>
                  <a:schemeClr val="tx1"/>
                </a:solidFill>
              </a:rPr>
              <a:t>www.CompactLight.eu</a:t>
            </a:r>
            <a:endParaRPr lang="it-IT" altLang="it-IT" sz="1635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2230316" y="1762553"/>
            <a:ext cx="7450907" cy="3916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lIns="100784" tIns="50393" rIns="100784" bIns="50393" anchor="b"/>
          <a:lstStyle>
            <a:lvl1pPr algn="ctr">
              <a:defRPr sz="58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</p:spPr>
        <p:txBody>
          <a:bodyPr lIns="100784" tIns="50393" rIns="100784" bIns="50393"/>
          <a:lstStyle>
            <a:lvl1pPr marL="0" indent="0" algn="ctr">
              <a:buNone/>
              <a:defRPr sz="2360"/>
            </a:lvl1pPr>
            <a:lvl2pPr marL="457200" indent="0" algn="ctr">
              <a:buNone/>
              <a:defRPr sz="1995"/>
            </a:lvl2pPr>
            <a:lvl3pPr marL="914400" indent="0" algn="ctr">
              <a:buNone/>
              <a:defRPr sz="1815"/>
            </a:lvl3pPr>
            <a:lvl4pPr marL="1371600" indent="0" algn="ctr">
              <a:buNone/>
              <a:defRPr sz="1725"/>
            </a:lvl4pPr>
            <a:lvl5pPr marL="1828165" indent="0" algn="ctr">
              <a:buNone/>
              <a:defRPr sz="1725"/>
            </a:lvl5pPr>
            <a:lvl6pPr marL="2286000" indent="0" algn="ctr">
              <a:buNone/>
              <a:defRPr sz="1725"/>
            </a:lvl6pPr>
            <a:lvl7pPr marL="2742565" indent="0" algn="ctr">
              <a:buNone/>
              <a:defRPr sz="1725"/>
            </a:lvl7pPr>
            <a:lvl8pPr marL="3199765" indent="0" algn="ctr">
              <a:buNone/>
              <a:defRPr sz="1725"/>
            </a:lvl8pPr>
            <a:lvl9pPr marL="3657600" indent="0" algn="ctr">
              <a:buNone/>
              <a:defRPr sz="1725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lIns="100784" tIns="50393" rIns="100784" bIns="50393"/>
          <a:lstStyle/>
          <a:p>
            <a:fld id="{A182A540-6E45-4C0F-8DD2-BF06CCAC76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lIns="100784" tIns="50393" rIns="100784" bIns="50393"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66699" y="6610396"/>
            <a:ext cx="257280" cy="208822"/>
          </a:xfrm>
        </p:spPr>
        <p:txBody>
          <a:bodyPr/>
          <a:lstStyle/>
          <a:p>
            <a:fld id="{18DEE273-3BC2-42BD-B7C3-D03CA0BF3EDD}" type="slidenum">
              <a:rPr lang="en-GB" smtClean="0"/>
            </a:fld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27.png"/><Relationship Id="rId10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../media/image27.png"/><Relationship Id="rId7" Type="http://schemas.openxmlformats.org/officeDocument/2006/relationships/image" Target="../media/image26.jpeg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" y="6460958"/>
            <a:ext cx="12191991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3" name="Immagine 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 bwMode="auto">
          <a:xfrm>
            <a:off x="-62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ompact.png"/>
          <p:cNvPicPr>
            <a:picLocks noChangeAspect="1"/>
          </p:cNvPicPr>
          <p:nvPr userDrawn="1"/>
        </p:nvPicPr>
        <p:blipFill rotWithShape="1">
          <a:blip r:embed="rId11"/>
          <a:srcRect t="9742" b="15394"/>
          <a:stretch>
            <a:fillRect/>
          </a:stretch>
        </p:blipFill>
        <p:spPr>
          <a:xfrm>
            <a:off x="10376033" y="0"/>
            <a:ext cx="1812670" cy="599051"/>
          </a:xfrm>
          <a:prstGeom prst="rect">
            <a:avLst/>
          </a:prstGeom>
        </p:spPr>
      </p:pic>
      <p:sp>
        <p:nvSpPr>
          <p:cNvPr id="5" name="Textfeld 2"/>
          <p:cNvSpPr txBox="1"/>
          <p:nvPr userDrawn="1"/>
        </p:nvSpPr>
        <p:spPr>
          <a:xfrm>
            <a:off x="968284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endParaRPr lang="de-DE" sz="1100" dirty="0">
              <a:solidFill>
                <a:schemeClr val="tx1"/>
              </a:solidFill>
            </a:endParaRP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  <a:endParaRPr lang="de-DE" sz="1100" dirty="0">
              <a:solidFill>
                <a:schemeClr val="tx1"/>
              </a:solidFill>
            </a:endParaRPr>
          </a:p>
        </p:txBody>
      </p:sp>
      <p:cxnSp>
        <p:nvCxnSpPr>
          <p:cNvPr id="6" name="Gerader Verbinder 13"/>
          <p:cNvCxnSpPr/>
          <p:nvPr userDrawn="1"/>
        </p:nvCxnSpPr>
        <p:spPr bwMode="auto">
          <a:xfrm>
            <a:off x="0" y="674092"/>
            <a:ext cx="1219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Gerader Verbinder 4"/>
          <p:cNvCxnSpPr/>
          <p:nvPr userDrawn="1"/>
        </p:nvCxnSpPr>
        <p:spPr bwMode="auto">
          <a:xfrm>
            <a:off x="9" y="6442937"/>
            <a:ext cx="1219200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2905">
          <a:solidFill>
            <a:srgbClr val="000000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5pPr>
      <a:lvl6pPr marL="2514600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6pPr>
      <a:lvl7pPr marL="2971800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7pPr>
      <a:lvl8pPr marL="3428365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8pPr>
      <a:lvl9pPr marL="3885565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09880" indent="-309880" algn="l" defTabSz="406400" rtl="0" eaLnBrk="0" fontAlgn="base" hangingPunct="0">
        <a:lnSpc>
          <a:spcPct val="93000"/>
        </a:lnSpc>
        <a:spcBef>
          <a:spcPct val="0"/>
        </a:spcBef>
        <a:spcAft>
          <a:spcPts val="1415"/>
        </a:spcAft>
        <a:buClr>
          <a:srgbClr val="000000"/>
        </a:buClr>
        <a:buSzPct val="100000"/>
        <a:buFont typeface="Times New Roman" panose="02020603050405020304" charset="0"/>
        <a:defRPr sz="1635" u="none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673100" indent="-257810" algn="l" defTabSz="406400" rtl="0" eaLnBrk="0" fontAlgn="base" hangingPunct="0">
        <a:lnSpc>
          <a:spcPct val="93000"/>
        </a:lnSpc>
        <a:spcBef>
          <a:spcPct val="0"/>
        </a:spcBef>
        <a:spcAft>
          <a:spcPts val="1140"/>
        </a:spcAft>
        <a:buClr>
          <a:srgbClr val="000000"/>
        </a:buClr>
        <a:buSzPct val="100000"/>
        <a:buFont typeface="Times New Roman" panose="02020603050405020304" charset="0"/>
        <a:defRPr sz="2540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2pPr>
      <a:lvl3pPr marL="103568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charset="0"/>
        <a:defRPr sz="217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3pPr>
      <a:lvl4pPr marL="1450340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4pPr>
      <a:lvl5pPr marL="186499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5pPr>
      <a:lvl6pPr marL="2280920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6pPr>
      <a:lvl7pPr marL="2696210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7pPr>
      <a:lvl8pPr marL="3110230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8pPr>
      <a:lvl9pPr marL="3524885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2pPr>
      <a:lvl3pPr marL="82931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3pPr>
      <a:lvl4pPr marL="124460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4pPr>
      <a:lvl5pPr marL="165925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5pPr>
      <a:lvl6pPr marL="207391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6pPr>
      <a:lvl7pPr marL="248856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7pPr>
      <a:lvl8pPr marL="290258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8pPr>
      <a:lvl9pPr marL="331724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6468871"/>
            <a:ext cx="12191990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26585" rtlCol="0">
            <a:noAutofit/>
          </a:bodyPr>
          <a:lstStyle/>
          <a:p>
            <a:endParaRPr lang="de-DE" sz="1635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05376" y="36536"/>
            <a:ext cx="1049515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766699" y="6610396"/>
            <a:ext cx="257280" cy="20882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/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04495" algn="l"/>
                <a:tab pos="812165" algn="l"/>
                <a:tab pos="1219200" algn="l"/>
                <a:tab pos="1626870" algn="l"/>
                <a:tab pos="2034540" algn="l"/>
                <a:tab pos="2442210" algn="l"/>
                <a:tab pos="2849880" algn="l"/>
                <a:tab pos="3257550" algn="l"/>
                <a:tab pos="3665220" algn="l"/>
                <a:tab pos="4072255" algn="l"/>
                <a:tab pos="4479925" algn="l"/>
                <a:tab pos="4887595" algn="l"/>
                <a:tab pos="5295265" algn="l"/>
                <a:tab pos="5702935" algn="l"/>
                <a:tab pos="6110605" algn="l"/>
                <a:tab pos="6517640" algn="l"/>
                <a:tab pos="6925310" algn="l"/>
                <a:tab pos="7332980" algn="l"/>
                <a:tab pos="7740650" algn="l"/>
                <a:tab pos="8148320" algn="l"/>
              </a:tabLst>
              <a:defRPr sz="118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8"/>
          <a:srcRect t="9742" b="15394"/>
          <a:stretch>
            <a:fillRect/>
          </a:stretch>
        </p:blipFill>
        <p:spPr>
          <a:xfrm>
            <a:off x="9831875" y="1"/>
            <a:ext cx="2192332" cy="54344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1476540" y="103607"/>
            <a:ext cx="1565573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chemeClr val="tx1"/>
                </a:solidFill>
              </a:rPr>
              <a:t>Funded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by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the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endParaRPr lang="de-DE" sz="1000" dirty="0">
              <a:solidFill>
                <a:schemeClr val="tx1"/>
              </a:solidFill>
            </a:endParaRPr>
          </a:p>
          <a:p>
            <a:r>
              <a:rPr lang="de-DE" sz="1000" dirty="0">
                <a:solidFill>
                  <a:schemeClr val="tx1"/>
                </a:solidFill>
              </a:rPr>
              <a:t>European Union</a:t>
            </a:r>
            <a:endParaRPr lang="de-DE" sz="1000" dirty="0">
              <a:solidFill>
                <a:schemeClr val="tx1"/>
              </a:solidFill>
            </a:endParaRPr>
          </a:p>
        </p:txBody>
      </p:sp>
      <p:cxnSp>
        <p:nvCxnSpPr>
          <p:cNvPr id="14" name="Gerader Verbinder 13"/>
          <p:cNvCxnSpPr/>
          <p:nvPr userDrawn="1"/>
        </p:nvCxnSpPr>
        <p:spPr bwMode="auto">
          <a:xfrm>
            <a:off x="0" y="611524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/>
          <p:cNvCxnSpPr/>
          <p:nvPr userDrawn="1"/>
        </p:nvCxnSpPr>
        <p:spPr bwMode="auto">
          <a:xfrm>
            <a:off x="-1" y="6452522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2905">
          <a:solidFill>
            <a:srgbClr val="000000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5pPr>
      <a:lvl6pPr marL="2280920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6pPr>
      <a:lvl7pPr marL="2695575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7pPr>
      <a:lvl8pPr marL="3110230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8pPr>
      <a:lvl9pPr marL="3524885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09880" indent="-309880" algn="l" defTabSz="406400" rtl="0" eaLnBrk="0" fontAlgn="base" hangingPunct="0">
        <a:lnSpc>
          <a:spcPct val="93000"/>
        </a:lnSpc>
        <a:spcBef>
          <a:spcPct val="0"/>
        </a:spcBef>
        <a:spcAft>
          <a:spcPts val="1280"/>
        </a:spcAft>
        <a:buClr>
          <a:srgbClr val="000000"/>
        </a:buClr>
        <a:buSzPct val="100000"/>
        <a:buFont typeface="Times New Roman" panose="02020603050405020304" charset="0"/>
        <a:defRPr sz="1635" u="none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672465" indent="-257810" algn="l" defTabSz="406400" rtl="0" eaLnBrk="0" fontAlgn="base" hangingPunct="0">
        <a:lnSpc>
          <a:spcPct val="93000"/>
        </a:lnSpc>
        <a:spcBef>
          <a:spcPct val="0"/>
        </a:spcBef>
        <a:spcAft>
          <a:spcPts val="1030"/>
        </a:spcAft>
        <a:buClr>
          <a:srgbClr val="000000"/>
        </a:buClr>
        <a:buSzPct val="100000"/>
        <a:buFont typeface="Times New Roman" panose="02020603050405020304" charset="0"/>
        <a:defRPr sz="2540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2pPr>
      <a:lvl3pPr marL="1035685" indent="-205740" algn="l" defTabSz="406400" rtl="0" eaLnBrk="0" fontAlgn="base" hangingPunct="0">
        <a:lnSpc>
          <a:spcPct val="93000"/>
        </a:lnSpc>
        <a:spcBef>
          <a:spcPct val="0"/>
        </a:spcBef>
        <a:spcAft>
          <a:spcPts val="770"/>
        </a:spcAft>
        <a:buClr>
          <a:srgbClr val="000000"/>
        </a:buClr>
        <a:buSzPct val="100000"/>
        <a:buFont typeface="Times New Roman" panose="02020603050405020304" charset="0"/>
        <a:defRPr sz="217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3pPr>
      <a:lvl4pPr marL="1450340" indent="-205740" algn="l" defTabSz="406400" rtl="0" eaLnBrk="0" fontAlgn="base" hangingPunct="0">
        <a:lnSpc>
          <a:spcPct val="93000"/>
        </a:lnSpc>
        <a:spcBef>
          <a:spcPct val="0"/>
        </a:spcBef>
        <a:spcAft>
          <a:spcPts val="52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4pPr>
      <a:lvl5pPr marL="1864995" indent="-205740" algn="l" defTabSz="406400" rtl="0" eaLnBrk="0" fontAlgn="base" hangingPunct="0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5pPr>
      <a:lvl6pPr marL="2280920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6pPr>
      <a:lvl7pPr marL="2695575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7pPr>
      <a:lvl8pPr marL="3110230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8pPr>
      <a:lvl9pPr marL="3524885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2pPr>
      <a:lvl3pPr marL="82931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3pPr>
      <a:lvl4pPr marL="124396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4pPr>
      <a:lvl5pPr marL="165862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5pPr>
      <a:lvl6pPr marL="207391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6pPr>
      <a:lvl7pPr marL="248856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7pPr>
      <a:lvl8pPr marL="290322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8pPr>
      <a:lvl9pPr marL="331787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image" Target="../media/image60.png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image" Target="../media/image62.png"/><Relationship Id="rId2" Type="http://schemas.openxmlformats.org/officeDocument/2006/relationships/tags" Target="../tags/tag7.xml"/><Relationship Id="rId1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5.GIF"/><Relationship Id="rId5" Type="http://schemas.openxmlformats.org/officeDocument/2006/relationships/tags" Target="../tags/tag11.xml"/><Relationship Id="rId4" Type="http://schemas.openxmlformats.org/officeDocument/2006/relationships/image" Target="../media/image64.png"/><Relationship Id="rId3" Type="http://schemas.openxmlformats.org/officeDocument/2006/relationships/tags" Target="../tags/tag10.xml"/><Relationship Id="rId2" Type="http://schemas.openxmlformats.org/officeDocument/2006/relationships/image" Target="../media/image63.png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48.png"/><Relationship Id="rId1" Type="http://schemas.openxmlformats.org/officeDocument/2006/relationships/image" Target="../media/image49.emf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52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9.png"/><Relationship Id="rId3" Type="http://schemas.openxmlformats.org/officeDocument/2006/relationships/image" Target="../media/image58.emf"/><Relationship Id="rId2" Type="http://schemas.openxmlformats.org/officeDocument/2006/relationships/tags" Target="../tags/tag4.xml"/><Relationship Id="rId1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it-IT" altLang="it-IT" sz="107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881" y="1546727"/>
            <a:ext cx="10275239" cy="17705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3500" dirty="0" smtClean="0"/>
              <a:t>Two-bunch operation </a:t>
            </a:r>
            <a:r>
              <a:rPr lang="en-US" altLang="en-GB" sz="3500" dirty="0" smtClean="0"/>
              <a:t>for Compact Light</a:t>
            </a:r>
            <a:r>
              <a:rPr lang="en-GB" sz="3500" dirty="0" smtClean="0"/>
              <a:t>:</a:t>
            </a:r>
            <a:r>
              <a:rPr lang="en-GB" sz="3630" dirty="0" smtClean="0"/>
              <a:t> </a:t>
            </a:r>
            <a:endParaRPr lang="en-GB" sz="3630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GB" sz="3500" dirty="0"/>
              <a:t>Sub-harmonic deflector design progress</a:t>
            </a:r>
            <a:endParaRPr lang="en-GB" sz="35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305182" y="3688619"/>
            <a:ext cx="9056639" cy="1388478"/>
          </a:xfrm>
        </p:spPr>
        <p:txBody>
          <a:bodyPr>
            <a:normAutofit/>
          </a:bodyPr>
          <a:lstStyle/>
          <a:p>
            <a:pPr algn="ctr"/>
            <a:r>
              <a:rPr lang="en-US" sz="2540" dirty="0" smtClean="0"/>
              <a:t>Xiaowei Wu, Walter Wuensch</a:t>
            </a:r>
            <a:endParaRPr lang="en-US" sz="2540" dirty="0" smtClean="0"/>
          </a:p>
          <a:p>
            <a:pPr algn="ctr"/>
            <a:r>
              <a:rPr lang="en-US" altLang="zh-CN" sz="2540" dirty="0" smtClean="0"/>
              <a:t>xiaowei.wu@cern.ch</a:t>
            </a:r>
            <a:endParaRPr lang="en-GB" sz="2540" dirty="0"/>
          </a:p>
          <a:p>
            <a:pPr algn="ctr"/>
            <a:r>
              <a:rPr lang="en-US" altLang="en-GB" sz="2540" dirty="0"/>
              <a:t>1</a:t>
            </a:r>
            <a:r>
              <a:rPr lang="en-US" altLang="en-GB" sz="2540" dirty="0" smtClean="0"/>
              <a:t>7</a:t>
            </a:r>
            <a:r>
              <a:rPr lang="en-GB" sz="2540" dirty="0" smtClean="0"/>
              <a:t>.</a:t>
            </a:r>
            <a:r>
              <a:rPr lang="en-US" sz="2540" dirty="0"/>
              <a:t>6</a:t>
            </a:r>
            <a:r>
              <a:rPr lang="en-GB" sz="2540" dirty="0" smtClean="0"/>
              <a:t>.2020</a:t>
            </a:r>
            <a:endParaRPr lang="en-GB" sz="2540" dirty="0"/>
          </a:p>
          <a:p>
            <a:pPr algn="ctr"/>
            <a:endParaRPr lang="en-GB" sz="254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357812" y="3944990"/>
          <a:ext cx="6834188" cy="247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535"/>
                <a:gridCol w="1421765"/>
                <a:gridCol w="1549718"/>
                <a:gridCol w="1324610"/>
                <a:gridCol w="1305560"/>
              </a:tblGrid>
              <a:tr h="38481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Drift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length [m]</a:t>
                      </a:r>
                      <a:endParaRPr lang="en-US" sz="16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Deflecting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voltage [MV]</a:t>
                      </a:r>
                      <a:endParaRPr lang="en-US" sz="1600" dirty="0" smtClean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600" dirty="0" smtClean="0"/>
                        <a:t>Traveling wave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sym typeface="+mn-ea"/>
                        </a:rPr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</a:tr>
              <a:tr h="49466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klystron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power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[MW]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</a:t>
                      </a:r>
                      <a:r>
                        <a:rPr lang="en-US" altLang="zh-CN" sz="1600" dirty="0" smtClean="0"/>
                        <a:t>r</a:t>
                      </a:r>
                      <a:r>
                        <a:rPr lang="en-US" sz="1600" dirty="0" smtClean="0"/>
                        <a:t>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</a:t>
                      </a:r>
                      <a:r>
                        <a:rPr lang="en-US" altLang="zh-CN" sz="1600" dirty="0" smtClean="0"/>
                        <a:t>r</a:t>
                      </a:r>
                      <a:r>
                        <a:rPr lang="en-US" sz="1600" dirty="0" smtClean="0"/>
                        <a:t>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w/o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GB" sz="1600" dirty="0"/>
                        <a:t>13.75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1.45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3.65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1.0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6.875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0.70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1.64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GB" sz="1600" dirty="0"/>
                        <a:t>1.5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4.583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0.46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1.06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2.0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3.438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 smtClean="0"/>
                        <a:t>6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0.35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0.79</a:t>
                      </a:r>
                      <a:endParaRPr lang="en-US" alt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3"/>
          <p:cNvSpPr txBox="1"/>
          <p:nvPr/>
        </p:nvSpPr>
        <p:spPr>
          <a:xfrm>
            <a:off x="2312861" y="154988"/>
            <a:ext cx="8577942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en-US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Traveling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-wave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transverse deflecting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structure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Content Placeholder 3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09" y="3517625"/>
            <a:ext cx="2889250" cy="285813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2591049" y="3697975"/>
          <a:ext cx="248074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00480"/>
                <a:gridCol w="1180265"/>
              </a:tblGrid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l-GR" sz="1700" dirty="0" smtClean="0">
                          <a:sym typeface="+mn-ea"/>
                        </a:rPr>
                        <a:t>Freq [GHz]</a:t>
                      </a:r>
                      <a:endParaRPr lang="en-US" altLang="el-GR" sz="1700" dirty="0" smtClean="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700" dirty="0"/>
                        <a:t>2.998</a:t>
                      </a:r>
                      <a:endParaRPr lang="en-US" altLang="en-GB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700" dirty="0" smtClean="0">
                          <a:sym typeface="+mn-ea"/>
                        </a:rPr>
                        <a:t>R [M</a:t>
                      </a:r>
                      <a:r>
                        <a:rPr lang="el-GR" sz="1700" dirty="0" smtClean="0">
                          <a:sym typeface="+mn-ea"/>
                        </a:rPr>
                        <a:t>Ω</a:t>
                      </a:r>
                      <a:r>
                        <a:rPr lang="en-US" altLang="el-GR" sz="1700" dirty="0" smtClean="0">
                          <a:sym typeface="+mn-ea"/>
                        </a:rPr>
                        <a:t>/m]</a:t>
                      </a:r>
                      <a:endParaRPr lang="en-US" altLang="el-GR" sz="1700" dirty="0" smtClean="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700" dirty="0"/>
                        <a:t>20</a:t>
                      </a:r>
                      <a:endParaRPr lang="en-US" altLang="en-GB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US" sz="1700" dirty="0"/>
                        <a:t>Q</a:t>
                      </a:r>
                      <a:endParaRPr lang="en-US" alt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700" dirty="0"/>
                        <a:t>12000</a:t>
                      </a:r>
                      <a:endParaRPr lang="en-US" altLang="en-GB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US" sz="1700" dirty="0"/>
                        <a:t>v</a:t>
                      </a:r>
                      <a:r>
                        <a:rPr lang="en-US" altLang="en-US" sz="1700" baseline="-25000" dirty="0"/>
                        <a:t>g</a:t>
                      </a:r>
                      <a:r>
                        <a:rPr lang="en-US" altLang="en-US" sz="1700" dirty="0"/>
                        <a:t>/c [%]</a:t>
                      </a:r>
                      <a:endParaRPr lang="en-US" alt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700" dirty="0"/>
                        <a:t>3</a:t>
                      </a:r>
                      <a:endParaRPr lang="en-US" altLang="en-GB" sz="17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54050" y="1004570"/>
            <a:ext cx="7889059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Increasing the drift length can reduce the length of traveling-wave </a:t>
            </a:r>
            <a:r>
              <a:rPr lang="en-US" altLang="zh-CN" dirty="0" smtClean="0">
                <a:solidFill>
                  <a:sysClr val="windowText" lastClr="000000"/>
                </a:solidFill>
                <a:sym typeface="+mn-ea"/>
              </a:rPr>
              <a:t>structure</a:t>
            </a:r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Work at </a:t>
            </a:r>
            <a:r>
              <a:rPr lang="en-GB" dirty="0">
                <a:sym typeface="+mn-ea"/>
              </a:rPr>
              <a:t>2</a:t>
            </a:r>
            <a:r>
              <a:rPr lang="en-GB" dirty="0">
                <a:sym typeface="Symbol" panose="05050102010706020507" pitchFamily="18" charset="2"/>
              </a:rPr>
              <a:t>/3</a:t>
            </a:r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 mode </a:t>
            </a:r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6 MW, 4.5</a:t>
            </a:r>
            <a:r>
              <a:rPr lang="en-GB" dirty="0" smtClean="0">
                <a:solidFill>
                  <a:sysClr val="windowText" lastClr="000000"/>
                </a:solidFill>
                <a:sym typeface="+mn-ea"/>
              </a:rPr>
              <a:t> </a:t>
            </a:r>
            <a:r>
              <a:rPr lang="en-GB" dirty="0" err="1" smtClean="0">
                <a:solidFill>
                  <a:sysClr val="windowText" lastClr="000000"/>
                </a:solidFill>
                <a:sym typeface="+mn-ea"/>
              </a:rPr>
              <a:t>μs </a:t>
            </a:r>
            <a:r>
              <a:rPr lang="en-US" altLang="en-GB" dirty="0" err="1" smtClean="0">
                <a:solidFill>
                  <a:sysClr val="windowText" lastClr="000000"/>
                </a:solidFill>
                <a:sym typeface="+mn-ea"/>
              </a:rPr>
              <a:t>klystron pulse</a:t>
            </a:r>
            <a:endParaRPr lang="en-US" altLang="en-GB" dirty="0" err="1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altLang="en-GB" dirty="0" smtClean="0">
                <a:solidFill>
                  <a:sysClr val="windowText" lastClr="000000"/>
                </a:solidFill>
                <a:sym typeface="+mn-ea"/>
              </a:rPr>
              <a:t>30 MW, 300 ns compressed pulse</a:t>
            </a:r>
            <a:endParaRPr lang="en-US" altLang="en-GB" dirty="0" smtClean="0">
              <a:solidFill>
                <a:sysClr val="windowText" lastClr="000000"/>
              </a:solidFill>
              <a:sym typeface="+mn-ea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752015" y="2026547"/>
            <a:ext cx="6308016" cy="1241901"/>
            <a:chOff x="774168" y="5446156"/>
            <a:chExt cx="6953421" cy="1368965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926295" y="5773798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53" tIns="41476" rIns="82953" bIns="41476" numCol="1" rtlCol="0" anchor="t" anchorCtr="0" compatLnSpc="1"/>
            <a:lstStyle/>
            <a:p>
              <a:pPr defTabSz="40767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175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57487" y="5939504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66256" y="5952328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74168" y="6021879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endCxn id="19" idx="6"/>
            </p:cNvCxnSpPr>
            <p:nvPr/>
          </p:nvCxnSpPr>
          <p:spPr bwMode="auto">
            <a:xfrm flipV="1">
              <a:off x="2359648" y="5627065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358344" y="6021881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Oval 17"/>
            <p:cNvSpPr/>
            <p:nvPr/>
          </p:nvSpPr>
          <p:spPr bwMode="auto">
            <a:xfrm>
              <a:off x="6235100" y="617871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25384" y="5544687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3089938" y="6477119"/>
              <a:ext cx="3309917" cy="1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3935233" y="6476827"/>
              <a:ext cx="1892698" cy="338294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US" altLang="en-GB" sz="1450" dirty="0">
                  <a:sym typeface="+mn-ea"/>
                </a:rPr>
                <a:t>y=drifting length</a:t>
              </a:r>
              <a:endParaRPr lang="en-GB" sz="145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504428" y="5549505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6575695" y="5835052"/>
              <a:ext cx="1151894" cy="34366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/>
                <a:t>x</a:t>
              </a:r>
              <a:r>
                <a:rPr lang="en-GB" sz="1450" dirty="0" smtClean="0"/>
                <a:t>=2.5 </a:t>
              </a:r>
              <a:r>
                <a:rPr lang="en-GB" sz="1450" dirty="0"/>
                <a:t>mm</a:t>
              </a:r>
              <a:endParaRPr lang="en-GB" sz="145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32306" y="5446156"/>
              <a:ext cx="552188" cy="307760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r>
                <a:rPr lang="en-GB" sz="1270" b="1" dirty="0" smtClean="0">
                  <a:solidFill>
                    <a:srgbClr val="00B050"/>
                  </a:solidFill>
                </a:rPr>
                <a:t>TDC</a:t>
              </a:r>
              <a:endParaRPr lang="en-GB" sz="1270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1634" y="3415571"/>
            <a:ext cx="4150872" cy="28800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91945" y="2444115"/>
          <a:ext cx="355028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225"/>
                <a:gridCol w="1384300"/>
                <a:gridCol w="8737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ym typeface="+mn-ea"/>
                        </a:rPr>
                        <a:t>R [M</a:t>
                      </a:r>
                      <a:r>
                        <a:rPr lang="el-GR" sz="1800" dirty="0" smtClean="0">
                          <a:sym typeface="+mn-ea"/>
                        </a:rPr>
                        <a:t>Ω</a:t>
                      </a:r>
                      <a:r>
                        <a:rPr lang="en-US" altLang="el-GR" sz="1800" dirty="0" smtClean="0">
                          <a:sym typeface="+mn-ea"/>
                        </a:rPr>
                        <a:t>]</a:t>
                      </a:r>
                      <a:endParaRPr lang="en-US" altLang="el-GR" sz="1800" dirty="0" smtClean="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Freq</a:t>
                      </a:r>
                      <a:r>
                        <a:rPr lang="en-US" dirty="0" smtClean="0"/>
                        <a:t>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3.03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2996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15337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8030" y="1087755"/>
            <a:ext cx="39720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TM110 Eigen mode results</a:t>
            </a:r>
            <a:endParaRPr lang="en-US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496" y="3415571"/>
            <a:ext cx="4324690" cy="28800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7494441" y="2443964"/>
          <a:ext cx="35026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230"/>
                <a:gridCol w="1291590"/>
                <a:gridCol w="1005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 [M</a:t>
                      </a:r>
                      <a:r>
                        <a:rPr lang="el-GR" dirty="0" smtClean="0"/>
                        <a:t>Ω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Freq</a:t>
                      </a:r>
                      <a:r>
                        <a:rPr lang="en-US" dirty="0" smtClean="0"/>
                        <a:t>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5.02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2996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15271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760730" y="2018030"/>
            <a:ext cx="5212715" cy="443611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069975" y="1796415"/>
            <a:ext cx="1987550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3-cell structure</a:t>
            </a:r>
            <a:endParaRPr lang="en-US" sz="2000" dirty="0"/>
          </a:p>
        </p:txBody>
      </p:sp>
      <p:sp>
        <p:nvSpPr>
          <p:cNvPr id="12" name="Rectangle 27"/>
          <p:cNvSpPr/>
          <p:nvPr/>
        </p:nvSpPr>
        <p:spPr>
          <a:xfrm>
            <a:off x="6638925" y="2018030"/>
            <a:ext cx="5212715" cy="443611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28"/>
          <p:cNvSpPr txBox="1"/>
          <p:nvPr/>
        </p:nvSpPr>
        <p:spPr>
          <a:xfrm>
            <a:off x="6948170" y="1796415"/>
            <a:ext cx="1987550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5-cell structure</a:t>
            </a:r>
            <a:endParaRPr lang="en-US" sz="2000" dirty="0"/>
          </a:p>
        </p:txBody>
      </p:sp>
      <p:sp>
        <p:nvSpPr>
          <p:cNvPr id="2" name="TextBox 3"/>
          <p:cNvSpPr txBox="1"/>
          <p:nvPr/>
        </p:nvSpPr>
        <p:spPr>
          <a:xfrm>
            <a:off x="2349954" y="152494"/>
            <a:ext cx="8577942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en-US" alt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S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tanding-wave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transverse deflecting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structure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2977" y="940407"/>
            <a:ext cx="6504940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en-US" sz="2000" dirty="0" smtClean="0"/>
              <a:t>Use race track shape coupling hole</a:t>
            </a:r>
            <a:endParaRPr lang="en-US" sz="2000" dirty="0" smtClean="0"/>
          </a:p>
          <a:p>
            <a:pPr>
              <a:spcAft>
                <a:spcPts val="500"/>
              </a:spcAft>
            </a:pPr>
            <a:r>
              <a:rPr lang="en-US" sz="2000" dirty="0" smtClean="0"/>
              <a:t>4.14 MV deflecting voltage @ 6 MW input power</a:t>
            </a:r>
            <a:endParaRPr lang="en-US" sz="2000" dirty="0" smtClean="0"/>
          </a:p>
          <a:p>
            <a:pPr>
              <a:spcAft>
                <a:spcPts val="500"/>
              </a:spcAft>
            </a:pPr>
            <a:r>
              <a:rPr lang="en-US" sz="2000" dirty="0" smtClean="0"/>
              <a:t>Maximum surface field around 100 MV/m</a:t>
            </a:r>
            <a:endParaRPr lang="en-US" sz="2000" dirty="0" smtClean="0"/>
          </a:p>
          <a:p>
            <a:pPr>
              <a:spcAft>
                <a:spcPts val="500"/>
              </a:spcAft>
            </a:pPr>
            <a:r>
              <a:rPr lang="en-US" sz="2000" dirty="0" smtClean="0"/>
              <a:t>Filling time~820 ns</a:t>
            </a:r>
            <a:endParaRPr lang="en-US" sz="2000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2671626" y="85725"/>
            <a:ext cx="7381240" cy="423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3-cell standing-wave TDC coupler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277735" y="677227"/>
            <a:ext cx="4572000" cy="26828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625715" y="3528059"/>
            <a:ext cx="3876040" cy="3197225"/>
          </a:xfrm>
          <a:prstGeom prst="rect">
            <a:avLst/>
          </a:prstGeom>
        </p:spPr>
      </p:pic>
      <p:pic>
        <p:nvPicPr>
          <p:cNvPr id="4" name="图片 3" descr="TDC-3cell-v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67435" y="2887345"/>
            <a:ext cx="4808220" cy="383794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5"/>
          <p:cNvSpPr/>
          <p:nvPr/>
        </p:nvSpPr>
        <p:spPr>
          <a:xfrm>
            <a:off x="1118377" y="1806321"/>
            <a:ext cx="8424936" cy="3107690"/>
          </a:xfrm>
          <a:prstGeom prst="rect">
            <a:avLst/>
          </a:prstGeom>
        </p:spPr>
        <p:txBody>
          <a:bodyPr wrap="square">
            <a:spAutoFit/>
          </a:bodyPr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1. Introduction to sub-harmonic deflector</a:t>
            </a: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2. Sub-harmonic transverse deflecting cavity design</a:t>
            </a: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3. </a:t>
            </a:r>
            <a:r>
              <a:rPr lang="en-US" sz="2000" kern="0" dirty="0">
                <a:solidFill>
                  <a:srgbClr val="000000"/>
                </a:solidFill>
                <a:latin typeface="Arial" panose="020B0604020202020204"/>
                <a:sym typeface="+mn-ea"/>
              </a:rPr>
              <a:t>Sub-harmonic transverse deflector system</a:t>
            </a:r>
            <a:endParaRPr lang="en-US" sz="2000" kern="0" dirty="0">
              <a:solidFill>
                <a:srgbClr val="000000"/>
              </a:solidFill>
              <a:latin typeface="Arial" panose="020B0604020202020204"/>
              <a:sym typeface="+mn-ea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4. Summary</a:t>
            </a:r>
            <a:endParaRPr lang="en-US" alt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4560" y="113983"/>
            <a:ext cx="10342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400" dirty="0">
                <a:solidFill>
                  <a:srgbClr val="C00000"/>
                </a:solidFill>
              </a:rPr>
              <a:t>Outline</a:t>
            </a:r>
            <a:endParaRPr lang="en-US" sz="2400" dirty="0">
              <a:solidFill>
                <a:srgbClr val="C00000"/>
              </a:solidFill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6289074" y="977664"/>
            <a:ext cx="5846364" cy="257241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716779" y="71069"/>
            <a:ext cx="5870575" cy="5064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TDC System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728" y="790202"/>
            <a:ext cx="480866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HXR mode: 5.5 GeV bunch</a:t>
            </a:r>
            <a:endParaRPr lang="en-US" dirty="0" smtClean="0"/>
          </a:p>
          <a:p>
            <a:r>
              <a:rPr lang="en-US" dirty="0"/>
              <a:t>x</a:t>
            </a:r>
            <a:r>
              <a:rPr lang="en-US" dirty="0" smtClean="0"/>
              <a:t>=2.5 mm, y is drift length</a:t>
            </a:r>
            <a:endParaRPr lang="en-US" altLang="en-GB" dirty="0"/>
          </a:p>
        </p:txBody>
      </p:sp>
      <p:sp>
        <p:nvSpPr>
          <p:cNvPr id="6" name="Rectangle 5"/>
          <p:cNvSpPr/>
          <p:nvPr/>
        </p:nvSpPr>
        <p:spPr>
          <a:xfrm>
            <a:off x="6564327" y="4320460"/>
            <a:ext cx="48807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Klystron: VKS8262G1 model built by </a:t>
            </a:r>
            <a:r>
              <a:rPr lang="en-GB" sz="1600" dirty="0" smtClean="0"/>
              <a:t>CPI</a:t>
            </a:r>
            <a:endParaRPr lang="en-GB" sz="1600" dirty="0" smtClean="0"/>
          </a:p>
          <a:p>
            <a:r>
              <a:rPr lang="en-GB" sz="1400" dirty="0" smtClean="0"/>
              <a:t>Maximum </a:t>
            </a:r>
            <a:r>
              <a:rPr lang="en-GB" sz="1400" dirty="0" err="1"/>
              <a:t>rf</a:t>
            </a:r>
            <a:r>
              <a:rPr lang="en-GB" sz="1400" dirty="0"/>
              <a:t> peak power of 7.5 MW</a:t>
            </a:r>
            <a:r>
              <a:rPr lang="en-GB" sz="1400" dirty="0">
                <a:sym typeface="Wingdings" panose="05000000000000000000" pitchFamily="2" charset="2"/>
              </a:rPr>
              <a:t>6 MW within loss</a:t>
            </a:r>
            <a:endParaRPr lang="en-GB" sz="1400" dirty="0"/>
          </a:p>
          <a:p>
            <a:r>
              <a:rPr lang="en-GB" sz="1400" dirty="0"/>
              <a:t>Pulse length of up to 5 </a:t>
            </a:r>
            <a:r>
              <a:rPr lang="en-GB" sz="1400" dirty="0" err="1"/>
              <a:t>μs</a:t>
            </a:r>
            <a:endParaRPr lang="en-GB" sz="1400" dirty="0"/>
          </a:p>
          <a:p>
            <a:r>
              <a:rPr lang="en-GB" sz="1400" dirty="0"/>
              <a:t>Repetition rate of 400 Hz</a:t>
            </a:r>
            <a:endParaRPr lang="en-GB" sz="1400" dirty="0"/>
          </a:p>
          <a:p>
            <a:endParaRPr lang="en-US" sz="1400" dirty="0"/>
          </a:p>
          <a:p>
            <a:r>
              <a:rPr lang="en-US" altLang="en-GB" sz="1600" dirty="0" smtClean="0"/>
              <a:t>Pulse compressor:</a:t>
            </a:r>
            <a:r>
              <a:rPr lang="en-GB" sz="1600" dirty="0" smtClean="0"/>
              <a:t> </a:t>
            </a:r>
            <a:r>
              <a:rPr lang="en-GB" sz="1600" dirty="0"/>
              <a:t>s</a:t>
            </a:r>
            <a:r>
              <a:rPr lang="en-GB" sz="1600" dirty="0" smtClean="0"/>
              <a:t>pherical </a:t>
            </a:r>
            <a:r>
              <a:rPr lang="en-GB" sz="1600" dirty="0"/>
              <a:t>pulse </a:t>
            </a:r>
            <a:r>
              <a:rPr lang="en-GB" sz="1600" dirty="0" smtClean="0"/>
              <a:t>compressor</a:t>
            </a:r>
            <a:endParaRPr lang="en-GB" sz="1600" dirty="0"/>
          </a:p>
          <a:p>
            <a:r>
              <a:rPr lang="en-US" altLang="zh-CN" sz="1400" dirty="0" smtClean="0"/>
              <a:t>Increase the average power: </a:t>
            </a:r>
            <a:endParaRPr lang="en-US" altLang="zh-CN" sz="1400" dirty="0" smtClean="0"/>
          </a:p>
          <a:p>
            <a:r>
              <a:rPr lang="en-US" altLang="zh-CN" sz="1400" dirty="0" smtClean="0"/>
              <a:t>6 MW, 4.5 us </a:t>
            </a:r>
            <a:r>
              <a:rPr lang="en-US" altLang="zh-CN" sz="1400" dirty="0" smtClean="0">
                <a:sym typeface="Wingdings" panose="05000000000000000000" pitchFamily="2" charset="2"/>
              </a:rPr>
              <a:t>40</a:t>
            </a:r>
            <a:r>
              <a:rPr lang="en-US" sz="1400" dirty="0" smtClean="0"/>
              <a:t> </a:t>
            </a:r>
            <a:r>
              <a:rPr lang="en-US" sz="1400" dirty="0"/>
              <a:t>MW, 300 ns (Avg</a:t>
            </a:r>
            <a:r>
              <a:rPr lang="en-US" sz="1400" dirty="0" smtClean="0"/>
              <a:t>.)</a:t>
            </a:r>
            <a:endParaRPr lang="en-GB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62655" y="4242754"/>
          <a:ext cx="4937339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4730"/>
                <a:gridCol w="1469208"/>
                <a:gridCol w="1183401"/>
              </a:tblGrid>
              <a:tr h="5791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2998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400" dirty="0" smtClean="0"/>
                        <a:t>Traveling-wave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smtClean="0">
                          <a:sym typeface="+mn-ea"/>
                        </a:rPr>
                        <a:t>2</a:t>
                      </a:r>
                      <a:r>
                        <a:rPr lang="en-US" sz="14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40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Standing-wave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Cell 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Single c</a:t>
                      </a:r>
                      <a:r>
                        <a:rPr lang="en-US" sz="1400" dirty="0" smtClean="0"/>
                        <a:t>ell length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Structure length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N*0.033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0.15/0.25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14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 smtClean="0"/>
                        <a:t>Shunt impedance </a:t>
                      </a:r>
                      <a:r>
                        <a:rPr lang="en-US" sz="1400" dirty="0" smtClean="0">
                          <a:sym typeface="+mn-ea"/>
                        </a:rPr>
                        <a:t>[M</a:t>
                      </a:r>
                      <a:r>
                        <a:rPr lang="el-GR" sz="1400" dirty="0" smtClean="0">
                          <a:sym typeface="+mn-ea"/>
                        </a:rPr>
                        <a:t>Ω</a:t>
                      </a:r>
                      <a:r>
                        <a:rPr lang="en-US" altLang="el-GR" sz="1400" dirty="0" smtClean="0">
                          <a:sym typeface="+mn-ea"/>
                        </a:rPr>
                        <a:t>/m]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14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 smtClean="0"/>
                        <a:t>Filling time [ns]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111/meter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~820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500635" y="4207880"/>
            <a:ext cx="4967927" cy="224443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extBox 9"/>
          <p:cNvSpPr txBox="1"/>
          <p:nvPr/>
        </p:nvSpPr>
        <p:spPr>
          <a:xfrm>
            <a:off x="6668650" y="3955810"/>
            <a:ext cx="1665453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capability</a:t>
            </a:r>
            <a:endParaRPr lang="en-GB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38615" y="1509226"/>
            <a:ext cx="6239278" cy="1242836"/>
            <a:chOff x="774168" y="5445772"/>
            <a:chExt cx="6877650" cy="1369995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926295" y="5773798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53" tIns="41476" rIns="82953" bIns="41476" numCol="1" rtlCol="0" anchor="t" anchorCtr="0" compatLnSpc="1"/>
            <a:lstStyle/>
            <a:p>
              <a:pPr defTabSz="40767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175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57487" y="5939504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66256" y="5952328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74168" y="6021879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endCxn id="19" idx="6"/>
            </p:cNvCxnSpPr>
            <p:nvPr/>
          </p:nvCxnSpPr>
          <p:spPr bwMode="auto">
            <a:xfrm flipV="1">
              <a:off x="2359648" y="5627065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358344" y="6021881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Oval 17"/>
            <p:cNvSpPr/>
            <p:nvPr/>
          </p:nvSpPr>
          <p:spPr bwMode="auto">
            <a:xfrm>
              <a:off x="6235100" y="617871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25384" y="5544687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3089938" y="6477119"/>
              <a:ext cx="3309917" cy="1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4761975" y="6477120"/>
              <a:ext cx="348604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 smtClean="0"/>
                <a:t>y</a:t>
              </a:r>
              <a:endParaRPr lang="en-GB" sz="145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504428" y="5549505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6575695" y="5835052"/>
              <a:ext cx="1076123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/>
                <a:t>x</a:t>
              </a:r>
              <a:r>
                <a:rPr lang="en-GB" sz="1450" dirty="0" smtClean="0"/>
                <a:t>=2.5 </a:t>
              </a:r>
              <a:r>
                <a:rPr lang="en-GB" sz="1450" dirty="0"/>
                <a:t>mm</a:t>
              </a:r>
              <a:endParaRPr lang="en-GB" sz="145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31393" y="5445772"/>
              <a:ext cx="552276" cy="361884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r>
                <a:rPr lang="en-GB" sz="1600" b="1" dirty="0">
                  <a:solidFill>
                    <a:srgbClr val="00B050"/>
                  </a:solidFill>
                </a:rPr>
                <a:t>TDC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77215" y="3850243"/>
            <a:ext cx="5212715" cy="2929698"/>
            <a:chOff x="577215" y="3837123"/>
            <a:chExt cx="5212715" cy="2521949"/>
          </a:xfrm>
        </p:grpSpPr>
        <p:sp>
          <p:nvSpPr>
            <p:cNvPr id="28" name="Rectangle 27"/>
            <p:cNvSpPr/>
            <p:nvPr/>
          </p:nvSpPr>
          <p:spPr>
            <a:xfrm>
              <a:off x="577215" y="4014652"/>
              <a:ext cx="5212715" cy="2344420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2687" y="3837123"/>
              <a:ext cx="1687706" cy="29143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RF </a:t>
              </a:r>
              <a:r>
                <a:rPr lang="en-US" altLang="zh-CN" sz="1600" dirty="0" smtClean="0"/>
                <a:t>parameters</a:t>
              </a:r>
              <a:endParaRPr lang="en-GB" sz="16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63909"/>
          <a:stretch>
            <a:fillRect/>
          </a:stretch>
        </p:blipFill>
        <p:spPr>
          <a:xfrm>
            <a:off x="9902418" y="1282239"/>
            <a:ext cx="1722490" cy="2088000"/>
          </a:xfrm>
          <a:prstGeom prst="rect">
            <a:avLst/>
          </a:prstGeom>
        </p:spPr>
      </p:pic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6358339" y="1285270"/>
            <a:ext cx="2938232" cy="2088000"/>
            <a:chOff x="4968304" y="3139249"/>
            <a:chExt cx="4751959" cy="337689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68304" y="3139249"/>
              <a:ext cx="4751959" cy="3375429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 bwMode="auto">
            <a:xfrm>
              <a:off x="8064648" y="6156101"/>
              <a:ext cx="1440160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361965" y="776411"/>
            <a:ext cx="2538459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Traveling-wave structure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9280589" y="776411"/>
            <a:ext cx="2392427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Standing-wave structure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659876" y="2807556"/>
            <a:ext cx="499219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options for the transverse deflecting cavity</a:t>
            </a:r>
            <a:endParaRPr lang="en-GB" dirty="0" smtClean="0"/>
          </a:p>
          <a:p>
            <a:r>
              <a:rPr lang="en-US" dirty="0" smtClean="0"/>
              <a:t>1. Traveling-wave structure </a:t>
            </a:r>
            <a:endParaRPr lang="en-US" dirty="0" smtClean="0"/>
          </a:p>
          <a:p>
            <a:r>
              <a:rPr lang="en-US" dirty="0" smtClean="0"/>
              <a:t>2. Standing-wave structure</a:t>
            </a:r>
            <a:endParaRPr lang="en-US" dirty="0" smtClean="0"/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730310" y="763111"/>
          <a:ext cx="1295400" cy="763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" r:id="rId4" imgW="711200" imgH="419100" progId="Equation.KSEE3">
                  <p:embed/>
                </p:oleObj>
              </mc:Choice>
              <mc:Fallback>
                <p:oleObj name="" r:id="rId4" imgW="711200" imgH="4191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30310" y="763111"/>
                        <a:ext cx="1295400" cy="763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019603" y="578759"/>
          <a:ext cx="10172397" cy="1760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894"/>
                <a:gridCol w="1458218"/>
                <a:gridCol w="1384764"/>
                <a:gridCol w="1423727"/>
                <a:gridCol w="1345802"/>
                <a:gridCol w="1680496"/>
                <a:gridCol w="1680496"/>
              </a:tblGrid>
              <a:tr h="36576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Drift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length [m]</a:t>
                      </a:r>
                      <a:endParaRPr lang="en-US" sz="1600" dirty="0" smtClean="0"/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Deflecting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voltage [MV]</a:t>
                      </a:r>
                      <a:endParaRPr lang="en-US" sz="1600" dirty="0" smtClean="0"/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 smtClean="0">
                          <a:sym typeface="+mn-ea"/>
                        </a:rPr>
                        <a:t>Input power</a:t>
                      </a:r>
                      <a:endParaRPr lang="en-US" sz="1600" baseline="0" dirty="0" smtClean="0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sz="1600" dirty="0" smtClean="0">
                          <a:sym typeface="+mn-ea"/>
                        </a:rPr>
                        <a:t>[MW]</a:t>
                      </a:r>
                      <a:endParaRPr lang="en-US" altLang="en-US" sz="1600" dirty="0" smtClean="0">
                        <a:sym typeface="+mn-ea"/>
                      </a:endParaRPr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600" dirty="0" smtClean="0"/>
                        <a:t>Traveling-wave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sym typeface="+mn-ea"/>
                        </a:rPr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Standing-</a:t>
                      </a:r>
                      <a:r>
                        <a:rPr lang="en-US" sz="1600" baseline="0" dirty="0" smtClean="0"/>
                        <a:t>wave</a:t>
                      </a:r>
                      <a:endParaRPr lang="en-US" sz="1600" baseline="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cPr/>
                </a:tc>
              </a:tr>
              <a:tr h="59499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</a:t>
                      </a:r>
                      <a:r>
                        <a:rPr lang="en-US" altLang="zh-CN" sz="1600" dirty="0" smtClean="0"/>
                        <a:t>r</a:t>
                      </a:r>
                      <a:r>
                        <a:rPr lang="en-US" sz="1600" dirty="0" smtClean="0"/>
                        <a:t>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</a:t>
                      </a:r>
                      <a:r>
                        <a:rPr lang="en-US" altLang="zh-CN" sz="1600" dirty="0" smtClean="0"/>
                        <a:t>r</a:t>
                      </a:r>
                      <a:r>
                        <a:rPr lang="en-US" sz="1600" dirty="0" smtClean="0"/>
                        <a:t>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w/o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3-cell [m]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5-cell [m]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1.66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4.14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6</a:t>
                      </a:r>
                      <a:endParaRPr lang="en-US" alt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0.42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0.96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0.15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X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1.30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5.30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 smtClean="0"/>
                        <a:t>6</a:t>
                      </a:r>
                      <a:endParaRPr lang="en-US" alt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0.54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1.24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X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0.25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8" name="TextBox 107"/>
          <p:cNvSpPr txBox="1"/>
          <p:nvPr/>
        </p:nvSpPr>
        <p:spPr>
          <a:xfrm>
            <a:off x="125202" y="2891735"/>
            <a:ext cx="442867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 the maximum output power (6 MW with loss) from </a:t>
            </a:r>
            <a:r>
              <a:rPr lang="en-GB" sz="1600" dirty="0" smtClean="0"/>
              <a:t>VKS8262G1</a:t>
            </a:r>
            <a:endParaRPr lang="en-GB" sz="1600" dirty="0" smtClean="0"/>
          </a:p>
          <a:p>
            <a:endParaRPr lang="en-US" sz="1600" dirty="0"/>
          </a:p>
          <a:p>
            <a:r>
              <a:rPr lang="en-US" altLang="zh-CN" sz="1600" dirty="0" smtClean="0"/>
              <a:t>1. Klystron, pulse compressor, </a:t>
            </a:r>
            <a:r>
              <a:rPr lang="en-US" sz="1600" dirty="0" smtClean="0"/>
              <a:t>0.54 m traveling-wave structure@1.30 </a:t>
            </a:r>
            <a:r>
              <a:rPr lang="en-US" sz="1600" dirty="0"/>
              <a:t>m </a:t>
            </a:r>
            <a:r>
              <a:rPr lang="en-US" sz="1600" dirty="0" smtClean="0"/>
              <a:t>drifting length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2. Klystron, circulator, 0.15 m standing-wave structure (3-cell)</a:t>
            </a:r>
            <a:r>
              <a:rPr lang="en-US" sz="1600" dirty="0"/>
              <a:t> @1.66 m drifting length</a:t>
            </a:r>
            <a:endParaRPr lang="en-US" sz="1600" dirty="0"/>
          </a:p>
          <a:p>
            <a:endParaRPr lang="en-US" sz="1600" dirty="0"/>
          </a:p>
          <a:p>
            <a:r>
              <a:rPr lang="en-US" altLang="zh-CN" sz="1600" dirty="0" smtClean="0"/>
              <a:t>3. </a:t>
            </a:r>
            <a:r>
              <a:rPr lang="en-US" sz="1600" dirty="0"/>
              <a:t>Klystron, circulator, </a:t>
            </a:r>
            <a:r>
              <a:rPr lang="en-US" sz="1600" dirty="0" smtClean="0"/>
              <a:t>0.</a:t>
            </a:r>
            <a:r>
              <a:rPr lang="en-US" altLang="zh-CN" sz="1600" dirty="0" smtClean="0"/>
              <a:t>25</a:t>
            </a:r>
            <a:r>
              <a:rPr lang="en-US" sz="1600" dirty="0" smtClean="0"/>
              <a:t> </a:t>
            </a:r>
            <a:r>
              <a:rPr lang="en-US" sz="1600" dirty="0"/>
              <a:t>m standing-wave </a:t>
            </a:r>
            <a:r>
              <a:rPr lang="en-US" sz="1600" dirty="0" smtClean="0"/>
              <a:t>structure (5-cell)</a:t>
            </a:r>
            <a:r>
              <a:rPr lang="en-US" sz="1600" dirty="0"/>
              <a:t> @</a:t>
            </a:r>
            <a:r>
              <a:rPr lang="en-US" sz="1600" dirty="0" smtClean="0"/>
              <a:t>1.30 </a:t>
            </a:r>
            <a:r>
              <a:rPr lang="en-US" sz="1600" dirty="0"/>
              <a:t>m drifting length</a:t>
            </a:r>
            <a:endParaRPr lang="en-US" sz="1600" dirty="0"/>
          </a:p>
          <a:p>
            <a:endParaRPr lang="en-US" sz="1600" dirty="0"/>
          </a:p>
        </p:txBody>
      </p:sp>
      <p:grpSp>
        <p:nvGrpSpPr>
          <p:cNvPr id="34" name="组合 33"/>
          <p:cNvGrpSpPr/>
          <p:nvPr/>
        </p:nvGrpSpPr>
        <p:grpSpPr>
          <a:xfrm>
            <a:off x="4686021" y="2333209"/>
            <a:ext cx="7385050" cy="2233930"/>
            <a:chOff x="565" y="3196"/>
            <a:chExt cx="11630" cy="3518"/>
          </a:xfrm>
        </p:grpSpPr>
        <p:grpSp>
          <p:nvGrpSpPr>
            <p:cNvPr id="98" name="Group 97"/>
            <p:cNvGrpSpPr/>
            <p:nvPr/>
          </p:nvGrpSpPr>
          <p:grpSpPr>
            <a:xfrm>
              <a:off x="701" y="3472"/>
              <a:ext cx="11190" cy="3242"/>
              <a:chOff x="162614" y="4223383"/>
              <a:chExt cx="7105828" cy="2061532"/>
            </a:xfrm>
          </p:grpSpPr>
          <p:sp>
            <p:nvSpPr>
              <p:cNvPr id="22" name="Isosceles Triangle 21"/>
              <p:cNvSpPr/>
              <p:nvPr/>
            </p:nvSpPr>
            <p:spPr>
              <a:xfrm rot="5400000">
                <a:off x="88743" y="5142678"/>
                <a:ext cx="1071129" cy="923387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976240" y="4646449"/>
                <a:ext cx="942681" cy="94268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PC</a:t>
                </a:r>
                <a:endParaRPr lang="en-US" dirty="0" smtClean="0"/>
              </a:p>
            </p:txBody>
          </p:sp>
          <p:cxnSp>
            <p:nvCxnSpPr>
              <p:cNvPr id="31" name="Straight Connector 30"/>
              <p:cNvCxnSpPr>
                <a:stCxn id="22" idx="0"/>
                <a:endCxn id="33" idx="1"/>
              </p:cNvCxnSpPr>
              <p:nvPr/>
            </p:nvCxnSpPr>
            <p:spPr>
              <a:xfrm flipV="1">
                <a:off x="1086001" y="5604370"/>
                <a:ext cx="2723159" cy="2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3809160" y="5448827"/>
                <a:ext cx="990001" cy="311085"/>
              </a:xfrm>
              <a:prstGeom prst="rect">
                <a:avLst/>
              </a:prstGeom>
              <a:solidFill>
                <a:srgbClr val="4F81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TW</a:t>
                </a:r>
                <a:endParaRPr lang="en-GB" dirty="0"/>
              </a:p>
            </p:txBody>
          </p:sp>
          <p:cxnSp>
            <p:nvCxnSpPr>
              <p:cNvPr id="36" name="Straight Arrow Connector 35"/>
              <p:cNvCxnSpPr>
                <a:stCxn id="33" idx="3"/>
              </p:cNvCxnSpPr>
              <p:nvPr/>
            </p:nvCxnSpPr>
            <p:spPr>
              <a:xfrm flipV="1">
                <a:off x="4799161" y="5246372"/>
                <a:ext cx="2469280" cy="357998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>
              <a:xfrm>
                <a:off x="1075607" y="5285140"/>
                <a:ext cx="868994" cy="206957"/>
                <a:chOff x="2398493" y="5318760"/>
                <a:chExt cx="868994" cy="206957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>
                  <a:off x="2398493" y="552571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253581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535810" y="5318760"/>
                  <a:ext cx="59436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313017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3130170" y="552410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3125280" y="4751739"/>
                <a:ext cx="477520" cy="738748"/>
                <a:chOff x="1773770" y="4785360"/>
                <a:chExt cx="1989689" cy="738748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1773770" y="5524107"/>
                  <a:ext cx="785855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2535811" y="4785360"/>
                  <a:ext cx="0" cy="73874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2535812" y="4789170"/>
                  <a:ext cx="570544" cy="23944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3130168" y="5028612"/>
                  <a:ext cx="0" cy="49549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3106356" y="5524107"/>
                  <a:ext cx="657103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4798464" y="5604369"/>
                <a:ext cx="2469977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1148134" y="4646293"/>
                <a:ext cx="1032510" cy="52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6 MW</a:t>
                </a:r>
                <a:endParaRPr lang="en-US" altLang="zh-CN" sz="1400" dirty="0" smtClean="0"/>
              </a:p>
              <a:p>
                <a:r>
                  <a:rPr lang="en-US" altLang="zh-CN" sz="1400" dirty="0" smtClean="0"/>
                  <a:t>0.8~1 us </a:t>
                </a:r>
                <a:endParaRPr lang="en-GB" sz="14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829371" y="4223383"/>
                <a:ext cx="1231452" cy="52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30 MW</a:t>
                </a:r>
                <a:endParaRPr lang="en-US" altLang="zh-CN" sz="1400" dirty="0" smtClean="0"/>
              </a:p>
              <a:p>
                <a:r>
                  <a:rPr lang="en-US" altLang="zh-CN" sz="1400" dirty="0" smtClean="0"/>
                  <a:t>70 ns (AVG) </a:t>
                </a:r>
                <a:endParaRPr lang="en-GB" sz="1400" dirty="0"/>
              </a:p>
            </p:txBody>
          </p:sp>
          <p:sp>
            <p:nvSpPr>
              <p:cNvPr id="68" name="Left Brace 67"/>
              <p:cNvSpPr/>
              <p:nvPr/>
            </p:nvSpPr>
            <p:spPr>
              <a:xfrm rot="16200000">
                <a:off x="5456313" y="4125684"/>
                <a:ext cx="164977" cy="3459281"/>
              </a:xfrm>
              <a:prstGeom prst="leftBrace">
                <a:avLst>
                  <a:gd name="adj1" fmla="val 51406"/>
                  <a:gd name="adj2" fmla="val 50143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605351" y="5946355"/>
                <a:ext cx="2108631" cy="33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0.54+1.30=1.84 m</a:t>
                </a:r>
                <a:endParaRPr lang="en-GB" sz="1600" dirty="0"/>
              </a:p>
            </p:txBody>
          </p:sp>
        </p:grpSp>
        <p:sp>
          <p:nvSpPr>
            <p:cNvPr id="100" name="Rectangle 99"/>
            <p:cNvSpPr/>
            <p:nvPr/>
          </p:nvSpPr>
          <p:spPr>
            <a:xfrm>
              <a:off x="565" y="3444"/>
              <a:ext cx="11630" cy="3251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43" y="3196"/>
              <a:ext cx="2469" cy="53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Traveling-wave</a:t>
              </a:r>
              <a:endParaRPr lang="en-GB" sz="16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13" y="5316"/>
              <a:ext cx="1487" cy="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Klystron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86021" y="4411489"/>
            <a:ext cx="6275070" cy="2368550"/>
            <a:chOff x="544" y="7192"/>
            <a:chExt cx="9882" cy="3730"/>
          </a:xfrm>
        </p:grpSpPr>
        <p:grpSp>
          <p:nvGrpSpPr>
            <p:cNvPr id="99" name="Group 98"/>
            <p:cNvGrpSpPr/>
            <p:nvPr/>
          </p:nvGrpSpPr>
          <p:grpSpPr>
            <a:xfrm>
              <a:off x="701" y="7785"/>
              <a:ext cx="9109" cy="3048"/>
              <a:chOff x="7796051" y="4695177"/>
              <a:chExt cx="5784343" cy="1938745"/>
            </a:xfrm>
          </p:grpSpPr>
          <p:sp>
            <p:nvSpPr>
              <p:cNvPr id="71" name="Isosceles Triangle 70"/>
              <p:cNvSpPr/>
              <p:nvPr/>
            </p:nvSpPr>
            <p:spPr>
              <a:xfrm rot="5400000">
                <a:off x="7722180" y="5142678"/>
                <a:ext cx="1071129" cy="923387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3" name="Straight Connector 72"/>
              <p:cNvCxnSpPr>
                <a:stCxn id="71" idx="0"/>
                <a:endCxn id="74" idx="1"/>
              </p:cNvCxnSpPr>
              <p:nvPr/>
            </p:nvCxnSpPr>
            <p:spPr>
              <a:xfrm>
                <a:off x="8719438" y="5605007"/>
                <a:ext cx="1669415" cy="5715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/>
              <p:cNvSpPr/>
              <p:nvPr/>
            </p:nvSpPr>
            <p:spPr>
              <a:xfrm>
                <a:off x="10388498" y="5448827"/>
                <a:ext cx="721284" cy="32400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SW</a:t>
                </a:r>
                <a:endParaRPr lang="en-GB" dirty="0"/>
              </a:p>
            </p:txBody>
          </p:sp>
          <p:cxnSp>
            <p:nvCxnSpPr>
              <p:cNvPr id="75" name="Straight Arrow Connector 74"/>
              <p:cNvCxnSpPr>
                <a:stCxn id="74" idx="3"/>
              </p:cNvCxnSpPr>
              <p:nvPr/>
            </p:nvCxnSpPr>
            <p:spPr>
              <a:xfrm flipV="1">
                <a:off x="11110417" y="5285140"/>
                <a:ext cx="2469977" cy="325691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Group 75"/>
              <p:cNvGrpSpPr/>
              <p:nvPr/>
            </p:nvGrpSpPr>
            <p:grpSpPr>
              <a:xfrm>
                <a:off x="8709044" y="5285140"/>
                <a:ext cx="868994" cy="206957"/>
                <a:chOff x="2398493" y="5318760"/>
                <a:chExt cx="868994" cy="206957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>
                  <a:off x="2398493" y="552571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253581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2535810" y="5318760"/>
                  <a:ext cx="59436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V="1">
                  <a:off x="313017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130170" y="552410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>
                <a:off x="11109782" y="5610831"/>
                <a:ext cx="2469977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/>
              <p:cNvSpPr txBox="1"/>
              <p:nvPr/>
            </p:nvSpPr>
            <p:spPr>
              <a:xfrm>
                <a:off x="8817360" y="4695177"/>
                <a:ext cx="997200" cy="523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6 MW</a:t>
                </a:r>
                <a:endParaRPr lang="en-US" altLang="zh-CN" sz="1400" dirty="0" smtClean="0"/>
              </a:p>
              <a:p>
                <a:r>
                  <a:rPr lang="en-US" altLang="zh-CN" sz="1400" dirty="0" smtClean="0"/>
                  <a:t>0.8~1 us </a:t>
                </a:r>
                <a:endParaRPr lang="en-GB" sz="14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0704590" y="6048163"/>
                <a:ext cx="2575162" cy="585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/>
                  <a:t>3-cell: </a:t>
                </a:r>
                <a:r>
                  <a:rPr lang="en-US" sz="1600" dirty="0" smtClean="0"/>
                  <a:t>0.15+1.66=1.81 m</a:t>
                </a:r>
                <a:endParaRPr lang="en-US" sz="1600" dirty="0" smtClean="0"/>
              </a:p>
              <a:p>
                <a:pPr algn="ctr"/>
                <a:r>
                  <a:rPr lang="en-US" sz="1600" dirty="0" smtClean="0"/>
                  <a:t>5-cell: 0.25+</a:t>
                </a:r>
                <a:r>
                  <a:rPr lang="en-US" altLang="zh-CN" sz="1600" dirty="0" smtClean="0"/>
                  <a:t>1.30</a:t>
                </a:r>
                <a:r>
                  <a:rPr lang="en-US" sz="1600" dirty="0" smtClean="0"/>
                  <a:t>=</a:t>
                </a:r>
                <a:r>
                  <a:rPr lang="en-US" altLang="zh-CN" sz="1600" dirty="0" smtClean="0"/>
                  <a:t>1.55 m</a:t>
                </a:r>
                <a:endParaRPr lang="en-GB" sz="1600" dirty="0"/>
              </a:p>
            </p:txBody>
          </p:sp>
          <p:sp>
            <p:nvSpPr>
              <p:cNvPr id="96" name="Left Brace 95"/>
              <p:cNvSpPr/>
              <p:nvPr/>
            </p:nvSpPr>
            <p:spPr>
              <a:xfrm rot="16200000">
                <a:off x="11907303" y="4262382"/>
                <a:ext cx="162004" cy="3182910"/>
              </a:xfrm>
              <a:prstGeom prst="leftBrace">
                <a:avLst>
                  <a:gd name="adj1" fmla="val 51406"/>
                  <a:gd name="adj2" fmla="val 50143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544" y="7416"/>
              <a:ext cx="9882" cy="3506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43" y="7192"/>
              <a:ext cx="4037" cy="53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Standing-wave+Circulator</a:t>
              </a:r>
              <a:endParaRPr lang="en-US" sz="1600" dirty="0" smtClean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04" y="8938"/>
              <a:ext cx="1487" cy="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Klystron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571" y="8802"/>
              <a:ext cx="874" cy="874"/>
              <a:chOff x="12996" y="9228"/>
              <a:chExt cx="1026" cy="1026"/>
            </a:xfrm>
          </p:grpSpPr>
          <p:sp>
            <p:nvSpPr>
              <p:cNvPr id="2" name="Oval 22"/>
              <p:cNvSpPr/>
              <p:nvPr/>
            </p:nvSpPr>
            <p:spPr>
              <a:xfrm>
                <a:off x="12996" y="9228"/>
                <a:ext cx="1026" cy="1026"/>
              </a:xfrm>
              <a:prstGeom prst="ellips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Cir</a:t>
                </a:r>
                <a:endParaRPr lang="en-US" sz="1200" dirty="0" smtClean="0"/>
              </a:p>
            </p:txBody>
          </p:sp>
          <p:sp>
            <p:nvSpPr>
              <p:cNvPr id="3" name="弧形 2"/>
              <p:cNvSpPr/>
              <p:nvPr/>
            </p:nvSpPr>
            <p:spPr>
              <a:xfrm>
                <a:off x="13171" y="9403"/>
                <a:ext cx="677" cy="677"/>
              </a:xfrm>
              <a:prstGeom prst="arc">
                <a:avLst>
                  <a:gd name="adj1" fmla="val 11065960"/>
                  <a:gd name="adj2" fmla="val 4817454"/>
                </a:avLst>
              </a:prstGeom>
              <a:ln w="28575">
                <a:solidFill>
                  <a:srgbClr val="00B050"/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2564263" y="59831"/>
            <a:ext cx="7683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3B"/>
                </a:solidFill>
              </a:rPr>
              <a:t>Traveling-wave vs Standing-wave deflecting system</a:t>
            </a:r>
            <a:endParaRPr lang="en-US" sz="2400" dirty="0">
              <a:solidFill>
                <a:srgbClr val="C0003B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548966" y="769166"/>
          <a:ext cx="8609466" cy="1760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280"/>
                <a:gridCol w="1449705"/>
                <a:gridCol w="1392555"/>
                <a:gridCol w="1348105"/>
                <a:gridCol w="1348105"/>
                <a:gridCol w="1846716"/>
              </a:tblGrid>
              <a:tr h="36576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Drift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length [m]</a:t>
                      </a:r>
                      <a:endParaRPr lang="en-US" sz="1600" dirty="0" smtClean="0"/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Deflecting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voltage [MV]</a:t>
                      </a:r>
                      <a:endParaRPr lang="en-US" sz="1600" dirty="0" smtClean="0"/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 smtClean="0">
                          <a:sym typeface="+mn-ea"/>
                        </a:rPr>
                        <a:t>Input power</a:t>
                      </a:r>
                      <a:endParaRPr lang="en-US" sz="1600" baseline="0" dirty="0" smtClean="0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sz="1600" dirty="0" smtClean="0">
                          <a:sym typeface="+mn-ea"/>
                        </a:rPr>
                        <a:t>[MW]</a:t>
                      </a:r>
                      <a:endParaRPr lang="en-US" altLang="en-US" sz="1600" dirty="0" smtClean="0">
                        <a:sym typeface="+mn-ea"/>
                      </a:endParaRPr>
                    </a:p>
                  </a:txBody>
                  <a:tcPr anchor="ctr"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600" dirty="0" smtClean="0"/>
                        <a:t>Traveling-wave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sym typeface="+mn-ea"/>
                        </a:rPr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Standing-</a:t>
                      </a:r>
                      <a:r>
                        <a:rPr lang="en-US" sz="1600" baseline="0" dirty="0" smtClean="0"/>
                        <a:t>wave*2</a:t>
                      </a:r>
                      <a:endParaRPr lang="en-US" sz="1600" baseline="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9499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</a:t>
                      </a:r>
                      <a:r>
                        <a:rPr lang="en-US" altLang="zh-CN" sz="1600" dirty="0" smtClean="0"/>
                        <a:t>r</a:t>
                      </a:r>
                      <a:r>
                        <a:rPr lang="en-US" sz="1600" dirty="0" smtClean="0"/>
                        <a:t>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</a:t>
                      </a:r>
                      <a:r>
                        <a:rPr lang="en-US" altLang="zh-CN" sz="1600" dirty="0" smtClean="0"/>
                        <a:t>r</a:t>
                      </a:r>
                      <a:r>
                        <a:rPr lang="en-US" sz="1600" dirty="0" smtClean="0"/>
                        <a:t>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w/o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Stru.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1.17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5.85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6</a:t>
                      </a:r>
                      <a:endParaRPr lang="en-US" alt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0.59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1.38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0.15*2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0.83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8.27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 smtClean="0"/>
                        <a:t>6</a:t>
                      </a:r>
                      <a:endParaRPr lang="en-US" alt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0.85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2.02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0.25*2</a:t>
                      </a:r>
                      <a:endParaRPr lang="en-US" altLang="zh-CN" sz="1600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8" name="TextBox 107"/>
          <p:cNvSpPr txBox="1"/>
          <p:nvPr/>
        </p:nvSpPr>
        <p:spPr>
          <a:xfrm>
            <a:off x="241331" y="2688570"/>
            <a:ext cx="517651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 3 dB hybrid and two standing-wave structures to avoid circulator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Use the maximum output power (6 MW with loss) from </a:t>
            </a:r>
            <a:r>
              <a:rPr lang="en-GB" sz="1600" dirty="0" smtClean="0"/>
              <a:t>VKS8262G1</a:t>
            </a:r>
            <a:endParaRPr lang="en-GB" sz="1600" dirty="0" smtClean="0"/>
          </a:p>
          <a:p>
            <a:endParaRPr lang="en-US" sz="1600" dirty="0"/>
          </a:p>
          <a:p>
            <a:r>
              <a:rPr lang="en-US" altLang="zh-CN" sz="1600" dirty="0" smtClean="0"/>
              <a:t>1. Klystron, pulse compressor, </a:t>
            </a:r>
            <a:r>
              <a:rPr lang="en-US" sz="1600" dirty="0" smtClean="0"/>
              <a:t>0.59 m traveling-wave </a:t>
            </a:r>
            <a:r>
              <a:rPr lang="en-US" sz="1600" dirty="0"/>
              <a:t>structure @1.17 m drifting length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2. Klystron, 3dB hybrid, 0.15 m standing-wave </a:t>
            </a:r>
            <a:r>
              <a:rPr lang="en-US" sz="1600" dirty="0"/>
              <a:t>structure*2 @</a:t>
            </a:r>
            <a:r>
              <a:rPr lang="en-US" sz="1600" dirty="0" smtClean="0"/>
              <a:t>1.17 </a:t>
            </a:r>
            <a:r>
              <a:rPr lang="en-US" sz="1600" dirty="0"/>
              <a:t>m drifting length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3. </a:t>
            </a:r>
            <a:r>
              <a:rPr lang="en-US" sz="1600" dirty="0"/>
              <a:t>Klystron, 3dB hybrid, </a:t>
            </a:r>
            <a:r>
              <a:rPr lang="en-US" sz="1600" dirty="0" smtClean="0"/>
              <a:t>0.25 </a:t>
            </a:r>
            <a:r>
              <a:rPr lang="en-US" sz="1600" dirty="0"/>
              <a:t>m standing-wave structure*2 </a:t>
            </a:r>
            <a:r>
              <a:rPr lang="en-US" sz="1600" dirty="0" smtClean="0"/>
              <a:t>@0.83 </a:t>
            </a:r>
            <a:r>
              <a:rPr lang="en-US" sz="1600" dirty="0"/>
              <a:t>m drifting </a:t>
            </a:r>
            <a:r>
              <a:rPr lang="en-US" sz="1600" dirty="0" smtClean="0"/>
              <a:t>length</a:t>
            </a:r>
            <a:endParaRPr lang="en-US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5813186" y="2892966"/>
            <a:ext cx="6131152" cy="3035300"/>
            <a:chOff x="5813186" y="3220960"/>
            <a:chExt cx="6131152" cy="3035300"/>
          </a:xfrm>
        </p:grpSpPr>
        <p:cxnSp>
          <p:nvCxnSpPr>
            <p:cNvPr id="63" name="Straight Connector 62"/>
            <p:cNvCxnSpPr/>
            <p:nvPr/>
          </p:nvCxnSpPr>
          <p:spPr>
            <a:xfrm flipH="1">
              <a:off x="8214326" y="4832446"/>
              <a:ext cx="0" cy="3600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326415" y="5330385"/>
              <a:ext cx="1017469" cy="14103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Isosceles Triangle 70"/>
            <p:cNvSpPr/>
            <p:nvPr/>
          </p:nvSpPr>
          <p:spPr>
            <a:xfrm rot="5400000">
              <a:off x="5838757" y="4056225"/>
              <a:ext cx="1071595" cy="92335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Connector 72"/>
            <p:cNvCxnSpPr>
              <a:stCxn id="71" idx="0"/>
              <a:endCxn id="5" idx="1"/>
            </p:cNvCxnSpPr>
            <p:nvPr/>
          </p:nvCxnSpPr>
          <p:spPr>
            <a:xfrm>
              <a:off x="6836230" y="4517901"/>
              <a:ext cx="1148104" cy="14103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7853699" y="5175363"/>
              <a:ext cx="721255" cy="32414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</a:t>
              </a:r>
              <a:endParaRPr lang="en-GB" dirty="0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 flipV="1">
              <a:off x="9365633" y="5012446"/>
              <a:ext cx="2469878" cy="3258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>
              <a:off x="6825836" y="4198530"/>
              <a:ext cx="868959" cy="207047"/>
              <a:chOff x="2398493" y="5318760"/>
              <a:chExt cx="868994" cy="206957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2398493" y="5525717"/>
                <a:ext cx="137317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2535810" y="5318760"/>
                <a:ext cx="0" cy="205347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2535810" y="5318760"/>
                <a:ext cx="59436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3130170" y="5318760"/>
                <a:ext cx="0" cy="205347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3130170" y="5524107"/>
                <a:ext cx="137317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Straight Connector 87"/>
            <p:cNvCxnSpPr/>
            <p:nvPr/>
          </p:nvCxnSpPr>
          <p:spPr>
            <a:xfrm>
              <a:off x="9364984" y="5338279"/>
              <a:ext cx="2469878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6934148" y="3608310"/>
              <a:ext cx="997160" cy="523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6 MW</a:t>
              </a:r>
              <a:endParaRPr lang="en-US" altLang="zh-CN" sz="1400" dirty="0" smtClean="0"/>
            </a:p>
            <a:p>
              <a:r>
                <a:rPr lang="en-US" altLang="zh-CN" sz="1400" dirty="0" smtClean="0"/>
                <a:t>0.8~1 us </a:t>
              </a:r>
              <a:endParaRPr lang="en-GB" sz="14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8783057" y="5912836"/>
              <a:ext cx="2130798" cy="338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0.3+1.</a:t>
              </a:r>
              <a:r>
                <a:rPr lang="en-US" altLang="zh-CN" sz="1600" dirty="0" smtClean="0"/>
                <a:t>17</a:t>
              </a:r>
              <a:r>
                <a:rPr lang="en-US" sz="1600" dirty="0" smtClean="0"/>
                <a:t>=1.</a:t>
              </a:r>
              <a:r>
                <a:rPr lang="en-US" altLang="zh-CN" sz="1600" dirty="0" smtClean="0"/>
                <a:t>47</a:t>
              </a:r>
              <a:r>
                <a:rPr lang="en-US" sz="1600" dirty="0" smtClean="0"/>
                <a:t> m</a:t>
              </a:r>
              <a:endParaRPr lang="en-GB" sz="1600" dirty="0"/>
            </a:p>
          </p:txBody>
        </p:sp>
        <p:sp>
          <p:nvSpPr>
            <p:cNvPr id="96" name="Left Brace 95"/>
            <p:cNvSpPr/>
            <p:nvPr/>
          </p:nvSpPr>
          <p:spPr>
            <a:xfrm rot="16200000">
              <a:off x="9747304" y="3823396"/>
              <a:ext cx="202305" cy="3972811"/>
            </a:xfrm>
            <a:prstGeom prst="leftBrace">
              <a:avLst>
                <a:gd name="adj1" fmla="val 51406"/>
                <a:gd name="adj2" fmla="val 5014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813186" y="3363200"/>
              <a:ext cx="6131152" cy="2893060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003049" y="3220960"/>
              <a:ext cx="2906731" cy="33855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Standing-wave*2+</a:t>
              </a:r>
              <a:r>
                <a:rPr lang="en-US" altLang="zh-CN" sz="1600" dirty="0" smtClean="0"/>
                <a:t>3dB Hybrid</a:t>
              </a:r>
              <a:endParaRPr lang="en-US" sz="1600" dirty="0" smtClean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871163" y="4329670"/>
              <a:ext cx="944245" cy="369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Klystron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813982" y="5180443"/>
              <a:ext cx="721268" cy="32414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</a:t>
              </a:r>
              <a:endParaRPr lang="en-GB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984334" y="4246740"/>
              <a:ext cx="1181358" cy="570527"/>
              <a:chOff x="6916996" y="4190983"/>
              <a:chExt cx="1181358" cy="570527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6916996" y="4190983"/>
                <a:ext cx="1181358" cy="570527"/>
              </a:xfrm>
              <a:prstGeom prst="rect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448945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charset="0"/>
                  <a:buNone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effectLst/>
                    <a:latin typeface="Arial" panose="020B0604020202020204" pitchFamily="34" charset="0"/>
                    <a:ea typeface="MS PGothic" panose="020B0600070205080204" charset="-128"/>
                    <a:cs typeface="MS PGothic" panose="020B0600070205080204" charset="-128"/>
                  </a:rPr>
                  <a:t>Hybrid</a:t>
                </a:r>
                <a:endParaRPr kumimoji="0" lang="en-GB" sz="2400" b="0" i="0" u="none" strike="noStrike" cap="none" normalizeH="0" baseline="0" dirty="0">
                  <a:ln>
                    <a:noFill/>
                  </a:ln>
                  <a:effectLst/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7178374" y="4476246"/>
                <a:ext cx="685237" cy="248245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/>
              </a:ln>
            </p:spPr>
          </p:cxnSp>
          <p:cxnSp>
            <p:nvCxnSpPr>
              <p:cNvPr id="61" name="Straight Arrow Connector 60"/>
              <p:cNvCxnSpPr/>
              <p:nvPr/>
            </p:nvCxnSpPr>
            <p:spPr bwMode="auto">
              <a:xfrm flipH="1">
                <a:off x="7157206" y="4467570"/>
                <a:ext cx="685237" cy="248245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/>
              </a:ln>
            </p:spPr>
          </p:cxnSp>
        </p:grpSp>
        <p:cxnSp>
          <p:nvCxnSpPr>
            <p:cNvPr id="65" name="Straight Connector 64"/>
            <p:cNvCxnSpPr/>
            <p:nvPr/>
          </p:nvCxnSpPr>
          <p:spPr>
            <a:xfrm flipH="1">
              <a:off x="9026348" y="4818439"/>
              <a:ext cx="0" cy="3600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2564263" y="59831"/>
            <a:ext cx="7683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3B"/>
                </a:solidFill>
              </a:rPr>
              <a:t>Double standing-wave structures deflecting system</a:t>
            </a:r>
            <a:endParaRPr lang="en-US" sz="2400" dirty="0">
              <a:solidFill>
                <a:srgbClr val="C0003B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7185" y="89648"/>
            <a:ext cx="7683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3B"/>
                </a:solidFill>
              </a:rPr>
              <a:t>Summary</a:t>
            </a:r>
            <a:endParaRPr lang="en-US" sz="2400" dirty="0">
              <a:solidFill>
                <a:srgbClr val="C0003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391" y="1059276"/>
            <a:ext cx="10714382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Sub-harmonic deflecting system was proposed to separate the two bunches before the FELs</a:t>
            </a: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Three promising deflecting system options (within 2 meters)</a:t>
            </a:r>
            <a:endParaRPr lang="en-US" sz="2000" dirty="0" smtClean="0"/>
          </a:p>
          <a:p>
            <a:pPr marL="720090" indent="-32385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 smtClean="0"/>
              <a:t>Pulse compressor + t</a:t>
            </a:r>
            <a:r>
              <a:rPr lang="en-US" dirty="0" smtClean="0"/>
              <a:t>raveling-wave structure</a:t>
            </a:r>
            <a:endParaRPr lang="en-US" dirty="0" smtClean="0"/>
          </a:p>
          <a:p>
            <a:pPr marL="720090" indent="-32385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 smtClean="0"/>
              <a:t>circulator </a:t>
            </a:r>
            <a:r>
              <a:rPr lang="en-US" altLang="zh-CN" dirty="0"/>
              <a:t>+ stand</a:t>
            </a:r>
            <a:r>
              <a:rPr lang="en-US" dirty="0"/>
              <a:t>ing-wave structure</a:t>
            </a:r>
            <a:endParaRPr lang="en-US" dirty="0"/>
          </a:p>
          <a:p>
            <a:pPr marL="720090" indent="-32385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3 dB hybrid+ stand</a:t>
            </a:r>
            <a:r>
              <a:rPr lang="en-US" dirty="0"/>
              <a:t>ing-wave structure*2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Decision to be made </a:t>
            </a:r>
            <a:r>
              <a:rPr lang="en-US" sz="2000" dirty="0" smtClean="0"/>
              <a:t>by </a:t>
            </a:r>
            <a:r>
              <a:rPr lang="en-US" altLang="zh-CN" sz="2000" dirty="0" smtClean="0"/>
              <a:t>taking the followings in to account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72009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cost calculation</a:t>
            </a:r>
            <a:endParaRPr lang="en-US" dirty="0" smtClean="0"/>
          </a:p>
          <a:p>
            <a:pPr marL="72009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b</a:t>
            </a:r>
            <a:r>
              <a:rPr lang="en-US" dirty="0" smtClean="0"/>
              <a:t>eam dynamics verification</a:t>
            </a:r>
            <a:endParaRPr lang="en-US" dirty="0" smtClean="0"/>
          </a:p>
          <a:p>
            <a:pPr marL="72009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a</a:t>
            </a:r>
            <a:r>
              <a:rPr lang="en-US" dirty="0" smtClean="0"/>
              <a:t>vailability of the RF components</a:t>
            </a:r>
            <a:endParaRPr lang="en-US" dirty="0" smtClean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5"/>
          <p:cNvSpPr/>
          <p:nvPr/>
        </p:nvSpPr>
        <p:spPr>
          <a:xfrm>
            <a:off x="1118377" y="1806321"/>
            <a:ext cx="8424936" cy="3107690"/>
          </a:xfrm>
          <a:prstGeom prst="rect">
            <a:avLst/>
          </a:prstGeom>
        </p:spPr>
        <p:txBody>
          <a:bodyPr wrap="square">
            <a:spAutoFit/>
          </a:bodyPr>
          <a:p>
            <a:pPr marL="71755" lvl="1" indent="0">
              <a:spcAft>
                <a:spcPts val="1200"/>
              </a:spcAft>
              <a:buClr>
                <a:srgbClr val="000000"/>
              </a:buClr>
              <a:buSzPct val="100000"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1. Introduction to sub-harmonic deflector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2. Sub-harmonic transverse deflecting cavity design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3. </a:t>
            </a:r>
            <a:r>
              <a:rPr lang="en-US" sz="2000" kern="0" dirty="0">
                <a:solidFill>
                  <a:srgbClr val="000000"/>
                </a:solidFill>
                <a:latin typeface="Arial" panose="020B0604020202020204"/>
                <a:sym typeface="+mn-ea"/>
              </a:rPr>
              <a:t>Sub-harmonic transverse deflector system</a:t>
            </a:r>
            <a:endParaRPr lang="en-US" sz="2000" kern="0" dirty="0">
              <a:solidFill>
                <a:srgbClr val="000000"/>
              </a:solidFill>
              <a:latin typeface="Arial" panose="020B0604020202020204"/>
              <a:sym typeface="+mn-ea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4. Summary</a:t>
            </a:r>
            <a:endParaRPr lang="zh-CN" altLang="en-US" sz="2000" kern="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4560" y="113983"/>
            <a:ext cx="10342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400" dirty="0">
                <a:solidFill>
                  <a:srgbClr val="C00000"/>
                </a:solidFill>
              </a:rPr>
              <a:t>Outline</a:t>
            </a:r>
            <a:endParaRPr lang="en-US" sz="2400" dirty="0">
              <a:solidFill>
                <a:srgbClr val="C00000"/>
              </a:solidFill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5"/>
          <p:cNvSpPr/>
          <p:nvPr/>
        </p:nvSpPr>
        <p:spPr>
          <a:xfrm>
            <a:off x="1118377" y="1806321"/>
            <a:ext cx="8424936" cy="3107690"/>
          </a:xfrm>
          <a:prstGeom prst="rect">
            <a:avLst/>
          </a:prstGeom>
        </p:spPr>
        <p:txBody>
          <a:bodyPr wrap="square">
            <a:spAutoFit/>
          </a:bodyPr>
          <a:p>
            <a:pPr marL="71755" lvl="1" indent="0">
              <a:spcAft>
                <a:spcPts val="1200"/>
              </a:spcAft>
              <a:buClr>
                <a:srgbClr val="000000"/>
              </a:buClr>
              <a:buSzPct val="100000"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1. Introduction to sub-harmonic deflector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2. Sub-harmonic transverse deflecting cavity design</a:t>
            </a: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3. </a:t>
            </a: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sym typeface="+mn-ea"/>
              </a:rPr>
              <a:t>Sub-harmonic transverse deflector system</a:t>
            </a: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  <a:sym typeface="+mn-ea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4. Summary</a:t>
            </a:r>
            <a:endParaRPr lang="en-US" alt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4560" y="113983"/>
            <a:ext cx="10342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400" dirty="0">
                <a:solidFill>
                  <a:srgbClr val="C00000"/>
                </a:solidFill>
              </a:rPr>
              <a:t>Outline</a:t>
            </a:r>
            <a:endParaRPr lang="en-US" sz="2400" dirty="0">
              <a:solidFill>
                <a:srgbClr val="C00000"/>
              </a:solidFill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95630" y="861060"/>
            <a:ext cx="11313795" cy="1499870"/>
            <a:chOff x="728" y="3152"/>
            <a:chExt cx="17817" cy="236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28" y="3160"/>
              <a:ext cx="17817" cy="2354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814" y="3152"/>
              <a:ext cx="6359" cy="9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24560" y="113983"/>
            <a:ext cx="10342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Bunch splitter before FEL structure</a:t>
            </a:r>
            <a:endParaRPr lang="en-US" sz="2400" dirty="0">
              <a:solidFill>
                <a:srgbClr val="C0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08720" y="866140"/>
            <a:ext cx="232083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1000 Hz </a:t>
            </a:r>
            <a:r>
              <a:rPr lang="en-US" dirty="0"/>
              <a:t>soft X-ray</a:t>
            </a:r>
            <a:endParaRPr 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837295" y="1986280"/>
            <a:ext cx="220517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100 Hz hard X-ray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 rot="16200000">
            <a:off x="9900008" y="4124053"/>
            <a:ext cx="461987" cy="424359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3485515" y="3750310"/>
            <a:ext cx="6391275" cy="1439545"/>
            <a:chOff x="258" y="19638"/>
            <a:chExt cx="10065" cy="2267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335" y="20268"/>
              <a:ext cx="1833" cy="767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958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4" name="Oval 27"/>
            <p:cNvSpPr/>
            <p:nvPr/>
          </p:nvSpPr>
          <p:spPr bwMode="auto">
            <a:xfrm>
              <a:off x="498" y="20529"/>
              <a:ext cx="259" cy="25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5" name="Oval 28"/>
            <p:cNvSpPr/>
            <p:nvPr/>
          </p:nvSpPr>
          <p:spPr bwMode="auto">
            <a:xfrm>
              <a:off x="984" y="20550"/>
              <a:ext cx="259" cy="259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6" name="Straight Connector 29"/>
            <p:cNvCxnSpPr/>
            <p:nvPr/>
          </p:nvCxnSpPr>
          <p:spPr bwMode="auto">
            <a:xfrm>
              <a:off x="258" y="20659"/>
              <a:ext cx="84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0"/>
            <p:cNvCxnSpPr>
              <a:endCxn id="40" idx="6"/>
            </p:cNvCxnSpPr>
            <p:nvPr/>
          </p:nvCxnSpPr>
          <p:spPr bwMode="auto">
            <a:xfrm flipV="1">
              <a:off x="2017" y="20037"/>
              <a:ext cx="6032" cy="622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1"/>
            <p:cNvCxnSpPr/>
            <p:nvPr/>
          </p:nvCxnSpPr>
          <p:spPr bwMode="auto">
            <a:xfrm>
              <a:off x="2015" y="20659"/>
              <a:ext cx="5842" cy="4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9" name="Oval 32"/>
            <p:cNvSpPr/>
            <p:nvPr/>
          </p:nvSpPr>
          <p:spPr bwMode="auto">
            <a:xfrm>
              <a:off x="7790" y="20986"/>
              <a:ext cx="259" cy="259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40" name="Oval 33"/>
            <p:cNvSpPr/>
            <p:nvPr/>
          </p:nvSpPr>
          <p:spPr bwMode="auto">
            <a:xfrm>
              <a:off x="7790" y="19908"/>
              <a:ext cx="259" cy="25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41" name="Straight Arrow Connector 34"/>
            <p:cNvCxnSpPr/>
            <p:nvPr/>
          </p:nvCxnSpPr>
          <p:spPr bwMode="auto">
            <a:xfrm>
              <a:off x="1959" y="21376"/>
              <a:ext cx="6421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2" name="TextBox 35"/>
            <p:cNvSpPr txBox="1"/>
            <p:nvPr/>
          </p:nvSpPr>
          <p:spPr>
            <a:xfrm>
              <a:off x="3900" y="21376"/>
              <a:ext cx="3225" cy="529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>
                  <a:solidFill>
                    <a:schemeClr val="tx1"/>
                  </a:solidFill>
                </a:rPr>
                <a:t>y=drifting length</a:t>
              </a:r>
              <a:endParaRPr lang="en-US" altLang="en-GB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Arrow Connector 38"/>
            <p:cNvCxnSpPr/>
            <p:nvPr/>
          </p:nvCxnSpPr>
          <p:spPr bwMode="auto">
            <a:xfrm>
              <a:off x="8545" y="19915"/>
              <a:ext cx="0" cy="125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4" name="TextBox 39"/>
            <p:cNvSpPr txBox="1"/>
            <p:nvPr/>
          </p:nvSpPr>
          <p:spPr>
            <a:xfrm>
              <a:off x="8610" y="20323"/>
              <a:ext cx="1713" cy="529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 smtClean="0">
                  <a:solidFill>
                    <a:schemeClr val="tx1"/>
                  </a:solidFill>
                </a:rPr>
                <a:t>x=</a:t>
              </a:r>
              <a:r>
                <a:rPr lang="en-GB" sz="1600" dirty="0" smtClean="0">
                  <a:solidFill>
                    <a:schemeClr val="tx1"/>
                  </a:solidFill>
                </a:rPr>
                <a:t>2.5 mm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65" name="Rectangle 40"/>
            <p:cNvSpPr/>
            <p:nvPr/>
          </p:nvSpPr>
          <p:spPr>
            <a:xfrm>
              <a:off x="1508" y="19638"/>
              <a:ext cx="1256" cy="529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00B050"/>
                  </a:solidFill>
                </a:rPr>
                <a:t>Splitter</a:t>
              </a:r>
              <a:endParaRPr lang="en-US" altLang="zh-CN" sz="1600" b="1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68" name="Group 66"/>
          <p:cNvGrpSpPr/>
          <p:nvPr/>
        </p:nvGrpSpPr>
        <p:grpSpPr>
          <a:xfrm>
            <a:off x="10342670" y="3346934"/>
            <a:ext cx="1849875" cy="2230760"/>
            <a:chOff x="7716408" y="4500654"/>
            <a:chExt cx="2148441" cy="2590800"/>
          </a:xfrm>
        </p:grpSpPr>
        <p:pic>
          <p:nvPicPr>
            <p:cNvPr id="6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6408" y="4500654"/>
              <a:ext cx="205740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Oval 68"/>
            <p:cNvSpPr/>
            <p:nvPr/>
          </p:nvSpPr>
          <p:spPr bwMode="auto">
            <a:xfrm>
              <a:off x="7898982" y="5561588"/>
              <a:ext cx="239836" cy="128027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1" name="Rectangle 69"/>
            <p:cNvSpPr/>
            <p:nvPr/>
          </p:nvSpPr>
          <p:spPr bwMode="auto">
            <a:xfrm>
              <a:off x="9503099" y="4501090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2" name="Rectangle 70"/>
            <p:cNvSpPr/>
            <p:nvPr/>
          </p:nvSpPr>
          <p:spPr bwMode="auto">
            <a:xfrm>
              <a:off x="9412447" y="6803858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3484880" y="3173730"/>
            <a:ext cx="8660130" cy="2576830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下箭头 73"/>
          <p:cNvSpPr/>
          <p:nvPr/>
        </p:nvSpPr>
        <p:spPr>
          <a:xfrm>
            <a:off x="5892800" y="2432685"/>
            <a:ext cx="406400" cy="669925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707380" y="1570355"/>
            <a:ext cx="745490" cy="789940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0985" y="3173730"/>
            <a:ext cx="322389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Need a splitter to separate the two bunches into two FEL lines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Distance between the two bunches should be over 2.5 mm at the entrance of septum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Use transverse deflecting cavity to spit the two bunches 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 bwMode="auto">
          <a:xfrm rot="16200000">
            <a:off x="7400648" y="5529943"/>
            <a:ext cx="461987" cy="424359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42360" y="742521"/>
            <a:ext cx="7809865" cy="5761990"/>
            <a:chOff x="-238517" y="1090114"/>
            <a:chExt cx="7809865" cy="5761990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439912" y="5812819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958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8517" y="1661070"/>
              <a:ext cx="5324475" cy="399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616908" y="1874642"/>
              <a:ext cx="1008112" cy="815600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>
                  <a:solidFill>
                    <a:schemeClr val="tx1"/>
                  </a:solidFill>
                </a:rPr>
                <a:t>Gun</a:t>
              </a:r>
              <a:br>
                <a:rPr lang="en-GB" dirty="0" smtClean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6 GHz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C-Band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30948" y="3103308"/>
              <a:ext cx="1224136" cy="815600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>
                  <a:solidFill>
                    <a:schemeClr val="tx1"/>
                  </a:solidFill>
                </a:rPr>
                <a:t>Linac</a:t>
              </a:r>
              <a:endParaRPr lang="en-GB" sz="1900" b="1" dirty="0">
                <a:solidFill>
                  <a:schemeClr val="tx1"/>
                </a:solidFill>
              </a:endParaRPr>
            </a:p>
            <a:p>
              <a:r>
                <a:rPr lang="en-GB" sz="1400" dirty="0">
                  <a:solidFill>
                    <a:schemeClr val="tx1"/>
                  </a:solidFill>
                </a:rPr>
                <a:t>12 GHz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X-Band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30663" y="4354649"/>
              <a:ext cx="2940685" cy="81343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 smtClean="0">
                  <a:sym typeface="+mn-ea"/>
                </a:rPr>
                <a:t>Sub-harmonic delfector</a:t>
              </a:r>
              <a:endParaRPr lang="en-GB" sz="1900" b="1" dirty="0" smtClean="0">
                <a:solidFill>
                  <a:schemeClr val="tx1"/>
                </a:solidFill>
              </a:endParaRPr>
            </a:p>
            <a:p>
              <a:r>
                <a:rPr lang="en-US" altLang="en-GB" sz="1400" dirty="0">
                  <a:solidFill>
                    <a:schemeClr val="tx1"/>
                  </a:solidFill>
                </a:rPr>
                <a:t>3GHz</a:t>
              </a:r>
              <a:endParaRPr lang="en-US" altLang="en-GB" sz="1400" dirty="0">
                <a:solidFill>
                  <a:schemeClr val="tx1"/>
                </a:solidFill>
              </a:endParaRPr>
            </a:p>
            <a:p>
              <a:r>
                <a:rPr lang="en-US" altLang="en-GB" sz="1400" dirty="0">
                  <a:solidFill>
                    <a:schemeClr val="tx1"/>
                  </a:solidFill>
                </a:rPr>
                <a:t>S-band</a:t>
              </a:r>
              <a:endParaRPr lang="en-US" alt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1708513" y="194915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998049" y="196197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696577" y="3159162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2986113" y="3171987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698353" y="433427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2987889" y="5003971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1778952" y="1763611"/>
              <a:ext cx="1289536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1655936" y="1090114"/>
              <a:ext cx="2592288" cy="58229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Δ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t = n </a:t>
              </a:r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τ</a:t>
              </a:r>
              <a:r>
                <a:rPr lang="en-GB" sz="1600" baseline="-250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gun</a:t>
              </a:r>
              <a:r>
                <a:rPr lang="en-GB" sz="1600" dirty="0">
                  <a:cs typeface="Times New Roman" panose="02020603050405020304" charset="0"/>
                  <a:sym typeface="+mn-ea"/>
                </a:rPr>
                <a:t>, n = 1,3,5...</a:t>
              </a:r>
              <a:endParaRPr lang="en-GB" sz="1600" baseline="-25000" dirty="0">
                <a:solidFill>
                  <a:schemeClr val="tx1"/>
                </a:solidFill>
                <a:latin typeface="+mn-lt"/>
                <a:cs typeface="Times New Roman" panose="02020603050405020304" charset="0"/>
              </a:endParaRPr>
            </a:p>
            <a:p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Δ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s = n </a:t>
              </a:r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λ</a:t>
              </a:r>
              <a:r>
                <a:rPr lang="en-GB" sz="1600" baseline="-250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gun</a:t>
              </a:r>
              <a:endParaRPr lang="en-GB" sz="1600" baseline="-25000" dirty="0">
                <a:solidFill>
                  <a:schemeClr val="tx1"/>
                </a:solidFill>
                <a:latin typeface="+mn-lt"/>
                <a:cs typeface="Times New Roman" panose="0202060305040502030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317028" y="2043636"/>
              <a:ext cx="635052" cy="728144"/>
              <a:chOff x="5616376" y="1905364"/>
              <a:chExt cx="823456" cy="578329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317028" y="3162299"/>
              <a:ext cx="635052" cy="728144"/>
              <a:chOff x="5616376" y="1905364"/>
              <a:chExt cx="823456" cy="578329"/>
            </a:xfrm>
          </p:grpSpPr>
          <p:sp>
            <p:nvSpPr>
              <p:cNvPr id="50" name="Rectangle 49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317028" y="4378371"/>
              <a:ext cx="635052" cy="728144"/>
              <a:chOff x="5616376" y="1905364"/>
              <a:chExt cx="823456" cy="578329"/>
            </a:xfrm>
          </p:grpSpPr>
          <p:sp>
            <p:nvSpPr>
              <p:cNvPr id="44" name="Rectangle 43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sp>
          <p:nvSpPr>
            <p:cNvPr id="22" name="Down Arrow 21"/>
            <p:cNvSpPr/>
            <p:nvPr/>
          </p:nvSpPr>
          <p:spPr bwMode="auto">
            <a:xfrm>
              <a:off x="2372561" y="2822524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3" name="Down Arrow 22"/>
            <p:cNvSpPr/>
            <p:nvPr/>
          </p:nvSpPr>
          <p:spPr bwMode="auto">
            <a:xfrm>
              <a:off x="2372561" y="4018038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dirty="0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761" y="2077474"/>
              <a:ext cx="21602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>
                  <a:solidFill>
                    <a:schemeClr val="tx1"/>
                  </a:solidFill>
                </a:rPr>
                <a:t>E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761" y="3318171"/>
              <a:ext cx="21602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E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248" y="4499915"/>
              <a:ext cx="69934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E</a:t>
              </a:r>
              <a:r>
                <a:rPr lang="en-GB" baseline="-25000" dirty="0" smtClean="0">
                  <a:solidFill>
                    <a:srgbClr val="FF0000"/>
                  </a:solidFill>
                </a:rPr>
                <a:t>┴</a:t>
              </a:r>
              <a:endParaRPr lang="en-GB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7" name="Down Arrow 26"/>
            <p:cNvSpPr/>
            <p:nvPr/>
          </p:nvSpPr>
          <p:spPr bwMode="auto">
            <a:xfrm>
              <a:off x="2377897" y="5128919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dirty="0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771104" y="597852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079873" y="599134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287785" y="6060900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>
              <a:endCxn id="34" idx="6"/>
            </p:cNvCxnSpPr>
            <p:nvPr/>
          </p:nvCxnSpPr>
          <p:spPr bwMode="auto">
            <a:xfrm flipV="1">
              <a:off x="1873265" y="5666086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1871961" y="6060902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3" name="Oval 32"/>
            <p:cNvSpPr/>
            <p:nvPr/>
          </p:nvSpPr>
          <p:spPr bwMode="auto">
            <a:xfrm>
              <a:off x="5748717" y="6217740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5539001" y="5583708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>
              <a:off x="1835957" y="6516141"/>
              <a:ext cx="4077515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6" name="TextBox 35"/>
            <p:cNvSpPr txBox="1"/>
            <p:nvPr/>
          </p:nvSpPr>
          <p:spPr>
            <a:xfrm>
              <a:off x="3068563" y="6516189"/>
              <a:ext cx="1621155" cy="33591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>
                  <a:solidFill>
                    <a:schemeClr val="tx1"/>
                  </a:solidFill>
                </a:rPr>
                <a:t>drifting length</a:t>
              </a:r>
              <a:endParaRPr lang="en-US" altLang="en-GB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6018045" y="5588526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0" name="TextBox 39"/>
            <p:cNvSpPr txBox="1"/>
            <p:nvPr/>
          </p:nvSpPr>
          <p:spPr>
            <a:xfrm>
              <a:off x="6141269" y="5874073"/>
              <a:ext cx="880448" cy="338546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600" dirty="0" smtClean="0">
                  <a:solidFill>
                    <a:schemeClr val="tx1"/>
                  </a:solidFill>
                </a:rPr>
                <a:t>2.5 mm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064245" y="5507343"/>
              <a:ext cx="1915795" cy="305435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algn="l"/>
              <a:r>
                <a:rPr lang="en-GB" sz="1400" b="1" dirty="0" smtClean="0">
                  <a:solidFill>
                    <a:srgbClr val="00B050"/>
                  </a:solidFill>
                  <a:sym typeface="+mn-ea"/>
                </a:rPr>
                <a:t>Sub-harmonic delfector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 flipV="1">
              <a:off x="1778952" y="4139875"/>
              <a:ext cx="0" cy="19440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3068489" y="5169611"/>
              <a:ext cx="0" cy="19440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63" name="Rectangle 62"/>
          <p:cNvSpPr/>
          <p:nvPr/>
        </p:nvSpPr>
        <p:spPr>
          <a:xfrm>
            <a:off x="2324680" y="102349"/>
            <a:ext cx="8707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GB" sz="2400" kern="0" dirty="0">
                <a:solidFill>
                  <a:srgbClr val="C00000"/>
                </a:solidFill>
              </a:rPr>
              <a:t>Sub-harmonic delfector and spacing between two bunches</a:t>
            </a:r>
            <a:endParaRPr lang="en-US" altLang="en-GB" sz="2400" kern="0" dirty="0" smtClean="0">
              <a:solidFill>
                <a:srgbClr val="C00000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8260505" y="4627094"/>
            <a:ext cx="1860035" cy="2230760"/>
            <a:chOff x="7704608" y="4499917"/>
            <a:chExt cx="2160241" cy="2590800"/>
          </a:xfrm>
        </p:grpSpPr>
        <p:pic>
          <p:nvPicPr>
            <p:cNvPr id="6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08" y="4499917"/>
              <a:ext cx="205740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Oval 68"/>
            <p:cNvSpPr/>
            <p:nvPr/>
          </p:nvSpPr>
          <p:spPr bwMode="auto">
            <a:xfrm>
              <a:off x="7898982" y="5561588"/>
              <a:ext cx="239836" cy="128027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9503099" y="4501090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9412447" y="6803858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739380" y="3681095"/>
            <a:ext cx="4382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ym typeface="+mn-ea"/>
              </a:rPr>
              <a:t>Spacing between the two bunches should be 2, 6, 10, 14… X-band </a:t>
            </a:r>
            <a:r>
              <a:rPr lang="en-US" altLang="zh-CN" dirty="0" err="1" smtClean="0">
                <a:sym typeface="+mn-ea"/>
              </a:rPr>
              <a:t>rf</a:t>
            </a:r>
            <a:r>
              <a:rPr lang="en-US" altLang="zh-CN" dirty="0" smtClean="0">
                <a:sym typeface="+mn-ea"/>
              </a:rPr>
              <a:t> cycles</a:t>
            </a:r>
            <a:endParaRPr lang="en-US" altLang="en-GB" sz="1800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6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273074" y="1021080"/>
          <a:ext cx="3006090" cy="254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905"/>
                <a:gridCol w="993775"/>
                <a:gridCol w="994410"/>
              </a:tblGrid>
              <a:tr h="55118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n</a:t>
                      </a:r>
                      <a:endParaRPr lang="en-US" sz="1500" b="1" dirty="0" smtClean="0"/>
                    </a:p>
                    <a:p>
                      <a:r>
                        <a:rPr lang="en-US" sz="1500" b="1" baseline="0" dirty="0" smtClean="0"/>
                        <a:t>(C-band)</a:t>
                      </a:r>
                      <a:endParaRPr lang="en-GB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500" b="1" dirty="0" smtClean="0">
                          <a:latin typeface="Arial" panose="020B0604020202020204"/>
                          <a:cs typeface="Arial" panose="020B0604020202020204"/>
                        </a:rPr>
                        <a:t>Δ</a:t>
                      </a:r>
                      <a:r>
                        <a:rPr lang="en-GB" sz="1500" b="1" dirty="0" smtClean="0">
                          <a:latin typeface="Arial" panose="020B0604020202020204"/>
                          <a:cs typeface="Arial" panose="020B0604020202020204"/>
                        </a:rPr>
                        <a:t>t</a:t>
                      </a:r>
                      <a:endParaRPr lang="en-GB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500" b="1" dirty="0" smtClean="0">
                          <a:latin typeface="Arial" panose="020B0604020202020204"/>
                          <a:cs typeface="Arial" panose="020B0604020202020204"/>
                        </a:rPr>
                        <a:t>Δ</a:t>
                      </a:r>
                      <a:r>
                        <a:rPr lang="en-GB" sz="1500" b="1" dirty="0" smtClean="0">
                          <a:latin typeface="Arial" panose="020B0604020202020204"/>
                          <a:cs typeface="Arial" panose="020B0604020202020204"/>
                        </a:rPr>
                        <a:t>s</a:t>
                      </a:r>
                      <a:endParaRPr lang="en-GB" sz="1500" b="1" dirty="0"/>
                    </a:p>
                  </a:txBody>
                  <a:tcPr/>
                </a:tc>
              </a:tr>
              <a:tr h="3987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aseline="0" dirty="0" smtClean="0"/>
                        <a:t>166 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50 mm</a:t>
                      </a:r>
                      <a:endParaRPr lang="en-GB" sz="1500" dirty="0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500 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150 mm</a:t>
                      </a:r>
                      <a:endParaRPr lang="en-GB" sz="1500" dirty="0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833 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250 mm</a:t>
                      </a:r>
                      <a:endParaRPr lang="en-GB" sz="1500" dirty="0"/>
                    </a:p>
                  </a:txBody>
                  <a:tcPr/>
                </a:tc>
              </a:tr>
              <a:tr h="3987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7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1.16 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350 mm</a:t>
                      </a:r>
                      <a:endParaRPr lang="en-GB" sz="1500" dirty="0"/>
                    </a:p>
                  </a:txBody>
                  <a:tcPr/>
                </a:tc>
              </a:tr>
              <a:tr h="3987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9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1.5 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450 mm</a:t>
                      </a:r>
                      <a:endParaRPr lang="en-GB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n Arrow 64"/>
          <p:cNvSpPr/>
          <p:nvPr/>
        </p:nvSpPr>
        <p:spPr bwMode="auto">
          <a:xfrm rot="16200000">
            <a:off x="9384827" y="1873053"/>
            <a:ext cx="461987" cy="424359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graphicFrame>
        <p:nvGraphicFramePr>
          <p:cNvPr id="37" name="Table 65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9941190" y="1021080"/>
          <a:ext cx="2087366" cy="254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9407"/>
                <a:gridCol w="997959"/>
              </a:tblGrid>
              <a:tr h="599440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15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(X-band)</a:t>
                      </a:r>
                      <a:endParaRPr lang="en-GB" sz="15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b="1" dirty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altLang="en-GB" sz="1500" b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en-US" altLang="en-GB" sz="1500" b="1" dirty="0">
                          <a:solidFill>
                            <a:srgbClr val="FF0000"/>
                          </a:solidFill>
                        </a:rPr>
                        <a:t>(S-band)</a:t>
                      </a:r>
                      <a:endParaRPr lang="en-US" altLang="en-GB" sz="15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925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925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052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3.5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925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4.5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Rectangle 7"/>
          <p:cNvSpPr/>
          <p:nvPr/>
        </p:nvSpPr>
        <p:spPr>
          <a:xfrm>
            <a:off x="6190463" y="2355493"/>
            <a:ext cx="5905560" cy="4241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9885308" y="6062015"/>
            <a:ext cx="229298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28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*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C</a:t>
            </a:r>
            <a:r>
              <a:rPr lang="en-US" altLang="zh-CN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o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urtesy </a:t>
            </a: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by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N. Thompson</a:t>
            </a:r>
            <a:endParaRPr lang="en-US" sz="149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2168224"/>
            <a:ext cx="3375660" cy="32994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985" y="2168224"/>
            <a:ext cx="3345180" cy="3276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65549" y="131752"/>
            <a:ext cx="6123792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en-US" sz="24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TM110 mode in transverse deflecting cavity</a:t>
            </a:r>
            <a:endParaRPr lang="en-US" altLang="en-US" sz="24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66670" y="1738964"/>
            <a:ext cx="1792605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TM010 mode</a:t>
            </a:r>
            <a:endParaRPr 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2359977" y="5508324"/>
            <a:ext cx="2205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Accelerating mode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7775257" y="5463906"/>
            <a:ext cx="3048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Dipole mode</a:t>
            </a:r>
            <a:endParaRPr lang="en-US" altLang="zh-CN" dirty="0"/>
          </a:p>
          <a:p>
            <a:pPr algn="ctr"/>
            <a:r>
              <a:rPr lang="en-US" altLang="zh-CN" dirty="0"/>
              <a:t>Transverse kick to beam</a:t>
            </a:r>
            <a:endParaRPr lang="en-US" altLang="zh-CN" dirty="0"/>
          </a:p>
        </p:txBody>
      </p:sp>
      <p:sp>
        <p:nvSpPr>
          <p:cNvPr id="7" name="TextBox 33"/>
          <p:cNvSpPr txBox="1"/>
          <p:nvPr/>
        </p:nvSpPr>
        <p:spPr>
          <a:xfrm>
            <a:off x="8403590" y="1738964"/>
            <a:ext cx="1792605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TM110 mode</a:t>
            </a:r>
            <a:endParaRPr lang="en-US" sz="2000" dirty="0"/>
          </a:p>
        </p:txBody>
      </p:sp>
      <p:sp>
        <p:nvSpPr>
          <p:cNvPr id="8" name="文本框 7"/>
          <p:cNvSpPr txBox="1"/>
          <p:nvPr/>
        </p:nvSpPr>
        <p:spPr>
          <a:xfrm>
            <a:off x="521335" y="990600"/>
            <a:ext cx="91706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Transverse magnetic field of TM010 and TM110 in pillbox cavity</a:t>
            </a:r>
            <a:endParaRPr lang="en-US" altLang="zh-CN" sz="2000"/>
          </a:p>
          <a:p>
            <a:endParaRPr lang="en-US" altLang="zh-CN" sz="2000"/>
          </a:p>
        </p:txBody>
      </p:sp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520690" y="3136599"/>
          <a:ext cx="1413510" cy="839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" r:id="rId3" imgW="812800" imgH="482600" progId="Equation.KSEE3">
                  <p:embed/>
                </p:oleObj>
              </mc:Choice>
              <mc:Fallback>
                <p:oleObj name="" r:id="rId3" imgW="812800" imgH="482600" progId="Equation.KSEE3">
                  <p:embed/>
                  <p:pic>
                    <p:nvPicPr>
                      <p:cNvPr id="0" name="对象 8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20690" y="3136599"/>
                        <a:ext cx="1413510" cy="839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5"/>
          <p:cNvSpPr/>
          <p:nvPr/>
        </p:nvSpPr>
        <p:spPr>
          <a:xfrm>
            <a:off x="1118377" y="1806321"/>
            <a:ext cx="8424936" cy="3107690"/>
          </a:xfrm>
          <a:prstGeom prst="rect">
            <a:avLst/>
          </a:prstGeom>
        </p:spPr>
        <p:txBody>
          <a:bodyPr wrap="square">
            <a:spAutoFit/>
          </a:bodyPr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1. Introduction to sub-harmonic deflector</a:t>
            </a: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2. Sub-harmonic transverse deflecting cavity design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3. </a:t>
            </a: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  <a:sym typeface="+mn-ea"/>
              </a:rPr>
              <a:t>Sub-harmonic transverse deflector system</a:t>
            </a: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  <a:sym typeface="+mn-ea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endParaRPr 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85000"/>
                  </a:schemeClr>
                </a:solidFill>
                <a:latin typeface="Arial" panose="020B0604020202020204"/>
              </a:rPr>
              <a:t>4. Summary</a:t>
            </a:r>
            <a:endParaRPr lang="en-US" altLang="en-US" sz="2000" kern="0" dirty="0">
              <a:solidFill>
                <a:schemeClr val="bg1">
                  <a:lumMod val="85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4560" y="113983"/>
            <a:ext cx="10342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400" dirty="0">
                <a:solidFill>
                  <a:srgbClr val="C00000"/>
                </a:solidFill>
              </a:rPr>
              <a:t>Outline</a:t>
            </a:r>
            <a:endParaRPr lang="en-US" sz="2400" dirty="0">
              <a:solidFill>
                <a:srgbClr val="C00000"/>
              </a:solidFill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9"/>
          <p:cNvPicPr>
            <a:picLocks noChangeAspect="1"/>
          </p:cNvPicPr>
          <p:nvPr/>
        </p:nvPicPr>
        <p:blipFill rotWithShape="1">
          <a:blip r:embed="rId1"/>
          <a:srcRect l="63909"/>
          <a:stretch>
            <a:fillRect/>
          </a:stretch>
        </p:blipFill>
        <p:spPr>
          <a:xfrm>
            <a:off x="6715988" y="3549470"/>
            <a:ext cx="1722490" cy="2088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6304915" y="700864"/>
            <a:ext cx="3133725" cy="239585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3985" y="80033"/>
            <a:ext cx="5870575" cy="546100"/>
          </a:xfrm>
          <a:prstGeom prst="rect">
            <a:avLst/>
          </a:prstGeom>
        </p:spPr>
        <p:txBody>
          <a:bodyPr/>
          <a:lstStyle/>
          <a:p>
            <a:pPr algn="l">
              <a:buClrTx/>
              <a:buSzTx/>
              <a:buFontTx/>
            </a:pPr>
            <a:r>
              <a:rPr 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Transverse </a:t>
            </a:r>
            <a:r>
              <a:rPr lang="en-US" alt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</a:t>
            </a:r>
            <a:r>
              <a:rPr 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eflecting </a:t>
            </a:r>
            <a:r>
              <a:rPr lang="en-US" alt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</a:t>
            </a:r>
            <a:r>
              <a:rPr 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avity </a:t>
            </a:r>
            <a:r>
              <a:rPr lang="en-US" alt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(TDC)</a:t>
            </a:r>
            <a:r>
              <a:rPr lang="en-GB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  <a:endParaRPr lang="en-GB" sz="22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855" y="856891"/>
            <a:ext cx="51600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Hard X-ray mode: 5.5 GeV bunch</a:t>
            </a:r>
            <a:endParaRPr lang="en-US" dirty="0" smtClean="0"/>
          </a:p>
          <a:p>
            <a:r>
              <a:rPr lang="en-US" dirty="0"/>
              <a:t>x</a:t>
            </a:r>
            <a:r>
              <a:rPr lang="en-US" dirty="0" smtClean="0"/>
              <a:t>=2.5 mm, y is drift length</a:t>
            </a:r>
            <a:endParaRPr lang="en-US" alt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5755" y="1872086"/>
            <a:ext cx="6239278" cy="1249681"/>
            <a:chOff x="774168" y="5435972"/>
            <a:chExt cx="6877650" cy="1377540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926295" y="5773798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53" tIns="41476" rIns="82953" bIns="41476" numCol="1" rtlCol="0" anchor="t" anchorCtr="0" compatLnSpc="1"/>
            <a:lstStyle/>
            <a:p>
              <a:pPr defTabSz="40767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175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57487" y="5939504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66256" y="5952328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74168" y="6021879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endCxn id="19" idx="6"/>
            </p:cNvCxnSpPr>
            <p:nvPr/>
          </p:nvCxnSpPr>
          <p:spPr bwMode="auto">
            <a:xfrm flipV="1">
              <a:off x="2359648" y="5627065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358344" y="6021881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Oval 17"/>
            <p:cNvSpPr/>
            <p:nvPr/>
          </p:nvSpPr>
          <p:spPr bwMode="auto">
            <a:xfrm>
              <a:off x="6235100" y="617871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25384" y="5544687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3089938" y="6477119"/>
              <a:ext cx="3309917" cy="1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3935233" y="6476827"/>
              <a:ext cx="1620431" cy="336685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US" altLang="en-GB" sz="1450" dirty="0">
                  <a:sym typeface="+mn-ea"/>
                </a:rPr>
                <a:t>y=drifting length</a:t>
              </a:r>
              <a:endParaRPr lang="en-GB" sz="145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504428" y="5549505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6575695" y="5835052"/>
              <a:ext cx="1076123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/>
                <a:t>x</a:t>
              </a:r>
              <a:r>
                <a:rPr lang="en-GB" sz="1450" dirty="0" smtClean="0"/>
                <a:t>=2.5 </a:t>
              </a:r>
              <a:r>
                <a:rPr lang="en-GB" sz="1450" dirty="0"/>
                <a:t>mm</a:t>
              </a:r>
              <a:endParaRPr lang="en-GB" sz="145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31393" y="5435972"/>
              <a:ext cx="552276" cy="361884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r>
                <a:rPr lang="en-GB" sz="1600" b="1" dirty="0">
                  <a:solidFill>
                    <a:srgbClr val="00B050"/>
                  </a:solidFill>
                </a:rPr>
                <a:t>TDC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438801" y="499375"/>
            <a:ext cx="2426526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Traveling-wave structure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54213" y="3488652"/>
            <a:ext cx="49921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Voltage of deflector could be reduced if we increase the drift length</a:t>
            </a:r>
            <a:endParaRPr lang="en-US" sz="1600" dirty="0" smtClean="0"/>
          </a:p>
          <a:p>
            <a:r>
              <a:rPr lang="en-US" sz="1600" dirty="0" smtClean="0"/>
              <a:t>Longer drift length makes standing-wave deflecting cavity possible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Three options for the transverse deflecting cavity</a:t>
            </a:r>
            <a:endParaRPr lang="en-GB" sz="1600" dirty="0" smtClean="0"/>
          </a:p>
          <a:p>
            <a:r>
              <a:rPr lang="en-US" sz="1600" dirty="0" smtClean="0"/>
              <a:t>1. Traveling-wave structure </a:t>
            </a:r>
            <a:endParaRPr lang="en-US" sz="1600" dirty="0" smtClean="0"/>
          </a:p>
          <a:p>
            <a:r>
              <a:rPr lang="en-US" sz="1600" dirty="0" smtClean="0"/>
              <a:t>2. Standing-wave structure, 3-cell structures</a:t>
            </a:r>
            <a:endParaRPr lang="en-US" sz="1600" dirty="0" smtClean="0"/>
          </a:p>
          <a:p>
            <a:r>
              <a:rPr lang="en-US" sz="1600" dirty="0" smtClean="0">
                <a:sym typeface="+mn-ea"/>
              </a:rPr>
              <a:t>3. Standing-wave structure, 5-cell structures</a:t>
            </a:r>
            <a:endParaRPr lang="en-US" sz="1600" dirty="0" smtClean="0"/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144645" y="912786"/>
          <a:ext cx="1295400" cy="763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2" imgW="711200" imgH="419100" progId="Equation.KSEE3">
                  <p:embed/>
                </p:oleObj>
              </mc:Choice>
              <mc:Fallback>
                <p:oleObj name="" r:id="rId2" imgW="711200" imgH="4191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44645" y="912786"/>
                        <a:ext cx="1295400" cy="763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下箭头 4"/>
          <p:cNvSpPr/>
          <p:nvPr/>
        </p:nvSpPr>
        <p:spPr>
          <a:xfrm rot="16200000">
            <a:off x="9329420" y="1408254"/>
            <a:ext cx="722630" cy="1059815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36"/>
          <p:cNvSpPr txBox="1"/>
          <p:nvPr/>
        </p:nvSpPr>
        <p:spPr>
          <a:xfrm>
            <a:off x="10111105" y="1299669"/>
            <a:ext cx="2195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SLAC type LOLA TDC</a:t>
            </a:r>
            <a:endParaRPr lang="en-US" sz="1400" dirty="0" smtClean="0"/>
          </a:p>
          <a:p>
            <a:pPr algn="l"/>
            <a:r>
              <a:rPr lang="en-US" sz="1400" dirty="0" smtClean="0">
                <a:sym typeface="+mn-ea"/>
              </a:rPr>
              <a:t>TM110, </a:t>
            </a:r>
            <a:r>
              <a:rPr lang="en-GB" sz="1400" dirty="0">
                <a:sym typeface="+mn-ea"/>
              </a:rPr>
              <a:t>2</a:t>
            </a:r>
            <a:r>
              <a:rPr lang="en-GB" sz="1400" dirty="0">
                <a:sym typeface="Symbol" panose="05050102010706020507" pitchFamily="18" charset="2"/>
              </a:rPr>
              <a:t>/3 </a:t>
            </a:r>
            <a:r>
              <a:rPr lang="en-US" sz="1400" dirty="0" smtClean="0">
                <a:sym typeface="+mn-ea"/>
              </a:rPr>
              <a:t>mode</a:t>
            </a:r>
            <a:endParaRPr lang="en-US" sz="1400" dirty="0" smtClean="0">
              <a:sym typeface="+mn-ea"/>
            </a:endParaRPr>
          </a:p>
          <a:p>
            <a:pPr algn="ctr"/>
            <a:r>
              <a:rPr lang="en-US" sz="1400" dirty="0" smtClean="0">
                <a:sym typeface="+mn-ea"/>
              </a:rPr>
              <a:t>Length=2.4 m</a:t>
            </a:r>
            <a:endParaRPr lang="en-US" sz="1400" dirty="0" smtClean="0">
              <a:sym typeface="+mn-ea"/>
            </a:endParaRPr>
          </a:p>
          <a:p>
            <a:pPr algn="ctr"/>
            <a:r>
              <a:rPr lang="en-US" sz="1400" dirty="0">
                <a:sym typeface="+mn-ea"/>
              </a:rPr>
              <a:t>Filling time</a:t>
            </a:r>
            <a:r>
              <a:rPr lang="en-US" altLang="zh-CN" sz="1400" dirty="0">
                <a:sym typeface="+mn-ea"/>
              </a:rPr>
              <a:t>~ </a:t>
            </a:r>
            <a:r>
              <a:rPr lang="en-US" altLang="zh-CN" sz="1400" dirty="0" smtClean="0">
                <a:sym typeface="+mn-ea"/>
              </a:rPr>
              <a:t>300 </a:t>
            </a:r>
            <a:r>
              <a:rPr lang="en-US" altLang="zh-CN" sz="1400" dirty="0">
                <a:sym typeface="+mn-ea"/>
              </a:rPr>
              <a:t>ns</a:t>
            </a:r>
            <a:endParaRPr lang="en-US" sz="1400" dirty="0" smtClean="0"/>
          </a:p>
        </p:txBody>
      </p:sp>
      <p:sp>
        <p:nvSpPr>
          <p:cNvPr id="6" name="Rectangle 35"/>
          <p:cNvSpPr/>
          <p:nvPr/>
        </p:nvSpPr>
        <p:spPr>
          <a:xfrm>
            <a:off x="6304915" y="3396896"/>
            <a:ext cx="5846445" cy="239204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33"/>
          <p:cNvSpPr txBox="1"/>
          <p:nvPr/>
        </p:nvSpPr>
        <p:spPr>
          <a:xfrm>
            <a:off x="6454140" y="3195601"/>
            <a:ext cx="2411187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Standing-wave structure</a:t>
            </a:r>
            <a:endParaRPr lang="en-GB" sz="1600" dirty="0"/>
          </a:p>
        </p:txBody>
      </p:sp>
      <p:sp>
        <p:nvSpPr>
          <p:cNvPr id="39" name="下箭头 38"/>
          <p:cNvSpPr/>
          <p:nvPr/>
        </p:nvSpPr>
        <p:spPr>
          <a:xfrm>
            <a:off x="7215505" y="5621301"/>
            <a:ext cx="722630" cy="75565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下箭头 39"/>
          <p:cNvSpPr/>
          <p:nvPr/>
        </p:nvSpPr>
        <p:spPr>
          <a:xfrm>
            <a:off x="10417810" y="5621301"/>
            <a:ext cx="722630" cy="75565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36"/>
          <p:cNvSpPr txBox="1"/>
          <p:nvPr/>
        </p:nvSpPr>
        <p:spPr>
          <a:xfrm>
            <a:off x="9582150" y="6393461"/>
            <a:ext cx="2394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INFN type 5-cell structure</a:t>
            </a:r>
            <a:endParaRPr lang="en-US" sz="1400" dirty="0" smtClean="0"/>
          </a:p>
        </p:txBody>
      </p:sp>
      <p:sp>
        <p:nvSpPr>
          <p:cNvPr id="43" name="TextBox 36"/>
          <p:cNvSpPr txBox="1"/>
          <p:nvPr/>
        </p:nvSpPr>
        <p:spPr>
          <a:xfrm>
            <a:off x="6438801" y="6393461"/>
            <a:ext cx="2251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Tsinghua University type 3-cell structure</a:t>
            </a:r>
            <a:endParaRPr lang="en-US" sz="1400" dirty="0" smtClean="0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3430" y="3635656"/>
            <a:ext cx="2232660" cy="191579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374130" y="947244"/>
            <a:ext cx="2937510" cy="2086610"/>
            <a:chOff x="10038" y="806"/>
            <a:chExt cx="4626" cy="328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38" y="806"/>
              <a:ext cx="4627" cy="3287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3283" y="3656"/>
              <a:ext cx="1291" cy="40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Rectangle 6"/>
          <p:cNvSpPr/>
          <p:nvPr/>
        </p:nvSpPr>
        <p:spPr>
          <a:xfrm>
            <a:off x="33020" y="5842255"/>
            <a:ext cx="6374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900">
                <a:solidFill>
                  <a:srgbClr val="222222"/>
                </a:solidFill>
              </a:rPr>
              <a:t>Loew, G. </a:t>
            </a:r>
            <a:r>
              <a:rPr sz="900" dirty="0">
                <a:solidFill>
                  <a:srgbClr val="222222"/>
                </a:solidFill>
              </a:rPr>
              <a:t>A., &amp; </a:t>
            </a:r>
            <a:r>
              <a:rPr sz="900" dirty="0" err="1">
                <a:solidFill>
                  <a:srgbClr val="222222"/>
                </a:solidFill>
              </a:rPr>
              <a:t>Altenmueller</a:t>
            </a:r>
            <a:r>
              <a:rPr sz="900" dirty="0">
                <a:solidFill>
                  <a:srgbClr val="222222"/>
                </a:solidFill>
              </a:rPr>
              <a:t>, O. H. DESIGN AND APPLICATIONS OF RF DEFLECTING STRUCTURES AT SLAC. </a:t>
            </a:r>
            <a:r>
              <a:rPr lang="en-US" sz="900" dirty="0">
                <a:solidFill>
                  <a:srgbClr val="222222"/>
                </a:solidFill>
              </a:rPr>
              <a:t>1965</a:t>
            </a:r>
            <a:endParaRPr sz="900" dirty="0">
              <a:solidFill>
                <a:srgbClr val="222222"/>
              </a:solidFill>
            </a:endParaRPr>
          </a:p>
          <a:p>
            <a:r>
              <a:rPr lang="en-US" altLang="en-GB" sz="900" dirty="0"/>
              <a:t>Shi, J. phD thesis. 2009</a:t>
            </a:r>
            <a:endParaRPr lang="en-US" altLang="en-GB" sz="900" dirty="0"/>
          </a:p>
          <a:p>
            <a:r>
              <a:rPr lang="en-US" altLang="en-GB" sz="900" dirty="0"/>
              <a:t>Alesini, D., et al. RF deflector design and measurements for the longitudinal and transverse phase space characterization at SPARC. Nucl. Instrum. Methods Phys. Res. A, 568(2), 488-502. 2006</a:t>
            </a:r>
            <a:endParaRPr lang="en-US" altLang="en-GB" sz="9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/>
        </p:nvSpPr>
        <p:spPr>
          <a:xfrm>
            <a:off x="3100705" y="106877"/>
            <a:ext cx="9091295" cy="849630"/>
          </a:xfrm>
          <a:prstGeom prst="rect">
            <a:avLst/>
          </a:prstGeom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800" u="none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 marL="360045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 marL="64770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SzPct val="100000"/>
              <a:buFont typeface="Symbol" panose="05050102010706020507" pitchFamily="18" charset="2"/>
              <a:buChar char="-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 marL="93599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 marL="122428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 marL="2971800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 marL="3428365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 marL="3885565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r>
              <a:rPr lang="en-US" sz="2400" dirty="0" smtClean="0"/>
              <a:t>Power capability</a:t>
            </a:r>
            <a:endParaRPr lang="en-US" sz="24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746" y="3548058"/>
            <a:ext cx="2646050" cy="2621413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8179680" y="3398288"/>
          <a:ext cx="3146943" cy="277950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930464"/>
                <a:gridCol w="1216479"/>
              </a:tblGrid>
              <a:tr h="396875">
                <a:tc gridSpan="2">
                  <a:txBody>
                    <a:bodyPr/>
                    <a:lstStyle/>
                    <a:p>
                      <a:pPr marL="0" marR="0" lvl="0" indent="0" algn="l" defTabSz="4565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6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Spherical pulse compressor</a:t>
                      </a:r>
                      <a:endParaRPr lang="en-GB" sz="1600" dirty="0" smtClean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 hMerge="1">
                  <a:tcPr/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frequency</a:t>
                      </a:r>
                      <a:endParaRPr lang="en-GB" sz="1500" b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2.998</a:t>
                      </a:r>
                      <a:r>
                        <a:rPr lang="en-US" sz="1500" b="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 GHz</a:t>
                      </a:r>
                      <a:endParaRPr lang="en-GB" sz="1500" b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51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Q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100000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Coupling factor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GB" sz="1500" kern="12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7</a:t>
                      </a:r>
                      <a:endParaRPr lang="en-US" alt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Compression ratio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15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Peak</a:t>
                      </a:r>
                      <a:r>
                        <a:rPr lang="en-US" sz="15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 power gain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7.15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Average power gain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5.29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40715" y="1010285"/>
            <a:ext cx="74650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CPI S-band 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Klystron (VKS8262G1): </a:t>
            </a:r>
            <a:endParaRPr lang="en-GB" sz="2000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7.5 MW, </a:t>
            </a:r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5.0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 </a:t>
            </a:r>
            <a:r>
              <a:rPr lang="en-GB" sz="2000" dirty="0" err="1" smtClean="0">
                <a:solidFill>
                  <a:sysClr val="windowText" lastClr="000000"/>
                </a:solidFill>
                <a:sym typeface="+mn-ea"/>
              </a:rPr>
              <a:t>μs</a:t>
            </a:r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, 400 Hz flat pulse</a:t>
            </a:r>
            <a:endParaRPr lang="en-US" altLang="en-GB" sz="2000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already applied in IFIC S-band test stand in Valencia</a:t>
            </a:r>
            <a:endParaRPr lang="en-GB" sz="2000" dirty="0" smtClean="0">
              <a:solidFill>
                <a:sysClr val="windowText" lastClr="000000"/>
              </a:solidFill>
              <a:sym typeface="+mn-ea"/>
            </a:endParaRPr>
          </a:p>
          <a:p>
            <a:endParaRPr lang="en-GB" sz="2000" dirty="0" smtClean="0">
              <a:solidFill>
                <a:sysClr val="windowText" lastClr="000000"/>
              </a:solidFill>
            </a:endParaRPr>
          </a:p>
          <a:p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With s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pherical </a:t>
            </a:r>
            <a:r>
              <a:rPr lang="en-GB" sz="2000" dirty="0">
                <a:solidFill>
                  <a:sysClr val="windowText" lastClr="000000"/>
                </a:solidFill>
                <a:sym typeface="+mn-ea"/>
              </a:rPr>
              <a:t>p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ulse compressor: </a:t>
            </a:r>
            <a:endParaRPr lang="en-GB" sz="2000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sz="2000" dirty="0" smtClean="0">
                <a:solidFill>
                  <a:sysClr val="windowText" lastClr="000000"/>
                </a:solidFill>
                <a:sym typeface="+mn-ea"/>
              </a:rPr>
              <a:t>39.7 MW, 300 ns (Avg. without loss) compressed pulse</a:t>
            </a:r>
            <a:endParaRPr lang="en-US" altLang="en-US" sz="2000" dirty="0" smtClean="0">
              <a:solidFill>
                <a:sysClr val="windowText" lastClr="000000"/>
              </a:solidFill>
              <a:sym typeface="+mn-ea"/>
            </a:endParaRPr>
          </a:p>
        </p:txBody>
      </p:sp>
      <p:pic>
        <p:nvPicPr>
          <p:cNvPr id="10" name="Content Placeholder 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615" y="3165475"/>
            <a:ext cx="4326890" cy="32454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rcRect t="7840" r="50700" b="2978"/>
          <a:stretch>
            <a:fillRect/>
          </a:stretch>
        </p:blipFill>
        <p:spPr>
          <a:xfrm>
            <a:off x="8903335" y="160655"/>
            <a:ext cx="2159635" cy="30048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-182" y="6611499"/>
            <a:ext cx="936313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rgbClr val="222222"/>
                </a:solidFill>
              </a:rPr>
              <a:t>Esperante</a:t>
            </a:r>
            <a:r>
              <a:rPr lang="en-GB" sz="1000" dirty="0">
                <a:solidFill>
                  <a:srgbClr val="222222"/>
                </a:solidFill>
              </a:rPr>
              <a:t> Pereira, Daniel, et al. "Construction and Commissioning of the S-Band High-Gradient RF Laboratory at IFIC." J. Phys. Conf. Ser.. Vol. 1067. 2018.</a:t>
            </a:r>
            <a:endParaRPr lang="en-GB" sz="1000" dirty="0">
              <a:solidFill>
                <a:srgbClr val="22222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.xml><?xml version="1.0" encoding="utf-8"?>
<p:tagLst xmlns:p="http://schemas.openxmlformats.org/presentationml/2006/main">
  <p:tag name="KSO_WM_UNIT_PLACING_PICTURE_USER_VIEWPORT" val="{&quot;height&quot;:5035,&quot;width&quot;:6104}"/>
</p:tagLst>
</file>

<file path=ppt/tags/tag11.xml><?xml version="1.0" encoding="utf-8"?>
<p:tagLst xmlns:p="http://schemas.openxmlformats.org/presentationml/2006/main">
  <p:tag name="KSO_WM_UNIT_PLACING_PICTURE_USER_VIEWPORT" val="{&quot;height&quot;:6734,&quot;width&quot;:8437}"/>
</p:tagLst>
</file>

<file path=ppt/tags/tag12.xml><?xml version="1.0" encoding="utf-8"?>
<p:tagLst xmlns:p="http://schemas.openxmlformats.org/presentationml/2006/main">
  <p:tag name="KSO_WM_UNIT_TABLE_BEAUTIFY" val="smartTable{e2f30b80-209b-4b37-9c88-3ebf00619021}"/>
</p:tagLst>
</file>

<file path=ppt/tags/tag13.xml><?xml version="1.0" encoding="utf-8"?>
<p:tagLst xmlns:p="http://schemas.openxmlformats.org/presentationml/2006/main">
  <p:tag name="KSO_WM_UNIT_TABLE_BEAUTIFY" val="smartTable{fcab0c78-fba8-45f5-8482-903d504cdd27}"/>
</p:tagLst>
</file>

<file path=ppt/tags/tag14.xml><?xml version="1.0" encoding="utf-8"?>
<p:tagLst xmlns:p="http://schemas.openxmlformats.org/presentationml/2006/main">
  <p:tag name="KSO_WM_UNIT_TABLE_BEAUTIFY" val="smartTable{fcab0c78-fba8-45f5-8482-903d504cdd27}"/>
</p:tagLst>
</file>

<file path=ppt/tags/tag2.xml><?xml version="1.0" encoding="utf-8"?>
<p:tagLst xmlns:p="http://schemas.openxmlformats.org/presentationml/2006/main">
  <p:tag name="KSO_WM_UNIT_TABLE_BEAUTIFY" val="smartTable{7baf0926-3ba9-4a06-a1bb-7e24f4fa6092}"/>
</p:tagLst>
</file>

<file path=ppt/tags/tag3.xml><?xml version="1.0" encoding="utf-8"?>
<p:tagLst xmlns:p="http://schemas.openxmlformats.org/presentationml/2006/main">
  <p:tag name="KSO_WM_UNIT_TABLE_BEAUTIFY" val="smartTable{45c79e99-15f3-4e3f-9119-ea239baf32b0}"/>
</p:tagLst>
</file>

<file path=ppt/tags/tag4.xml><?xml version="1.0" encoding="utf-8"?>
<p:tagLst xmlns:p="http://schemas.openxmlformats.org/presentationml/2006/main">
  <p:tag name="KSO_WM_UNIT_TABLE_BEAUTIFY" val="smartTable{ff41c55e-32a9-424a-829d-8d6351961d2b}"/>
</p:tagLst>
</file>

<file path=ppt/tags/tag5.xml><?xml version="1.0" encoding="utf-8"?>
<p:tagLst xmlns:p="http://schemas.openxmlformats.org/presentationml/2006/main">
  <p:tag name="KSO_WM_UNIT_TABLE_BEAUTIFY" val="smartTable{8f9f9f6d-9ceb-4a61-b042-3c03fd6e70da}"/>
</p:tagLst>
</file>

<file path=ppt/tags/tag6.xml><?xml version="1.0" encoding="utf-8"?>
<p:tagLst xmlns:p="http://schemas.openxmlformats.org/presentationml/2006/main">
  <p:tag name="KSO_WM_UNIT_TABLE_BEAUTIFY" val="smartTable{999d3f4f-7e87-4b8f-9f2e-36579fe091b5}"/>
</p:tagLst>
</file>

<file path=ppt/tags/tag7.xml><?xml version="1.0" encoding="utf-8"?>
<p:tagLst xmlns:p="http://schemas.openxmlformats.org/presentationml/2006/main">
  <p:tag name="KSO_WM_UNIT_TABLE_BEAUTIFY" val="smartTable{999d3f4f-7e87-4b8f-9f2e-36579fe091b5}"/>
</p:tagLst>
</file>

<file path=ppt/tags/tag8.xml><?xml version="1.0" encoding="utf-8"?>
<p:tagLst xmlns:p="http://schemas.openxmlformats.org/presentationml/2006/main">
  <p:tag name="KSO_WM_UNIT_TABLE_BEAUTIFY" val="smartTable{629e6a0a-b797-47da-9b53-ccfad0954d32}"/>
</p:tagLst>
</file>

<file path=ppt/tags/tag9.xml><?xml version="1.0" encoding="utf-8"?>
<p:tagLst xmlns:p="http://schemas.openxmlformats.org/presentationml/2006/main">
  <p:tag name="KSO_WM_UNIT_PLACING_PICTURE_USER_VIEWPORT" val="{&quot;height&quot;:4225,&quot;width&quot;:7200}"/>
</p:tagLst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6670</Words>
  <Application>WPS 演示</Application>
  <PresentationFormat>Widescreen</PresentationFormat>
  <Paragraphs>658</Paragraphs>
  <Slides>18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MS PGothic</vt:lpstr>
      <vt:lpstr>Symbol</vt:lpstr>
      <vt:lpstr>Arial</vt:lpstr>
      <vt:lpstr>Calibri</vt:lpstr>
      <vt:lpstr>黑体</vt:lpstr>
      <vt:lpstr>微软雅黑</vt:lpstr>
      <vt:lpstr>Arial Unicode MS</vt:lpstr>
      <vt:lpstr>CompactLight_Template Slides ENG</vt:lpstr>
      <vt:lpstr>1_CompactLight_Template Slides ENG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Transverse deflecting cavity (TDC)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TDC System design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Xiaowei Wu</dc:creator>
  <cp:lastModifiedBy>Guaman</cp:lastModifiedBy>
  <cp:revision>290</cp:revision>
  <dcterms:created xsi:type="dcterms:W3CDTF">2019-06-19T02:08:00Z</dcterms:created>
  <dcterms:modified xsi:type="dcterms:W3CDTF">2020-06-17T11:43:02Z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