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1" r:id="rId11"/>
    <p:sldId id="264" r:id="rId12"/>
    <p:sldId id="282" r:id="rId13"/>
    <p:sldId id="266" r:id="rId14"/>
    <p:sldId id="267" r:id="rId15"/>
    <p:sldId id="268" r:id="rId16"/>
    <p:sldId id="271" r:id="rId17"/>
    <p:sldId id="273" r:id="rId18"/>
    <p:sldId id="274" r:id="rId19"/>
    <p:sldId id="283" r:id="rId20"/>
    <p:sldId id="277" r:id="rId21"/>
    <p:sldId id="278" r:id="rId22"/>
    <p:sldId id="284" r:id="rId23"/>
    <p:sldId id="285" r:id="rId24"/>
    <p:sldId id="280" r:id="rId2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0" d="100"/>
          <a:sy n="140" d="100"/>
        </p:scale>
        <p:origin x="102" y="-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7" d="100"/>
          <a:sy n="107" d="100"/>
        </p:scale>
        <p:origin x="4248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07421-9D35-4FEB-9D75-562D35D448F6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E5C97-3F11-4FF6-A376-5E7A271780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2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E3FA7-CD4F-4F36-8F44-FDEA852B4AAA}" type="datetimeFigureOut">
              <a:rPr lang="en-US" smtClean="0"/>
              <a:t>6/17/2020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0D521-5210-4F50-B1DD-34F72489F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87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357156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6639120" y="176868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64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65" name="PlaceHolder 6"/>
          <p:cNvSpPr>
            <a:spLocks noGrp="1"/>
          </p:cNvSpPr>
          <p:nvPr>
            <p:ph type="body"/>
          </p:nvPr>
        </p:nvSpPr>
        <p:spPr>
          <a:xfrm>
            <a:off x="357156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166" name="PlaceHolder 7"/>
          <p:cNvSpPr>
            <a:spLocks noGrp="1"/>
          </p:cNvSpPr>
          <p:nvPr>
            <p:ph type="body"/>
          </p:nvPr>
        </p:nvSpPr>
        <p:spPr>
          <a:xfrm>
            <a:off x="6639120" y="4058640"/>
            <a:ext cx="292104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l-SI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sl-SI" sz="32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6.jpeg"/><Relationship Id="rId26" Type="http://schemas.openxmlformats.org/officeDocument/2006/relationships/image" Target="../media/image14.jpeg"/><Relationship Id="rId39" Type="http://schemas.openxmlformats.org/officeDocument/2006/relationships/image" Target="../media/image27.png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9.png"/><Relationship Id="rId34" Type="http://schemas.openxmlformats.org/officeDocument/2006/relationships/image" Target="../media/image22.jpe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5.jpeg"/><Relationship Id="rId25" Type="http://schemas.openxmlformats.org/officeDocument/2006/relationships/image" Target="../media/image13.png"/><Relationship Id="rId33" Type="http://schemas.openxmlformats.org/officeDocument/2006/relationships/image" Target="../media/image21.png"/><Relationship Id="rId38" Type="http://schemas.openxmlformats.org/officeDocument/2006/relationships/image" Target="../media/image26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29" Type="http://schemas.openxmlformats.org/officeDocument/2006/relationships/image" Target="../media/image17.png"/><Relationship Id="rId41" Type="http://schemas.openxmlformats.org/officeDocument/2006/relationships/image" Target="../media/image3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image" Target="../media/image12.jpeg"/><Relationship Id="rId32" Type="http://schemas.openxmlformats.org/officeDocument/2006/relationships/image" Target="../media/image20.png"/><Relationship Id="rId37" Type="http://schemas.openxmlformats.org/officeDocument/2006/relationships/image" Target="../media/image25.jpeg"/><Relationship Id="rId40" Type="http://schemas.openxmlformats.org/officeDocument/2006/relationships/image" Target="../media/image28.png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23" Type="http://schemas.openxmlformats.org/officeDocument/2006/relationships/image" Target="../media/image11.jpeg"/><Relationship Id="rId28" Type="http://schemas.openxmlformats.org/officeDocument/2006/relationships/image" Target="../media/image16.png"/><Relationship Id="rId36" Type="http://schemas.openxmlformats.org/officeDocument/2006/relationships/image" Target="../media/image24.pn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7.png"/><Relationship Id="rId31" Type="http://schemas.openxmlformats.org/officeDocument/2006/relationships/image" Target="../media/image19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Relationship Id="rId22" Type="http://schemas.openxmlformats.org/officeDocument/2006/relationships/image" Target="../media/image10.png"/><Relationship Id="rId27" Type="http://schemas.openxmlformats.org/officeDocument/2006/relationships/image" Target="../media/image15.jpeg"/><Relationship Id="rId30" Type="http://schemas.openxmlformats.org/officeDocument/2006/relationships/image" Target="../media/image18.png"/><Relationship Id="rId35" Type="http://schemas.openxmlformats.org/officeDocument/2006/relationships/image" Target="../media/image2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7130880"/>
            <a:ext cx="10079640" cy="3960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7" name="Immagine 1"/>
          <p:cNvPicPr/>
          <p:nvPr/>
        </p:nvPicPr>
        <p:blipFill>
          <a:blip r:embed="rId14"/>
          <a:stretch/>
        </p:blipFill>
        <p:spPr>
          <a:xfrm>
            <a:off x="252360" y="40320"/>
            <a:ext cx="866520" cy="577800"/>
          </a:xfrm>
          <a:prstGeom prst="rect">
            <a:avLst/>
          </a:prstGeom>
          <a:ln w="9360">
            <a:noFill/>
          </a:ln>
        </p:spPr>
      </p:pic>
      <p:pic>
        <p:nvPicPr>
          <p:cNvPr id="48" name="Picture 7"/>
          <p:cNvPicPr/>
          <p:nvPr/>
        </p:nvPicPr>
        <p:blipFill>
          <a:blip r:embed="rId15"/>
          <a:srcRect t="9757" b="15388"/>
          <a:stretch/>
        </p:blipFill>
        <p:spPr>
          <a:xfrm>
            <a:off x="8129160" y="0"/>
            <a:ext cx="1811520" cy="597960"/>
          </a:xfrm>
          <a:prstGeom prst="rect">
            <a:avLst/>
          </a:prstGeom>
          <a:ln>
            <a:noFill/>
          </a:ln>
        </p:spPr>
      </p:pic>
      <p:sp>
        <p:nvSpPr>
          <p:cNvPr id="49" name="CustomShape 2"/>
          <p:cNvSpPr/>
          <p:nvPr/>
        </p:nvSpPr>
        <p:spPr>
          <a:xfrm>
            <a:off x="1220760" y="114120"/>
            <a:ext cx="1293480" cy="4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Funded by the </a:t>
            </a:r>
            <a:endParaRPr lang="sl-SI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European Union</a:t>
            </a:r>
            <a:endParaRPr lang="sl-SI" sz="1100" b="0" strike="noStrike" spc="-1">
              <a:latin typeface="Arial"/>
            </a:endParaRPr>
          </a:p>
        </p:txBody>
      </p:sp>
      <p:sp>
        <p:nvSpPr>
          <p:cNvPr id="50" name="Line 3"/>
          <p:cNvSpPr/>
          <p:nvPr/>
        </p:nvSpPr>
        <p:spPr>
          <a:xfrm>
            <a:off x="0" y="673920"/>
            <a:ext cx="10080360" cy="36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Line 4"/>
          <p:cNvSpPr/>
          <p:nvPr/>
        </p:nvSpPr>
        <p:spPr>
          <a:xfrm>
            <a:off x="0" y="7112520"/>
            <a:ext cx="10080360" cy="36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2" name="CustomShape 5"/>
          <p:cNvSpPr/>
          <p:nvPr/>
        </p:nvSpPr>
        <p:spPr>
          <a:xfrm>
            <a:off x="359640" y="7092360"/>
            <a:ext cx="9072000" cy="46656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56520" rIns="90000" bIns="45000"/>
          <a:lstStyle/>
          <a:p>
            <a:pPr>
              <a:lnSpc>
                <a:spcPct val="93000"/>
              </a:lnSpc>
            </a:pP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	</a:t>
            </a:r>
            <a:r>
              <a:rPr lang="sl-SI" sz="14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CompactLight@elettra.eu</a:t>
            </a: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					    </a:t>
            </a:r>
            <a:r>
              <a:rPr lang="sl-SI" sz="2400" b="0" strike="noStrike" spc="-1">
                <a:solidFill>
                  <a:srgbClr val="C00000"/>
                </a:solidFill>
                <a:latin typeface="Arial"/>
                <a:ea typeface="MS PGothic"/>
              </a:rPr>
              <a:t>XLS						</a:t>
            </a:r>
            <a:r>
              <a:rPr lang="sl-SI" sz="1400" b="0" strike="noStrike" spc="-1">
                <a:solidFill>
                  <a:srgbClr val="000000"/>
                </a:solidFill>
                <a:latin typeface="Arial"/>
                <a:ea typeface="MS PGothic"/>
              </a:rPr>
              <a:t>www.CompactLight.eu</a:t>
            </a:r>
            <a:endParaRPr lang="sl-SI" sz="1400" b="0" strike="noStrike" spc="-1"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sl-SI" sz="2400" b="0" strike="noStrike" spc="-1">
                <a:solidFill>
                  <a:srgbClr val="C00000"/>
                </a:solidFill>
                <a:latin typeface="Arial"/>
                <a:ea typeface="MS PGothic"/>
              </a:rPr>
              <a:t> </a:t>
            </a:r>
            <a:endParaRPr lang="sl-SI" sz="2400" b="0" strike="noStrike" spc="-1">
              <a:latin typeface="Arial"/>
            </a:endParaRPr>
          </a:p>
        </p:txBody>
      </p:sp>
      <p:pic>
        <p:nvPicPr>
          <p:cNvPr id="53" name="Picture 52"/>
          <p:cNvPicPr/>
          <p:nvPr/>
        </p:nvPicPr>
        <p:blipFill>
          <a:blip r:embed="rId16"/>
          <a:stretch/>
        </p:blipFill>
        <p:spPr>
          <a:xfrm>
            <a:off x="3888360" y="216360"/>
            <a:ext cx="2230920" cy="326520"/>
          </a:xfrm>
          <a:prstGeom prst="rect">
            <a:avLst/>
          </a:prstGeom>
          <a:ln>
            <a:noFill/>
          </a:ln>
        </p:spPr>
      </p:pic>
      <p:sp>
        <p:nvSpPr>
          <p:cNvPr id="54" name="PlaceHolder 6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sl-SI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55" name="PlaceHolder 7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l-SI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l-SI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7130880"/>
            <a:ext cx="10079640" cy="3960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3" name="Immagine 1"/>
          <p:cNvPicPr/>
          <p:nvPr/>
        </p:nvPicPr>
        <p:blipFill>
          <a:blip r:embed="rId14"/>
          <a:stretch/>
        </p:blipFill>
        <p:spPr>
          <a:xfrm>
            <a:off x="252360" y="40320"/>
            <a:ext cx="866520" cy="577800"/>
          </a:xfrm>
          <a:prstGeom prst="rect">
            <a:avLst/>
          </a:prstGeom>
          <a:ln w="9360">
            <a:noFill/>
          </a:ln>
        </p:spPr>
      </p:pic>
      <p:pic>
        <p:nvPicPr>
          <p:cNvPr id="94" name="Picture 7"/>
          <p:cNvPicPr/>
          <p:nvPr/>
        </p:nvPicPr>
        <p:blipFill>
          <a:blip r:embed="rId15"/>
          <a:srcRect t="9757" b="15388"/>
          <a:stretch/>
        </p:blipFill>
        <p:spPr>
          <a:xfrm>
            <a:off x="8129160" y="0"/>
            <a:ext cx="1811520" cy="597960"/>
          </a:xfrm>
          <a:prstGeom prst="rect">
            <a:avLst/>
          </a:prstGeom>
          <a:ln>
            <a:noFill/>
          </a:ln>
        </p:spPr>
      </p:pic>
      <p:sp>
        <p:nvSpPr>
          <p:cNvPr id="95" name="CustomShape 2"/>
          <p:cNvSpPr/>
          <p:nvPr/>
        </p:nvSpPr>
        <p:spPr>
          <a:xfrm>
            <a:off x="1220760" y="114120"/>
            <a:ext cx="1293480" cy="424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Funded by the </a:t>
            </a:r>
            <a:endParaRPr lang="sl-SI" sz="11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European Union</a:t>
            </a:r>
            <a:endParaRPr lang="sl-SI" sz="1100" b="0" strike="noStrike" spc="-1">
              <a:latin typeface="Arial"/>
            </a:endParaRPr>
          </a:p>
        </p:txBody>
      </p:sp>
      <p:sp>
        <p:nvSpPr>
          <p:cNvPr id="96" name="Line 3"/>
          <p:cNvSpPr/>
          <p:nvPr/>
        </p:nvSpPr>
        <p:spPr>
          <a:xfrm>
            <a:off x="0" y="673920"/>
            <a:ext cx="10080360" cy="36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Line 4"/>
          <p:cNvSpPr/>
          <p:nvPr/>
        </p:nvSpPr>
        <p:spPr>
          <a:xfrm>
            <a:off x="0" y="7112520"/>
            <a:ext cx="10080360" cy="360"/>
          </a:xfrm>
          <a:prstGeom prst="line">
            <a:avLst/>
          </a:prstGeom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8" name="CustomShape 5"/>
          <p:cNvSpPr/>
          <p:nvPr/>
        </p:nvSpPr>
        <p:spPr>
          <a:xfrm>
            <a:off x="0" y="7020360"/>
            <a:ext cx="10079640" cy="53856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6"/>
          <p:cNvSpPr/>
          <p:nvPr/>
        </p:nvSpPr>
        <p:spPr>
          <a:xfrm>
            <a:off x="0" y="741960"/>
            <a:ext cx="10079640" cy="790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76680" rIns="90000" bIns="45000"/>
          <a:lstStyle/>
          <a:p>
            <a:pPr algn="ctr">
              <a:lnSpc>
                <a:spcPct val="93000"/>
              </a:lnSpc>
            </a:pPr>
            <a:r>
              <a:rPr lang="sl-SI" sz="6000" b="0" strike="noStrike" spc="-1">
                <a:solidFill>
                  <a:srgbClr val="C00000"/>
                </a:solidFill>
                <a:latin typeface="Arial"/>
                <a:ea typeface="ＭＳ Ｐゴシック"/>
              </a:rPr>
              <a:t>Thank you!</a:t>
            </a:r>
            <a:endParaRPr lang="sl-SI" sz="6000" b="0" strike="noStrike" spc="-1">
              <a:latin typeface="Arial"/>
            </a:endParaRPr>
          </a:p>
          <a:p>
            <a:pPr algn="ctr">
              <a:lnSpc>
                <a:spcPct val="93000"/>
              </a:lnSpc>
            </a:pPr>
            <a:endParaRPr lang="sl-SI" sz="6000" b="0" strike="noStrike" spc="-1">
              <a:latin typeface="Arial"/>
            </a:endParaRPr>
          </a:p>
        </p:txBody>
      </p:sp>
      <p:sp>
        <p:nvSpPr>
          <p:cNvPr id="100" name="CustomShape 7"/>
          <p:cNvSpPr/>
          <p:nvPr/>
        </p:nvSpPr>
        <p:spPr>
          <a:xfrm>
            <a:off x="-9360" y="6396120"/>
            <a:ext cx="10079640" cy="27252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 anchorCtr="1"/>
          <a:lstStyle/>
          <a:p>
            <a:pPr>
              <a:lnSpc>
                <a:spcPct val="100000"/>
              </a:lnSpc>
            </a:pPr>
            <a:r>
              <a:rPr lang="sl-SI" sz="1200" b="1" strike="noStrike" spc="-1">
                <a:solidFill>
                  <a:srgbClr val="C00000"/>
                </a:solidFill>
                <a:latin typeface="Arial"/>
                <a:ea typeface="ＭＳ Ｐゴシック"/>
              </a:rPr>
              <a:t>CompactLight is funded by the European Union’s Horizon2020 research and innovation programme under Grant Agreement No. 777431.</a:t>
            </a:r>
            <a:endParaRPr lang="sl-SI" sz="1200" b="0" strike="noStrike" spc="-1">
              <a:latin typeface="Arial"/>
            </a:endParaRPr>
          </a:p>
        </p:txBody>
      </p:sp>
      <p:grpSp>
        <p:nvGrpSpPr>
          <p:cNvPr id="101" name="Group 8"/>
          <p:cNvGrpSpPr/>
          <p:nvPr/>
        </p:nvGrpSpPr>
        <p:grpSpPr>
          <a:xfrm>
            <a:off x="0" y="6854400"/>
            <a:ext cx="9934920" cy="704160"/>
            <a:chOff x="0" y="6854400"/>
            <a:chExt cx="9934920" cy="704160"/>
          </a:xfrm>
        </p:grpSpPr>
        <p:pic>
          <p:nvPicPr>
            <p:cNvPr id="102" name="Picture 28"/>
            <p:cNvPicPr/>
            <p:nvPr/>
          </p:nvPicPr>
          <p:blipFill>
            <a:blip r:embed="rId16"/>
            <a:stretch/>
          </p:blipFill>
          <p:spPr>
            <a:xfrm>
              <a:off x="7993440" y="7245360"/>
              <a:ext cx="869760" cy="257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31"/>
            <p:cNvPicPr/>
            <p:nvPr/>
          </p:nvPicPr>
          <p:blipFill>
            <a:blip r:embed="rId17"/>
            <a:stretch/>
          </p:blipFill>
          <p:spPr>
            <a:xfrm>
              <a:off x="3267360" y="7283880"/>
              <a:ext cx="449280" cy="2329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32"/>
            <p:cNvPicPr/>
            <p:nvPr/>
          </p:nvPicPr>
          <p:blipFill>
            <a:blip r:embed="rId18"/>
            <a:stretch/>
          </p:blipFill>
          <p:spPr>
            <a:xfrm>
              <a:off x="740160" y="6894720"/>
              <a:ext cx="334080" cy="3286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5" name="Picture 33"/>
            <p:cNvPicPr/>
            <p:nvPr/>
          </p:nvPicPr>
          <p:blipFill>
            <a:blip r:embed="rId19"/>
            <a:stretch/>
          </p:blipFill>
          <p:spPr>
            <a:xfrm>
              <a:off x="3876480" y="7277040"/>
              <a:ext cx="669240" cy="2451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6" name="Picture 34"/>
            <p:cNvPicPr/>
            <p:nvPr/>
          </p:nvPicPr>
          <p:blipFill>
            <a:blip r:embed="rId20"/>
            <a:stretch/>
          </p:blipFill>
          <p:spPr>
            <a:xfrm>
              <a:off x="5944320" y="7292520"/>
              <a:ext cx="660240" cy="2206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Picture 35"/>
            <p:cNvPicPr/>
            <p:nvPr/>
          </p:nvPicPr>
          <p:blipFill>
            <a:blip r:embed="rId21"/>
            <a:stretch/>
          </p:blipFill>
          <p:spPr>
            <a:xfrm>
              <a:off x="2549880" y="7297920"/>
              <a:ext cx="552240" cy="2224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8" name="Picture 37"/>
            <p:cNvPicPr/>
            <p:nvPr/>
          </p:nvPicPr>
          <p:blipFill>
            <a:blip r:embed="rId22"/>
            <a:stretch/>
          </p:blipFill>
          <p:spPr>
            <a:xfrm>
              <a:off x="136080" y="7264800"/>
              <a:ext cx="414360" cy="2642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9" name="Picture 38"/>
            <p:cNvPicPr/>
            <p:nvPr/>
          </p:nvPicPr>
          <p:blipFill>
            <a:blip r:embed="rId23"/>
            <a:stretch/>
          </p:blipFill>
          <p:spPr>
            <a:xfrm>
              <a:off x="684000" y="7343280"/>
              <a:ext cx="789480" cy="1576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0" name="Picture 39"/>
            <p:cNvPicPr/>
            <p:nvPr/>
          </p:nvPicPr>
          <p:blipFill>
            <a:blip r:embed="rId24"/>
            <a:stretch/>
          </p:blipFill>
          <p:spPr>
            <a:xfrm>
              <a:off x="5286600" y="7278840"/>
              <a:ext cx="573120" cy="2102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1" name="Picture 40"/>
            <p:cNvPicPr/>
            <p:nvPr/>
          </p:nvPicPr>
          <p:blipFill>
            <a:blip r:embed="rId25"/>
            <a:stretch/>
          </p:blipFill>
          <p:spPr>
            <a:xfrm>
              <a:off x="1568880" y="7277040"/>
              <a:ext cx="869760" cy="2329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2" name="Picture 42"/>
            <p:cNvPicPr/>
            <p:nvPr/>
          </p:nvPicPr>
          <p:blipFill>
            <a:blip r:embed="rId26"/>
            <a:stretch/>
          </p:blipFill>
          <p:spPr>
            <a:xfrm>
              <a:off x="0" y="6854400"/>
              <a:ext cx="639360" cy="3549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3" name="Picture 43"/>
            <p:cNvPicPr/>
            <p:nvPr/>
          </p:nvPicPr>
          <p:blipFill>
            <a:blip r:embed="rId27"/>
            <a:stretch/>
          </p:blipFill>
          <p:spPr>
            <a:xfrm>
              <a:off x="1195560" y="6927840"/>
              <a:ext cx="1107360" cy="2397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4" name="Picture 44"/>
            <p:cNvPicPr/>
            <p:nvPr/>
          </p:nvPicPr>
          <p:blipFill>
            <a:blip r:embed="rId28"/>
            <a:stretch/>
          </p:blipFill>
          <p:spPr>
            <a:xfrm>
              <a:off x="6691320" y="6908760"/>
              <a:ext cx="309600" cy="3096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5" name="Picture 45"/>
            <p:cNvPicPr/>
            <p:nvPr/>
          </p:nvPicPr>
          <p:blipFill>
            <a:blip r:embed="rId29"/>
            <a:stretch/>
          </p:blipFill>
          <p:spPr>
            <a:xfrm>
              <a:off x="6787440" y="7247160"/>
              <a:ext cx="948240" cy="3114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6" name="Picture 46"/>
            <p:cNvPicPr/>
            <p:nvPr/>
          </p:nvPicPr>
          <p:blipFill>
            <a:blip r:embed="rId30"/>
            <a:stretch/>
          </p:blipFill>
          <p:spPr>
            <a:xfrm>
              <a:off x="7075440" y="6959160"/>
              <a:ext cx="672480" cy="2311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7" name="Picture 47"/>
            <p:cNvPicPr/>
            <p:nvPr/>
          </p:nvPicPr>
          <p:blipFill>
            <a:blip r:embed="rId31"/>
            <a:stretch/>
          </p:blipFill>
          <p:spPr>
            <a:xfrm>
              <a:off x="4782240" y="6934680"/>
              <a:ext cx="869760" cy="2239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8" name="Picture 48"/>
            <p:cNvPicPr/>
            <p:nvPr/>
          </p:nvPicPr>
          <p:blipFill>
            <a:blip r:embed="rId32"/>
            <a:stretch/>
          </p:blipFill>
          <p:spPr>
            <a:xfrm>
              <a:off x="9209880" y="7224480"/>
              <a:ext cx="473760" cy="281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9" name="Picture 49"/>
            <p:cNvPicPr/>
            <p:nvPr/>
          </p:nvPicPr>
          <p:blipFill>
            <a:blip r:embed="rId33"/>
            <a:stretch/>
          </p:blipFill>
          <p:spPr>
            <a:xfrm>
              <a:off x="4328280" y="6863400"/>
              <a:ext cx="353160" cy="3409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0" name="Picture 50"/>
            <p:cNvPicPr/>
            <p:nvPr/>
          </p:nvPicPr>
          <p:blipFill>
            <a:blip r:embed="rId34"/>
            <a:stretch/>
          </p:blipFill>
          <p:spPr>
            <a:xfrm>
              <a:off x="7860960" y="6933240"/>
              <a:ext cx="1203120" cy="21528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1" name="Picture 52"/>
            <p:cNvPicPr/>
            <p:nvPr/>
          </p:nvPicPr>
          <p:blipFill>
            <a:blip r:embed="rId35"/>
            <a:stretch/>
          </p:blipFill>
          <p:spPr>
            <a:xfrm>
              <a:off x="2396160" y="6946920"/>
              <a:ext cx="339120" cy="2343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2" name="Picture 75"/>
            <p:cNvPicPr/>
            <p:nvPr/>
          </p:nvPicPr>
          <p:blipFill>
            <a:blip r:embed="rId36"/>
            <a:stretch/>
          </p:blipFill>
          <p:spPr>
            <a:xfrm>
              <a:off x="2846520" y="6941880"/>
              <a:ext cx="1381320" cy="2102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3" name="Picture 76"/>
            <p:cNvPicPr/>
            <p:nvPr/>
          </p:nvPicPr>
          <p:blipFill>
            <a:blip r:embed="rId37"/>
            <a:stretch/>
          </p:blipFill>
          <p:spPr>
            <a:xfrm>
              <a:off x="9091440" y="6926040"/>
              <a:ext cx="843480" cy="2433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4" name="Picture 77"/>
            <p:cNvPicPr/>
            <p:nvPr/>
          </p:nvPicPr>
          <p:blipFill>
            <a:blip r:embed="rId38"/>
            <a:stretch/>
          </p:blipFill>
          <p:spPr>
            <a:xfrm>
              <a:off x="4705200" y="7290720"/>
              <a:ext cx="437040" cy="1998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5" name="Picture 78"/>
            <p:cNvPicPr/>
            <p:nvPr/>
          </p:nvPicPr>
          <p:blipFill>
            <a:blip r:embed="rId39"/>
            <a:stretch/>
          </p:blipFill>
          <p:spPr>
            <a:xfrm>
              <a:off x="5740200" y="6917400"/>
              <a:ext cx="869760" cy="2466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6" name="CustomShape 9"/>
          <p:cNvSpPr/>
          <p:nvPr/>
        </p:nvSpPr>
        <p:spPr>
          <a:xfrm>
            <a:off x="1512000" y="1644120"/>
            <a:ext cx="7127640" cy="28692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56520" rIns="90000" bIns="45000"/>
          <a:lstStyle/>
          <a:p>
            <a:pPr>
              <a:lnSpc>
                <a:spcPct val="93000"/>
              </a:lnSpc>
            </a:pPr>
            <a:r>
              <a:rPr lang="sl-SI" sz="18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CompactLight@elettra.eu</a:t>
            </a:r>
            <a:r>
              <a:rPr lang="sl-SI" sz="11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                                                       </a:t>
            </a:r>
            <a:r>
              <a:rPr lang="sl-SI" sz="1800" b="0" strike="noStrike" spc="-1">
                <a:solidFill>
                  <a:srgbClr val="000000"/>
                </a:solidFill>
                <a:latin typeface="Arial"/>
                <a:ea typeface="MS PGothic"/>
              </a:rPr>
              <a:t>www.CompactLight.eu</a:t>
            </a:r>
            <a:endParaRPr lang="sl-SI" sz="1800" b="0" strike="noStrike" spc="-1">
              <a:latin typeface="Arial"/>
            </a:endParaRPr>
          </a:p>
          <a:p>
            <a:pPr algn="ctr">
              <a:lnSpc>
                <a:spcPct val="93000"/>
              </a:lnSpc>
            </a:pPr>
            <a:r>
              <a:rPr lang="sl-SI" sz="2400" b="0" strike="noStrike" spc="-1">
                <a:solidFill>
                  <a:srgbClr val="C00000"/>
                </a:solidFill>
                <a:latin typeface="Arial"/>
                <a:ea typeface="MS PGothic"/>
              </a:rPr>
              <a:t> </a:t>
            </a:r>
            <a:endParaRPr lang="sl-SI" sz="2400" b="0" strike="noStrike" spc="-1">
              <a:latin typeface="Arial"/>
            </a:endParaRPr>
          </a:p>
        </p:txBody>
      </p:sp>
      <p:pic>
        <p:nvPicPr>
          <p:cNvPr id="127" name="Picture 26"/>
          <p:cNvPicPr/>
          <p:nvPr/>
        </p:nvPicPr>
        <p:blipFill>
          <a:blip r:embed="rId40"/>
          <a:stretch/>
        </p:blipFill>
        <p:spPr>
          <a:xfrm>
            <a:off x="1588680" y="1982880"/>
            <a:ext cx="6958080" cy="4316040"/>
          </a:xfrm>
          <a:prstGeom prst="rect">
            <a:avLst/>
          </a:prstGeom>
          <a:ln>
            <a:noFill/>
          </a:ln>
        </p:spPr>
      </p:pic>
      <p:pic>
        <p:nvPicPr>
          <p:cNvPr id="128" name="Picture 127"/>
          <p:cNvPicPr/>
          <p:nvPr/>
        </p:nvPicPr>
        <p:blipFill>
          <a:blip r:embed="rId41"/>
          <a:stretch/>
        </p:blipFill>
        <p:spPr>
          <a:xfrm>
            <a:off x="3888360" y="216360"/>
            <a:ext cx="2230920" cy="326520"/>
          </a:xfrm>
          <a:prstGeom prst="rect">
            <a:avLst/>
          </a:prstGeom>
          <a:ln>
            <a:noFill/>
          </a:ln>
        </p:spPr>
      </p:pic>
      <p:sp>
        <p:nvSpPr>
          <p:cNvPr id="129" name="PlaceHolder 10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sl-SI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130" name="PlaceHolder 11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l-SI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sl-SI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9729000" y="727704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BD2D6F55-1A02-4118-AABA-6837DBED122A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</a:t>
            </a:fld>
            <a:endParaRPr lang="sl-SI" sz="1300" b="0" strike="noStrike" spc="-1">
              <a:latin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2875" y="1929884"/>
            <a:ext cx="3125503" cy="3509544"/>
          </a:xfrm>
          <a:prstGeom prst="rect">
            <a:avLst/>
          </a:prstGeom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806133" y="3440628"/>
            <a:ext cx="6480175" cy="488057"/>
          </a:xfrm>
          <a:prstGeom prst="rect">
            <a:avLst/>
          </a:prstGeom>
        </p:spPr>
        <p:txBody>
          <a:bodyPr/>
          <a:lstStyle>
            <a:lvl1pPr marL="341313" indent="-3413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24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l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Glasgow virtual meeting on 17th June 2020</a:t>
            </a:r>
          </a:p>
          <a:p>
            <a:pPr marL="341313" marR="0" lvl="0" indent="-341313" algn="l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791840" y="1763613"/>
            <a:ext cx="5461984" cy="1696927"/>
          </a:xfrm>
          <a:prstGeom prst="rect">
            <a:avLst/>
          </a:prstGeom>
        </p:spPr>
        <p:txBody>
          <a:bodyPr lIns="90000" anchor="ctr"/>
          <a:lstStyle>
            <a:lvl1pPr algn="l" defTabSz="447675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C00000"/>
                </a:solidFill>
                <a:latin typeface="+mj-lt"/>
                <a:ea typeface="ＭＳ Ｐゴシック" pitchFamily="34" charset="-128"/>
                <a:cs typeface="MS PGothic" charset="0"/>
              </a:defRPr>
            </a:lvl1pPr>
            <a:lvl2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2pPr>
            <a:lvl3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3pPr>
            <a:lvl4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4pPr>
            <a:lvl5pPr algn="ct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MS PGothic" charset="0"/>
              </a:defRPr>
            </a:lvl5pPr>
            <a:lvl6pPr marL="2514340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492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8645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5797" indent="-228576" algn="ctr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lvl="0"/>
            <a:r>
              <a:rPr lang="en-US" sz="3200" b="1" kern="0" dirty="0"/>
              <a:t>Afterburner layout considerations</a:t>
            </a:r>
            <a:br>
              <a:rPr lang="en-US" sz="3200" b="1" kern="0" dirty="0"/>
            </a:br>
            <a:r>
              <a:rPr kumimoji="0" lang="sl-SI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Mechanical Conceptual Design 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for The Compact Light Source Afterburner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  <p:sp>
        <p:nvSpPr>
          <p:cNvPr id="15" name="Text Placeholder 5"/>
          <p:cNvSpPr txBox="1">
            <a:spLocks/>
          </p:cNvSpPr>
          <p:nvPr/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marL="341313" indent="-341313" algn="r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24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marR="0" lvl="0" indent="-341313" algn="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sl-SI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Tadej Milharčič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, Kyma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Tehnologija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d.o.o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 pitchFamily="34" charset="-128"/>
              </a:rPr>
              <a:t>.</a:t>
            </a:r>
          </a:p>
          <a:p>
            <a:pPr marL="341313" marR="0" lvl="0" indent="-341313" algn="r" defTabSz="447675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85C1F519-C791-4FD8-854D-ADCA7570BC94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10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</a:t>
            </a:r>
            <a:r>
              <a:rPr lang="sl-SI" sz="28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Motion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504000" y="1705680"/>
            <a:ext cx="4250160" cy="445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pc="-1" dirty="0" smtClean="0">
                <a:solidFill>
                  <a:srgbClr val="000000"/>
                </a:solidFill>
              </a:rPr>
              <a:t>Developement directions proposed </a:t>
            </a:r>
            <a:r>
              <a:rPr lang="sl-SI" spc="-1" dirty="0">
                <a:solidFill>
                  <a:srgbClr val="000000"/>
                </a:solidFill>
              </a:rPr>
              <a:t>by Thomas </a:t>
            </a:r>
            <a:r>
              <a:rPr lang="sl-SI" spc="-1" dirty="0" smtClean="0">
                <a:solidFill>
                  <a:srgbClr val="000000"/>
                </a:solidFill>
              </a:rPr>
              <a:t>Schmidt (WP5)</a:t>
            </a:r>
            <a:endParaRPr lang="sl-SI" spc="-1" dirty="0"/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Provisional set of undulator parameters</a:t>
            </a:r>
            <a:endParaRPr lang="sl-SI" sz="18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pc="-1" dirty="0">
                <a:solidFill>
                  <a:srgbClr val="000000"/>
                </a:solidFill>
                <a:ea typeface="Microsoft YaHei"/>
              </a:rPr>
              <a:t>Three possible solutions for Radial and Phase 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Motion realization</a:t>
            </a:r>
            <a:endParaRPr lang="sl-SI" spc="-1" dirty="0">
              <a:solidFill>
                <a:srgbClr val="000000"/>
              </a:solidFill>
              <a:ea typeface="Microsoft YaHei"/>
            </a:endParaRPr>
          </a:p>
          <a:p>
            <a:pPr marL="883620" lvl="1" indent="-34290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+mj-lt"/>
              <a:buAutoNum type="arabicPeriod"/>
            </a:pP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Fixed frame, traditional VC</a:t>
            </a:r>
          </a:p>
          <a:p>
            <a:pPr marL="883620" lvl="1" indent="-342900">
              <a:spcBef>
                <a:spcPts val="1134"/>
              </a:spcBef>
              <a:buClr>
                <a:srgbClr val="000000"/>
              </a:buClr>
              <a:buSzPct val="75000"/>
              <a:buFont typeface="+mj-lt"/>
              <a:buAutoNum type="arabicPeriod"/>
            </a:pP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Segmented VC as support structure, separate radial and phase motion</a:t>
            </a:r>
          </a:p>
          <a:p>
            <a:pPr marL="883620" lvl="1" indent="-342900">
              <a:spcBef>
                <a:spcPts val="1134"/>
              </a:spcBef>
              <a:buClr>
                <a:srgbClr val="000000"/>
              </a:buClr>
              <a:buSzPct val="75000"/>
              <a:buFont typeface="+mj-lt"/>
              <a:buAutoNum type="arabicPeriod"/>
            </a:pP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Segmented VC as support structure, combined radial and phase motion</a:t>
            </a:r>
            <a:endParaRPr lang="sl-SI" spc="-1" dirty="0"/>
          </a:p>
        </p:txBody>
      </p:sp>
      <p:pic>
        <p:nvPicPr>
          <p:cNvPr id="219" name="Picture 218"/>
          <p:cNvPicPr/>
          <p:nvPr/>
        </p:nvPicPr>
        <p:blipFill>
          <a:blip r:embed="rId2"/>
          <a:stretch/>
        </p:blipFill>
        <p:spPr>
          <a:xfrm>
            <a:off x="5097439" y="1782632"/>
            <a:ext cx="4837840" cy="1448727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5098596" y="3311454"/>
            <a:ext cx="4859629" cy="1507866"/>
          </a:xfrm>
          <a:prstGeom prst="rect">
            <a:avLst/>
          </a:prstGeom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/>
          <a:stretch/>
        </p:blipFill>
        <p:spPr>
          <a:xfrm>
            <a:off x="5097439" y="4926023"/>
            <a:ext cx="4837841" cy="200881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85C1F519-C791-4FD8-854D-ADCA7570BC94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11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1)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18" name="CustomShape 3"/>
          <p:cNvSpPr/>
          <p:nvPr/>
        </p:nvSpPr>
        <p:spPr>
          <a:xfrm>
            <a:off x="504000" y="1705680"/>
            <a:ext cx="4250160" cy="445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pc="-1" dirty="0" smtClean="0">
                <a:solidFill>
                  <a:srgbClr val="000000"/>
                </a:solidFill>
              </a:rPr>
              <a:t>Rigid </a:t>
            </a:r>
            <a:r>
              <a:rPr lang="sl-SI" spc="-1" dirty="0">
                <a:solidFill>
                  <a:srgbClr val="000000"/>
                </a:solidFill>
              </a:rPr>
              <a:t>external frame with 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traditional </a:t>
            </a:r>
            <a:r>
              <a:rPr lang="sl-SI" spc="-1" dirty="0" smtClean="0">
                <a:solidFill>
                  <a:srgbClr val="000000"/>
                </a:solidFill>
              </a:rPr>
              <a:t>vacuum </a:t>
            </a:r>
            <a:r>
              <a:rPr lang="sl-SI" spc="-1" dirty="0">
                <a:solidFill>
                  <a:srgbClr val="000000"/>
                </a:solidFill>
              </a:rPr>
              <a:t>chamber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Approach </a:t>
            </a:r>
            <a:r>
              <a:rPr lang="sl-SI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familiar to current EPU </a:t>
            </a: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implementations.</a:t>
            </a:r>
            <a:endParaRPr lang="sl-SI" sz="18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</a:t>
            </a:r>
            <a:r>
              <a:rPr lang="sl-SI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solution for non-compensated magnetic structure:</a:t>
            </a:r>
            <a:endParaRPr lang="sl-SI" sz="18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forces in all directions</a:t>
            </a: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</a:t>
            </a:r>
          </a:p>
          <a:p>
            <a:pPr marL="864000" lvl="1" indent="-32328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pc="-1" dirty="0">
                <a:solidFill>
                  <a:srgbClr val="000000"/>
                </a:solidFill>
                <a:ea typeface="Microsoft YaHei"/>
              </a:rPr>
              <a:t>frame can deform (fighting forces with material is costly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),</a:t>
            </a:r>
            <a:endParaRPr lang="sl-SI" sz="18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18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VC does not </a:t>
            </a:r>
            <a:r>
              <a:rPr lang="sl-SI" sz="18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deform 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- </a:t>
            </a:r>
            <a:r>
              <a:rPr lang="sl-SI" spc="-1" dirty="0">
                <a:solidFill>
                  <a:srgbClr val="000000"/>
                </a:solidFill>
                <a:ea typeface="Microsoft YaHei"/>
              </a:rPr>
              <a:t>good reference for position 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read-backs</a:t>
            </a:r>
            <a:r>
              <a:rPr lang="sl-SI" spc="-1" dirty="0">
                <a:solidFill>
                  <a:srgbClr val="000000"/>
                </a:solidFill>
                <a:ea typeface="Microsoft YaHei"/>
              </a:rPr>
              <a:t>.</a:t>
            </a:r>
            <a:endParaRPr lang="sl-SI" sz="1800" b="0" strike="noStrike" spc="-1" dirty="0">
              <a:latin typeface="Arial"/>
            </a:endParaRPr>
          </a:p>
        </p:txBody>
      </p:sp>
      <p:pic>
        <p:nvPicPr>
          <p:cNvPr id="219" name="Picture 218"/>
          <p:cNvPicPr/>
          <p:nvPr/>
        </p:nvPicPr>
        <p:blipFill>
          <a:blip r:embed="rId2"/>
          <a:stretch/>
        </p:blipFill>
        <p:spPr>
          <a:xfrm>
            <a:off x="5288508" y="1705680"/>
            <a:ext cx="3502404" cy="1057207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6039134" y="2539440"/>
            <a:ext cx="3971208" cy="454322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73589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E7F9A0DA-4530-415D-826D-6456B679D46A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12</a:t>
            </a:fld>
            <a:endParaRPr lang="sl-SI" sz="1300" b="0" strike="noStrike" spc="-1">
              <a:latin typeface="Arial"/>
            </a:endParaRPr>
          </a:p>
        </p:txBody>
      </p:sp>
      <p:pic>
        <p:nvPicPr>
          <p:cNvPr id="225" name="Picture 224"/>
          <p:cNvPicPr/>
          <p:nvPr/>
        </p:nvPicPr>
        <p:blipFill>
          <a:blip r:embed="rId2"/>
          <a:stretch/>
        </p:blipFill>
        <p:spPr>
          <a:xfrm>
            <a:off x="5384880" y="1427760"/>
            <a:ext cx="4694400" cy="4663080"/>
          </a:xfrm>
          <a:prstGeom prst="rect">
            <a:avLst/>
          </a:prstGeom>
          <a:ln>
            <a:noFill/>
          </a:ln>
        </p:spPr>
      </p:pic>
      <p:sp>
        <p:nvSpPr>
          <p:cNvPr id="226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>
                <a:solidFill>
                  <a:srgbClr val="C00000"/>
                </a:solidFill>
                <a:latin typeface="Arial"/>
                <a:ea typeface="DejaVu Sans"/>
              </a:rPr>
              <a:t>Radial and Phase Motion (opt. 1)</a:t>
            </a:r>
            <a:endParaRPr lang="sl-SI" sz="2800" b="1" strike="noStrike" spc="-1">
              <a:solidFill>
                <a:srgbClr val="C00000"/>
              </a:solidFill>
              <a:latin typeface="Arial"/>
            </a:endParaRPr>
          </a:p>
        </p:txBody>
      </p:sp>
      <p:sp>
        <p:nvSpPr>
          <p:cNvPr id="227" name="CustomShape 3"/>
          <p:cNvSpPr/>
          <p:nvPr/>
        </p:nvSpPr>
        <p:spPr>
          <a:xfrm>
            <a:off x="504000" y="1702079"/>
            <a:ext cx="4788000" cy="51968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Conceptually similar to classical undulators (top and bottom arrays are separate units).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Left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and right quadrant of top and bottom pair stabilize through central connection that permits phase motion.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 series of pillars (conical rails) connect through this middle connection to the radial rail.</a:t>
            </a:r>
            <a:endParaRPr lang="sl-SI" sz="22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81864BA4-A80E-4589-AC00-B6F2DB79BC62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13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Microsoft YaHei"/>
              </a:rPr>
              <a:t>Radial and Phase Motion (opt. 1)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30" name="CustomShape 3"/>
          <p:cNvSpPr/>
          <p:nvPr/>
        </p:nvSpPr>
        <p:spPr>
          <a:xfrm>
            <a:off x="504000" y="1702080"/>
            <a:ext cx="4788000" cy="382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The middle connection is suspended. It does not need additional support.</a:t>
            </a:r>
            <a:endParaRPr lang="sl-SI" sz="2200" b="0" strike="noStrike" spc="-1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External radial actuation should compensate for sheer forces in X axis between top and bottom array.</a:t>
            </a:r>
            <a:endParaRPr lang="sl-SI" sz="2200" b="0" strike="noStrike" spc="-1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This gives lots of free space on axis for measurement systems etc.</a:t>
            </a:r>
            <a:endParaRPr lang="sl-SI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200" b="0" strike="noStrike" spc="-1">
              <a:latin typeface="Arial"/>
            </a:endParaRPr>
          </a:p>
        </p:txBody>
      </p:sp>
      <p:pic>
        <p:nvPicPr>
          <p:cNvPr id="231" name="Picture 230"/>
          <p:cNvPicPr/>
          <p:nvPr/>
        </p:nvPicPr>
        <p:blipFill>
          <a:blip r:embed="rId2"/>
          <a:stretch/>
        </p:blipFill>
        <p:spPr>
          <a:xfrm>
            <a:off x="5303520" y="1304640"/>
            <a:ext cx="4775760" cy="4785840"/>
          </a:xfrm>
          <a:prstGeom prst="rect">
            <a:avLst/>
          </a:prstGeom>
          <a:ln>
            <a:noFill/>
          </a:ln>
        </p:spPr>
      </p:pic>
      <p:pic>
        <p:nvPicPr>
          <p:cNvPr id="232" name="Picture 231"/>
          <p:cNvPicPr/>
          <p:nvPr/>
        </p:nvPicPr>
        <p:blipFill>
          <a:blip r:embed="rId3"/>
          <a:stretch/>
        </p:blipFill>
        <p:spPr>
          <a:xfrm>
            <a:off x="576000" y="1800000"/>
            <a:ext cx="273600" cy="273600"/>
          </a:xfrm>
          <a:prstGeom prst="rect">
            <a:avLst/>
          </a:prstGeom>
          <a:ln>
            <a:noFill/>
          </a:ln>
        </p:spPr>
      </p:pic>
      <p:pic>
        <p:nvPicPr>
          <p:cNvPr id="233" name="Picture 232"/>
          <p:cNvPicPr/>
          <p:nvPr/>
        </p:nvPicPr>
        <p:blipFill>
          <a:blip r:embed="rId3"/>
          <a:stretch/>
        </p:blipFill>
        <p:spPr>
          <a:xfrm>
            <a:off x="576000" y="2952000"/>
            <a:ext cx="273600" cy="27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CAA9C8E9-040F-4D59-8A6A-ED045A08879F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14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Microsoft YaHei"/>
              </a:rPr>
              <a:t>Radial and Phase Motion (opt. 1)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236" name="Picture 235"/>
          <p:cNvPicPr/>
          <p:nvPr/>
        </p:nvPicPr>
        <p:blipFill>
          <a:blip r:embed="rId2"/>
          <a:stretch/>
        </p:blipFill>
        <p:spPr>
          <a:xfrm>
            <a:off x="5289840" y="1307880"/>
            <a:ext cx="4775760" cy="4790520"/>
          </a:xfrm>
          <a:prstGeom prst="rect">
            <a:avLst/>
          </a:prstGeom>
          <a:ln>
            <a:noFill/>
          </a:ln>
        </p:spPr>
      </p:pic>
      <p:sp>
        <p:nvSpPr>
          <p:cNvPr id="237" name="CustomShape 3"/>
          <p:cNvSpPr/>
          <p:nvPr/>
        </p:nvSpPr>
        <p:spPr>
          <a:xfrm>
            <a:off x="504000" y="1702080"/>
            <a:ext cx="4788000" cy="382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The middle connection is suspended. It does not need additional support.</a:t>
            </a:r>
            <a:endParaRPr lang="sl-SI" sz="2200" b="0" strike="noStrike" spc="-1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External radial actuation should compensate for sheer forces in X axis between top and bottom array.</a:t>
            </a:r>
            <a:endParaRPr lang="sl-SI" sz="2200" b="0" strike="noStrike" spc="-1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This gives lots of free space on axis for measurement systems etc.</a:t>
            </a:r>
            <a:endParaRPr lang="sl-SI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200" b="0" strike="noStrike" spc="-1">
              <a:latin typeface="Arial"/>
            </a:endParaRPr>
          </a:p>
        </p:txBody>
      </p:sp>
      <p:pic>
        <p:nvPicPr>
          <p:cNvPr id="238" name="Picture 237"/>
          <p:cNvPicPr/>
          <p:nvPr/>
        </p:nvPicPr>
        <p:blipFill>
          <a:blip r:embed="rId3"/>
          <a:stretch/>
        </p:blipFill>
        <p:spPr>
          <a:xfrm>
            <a:off x="576000" y="1800000"/>
            <a:ext cx="273600" cy="273600"/>
          </a:xfrm>
          <a:prstGeom prst="rect">
            <a:avLst/>
          </a:prstGeom>
          <a:ln>
            <a:noFill/>
          </a:ln>
        </p:spPr>
      </p:pic>
      <p:pic>
        <p:nvPicPr>
          <p:cNvPr id="239" name="Picture 238"/>
          <p:cNvPicPr/>
          <p:nvPr/>
        </p:nvPicPr>
        <p:blipFill>
          <a:blip r:embed="rId3"/>
          <a:stretch/>
        </p:blipFill>
        <p:spPr>
          <a:xfrm>
            <a:off x="576000" y="2952000"/>
            <a:ext cx="273600" cy="27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10C226D9-7AB7-4BA6-993E-5380EDE4F211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15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Microsoft YaHei"/>
              </a:rPr>
              <a:t>Radial and Phase Motion (opt. 1)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504000" y="1702080"/>
            <a:ext cx="351864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phase movement is transferred to the structure through a special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flange - </a:t>
            </a:r>
            <a:r>
              <a:rPr lang="sl-SI" sz="2200" spc="-1" dirty="0" smtClean="0">
                <a:solidFill>
                  <a:srgbClr val="000000"/>
                </a:solidFill>
              </a:rPr>
              <a:t>single</a:t>
            </a:r>
            <a:r>
              <a:rPr lang="en-US" sz="2200" spc="-1" dirty="0" smtClean="0">
                <a:solidFill>
                  <a:srgbClr val="000000"/>
                </a:solidFill>
              </a:rPr>
              <a:t> </a:t>
            </a:r>
            <a:r>
              <a:rPr lang="en-US" sz="2200" spc="-1" dirty="0">
                <a:solidFill>
                  <a:srgbClr val="000000"/>
                </a:solidFill>
              </a:rPr>
              <a:t>solid piece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>
                <a:solidFill>
                  <a:srgbClr val="000000"/>
                </a:solidFill>
              </a:rPr>
              <a:t>Again, forces are transferred only to the external frame and not to the VC.</a:t>
            </a:r>
            <a:endParaRPr lang="sl-SI" sz="2000" spc="-1" dirty="0"/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sl-SI" sz="2200" b="0" strike="noStrike" spc="-1" dirty="0">
              <a:latin typeface="Arial"/>
            </a:endParaRPr>
          </a:p>
        </p:txBody>
      </p:sp>
      <p:pic>
        <p:nvPicPr>
          <p:cNvPr id="251" name="Picture 250"/>
          <p:cNvPicPr/>
          <p:nvPr/>
        </p:nvPicPr>
        <p:blipFill>
          <a:blip r:embed="rId2"/>
          <a:stretch/>
        </p:blipFill>
        <p:spPr>
          <a:xfrm>
            <a:off x="4026960" y="1427760"/>
            <a:ext cx="6030720" cy="4663440"/>
          </a:xfrm>
          <a:prstGeom prst="rect">
            <a:avLst/>
          </a:prstGeom>
          <a:ln>
            <a:noFill/>
          </a:ln>
        </p:spPr>
      </p:pic>
      <p:pic>
        <p:nvPicPr>
          <p:cNvPr id="252" name="Picture 251"/>
          <p:cNvPicPr/>
          <p:nvPr/>
        </p:nvPicPr>
        <p:blipFill>
          <a:blip r:embed="rId3"/>
          <a:stretch/>
        </p:blipFill>
        <p:spPr>
          <a:xfrm>
            <a:off x="662830" y="1804438"/>
            <a:ext cx="273600" cy="27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 rotWithShape="1">
          <a:blip r:embed="rId2"/>
          <a:srcRect l="1067" t="1390" b="2053"/>
          <a:stretch/>
        </p:blipFill>
        <p:spPr>
          <a:xfrm>
            <a:off x="7332444" y="5049217"/>
            <a:ext cx="2581180" cy="1948603"/>
          </a:xfrm>
          <a:prstGeom prst="rect">
            <a:avLst/>
          </a:prstGeom>
          <a:ln>
            <a:noFill/>
          </a:ln>
        </p:spPr>
      </p:pic>
      <p:sp>
        <p:nvSpPr>
          <p:cNvPr id="25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1DBA977C-5404-47E2-8394-B3E304F15ED9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16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59" name="CustomShape 2"/>
          <p:cNvSpPr/>
          <p:nvPr/>
        </p:nvSpPr>
        <p:spPr>
          <a:xfrm>
            <a:off x="504000" y="648000"/>
            <a:ext cx="8735534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pc="-1" dirty="0">
                <a:solidFill>
                  <a:srgbClr val="C00000"/>
                </a:solidFill>
                <a:ea typeface="Microsoft YaHei"/>
              </a:rPr>
              <a:t>Multiple </a:t>
            </a:r>
            <a:r>
              <a:rPr lang="sl-SI" sz="2800" b="1" spc="-1" dirty="0" smtClean="0">
                <a:solidFill>
                  <a:srgbClr val="C00000"/>
                </a:solidFill>
                <a:ea typeface="Microsoft YaHei"/>
              </a:rPr>
              <a:t>actuators</a:t>
            </a:r>
            <a:r>
              <a:rPr lang="sl-SI" sz="2800" b="1" strike="noStrike" spc="-1" dirty="0" smtClean="0">
                <a:solidFill>
                  <a:srgbClr val="C00000"/>
                </a:solidFill>
                <a:latin typeface="Arial"/>
                <a:ea typeface="Microsoft YaHei"/>
              </a:rPr>
              <a:t> (opt. 1, 2 and 3)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60" name="CustomShape 3"/>
          <p:cNvSpPr/>
          <p:nvPr/>
        </p:nvSpPr>
        <p:spPr>
          <a:xfrm>
            <a:off x="503999" y="1702080"/>
            <a:ext cx="4566143" cy="47123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Multiple actuators per </a:t>
            </a: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quadrant</a:t>
            </a:r>
            <a:r>
              <a:rPr lang="sl-SI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spc="-1" dirty="0" smtClean="0">
                <a:solidFill>
                  <a:srgbClr val="000000"/>
                </a:solidFill>
                <a:latin typeface="Arial"/>
                <a:ea typeface="DejaVu Sans"/>
              </a:rPr>
              <a:t>Proposed already by Thomas Schmidt.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Increased cost </a:t>
            </a:r>
            <a:r>
              <a:rPr lang="sl-SI" sz="24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for actuators</a:t>
            </a: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, more complex control system.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Avoid bulky beam and rails to guide the beam, </a:t>
            </a:r>
            <a:r>
              <a:rPr lang="sl-SI" sz="24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much cheaper support structure.</a:t>
            </a:r>
            <a:endParaRPr lang="sl-SI" sz="2400" b="0" strike="noStrike" spc="-1" dirty="0">
              <a:latin typeface="Arial"/>
            </a:endParaRPr>
          </a:p>
        </p:txBody>
      </p:sp>
      <p:pic>
        <p:nvPicPr>
          <p:cNvPr id="261" name="Picture 260"/>
          <p:cNvPicPr/>
          <p:nvPr/>
        </p:nvPicPr>
        <p:blipFill>
          <a:blip r:embed="rId3"/>
          <a:stretch/>
        </p:blipFill>
        <p:spPr>
          <a:xfrm>
            <a:off x="5006306" y="1219116"/>
            <a:ext cx="4717294" cy="4287756"/>
          </a:xfrm>
          <a:prstGeom prst="rect">
            <a:avLst/>
          </a:prstGeom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519370" y="6414448"/>
            <a:ext cx="230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000"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en-US" sz="1600" spc="-1" dirty="0"/>
              <a:t>BESSY </a:t>
            </a:r>
            <a:r>
              <a:rPr lang="en-US" sz="1600" spc="-1" dirty="0" smtClean="0"/>
              <a:t>APPLE III</a:t>
            </a:r>
            <a:r>
              <a:rPr lang="sl-SI" sz="1600" spc="-1" dirty="0" smtClean="0"/>
              <a:t> IVU</a:t>
            </a:r>
            <a:endParaRPr lang="en-US" sz="1600" spc="-1" dirty="0"/>
          </a:p>
        </p:txBody>
      </p:sp>
      <p:cxnSp>
        <p:nvCxnSpPr>
          <p:cNvPr id="4" name="Straight Arrow Connector 3"/>
          <p:cNvCxnSpPr>
            <a:stCxn id="2" idx="3"/>
          </p:cNvCxnSpPr>
          <p:nvPr/>
        </p:nvCxnSpPr>
        <p:spPr>
          <a:xfrm>
            <a:off x="6823334" y="6583725"/>
            <a:ext cx="450922" cy="8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665E262E-7754-499E-810F-37C4CAFCA6C7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17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2)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503999" y="1705680"/>
            <a:ext cx="4750389" cy="5384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Segmented vacuum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chamber</a:t>
            </a: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2000" spc="-1" dirty="0" smtClean="0">
                <a:solidFill>
                  <a:srgbClr val="000000"/>
                </a:solidFill>
                <a:ea typeface="Microsoft YaHei"/>
              </a:rPr>
              <a:t>vacuum chamber acts as support structure</a:t>
            </a:r>
            <a:endParaRPr lang="sl-SI" sz="2000" spc="-1" dirty="0" smtClean="0">
              <a:solidFill>
                <a:srgbClr val="000000"/>
              </a:solidFill>
              <a:ea typeface="Microsoft YaHei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000" spc="-1" dirty="0" smtClean="0">
                <a:solidFill>
                  <a:srgbClr val="000000"/>
                </a:solidFill>
                <a:ea typeface="Microsoft YaHei"/>
              </a:rPr>
              <a:t>machined </a:t>
            </a:r>
            <a:r>
              <a:rPr lang="sl-SI" sz="2000" spc="-1" dirty="0">
                <a:solidFill>
                  <a:srgbClr val="000000"/>
                </a:solidFill>
                <a:ea typeface="Microsoft YaHei"/>
              </a:rPr>
              <a:t>from bulk Al </a:t>
            </a:r>
            <a:r>
              <a:rPr lang="sl-SI" sz="2000" spc="-1" dirty="0" smtClean="0">
                <a:solidFill>
                  <a:srgbClr val="000000"/>
                </a:solidFill>
                <a:ea typeface="Microsoft YaHei"/>
              </a:rPr>
              <a:t>solids (faster, cheaper),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for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compensated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structure - o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nly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radial forces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Radial</a:t>
            </a:r>
            <a:r>
              <a:rPr lang="en-US" sz="2000" spc="-1" dirty="0" smtClean="0"/>
              <a:t> action </a:t>
            </a:r>
            <a:r>
              <a:rPr lang="sl-SI" sz="2000" spc="-1" dirty="0" smtClean="0"/>
              <a:t>as </a:t>
            </a:r>
            <a:r>
              <a:rPr lang="en-US" sz="2000" spc="-1" dirty="0" smtClean="0"/>
              <a:t>opt. 1</a:t>
            </a:r>
            <a:r>
              <a:rPr lang="sl-SI" sz="2000" spc="-1" dirty="0" smtClean="0"/>
              <a:t> + </a:t>
            </a:r>
            <a:r>
              <a:rPr lang="en-US" sz="2000" spc="-1" dirty="0" smtClean="0"/>
              <a:t>middle connection between quadrants.</a:t>
            </a:r>
            <a:endParaRPr lang="sl-SI" sz="2000" spc="-1" dirty="0" smtClean="0"/>
          </a:p>
          <a:p>
            <a:pPr marL="864000" lvl="1" indent="-32328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2000" spc="-1" dirty="0" smtClean="0"/>
              <a:t>Easier installation and alignment</a:t>
            </a:r>
            <a:r>
              <a:rPr lang="sl-SI" sz="2000" spc="-1" dirty="0" smtClean="0"/>
              <a:t>,</a:t>
            </a:r>
            <a:endParaRPr lang="sl-SI" sz="2000" spc="-1" dirty="0" smtClean="0">
              <a:solidFill>
                <a:srgbClr val="000000"/>
              </a:solidFill>
              <a:ea typeface="Microsoft YaHei"/>
            </a:endParaRP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/>
              <a:t>Lighter structure, more compact solution.</a:t>
            </a:r>
          </a:p>
        </p:txBody>
      </p:sp>
      <p:pic>
        <p:nvPicPr>
          <p:cNvPr id="265" name="Picture 264"/>
          <p:cNvPicPr/>
          <p:nvPr/>
        </p:nvPicPr>
        <p:blipFill>
          <a:blip r:embed="rId2"/>
          <a:stretch/>
        </p:blipFill>
        <p:spPr>
          <a:xfrm>
            <a:off x="5039460" y="1400323"/>
            <a:ext cx="3608441" cy="1119642"/>
          </a:xfrm>
          <a:prstGeom prst="rect">
            <a:avLst/>
          </a:prstGeom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3"/>
          <a:stretch/>
        </p:blipFill>
        <p:spPr>
          <a:xfrm>
            <a:off x="6369840" y="2247592"/>
            <a:ext cx="3565440" cy="4709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665E262E-7754-499E-810F-37C4CAFCA6C7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18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63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2)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64" name="CustomShape 3"/>
          <p:cNvSpPr/>
          <p:nvPr/>
        </p:nvSpPr>
        <p:spPr>
          <a:xfrm>
            <a:off x="503999" y="1705680"/>
            <a:ext cx="4750389" cy="5384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Segmented vacuum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chamber</a:t>
            </a: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2000" spc="-1" dirty="0" smtClean="0">
                <a:solidFill>
                  <a:srgbClr val="000000"/>
                </a:solidFill>
                <a:ea typeface="Microsoft YaHei"/>
              </a:rPr>
              <a:t>vacuum chamber acts as support structure</a:t>
            </a:r>
            <a:endParaRPr lang="sl-SI" sz="2000" spc="-1" dirty="0" smtClean="0">
              <a:solidFill>
                <a:srgbClr val="000000"/>
              </a:solidFill>
              <a:ea typeface="Microsoft YaHei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000" spc="-1" dirty="0" smtClean="0">
                <a:solidFill>
                  <a:srgbClr val="000000"/>
                </a:solidFill>
                <a:ea typeface="Microsoft YaHei"/>
              </a:rPr>
              <a:t>machined </a:t>
            </a:r>
            <a:r>
              <a:rPr lang="sl-SI" sz="2000" spc="-1" dirty="0">
                <a:solidFill>
                  <a:srgbClr val="000000"/>
                </a:solidFill>
                <a:ea typeface="Microsoft YaHei"/>
              </a:rPr>
              <a:t>from bulk Al </a:t>
            </a:r>
            <a:r>
              <a:rPr lang="sl-SI" sz="2000" spc="-1" dirty="0" smtClean="0">
                <a:solidFill>
                  <a:srgbClr val="000000"/>
                </a:solidFill>
                <a:ea typeface="Microsoft YaHei"/>
              </a:rPr>
              <a:t>solids (faster, cheaper),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for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compensated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structure - o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nly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radial forces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,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Radial</a:t>
            </a:r>
            <a:r>
              <a:rPr lang="en-US" sz="2000" spc="-1" dirty="0" smtClean="0"/>
              <a:t> action </a:t>
            </a:r>
            <a:r>
              <a:rPr lang="sl-SI" sz="2000" spc="-1" dirty="0" smtClean="0"/>
              <a:t>as </a:t>
            </a:r>
            <a:r>
              <a:rPr lang="en-US" sz="2000" spc="-1" dirty="0" smtClean="0"/>
              <a:t>opt. 1</a:t>
            </a:r>
            <a:r>
              <a:rPr lang="sl-SI" sz="2000" spc="-1" dirty="0" smtClean="0"/>
              <a:t> + </a:t>
            </a:r>
            <a:r>
              <a:rPr lang="en-US" sz="2000" spc="-1" dirty="0" smtClean="0"/>
              <a:t>middle connection between quadrants.</a:t>
            </a:r>
            <a:endParaRPr lang="sl-SI" sz="2000" spc="-1" dirty="0" smtClean="0"/>
          </a:p>
          <a:p>
            <a:pPr marL="864000" lvl="1" indent="-32328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2000" spc="-1" dirty="0" smtClean="0"/>
              <a:t>Easier installation and alignment</a:t>
            </a:r>
            <a:r>
              <a:rPr lang="sl-SI" sz="2000" spc="-1" dirty="0" smtClean="0"/>
              <a:t>,</a:t>
            </a:r>
            <a:endParaRPr lang="sl-SI" sz="2000" spc="-1" dirty="0" smtClean="0">
              <a:solidFill>
                <a:srgbClr val="000000"/>
              </a:solidFill>
              <a:ea typeface="Microsoft YaHei"/>
            </a:endParaRP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spc="-1" dirty="0" smtClean="0"/>
              <a:t>Lighter structure, more compact solution.</a:t>
            </a:r>
          </a:p>
        </p:txBody>
      </p:sp>
      <p:pic>
        <p:nvPicPr>
          <p:cNvPr id="7" name="Picture 6"/>
          <p:cNvPicPr/>
          <p:nvPr/>
        </p:nvPicPr>
        <p:blipFill>
          <a:blip r:embed="rId2"/>
          <a:stretch/>
        </p:blipFill>
        <p:spPr>
          <a:xfrm>
            <a:off x="4920018" y="1751835"/>
            <a:ext cx="5015262" cy="53381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87009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1D31D726-969F-4198-87E9-64CB85BE43EC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19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75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2)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76" name="CustomShape 3"/>
          <p:cNvSpPr/>
          <p:nvPr/>
        </p:nvSpPr>
        <p:spPr>
          <a:xfrm>
            <a:off x="504000" y="1705680"/>
            <a:ext cx="425016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Challenging phase motion mechanism.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Additional VC segment with phase motion.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Current implementation not elegant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spc="-1" dirty="0" smtClean="0">
                <a:solidFill>
                  <a:srgbClr val="000000"/>
                </a:solidFill>
                <a:latin typeface="Arial"/>
                <a:ea typeface="DejaVu Sans"/>
              </a:rPr>
              <a:t>It affects the terminal sections of the girder!</a:t>
            </a:r>
            <a:endParaRPr lang="sl-SI" sz="2200" b="0" strike="noStrike" spc="-1" dirty="0">
              <a:latin typeface="Arial"/>
            </a:endParaRPr>
          </a:p>
        </p:txBody>
      </p:sp>
      <p:pic>
        <p:nvPicPr>
          <p:cNvPr id="277" name="Picture 276"/>
          <p:cNvPicPr/>
          <p:nvPr/>
        </p:nvPicPr>
        <p:blipFill>
          <a:blip r:embed="rId2"/>
          <a:stretch/>
        </p:blipFill>
        <p:spPr>
          <a:xfrm>
            <a:off x="5120640" y="1459800"/>
            <a:ext cx="4895280" cy="4631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4740C0A4-F1FE-4F3C-A793-44D38C5744F5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173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Kyma involvement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504000" y="2159280"/>
            <a:ext cx="9187920" cy="4016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Conceptualization:</a:t>
            </a:r>
            <a:endParaRPr lang="sl-SI" sz="24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Identification of realistic technical solutions to design objectives.</a:t>
            </a:r>
            <a:endParaRPr lang="sl-SI" sz="24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Realistic final dimensions, components, care for aspects of assembly, tuning and measurement … realized in 3D.</a:t>
            </a:r>
            <a:endParaRPr lang="sl-SI" sz="24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Considerations about load management, but no numerical analysis.</a:t>
            </a:r>
            <a:endParaRPr lang="sl-SI" sz="2400" b="0" strike="noStrike" spc="-1" dirty="0">
              <a:latin typeface="Arial"/>
            </a:endParaRPr>
          </a:p>
          <a:p>
            <a:pPr marL="864000" lvl="1" indent="-32328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No fabrication information (drawings, tolerances, planarities, surface treatments, etc.).</a:t>
            </a:r>
            <a:endParaRPr lang="sl-SI" sz="2400" b="0" strike="noStrike" spc="-1" dirty="0">
              <a:latin typeface="Arial"/>
            </a:endParaRPr>
          </a:p>
        </p:txBody>
      </p:sp>
      <p:pic>
        <p:nvPicPr>
          <p:cNvPr id="175" name="Picture 174"/>
          <p:cNvPicPr/>
          <p:nvPr/>
        </p:nvPicPr>
        <p:blipFill>
          <a:blip r:embed="rId2"/>
          <a:stretch/>
        </p:blipFill>
        <p:spPr>
          <a:xfrm>
            <a:off x="7680960" y="1244880"/>
            <a:ext cx="2049480" cy="1279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850" y="2773895"/>
            <a:ext cx="3111399" cy="4316117"/>
          </a:xfrm>
          <a:prstGeom prst="rect">
            <a:avLst/>
          </a:prstGeom>
        </p:spPr>
      </p:pic>
      <p:sp>
        <p:nvSpPr>
          <p:cNvPr id="27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E07C4F97-0DC8-4F5A-9CA6-43FFC7E2F649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20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3)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281" name="Picture 280"/>
          <p:cNvPicPr/>
          <p:nvPr/>
        </p:nvPicPr>
        <p:blipFill>
          <a:blip r:embed="rId3"/>
          <a:stretch/>
        </p:blipFill>
        <p:spPr>
          <a:xfrm>
            <a:off x="5926050" y="1506947"/>
            <a:ext cx="3051199" cy="1266948"/>
          </a:xfrm>
          <a:prstGeom prst="rect">
            <a:avLst/>
          </a:prstGeom>
          <a:ln>
            <a:noFill/>
          </a:ln>
        </p:spPr>
      </p:pic>
      <p:sp>
        <p:nvSpPr>
          <p:cNvPr id="11" name="CustomShape 3"/>
          <p:cNvSpPr/>
          <p:nvPr/>
        </p:nvSpPr>
        <p:spPr>
          <a:xfrm>
            <a:off x="503999" y="1705680"/>
            <a:ext cx="4750389" cy="5384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Segmented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vacuum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chamber.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for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compensated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structure - o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nly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radial 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forces</a:t>
            </a:r>
            <a:r>
              <a:rPr lang="sl-SI" sz="2000" spc="-1" dirty="0">
                <a:solidFill>
                  <a:srgbClr val="000000"/>
                </a:solidFill>
                <a:latin typeface="Arial"/>
                <a:ea typeface="Microsoft YaHei"/>
              </a:rPr>
              <a:t>.</a:t>
            </a:r>
            <a:endParaRPr lang="sl-SI" sz="2000" b="0" strike="noStrike" spc="-1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Focus on combining the radial and phase motion.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Elegant external phase actuation.</a:t>
            </a:r>
            <a:endParaRPr lang="sl-SI" sz="2000" spc="-1" dirty="0" smtClean="0"/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Smaller vacuum chamber.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Fewer guiding elements inside the vacuum.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Liberates extremities for features like flexible taper.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Taper could be non-flexible!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sl-SI" sz="2000" spc="-1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E07C4F97-0DC8-4F5A-9CA6-43FFC7E2F649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21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3)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8" name="CustomShape 3"/>
          <p:cNvSpPr/>
          <p:nvPr/>
        </p:nvSpPr>
        <p:spPr>
          <a:xfrm>
            <a:off x="503999" y="1705680"/>
            <a:ext cx="4750389" cy="5384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Segmented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vacuum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chamber.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for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compensated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structure - o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nly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radial 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forces</a:t>
            </a:r>
            <a:r>
              <a:rPr lang="sl-SI" sz="2000" spc="-1" dirty="0">
                <a:solidFill>
                  <a:srgbClr val="000000"/>
                </a:solidFill>
                <a:latin typeface="Arial"/>
                <a:ea typeface="Microsoft YaHei"/>
              </a:rPr>
              <a:t>.</a:t>
            </a:r>
            <a:endParaRPr lang="sl-SI" sz="2000" b="0" strike="noStrike" spc="-1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Focus on combining the radial and phase motion.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Elegant external phase actuation.</a:t>
            </a:r>
            <a:endParaRPr lang="sl-SI" sz="2000" spc="-1" dirty="0" smtClean="0"/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Smaller vacuum chamber.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Fewer guiding elements inside the vacuum.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Liberates extremities for features like flexible taper.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Taper could be non-flexible!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sl-SI" sz="2000" spc="-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5189" y="4306743"/>
            <a:ext cx="3937089" cy="26451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843" y="1503396"/>
            <a:ext cx="5153782" cy="266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014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E07C4F97-0DC8-4F5A-9CA6-43FFC7E2F649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22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Radial and Phase Motion (opt. 3)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173" y="4167116"/>
            <a:ext cx="4308462" cy="273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347" y="1389776"/>
            <a:ext cx="4315111" cy="2736000"/>
          </a:xfrm>
          <a:prstGeom prst="rect">
            <a:avLst/>
          </a:prstGeom>
        </p:spPr>
      </p:pic>
      <p:sp>
        <p:nvSpPr>
          <p:cNvPr id="11" name="CustomShape 3"/>
          <p:cNvSpPr/>
          <p:nvPr/>
        </p:nvSpPr>
        <p:spPr>
          <a:xfrm>
            <a:off x="503999" y="1705680"/>
            <a:ext cx="4750389" cy="53843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Segmented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vacuum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chamber.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Suitable for </a:t>
            </a: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compensated 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structure - o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nly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radial </a:t>
            </a:r>
            <a:r>
              <a:rPr lang="sl-SI" sz="2000" b="0" strike="noStrike" spc="-1" dirty="0" smtClean="0">
                <a:solidFill>
                  <a:srgbClr val="000000"/>
                </a:solidFill>
                <a:latin typeface="Arial"/>
                <a:ea typeface="Microsoft YaHei"/>
              </a:rPr>
              <a:t>forces</a:t>
            </a:r>
            <a:r>
              <a:rPr lang="sl-SI" sz="2000" spc="-1" dirty="0">
                <a:solidFill>
                  <a:srgbClr val="000000"/>
                </a:solidFill>
                <a:latin typeface="Arial"/>
                <a:ea typeface="Microsoft YaHei"/>
              </a:rPr>
              <a:t>.</a:t>
            </a:r>
            <a:endParaRPr lang="sl-SI" sz="2000" b="0" strike="noStrike" spc="-1" dirty="0" smtClean="0">
              <a:solidFill>
                <a:srgbClr val="000000"/>
              </a:solidFill>
              <a:latin typeface="Arial"/>
              <a:ea typeface="Microsoft YaHei"/>
            </a:endParaRP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Focus on combining the radial and phase motion.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Elegant external phase actuation.</a:t>
            </a:r>
            <a:endParaRPr lang="sl-SI" sz="2000" spc="-1" dirty="0" smtClean="0"/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Smaller vacuum chamber.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Fewer guiding elements inside the vacuum.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Liberates extremities for features like flexible taper.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000" spc="-1" dirty="0" smtClean="0"/>
              <a:t>Taper could be non-flexible!</a:t>
            </a:r>
          </a:p>
          <a:p>
            <a:pPr marL="432000" indent="-3232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sl-SI" sz="2000" spc="-1" dirty="0" smtClean="0"/>
          </a:p>
        </p:txBody>
      </p:sp>
    </p:spTree>
    <p:extLst>
      <p:ext uri="{BB962C8B-B14F-4D97-AF65-F5344CB8AC3E}">
        <p14:creationId xmlns:p14="http://schemas.microsoft.com/office/powerpoint/2010/main" val="35930390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9723600" y="767520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AC85687E-6D95-45DF-B5DC-7CE840C95BBA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3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177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Disclaimer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504000" y="2159280"/>
            <a:ext cx="690192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 lot of innovative (radical) solutions.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Toolbox for later design process. 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Some innovation is inevitable for this project.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Have to risk to be naive in some proposals.</a:t>
            </a:r>
            <a:endParaRPr lang="sl-SI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18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Will not go </a:t>
            </a:r>
            <a:r>
              <a:rPr lang="sl-SI" sz="1800" b="0" i="1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deep in </a:t>
            </a:r>
            <a:r>
              <a:rPr lang="sl-SI" sz="1800" b="0" i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technical detail in this presentation.</a:t>
            </a:r>
            <a:endParaRPr lang="sl-SI" sz="1800" b="0" strike="noStrike" spc="-1" dirty="0">
              <a:latin typeface="Arial"/>
            </a:endParaRPr>
          </a:p>
        </p:txBody>
      </p:sp>
      <p:pic>
        <p:nvPicPr>
          <p:cNvPr id="179" name="Picture 178"/>
          <p:cNvPicPr/>
          <p:nvPr/>
        </p:nvPicPr>
        <p:blipFill>
          <a:blip r:embed="rId2"/>
          <a:stretch/>
        </p:blipFill>
        <p:spPr>
          <a:xfrm>
            <a:off x="7406640" y="2525040"/>
            <a:ext cx="2376720" cy="2376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65AA7AAE-9F18-40A4-A45F-5F8F34FE92AA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4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Design options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4000" y="1691834"/>
            <a:ext cx="8626592" cy="825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87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Partially addresed in </a:t>
            </a:r>
            <a:r>
              <a:rPr lang="en-US" i="1" spc="-1" dirty="0" smtClean="0">
                <a:solidFill>
                  <a:srgbClr val="000000"/>
                </a:solidFill>
                <a:ea typeface="Microsoft YaHei"/>
              </a:rPr>
              <a:t>Technologies for the</a:t>
            </a:r>
            <a:r>
              <a:rPr lang="sl-SI" i="1" spc="-1" dirty="0" smtClean="0">
                <a:solidFill>
                  <a:srgbClr val="000000"/>
                </a:solidFill>
                <a:ea typeface="Microsoft YaHei"/>
              </a:rPr>
              <a:t> </a:t>
            </a:r>
            <a:r>
              <a:rPr lang="en-US" i="1" spc="-1" dirty="0" err="1" smtClean="0">
                <a:solidFill>
                  <a:srgbClr val="000000"/>
                </a:solidFill>
                <a:ea typeface="Microsoft YaHei"/>
              </a:rPr>
              <a:t>CompactLight</a:t>
            </a:r>
            <a:r>
              <a:rPr lang="en-US" i="1" spc="-1" dirty="0" smtClean="0">
                <a:solidFill>
                  <a:srgbClr val="000000"/>
                </a:solidFill>
                <a:ea typeface="Microsoft YaHei"/>
              </a:rPr>
              <a:t> undulator</a:t>
            </a:r>
            <a:r>
              <a:rPr lang="sl-SI" spc="-1" dirty="0" smtClean="0">
                <a:solidFill>
                  <a:srgbClr val="000000"/>
                </a:solidFill>
                <a:ea typeface="Microsoft YaHei"/>
              </a:rPr>
              <a:t> </a:t>
            </a:r>
            <a:r>
              <a:rPr lang="sl-SI" sz="1200" spc="-1" dirty="0" smtClean="0">
                <a:solidFill>
                  <a:srgbClr val="000000"/>
                </a:solidFill>
                <a:ea typeface="Microsoft YaHei"/>
              </a:rPr>
              <a:t>XLS Deliverable D5.1</a:t>
            </a: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sl-SI" spc="-1" dirty="0"/>
          </a:p>
        </p:txBody>
      </p:sp>
      <p:sp>
        <p:nvSpPr>
          <p:cNvPr id="7" name="CustomShape 3"/>
          <p:cNvSpPr/>
          <p:nvPr/>
        </p:nvSpPr>
        <p:spPr>
          <a:xfrm>
            <a:off x="504000" y="2671072"/>
            <a:ext cx="909648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Out of vacuum / in-vacuum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Room temperature / cryo-cooled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Individual magnets / magnet soldering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Traditional mag. structure / magnetic compensation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Traditional VC / segmented VC as support structure</a:t>
            </a:r>
            <a:endParaRPr lang="sl-SI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4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C8F04EFE-8BB4-49F0-BD74-95ADAD9219EA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5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Design options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85" name="CustomShape 3"/>
          <p:cNvSpPr/>
          <p:nvPr/>
        </p:nvSpPr>
        <p:spPr>
          <a:xfrm>
            <a:off x="504000" y="2671072"/>
            <a:ext cx="909648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Out of vacuum / in-vacuum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Room temperature / cryo-cooled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Individual magnets / magnet soldering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Traditional mag. structure / magnetic compensation</a:t>
            </a: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Microsoft YaHei"/>
              </a:rPr>
              <a:t>Traditional VC / segmented VC as support structure</a:t>
            </a:r>
            <a:endParaRPr lang="sl-SI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400" b="0" strike="noStrike" spc="-1" dirty="0">
              <a:latin typeface="Arial"/>
            </a:endParaRPr>
          </a:p>
        </p:txBody>
      </p:sp>
      <p:sp>
        <p:nvSpPr>
          <p:cNvPr id="186" name="CustomShape 4"/>
          <p:cNvSpPr/>
          <p:nvPr/>
        </p:nvSpPr>
        <p:spPr>
          <a:xfrm>
            <a:off x="3215520" y="2743792"/>
            <a:ext cx="1511280" cy="359280"/>
          </a:xfrm>
          <a:prstGeom prst="rect">
            <a:avLst/>
          </a:prstGeom>
          <a:noFill/>
          <a:ln w="7200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5"/>
          <p:cNvSpPr/>
          <p:nvPr/>
        </p:nvSpPr>
        <p:spPr>
          <a:xfrm>
            <a:off x="966960" y="3283792"/>
            <a:ext cx="2663280" cy="359280"/>
          </a:xfrm>
          <a:prstGeom prst="rect">
            <a:avLst/>
          </a:prstGeom>
          <a:noFill/>
          <a:ln w="7200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6"/>
          <p:cNvSpPr/>
          <p:nvPr/>
        </p:nvSpPr>
        <p:spPr>
          <a:xfrm>
            <a:off x="966960" y="3839632"/>
            <a:ext cx="2663280" cy="359280"/>
          </a:xfrm>
          <a:prstGeom prst="rect">
            <a:avLst/>
          </a:prstGeom>
          <a:noFill/>
          <a:ln w="72000">
            <a:solidFill>
              <a:srgbClr val="0099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7"/>
          <p:cNvSpPr/>
          <p:nvPr/>
        </p:nvSpPr>
        <p:spPr>
          <a:xfrm>
            <a:off x="966960" y="4383592"/>
            <a:ext cx="3563280" cy="359280"/>
          </a:xfrm>
          <a:prstGeom prst="rect">
            <a:avLst/>
          </a:prstGeom>
          <a:noFill/>
          <a:ln w="72000">
            <a:solidFill>
              <a:srgbClr val="0099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8"/>
          <p:cNvSpPr/>
          <p:nvPr/>
        </p:nvSpPr>
        <p:spPr>
          <a:xfrm>
            <a:off x="966960" y="4916752"/>
            <a:ext cx="2015280" cy="359280"/>
          </a:xfrm>
          <a:prstGeom prst="rect">
            <a:avLst/>
          </a:prstGeom>
          <a:noFill/>
          <a:ln w="72000">
            <a:solidFill>
              <a:srgbClr val="0099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9"/>
          <p:cNvSpPr/>
          <p:nvPr/>
        </p:nvSpPr>
        <p:spPr>
          <a:xfrm>
            <a:off x="3762720" y="3839632"/>
            <a:ext cx="2447280" cy="359280"/>
          </a:xfrm>
          <a:prstGeom prst="rect">
            <a:avLst/>
          </a:prstGeom>
          <a:noFill/>
          <a:ln w="72000">
            <a:solidFill>
              <a:srgbClr val="CC99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10"/>
          <p:cNvSpPr/>
          <p:nvPr/>
        </p:nvSpPr>
        <p:spPr>
          <a:xfrm>
            <a:off x="4674960" y="4383592"/>
            <a:ext cx="3316320" cy="359280"/>
          </a:xfrm>
          <a:prstGeom prst="rect">
            <a:avLst/>
          </a:prstGeom>
          <a:noFill/>
          <a:ln w="72000">
            <a:solidFill>
              <a:srgbClr val="CC99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CustomShape 11"/>
          <p:cNvSpPr/>
          <p:nvPr/>
        </p:nvSpPr>
        <p:spPr>
          <a:xfrm>
            <a:off x="3175200" y="4916752"/>
            <a:ext cx="4888080" cy="359280"/>
          </a:xfrm>
          <a:prstGeom prst="rect">
            <a:avLst/>
          </a:prstGeom>
          <a:noFill/>
          <a:ln w="72000">
            <a:solidFill>
              <a:srgbClr val="CC99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12"/>
          <p:cNvSpPr/>
          <p:nvPr/>
        </p:nvSpPr>
        <p:spPr>
          <a:xfrm>
            <a:off x="1512000" y="5479792"/>
            <a:ext cx="935280" cy="4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l-SI" sz="2200" b="1" strike="noStrike" spc="-1">
                <a:solidFill>
                  <a:srgbClr val="009933"/>
                </a:solidFill>
                <a:latin typeface="Arial"/>
                <a:ea typeface="DejaVu Sans"/>
              </a:rPr>
              <a:t>Opt 1</a:t>
            </a:r>
            <a:endParaRPr lang="sl-SI" sz="2200" b="0" strike="noStrike" spc="-1">
              <a:latin typeface="Arial"/>
            </a:endParaRPr>
          </a:p>
        </p:txBody>
      </p:sp>
      <p:sp>
        <p:nvSpPr>
          <p:cNvPr id="195" name="CustomShape 13"/>
          <p:cNvSpPr/>
          <p:nvPr/>
        </p:nvSpPr>
        <p:spPr>
          <a:xfrm>
            <a:off x="4390533" y="5486831"/>
            <a:ext cx="2457414" cy="4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sl-SI" sz="2400" b="1" strike="noStrike" spc="-1" dirty="0">
                <a:solidFill>
                  <a:srgbClr val="CC9900"/>
                </a:solidFill>
                <a:latin typeface="Arial"/>
                <a:ea typeface="DejaVu Sans"/>
              </a:rPr>
              <a:t>Opt </a:t>
            </a:r>
            <a:r>
              <a:rPr lang="sl-SI" sz="2400" b="1" strike="noStrike" spc="-1" dirty="0" smtClean="0">
                <a:solidFill>
                  <a:srgbClr val="CC9900"/>
                </a:solidFill>
                <a:latin typeface="Arial"/>
                <a:ea typeface="DejaVu Sans"/>
              </a:rPr>
              <a:t>2 and Opt 3</a:t>
            </a:r>
            <a:endParaRPr lang="sl-SI" sz="2400" b="0" strike="noStrike" spc="-1" dirty="0">
              <a:latin typeface="Arial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61FCEABF-E108-444E-A0F2-5DC84C3B4066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6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Critical design areas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98" name="CustomShape 3"/>
          <p:cNvSpPr/>
          <p:nvPr/>
        </p:nvSpPr>
        <p:spPr>
          <a:xfrm>
            <a:off x="637200" y="2173680"/>
            <a:ext cx="5987520" cy="328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Magnetic holder and girder design.</a:t>
            </a:r>
            <a:endParaRPr lang="sl-SI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sl-SI" sz="24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Radial and phase mechanism design </a:t>
            </a:r>
            <a:r>
              <a:rPr lang="sl-SI" sz="2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(has to include some VC and frame features)</a:t>
            </a:r>
            <a:r>
              <a:rPr lang="sl-SI" sz="24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lang="sl-SI" sz="2400" b="0" strike="noStrike" spc="-1" dirty="0">
              <a:latin typeface="Arial"/>
            </a:endParaRPr>
          </a:p>
        </p:txBody>
      </p:sp>
      <p:pic>
        <p:nvPicPr>
          <p:cNvPr id="199" name="Picture 198"/>
          <p:cNvPicPr/>
          <p:nvPr/>
        </p:nvPicPr>
        <p:blipFill>
          <a:blip r:embed="rId2"/>
          <a:stretch/>
        </p:blipFill>
        <p:spPr>
          <a:xfrm>
            <a:off x="7132320" y="1532520"/>
            <a:ext cx="2193840" cy="1939680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/>
          <a:stretch/>
        </p:blipFill>
        <p:spPr>
          <a:xfrm>
            <a:off x="7137027" y="3704607"/>
            <a:ext cx="2189133" cy="2195899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68AA1060-262F-4704-B89E-220471E96AA8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7</a:t>
            </a:fld>
            <a:endParaRPr lang="sl-SI" sz="1300" b="0" strike="noStrike" spc="-1">
              <a:latin typeface="Arial"/>
            </a:endParaRPr>
          </a:p>
        </p:txBody>
      </p:sp>
      <p:pic>
        <p:nvPicPr>
          <p:cNvPr id="202" name="Picture 201"/>
          <p:cNvPicPr/>
          <p:nvPr/>
        </p:nvPicPr>
        <p:blipFill>
          <a:blip r:embed="rId2"/>
          <a:stretch/>
        </p:blipFill>
        <p:spPr>
          <a:xfrm>
            <a:off x="4023360" y="1793520"/>
            <a:ext cx="4296960" cy="4146120"/>
          </a:xfrm>
          <a:prstGeom prst="rect">
            <a:avLst/>
          </a:prstGeom>
          <a:ln>
            <a:noFill/>
          </a:ln>
        </p:spPr>
      </p:pic>
      <p:sp>
        <p:nvSpPr>
          <p:cNvPr id="203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Holder Design 1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504000" y="2159280"/>
            <a:ext cx="3884400" cy="39139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Individual magnets (no soldering).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Every magnet is shimable.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Clamping mechanism (magnets to thin thin for screws).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Wedge mechanism.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Cryo-cooled version?</a:t>
            </a:r>
            <a:endParaRPr lang="sl-SI" sz="2200" b="0" strike="noStrike" spc="-1" dirty="0">
              <a:latin typeface="Arial"/>
            </a:endParaRPr>
          </a:p>
        </p:txBody>
      </p:sp>
      <p:pic>
        <p:nvPicPr>
          <p:cNvPr id="205" name="Picture 204"/>
          <p:cNvPicPr/>
          <p:nvPr/>
        </p:nvPicPr>
        <p:blipFill>
          <a:blip r:embed="rId3"/>
          <a:stretch/>
        </p:blipFill>
        <p:spPr>
          <a:xfrm>
            <a:off x="7223760" y="1062000"/>
            <a:ext cx="2781720" cy="2933640"/>
          </a:xfrm>
          <a:prstGeom prst="rect">
            <a:avLst/>
          </a:prstGeom>
          <a:ln>
            <a:noFill/>
          </a:ln>
        </p:spPr>
      </p:pic>
      <p:pic>
        <p:nvPicPr>
          <p:cNvPr id="206" name="Picture 205"/>
          <p:cNvPicPr/>
          <p:nvPr/>
        </p:nvPicPr>
        <p:blipFill>
          <a:blip r:embed="rId4"/>
          <a:stretch/>
        </p:blipFill>
        <p:spPr>
          <a:xfrm>
            <a:off x="590040" y="3062880"/>
            <a:ext cx="273600" cy="273600"/>
          </a:xfrm>
          <a:prstGeom prst="rect">
            <a:avLst/>
          </a:prstGeom>
          <a:ln>
            <a:noFill/>
          </a:ln>
        </p:spPr>
      </p:pic>
      <p:pic>
        <p:nvPicPr>
          <p:cNvPr id="207" name="Picture 206"/>
          <p:cNvPicPr/>
          <p:nvPr/>
        </p:nvPicPr>
        <p:blipFill>
          <a:blip r:embed="rId4"/>
          <a:stretch/>
        </p:blipFill>
        <p:spPr>
          <a:xfrm>
            <a:off x="590040" y="3902040"/>
            <a:ext cx="273600" cy="27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5BB1B7E8-6BD6-4990-A98C-50C6DDCF67C0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8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Holder Design 2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10" name="CustomShape 3"/>
          <p:cNvSpPr/>
          <p:nvPr/>
        </p:nvSpPr>
        <p:spPr>
          <a:xfrm>
            <a:off x="504000" y="2159280"/>
            <a:ext cx="3610080" cy="418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4 magnets soldered (half period)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Magnetic compensation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Compensation magnets have the same cross section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No clamping, magnetic material can be screwed.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Wedge mechanism.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Cryo-cooled version?</a:t>
            </a:r>
            <a:endParaRPr lang="sl-SI" sz="2200" b="0" strike="noStrike" spc="-1" dirty="0">
              <a:latin typeface="Arial"/>
            </a:endParaRPr>
          </a:p>
        </p:txBody>
      </p:sp>
      <p:pic>
        <p:nvPicPr>
          <p:cNvPr id="211" name="Picture 210"/>
          <p:cNvPicPr/>
          <p:nvPr/>
        </p:nvPicPr>
        <p:blipFill>
          <a:blip r:embed="rId2"/>
          <a:stretch/>
        </p:blipFill>
        <p:spPr>
          <a:xfrm>
            <a:off x="7315200" y="930240"/>
            <a:ext cx="2764080" cy="2965680"/>
          </a:xfrm>
          <a:prstGeom prst="rect">
            <a:avLst/>
          </a:prstGeom>
          <a:ln>
            <a:noFill/>
          </a:ln>
        </p:spPr>
      </p:pic>
      <p:pic>
        <p:nvPicPr>
          <p:cNvPr id="212" name="Picture 211"/>
          <p:cNvPicPr/>
          <p:nvPr/>
        </p:nvPicPr>
        <p:blipFill>
          <a:blip r:embed="rId3"/>
          <a:stretch/>
        </p:blipFill>
        <p:spPr>
          <a:xfrm>
            <a:off x="4297680" y="1765440"/>
            <a:ext cx="3748680" cy="4233600"/>
          </a:xfrm>
          <a:prstGeom prst="rect">
            <a:avLst/>
          </a:prstGeom>
          <a:ln>
            <a:noFill/>
          </a:ln>
        </p:spPr>
      </p:pic>
      <p:pic>
        <p:nvPicPr>
          <p:cNvPr id="213" name="Picture 212"/>
          <p:cNvPicPr/>
          <p:nvPr/>
        </p:nvPicPr>
        <p:blipFill>
          <a:blip r:embed="rId4"/>
          <a:stretch/>
        </p:blipFill>
        <p:spPr>
          <a:xfrm>
            <a:off x="590040" y="2276280"/>
            <a:ext cx="273600" cy="273600"/>
          </a:xfrm>
          <a:prstGeom prst="rect">
            <a:avLst/>
          </a:prstGeom>
          <a:ln>
            <a:noFill/>
          </a:ln>
        </p:spPr>
      </p:pic>
      <p:pic>
        <p:nvPicPr>
          <p:cNvPr id="214" name="Picture 213"/>
          <p:cNvPicPr/>
          <p:nvPr/>
        </p:nvPicPr>
        <p:blipFill>
          <a:blip r:embed="rId4"/>
          <a:stretch/>
        </p:blipFill>
        <p:spPr>
          <a:xfrm>
            <a:off x="590040" y="3072340"/>
            <a:ext cx="273600" cy="273600"/>
          </a:xfrm>
          <a:prstGeom prst="rect">
            <a:avLst/>
          </a:prstGeom>
          <a:ln>
            <a:noFill/>
          </a:ln>
        </p:spPr>
      </p:pic>
      <p:pic>
        <p:nvPicPr>
          <p:cNvPr id="215" name="Picture 214"/>
          <p:cNvPicPr/>
          <p:nvPr/>
        </p:nvPicPr>
        <p:blipFill>
          <a:blip r:embed="rId4"/>
          <a:stretch/>
        </p:blipFill>
        <p:spPr>
          <a:xfrm>
            <a:off x="590040" y="4806199"/>
            <a:ext cx="273600" cy="273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9723600" y="7690320"/>
            <a:ext cx="211680" cy="22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93000"/>
              </a:lnSpc>
            </a:pPr>
            <a:fld id="{5BB1B7E8-6BD6-4990-A98C-50C6DDCF67C0}" type="slidenum">
              <a:rPr lang="sl-SI" sz="1300" b="0" strike="noStrike" spc="-1">
                <a:solidFill>
                  <a:srgbClr val="000000"/>
                </a:solidFill>
                <a:latin typeface="Arial"/>
                <a:ea typeface="ＭＳ Ｐゴシック"/>
              </a:rPr>
              <a:t>9</a:t>
            </a:fld>
            <a:endParaRPr lang="sl-SI" sz="1300" b="0" strike="noStrike" spc="-1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504000" y="648000"/>
            <a:ext cx="9070920" cy="945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sl-SI" sz="2800" b="1" strike="noStrike" spc="-1" dirty="0">
                <a:solidFill>
                  <a:srgbClr val="C00000"/>
                </a:solidFill>
                <a:latin typeface="Arial"/>
                <a:ea typeface="DejaVu Sans"/>
              </a:rPr>
              <a:t>Holder Design </a:t>
            </a:r>
            <a:r>
              <a:rPr lang="sl-SI" sz="2800" b="1" strike="noStrike" spc="-1" dirty="0" smtClean="0">
                <a:solidFill>
                  <a:srgbClr val="C00000"/>
                </a:solidFill>
                <a:latin typeface="Arial"/>
                <a:ea typeface="DejaVu Sans"/>
              </a:rPr>
              <a:t>2+</a:t>
            </a:r>
            <a:endParaRPr lang="sl-SI" sz="2800" b="1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210" name="CustomShape 3"/>
          <p:cNvSpPr/>
          <p:nvPr/>
        </p:nvSpPr>
        <p:spPr>
          <a:xfrm>
            <a:off x="504000" y="2159280"/>
            <a:ext cx="3610080" cy="4185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spc="-1" dirty="0" smtClean="0">
                <a:solidFill>
                  <a:srgbClr val="000000"/>
                </a:solidFill>
                <a:latin typeface="Arial"/>
                <a:ea typeface="DejaVu Sans"/>
              </a:rPr>
              <a:t>R</a:t>
            </a: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ecent developement proposed by Thomas Schmidt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Smaller cross section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Further reduction of VC diameter.</a:t>
            </a:r>
            <a:endParaRPr lang="sl-SI" sz="2200" b="0" strike="noStrike" spc="-1" dirty="0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sl-SI" sz="2200" b="0" strike="noStrike" spc="-1" dirty="0" smtClean="0">
                <a:solidFill>
                  <a:srgbClr val="000000"/>
                </a:solidFill>
                <a:latin typeface="Arial"/>
                <a:ea typeface="DejaVu Sans"/>
              </a:rPr>
              <a:t>Is compatible with cryo-features?</a:t>
            </a:r>
            <a:endParaRPr lang="sl-SI" sz="2200" b="0" strike="noStrike" spc="-1" dirty="0"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9638" y="1042293"/>
            <a:ext cx="2705518" cy="28746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266" y="2324707"/>
            <a:ext cx="4494772" cy="4534904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4"/>
          <a:stretch/>
        </p:blipFill>
        <p:spPr>
          <a:xfrm>
            <a:off x="590040" y="2276280"/>
            <a:ext cx="273600" cy="2736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35641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</TotalTime>
  <Words>1038</Words>
  <Application>Microsoft Office PowerPoint</Application>
  <PresentationFormat>Custom</PresentationFormat>
  <Paragraphs>159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Microsoft YaHei</vt:lpstr>
      <vt:lpstr>MS PGothic</vt:lpstr>
      <vt:lpstr>MS PGothic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nicoletta guidi</dc:creator>
  <dc:description/>
  <cp:lastModifiedBy>tadej.milharcic</cp:lastModifiedBy>
  <cp:revision>309</cp:revision>
  <cp:lastPrinted>2015-12-09T13:35:49Z</cp:lastPrinted>
  <dcterms:created xsi:type="dcterms:W3CDTF">2015-12-09T11:23:36Z</dcterms:created>
  <dcterms:modified xsi:type="dcterms:W3CDTF">2020-06-17T13:37:01Z</dcterms:modified>
  <dc:language>sl-SI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ntentTypeId">
    <vt:lpwstr>0x0101009178B83C3DD578498D424B7BC6B29A8E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Custom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