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9" r:id="rId4"/>
    <p:sldId id="264" r:id="rId5"/>
    <p:sldId id="261" r:id="rId6"/>
    <p:sldId id="266" r:id="rId7"/>
    <p:sldId id="262" r:id="rId8"/>
    <p:sldId id="265" r:id="rId9"/>
  </p:sldIdLst>
  <p:sldSz cx="9144000" cy="6858000" type="screen4x3"/>
  <p:notesSz cx="679132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9" d="100"/>
          <a:sy n="109" d="100"/>
        </p:scale>
        <p:origin x="16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3225"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6513" y="0"/>
            <a:ext cx="2943225" cy="495300"/>
          </a:xfrm>
          <a:prstGeom prst="rect">
            <a:avLst/>
          </a:prstGeom>
        </p:spPr>
        <p:txBody>
          <a:bodyPr vert="horz" lIns="91440" tIns="45720" rIns="91440" bIns="45720" rtlCol="0"/>
          <a:lstStyle>
            <a:lvl1pPr algn="r">
              <a:defRPr sz="1200"/>
            </a:lvl1pPr>
          </a:lstStyle>
          <a:p>
            <a:fld id="{7F431FF4-BF64-4D38-AAC3-4357B3F4EAE4}" type="datetimeFigureOut">
              <a:rPr lang="en-GB" smtClean="0"/>
              <a:t>15/06/2020</a:t>
            </a:fld>
            <a:endParaRPr lang="en-GB"/>
          </a:p>
        </p:txBody>
      </p:sp>
      <p:sp>
        <p:nvSpPr>
          <p:cNvPr id="4" name="Slide Image Placeholder 3"/>
          <p:cNvSpPr>
            <a:spLocks noGrp="1" noRot="1" noChangeAspect="1"/>
          </p:cNvSpPr>
          <p:nvPr>
            <p:ph type="sldImg" idx="2"/>
          </p:nvPr>
        </p:nvSpPr>
        <p:spPr>
          <a:xfrm>
            <a:off x="1174750" y="1233488"/>
            <a:ext cx="444182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2425" cy="3887787"/>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3225"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6513" y="9377363"/>
            <a:ext cx="2943225" cy="495300"/>
          </a:xfrm>
          <a:prstGeom prst="rect">
            <a:avLst/>
          </a:prstGeom>
        </p:spPr>
        <p:txBody>
          <a:bodyPr vert="horz" lIns="91440" tIns="45720" rIns="91440" bIns="45720" rtlCol="0" anchor="b"/>
          <a:lstStyle>
            <a:lvl1pPr algn="r">
              <a:defRPr sz="1200"/>
            </a:lvl1pPr>
          </a:lstStyle>
          <a:p>
            <a:fld id="{6974FDCB-71B6-40A1-8577-1F7445E195B8}" type="slidenum">
              <a:rPr lang="en-GB" smtClean="0"/>
              <a:t>‹#›</a:t>
            </a:fld>
            <a:endParaRPr lang="en-GB"/>
          </a:p>
        </p:txBody>
      </p:sp>
    </p:spTree>
    <p:extLst>
      <p:ext uri="{BB962C8B-B14F-4D97-AF65-F5344CB8AC3E}">
        <p14:creationId xmlns:p14="http://schemas.microsoft.com/office/powerpoint/2010/main" val="2673633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974FDCB-71B6-40A1-8577-1F7445E195B8}" type="slidenum">
              <a:rPr lang="en-GB" smtClean="0"/>
              <a:t>4</a:t>
            </a:fld>
            <a:endParaRPr lang="en-GB"/>
          </a:p>
        </p:txBody>
      </p:sp>
    </p:spTree>
    <p:extLst>
      <p:ext uri="{BB962C8B-B14F-4D97-AF65-F5344CB8AC3E}">
        <p14:creationId xmlns:p14="http://schemas.microsoft.com/office/powerpoint/2010/main" val="256090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C6E708E-13B4-4449-80BD-1E70EDB32F11}" type="datetimeFigureOut">
              <a:rPr lang="en-GB" smtClean="0"/>
              <a:t>15/06/2020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19E0B8-3118-4451-B743-EE05D145FEBF}" type="slidenum">
              <a:rPr lang="en-GB" smtClean="0"/>
              <a:t>‹#›</a:t>
            </a:fld>
            <a:endParaRPr lang="en-GB"/>
          </a:p>
        </p:txBody>
      </p:sp>
    </p:spTree>
    <p:extLst>
      <p:ext uri="{BB962C8B-B14F-4D97-AF65-F5344CB8AC3E}">
        <p14:creationId xmlns:p14="http://schemas.microsoft.com/office/powerpoint/2010/main" val="3334499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6" y="908720"/>
            <a:ext cx="8136904" cy="576064"/>
          </a:xfrm>
        </p:spPr>
        <p:txBody>
          <a:bodyPr>
            <a:normAutofit/>
          </a:bodyPr>
          <a:lstStyle>
            <a:lvl1pPr>
              <a:defRPr sz="3200" b="1" i="0"/>
            </a:lvl1pPr>
          </a:lstStyle>
          <a:p>
            <a:r>
              <a:rPr lang="en-US" dirty="0" smtClean="0"/>
              <a:t>Click to edit Master title style</a:t>
            </a:r>
            <a:endParaRPr lang="en-GB" dirty="0"/>
          </a:p>
        </p:txBody>
      </p:sp>
      <p:sp>
        <p:nvSpPr>
          <p:cNvPr id="3" name="Content Placeholder 2"/>
          <p:cNvSpPr>
            <a:spLocks noGrp="1"/>
          </p:cNvSpPr>
          <p:nvPr>
            <p:ph idx="1"/>
          </p:nvPr>
        </p:nvSpPr>
        <p:spPr>
          <a:xfrm>
            <a:off x="457200" y="1700808"/>
            <a:ext cx="8229600" cy="44253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02280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6E708E-13B4-4449-80BD-1E70EDB32F11}" type="datetimeFigureOut">
              <a:rPr lang="en-GB" smtClean="0"/>
              <a:t>15/06/2020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19E0B8-3118-4451-B743-EE05D145FEBF}" type="slidenum">
              <a:rPr lang="en-GB" smtClean="0"/>
              <a:t>‹#›</a:t>
            </a:fld>
            <a:endParaRPr lang="en-GB"/>
          </a:p>
        </p:txBody>
      </p:sp>
    </p:spTree>
    <p:extLst>
      <p:ext uri="{BB962C8B-B14F-4D97-AF65-F5344CB8AC3E}">
        <p14:creationId xmlns:p14="http://schemas.microsoft.com/office/powerpoint/2010/main" val="2261877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C6E708E-13B4-4449-80BD-1E70EDB32F11}" type="datetimeFigureOut">
              <a:rPr lang="en-GB" smtClean="0"/>
              <a:t>15/06/2020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19E0B8-3118-4451-B743-EE05D145FEBF}" type="slidenum">
              <a:rPr lang="en-GB" smtClean="0"/>
              <a:t>‹#›</a:t>
            </a:fld>
            <a:endParaRPr lang="en-GB"/>
          </a:p>
        </p:txBody>
      </p:sp>
    </p:spTree>
    <p:extLst>
      <p:ext uri="{BB962C8B-B14F-4D97-AF65-F5344CB8AC3E}">
        <p14:creationId xmlns:p14="http://schemas.microsoft.com/office/powerpoint/2010/main" val="1509256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C6E708E-13B4-4449-80BD-1E70EDB32F11}" type="datetimeFigureOut">
              <a:rPr lang="en-GB" smtClean="0"/>
              <a:t>15/06/2020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19E0B8-3118-4451-B743-EE05D145FEBF}" type="slidenum">
              <a:rPr lang="en-GB" smtClean="0"/>
              <a:t>‹#›</a:t>
            </a:fld>
            <a:endParaRPr lang="en-GB"/>
          </a:p>
        </p:txBody>
      </p:sp>
    </p:spTree>
    <p:extLst>
      <p:ext uri="{BB962C8B-B14F-4D97-AF65-F5344CB8AC3E}">
        <p14:creationId xmlns:p14="http://schemas.microsoft.com/office/powerpoint/2010/main" val="3317775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C6E708E-13B4-4449-80BD-1E70EDB32F11}" type="datetimeFigureOut">
              <a:rPr lang="en-GB" smtClean="0"/>
              <a:t>15/06/2020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19E0B8-3118-4451-B743-EE05D145FEBF}" type="slidenum">
              <a:rPr lang="en-GB" smtClean="0"/>
              <a:t>‹#›</a:t>
            </a:fld>
            <a:endParaRPr lang="en-GB"/>
          </a:p>
        </p:txBody>
      </p:sp>
    </p:spTree>
    <p:extLst>
      <p:ext uri="{BB962C8B-B14F-4D97-AF65-F5344CB8AC3E}">
        <p14:creationId xmlns:p14="http://schemas.microsoft.com/office/powerpoint/2010/main" val="820765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E708E-13B4-4449-80BD-1E70EDB32F11}" type="datetimeFigureOut">
              <a:rPr lang="en-GB" smtClean="0"/>
              <a:t>15/06/2020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19E0B8-3118-4451-B743-EE05D145FEBF}" type="slidenum">
              <a:rPr lang="en-GB" smtClean="0"/>
              <a:t>‹#›</a:t>
            </a:fld>
            <a:endParaRPr lang="en-GB"/>
          </a:p>
        </p:txBody>
      </p:sp>
    </p:spTree>
    <p:extLst>
      <p:ext uri="{BB962C8B-B14F-4D97-AF65-F5344CB8AC3E}">
        <p14:creationId xmlns:p14="http://schemas.microsoft.com/office/powerpoint/2010/main" val="890006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6E708E-13B4-4449-80BD-1E70EDB32F11}" type="datetimeFigureOut">
              <a:rPr lang="en-GB" smtClean="0"/>
              <a:t>15/06/2020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19E0B8-3118-4451-B743-EE05D145FEBF}" type="slidenum">
              <a:rPr lang="en-GB" smtClean="0"/>
              <a:t>‹#›</a:t>
            </a:fld>
            <a:endParaRPr lang="en-GB"/>
          </a:p>
        </p:txBody>
      </p:sp>
    </p:spTree>
    <p:extLst>
      <p:ext uri="{BB962C8B-B14F-4D97-AF65-F5344CB8AC3E}">
        <p14:creationId xmlns:p14="http://schemas.microsoft.com/office/powerpoint/2010/main" val="1515812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6E708E-13B4-4449-80BD-1E70EDB32F11}" type="datetimeFigureOut">
              <a:rPr lang="en-GB" smtClean="0"/>
              <a:t>15/06/2020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19E0B8-3118-4451-B743-EE05D145FEBF}" type="slidenum">
              <a:rPr lang="en-GB" smtClean="0"/>
              <a:t>‹#›</a:t>
            </a:fld>
            <a:endParaRPr lang="en-GB"/>
          </a:p>
        </p:txBody>
      </p:sp>
    </p:spTree>
    <p:extLst>
      <p:ext uri="{BB962C8B-B14F-4D97-AF65-F5344CB8AC3E}">
        <p14:creationId xmlns:p14="http://schemas.microsoft.com/office/powerpoint/2010/main" val="604407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71500"/>
            <a:ext cx="8229600" cy="69726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412776"/>
            <a:ext cx="8229600" cy="471338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E708E-13B4-4449-80BD-1E70EDB32F11}" type="datetimeFigureOut">
              <a:rPr lang="en-GB" smtClean="0"/>
              <a:t>15/06/2020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19E0B8-3118-4451-B743-EE05D145FEBF}" type="slidenum">
              <a:rPr lang="en-GB" smtClean="0"/>
              <a:t>‹#›</a:t>
            </a:fld>
            <a:endParaRPr lang="en-GB"/>
          </a:p>
        </p:txBody>
      </p:sp>
      <p:pic>
        <p:nvPicPr>
          <p:cNvPr id="7" name="Picture 2" descr="http://www.compactlight.eu/pub/images/header.jpg"/>
          <p:cNvPicPr>
            <a:picLocks noChangeAspect="1" noChangeArrowheads="1"/>
          </p:cNvPicPr>
          <p:nvPr userDrawn="1"/>
        </p:nvPicPr>
        <p:blipFill rotWithShape="1">
          <a:blip r:embed="rId11">
            <a:extLst>
              <a:ext uri="{28A0092B-C50C-407E-A947-70E740481C1C}">
                <a14:useLocalDpi xmlns:a14="http://schemas.microsoft.com/office/drawing/2010/main" val="0"/>
              </a:ext>
            </a:extLst>
          </a:blip>
          <a:srcRect l="77830"/>
          <a:stretch/>
        </p:blipFill>
        <p:spPr bwMode="auto">
          <a:xfrm>
            <a:off x="7116792" y="0"/>
            <a:ext cx="2027208" cy="1143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054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3200" b="1" kern="1200">
          <a:solidFill>
            <a:schemeClr val="accent1">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iopscience.iop.org/article/10.1088/1748-0221/9/05/T0500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804400/contributions/3483974/" TargetMode="External"/><Relationship Id="rId2" Type="http://schemas.openxmlformats.org/officeDocument/2006/relationships/hyperlink" Target="https://www.overleaf.com/project/5e5789379d81750001e7cc9a"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ompactLight &quot;Glasgow Virtual&quot; Meet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156" y="1408249"/>
            <a:ext cx="7381252" cy="374894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compactlight.eu/pub/images/head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 y="5340"/>
            <a:ext cx="9144000" cy="1143001"/>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269516" y="4978266"/>
            <a:ext cx="8568531" cy="173739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b="1" kern="1200">
                <a:solidFill>
                  <a:schemeClr val="accent1">
                    <a:lumMod val="75000"/>
                  </a:schemeClr>
                </a:solidFill>
                <a:latin typeface="+mj-lt"/>
                <a:ea typeface="+mj-ea"/>
                <a:cs typeface="+mj-cs"/>
              </a:defRPr>
            </a:lvl1pPr>
          </a:lstStyle>
          <a:p>
            <a:r>
              <a:rPr lang="en-GB" sz="2400" i="1" dirty="0" smtClean="0">
                <a:solidFill>
                  <a:srgbClr val="C00000"/>
                </a:solidFill>
              </a:rPr>
              <a:t>WP2: Planning for the CDR</a:t>
            </a:r>
            <a:r>
              <a:rPr lang="en-GB" sz="2000" i="1" dirty="0" smtClean="0">
                <a:solidFill>
                  <a:srgbClr val="C00000"/>
                </a:solidFill>
              </a:rPr>
              <a:t/>
            </a:r>
            <a:br>
              <a:rPr lang="en-GB" sz="2000" i="1" dirty="0" smtClean="0">
                <a:solidFill>
                  <a:srgbClr val="C00000"/>
                </a:solidFill>
              </a:rPr>
            </a:br>
            <a:r>
              <a:rPr lang="en-GB" sz="2000" i="1" dirty="0" smtClean="0"/>
              <a:t>Neil Thompson, STFC, 17/06/20</a:t>
            </a:r>
            <a:endParaRPr lang="en-GB" sz="2800" dirty="0">
              <a:solidFill>
                <a:srgbClr val="C00000"/>
              </a:solidFill>
            </a:endParaRPr>
          </a:p>
        </p:txBody>
      </p:sp>
      <p:sp>
        <p:nvSpPr>
          <p:cNvPr id="8" name="TextBox 7"/>
          <p:cNvSpPr txBox="1"/>
          <p:nvPr/>
        </p:nvSpPr>
        <p:spPr>
          <a:xfrm>
            <a:off x="1097398" y="3923433"/>
            <a:ext cx="6912768" cy="1077218"/>
          </a:xfrm>
          <a:prstGeom prst="rect">
            <a:avLst/>
          </a:prstGeom>
          <a:noFill/>
        </p:spPr>
        <p:txBody>
          <a:bodyPr wrap="square" rtlCol="0">
            <a:spAutoFit/>
          </a:bodyPr>
          <a:lstStyle/>
          <a:p>
            <a:pPr algn="ctr"/>
            <a:r>
              <a:rPr lang="en-GB" sz="3200" b="1" i="1" dirty="0">
                <a:solidFill>
                  <a:schemeClr val="bg1"/>
                </a:solidFill>
              </a:rPr>
              <a:t>Third </a:t>
            </a:r>
            <a:r>
              <a:rPr lang="en-GB" sz="3200" b="1" i="1" dirty="0" err="1">
                <a:solidFill>
                  <a:schemeClr val="bg1"/>
                </a:solidFill>
              </a:rPr>
              <a:t>CompactLight</a:t>
            </a:r>
            <a:r>
              <a:rPr lang="en-GB" sz="3200" b="1" i="1" dirty="0">
                <a:solidFill>
                  <a:schemeClr val="bg1"/>
                </a:solidFill>
              </a:rPr>
              <a:t> Midterm </a:t>
            </a:r>
            <a:r>
              <a:rPr lang="en-GB" sz="3200" b="1" i="1" dirty="0" smtClean="0">
                <a:solidFill>
                  <a:schemeClr val="bg1"/>
                </a:solidFill>
              </a:rPr>
              <a:t>Meeting</a:t>
            </a:r>
            <a:br>
              <a:rPr lang="en-GB" sz="3200" b="1" i="1" dirty="0" smtClean="0">
                <a:solidFill>
                  <a:schemeClr val="bg1"/>
                </a:solidFill>
              </a:rPr>
            </a:br>
            <a:r>
              <a:rPr lang="en-GB" sz="3200" b="1" i="1" dirty="0" smtClean="0">
                <a:solidFill>
                  <a:schemeClr val="bg1"/>
                </a:solidFill>
              </a:rPr>
              <a:t>‘Virtual Glasgow’</a:t>
            </a:r>
            <a:endParaRPr lang="en-GB" sz="3200" dirty="0" smtClean="0">
              <a:solidFill>
                <a:schemeClr val="bg1"/>
              </a:solidFill>
            </a:endParaRPr>
          </a:p>
        </p:txBody>
      </p:sp>
    </p:spTree>
    <p:extLst>
      <p:ext uri="{BB962C8B-B14F-4D97-AF65-F5344CB8AC3E}">
        <p14:creationId xmlns:p14="http://schemas.microsoft.com/office/powerpoint/2010/main" val="4014024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Contents</a:t>
            </a:r>
            <a:endParaRPr lang="en-GB" dirty="0"/>
          </a:p>
        </p:txBody>
      </p:sp>
      <p:sp>
        <p:nvSpPr>
          <p:cNvPr id="3" name="Content Placeholder 2"/>
          <p:cNvSpPr>
            <a:spLocks noGrp="1"/>
          </p:cNvSpPr>
          <p:nvPr>
            <p:ph idx="1"/>
          </p:nvPr>
        </p:nvSpPr>
        <p:spPr/>
        <p:txBody>
          <a:bodyPr/>
          <a:lstStyle/>
          <a:p>
            <a:r>
              <a:rPr lang="en-GB" dirty="0" smtClean="0"/>
              <a:t>Purpose and scope of the CDR</a:t>
            </a:r>
          </a:p>
          <a:p>
            <a:r>
              <a:rPr lang="en-GB" dirty="0" smtClean="0"/>
              <a:t>Contents</a:t>
            </a:r>
          </a:p>
          <a:p>
            <a:r>
              <a:rPr lang="en-GB" dirty="0" smtClean="0"/>
              <a:t>Production method</a:t>
            </a:r>
          </a:p>
          <a:p>
            <a:r>
              <a:rPr lang="en-GB" dirty="0" smtClean="0"/>
              <a:t>Schedule</a:t>
            </a:r>
          </a:p>
        </p:txBody>
      </p:sp>
    </p:spTree>
    <p:extLst>
      <p:ext uri="{BB962C8B-B14F-4D97-AF65-F5344CB8AC3E}">
        <p14:creationId xmlns:p14="http://schemas.microsoft.com/office/powerpoint/2010/main" val="24221106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8280920" cy="576064"/>
          </a:xfrm>
        </p:spPr>
        <p:txBody>
          <a:bodyPr>
            <a:normAutofit/>
          </a:bodyPr>
          <a:lstStyle/>
          <a:p>
            <a:r>
              <a:rPr lang="en-GB" sz="2800" dirty="0" smtClean="0"/>
              <a:t>What is the purpose of a Conceptual Design Report?</a:t>
            </a:r>
            <a:endParaRPr lang="en-GB" sz="2800" dirty="0"/>
          </a:p>
        </p:txBody>
      </p:sp>
      <p:sp>
        <p:nvSpPr>
          <p:cNvPr id="3" name="Content Placeholder 2"/>
          <p:cNvSpPr>
            <a:spLocks noGrp="1"/>
          </p:cNvSpPr>
          <p:nvPr>
            <p:ph idx="1"/>
          </p:nvPr>
        </p:nvSpPr>
        <p:spPr>
          <a:xfrm>
            <a:off x="457200" y="1340768"/>
            <a:ext cx="8229600" cy="4608512"/>
          </a:xfrm>
        </p:spPr>
        <p:txBody>
          <a:bodyPr>
            <a:normAutofit fontScale="92500" lnSpcReduction="10000"/>
          </a:bodyPr>
          <a:lstStyle/>
          <a:p>
            <a:r>
              <a:rPr lang="en-GB" sz="2000" dirty="0" smtClean="0"/>
              <a:t>To state the project goals</a:t>
            </a:r>
          </a:p>
          <a:p>
            <a:r>
              <a:rPr lang="en-GB" sz="2000" dirty="0" smtClean="0"/>
              <a:t>To justify and present a self-consistent description of the design choices made for each component of the facility </a:t>
            </a:r>
          </a:p>
          <a:p>
            <a:r>
              <a:rPr lang="en-GB" sz="2000" dirty="0" smtClean="0"/>
              <a:t>To make a convincing case that </a:t>
            </a:r>
          </a:p>
          <a:p>
            <a:pPr lvl="1"/>
            <a:r>
              <a:rPr lang="en-GB" sz="1600" dirty="0" smtClean="0"/>
              <a:t>the facility design will meet the required output specification</a:t>
            </a:r>
          </a:p>
          <a:p>
            <a:pPr lvl="1"/>
            <a:r>
              <a:rPr lang="en-GB" sz="1600" dirty="0" smtClean="0"/>
              <a:t>the feasibility and risk of the design choices is well understood</a:t>
            </a:r>
          </a:p>
          <a:p>
            <a:pPr lvl="1"/>
            <a:r>
              <a:rPr lang="en-GB" sz="1600" dirty="0" smtClean="0"/>
              <a:t>remaining technical challenges are identified with a clear R&amp;D path to overcoming them</a:t>
            </a:r>
          </a:p>
          <a:p>
            <a:r>
              <a:rPr lang="en-GB" sz="2000" dirty="0" smtClean="0"/>
              <a:t>To provide a cost estimate</a:t>
            </a:r>
          </a:p>
          <a:p>
            <a:r>
              <a:rPr lang="en-GB" sz="2000" dirty="0"/>
              <a:t>A CDR is NOT a detailed technical description of each system and subsystem</a:t>
            </a:r>
            <a:r>
              <a:rPr lang="en-GB" sz="2000" dirty="0" smtClean="0"/>
              <a:t>.</a:t>
            </a:r>
          </a:p>
          <a:p>
            <a:r>
              <a:rPr lang="en-GB" sz="2000" b="1" i="1" dirty="0" smtClean="0"/>
              <a:t>Please everyone keep these points at the forefront of your </a:t>
            </a:r>
            <a:r>
              <a:rPr lang="en-GB" sz="2000" b="1" i="1" dirty="0" err="1" smtClean="0"/>
              <a:t>conciousnesses</a:t>
            </a:r>
            <a:r>
              <a:rPr lang="en-GB" sz="2000" b="1" i="1" dirty="0" smtClean="0"/>
              <a:t> when writing material. </a:t>
            </a:r>
            <a:endParaRPr lang="en-GB" sz="2000" b="1" i="1" dirty="0"/>
          </a:p>
          <a:p>
            <a:r>
              <a:rPr lang="en-GB" sz="2000" dirty="0" smtClean="0"/>
              <a:t>We also propose to submit the CDR to an open-access journal in 2022 to create a master reference for the project.</a:t>
            </a:r>
          </a:p>
          <a:p>
            <a:pPr lvl="1"/>
            <a:r>
              <a:rPr lang="en-GB" sz="1600" dirty="0" smtClean="0"/>
              <a:t>For example the CLARA CDR was submitted to the Journal of Instrumentation:</a:t>
            </a:r>
            <a:br>
              <a:rPr lang="en-GB" sz="1600" dirty="0" smtClean="0"/>
            </a:br>
            <a:r>
              <a:rPr lang="en-GB" sz="1600" dirty="0">
                <a:hlinkClick r:id="rId2"/>
              </a:rPr>
              <a:t>https://iopscience.iop.org/article/10.1088/1748-0221/9/05/T05001</a:t>
            </a:r>
            <a:endParaRPr lang="en-GB" sz="1600" dirty="0"/>
          </a:p>
          <a:p>
            <a:endParaRPr lang="en-GB" sz="2000" dirty="0" smtClean="0"/>
          </a:p>
          <a:p>
            <a:endParaRPr lang="en-GB" dirty="0" smtClean="0"/>
          </a:p>
          <a:p>
            <a:endParaRPr lang="en-GB" dirty="0"/>
          </a:p>
        </p:txBody>
      </p:sp>
      <p:sp>
        <p:nvSpPr>
          <p:cNvPr id="5" name="Content Placeholder 2"/>
          <p:cNvSpPr txBox="1">
            <a:spLocks/>
          </p:cNvSpPr>
          <p:nvPr/>
        </p:nvSpPr>
        <p:spPr>
          <a:xfrm>
            <a:off x="457200" y="4686003"/>
            <a:ext cx="8229600" cy="6133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57287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948264" y="0"/>
            <a:ext cx="2195736" cy="908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41282472"/>
              </p:ext>
            </p:extLst>
          </p:nvPr>
        </p:nvGraphicFramePr>
        <p:xfrm>
          <a:off x="35496" y="476672"/>
          <a:ext cx="9073008" cy="6386878"/>
        </p:xfrm>
        <a:graphic>
          <a:graphicData uri="http://schemas.openxmlformats.org/drawingml/2006/table">
            <a:tbl>
              <a:tblPr firstRow="1" bandRow="1">
                <a:tableStyleId>{5940675A-B579-460E-94D1-54222C63F5DA}</a:tableStyleId>
              </a:tblPr>
              <a:tblGrid>
                <a:gridCol w="1512168">
                  <a:extLst>
                    <a:ext uri="{9D8B030D-6E8A-4147-A177-3AD203B41FA5}">
                      <a16:colId xmlns:a16="http://schemas.microsoft.com/office/drawing/2014/main" val="20000"/>
                    </a:ext>
                  </a:extLst>
                </a:gridCol>
                <a:gridCol w="1512168">
                  <a:extLst>
                    <a:ext uri="{9D8B030D-6E8A-4147-A177-3AD203B41FA5}">
                      <a16:colId xmlns:a16="http://schemas.microsoft.com/office/drawing/2014/main" val="20001"/>
                    </a:ext>
                  </a:extLst>
                </a:gridCol>
                <a:gridCol w="432048">
                  <a:extLst>
                    <a:ext uri="{9D8B030D-6E8A-4147-A177-3AD203B41FA5}">
                      <a16:colId xmlns:a16="http://schemas.microsoft.com/office/drawing/2014/main" val="20002"/>
                    </a:ext>
                  </a:extLst>
                </a:gridCol>
                <a:gridCol w="599753">
                  <a:extLst>
                    <a:ext uri="{9D8B030D-6E8A-4147-A177-3AD203B41FA5}">
                      <a16:colId xmlns:a16="http://schemas.microsoft.com/office/drawing/2014/main" val="2187363345"/>
                    </a:ext>
                  </a:extLst>
                </a:gridCol>
                <a:gridCol w="5016871">
                  <a:extLst>
                    <a:ext uri="{9D8B030D-6E8A-4147-A177-3AD203B41FA5}">
                      <a16:colId xmlns:a16="http://schemas.microsoft.com/office/drawing/2014/main" val="20003"/>
                    </a:ext>
                  </a:extLst>
                </a:gridCol>
              </a:tblGrid>
              <a:tr h="374455">
                <a:tc>
                  <a:txBody>
                    <a:bodyPr/>
                    <a:lstStyle/>
                    <a:p>
                      <a:r>
                        <a:rPr lang="en-GB" sz="1000" b="1" i="0" dirty="0" smtClean="0"/>
                        <a:t>SECTION</a:t>
                      </a:r>
                      <a:endParaRPr lang="en-GB" sz="1000" b="1"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1" i="0" dirty="0" smtClean="0"/>
                        <a:t>SUB-SECTION</a:t>
                      </a:r>
                      <a:endParaRPr lang="en-GB" sz="1000" b="1"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1" i="0" baseline="0" dirty="0" smtClean="0"/>
                        <a:t>WPs</a:t>
                      </a:r>
                      <a:endParaRPr lang="en-GB" sz="1000" b="1"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1" i="0" dirty="0" smtClean="0"/>
                        <a:t>PAGES</a:t>
                      </a:r>
                      <a:endParaRPr lang="en-GB" sz="1000" b="1"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1" i="0" dirty="0" smtClean="0"/>
                        <a:t>RELEVANT REPORTS</a:t>
                      </a:r>
                      <a:endParaRPr lang="en-GB" sz="1000" b="1"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16846">
                <a:tc>
                  <a:txBody>
                    <a:bodyPr/>
                    <a:lstStyle/>
                    <a:p>
                      <a:r>
                        <a:rPr lang="en-GB" sz="1100" b="1" dirty="0" smtClean="0"/>
                        <a:t>1. Exec.</a:t>
                      </a:r>
                      <a:r>
                        <a:rPr lang="en-GB" sz="1100" b="1" baseline="0" dirty="0" smtClean="0"/>
                        <a:t> summary</a:t>
                      </a:r>
                      <a:endParaRPr lang="en-GB" sz="11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en-GB" sz="900" dirty="0" smtClean="0"/>
                        <a:t>1,2</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en-GB" sz="900" dirty="0" smtClean="0"/>
                        <a:t>~ 10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smtClean="0">
                          <a:solidFill>
                            <a:srgbClr val="FF0000"/>
                          </a:solidFill>
                        </a:rPr>
                        <a:t>D1.3 Production of a short monograph summarizing the Conceptual Design Report. (M48)</a:t>
                      </a:r>
                    </a:p>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237635">
                <a:tc>
                  <a:txBody>
                    <a:bodyPr/>
                    <a:lstStyle/>
                    <a:p>
                      <a:r>
                        <a:rPr lang="en-GB" sz="1100" b="1" dirty="0" smtClean="0"/>
                        <a:t>2. Introduction</a:t>
                      </a:r>
                      <a:endParaRPr lang="en-GB" sz="11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smtClean="0"/>
                        <a:t>1,2</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smtClean="0"/>
                        <a:t>~</a:t>
                      </a:r>
                      <a:r>
                        <a:rPr lang="en-GB" sz="900" baseline="0" dirty="0" smtClean="0"/>
                        <a:t> 10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smtClean="0"/>
                        <a:t>All</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31364">
                <a:tc rowSpan="2">
                  <a:txBody>
                    <a:bodyPr/>
                    <a:lstStyle/>
                    <a:p>
                      <a:r>
                        <a:rPr lang="en-GB" sz="1100" b="1" dirty="0" smtClean="0"/>
                        <a:t>3.</a:t>
                      </a:r>
                      <a:r>
                        <a:rPr lang="en-GB" sz="1100" b="1" baseline="0" dirty="0" smtClean="0"/>
                        <a:t> Science Goals and Photon Output Requirements</a:t>
                      </a:r>
                      <a:endParaRPr lang="en-GB" sz="11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indent="0">
                        <a:buNone/>
                      </a:pPr>
                      <a:r>
                        <a:rPr lang="en-GB" sz="900" baseline="0" dirty="0" smtClean="0"/>
                        <a:t>1. Summary of Science Case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lang="en-GB" sz="900" dirty="0" smtClean="0"/>
                        <a:t>2</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lang="en-GB" sz="900" dirty="0" smtClean="0"/>
                        <a:t>~ 10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lang="en-GB" sz="900" dirty="0" err="1" smtClean="0"/>
                        <a:t>D2.1</a:t>
                      </a:r>
                      <a:r>
                        <a:rPr lang="en-GB" sz="900" dirty="0" smtClean="0"/>
                        <a:t> Report providing users requirements and FEL performance specification</a:t>
                      </a:r>
                      <a:r>
                        <a:rPr lang="en-GB" sz="900" baseline="0" dirty="0" smtClean="0"/>
                        <a:t> (</a:t>
                      </a:r>
                      <a:r>
                        <a:rPr lang="en-GB" sz="900" baseline="0" dirty="0" err="1" smtClean="0"/>
                        <a:t>M12</a:t>
                      </a:r>
                      <a:r>
                        <a:rPr lang="en-GB" sz="900" baseline="0" dirty="0" smtClean="0"/>
                        <a:t>)</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3"/>
                  </a:ext>
                </a:extLst>
              </a:tr>
              <a:tr h="359936">
                <a:tc vMerge="1">
                  <a:txBody>
                    <a:bodyPr/>
                    <a:lstStyle/>
                    <a:p>
                      <a:endParaRPr lang="en-GB" sz="900" b="1" dirty="0"/>
                    </a:p>
                  </a:txBody>
                  <a:tcPr/>
                </a:tc>
                <a:tc>
                  <a:txBody>
                    <a:bodyPr/>
                    <a:lstStyle/>
                    <a:p>
                      <a:r>
                        <a:rPr lang="en-GB" sz="900" dirty="0" smtClean="0"/>
                        <a:t>2. Photon Output Requirements</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lang="en-GB" sz="900" dirty="0" smtClean="0"/>
                        <a:t>2</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lang="en-GB" sz="900" dirty="0" smtClean="0"/>
                        <a:t>~ 10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err="1" smtClean="0"/>
                        <a:t>D2.1</a:t>
                      </a:r>
                      <a:r>
                        <a:rPr lang="en-GB" sz="900" dirty="0" smtClean="0"/>
                        <a:t> Report providing users requirements and FEL performance specification</a:t>
                      </a:r>
                      <a:r>
                        <a:rPr lang="en-GB" sz="900" baseline="0" dirty="0" smtClean="0"/>
                        <a:t> (</a:t>
                      </a:r>
                      <a:r>
                        <a:rPr lang="en-GB" sz="900" baseline="0" dirty="0" err="1" smtClean="0"/>
                        <a:t>M12</a:t>
                      </a:r>
                      <a:r>
                        <a:rPr lang="en-GB" sz="900" baseline="0" dirty="0" smtClean="0"/>
                        <a:t>)</a:t>
                      </a:r>
                      <a:endParaRPr lang="en-GB" sz="9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4"/>
                  </a:ext>
                </a:extLst>
              </a:tr>
              <a:tr h="316846">
                <a:tc rowSpan="8">
                  <a:txBody>
                    <a:bodyPr/>
                    <a:lstStyle/>
                    <a:p>
                      <a:r>
                        <a:rPr lang="en-GB" sz="1100" b="1" dirty="0" smtClean="0"/>
                        <a:t>4. Systems</a:t>
                      </a:r>
                      <a:r>
                        <a:rPr lang="en-GB" sz="1100" b="1" baseline="0" dirty="0" smtClean="0"/>
                        <a:t> design and Performance</a:t>
                      </a:r>
                      <a:endParaRPr lang="en-GB" sz="11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1. Facility Layout</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2,6</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 10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err="1" smtClean="0"/>
                        <a:t>D2.2</a:t>
                      </a:r>
                      <a:r>
                        <a:rPr lang="en-GB" sz="900" baseline="0" dirty="0" smtClean="0"/>
                        <a:t> </a:t>
                      </a:r>
                      <a:r>
                        <a:rPr lang="en-GB" sz="900" dirty="0" smtClean="0"/>
                        <a:t>Report summarizing the FEL design with accelerator and undulator requirements</a:t>
                      </a:r>
                      <a:r>
                        <a:rPr lang="en-GB" sz="900" baseline="0" dirty="0" smtClean="0"/>
                        <a:t> (</a:t>
                      </a:r>
                      <a:r>
                        <a:rPr lang="en-GB" sz="900" baseline="0" dirty="0" err="1" smtClean="0"/>
                        <a:t>M24</a:t>
                      </a:r>
                      <a:r>
                        <a:rPr lang="en-GB" sz="900" baseline="0" dirty="0" smtClean="0"/>
                        <a:t>)</a:t>
                      </a:r>
                      <a:r>
                        <a:rPr lang="en-GB" sz="900" dirty="0" smtClean="0"/>
                        <a:t> </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5"/>
                  </a:ext>
                </a:extLst>
              </a:tr>
              <a:tr h="547280">
                <a:tc vMerge="1">
                  <a:txBody>
                    <a:bodyPr/>
                    <a:lstStyle/>
                    <a:p>
                      <a:endParaRPr lang="en-GB" sz="900" b="1" dirty="0"/>
                    </a:p>
                  </a:txBody>
                  <a:tcPr/>
                </a:tc>
                <a:tc>
                  <a:txBody>
                    <a:bodyPr/>
                    <a:lstStyle/>
                    <a:p>
                      <a:r>
                        <a:rPr lang="en-GB" sz="900" dirty="0" smtClean="0"/>
                        <a:t>2.</a:t>
                      </a:r>
                      <a:r>
                        <a:rPr lang="en-GB" sz="900" baseline="0" dirty="0" smtClean="0"/>
                        <a:t> Injector</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3</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 20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err="1" smtClean="0"/>
                        <a:t>D3.1</a:t>
                      </a:r>
                      <a:r>
                        <a:rPr lang="en-GB" sz="900" dirty="0" smtClean="0"/>
                        <a:t> Evaluation report of the optimum e-gun and injector solution for the CompactLight </a:t>
                      </a:r>
                      <a:r>
                        <a:rPr lang="en-GB" sz="900" dirty="0" err="1" smtClean="0"/>
                        <a:t>CDR.</a:t>
                      </a:r>
                      <a:r>
                        <a:rPr lang="en-GB" sz="900" dirty="0" smtClean="0"/>
                        <a:t> (</a:t>
                      </a:r>
                      <a:r>
                        <a:rPr lang="en-GB" sz="900" dirty="0" err="1" smtClean="0"/>
                        <a:t>M18</a:t>
                      </a:r>
                      <a:r>
                        <a:rPr lang="en-GB" sz="900" dirty="0" smtClean="0"/>
                        <a:t>)</a:t>
                      </a:r>
                    </a:p>
                    <a:p>
                      <a:r>
                        <a:rPr lang="en-GB" sz="900" dirty="0" smtClean="0"/>
                        <a:t>D3.2 A review report on the bunch compression techniques and phase space linearization (M18)</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smtClean="0"/>
                        <a:t>D3.3 Design report of the injector  diagnostics/beam manipulations (M39)</a:t>
                      </a:r>
                      <a:br>
                        <a:rPr lang="en-GB" sz="900" dirty="0" smtClean="0"/>
                      </a:br>
                      <a:r>
                        <a:rPr lang="en-GB" sz="900" dirty="0" smtClean="0"/>
                        <a:t>D3.4 E-gun and injector Design Report with diagnostics and phase space linearizer (M39)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6"/>
                  </a:ext>
                </a:extLst>
              </a:tr>
              <a:tr h="327941">
                <a:tc vMerge="1">
                  <a:txBody>
                    <a:bodyPr/>
                    <a:lstStyle/>
                    <a:p>
                      <a:endParaRPr lang="en-GB" sz="900" b="1" dirty="0"/>
                    </a:p>
                  </a:txBody>
                  <a:tcPr/>
                </a:tc>
                <a:tc>
                  <a:txBody>
                    <a:bodyPr/>
                    <a:lstStyle/>
                    <a:p>
                      <a:r>
                        <a:rPr lang="en-GB" sz="900" dirty="0" smtClean="0"/>
                        <a:t>3. RF Systems</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4</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 20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err="1" smtClean="0"/>
                        <a:t>D4.1</a:t>
                      </a:r>
                      <a:r>
                        <a:rPr lang="en-GB" sz="900" dirty="0" smtClean="0"/>
                        <a:t> Computer code report for RF power unit design and cost optimization. (M18)</a:t>
                      </a:r>
                    </a:p>
                    <a:p>
                      <a:r>
                        <a:rPr lang="en-GB" sz="900" dirty="0" smtClean="0"/>
                        <a:t>D4.2 Design report of the optimized RF unit (M39)</a:t>
                      </a:r>
                    </a:p>
                    <a:p>
                      <a:r>
                        <a:rPr lang="en-GB" sz="900" dirty="0" smtClean="0"/>
                        <a:t>D4.3 Report on RF unit design and fabrication (M39)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7"/>
                  </a:ext>
                </a:extLst>
              </a:tr>
              <a:tr h="316846">
                <a:tc vMerge="1">
                  <a:txBody>
                    <a:bodyPr/>
                    <a:lstStyle/>
                    <a:p>
                      <a:endParaRPr lang="en-GB" sz="900" b="1" dirty="0"/>
                    </a:p>
                  </a:txBody>
                  <a:tcPr/>
                </a:tc>
                <a:tc>
                  <a:txBody>
                    <a:bodyPr/>
                    <a:lstStyle/>
                    <a:p>
                      <a:r>
                        <a:rPr lang="en-GB" sz="900" dirty="0" smtClean="0"/>
                        <a:t>4. Undulators</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5</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 20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err="1" smtClean="0"/>
                        <a:t>D5.1</a:t>
                      </a:r>
                      <a:r>
                        <a:rPr lang="en-GB" sz="900" dirty="0" smtClean="0"/>
                        <a:t> A review report comparing the different technologies for the CompactLight undulator. (M18)</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smtClean="0"/>
                        <a:t>D5.2 Conceptual Design Report of the </a:t>
                      </a:r>
                      <a:r>
                        <a:rPr lang="en-GB" sz="900" dirty="0" err="1" smtClean="0"/>
                        <a:t>undulator</a:t>
                      </a:r>
                      <a:r>
                        <a:rPr lang="en-GB" sz="900" dirty="0" smtClean="0"/>
                        <a:t> (M39)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8"/>
                  </a:ext>
                </a:extLst>
              </a:tr>
              <a:tr h="316846">
                <a:tc vMerge="1">
                  <a:txBody>
                    <a:bodyPr/>
                    <a:lstStyle/>
                    <a:p>
                      <a:endParaRPr lang="en-GB" sz="900" b="1" dirty="0"/>
                    </a:p>
                  </a:txBody>
                  <a:tcPr/>
                </a:tc>
                <a:tc>
                  <a:txBody>
                    <a:bodyPr/>
                    <a:lstStyle/>
                    <a:p>
                      <a:r>
                        <a:rPr lang="en-GB" sz="900" dirty="0" smtClean="0"/>
                        <a:t>5. Lattice Design and FEL Performance</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6</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 20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D6.1</a:t>
                      </a:r>
                      <a:r>
                        <a:rPr lang="en-GB" sz="900" baseline="0" dirty="0" smtClean="0"/>
                        <a:t> </a:t>
                      </a:r>
                      <a:r>
                        <a:rPr lang="en-GB" sz="900" dirty="0" smtClean="0"/>
                        <a:t>Review report on the most advanced computer codes for the facility design (M18)</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smtClean="0"/>
                        <a:t>D6.2 Final report with start to end facility simulations (M42)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9"/>
                  </a:ext>
                </a:extLst>
              </a:tr>
              <a:tr h="316846">
                <a:tc vMerge="1">
                  <a:txBody>
                    <a:bodyPr/>
                    <a:lstStyle/>
                    <a:p>
                      <a:endParaRPr lang="en-GB"/>
                    </a:p>
                  </a:txBody>
                  <a:tcPr/>
                </a:tc>
                <a:tc>
                  <a:txBody>
                    <a:bodyPr/>
                    <a:lstStyle/>
                    <a:p>
                      <a:r>
                        <a:rPr lang="en-GB" sz="900" dirty="0" smtClean="0"/>
                        <a:t>6. Diagnostics</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8</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 5</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smtClean="0"/>
                        <a:t>D8.1 XLS electron</a:t>
                      </a:r>
                      <a:r>
                        <a:rPr lang="en-GB" sz="900" baseline="0" dirty="0" smtClean="0"/>
                        <a:t> and photon beam diagnostics: layout and machine implementation (M42)</a:t>
                      </a:r>
                      <a:endParaRPr lang="en-GB" sz="9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228462706"/>
                  </a:ext>
                </a:extLst>
              </a:tr>
              <a:tr h="238503">
                <a:tc vMerge="1">
                  <a:txBody>
                    <a:bodyPr/>
                    <a:lstStyle/>
                    <a:p>
                      <a:endParaRPr lang="en-GB" sz="900" b="1" dirty="0"/>
                    </a:p>
                  </a:txBody>
                  <a:tcPr/>
                </a:tc>
                <a:tc>
                  <a:txBody>
                    <a:bodyPr/>
                    <a:lstStyle/>
                    <a:p>
                      <a:r>
                        <a:rPr lang="en-GB" sz="900" dirty="0" smtClean="0"/>
                        <a:t>7. </a:t>
                      </a:r>
                      <a:r>
                        <a:rPr lang="en-GB" sz="900" dirty="0" smtClean="0"/>
                        <a:t>Photon Beamlines</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8</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 10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smtClean="0"/>
                        <a:t>D8.1 XLS electron</a:t>
                      </a:r>
                      <a:r>
                        <a:rPr lang="en-GB" sz="900" baseline="0" dirty="0" smtClean="0"/>
                        <a:t> and photon beam diagnostics: layout and machine implementation (M42)</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10"/>
                  </a:ext>
                </a:extLst>
              </a:tr>
              <a:tr h="238503">
                <a:tc vMerge="1">
                  <a:txBody>
                    <a:bodyPr/>
                    <a:lstStyle/>
                    <a:p>
                      <a:endParaRPr lang="en-GB" sz="900" b="1" dirty="0"/>
                    </a:p>
                  </a:txBody>
                  <a:tcPr/>
                </a:tc>
                <a:tc>
                  <a:txBody>
                    <a:bodyPr/>
                    <a:lstStyle/>
                    <a:p>
                      <a:r>
                        <a:rPr lang="en-GB" sz="900" dirty="0" smtClean="0"/>
                        <a:t>8. </a:t>
                      </a:r>
                      <a:r>
                        <a:rPr lang="en-GB" sz="900" dirty="0" smtClean="0"/>
                        <a:t>Building and Site</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2</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en-GB" sz="900" dirty="0" smtClean="0"/>
                        <a:t>~ 10</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11"/>
                  </a:ext>
                </a:extLst>
              </a:tr>
              <a:tr h="316846">
                <a:tc rowSpan="3">
                  <a:txBody>
                    <a:bodyPr/>
                    <a:lstStyle/>
                    <a:p>
                      <a:r>
                        <a:rPr lang="en-GB" sz="1100" b="1" dirty="0" smtClean="0"/>
                        <a:t>5. Strategic Issues</a:t>
                      </a:r>
                      <a:endParaRPr lang="en-GB" sz="11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900" dirty="0" smtClean="0"/>
                        <a:t>1.</a:t>
                      </a:r>
                      <a:r>
                        <a:rPr lang="en-GB" sz="900" baseline="0" dirty="0" smtClean="0"/>
                        <a:t> Global Integration</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900" dirty="0" smtClean="0"/>
                        <a:t>7</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900" dirty="0" smtClean="0"/>
                        <a:t>~ 15</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900" dirty="0" smtClean="0"/>
                        <a:t>D7.1 Mid-term report with CompactLight global integration and cost analysis (M24)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smtClean="0">
                          <a:solidFill>
                            <a:srgbClr val="FF0000"/>
                          </a:solidFill>
                        </a:rPr>
                        <a:t>D7.2 Global</a:t>
                      </a:r>
                      <a:r>
                        <a:rPr lang="en-GB" sz="900" b="1" baseline="0" dirty="0" smtClean="0">
                          <a:solidFill>
                            <a:srgbClr val="FF0000"/>
                          </a:solidFill>
                        </a:rPr>
                        <a:t> integration analysis, services and cost (M48)  - can this be completed earlier?</a:t>
                      </a:r>
                      <a:endParaRPr lang="en-GB" sz="900" b="1" dirty="0" smtClean="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316846">
                <a:tc vMerge="1">
                  <a:txBody>
                    <a:bodyPr/>
                    <a:lstStyle/>
                    <a:p>
                      <a:endParaRPr lang="en-GB" sz="900" b="1" dirty="0"/>
                    </a:p>
                  </a:txBody>
                  <a:tcPr/>
                </a:tc>
                <a:tc>
                  <a:txBody>
                    <a:bodyPr/>
                    <a:lstStyle/>
                    <a:p>
                      <a:r>
                        <a:rPr lang="en-GB" sz="900" dirty="0" smtClean="0"/>
                        <a:t>2. Cost Estimates</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900" dirty="0" smtClean="0"/>
                        <a:t>7</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900" dirty="0" smtClean="0"/>
                        <a:t>~ 15</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smtClean="0"/>
                        <a:t>D7.1 Mid-term report with CompactLight global integration and cost analysis (M24)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smtClean="0">
                          <a:solidFill>
                            <a:srgbClr val="FF0000"/>
                          </a:solidFill>
                        </a:rPr>
                        <a:t>D7.2 Global</a:t>
                      </a:r>
                      <a:r>
                        <a:rPr lang="en-GB" sz="900" b="1" baseline="0" dirty="0" smtClean="0">
                          <a:solidFill>
                            <a:srgbClr val="FF0000"/>
                          </a:solidFill>
                        </a:rPr>
                        <a:t> integration analysis, services and cost (M48) - can this be completed earlier?</a:t>
                      </a:r>
                      <a:endParaRPr lang="en-GB" sz="900" b="1" dirty="0" smtClean="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37635">
                <a:tc vMerge="1">
                  <a:txBody>
                    <a:bodyPr/>
                    <a:lstStyle/>
                    <a:p>
                      <a:endParaRPr lang="en-GB" sz="900" b="1" dirty="0"/>
                    </a:p>
                  </a:txBody>
                  <a:tcPr/>
                </a:tc>
                <a:tc>
                  <a:txBody>
                    <a:bodyPr/>
                    <a:lstStyle/>
                    <a:p>
                      <a:r>
                        <a:rPr lang="en-GB" sz="900" dirty="0" smtClean="0"/>
                        <a:t>3. Technology Transfer </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900" dirty="0" smtClean="0"/>
                        <a:t>7</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900" dirty="0" smtClean="0"/>
                        <a:t>~ 15</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238503">
                <a:tc rowSpan="2">
                  <a:txBody>
                    <a:bodyPr/>
                    <a:lstStyle/>
                    <a:p>
                      <a:r>
                        <a:rPr lang="en-GB" sz="1100" b="1" dirty="0" smtClean="0"/>
                        <a:t>6. Appendices</a:t>
                      </a:r>
                      <a:endParaRPr lang="en-GB" sz="11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smtClean="0"/>
                        <a:t>1. Parameter</a:t>
                      </a:r>
                      <a:r>
                        <a:rPr lang="en-GB" sz="900" baseline="0" dirty="0" smtClean="0"/>
                        <a:t> Tables</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smtClean="0"/>
                        <a:t>1</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smtClean="0"/>
                        <a:t>~ 5</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15"/>
                  </a:ext>
                </a:extLst>
              </a:tr>
              <a:tr h="238503">
                <a:tc vMerge="1">
                  <a:txBody>
                    <a:bodyPr/>
                    <a:lstStyle/>
                    <a:p>
                      <a:endParaRPr lang="en-GB" sz="900" b="1" dirty="0"/>
                    </a:p>
                  </a:txBody>
                  <a:tcPr/>
                </a:tc>
                <a:tc>
                  <a:txBody>
                    <a:bodyPr/>
                    <a:lstStyle/>
                    <a:p>
                      <a:r>
                        <a:rPr lang="en-GB" sz="900" dirty="0" smtClean="0"/>
                        <a:t>2. </a:t>
                      </a:r>
                      <a:r>
                        <a:rPr lang="en-GB" sz="900" baseline="0" dirty="0" smtClean="0"/>
                        <a:t>Publications</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smtClean="0"/>
                        <a:t>1</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smtClean="0"/>
                        <a:t>~ 5</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16"/>
                  </a:ext>
                </a:extLst>
              </a:tr>
              <a:tr h="238503">
                <a:tc>
                  <a:txBody>
                    <a:bodyPr/>
                    <a:lstStyle/>
                    <a:p>
                      <a:endParaRPr lang="en-GB" sz="11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smtClean="0"/>
                        <a:t>3. Institutes</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smtClean="0"/>
                        <a:t>~ 5</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070189145"/>
                  </a:ext>
                </a:extLst>
              </a:tr>
            </a:tbl>
          </a:graphicData>
        </a:graphic>
      </p:graphicFrame>
      <p:sp>
        <p:nvSpPr>
          <p:cNvPr id="6" name="Title 1"/>
          <p:cNvSpPr>
            <a:spLocks noGrp="1"/>
          </p:cNvSpPr>
          <p:nvPr>
            <p:ph type="title"/>
          </p:nvPr>
        </p:nvSpPr>
        <p:spPr>
          <a:xfrm>
            <a:off x="503548" y="60158"/>
            <a:ext cx="8136904" cy="416514"/>
          </a:xfrm>
        </p:spPr>
        <p:txBody>
          <a:bodyPr>
            <a:normAutofit fontScale="90000"/>
          </a:bodyPr>
          <a:lstStyle/>
          <a:p>
            <a:r>
              <a:rPr lang="en-GB" sz="2400" dirty="0" smtClean="0"/>
              <a:t>Contents</a:t>
            </a:r>
            <a:endParaRPr lang="en-GB" sz="2400" dirty="0"/>
          </a:p>
        </p:txBody>
      </p:sp>
    </p:spTree>
    <p:extLst>
      <p:ext uri="{BB962C8B-B14F-4D97-AF65-F5344CB8AC3E}">
        <p14:creationId xmlns:p14="http://schemas.microsoft.com/office/powerpoint/2010/main" val="1796051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548" y="548680"/>
            <a:ext cx="8136904" cy="576064"/>
          </a:xfrm>
        </p:spPr>
        <p:txBody>
          <a:bodyPr>
            <a:normAutofit fontScale="90000"/>
          </a:bodyPr>
          <a:lstStyle/>
          <a:p>
            <a:r>
              <a:rPr lang="en-GB" dirty="0" smtClean="0"/>
              <a:t>CDR Production</a:t>
            </a:r>
            <a:endParaRPr lang="en-GB" dirty="0"/>
          </a:p>
        </p:txBody>
      </p:sp>
      <p:sp>
        <p:nvSpPr>
          <p:cNvPr id="3" name="Content Placeholder 2"/>
          <p:cNvSpPr>
            <a:spLocks noGrp="1"/>
          </p:cNvSpPr>
          <p:nvPr>
            <p:ph idx="1"/>
          </p:nvPr>
        </p:nvSpPr>
        <p:spPr>
          <a:xfrm>
            <a:off x="457200" y="1196752"/>
            <a:ext cx="8229600" cy="5544616"/>
          </a:xfrm>
        </p:spPr>
        <p:txBody>
          <a:bodyPr>
            <a:normAutofit/>
          </a:bodyPr>
          <a:lstStyle/>
          <a:p>
            <a:pPr marL="342900" lvl="1" indent="-342900">
              <a:buFont typeface="Arial" panose="020B0604020202020204" pitchFamily="34" charset="0"/>
              <a:buChar char="•"/>
            </a:pPr>
            <a:r>
              <a:rPr lang="en-GB" sz="1800" dirty="0" smtClean="0"/>
              <a:t>Approximate page count ~200</a:t>
            </a:r>
          </a:p>
          <a:p>
            <a:pPr marL="342900" lvl="1" indent="-342900">
              <a:buFont typeface="Arial" panose="020B0604020202020204" pitchFamily="34" charset="0"/>
              <a:buChar char="•"/>
            </a:pPr>
            <a:r>
              <a:rPr lang="en-GB" sz="1800" dirty="0" smtClean="0"/>
              <a:t>Page counts for each section/subsection shown </a:t>
            </a:r>
            <a:r>
              <a:rPr lang="en-GB" sz="1800" i="1" u="sng" dirty="0" smtClean="0"/>
              <a:t>as a guide only</a:t>
            </a:r>
            <a:r>
              <a:rPr lang="en-GB" sz="1800" i="1" dirty="0" smtClean="0"/>
              <a:t> </a:t>
            </a:r>
            <a:r>
              <a:rPr lang="en-GB" sz="1800" dirty="0" smtClean="0"/>
              <a:t>- but please aim to be concise throughout. </a:t>
            </a:r>
            <a:endParaRPr lang="en-GB" sz="1800" u="sng" dirty="0" smtClean="0"/>
          </a:p>
          <a:p>
            <a:pPr marL="342900" lvl="1" indent="-342900">
              <a:buFont typeface="Arial" panose="020B0604020202020204" pitchFamily="34" charset="0"/>
              <a:buChar char="•"/>
            </a:pPr>
            <a:r>
              <a:rPr lang="en-GB" sz="1800" dirty="0" smtClean="0"/>
              <a:t>Each WP leader to be responsible for writing/compiling relevant sections, as described in table on previous slide. </a:t>
            </a:r>
          </a:p>
          <a:p>
            <a:pPr marL="342900" lvl="1" indent="-342900">
              <a:buFont typeface="Arial" panose="020B0604020202020204" pitchFamily="34" charset="0"/>
              <a:buChar char="•"/>
            </a:pPr>
            <a:r>
              <a:rPr lang="en-GB" sz="1800" dirty="0" smtClean="0"/>
              <a:t>Material from any </a:t>
            </a:r>
            <a:r>
              <a:rPr lang="en-GB" sz="1800" dirty="0"/>
              <a:t>WP reports already produced as deliverables </a:t>
            </a:r>
            <a:r>
              <a:rPr lang="en-GB" sz="1800" dirty="0" smtClean="0"/>
              <a:t>can be reused in the CDR, probably with some editing down to make more concise. </a:t>
            </a:r>
          </a:p>
          <a:p>
            <a:pPr marL="342900" lvl="1" indent="-342900">
              <a:buFont typeface="Arial" panose="020B0604020202020204" pitchFamily="34" charset="0"/>
              <a:buChar char="•"/>
            </a:pPr>
            <a:r>
              <a:rPr lang="en-GB" sz="1800" dirty="0" smtClean="0"/>
              <a:t>WP2 will take responsibility for editing the style/language as necessary, so WP leaders can concentrate mainly on technical content, justification for parameter choices, etc…</a:t>
            </a:r>
          </a:p>
          <a:p>
            <a:pPr marL="342900" lvl="1" indent="-342900">
              <a:buFont typeface="Arial" panose="020B0604020202020204" pitchFamily="34" charset="0"/>
              <a:buChar char="•"/>
            </a:pPr>
            <a:r>
              <a:rPr lang="en-GB" sz="1800" dirty="0" smtClean="0"/>
              <a:t>We are using Overleaf which has worked well so far for WP reports</a:t>
            </a:r>
          </a:p>
          <a:p>
            <a:r>
              <a:rPr lang="en-GB" sz="1800" b="1" u="sng" dirty="0" smtClean="0"/>
              <a:t>I need advice on how to set up automated backups</a:t>
            </a:r>
          </a:p>
        </p:txBody>
      </p:sp>
    </p:spTree>
    <p:extLst>
      <p:ext uri="{BB962C8B-B14F-4D97-AF65-F5344CB8AC3E}">
        <p14:creationId xmlns:p14="http://schemas.microsoft.com/office/powerpoint/2010/main" val="2576416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548" y="548680"/>
            <a:ext cx="8136904" cy="576064"/>
          </a:xfrm>
        </p:spPr>
        <p:txBody>
          <a:bodyPr>
            <a:normAutofit fontScale="90000"/>
          </a:bodyPr>
          <a:lstStyle/>
          <a:p>
            <a:r>
              <a:rPr lang="en-GB" dirty="0" smtClean="0"/>
              <a:t>Overleaf Guidance</a:t>
            </a:r>
            <a:endParaRPr lang="en-GB" dirty="0"/>
          </a:p>
        </p:txBody>
      </p:sp>
      <p:sp>
        <p:nvSpPr>
          <p:cNvPr id="3" name="Content Placeholder 2"/>
          <p:cNvSpPr>
            <a:spLocks noGrp="1"/>
          </p:cNvSpPr>
          <p:nvPr>
            <p:ph idx="1"/>
          </p:nvPr>
        </p:nvSpPr>
        <p:spPr>
          <a:xfrm>
            <a:off x="457200" y="1196752"/>
            <a:ext cx="8229600" cy="5544616"/>
          </a:xfrm>
        </p:spPr>
        <p:txBody>
          <a:bodyPr>
            <a:normAutofit lnSpcReduction="10000"/>
          </a:bodyPr>
          <a:lstStyle/>
          <a:p>
            <a:pPr marL="0" lvl="1" indent="0">
              <a:buNone/>
            </a:pPr>
            <a:r>
              <a:rPr lang="en-GB" sz="1600" dirty="0"/>
              <a:t>T</a:t>
            </a:r>
            <a:r>
              <a:rPr lang="en-GB" sz="1600" dirty="0" smtClean="0"/>
              <a:t>he </a:t>
            </a:r>
            <a:r>
              <a:rPr lang="en-GB" sz="1600" dirty="0"/>
              <a:t>CDR </a:t>
            </a:r>
            <a:r>
              <a:rPr lang="en-GB" sz="1600" dirty="0" smtClean="0"/>
              <a:t>is here:</a:t>
            </a:r>
          </a:p>
          <a:p>
            <a:pPr marL="742950" lvl="2" indent="-342900"/>
            <a:r>
              <a:rPr lang="en-GB" sz="1400" b="1" dirty="0" smtClean="0">
                <a:hlinkClick r:id="rId2"/>
              </a:rPr>
              <a:t>https</a:t>
            </a:r>
            <a:r>
              <a:rPr lang="en-GB" sz="1400" b="1" dirty="0">
                <a:hlinkClick r:id="rId2"/>
              </a:rPr>
              <a:t>://</a:t>
            </a:r>
            <a:r>
              <a:rPr lang="en-GB" sz="1400" b="1" dirty="0" smtClean="0">
                <a:hlinkClick r:id="rId2"/>
              </a:rPr>
              <a:t>www.overleaf.com/project/5e5789379d81750001e7cc9a</a:t>
            </a:r>
            <a:endParaRPr lang="en-GB" sz="1400" b="1" dirty="0"/>
          </a:p>
          <a:p>
            <a:pPr marL="0" lvl="1" indent="0">
              <a:buNone/>
            </a:pPr>
            <a:r>
              <a:rPr lang="en-GB" sz="1600" b="1" dirty="0" smtClean="0"/>
              <a:t>Top Level</a:t>
            </a:r>
          </a:p>
          <a:p>
            <a:pPr marL="742950" lvl="2" indent="-342900"/>
            <a:r>
              <a:rPr lang="en-GB" sz="1400" dirty="0" smtClean="0"/>
              <a:t>The </a:t>
            </a:r>
            <a:r>
              <a:rPr lang="en-GB" sz="1400" dirty="0"/>
              <a:t>file &lt;</a:t>
            </a:r>
            <a:r>
              <a:rPr lang="en-GB" sz="1400" dirty="0" err="1"/>
              <a:t>main.tex</a:t>
            </a:r>
            <a:r>
              <a:rPr lang="en-GB" sz="1400" dirty="0"/>
              <a:t>&gt; is the top level file. </a:t>
            </a:r>
            <a:endParaRPr lang="en-GB" sz="1400" dirty="0" smtClean="0"/>
          </a:p>
          <a:p>
            <a:pPr marL="742950" lvl="2" indent="-342900"/>
            <a:r>
              <a:rPr lang="en-GB" sz="1400" b="1" i="1" dirty="0" smtClean="0"/>
              <a:t>Mostly </a:t>
            </a:r>
            <a:r>
              <a:rPr lang="en-GB" sz="1400" b="1" i="1" dirty="0"/>
              <a:t>this shouldn’t need to be edited</a:t>
            </a:r>
            <a:r>
              <a:rPr lang="en-GB" sz="1400" dirty="0"/>
              <a:t>. However, if you need to add extra packages or definitions this is the place to put them, </a:t>
            </a:r>
            <a:r>
              <a:rPr lang="en-GB" sz="1400" b="1" i="1" dirty="0"/>
              <a:t>NOT</a:t>
            </a:r>
            <a:r>
              <a:rPr lang="en-GB" sz="1400" dirty="0"/>
              <a:t> in the chapter files. </a:t>
            </a:r>
            <a:endParaRPr lang="en-GB" sz="1400" dirty="0" smtClean="0"/>
          </a:p>
          <a:p>
            <a:pPr marL="742950" lvl="2" indent="-342900"/>
            <a:r>
              <a:rPr lang="en-GB" sz="1400" dirty="0" smtClean="0"/>
              <a:t>The </a:t>
            </a:r>
            <a:r>
              <a:rPr lang="en-GB" sz="1400" dirty="0"/>
              <a:t>chapter files ONLY need to contain the </a:t>
            </a:r>
            <a:r>
              <a:rPr lang="en-GB" sz="1400" dirty="0" smtClean="0"/>
              <a:t>content, </a:t>
            </a:r>
            <a:r>
              <a:rPr lang="en-GB" sz="1400" dirty="0"/>
              <a:t>which is to be added between \begin{document} and \end{document</a:t>
            </a:r>
            <a:r>
              <a:rPr lang="en-GB" sz="1400" dirty="0" smtClean="0"/>
              <a:t>}.</a:t>
            </a:r>
            <a:endParaRPr lang="en-GB" sz="1400" dirty="0"/>
          </a:p>
          <a:p>
            <a:pPr marL="0" lvl="1" indent="0">
              <a:buNone/>
            </a:pPr>
            <a:r>
              <a:rPr lang="en-GB" sz="1600" b="1" dirty="0" smtClean="0"/>
              <a:t>Chapters</a:t>
            </a:r>
          </a:p>
          <a:p>
            <a:pPr marL="742950" lvl="2" indent="-342900"/>
            <a:r>
              <a:rPr lang="en-GB" sz="1400" dirty="0" smtClean="0"/>
              <a:t>The </a:t>
            </a:r>
            <a:r>
              <a:rPr lang="en-GB" sz="1400" dirty="0"/>
              <a:t>folder &lt;chapters&gt; contains a blank file for each chapter, ready for us all to start writing….. </a:t>
            </a:r>
          </a:p>
          <a:p>
            <a:pPr marL="742950" lvl="2" indent="-342900"/>
            <a:r>
              <a:rPr lang="en-GB" sz="1400" dirty="0"/>
              <a:t>Each chapter file can be compiled independently – in this case you will just see a pdf of that chapter, not the whole document. If you want to see the whole document you can compile &lt;</a:t>
            </a:r>
            <a:r>
              <a:rPr lang="en-GB" sz="1400" dirty="0" err="1"/>
              <a:t>main.tex</a:t>
            </a:r>
            <a:r>
              <a:rPr lang="en-GB" sz="1400" dirty="0"/>
              <a:t>&gt;. </a:t>
            </a:r>
            <a:r>
              <a:rPr lang="en-GB" sz="1400" i="1" dirty="0"/>
              <a:t>This will be a lot slower</a:t>
            </a:r>
            <a:r>
              <a:rPr lang="en-GB" sz="1400" dirty="0"/>
              <a:t> so mostly it will be best to compile chapters independently. </a:t>
            </a:r>
          </a:p>
          <a:p>
            <a:pPr marL="0" lvl="1" indent="0">
              <a:buNone/>
            </a:pPr>
            <a:r>
              <a:rPr lang="en-GB" sz="1600" b="1" dirty="0" smtClean="0"/>
              <a:t>Images</a:t>
            </a:r>
          </a:p>
          <a:p>
            <a:pPr marL="742950" lvl="2" indent="-342900"/>
            <a:r>
              <a:rPr lang="en-GB" sz="1400" dirty="0" smtClean="0"/>
              <a:t>All </a:t>
            </a:r>
            <a:r>
              <a:rPr lang="en-GB" sz="1400" dirty="0"/>
              <a:t>images should be put in the &lt;figures&gt; folder. </a:t>
            </a:r>
            <a:endParaRPr lang="en-GB" sz="1400" dirty="0" smtClean="0"/>
          </a:p>
          <a:p>
            <a:pPr marL="742950" lvl="2" indent="-342900"/>
            <a:r>
              <a:rPr lang="en-GB" sz="1400" dirty="0" smtClean="0"/>
              <a:t>Please </a:t>
            </a:r>
            <a:r>
              <a:rPr lang="en-GB" sz="1400" dirty="0"/>
              <a:t>include the chapter title in the image filename, or else set up an image subfolder for your chapter (in which case you will have to give the full path to the image when you include it in the document</a:t>
            </a:r>
            <a:r>
              <a:rPr lang="en-GB" sz="1400" dirty="0" smtClean="0"/>
              <a:t>).</a:t>
            </a:r>
          </a:p>
          <a:p>
            <a:pPr marL="742950" lvl="2" indent="-342900"/>
            <a:r>
              <a:rPr lang="en-GB" sz="1400" dirty="0"/>
              <a:t>Vector-based graphics files are strongly preferred to bitmap formats as they reproduce at full resolution irrespective of scaling. </a:t>
            </a:r>
          </a:p>
          <a:p>
            <a:pPr marL="0" lvl="1" indent="0">
              <a:buNone/>
            </a:pPr>
            <a:r>
              <a:rPr lang="en-GB" sz="1600" b="1" dirty="0" smtClean="0"/>
              <a:t>References</a:t>
            </a:r>
          </a:p>
          <a:p>
            <a:pPr marL="742950" lvl="2" indent="-342900"/>
            <a:r>
              <a:rPr lang="en-GB" sz="1400" dirty="0" smtClean="0"/>
              <a:t>Add </a:t>
            </a:r>
            <a:r>
              <a:rPr lang="en-GB" sz="1400" dirty="0"/>
              <a:t>references </a:t>
            </a:r>
            <a:r>
              <a:rPr lang="en-GB" sz="1400" dirty="0" smtClean="0"/>
              <a:t>vis </a:t>
            </a:r>
            <a:r>
              <a:rPr lang="en-GB" sz="1400" dirty="0" err="1" smtClean="0"/>
              <a:t>Mendeley</a:t>
            </a:r>
            <a:r>
              <a:rPr lang="en-GB" sz="1400" dirty="0" smtClean="0"/>
              <a:t>: for those of us a bit rusty on how to do this here is the refresher presented by Markus in Helsinki</a:t>
            </a:r>
            <a:br>
              <a:rPr lang="en-GB" sz="1400" dirty="0" smtClean="0"/>
            </a:br>
            <a:r>
              <a:rPr lang="en-GB" sz="1400" u="sng" dirty="0">
                <a:hlinkClick r:id="rId3"/>
              </a:rPr>
              <a:t>https://indico.cern.ch/event/804400/contributions/3483974/</a:t>
            </a:r>
            <a:endParaRPr lang="en-GB" sz="1400" dirty="0"/>
          </a:p>
          <a:p>
            <a:pPr marL="342900" lvl="1" indent="-342900">
              <a:buFont typeface="Arial" panose="020B0604020202020204" pitchFamily="34" charset="0"/>
              <a:buChar char="•"/>
            </a:pPr>
            <a:endParaRPr lang="en-GB" sz="1800" dirty="0"/>
          </a:p>
          <a:p>
            <a:pPr marL="342900" lvl="1" indent="-342900">
              <a:buFont typeface="Arial" panose="020B0604020202020204" pitchFamily="34" charset="0"/>
              <a:buChar char="•"/>
            </a:pPr>
            <a:endParaRPr lang="en-GB" sz="1800" dirty="0"/>
          </a:p>
          <a:p>
            <a:pPr marL="342900" lvl="1" indent="-342900">
              <a:buFont typeface="Arial" panose="020B0604020202020204" pitchFamily="34" charset="0"/>
              <a:buChar char="•"/>
            </a:pPr>
            <a:endParaRPr lang="en-GB" sz="1800" dirty="0" smtClean="0"/>
          </a:p>
        </p:txBody>
      </p:sp>
    </p:spTree>
    <p:extLst>
      <p:ext uri="{BB962C8B-B14F-4D97-AF65-F5344CB8AC3E}">
        <p14:creationId xmlns:p14="http://schemas.microsoft.com/office/powerpoint/2010/main" val="3127231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8136904" cy="576064"/>
          </a:xfrm>
        </p:spPr>
        <p:txBody>
          <a:bodyPr>
            <a:normAutofit fontScale="90000"/>
          </a:bodyPr>
          <a:lstStyle/>
          <a:p>
            <a:r>
              <a:rPr lang="en-GB" dirty="0" smtClean="0"/>
              <a:t>CDR Production – Style Guide</a:t>
            </a:r>
            <a:endParaRPr lang="en-GB" dirty="0"/>
          </a:p>
        </p:txBody>
      </p:sp>
      <p:sp>
        <p:nvSpPr>
          <p:cNvPr id="3" name="Content Placeholder 2"/>
          <p:cNvSpPr>
            <a:spLocks noGrp="1"/>
          </p:cNvSpPr>
          <p:nvPr>
            <p:ph idx="1"/>
          </p:nvPr>
        </p:nvSpPr>
        <p:spPr>
          <a:xfrm>
            <a:off x="457200" y="1268760"/>
            <a:ext cx="8229600" cy="5040559"/>
          </a:xfrm>
        </p:spPr>
        <p:txBody>
          <a:bodyPr>
            <a:normAutofit/>
          </a:bodyPr>
          <a:lstStyle/>
          <a:p>
            <a:r>
              <a:rPr lang="en-GB" sz="1800" dirty="0" smtClean="0"/>
              <a:t>To help obtain a uniform style, we propose the following guidelines and would encourage you to follow them to make the editing more efficient….</a:t>
            </a:r>
          </a:p>
          <a:p>
            <a:pPr lvl="1"/>
            <a:r>
              <a:rPr lang="en-GB" sz="1600" dirty="0" smtClean="0"/>
              <a:t>We write about the </a:t>
            </a:r>
            <a:r>
              <a:rPr lang="en-GB" sz="1600" dirty="0" err="1" smtClean="0"/>
              <a:t>CompactLight</a:t>
            </a:r>
            <a:r>
              <a:rPr lang="en-GB" sz="1600" dirty="0" smtClean="0"/>
              <a:t> </a:t>
            </a:r>
            <a:r>
              <a:rPr lang="en-GB" sz="1600" u="sng" dirty="0" smtClean="0"/>
              <a:t>finished design </a:t>
            </a:r>
            <a:r>
              <a:rPr lang="en-GB" sz="1600" dirty="0" smtClean="0"/>
              <a:t>in the present tense and in the third person. For example, </a:t>
            </a:r>
            <a:endParaRPr lang="en-GB" sz="1600" b="1" dirty="0" smtClean="0"/>
          </a:p>
          <a:p>
            <a:pPr lvl="2"/>
            <a:r>
              <a:rPr lang="en-GB" sz="1400" b="1" i="1" u="sng" dirty="0" smtClean="0"/>
              <a:t>we do say</a:t>
            </a:r>
            <a:r>
              <a:rPr lang="en-GB" sz="1400" dirty="0" smtClean="0"/>
              <a:t> “the undulators for the hard X-ray beamline are superconducting helical devices with a </a:t>
            </a:r>
            <a:r>
              <a:rPr lang="en-GB" sz="1400" dirty="0" err="1" smtClean="0"/>
              <a:t>2mm</a:t>
            </a:r>
            <a:r>
              <a:rPr lang="en-GB" sz="1400" dirty="0" smtClean="0"/>
              <a:t> aperture and a </a:t>
            </a:r>
            <a:r>
              <a:rPr lang="en-GB" sz="1400" dirty="0" err="1" smtClean="0"/>
              <a:t>4mm</a:t>
            </a:r>
            <a:r>
              <a:rPr lang="en-GB" sz="1400" dirty="0" smtClean="0"/>
              <a:t> period”  </a:t>
            </a:r>
          </a:p>
          <a:p>
            <a:pPr lvl="2"/>
            <a:r>
              <a:rPr lang="en-GB" sz="1400" b="1" i="1" u="sng" dirty="0" smtClean="0"/>
              <a:t>we don’t say </a:t>
            </a:r>
            <a:r>
              <a:rPr lang="en-GB" sz="1400" dirty="0" smtClean="0"/>
              <a:t>“we decide that the undulators will be....”</a:t>
            </a:r>
          </a:p>
          <a:p>
            <a:pPr lvl="1"/>
            <a:r>
              <a:rPr lang="en-GB" sz="1600" dirty="0" smtClean="0"/>
              <a:t>However, in discussing the process that led to the final design, we use the past tense and the third person. For example, </a:t>
            </a:r>
          </a:p>
          <a:p>
            <a:pPr lvl="2"/>
            <a:r>
              <a:rPr lang="en-GB" sz="1400" b="1" i="1" u="sng" dirty="0" smtClean="0"/>
              <a:t>we do say </a:t>
            </a:r>
            <a:r>
              <a:rPr lang="en-GB" sz="1400" dirty="0" smtClean="0"/>
              <a:t>“a number of different technology options were evaluated” </a:t>
            </a:r>
          </a:p>
          <a:p>
            <a:pPr lvl="2"/>
            <a:r>
              <a:rPr lang="en-GB" sz="1400" b="1" i="1" u="sng" dirty="0" smtClean="0"/>
              <a:t>we don’t say </a:t>
            </a:r>
            <a:r>
              <a:rPr lang="en-GB" sz="1400" dirty="0" smtClean="0"/>
              <a:t>“we consider a number of technology options”</a:t>
            </a:r>
          </a:p>
          <a:p>
            <a:pPr lvl="1"/>
            <a:r>
              <a:rPr lang="en-GB" sz="1600" dirty="0" smtClean="0"/>
              <a:t>The idea is that this helps distinguish between the </a:t>
            </a:r>
            <a:r>
              <a:rPr lang="en-GB" sz="1600" b="1" i="1" dirty="0" smtClean="0"/>
              <a:t>process</a:t>
            </a:r>
            <a:r>
              <a:rPr lang="en-GB" sz="1600" dirty="0" smtClean="0"/>
              <a:t> of designing </a:t>
            </a:r>
            <a:r>
              <a:rPr lang="en-GB" sz="1600" dirty="0" err="1" smtClean="0"/>
              <a:t>CompactLight</a:t>
            </a:r>
            <a:r>
              <a:rPr lang="en-GB" sz="1600" dirty="0" smtClean="0"/>
              <a:t> and the final </a:t>
            </a:r>
            <a:r>
              <a:rPr lang="en-GB" sz="1600" b="1" i="1" dirty="0" smtClean="0"/>
              <a:t>result</a:t>
            </a:r>
            <a:r>
              <a:rPr lang="en-GB" sz="1600" dirty="0" smtClean="0"/>
              <a:t> and by presenting the finished design in the present tense it makes it seem ‘more real’  </a:t>
            </a:r>
          </a:p>
          <a:p>
            <a:r>
              <a:rPr lang="en-GB" sz="1800" dirty="0" smtClean="0"/>
              <a:t>Please also bear in mind the points made earlier on the purpose and scope of the CDR – </a:t>
            </a:r>
            <a:r>
              <a:rPr lang="en-GB" sz="1800" i="1" u="sng" dirty="0" smtClean="0"/>
              <a:t>we are aiming for concise, well reasoned arguments and well justified parameter specifications rather than massive dumps of data and technical details- </a:t>
            </a:r>
            <a:r>
              <a:rPr lang="en-GB" sz="1800" dirty="0" smtClean="0"/>
              <a:t>we can always refer the reader to the earlier WP reports for more detail!</a:t>
            </a:r>
          </a:p>
          <a:p>
            <a:pPr lvl="1"/>
            <a:endParaRPr lang="en-GB" sz="1500" dirty="0"/>
          </a:p>
          <a:p>
            <a:pPr lvl="1"/>
            <a:endParaRPr lang="en-GB" dirty="0" smtClean="0"/>
          </a:p>
          <a:p>
            <a:pPr marL="457200" lvl="1" indent="0">
              <a:buNone/>
            </a:pPr>
            <a:endParaRPr lang="en-GB" dirty="0" smtClean="0"/>
          </a:p>
          <a:p>
            <a:pPr lvl="1"/>
            <a:endParaRPr lang="en-GB" dirty="0" smtClean="0"/>
          </a:p>
        </p:txBody>
      </p:sp>
    </p:spTree>
    <p:extLst>
      <p:ext uri="{BB962C8B-B14F-4D97-AF65-F5344CB8AC3E}">
        <p14:creationId xmlns:p14="http://schemas.microsoft.com/office/powerpoint/2010/main" val="2315648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548" y="548680"/>
            <a:ext cx="8136904" cy="576064"/>
          </a:xfrm>
        </p:spPr>
        <p:txBody>
          <a:bodyPr>
            <a:normAutofit fontScale="90000"/>
          </a:bodyPr>
          <a:lstStyle/>
          <a:p>
            <a:r>
              <a:rPr lang="en-GB" dirty="0" smtClean="0"/>
              <a:t>2021 CDR Proposed Schedule</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815510753"/>
              </p:ext>
            </p:extLst>
          </p:nvPr>
        </p:nvGraphicFramePr>
        <p:xfrm>
          <a:off x="251520" y="1412776"/>
          <a:ext cx="8712969" cy="4958080"/>
        </p:xfrm>
        <a:graphic>
          <a:graphicData uri="http://schemas.openxmlformats.org/drawingml/2006/table">
            <a:tbl>
              <a:tblPr firstRow="1" bandRow="1">
                <a:tableStyleId>{5940675A-B579-460E-94D1-54222C63F5DA}</a:tableStyleId>
              </a:tblPr>
              <a:tblGrid>
                <a:gridCol w="1656184">
                  <a:extLst>
                    <a:ext uri="{9D8B030D-6E8A-4147-A177-3AD203B41FA5}">
                      <a16:colId xmlns:a16="http://schemas.microsoft.com/office/drawing/2014/main" val="20000"/>
                    </a:ext>
                  </a:extLst>
                </a:gridCol>
                <a:gridCol w="4968552">
                  <a:extLst>
                    <a:ext uri="{9D8B030D-6E8A-4147-A177-3AD203B41FA5}">
                      <a16:colId xmlns:a16="http://schemas.microsoft.com/office/drawing/2014/main" val="20001"/>
                    </a:ext>
                  </a:extLst>
                </a:gridCol>
                <a:gridCol w="2088233">
                  <a:extLst>
                    <a:ext uri="{9D8B030D-6E8A-4147-A177-3AD203B41FA5}">
                      <a16:colId xmlns:a16="http://schemas.microsoft.com/office/drawing/2014/main" val="20002"/>
                    </a:ext>
                  </a:extLst>
                </a:gridCol>
              </a:tblGrid>
              <a:tr h="370840">
                <a:tc>
                  <a:txBody>
                    <a:bodyPr/>
                    <a:lstStyle/>
                    <a:p>
                      <a:r>
                        <a:rPr lang="en-GB" b="1" dirty="0" smtClean="0"/>
                        <a:t>Date</a:t>
                      </a:r>
                      <a:endParaRPr lang="en-GB" b="1" dirty="0"/>
                    </a:p>
                  </a:txBody>
                  <a:tcPr/>
                </a:tc>
                <a:tc>
                  <a:txBody>
                    <a:bodyPr/>
                    <a:lstStyle/>
                    <a:p>
                      <a:r>
                        <a:rPr lang="en-GB" b="1" dirty="0" smtClean="0"/>
                        <a:t>Task/Milestone</a:t>
                      </a:r>
                      <a:endParaRPr lang="en-GB" b="1" dirty="0"/>
                    </a:p>
                  </a:txBody>
                  <a:tcPr/>
                </a:tc>
                <a:tc>
                  <a:txBody>
                    <a:bodyPr/>
                    <a:lstStyle/>
                    <a:p>
                      <a:r>
                        <a:rPr lang="en-GB" b="1" dirty="0" smtClean="0"/>
                        <a:t>Responsibility of..</a:t>
                      </a:r>
                      <a:endParaRPr lang="en-GB" b="1" dirty="0"/>
                    </a:p>
                  </a:txBody>
                  <a:tcPr/>
                </a:tc>
                <a:extLst>
                  <a:ext uri="{0D108BD9-81ED-4DB2-BD59-A6C34878D82A}">
                    <a16:rowId xmlns:a16="http://schemas.microsoft.com/office/drawing/2014/main" val="10000"/>
                  </a:ext>
                </a:extLst>
              </a:tr>
              <a:tr h="370840">
                <a:tc>
                  <a:txBody>
                    <a:bodyPr/>
                    <a:lstStyle/>
                    <a:p>
                      <a:r>
                        <a:rPr lang="en-GB" sz="1400" dirty="0" smtClean="0"/>
                        <a:t>March</a:t>
                      </a:r>
                      <a:r>
                        <a:rPr lang="en-GB" sz="1400" baseline="0" dirty="0" smtClean="0"/>
                        <a:t> 31</a:t>
                      </a:r>
                      <a:endParaRPr lang="en-GB" sz="1400" dirty="0"/>
                    </a:p>
                  </a:txBody>
                  <a:tcPr/>
                </a:tc>
                <a:tc>
                  <a:txBody>
                    <a:bodyPr/>
                    <a:lstStyle/>
                    <a:p>
                      <a:r>
                        <a:rPr lang="en-GB" sz="1400" dirty="0" smtClean="0"/>
                        <a:t>ALL WP3,</a:t>
                      </a:r>
                      <a:r>
                        <a:rPr lang="en-GB" sz="1400" baseline="0" dirty="0" smtClean="0"/>
                        <a:t> WP4, WP5 deliverables now submitted to EU and technical work complete. </a:t>
                      </a:r>
                      <a:br>
                        <a:rPr lang="en-GB" sz="1400" baseline="0" dirty="0" smtClean="0"/>
                      </a:br>
                      <a:r>
                        <a:rPr lang="en-GB" sz="1400" b="1" i="1" baseline="0" dirty="0" smtClean="0"/>
                        <a:t>All WPs start CDR writing where possible!</a:t>
                      </a:r>
                      <a:endParaRPr lang="en-GB" sz="1400" b="1" i="1" dirty="0"/>
                    </a:p>
                  </a:txBody>
                  <a:tcPr/>
                </a:tc>
                <a:tc>
                  <a:txBody>
                    <a:bodyPr/>
                    <a:lstStyle/>
                    <a:p>
                      <a:r>
                        <a:rPr lang="en-GB" sz="1400" dirty="0" smtClean="0"/>
                        <a:t>All</a:t>
                      </a:r>
                      <a:endParaRPr lang="en-GB" sz="1400" dirty="0"/>
                    </a:p>
                  </a:txBody>
                  <a:tcPr/>
                </a:tc>
                <a:extLst>
                  <a:ext uri="{0D108BD9-81ED-4DB2-BD59-A6C34878D82A}">
                    <a16:rowId xmlns:a16="http://schemas.microsoft.com/office/drawing/2014/main" val="1468797815"/>
                  </a:ext>
                </a:extLst>
              </a:tr>
              <a:tr h="370840">
                <a:tc>
                  <a:txBody>
                    <a:bodyPr/>
                    <a:lstStyle/>
                    <a:p>
                      <a:r>
                        <a:rPr lang="en-GB" sz="1400" dirty="0" smtClean="0"/>
                        <a:t>June</a:t>
                      </a:r>
                      <a:r>
                        <a:rPr lang="en-GB" sz="1400" baseline="0" dirty="0" smtClean="0"/>
                        <a:t> 30 </a:t>
                      </a:r>
                      <a:endParaRPr lang="en-GB" sz="1400" dirty="0"/>
                    </a:p>
                  </a:txBody>
                  <a:tcPr/>
                </a:tc>
                <a:tc>
                  <a:txBody>
                    <a:bodyPr/>
                    <a:lstStyle/>
                    <a:p>
                      <a:r>
                        <a:rPr lang="en-GB" sz="1400" dirty="0" smtClean="0"/>
                        <a:t>All technical work complete and</a:t>
                      </a:r>
                      <a:r>
                        <a:rPr lang="en-GB" sz="1400" baseline="0" dirty="0" smtClean="0"/>
                        <a:t> </a:t>
                      </a:r>
                      <a:r>
                        <a:rPr lang="en-GB" sz="1400" dirty="0" smtClean="0"/>
                        <a:t>WP reports submitted</a:t>
                      </a:r>
                      <a:endParaRPr lang="en-GB" sz="1400" dirty="0"/>
                    </a:p>
                  </a:txBody>
                  <a:tcPr/>
                </a:tc>
                <a:tc>
                  <a:txBody>
                    <a:bodyPr/>
                    <a:lstStyle/>
                    <a:p>
                      <a:r>
                        <a:rPr lang="en-GB" sz="1400" dirty="0" smtClean="0"/>
                        <a:t>All</a:t>
                      </a:r>
                      <a:endParaRPr lang="en-GB" sz="1400" dirty="0"/>
                    </a:p>
                  </a:txBody>
                  <a:tcPr/>
                </a:tc>
                <a:extLst>
                  <a:ext uri="{0D108BD9-81ED-4DB2-BD59-A6C34878D82A}">
                    <a16:rowId xmlns:a16="http://schemas.microsoft.com/office/drawing/2014/main" val="453747966"/>
                  </a:ext>
                </a:extLst>
              </a:tr>
              <a:tr h="370840">
                <a:tc>
                  <a:txBody>
                    <a:bodyPr/>
                    <a:lstStyle/>
                    <a:p>
                      <a:r>
                        <a:rPr lang="en-GB" sz="1400" baseline="0" dirty="0" smtClean="0"/>
                        <a:t>July 30</a:t>
                      </a:r>
                      <a:endParaRPr lang="en-GB" sz="1400" b="1" dirty="0"/>
                    </a:p>
                  </a:txBody>
                  <a:tcPr/>
                </a:tc>
                <a:tc>
                  <a:txBody>
                    <a:bodyPr/>
                    <a:lstStyle/>
                    <a:p>
                      <a:r>
                        <a:rPr lang="en-GB" sz="1400" dirty="0" smtClean="0"/>
                        <a:t>1</a:t>
                      </a:r>
                      <a:r>
                        <a:rPr lang="en-GB" sz="1400" baseline="30000" dirty="0" smtClean="0"/>
                        <a:t>st</a:t>
                      </a:r>
                      <a:r>
                        <a:rPr lang="en-GB" sz="1400" baseline="0" dirty="0" smtClean="0"/>
                        <a:t> complete draft which includes all material submitted by WP leaders</a:t>
                      </a:r>
                      <a:endParaRPr lang="en-GB" sz="1400" b="1" dirty="0"/>
                    </a:p>
                  </a:txBody>
                  <a:tcPr/>
                </a:tc>
                <a:tc>
                  <a:txBody>
                    <a:bodyPr/>
                    <a:lstStyle/>
                    <a:p>
                      <a:r>
                        <a:rPr lang="en-GB" sz="1400" dirty="0" smtClean="0"/>
                        <a:t>All</a:t>
                      </a:r>
                      <a:endParaRPr lang="en-GB" sz="1400" b="1" dirty="0"/>
                    </a:p>
                  </a:txBody>
                  <a:tcPr/>
                </a:tc>
                <a:extLst>
                  <a:ext uri="{0D108BD9-81ED-4DB2-BD59-A6C34878D82A}">
                    <a16:rowId xmlns:a16="http://schemas.microsoft.com/office/drawing/2014/main" val="10002"/>
                  </a:ext>
                </a:extLst>
              </a:tr>
              <a:tr h="370840">
                <a:tc rowSpan="2">
                  <a:txBody>
                    <a:bodyPr/>
                    <a:lstStyle/>
                    <a:p>
                      <a:r>
                        <a:rPr lang="en-GB" sz="1400" dirty="0" smtClean="0"/>
                        <a:t>During August/September</a:t>
                      </a:r>
                      <a:endParaRPr lang="en-GB" sz="1400" i="1" dirty="0"/>
                    </a:p>
                  </a:txBody>
                  <a:tcPr/>
                </a:tc>
                <a:tc>
                  <a:txBody>
                    <a:bodyPr/>
                    <a:lstStyle/>
                    <a:p>
                      <a:r>
                        <a:rPr lang="en-GB" sz="1400" dirty="0" smtClean="0"/>
                        <a:t>Cross</a:t>
                      </a:r>
                      <a:r>
                        <a:rPr lang="en-GB" sz="1400" baseline="0" dirty="0" smtClean="0"/>
                        <a:t> checking for consistency, errors and omissions</a:t>
                      </a:r>
                      <a:endParaRPr lang="en-GB" sz="1400" dirty="0"/>
                    </a:p>
                  </a:txBody>
                  <a:tcPr/>
                </a:tc>
                <a:tc>
                  <a:txBody>
                    <a:bodyPr/>
                    <a:lstStyle/>
                    <a:p>
                      <a:r>
                        <a:rPr lang="en-GB" sz="1400" dirty="0" smtClean="0"/>
                        <a:t>All</a:t>
                      </a:r>
                      <a:endParaRPr lang="en-GB" sz="1400" dirty="0"/>
                    </a:p>
                  </a:txBody>
                  <a:tcPr/>
                </a:tc>
                <a:extLst>
                  <a:ext uri="{0D108BD9-81ED-4DB2-BD59-A6C34878D82A}">
                    <a16:rowId xmlns:a16="http://schemas.microsoft.com/office/drawing/2014/main" val="10003"/>
                  </a:ext>
                </a:extLst>
              </a:tr>
              <a:tr h="370840">
                <a:tc vMerge="1">
                  <a:txBody>
                    <a:bodyPr/>
                    <a:lstStyle/>
                    <a:p>
                      <a:endParaRPr lang="en-GB" sz="1400" dirty="0"/>
                    </a:p>
                  </a:txBody>
                  <a:tcPr/>
                </a:tc>
                <a:tc>
                  <a:txBody>
                    <a:bodyPr/>
                    <a:lstStyle/>
                    <a:p>
                      <a:r>
                        <a:rPr lang="en-GB" sz="1400" dirty="0" smtClean="0"/>
                        <a:t>Layout editing,</a:t>
                      </a:r>
                      <a:r>
                        <a:rPr lang="en-GB" sz="1400" baseline="0" dirty="0" smtClean="0"/>
                        <a:t> style editing, editing for consistency </a:t>
                      </a:r>
                      <a:endParaRPr lang="en-GB" sz="1400" dirty="0"/>
                    </a:p>
                  </a:txBody>
                  <a:tcPr/>
                </a:tc>
                <a:tc>
                  <a:txBody>
                    <a:bodyPr/>
                    <a:lstStyle/>
                    <a:p>
                      <a:r>
                        <a:rPr lang="en-GB" sz="1400" dirty="0" err="1" smtClean="0"/>
                        <a:t>WP2</a:t>
                      </a:r>
                      <a:endParaRPr lang="en-GB" sz="1400" dirty="0"/>
                    </a:p>
                  </a:txBody>
                  <a:tcPr/>
                </a:tc>
                <a:extLst>
                  <a:ext uri="{0D108BD9-81ED-4DB2-BD59-A6C34878D82A}">
                    <a16:rowId xmlns:a16="http://schemas.microsoft.com/office/drawing/2014/main" val="10004"/>
                  </a:ext>
                </a:extLst>
              </a:tr>
              <a:tr h="370840">
                <a:tc>
                  <a:txBody>
                    <a:bodyPr/>
                    <a:lstStyle/>
                    <a:p>
                      <a:r>
                        <a:rPr lang="en-GB" sz="1400" dirty="0" smtClean="0"/>
                        <a:t>September 30</a:t>
                      </a:r>
                      <a:endParaRPr lang="en-GB" sz="1400" dirty="0"/>
                    </a:p>
                  </a:txBody>
                  <a:tcPr/>
                </a:tc>
                <a:tc>
                  <a:txBody>
                    <a:bodyPr/>
                    <a:lstStyle/>
                    <a:p>
                      <a:r>
                        <a:rPr lang="en-GB" sz="1400" dirty="0" smtClean="0"/>
                        <a:t>1</a:t>
                      </a:r>
                      <a:r>
                        <a:rPr lang="en-GB" sz="1400" baseline="30000" dirty="0" smtClean="0"/>
                        <a:t>st</a:t>
                      </a:r>
                      <a:r>
                        <a:rPr lang="en-GB" sz="1400" dirty="0" smtClean="0"/>
                        <a:t> complete edited draft.</a:t>
                      </a:r>
                      <a:endParaRPr lang="en-GB" sz="1400" dirty="0"/>
                    </a:p>
                  </a:txBody>
                  <a:tcPr/>
                </a:tc>
                <a:tc>
                  <a:txBody>
                    <a:bodyPr/>
                    <a:lstStyle/>
                    <a:p>
                      <a:r>
                        <a:rPr lang="en-GB" sz="1400" dirty="0" err="1" smtClean="0"/>
                        <a:t>WP2</a:t>
                      </a:r>
                      <a:endParaRPr lang="en-GB" sz="1400" dirty="0"/>
                    </a:p>
                  </a:txBody>
                  <a:tcPr/>
                </a:tc>
                <a:extLst>
                  <a:ext uri="{0D108BD9-81ED-4DB2-BD59-A6C34878D82A}">
                    <a16:rowId xmlns:a16="http://schemas.microsoft.com/office/drawing/2014/main" val="10005"/>
                  </a:ext>
                </a:extLst>
              </a:tr>
              <a:tr h="370840">
                <a:tc>
                  <a:txBody>
                    <a:bodyPr/>
                    <a:lstStyle/>
                    <a:p>
                      <a:r>
                        <a:rPr lang="en-GB" sz="1400" dirty="0" smtClean="0"/>
                        <a:t>During October</a:t>
                      </a:r>
                      <a:endParaRPr lang="en-GB" sz="1400" i="1" dirty="0"/>
                    </a:p>
                  </a:txBody>
                  <a:tcPr/>
                </a:tc>
                <a:tc>
                  <a:txBody>
                    <a:bodyPr/>
                    <a:lstStyle/>
                    <a:p>
                      <a:r>
                        <a:rPr lang="en-GB" sz="1400" dirty="0" smtClean="0"/>
                        <a:t>Corrections</a:t>
                      </a:r>
                      <a:endParaRPr lang="en-GB" sz="1400" dirty="0"/>
                    </a:p>
                  </a:txBody>
                  <a:tcPr/>
                </a:tc>
                <a:tc>
                  <a:txBody>
                    <a:bodyPr/>
                    <a:lstStyle/>
                    <a:p>
                      <a:r>
                        <a:rPr lang="en-GB" sz="1400" dirty="0" err="1" smtClean="0"/>
                        <a:t>WP2</a:t>
                      </a:r>
                      <a:r>
                        <a:rPr lang="en-GB" sz="1400" dirty="0" smtClean="0"/>
                        <a:t> + All</a:t>
                      </a:r>
                      <a:endParaRPr lang="en-GB" sz="1400" dirty="0"/>
                    </a:p>
                  </a:txBody>
                  <a:tcPr/>
                </a:tc>
                <a:extLst>
                  <a:ext uri="{0D108BD9-81ED-4DB2-BD59-A6C34878D82A}">
                    <a16:rowId xmlns:a16="http://schemas.microsoft.com/office/drawing/2014/main" val="10006"/>
                  </a:ext>
                </a:extLst>
              </a:tr>
              <a:tr h="370840">
                <a:tc>
                  <a:txBody>
                    <a:bodyPr/>
                    <a:lstStyle/>
                    <a:p>
                      <a:r>
                        <a:rPr lang="en-GB" sz="1400" dirty="0" smtClean="0"/>
                        <a:t>October 30</a:t>
                      </a:r>
                      <a:endParaRPr lang="en-GB" sz="1400" dirty="0"/>
                    </a:p>
                  </a:txBody>
                  <a:tcPr/>
                </a:tc>
                <a:tc>
                  <a:txBody>
                    <a:bodyPr/>
                    <a:lstStyle/>
                    <a:p>
                      <a:r>
                        <a:rPr lang="en-GB" sz="1400" dirty="0" smtClean="0"/>
                        <a:t>2</a:t>
                      </a:r>
                      <a:r>
                        <a:rPr lang="en-GB" sz="1400" baseline="30000" dirty="0" smtClean="0"/>
                        <a:t>nd</a:t>
                      </a:r>
                      <a:r>
                        <a:rPr lang="en-GB" sz="1400" dirty="0" smtClean="0"/>
                        <a:t> complete edited draft</a:t>
                      </a:r>
                      <a:endParaRPr lang="en-GB" sz="1400" dirty="0"/>
                    </a:p>
                  </a:txBody>
                  <a:tcPr/>
                </a:tc>
                <a:tc>
                  <a:txBody>
                    <a:bodyPr/>
                    <a:lstStyle/>
                    <a:p>
                      <a:r>
                        <a:rPr lang="en-GB" sz="1400" dirty="0" err="1" smtClean="0"/>
                        <a:t>WP2</a:t>
                      </a:r>
                      <a:endParaRPr lang="en-GB" sz="1400" dirty="0"/>
                    </a:p>
                  </a:txBody>
                  <a:tcPr/>
                </a:tc>
                <a:extLst>
                  <a:ext uri="{0D108BD9-81ED-4DB2-BD59-A6C34878D82A}">
                    <a16:rowId xmlns:a16="http://schemas.microsoft.com/office/drawing/2014/main" val="10007"/>
                  </a:ext>
                </a:extLst>
              </a:tr>
              <a:tr h="370840">
                <a:tc>
                  <a:txBody>
                    <a:bodyPr/>
                    <a:lstStyle/>
                    <a:p>
                      <a:r>
                        <a:rPr lang="en-GB" sz="1400" b="1" smtClean="0">
                          <a:solidFill>
                            <a:srgbClr val="FF0000"/>
                          </a:solidFill>
                        </a:rPr>
                        <a:t>December</a:t>
                      </a:r>
                      <a:r>
                        <a:rPr lang="en-GB" sz="1400" b="1" baseline="0" smtClean="0">
                          <a:solidFill>
                            <a:srgbClr val="FF0000"/>
                          </a:solidFill>
                        </a:rPr>
                        <a:t> </a:t>
                      </a:r>
                      <a:r>
                        <a:rPr lang="en-GB" sz="1400" b="1" baseline="0" dirty="0" smtClean="0">
                          <a:solidFill>
                            <a:srgbClr val="FF0000"/>
                          </a:solidFill>
                        </a:rPr>
                        <a:t>1</a:t>
                      </a:r>
                      <a:endParaRPr lang="en-GB" sz="1400" b="1" dirty="0">
                        <a:solidFill>
                          <a:srgbClr val="FF0000"/>
                        </a:solidFill>
                      </a:endParaRPr>
                    </a:p>
                  </a:txBody>
                  <a:tcPr/>
                </a:tc>
                <a:tc>
                  <a:txBody>
                    <a:bodyPr/>
                    <a:lstStyle/>
                    <a:p>
                      <a:r>
                        <a:rPr lang="en-GB" sz="1400" b="1" dirty="0" smtClean="0">
                          <a:solidFill>
                            <a:srgbClr val="FF0000"/>
                          </a:solidFill>
                        </a:rPr>
                        <a:t>Submission to EU (pre-Christmas)</a:t>
                      </a:r>
                      <a:endParaRPr lang="en-GB" sz="1400" b="1" dirty="0">
                        <a:solidFill>
                          <a:srgbClr val="FF0000"/>
                        </a:solidFill>
                      </a:endParaRPr>
                    </a:p>
                  </a:txBody>
                  <a:tcPr/>
                </a:tc>
                <a:tc>
                  <a:txBody>
                    <a:bodyPr/>
                    <a:lstStyle/>
                    <a:p>
                      <a:r>
                        <a:rPr lang="en-GB" sz="1400" b="1" dirty="0" err="1" smtClean="0">
                          <a:solidFill>
                            <a:srgbClr val="FF0000"/>
                          </a:solidFill>
                        </a:rPr>
                        <a:t>WP1</a:t>
                      </a:r>
                      <a:endParaRPr lang="en-GB" sz="1400" b="1" dirty="0">
                        <a:solidFill>
                          <a:srgbClr val="FF0000"/>
                        </a:solidFill>
                      </a:endParaRPr>
                    </a:p>
                  </a:txBody>
                  <a:tcPr/>
                </a:tc>
                <a:extLst>
                  <a:ext uri="{0D108BD9-81ED-4DB2-BD59-A6C34878D82A}">
                    <a16:rowId xmlns:a16="http://schemas.microsoft.com/office/drawing/2014/main" val="10008"/>
                  </a:ext>
                </a:extLst>
              </a:tr>
              <a:tr h="370840">
                <a:tc>
                  <a:txBody>
                    <a:bodyPr/>
                    <a:lstStyle/>
                    <a:p>
                      <a:r>
                        <a:rPr lang="en-GB" sz="1400" dirty="0" smtClean="0"/>
                        <a:t>January 2022</a:t>
                      </a:r>
                      <a:endParaRPr lang="en-GB" sz="1400" dirty="0"/>
                    </a:p>
                  </a:txBody>
                  <a:tcPr/>
                </a:tc>
                <a:tc>
                  <a:txBody>
                    <a:bodyPr/>
                    <a:lstStyle/>
                    <a:p>
                      <a:r>
                        <a:rPr lang="en-GB" sz="1400" dirty="0" smtClean="0"/>
                        <a:t>Online publication</a:t>
                      </a:r>
                      <a:r>
                        <a:rPr lang="en-GB" sz="1400" baseline="0" dirty="0" smtClean="0"/>
                        <a:t> (and p</a:t>
                      </a:r>
                      <a:r>
                        <a:rPr lang="en-GB" sz="1400" dirty="0" smtClean="0"/>
                        <a:t>rinted copy?) once approved by EU. </a:t>
                      </a:r>
                      <a:endParaRPr lang="en-GB" sz="1400" dirty="0"/>
                    </a:p>
                  </a:txBody>
                  <a:tcPr/>
                </a:tc>
                <a:tc>
                  <a:txBody>
                    <a:bodyPr/>
                    <a:lstStyle/>
                    <a:p>
                      <a:r>
                        <a:rPr lang="en-GB" sz="1400" dirty="0" err="1" smtClean="0"/>
                        <a:t>WP1</a:t>
                      </a:r>
                      <a:r>
                        <a:rPr lang="en-GB" sz="1400" dirty="0" smtClean="0"/>
                        <a:t>/2</a:t>
                      </a:r>
                      <a:endParaRPr lang="en-GB" sz="1400" dirty="0"/>
                    </a:p>
                  </a:txBody>
                  <a:tcPr/>
                </a:tc>
                <a:extLst>
                  <a:ext uri="{0D108BD9-81ED-4DB2-BD59-A6C34878D82A}">
                    <a16:rowId xmlns:a16="http://schemas.microsoft.com/office/drawing/2014/main" val="10009"/>
                  </a:ext>
                </a:extLst>
              </a:tr>
              <a:tr h="370840">
                <a:tc>
                  <a:txBody>
                    <a:bodyPr/>
                    <a:lstStyle/>
                    <a:p>
                      <a:r>
                        <a:rPr lang="en-GB" sz="1400" dirty="0" smtClean="0"/>
                        <a:t>Later 2022</a:t>
                      </a:r>
                      <a:endParaRPr lang="en-GB" sz="1400" dirty="0"/>
                    </a:p>
                  </a:txBody>
                  <a:tcPr/>
                </a:tc>
                <a:tc>
                  <a:txBody>
                    <a:bodyPr/>
                    <a:lstStyle/>
                    <a:p>
                      <a:r>
                        <a:rPr lang="en-GB" sz="1400" dirty="0" smtClean="0"/>
                        <a:t>Journal</a:t>
                      </a:r>
                      <a:r>
                        <a:rPr lang="en-GB" sz="1400" baseline="0" dirty="0" smtClean="0"/>
                        <a:t> submission</a:t>
                      </a:r>
                      <a:endParaRPr lang="en-GB" sz="1400" dirty="0"/>
                    </a:p>
                  </a:txBody>
                  <a:tcPr/>
                </a:tc>
                <a:tc>
                  <a:txBody>
                    <a:bodyPr/>
                    <a:lstStyle/>
                    <a:p>
                      <a:r>
                        <a:rPr lang="en-GB" sz="1400" dirty="0" smtClean="0"/>
                        <a:t>WP1/2</a:t>
                      </a:r>
                      <a:endParaRPr lang="en-GB" sz="1400" dirty="0"/>
                    </a:p>
                  </a:txBody>
                  <a:tcPr/>
                </a:tc>
                <a:extLst>
                  <a:ext uri="{0D108BD9-81ED-4DB2-BD59-A6C34878D82A}">
                    <a16:rowId xmlns:a16="http://schemas.microsoft.com/office/drawing/2014/main" val="2443059440"/>
                  </a:ext>
                </a:extLst>
              </a:tr>
            </a:tbl>
          </a:graphicData>
        </a:graphic>
      </p:graphicFrame>
      <p:pic>
        <p:nvPicPr>
          <p:cNvPr id="1026" name="Picture 2" descr="C:\Users\nrt63.CLRC\AppData\Local\Microsoft\Windows\Temporary Internet Files\Content.IE5\G7VOY0MG\Christmas_bells[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9992" y="5085184"/>
            <a:ext cx="556925" cy="55916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nrt63.CLRC\AppData\Local\Microsoft\Windows\Temporary Internet Files\Content.IE5\88NSN0RJ\14215-illustration-of-a-mug-of-beer-pv[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064" y="5085184"/>
            <a:ext cx="548680" cy="548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0032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2234</TotalTime>
  <Words>1382</Words>
  <Application>Microsoft Office PowerPoint</Application>
  <PresentationFormat>On-screen Show (4:3)</PresentationFormat>
  <Paragraphs>178</Paragraphs>
  <Slides>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Contents</vt:lpstr>
      <vt:lpstr>What is the purpose of a Conceptual Design Report?</vt:lpstr>
      <vt:lpstr>Contents</vt:lpstr>
      <vt:lpstr>CDR Production</vt:lpstr>
      <vt:lpstr>Overleaf Guidance</vt:lpstr>
      <vt:lpstr>CDR Production – Style Guide</vt:lpstr>
      <vt:lpstr>2021 CDR Proposed Schedule</vt:lpstr>
    </vt:vector>
  </TitlesOfParts>
  <Company>Daresbury Laboratory (STFC)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WP2: Planning for the CDR</dc:title>
  <dc:creator>Neil Thompson</dc:creator>
  <cp:lastModifiedBy>Thompson, Neil (STFC,DL,AST)</cp:lastModifiedBy>
  <cp:revision>64</cp:revision>
  <cp:lastPrinted>2020-01-20T11:32:19Z</cp:lastPrinted>
  <dcterms:created xsi:type="dcterms:W3CDTF">2018-12-05T12:21:12Z</dcterms:created>
  <dcterms:modified xsi:type="dcterms:W3CDTF">2020-06-15T16:14:26Z</dcterms:modified>
</cp:coreProperties>
</file>