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8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9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12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5833" r:id="rId1"/>
    <p:sldMasterId id="2147485896" r:id="rId2"/>
    <p:sldMasterId id="2147486412" r:id="rId3"/>
    <p:sldMasterId id="2147487869" r:id="rId4"/>
    <p:sldMasterId id="2147487986" r:id="rId5"/>
    <p:sldMasterId id="2147487993" r:id="rId6"/>
    <p:sldMasterId id="2147488125" r:id="rId7"/>
    <p:sldMasterId id="2147488145" r:id="rId8"/>
    <p:sldMasterId id="2147488153" r:id="rId9"/>
    <p:sldMasterId id="2147488162" r:id="rId10"/>
    <p:sldMasterId id="2147488170" r:id="rId11"/>
    <p:sldMasterId id="2147488175" r:id="rId12"/>
    <p:sldMasterId id="2147488187" r:id="rId13"/>
  </p:sldMasterIdLst>
  <p:notesMasterIdLst>
    <p:notesMasterId r:id="rId32"/>
  </p:notesMasterIdLst>
  <p:handoutMasterIdLst>
    <p:handoutMasterId r:id="rId33"/>
  </p:handoutMasterIdLst>
  <p:sldIdLst>
    <p:sldId id="3148" r:id="rId14"/>
    <p:sldId id="3147" r:id="rId15"/>
    <p:sldId id="3153" r:id="rId16"/>
    <p:sldId id="3154" r:id="rId17"/>
    <p:sldId id="3160" r:id="rId18"/>
    <p:sldId id="3152" r:id="rId19"/>
    <p:sldId id="3158" r:id="rId20"/>
    <p:sldId id="3150" r:id="rId21"/>
    <p:sldId id="3151" r:id="rId22"/>
    <p:sldId id="3155" r:id="rId23"/>
    <p:sldId id="3156" r:id="rId24"/>
    <p:sldId id="3157" r:id="rId25"/>
    <p:sldId id="3145" r:id="rId26"/>
    <p:sldId id="3159" r:id="rId27"/>
    <p:sldId id="3149" r:id="rId28"/>
    <p:sldId id="3161" r:id="rId29"/>
    <p:sldId id="3162" r:id="rId30"/>
    <p:sldId id="3163" r:id="rId31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1pPr>
    <a:lvl2pPr marL="455962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2pPr>
    <a:lvl3pPr marL="911929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3pPr>
    <a:lvl4pPr marL="136789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4pPr>
    <a:lvl5pPr marL="182384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5pPr>
    <a:lvl6pPr marL="2279814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6pPr>
    <a:lvl7pPr marL="2735784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7pPr>
    <a:lvl8pPr marL="3191738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8pPr>
    <a:lvl9pPr marL="3647708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 Dabagov" initials="S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EFFFF"/>
    <a:srgbClr val="F7AD17"/>
    <a:srgbClr val="354CB2"/>
    <a:srgbClr val="1B2418"/>
    <a:srgbClr val="0C130D"/>
    <a:srgbClr val="F4F4F4"/>
    <a:srgbClr val="BC7ABF"/>
    <a:srgbClr val="74595A"/>
    <a:srgbClr val="FF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0" autoAdjust="0"/>
    <p:restoredTop sz="90929"/>
  </p:normalViewPr>
  <p:slideViewPr>
    <p:cSldViewPr>
      <p:cViewPr>
        <p:scale>
          <a:sx n="100" d="100"/>
          <a:sy n="100" d="100"/>
        </p:scale>
        <p:origin x="-1488" y="-2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38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D8F97F-1600-104E-8E0F-F1E48F1EF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6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38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E09899-564E-B74C-A004-0CDC12EC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68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ＭＳ Ｐゴシック" charset="0"/>
      </a:defRPr>
    </a:lvl1pPr>
    <a:lvl2pPr marL="45596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2pPr>
    <a:lvl3pPr marL="91192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3pPr>
    <a:lvl4pPr marL="136789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4pPr>
    <a:lvl5pPr marL="182384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5pPr>
    <a:lvl6pPr marL="2279814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5784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1738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7708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8AE72-B401-4663-8F7C-7A424CE7CCE3}" type="slidenum">
              <a:rPr lang="it-IT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it-IT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9970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eg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eg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2.jpe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2.jpe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2.jpeg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31.jpe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lIns="91370" tIns="45685" rIns="91370" bIns="45685"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28" y="5231999"/>
            <a:ext cx="5671185" cy="1106754"/>
          </a:xfrm>
          <a:prstGeom prst="rect">
            <a:avLst/>
          </a:prstGeom>
        </p:spPr>
        <p:txBody>
          <a:bodyPr lIns="91370" tIns="45685" rIns="91370" bIns="45685"/>
          <a:lstStyle>
            <a:lvl1pPr marL="0" marR="0" indent="0" algn="ctr" defTabSz="913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9668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2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370" tIns="45685" rIns="91370" bIns="45685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87"/>
            <a:ext cx="9906000" cy="770709"/>
          </a:xfrm>
          <a:prstGeom prst="rect">
            <a:avLst/>
          </a:prstGeom>
        </p:spPr>
        <p:txBody>
          <a:bodyPr lIns="91370" tIns="45685" rIns="91370" bIns="45685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56" y="1499872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228429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283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2137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598992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5848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685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3712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056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741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20" y="5746734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2319255"/>
            <a:ext cx="8420100" cy="1470025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46896" y="5517233"/>
            <a:ext cx="69342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554664" y="5543868"/>
            <a:ext cx="6934200" cy="477422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491" y="6165304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554664" y="6237312"/>
            <a:ext cx="6934200" cy="432048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</a:rPr>
              <a:t>On behalf of SPARC_LAB collaboration</a:t>
            </a:r>
          </a:p>
          <a:p>
            <a:pPr fontAlgn="auto">
              <a:spcAft>
                <a:spcPts val="0"/>
              </a:spcAft>
            </a:pPr>
            <a:endParaRPr lang="it-IT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9521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17" y="1600201"/>
            <a:ext cx="8826185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9165468" y="6365628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23" y="6365630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852156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2126000" y="29521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001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9165468" y="6365628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84823" y="6365630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178144" y="6365629"/>
            <a:ext cx="5482910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001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2126000" y="29521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9165468" y="6365628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23" y="6365630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178144" y="6365629"/>
            <a:ext cx="5482910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lIns="91370" tIns="45685" rIns="91370" bIns="45685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30" tIns="43416" rIns="86830" bIns="43416"/>
          <a:lstStyle>
            <a:lvl1pPr algn="l">
              <a:defRPr sz="23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6"/>
            <a:ext cx="6368456" cy="653244"/>
          </a:xfrm>
          <a:prstGeom prst="rect">
            <a:avLst/>
          </a:prstGeom>
        </p:spPr>
        <p:txBody>
          <a:bodyPr lIns="85463" tIns="43416" rIns="86830" bIns="43416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9" y="2354098"/>
            <a:ext cx="9057116" cy="3233387"/>
          </a:xfrm>
          <a:prstGeom prst="rect">
            <a:avLst/>
          </a:prstGeom>
        </p:spPr>
        <p:txBody>
          <a:bodyPr lIns="86830" tIns="43416" rIns="86830" bIns="43416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295"/>
            <a:ext cx="6226496" cy="391450"/>
          </a:xfrm>
          <a:prstGeom prst="rect">
            <a:avLst/>
          </a:prstGeom>
        </p:spPr>
        <p:txBody>
          <a:bodyPr lIns="34186" tIns="43416" rIns="34186" bIns="43416"/>
          <a:lstStyle>
            <a:lvl1pPr algn="r">
              <a:defRPr sz="23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93"/>
            <a:ext cx="8348633" cy="588459"/>
          </a:xfrm>
          <a:prstGeom prst="rect">
            <a:avLst/>
          </a:prstGeom>
        </p:spPr>
        <p:txBody>
          <a:bodyPr lIns="86830" tIns="43416" rIns="86830" bIns="43416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6" y="881352"/>
            <a:ext cx="8933529" cy="5356597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850" indent="-273479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329" indent="-273479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810" indent="-273479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289" indent="-273479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8" y="865107"/>
            <a:ext cx="8915400" cy="653244"/>
          </a:xfrm>
          <a:prstGeom prst="rect">
            <a:avLst/>
          </a:prstGeom>
        </p:spPr>
        <p:txBody>
          <a:bodyPr lIns="68371" tIns="43416" rIns="68371" bIns="43416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9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31"/>
            <a:ext cx="9906000" cy="770709"/>
          </a:xfrm>
          <a:prstGeom prst="rect">
            <a:avLst/>
          </a:prstGeom>
        </p:spPr>
        <p:txBody>
          <a:bodyPr lIns="91370" tIns="45685" rIns="91370" bIns="45685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56" y="1499872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228429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283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2137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598992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5848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685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3712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056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741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20" y="5747478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8" y="856467"/>
            <a:ext cx="8915400" cy="653244"/>
          </a:xfrm>
          <a:prstGeom prst="rect">
            <a:avLst/>
          </a:prstGeom>
        </p:spPr>
        <p:txBody>
          <a:bodyPr lIns="68371" tIns="43416" rIns="68371" bIns="43416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508"/>
            <a:ext cx="4382040" cy="2339233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9" y="1587508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34"/>
            <a:ext cx="4382040" cy="2339233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9" y="3988634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21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30" tIns="43416" rIns="86830" bIns="43416" numCol="1" rtlCol="0" anchor="t" anchorCtr="0" compatLnSpc="1">
            <a:prstTxWarp prst="textNoShape">
              <a:avLst/>
            </a:prstTxWarp>
          </a:bodyPr>
          <a:lstStyle/>
          <a:p>
            <a:pPr algn="l" defTabSz="42661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54" tIns="72806" rIns="85454" bIns="4272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56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56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58"/>
            <a:ext cx="9906000" cy="25695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30" tIns="43416" rIns="86830" bIns="43416" rtlCol="0" anchor="ctr" anchorCtr="1">
            <a:spAutoFit/>
          </a:bodyPr>
          <a:lstStyle/>
          <a:p>
            <a:pPr algn="l" defTabSz="425106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16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7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67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38" tIns="43420" rIns="86838" bIns="43420"/>
          <a:lstStyle>
            <a:lvl1pPr algn="l">
              <a:defRPr sz="23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6"/>
            <a:ext cx="6368456" cy="653244"/>
          </a:xfrm>
          <a:prstGeom prst="rect">
            <a:avLst/>
          </a:prstGeom>
        </p:spPr>
        <p:txBody>
          <a:bodyPr lIns="85471" tIns="43420" rIns="86838" bIns="43420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9" y="2354098"/>
            <a:ext cx="9057116" cy="3233387"/>
          </a:xfrm>
          <a:prstGeom prst="rect">
            <a:avLst/>
          </a:prstGeom>
        </p:spPr>
        <p:txBody>
          <a:bodyPr lIns="86838" tIns="43420" rIns="86838" bIns="43420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295"/>
            <a:ext cx="6226496" cy="391450"/>
          </a:xfrm>
          <a:prstGeom prst="rect">
            <a:avLst/>
          </a:prstGeom>
        </p:spPr>
        <p:txBody>
          <a:bodyPr lIns="34189" tIns="43420" rIns="34189" bIns="43420"/>
          <a:lstStyle>
            <a:lvl1pPr algn="r">
              <a:defRPr sz="23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1" y="2514492"/>
            <a:ext cx="8348633" cy="588459"/>
          </a:xfrm>
          <a:prstGeom prst="rect">
            <a:avLst/>
          </a:prstGeom>
        </p:spPr>
        <p:txBody>
          <a:bodyPr lIns="86838" tIns="43420" rIns="86838" bIns="43420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6" y="881352"/>
            <a:ext cx="8933529" cy="5356597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882" indent="-273505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387" indent="-273505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894" indent="-273505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399" indent="-273505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65107"/>
            <a:ext cx="8915400" cy="653244"/>
          </a:xfrm>
          <a:prstGeom prst="rect">
            <a:avLst/>
          </a:prstGeom>
        </p:spPr>
        <p:txBody>
          <a:bodyPr lIns="68378" tIns="43420" rIns="68378" bIns="43420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8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56467"/>
            <a:ext cx="8915400" cy="653244"/>
          </a:xfrm>
          <a:prstGeom prst="rect">
            <a:avLst/>
          </a:prstGeom>
        </p:spPr>
        <p:txBody>
          <a:bodyPr lIns="68378" tIns="43420" rIns="68378" bIns="43420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507"/>
            <a:ext cx="4382040" cy="2339233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8" y="1587507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33"/>
            <a:ext cx="4382040" cy="2339233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8" y="3988633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15" y="6473300"/>
            <a:ext cx="817555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21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38" tIns="43420" rIns="86838" bIns="43420" numCol="1" rtlCol="0" anchor="t" anchorCtr="0" compatLnSpc="1">
            <a:prstTxWarp prst="textNoShape">
              <a:avLst/>
            </a:prstTxWarp>
          </a:bodyPr>
          <a:lstStyle/>
          <a:p>
            <a:pPr algn="l" defTabSz="426654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62" tIns="72813" rIns="85462" bIns="42732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0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0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53"/>
            <a:ext cx="9906000" cy="2569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38" tIns="43420" rIns="86838" bIns="43420" rtlCol="0" anchor="ctr" anchorCtr="1">
            <a:spAutoFit/>
          </a:bodyPr>
          <a:lstStyle/>
          <a:p>
            <a:pPr algn="l" defTabSz="425146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15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7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67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55" tIns="43428" rIns="86855" bIns="43428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6"/>
            <a:ext cx="6368456" cy="653244"/>
          </a:xfrm>
          <a:prstGeom prst="rect">
            <a:avLst/>
          </a:prstGeom>
        </p:spPr>
        <p:txBody>
          <a:bodyPr lIns="85487" tIns="43428" rIns="86855" bIns="43428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6" y="2354088"/>
            <a:ext cx="9057116" cy="3233387"/>
          </a:xfrm>
          <a:prstGeom prst="rect">
            <a:avLst/>
          </a:prstGeom>
        </p:spPr>
        <p:txBody>
          <a:bodyPr lIns="86855" tIns="43428" rIns="86855" bIns="43428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295"/>
            <a:ext cx="6226496" cy="391450"/>
          </a:xfrm>
          <a:prstGeom prst="rect">
            <a:avLst/>
          </a:prstGeom>
        </p:spPr>
        <p:txBody>
          <a:bodyPr lIns="34195" tIns="43428" rIns="34195" bIns="43428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0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XLS		                     </a:t>
            </a:r>
            <a:r>
              <a:rPr lang="it-IT" altLang="en-US" sz="13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82"/>
            <a:ext cx="8348633" cy="588459"/>
          </a:xfrm>
          <a:prstGeom prst="rect">
            <a:avLst/>
          </a:prstGeom>
        </p:spPr>
        <p:txBody>
          <a:bodyPr lIns="86855" tIns="43428" rIns="86855" bIns="43428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1775307"/>
            <a:ext cx="8420100" cy="1470025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85900" y="3573020"/>
            <a:ext cx="69342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Name</a:t>
            </a:r>
            <a:endParaRPr lang="it-IT" dirty="0" smtClean="0"/>
          </a:p>
          <a:p>
            <a:r>
              <a:rPr lang="it-IT" dirty="0" err="1" smtClean="0"/>
              <a:t>Affiliation</a:t>
            </a:r>
            <a:endParaRPr lang="it-IT" dirty="0" smtClean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8301" y="442700"/>
            <a:ext cx="2989400" cy="973903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9" name="Sottotitolo 2"/>
          <p:cNvSpPr txBox="1">
            <a:spLocks/>
          </p:cNvSpPr>
          <p:nvPr userDrawn="1"/>
        </p:nvSpPr>
        <p:spPr>
          <a:xfrm>
            <a:off x="1491244" y="4679770"/>
            <a:ext cx="6934200" cy="477422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559" y="6093296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72559" y="6255568"/>
            <a:ext cx="9283031" cy="33848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 and Applications of  High Brightness Beams </a:t>
            </a:r>
            <a:r>
              <a:rPr lang="it-IT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2016 Havana, Cuba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2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2" y="881352"/>
            <a:ext cx="8933529" cy="5356597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946" indent="-273556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503" indent="-273556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062" indent="-27355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618" indent="-27355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dirty="0"/>
              <a:t>Click to add 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AE642EBA-EDC3-407C-B93A-7DA74DCC2A1C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5" y="865107"/>
            <a:ext cx="8915400" cy="653244"/>
          </a:xfrm>
          <a:prstGeom prst="rect">
            <a:avLst/>
          </a:prstGeom>
        </p:spPr>
        <p:txBody>
          <a:bodyPr lIns="68390" tIns="43428" rIns="68390" bIns="4342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15261FEA-DBF4-4587-9A0C-D7F0B23D8974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5" y="856467"/>
            <a:ext cx="8915400" cy="653244"/>
          </a:xfrm>
          <a:prstGeom prst="rect">
            <a:avLst/>
          </a:prstGeom>
        </p:spPr>
        <p:txBody>
          <a:bodyPr lIns="68390" tIns="43428" rIns="68390" bIns="4342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497"/>
            <a:ext cx="4382040" cy="2339233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87497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23"/>
            <a:ext cx="4382040" cy="2339233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7" y="3988623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FE5485A9-ACBD-427E-8AA7-0948800599CE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13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55" tIns="43428" rIns="86855" bIns="43428" numCol="1" rtlCol="0" anchor="t" anchorCtr="0" compatLnSpc="1">
            <a:prstTxWarp prst="textNoShape">
              <a:avLst/>
            </a:prstTxWarp>
          </a:bodyPr>
          <a:lstStyle/>
          <a:p>
            <a:pPr algn="l" defTabSz="42673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478" tIns="72826" rIns="85478" bIns="427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8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8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45"/>
            <a:ext cx="9906000" cy="25698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55" tIns="43428" rIns="86855" bIns="43428" rtlCol="0" anchor="ctr" anchorCtr="1">
            <a:spAutoFit/>
          </a:bodyPr>
          <a:lstStyle/>
          <a:p>
            <a:pPr algn="l" defTabSz="42522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12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7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6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5"/>
            <a:ext cx="6367920" cy="442756"/>
          </a:xfrm>
          <a:prstGeom prst="rect">
            <a:avLst/>
          </a:prstGeom>
        </p:spPr>
        <p:txBody>
          <a:bodyPr lIns="86847" tIns="43424" rIns="86847" bIns="43424"/>
          <a:lstStyle>
            <a:lvl1pPr algn="l">
              <a:defRPr sz="22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6"/>
            <a:ext cx="6368456" cy="653244"/>
          </a:xfrm>
          <a:prstGeom prst="rect">
            <a:avLst/>
          </a:prstGeom>
        </p:spPr>
        <p:txBody>
          <a:bodyPr lIns="85478" tIns="43424" rIns="86847" bIns="43424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7" y="2354088"/>
            <a:ext cx="9057116" cy="3233387"/>
          </a:xfrm>
          <a:prstGeom prst="rect">
            <a:avLst/>
          </a:prstGeom>
        </p:spPr>
        <p:txBody>
          <a:bodyPr lIns="86847" tIns="43424" rIns="86847" bIns="43424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315"/>
            <a:ext cx="6226496" cy="391449"/>
          </a:xfrm>
          <a:prstGeom prst="rect">
            <a:avLst/>
          </a:prstGeom>
        </p:spPr>
        <p:txBody>
          <a:bodyPr lIns="34191" tIns="43424" rIns="34191" bIns="43424"/>
          <a:lstStyle>
            <a:lvl1pPr algn="r">
              <a:defRPr sz="2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2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02259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9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82"/>
            <a:ext cx="8348633" cy="588459"/>
          </a:xfrm>
          <a:prstGeom prst="rect">
            <a:avLst/>
          </a:prstGeom>
        </p:spPr>
        <p:txBody>
          <a:bodyPr lIns="86847" tIns="43424" rIns="86847" bIns="43424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2"/>
            <a:ext cx="7358520" cy="52277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2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2935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1"/>
            <a:ext cx="210600" cy="208822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52" y="881349"/>
            <a:ext cx="8933527" cy="5356598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913" indent="-273531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200"/>
            </a:lvl2pPr>
            <a:lvl3pPr marL="615445" indent="-273531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974" indent="-273531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800"/>
            </a:lvl4pPr>
            <a:lvl5pPr marL="1162506" indent="-273531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76614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65107"/>
            <a:ext cx="8915400" cy="653244"/>
          </a:xfrm>
          <a:prstGeom prst="rect">
            <a:avLst/>
          </a:prstGeom>
        </p:spPr>
        <p:txBody>
          <a:bodyPr lIns="68383" tIns="43424" rIns="68383" bIns="4342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4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29555668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56467"/>
            <a:ext cx="8915400" cy="653244"/>
          </a:xfrm>
          <a:prstGeom prst="rect">
            <a:avLst/>
          </a:prstGeom>
        </p:spPr>
        <p:txBody>
          <a:bodyPr lIns="68383" tIns="43424" rIns="68383" bIns="4342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1" y="1587475"/>
            <a:ext cx="4382040" cy="233923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87475"/>
            <a:ext cx="4383600" cy="2339234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4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1" y="3988600"/>
            <a:ext cx="4382040" cy="233923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7" y="3988600"/>
            <a:ext cx="4383600" cy="2339234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2507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7"/>
            <a:ext cx="9906000" cy="4894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47" tIns="43424" rIns="86847" bIns="43424" numCol="1" rtlCol="0" anchor="t" anchorCtr="0" compatLnSpc="1">
            <a:prstTxWarp prst="textNoShape">
              <a:avLst/>
            </a:prstTxWarp>
          </a:bodyPr>
          <a:lstStyle/>
          <a:p>
            <a:pPr algn="l" defTabSz="426692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2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71" tIns="72821" rIns="85471" bIns="4273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46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46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45"/>
            <a:ext cx="9906000" cy="25697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47" tIns="43424" rIns="86847" bIns="43424" rtlCol="0" anchor="ctr" anchorCtr="1">
            <a:spAutoFit/>
          </a:bodyPr>
          <a:lstStyle/>
          <a:p>
            <a:pPr algn="l" defTabSz="425184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1" y="6218370"/>
            <a:ext cx="9763880" cy="639653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12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8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8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9" y="1798957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828164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8239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95" y="1600201"/>
            <a:ext cx="8826185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61" y="282393"/>
            <a:ext cx="1898150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9165022" y="6374231"/>
            <a:ext cx="446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9243561" y="6350018"/>
            <a:ext cx="624069" cy="369261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80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901" y="6365387"/>
            <a:ext cx="1092121" cy="338484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8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87" tIns="43444" rIns="86887" bIns="43444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3"/>
            <a:ext cx="6368456" cy="653244"/>
          </a:xfrm>
          <a:prstGeom prst="rect">
            <a:avLst/>
          </a:prstGeom>
        </p:spPr>
        <p:txBody>
          <a:bodyPr lIns="85519" tIns="43444" rIns="86887" bIns="43444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6" y="2354088"/>
            <a:ext cx="9057116" cy="3233387"/>
          </a:xfrm>
          <a:prstGeom prst="rect">
            <a:avLst/>
          </a:prstGeom>
        </p:spPr>
        <p:txBody>
          <a:bodyPr lIns="86887" tIns="43444" rIns="86887" bIns="43444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295"/>
            <a:ext cx="6226496" cy="391450"/>
          </a:xfrm>
          <a:prstGeom prst="rect">
            <a:avLst/>
          </a:prstGeom>
        </p:spPr>
        <p:txBody>
          <a:bodyPr lIns="34208" tIns="43444" rIns="34208" bIns="43444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0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XLS		                     </a:t>
            </a:r>
            <a:r>
              <a:rPr lang="it-IT" altLang="en-US" sz="13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667022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78"/>
            <a:ext cx="8348633" cy="588459"/>
          </a:xfrm>
          <a:prstGeom prst="rect">
            <a:avLst/>
          </a:prstGeom>
        </p:spPr>
        <p:txBody>
          <a:bodyPr lIns="86887" tIns="43444" rIns="86887" bIns="43444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696831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2" y="881352"/>
            <a:ext cx="8933529" cy="5356597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2076" indent="-273660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735" indent="-273660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397" indent="-273660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3057" indent="-273660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dirty="0"/>
              <a:t>Click to add 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AE642EBA-EDC3-407C-B93A-7DA74DCC2A1C}"/>
              </a:ext>
            </a:extLst>
          </p:cNvPr>
          <p:cNvSpPr/>
          <p:nvPr userDrawn="1"/>
        </p:nvSpPr>
        <p:spPr>
          <a:xfrm>
            <a:off x="445768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20305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1" y="865104"/>
            <a:ext cx="8915400" cy="653244"/>
          </a:xfrm>
          <a:prstGeom prst="rect">
            <a:avLst/>
          </a:prstGeom>
        </p:spPr>
        <p:txBody>
          <a:bodyPr lIns="68416" tIns="43444" rIns="68416" bIns="4344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2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15261FEA-DBF4-4587-9A0C-D7F0B23D8974}"/>
              </a:ext>
            </a:extLst>
          </p:cNvPr>
          <p:cNvSpPr/>
          <p:nvPr userDrawn="1"/>
        </p:nvSpPr>
        <p:spPr>
          <a:xfrm>
            <a:off x="445768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21149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1" y="856463"/>
            <a:ext cx="8915400" cy="653244"/>
          </a:xfrm>
          <a:prstGeom prst="rect">
            <a:avLst/>
          </a:prstGeom>
        </p:spPr>
        <p:txBody>
          <a:bodyPr lIns="68416" tIns="43444" rIns="68416" bIns="4344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493"/>
            <a:ext cx="4382040" cy="2339233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2" y="1587493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19"/>
            <a:ext cx="4382040" cy="2339233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2" y="3988619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FE5485A9-ACBD-427E-8AA7-0948800599CE}"/>
              </a:ext>
            </a:extLst>
          </p:cNvPr>
          <p:cNvSpPr/>
          <p:nvPr userDrawn="1"/>
        </p:nvSpPr>
        <p:spPr>
          <a:xfrm>
            <a:off x="445768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139114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13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87" tIns="43444" rIns="86887" bIns="43444" numCol="1" rtlCol="0" anchor="t" anchorCtr="0" compatLnSpc="1">
            <a:prstTxWarp prst="textNoShape">
              <a:avLst/>
            </a:prstTxWarp>
          </a:bodyPr>
          <a:lstStyle/>
          <a:p>
            <a:pPr algn="l" defTabSz="42689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510" tIns="72854" rIns="85510" bIns="4275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850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850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27"/>
            <a:ext cx="9906000" cy="25701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87" tIns="43444" rIns="86887" bIns="43444" rtlCol="0" anchor="ctr" anchorCtr="1">
            <a:spAutoFit/>
          </a:bodyPr>
          <a:lstStyle/>
          <a:p>
            <a:pPr algn="l" defTabSz="42538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08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7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265459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86887" tIns="43444" rIns="86887" bIns="43444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86887" tIns="43444" rIns="86887" bIns="43444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3930CE33-7549-4FC7-9B31-539D745CF13A}"/>
              </a:ext>
            </a:extLst>
          </p:cNvPr>
          <p:cNvSpPr/>
          <p:nvPr userDrawn="1"/>
        </p:nvSpPr>
        <p:spPr>
          <a:xfrm>
            <a:off x="445768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74548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207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95" tIns="43448" rIns="86895" bIns="43448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5" y="1157162"/>
            <a:ext cx="6368456" cy="653244"/>
          </a:xfrm>
          <a:prstGeom prst="rect">
            <a:avLst/>
          </a:prstGeom>
        </p:spPr>
        <p:txBody>
          <a:bodyPr lIns="85527" tIns="43448" rIns="86895" bIns="43448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6" y="2354088"/>
            <a:ext cx="9057116" cy="3233387"/>
          </a:xfrm>
          <a:prstGeom prst="rect">
            <a:avLst/>
          </a:prstGeom>
        </p:spPr>
        <p:txBody>
          <a:bodyPr lIns="86895" tIns="43448" rIns="86895" bIns="43448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51" y="5648295"/>
            <a:ext cx="6226496" cy="391450"/>
          </a:xfrm>
          <a:prstGeom prst="rect">
            <a:avLst/>
          </a:prstGeom>
        </p:spPr>
        <p:txBody>
          <a:bodyPr lIns="34211" tIns="43448" rIns="34211" bIns="43448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260463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1" y="2514477"/>
            <a:ext cx="8348633" cy="588459"/>
          </a:xfrm>
          <a:prstGeom prst="rect">
            <a:avLst/>
          </a:prstGeom>
        </p:spPr>
        <p:txBody>
          <a:bodyPr lIns="86895" tIns="43448" rIns="86895" bIns="43448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402612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72" y="53754"/>
            <a:ext cx="6407917" cy="926976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77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2" y="881352"/>
            <a:ext cx="8933529" cy="5356597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 algn="l">
              <a:lnSpc>
                <a:spcPct val="100000"/>
              </a:lnSpc>
              <a:spcAft>
                <a:spcPts val="1425"/>
              </a:spcAft>
              <a:defRPr sz="2700">
                <a:solidFill>
                  <a:srgbClr val="C00000"/>
                </a:solidFill>
              </a:defRPr>
            </a:lvl1pPr>
            <a:lvl2pPr marL="342108" indent="-273686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794" indent="-273686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481" indent="-27368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3167" indent="-27368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210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65103"/>
            <a:ext cx="8915400" cy="653244"/>
          </a:xfrm>
          <a:prstGeom prst="rect">
            <a:avLst/>
          </a:prstGeom>
        </p:spPr>
        <p:txBody>
          <a:bodyPr lIns="68422" tIns="43448" rIns="68422" bIns="4344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5245420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56462"/>
            <a:ext cx="8915400" cy="653244"/>
          </a:xfrm>
          <a:prstGeom prst="rect">
            <a:avLst/>
          </a:prstGeom>
        </p:spPr>
        <p:txBody>
          <a:bodyPr lIns="68422" tIns="43448" rIns="68422" bIns="4344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492"/>
            <a:ext cx="4382040" cy="2339233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87492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18"/>
            <a:ext cx="4382040" cy="2339233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1" y="3988618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2036255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13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95" tIns="43448" rIns="86895" bIns="43448" numCol="1" rtlCol="0" anchor="t" anchorCtr="0" compatLnSpc="1">
            <a:prstTxWarp prst="textNoShape">
              <a:avLst/>
            </a:prstTxWarp>
          </a:bodyPr>
          <a:lstStyle/>
          <a:p>
            <a:pPr algn="l" defTabSz="42693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518" tIns="72861" rIns="85518" bIns="4276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890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890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22"/>
            <a:ext cx="9906000" cy="25702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95" tIns="43448" rIns="86895" bIns="43448" rtlCol="0" anchor="ctr" anchorCtr="1">
            <a:spAutoFit/>
          </a:bodyPr>
          <a:lstStyle/>
          <a:p>
            <a:pPr algn="l" defTabSz="42542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407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7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15268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lIns="86895" tIns="43448" rIns="86895" bIns="43448"/>
          <a:lstStyle/>
          <a:p>
            <a:pPr algn="l" defTabSz="425426" eaLnBrk="0" hangingPunct="0"/>
            <a:endParaRPr lang="it-IT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lIns="86895" tIns="43448" rIns="86895" bIns="43448"/>
          <a:lstStyle/>
          <a:p>
            <a:pPr algn="l" defTabSz="425426" eaLnBrk="0" hangingPunct="0"/>
            <a:endParaRPr lang="it-IT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0602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4429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2263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4339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1" y="6368615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4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" y="583724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49216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sz="5000" dirty="0" err="1">
                <a:solidFill>
                  <a:srgbClr val="C00000"/>
                </a:solidFill>
              </a:rPr>
              <a:t>Thank</a:t>
            </a:r>
            <a:r>
              <a:rPr lang="it-IT" sz="5000" dirty="0">
                <a:solidFill>
                  <a:srgbClr val="C00000"/>
                </a:solidFill>
              </a:rPr>
              <a:t> </a:t>
            </a:r>
            <a:r>
              <a:rPr lang="it-IT" sz="5000" dirty="0" err="1">
                <a:solidFill>
                  <a:srgbClr val="C00000"/>
                </a:solidFill>
              </a:rPr>
              <a:t>you</a:t>
            </a:r>
            <a:r>
              <a:rPr lang="it-IT" sz="5000" dirty="0">
                <a:solidFill>
                  <a:srgbClr val="C00000"/>
                </a:solidFill>
              </a:rPr>
              <a:t>!</a:t>
            </a:r>
          </a:p>
          <a:p>
            <a:pPr defTabSz="449216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59" y="5788445"/>
            <a:ext cx="9906000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solidFill>
                  <a:srgbClr val="C00000"/>
                </a:solidFill>
                <a:latin typeface="Calibri"/>
                <a:ea typeface="ＭＳ Ｐゴシック" pitchFamily="34" charset="-128"/>
                <a:cs typeface="+mn-cs"/>
              </a:rPr>
              <a:t>CompactLight</a:t>
            </a:r>
            <a:r>
              <a:rPr lang="en-US" sz="1200" b="1" dirty="0">
                <a:solidFill>
                  <a:srgbClr val="C00000"/>
                </a:solidFill>
                <a:latin typeface="Calibri"/>
                <a:ea typeface="ＭＳ Ｐゴシック" pitchFamily="34" charset="-128"/>
                <a:cs typeface="+mn-cs"/>
              </a:rPr>
              <a:t> is funded by the European Union’s Horizon2020 Research and Innovation program under Grant Agreement No. 777431.</a:t>
            </a:r>
            <a:endParaRPr lang="de-DE" sz="1200" b="1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1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30" y="1491409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47675" eaLnBrk="1" hangingPunct="0">
              <a:lnSpc>
                <a:spcPct val="93000"/>
              </a:lnSpc>
              <a:buSzPct val="100000"/>
              <a:defRPr/>
            </a:pPr>
            <a:r>
              <a:rPr lang="en-GB" altLang="it-IT" sz="18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1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</a:t>
            </a:r>
            <a:r>
              <a:rPr lang="it-IT" altLang="en-US" sz="18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800" dirty="0">
              <a:solidFill>
                <a:prstClr val="black"/>
              </a:solidFill>
              <a:cs typeface="+mn-cs"/>
            </a:endParaRPr>
          </a:p>
          <a:p>
            <a:pPr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en-US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7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2365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7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522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72" y="53754"/>
            <a:ext cx="6407917" cy="926976"/>
          </a:xfrm>
          <a:prstGeom prst="rect">
            <a:avLst/>
          </a:prstGeom>
        </p:spPr>
        <p:txBody>
          <a:bodyPr lIns="91370" tIns="45685" rIns="91370" bIns="45685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99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99" y="2174875"/>
            <a:ext cx="4378589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6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32251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5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90791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06199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4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90535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1523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24838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85" y="27310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4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12215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5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5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56" indent="0">
              <a:buNone/>
              <a:defRPr sz="2800"/>
            </a:lvl2pPr>
            <a:lvl3pPr marL="913712" indent="0">
              <a:buNone/>
              <a:defRPr sz="2400"/>
            </a:lvl3pPr>
            <a:lvl4pPr marL="1370566" indent="0">
              <a:buNone/>
              <a:defRPr sz="2000"/>
            </a:lvl4pPr>
            <a:lvl5pPr marL="1827416" indent="0">
              <a:buNone/>
              <a:defRPr sz="2000"/>
            </a:lvl5pPr>
            <a:lvl6pPr marL="2284275" indent="0">
              <a:buNone/>
              <a:defRPr sz="2000"/>
            </a:lvl6pPr>
            <a:lvl7pPr marL="2741132" indent="0">
              <a:buNone/>
              <a:defRPr sz="2000"/>
            </a:lvl7pPr>
            <a:lvl8pPr marL="3197986" indent="0">
              <a:buNone/>
              <a:defRPr sz="2000"/>
            </a:lvl8pPr>
            <a:lvl9pPr marL="365484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5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80533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4381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4" y="27469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9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922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>
                <a:latin typeface="Arial"/>
              </a:rPr>
              <a:pPr/>
              <a:t>‹#›</a:t>
            </a:fld>
            <a:endParaRPr lang="it-IT" altLang="it-IT" dirty="0">
              <a:latin typeface="Arial"/>
            </a:endParaRP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/>
          <a:lstStyle>
            <a:lvl1pPr algn="l">
              <a:defRPr sz="2177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1" y="1157162"/>
            <a:ext cx="6368455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28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1" y="2354085"/>
            <a:ext cx="9057116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6" y="5648295"/>
            <a:ext cx="6226496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7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60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06086" eaLnBrk="1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altLang="it-IT" sz="998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27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998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27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270" dirty="0">
              <a:solidFill>
                <a:prstClr val="black"/>
              </a:solidFill>
              <a:cs typeface="+mn-cs"/>
            </a:endParaRPr>
          </a:p>
          <a:p>
            <a:pPr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en-US" sz="2177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031320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179"/>
            </a:lvl1pPr>
          </a:lstStyle>
          <a:p>
            <a:fld id="{4294EE50-87B3-414B-AD9E-518CEF385733}" type="slidenum">
              <a:rPr lang="it-IT" altLang="it-IT" smtClean="0">
                <a:latin typeface="Arial"/>
              </a:rPr>
              <a:pPr/>
              <a:t>‹#›</a:t>
            </a:fld>
            <a:endParaRPr lang="it-IT" altLang="it-IT" dirty="0">
              <a:latin typeface="Arial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3" y="2514460"/>
            <a:ext cx="8348631" cy="588459"/>
          </a:xfrm>
          <a:prstGeom prst="rect">
            <a:avLst/>
          </a:prstGeom>
        </p:spPr>
        <p:txBody>
          <a:bodyPr/>
          <a:lstStyle>
            <a:lvl1pPr algn="l">
              <a:defRPr sz="3991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1" y="3192231"/>
            <a:ext cx="7358520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3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60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06086" eaLnBrk="1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altLang="it-IT" sz="998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27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998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27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270" dirty="0">
              <a:solidFill>
                <a:prstClr val="black"/>
              </a:solidFill>
              <a:cs typeface="+mn-cs"/>
            </a:endParaRPr>
          </a:p>
          <a:p>
            <a:pPr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en-US" sz="2177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484088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179"/>
            </a:lvl1pPr>
          </a:lstStyle>
          <a:p>
            <a:fld id="{9FF39CA2-04EB-4CA6-BF9F-780F92DB7FFC}" type="slidenum">
              <a:rPr lang="it-IT" altLang="it-IT" smtClean="0">
                <a:latin typeface="Arial"/>
              </a:rPr>
              <a:pPr/>
              <a:t>‹#›</a:t>
            </a:fld>
            <a:endParaRPr lang="it-IT" altLang="it-IT" dirty="0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37" y="881351"/>
            <a:ext cx="8933527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40">
                <a:solidFill>
                  <a:srgbClr val="C00000"/>
                </a:solidFill>
              </a:defRPr>
            </a:lvl1pPr>
            <a:lvl2pPr marL="326556" indent="-261245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177"/>
            </a:lvl2pPr>
            <a:lvl3pPr marL="587801" indent="-261245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14"/>
            </a:lvl3pPr>
            <a:lvl4pPr marL="849046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33"/>
            </a:lvl4pPr>
            <a:lvl5pPr marL="1110290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33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918632" y="6540006"/>
            <a:ext cx="4068736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089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CompactLight Review | Glasgow Virtual, 16-18 June 2020</a:t>
            </a:r>
            <a:endParaRPr lang="de-DE" sz="1089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0" y="6473300"/>
            <a:ext cx="817555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01270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65103"/>
            <a:ext cx="8915400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179"/>
            </a:lvl1pPr>
          </a:lstStyle>
          <a:p>
            <a:fld id="{1B83238F-673A-4F65-A6BD-DED2895A3C8A}" type="slidenum">
              <a:rPr lang="it-IT" altLang="it-IT" smtClean="0">
                <a:latin typeface="Arial"/>
              </a:rPr>
              <a:pPr/>
              <a:t>‹#›</a:t>
            </a:fld>
            <a:endParaRPr lang="it-IT" altLang="it-IT" dirty="0">
              <a:latin typeface="Arial"/>
            </a:endParaRPr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0" y="6473300"/>
            <a:ext cx="817555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884031" y="6540006"/>
            <a:ext cx="4139496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089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CompactLight Review | Glasgow Virtual, 16-18 June 2020</a:t>
            </a:r>
          </a:p>
        </p:txBody>
      </p:sp>
    </p:spTree>
    <p:extLst>
      <p:ext uri="{BB962C8B-B14F-4D97-AF65-F5344CB8AC3E}">
        <p14:creationId xmlns:p14="http://schemas.microsoft.com/office/powerpoint/2010/main" val="121494017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56462"/>
            <a:ext cx="8915400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1" y="1587475"/>
            <a:ext cx="4382040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87475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179"/>
            </a:lvl1pPr>
          </a:lstStyle>
          <a:p>
            <a:fld id="{1B83238F-673A-4F65-A6BD-DED2895A3C8A}" type="slidenum">
              <a:rPr lang="it-IT" altLang="it-IT" smtClean="0">
                <a:latin typeface="Arial"/>
              </a:rPr>
              <a:pPr/>
              <a:t>‹#›</a:t>
            </a:fld>
            <a:endParaRPr lang="it-IT" altLang="it-IT" dirty="0">
              <a:latin typeface="Arial"/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1" y="3988601"/>
            <a:ext cx="4382040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1" y="3988601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0" y="6473300"/>
            <a:ext cx="817555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926596" y="6534237"/>
            <a:ext cx="4068736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089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CompactLight Review | Glasgow Virtual, 16-18 June 2020</a:t>
            </a:r>
            <a:endParaRPr lang="de-DE" sz="1089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371441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6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algn="l" defTabSz="407526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177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0" tIns="69548" rIns="81630" bIns="408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07484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sz="5443" dirty="0" err="1">
                <a:solidFill>
                  <a:srgbClr val="C00000"/>
                </a:solidFill>
              </a:rPr>
              <a:t>Thank</a:t>
            </a:r>
            <a:r>
              <a:rPr lang="it-IT" sz="5443" dirty="0">
                <a:solidFill>
                  <a:srgbClr val="C00000"/>
                </a:solidFill>
              </a:rPr>
              <a:t> </a:t>
            </a:r>
            <a:r>
              <a:rPr lang="it-IT" sz="5443" dirty="0" err="1">
                <a:solidFill>
                  <a:srgbClr val="C00000"/>
                </a:solidFill>
              </a:rPr>
              <a:t>you</a:t>
            </a:r>
            <a:r>
              <a:rPr lang="it-IT" sz="5443" dirty="0">
                <a:solidFill>
                  <a:srgbClr val="C00000"/>
                </a:solidFill>
              </a:rPr>
              <a:t>!</a:t>
            </a:r>
          </a:p>
          <a:p>
            <a:pPr defTabSz="407484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endParaRPr lang="it-IT" sz="2993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6954"/>
            <a:ext cx="9906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089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89" b="1">
              <a:solidFill>
                <a:srgbClr val="C00000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1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0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06086" eaLnBrk="1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altLang="it-IT" sz="1633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998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633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633" dirty="0">
              <a:solidFill>
                <a:prstClr val="black"/>
              </a:solidFill>
              <a:cs typeface="+mn-cs"/>
            </a:endParaRPr>
          </a:p>
          <a:p>
            <a:pPr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en-US" sz="2177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1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55651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449277" y="29325"/>
            <a:ext cx="2311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65100" y="6403298"/>
            <a:ext cx="94107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0" tIns="45685" rIns="91370" bIns="4568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  New challenges in emittance measurements	SIF – Pisa 2014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16471" y="53754"/>
            <a:ext cx="8915400" cy="926976"/>
          </a:xfrm>
          <a:prstGeom prst="rect">
            <a:avLst/>
          </a:prstGeom>
        </p:spPr>
        <p:txBody>
          <a:bodyPr lIns="91370" tIns="45685" rIns="91370" bIns="45685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lIns="91370" tIns="45685" rIns="91370" bIns="45685"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28" y="5231999"/>
            <a:ext cx="5671185" cy="1106754"/>
          </a:xfrm>
          <a:prstGeom prst="rect">
            <a:avLst/>
          </a:prstGeom>
        </p:spPr>
        <p:txBody>
          <a:bodyPr lIns="91370" tIns="45685" rIns="91370" bIns="45685"/>
          <a:lstStyle>
            <a:lvl1pPr marL="0" marR="0" indent="0" algn="ctr" defTabSz="913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8924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2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370" tIns="45685" rIns="91370" bIns="45685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theme" Target="../theme/theme10.xml"/><Relationship Id="rId9" Type="http://schemas.openxmlformats.org/officeDocument/2006/relationships/image" Target="../media/image10.jpe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theme" Target="../theme/theme11.xml"/><Relationship Id="rId6" Type="http://schemas.openxmlformats.org/officeDocument/2006/relationships/image" Target="../media/image11.pn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theme" Target="../theme/theme13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theme" Target="../theme/theme6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theme" Target="../theme/theme7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theme" Target="../theme/theme8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theme" Target="../theme/theme9.xml"/><Relationship Id="rId10" Type="http://schemas.openxmlformats.org/officeDocument/2006/relationships/image" Target="../media/image10.jpe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3712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429" indent="-228429" algn="l" defTabSz="9137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3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" y="6468889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2108" tIns="43448" rIns="86895" bIns="43448" rtlCol="0">
            <a:noAutofit/>
          </a:bodyPr>
          <a:lstStyle/>
          <a:p>
            <a:pPr algn="l" defTabSz="42542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48120" y="36554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917" algn="l"/>
                <a:tab pos="850851" algn="l"/>
                <a:tab pos="1277786" algn="l"/>
                <a:tab pos="1704719" algn="l"/>
                <a:tab pos="2131654" algn="l"/>
                <a:tab pos="2558588" algn="l"/>
                <a:tab pos="2985522" algn="l"/>
                <a:tab pos="3412456" algn="l"/>
                <a:tab pos="3839391" algn="l"/>
                <a:tab pos="4266324" algn="l"/>
                <a:tab pos="4693259" algn="l"/>
                <a:tab pos="5120193" algn="l"/>
                <a:tab pos="5547127" algn="l"/>
                <a:tab pos="5974061" algn="l"/>
                <a:tab pos="6400996" algn="l"/>
                <a:tab pos="6827929" algn="l"/>
                <a:tab pos="7254864" algn="l"/>
                <a:tab pos="7681798" algn="l"/>
                <a:tab pos="8108732" algn="l"/>
                <a:tab pos="8535666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42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42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10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/>
        </p:nvSpPr>
        <p:spPr>
          <a:xfrm>
            <a:off x="1199689" y="103626"/>
            <a:ext cx="1272028" cy="395521"/>
          </a:xfrm>
          <a:prstGeom prst="rect">
            <a:avLst/>
          </a:prstGeom>
          <a:noFill/>
        </p:spPr>
        <p:txBody>
          <a:bodyPr wrap="square" lIns="86895" tIns="43448" rIns="86895" bIns="43448" rtlCol="0">
            <a:spAutoFit/>
          </a:bodyPr>
          <a:lstStyle/>
          <a:p>
            <a:pPr algn="l" defTabSz="42542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42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/>
        </p:nvCxnSpPr>
        <p:spPr bwMode="auto">
          <a:xfrm>
            <a:off x="9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8487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63" r:id="rId1"/>
    <p:sldLayoutId id="2147488164" r:id="rId2"/>
    <p:sldLayoutId id="2147488165" r:id="rId3"/>
    <p:sldLayoutId id="2147488166" r:id="rId4"/>
    <p:sldLayoutId id="2147488167" r:id="rId5"/>
    <p:sldLayoutId id="2147488168" r:id="rId6"/>
    <p:sldLayoutId id="2147488169" r:id="rId7"/>
  </p:sldLayoutIdLst>
  <p:transition xmlns:p14="http://schemas.microsoft.com/office/powerpoint/2010/main" spd="med">
    <p:fade/>
  </p:transition>
  <p:hf hdr="0" ftr="0" dt="0"/>
  <p:txStyles>
    <p:titleStyle>
      <a:lvl1pPr algn="l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9377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3809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8241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2673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350" indent="-324350" algn="l" defTabSz="42542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517" indent="-270040" algn="l" defTabSz="425426" rtl="0" eaLnBrk="0" fontAlgn="base" hangingPunct="0">
        <a:lnSpc>
          <a:spcPct val="93000"/>
        </a:lnSpc>
        <a:spcBef>
          <a:spcPct val="0"/>
        </a:spcBef>
        <a:spcAft>
          <a:spcPts val="1081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685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9162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3639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9377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3809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8241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2673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32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864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296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728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161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593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025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457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ompact.png">
            <a:extLst>
              <a:ext uri="{FF2B5EF4-FFF2-40B4-BE49-F238E27FC236}">
                <a16:creationId xmlns:a16="http://schemas.microsoft.com/office/drawing/2014/main" xmlns="" id="{1B4C090A-3FAC-4B58-9A2D-898EA557DB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9742" b="15394"/>
          <a:stretch/>
        </p:blipFill>
        <p:spPr>
          <a:xfrm>
            <a:off x="8148797" y="29737"/>
            <a:ext cx="1737936" cy="530172"/>
          </a:xfrm>
          <a:prstGeom prst="rect">
            <a:avLst/>
          </a:prstGeom>
        </p:spPr>
      </p:pic>
      <p:cxnSp>
        <p:nvCxnSpPr>
          <p:cNvPr id="8" name="Connettore diritto 8">
            <a:extLst>
              <a:ext uri="{FF2B5EF4-FFF2-40B4-BE49-F238E27FC236}">
                <a16:creationId xmlns:a16="http://schemas.microsoft.com/office/drawing/2014/main" xmlns="" id="{0A19C0E7-265E-4C04-941F-14CFAEFA52BF}"/>
              </a:ext>
            </a:extLst>
          </p:cNvPr>
          <p:cNvCxnSpPr/>
          <p:nvPr userDrawn="1"/>
        </p:nvCxnSpPr>
        <p:spPr>
          <a:xfrm>
            <a:off x="-6823" y="644615"/>
            <a:ext cx="9912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1">
            <a:extLst>
              <a:ext uri="{FF2B5EF4-FFF2-40B4-BE49-F238E27FC236}">
                <a16:creationId xmlns:a16="http://schemas.microsoft.com/office/drawing/2014/main" xmlns="" id="{E0E56E15-026C-4231-AEF2-75ECA3F169F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33078" y="24925"/>
            <a:ext cx="876987" cy="5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2">
            <a:extLst>
              <a:ext uri="{FF2B5EF4-FFF2-40B4-BE49-F238E27FC236}">
                <a16:creationId xmlns:a16="http://schemas.microsoft.com/office/drawing/2014/main" xmlns="" id="{0F6C4728-D944-49BC-AFA0-ADF659B18059}"/>
              </a:ext>
            </a:extLst>
          </p:cNvPr>
          <p:cNvSpPr txBox="1"/>
          <p:nvPr userDrawn="1"/>
        </p:nvSpPr>
        <p:spPr>
          <a:xfrm>
            <a:off x="900380" y="91870"/>
            <a:ext cx="1402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47675" eaLnBrk="0" hangingPunct="0"/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47675" eaLnBrk="0" hangingPunct="0"/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xmlns="" id="{5652AB3D-62A0-4545-BF15-394E095A9545}"/>
              </a:ext>
            </a:extLst>
          </p:cNvPr>
          <p:cNvSpPr/>
          <p:nvPr userDrawn="1"/>
        </p:nvSpPr>
        <p:spPr>
          <a:xfrm>
            <a:off x="11398" y="6477800"/>
            <a:ext cx="9905650" cy="3720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white"/>
                </a:solidFill>
                <a:latin typeface="Calibri"/>
              </a:rPr>
              <a:t>                                               </a:t>
            </a:r>
          </a:p>
        </p:txBody>
      </p:sp>
      <p:sp>
        <p:nvSpPr>
          <p:cNvPr id="13" name="Segnaposto numero diapositiva 5">
            <a:extLst>
              <a:ext uri="{FF2B5EF4-FFF2-40B4-BE49-F238E27FC236}">
                <a16:creationId xmlns:a16="http://schemas.microsoft.com/office/drawing/2014/main" xmlns="" id="{513C4827-4A94-4CC3-9174-C919D880EA1F}"/>
              </a:ext>
            </a:extLst>
          </p:cNvPr>
          <p:cNvSpPr txBox="1">
            <a:spLocks/>
          </p:cNvSpPr>
          <p:nvPr userDrawn="1"/>
        </p:nvSpPr>
        <p:spPr>
          <a:xfrm>
            <a:off x="9440733" y="6512642"/>
            <a:ext cx="4617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16FD186-408F-4FFD-A36C-899407A883E0}" type="slidenum">
              <a:rPr lang="it-IT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5" name="Connettore diritto 11">
            <a:extLst>
              <a:ext uri="{FF2B5EF4-FFF2-40B4-BE49-F238E27FC236}">
                <a16:creationId xmlns:a16="http://schemas.microsoft.com/office/drawing/2014/main" xmlns="" id="{8FB5DF7D-B8C2-45D9-B579-1E497893EA5E}"/>
              </a:ext>
            </a:extLst>
          </p:cNvPr>
          <p:cNvCxnSpPr/>
          <p:nvPr userDrawn="1"/>
        </p:nvCxnSpPr>
        <p:spPr>
          <a:xfrm>
            <a:off x="-15244" y="6488791"/>
            <a:ext cx="9907859" cy="9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8CB61450-B5C5-423E-9C20-C6A695F355CE}"/>
              </a:ext>
            </a:extLst>
          </p:cNvPr>
          <p:cNvSpPr txBox="1"/>
          <p:nvPr userDrawn="1"/>
        </p:nvSpPr>
        <p:spPr>
          <a:xfrm>
            <a:off x="8498" y="6534442"/>
            <a:ext cx="1648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2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www.CompactLight.eu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xmlns="" id="{A7EDAA5E-33D6-4B4D-909E-723A06DA6B44}"/>
              </a:ext>
            </a:extLst>
          </p:cNvPr>
          <p:cNvSpPr/>
          <p:nvPr userDrawn="1"/>
        </p:nvSpPr>
        <p:spPr>
          <a:xfrm>
            <a:off x="2501433" y="6542967"/>
            <a:ext cx="5279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CompactLight</a:t>
            </a:r>
            <a:r>
              <a:rPr lang="it-IT" sz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Glasgow Virtual meeting 16-18 </a:t>
            </a:r>
            <a:r>
              <a:rPr lang="it-IT" sz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June</a:t>
            </a:r>
            <a:r>
              <a:rPr lang="it-IT" sz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2020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xmlns="" id="{9046D9B4-FC24-4ECA-8667-F991E4352CE2}"/>
              </a:ext>
            </a:extLst>
          </p:cNvPr>
          <p:cNvSpPr/>
          <p:nvPr userDrawn="1"/>
        </p:nvSpPr>
        <p:spPr>
          <a:xfrm>
            <a:off x="8574190" y="6550479"/>
            <a:ext cx="10921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D’Auria</a:t>
            </a:r>
          </a:p>
        </p:txBody>
      </p:sp>
    </p:spTree>
    <p:extLst>
      <p:ext uri="{BB962C8B-B14F-4D97-AF65-F5344CB8AC3E}">
        <p14:creationId xmlns:p14="http://schemas.microsoft.com/office/powerpoint/2010/main" val="413990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1" r:id="rId1"/>
    <p:sldLayoutId id="2147488172" r:id="rId2"/>
    <p:sldLayoutId id="2147488173" r:id="rId3"/>
    <p:sldLayoutId id="214748817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370" tIns="45685" rIns="91370" bIns="4568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405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405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405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85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428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6" r:id="rId1"/>
    <p:sldLayoutId id="2147488177" r:id="rId2"/>
    <p:sldLayoutId id="2147488178" r:id="rId3"/>
    <p:sldLayoutId id="2147488179" r:id="rId4"/>
    <p:sldLayoutId id="2147488180" r:id="rId5"/>
    <p:sldLayoutId id="2147488181" r:id="rId6"/>
    <p:sldLayoutId id="2147488182" r:id="rId7"/>
    <p:sldLayoutId id="2147488183" r:id="rId8"/>
    <p:sldLayoutId id="2147488184" r:id="rId9"/>
    <p:sldLayoutId id="2147488185" r:id="rId10"/>
    <p:sldLayoutId id="2147488186" r:id="rId11"/>
  </p:sldLayoutIdLst>
  <p:hf hdr="0" ftr="0" dt="0"/>
  <p:txStyles>
    <p:titleStyle>
      <a:lvl1pPr algn="ctr" defTabSz="4568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41" indent="-342641" algn="l" defTabSz="4568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90" indent="-285535" algn="l" defTabSz="4568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4568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4568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4568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646887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51" rtlCol="0">
            <a:no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de-DE" sz="1633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18" y="36537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  <a:defRPr sz="1179">
                <a:solidFill>
                  <a:srgbClr val="000000"/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06E2D52-1345-4064-8429-3109916CEEE1}" type="slidenum">
              <a:rPr lang="it-IT" altLang="it-IT" smtClean="0">
                <a:latin typeface="Arial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altLang="it-IT" dirty="0"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70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07"/>
            <a:ext cx="1272028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de-DE" sz="998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Funded</a:t>
            </a:r>
            <a:r>
              <a:rPr lang="de-DE" sz="998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 </a:t>
            </a:r>
            <a:r>
              <a:rPr lang="de-DE" sz="998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by</a:t>
            </a:r>
            <a:r>
              <a:rPr lang="de-DE" sz="998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 </a:t>
            </a:r>
            <a:r>
              <a:rPr lang="de-DE" sz="998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the</a:t>
            </a:r>
            <a:r>
              <a:rPr lang="de-DE" sz="998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de-DE" sz="998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1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0879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88" r:id="rId1"/>
    <p:sldLayoutId id="2147488189" r:id="rId2"/>
    <p:sldLayoutId id="2147488190" r:id="rId3"/>
    <p:sldLayoutId id="2147488191" r:id="rId4"/>
    <p:sldLayoutId id="2147488192" r:id="rId5"/>
    <p:sldLayoutId id="2147488193" r:id="rId6"/>
  </p:sldLayoutIdLst>
  <p:transition xmlns:p14="http://schemas.microsoft.com/office/powerpoint/2010/main" spd="med">
    <p:fade/>
  </p:transition>
  <p:hf hdr="0" ftr="0" dt="0"/>
  <p:txStyles>
    <p:titleStyle>
      <a:lvl1pPr algn="l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09605" indent="-309605" algn="l" defTabSz="406086" rtl="0" eaLnBrk="0" fontAlgn="base" hangingPunct="0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1633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672490" indent="-257764" algn="l" defTabSz="40608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35376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450102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864828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8848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8848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8848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73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98" r:id="rId2"/>
    <p:sldLayoutId id="2147485899" r:id="rId3"/>
    <p:sldLayoutId id="2147485900" r:id="rId4"/>
    <p:sldLayoutId id="2147485901" r:id="rId5"/>
    <p:sldLayoutId id="2147485902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3712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641" indent="-342641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390" indent="-285535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2137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59899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584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270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3" r:id="rId1"/>
    <p:sldLayoutId id="214748641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3712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429" indent="-228429" algn="l" defTabSz="9137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3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594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594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594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0" r:id="rId1"/>
    <p:sldLayoutId id="2147487871" r:id="rId2"/>
    <p:sldLayoutId id="2147487872" r:id="rId3"/>
    <p:sldLayoutId id="2147487873" r:id="rId4"/>
    <p:sldLayoutId id="214748787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3712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641" indent="-342641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390" indent="-285535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2137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59899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584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270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90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850" tIns="43416" rIns="86830" bIns="43416" rtlCol="0">
            <a:noAutofit/>
          </a:bodyPr>
          <a:lstStyle/>
          <a:p>
            <a:pPr algn="l" defTabSz="425106" eaLnBrk="0" hangingPunct="0"/>
            <a:endParaRPr lang="de-DE" sz="23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33" y="36568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597" algn="l"/>
                <a:tab pos="850209" algn="l"/>
                <a:tab pos="1276822" algn="l"/>
                <a:tab pos="1703433" algn="l"/>
                <a:tab pos="2130046" algn="l"/>
                <a:tab pos="2556658" algn="l"/>
                <a:tab pos="2983269" algn="l"/>
                <a:tab pos="3409882" algn="l"/>
                <a:tab pos="3836493" algn="l"/>
                <a:tab pos="4263106" algn="l"/>
                <a:tab pos="4689719" algn="l"/>
                <a:tab pos="5116330" algn="l"/>
                <a:tab pos="5542941" algn="l"/>
                <a:tab pos="5969553" algn="l"/>
                <a:tab pos="6396165" algn="l"/>
                <a:tab pos="6822778" algn="l"/>
                <a:tab pos="7249390" algn="l"/>
                <a:tab pos="7676001" algn="l"/>
                <a:tab pos="8102612" algn="l"/>
                <a:tab pos="8529228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10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0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42"/>
            <a:ext cx="1272028" cy="395521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0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22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87" r:id="rId1"/>
    <p:sldLayoutId id="2147487988" r:id="rId2"/>
    <p:sldLayoutId id="2147487989" r:id="rId3"/>
    <p:sldLayoutId id="2147487990" r:id="rId4"/>
    <p:sldLayoutId id="2147487991" r:id="rId5"/>
    <p:sldLayoutId id="2147487992" r:id="rId6"/>
  </p:sldLayoutIdLst>
  <p:transition xmlns:p14="http://schemas.microsoft.com/office/powerpoint/2010/main" spd="med">
    <p:fade/>
  </p:transition>
  <p:hf hdr="0" ftr="0" dt="0"/>
  <p:txStyles>
    <p:titleStyle>
      <a:lvl1pPr algn="l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7574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1677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5784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89887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05" indent="-324105" algn="l" defTabSz="42510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3986" indent="-269835" algn="l" defTabSz="42510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3868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014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165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7574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1677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5784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89887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05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208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313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418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522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4626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8732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2835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90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882" tIns="43420" rIns="86838" bIns="43420" rtlCol="0">
            <a:noAutofit/>
          </a:bodyPr>
          <a:lstStyle/>
          <a:p>
            <a:pPr algn="l" defTabSz="42514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33" y="36562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637" algn="l"/>
                <a:tab pos="850289" algn="l"/>
                <a:tab pos="1276943" algn="l"/>
                <a:tab pos="1703593" algn="l"/>
                <a:tab pos="2130247" algn="l"/>
                <a:tab pos="2556899" algn="l"/>
                <a:tab pos="2983551" algn="l"/>
                <a:tab pos="3410203" algn="l"/>
                <a:tab pos="3836855" algn="l"/>
                <a:tab pos="4263508" algn="l"/>
                <a:tab pos="4690162" algn="l"/>
                <a:tab pos="5116812" algn="l"/>
                <a:tab pos="5543464" algn="l"/>
                <a:tab pos="5970116" algn="l"/>
                <a:tab pos="6396769" algn="l"/>
                <a:tab pos="6823421" algn="l"/>
                <a:tab pos="7250074" algn="l"/>
                <a:tab pos="7676725" algn="l"/>
                <a:tab pos="8103377" algn="l"/>
                <a:tab pos="8530032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14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4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41"/>
            <a:ext cx="1272028" cy="395521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4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21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4" r:id="rId1"/>
    <p:sldLayoutId id="2147487995" r:id="rId2"/>
    <p:sldLayoutId id="2147487996" r:id="rId3"/>
    <p:sldLayoutId id="2147487997" r:id="rId4"/>
    <p:sldLayoutId id="2147487998" r:id="rId5"/>
    <p:sldLayoutId id="2147487999" r:id="rId6"/>
  </p:sldLayoutIdLst>
  <p:transition xmlns:p14="http://schemas.microsoft.com/office/powerpoint/2010/main" spd="med">
    <p:fade/>
  </p:transition>
  <p:hf hdr="0" ftr="0" dt="0"/>
  <p:txStyles>
    <p:titleStyle>
      <a:lvl1pPr algn="l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7799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1944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091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235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35" indent="-324135" algn="l" defTabSz="42514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052" indent="-269860" algn="l" defTabSz="42514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3970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157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349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7799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1944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091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235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46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290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436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581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727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4872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019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163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89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946" tIns="43428" rIns="86855" bIns="43428" rtlCol="0">
            <a:noAutofit/>
          </a:bodyPr>
          <a:lstStyle/>
          <a:p>
            <a:pPr algn="l" defTabSz="42522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3" y="36558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717" algn="l"/>
                <a:tab pos="850450" algn="l"/>
                <a:tab pos="1277183" algn="l"/>
                <a:tab pos="1703915" algn="l"/>
                <a:tab pos="2130649" algn="l"/>
                <a:tab pos="2557382" algn="l"/>
                <a:tab pos="2984114" algn="l"/>
                <a:tab pos="3410847" algn="l"/>
                <a:tab pos="3837579" algn="l"/>
                <a:tab pos="4264312" algn="l"/>
                <a:tab pos="4691046" algn="l"/>
                <a:tab pos="5117778" algn="l"/>
                <a:tab pos="5544511" algn="l"/>
                <a:tab pos="5971243" algn="l"/>
                <a:tab pos="6397976" algn="l"/>
                <a:tab pos="6824709" algn="l"/>
                <a:tab pos="7251442" algn="l"/>
                <a:tab pos="7678173" algn="l"/>
                <a:tab pos="8104907" algn="l"/>
                <a:tab pos="8531641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22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22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99689" y="103631"/>
            <a:ext cx="1272028" cy="395521"/>
          </a:xfrm>
          <a:prstGeom prst="rect">
            <a:avLst/>
          </a:prstGeom>
          <a:noFill/>
        </p:spPr>
        <p:txBody>
          <a:bodyPr wrap="square" lIns="86855" tIns="43428" rIns="86855" bIns="43428" rtlCol="0">
            <a:spAutoFit/>
          </a:bodyPr>
          <a:lstStyle/>
          <a:p>
            <a:pPr algn="l" defTabSz="42522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22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15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26" r:id="rId1"/>
    <p:sldLayoutId id="2147488127" r:id="rId2"/>
    <p:sldLayoutId id="2147488128" r:id="rId3"/>
    <p:sldLayoutId id="2147488129" r:id="rId4"/>
    <p:sldLayoutId id="2147488130" r:id="rId5"/>
    <p:sldLayoutId id="2147488131" r:id="rId6"/>
  </p:sldLayoutIdLst>
  <p:transition xmlns:p14="http://schemas.microsoft.com/office/powerpoint/2010/main" spd="med">
    <p:fade/>
  </p:transition>
  <p:hf hdr="0" ftr="0" dt="0"/>
  <p:txStyles>
    <p:titleStyle>
      <a:lvl1pPr algn="l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8249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2478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705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932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97" indent="-324197" algn="l" defTabSz="42522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185" indent="-269912" algn="l" defTabSz="42522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174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444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717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8249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2478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705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932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227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454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681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908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136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64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593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819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89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913" tIns="43424" rIns="86847" bIns="43424" rtlCol="0">
            <a:noAutofit/>
          </a:bodyPr>
          <a:lstStyle/>
          <a:p>
            <a:pPr algn="l" defTabSz="425184" eaLnBrk="0" hangingPunct="0"/>
            <a:endParaRPr lang="de-DE" sz="22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4" y="36536"/>
            <a:ext cx="852731" cy="52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7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677" algn="l"/>
                <a:tab pos="850367" algn="l"/>
                <a:tab pos="1277059" algn="l"/>
                <a:tab pos="1703750" algn="l"/>
                <a:tab pos="2130440" algn="l"/>
                <a:tab pos="2557133" algn="l"/>
                <a:tab pos="2983823" algn="l"/>
                <a:tab pos="3410514" algn="l"/>
                <a:tab pos="3837206" algn="l"/>
                <a:tab pos="4263894" algn="l"/>
                <a:tab pos="4690589" algn="l"/>
                <a:tab pos="5117279" algn="l"/>
                <a:tab pos="5543972" algn="l"/>
                <a:tab pos="5970661" algn="l"/>
                <a:tab pos="6397352" algn="l"/>
                <a:tab pos="6824044" algn="l"/>
                <a:tab pos="7250736" algn="l"/>
                <a:tab pos="7677425" algn="l"/>
                <a:tab pos="8104118" algn="l"/>
                <a:tab pos="8530809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 algn="l" defTabSz="425184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84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27"/>
            <a:ext cx="1272028" cy="395513"/>
          </a:xfrm>
          <a:prstGeom prst="rect">
            <a:avLst/>
          </a:prstGeom>
          <a:noFill/>
        </p:spPr>
        <p:txBody>
          <a:bodyPr wrap="square" lIns="86847" tIns="43424" rIns="86847" bIns="43424" rtlCol="0">
            <a:spAutoFit/>
          </a:bodyPr>
          <a:lstStyle/>
          <a:p>
            <a:pPr algn="l" defTabSz="425184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84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16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55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46" r:id="rId1"/>
    <p:sldLayoutId id="2147488147" r:id="rId2"/>
    <p:sldLayoutId id="2147488148" r:id="rId3"/>
    <p:sldLayoutId id="2147488149" r:id="rId4"/>
    <p:sldLayoutId id="2147488150" r:id="rId5"/>
    <p:sldLayoutId id="2147488151" r:id="rId6"/>
  </p:sldLayoutIdLst>
  <p:transition xmlns:p14="http://schemas.microsoft.com/office/powerpoint/2010/main" spd="med">
    <p:fade/>
  </p:transition>
  <p:hf hdr="0" ftr="0" dt="0"/>
  <p:txStyles>
    <p:titleStyle>
      <a:lvl1pPr algn="l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8017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2201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389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572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64" indent="-324164" algn="l" defTabSz="425184" rtl="0" eaLnBrk="0" fontAlgn="base" hangingPunct="0">
        <a:lnSpc>
          <a:spcPct val="93000"/>
        </a:lnSpc>
        <a:spcBef>
          <a:spcPct val="0"/>
        </a:spcBef>
        <a:spcAft>
          <a:spcPts val="1342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116" indent="-269886" algn="l" defTabSz="425184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067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807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300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528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8017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2201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389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572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84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6836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554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73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925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110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293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47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890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2076" tIns="43444" rIns="86887" bIns="43444" rtlCol="0">
            <a:noAutofit/>
          </a:bodyPr>
          <a:lstStyle/>
          <a:p>
            <a:pPr algn="l" defTabSz="42538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248120" y="36555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877" algn="l"/>
                <a:tab pos="850770" algn="l"/>
                <a:tab pos="1277665" algn="l"/>
                <a:tab pos="1704558" algn="l"/>
                <a:tab pos="2131453" algn="l"/>
                <a:tab pos="2558346" algn="l"/>
                <a:tab pos="2985240" algn="l"/>
                <a:tab pos="3412134" algn="l"/>
                <a:tab pos="3839029" algn="l"/>
                <a:tab pos="4265921" algn="l"/>
                <a:tab pos="4692816" algn="l"/>
                <a:tab pos="5119710" algn="l"/>
                <a:tab pos="5546604" algn="l"/>
                <a:tab pos="5973497" algn="l"/>
                <a:tab pos="6400392" algn="l"/>
                <a:tab pos="6827285" algn="l"/>
                <a:tab pos="7254180" algn="l"/>
                <a:tab pos="7681073" algn="l"/>
                <a:tab pos="8107967" algn="l"/>
                <a:tab pos="8534861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38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38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1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27"/>
            <a:ext cx="1272028" cy="395521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l" defTabSz="42538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38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10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973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54" r:id="rId1"/>
    <p:sldLayoutId id="2147488155" r:id="rId2"/>
    <p:sldLayoutId id="2147488156" r:id="rId3"/>
    <p:sldLayoutId id="2147488157" r:id="rId4"/>
    <p:sldLayoutId id="2147488158" r:id="rId5"/>
    <p:sldLayoutId id="2147488159" r:id="rId6"/>
    <p:sldLayoutId id="2147488160" r:id="rId7"/>
    <p:sldLayoutId id="2147488161" r:id="rId8"/>
  </p:sldLayoutIdLst>
  <p:transition xmlns:p14="http://schemas.microsoft.com/office/powerpoint/2010/main" spd="med">
    <p:fade/>
  </p:transition>
  <p:hf hdr="0" ftr="0" dt="0"/>
  <p:txStyles>
    <p:titleStyle>
      <a:lvl1pPr algn="l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9151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3543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7933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2325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319" indent="-324319" algn="l" defTabSz="42538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451" indent="-270014" algn="l" defTabSz="42538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583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9018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3455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9151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3543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7933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2325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91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82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173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564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956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347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739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129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3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1700"/>
            <a:ext cx="9906000" cy="5031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Glasgow Meeting 16-18 June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496" y="40770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Main goal: define baseline injector layout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84" y="1857089"/>
            <a:ext cx="7920881" cy="707815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WP3 – Gun and </a:t>
            </a:r>
            <a:r>
              <a:rPr lang="en-US" dirty="0" smtClean="0">
                <a:solidFill>
                  <a:srgbClr val="FFFF00"/>
                </a:solidFill>
              </a:rPr>
              <a:t>Injector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8944" y="6519446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600" dirty="0" err="1">
                <a:solidFill>
                  <a:srgbClr val="0000FF"/>
                </a:solidFill>
              </a:rPr>
              <a:t>Massimo.Ferrario@LNF.INFN.IT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3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646" b="6368"/>
          <a:stretch/>
        </p:blipFill>
        <p:spPr>
          <a:xfrm>
            <a:off x="0" y="1295401"/>
            <a:ext cx="9906000" cy="4559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Laser Heater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S. Di Mitri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75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747" y="974189"/>
            <a:ext cx="7442525" cy="48886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Ka</a:t>
            </a:r>
            <a:r>
              <a:rPr lang="en-US" sz="3200" dirty="0" smtClean="0">
                <a:solidFill>
                  <a:srgbClr val="0000FF"/>
                </a:solidFill>
              </a:rPr>
              <a:t> Linearizer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A. </a:t>
            </a:r>
            <a:r>
              <a:rPr lang="en-US" sz="2000" dirty="0" err="1" smtClean="0">
                <a:solidFill>
                  <a:srgbClr val="0000FF"/>
                </a:solidFill>
              </a:rPr>
              <a:t>Castilla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71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747" y="916414"/>
            <a:ext cx="7442525" cy="50000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BC1 </a:t>
            </a:r>
            <a:r>
              <a:rPr lang="en-US" sz="3200" dirty="0" smtClean="0">
                <a:solidFill>
                  <a:srgbClr val="0000FF"/>
                </a:solidFill>
              </a:rPr>
              <a:t>Simulations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C. </a:t>
            </a:r>
            <a:r>
              <a:rPr lang="en-US" sz="2000" dirty="0" err="1" smtClean="0">
                <a:solidFill>
                  <a:srgbClr val="0000FF"/>
                </a:solidFill>
              </a:rPr>
              <a:t>Vaccarezza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15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Achieved parameters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508000"/>
            <a:ext cx="9880600" cy="5829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6936" y="6457890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Courtesy </a:t>
            </a:r>
            <a:r>
              <a:rPr lang="en-US" sz="2000" dirty="0" err="1">
                <a:solidFill>
                  <a:srgbClr val="0000FF"/>
                </a:solidFill>
              </a:rPr>
              <a:t>G</a:t>
            </a:r>
            <a:r>
              <a:rPr lang="en-US" sz="2000" dirty="0" err="1" smtClean="0">
                <a:solidFill>
                  <a:srgbClr val="0000FF"/>
                </a:solidFill>
              </a:rPr>
              <a:t>iribono</a:t>
            </a:r>
            <a:r>
              <a:rPr lang="en-US" sz="2000" dirty="0" smtClean="0">
                <a:solidFill>
                  <a:srgbClr val="0000FF"/>
                </a:solidFill>
              </a:rPr>
              <a:t> &amp; </a:t>
            </a:r>
            <a:r>
              <a:rPr lang="en-US" sz="2000" dirty="0" err="1" smtClean="0">
                <a:solidFill>
                  <a:srgbClr val="0000FF"/>
                </a:solidFill>
              </a:rPr>
              <a:t>Vaccarezza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460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21" y="877921"/>
            <a:ext cx="8186777" cy="50952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CAD Injector Model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N. </a:t>
            </a:r>
            <a:r>
              <a:rPr lang="en-US" sz="2000" dirty="0" err="1" smtClean="0">
                <a:solidFill>
                  <a:srgbClr val="0000FF"/>
                </a:solidFill>
              </a:rPr>
              <a:t>Gazis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8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344495" y="764709"/>
            <a:ext cx="92890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Laser/Cathode system survival at 1 </a:t>
            </a:r>
            <a:r>
              <a:rPr lang="en-US" sz="2800" dirty="0" smtClean="0">
                <a:solidFill>
                  <a:schemeClr val="tx1"/>
                </a:solidFill>
              </a:rPr>
              <a:t>kHz</a:t>
            </a: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Include fringing fields in the gun region</a:t>
            </a:r>
          </a:p>
          <a:p>
            <a:pPr marL="571500" indent="-571500" algn="just">
              <a:buFont typeface="Arial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C-band Power source OK?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Verify LH energy, not excluding possible VB</a:t>
            </a:r>
          </a:p>
          <a:p>
            <a:pPr marL="571500" indent="-571500" algn="just">
              <a:buFont typeface="Arial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X-band module </a:t>
            </a:r>
            <a:r>
              <a:rPr lang="en-US" sz="2800" dirty="0">
                <a:solidFill>
                  <a:srgbClr val="FF0000"/>
                </a:solidFill>
              </a:rPr>
              <a:t>@ 30 MV/m </a:t>
            </a:r>
            <a:r>
              <a:rPr lang="en-US" sz="2800" dirty="0">
                <a:solidFill>
                  <a:schemeClr val="tx1"/>
                </a:solidFill>
              </a:rPr>
              <a:t>after </a:t>
            </a:r>
            <a:r>
              <a:rPr lang="en-US" sz="2800" dirty="0" smtClean="0">
                <a:solidFill>
                  <a:schemeClr val="tx1"/>
                </a:solidFill>
              </a:rPr>
              <a:t>LH =&gt;</a:t>
            </a:r>
            <a:r>
              <a:rPr lang="en-US" sz="2800" dirty="0" smtClean="0">
                <a:solidFill>
                  <a:srgbClr val="FF0000"/>
                </a:solidFill>
              </a:rPr>
              <a:t>7.5 m less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Fix </a:t>
            </a:r>
            <a:r>
              <a:rPr lang="en-US" sz="2800" dirty="0" smtClean="0">
                <a:solidFill>
                  <a:schemeClr val="tx1"/>
                </a:solidFill>
              </a:rPr>
              <a:t>the voltage in the k-band </a:t>
            </a:r>
            <a:r>
              <a:rPr lang="en-US" sz="2800" dirty="0" smtClean="0">
                <a:solidFill>
                  <a:schemeClr val="tx1"/>
                </a:solidFill>
              </a:rPr>
              <a:t>linearizer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Injector CAD model very welcome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To Do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052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265ADB25-F15D-4F72-B0DB-C35EAEA23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97" y="712392"/>
            <a:ext cx="8940778" cy="5827055"/>
          </a:xfrm>
          <a:prstGeom prst="rect">
            <a:avLst/>
          </a:prstGeom>
          <a:ln>
            <a:noFill/>
          </a:ln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xmlns="" id="{1014D0C5-6F45-49D9-8FF6-E7CF85D5821E}"/>
              </a:ext>
            </a:extLst>
          </p:cNvPr>
          <p:cNvCxnSpPr>
            <a:cxnSpLocks/>
          </p:cNvCxnSpPr>
          <p:nvPr/>
        </p:nvCxnSpPr>
        <p:spPr>
          <a:xfrm>
            <a:off x="6669191" y="711181"/>
            <a:ext cx="2973570" cy="1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xmlns="" id="{CDB9AACD-BCF2-404E-943E-EC81ACFF92AB}"/>
              </a:ext>
            </a:extLst>
          </p:cNvPr>
          <p:cNvCxnSpPr>
            <a:cxnSpLocks/>
          </p:cNvCxnSpPr>
          <p:nvPr/>
        </p:nvCxnSpPr>
        <p:spPr>
          <a:xfrm>
            <a:off x="6669191" y="745197"/>
            <a:ext cx="0" cy="550146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xmlns="" id="{42C37DF0-F6C0-404B-AE06-F1FEA5FB4366}"/>
              </a:ext>
            </a:extLst>
          </p:cNvPr>
          <p:cNvCxnSpPr>
            <a:cxnSpLocks/>
          </p:cNvCxnSpPr>
          <p:nvPr/>
        </p:nvCxnSpPr>
        <p:spPr>
          <a:xfrm>
            <a:off x="6668206" y="6231467"/>
            <a:ext cx="2989058" cy="15198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o 39">
            <a:extLst>
              <a:ext uri="{FF2B5EF4-FFF2-40B4-BE49-F238E27FC236}">
                <a16:creationId xmlns:a16="http://schemas.microsoft.com/office/drawing/2014/main" xmlns="" id="{6F494389-FCA7-4698-9139-30BA45FDB4B6}"/>
              </a:ext>
            </a:extLst>
          </p:cNvPr>
          <p:cNvGrpSpPr/>
          <p:nvPr/>
        </p:nvGrpSpPr>
        <p:grpSpPr>
          <a:xfrm>
            <a:off x="7453297" y="2762725"/>
            <a:ext cx="955306" cy="416902"/>
            <a:chOff x="6579690" y="2763819"/>
            <a:chExt cx="881821" cy="416902"/>
          </a:xfrm>
        </p:grpSpPr>
        <p:sp>
          <p:nvSpPr>
            <p:cNvPr id="25" name="Ovale 24">
              <a:extLst>
                <a:ext uri="{FF2B5EF4-FFF2-40B4-BE49-F238E27FC236}">
                  <a16:creationId xmlns:a16="http://schemas.microsoft.com/office/drawing/2014/main" xmlns="" id="{DB36461F-5C6D-4CF7-A1F4-2FD72B4932CA}"/>
                </a:ext>
              </a:extLst>
            </p:cNvPr>
            <p:cNvSpPr/>
            <p:nvPr/>
          </p:nvSpPr>
          <p:spPr>
            <a:xfrm>
              <a:off x="6627962" y="2763819"/>
              <a:ext cx="752335" cy="360040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xmlns="" id="{A21D56A9-93B2-43FE-8CAF-8EC0FE5E8F33}"/>
                </a:ext>
              </a:extLst>
            </p:cNvPr>
            <p:cNvSpPr/>
            <p:nvPr/>
          </p:nvSpPr>
          <p:spPr>
            <a:xfrm>
              <a:off x="6579690" y="2780611"/>
              <a:ext cx="88182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D3.3 &amp; D3.4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03-21</a:t>
              </a:r>
              <a:endParaRPr lang="it-IT" sz="1000" b="1" dirty="0">
                <a:solidFill>
                  <a:srgbClr val="C0000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9" name="CasellaDiTesto 48">
            <a:extLst>
              <a:ext uri="{FF2B5EF4-FFF2-40B4-BE49-F238E27FC236}">
                <a16:creationId xmlns:a16="http://schemas.microsoft.com/office/drawing/2014/main" xmlns="" id="{4486FB7B-B502-4F98-A466-217A738370EF}"/>
              </a:ext>
            </a:extLst>
          </p:cNvPr>
          <p:cNvSpPr txBox="1"/>
          <p:nvPr/>
        </p:nvSpPr>
        <p:spPr>
          <a:xfrm>
            <a:off x="2907712" y="5713528"/>
            <a:ext cx="1126142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8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New WP8</a:t>
            </a:r>
          </a:p>
        </p:txBody>
      </p:sp>
      <p:grpSp>
        <p:nvGrpSpPr>
          <p:cNvPr id="59" name="Gruppo 58">
            <a:extLst>
              <a:ext uri="{FF2B5EF4-FFF2-40B4-BE49-F238E27FC236}">
                <a16:creationId xmlns:a16="http://schemas.microsoft.com/office/drawing/2014/main" xmlns="" id="{4CC1F648-BD61-400E-99A8-C75C0F3D2EAC}"/>
              </a:ext>
            </a:extLst>
          </p:cNvPr>
          <p:cNvGrpSpPr/>
          <p:nvPr/>
        </p:nvGrpSpPr>
        <p:grpSpPr>
          <a:xfrm>
            <a:off x="7944333" y="1171921"/>
            <a:ext cx="484855" cy="400110"/>
            <a:chOff x="8647904" y="3842473"/>
            <a:chExt cx="447558" cy="400110"/>
          </a:xfrm>
        </p:grpSpPr>
        <p:sp>
          <p:nvSpPr>
            <p:cNvPr id="52" name="Rettangolo 51">
              <a:extLst>
                <a:ext uri="{FF2B5EF4-FFF2-40B4-BE49-F238E27FC236}">
                  <a16:creationId xmlns:a16="http://schemas.microsoft.com/office/drawing/2014/main" xmlns="" id="{88BBCFB3-A1E3-4462-BC48-355C3A45E52D}"/>
                </a:ext>
              </a:extLst>
            </p:cNvPr>
            <p:cNvSpPr/>
            <p:nvPr/>
          </p:nvSpPr>
          <p:spPr>
            <a:xfrm>
              <a:off x="8666982" y="3900948"/>
              <a:ext cx="388528" cy="280314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ttangolo 52">
              <a:extLst>
                <a:ext uri="{FF2B5EF4-FFF2-40B4-BE49-F238E27FC236}">
                  <a16:creationId xmlns:a16="http://schemas.microsoft.com/office/drawing/2014/main" xmlns="" id="{B2836070-EC7F-4EB7-8C71-041BD3DE2F64}"/>
                </a:ext>
              </a:extLst>
            </p:cNvPr>
            <p:cNvSpPr/>
            <p:nvPr/>
          </p:nvSpPr>
          <p:spPr>
            <a:xfrm>
              <a:off x="8647904" y="3842473"/>
              <a:ext cx="4475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May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2021</a:t>
              </a:r>
              <a:endParaRPr lang="it-IT" sz="1000" b="1" dirty="0">
                <a:solidFill>
                  <a:srgbClr val="C00000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xmlns="" id="{10C23173-89BA-4CA3-AFC1-3883C14D20F7}"/>
              </a:ext>
            </a:extLst>
          </p:cNvPr>
          <p:cNvGrpSpPr/>
          <p:nvPr/>
        </p:nvGrpSpPr>
        <p:grpSpPr>
          <a:xfrm>
            <a:off x="8530370" y="1178689"/>
            <a:ext cx="484855" cy="400110"/>
            <a:chOff x="8696479" y="4430063"/>
            <a:chExt cx="447558" cy="400110"/>
          </a:xfrm>
        </p:grpSpPr>
        <p:sp>
          <p:nvSpPr>
            <p:cNvPr id="54" name="Rettangolo 53">
              <a:extLst>
                <a:ext uri="{FF2B5EF4-FFF2-40B4-BE49-F238E27FC236}">
                  <a16:creationId xmlns:a16="http://schemas.microsoft.com/office/drawing/2014/main" xmlns="" id="{D497A689-8A5D-411F-8F4E-C52052907113}"/>
                </a:ext>
              </a:extLst>
            </p:cNvPr>
            <p:cNvSpPr/>
            <p:nvPr/>
          </p:nvSpPr>
          <p:spPr>
            <a:xfrm>
              <a:off x="8715557" y="4488538"/>
              <a:ext cx="388528" cy="280314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xmlns="" id="{34F8D853-54C3-4359-8763-2A661E78C720}"/>
                </a:ext>
              </a:extLst>
            </p:cNvPr>
            <p:cNvSpPr/>
            <p:nvPr/>
          </p:nvSpPr>
          <p:spPr>
            <a:xfrm>
              <a:off x="8696479" y="4430063"/>
              <a:ext cx="4475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Nov.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2021</a:t>
              </a:r>
              <a:endParaRPr lang="it-IT" sz="1000" b="1" dirty="0">
                <a:solidFill>
                  <a:srgbClr val="C00000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8" name="Gruppo 57">
            <a:extLst>
              <a:ext uri="{FF2B5EF4-FFF2-40B4-BE49-F238E27FC236}">
                <a16:creationId xmlns:a16="http://schemas.microsoft.com/office/drawing/2014/main" xmlns="" id="{E0A5C91A-88BE-48C1-80EC-F510836AFC85}"/>
              </a:ext>
            </a:extLst>
          </p:cNvPr>
          <p:cNvGrpSpPr/>
          <p:nvPr/>
        </p:nvGrpSpPr>
        <p:grpSpPr>
          <a:xfrm>
            <a:off x="7115869" y="1180962"/>
            <a:ext cx="484855" cy="400110"/>
            <a:chOff x="8989296" y="710108"/>
            <a:chExt cx="447558" cy="400110"/>
          </a:xfrm>
        </p:grpSpPr>
        <p:sp>
          <p:nvSpPr>
            <p:cNvPr id="56" name="Rettangolo 55">
              <a:extLst>
                <a:ext uri="{FF2B5EF4-FFF2-40B4-BE49-F238E27FC236}">
                  <a16:creationId xmlns:a16="http://schemas.microsoft.com/office/drawing/2014/main" xmlns="" id="{B65C6DF5-DA1E-4396-8E74-1EA4311FBB54}"/>
                </a:ext>
              </a:extLst>
            </p:cNvPr>
            <p:cNvSpPr/>
            <p:nvPr/>
          </p:nvSpPr>
          <p:spPr>
            <a:xfrm>
              <a:off x="9012174" y="761631"/>
              <a:ext cx="388528" cy="280314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" name="Rettangolo 56">
              <a:extLst>
                <a:ext uri="{FF2B5EF4-FFF2-40B4-BE49-F238E27FC236}">
                  <a16:creationId xmlns:a16="http://schemas.microsoft.com/office/drawing/2014/main" xmlns="" id="{1B1843C5-F027-4AC8-A408-A3FE038269E2}"/>
                </a:ext>
              </a:extLst>
            </p:cNvPr>
            <p:cNvSpPr/>
            <p:nvPr/>
          </p:nvSpPr>
          <p:spPr>
            <a:xfrm>
              <a:off x="8989296" y="710108"/>
              <a:ext cx="4475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Nov.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C00000"/>
                  </a:solidFill>
                  <a:latin typeface="Calibri"/>
                  <a:ea typeface="+mn-ea"/>
                  <a:cs typeface="+mn-cs"/>
                </a:rPr>
                <a:t>2020</a:t>
              </a:r>
              <a:endParaRPr lang="it-IT" sz="1000" b="1" dirty="0">
                <a:solidFill>
                  <a:srgbClr val="C0000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2" name="Rettangolo 61">
            <a:extLst>
              <a:ext uri="{FF2B5EF4-FFF2-40B4-BE49-F238E27FC236}">
                <a16:creationId xmlns:a16="http://schemas.microsoft.com/office/drawing/2014/main" xmlns="" id="{810D991E-F88E-44DE-8FA2-94A9E2008431}"/>
              </a:ext>
            </a:extLst>
          </p:cNvPr>
          <p:cNvSpPr/>
          <p:nvPr/>
        </p:nvSpPr>
        <p:spPr>
          <a:xfrm>
            <a:off x="468440" y="5661887"/>
            <a:ext cx="2357326" cy="509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AC075BE2-5CDC-41A2-B6C7-8D1842DF4FB0}"/>
              </a:ext>
            </a:extLst>
          </p:cNvPr>
          <p:cNvSpPr txBox="1"/>
          <p:nvPr/>
        </p:nvSpPr>
        <p:spPr>
          <a:xfrm>
            <a:off x="3414176" y="136225"/>
            <a:ext cx="2836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New XLS </a:t>
            </a:r>
            <a:r>
              <a:rPr lang="it-IT" sz="24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Gantt</a:t>
            </a:r>
            <a:r>
              <a:rPr lang="it-IT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Chart</a:t>
            </a:r>
          </a:p>
        </p:txBody>
      </p:sp>
    </p:spTree>
    <p:extLst>
      <p:ext uri="{BB962C8B-B14F-4D97-AF65-F5344CB8AC3E}">
        <p14:creationId xmlns:p14="http://schemas.microsoft.com/office/powerpoint/2010/main" val="41241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WP3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D3.1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- Preliminary assessments and evaluations of the optimum e-gun and injector solution for the </a:t>
            </a:r>
            <a:r>
              <a:rPr lang="en-GB" dirty="0" err="1"/>
              <a:t>CompactLight</a:t>
            </a:r>
            <a:r>
              <a:rPr lang="en-GB" dirty="0"/>
              <a:t> design, </a:t>
            </a:r>
            <a:r>
              <a:rPr lang="en-GB" dirty="0" smtClean="0">
                <a:solidFill>
                  <a:srgbClr val="008000"/>
                </a:solidFill>
              </a:rPr>
              <a:t>(</a:t>
            </a:r>
            <a:r>
              <a:rPr lang="en-GB" b="1" dirty="0" smtClean="0">
                <a:solidFill>
                  <a:srgbClr val="008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008000"/>
                </a:solidFill>
              </a:rPr>
              <a:t>D3.2</a:t>
            </a:r>
            <a:r>
              <a:rPr lang="en-GB" dirty="0"/>
              <a:t> – A review report on the bunch compression techniques and phase space linearization,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008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FF0000"/>
                </a:solidFill>
              </a:rPr>
              <a:t>D3.3</a:t>
            </a:r>
            <a:r>
              <a:rPr lang="en-GB" dirty="0"/>
              <a:t> – Design of the injector diagnostics/beam manipulations based on a X-band cavities,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</a:t>
            </a:r>
            <a:r>
              <a:rPr lang="en-GB" b="1" dirty="0" smtClean="0">
                <a:solidFill>
                  <a:srgbClr val="FF0000"/>
                </a:solidFill>
              </a:rPr>
              <a:t>M39</a:t>
            </a:r>
            <a:r>
              <a:rPr lang="en-GB" dirty="0" smtClean="0"/>
              <a:t>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b="1" dirty="0" smtClean="0">
                <a:solidFill>
                  <a:srgbClr val="FF0000"/>
                </a:solidFill>
              </a:rPr>
              <a:t>D3.4</a:t>
            </a:r>
            <a:r>
              <a:rPr lang="en-GB" dirty="0" smtClean="0"/>
              <a:t> </a:t>
            </a:r>
            <a:r>
              <a:rPr lang="en-GB" dirty="0"/>
              <a:t>- Design of the </a:t>
            </a:r>
            <a:r>
              <a:rPr lang="en-GB" dirty="0" err="1"/>
              <a:t>CompactLight</a:t>
            </a:r>
            <a:r>
              <a:rPr lang="en-GB" dirty="0"/>
              <a:t> e-gun and injector, with phase space linearizer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</a:t>
            </a:r>
            <a:r>
              <a:rPr lang="en-GB" b="1" dirty="0" smtClean="0">
                <a:solidFill>
                  <a:srgbClr val="FF0000"/>
                </a:solidFill>
              </a:rPr>
              <a:t>M39</a:t>
            </a:r>
            <a:r>
              <a:rPr lang="en-GB" dirty="0" smtClean="0"/>
              <a:t>)</a:t>
            </a:r>
            <a:r>
              <a:rPr lang="en-GB" dirty="0"/>
              <a:t>.</a:t>
            </a:r>
            <a:r>
              <a:rPr lang="it-IT" dirty="0" smtClean="0">
                <a:effectLst/>
              </a:rPr>
              <a:t> </a:t>
            </a:r>
          </a:p>
          <a:p>
            <a:endParaRPr lang="it-IT" dirty="0"/>
          </a:p>
          <a:p>
            <a:r>
              <a:rPr lang="it-IT" b="1" dirty="0" smtClean="0">
                <a:solidFill>
                  <a:srgbClr val="FF0000"/>
                </a:solidFill>
              </a:rPr>
              <a:t>WP3 CDR </a:t>
            </a:r>
            <a:r>
              <a:rPr lang="it-IT" b="1" dirty="0" err="1" smtClean="0">
                <a:solidFill>
                  <a:srgbClr val="FF0000"/>
                </a:solidFill>
              </a:rPr>
              <a:t>Contribution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479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5488" y="5301208"/>
            <a:ext cx="399736" cy="42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5267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9" name="TextBox 38"/>
          <p:cNvSpPr txBox="1"/>
          <p:nvPr/>
        </p:nvSpPr>
        <p:spPr>
          <a:xfrm>
            <a:off x="1640632" y="-1800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Full C—band XLS Injector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692696"/>
            <a:ext cx="9906000" cy="64940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</a:rPr>
              <a:t>One injector for all the operational modes (HRR and LRR)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2.5 </a:t>
            </a:r>
            <a:r>
              <a:rPr lang="en-US" sz="1600" dirty="0" smtClean="0">
                <a:solidFill>
                  <a:srgbClr val="3366FF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-band gun with </a:t>
            </a:r>
            <a:r>
              <a:rPr lang="en-US" sz="1600" dirty="0">
                <a:solidFill>
                  <a:schemeClr val="tx1"/>
                </a:solidFill>
              </a:rPr>
              <a:t>160 MV/m </a:t>
            </a:r>
            <a:r>
              <a:rPr lang="en-US" sz="1600" dirty="0" smtClean="0">
                <a:solidFill>
                  <a:schemeClr val="tx1"/>
                </a:solidFill>
              </a:rPr>
              <a:t>cathode peak field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=&gt; longer drift for diagnostics 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opper cathode and </a:t>
            </a:r>
            <a:r>
              <a:rPr lang="en-US" sz="1600" dirty="0" err="1">
                <a:solidFill>
                  <a:schemeClr val="tx1"/>
                </a:solidFill>
              </a:rPr>
              <a:t>T</a:t>
            </a:r>
            <a:r>
              <a:rPr lang="en-US" sz="1600" dirty="0" err="1" smtClean="0">
                <a:solidFill>
                  <a:schemeClr val="tx1"/>
                </a:solidFill>
              </a:rPr>
              <a:t>iSa</a:t>
            </a:r>
            <a:r>
              <a:rPr lang="en-US" sz="1600" dirty="0" smtClean="0">
                <a:solidFill>
                  <a:schemeClr val="tx1"/>
                </a:solidFill>
              </a:rPr>
              <a:t> Laser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Same gradients 15 </a:t>
            </a:r>
            <a:r>
              <a:rPr lang="en-US" sz="1600" dirty="0">
                <a:solidFill>
                  <a:schemeClr val="tx1"/>
                </a:solidFill>
              </a:rPr>
              <a:t>MV/m in </a:t>
            </a:r>
            <a:r>
              <a:rPr lang="en-US" sz="1600" dirty="0" smtClean="0">
                <a:solidFill>
                  <a:schemeClr val="tx1"/>
                </a:solidFill>
              </a:rPr>
              <a:t>the 2 m long </a:t>
            </a:r>
            <a:r>
              <a:rPr lang="en-US" sz="1600" dirty="0" smtClean="0">
                <a:solidFill>
                  <a:srgbClr val="3366FF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-band  structures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0.4 m spacing</a:t>
            </a:r>
            <a:r>
              <a:rPr lang="en-US" sz="1600" dirty="0" smtClean="0">
                <a:solidFill>
                  <a:schemeClr val="tx1"/>
                </a:solidFill>
              </a:rPr>
              <a:t>,  </a:t>
            </a:r>
            <a:r>
              <a:rPr lang="en-US" sz="1600" dirty="0" smtClean="0">
                <a:solidFill>
                  <a:schemeClr val="tx1"/>
                </a:solidFill>
              </a:rPr>
              <a:t>max gain 30 MeV/structure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Same diagnostics positions (@ gun exit 7 MeV and in the drift parallel to the LH @ 120 MeV)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Same beam parameters at the linac </a:t>
            </a:r>
            <a:r>
              <a:rPr lang="en-US" sz="1600" dirty="0" smtClean="0">
                <a:solidFill>
                  <a:schemeClr val="tx1"/>
                </a:solidFill>
              </a:rPr>
              <a:t>exit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Solenoid around first C-band accelerating structure, allows also possible VB operation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798862" lvl="1" indent="-342900" algn="just">
              <a:buFont typeface="Wingdings" charset="2"/>
              <a:buChar char="Ø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798862" lvl="1" indent="-342900" algn="just">
              <a:buFont typeface="Wingdings" charset="2"/>
              <a:buChar char="Ø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798862" lvl="1" indent="-342900" algn="just">
              <a:buFont typeface="Wingdings" charset="2"/>
              <a:buChar char="Ø"/>
            </a:pPr>
            <a:endParaRPr lang="en-US" sz="1600" dirty="0">
              <a:solidFill>
                <a:schemeClr val="tx1"/>
              </a:solidFill>
            </a:endParaRPr>
          </a:p>
          <a:p>
            <a:pPr marL="798862" lvl="1" indent="-342900" algn="just">
              <a:buFont typeface="Wingdings" charset="2"/>
              <a:buChar char="Ø"/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algn="just"/>
            <a:endParaRPr lang="en-US" sz="2000" dirty="0" smtClean="0">
              <a:solidFill>
                <a:schemeClr val="tx1"/>
              </a:solidFill>
            </a:endParaRPr>
          </a:p>
          <a:p>
            <a:pPr lvl="1" algn="just"/>
            <a:endParaRPr lang="en-US" sz="2000" dirty="0" smtClean="0">
              <a:solidFill>
                <a:schemeClr val="tx1"/>
              </a:solidFill>
            </a:endParaRPr>
          </a:p>
          <a:p>
            <a:pPr lvl="1" algn="just"/>
            <a:endParaRPr lang="en-US" sz="2000" dirty="0" smtClean="0">
              <a:solidFill>
                <a:schemeClr val="tx1"/>
              </a:solidFill>
            </a:endParaRPr>
          </a:p>
          <a:p>
            <a:pPr lvl="1" algn="just"/>
            <a:endParaRPr lang="en-US" sz="2000" dirty="0">
              <a:solidFill>
                <a:schemeClr val="tx1"/>
              </a:solidFill>
            </a:endParaRPr>
          </a:p>
          <a:p>
            <a:pPr lvl="1" algn="just"/>
            <a:endParaRPr lang="en-US" sz="2000" dirty="0" smtClean="0">
              <a:solidFill>
                <a:schemeClr val="tx1"/>
              </a:solidFill>
            </a:endParaRPr>
          </a:p>
          <a:p>
            <a:pPr lvl="1" algn="just"/>
            <a:endParaRPr lang="en-US" sz="2000" dirty="0">
              <a:solidFill>
                <a:schemeClr val="tx1"/>
              </a:solidFill>
            </a:endParaRPr>
          </a:p>
          <a:p>
            <a:pPr lvl="1" algn="just"/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</a:rPr>
              <a:t>Optimal BC1 </a:t>
            </a:r>
            <a:r>
              <a:rPr lang="en-US" sz="1800" dirty="0" smtClean="0">
                <a:solidFill>
                  <a:srgbClr val="0000FF"/>
                </a:solidFill>
              </a:rPr>
              <a:t>input energy (=&gt; and </a:t>
            </a:r>
            <a:r>
              <a:rPr lang="en-US" sz="1800" dirty="0" smtClean="0">
                <a:solidFill>
                  <a:srgbClr val="0000FF"/>
                </a:solidFill>
              </a:rPr>
              <a:t>position) 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Without Velocity Bunching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With </a:t>
            </a:r>
            <a:r>
              <a:rPr lang="en-US" sz="1600" dirty="0">
                <a:solidFill>
                  <a:schemeClr val="tx1"/>
                </a:solidFill>
              </a:rPr>
              <a:t>Laser Heater 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K</a:t>
            </a:r>
            <a:r>
              <a:rPr lang="en-US" sz="1600" dirty="0" smtClean="0">
                <a:solidFill>
                  <a:schemeClr val="tx1"/>
                </a:solidFill>
              </a:rPr>
              <a:t>-band Linearizer just before the BC1, </a:t>
            </a:r>
            <a:r>
              <a:rPr lang="en-US" sz="1600" dirty="0" smtClean="0">
                <a:solidFill>
                  <a:srgbClr val="0000FF"/>
                </a:solidFill>
              </a:rPr>
              <a:t>X</a:t>
            </a:r>
            <a:r>
              <a:rPr lang="en-US" sz="1600" dirty="0" smtClean="0">
                <a:solidFill>
                  <a:schemeClr val="tx1"/>
                </a:solidFill>
              </a:rPr>
              <a:t>-band RFD downstream BC1</a:t>
            </a:r>
          </a:p>
          <a:p>
            <a:pPr marL="798862" lvl="1" indent="-342900" algn="just"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Same </a:t>
            </a:r>
            <a:r>
              <a:rPr lang="en-US" sz="1600" dirty="0">
                <a:solidFill>
                  <a:schemeClr val="tx1"/>
                </a:solidFill>
              </a:rPr>
              <a:t>beam parameters at the </a:t>
            </a:r>
            <a:r>
              <a:rPr lang="en-US" sz="1600" dirty="0" smtClean="0">
                <a:solidFill>
                  <a:schemeClr val="tx1"/>
                </a:solidFill>
              </a:rPr>
              <a:t>BC1 </a:t>
            </a:r>
            <a:r>
              <a:rPr lang="en-US" sz="1600" dirty="0" smtClean="0">
                <a:solidFill>
                  <a:schemeClr val="tx1"/>
                </a:solidFill>
              </a:rPr>
              <a:t>exit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548" y="2996952"/>
            <a:ext cx="9883452" cy="2520280"/>
            <a:chOff x="22548" y="2636912"/>
            <a:chExt cx="9883452" cy="2520280"/>
          </a:xfrm>
        </p:grpSpPr>
        <p:grpSp>
          <p:nvGrpSpPr>
            <p:cNvPr id="122" name="Group 121"/>
            <p:cNvGrpSpPr/>
            <p:nvPr/>
          </p:nvGrpSpPr>
          <p:grpSpPr>
            <a:xfrm>
              <a:off x="22548" y="2636912"/>
              <a:ext cx="9883452" cy="2520280"/>
              <a:chOff x="22548" y="2695828"/>
              <a:chExt cx="9883452" cy="2520280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166564" y="3810217"/>
                <a:ext cx="268246" cy="266855"/>
                <a:chOff x="776536" y="3742677"/>
                <a:chExt cx="268246" cy="266855"/>
              </a:xfrm>
            </p:grpSpPr>
            <p:sp>
              <p:nvSpPr>
                <p:cNvPr id="119" name="Can 118"/>
                <p:cNvSpPr/>
                <p:nvPr/>
              </p:nvSpPr>
              <p:spPr bwMode="auto">
                <a:xfrm rot="5400000">
                  <a:off x="682435" y="3838765"/>
                  <a:ext cx="264868" cy="76665"/>
                </a:xfrm>
                <a:prstGeom prst="can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20" name="Can 119"/>
                <p:cNvSpPr/>
                <p:nvPr/>
              </p:nvSpPr>
              <p:spPr bwMode="auto">
                <a:xfrm rot="5400000">
                  <a:off x="762462" y="3808656"/>
                  <a:ext cx="264868" cy="132909"/>
                </a:xfrm>
                <a:prstGeom prst="can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21" name="Can 120"/>
                <p:cNvSpPr/>
                <p:nvPr/>
              </p:nvSpPr>
              <p:spPr bwMode="auto">
                <a:xfrm rot="5400000">
                  <a:off x="845894" y="3808656"/>
                  <a:ext cx="264868" cy="132909"/>
                </a:xfrm>
                <a:prstGeom prst="can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86" name="Can 85"/>
              <p:cNvSpPr/>
              <p:nvPr/>
            </p:nvSpPr>
            <p:spPr bwMode="auto">
              <a:xfrm rot="5400000">
                <a:off x="1569864" y="3659659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7" name="Can 86"/>
              <p:cNvSpPr/>
              <p:nvPr/>
            </p:nvSpPr>
            <p:spPr bwMode="auto">
              <a:xfrm rot="5400000">
                <a:off x="2190323" y="3659659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8" name="Can 87"/>
              <p:cNvSpPr/>
              <p:nvPr/>
            </p:nvSpPr>
            <p:spPr bwMode="auto">
              <a:xfrm rot="5400000">
                <a:off x="2846488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9" name="Can 88"/>
              <p:cNvSpPr/>
              <p:nvPr/>
            </p:nvSpPr>
            <p:spPr bwMode="auto">
              <a:xfrm rot="5400000">
                <a:off x="6754440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0" name="Can 89"/>
              <p:cNvSpPr/>
              <p:nvPr/>
            </p:nvSpPr>
            <p:spPr bwMode="auto">
              <a:xfrm rot="5400000">
                <a:off x="6106369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1" name="Can 90"/>
              <p:cNvSpPr/>
              <p:nvPr/>
            </p:nvSpPr>
            <p:spPr bwMode="auto">
              <a:xfrm rot="5400000">
                <a:off x="5456083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2" name="Can 91"/>
              <p:cNvSpPr/>
              <p:nvPr/>
            </p:nvSpPr>
            <p:spPr bwMode="auto">
              <a:xfrm rot="5400000">
                <a:off x="4810224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3" name="Can 92"/>
              <p:cNvSpPr/>
              <p:nvPr/>
            </p:nvSpPr>
            <p:spPr bwMode="auto">
              <a:xfrm rot="5400000">
                <a:off x="4162152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4" name="Can 93"/>
              <p:cNvSpPr/>
              <p:nvPr/>
            </p:nvSpPr>
            <p:spPr bwMode="auto">
              <a:xfrm rot="5400000">
                <a:off x="7883000" y="3861049"/>
                <a:ext cx="264870" cy="144017"/>
              </a:xfrm>
              <a:prstGeom prst="can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3380436" y="3863581"/>
                <a:ext cx="558157" cy="375522"/>
                <a:chOff x="3026691" y="3338474"/>
                <a:chExt cx="558157" cy="413074"/>
              </a:xfrm>
              <a:solidFill>
                <a:schemeClr val="accent6"/>
              </a:solidFill>
            </p:grpSpPr>
            <p:sp>
              <p:nvSpPr>
                <p:cNvPr id="115" name="Trapezoid 114"/>
                <p:cNvSpPr/>
                <p:nvPr/>
              </p:nvSpPr>
              <p:spPr bwMode="auto">
                <a:xfrm flipV="1">
                  <a:off x="3026691" y="3338474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6" name="Trapezoid 115"/>
                <p:cNvSpPr/>
                <p:nvPr/>
              </p:nvSpPr>
              <p:spPr bwMode="auto">
                <a:xfrm flipV="1">
                  <a:off x="3476646" y="3338474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7" name="Trapezoid 116"/>
                <p:cNvSpPr/>
                <p:nvPr/>
              </p:nvSpPr>
              <p:spPr bwMode="auto">
                <a:xfrm>
                  <a:off x="3152800" y="3573016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8" name="Trapezoid 117"/>
                <p:cNvSpPr/>
                <p:nvPr/>
              </p:nvSpPr>
              <p:spPr bwMode="auto">
                <a:xfrm>
                  <a:off x="3368824" y="3573016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96" name="Group 95"/>
              <p:cNvGrpSpPr/>
              <p:nvPr/>
            </p:nvGrpSpPr>
            <p:grpSpPr>
              <a:xfrm flipV="1">
                <a:off x="8187128" y="3468551"/>
                <a:ext cx="1196460" cy="545023"/>
                <a:chOff x="3026691" y="3342064"/>
                <a:chExt cx="558157" cy="409484"/>
              </a:xfrm>
              <a:solidFill>
                <a:srgbClr val="008000"/>
              </a:solidFill>
            </p:grpSpPr>
            <p:sp>
              <p:nvSpPr>
                <p:cNvPr id="111" name="Trapezoid 110"/>
                <p:cNvSpPr/>
                <p:nvPr/>
              </p:nvSpPr>
              <p:spPr bwMode="auto">
                <a:xfrm flipV="1">
                  <a:off x="3026691" y="3342064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2" name="Trapezoid 111"/>
                <p:cNvSpPr/>
                <p:nvPr/>
              </p:nvSpPr>
              <p:spPr bwMode="auto">
                <a:xfrm flipV="1">
                  <a:off x="3476646" y="3342064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3" name="Trapezoid 112"/>
                <p:cNvSpPr/>
                <p:nvPr/>
              </p:nvSpPr>
              <p:spPr bwMode="auto">
                <a:xfrm>
                  <a:off x="3142225" y="3573016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4" name="Trapezoid 113"/>
                <p:cNvSpPr/>
                <p:nvPr/>
              </p:nvSpPr>
              <p:spPr bwMode="auto">
                <a:xfrm>
                  <a:off x="3358249" y="3573016"/>
                  <a:ext cx="108202" cy="178532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97" name="Can 96"/>
              <p:cNvSpPr/>
              <p:nvPr/>
            </p:nvSpPr>
            <p:spPr bwMode="auto">
              <a:xfrm rot="5400000">
                <a:off x="966187" y="3659659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8" name="Can 97"/>
              <p:cNvSpPr/>
              <p:nvPr/>
            </p:nvSpPr>
            <p:spPr bwMode="auto">
              <a:xfrm rot="5400000">
                <a:off x="7374899" y="3660652"/>
                <a:ext cx="264869" cy="567971"/>
              </a:xfrm>
              <a:prstGeom prst="can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9" name="Can 98"/>
              <p:cNvSpPr/>
              <p:nvPr/>
            </p:nvSpPr>
            <p:spPr bwMode="auto">
              <a:xfrm rot="5400000">
                <a:off x="9455596" y="3861049"/>
                <a:ext cx="288032" cy="144016"/>
              </a:xfrm>
              <a:prstGeom prst="can">
                <a:avLst/>
              </a:prstGeom>
              <a:solidFill>
                <a:srgbClr val="3366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0" name="Down Arrow Callout 99"/>
              <p:cNvSpPr/>
              <p:nvPr/>
            </p:nvSpPr>
            <p:spPr bwMode="auto">
              <a:xfrm>
                <a:off x="22548" y="2705647"/>
                <a:ext cx="914400" cy="831272"/>
              </a:xfrm>
              <a:prstGeom prst="down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2.5 C-band Gun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160 MV/m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1" name="Up Arrow Callout 100"/>
              <p:cNvSpPr/>
              <p:nvPr/>
            </p:nvSpPr>
            <p:spPr bwMode="auto">
              <a:xfrm>
                <a:off x="238572" y="4397834"/>
                <a:ext cx="936104" cy="818274"/>
              </a:xfrm>
              <a:prstGeom prst="up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Diagnostics Section 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@ 7 MeV</a:t>
                </a:r>
              </a:p>
            </p:txBody>
          </p:sp>
          <p:sp>
            <p:nvSpPr>
              <p:cNvPr id="102" name="Down Arrow Callout 101"/>
              <p:cNvSpPr/>
              <p:nvPr/>
            </p:nvSpPr>
            <p:spPr bwMode="auto">
              <a:xfrm>
                <a:off x="1174676" y="2836571"/>
                <a:ext cx="1512168" cy="569425"/>
              </a:xfrm>
              <a:prstGeom prst="down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2 m long  C-band structures </a:t>
                </a: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=15 MV/m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3" name="Up Arrow Callout 102"/>
              <p:cNvSpPr/>
              <p:nvPr/>
            </p:nvSpPr>
            <p:spPr bwMode="auto">
              <a:xfrm>
                <a:off x="2686844" y="4450204"/>
                <a:ext cx="1944216" cy="654618"/>
              </a:xfrm>
              <a:prstGeom prst="up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 defTabSz="449263" hangingPunct="0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Laser Heater </a:t>
                </a:r>
                <a:r>
                  <a:rPr lang="en-US" sz="1100" dirty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@ ~120 MeV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 with matching 1.5 m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4" name="Down Arrow Callout 103"/>
              <p:cNvSpPr/>
              <p:nvPr/>
            </p:nvSpPr>
            <p:spPr bwMode="auto">
              <a:xfrm>
                <a:off x="2902868" y="2695828"/>
                <a:ext cx="1512168" cy="850911"/>
              </a:xfrm>
              <a:prstGeom prst="down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Diagnostics Section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@ ~120 MeV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3 m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5" name="Down Arrow Callout 104"/>
              <p:cNvSpPr/>
              <p:nvPr/>
            </p:nvSpPr>
            <p:spPr bwMode="auto">
              <a:xfrm>
                <a:off x="5135116" y="2836571"/>
                <a:ext cx="1512168" cy="569425"/>
              </a:xfrm>
              <a:prstGeom prst="down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2 m long  C-band structures </a:t>
                </a: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=15 MV/m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6" name="Up Arrow Callout 105"/>
              <p:cNvSpPr/>
              <p:nvPr/>
            </p:nvSpPr>
            <p:spPr bwMode="auto">
              <a:xfrm>
                <a:off x="7533084" y="4450204"/>
                <a:ext cx="914400" cy="654618"/>
              </a:xfrm>
              <a:prstGeom prst="up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K-band Linearizer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7" name="Down Arrow Callout 106"/>
              <p:cNvSpPr/>
              <p:nvPr/>
            </p:nvSpPr>
            <p:spPr bwMode="auto">
              <a:xfrm>
                <a:off x="8015436" y="2836571"/>
                <a:ext cx="1512168" cy="569425"/>
              </a:xfrm>
              <a:prstGeom prst="down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Bunch</a:t>
                </a:r>
                <a:r>
                  <a:rPr kumimoji="0" lang="en-US" sz="1100" b="0" i="0" u="none" strike="noStrike" cap="none" normalizeH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 Compressor 1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@ &lt; 300 MeV</a:t>
                </a:r>
              </a:p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08" name="Up Arrow Callout 107"/>
              <p:cNvSpPr/>
              <p:nvPr/>
            </p:nvSpPr>
            <p:spPr bwMode="auto">
              <a:xfrm>
                <a:off x="8973244" y="4450204"/>
                <a:ext cx="914400" cy="654618"/>
              </a:xfrm>
              <a:prstGeom prst="upArrowCallout">
                <a:avLst/>
              </a:prstGeom>
              <a:solidFill>
                <a:srgbClr val="F7AD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X-band Deflector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109" name="Straight Arrow Connector 108"/>
              <p:cNvCxnSpPr/>
              <p:nvPr/>
            </p:nvCxnSpPr>
            <p:spPr bwMode="auto">
              <a:xfrm>
                <a:off x="128464" y="4352012"/>
                <a:ext cx="7704856" cy="0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110" name="TextBox 109"/>
              <p:cNvSpPr txBox="1"/>
              <p:nvPr/>
            </p:nvSpPr>
            <p:spPr>
              <a:xfrm>
                <a:off x="5063108" y="4365104"/>
                <a:ext cx="15121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1"/>
                    </a:solidFill>
                    <a:latin typeface="+mn-lt"/>
                  </a:rPr>
                  <a:t>~</a:t>
                </a:r>
                <a:r>
                  <a:rPr lang="en-US" sz="2400" dirty="0" smtClean="0">
                    <a:solidFill>
                      <a:schemeClr val="tx1"/>
                    </a:solidFill>
                    <a:latin typeface="+mn-lt"/>
                  </a:rPr>
                  <a:t>29.5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+mn-lt"/>
                  </a:rPr>
                  <a:t>m</a:t>
                </a:r>
                <a:endParaRPr lang="en-US" sz="24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cxnSp>
            <p:nvCxnSpPr>
              <p:cNvPr id="123" name="Straight Arrow Connector 122"/>
              <p:cNvCxnSpPr/>
              <p:nvPr/>
            </p:nvCxnSpPr>
            <p:spPr bwMode="auto">
              <a:xfrm flipV="1">
                <a:off x="128464" y="3919964"/>
                <a:ext cx="9777536" cy="25402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lgDash"/>
                <a:round/>
                <a:headEnd type="none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" name="Rectangle 3"/>
            <p:cNvSpPr/>
            <p:nvPr/>
          </p:nvSpPr>
          <p:spPr bwMode="auto">
            <a:xfrm>
              <a:off x="801936" y="3645024"/>
              <a:ext cx="576064" cy="7200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801936" y="4077072"/>
              <a:ext cx="576064" cy="7200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03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21" y="793805"/>
            <a:ext cx="8186777" cy="5261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C-band gun design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M. Diomede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376936" y="5301208"/>
            <a:ext cx="4032448" cy="7920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85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747" y="985249"/>
            <a:ext cx="7442525" cy="48787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C-band gun design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M. Diomede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45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012958" y="6610396"/>
            <a:ext cx="209040" cy="208822"/>
          </a:xfrm>
        </p:spPr>
        <p:txBody>
          <a:bodyPr/>
          <a:lstStyle/>
          <a:p>
            <a:fld id="{D8C15C9F-7E59-4C8A-BCF9-D4800CA09375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9"/>
          <a:stretch/>
        </p:blipFill>
        <p:spPr>
          <a:xfrm>
            <a:off x="56456" y="44624"/>
            <a:ext cx="9856477" cy="60075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854" y="6021288"/>
            <a:ext cx="718524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1 </a:t>
            </a:r>
            <a:r>
              <a:rPr lang="en-US" sz="2400" dirty="0" err="1" smtClean="0">
                <a:solidFill>
                  <a:srgbClr val="0000FF"/>
                </a:solidFill>
              </a:rPr>
              <a:t>Kly</a:t>
            </a:r>
            <a:r>
              <a:rPr lang="en-US" sz="2400" dirty="0" smtClean="0">
                <a:solidFill>
                  <a:srgbClr val="0000FF"/>
                </a:solidFill>
              </a:rPr>
              <a:t> for the Gun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1 </a:t>
            </a:r>
            <a:r>
              <a:rPr lang="en-US" sz="2400" dirty="0" err="1" smtClean="0">
                <a:solidFill>
                  <a:srgbClr val="0000FF"/>
                </a:solidFill>
              </a:rPr>
              <a:t>Kly</a:t>
            </a:r>
            <a:r>
              <a:rPr lang="en-US" sz="2400" dirty="0" smtClean="0">
                <a:solidFill>
                  <a:srgbClr val="0000FF"/>
                </a:solidFill>
              </a:rPr>
              <a:t> for 2 accelerating structures =&gt; 5 </a:t>
            </a:r>
            <a:r>
              <a:rPr lang="en-US" sz="2400" dirty="0" err="1" smtClean="0">
                <a:solidFill>
                  <a:srgbClr val="0000FF"/>
                </a:solidFill>
              </a:rPr>
              <a:t>Kly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2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200"/>
            <a:ext cx="9906000" cy="46569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Injector SC Simulations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A. </a:t>
            </a:r>
            <a:r>
              <a:rPr lang="en-US" sz="2000" dirty="0" err="1" smtClean="0">
                <a:solidFill>
                  <a:srgbClr val="0000FF"/>
                </a:solidFill>
              </a:rPr>
              <a:t>Giribono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0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545" y="852742"/>
            <a:ext cx="6739248" cy="5152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Injector Diagnostics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A. </a:t>
            </a:r>
            <a:r>
              <a:rPr lang="en-US" sz="2000" dirty="0" err="1" smtClean="0">
                <a:solidFill>
                  <a:srgbClr val="0000FF"/>
                </a:solidFill>
              </a:rPr>
              <a:t>Cianchi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1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Charge Scaling Procedure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FF"/>
                </a:solidFill>
              </a:rPr>
              <a:t>J. B. Rosenzweig, E. Colby, </a:t>
            </a:r>
            <a:r>
              <a:rPr lang="de-DE" sz="2000" dirty="0" err="1">
                <a:solidFill>
                  <a:srgbClr val="0000FF"/>
                </a:solidFill>
              </a:rPr>
              <a:t>report</a:t>
            </a:r>
            <a:r>
              <a:rPr lang="de-DE" sz="2000" dirty="0">
                <a:solidFill>
                  <a:srgbClr val="0000FF"/>
                </a:solidFill>
              </a:rPr>
              <a:t> TESLA-95-04</a:t>
            </a:r>
            <a:r>
              <a:rPr lang="it-IT" sz="2000" dirty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606365"/>
              </p:ext>
            </p:extLst>
          </p:nvPr>
        </p:nvGraphicFramePr>
        <p:xfrm>
          <a:off x="0" y="1314456"/>
          <a:ext cx="19689763" cy="566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Document" r:id="rId3" imgW="6197600" imgH="1803400" progId="Word.Document.12">
                  <p:embed/>
                </p:oleObj>
              </mc:Choice>
              <mc:Fallback>
                <p:oleObj name="Document" r:id="rId3" imgW="6197600" imgH="1803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314456"/>
                        <a:ext cx="19689763" cy="566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8472" y="764704"/>
            <a:ext cx="9577064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If the charge density remains constant =&gt; the beam line does not change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712640" y="2996952"/>
            <a:ext cx="6336704" cy="72008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712640" y="3789040"/>
            <a:ext cx="6336704" cy="1512168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712640" y="5445224"/>
            <a:ext cx="6336704" cy="720080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12640" y="2132856"/>
            <a:ext cx="6336704" cy="72008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352600" y="1268760"/>
            <a:ext cx="7200800" cy="504056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680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1640632" y="-18008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SPARC_LAB example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6816" y="6457890"/>
            <a:ext cx="604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Courtesy R. </a:t>
            </a:r>
            <a:r>
              <a:rPr lang="en-US" sz="2000" dirty="0" err="1" smtClean="0">
                <a:solidFill>
                  <a:srgbClr val="0000FF"/>
                </a:solidFill>
              </a:rPr>
              <a:t>Pompili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472" y="910461"/>
            <a:ext cx="957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Using scaling laws we can accelerate two beams 1 ps apart with 200 pC (Driver) and 20 pC (Witness) running together in the same SPARC_LAB beam line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9574" t="16852" r="8421" b="6110"/>
          <a:stretch/>
        </p:blipFill>
        <p:spPr>
          <a:xfrm>
            <a:off x="1895921" y="1700808"/>
            <a:ext cx="6203058" cy="436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749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5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6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3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rclab.potx" id="{C1A3C7CE-2D9B-49F1-888C-39EDD889F26A}" vid="{81DC1F27-88A2-4415-A251-87766527D274}"/>
    </a:ext>
  </a:extLst>
</a:theme>
</file>

<file path=ppt/theme/theme5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38843</TotalTime>
  <Pages>0</Pages>
  <Words>590</Words>
  <Characters>0</Characters>
  <Application>Microsoft Macintosh PowerPoint</Application>
  <PresentationFormat>A4 Paper (210x297 mm)</PresentationFormat>
  <Lines>0</Lines>
  <Paragraphs>121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11_Tema di Office</vt:lpstr>
      <vt:lpstr>8_Tema di Office</vt:lpstr>
      <vt:lpstr>9_Tema di Office</vt:lpstr>
      <vt:lpstr>15_Tema di Office</vt:lpstr>
      <vt:lpstr>CompactLight_Template Slides ENG</vt:lpstr>
      <vt:lpstr>1_CompactLight_Template Slides ENG</vt:lpstr>
      <vt:lpstr>2_CompactLight_Template Slides ENG</vt:lpstr>
      <vt:lpstr>3_CompactLight_Template Slides ENG</vt:lpstr>
      <vt:lpstr>4_CompactLight_Template Slides ENG</vt:lpstr>
      <vt:lpstr>5_CompactLight_Template Slides ENG</vt:lpstr>
      <vt:lpstr>Tema di Office</vt:lpstr>
      <vt:lpstr>Office Theme</vt:lpstr>
      <vt:lpstr>6_CompactLight_Template Slides ENG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WP3 Deliverables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SPARX FEL Project: a new tool for research in science and technology</dc:title>
  <dc:subject/>
  <dc:creator/>
  <cp:keywords/>
  <dc:description/>
  <cp:lastModifiedBy>Massimo Ferrario</cp:lastModifiedBy>
  <cp:revision>3829</cp:revision>
  <cp:lastPrinted>2020-06-01T14:34:02Z</cp:lastPrinted>
  <dcterms:modified xsi:type="dcterms:W3CDTF">2020-06-18T14:36:22Z</dcterms:modified>
</cp:coreProperties>
</file>