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6"/>
  </p:notesMasterIdLst>
  <p:sldIdLst>
    <p:sldId id="257" r:id="rId2"/>
    <p:sldId id="364" r:id="rId3"/>
    <p:sldId id="365" r:id="rId4"/>
    <p:sldId id="367" r:id="rId5"/>
    <p:sldId id="355" r:id="rId6"/>
    <p:sldId id="368" r:id="rId7"/>
    <p:sldId id="363" r:id="rId8"/>
    <p:sldId id="361" r:id="rId9"/>
    <p:sldId id="369" r:id="rId10"/>
    <p:sldId id="370" r:id="rId11"/>
    <p:sldId id="373" r:id="rId12"/>
    <p:sldId id="371" r:id="rId13"/>
    <p:sldId id="374" r:id="rId14"/>
    <p:sldId id="32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4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0" autoAdjust="0"/>
    <p:restoredTop sz="79135" autoAdjust="0"/>
  </p:normalViewPr>
  <p:slideViewPr>
    <p:cSldViewPr snapToGrid="0">
      <p:cViewPr varScale="1">
        <p:scale>
          <a:sx n="68" d="100"/>
          <a:sy n="68" d="100"/>
        </p:scale>
        <p:origin x="45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2D2D0-B3A9-4CAB-8843-41E8CA2D4221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570D6-C60C-47B1-89F5-866FA7691F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37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3FCB727-8637-4A11-B393-BB06635A5A63}" type="slidenum">
              <a:rPr lang="it-IT" altLang="tr-TR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tr-TR" sz="1300" smtClean="0">
              <a:latin typeface="Arial" panose="020B0604020202020204" pitchFamily="34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 altLang="tr-TR" smtClean="0"/>
          </a:p>
        </p:txBody>
      </p:sp>
    </p:spTree>
    <p:extLst>
      <p:ext uri="{BB962C8B-B14F-4D97-AF65-F5344CB8AC3E}">
        <p14:creationId xmlns:p14="http://schemas.microsoft.com/office/powerpoint/2010/main" val="35775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570D6-C60C-47B1-89F5-866FA7691F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72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11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3738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96683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570D6-C60C-47B1-89F5-866FA7691F8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81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570D6-C60C-47B1-89F5-866FA7691F8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26" Type="http://schemas.openxmlformats.org/officeDocument/2006/relationships/image" Target="../media/image28.jpeg"/><Relationship Id="rId3" Type="http://schemas.openxmlformats.org/officeDocument/2006/relationships/image" Target="../media/image1.png"/><Relationship Id="rId21" Type="http://schemas.openxmlformats.org/officeDocument/2006/relationships/image" Target="../media/image23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image" Target="../media/image6.png"/><Relationship Id="rId16" Type="http://schemas.openxmlformats.org/officeDocument/2006/relationships/image" Target="../media/image18.jpe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23" Type="http://schemas.openxmlformats.org/officeDocument/2006/relationships/image" Target="../media/image25.jpe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2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4202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5623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xmlns="" id="{62A2B207-3392-1746-9DD7-3ECA5182409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1750" y="4770294"/>
            <a:ext cx="12192000" cy="1649482"/>
            <a:chOff x="0" y="3521"/>
            <a:chExt cx="5701" cy="695"/>
          </a:xfrm>
        </p:grpSpPr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xmlns="" id="{F4B0AA83-E7EC-AD46-AD89-B338450663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21"/>
              <a:ext cx="2880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9">
              <a:extLst>
                <a:ext uri="{FF2B5EF4-FFF2-40B4-BE49-F238E27FC236}">
                  <a16:creationId xmlns:a16="http://schemas.microsoft.com/office/drawing/2014/main" xmlns="" id="{7338CC40-0E82-8C44-9F8B-EB1B49D2DE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3521"/>
              <a:ext cx="2821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944C4CA9-980D-2743-B01E-3B8B311370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386549"/>
            <a:ext cx="12223750" cy="466569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xmlns="" id="{D31CE0BC-C4A5-454B-BE30-E1B6E99EE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13494" y="6419776"/>
            <a:ext cx="6206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i="1" dirty="0">
                <a:solidFill>
                  <a:srgbClr val="CC3300"/>
                </a:solidFill>
              </a:rPr>
              <a:t>XLS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xmlns="" id="{FD69FCBF-A4B0-E54D-8A0E-DF21F3A1710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62" y="6473921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/>
              <a:t>CompactLight@elettra.eu</a:t>
            </a: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0C7299CC-89C6-7B4A-A4D5-643267C172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177940" y="6485878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 err="1"/>
              <a:t>www.CompactLight.eu</a:t>
            </a:r>
            <a:endParaRPr lang="it-IT" altLang="it-IT" sz="1400" dirty="0"/>
          </a:p>
        </p:txBody>
      </p:sp>
    </p:spTree>
    <p:extLst>
      <p:ext uri="{BB962C8B-B14F-4D97-AF65-F5344CB8AC3E}">
        <p14:creationId xmlns:p14="http://schemas.microsoft.com/office/powerpoint/2010/main" val="183344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6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5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236" y="782198"/>
            <a:ext cx="5865564" cy="5394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782198"/>
            <a:ext cx="5913304" cy="5394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78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593" y="78688"/>
            <a:ext cx="8436414" cy="5052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19" y="727172"/>
            <a:ext cx="592045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254" y="1781197"/>
            <a:ext cx="5832322" cy="44084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755805"/>
            <a:ext cx="591330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751626"/>
            <a:ext cx="5913304" cy="4438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9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14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Box 1"/>
          <p:cNvSpPr txBox="1">
            <a:spLocks noChangeArrowheads="1"/>
          </p:cNvSpPr>
          <p:nvPr userDrawn="1"/>
        </p:nvSpPr>
        <p:spPr bwMode="auto">
          <a:xfrm>
            <a:off x="0" y="-1"/>
            <a:ext cx="12192000" cy="796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67493" tIns="57504" rIns="67493" bIns="33747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36912" eaLnBrk="1">
              <a:lnSpc>
                <a:spcPct val="93000"/>
              </a:lnSpc>
              <a:buSzPct val="100000"/>
              <a:defRPr/>
            </a:pPr>
            <a:r>
              <a:rPr lang="it-IT" sz="4500" dirty="0" err="1">
                <a:solidFill>
                  <a:srgbClr val="C00000"/>
                </a:solidFill>
              </a:rPr>
              <a:t>Thank</a:t>
            </a:r>
            <a:r>
              <a:rPr lang="it-IT" sz="4500" dirty="0">
                <a:solidFill>
                  <a:srgbClr val="C00000"/>
                </a:solidFill>
              </a:rPr>
              <a:t> </a:t>
            </a:r>
            <a:r>
              <a:rPr lang="it-IT" sz="4500" dirty="0" err="1">
                <a:solidFill>
                  <a:srgbClr val="C00000"/>
                </a:solidFill>
              </a:rPr>
              <a:t>you</a:t>
            </a:r>
            <a:r>
              <a:rPr lang="it-IT" sz="4500" dirty="0">
                <a:solidFill>
                  <a:srgbClr val="C00000"/>
                </a:solidFill>
              </a:rPr>
              <a:t>!</a:t>
            </a:r>
          </a:p>
          <a:p>
            <a:pPr algn="ctr" defTabSz="336912" eaLnBrk="1">
              <a:lnSpc>
                <a:spcPct val="93000"/>
              </a:lnSpc>
              <a:buSzPct val="100000"/>
              <a:defRPr/>
            </a:pPr>
            <a:endParaRPr lang="it-IT" sz="2475" dirty="0">
              <a:solidFill>
                <a:srgbClr val="C00000"/>
              </a:solidFill>
            </a:endParaRPr>
          </a:p>
        </p:txBody>
      </p:sp>
      <p:sp>
        <p:nvSpPr>
          <p:cNvPr id="8" name="TextBox 5"/>
          <p:cNvSpPr txBox="1"/>
          <p:nvPr userDrawn="1"/>
        </p:nvSpPr>
        <p:spPr>
          <a:xfrm>
            <a:off x="795131" y="5577261"/>
            <a:ext cx="10455559" cy="2308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900" b="1" kern="1200" dirty="0" err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</a:t>
            </a:r>
            <a:r>
              <a:rPr lang="en-US" sz="900" b="1" kern="1200" dirty="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is funded by the European Union’s Horizon2020 research and innovation </a:t>
            </a:r>
            <a:r>
              <a:rPr lang="en-US" sz="900" b="1" kern="1200" dirty="0" err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programme</a:t>
            </a:r>
            <a:r>
              <a:rPr lang="en-US" sz="900" b="1" kern="1200" dirty="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under Grant Agreement No. 777431.</a:t>
            </a:r>
            <a:endParaRPr lang="de-DE" sz="900" b="1" dirty="0">
              <a:solidFill>
                <a:srgbClr val="C0000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2662295" y="832819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493" tIns="42386" rIns="67493" bIns="33747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33575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  <a:defRPr/>
            </a:pPr>
            <a:r>
              <a:rPr kumimoji="0" lang="en-GB" altLang="it-IT" sz="13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</a:t>
            </a:r>
            <a:r>
              <a:rPr kumimoji="0" lang="tr-TR" altLang="it-IT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</a:t>
            </a:r>
            <a:r>
              <a:rPr kumimoji="0" lang="en-GB" altLang="it-IT" sz="82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</a:t>
            </a:r>
            <a:r>
              <a:rPr lang="it-IT" altLang="en-US" sz="1350" b="0" i="0" dirty="0" smtClean="0">
                <a:solidFill>
                  <a:schemeClr val="tx1"/>
                </a:solidFill>
              </a:rPr>
              <a:t>www.CompactLight.eu</a:t>
            </a:r>
            <a:endParaRPr lang="it-IT" altLang="it-IT" sz="135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18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Picture 26" descr="map_bi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35546" y="1138321"/>
            <a:ext cx="9174728" cy="4317107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690" y="0"/>
            <a:ext cx="1841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2" name="Group 9"/>
          <p:cNvGrpSpPr>
            <a:grpSpLocks/>
          </p:cNvGrpSpPr>
          <p:nvPr userDrawn="1"/>
        </p:nvGrpSpPr>
        <p:grpSpPr bwMode="auto">
          <a:xfrm>
            <a:off x="207966" y="31750"/>
            <a:ext cx="1819811" cy="577850"/>
            <a:chOff x="98" y="20"/>
            <a:chExt cx="1129" cy="364"/>
          </a:xfrm>
        </p:grpSpPr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" y="20"/>
              <a:ext cx="54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637" y="63"/>
              <a:ext cx="59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825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825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sp>
        <p:nvSpPr>
          <p:cNvPr id="40" name="Dikdörtgen 39"/>
          <p:cNvSpPr/>
          <p:nvPr userDrawn="1"/>
        </p:nvSpPr>
        <p:spPr>
          <a:xfrm>
            <a:off x="0" y="6105833"/>
            <a:ext cx="12192000" cy="75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80"/>
          <p:cNvGrpSpPr>
            <a:grpSpLocks noChangeAspect="1"/>
          </p:cNvGrpSpPr>
          <p:nvPr userDrawn="1"/>
        </p:nvGrpSpPr>
        <p:grpSpPr bwMode="auto">
          <a:xfrm>
            <a:off x="0" y="5944477"/>
            <a:ext cx="12192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16" name="Picture 28" descr="Logo-vu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7" name="Picture 31" descr="Logo-alba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8" name="Picture 32" descr="Logo-cern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9" name="Picture 33" descr="Logo-cnrs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20" name="Picture 34" descr="Logo-csic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21" name="Picture 35" descr="logo-enea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22" name="Picture 37" descr="Logo-infn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23" name="Picture 38" descr="Logo-kyma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24" name="Picture 39" descr="Logo-psi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25" name="Picture 40" descr="Logo-sapienz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26" name="Picture 42" descr="Logo-st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7" name="Picture 43" descr="Logo-stf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8" name="Picture 44" descr="Logo-ua-iat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9" name="Picture 45" descr="Logo-uh-hip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30" name="Picture 46" descr="Logo-ulanc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31" name="Picture 47" descr="Logo-uom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32" name="Picture 48" descr="Logo-ustr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33" name="Picture 49" descr="Logo-uu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34" name="Picture 50" descr="Logo-vdl-etg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35" name="Picture 52" descr="Logo-sinap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36" name="Picture 75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7" name="Picture 76" descr="ogo-tue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8" name="Picture 77" descr="ogo-kit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9" name="Picture 78" descr="ANSTO_logo-as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3332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483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1" y="2514459"/>
            <a:ext cx="10275239" cy="588459"/>
          </a:xfrm>
          <a:prstGeom prst="rect">
            <a:avLst/>
          </a:prstGeom>
        </p:spPr>
        <p:txBody>
          <a:bodyPr/>
          <a:lstStyle>
            <a:lvl1pPr algn="l">
              <a:defRPr sz="3992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3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3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</p:spTree>
    <p:extLst>
      <p:ext uri="{BB962C8B-B14F-4D97-AF65-F5344CB8AC3E}">
        <p14:creationId xmlns:p14="http://schemas.microsoft.com/office/powerpoint/2010/main" val="907980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0056" y="58597"/>
            <a:ext cx="8537154" cy="592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405" y="788193"/>
            <a:ext cx="11821099" cy="5407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4133" y="64209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22853" y="6419776"/>
            <a:ext cx="5221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2304" y="64307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286298"/>
            <a:ext cx="12192000" cy="53975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 scaled="1"/>
          </a:gradFill>
          <a:ln>
            <a:noFill/>
          </a:ln>
          <a:effectLst>
            <a:outerShdw dist="12600" algn="ctr" rotWithShape="0">
              <a:srgbClr val="808080">
                <a:alpha val="90004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135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393" y="1"/>
            <a:ext cx="1684608" cy="60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-14286" y="650875"/>
            <a:ext cx="12192001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0"/>
          </a:p>
        </p:txBody>
      </p: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60593" y="26194"/>
            <a:ext cx="1837542" cy="577850"/>
            <a:chOff x="-31" y="20"/>
            <a:chExt cx="1140" cy="364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" y="20"/>
              <a:ext cx="550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519" y="108"/>
              <a:ext cx="59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825" dirty="0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825" dirty="0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pic>
        <p:nvPicPr>
          <p:cNvPr id="13" name="Picture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6340273"/>
            <a:ext cx="556260" cy="51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246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9" r:id="rId7"/>
    <p:sldLayoutId id="2147483691" r:id="rId8"/>
    <p:sldLayoutId id="2147483692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177695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b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tr-TR" dirty="0" smtClean="0"/>
              <a:t>WP6 Summary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 bwMode="auto">
          <a:xfrm>
            <a:off x="1797203" y="3317721"/>
            <a:ext cx="8372707" cy="113252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tr-TR" sz="2800" dirty="0" err="1" smtClean="0">
                <a:solidFill>
                  <a:schemeClr val="bg1">
                    <a:lumMod val="65000"/>
                  </a:schemeClr>
                </a:solidFill>
              </a:rPr>
              <a:t>Avni</a:t>
            </a:r>
            <a:r>
              <a:rPr lang="en-US" altLang="tr-TR" sz="2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altLang="tr-TR" sz="2800" dirty="0" err="1" smtClean="0">
                <a:solidFill>
                  <a:schemeClr val="bg1">
                    <a:lumMod val="65000"/>
                  </a:schemeClr>
                </a:solidFill>
              </a:rPr>
              <a:t>Aksoy</a:t>
            </a:r>
            <a:endParaRPr lang="tr-TR" altLang="tr-TR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tr-TR" altLang="tr-TR" sz="2800" dirty="0" smtClean="0"/>
              <a:t>On </a:t>
            </a:r>
            <a:r>
              <a:rPr lang="tr-TR" altLang="tr-TR" sz="2800" dirty="0" err="1" smtClean="0"/>
              <a:t>Behalf</a:t>
            </a:r>
            <a:r>
              <a:rPr lang="tr-TR" altLang="tr-TR" sz="2800" dirty="0" smtClean="0"/>
              <a:t> of WP6 </a:t>
            </a:r>
            <a:r>
              <a:rPr lang="tr-TR" altLang="tr-TR" sz="2800" dirty="0" err="1" smtClean="0"/>
              <a:t>team</a:t>
            </a:r>
            <a:endParaRPr lang="en-US" altLang="tr-TR" sz="2800" dirty="0" smtClean="0"/>
          </a:p>
          <a:p>
            <a:endParaRPr lang="en-US" altLang="tr-TR" dirty="0" smtClean="0"/>
          </a:p>
          <a:p>
            <a:endParaRPr lang="en-US" altLang="tr-TR" sz="2800" dirty="0" smtClean="0"/>
          </a:p>
        </p:txBody>
      </p:sp>
    </p:spTree>
    <p:extLst>
      <p:ext uri="{BB962C8B-B14F-4D97-AF65-F5344CB8AC3E}">
        <p14:creationId xmlns:p14="http://schemas.microsoft.com/office/powerpoint/2010/main" val="2649777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tr-TR" dirty="0" err="1" smtClean="0"/>
              <a:t>Alignment</a:t>
            </a:r>
            <a:r>
              <a:rPr lang="tr-TR" dirty="0" smtClean="0"/>
              <a:t> (HXR BL)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405" y="788193"/>
            <a:ext cx="11821099" cy="720567"/>
          </a:xfrm>
        </p:spPr>
        <p:txBody>
          <a:bodyPr>
            <a:normAutofit fontScale="92500"/>
          </a:bodyPr>
          <a:lstStyle/>
          <a:p>
            <a:r>
              <a:rPr lang="en-US" kern="0" dirty="0"/>
              <a:t>Hard X-rays (5.5 </a:t>
            </a:r>
            <a:r>
              <a:rPr lang="en-US" kern="0" dirty="0" err="1"/>
              <a:t>GeV</a:t>
            </a:r>
            <a:r>
              <a:rPr lang="en-US" kern="0" dirty="0"/>
              <a:t> @ 100 Hz</a:t>
            </a:r>
            <a:r>
              <a:rPr lang="en-US" kern="0" dirty="0" smtClean="0"/>
              <a:t>)</a:t>
            </a:r>
            <a:r>
              <a:rPr lang="tr-TR" kern="0" dirty="0" smtClean="0"/>
              <a:t>                               </a:t>
            </a:r>
            <a:r>
              <a:rPr lang="en-US" kern="0" dirty="0" smtClean="0"/>
              <a:t>Soft </a:t>
            </a:r>
            <a:r>
              <a:rPr lang="en-US" kern="0" dirty="0"/>
              <a:t>X-rays (0.97 </a:t>
            </a:r>
            <a:r>
              <a:rPr lang="en-US" kern="0" dirty="0" err="1"/>
              <a:t>GeV</a:t>
            </a:r>
            <a:r>
              <a:rPr lang="en-US" kern="0" dirty="0"/>
              <a:t> @ 1000 Hz</a:t>
            </a:r>
            <a:r>
              <a:rPr lang="en-US" kern="0" dirty="0" smtClean="0"/>
              <a:t>)</a:t>
            </a:r>
            <a:r>
              <a:rPr lang="tr-TR" dirty="0" smtClean="0"/>
              <a:t>                 </a:t>
            </a:r>
            <a:endParaRPr lang="en-US" kern="0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BA91828-8CFE-284D-83A7-FB6EA4B2F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" y="1508760"/>
            <a:ext cx="5725883" cy="40081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BA91828-8CFE-284D-83A7-FB6EA4B2FE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847" y="1549516"/>
            <a:ext cx="5747657" cy="402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6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850240" y="1938216"/>
            <a:ext cx="7632000" cy="1584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652" y="75278"/>
            <a:ext cx="8228160" cy="673991"/>
          </a:xfrm>
          <a:ln/>
        </p:spPr>
        <p:txBody>
          <a:bodyPr vert="horz" lIns="82945" tIns="41473" rIns="82945" bIns="41473" rtlCol="0" anchor="ctr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238348" y="1785927"/>
            <a:ext cx="613332" cy="291683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89214" y="1854118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29600" y="2155810"/>
            <a:ext cx="456480" cy="201621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29600" y="1500175"/>
            <a:ext cx="456480" cy="201621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95670" y="2148478"/>
            <a:ext cx="191520" cy="175698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95670" y="1549375"/>
            <a:ext cx="191520" cy="175698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2020030" y="2001583"/>
            <a:ext cx="146880" cy="201621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2020030" y="1641545"/>
            <a:ext cx="146880" cy="201621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689600" y="2689974"/>
            <a:ext cx="2119680" cy="841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RF G</a:t>
            </a:r>
            <a:r>
              <a:rPr lang="tr-TR" dirty="0">
                <a:solidFill>
                  <a:srgbClr val="000000"/>
                </a:solidFill>
              </a:rPr>
              <a:t>un</a:t>
            </a: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5.</a:t>
            </a:r>
            <a:r>
              <a:rPr lang="en-US" dirty="0">
                <a:solidFill>
                  <a:srgbClr val="000000"/>
                </a:solidFill>
              </a:rPr>
              <a:t>6 Cell, </a:t>
            </a:r>
            <a:r>
              <a:rPr lang="tr-TR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2310241" y="2076471"/>
            <a:ext cx="44640" cy="6941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846721" y="2686223"/>
            <a:ext cx="4893120" cy="587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Traveling wave structures</a:t>
            </a:r>
            <a:endParaRPr lang="tr-TR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 smtClean="0"/>
              <a:t>108</a:t>
            </a:r>
            <a:r>
              <a:rPr lang="en-US" dirty="0" smtClean="0"/>
              <a:t> </a:t>
            </a:r>
            <a:r>
              <a:rPr lang="en-US" dirty="0"/>
              <a:t>cell, ~0.9 m, 65MV/m</a:t>
            </a:r>
            <a:r>
              <a:rPr lang="tr-TR" dirty="0"/>
              <a:t>, </a:t>
            </a:r>
            <a:r>
              <a:rPr lang="tr-TR" dirty="0" smtClean="0"/>
              <a:t>120 </a:t>
            </a:r>
            <a:r>
              <a:rPr lang="tr-TR" dirty="0" err="1"/>
              <a:t>degree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2143200" y="1903653"/>
            <a:ext cx="83520" cy="83529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2235360" y="1738035"/>
            <a:ext cx="986400" cy="214582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3221760" y="1345898"/>
            <a:ext cx="50786" cy="392138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60822" y="1327352"/>
            <a:ext cx="50728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76896" y="1237254"/>
            <a:ext cx="414720" cy="16561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200408" y="1149238"/>
            <a:ext cx="1575360" cy="3355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847671" y="2148478"/>
            <a:ext cx="191520" cy="175698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5167306" y="182402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6083918" y="1777248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6302974" y="184691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7679614" y="1829635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7239008" y="1933896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7239008" y="1761078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3857750" y="1549375"/>
            <a:ext cx="191520" cy="175698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5167306" y="2071677"/>
            <a:ext cx="142876" cy="6429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5050561" y="993478"/>
            <a:ext cx="124128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2952729" y="1785938"/>
            <a:ext cx="2593975" cy="3925887"/>
            <a:chOff x="113" y="-463"/>
            <a:chExt cx="1634" cy="2473"/>
          </a:xfrm>
        </p:grpSpPr>
        <p:pic>
          <p:nvPicPr>
            <p:cNvPr id="125" name="Picture 6" descr="gunpuls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890"/>
              <a:ext cx="1565" cy="1120"/>
            </a:xfrm>
            <a:prstGeom prst="rect">
              <a:avLst/>
            </a:prstGeom>
            <a:noFill/>
          </p:spPr>
        </p:pic>
        <p:sp>
          <p:nvSpPr>
            <p:cNvPr id="126" name="Line 7"/>
            <p:cNvSpPr>
              <a:spLocks noChangeShapeType="1"/>
            </p:cNvSpPr>
            <p:nvPr/>
          </p:nvSpPr>
          <p:spPr bwMode="auto">
            <a:xfrm flipH="1" flipV="1">
              <a:off x="203" y="-463"/>
              <a:ext cx="360" cy="9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27" name="Text Box 8"/>
            <p:cNvSpPr txBox="1">
              <a:spLocks noChangeArrowheads="1"/>
            </p:cNvSpPr>
            <p:nvPr/>
          </p:nvSpPr>
          <p:spPr bwMode="auto">
            <a:xfrm>
              <a:off x="295" y="527"/>
              <a:ext cx="1452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l-GR" b="1" dirty="0">
                  <a:solidFill>
                    <a:srgbClr val="FF0000"/>
                  </a:solidFill>
                </a:rPr>
                <a:t>σ</a:t>
              </a:r>
              <a:r>
                <a:rPr lang="tr-TR" b="1" baseline="-25000" dirty="0">
                  <a:solidFill>
                    <a:srgbClr val="FF0000"/>
                  </a:solidFill>
                </a:rPr>
                <a:t>z </a:t>
              </a:r>
              <a:r>
                <a:rPr lang="tr-TR" b="1" dirty="0">
                  <a:solidFill>
                    <a:srgbClr val="FF0000"/>
                  </a:solidFill>
                </a:rPr>
                <a:t>   = </a:t>
              </a:r>
              <a:r>
                <a:rPr lang="tr-TR" b="1" dirty="0" smtClean="0">
                  <a:solidFill>
                    <a:srgbClr val="FF0000"/>
                  </a:solidFill>
                </a:rPr>
                <a:t>2 </a:t>
              </a:r>
              <a:r>
                <a:rPr lang="tr-TR" b="1" dirty="0" err="1">
                  <a:solidFill>
                    <a:srgbClr val="FF0000"/>
                  </a:solidFill>
                </a:rPr>
                <a:t>ps</a:t>
              </a:r>
              <a:r>
                <a:rPr lang="tr-TR" b="1" dirty="0">
                  <a:solidFill>
                    <a:srgbClr val="FF0000"/>
                  </a:solidFill>
                </a:rPr>
                <a:t> (FWHM)</a:t>
              </a:r>
            </a:p>
            <a:p>
              <a:pPr>
                <a:lnSpc>
                  <a:spcPct val="95000"/>
                </a:lnSpc>
              </a:pPr>
              <a:r>
                <a:rPr lang="el-GR" b="1" dirty="0">
                  <a:solidFill>
                    <a:srgbClr val="FF0000"/>
                  </a:solidFill>
                </a:rPr>
                <a:t>σ</a:t>
              </a:r>
              <a:r>
                <a:rPr lang="tr-TR" b="1" baseline="-25000" dirty="0">
                  <a:solidFill>
                    <a:srgbClr val="FF0000"/>
                  </a:solidFill>
                </a:rPr>
                <a:t>x,y</a:t>
              </a:r>
              <a:r>
                <a:rPr lang="tr-TR" b="1" dirty="0">
                  <a:solidFill>
                    <a:srgbClr val="FF0000"/>
                  </a:solidFill>
                </a:rPr>
                <a:t>  = </a:t>
              </a:r>
              <a:r>
                <a:rPr lang="tr-TR" b="1" dirty="0" smtClean="0">
                  <a:solidFill>
                    <a:srgbClr val="FF0000"/>
                  </a:solidFill>
                </a:rPr>
                <a:t>0.25 </a:t>
              </a:r>
              <a:r>
                <a:rPr lang="tr-TR" b="1" dirty="0">
                  <a:solidFill>
                    <a:srgbClr val="FF0000"/>
                  </a:solidFill>
                </a:rPr>
                <a:t>mm</a:t>
              </a:r>
              <a:endParaRPr lang="el-G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4425882" y="1780093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4595802" y="1955791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4594363" y="1782973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738678" y="1785927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91" name="90 Dikdörtgen"/>
          <p:cNvSpPr/>
          <p:nvPr/>
        </p:nvSpPr>
        <p:spPr>
          <a:xfrm>
            <a:off x="1738282" y="1428736"/>
            <a:ext cx="1214446" cy="1143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8" name="Group 17"/>
          <p:cNvGrpSpPr/>
          <p:nvPr/>
        </p:nvGrpSpPr>
        <p:grpSpPr>
          <a:xfrm>
            <a:off x="6825914" y="712509"/>
            <a:ext cx="5084528" cy="5393651"/>
            <a:chOff x="6602061" y="1063991"/>
            <a:chExt cx="5084528" cy="539365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061" y="1063991"/>
              <a:ext cx="4856741" cy="242837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5461" y="3461980"/>
              <a:ext cx="5051128" cy="2995662"/>
            </a:xfrm>
            <a:prstGeom prst="rect">
              <a:avLst/>
            </a:prstGeom>
          </p:spPr>
        </p:pic>
      </p:grpSp>
      <p:grpSp>
        <p:nvGrpSpPr>
          <p:cNvPr id="67" name="Group 66"/>
          <p:cNvGrpSpPr/>
          <p:nvPr/>
        </p:nvGrpSpPr>
        <p:grpSpPr>
          <a:xfrm>
            <a:off x="306442" y="869902"/>
            <a:ext cx="11638472" cy="5236258"/>
            <a:chOff x="472605" y="957481"/>
            <a:chExt cx="11638472" cy="5236258"/>
          </a:xfrm>
        </p:grpSpPr>
        <p:grpSp>
          <p:nvGrpSpPr>
            <p:cNvPr id="68" name="Group 67"/>
            <p:cNvGrpSpPr/>
            <p:nvPr/>
          </p:nvGrpSpPr>
          <p:grpSpPr>
            <a:xfrm>
              <a:off x="472605" y="957481"/>
              <a:ext cx="11638472" cy="5181048"/>
              <a:chOff x="472605" y="957481"/>
              <a:chExt cx="11638472" cy="5181048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472605" y="957481"/>
                <a:ext cx="11638472" cy="518104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9719" y="1016764"/>
                <a:ext cx="4991788" cy="1462787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605" y="2337008"/>
                <a:ext cx="4806818" cy="2125533"/>
              </a:xfrm>
              <a:prstGeom prst="rect">
                <a:avLst/>
              </a:prstGeom>
            </p:spPr>
          </p:pic>
        </p:grp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1507" y="3019699"/>
              <a:ext cx="6348079" cy="3174040"/>
            </a:xfrm>
            <a:prstGeom prst="rect">
              <a:avLst/>
            </a:prstGeom>
          </p:spPr>
        </p:pic>
      </p:grpSp>
      <p:graphicFrame>
        <p:nvGraphicFramePr>
          <p:cNvPr id="73" name="Group 18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05267595"/>
              </p:ext>
            </p:extLst>
          </p:nvPr>
        </p:nvGraphicFramePr>
        <p:xfrm>
          <a:off x="980373" y="4517468"/>
          <a:ext cx="4007715" cy="1525536"/>
        </p:xfrm>
        <a:graphic>
          <a:graphicData uri="http://schemas.openxmlformats.org/drawingml/2006/table">
            <a:tbl>
              <a:tblPr/>
              <a:tblGrid>
                <a:gridCol w="20338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81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57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5.6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4" name="Group 188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045742552"/>
              </p:ext>
            </p:extLst>
          </p:nvPr>
        </p:nvGraphicFramePr>
        <p:xfrm>
          <a:off x="7088378" y="1104958"/>
          <a:ext cx="4185743" cy="1906920"/>
        </p:xfrm>
        <a:graphic>
          <a:graphicData uri="http://schemas.openxmlformats.org/drawingml/2006/table">
            <a:tbl>
              <a:tblPr/>
              <a:tblGrid>
                <a:gridCol w="2044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3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77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649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649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649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65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649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Total lengt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~1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649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108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575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Gun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55" y="706910"/>
            <a:ext cx="3606948" cy="3050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251" y="3757357"/>
            <a:ext cx="3882624" cy="31106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185" y="866387"/>
            <a:ext cx="3981319" cy="41897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7" y="3648033"/>
            <a:ext cx="3721004" cy="33292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094" y="706910"/>
            <a:ext cx="3761781" cy="298335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688850" y="5558761"/>
            <a:ext cx="2811988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</a:rPr>
              <a:t>Daniel González-Iglesias</a:t>
            </a:r>
            <a:r>
              <a:rPr lang="en-US" sz="1050" i="1" dirty="0">
                <a:solidFill>
                  <a:srgbClr val="002060"/>
                </a:solidFill>
                <a:latin typeface="Arial" panose="020B0604020202020204" pitchFamily="34" charset="0"/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77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To-do list, urgent </a:t>
            </a:r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1791" y="906528"/>
            <a:ext cx="11821099" cy="540761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dirty="0" err="1"/>
              <a:t>layout</a:t>
            </a:r>
            <a:r>
              <a:rPr lang="tr-TR" sz="2400" dirty="0"/>
              <a:t> of </a:t>
            </a:r>
            <a:r>
              <a:rPr lang="en-GB" sz="2400" dirty="0"/>
              <a:t>C-band injector </a:t>
            </a:r>
            <a:endParaRPr lang="tr-TR" sz="2400" dirty="0"/>
          </a:p>
          <a:p>
            <a:pPr marL="914400" lvl="1" indent="-457200">
              <a:lnSpc>
                <a:spcPct val="114000"/>
              </a:lnSpc>
              <a:spcAft>
                <a:spcPts val="600"/>
              </a:spcAft>
            </a:pPr>
            <a:r>
              <a:rPr lang="tr-TR" dirty="0" err="1"/>
              <a:t>Simulation</a:t>
            </a:r>
            <a:r>
              <a:rPr lang="tr-TR" dirty="0"/>
              <a:t> </a:t>
            </a:r>
            <a:r>
              <a:rPr lang="en-GB" dirty="0"/>
              <a:t>runs for beam manipulation in main </a:t>
            </a:r>
            <a:r>
              <a:rPr lang="en-GB" dirty="0" err="1"/>
              <a:t>linac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BCs</a:t>
            </a:r>
            <a:endParaRPr lang="en-GB" dirty="0"/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tr-TR" sz="2400" dirty="0" err="1"/>
              <a:t>Designing</a:t>
            </a:r>
            <a:r>
              <a:rPr lang="tr-TR" sz="2400" dirty="0"/>
              <a:t> final </a:t>
            </a:r>
            <a:r>
              <a:rPr lang="tr-TR" sz="2400" dirty="0" err="1"/>
              <a:t>bunch</a:t>
            </a:r>
            <a:r>
              <a:rPr lang="tr-TR" sz="2400" dirty="0"/>
              <a:t> </a:t>
            </a:r>
            <a:r>
              <a:rPr lang="tr-TR" sz="2400" dirty="0" err="1"/>
              <a:t>compressors</a:t>
            </a:r>
            <a:r>
              <a:rPr lang="tr-TR" sz="2400" dirty="0"/>
              <a:t> </a:t>
            </a:r>
            <a:r>
              <a:rPr lang="tr-TR" sz="2400" dirty="0" err="1"/>
              <a:t>including</a:t>
            </a:r>
            <a:r>
              <a:rPr lang="tr-TR" sz="2400" dirty="0"/>
              <a:t> </a:t>
            </a:r>
            <a:r>
              <a:rPr lang="tr-TR" sz="2400" dirty="0" err="1"/>
              <a:t>high</a:t>
            </a:r>
            <a:r>
              <a:rPr lang="tr-TR" sz="2400" dirty="0"/>
              <a:t> </a:t>
            </a:r>
            <a:r>
              <a:rPr lang="tr-TR" sz="2400" dirty="0" err="1"/>
              <a:t>order</a:t>
            </a:r>
            <a:r>
              <a:rPr lang="tr-TR" sz="2400" dirty="0"/>
              <a:t> </a:t>
            </a:r>
            <a:r>
              <a:rPr lang="tr-TR" sz="2400" dirty="0" err="1"/>
              <a:t>corrections</a:t>
            </a:r>
            <a:endParaRPr lang="tr-TR" sz="2400" dirty="0"/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tr-TR" sz="2400" dirty="0" err="1"/>
              <a:t>Reshape</a:t>
            </a:r>
            <a:r>
              <a:rPr lang="tr-TR" sz="2400" dirty="0"/>
              <a:t> </a:t>
            </a:r>
            <a:r>
              <a:rPr lang="tr-TR" sz="2400" dirty="0" err="1"/>
              <a:t>the</a:t>
            </a:r>
            <a:r>
              <a:rPr lang="tr-TR" sz="2400" dirty="0"/>
              <a:t> beamline in </a:t>
            </a:r>
            <a:r>
              <a:rPr lang="tr-TR" sz="2400" dirty="0" err="1"/>
              <a:t>accordance</a:t>
            </a:r>
            <a:r>
              <a:rPr lang="tr-TR" sz="2400" dirty="0"/>
              <a:t> </a:t>
            </a:r>
            <a:r>
              <a:rPr lang="tr-TR" sz="2400" dirty="0" err="1"/>
              <a:t>with</a:t>
            </a:r>
            <a:r>
              <a:rPr lang="tr-TR" sz="2400" dirty="0"/>
              <a:t> </a:t>
            </a:r>
            <a:r>
              <a:rPr lang="tr-TR" sz="2400" dirty="0" err="1"/>
              <a:t>diagnostic</a:t>
            </a:r>
            <a:r>
              <a:rPr lang="tr-TR" sz="2400" dirty="0"/>
              <a:t>…</a:t>
            </a:r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2400" dirty="0"/>
              <a:t>Design the high energy transfer line(s)</a:t>
            </a:r>
            <a:endParaRPr lang="tr-TR" sz="2400" dirty="0"/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2400" dirty="0"/>
              <a:t>CSR effects, </a:t>
            </a:r>
            <a:r>
              <a:rPr lang="en-GB" sz="2400" dirty="0" err="1"/>
              <a:t>microbunching</a:t>
            </a:r>
            <a:r>
              <a:rPr lang="en-GB" sz="2400" dirty="0"/>
              <a:t> instability, and laser heater</a:t>
            </a:r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2400" dirty="0"/>
              <a:t>2-bunches simulations including long range </a:t>
            </a:r>
            <a:r>
              <a:rPr lang="en-GB" sz="2400" dirty="0" err="1"/>
              <a:t>wakefields</a:t>
            </a:r>
            <a:r>
              <a:rPr lang="en-GB" sz="2400" dirty="0"/>
              <a:t>, machine errors and BBA</a:t>
            </a:r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2400" dirty="0"/>
              <a:t>Consistent S2E run from cathode to FEL emission</a:t>
            </a:r>
          </a:p>
          <a:p>
            <a:pPr marL="457200" indent="-4572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2400" dirty="0"/>
              <a:t>…</a:t>
            </a:r>
            <a:r>
              <a:rPr lang="tr-TR" sz="2400" dirty="0"/>
              <a:t>.</a:t>
            </a:r>
            <a:endParaRPr lang="en-GB" sz="2400" dirty="0"/>
          </a:p>
          <a:p>
            <a:pPr>
              <a:lnSpc>
                <a:spcPct val="114000"/>
              </a:lnSpc>
              <a:spcAft>
                <a:spcPts val="600"/>
              </a:spcAft>
            </a:pPr>
            <a:endParaRPr lang="tr-TR" sz="2400" dirty="0"/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tr-TR" sz="2400" dirty="0" err="1"/>
              <a:t>Shall</a:t>
            </a:r>
            <a:r>
              <a:rPr lang="tr-TR" sz="2400" dirty="0"/>
              <a:t> </a:t>
            </a:r>
            <a:r>
              <a:rPr lang="tr-TR" sz="2400" dirty="0" err="1"/>
              <a:t>we</a:t>
            </a:r>
            <a:r>
              <a:rPr lang="tr-TR" sz="2400" dirty="0"/>
              <a:t> </a:t>
            </a:r>
            <a:r>
              <a:rPr lang="tr-TR" sz="2400" dirty="0" err="1"/>
              <a:t>repeat</a:t>
            </a:r>
            <a:r>
              <a:rPr lang="tr-TR" sz="2400" dirty="0"/>
              <a:t> </a:t>
            </a:r>
            <a:r>
              <a:rPr lang="tr-TR" sz="2400" dirty="0" err="1"/>
              <a:t>same</a:t>
            </a:r>
            <a:r>
              <a:rPr lang="tr-TR" sz="2400" dirty="0"/>
              <a:t> </a:t>
            </a:r>
            <a:r>
              <a:rPr lang="tr-TR" sz="2400" dirty="0" err="1"/>
              <a:t>for</a:t>
            </a:r>
            <a:r>
              <a:rPr lang="tr-TR" sz="2400" dirty="0"/>
              <a:t> X-</a:t>
            </a:r>
            <a:r>
              <a:rPr lang="tr-TR" sz="2400" dirty="0" err="1"/>
              <a:t>Band</a:t>
            </a:r>
            <a:r>
              <a:rPr lang="tr-TR" sz="2400" dirty="0"/>
              <a:t> </a:t>
            </a:r>
            <a:r>
              <a:rPr lang="tr-TR" sz="2400" dirty="0" err="1"/>
              <a:t>based</a:t>
            </a:r>
            <a:r>
              <a:rPr lang="tr-TR" sz="2400" dirty="0"/>
              <a:t> </a:t>
            </a:r>
            <a:r>
              <a:rPr lang="tr-TR" sz="2400" dirty="0" err="1"/>
              <a:t>injector</a:t>
            </a:r>
            <a:r>
              <a:rPr lang="tr-TR" sz="2400" dirty="0"/>
              <a:t>?</a:t>
            </a:r>
            <a:endParaRPr lang="en-GB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1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5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04172" y="821803"/>
            <a:ext cx="11736729" cy="5474825"/>
          </a:xfrm>
        </p:spPr>
        <p:txBody>
          <a:bodyPr>
            <a:normAutofit lnSpcReduction="10000"/>
          </a:bodyPr>
          <a:lstStyle/>
          <a:p>
            <a:r>
              <a:rPr lang="tr-TR" dirty="0">
                <a:latin typeface="Calibri Light" panose="020F0302020204030204" pitchFamily="34" charset="0"/>
                <a:cs typeface="Calibri Light" panose="020F0302020204030204" pitchFamily="34" charset="0"/>
              </a:rPr>
              <a:t>WP6: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XLS simulation from cathode to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end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tr-TR" dirty="0">
                <a:latin typeface="Calibri Light" panose="020F0302020204030204" pitchFamily="34" charset="0"/>
                <a:cs typeface="Calibri Light" panose="020F0302020204030204" pitchFamily="34" charset="0"/>
              </a:rPr>
              <a:t>O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perational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modes</a:t>
            </a:r>
          </a:p>
          <a:p>
            <a:pPr marL="800100" lvl="1" indent="-342900"/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Hard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X-rays mode</a:t>
            </a:r>
          </a:p>
          <a:p>
            <a:pPr marL="800100" lvl="1" indent="-342900"/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Soft X-rays mode</a:t>
            </a:r>
          </a:p>
          <a:p>
            <a:pPr marL="800100" lvl="1" indent="-342900"/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Simultaneous Soft + Hard </a:t>
            </a:r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X-rays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EAC4C98-9904-3146-BB9A-A565FF3C0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81" y="1442124"/>
            <a:ext cx="11332919" cy="310518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2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Main </a:t>
            </a:r>
            <a:r>
              <a:rPr lang="tr-TR" dirty="0" err="1" smtClean="0"/>
              <a:t>Electron</a:t>
            </a:r>
            <a:r>
              <a:rPr lang="tr-TR" dirty="0" smtClean="0"/>
              <a:t> </a:t>
            </a:r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Parameters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561899"/>
              </p:ext>
            </p:extLst>
          </p:nvPr>
        </p:nvGraphicFramePr>
        <p:xfrm>
          <a:off x="518556" y="1182079"/>
          <a:ext cx="11300063" cy="29829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49918"/>
                <a:gridCol w="1412297"/>
                <a:gridCol w="1712616"/>
                <a:gridCol w="1712616"/>
                <a:gridCol w="1712616"/>
              </a:tblGrid>
              <a:tr h="35215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Parameter</a:t>
                      </a:r>
                      <a:endParaRPr lang="tr-TR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Unit</a:t>
                      </a:r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 </a:t>
                      </a:r>
                      <a:endParaRPr lang="tr-TR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Hz</a:t>
                      </a:r>
                      <a:endParaRPr lang="tr-TR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 Hz</a:t>
                      </a:r>
                      <a:endParaRPr lang="tr-TR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1000Hz</a:t>
                      </a:r>
                      <a:endParaRPr lang="tr-TR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5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Beam</a:t>
                      </a:r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Energy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GeV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2.75-5.5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1-2.5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5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Bunch</a:t>
                      </a:r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tr-TR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Charge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pC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91">
                <a:tc>
                  <a:txBody>
                    <a:bodyPr/>
                    <a:lstStyle/>
                    <a:p>
                      <a:r>
                        <a:rPr lang="tr-T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umber of bunch</a:t>
                      </a:r>
                      <a:r>
                        <a:rPr lang="tr-T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 RF pulse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1-2</a:t>
                      </a: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5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RMS </a:t>
                      </a:r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Slice</a:t>
                      </a:r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Energy</a:t>
                      </a:r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 Spread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%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u="none" strike="noStrike" dirty="0" smtClean="0">
                          <a:effectLst/>
                          <a:latin typeface="+mn-lt"/>
                        </a:rPr>
                        <a:t>0.01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54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Minimum Electron bunch</a:t>
                      </a:r>
                      <a:r>
                        <a:rPr lang="tr-TR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length </a:t>
                      </a:r>
                      <a:r>
                        <a:rPr lang="en-US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fs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5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 smtClean="0">
                          <a:effectLst/>
                          <a:latin typeface="+mn-lt"/>
                        </a:rPr>
                        <a:t>Peak</a:t>
                      </a:r>
                      <a:r>
                        <a:rPr lang="tr-TR" sz="24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Current</a:t>
                      </a:r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 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kA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5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Normalised</a:t>
                      </a:r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Emittance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>
                          <a:effectLst/>
                          <a:latin typeface="+mn-lt"/>
                        </a:rPr>
                        <a:t>mm-</a:t>
                      </a:r>
                      <a:r>
                        <a:rPr lang="tr-TR" sz="2400" u="none" strike="noStrike" dirty="0" err="1">
                          <a:effectLst/>
                          <a:latin typeface="+mn-lt"/>
                        </a:rPr>
                        <a:t>mrad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</a:t>
                      </a:r>
                      <a:endParaRPr lang="tr-TR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2" marR="7112" marT="71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6963383" y="3364338"/>
            <a:ext cx="1079578" cy="443733"/>
          </a:xfrm>
          <a:prstGeom prst="rect">
            <a:avLst/>
          </a:prstGeom>
          <a:noFill/>
          <a:ln w="571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0428790" y="3364338"/>
            <a:ext cx="1079578" cy="443733"/>
          </a:xfrm>
          <a:prstGeom prst="rect">
            <a:avLst/>
          </a:prstGeom>
          <a:noFill/>
          <a:ln w="571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965308" y="2628451"/>
            <a:ext cx="1079578" cy="443733"/>
          </a:xfrm>
          <a:prstGeom prst="rect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430715" y="2628451"/>
            <a:ext cx="1079578" cy="443733"/>
          </a:xfrm>
          <a:prstGeom prst="rect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556" y="4694119"/>
            <a:ext cx="11673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we operate low rep-rate bunch length will be defined by HXR requirement</a:t>
            </a:r>
          </a:p>
          <a:p>
            <a:r>
              <a:rPr lang="en-US" sz="2400" dirty="0" smtClean="0"/>
              <a:t>The second bunch going to SXR BL will have same bunch length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302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Machine </a:t>
            </a:r>
            <a:r>
              <a:rPr lang="tr-TR" dirty="0" err="1" smtClean="0"/>
              <a:t>Layout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29394" y="1846450"/>
            <a:ext cx="8934984" cy="426719"/>
            <a:chOff x="1234494" y="1654054"/>
            <a:chExt cx="7731834" cy="280575"/>
          </a:xfrm>
        </p:grpSpPr>
        <p:sp>
          <p:nvSpPr>
            <p:cNvPr id="7" name="Freeform 6"/>
            <p:cNvSpPr/>
            <p:nvPr/>
          </p:nvSpPr>
          <p:spPr>
            <a:xfrm>
              <a:off x="3673349" y="1721867"/>
              <a:ext cx="392539" cy="116840"/>
            </a:xfrm>
            <a:custGeom>
              <a:avLst/>
              <a:gdLst>
                <a:gd name="connsiteX0" fmla="*/ 0 w 381000"/>
                <a:gd name="connsiteY0" fmla="*/ 116840 h 116840"/>
                <a:gd name="connsiteX1" fmla="*/ 76200 w 381000"/>
                <a:gd name="connsiteY1" fmla="*/ 116840 h 116840"/>
                <a:gd name="connsiteX2" fmla="*/ 193040 w 381000"/>
                <a:gd name="connsiteY2" fmla="*/ 0 h 116840"/>
                <a:gd name="connsiteX3" fmla="*/ 289560 w 381000"/>
                <a:gd name="connsiteY3" fmla="*/ 96520 h 116840"/>
                <a:gd name="connsiteX4" fmla="*/ 381000 w 381000"/>
                <a:gd name="connsiteY4" fmla="*/ 96520 h 116840"/>
                <a:gd name="connsiteX0" fmla="*/ 0 w 381000"/>
                <a:gd name="connsiteY0" fmla="*/ 116840 h 117814"/>
                <a:gd name="connsiteX1" fmla="*/ 76200 w 381000"/>
                <a:gd name="connsiteY1" fmla="*/ 116840 h 117814"/>
                <a:gd name="connsiteX2" fmla="*/ 193040 w 381000"/>
                <a:gd name="connsiteY2" fmla="*/ 0 h 117814"/>
                <a:gd name="connsiteX3" fmla="*/ 296154 w 381000"/>
                <a:gd name="connsiteY3" fmla="*/ 117814 h 117814"/>
                <a:gd name="connsiteX4" fmla="*/ 381000 w 381000"/>
                <a:gd name="connsiteY4" fmla="*/ 96520 h 117814"/>
                <a:gd name="connsiteX0" fmla="*/ 0 w 392539"/>
                <a:gd name="connsiteY0" fmla="*/ 116840 h 117814"/>
                <a:gd name="connsiteX1" fmla="*/ 76200 w 392539"/>
                <a:gd name="connsiteY1" fmla="*/ 116840 h 117814"/>
                <a:gd name="connsiteX2" fmla="*/ 193040 w 392539"/>
                <a:gd name="connsiteY2" fmla="*/ 0 h 117814"/>
                <a:gd name="connsiteX3" fmla="*/ 296154 w 392539"/>
                <a:gd name="connsiteY3" fmla="*/ 117814 h 117814"/>
                <a:gd name="connsiteX4" fmla="*/ 392539 w 392539"/>
                <a:gd name="connsiteY4" fmla="*/ 114056 h 117814"/>
                <a:gd name="connsiteX0" fmla="*/ 0 w 392539"/>
                <a:gd name="connsiteY0" fmla="*/ 116840 h 116840"/>
                <a:gd name="connsiteX1" fmla="*/ 76200 w 392539"/>
                <a:gd name="connsiteY1" fmla="*/ 116840 h 116840"/>
                <a:gd name="connsiteX2" fmla="*/ 193040 w 392539"/>
                <a:gd name="connsiteY2" fmla="*/ 0 h 116840"/>
                <a:gd name="connsiteX3" fmla="*/ 292857 w 392539"/>
                <a:gd name="connsiteY3" fmla="*/ 111551 h 116840"/>
                <a:gd name="connsiteX4" fmla="*/ 392539 w 392539"/>
                <a:gd name="connsiteY4" fmla="*/ 114056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39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92857" y="111551"/>
                  </a:lnTo>
                  <a:lnTo>
                    <a:pt x="392539" y="114056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>
              <a:off x="1234494" y="1833699"/>
              <a:ext cx="1233424" cy="304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234494" y="1719755"/>
              <a:ext cx="786384" cy="20726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/>
                <a:t>Linac0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83130" y="1719755"/>
              <a:ext cx="221616" cy="20726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7" idx="0"/>
              <a:endCxn id="20" idx="4"/>
            </p:cNvCxnSpPr>
            <p:nvPr/>
          </p:nvCxnSpPr>
          <p:spPr>
            <a:xfrm flipH="1" flipV="1">
              <a:off x="2855882" y="1829794"/>
              <a:ext cx="817467" cy="891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3067920" y="1712125"/>
              <a:ext cx="590189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/>
                <a:t>Linac1</a:t>
              </a:r>
              <a:endParaRPr lang="en-US" sz="1400" dirty="0"/>
            </a:p>
          </p:txBody>
        </p:sp>
        <p:cxnSp>
          <p:nvCxnSpPr>
            <p:cNvPr id="13" name="Straight Connector 12"/>
            <p:cNvCxnSpPr>
              <a:endCxn id="7" idx="4"/>
            </p:cNvCxnSpPr>
            <p:nvPr/>
          </p:nvCxnSpPr>
          <p:spPr>
            <a:xfrm flipH="1">
              <a:off x="4065888" y="1802513"/>
              <a:ext cx="2918729" cy="3341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4203266" y="1704723"/>
              <a:ext cx="590094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/>
                <a:t>Linac2</a:t>
              </a:r>
              <a:endParaRPr lang="en-US" sz="1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532498" y="1703067"/>
              <a:ext cx="1074867" cy="22250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/>
                <a:t>Linac3</a:t>
              </a:r>
              <a:endParaRPr lang="en-US" sz="1400" dirty="0"/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6707059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4852416" y="1654054"/>
              <a:ext cx="314960" cy="271517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86445" y="1687573"/>
              <a:ext cx="1079883" cy="22250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400" dirty="0"/>
                <a:t>H/S XR</a:t>
              </a:r>
              <a:endParaRPr lang="en-US" sz="1400" dirty="0"/>
            </a:p>
          </p:txBody>
        </p:sp>
        <p:cxnSp>
          <p:nvCxnSpPr>
            <p:cNvPr id="19" name="Straight Connector 18"/>
            <p:cNvCxnSpPr>
              <a:stCxn id="21" idx="4"/>
              <a:endCxn id="18" idx="1"/>
            </p:cNvCxnSpPr>
            <p:nvPr/>
          </p:nvCxnSpPr>
          <p:spPr>
            <a:xfrm flipV="1">
              <a:off x="7373205" y="1798825"/>
              <a:ext cx="513241" cy="2804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Freeform 19"/>
          <p:cNvSpPr/>
          <p:nvPr/>
        </p:nvSpPr>
        <p:spPr>
          <a:xfrm>
            <a:off x="2849464" y="1940264"/>
            <a:ext cx="453622" cy="177699"/>
          </a:xfrm>
          <a:custGeom>
            <a:avLst/>
            <a:gdLst>
              <a:gd name="connsiteX0" fmla="*/ 0 w 381000"/>
              <a:gd name="connsiteY0" fmla="*/ 116840 h 116840"/>
              <a:gd name="connsiteX1" fmla="*/ 76200 w 381000"/>
              <a:gd name="connsiteY1" fmla="*/ 116840 h 116840"/>
              <a:gd name="connsiteX2" fmla="*/ 193040 w 381000"/>
              <a:gd name="connsiteY2" fmla="*/ 0 h 116840"/>
              <a:gd name="connsiteX3" fmla="*/ 289560 w 381000"/>
              <a:gd name="connsiteY3" fmla="*/ 96520 h 116840"/>
              <a:gd name="connsiteX4" fmla="*/ 381000 w 381000"/>
              <a:gd name="connsiteY4" fmla="*/ 96520 h 116840"/>
              <a:gd name="connsiteX0" fmla="*/ 0 w 381000"/>
              <a:gd name="connsiteY0" fmla="*/ 116840 h 117814"/>
              <a:gd name="connsiteX1" fmla="*/ 76200 w 381000"/>
              <a:gd name="connsiteY1" fmla="*/ 116840 h 117814"/>
              <a:gd name="connsiteX2" fmla="*/ 193040 w 381000"/>
              <a:gd name="connsiteY2" fmla="*/ 0 h 117814"/>
              <a:gd name="connsiteX3" fmla="*/ 296154 w 381000"/>
              <a:gd name="connsiteY3" fmla="*/ 117814 h 117814"/>
              <a:gd name="connsiteX4" fmla="*/ 381000 w 381000"/>
              <a:gd name="connsiteY4" fmla="*/ 96520 h 117814"/>
              <a:gd name="connsiteX0" fmla="*/ 0 w 392539"/>
              <a:gd name="connsiteY0" fmla="*/ 116840 h 117814"/>
              <a:gd name="connsiteX1" fmla="*/ 76200 w 392539"/>
              <a:gd name="connsiteY1" fmla="*/ 116840 h 117814"/>
              <a:gd name="connsiteX2" fmla="*/ 193040 w 392539"/>
              <a:gd name="connsiteY2" fmla="*/ 0 h 117814"/>
              <a:gd name="connsiteX3" fmla="*/ 296154 w 392539"/>
              <a:gd name="connsiteY3" fmla="*/ 117814 h 117814"/>
              <a:gd name="connsiteX4" fmla="*/ 392539 w 392539"/>
              <a:gd name="connsiteY4" fmla="*/ 114056 h 117814"/>
              <a:gd name="connsiteX0" fmla="*/ 0 w 392539"/>
              <a:gd name="connsiteY0" fmla="*/ 116840 h 116840"/>
              <a:gd name="connsiteX1" fmla="*/ 76200 w 392539"/>
              <a:gd name="connsiteY1" fmla="*/ 116840 h 116840"/>
              <a:gd name="connsiteX2" fmla="*/ 193040 w 392539"/>
              <a:gd name="connsiteY2" fmla="*/ 0 h 116840"/>
              <a:gd name="connsiteX3" fmla="*/ 292857 w 392539"/>
              <a:gd name="connsiteY3" fmla="*/ 111551 h 116840"/>
              <a:gd name="connsiteX4" fmla="*/ 392539 w 392539"/>
              <a:gd name="connsiteY4" fmla="*/ 114056 h 1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539" h="116840">
                <a:moveTo>
                  <a:pt x="0" y="116840"/>
                </a:moveTo>
                <a:lnTo>
                  <a:pt x="76200" y="116840"/>
                </a:lnTo>
                <a:lnTo>
                  <a:pt x="193040" y="0"/>
                </a:lnTo>
                <a:lnTo>
                  <a:pt x="292857" y="111551"/>
                </a:lnTo>
                <a:lnTo>
                  <a:pt x="392539" y="114056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8069727" y="1897428"/>
            <a:ext cx="453622" cy="177699"/>
          </a:xfrm>
          <a:custGeom>
            <a:avLst/>
            <a:gdLst>
              <a:gd name="connsiteX0" fmla="*/ 0 w 381000"/>
              <a:gd name="connsiteY0" fmla="*/ 116840 h 116840"/>
              <a:gd name="connsiteX1" fmla="*/ 76200 w 381000"/>
              <a:gd name="connsiteY1" fmla="*/ 116840 h 116840"/>
              <a:gd name="connsiteX2" fmla="*/ 193040 w 381000"/>
              <a:gd name="connsiteY2" fmla="*/ 0 h 116840"/>
              <a:gd name="connsiteX3" fmla="*/ 289560 w 381000"/>
              <a:gd name="connsiteY3" fmla="*/ 96520 h 116840"/>
              <a:gd name="connsiteX4" fmla="*/ 381000 w 381000"/>
              <a:gd name="connsiteY4" fmla="*/ 96520 h 116840"/>
              <a:gd name="connsiteX0" fmla="*/ 0 w 381000"/>
              <a:gd name="connsiteY0" fmla="*/ 116840 h 117814"/>
              <a:gd name="connsiteX1" fmla="*/ 76200 w 381000"/>
              <a:gd name="connsiteY1" fmla="*/ 116840 h 117814"/>
              <a:gd name="connsiteX2" fmla="*/ 193040 w 381000"/>
              <a:gd name="connsiteY2" fmla="*/ 0 h 117814"/>
              <a:gd name="connsiteX3" fmla="*/ 296154 w 381000"/>
              <a:gd name="connsiteY3" fmla="*/ 117814 h 117814"/>
              <a:gd name="connsiteX4" fmla="*/ 381000 w 381000"/>
              <a:gd name="connsiteY4" fmla="*/ 96520 h 117814"/>
              <a:gd name="connsiteX0" fmla="*/ 0 w 392539"/>
              <a:gd name="connsiteY0" fmla="*/ 116840 h 117814"/>
              <a:gd name="connsiteX1" fmla="*/ 76200 w 392539"/>
              <a:gd name="connsiteY1" fmla="*/ 116840 h 117814"/>
              <a:gd name="connsiteX2" fmla="*/ 193040 w 392539"/>
              <a:gd name="connsiteY2" fmla="*/ 0 h 117814"/>
              <a:gd name="connsiteX3" fmla="*/ 296154 w 392539"/>
              <a:gd name="connsiteY3" fmla="*/ 117814 h 117814"/>
              <a:gd name="connsiteX4" fmla="*/ 392539 w 392539"/>
              <a:gd name="connsiteY4" fmla="*/ 114056 h 117814"/>
              <a:gd name="connsiteX0" fmla="*/ 0 w 392539"/>
              <a:gd name="connsiteY0" fmla="*/ 116840 h 116840"/>
              <a:gd name="connsiteX1" fmla="*/ 76200 w 392539"/>
              <a:gd name="connsiteY1" fmla="*/ 116840 h 116840"/>
              <a:gd name="connsiteX2" fmla="*/ 193040 w 392539"/>
              <a:gd name="connsiteY2" fmla="*/ 0 h 116840"/>
              <a:gd name="connsiteX3" fmla="*/ 292857 w 392539"/>
              <a:gd name="connsiteY3" fmla="*/ 111551 h 116840"/>
              <a:gd name="connsiteX4" fmla="*/ 392539 w 392539"/>
              <a:gd name="connsiteY4" fmla="*/ 114056 h 1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539" h="116840">
                <a:moveTo>
                  <a:pt x="0" y="116840"/>
                </a:moveTo>
                <a:lnTo>
                  <a:pt x="76200" y="116840"/>
                </a:lnTo>
                <a:lnTo>
                  <a:pt x="193040" y="0"/>
                </a:lnTo>
                <a:lnTo>
                  <a:pt x="292857" y="111551"/>
                </a:lnTo>
                <a:lnTo>
                  <a:pt x="392539" y="114056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226634" y="2291976"/>
            <a:ext cx="182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8-</a:t>
            </a:r>
            <a:r>
              <a:rPr lang="tr-TR" dirty="0" smtClean="0"/>
              <a:t>Cband + </a:t>
            </a:r>
            <a:r>
              <a:rPr lang="tr-TR" dirty="0" err="1" smtClean="0"/>
              <a:t>Kband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238006" y="2286348"/>
            <a:ext cx="1192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16-</a:t>
            </a:r>
            <a:r>
              <a:rPr lang="tr-TR" dirty="0"/>
              <a:t> </a:t>
            </a:r>
            <a:r>
              <a:rPr lang="tr-TR" dirty="0" err="1"/>
              <a:t>Xband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57321" y="2298496"/>
            <a:ext cx="1138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8-Xband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10335" y="2307984"/>
            <a:ext cx="1309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68-Xband</a:t>
            </a:r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5902452" y="1419786"/>
            <a:ext cx="874052" cy="682693"/>
          </a:xfrm>
          <a:custGeom>
            <a:avLst/>
            <a:gdLst>
              <a:gd name="connsiteX0" fmla="*/ 0 w 981456"/>
              <a:gd name="connsiteY0" fmla="*/ 664464 h 664464"/>
              <a:gd name="connsiteX1" fmla="*/ 664464 w 981456"/>
              <a:gd name="connsiteY1" fmla="*/ 0 h 664464"/>
              <a:gd name="connsiteX2" fmla="*/ 981456 w 981456"/>
              <a:gd name="connsiteY2" fmla="*/ 0 h 66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1456" h="664464">
                <a:moveTo>
                  <a:pt x="0" y="664464"/>
                </a:moveTo>
                <a:lnTo>
                  <a:pt x="664464" y="0"/>
                </a:lnTo>
                <a:lnTo>
                  <a:pt x="981456" y="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731090" y="881028"/>
            <a:ext cx="102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8-Xband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6650458" y="1247276"/>
            <a:ext cx="825686" cy="338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/>
              <a:t>Linac4</a:t>
            </a:r>
            <a:endParaRPr lang="en-US" sz="1400" dirty="0"/>
          </a:p>
        </p:txBody>
      </p:sp>
      <p:sp>
        <p:nvSpPr>
          <p:cNvPr id="34" name="Rectangle 33"/>
          <p:cNvSpPr/>
          <p:nvPr/>
        </p:nvSpPr>
        <p:spPr>
          <a:xfrm>
            <a:off x="9101206" y="1238129"/>
            <a:ext cx="1247924" cy="338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/>
              <a:t>H/S XR</a:t>
            </a:r>
            <a:endParaRPr lang="en-US" sz="1400" dirty="0"/>
          </a:p>
        </p:txBody>
      </p:sp>
      <p:sp>
        <p:nvSpPr>
          <p:cNvPr id="36" name="Freeform 35"/>
          <p:cNvSpPr/>
          <p:nvPr/>
        </p:nvSpPr>
        <p:spPr>
          <a:xfrm>
            <a:off x="8024428" y="1407328"/>
            <a:ext cx="657678" cy="662635"/>
          </a:xfrm>
          <a:custGeom>
            <a:avLst/>
            <a:gdLst>
              <a:gd name="connsiteX0" fmla="*/ 0 w 981456"/>
              <a:gd name="connsiteY0" fmla="*/ 664464 h 664464"/>
              <a:gd name="connsiteX1" fmla="*/ 664464 w 981456"/>
              <a:gd name="connsiteY1" fmla="*/ 0 h 664464"/>
              <a:gd name="connsiteX2" fmla="*/ 981456 w 981456"/>
              <a:gd name="connsiteY2" fmla="*/ 0 h 66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1456" h="664464">
                <a:moveTo>
                  <a:pt x="0" y="664464"/>
                </a:moveTo>
                <a:lnTo>
                  <a:pt x="664464" y="0"/>
                </a:lnTo>
                <a:lnTo>
                  <a:pt x="981456" y="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stCxn id="28" idx="3"/>
            <a:endCxn id="34" idx="1"/>
          </p:cNvCxnSpPr>
          <p:nvPr/>
        </p:nvCxnSpPr>
        <p:spPr>
          <a:xfrm flipV="1">
            <a:off x="7476144" y="1407329"/>
            <a:ext cx="1625062" cy="914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3238006" y="2014745"/>
            <a:ext cx="244334" cy="1766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4593411" y="2029113"/>
            <a:ext cx="244334" cy="1766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8579264" y="1313826"/>
            <a:ext cx="244334" cy="1766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8581155" y="1986789"/>
            <a:ext cx="244334" cy="1766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818207" y="1349026"/>
            <a:ext cx="66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BC1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199039" y="1356494"/>
            <a:ext cx="66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BC2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14311" y="2097643"/>
            <a:ext cx="10147823" cy="2394910"/>
            <a:chOff x="439387" y="2343345"/>
            <a:chExt cx="10147823" cy="2394910"/>
          </a:xfrm>
        </p:grpSpPr>
        <p:grpSp>
          <p:nvGrpSpPr>
            <p:cNvPr id="49" name="Group 48"/>
            <p:cNvGrpSpPr/>
            <p:nvPr/>
          </p:nvGrpSpPr>
          <p:grpSpPr>
            <a:xfrm>
              <a:off x="439387" y="4037610"/>
              <a:ext cx="10147823" cy="700645"/>
              <a:chOff x="439387" y="4037610"/>
              <a:chExt cx="10147823" cy="700645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439387" y="4037610"/>
                <a:ext cx="10147823" cy="700645"/>
                <a:chOff x="439387" y="4037610"/>
                <a:chExt cx="10147823" cy="700645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439387" y="4037610"/>
                  <a:ext cx="10147823" cy="70064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2780187" y="4210649"/>
                  <a:ext cx="117467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tr-TR" dirty="0"/>
                    <a:t>~300 </a:t>
                  </a:r>
                  <a:r>
                    <a:rPr lang="tr-TR" dirty="0" err="1"/>
                    <a:t>MeV</a:t>
                  </a:r>
                  <a:endParaRPr lang="en-US" dirty="0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688768" y="4193917"/>
                  <a:ext cx="216446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tr-TR" sz="2000" b="1" dirty="0" err="1" smtClean="0">
                      <a:solidFill>
                        <a:srgbClr val="C00000"/>
                      </a:solidFill>
                    </a:rPr>
                    <a:t>Low</a:t>
                  </a:r>
                  <a:r>
                    <a:rPr lang="tr-TR" sz="2000" b="1" dirty="0" smtClean="0">
                      <a:solidFill>
                        <a:srgbClr val="C00000"/>
                      </a:solidFill>
                    </a:rPr>
                    <a:t> </a:t>
                  </a:r>
                  <a:r>
                    <a:rPr lang="tr-TR" sz="2000" b="1" dirty="0" err="1" smtClean="0">
                      <a:solidFill>
                        <a:srgbClr val="C00000"/>
                      </a:solidFill>
                    </a:rPr>
                    <a:t>repetition</a:t>
                  </a:r>
                  <a:endParaRPr lang="en-US" sz="2000" b="1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>
                <a:off x="4433750" y="4230572"/>
                <a:ext cx="8861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dirty="0"/>
                  <a:t>~1 </a:t>
                </a:r>
                <a:r>
                  <a:rPr lang="tr-TR" dirty="0" err="1"/>
                  <a:t>GeV</a:t>
                </a:r>
                <a:endParaRPr lang="en-US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7595182" y="4230572"/>
                <a:ext cx="162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dirty="0">
                    <a:solidFill>
                      <a:srgbClr val="FF0000"/>
                    </a:solidFill>
                  </a:rPr>
                  <a:t>2.75-5.5 </a:t>
                </a:r>
                <a:r>
                  <a:rPr lang="tr-TR" dirty="0" err="1">
                    <a:solidFill>
                      <a:srgbClr val="FF0000"/>
                    </a:solidFill>
                  </a:rPr>
                  <a:t>GeV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52" name="Straight Arrow Connector 51"/>
            <p:cNvCxnSpPr/>
            <p:nvPr/>
          </p:nvCxnSpPr>
          <p:spPr>
            <a:xfrm flipV="1">
              <a:off x="8148612" y="2409277"/>
              <a:ext cx="737" cy="17626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3467101" y="2343346"/>
              <a:ext cx="22930" cy="17953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4850140" y="2343345"/>
              <a:ext cx="26724" cy="18505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-375" y="2127284"/>
            <a:ext cx="10147823" cy="3287789"/>
            <a:chOff x="439387" y="1450466"/>
            <a:chExt cx="10147823" cy="3287789"/>
          </a:xfrm>
        </p:grpSpPr>
        <p:grpSp>
          <p:nvGrpSpPr>
            <p:cNvPr id="64" name="Group 63"/>
            <p:cNvGrpSpPr/>
            <p:nvPr/>
          </p:nvGrpSpPr>
          <p:grpSpPr>
            <a:xfrm>
              <a:off x="439387" y="4037610"/>
              <a:ext cx="10147823" cy="700645"/>
              <a:chOff x="439387" y="4037610"/>
              <a:chExt cx="10147823" cy="700645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439387" y="4037610"/>
                <a:ext cx="10147823" cy="700645"/>
                <a:chOff x="439387" y="4037610"/>
                <a:chExt cx="10147823" cy="700645"/>
              </a:xfrm>
            </p:grpSpPr>
            <p:sp>
              <p:nvSpPr>
                <p:cNvPr id="71" name="Rectangle 70"/>
                <p:cNvSpPr/>
                <p:nvPr/>
              </p:nvSpPr>
              <p:spPr>
                <a:xfrm>
                  <a:off x="439387" y="4037610"/>
                  <a:ext cx="10147823" cy="70064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2780187" y="4210649"/>
                  <a:ext cx="117467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tr-TR" dirty="0" smtClean="0"/>
                    <a:t>~300MeV</a:t>
                  </a:r>
                  <a:endParaRPr lang="en-US" dirty="0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688768" y="4193917"/>
                  <a:ext cx="216446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tr-TR" sz="2000" b="1" dirty="0" smtClean="0">
                      <a:solidFill>
                        <a:srgbClr val="C00000"/>
                      </a:solidFill>
                    </a:rPr>
                    <a:t>High </a:t>
                  </a:r>
                  <a:r>
                    <a:rPr lang="tr-TR" sz="2000" b="1" dirty="0" err="1" smtClean="0">
                      <a:solidFill>
                        <a:srgbClr val="C00000"/>
                      </a:solidFill>
                    </a:rPr>
                    <a:t>repetition</a:t>
                  </a:r>
                  <a:endParaRPr lang="en-US" sz="2000" b="1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69" name="TextBox 68"/>
              <p:cNvSpPr txBox="1"/>
              <p:nvPr/>
            </p:nvSpPr>
            <p:spPr>
              <a:xfrm>
                <a:off x="4433750" y="4230572"/>
                <a:ext cx="11936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dirty="0" smtClean="0"/>
                  <a:t>~0.7 </a:t>
                </a:r>
                <a:r>
                  <a:rPr lang="tr-TR" dirty="0" err="1"/>
                  <a:t>GeV</a:t>
                </a:r>
                <a:endParaRPr lang="en-US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595182" y="4230572"/>
                <a:ext cx="16279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dirty="0" smtClean="0">
                    <a:solidFill>
                      <a:srgbClr val="FF0000"/>
                    </a:solidFill>
                  </a:rPr>
                  <a:t>1-2 </a:t>
                </a:r>
                <a:r>
                  <a:rPr lang="tr-TR" dirty="0" err="1" smtClean="0">
                    <a:solidFill>
                      <a:srgbClr val="FF0000"/>
                    </a:solidFill>
                  </a:rPr>
                  <a:t>GeV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65" name="Straight Arrow Connector 64"/>
            <p:cNvCxnSpPr/>
            <p:nvPr/>
          </p:nvCxnSpPr>
          <p:spPr>
            <a:xfrm flipH="1" flipV="1">
              <a:off x="8148662" y="1582575"/>
              <a:ext cx="30695" cy="26700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V="1">
              <a:off x="3435309" y="1486647"/>
              <a:ext cx="44389" cy="271722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4877713" y="1450466"/>
              <a:ext cx="10470" cy="276018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63692" y="1541160"/>
            <a:ext cx="10881360" cy="4595519"/>
            <a:chOff x="461772" y="-291654"/>
            <a:chExt cx="10881360" cy="4595519"/>
          </a:xfrm>
        </p:grpSpPr>
        <p:sp>
          <p:nvSpPr>
            <p:cNvPr id="47" name="TextBox 46"/>
            <p:cNvSpPr txBox="1"/>
            <p:nvPr/>
          </p:nvSpPr>
          <p:spPr>
            <a:xfrm>
              <a:off x="461772" y="3934533"/>
              <a:ext cx="10881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/>
                <a:t>Dedicated</a:t>
              </a:r>
              <a:r>
                <a:rPr lang="tr-TR" dirty="0" smtClean="0"/>
                <a:t> 4 </a:t>
              </a:r>
              <a:r>
                <a:rPr lang="tr-TR" dirty="0" err="1" smtClean="0"/>
                <a:t>diagnostic</a:t>
              </a:r>
              <a:r>
                <a:rPr lang="tr-TR" dirty="0" smtClean="0"/>
                <a:t> </a:t>
              </a:r>
              <a:r>
                <a:rPr lang="tr-TR" dirty="0" err="1" smtClean="0"/>
                <a:t>sections</a:t>
              </a:r>
              <a:r>
                <a:rPr lang="tr-TR" dirty="0" smtClean="0"/>
                <a:t> </a:t>
              </a:r>
              <a:r>
                <a:rPr lang="tr-TR" dirty="0" err="1" smtClean="0"/>
                <a:t>would</a:t>
              </a:r>
              <a:r>
                <a:rPr lang="tr-TR" dirty="0" smtClean="0"/>
                <a:t> be </a:t>
              </a:r>
              <a:r>
                <a:rPr lang="tr-TR" dirty="0" err="1" smtClean="0"/>
                <a:t>suitable</a:t>
              </a:r>
              <a:r>
                <a:rPr lang="tr-TR" dirty="0" smtClean="0"/>
                <a:t> </a:t>
              </a:r>
              <a:r>
                <a:rPr lang="tr-TR" dirty="0" err="1" smtClean="0"/>
                <a:t>for</a:t>
              </a:r>
              <a:r>
                <a:rPr lang="tr-TR" dirty="0" smtClean="0"/>
                <a:t> </a:t>
              </a:r>
              <a:r>
                <a:rPr lang="tr-TR" dirty="0" err="1" smtClean="0"/>
                <a:t>control</a:t>
              </a:r>
              <a:r>
                <a:rPr lang="tr-TR" dirty="0" smtClean="0"/>
                <a:t> </a:t>
              </a:r>
              <a:r>
                <a:rPr lang="tr-TR" dirty="0" err="1" smtClean="0"/>
                <a:t>off</a:t>
              </a:r>
              <a:r>
                <a:rPr lang="tr-TR" dirty="0" smtClean="0"/>
                <a:t> </a:t>
              </a:r>
              <a:r>
                <a:rPr lang="tr-TR" dirty="0" err="1" smtClean="0"/>
                <a:t>all</a:t>
              </a:r>
              <a:r>
                <a:rPr lang="tr-TR" dirty="0" smtClean="0"/>
                <a:t> </a:t>
              </a:r>
              <a:r>
                <a:rPr lang="tr-TR" dirty="0" err="1" smtClean="0"/>
                <a:t>beam</a:t>
              </a:r>
              <a:r>
                <a:rPr lang="tr-TR" dirty="0" smtClean="0"/>
                <a:t> </a:t>
              </a:r>
              <a:r>
                <a:rPr lang="tr-TR" dirty="0" err="1" smtClean="0"/>
                <a:t>parameters</a:t>
              </a:r>
              <a:endParaRPr lang="tr-TR" dirty="0" smtClean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 flipV="1">
              <a:off x="3558254" y="670435"/>
              <a:ext cx="253735" cy="3098233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4637200" y="534842"/>
              <a:ext cx="302899" cy="318371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7714316" y="-291654"/>
              <a:ext cx="1063028" cy="406032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7929303" y="403014"/>
              <a:ext cx="880866" cy="336565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1156766" y="2999391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1-str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 flipV="1">
            <a:off x="1855741" y="2659741"/>
            <a:ext cx="11060" cy="3188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251387" y="3013891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2-str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cxnSp>
        <p:nvCxnSpPr>
          <p:cNvPr id="77" name="Straight Arrow Connector 76"/>
          <p:cNvCxnSpPr/>
          <p:nvPr/>
        </p:nvCxnSpPr>
        <p:spPr>
          <a:xfrm flipH="1" flipV="1">
            <a:off x="3948150" y="2666522"/>
            <a:ext cx="2384" cy="3652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697207" y="2987626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2-str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cxnSp>
        <p:nvCxnSpPr>
          <p:cNvPr id="79" name="Straight Arrow Connector 78"/>
          <p:cNvCxnSpPr/>
          <p:nvPr/>
        </p:nvCxnSpPr>
        <p:spPr>
          <a:xfrm flipH="1" flipV="1">
            <a:off x="5323059" y="2642506"/>
            <a:ext cx="6464" cy="3196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296621" y="3059782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4-str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cxnSp>
        <p:nvCxnSpPr>
          <p:cNvPr id="81" name="Straight Arrow Connector 80"/>
          <p:cNvCxnSpPr/>
          <p:nvPr/>
        </p:nvCxnSpPr>
        <p:spPr>
          <a:xfrm flipH="1" flipV="1">
            <a:off x="7017273" y="2757554"/>
            <a:ext cx="6786" cy="2704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8" idx="0"/>
          </p:cNvCxnSpPr>
          <p:nvPr/>
        </p:nvCxnSpPr>
        <p:spPr>
          <a:xfrm flipV="1">
            <a:off x="5407242" y="1416224"/>
            <a:ext cx="1464379" cy="15714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83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  <p:bldP spid="78" grpId="0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30" y="646249"/>
            <a:ext cx="10058400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Twiss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> </a:t>
            </a:r>
            <a:r>
              <a:rPr lang="tr-TR" dirty="0" err="1" smtClean="0"/>
              <a:t>Along</a:t>
            </a:r>
            <a:r>
              <a:rPr lang="tr-TR" dirty="0" smtClean="0"/>
              <a:t> Hard </a:t>
            </a:r>
            <a:r>
              <a:rPr lang="tr-TR" dirty="0" err="1" smtClean="0"/>
              <a:t>Xray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17075" y="5477690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Linac0</a:t>
            </a:r>
          </a:p>
          <a:p>
            <a:pPr algn="ctr"/>
            <a:r>
              <a:rPr lang="tr-TR" dirty="0" smtClean="0"/>
              <a:t>1-str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82259" y="5477690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Linac1</a:t>
            </a:r>
          </a:p>
          <a:p>
            <a:pPr algn="ctr"/>
            <a:r>
              <a:rPr lang="tr-TR" dirty="0" smtClean="0"/>
              <a:t>2-str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45281" y="5574821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Linac2</a:t>
            </a:r>
          </a:p>
          <a:p>
            <a:pPr algn="ctr"/>
            <a:r>
              <a:rPr lang="tr-TR" dirty="0" smtClean="0"/>
              <a:t>2-str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95179" y="5433020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Linac3</a:t>
            </a:r>
          </a:p>
          <a:p>
            <a:pPr algn="ctr"/>
            <a:r>
              <a:rPr lang="tr-TR" dirty="0" smtClean="0"/>
              <a:t>4-str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1827110" y="4734456"/>
            <a:ext cx="267085" cy="7432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341817" y="4686300"/>
            <a:ext cx="31491" cy="7986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901268" y="4918910"/>
            <a:ext cx="91066" cy="7527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514148" y="4686584"/>
            <a:ext cx="91066" cy="7527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09800" y="2206922"/>
            <a:ext cx="671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BC1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81400" y="2699184"/>
            <a:ext cx="671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BC2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19085" y="1401732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Diagnostic</a:t>
            </a:r>
            <a:r>
              <a:rPr lang="tr-TR" dirty="0" smtClean="0"/>
              <a:t> </a:t>
            </a:r>
            <a:r>
              <a:rPr lang="tr-TR" dirty="0" err="1" smtClean="0"/>
              <a:t>section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345282" y="2183367"/>
            <a:ext cx="322971" cy="19394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05327" y="1165232"/>
            <a:ext cx="142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SXR Bypass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531524" y="1946867"/>
            <a:ext cx="322971" cy="19394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90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8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75850" y="782696"/>
            <a:ext cx="6733157" cy="5250114"/>
            <a:chOff x="-238517" y="1090114"/>
            <a:chExt cx="7809865" cy="5761990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1439912" y="5812819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958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8517" y="1661070"/>
              <a:ext cx="5324475" cy="399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616908" y="1874642"/>
              <a:ext cx="1008112" cy="815600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>
                  <a:solidFill>
                    <a:schemeClr val="tx1"/>
                  </a:solidFill>
                </a:rPr>
                <a:t>Gun</a:t>
              </a:r>
              <a:r>
                <a:rPr lang="en-GB" dirty="0" smtClean="0">
                  <a:solidFill>
                    <a:schemeClr val="tx1"/>
                  </a:solidFill>
                </a:rPr>
                <a:t/>
              </a:r>
              <a:br>
                <a:rPr lang="en-GB" dirty="0" smtClean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6 GHz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C-Band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30948" y="3103308"/>
              <a:ext cx="1224136" cy="815600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>
                  <a:solidFill>
                    <a:schemeClr val="tx1"/>
                  </a:solidFill>
                </a:rPr>
                <a:t>Linac</a:t>
              </a:r>
            </a:p>
            <a:p>
              <a:r>
                <a:rPr lang="en-GB" sz="1400" dirty="0">
                  <a:solidFill>
                    <a:schemeClr val="tx1"/>
                  </a:solidFill>
                </a:rPr>
                <a:t>12 GHz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X-Band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30663" y="4354649"/>
              <a:ext cx="2940685" cy="81343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 smtClean="0">
                  <a:sym typeface="+mn-ea"/>
                </a:rPr>
                <a:t>Sub-harmonic delfector</a:t>
              </a:r>
              <a:endParaRPr lang="en-GB" sz="1900" b="1" dirty="0" smtClean="0">
                <a:solidFill>
                  <a:schemeClr val="tx1"/>
                </a:solidFill>
              </a:endParaRPr>
            </a:p>
            <a:p>
              <a:r>
                <a:rPr lang="en-US" altLang="en-GB" sz="1400" dirty="0">
                  <a:solidFill>
                    <a:schemeClr val="tx1"/>
                  </a:solidFill>
                </a:rPr>
                <a:t>3GHz</a:t>
              </a:r>
            </a:p>
            <a:p>
              <a:r>
                <a:rPr lang="en-US" altLang="en-GB" sz="1400" dirty="0">
                  <a:solidFill>
                    <a:schemeClr val="tx1"/>
                  </a:solidFill>
                </a:rPr>
                <a:t>S-band</a:t>
              </a: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1708513" y="194915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2998049" y="196197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696577" y="3159162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2986113" y="3171987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1698353" y="433427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2987889" y="5003971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1778952" y="1763611"/>
              <a:ext cx="1289536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9" name="TextBox 18"/>
            <p:cNvSpPr txBox="1"/>
            <p:nvPr/>
          </p:nvSpPr>
          <p:spPr>
            <a:xfrm>
              <a:off x="1655936" y="1090114"/>
              <a:ext cx="2592288" cy="58229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Δ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t = n </a:t>
              </a:r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τ</a:t>
              </a:r>
              <a:r>
                <a:rPr lang="en-GB" sz="1600" baseline="-250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gun</a:t>
              </a:r>
              <a:r>
                <a:rPr lang="en-GB" sz="1600" dirty="0">
                  <a:cs typeface="Times New Roman" panose="02020603050405020304" charset="0"/>
                  <a:sym typeface="+mn-ea"/>
                </a:rPr>
                <a:t>, n = 1,3,5...</a:t>
              </a:r>
              <a:endParaRPr lang="en-GB" sz="1600" baseline="-25000" dirty="0">
                <a:solidFill>
                  <a:schemeClr val="tx1"/>
                </a:solidFill>
                <a:latin typeface="+mn-lt"/>
                <a:cs typeface="Times New Roman" panose="02020603050405020304" charset="0"/>
              </a:endParaRPr>
            </a:p>
            <a:p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Δ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s = n </a:t>
              </a:r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λ</a:t>
              </a:r>
              <a:r>
                <a:rPr lang="en-GB" sz="1600" baseline="-250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gun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317028" y="2043636"/>
              <a:ext cx="635052" cy="728144"/>
              <a:chOff x="5616376" y="1905364"/>
              <a:chExt cx="823456" cy="578329"/>
            </a:xfrm>
          </p:grpSpPr>
          <p:sp>
            <p:nvSpPr>
              <p:cNvPr id="55" name="Rectangle 54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317028" y="3162299"/>
              <a:ext cx="635052" cy="728144"/>
              <a:chOff x="5616376" y="1905364"/>
              <a:chExt cx="823456" cy="578329"/>
            </a:xfrm>
          </p:grpSpPr>
          <p:sp>
            <p:nvSpPr>
              <p:cNvPr id="49" name="Rectangle 48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317028" y="4378371"/>
              <a:ext cx="635052" cy="728144"/>
              <a:chOff x="5616376" y="1905364"/>
              <a:chExt cx="823456" cy="578329"/>
            </a:xfrm>
          </p:grpSpPr>
          <p:sp>
            <p:nvSpPr>
              <p:cNvPr id="43" name="Rectangle 42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sp>
          <p:nvSpPr>
            <p:cNvPr id="23" name="Down Arrow 22"/>
            <p:cNvSpPr/>
            <p:nvPr/>
          </p:nvSpPr>
          <p:spPr bwMode="auto">
            <a:xfrm>
              <a:off x="2372561" y="2822524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4" name="Down Arrow 23"/>
            <p:cNvSpPr/>
            <p:nvPr/>
          </p:nvSpPr>
          <p:spPr bwMode="auto">
            <a:xfrm>
              <a:off x="2372561" y="4018038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dirty="0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761" y="2077474"/>
              <a:ext cx="21602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>
                  <a:solidFill>
                    <a:schemeClr val="tx1"/>
                  </a:solidFill>
                </a:rPr>
                <a:t>E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761" y="3318171"/>
              <a:ext cx="21602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248" y="4499915"/>
              <a:ext cx="69934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E</a:t>
              </a:r>
              <a:r>
                <a:rPr lang="en-GB" baseline="-25000" dirty="0" smtClean="0">
                  <a:solidFill>
                    <a:srgbClr val="FF0000"/>
                  </a:solidFill>
                </a:rPr>
                <a:t>┴</a:t>
              </a:r>
            </a:p>
          </p:txBody>
        </p:sp>
        <p:sp>
          <p:nvSpPr>
            <p:cNvPr id="28" name="Down Arrow 27"/>
            <p:cNvSpPr/>
            <p:nvPr/>
          </p:nvSpPr>
          <p:spPr bwMode="auto">
            <a:xfrm>
              <a:off x="2377897" y="5128919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dirty="0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771104" y="597852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079873" y="599134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 bwMode="auto">
            <a:xfrm>
              <a:off x="287785" y="6060900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>
              <a:endCxn id="35" idx="6"/>
            </p:cNvCxnSpPr>
            <p:nvPr/>
          </p:nvCxnSpPr>
          <p:spPr bwMode="auto">
            <a:xfrm flipV="1">
              <a:off x="1873265" y="5666086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1871961" y="6060902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4" name="Oval 33"/>
            <p:cNvSpPr/>
            <p:nvPr/>
          </p:nvSpPr>
          <p:spPr bwMode="auto">
            <a:xfrm>
              <a:off x="5748717" y="6217740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5539001" y="5583708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>
              <a:off x="1835957" y="6516141"/>
              <a:ext cx="4077515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7" name="TextBox 36"/>
            <p:cNvSpPr txBox="1"/>
            <p:nvPr/>
          </p:nvSpPr>
          <p:spPr>
            <a:xfrm>
              <a:off x="3068563" y="6516189"/>
              <a:ext cx="1621155" cy="33591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US" altLang="en-GB" sz="1600" dirty="0">
                  <a:solidFill>
                    <a:schemeClr val="tx1"/>
                  </a:solidFill>
                </a:rPr>
                <a:t>drifting length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>
              <a:off x="6018045" y="5588526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9" name="TextBox 38"/>
            <p:cNvSpPr txBox="1"/>
            <p:nvPr/>
          </p:nvSpPr>
          <p:spPr>
            <a:xfrm>
              <a:off x="6141269" y="5874073"/>
              <a:ext cx="880448" cy="338546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600" dirty="0" smtClean="0">
                  <a:solidFill>
                    <a:schemeClr val="tx1"/>
                  </a:solidFill>
                </a:rPr>
                <a:t>2.5 mm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64245" y="5507343"/>
              <a:ext cx="1915795" cy="305435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algn="l"/>
              <a:r>
                <a:rPr lang="en-GB" sz="1400" b="1" dirty="0" smtClean="0">
                  <a:solidFill>
                    <a:srgbClr val="00B050"/>
                  </a:solidFill>
                  <a:sym typeface="+mn-ea"/>
                </a:rPr>
                <a:t>Sub-harmonic delfector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 flipV="1">
              <a:off x="1778952" y="4139875"/>
              <a:ext cx="0" cy="19440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2" name="Straight Arrow Connector 41"/>
            <p:cNvCxnSpPr/>
            <p:nvPr/>
          </p:nvCxnSpPr>
          <p:spPr bwMode="auto">
            <a:xfrm>
              <a:off x="3068489" y="5169611"/>
              <a:ext cx="0" cy="19440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61" name="Group 60"/>
          <p:cNvGrpSpPr/>
          <p:nvPr/>
        </p:nvGrpSpPr>
        <p:grpSpPr>
          <a:xfrm>
            <a:off x="6101415" y="4249748"/>
            <a:ext cx="1860038" cy="2230771"/>
            <a:chOff x="7704607" y="4499909"/>
            <a:chExt cx="2160244" cy="2590808"/>
          </a:xfrm>
        </p:grpSpPr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07" y="4499909"/>
              <a:ext cx="2057400" cy="2590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Oval 62"/>
            <p:cNvSpPr/>
            <p:nvPr/>
          </p:nvSpPr>
          <p:spPr bwMode="auto">
            <a:xfrm>
              <a:off x="7898982" y="5561578"/>
              <a:ext cx="239836" cy="12802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9503101" y="4501083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9412447" y="6803858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145654" y="-89934"/>
            <a:ext cx="7985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C00000"/>
                </a:solidFill>
                <a:latin typeface="+mj-lt"/>
              </a:rPr>
              <a:t>SXR bypass </a:t>
            </a:r>
            <a:r>
              <a:rPr lang="tr-TR" sz="4400" dirty="0" err="1" smtClean="0">
                <a:solidFill>
                  <a:srgbClr val="C00000"/>
                </a:solidFill>
                <a:latin typeface="+mj-lt"/>
              </a:rPr>
              <a:t>Line</a:t>
            </a:r>
            <a:endParaRPr lang="it-IT" sz="4400" dirty="0">
              <a:solidFill>
                <a:srgbClr val="C00000"/>
              </a:solidFill>
              <a:latin typeface="+mj-lt"/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5441808" y="1060193"/>
            <a:ext cx="7042710" cy="3113703"/>
            <a:chOff x="5441808" y="1060193"/>
            <a:chExt cx="7042710" cy="3113703"/>
          </a:xfrm>
        </p:grpSpPr>
        <p:sp>
          <p:nvSpPr>
            <p:cNvPr id="90" name="TextBox 89"/>
            <p:cNvSpPr txBox="1"/>
            <p:nvPr/>
          </p:nvSpPr>
          <p:spPr>
            <a:xfrm>
              <a:off x="11604070" y="1817863"/>
              <a:ext cx="880448" cy="338546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600" dirty="0" smtClean="0">
                  <a:solidFill>
                    <a:schemeClr val="tx1"/>
                  </a:solidFill>
                </a:rPr>
                <a:t>25 </a:t>
              </a:r>
              <a:r>
                <a:rPr lang="tr-TR" sz="1600" dirty="0" smtClean="0">
                  <a:solidFill>
                    <a:schemeClr val="tx1"/>
                  </a:solidFill>
                </a:rPr>
                <a:t>cm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5441808" y="1060193"/>
              <a:ext cx="6108472" cy="3113703"/>
              <a:chOff x="5342182" y="572447"/>
              <a:chExt cx="6108472" cy="3113703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5668202" y="1158968"/>
                <a:ext cx="5594530" cy="1696124"/>
                <a:chOff x="6268465" y="926262"/>
                <a:chExt cx="5594530" cy="1696124"/>
              </a:xfrm>
            </p:grpSpPr>
            <p:sp>
              <p:nvSpPr>
                <p:cNvPr id="84" name="Isosceles Triangle 83"/>
                <p:cNvSpPr/>
                <p:nvPr/>
              </p:nvSpPr>
              <p:spPr>
                <a:xfrm>
                  <a:off x="9169853" y="932549"/>
                  <a:ext cx="1022530" cy="1129960"/>
                </a:xfrm>
                <a:prstGeom prst="triangl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ounded Rectangle 66"/>
                <p:cNvSpPr/>
                <p:nvPr/>
              </p:nvSpPr>
              <p:spPr bwMode="auto">
                <a:xfrm>
                  <a:off x="6992432" y="1393838"/>
                  <a:ext cx="817070" cy="487298"/>
                </a:xfrm>
                <a:prstGeom prst="roundRect">
                  <a:avLst/>
                </a:prstGeom>
                <a:solidFill>
                  <a:srgbClr val="00B05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/>
                <a:lstStyle/>
                <a:p>
                  <a:pPr marL="0" marR="0" indent="0" algn="l" defTabSz="44958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charset="0"/>
                    <a:buNone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MS PGothic" panose="020B0600070205080204" charset="-128"/>
                    <a:cs typeface="MS PGothic" panose="020B0600070205080204" charset="-128"/>
                  </a:endParaRPr>
                </a:p>
              </p:txBody>
            </p:sp>
            <p:cxnSp>
              <p:nvCxnSpPr>
                <p:cNvPr id="68" name="Straight Connector 67"/>
                <p:cNvCxnSpPr/>
                <p:nvPr/>
              </p:nvCxnSpPr>
              <p:spPr bwMode="auto">
                <a:xfrm flipV="1">
                  <a:off x="6268465" y="1606574"/>
                  <a:ext cx="5594530" cy="45159"/>
                </a:xfrm>
                <a:prstGeom prst="lin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9" name="Straight Connector 68"/>
                <p:cNvCxnSpPr/>
                <p:nvPr/>
              </p:nvCxnSpPr>
              <p:spPr bwMode="auto">
                <a:xfrm flipV="1">
                  <a:off x="7079212" y="1414231"/>
                  <a:ext cx="2601906" cy="227690"/>
                </a:xfrm>
                <a:prstGeom prst="lin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0" name="Straight Connector 69"/>
                <p:cNvCxnSpPr/>
                <p:nvPr/>
              </p:nvCxnSpPr>
              <p:spPr bwMode="auto">
                <a:xfrm>
                  <a:off x="7077908" y="1641921"/>
                  <a:ext cx="2603210" cy="146778"/>
                </a:xfrm>
                <a:prstGeom prst="lin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1" name="Straight Arrow Connector 70"/>
                <p:cNvCxnSpPr/>
                <p:nvPr/>
              </p:nvCxnSpPr>
              <p:spPr bwMode="auto">
                <a:xfrm>
                  <a:off x="7772087" y="2277522"/>
                  <a:ext cx="2029522" cy="59"/>
                </a:xfrm>
                <a:prstGeom prst="straightConnector1">
                  <a:avLst/>
                </a:prstGeom>
                <a:solidFill>
                  <a:srgbClr val="00B8FF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2" name="TextBox 71"/>
                <p:cNvSpPr txBox="1"/>
                <p:nvPr/>
              </p:nvSpPr>
              <p:spPr>
                <a:xfrm>
                  <a:off x="7921558" y="2277533"/>
                  <a:ext cx="1621155" cy="335915"/>
                </a:xfrm>
                <a:prstGeom prst="rect">
                  <a:avLst/>
                </a:prstGeom>
                <a:noFill/>
              </p:spPr>
              <p:txBody>
                <a:bodyPr wrap="square" lIns="91431" tIns="45716" rIns="91431" bIns="45716" rtlCol="0">
                  <a:spAutoFit/>
                </a:bodyPr>
                <a:lstStyle/>
                <a:p>
                  <a:pPr algn="ctr"/>
                  <a:r>
                    <a:rPr lang="tr-TR" altLang="en-GB" sz="1600" dirty="0" smtClean="0">
                      <a:solidFill>
                        <a:schemeClr val="tx1"/>
                      </a:solidFill>
                    </a:rPr>
                    <a:t>1.5m</a:t>
                  </a:r>
                  <a:endParaRPr lang="en-US" altLang="en-GB" sz="16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73" name="Straight Arrow Connector 72"/>
                <p:cNvCxnSpPr/>
                <p:nvPr/>
              </p:nvCxnSpPr>
              <p:spPr bwMode="auto">
                <a:xfrm>
                  <a:off x="9681118" y="1222422"/>
                  <a:ext cx="0" cy="793967"/>
                </a:xfrm>
                <a:prstGeom prst="straightConnector1">
                  <a:avLst/>
                </a:prstGeom>
                <a:solidFill>
                  <a:srgbClr val="00B8FF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4" name="TextBox 73"/>
                <p:cNvSpPr txBox="1"/>
                <p:nvPr/>
              </p:nvSpPr>
              <p:spPr>
                <a:xfrm>
                  <a:off x="8701832" y="1065468"/>
                  <a:ext cx="880448" cy="338546"/>
                </a:xfrm>
                <a:prstGeom prst="rect">
                  <a:avLst/>
                </a:prstGeom>
                <a:noFill/>
              </p:spPr>
              <p:txBody>
                <a:bodyPr wrap="square" lIns="91431" tIns="45716" rIns="91431" bIns="45716" rtlCol="0">
                  <a:spAutoFit/>
                </a:bodyPr>
                <a:lstStyle/>
                <a:p>
                  <a:r>
                    <a:rPr lang="en-GB" sz="1600" dirty="0" smtClean="0">
                      <a:solidFill>
                        <a:schemeClr val="tx1"/>
                      </a:solidFill>
                    </a:rPr>
                    <a:t>2.5 mm</a:t>
                  </a:r>
                  <a:endParaRPr lang="en-GB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6635624" y="926262"/>
                  <a:ext cx="1915795" cy="305435"/>
                </a:xfrm>
                <a:prstGeom prst="rect">
                  <a:avLst/>
                </a:prstGeom>
              </p:spPr>
              <p:txBody>
                <a:bodyPr wrap="none" lIns="91431" tIns="45716" rIns="91431" bIns="45716">
                  <a:spAutoFit/>
                </a:bodyPr>
                <a:lstStyle/>
                <a:p>
                  <a:pPr algn="l"/>
                  <a:r>
                    <a:rPr lang="en-GB" sz="1400" b="1" dirty="0" smtClean="0">
                      <a:solidFill>
                        <a:srgbClr val="00B050"/>
                      </a:solidFill>
                      <a:sym typeface="+mn-ea"/>
                    </a:rPr>
                    <a:t>Sub-harmonic delfector</a:t>
                  </a:r>
                  <a:endParaRPr lang="en-GB" sz="1400" b="1" dirty="0">
                    <a:solidFill>
                      <a:srgbClr val="00B050"/>
                    </a:solidFill>
                  </a:endParaRPr>
                </a:p>
              </p:txBody>
            </p:sp>
            <p:cxnSp>
              <p:nvCxnSpPr>
                <p:cNvPr id="80" name="Straight Arrow Connector 79"/>
                <p:cNvCxnSpPr/>
                <p:nvPr/>
              </p:nvCxnSpPr>
              <p:spPr>
                <a:xfrm flipH="1">
                  <a:off x="7077908" y="2261097"/>
                  <a:ext cx="673228" cy="0"/>
                </a:xfrm>
                <a:prstGeom prst="straightConnector1">
                  <a:avLst/>
                </a:prstGeom>
                <a:ln w="28575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7110005" y="2285157"/>
                  <a:ext cx="851136" cy="337229"/>
                </a:xfrm>
                <a:prstGeom prst="rect">
                  <a:avLst/>
                </a:prstGeom>
                <a:noFill/>
              </p:spPr>
              <p:txBody>
                <a:bodyPr wrap="square" lIns="91431" tIns="45716" rIns="91431" bIns="45716" rtlCol="0">
                  <a:spAutoFit/>
                </a:bodyPr>
                <a:lstStyle/>
                <a:p>
                  <a:r>
                    <a:rPr lang="tr-TR" altLang="en-GB" sz="1600" dirty="0" smtClean="0">
                      <a:solidFill>
                        <a:schemeClr val="tx1"/>
                      </a:solidFill>
                    </a:rPr>
                    <a:t>0.25m</a:t>
                  </a:r>
                  <a:endParaRPr lang="en-US" altLang="en-GB" sz="16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8" name="Diamond 87"/>
              <p:cNvSpPr/>
              <p:nvPr/>
            </p:nvSpPr>
            <p:spPr>
              <a:xfrm>
                <a:off x="11099134" y="1420198"/>
                <a:ext cx="347185" cy="1073605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9" name="Straight Arrow Connector 88"/>
              <p:cNvCxnSpPr/>
              <p:nvPr/>
            </p:nvCxnSpPr>
            <p:spPr bwMode="auto">
              <a:xfrm>
                <a:off x="11450654" y="1085041"/>
                <a:ext cx="0" cy="793967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9125063" y="1063659"/>
                <a:ext cx="2030971" cy="53121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Diamond 95"/>
              <p:cNvSpPr/>
              <p:nvPr/>
            </p:nvSpPr>
            <p:spPr>
              <a:xfrm>
                <a:off x="10964966" y="572447"/>
                <a:ext cx="347185" cy="909577"/>
              </a:xfrm>
              <a:prstGeom prst="diamond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  <a:scene3d>
                <a:camera prst="orthographicFront">
                  <a:rot lat="0" lon="0" rev="12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7" name="Straight Arrow Connector 96"/>
              <p:cNvCxnSpPr/>
              <p:nvPr/>
            </p:nvCxnSpPr>
            <p:spPr bwMode="auto">
              <a:xfrm>
                <a:off x="9264194" y="2579895"/>
                <a:ext cx="2029522" cy="59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98" name="TextBox 97"/>
              <p:cNvSpPr txBox="1"/>
              <p:nvPr/>
            </p:nvSpPr>
            <p:spPr>
              <a:xfrm>
                <a:off x="9413665" y="2579906"/>
                <a:ext cx="1621155" cy="335915"/>
              </a:xfrm>
              <a:prstGeom prst="rect">
                <a:avLst/>
              </a:prstGeom>
              <a:noFill/>
            </p:spPr>
            <p:txBody>
              <a:bodyPr wrap="square" lIns="91431" tIns="45716" rIns="91431" bIns="45716" rtlCol="0">
                <a:spAutoFit/>
              </a:bodyPr>
              <a:lstStyle/>
              <a:p>
                <a:pPr algn="ctr"/>
                <a:r>
                  <a:rPr lang="tr-TR" altLang="en-GB" sz="1600" dirty="0" smtClean="0">
                    <a:solidFill>
                      <a:schemeClr val="tx1"/>
                    </a:solidFill>
                  </a:rPr>
                  <a:t>~3m</a:t>
                </a:r>
                <a:endParaRPr lang="en-US" altLang="en-GB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Diamond 98"/>
              <p:cNvSpPr/>
              <p:nvPr/>
            </p:nvSpPr>
            <p:spPr>
              <a:xfrm>
                <a:off x="5342182" y="1463735"/>
                <a:ext cx="204706" cy="853849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Diamond 99"/>
              <p:cNvSpPr/>
              <p:nvPr/>
            </p:nvSpPr>
            <p:spPr>
              <a:xfrm>
                <a:off x="5618858" y="1469037"/>
                <a:ext cx="204706" cy="853849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Diamond 100"/>
              <p:cNvSpPr/>
              <p:nvPr/>
            </p:nvSpPr>
            <p:spPr>
              <a:xfrm>
                <a:off x="5903160" y="1434934"/>
                <a:ext cx="204706" cy="853849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8465467" y="652883"/>
                <a:ext cx="1376962" cy="523212"/>
              </a:xfrm>
              <a:prstGeom prst="rect">
                <a:avLst/>
              </a:prstGeom>
            </p:spPr>
            <p:txBody>
              <a:bodyPr wrap="none" lIns="91431" tIns="45716" rIns="91431" bIns="45716">
                <a:spAutoFit/>
              </a:bodyPr>
              <a:lstStyle/>
              <a:p>
                <a:pPr algn="l"/>
                <a:r>
                  <a:rPr lang="tr-TR" sz="1400" b="1" dirty="0" err="1" smtClean="0">
                    <a:solidFill>
                      <a:srgbClr val="002060"/>
                    </a:solidFill>
                    <a:sym typeface="+mn-ea"/>
                  </a:rPr>
                  <a:t>Septum</a:t>
                </a:r>
                <a:r>
                  <a:rPr lang="tr-TR" sz="1400" b="1" dirty="0" smtClean="0">
                    <a:solidFill>
                      <a:srgbClr val="002060"/>
                    </a:solidFill>
                    <a:sym typeface="+mn-ea"/>
                  </a:rPr>
                  <a:t> </a:t>
                </a:r>
                <a:r>
                  <a:rPr lang="tr-TR" sz="1400" b="1" dirty="0" err="1" smtClean="0">
                    <a:solidFill>
                      <a:srgbClr val="002060"/>
                    </a:solidFill>
                    <a:sym typeface="+mn-ea"/>
                  </a:rPr>
                  <a:t>Magnet</a:t>
                </a:r>
                <a:endParaRPr lang="tr-TR" sz="1400" b="1" dirty="0" smtClean="0">
                  <a:solidFill>
                    <a:srgbClr val="002060"/>
                  </a:solidFill>
                  <a:sym typeface="+mn-ea"/>
                </a:endParaRPr>
              </a:p>
              <a:p>
                <a:r>
                  <a:rPr lang="tr-TR" sz="1400" b="1" dirty="0" smtClean="0">
                    <a:solidFill>
                      <a:srgbClr val="002060"/>
                    </a:solidFill>
                    <a:sym typeface="+mn-ea"/>
                  </a:rPr>
                  <a:t>0.5m </a:t>
                </a:r>
                <a:r>
                  <a:rPr lang="tr-TR" sz="1400" dirty="0" smtClean="0">
                    <a:solidFill>
                      <a:srgbClr val="002060"/>
                    </a:solidFill>
                  </a:rPr>
                  <a:t>2.5°</a:t>
                </a:r>
                <a:r>
                  <a:rPr lang="tr-TR" sz="1400" b="1" dirty="0" smtClean="0">
                    <a:solidFill>
                      <a:srgbClr val="002060"/>
                    </a:solidFill>
                    <a:sym typeface="+mn-ea"/>
                  </a:rPr>
                  <a:t> </a:t>
                </a:r>
                <a:endParaRPr lang="en-GB" sz="1400" b="1" dirty="0">
                  <a:solidFill>
                    <a:srgbClr val="002060"/>
                  </a:solidFill>
                </a:endParaRPr>
              </a:p>
            </p:txBody>
          </p:sp>
          <p:cxnSp>
            <p:nvCxnSpPr>
              <p:cNvPr id="103" name="Straight Arrow Connector 102"/>
              <p:cNvCxnSpPr/>
              <p:nvPr/>
            </p:nvCxnSpPr>
            <p:spPr bwMode="auto">
              <a:xfrm flipV="1">
                <a:off x="6432543" y="3192436"/>
                <a:ext cx="5013776" cy="75265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104" name="TextBox 103"/>
              <p:cNvSpPr txBox="1"/>
              <p:nvPr/>
            </p:nvSpPr>
            <p:spPr>
              <a:xfrm>
                <a:off x="8101569" y="3350235"/>
                <a:ext cx="1621155" cy="335915"/>
              </a:xfrm>
              <a:prstGeom prst="rect">
                <a:avLst/>
              </a:prstGeom>
              <a:noFill/>
            </p:spPr>
            <p:txBody>
              <a:bodyPr wrap="square" lIns="91431" tIns="45716" rIns="91431" bIns="45716" rtlCol="0">
                <a:spAutoFit/>
              </a:bodyPr>
              <a:lstStyle/>
              <a:p>
                <a:pPr algn="ctr"/>
                <a:r>
                  <a:rPr lang="tr-TR" altLang="en-GB" sz="1600" dirty="0" smtClean="0">
                    <a:solidFill>
                      <a:schemeClr val="tx1"/>
                    </a:solidFill>
                  </a:rPr>
                  <a:t>~6m</a:t>
                </a:r>
                <a:endParaRPr lang="en-US" altLang="en-GB" sz="1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08" name="Rectangle 107"/>
          <p:cNvSpPr/>
          <p:nvPr/>
        </p:nvSpPr>
        <p:spPr>
          <a:xfrm>
            <a:off x="8108599" y="5811584"/>
            <a:ext cx="1293880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dirty="0" err="1"/>
              <a:t>Xiaowei</a:t>
            </a:r>
            <a:r>
              <a:rPr lang="en-US" dirty="0"/>
              <a:t> Wu</a:t>
            </a:r>
          </a:p>
        </p:txBody>
      </p:sp>
    </p:spTree>
    <p:extLst>
      <p:ext uri="{BB962C8B-B14F-4D97-AF65-F5344CB8AC3E}">
        <p14:creationId xmlns:p14="http://schemas.microsoft.com/office/powerpoint/2010/main" val="180499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SXR </a:t>
            </a:r>
            <a:r>
              <a:rPr lang="tr-TR" dirty="0" err="1" smtClean="0"/>
              <a:t>by-pass</a:t>
            </a:r>
            <a:r>
              <a:rPr lang="tr-TR" dirty="0" smtClean="0"/>
              <a:t> </a:t>
            </a:r>
            <a:r>
              <a:rPr lang="tr-TR" dirty="0" err="1" smtClean="0"/>
              <a:t>Line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6"/>
          <a:stretch/>
        </p:blipFill>
        <p:spPr>
          <a:xfrm>
            <a:off x="0" y="761588"/>
            <a:ext cx="9095498" cy="5669172"/>
          </a:xfrm>
        </p:spPr>
      </p:pic>
      <p:sp>
        <p:nvSpPr>
          <p:cNvPr id="3" name="TextBox 2"/>
          <p:cNvSpPr txBox="1"/>
          <p:nvPr/>
        </p:nvSpPr>
        <p:spPr>
          <a:xfrm>
            <a:off x="8641080" y="1554480"/>
            <a:ext cx="34444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solidFill>
                  <a:srgbClr val="002060"/>
                </a:solidFill>
              </a:rPr>
              <a:t>Needs</a:t>
            </a:r>
            <a:r>
              <a:rPr lang="tr-TR" sz="2400" dirty="0" smtClean="0">
                <a:solidFill>
                  <a:srgbClr val="002060"/>
                </a:solidFill>
              </a:rPr>
              <a:t> </a:t>
            </a:r>
            <a:r>
              <a:rPr lang="tr-TR" sz="2400" dirty="0" err="1" smtClean="0">
                <a:solidFill>
                  <a:srgbClr val="002060"/>
                </a:solidFill>
              </a:rPr>
              <a:t>to</a:t>
            </a:r>
            <a:r>
              <a:rPr lang="tr-TR" sz="2400" dirty="0" smtClean="0">
                <a:solidFill>
                  <a:srgbClr val="002060"/>
                </a:solidFill>
              </a:rPr>
              <a:t> be </a:t>
            </a:r>
            <a:r>
              <a:rPr lang="tr-TR" sz="2400" dirty="0" err="1" smtClean="0">
                <a:solidFill>
                  <a:srgbClr val="002060"/>
                </a:solidFill>
              </a:rPr>
              <a:t>reoptimized</a:t>
            </a:r>
            <a:endParaRPr lang="tr-TR" sz="2400" dirty="0" smtClean="0">
              <a:solidFill>
                <a:srgbClr val="002060"/>
              </a:solidFill>
            </a:endParaRPr>
          </a:p>
          <a:p>
            <a:endParaRPr lang="tr-TR" sz="2400" dirty="0"/>
          </a:p>
          <a:p>
            <a:r>
              <a:rPr lang="tr-TR" sz="2400" dirty="0" err="1" smtClean="0"/>
              <a:t>İscocronous</a:t>
            </a:r>
            <a:r>
              <a:rPr lang="tr-TR" sz="2400" dirty="0" smtClean="0"/>
              <a:t> beamline</a:t>
            </a:r>
          </a:p>
          <a:p>
            <a:r>
              <a:rPr lang="tr-TR" sz="2400" dirty="0" err="1" smtClean="0"/>
              <a:t>İdenticial</a:t>
            </a:r>
            <a:r>
              <a:rPr lang="tr-TR" sz="2400" dirty="0" smtClean="0"/>
              <a:t> </a:t>
            </a:r>
            <a:r>
              <a:rPr lang="tr-TR" sz="2400" dirty="0" err="1" smtClean="0"/>
              <a:t>bending</a:t>
            </a:r>
            <a:r>
              <a:rPr lang="tr-TR" sz="2400" dirty="0" smtClean="0"/>
              <a:t> </a:t>
            </a:r>
            <a:r>
              <a:rPr lang="tr-TR" sz="2400" dirty="0" err="1" smtClean="0"/>
              <a:t>magnets</a:t>
            </a:r>
            <a:endParaRPr lang="tr-TR" sz="2400" dirty="0" smtClean="0"/>
          </a:p>
          <a:p>
            <a:endParaRPr lang="tr-TR" sz="2400" dirty="0"/>
          </a:p>
          <a:p>
            <a:r>
              <a:rPr lang="tr-TR" sz="2400" dirty="0" err="1" smtClean="0"/>
              <a:t>Opposite</a:t>
            </a:r>
            <a:r>
              <a:rPr lang="tr-TR" sz="2400" dirty="0" smtClean="0"/>
              <a:t> R56 </a:t>
            </a:r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tr-TR" sz="2400" dirty="0" err="1" smtClean="0"/>
              <a:t>avoid</a:t>
            </a:r>
            <a:r>
              <a:rPr lang="tr-TR" sz="2400" dirty="0" smtClean="0"/>
              <a:t> CSR?</a:t>
            </a:r>
          </a:p>
          <a:p>
            <a:endParaRPr lang="tr-TR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708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Twiss</a:t>
            </a:r>
            <a:r>
              <a:rPr lang="tr-TR" dirty="0"/>
              <a:t> </a:t>
            </a:r>
            <a:r>
              <a:rPr lang="tr-TR" dirty="0" err="1"/>
              <a:t>Functions</a:t>
            </a:r>
            <a:r>
              <a:rPr lang="tr-TR" dirty="0"/>
              <a:t> </a:t>
            </a:r>
            <a:r>
              <a:rPr lang="tr-TR" dirty="0" err="1"/>
              <a:t>Along</a:t>
            </a:r>
            <a:r>
              <a:rPr lang="tr-TR" dirty="0"/>
              <a:t> </a:t>
            </a:r>
            <a:r>
              <a:rPr lang="tr-TR" dirty="0" err="1" smtClean="0"/>
              <a:t>Soft</a:t>
            </a:r>
            <a:r>
              <a:rPr lang="tr-TR" dirty="0" smtClean="0"/>
              <a:t> </a:t>
            </a:r>
            <a:r>
              <a:rPr lang="tr-TR" dirty="0" err="1" smtClean="0"/>
              <a:t>Xray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405" y="5839325"/>
            <a:ext cx="11821099" cy="356485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da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54" y="650875"/>
            <a:ext cx="10058400" cy="502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8205" y="5460626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Linac0</a:t>
            </a:r>
          </a:p>
          <a:p>
            <a:pPr algn="ctr"/>
            <a:r>
              <a:rPr lang="tr-TR" dirty="0" smtClean="0"/>
              <a:t>1-str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23007" y="5497976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Linac1</a:t>
            </a:r>
          </a:p>
          <a:p>
            <a:pPr algn="ctr"/>
            <a:r>
              <a:rPr lang="tr-TR" dirty="0" smtClean="0"/>
              <a:t>2-str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56827" y="5496265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Linac2</a:t>
            </a:r>
          </a:p>
          <a:p>
            <a:pPr algn="ctr"/>
            <a:r>
              <a:rPr lang="tr-TR" dirty="0" smtClean="0"/>
              <a:t>2-str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0"/>
          </p:cNvCxnSpPr>
          <p:nvPr/>
        </p:nvCxnSpPr>
        <p:spPr>
          <a:xfrm flipV="1">
            <a:off x="2148240" y="4717392"/>
            <a:ext cx="267085" cy="7432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082565" y="4706586"/>
            <a:ext cx="31491" cy="7986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512814" y="4840354"/>
            <a:ext cx="91066" cy="7527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51494" y="2055449"/>
            <a:ext cx="671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BC1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07320" y="2396907"/>
            <a:ext cx="671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BC2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4745" y="1092395"/>
            <a:ext cx="14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/>
              <a:t>Diagnostic</a:t>
            </a:r>
            <a:r>
              <a:rPr lang="tr-TR" dirty="0" smtClean="0"/>
              <a:t> </a:t>
            </a:r>
            <a:r>
              <a:rPr lang="tr-TR" dirty="0" err="1" smtClean="0"/>
              <a:t>section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530942" y="1874030"/>
            <a:ext cx="322971" cy="19394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66862" y="913571"/>
            <a:ext cx="142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SXR Bypass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993059" y="1695206"/>
            <a:ext cx="322971" cy="19394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311130" y="5460626"/>
            <a:ext cx="142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Linac4</a:t>
            </a:r>
          </a:p>
          <a:p>
            <a:pPr algn="ctr"/>
            <a:r>
              <a:rPr lang="tr-TR" dirty="0" smtClean="0"/>
              <a:t>2-str </a:t>
            </a:r>
            <a:r>
              <a:rPr lang="tr-TR" dirty="0" err="1"/>
              <a:t>beween</a:t>
            </a:r>
            <a:r>
              <a:rPr lang="tr-TR" dirty="0"/>
              <a:t> </a:t>
            </a:r>
            <a:r>
              <a:rPr lang="tr-TR" dirty="0" err="1"/>
              <a:t>quads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8867117" y="4804715"/>
            <a:ext cx="91066" cy="7527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57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" grpId="0"/>
      <p:bldP spid="17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Operation</a:t>
            </a:r>
            <a:r>
              <a:rPr lang="tr-TR" dirty="0" smtClean="0"/>
              <a:t> </a:t>
            </a:r>
            <a:r>
              <a:rPr lang="tr-TR" dirty="0" err="1" smtClean="0"/>
              <a:t>Modes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HXR 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405" y="788193"/>
            <a:ext cx="11821099" cy="491967"/>
          </a:xfrm>
        </p:spPr>
        <p:txBody>
          <a:bodyPr/>
          <a:lstStyle/>
          <a:p>
            <a:r>
              <a:rPr lang="tr-TR" dirty="0" err="1" smtClean="0"/>
              <a:t>Energy</a:t>
            </a:r>
            <a:r>
              <a:rPr lang="tr-TR" dirty="0" smtClean="0"/>
              <a:t>                                                                </a:t>
            </a:r>
            <a:r>
              <a:rPr lang="tr-TR" dirty="0" err="1" smtClean="0"/>
              <a:t>Bunch</a:t>
            </a:r>
            <a:r>
              <a:rPr lang="tr-TR" dirty="0" smtClean="0"/>
              <a:t> </a:t>
            </a:r>
            <a:r>
              <a:rPr lang="tr-TR" dirty="0" err="1" smtClean="0"/>
              <a:t>Length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790E98D-5295-4444-AC8E-8DC005536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009" y="1417478"/>
            <a:ext cx="6189324" cy="4332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790E98D-5295-4444-AC8E-8DC005536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279" y="1543547"/>
            <a:ext cx="6009226" cy="42064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108599" y="5811584"/>
            <a:ext cx="945323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tr-TR" dirty="0" err="1" smtClean="0"/>
              <a:t>A.Latina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91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2571</TotalTime>
  <Words>519</Words>
  <Application>Microsoft Office PowerPoint</Application>
  <PresentationFormat>Widescreen</PresentationFormat>
  <Paragraphs>205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ＭＳ Ｐゴシック</vt:lpstr>
      <vt:lpstr>ＭＳ Ｐゴシック</vt:lpstr>
      <vt:lpstr>Times New Roman</vt:lpstr>
      <vt:lpstr>Office Teması</vt:lpstr>
      <vt:lpstr>WP6 Summary</vt:lpstr>
      <vt:lpstr>Introduction</vt:lpstr>
      <vt:lpstr>Main Electron Beam Parameters</vt:lpstr>
      <vt:lpstr>Machine Layout</vt:lpstr>
      <vt:lpstr>Twiss Functions Along Hard Xray</vt:lpstr>
      <vt:lpstr>PowerPoint Presentation</vt:lpstr>
      <vt:lpstr>SXR by-pass Line</vt:lpstr>
      <vt:lpstr>Twiss Functions Along Soft Xray</vt:lpstr>
      <vt:lpstr>Operation Modes for HXR BL</vt:lpstr>
      <vt:lpstr>Beam Based Alignment (HXR BL)</vt:lpstr>
      <vt:lpstr>X-band based Injector</vt:lpstr>
      <vt:lpstr>Beam From X-Band Gun</vt:lpstr>
      <vt:lpstr>To-do list, urgent items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aaksoy</dc:creator>
  <cp:lastModifiedBy>aaksoy</cp:lastModifiedBy>
  <cp:revision>351</cp:revision>
  <dcterms:created xsi:type="dcterms:W3CDTF">2019-03-03T17:39:09Z</dcterms:created>
  <dcterms:modified xsi:type="dcterms:W3CDTF">2020-06-18T20:55:01Z</dcterms:modified>
</cp:coreProperties>
</file>