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30"/>
  </p:notesMasterIdLst>
  <p:sldIdLst>
    <p:sldId id="256" r:id="rId2"/>
    <p:sldId id="257" r:id="rId3"/>
    <p:sldId id="395" r:id="rId4"/>
    <p:sldId id="396" r:id="rId5"/>
    <p:sldId id="258" r:id="rId6"/>
    <p:sldId id="267" r:id="rId7"/>
    <p:sldId id="397" r:id="rId8"/>
    <p:sldId id="268" r:id="rId9"/>
    <p:sldId id="398" r:id="rId10"/>
    <p:sldId id="269" r:id="rId11"/>
    <p:sldId id="270" r:id="rId12"/>
    <p:sldId id="261" r:id="rId13"/>
    <p:sldId id="262" r:id="rId14"/>
    <p:sldId id="403" r:id="rId15"/>
    <p:sldId id="404" r:id="rId16"/>
    <p:sldId id="406" r:id="rId17"/>
    <p:sldId id="390" r:id="rId18"/>
    <p:sldId id="405" r:id="rId19"/>
    <p:sldId id="391" r:id="rId20"/>
    <p:sldId id="392" r:id="rId21"/>
    <p:sldId id="400" r:id="rId22"/>
    <p:sldId id="399" r:id="rId23"/>
    <p:sldId id="402" r:id="rId24"/>
    <p:sldId id="401" r:id="rId25"/>
    <p:sldId id="296" r:id="rId26"/>
    <p:sldId id="297" r:id="rId27"/>
    <p:sldId id="298" r:id="rId28"/>
    <p:sldId id="300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59"/>
    <p:restoredTop sz="94690"/>
  </p:normalViewPr>
  <p:slideViewPr>
    <p:cSldViewPr snapToGrid="0" snapToObjects="1">
      <p:cViewPr varScale="1">
        <p:scale>
          <a:sx n="105" d="100"/>
          <a:sy n="105" d="100"/>
        </p:scale>
        <p:origin x="2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43C7B0-3492-AE43-80B5-DC8F91847AE3}" type="datetimeFigureOut">
              <a:rPr lang="en-GB" smtClean="0"/>
              <a:t>29/05/2020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DF591F-309C-2F4F-AFC1-7C1C1856EC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390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1B9C7-F7DB-6843-B4D7-05183E094714}" type="datetime1">
              <a:rPr lang="en-GB" smtClean="0"/>
              <a:t>29/05/2020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935A-5780-0442-BA87-00192C6110BE}" type="datetime1">
              <a:rPr lang="en-GB" smtClean="0"/>
              <a:t>29/05/2020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B7F0-33B0-044E-908A-CBA569573E78}" type="datetime1">
              <a:rPr lang="en-GB" smtClean="0"/>
              <a:t>29/05/2020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CFEC-7BFD-A84B-BC42-0EFBAFCD7DF1}" type="datetime1">
              <a:rPr lang="en-GB" smtClean="0"/>
              <a:t>29/05/2020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0" y="30480"/>
            <a:ext cx="365760" cy="365760"/>
          </a:xfrm>
        </p:spPr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CCFC3-CAA1-C341-A6A1-8033A5342651}" type="datetime1">
              <a:rPr lang="en-GB" smtClean="0"/>
              <a:t>29/05/2020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DBFDE-A22D-8044-B63D-98C50B5EA27F}" type="datetime1">
              <a:rPr lang="en-GB" smtClean="0"/>
              <a:t>29/05/2020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76BCE-8D8E-FD4E-939E-B1531979DAD7}" type="datetime1">
              <a:rPr lang="en-GB" smtClean="0"/>
              <a:t>29/05/2020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9F82-B57B-4749-90EB-64B66AB2C363}" type="datetime1">
              <a:rPr lang="en-GB" smtClean="0"/>
              <a:t>29/05/2020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F7E3E-0C18-884E-A4C1-C185C3FACCB2}" type="datetime1">
              <a:rPr lang="en-GB" smtClean="0"/>
              <a:t>29/05/2020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-6096"/>
            <a:ext cx="365760" cy="365760"/>
          </a:xfrm>
        </p:spPr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7E5DF-4F6B-CE4B-BB8B-961FB4361699}" type="datetime1">
              <a:rPr lang="en-GB" smtClean="0"/>
              <a:t>29/05/2020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3E08637-BD3C-374C-8AD1-7618052A73A1}" type="datetime1">
              <a:rPr lang="en-GB" smtClean="0"/>
              <a:t>29/05/2020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5D68813C-0A78-DF46-A262-8B9812C2B9A0}" type="datetime1">
              <a:rPr lang="en-GB" smtClean="0"/>
              <a:t>29/05/2020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2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2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A9DF1-D58D-4541-BE90-48393D9736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Updated calibration for CLICpix2+planar assemblies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FB8850-47A5-8E41-90FB-F277EDD333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Vertex and tracking meeting</a:t>
            </a:r>
          </a:p>
          <a:p>
            <a:r>
              <a:rPr lang="en-GB" dirty="0"/>
              <a:t>Morag Williams</a:t>
            </a:r>
          </a:p>
          <a:p>
            <a:r>
              <a:rPr lang="en-GB" dirty="0"/>
              <a:t>29/5/2020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8C9473-F503-E54A-95C8-3562085C5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9673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C31B6-8F34-8441-BBD5-C3E45D9D4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84403"/>
            <a:ext cx="7729728" cy="1188720"/>
          </a:xfrm>
        </p:spPr>
        <p:txBody>
          <a:bodyPr/>
          <a:lstStyle/>
          <a:p>
            <a:r>
              <a:rPr lang="en-GB" dirty="0"/>
              <a:t>2) TOT calibration: e/</a:t>
            </a:r>
            <a:r>
              <a:rPr lang="en-GB" dirty="0" err="1"/>
              <a:t>vm</a:t>
            </a:r>
            <a:r>
              <a:rPr lang="en-GB" dirty="0"/>
              <a:t> and capacitance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2B97A4-33D1-0043-A291-602318D5F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791169" y="1492224"/>
            <a:ext cx="5083613" cy="5279136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813C006-68E4-704A-A84C-3E9B9C75A5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834000"/>
              </p:ext>
            </p:extLst>
          </p:nvPr>
        </p:nvGraphicFramePr>
        <p:xfrm>
          <a:off x="745752" y="4082797"/>
          <a:ext cx="5350248" cy="2590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02728">
                  <a:extLst>
                    <a:ext uri="{9D8B030D-6E8A-4147-A177-3AD203B41FA5}">
                      <a16:colId xmlns:a16="http://schemas.microsoft.com/office/drawing/2014/main" val="3521598259"/>
                    </a:ext>
                  </a:extLst>
                </a:gridCol>
                <a:gridCol w="1931162">
                  <a:extLst>
                    <a:ext uri="{9D8B030D-6E8A-4147-A177-3AD203B41FA5}">
                      <a16:colId xmlns:a16="http://schemas.microsoft.com/office/drawing/2014/main" val="348848024"/>
                    </a:ext>
                  </a:extLst>
                </a:gridCol>
                <a:gridCol w="1916358">
                  <a:extLst>
                    <a:ext uri="{9D8B030D-6E8A-4147-A177-3AD203B41FA5}">
                      <a16:colId xmlns:a16="http://schemas.microsoft.com/office/drawing/2014/main" val="2171329870"/>
                    </a:ext>
                  </a:extLst>
                </a:gridCol>
              </a:tblGrid>
              <a:tr h="20016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Even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Odd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91870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S-curve mean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1518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1525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7946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± 0.078 THL DAC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± 0.086 THL DAC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3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e/mV 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64.17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68.24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26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± 2.31 e/mV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± 2.87 e/mV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3597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Capacitance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10.93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0577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± 0.37 </a:t>
                      </a:r>
                      <a:r>
                        <a:rPr lang="en-GB" dirty="0" err="1"/>
                        <a:t>fF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± 0.46 </a:t>
                      </a:r>
                      <a:r>
                        <a:rPr lang="en-GB" dirty="0" err="1"/>
                        <a:t>fF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4776889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64D71906-2DA5-7E47-8D3E-DBE4CD10FFEC}"/>
              </a:ext>
            </a:extLst>
          </p:cNvPr>
          <p:cNvSpPr/>
          <p:nvPr/>
        </p:nvSpPr>
        <p:spPr>
          <a:xfrm>
            <a:off x="182879" y="1604771"/>
            <a:ext cx="6352032" cy="23541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picture containing knife&#10;&#10;Description automatically generated">
            <a:extLst>
              <a:ext uri="{FF2B5EF4-FFF2-40B4-BE49-F238E27FC236}">
                <a16:creationId xmlns:a16="http://schemas.microsoft.com/office/drawing/2014/main" id="{F448CD30-244A-264F-B3E9-D55759A4373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4950" y="3260538"/>
            <a:ext cx="2009833" cy="5602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6A38A9B-435D-FC4B-8F0B-C9B6255EC5CA}"/>
                  </a:ext>
                </a:extLst>
              </p:cNvPr>
              <p:cNvSpPr txBox="1"/>
              <p:nvPr/>
            </p:nvSpPr>
            <p:spPr>
              <a:xfrm>
                <a:off x="-472441" y="1848380"/>
                <a:ext cx="4590288" cy="7444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𝐶𝑜𝑛𝑣𝑒𝑟𝑠𝑖𝑜𝑛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𝑓𝑎𝑐𝑡𝑜𝑟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num>
                            <m:den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𝑚𝑉</m:t>
                              </m:r>
                            </m:den>
                          </m:f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∗10</m:t>
                              </m:r>
                            </m:e>
                            <m: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𝑇𝑃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b="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6A38A9B-435D-FC4B-8F0B-C9B6255EC5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72441" y="1848380"/>
                <a:ext cx="4590288" cy="744435"/>
              </a:xfrm>
              <a:prstGeom prst="rect">
                <a:avLst/>
              </a:prstGeom>
              <a:blipFill>
                <a:blip r:embed="rId4"/>
                <a:stretch>
                  <a:fillRect t="-1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EEF7279-94D3-EB46-A338-2CA9748331CB}"/>
                  </a:ext>
                </a:extLst>
              </p:cNvPr>
              <p:cNvSpPr txBox="1"/>
              <p:nvPr/>
            </p:nvSpPr>
            <p:spPr>
              <a:xfrm>
                <a:off x="2066542" y="2322304"/>
                <a:ext cx="4590288" cy="7444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𝑇𝐻𝐿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𝑚𝑒𝑎𝑛</m:t>
                              </m:r>
                            </m:sub>
                          </m:s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𝑇𝐻𝐿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𝑏𝑎𝑠𝑒𝑙𝑖𝑛𝑒</m:t>
                              </m:r>
                            </m:sub>
                          </m:sSub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𝑓𝑎𝑐𝑡𝑜𝑟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𝑝𝑒𝑟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𝑇𝐻𝐿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∗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𝑇𝑃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b="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EEF7279-94D3-EB46-A338-2CA9748331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6542" y="2322304"/>
                <a:ext cx="4590288" cy="744435"/>
              </a:xfrm>
              <a:prstGeom prst="rect">
                <a:avLst/>
              </a:prstGeom>
              <a:blipFill>
                <a:blip r:embed="rId5"/>
                <a:stretch>
                  <a:fillRect t="-1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8A994F-AE36-654F-9853-24312F70D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838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C31B6-8F34-8441-BBD5-C3E45D9D4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3) TOT calibration: calibration curves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67D0C3-F0FB-7D47-8126-3CD8A21FD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6064" y="2564892"/>
            <a:ext cx="9314688" cy="3101983"/>
          </a:xfrm>
        </p:spPr>
        <p:txBody>
          <a:bodyPr>
            <a:normAutofit/>
          </a:bodyPr>
          <a:lstStyle/>
          <a:p>
            <a:r>
              <a:rPr lang="en-GB" dirty="0"/>
              <a:t>For the calibration curves of ToT vs. electrons, use the same procedure as before:</a:t>
            </a:r>
          </a:p>
          <a:p>
            <a:pPr marL="0" indent="0">
              <a:buNone/>
            </a:pPr>
            <a:r>
              <a:rPr lang="en-GB" dirty="0"/>
              <a:t>		- for fixed threshold, perform a scan of test-pulse height</a:t>
            </a:r>
          </a:p>
          <a:p>
            <a:pPr marL="0" indent="0">
              <a:buNone/>
            </a:pPr>
            <a:r>
              <a:rPr lang="en-GB" dirty="0"/>
              <a:t>		- convert test-pulse height in mV to electrons using conversion factor</a:t>
            </a:r>
          </a:p>
          <a:p>
            <a:pPr marL="0" indent="0">
              <a:buNone/>
            </a:pPr>
            <a:r>
              <a:rPr lang="en-GB" dirty="0"/>
              <a:t>		- plot ToT vs. electrons</a:t>
            </a:r>
          </a:p>
          <a:p>
            <a:pPr marL="0" indent="0">
              <a:buNone/>
            </a:pPr>
            <a:r>
              <a:rPr lang="en-GB" dirty="0"/>
              <a:t>		- fit surrogate function to parameterise curve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Update: now use appropriate e/mV conversion factor for odd and even columns.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CF800D-5BA4-084F-9A18-40D143EEB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727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5DA2E-93F2-6543-879E-F458F2A55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1466" y="678394"/>
            <a:ext cx="6926988" cy="1104688"/>
          </a:xfrm>
        </p:spPr>
        <p:txBody>
          <a:bodyPr/>
          <a:lstStyle/>
          <a:p>
            <a:r>
              <a:rPr lang="en-GB" dirty="0"/>
              <a:t>Results:  ToT calibration curves still fit the data set well in the linear and low-ToT regions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6C8947-A496-A547-82E6-88ED011798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673397" y="1403949"/>
            <a:ext cx="4700504" cy="4881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C6C280-25FD-EF42-B836-C1AE0417D1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491861" y="1403949"/>
            <a:ext cx="4700504" cy="48812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0CB6BCA-BACE-894B-B1E6-6F1F1F5FE5FE}"/>
                  </a:ext>
                </a:extLst>
              </p:cNvPr>
              <p:cNvSpPr txBox="1"/>
              <p:nvPr/>
            </p:nvSpPr>
            <p:spPr>
              <a:xfrm>
                <a:off x="9849231" y="144601"/>
                <a:ext cx="2198743" cy="797398"/>
              </a:xfrm>
              <a:prstGeom prst="rect">
                <a:avLst/>
              </a:prstGeom>
              <a:noFill/>
              <a:ln>
                <a:solidFill>
                  <a:srgbClr val="92D05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𝑠𝑢𝑟𝑟𝑜𝑔𝑟𝑎𝑡𝑒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𝑓𝑢𝑛𝑐𝑡𝑖𝑜𝑛</m:t>
                      </m:r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𝐴𝑥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−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0CB6BCA-BACE-894B-B1E6-6F1F1F5FE5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9231" y="144601"/>
                <a:ext cx="2198743" cy="797398"/>
              </a:xfrm>
              <a:prstGeom prst="rect">
                <a:avLst/>
              </a:prstGeom>
              <a:blipFill>
                <a:blip r:embed="rId4"/>
                <a:stretch>
                  <a:fillRect l="-2857" t="-1538" r="-2286" b="-6154"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2D87C4-2392-1C4D-A3E2-3ECAFDC55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157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A98005D-45BF-7B4C-9B30-868467AACA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161906" y="2915424"/>
            <a:ext cx="3868188" cy="40169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BD380D-26D7-8C4E-8B57-ABD57D8E2C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4537" y="2907587"/>
            <a:ext cx="3875878" cy="40249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692E591-2EA4-C645-92B9-D8DD69A8F110}"/>
              </a:ext>
            </a:extLst>
          </p:cNvPr>
          <p:cNvSpPr txBox="1"/>
          <p:nvPr/>
        </p:nvSpPr>
        <p:spPr>
          <a:xfrm>
            <a:off x="937681" y="819823"/>
            <a:ext cx="7563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surrogate function, A parameter describes gradient of the linear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See significant difference in this parameter between odd and even columns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 be expected, since use a different e/mV factor for odd and even columns, increasing the difference in the gradient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DA41E6-79E1-074A-AA8B-967EF399BC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249423" y="2907733"/>
            <a:ext cx="3868188" cy="40169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662D182-336B-AA4E-87CF-DA34EA458502}"/>
                  </a:ext>
                </a:extLst>
              </p:cNvPr>
              <p:cNvSpPr txBox="1"/>
              <p:nvPr/>
            </p:nvSpPr>
            <p:spPr>
              <a:xfrm>
                <a:off x="9849231" y="144601"/>
                <a:ext cx="2198743" cy="797398"/>
              </a:xfrm>
              <a:prstGeom prst="rect">
                <a:avLst/>
              </a:prstGeom>
              <a:noFill/>
              <a:ln>
                <a:solidFill>
                  <a:srgbClr val="92D05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𝑠𝑢𝑟𝑟𝑜𝑔𝑟𝑎𝑡𝑒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𝑓𝑢𝑛𝑐𝑡𝑖𝑜𝑛</m:t>
                      </m:r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𝐴𝑥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−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662D182-336B-AA4E-87CF-DA34EA4585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9231" y="144601"/>
                <a:ext cx="2198743" cy="797398"/>
              </a:xfrm>
              <a:prstGeom prst="rect">
                <a:avLst/>
              </a:prstGeom>
              <a:blipFill>
                <a:blip r:embed="rId5"/>
                <a:stretch>
                  <a:fillRect l="-2857" t="-1538" r="-2286" b="-6154"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44986C-C53D-F444-B16B-A8E9749FF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5949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7CA38E3-E7B1-D84B-8CF1-DBC48B1DD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4536" y="2899895"/>
            <a:ext cx="3875879" cy="40249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C295C6C-DAEE-C84B-84B1-FA606A11DF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169892" y="2915425"/>
            <a:ext cx="3868188" cy="40169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C4FA560-610C-9948-A6C0-431D3BF0B9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257555" y="2907591"/>
            <a:ext cx="3875878" cy="40249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692E591-2EA4-C645-92B9-D8DD69A8F110}"/>
              </a:ext>
            </a:extLst>
          </p:cNvPr>
          <p:cNvSpPr txBox="1"/>
          <p:nvPr/>
        </p:nvSpPr>
        <p:spPr>
          <a:xfrm>
            <a:off x="937681" y="819823"/>
            <a:ext cx="7563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surrogate function, B parameter describes y intercept of the linear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Very similar distributions for odd and even columns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662D182-336B-AA4E-87CF-DA34EA458502}"/>
                  </a:ext>
                </a:extLst>
              </p:cNvPr>
              <p:cNvSpPr txBox="1"/>
              <p:nvPr/>
            </p:nvSpPr>
            <p:spPr>
              <a:xfrm>
                <a:off x="9849231" y="144601"/>
                <a:ext cx="2198743" cy="797398"/>
              </a:xfrm>
              <a:prstGeom prst="rect">
                <a:avLst/>
              </a:prstGeom>
              <a:noFill/>
              <a:ln>
                <a:solidFill>
                  <a:srgbClr val="92D05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𝑠𝑢𝑟𝑟𝑜𝑔𝑟𝑎𝑡𝑒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𝑓𝑢𝑛𝑐𝑡𝑖𝑜𝑛</m:t>
                      </m:r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𝐴𝑥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−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662D182-336B-AA4E-87CF-DA34EA4585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9231" y="144601"/>
                <a:ext cx="2198743" cy="797398"/>
              </a:xfrm>
              <a:prstGeom prst="rect">
                <a:avLst/>
              </a:prstGeom>
              <a:blipFill>
                <a:blip r:embed="rId5"/>
                <a:stretch>
                  <a:fillRect l="-2857" t="-1538" r="-2286" b="-6154"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5310B4-7BA1-BC45-A2F3-FE6B6949A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471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46EEEF6-4664-8443-A304-500D9DA489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169890" y="2915425"/>
            <a:ext cx="3868187" cy="40169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2332B3C-006C-3443-873F-75209440F3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4537" y="2899896"/>
            <a:ext cx="3875878" cy="40249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B4C8FDF-2618-F749-BC25-E301B7DED1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257553" y="2912252"/>
            <a:ext cx="3875878" cy="40249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692E591-2EA4-C645-92B9-D8DD69A8F110}"/>
              </a:ext>
            </a:extLst>
          </p:cNvPr>
          <p:cNvSpPr txBox="1"/>
          <p:nvPr/>
        </p:nvSpPr>
        <p:spPr>
          <a:xfrm>
            <a:off x="937680" y="819823"/>
            <a:ext cx="80703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surrogate function, C parameter describes curvature of the function at low ToT. Hard parameter to constrain, due to low statistics in this range.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2D, see difference in parameter between top and bottom rows of the matrix.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Still see large spread of values in 1D, with a tail to higher C values.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662D182-336B-AA4E-87CF-DA34EA458502}"/>
                  </a:ext>
                </a:extLst>
              </p:cNvPr>
              <p:cNvSpPr txBox="1"/>
              <p:nvPr/>
            </p:nvSpPr>
            <p:spPr>
              <a:xfrm>
                <a:off x="9849231" y="144601"/>
                <a:ext cx="2198743" cy="797398"/>
              </a:xfrm>
              <a:prstGeom prst="rect">
                <a:avLst/>
              </a:prstGeom>
              <a:noFill/>
              <a:ln>
                <a:solidFill>
                  <a:srgbClr val="92D05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𝑠𝑢𝑟𝑟𝑜𝑔𝑟𝑎𝑡𝑒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𝑓𝑢𝑛𝑐𝑡𝑖𝑜𝑛</m:t>
                      </m:r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𝐴𝑥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−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662D182-336B-AA4E-87CF-DA34EA4585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9231" y="144601"/>
                <a:ext cx="2198743" cy="797398"/>
              </a:xfrm>
              <a:prstGeom prst="rect">
                <a:avLst/>
              </a:prstGeom>
              <a:blipFill>
                <a:blip r:embed="rId5"/>
                <a:stretch>
                  <a:fillRect l="-2857" t="-1538" r="-2286" b="-6154"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9FE47E-6E64-494F-AFE5-8C8274C66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5477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2C1A07-B9FB-4649-AF74-1D3782639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257551" y="2907582"/>
            <a:ext cx="3875881" cy="40249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D6899DB-A965-8448-9646-6DEAB10E9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0601" y="2899896"/>
            <a:ext cx="3875878" cy="40249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441A42-E513-8549-8F7C-8B65C9E277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165286" y="2899746"/>
            <a:ext cx="3883569" cy="403293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692E591-2EA4-C645-92B9-D8DD69A8F110}"/>
              </a:ext>
            </a:extLst>
          </p:cNvPr>
          <p:cNvSpPr txBox="1"/>
          <p:nvPr/>
        </p:nvSpPr>
        <p:spPr>
          <a:xfrm>
            <a:off x="937681" y="819823"/>
            <a:ext cx="7563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surrogate function, T parameter describes x intercept. This is an interesting parameter to constrain as this is the threshold level in electrons.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See double peaked structure for both odd an even columns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662D182-336B-AA4E-87CF-DA34EA458502}"/>
                  </a:ext>
                </a:extLst>
              </p:cNvPr>
              <p:cNvSpPr txBox="1"/>
              <p:nvPr/>
            </p:nvSpPr>
            <p:spPr>
              <a:xfrm>
                <a:off x="9849231" y="144601"/>
                <a:ext cx="2198743" cy="797398"/>
              </a:xfrm>
              <a:prstGeom prst="rect">
                <a:avLst/>
              </a:prstGeom>
              <a:noFill/>
              <a:ln>
                <a:solidFill>
                  <a:srgbClr val="92D05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𝑠𝑢𝑟𝑟𝑜𝑔𝑟𝑎𝑡𝑒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𝑓𝑢𝑛𝑐𝑡𝑖𝑜𝑛</m:t>
                      </m:r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𝐴𝑥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−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662D182-336B-AA4E-87CF-DA34EA4585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9231" y="144601"/>
                <a:ext cx="2198743" cy="797398"/>
              </a:xfrm>
              <a:prstGeom prst="rect">
                <a:avLst/>
              </a:prstGeom>
              <a:blipFill>
                <a:blip r:embed="rId5"/>
                <a:stretch>
                  <a:fillRect l="-2857" t="-1538" r="-2286" b="-6154"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896431-348F-5D49-BBAE-604F9A8C6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7294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AE2620A-69E5-EE48-A7CE-0C60467795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566186" y="1298400"/>
            <a:ext cx="4347306" cy="45145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5E49D8-65FD-DB47-8F28-7A486F2D1A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171861" y="1298402"/>
            <a:ext cx="4347304" cy="45145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1047824-A639-4142-B6CF-A469059D25E5}"/>
              </a:ext>
            </a:extLst>
          </p:cNvPr>
          <p:cNvSpPr txBox="1"/>
          <p:nvPr/>
        </p:nvSpPr>
        <p:spPr>
          <a:xfrm>
            <a:off x="1979396" y="1012670"/>
            <a:ext cx="2983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Using ‘old’ calibration method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5AB7D4-0742-D94C-A353-07B4A148E53E}"/>
              </a:ext>
            </a:extLst>
          </p:cNvPr>
          <p:cNvSpPr txBox="1"/>
          <p:nvPr/>
        </p:nvSpPr>
        <p:spPr>
          <a:xfrm>
            <a:off x="6482584" y="1012670"/>
            <a:ext cx="4390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Using separated even-odd column calibration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11CE725-8015-F647-A1EE-EA6058899722}"/>
              </a:ext>
            </a:extLst>
          </p:cNvPr>
          <p:cNvCxnSpPr>
            <a:stCxn id="7" idx="0"/>
            <a:endCxn id="15" idx="2"/>
          </p:cNvCxnSpPr>
          <p:nvPr/>
        </p:nvCxnSpPr>
        <p:spPr>
          <a:xfrm flipV="1">
            <a:off x="5602767" y="3555655"/>
            <a:ext cx="879817" cy="1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ACCF4C-B929-234C-983F-0343C781C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7125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F70D194-11D4-F643-ACF1-517AC4D3E8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180494" y="2918337"/>
            <a:ext cx="3857785" cy="40061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DDB5F4-3F12-4A46-B4CD-7546DF056F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4388" y="2915426"/>
            <a:ext cx="3868187" cy="40169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18F3987-79C4-174E-82DC-F1106C621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257257" y="2923264"/>
            <a:ext cx="3860501" cy="400898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692E591-2EA4-C645-92B9-D8DD69A8F110}"/>
              </a:ext>
            </a:extLst>
          </p:cNvPr>
          <p:cNvSpPr txBox="1"/>
          <p:nvPr/>
        </p:nvSpPr>
        <p:spPr>
          <a:xfrm>
            <a:off x="937681" y="819823"/>
            <a:ext cx="76749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surrogate function, B parameter describes y intercept of the linear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2D, see more apparent row difference, comparing top and bottom halves of the matrix.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both odd and even columns, obtain a χ</a:t>
            </a:r>
            <a:r>
              <a:rPr lang="en-GB" baseline="30000" dirty="0"/>
              <a:t>2</a:t>
            </a:r>
            <a:r>
              <a:rPr lang="en-GB" dirty="0"/>
              <a:t>/ndof close to ~1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662D182-336B-AA4E-87CF-DA34EA458502}"/>
                  </a:ext>
                </a:extLst>
              </p:cNvPr>
              <p:cNvSpPr txBox="1"/>
              <p:nvPr/>
            </p:nvSpPr>
            <p:spPr>
              <a:xfrm>
                <a:off x="9849231" y="144601"/>
                <a:ext cx="2198743" cy="797398"/>
              </a:xfrm>
              <a:prstGeom prst="rect">
                <a:avLst/>
              </a:prstGeom>
              <a:noFill/>
              <a:ln>
                <a:solidFill>
                  <a:srgbClr val="92D05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𝑠𝑢𝑟𝑟𝑜𝑔𝑟𝑎𝑡𝑒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𝑓𝑢𝑛𝑐𝑡𝑖𝑜𝑛</m:t>
                      </m:r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𝐴𝑥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−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662D182-336B-AA4E-87CF-DA34EA4585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9231" y="144601"/>
                <a:ext cx="2198743" cy="797398"/>
              </a:xfrm>
              <a:prstGeom prst="rect">
                <a:avLst/>
              </a:prstGeom>
              <a:blipFill>
                <a:blip r:embed="rId5"/>
                <a:stretch>
                  <a:fillRect l="-2857" t="-1538" r="-2286" b="-6154"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58E368-E9FA-5844-89C2-C6DFF6476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289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4251D-1D2A-A84B-97D0-02ACA1313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88392"/>
            <a:ext cx="7729728" cy="1188720"/>
          </a:xfrm>
        </p:spPr>
        <p:txBody>
          <a:bodyPr/>
          <a:lstStyle/>
          <a:p>
            <a:r>
              <a:rPr lang="en-GB" dirty="0"/>
              <a:t>4) Test-beam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C9F43-AA9B-A74E-9A85-517FB929C6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0848" y="1435608"/>
            <a:ext cx="9619488" cy="1344167"/>
          </a:xfrm>
        </p:spPr>
        <p:txBody>
          <a:bodyPr>
            <a:normAutofit/>
          </a:bodyPr>
          <a:lstStyle/>
          <a:p>
            <a:r>
              <a:rPr lang="en-GB" dirty="0"/>
              <a:t>Re-ran test-beam analysis of DESY data using the new ToT calibration.</a:t>
            </a:r>
          </a:p>
          <a:p>
            <a:r>
              <a:rPr lang="en-GB" dirty="0"/>
              <a:t>Data from July 2019 test-beam at DESY using assembly 20 (130um sensor) at a bias voltage of -25V and a threshold of ~885 electrons.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2F6B2A-72C7-174E-878B-2358469869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736420" y="2541692"/>
            <a:ext cx="4138507" cy="42976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3D83EBB-BA81-2248-BFD6-3B7F41141A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317075" y="2541694"/>
            <a:ext cx="4138506" cy="429767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69CE5A-2C9D-CB45-9AC5-93DE1AB16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280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04D3E-6D6C-D345-997E-6E04C483C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70277-AAA7-9C45-BDB5-F7D5F8AD8E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5650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Introduction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1) Threshold calibration for odd and even columns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2) Updated e/mV and capacitance calculations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3) Updated ToT calibration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4) Calibrated test-beam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11EF74-57A1-4C48-A9AA-7A07A1224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9228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D00910E-5332-4D45-B684-9986B92D1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841336" y="2558321"/>
            <a:ext cx="3864781" cy="40134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A301386-E931-794E-898C-A38C4436D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092229" y="2572074"/>
            <a:ext cx="3864781" cy="401342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ADB3DC9-8792-7742-B44E-60AB09FF8C41}"/>
              </a:ext>
            </a:extLst>
          </p:cNvPr>
          <p:cNvSpPr txBox="1"/>
          <p:nvPr/>
        </p:nvSpPr>
        <p:spPr>
          <a:xfrm>
            <a:off x="8733938" y="5969040"/>
            <a:ext cx="10509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electrons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B931130-4A1A-1D42-B0F1-71845F6EB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88392"/>
            <a:ext cx="7729728" cy="1188720"/>
          </a:xfrm>
        </p:spPr>
        <p:txBody>
          <a:bodyPr/>
          <a:lstStyle/>
          <a:p>
            <a:r>
              <a:rPr lang="en-GB" dirty="0"/>
              <a:t>associated cluster and pixel charge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3485F9A-B417-384F-BFED-514803AD9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7524" y="1435608"/>
            <a:ext cx="9897762" cy="1344167"/>
          </a:xfrm>
        </p:spPr>
        <p:txBody>
          <a:bodyPr>
            <a:normAutofit/>
          </a:bodyPr>
          <a:lstStyle/>
          <a:p>
            <a:r>
              <a:rPr lang="en-GB" dirty="0"/>
              <a:t>Associated cluster charge has landau-gauss shape that is expected, peaking around ~10,200 electrons.</a:t>
            </a:r>
          </a:p>
          <a:p>
            <a:r>
              <a:rPr lang="en-GB" dirty="0"/>
              <a:t>Is this what we expect?</a:t>
            </a:r>
          </a:p>
          <a:p>
            <a:pPr marL="0" indent="0">
              <a:buNone/>
            </a:pPr>
            <a:r>
              <a:rPr lang="en-GB" dirty="0"/>
              <a:t>	for MIPs, expect ~80 electrons per um of silicon: 80 x 130um = 10,400 electrons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27B534-6CB3-8C40-BD62-F03E3A1B6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4777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D00910E-5332-4D45-B684-9986B92D1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841336" y="2558321"/>
            <a:ext cx="3864781" cy="40134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A301386-E931-794E-898C-A38C4436D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092229" y="2572074"/>
            <a:ext cx="3864781" cy="401342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ADB3DC9-8792-7742-B44E-60AB09FF8C41}"/>
              </a:ext>
            </a:extLst>
          </p:cNvPr>
          <p:cNvSpPr txBox="1"/>
          <p:nvPr/>
        </p:nvSpPr>
        <p:spPr>
          <a:xfrm>
            <a:off x="8733938" y="5969040"/>
            <a:ext cx="10509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electrons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3057C80-5511-7B4B-A477-DDCFFC117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88392"/>
            <a:ext cx="7729728" cy="1188720"/>
          </a:xfrm>
        </p:spPr>
        <p:txBody>
          <a:bodyPr/>
          <a:lstStyle/>
          <a:p>
            <a:r>
              <a:rPr lang="en-GB" dirty="0"/>
              <a:t>associated cluster and pixel charge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6CC4364-96E2-604B-8CC7-1878995FD3DB}"/>
              </a:ext>
            </a:extLst>
          </p:cNvPr>
          <p:cNvSpPr txBox="1">
            <a:spLocks/>
          </p:cNvSpPr>
          <p:nvPr/>
        </p:nvSpPr>
        <p:spPr>
          <a:xfrm>
            <a:off x="1507524" y="1435608"/>
            <a:ext cx="9897762" cy="1344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Associated pixel charge has peaked structure, occurs due to the integer nature of ToT measurements. (see backup slides for more detail).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F9F022-0B72-3340-B9A8-1855C0383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924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9B3764B-2E4B-BA45-8529-E6ADD591B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13256" y="3303635"/>
            <a:ext cx="3473808" cy="36074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59137D-B382-464B-BBCE-CC9B4446F6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263249" y="3303635"/>
            <a:ext cx="3473808" cy="360741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EF86AF8-9375-9C47-AAFB-89E501DC79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338253" y="3303634"/>
            <a:ext cx="3473808" cy="360741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FFDA365-C468-1D4F-A126-8E2473483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88392"/>
            <a:ext cx="7729728" cy="1188720"/>
          </a:xfrm>
        </p:spPr>
        <p:txBody>
          <a:bodyPr/>
          <a:lstStyle/>
          <a:p>
            <a:r>
              <a:rPr lang="en-GB" dirty="0"/>
              <a:t>in-pixel charge plots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C7DCDF1-9AC6-CA42-BCA9-3ECB835A8BA0}"/>
              </a:ext>
            </a:extLst>
          </p:cNvPr>
          <p:cNvSpPr txBox="1">
            <a:spLocks/>
          </p:cNvSpPr>
          <p:nvPr/>
        </p:nvSpPr>
        <p:spPr>
          <a:xfrm>
            <a:off x="1507524" y="1435608"/>
            <a:ext cx="9897762" cy="1344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In-pixel plot showing charge of the seed pixel of each cluster, where seed pixel has the highest charge in the cluster, follows the same pattern as the in-pixel cluster size, as expected.</a:t>
            </a:r>
          </a:p>
          <a:p>
            <a:r>
              <a:rPr lang="en-GB" dirty="0"/>
              <a:t>In-pixel plot of cluster charge is ~uniform, this is expected as the charge of a particle should not depend on the position it hits within a pixel.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77D9BA-E6CB-964C-8BFB-4E0A01380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1616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32BFA-3762-8448-9784-2592A685A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D6A7B-B134-2B4A-B71E-0DAFA4398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14475"/>
          </a:xfrm>
        </p:spPr>
        <p:txBody>
          <a:bodyPr>
            <a:normAutofit/>
          </a:bodyPr>
          <a:lstStyle/>
          <a:p>
            <a:r>
              <a:rPr lang="en-GB" dirty="0"/>
              <a:t>Updated threshold and ToT calibration for CLICpix2 assemblies to be calculated separately for odd and even columns separately.</a:t>
            </a:r>
          </a:p>
          <a:p>
            <a:r>
              <a:rPr lang="en-GB" dirty="0"/>
              <a:t>Observe a ~0.65fF difference in capacitance between odd and even columns using this method.</a:t>
            </a:r>
          </a:p>
          <a:p>
            <a:r>
              <a:rPr lang="en-GB" dirty="0"/>
              <a:t>Showed surrogate function parameters of ToT calibration curves for odd and even columns, where the T parameter has an interesting distribution.</a:t>
            </a:r>
          </a:p>
          <a:p>
            <a:r>
              <a:rPr lang="en-GB" dirty="0"/>
              <a:t>This calibration has been applied to test-beam data, the results of which agree very well with theoretical expectations.</a:t>
            </a:r>
          </a:p>
          <a:p>
            <a:r>
              <a:rPr lang="en-GB" dirty="0"/>
              <a:t>Next steps: apply an eta-correction to test-beam data, to correct for non-linear charge sharing between pixels.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348F8E-8B14-B447-BEBE-0AFCA13DE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2569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C38D1-9C76-8F47-B874-78CDEFCE72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backup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1722F1-B518-3940-926C-8598846182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971D1-663B-CA4D-BC83-1E36F680F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0954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5E733-E05A-A84C-929C-F286C6A1F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41504"/>
            <a:ext cx="7729728" cy="1188720"/>
          </a:xfrm>
        </p:spPr>
        <p:txBody>
          <a:bodyPr/>
          <a:lstStyle/>
          <a:p>
            <a:r>
              <a:rPr lang="en-GB" dirty="0"/>
              <a:t>associated Pixel charge distribution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4D81E0-9543-0841-B4C8-4FF5988881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61484" y="1363101"/>
            <a:ext cx="5264351" cy="54668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C5A99B2-8370-E54C-8DE4-69F27E6249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366166" y="1363100"/>
            <a:ext cx="5264353" cy="546682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CB9511-51C7-BF4A-BE7F-43AAA5513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2622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5E733-E05A-A84C-929C-F286C6A1F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41504"/>
            <a:ext cx="7729728" cy="1188720"/>
          </a:xfrm>
        </p:spPr>
        <p:txBody>
          <a:bodyPr/>
          <a:lstStyle/>
          <a:p>
            <a:r>
              <a:rPr lang="en-GB" dirty="0"/>
              <a:t>associated Pixel charge distribution (rough calculation)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501591-43A7-7C43-9987-7D633A3CB6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54222" y="1350906"/>
            <a:ext cx="5264352" cy="54668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A4F4D0-18C0-664D-850A-C3CB4396AF7C}"/>
              </a:ext>
            </a:extLst>
          </p:cNvPr>
          <p:cNvSpPr txBox="1"/>
          <p:nvPr/>
        </p:nvSpPr>
        <p:spPr>
          <a:xfrm>
            <a:off x="6472190" y="1960660"/>
            <a:ext cx="194175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ToT of 1 = ~1.0 </a:t>
            </a:r>
            <a:r>
              <a:rPr lang="en-GB" dirty="0" err="1"/>
              <a:t>ke</a:t>
            </a:r>
            <a:endParaRPr lang="en-GB" dirty="0"/>
          </a:p>
          <a:p>
            <a:endParaRPr lang="en-GB" dirty="0"/>
          </a:p>
          <a:p>
            <a:r>
              <a:rPr lang="en-GB" dirty="0"/>
              <a:t>ToT of 2 = ~1.0 </a:t>
            </a:r>
            <a:r>
              <a:rPr lang="en-GB" dirty="0" err="1"/>
              <a:t>ke</a:t>
            </a:r>
            <a:endParaRPr lang="en-GB" dirty="0"/>
          </a:p>
          <a:p>
            <a:endParaRPr lang="en-GB" dirty="0"/>
          </a:p>
          <a:p>
            <a:r>
              <a:rPr lang="en-GB" dirty="0"/>
              <a:t>ToT of 3 = ~1.2 </a:t>
            </a:r>
            <a:r>
              <a:rPr lang="en-GB" dirty="0" err="1"/>
              <a:t>ke</a:t>
            </a:r>
            <a:endParaRPr lang="en-GB" dirty="0"/>
          </a:p>
          <a:p>
            <a:endParaRPr lang="en-GB" dirty="0"/>
          </a:p>
          <a:p>
            <a:r>
              <a:rPr lang="en-GB" dirty="0"/>
              <a:t>ToT of 4 = ~1.6 </a:t>
            </a:r>
            <a:r>
              <a:rPr lang="en-GB" dirty="0" err="1"/>
              <a:t>ke</a:t>
            </a:r>
            <a:endParaRPr lang="en-GB" dirty="0"/>
          </a:p>
          <a:p>
            <a:endParaRPr lang="en-GB" dirty="0"/>
          </a:p>
          <a:p>
            <a:r>
              <a:rPr lang="en-GB" dirty="0"/>
              <a:t>ToT of 5 = ~2.2 </a:t>
            </a:r>
            <a:r>
              <a:rPr lang="en-GB" dirty="0" err="1"/>
              <a:t>ke</a:t>
            </a:r>
            <a:endParaRPr lang="en-GB" dirty="0"/>
          </a:p>
          <a:p>
            <a:endParaRPr lang="en-GB" dirty="0"/>
          </a:p>
          <a:p>
            <a:r>
              <a:rPr lang="en-GB" dirty="0"/>
              <a:t>ToT of 6 = ~3.0 </a:t>
            </a:r>
            <a:r>
              <a:rPr lang="en-GB" dirty="0" err="1"/>
              <a:t>ke</a:t>
            </a:r>
            <a:endParaRPr lang="en-GB" dirty="0"/>
          </a:p>
          <a:p>
            <a:endParaRPr lang="en-GB" dirty="0"/>
          </a:p>
          <a:p>
            <a:r>
              <a:rPr lang="en-GB" dirty="0"/>
              <a:t>ToT of 7 = ~3.9 </a:t>
            </a:r>
            <a:r>
              <a:rPr lang="en-GB" dirty="0" err="1"/>
              <a:t>ke</a:t>
            </a:r>
            <a:endParaRPr lang="en-GB" dirty="0"/>
          </a:p>
          <a:p>
            <a:endParaRPr lang="en-GB" dirty="0"/>
          </a:p>
          <a:p>
            <a:r>
              <a:rPr lang="en-GB" dirty="0"/>
              <a:t>ToT of 8 = ~4.8 </a:t>
            </a:r>
            <a:r>
              <a:rPr lang="en-GB" dirty="0" err="1"/>
              <a:t>ke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793C6C-D151-A347-A2AE-DD4F611CD25B}"/>
              </a:ext>
            </a:extLst>
          </p:cNvPr>
          <p:cNvSpPr txBox="1"/>
          <p:nvPr/>
        </p:nvSpPr>
        <p:spPr>
          <a:xfrm>
            <a:off x="9166318" y="1737380"/>
            <a:ext cx="981359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Steps of:</a:t>
            </a:r>
          </a:p>
          <a:p>
            <a:endParaRPr lang="en-GB" dirty="0"/>
          </a:p>
          <a:p>
            <a:r>
              <a:rPr lang="en-GB" dirty="0"/>
              <a:t>0</a:t>
            </a:r>
          </a:p>
          <a:p>
            <a:endParaRPr lang="en-GB" dirty="0"/>
          </a:p>
          <a:p>
            <a:r>
              <a:rPr lang="en-GB" dirty="0"/>
              <a:t>0.2</a:t>
            </a:r>
          </a:p>
          <a:p>
            <a:endParaRPr lang="en-GB" dirty="0"/>
          </a:p>
          <a:p>
            <a:r>
              <a:rPr lang="en-GB" dirty="0"/>
              <a:t>0.4</a:t>
            </a:r>
          </a:p>
          <a:p>
            <a:endParaRPr lang="en-GB" dirty="0"/>
          </a:p>
          <a:p>
            <a:r>
              <a:rPr lang="en-GB" dirty="0"/>
              <a:t>0.6</a:t>
            </a:r>
          </a:p>
          <a:p>
            <a:endParaRPr lang="en-GB" dirty="0"/>
          </a:p>
          <a:p>
            <a:r>
              <a:rPr lang="en-GB" dirty="0"/>
              <a:t>0.8</a:t>
            </a:r>
          </a:p>
          <a:p>
            <a:endParaRPr lang="en-GB" dirty="0"/>
          </a:p>
          <a:p>
            <a:r>
              <a:rPr lang="en-GB" dirty="0"/>
              <a:t>0.9</a:t>
            </a:r>
          </a:p>
          <a:p>
            <a:endParaRPr lang="en-GB" dirty="0"/>
          </a:p>
          <a:p>
            <a:r>
              <a:rPr lang="en-GB" dirty="0"/>
              <a:t>0.9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BA9BDC6E-C425-0044-B79D-74597C193AC1}"/>
              </a:ext>
            </a:extLst>
          </p:cNvPr>
          <p:cNvSpPr/>
          <p:nvPr/>
        </p:nvSpPr>
        <p:spPr>
          <a:xfrm flipV="1">
            <a:off x="8733496" y="2049879"/>
            <a:ext cx="238432" cy="635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CBB4318A-BE62-0146-9CB2-49748D40E9C1}"/>
              </a:ext>
            </a:extLst>
          </p:cNvPr>
          <p:cNvSpPr/>
          <p:nvPr/>
        </p:nvSpPr>
        <p:spPr>
          <a:xfrm flipV="1">
            <a:off x="8454502" y="2685031"/>
            <a:ext cx="238432" cy="635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6FDDA9C2-E4E7-394B-96BD-7EB4302254F8}"/>
              </a:ext>
            </a:extLst>
          </p:cNvPr>
          <p:cNvSpPr/>
          <p:nvPr/>
        </p:nvSpPr>
        <p:spPr>
          <a:xfrm flipV="1">
            <a:off x="8495064" y="3766742"/>
            <a:ext cx="238432" cy="635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3CDCD105-FF09-3347-8B77-D09D51DFE46E}"/>
              </a:ext>
            </a:extLst>
          </p:cNvPr>
          <p:cNvSpPr/>
          <p:nvPr/>
        </p:nvSpPr>
        <p:spPr>
          <a:xfrm flipV="1">
            <a:off x="8733496" y="3225887"/>
            <a:ext cx="238432" cy="635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02362D3B-DD94-264C-98BF-2CC15ADAE7CB}"/>
              </a:ext>
            </a:extLst>
          </p:cNvPr>
          <p:cNvSpPr/>
          <p:nvPr/>
        </p:nvSpPr>
        <p:spPr>
          <a:xfrm flipV="1">
            <a:off x="8711475" y="4307598"/>
            <a:ext cx="238432" cy="635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0AA0C081-2AF8-4B45-B65F-4FC1065AA976}"/>
              </a:ext>
            </a:extLst>
          </p:cNvPr>
          <p:cNvSpPr/>
          <p:nvPr/>
        </p:nvSpPr>
        <p:spPr>
          <a:xfrm flipV="1">
            <a:off x="8489114" y="4848453"/>
            <a:ext cx="238432" cy="635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19601B7F-6D9A-A44E-A60E-9D658D0C3DFA}"/>
              </a:ext>
            </a:extLst>
          </p:cNvPr>
          <p:cNvSpPr/>
          <p:nvPr/>
        </p:nvSpPr>
        <p:spPr>
          <a:xfrm flipV="1">
            <a:off x="8713428" y="5483605"/>
            <a:ext cx="238432" cy="635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F88F1F-9182-8B40-8022-7DFE354CB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7853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5E733-E05A-A84C-929C-F286C6A1F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41504"/>
            <a:ext cx="7729728" cy="1188720"/>
          </a:xfrm>
        </p:spPr>
        <p:txBody>
          <a:bodyPr/>
          <a:lstStyle/>
          <a:p>
            <a:r>
              <a:rPr lang="en-GB" dirty="0"/>
              <a:t>associated Pixel charge distribution (rough calculation)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287135-4859-814C-8AFE-651A7EB75D23}"/>
              </a:ext>
            </a:extLst>
          </p:cNvPr>
          <p:cNvSpPr txBox="1"/>
          <p:nvPr/>
        </p:nvSpPr>
        <p:spPr>
          <a:xfrm>
            <a:off x="3246801" y="1972855"/>
            <a:ext cx="192039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Peaks observed at:</a:t>
            </a:r>
          </a:p>
          <a:p>
            <a:endParaRPr lang="en-GB" dirty="0"/>
          </a:p>
          <a:p>
            <a:r>
              <a:rPr lang="en-GB" dirty="0"/>
              <a:t>1.0-1.4 </a:t>
            </a:r>
            <a:r>
              <a:rPr lang="en-GB" dirty="0" err="1"/>
              <a:t>ke</a:t>
            </a:r>
            <a:endParaRPr lang="en-GB" dirty="0"/>
          </a:p>
          <a:p>
            <a:endParaRPr lang="en-GB" dirty="0"/>
          </a:p>
          <a:p>
            <a:r>
              <a:rPr lang="en-GB" dirty="0"/>
              <a:t>1.8 </a:t>
            </a:r>
            <a:r>
              <a:rPr lang="en-GB" dirty="0" err="1"/>
              <a:t>ke</a:t>
            </a:r>
            <a:endParaRPr lang="en-GB" dirty="0"/>
          </a:p>
          <a:p>
            <a:endParaRPr lang="en-GB" dirty="0"/>
          </a:p>
          <a:p>
            <a:r>
              <a:rPr lang="en-GB" dirty="0"/>
              <a:t>2.5 </a:t>
            </a:r>
            <a:r>
              <a:rPr lang="en-GB" dirty="0" err="1"/>
              <a:t>ke</a:t>
            </a:r>
            <a:endParaRPr lang="en-GB" dirty="0"/>
          </a:p>
          <a:p>
            <a:endParaRPr lang="en-GB" dirty="0"/>
          </a:p>
          <a:p>
            <a:r>
              <a:rPr lang="en-GB" dirty="0"/>
              <a:t>3.5 </a:t>
            </a:r>
            <a:r>
              <a:rPr lang="en-GB" dirty="0" err="1"/>
              <a:t>ke</a:t>
            </a:r>
            <a:endParaRPr lang="en-GB" dirty="0"/>
          </a:p>
          <a:p>
            <a:endParaRPr lang="en-GB" dirty="0"/>
          </a:p>
          <a:p>
            <a:r>
              <a:rPr lang="en-GB" dirty="0"/>
              <a:t>4.5 </a:t>
            </a:r>
            <a:r>
              <a:rPr lang="en-GB" dirty="0" err="1"/>
              <a:t>ke</a:t>
            </a:r>
            <a:endParaRPr lang="en-GB" dirty="0"/>
          </a:p>
          <a:p>
            <a:endParaRPr lang="en-GB" dirty="0"/>
          </a:p>
          <a:p>
            <a:r>
              <a:rPr lang="en-GB" dirty="0"/>
              <a:t>5.5-12 </a:t>
            </a:r>
            <a:r>
              <a:rPr lang="en-GB" dirty="0" err="1"/>
              <a:t>ke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DBC5491C-35D3-A84C-B038-93ED6A0788A4}"/>
              </a:ext>
            </a:extLst>
          </p:cNvPr>
          <p:cNvSpPr/>
          <p:nvPr/>
        </p:nvSpPr>
        <p:spPr>
          <a:xfrm>
            <a:off x="4261055" y="3292997"/>
            <a:ext cx="324464" cy="57518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6326A874-05B9-0E46-A58A-118A52CFA59E}"/>
              </a:ext>
            </a:extLst>
          </p:cNvPr>
          <p:cNvSpPr/>
          <p:nvPr/>
        </p:nvSpPr>
        <p:spPr>
          <a:xfrm>
            <a:off x="4620554" y="3868184"/>
            <a:ext cx="324464" cy="57518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5A40B81D-1FD2-3644-BDCC-519428158D3E}"/>
              </a:ext>
            </a:extLst>
          </p:cNvPr>
          <p:cNvSpPr/>
          <p:nvPr/>
        </p:nvSpPr>
        <p:spPr>
          <a:xfrm flipV="1">
            <a:off x="4261055" y="4451703"/>
            <a:ext cx="238432" cy="635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BDA0FF-265A-E149-857F-546B3C6EF273}"/>
              </a:ext>
            </a:extLst>
          </p:cNvPr>
          <p:cNvSpPr txBox="1"/>
          <p:nvPr/>
        </p:nvSpPr>
        <p:spPr>
          <a:xfrm>
            <a:off x="4714127" y="339592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0.7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B08EDE-8358-5B41-88A7-6D393D12DA86}"/>
              </a:ext>
            </a:extLst>
          </p:cNvPr>
          <p:cNvSpPr txBox="1"/>
          <p:nvPr/>
        </p:nvSpPr>
        <p:spPr>
          <a:xfrm>
            <a:off x="5243571" y="397111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1.0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226B0E5-F253-964F-89AF-0F6FF673EABC}"/>
              </a:ext>
            </a:extLst>
          </p:cNvPr>
          <p:cNvSpPr txBox="1"/>
          <p:nvPr/>
        </p:nvSpPr>
        <p:spPr>
          <a:xfrm>
            <a:off x="4642962" y="462338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1.0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4111CAA-6A85-4842-AC2D-034888A97C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366166" y="1363100"/>
            <a:ext cx="5264353" cy="546682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E1C57D-6CD1-C940-BE61-DDD55A2F4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5960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5E733-E05A-A84C-929C-F286C6A1F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41504"/>
            <a:ext cx="7729728" cy="1188720"/>
          </a:xfrm>
        </p:spPr>
        <p:txBody>
          <a:bodyPr/>
          <a:lstStyle/>
          <a:p>
            <a:r>
              <a:rPr lang="en-GB" dirty="0"/>
              <a:t>associated Pixel charge distribution (rough calculation)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287135-4859-814C-8AFE-651A7EB75D23}"/>
              </a:ext>
            </a:extLst>
          </p:cNvPr>
          <p:cNvSpPr txBox="1"/>
          <p:nvPr/>
        </p:nvSpPr>
        <p:spPr>
          <a:xfrm>
            <a:off x="3246801" y="1972855"/>
            <a:ext cx="192039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Peaks observed at:</a:t>
            </a:r>
          </a:p>
          <a:p>
            <a:endParaRPr lang="en-GB" dirty="0"/>
          </a:p>
          <a:p>
            <a:r>
              <a:rPr lang="en-GB" dirty="0"/>
              <a:t>1.0-1.4 </a:t>
            </a:r>
            <a:r>
              <a:rPr lang="en-GB" dirty="0" err="1"/>
              <a:t>ke</a:t>
            </a:r>
            <a:endParaRPr lang="en-GB" dirty="0"/>
          </a:p>
          <a:p>
            <a:endParaRPr lang="en-GB" dirty="0"/>
          </a:p>
          <a:p>
            <a:r>
              <a:rPr lang="en-GB" dirty="0"/>
              <a:t>1.8 </a:t>
            </a:r>
            <a:r>
              <a:rPr lang="en-GB" dirty="0" err="1"/>
              <a:t>ke</a:t>
            </a:r>
            <a:endParaRPr lang="en-GB" dirty="0"/>
          </a:p>
          <a:p>
            <a:endParaRPr lang="en-GB" dirty="0"/>
          </a:p>
          <a:p>
            <a:r>
              <a:rPr lang="en-GB" dirty="0"/>
              <a:t>2.5 </a:t>
            </a:r>
            <a:r>
              <a:rPr lang="en-GB" dirty="0" err="1"/>
              <a:t>ke</a:t>
            </a:r>
            <a:endParaRPr lang="en-GB" dirty="0"/>
          </a:p>
          <a:p>
            <a:endParaRPr lang="en-GB" dirty="0"/>
          </a:p>
          <a:p>
            <a:r>
              <a:rPr lang="en-GB" dirty="0"/>
              <a:t>3.5 </a:t>
            </a:r>
            <a:r>
              <a:rPr lang="en-GB" dirty="0" err="1"/>
              <a:t>ke</a:t>
            </a:r>
            <a:endParaRPr lang="en-GB" dirty="0"/>
          </a:p>
          <a:p>
            <a:endParaRPr lang="en-GB" dirty="0"/>
          </a:p>
          <a:p>
            <a:r>
              <a:rPr lang="en-GB" dirty="0"/>
              <a:t>4.5 </a:t>
            </a:r>
            <a:r>
              <a:rPr lang="en-GB" dirty="0" err="1"/>
              <a:t>ke</a:t>
            </a:r>
            <a:endParaRPr lang="en-GB" dirty="0"/>
          </a:p>
          <a:p>
            <a:endParaRPr lang="en-GB" dirty="0"/>
          </a:p>
          <a:p>
            <a:r>
              <a:rPr lang="en-GB" dirty="0"/>
              <a:t>5.5-12 </a:t>
            </a:r>
            <a:r>
              <a:rPr lang="en-GB" dirty="0" err="1"/>
              <a:t>ke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3AB3B1-DECD-3B49-9854-9FA576199419}"/>
              </a:ext>
            </a:extLst>
          </p:cNvPr>
          <p:cNvSpPr txBox="1"/>
          <p:nvPr/>
        </p:nvSpPr>
        <p:spPr>
          <a:xfrm>
            <a:off x="870154" y="1972855"/>
            <a:ext cx="981359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Steps of:</a:t>
            </a:r>
          </a:p>
          <a:p>
            <a:endParaRPr lang="en-GB" dirty="0"/>
          </a:p>
          <a:p>
            <a:r>
              <a:rPr lang="en-GB" dirty="0"/>
              <a:t>0</a:t>
            </a:r>
          </a:p>
          <a:p>
            <a:endParaRPr lang="en-GB" dirty="0"/>
          </a:p>
          <a:p>
            <a:r>
              <a:rPr lang="en-GB" dirty="0"/>
              <a:t>0.2</a:t>
            </a:r>
          </a:p>
          <a:p>
            <a:endParaRPr lang="en-GB" dirty="0"/>
          </a:p>
          <a:p>
            <a:r>
              <a:rPr lang="en-GB" dirty="0"/>
              <a:t>0.4</a:t>
            </a:r>
          </a:p>
          <a:p>
            <a:endParaRPr lang="en-GB" dirty="0">
              <a:highlight>
                <a:srgbClr val="FFFF00"/>
              </a:highlight>
            </a:endParaRPr>
          </a:p>
          <a:p>
            <a:r>
              <a:rPr lang="en-GB" dirty="0"/>
              <a:t>0.6</a:t>
            </a:r>
          </a:p>
          <a:p>
            <a:endParaRPr lang="en-GB" dirty="0">
              <a:highlight>
                <a:srgbClr val="FFFF00"/>
              </a:highlight>
            </a:endParaRPr>
          </a:p>
          <a:p>
            <a:r>
              <a:rPr lang="en-GB" dirty="0">
                <a:highlight>
                  <a:srgbClr val="FFFF00"/>
                </a:highlight>
              </a:rPr>
              <a:t>0.8</a:t>
            </a:r>
          </a:p>
          <a:p>
            <a:endParaRPr lang="en-GB" dirty="0">
              <a:highlight>
                <a:srgbClr val="FFFF00"/>
              </a:highlight>
            </a:endParaRPr>
          </a:p>
          <a:p>
            <a:r>
              <a:rPr lang="en-GB" dirty="0">
                <a:highlight>
                  <a:srgbClr val="FFFF00"/>
                </a:highlight>
              </a:rPr>
              <a:t>0.9</a:t>
            </a:r>
          </a:p>
          <a:p>
            <a:endParaRPr lang="en-GB" dirty="0">
              <a:highlight>
                <a:srgbClr val="FFFF00"/>
              </a:highlight>
            </a:endParaRPr>
          </a:p>
          <a:p>
            <a:r>
              <a:rPr lang="en-GB" dirty="0">
                <a:highlight>
                  <a:srgbClr val="FFFF00"/>
                </a:highlight>
              </a:rPr>
              <a:t>0.9</a:t>
            </a:r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DBC5491C-35D3-A84C-B038-93ED6A0788A4}"/>
              </a:ext>
            </a:extLst>
          </p:cNvPr>
          <p:cNvSpPr/>
          <p:nvPr/>
        </p:nvSpPr>
        <p:spPr>
          <a:xfrm>
            <a:off x="4261055" y="3292997"/>
            <a:ext cx="324464" cy="57518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6326A874-05B9-0E46-A58A-118A52CFA59E}"/>
              </a:ext>
            </a:extLst>
          </p:cNvPr>
          <p:cNvSpPr/>
          <p:nvPr/>
        </p:nvSpPr>
        <p:spPr>
          <a:xfrm>
            <a:off x="4620554" y="3868184"/>
            <a:ext cx="324464" cy="57518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5A40B81D-1FD2-3644-BDCC-519428158D3E}"/>
              </a:ext>
            </a:extLst>
          </p:cNvPr>
          <p:cNvSpPr/>
          <p:nvPr/>
        </p:nvSpPr>
        <p:spPr>
          <a:xfrm flipV="1">
            <a:off x="4261055" y="4451703"/>
            <a:ext cx="238432" cy="635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BDA0FF-265A-E149-857F-546B3C6EF273}"/>
              </a:ext>
            </a:extLst>
          </p:cNvPr>
          <p:cNvSpPr txBox="1"/>
          <p:nvPr/>
        </p:nvSpPr>
        <p:spPr>
          <a:xfrm>
            <a:off x="4714127" y="339592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ighlight>
                  <a:srgbClr val="FFFF00"/>
                </a:highlight>
              </a:rPr>
              <a:t>0.7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B08EDE-8358-5B41-88A7-6D393D12DA86}"/>
              </a:ext>
            </a:extLst>
          </p:cNvPr>
          <p:cNvSpPr txBox="1"/>
          <p:nvPr/>
        </p:nvSpPr>
        <p:spPr>
          <a:xfrm>
            <a:off x="5243571" y="397111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ighlight>
                  <a:srgbClr val="FFFF00"/>
                </a:highlight>
              </a:rPr>
              <a:t>1.0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226B0E5-F253-964F-89AF-0F6FF673EABC}"/>
              </a:ext>
            </a:extLst>
          </p:cNvPr>
          <p:cNvSpPr txBox="1"/>
          <p:nvPr/>
        </p:nvSpPr>
        <p:spPr>
          <a:xfrm>
            <a:off x="4642962" y="462338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ighlight>
                  <a:srgbClr val="FFFF00"/>
                </a:highlight>
              </a:rPr>
              <a:t>1.0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7CE363F-0A2F-7443-81A3-0045204AD3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366166" y="1363100"/>
            <a:ext cx="5264353" cy="546682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18F84F-0016-B242-A6DE-9F4F8537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923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C17D5-278A-6E43-A7D6-B96B07F45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introduction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0702A-E837-3E49-A208-6EB988AEF1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448" y="2699004"/>
            <a:ext cx="6132576" cy="3101983"/>
          </a:xfrm>
        </p:spPr>
        <p:txBody>
          <a:bodyPr/>
          <a:lstStyle/>
          <a:p>
            <a:r>
              <a:rPr lang="en-GB" dirty="0"/>
              <a:t>Discussed last meeting (5/5/2020) the differences in capacitance seen between odd and even columns of CLICpix2+planar assemblies during calibration.</a:t>
            </a:r>
          </a:p>
          <a:p>
            <a:endParaRPr lang="en-GB" dirty="0"/>
          </a:p>
          <a:p>
            <a:r>
              <a:rPr lang="en-GB" dirty="0"/>
              <a:t>Surrogate function parameters of the ToT calibration curves had a clear systematic differences.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DA33A4-FBD0-0941-871E-60E24270C9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327339" y="2634584"/>
            <a:ext cx="3349868" cy="3478709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AB34AA-8B2D-3D44-ACB3-E1EDFF387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278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C17D5-278A-6E43-A7D6-B96B07F45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introduction</a:t>
            </a:r>
            <a:endParaRPr lang="en-GB" dirty="0"/>
          </a:p>
        </p:txBody>
      </p:sp>
      <p:pic>
        <p:nvPicPr>
          <p:cNvPr id="6" name="Picture 5" descr="A picture containing necktie, clothing, fabric, man&#10;&#10;Description automatically generated">
            <a:extLst>
              <a:ext uri="{FF2B5EF4-FFF2-40B4-BE49-F238E27FC236}">
                <a16:creationId xmlns:a16="http://schemas.microsoft.com/office/drawing/2014/main" id="{E299E1D9-D45F-4B4A-BED7-E3C70A67D2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7936" y="2699003"/>
            <a:ext cx="3563691" cy="334987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0702A-E837-3E49-A208-6EB988AEF1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448" y="2699004"/>
            <a:ext cx="6132576" cy="3848100"/>
          </a:xfrm>
        </p:spPr>
        <p:txBody>
          <a:bodyPr>
            <a:normAutofit/>
          </a:bodyPr>
          <a:lstStyle/>
          <a:p>
            <a:r>
              <a:rPr lang="en-GB" dirty="0"/>
              <a:t>Discussed last meeting (5/5/2020) the differences in capacitance seen between odd and even columns of CLICpix2+planar assemblies during calibration.</a:t>
            </a:r>
          </a:p>
          <a:p>
            <a:endParaRPr lang="en-GB" dirty="0"/>
          </a:p>
          <a:p>
            <a:r>
              <a:rPr lang="en-GB" dirty="0"/>
              <a:t>Surrogate function parameters of the ToT calibration curves had a clear systematic differences. </a:t>
            </a:r>
          </a:p>
          <a:p>
            <a:endParaRPr lang="en-GB" dirty="0"/>
          </a:p>
          <a:p>
            <a:r>
              <a:rPr lang="en-GB" dirty="0"/>
              <a:t>Difference due to the mirrored column design of the ASIC.</a:t>
            </a:r>
          </a:p>
          <a:p>
            <a:endParaRPr lang="en-GB" dirty="0"/>
          </a:p>
          <a:p>
            <a:r>
              <a:rPr lang="en-GB" dirty="0"/>
              <a:t>Suggestion: try pixel-by-pixel threshold calibration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099841-806D-2047-8127-A0E3D534A8DB}"/>
              </a:ext>
            </a:extLst>
          </p:cNvPr>
          <p:cNvSpPr txBox="1"/>
          <p:nvPr/>
        </p:nvSpPr>
        <p:spPr>
          <a:xfrm>
            <a:off x="7302147" y="6048873"/>
            <a:ext cx="305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accent2"/>
                </a:solidFill>
              </a:rPr>
              <a:t>Top metal layer of CLICpix2 ASIC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29778E-F0F1-A742-BABF-1790EF03C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685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C31B6-8F34-8441-BBD5-C3E45D9D4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1) Threshold calibration for odd and even columns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67D0C3-F0FB-7D47-8126-3CD8A21FD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1664" y="2564892"/>
            <a:ext cx="10875264" cy="41163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Aim to convert threshold units from THL DAC to electrons.</a:t>
            </a:r>
          </a:p>
          <a:p>
            <a:pPr marL="0" indent="0">
              <a:buNone/>
            </a:pPr>
            <a:r>
              <a:rPr lang="en-GB" dirty="0"/>
              <a:t>Original threshold calibration procedure: </a:t>
            </a:r>
          </a:p>
          <a:p>
            <a:pPr marL="0" indent="0">
              <a:buNone/>
            </a:pPr>
            <a:r>
              <a:rPr lang="en-GB" dirty="0"/>
              <a:t>	- X-ray fluorescence measurements using copper and iron targets are used</a:t>
            </a:r>
          </a:p>
          <a:p>
            <a:pPr marL="0" indent="0">
              <a:buNone/>
            </a:pPr>
            <a:r>
              <a:rPr lang="en-GB" dirty="0"/>
              <a:t>	- threshold scan can locate the threshold that corresponds to the energy of the fluorescence peak</a:t>
            </a:r>
          </a:p>
          <a:p>
            <a:pPr marL="0" indent="0">
              <a:buNone/>
            </a:pPr>
            <a:r>
              <a:rPr lang="en-GB" dirty="0"/>
              <a:t>	- graph of energy vs. threshold provides the e/THL DAC calibration constant for the assembly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Updates to this procedure:</a:t>
            </a:r>
          </a:p>
          <a:p>
            <a:r>
              <a:rPr lang="en-GB" dirty="0"/>
              <a:t>Initial idea was pixel-by-pixel determination of the fluorescence peak position of each target </a:t>
            </a:r>
          </a:p>
          <a:p>
            <a:pPr marL="0" indent="0">
              <a:buNone/>
            </a:pPr>
            <a:r>
              <a:rPr lang="en-GB" dirty="0"/>
              <a:t>		</a:t>
            </a:r>
            <a:r>
              <a:rPr lang="en-GB" dirty="0">
                <a:sym typeface="Wingdings" pitchFamily="2" charset="2"/>
              </a:rPr>
              <a:t> unfortunately not enough statistics in the data set</a:t>
            </a:r>
            <a:endParaRPr lang="en-GB" dirty="0"/>
          </a:p>
          <a:p>
            <a:r>
              <a:rPr lang="en-GB" dirty="0"/>
              <a:t>Good compromise is to determine the threshold of the fluorescence peaks separately for odd and even columns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E4858F-356F-8C4E-BC25-4FDC7E489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67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3318B7A-1BE3-E24C-9CA7-C3F6C0950B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700547" y="3369970"/>
            <a:ext cx="3425576" cy="35573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7FF71C6-6049-EA48-81AB-3FBEAF9BE9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143214" y="3356278"/>
            <a:ext cx="3425576" cy="35573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489872-93DC-1042-B7EC-2B1EEAA6FB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700545" y="-55606"/>
            <a:ext cx="3425576" cy="35573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ECADCF2-1BFB-DB45-8717-3522F76BCF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143214" y="-48761"/>
            <a:ext cx="3425576" cy="3557329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D94C5D3-B15B-6E4D-8BD2-CB60C7F037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8373270"/>
              </p:ext>
            </p:extLst>
          </p:nvPr>
        </p:nvGraphicFramePr>
        <p:xfrm>
          <a:off x="85344" y="4164584"/>
          <a:ext cx="4870822" cy="185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70293">
                  <a:extLst>
                    <a:ext uri="{9D8B030D-6E8A-4147-A177-3AD203B41FA5}">
                      <a16:colId xmlns:a16="http://schemas.microsoft.com/office/drawing/2014/main" val="3845889778"/>
                    </a:ext>
                  </a:extLst>
                </a:gridCol>
                <a:gridCol w="1904175">
                  <a:extLst>
                    <a:ext uri="{9D8B030D-6E8A-4147-A177-3AD203B41FA5}">
                      <a16:colId xmlns:a16="http://schemas.microsoft.com/office/drawing/2014/main" val="3564483439"/>
                    </a:ext>
                  </a:extLst>
                </a:gridCol>
                <a:gridCol w="1896354">
                  <a:extLst>
                    <a:ext uri="{9D8B030D-6E8A-4147-A177-3AD203B41FA5}">
                      <a16:colId xmlns:a16="http://schemas.microsoft.com/office/drawing/2014/main" val="2755739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Even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Odd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541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1393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1399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839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± 17 THL DAC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± 16 THL DAC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1776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1368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1371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729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± 14 THL DAC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± 13 THL DAC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85562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CBB7F07-3AA8-D64B-A79E-5DACD1AF155D}"/>
              </a:ext>
            </a:extLst>
          </p:cNvPr>
          <p:cNvSpPr txBox="1"/>
          <p:nvPr/>
        </p:nvSpPr>
        <p:spPr>
          <a:xfrm>
            <a:off x="168980" y="333751"/>
            <a:ext cx="48532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Top row: histogram of counts vs. threshold for copper and iron target.</a:t>
            </a:r>
          </a:p>
          <a:p>
            <a:endParaRPr lang="en-GB" dirty="0"/>
          </a:p>
          <a:p>
            <a:r>
              <a:rPr lang="en-GB" dirty="0"/>
              <a:t>Note that only single pixel clusters are taken into account in this analysis.</a:t>
            </a:r>
          </a:p>
          <a:p>
            <a:endParaRPr lang="en-GB" dirty="0"/>
          </a:p>
          <a:p>
            <a:r>
              <a:rPr lang="en-GB" dirty="0"/>
              <a:t>Gaussian fit to high-threshold range of peak used to find the corresponding threshold.</a:t>
            </a:r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9DB0A5-29B7-0E42-AEFD-C46268422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081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3318B7A-1BE3-E24C-9CA7-C3F6C0950B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700547" y="3369970"/>
            <a:ext cx="3425576" cy="35573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7FF71C6-6049-EA48-81AB-3FBEAF9BE9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143214" y="3356278"/>
            <a:ext cx="3425576" cy="35573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489872-93DC-1042-B7EC-2B1EEAA6FB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700545" y="-55606"/>
            <a:ext cx="3425576" cy="35573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ECADCF2-1BFB-DB45-8717-3522F76BCF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143214" y="-48761"/>
            <a:ext cx="3425576" cy="3557329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D94C5D3-B15B-6E4D-8BD2-CB60C7F0370D}"/>
              </a:ext>
            </a:extLst>
          </p:cNvPr>
          <p:cNvGraphicFramePr>
            <a:graphicFrameLocks noGrp="1"/>
          </p:cNvGraphicFramePr>
          <p:nvPr/>
        </p:nvGraphicFramePr>
        <p:xfrm>
          <a:off x="85344" y="4164584"/>
          <a:ext cx="4870822" cy="25958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70293">
                  <a:extLst>
                    <a:ext uri="{9D8B030D-6E8A-4147-A177-3AD203B41FA5}">
                      <a16:colId xmlns:a16="http://schemas.microsoft.com/office/drawing/2014/main" val="3845889778"/>
                    </a:ext>
                  </a:extLst>
                </a:gridCol>
                <a:gridCol w="1904175">
                  <a:extLst>
                    <a:ext uri="{9D8B030D-6E8A-4147-A177-3AD203B41FA5}">
                      <a16:colId xmlns:a16="http://schemas.microsoft.com/office/drawing/2014/main" val="3564483439"/>
                    </a:ext>
                  </a:extLst>
                </a:gridCol>
                <a:gridCol w="1896354">
                  <a:extLst>
                    <a:ext uri="{9D8B030D-6E8A-4147-A177-3AD203B41FA5}">
                      <a16:colId xmlns:a16="http://schemas.microsoft.com/office/drawing/2014/main" val="2755739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Even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Odd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541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1393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1399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839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± 17 THL DAC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± 16 THL DAC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1776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1368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1371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729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± 14 THL DAC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± 13 THL DAC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8556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Gradient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18.9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19.6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030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± 0.8 e/THL DAC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± 0.7 e/THL DAC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2561822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CBB7F07-3AA8-D64B-A79E-5DACD1AF155D}"/>
              </a:ext>
            </a:extLst>
          </p:cNvPr>
          <p:cNvSpPr txBox="1"/>
          <p:nvPr/>
        </p:nvSpPr>
        <p:spPr>
          <a:xfrm>
            <a:off x="168980" y="333751"/>
            <a:ext cx="48532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Gaussian fit to high-threshold range of peak used to find the corresponding threshold.</a:t>
            </a:r>
          </a:p>
          <a:p>
            <a:endParaRPr lang="en-GB" dirty="0"/>
          </a:p>
          <a:p>
            <a:r>
              <a:rPr lang="en-GB" dirty="0"/>
              <a:t>Bottom row: linear fit to the points corresponding to the target materials and the baseline. </a:t>
            </a:r>
          </a:p>
          <a:p>
            <a:endParaRPr lang="en-GB" dirty="0"/>
          </a:p>
          <a:p>
            <a:r>
              <a:rPr lang="en-GB" dirty="0"/>
              <a:t>Gradient = e/THL DAC calibration factor.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48A97D5-F41C-2049-9C4B-DF8B77B72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425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C31B6-8F34-8441-BBD5-C3E45D9D4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84403"/>
            <a:ext cx="7729728" cy="1188720"/>
          </a:xfrm>
        </p:spPr>
        <p:txBody>
          <a:bodyPr/>
          <a:lstStyle/>
          <a:p>
            <a:r>
              <a:rPr lang="en-GB" dirty="0"/>
              <a:t>2) TOT calibration: e/</a:t>
            </a:r>
            <a:r>
              <a:rPr lang="en-GB" dirty="0" err="1"/>
              <a:t>vm</a:t>
            </a:r>
            <a:r>
              <a:rPr lang="en-GB" dirty="0"/>
              <a:t> and capacitance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67D0C3-F0FB-7D47-8126-3CD8A21FD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456" y="1676279"/>
            <a:ext cx="6083808" cy="4997318"/>
          </a:xfrm>
        </p:spPr>
        <p:txBody>
          <a:bodyPr>
            <a:normAutofit/>
          </a:bodyPr>
          <a:lstStyle/>
          <a:p>
            <a:r>
              <a:rPr lang="en-GB" dirty="0"/>
              <a:t>For CLICpix2 ToT calibration, utilise results of the threshold calibration, therefore this also needs to be updated.</a:t>
            </a:r>
          </a:p>
          <a:p>
            <a:endParaRPr lang="en-GB" dirty="0"/>
          </a:p>
          <a:p>
            <a:r>
              <a:rPr lang="en-GB" dirty="0"/>
              <a:t>Threshold calibration used to calculate the capacitance of the test pulse capacitor and an electrons per millivolt conversion factor.</a:t>
            </a:r>
          </a:p>
          <a:p>
            <a:endParaRPr lang="en-GB" dirty="0"/>
          </a:p>
          <a:p>
            <a:r>
              <a:rPr lang="en-GB" dirty="0"/>
              <a:t>Procedure:</a:t>
            </a:r>
          </a:p>
          <a:p>
            <a:pPr marL="0" indent="0">
              <a:buNone/>
            </a:pPr>
            <a:r>
              <a:rPr lang="en-GB" dirty="0"/>
              <a:t>	- for fixed test-pulse height, perform a threshold scan</a:t>
            </a:r>
          </a:p>
          <a:p>
            <a:pPr marL="0" indent="0">
              <a:buNone/>
            </a:pPr>
            <a:r>
              <a:rPr lang="en-GB" dirty="0"/>
              <a:t>	- plot fraction of hit pixels vs. threshold</a:t>
            </a:r>
          </a:p>
          <a:p>
            <a:pPr marL="0" indent="0">
              <a:buNone/>
            </a:pPr>
            <a:r>
              <a:rPr lang="en-GB" dirty="0"/>
              <a:t>	- fit Gauss error function to this s-curve</a:t>
            </a:r>
          </a:p>
          <a:p>
            <a:pPr marL="0" indent="0">
              <a:buNone/>
            </a:pPr>
            <a:r>
              <a:rPr lang="en-GB" dirty="0"/>
              <a:t>	- mean of the fit provides the threshold 	  	   </a:t>
            </a:r>
            <a:fld id="{71D5F45E-CCBC-1546-8D58-E090171E37F0}" type="slidenum">
              <a:rPr lang="en-GB" smtClean="0"/>
              <a:t>8</a:t>
            </a:fld>
            <a:r>
              <a:rPr lang="en-GB" dirty="0"/>
              <a:t>corresponding to the test-pulse height used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2B97A4-33D1-0043-A291-602318D5F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791169" y="1492224"/>
            <a:ext cx="5083613" cy="527913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E42EE7-321F-BF42-AB89-805C15B8E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31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C31B6-8F34-8441-BBD5-C3E45D9D4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84403"/>
            <a:ext cx="7729728" cy="1188720"/>
          </a:xfrm>
        </p:spPr>
        <p:txBody>
          <a:bodyPr/>
          <a:lstStyle/>
          <a:p>
            <a:r>
              <a:rPr lang="en-GB" dirty="0"/>
              <a:t>2) TOT calibration: e/</a:t>
            </a:r>
            <a:r>
              <a:rPr lang="en-GB" dirty="0" err="1"/>
              <a:t>vm</a:t>
            </a:r>
            <a:r>
              <a:rPr lang="en-GB" dirty="0"/>
              <a:t> and capacitance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67D0C3-F0FB-7D47-8126-3CD8A21FD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456" y="1676279"/>
            <a:ext cx="6083808" cy="3505441"/>
          </a:xfrm>
        </p:spPr>
        <p:txBody>
          <a:bodyPr>
            <a:normAutofit/>
          </a:bodyPr>
          <a:lstStyle/>
          <a:p>
            <a:r>
              <a:rPr lang="en-GB" dirty="0"/>
              <a:t>Update: use separate curves for odd and even columns and appropriate e/THL DAC factor in calculations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F46EAED-A634-CF45-8FEC-6F86AB776DE1}"/>
              </a:ext>
            </a:extLst>
          </p:cNvPr>
          <p:cNvSpPr/>
          <p:nvPr/>
        </p:nvSpPr>
        <p:spPr>
          <a:xfrm>
            <a:off x="219456" y="2827543"/>
            <a:ext cx="6352032" cy="23541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2B97A4-33D1-0043-A291-602318D5F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791169" y="1492224"/>
            <a:ext cx="5083613" cy="5279136"/>
          </a:xfrm>
          <a:prstGeom prst="rect">
            <a:avLst/>
          </a:prstGeom>
        </p:spPr>
      </p:pic>
      <p:pic>
        <p:nvPicPr>
          <p:cNvPr id="6" name="Picture 5" descr="A picture containing knife&#10;&#10;Description automatically generated">
            <a:extLst>
              <a:ext uri="{FF2B5EF4-FFF2-40B4-BE49-F238E27FC236}">
                <a16:creationId xmlns:a16="http://schemas.microsoft.com/office/drawing/2014/main" id="{4F541336-C42F-6045-A148-0882DF14319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1527" y="4483310"/>
            <a:ext cx="2009833" cy="5602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D61DFD9-1491-DA42-9BAD-810539CE0536}"/>
                  </a:ext>
                </a:extLst>
              </p:cNvPr>
              <p:cNvSpPr txBox="1"/>
              <p:nvPr/>
            </p:nvSpPr>
            <p:spPr>
              <a:xfrm>
                <a:off x="-435864" y="3071152"/>
                <a:ext cx="4590288" cy="7444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𝐶𝑜𝑛𝑣𝑒𝑟𝑠𝑖𝑜𝑛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𝑓𝑎𝑐𝑡𝑜𝑟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num>
                            <m:den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𝑚𝑉</m:t>
                              </m:r>
                            </m:den>
                          </m:f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∗10</m:t>
                              </m:r>
                            </m:e>
                            <m: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𝑇𝑃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b="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D61DFD9-1491-DA42-9BAD-810539CE05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35864" y="3071152"/>
                <a:ext cx="4590288" cy="744435"/>
              </a:xfrm>
              <a:prstGeom prst="rect">
                <a:avLst/>
              </a:prstGeom>
              <a:blipFill>
                <a:blip r:embed="rId4"/>
                <a:stretch>
                  <a:fillRect t="-1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5190875-07D1-2C4E-9C89-EC8967AC3FDF}"/>
                  </a:ext>
                </a:extLst>
              </p:cNvPr>
              <p:cNvSpPr txBox="1"/>
              <p:nvPr/>
            </p:nvSpPr>
            <p:spPr>
              <a:xfrm>
                <a:off x="2103119" y="3545076"/>
                <a:ext cx="4590288" cy="7444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𝑇𝐻𝐿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𝑚𝑒𝑎𝑛</m:t>
                              </m:r>
                            </m:sub>
                          </m:s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𝑇𝐻𝐿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𝑏𝑎𝑠𝑒𝑙𝑖𝑛𝑒</m:t>
                              </m:r>
                            </m:sub>
                          </m:sSub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𝑓𝑎𝑐𝑡𝑜𝑟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𝑝𝑒𝑟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𝑇𝐻𝐿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∗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𝑇𝑃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b="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5190875-07D1-2C4E-9C89-EC8967AC3F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3119" y="3545076"/>
                <a:ext cx="4590288" cy="74443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E32F3E-CAAA-5A4B-B75B-EDF5AFD2F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578502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</TotalTime>
  <Words>1444</Words>
  <Application>Microsoft Macintosh PowerPoint</Application>
  <PresentationFormat>Widescreen</PresentationFormat>
  <Paragraphs>288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Cambria Math</vt:lpstr>
      <vt:lpstr>Gill Sans MT</vt:lpstr>
      <vt:lpstr>Parcel</vt:lpstr>
      <vt:lpstr>Updated calibration for CLICpix2+planar assemblies</vt:lpstr>
      <vt:lpstr>Contents</vt:lpstr>
      <vt:lpstr>introduction</vt:lpstr>
      <vt:lpstr>introduction</vt:lpstr>
      <vt:lpstr>1) Threshold calibration for odd and even columns</vt:lpstr>
      <vt:lpstr>PowerPoint Presentation</vt:lpstr>
      <vt:lpstr>PowerPoint Presentation</vt:lpstr>
      <vt:lpstr>2) TOT calibration: e/vm and capacitance</vt:lpstr>
      <vt:lpstr>2) TOT calibration: e/vm and capacitance</vt:lpstr>
      <vt:lpstr>2) TOT calibration: e/vm and capacitance</vt:lpstr>
      <vt:lpstr>3) TOT calibration: calibration curves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4) Test-beam results</vt:lpstr>
      <vt:lpstr>associated cluster and pixel charge</vt:lpstr>
      <vt:lpstr>associated cluster and pixel charge</vt:lpstr>
      <vt:lpstr>in-pixel charge plots</vt:lpstr>
      <vt:lpstr>conclusion</vt:lpstr>
      <vt:lpstr>backup</vt:lpstr>
      <vt:lpstr>associated Pixel charge distribution</vt:lpstr>
      <vt:lpstr>associated Pixel charge distribution (rough calculation)</vt:lpstr>
      <vt:lpstr>associated Pixel charge distribution (rough calculation)</vt:lpstr>
      <vt:lpstr>associated Pixel charge distribution (rough calculation)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calibration for odd and even columns</dc:title>
  <dc:creator>Morag Williams (student)</dc:creator>
  <cp:lastModifiedBy>Morag Williams (student)</cp:lastModifiedBy>
  <cp:revision>42</cp:revision>
  <dcterms:created xsi:type="dcterms:W3CDTF">2020-05-27T08:01:45Z</dcterms:created>
  <dcterms:modified xsi:type="dcterms:W3CDTF">2020-05-29T11:54:33Z</dcterms:modified>
</cp:coreProperties>
</file>