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34" r:id="rId1"/>
    <p:sldMasterId id="2147483852" r:id="rId2"/>
    <p:sldMasterId id="2147483865" r:id="rId3"/>
  </p:sldMasterIdLst>
  <p:notesMasterIdLst>
    <p:notesMasterId r:id="rId18"/>
  </p:notesMasterIdLst>
  <p:sldIdLst>
    <p:sldId id="516" r:id="rId4"/>
    <p:sldId id="503" r:id="rId5"/>
    <p:sldId id="517" r:id="rId6"/>
    <p:sldId id="506" r:id="rId7"/>
    <p:sldId id="519" r:id="rId8"/>
    <p:sldId id="515" r:id="rId9"/>
    <p:sldId id="520" r:id="rId10"/>
    <p:sldId id="500" r:id="rId11"/>
    <p:sldId id="509" r:id="rId12"/>
    <p:sldId id="510" r:id="rId13"/>
    <p:sldId id="511" r:id="rId14"/>
    <p:sldId id="513" r:id="rId15"/>
    <p:sldId id="493" r:id="rId16"/>
    <p:sldId id="51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3FC6"/>
    <a:srgbClr val="0278EB"/>
    <a:srgbClr val="4DFF1D"/>
    <a:srgbClr val="CBEC02"/>
    <a:srgbClr val="C80896"/>
    <a:srgbClr val="FA7EDA"/>
    <a:srgbClr val="383D43"/>
    <a:srgbClr val="CC3300"/>
    <a:srgbClr val="8D1F6E"/>
    <a:srgbClr val="F6F5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3" autoAdjust="0"/>
    <p:restoredTop sz="95597" autoAdjust="0"/>
  </p:normalViewPr>
  <p:slideViewPr>
    <p:cSldViewPr snapToGrid="0">
      <p:cViewPr varScale="1">
        <p:scale>
          <a:sx n="46" d="100"/>
          <a:sy n="46" d="100"/>
        </p:scale>
        <p:origin x="86" y="158"/>
      </p:cViewPr>
      <p:guideLst/>
    </p:cSldViewPr>
  </p:slideViewPr>
  <p:outlineViewPr>
    <p:cViewPr>
      <p:scale>
        <a:sx n="33" d="100"/>
        <a:sy n="33" d="100"/>
      </p:scale>
      <p:origin x="0" y="-829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6945E-FE93-460F-A91A-B71D5FB93A60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29629-DAD6-45F6-99B9-ABCF41BD8B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90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ab487aa5e8_0_56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gab487aa5e8_0_5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18708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a21303ff71_0_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ga21303ff7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98298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77a3855736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77a3855736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80197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a9b72a0c2e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a9b72a0c2e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6979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a20f275397_6_49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2" name="Google Shape;572;ga20f275397_6_4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42146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908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956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799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998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441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05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860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40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451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" type="tx">
  <p:cSld name="One column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0" y="0"/>
            <a:ext cx="9431600" cy="6685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0" y="668400"/>
            <a:ext cx="12192000" cy="60523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548640" lvl="0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●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097280" lvl="1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○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1645920" lvl="2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■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2194560" lvl="3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●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2743200" lvl="4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○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3291840" lvl="5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■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840480" lvl="6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●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4389120" lvl="7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○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937760" lvl="8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■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11460411" y="6409498"/>
            <a:ext cx="731600" cy="5248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2567958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" type="title">
  <p:cSld name="Title &amp; Subtitle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>
            <a:spLocks noGrp="1"/>
          </p:cNvSpPr>
          <p:nvPr>
            <p:ph type="title"/>
          </p:nvPr>
        </p:nvSpPr>
        <p:spPr>
          <a:xfrm>
            <a:off x="1190625" y="1151929"/>
            <a:ext cx="9810800" cy="2321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5"/>
          <p:cNvSpPr txBox="1">
            <a:spLocks noGrp="1"/>
          </p:cNvSpPr>
          <p:nvPr>
            <p:ph type="body" idx="1"/>
          </p:nvPr>
        </p:nvSpPr>
        <p:spPr>
          <a:xfrm>
            <a:off x="1190625" y="3545086"/>
            <a:ext cx="9810800" cy="794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548640" lvl="0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1pPr>
            <a:lvl2pPr marL="1097280" lvl="1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2pPr>
            <a:lvl3pPr marL="1645920" lvl="2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3pPr>
            <a:lvl4pPr marL="2194560" lvl="3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4pPr>
            <a:lvl5pPr marL="2743200" lvl="4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5pPr>
            <a:lvl6pPr marL="3291840" lvl="5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marL="3840480" lvl="6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marL="4389120" lvl="7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marL="4937760" lvl="8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25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306341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598"/>
            <a:ext cx="12192000" cy="672269"/>
          </a:xfrm>
          <a:solidFill>
            <a:schemeClr val="accent5">
              <a:lumMod val="50000"/>
            </a:schemeClr>
          </a:solidFill>
        </p:spPr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931" y="1068225"/>
            <a:ext cx="10927770" cy="4663155"/>
          </a:xfrm>
        </p:spPr>
        <p:txBody>
          <a:bodyPr anchor="t"/>
          <a:lstStyle>
            <a:lvl1pPr marL="285750" indent="-285750">
              <a:buSzPct val="145000"/>
              <a:buFont typeface="Wingdings" panose="05000000000000000000" pitchFamily="2" charset="2"/>
              <a:buChar char="§"/>
              <a:defRPr/>
            </a:lvl1pPr>
            <a:lvl2pPr marL="742950" indent="-285750">
              <a:buSzPct val="66000"/>
              <a:buFont typeface="Century Gothic" panose="020B0502020202020204" pitchFamily="34" charset="0"/>
              <a:buChar char="►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13812" y="6492875"/>
            <a:ext cx="1600200" cy="365125"/>
          </a:xfrm>
        </p:spPr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77208"/>
            <a:ext cx="7543800" cy="365125"/>
          </a:xfrm>
        </p:spPr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640833" y="6493795"/>
            <a:ext cx="551167" cy="365125"/>
          </a:xfrm>
          <a:solidFill>
            <a:srgbClr val="023FC6"/>
          </a:solidFill>
        </p:spPr>
        <p:txBody>
          <a:bodyPr/>
          <a:lstStyle>
            <a:lvl1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7998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tx">
  <p:cSld name="Blank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21405188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Horizontal">
  <p:cSld name="Photo - Horizontal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>
            <a:spLocks noGrp="1"/>
          </p:cNvSpPr>
          <p:nvPr>
            <p:ph type="pic" idx="2"/>
          </p:nvPr>
        </p:nvSpPr>
        <p:spPr>
          <a:xfrm>
            <a:off x="1520708" y="203273"/>
            <a:ext cx="9144000" cy="4574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700" tIns="30350" rIns="60700" bIns="303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57" name="Google Shape;157;p27"/>
          <p:cNvSpPr txBox="1">
            <a:spLocks noGrp="1"/>
          </p:cNvSpPr>
          <p:nvPr>
            <p:ph type="title"/>
          </p:nvPr>
        </p:nvSpPr>
        <p:spPr>
          <a:xfrm>
            <a:off x="1190625" y="4723805"/>
            <a:ext cx="9810800" cy="100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7"/>
          <p:cNvSpPr txBox="1">
            <a:spLocks noGrp="1"/>
          </p:cNvSpPr>
          <p:nvPr>
            <p:ph type="body" idx="1"/>
          </p:nvPr>
        </p:nvSpPr>
        <p:spPr>
          <a:xfrm>
            <a:off x="1190625" y="5732860"/>
            <a:ext cx="9810800" cy="794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548640" lvl="0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1pPr>
            <a:lvl2pPr marL="1097280" lvl="1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2pPr>
            <a:lvl3pPr marL="1645920" lvl="2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3pPr>
            <a:lvl4pPr marL="2194560" lvl="3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4pPr>
            <a:lvl5pPr marL="2743200" lvl="4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5pPr>
            <a:lvl6pPr marL="3291840" lvl="5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marL="3840480" lvl="6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marL="4389120" lvl="7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marL="4937760" lvl="8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>
            <a:endParaRPr/>
          </a:p>
        </p:txBody>
      </p:sp>
      <p:sp>
        <p:nvSpPr>
          <p:cNvPr id="159" name="Google Shape;159;p27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4057798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Vertical">
  <p:cSld name="Photo - Vertical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>
            <a:spLocks noGrp="1"/>
          </p:cNvSpPr>
          <p:nvPr>
            <p:ph type="pic" idx="2"/>
          </p:nvPr>
        </p:nvSpPr>
        <p:spPr>
          <a:xfrm>
            <a:off x="2122289" y="431602"/>
            <a:ext cx="11626400" cy="5813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700" tIns="30350" rIns="60700" bIns="303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62" name="Google Shape;162;p28"/>
          <p:cNvSpPr txBox="1">
            <a:spLocks noGrp="1"/>
          </p:cNvSpPr>
          <p:nvPr>
            <p:ph type="title"/>
          </p:nvPr>
        </p:nvSpPr>
        <p:spPr>
          <a:xfrm>
            <a:off x="892969" y="446484"/>
            <a:ext cx="5000800" cy="2804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Helvetica Neue"/>
              <a:buNone/>
              <a:defRPr sz="4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8"/>
          <p:cNvSpPr txBox="1">
            <a:spLocks noGrp="1"/>
          </p:cNvSpPr>
          <p:nvPr>
            <p:ph type="body" idx="1"/>
          </p:nvPr>
        </p:nvSpPr>
        <p:spPr>
          <a:xfrm>
            <a:off x="892969" y="3321844"/>
            <a:ext cx="5000800" cy="2893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548640" lvl="0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1pPr>
            <a:lvl2pPr marL="1097280" lvl="1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2pPr>
            <a:lvl3pPr marL="1645920" lvl="2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3pPr>
            <a:lvl4pPr marL="2194560" lvl="3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4pPr>
            <a:lvl5pPr marL="2743200" lvl="4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Helvetica Neue"/>
              <a:buNone/>
              <a:defRPr sz="3000"/>
            </a:lvl5pPr>
            <a:lvl6pPr marL="3291840" lvl="5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marL="3840480" lvl="6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marL="4389120" lvl="7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marL="4937760" lvl="8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p28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13671918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- Top">
  <p:cSld name="Title - Top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9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10406000" cy="1518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9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4161422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ullets">
  <p:cSld name="Title &amp; Bullets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10406000" cy="1518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30"/>
          <p:cNvSpPr txBox="1">
            <a:spLocks noGrp="1"/>
          </p:cNvSpPr>
          <p:nvPr>
            <p:ph type="body" idx="1"/>
          </p:nvPr>
        </p:nvSpPr>
        <p:spPr>
          <a:xfrm>
            <a:off x="892969" y="1821656"/>
            <a:ext cx="10406000" cy="44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ctr" anchorCtr="0">
            <a:noAutofit/>
          </a:bodyPr>
          <a:lstStyle>
            <a:lvl1pPr marL="548640" lvl="0" indent="-3657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200"/>
              <a:buChar char="•"/>
              <a:defRPr/>
            </a:lvl1pPr>
            <a:lvl2pPr marL="1097280" lvl="1" indent="-3657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200"/>
              <a:buChar char="•"/>
              <a:defRPr/>
            </a:lvl2pPr>
            <a:lvl3pPr marL="1645920" lvl="2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3pPr>
            <a:lvl4pPr marL="2194560" lvl="3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4pPr>
            <a:lvl5pPr marL="2743200" lvl="4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5pPr>
            <a:lvl6pPr marL="3291840" lvl="5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marL="3840480" lvl="6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marL="4389120" lvl="7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marL="4937760" lvl="8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>
            <a:endParaRPr/>
          </a:p>
        </p:txBody>
      </p:sp>
      <p:sp>
        <p:nvSpPr>
          <p:cNvPr id="171" name="Google Shape;171;p30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30988326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Bullets &amp; Photo">
  <p:cSld name="Title, Bullets &amp; Photo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>
            <a:spLocks noGrp="1"/>
          </p:cNvSpPr>
          <p:nvPr>
            <p:ph type="pic" idx="2"/>
          </p:nvPr>
        </p:nvSpPr>
        <p:spPr>
          <a:xfrm>
            <a:off x="3830836" y="1818679"/>
            <a:ext cx="8840400" cy="44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700" tIns="30350" rIns="60700" bIns="303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74" name="Google Shape;174;p31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10406000" cy="1518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31"/>
          <p:cNvSpPr txBox="1">
            <a:spLocks noGrp="1"/>
          </p:cNvSpPr>
          <p:nvPr>
            <p:ph type="body" idx="1"/>
          </p:nvPr>
        </p:nvSpPr>
        <p:spPr>
          <a:xfrm>
            <a:off x="892969" y="1821656"/>
            <a:ext cx="5000800" cy="44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ctr" anchorCtr="0">
            <a:noAutofit/>
          </a:bodyPr>
          <a:lstStyle>
            <a:lvl1pPr marL="548640" lvl="0" indent="-419100" algn="l" rtl="0">
              <a:lnSpc>
                <a:spcPct val="100000"/>
              </a:lnSpc>
              <a:spcBef>
                <a:spcPts val="252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Helvetica Neue"/>
              <a:buChar char="•"/>
              <a:defRPr sz="2280"/>
            </a:lvl1pPr>
            <a:lvl2pPr marL="1097280" lvl="1" indent="-419100" algn="l" rtl="0">
              <a:lnSpc>
                <a:spcPct val="100000"/>
              </a:lnSpc>
              <a:spcBef>
                <a:spcPts val="252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Helvetica Neue"/>
              <a:buChar char="•"/>
              <a:defRPr sz="2280"/>
            </a:lvl2pPr>
            <a:lvl3pPr marL="1645920" lvl="2" indent="-480060" algn="l" rtl="0">
              <a:lnSpc>
                <a:spcPct val="100000"/>
              </a:lnSpc>
              <a:spcBef>
                <a:spcPts val="252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Helvetica Neue"/>
              <a:buChar char="•"/>
              <a:defRPr sz="2280"/>
            </a:lvl3pPr>
            <a:lvl4pPr marL="2194560" lvl="3" indent="-480060" algn="l" rtl="0">
              <a:lnSpc>
                <a:spcPct val="100000"/>
              </a:lnSpc>
              <a:spcBef>
                <a:spcPts val="252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Helvetica Neue"/>
              <a:buChar char="•"/>
              <a:defRPr sz="2280"/>
            </a:lvl4pPr>
            <a:lvl5pPr marL="2743200" lvl="4" indent="-480060" algn="l" rtl="0">
              <a:lnSpc>
                <a:spcPct val="100000"/>
              </a:lnSpc>
              <a:spcBef>
                <a:spcPts val="252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Helvetica Neue"/>
              <a:buChar char="•"/>
              <a:defRPr sz="2280"/>
            </a:lvl5pPr>
            <a:lvl6pPr marL="3291840" lvl="5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marL="3840480" lvl="6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marL="4389120" lvl="7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marL="4937760" lvl="8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31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21909765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>
            <a:spLocks noGrp="1"/>
          </p:cNvSpPr>
          <p:nvPr>
            <p:ph type="body" idx="1"/>
          </p:nvPr>
        </p:nvSpPr>
        <p:spPr>
          <a:xfrm>
            <a:off x="892969" y="892969"/>
            <a:ext cx="10406000" cy="5072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ctr" anchorCtr="0">
            <a:noAutofit/>
          </a:bodyPr>
          <a:lstStyle>
            <a:lvl1pPr marL="548640" lvl="0" indent="-3657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200"/>
              <a:buChar char="•"/>
              <a:defRPr/>
            </a:lvl1pPr>
            <a:lvl2pPr marL="1097280" lvl="1" indent="-3657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200"/>
              <a:buChar char="•"/>
              <a:defRPr/>
            </a:lvl2pPr>
            <a:lvl3pPr marL="1645920" lvl="2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3pPr>
            <a:lvl4pPr marL="2194560" lvl="3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4pPr>
            <a:lvl5pPr marL="2743200" lvl="4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5pPr>
            <a:lvl6pPr marL="3291840" lvl="5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marL="3840480" lvl="6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marL="4389120" lvl="7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marL="4937760" lvl="8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32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4656107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- 3 Up">
  <p:cSld name="Photo - 3 Up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3"/>
          <p:cNvSpPr>
            <a:spLocks noGrp="1"/>
          </p:cNvSpPr>
          <p:nvPr>
            <p:ph type="pic" idx="2"/>
          </p:nvPr>
        </p:nvSpPr>
        <p:spPr>
          <a:xfrm>
            <a:off x="6262688" y="3536156"/>
            <a:ext cx="5676000" cy="2839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700" tIns="30350" rIns="60700" bIns="303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82" name="Google Shape;182;p33"/>
          <p:cNvSpPr>
            <a:spLocks noGrp="1"/>
          </p:cNvSpPr>
          <p:nvPr>
            <p:ph type="pic" idx="3"/>
          </p:nvPr>
        </p:nvSpPr>
        <p:spPr>
          <a:xfrm>
            <a:off x="6096000" y="625078"/>
            <a:ext cx="5500800" cy="27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700" tIns="30350" rIns="60700" bIns="303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83" name="Google Shape;183;p33"/>
          <p:cNvSpPr>
            <a:spLocks noGrp="1"/>
          </p:cNvSpPr>
          <p:nvPr>
            <p:ph type="pic" idx="4"/>
          </p:nvPr>
        </p:nvSpPr>
        <p:spPr>
          <a:xfrm>
            <a:off x="-2226469" y="625078"/>
            <a:ext cx="11233600" cy="5616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700" tIns="30350" rIns="60700" bIns="303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84" name="Google Shape;184;p33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33035120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4"/>
          <p:cNvSpPr txBox="1">
            <a:spLocks noGrp="1"/>
          </p:cNvSpPr>
          <p:nvPr>
            <p:ph type="body" idx="1"/>
          </p:nvPr>
        </p:nvSpPr>
        <p:spPr>
          <a:xfrm>
            <a:off x="1190625" y="4473774"/>
            <a:ext cx="9810800" cy="32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548640" lvl="0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920" i="1"/>
            </a:lvl1pPr>
            <a:lvl2pPr marL="1097280" lvl="1" indent="-3657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200"/>
              <a:buChar char="•"/>
              <a:defRPr/>
            </a:lvl2pPr>
            <a:lvl3pPr marL="1645920" lvl="2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3pPr>
            <a:lvl4pPr marL="2194560" lvl="3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4pPr>
            <a:lvl5pPr marL="2743200" lvl="4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5pPr>
            <a:lvl6pPr marL="3291840" lvl="5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marL="3840480" lvl="6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marL="4389120" lvl="7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marL="4937760" lvl="8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>
            <a:endParaRPr/>
          </a:p>
        </p:txBody>
      </p:sp>
      <p:sp>
        <p:nvSpPr>
          <p:cNvPr id="187" name="Google Shape;187;p34"/>
          <p:cNvSpPr txBox="1">
            <a:spLocks noGrp="1"/>
          </p:cNvSpPr>
          <p:nvPr>
            <p:ph type="body" idx="2"/>
          </p:nvPr>
        </p:nvSpPr>
        <p:spPr>
          <a:xfrm>
            <a:off x="1190625" y="3000313"/>
            <a:ext cx="9810800" cy="428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ctr" anchorCtr="0">
            <a:noAutofit/>
          </a:bodyPr>
          <a:lstStyle>
            <a:lvl1pPr marL="548640" lvl="0" indent="-27432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Helvetica Neue"/>
              <a:buNone/>
              <a:defRPr sz="276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097280" lvl="1" indent="-3657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200"/>
              <a:buChar char="•"/>
              <a:defRPr/>
            </a:lvl2pPr>
            <a:lvl3pPr marL="1645920" lvl="2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3pPr>
            <a:lvl4pPr marL="2194560" lvl="3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4pPr>
            <a:lvl5pPr marL="2743200" lvl="4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5pPr>
            <a:lvl6pPr marL="3291840" lvl="5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6pPr>
            <a:lvl7pPr marL="3840480" lvl="6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7pPr>
            <a:lvl8pPr marL="4389120" lvl="7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8pPr>
            <a:lvl9pPr marL="4937760" lvl="8" indent="-40386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1700"/>
              <a:buChar char="•"/>
              <a:defRPr/>
            </a:lvl9pPr>
          </a:lstStyle>
          <a:p>
            <a:endParaRPr/>
          </a:p>
        </p:txBody>
      </p:sp>
      <p:sp>
        <p:nvSpPr>
          <p:cNvPr id="188" name="Google Shape;188;p34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6718337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">
  <p:cSld name="Photo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5"/>
          <p:cNvSpPr>
            <a:spLocks noGrp="1"/>
          </p:cNvSpPr>
          <p:nvPr>
            <p:ph type="pic" idx="2"/>
          </p:nvPr>
        </p:nvSpPr>
        <p:spPr>
          <a:xfrm>
            <a:off x="-890487" y="0"/>
            <a:ext cx="13973200" cy="6991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700" tIns="30350" rIns="60700" bIns="3035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336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52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91" name="Google Shape;191;p35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380644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9965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rgbClr val="000000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07133" y="0"/>
            <a:ext cx="11360800" cy="230688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24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Helvetica Neue Light"/>
              <a:buNone/>
              <a:defRPr sz="624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Helvetica Neue Light"/>
              <a:buNone/>
              <a:defRPr sz="624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Helvetica Neue Light"/>
              <a:buNone/>
              <a:defRPr sz="624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Helvetica Neue Light"/>
              <a:buNone/>
              <a:defRPr sz="624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Helvetica Neue Light"/>
              <a:buNone/>
              <a:defRPr sz="624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Helvetica Neue Light"/>
              <a:buNone/>
              <a:defRPr sz="624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Helvetica Neue Light"/>
              <a:buNone/>
              <a:defRPr sz="624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Helvetica Neue Light"/>
              <a:buNone/>
              <a:defRPr sz="624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9050367" y="5735701"/>
            <a:ext cx="3077263" cy="1055130"/>
            <a:chOff x="152400" y="4683325"/>
            <a:chExt cx="2307947" cy="879275"/>
          </a:xfrm>
        </p:grpSpPr>
        <p:pic>
          <p:nvPicPr>
            <p:cNvPr id="13" name="Google Shape;13;p2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52400" y="5151124"/>
              <a:ext cx="1861437" cy="4114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4;p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619675" y="4683325"/>
              <a:ext cx="840672" cy="879273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6652675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2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2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2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2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2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2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2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2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2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11460411" y="6409498"/>
            <a:ext cx="731600" cy="5248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35652740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" type="tx">
  <p:cSld name="One column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0" y="0"/>
            <a:ext cx="9431600" cy="6685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Helvetica Neue Light"/>
              <a:buNone/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Helvetica Neue"/>
              <a:buNone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0" y="668400"/>
            <a:ext cx="12192000" cy="60523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548640" lvl="0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●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1097280" lvl="1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○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1645920" lvl="2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■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2194560" lvl="3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●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2743200" lvl="4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○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3291840" lvl="5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■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840480" lvl="6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●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4389120" lvl="7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○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937760" lvl="8" indent="-42672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■"/>
              <a:defRPr sz="24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11460411" y="6409498"/>
            <a:ext cx="731600" cy="52488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27551605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8" type="obj">
  <p:cSld name="Content 8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1473200" y="1717675"/>
            <a:ext cx="8348000" cy="114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538CD5"/>
              </a:buClr>
              <a:buSzPts val="1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1473200" y="3043238"/>
            <a:ext cx="8348000" cy="315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548640" lvl="0" indent="-411480" algn="l" rtl="0">
              <a:spcBef>
                <a:spcPts val="43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1097280" lvl="1" indent="-411480" algn="l" rtl="0">
              <a:spcBef>
                <a:spcPts val="43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○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645920" lvl="2" indent="-411480" algn="l" rtl="0">
              <a:spcBef>
                <a:spcPts val="43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■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2194560" lvl="3" indent="-411480" algn="l" rtl="0">
              <a:spcBef>
                <a:spcPts val="43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743200" lvl="4" indent="-411480" algn="l" rtl="0">
              <a:spcBef>
                <a:spcPts val="43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○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3291840" lvl="5" indent="-411480" algn="l" rtl="0">
              <a:spcBef>
                <a:spcPts val="43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■"/>
              <a:defRPr>
                <a:latin typeface="Calibri"/>
                <a:ea typeface="Calibri"/>
                <a:cs typeface="Calibri"/>
                <a:sym typeface="Calibri"/>
              </a:defRPr>
            </a:lvl6pPr>
            <a:lvl7pPr marL="3840480" lvl="6" indent="-411480" algn="l" rtl="0">
              <a:spcBef>
                <a:spcPts val="43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  <a:defRPr>
                <a:latin typeface="Calibri"/>
                <a:ea typeface="Calibri"/>
                <a:cs typeface="Calibri"/>
                <a:sym typeface="Calibri"/>
              </a:defRPr>
            </a:lvl7pPr>
            <a:lvl8pPr marL="4389120" lvl="7" indent="-411480" algn="l" rtl="0">
              <a:spcBef>
                <a:spcPts val="43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○"/>
              <a:defRPr>
                <a:latin typeface="Calibri"/>
                <a:ea typeface="Calibri"/>
                <a:cs typeface="Calibri"/>
                <a:sym typeface="Calibri"/>
              </a:defRPr>
            </a:lvl8pPr>
            <a:lvl9pPr marL="4937760" lvl="8" indent="-411480" algn="l" rtl="0">
              <a:spcBef>
                <a:spcPts val="432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■"/>
              <a:defRPr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600" cy="5248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1560"/>
            </a:lvl1pPr>
            <a:lvl2pPr lvl="1" rtl="0">
              <a:buNone/>
              <a:defRPr sz="1560"/>
            </a:lvl2pPr>
            <a:lvl3pPr lvl="2" rtl="0">
              <a:buNone/>
              <a:defRPr sz="1560"/>
            </a:lvl3pPr>
            <a:lvl4pPr lvl="3" rtl="0">
              <a:buNone/>
              <a:defRPr sz="1560"/>
            </a:lvl4pPr>
            <a:lvl5pPr lvl="4" rtl="0">
              <a:buNone/>
              <a:defRPr sz="1560"/>
            </a:lvl5pPr>
            <a:lvl6pPr lvl="5" rtl="0">
              <a:buNone/>
              <a:defRPr sz="1560"/>
            </a:lvl6pPr>
            <a:lvl7pPr lvl="6" rtl="0">
              <a:buNone/>
              <a:defRPr sz="1560"/>
            </a:lvl7pPr>
            <a:lvl8pPr lvl="7" rtl="0">
              <a:buNone/>
              <a:defRPr sz="1560"/>
            </a:lvl8pPr>
            <a:lvl9pPr lvl="8" rtl="0">
              <a:buNone/>
              <a:defRPr sz="1560"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</p:spTree>
    <p:extLst>
      <p:ext uri="{BB962C8B-B14F-4D97-AF65-F5344CB8AC3E}">
        <p14:creationId xmlns:p14="http://schemas.microsoft.com/office/powerpoint/2010/main" val="3324105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543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65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829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88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070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651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9659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  <p:sldLayoutId id="2147483864" r:id="rId18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10406000" cy="1518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300"/>
              <a:buFont typeface="Helvetica Neue"/>
              <a:buNone/>
              <a:defRPr sz="53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300"/>
              <a:buFont typeface="Helvetica Neue"/>
              <a:buNone/>
              <a:defRPr sz="53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300"/>
              <a:buFont typeface="Helvetica Neue"/>
              <a:buNone/>
              <a:defRPr sz="53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300"/>
              <a:buFont typeface="Helvetica Neue"/>
              <a:buNone/>
              <a:defRPr sz="53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300"/>
              <a:buFont typeface="Helvetica Neue"/>
              <a:buNone/>
              <a:defRPr sz="53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300"/>
              <a:buFont typeface="Helvetica Neue"/>
              <a:buNone/>
              <a:defRPr sz="53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300"/>
              <a:buFont typeface="Helvetica Neue"/>
              <a:buNone/>
              <a:defRPr sz="53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300"/>
              <a:buFont typeface="Helvetica Neue"/>
              <a:buNone/>
              <a:defRPr sz="53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300"/>
              <a:buFont typeface="Helvetica Neue"/>
              <a:buNone/>
              <a:defRPr sz="53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147" name="Google Shape;147;p24"/>
          <p:cNvSpPr txBox="1">
            <a:spLocks noGrp="1"/>
          </p:cNvSpPr>
          <p:nvPr>
            <p:ph type="sldNum" idx="12"/>
          </p:nvPr>
        </p:nvSpPr>
        <p:spPr>
          <a:xfrm>
            <a:off x="5933329" y="6536531"/>
            <a:ext cx="31880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32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  <p:sp>
        <p:nvSpPr>
          <p:cNvPr id="148" name="Google Shape;148;p24"/>
          <p:cNvSpPr txBox="1">
            <a:spLocks noGrp="1"/>
          </p:cNvSpPr>
          <p:nvPr>
            <p:ph type="body" idx="1"/>
          </p:nvPr>
        </p:nvSpPr>
        <p:spPr>
          <a:xfrm>
            <a:off x="892969" y="1821656"/>
            <a:ext cx="10406000" cy="44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3725" tIns="33725" rIns="33725" bIns="33725" anchor="ctr" anchorCtr="0">
            <a:noAutofit/>
          </a:bodyPr>
          <a:lstStyle>
            <a:lvl1pPr marL="457200" marR="0" lvl="0" indent="-361950" algn="l" rtl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61950" algn="l" rtl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•"/>
              <a:defRPr sz="2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425450" algn="l" rtl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425450" algn="l" rtl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425450" algn="l" rtl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425450" algn="l" rtl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425450" algn="l" rtl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425450" algn="l" rtl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425450" algn="l" rtl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Helvetica Neue"/>
              <a:buChar char="•"/>
              <a:defRPr sz="21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342237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100" y="-29650"/>
            <a:ext cx="12192000" cy="66852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9710" tIns="109710" rIns="109710" bIns="10971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60">
              <a:highlight>
                <a:srgbClr val="000000"/>
              </a:highlight>
            </a:endParaRPr>
          </a:p>
        </p:txBody>
      </p:sp>
      <p:sp>
        <p:nvSpPr>
          <p:cNvPr id="7" name="Google Shape;7;p1"/>
          <p:cNvSpPr txBox="1">
            <a:spLocks noGrp="1"/>
          </p:cNvSpPr>
          <p:nvPr>
            <p:ph type="sldNum" idx="12"/>
          </p:nvPr>
        </p:nvSpPr>
        <p:spPr>
          <a:xfrm>
            <a:off x="11460411" y="6409498"/>
            <a:ext cx="731600" cy="524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2160"/>
            </a:lvl1pPr>
            <a:lvl2pPr lvl="1" algn="r">
              <a:buNone/>
              <a:defRPr sz="2160"/>
            </a:lvl2pPr>
            <a:lvl3pPr lvl="2" algn="r">
              <a:buNone/>
              <a:defRPr sz="2160"/>
            </a:lvl3pPr>
            <a:lvl4pPr lvl="3" algn="r">
              <a:buNone/>
              <a:defRPr sz="2160"/>
            </a:lvl4pPr>
            <a:lvl5pPr lvl="4" algn="r">
              <a:buNone/>
              <a:defRPr sz="2160"/>
            </a:lvl5pPr>
            <a:lvl6pPr lvl="5" algn="r">
              <a:buNone/>
              <a:defRPr sz="2160"/>
            </a:lvl6pPr>
            <a:lvl7pPr lvl="6" algn="r">
              <a:buNone/>
              <a:defRPr sz="2160"/>
            </a:lvl7pPr>
            <a:lvl8pPr lvl="7" algn="r">
              <a:buNone/>
              <a:defRPr sz="2160"/>
            </a:lvl8pPr>
            <a:lvl9pPr lvl="8" algn="r">
              <a:buNone/>
              <a:defRPr sz="2160"/>
            </a:lvl9pPr>
          </a:lstStyle>
          <a:p>
            <a:fld id="{00000000-1234-1234-1234-123412341234}" type="slidenum">
              <a:rPr lang="de" smtClean="0"/>
              <a:pPr/>
              <a:t>‹#›</a:t>
            </a:fld>
            <a:endParaRPr lang="de"/>
          </a:p>
        </p:txBody>
      </p:sp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0" y="0"/>
            <a:ext cx="10639200" cy="6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Helvetica Neue Light"/>
              <a:buNone/>
              <a:defRPr sz="2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0" y="668400"/>
            <a:ext cx="12192000" cy="6052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●"/>
              <a:defRPr sz="2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914400" lvl="1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○"/>
              <a:defRPr sz="2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1371600" lvl="2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■"/>
              <a:defRPr sz="2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1828800" lvl="3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●"/>
              <a:defRPr sz="2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2286000" lvl="4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○"/>
              <a:defRPr sz="2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2743200" lvl="5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■"/>
              <a:defRPr sz="2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lvl="6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●"/>
              <a:defRPr sz="2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lvl="7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○"/>
              <a:defRPr sz="2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lvl="8" indent="-355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 Light"/>
              <a:buChar char="■"/>
              <a:defRPr sz="2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3672795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6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5" Type="http://schemas.openxmlformats.org/officeDocument/2006/relationships/hyperlink" Target="https://arxiv.org/pdf/1909.13022.pdf" TargetMode="External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Google Shape;196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13380" y="695070"/>
            <a:ext cx="3525480" cy="23058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197" name="Google Shape;197;p36"/>
          <p:cNvSpPr txBox="1"/>
          <p:nvPr/>
        </p:nvSpPr>
        <p:spPr>
          <a:xfrm>
            <a:off x="1048349" y="4202310"/>
            <a:ext cx="10533960" cy="1232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470" tIns="40470" rIns="40470" bIns="40470" anchor="ctr" anchorCtr="0">
            <a:noAutofit/>
          </a:bodyPr>
          <a:lstStyle/>
          <a:p>
            <a:pPr>
              <a:buClr>
                <a:srgbClr val="FFFFFF"/>
              </a:buClr>
              <a:buSzPts val="6300"/>
            </a:pPr>
            <a:r>
              <a:rPr lang="de" sz="576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ANUBIS layout and technology</a:t>
            </a:r>
            <a:endParaRPr sz="120"/>
          </a:p>
        </p:txBody>
      </p:sp>
      <p:sp>
        <p:nvSpPr>
          <p:cNvPr id="198" name="Google Shape;198;p36"/>
          <p:cNvSpPr txBox="1"/>
          <p:nvPr/>
        </p:nvSpPr>
        <p:spPr>
          <a:xfrm>
            <a:off x="1052190" y="5261966"/>
            <a:ext cx="10421280" cy="982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470" tIns="40470" rIns="40470" bIns="40470" anchor="ctr" anchorCtr="0">
            <a:noAutofit/>
          </a:bodyPr>
          <a:lstStyle/>
          <a:p>
            <a:pPr>
              <a:lnSpc>
                <a:spcPct val="163636"/>
              </a:lnSpc>
              <a:buClr>
                <a:srgbClr val="FFFFFF"/>
              </a:buClr>
              <a:buSzPts val="2200"/>
            </a:pPr>
            <a:r>
              <a:rPr lang="de" sz="264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AN Underground Belayed In-Shaft search experiment </a:t>
            </a:r>
            <a:endParaRPr sz="1080"/>
          </a:p>
        </p:txBody>
      </p:sp>
      <p:sp>
        <p:nvSpPr>
          <p:cNvPr id="199" name="Google Shape;199;p36"/>
          <p:cNvSpPr txBox="1"/>
          <p:nvPr/>
        </p:nvSpPr>
        <p:spPr>
          <a:xfrm>
            <a:off x="1045564" y="5918718"/>
            <a:ext cx="10200960" cy="566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470" tIns="40470" rIns="40470" bIns="40470" anchor="t" anchorCtr="0">
            <a:noAutofit/>
          </a:bodyPr>
          <a:lstStyle/>
          <a:p>
            <a:pPr>
              <a:buClr>
                <a:srgbClr val="B41600"/>
              </a:buClr>
              <a:buSzPts val="1500"/>
            </a:pPr>
            <a:r>
              <a:rPr lang="de">
                <a:solidFill>
                  <a:srgbClr val="B416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Giulio Aielli </a:t>
            </a:r>
            <a:r>
              <a:rPr lang="d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• Martin Bauer • Oleg Brandt • Lawrence Lee • Christian Ohm • Bálint Szepfalvi</a:t>
            </a:r>
            <a:endParaRPr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grpSp>
        <p:nvGrpSpPr>
          <p:cNvPr id="200" name="Google Shape;200;p36"/>
          <p:cNvGrpSpPr/>
          <p:nvPr/>
        </p:nvGrpSpPr>
        <p:grpSpPr>
          <a:xfrm>
            <a:off x="5104556" y="996380"/>
            <a:ext cx="3171797" cy="2480880"/>
            <a:chOff x="-2" y="-2"/>
            <a:chExt cx="3759300" cy="3528589"/>
          </a:xfrm>
        </p:grpSpPr>
        <p:sp>
          <p:nvSpPr>
            <p:cNvPr id="201" name="Google Shape;201;p36"/>
            <p:cNvSpPr/>
            <p:nvPr/>
          </p:nvSpPr>
          <p:spPr>
            <a:xfrm>
              <a:off x="34157" y="8087"/>
              <a:ext cx="3690900" cy="35205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40470" tIns="40470" rIns="40470" bIns="40470" anchor="ctr" anchorCtr="0">
              <a:noAutofit/>
            </a:bodyPr>
            <a:lstStyle/>
            <a:p>
              <a:pPr algn="ctr">
                <a:buClr>
                  <a:srgbClr val="FFFFFF"/>
                </a:buClr>
                <a:buSzPts val="2100"/>
              </a:pPr>
              <a:endParaRPr sz="252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grpSp>
          <p:nvGrpSpPr>
            <p:cNvPr id="202" name="Google Shape;202;p36"/>
            <p:cNvGrpSpPr/>
            <p:nvPr/>
          </p:nvGrpSpPr>
          <p:grpSpPr>
            <a:xfrm>
              <a:off x="-2" y="-2"/>
              <a:ext cx="3759300" cy="3524030"/>
              <a:chOff x="-1" y="-1"/>
              <a:chExt cx="3759300" cy="3524030"/>
            </a:xfrm>
          </p:grpSpPr>
          <p:grpSp>
            <p:nvGrpSpPr>
              <p:cNvPr id="203" name="Google Shape;203;p36"/>
              <p:cNvGrpSpPr/>
              <p:nvPr/>
            </p:nvGrpSpPr>
            <p:grpSpPr>
              <a:xfrm>
                <a:off x="-1" y="-1"/>
                <a:ext cx="3759300" cy="3524030"/>
                <a:chOff x="0" y="0"/>
                <a:chExt cx="3759300" cy="3524030"/>
              </a:xfrm>
            </p:grpSpPr>
            <p:pic>
              <p:nvPicPr>
                <p:cNvPr id="204" name="Google Shape;204;p36" descr="cavern.jpg"/>
                <p:cNvPicPr preferRelativeResize="0"/>
                <p:nvPr/>
              </p:nvPicPr>
              <p:blipFill rotWithShape="1">
                <a:blip r:embed="rId4">
                  <a:alphaModFix/>
                </a:blip>
                <a:srcRect l="9" t="365" b="21922"/>
                <a:stretch/>
              </p:blipFill>
              <p:spPr>
                <a:xfrm>
                  <a:off x="495164" y="20"/>
                  <a:ext cx="2769012" cy="35240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00" h="20595" extrusionOk="0">
                      <a:moveTo>
                        <a:pt x="10798" y="0"/>
                      </a:moveTo>
                      <a:cubicBezTo>
                        <a:pt x="7054" y="0"/>
                        <a:pt x="3309" y="1004"/>
                        <a:pt x="452" y="3015"/>
                      </a:cubicBezTo>
                      <a:cubicBezTo>
                        <a:pt x="291" y="3128"/>
                        <a:pt x="152" y="3251"/>
                        <a:pt x="0" y="3368"/>
                      </a:cubicBezTo>
                      <a:lnTo>
                        <a:pt x="0" y="17226"/>
                      </a:lnTo>
                      <a:cubicBezTo>
                        <a:pt x="152" y="17343"/>
                        <a:pt x="291" y="17465"/>
                        <a:pt x="452" y="17579"/>
                      </a:cubicBezTo>
                      <a:cubicBezTo>
                        <a:pt x="6166" y="21600"/>
                        <a:pt x="15431" y="21600"/>
                        <a:pt x="21145" y="17579"/>
                      </a:cubicBezTo>
                      <a:cubicBezTo>
                        <a:pt x="21306" y="17465"/>
                        <a:pt x="21448" y="17343"/>
                        <a:pt x="21600" y="17226"/>
                      </a:cubicBezTo>
                      <a:lnTo>
                        <a:pt x="21600" y="3370"/>
                      </a:lnTo>
                      <a:cubicBezTo>
                        <a:pt x="21448" y="3252"/>
                        <a:pt x="21307" y="3129"/>
                        <a:pt x="21145" y="3015"/>
                      </a:cubicBezTo>
                      <a:cubicBezTo>
                        <a:pt x="18288" y="1004"/>
                        <a:pt x="14543" y="0"/>
                        <a:pt x="10798" y="0"/>
                      </a:cubicBezTo>
                      <a:close/>
                    </a:path>
                  </a:pathLst>
                </a:custGeom>
                <a:noFill/>
                <a:ln>
                  <a:noFill/>
                </a:ln>
              </p:spPr>
            </p:pic>
            <p:sp>
              <p:nvSpPr>
                <p:cNvPr id="205" name="Google Shape;205;p36"/>
                <p:cNvSpPr/>
                <p:nvPr/>
              </p:nvSpPr>
              <p:spPr>
                <a:xfrm>
                  <a:off x="0" y="0"/>
                  <a:ext cx="3759300" cy="3515400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000000"/>
                  </a:solidFill>
                  <a:prstDash val="solid"/>
                  <a:miter lim="400000"/>
                  <a:headEnd type="none" w="sm" len="sm"/>
                  <a:tailEnd type="none" w="sm" len="sm"/>
                </a:ln>
              </p:spPr>
              <p:txBody>
                <a:bodyPr spcFirstLastPara="1" wrap="square" lIns="40470" tIns="40470" rIns="40470" bIns="40470" anchor="ctr" anchorCtr="0">
                  <a:noAutofit/>
                </a:bodyPr>
                <a:lstStyle/>
                <a:p>
                  <a:pPr algn="ctr">
                    <a:buClr>
                      <a:srgbClr val="FFFFFF"/>
                    </a:buClr>
                    <a:buSzPts val="2100"/>
                  </a:pPr>
                  <a:endParaRPr sz="2520">
                    <a:solidFill>
                      <a:srgbClr val="000000"/>
                    </a:solidFill>
                    <a:latin typeface="Helvetica Neue Light"/>
                    <a:ea typeface="Helvetica Neue Light"/>
                    <a:cs typeface="Helvetica Neue Light"/>
                    <a:sym typeface="Helvetica Neue Light"/>
                  </a:endParaRPr>
                </a:p>
              </p:txBody>
            </p:sp>
          </p:grpSp>
          <p:sp>
            <p:nvSpPr>
              <p:cNvPr id="206" name="Google Shape;206;p36"/>
              <p:cNvSpPr/>
              <p:nvPr/>
            </p:nvSpPr>
            <p:spPr>
              <a:xfrm>
                <a:off x="2051844" y="1353465"/>
                <a:ext cx="849000" cy="189000"/>
              </a:xfrm>
              <a:prstGeom prst="ellipse">
                <a:avLst/>
              </a:prstGeom>
              <a:solidFill>
                <a:srgbClr val="EB220C">
                  <a:alpha val="50980"/>
                </a:srgbClr>
              </a:solidFill>
              <a:ln>
                <a:noFill/>
              </a:ln>
            </p:spPr>
            <p:txBody>
              <a:bodyPr spcFirstLastPara="1" wrap="square" lIns="40470" tIns="40470" rIns="40470" bIns="40470" anchor="ctr" anchorCtr="0">
                <a:noAutofit/>
              </a:bodyPr>
              <a:lstStyle/>
              <a:p>
                <a:pPr algn="ctr">
                  <a:buClr>
                    <a:srgbClr val="FFFFFF"/>
                  </a:buClr>
                  <a:buSzPts val="2100"/>
                </a:pPr>
                <a:endParaRPr sz="2520">
                  <a:solidFill>
                    <a:srgbClr val="000000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endParaRPr>
              </a:p>
            </p:txBody>
          </p:sp>
          <p:sp>
            <p:nvSpPr>
              <p:cNvPr id="207" name="Google Shape;207;p36"/>
              <p:cNvSpPr/>
              <p:nvPr/>
            </p:nvSpPr>
            <p:spPr>
              <a:xfrm>
                <a:off x="2073386" y="851815"/>
                <a:ext cx="849000" cy="189000"/>
              </a:xfrm>
              <a:prstGeom prst="ellipse">
                <a:avLst/>
              </a:prstGeom>
              <a:solidFill>
                <a:srgbClr val="EB220C">
                  <a:alpha val="50980"/>
                </a:srgbClr>
              </a:solidFill>
              <a:ln>
                <a:noFill/>
              </a:ln>
            </p:spPr>
            <p:txBody>
              <a:bodyPr spcFirstLastPara="1" wrap="square" lIns="40470" tIns="40470" rIns="40470" bIns="40470" anchor="ctr" anchorCtr="0">
                <a:noAutofit/>
              </a:bodyPr>
              <a:lstStyle/>
              <a:p>
                <a:pPr algn="ctr">
                  <a:buClr>
                    <a:srgbClr val="FFFFFF"/>
                  </a:buClr>
                  <a:buSzPts val="2100"/>
                </a:pPr>
                <a:endParaRPr sz="2520">
                  <a:solidFill>
                    <a:srgbClr val="000000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endParaRPr>
              </a:p>
            </p:txBody>
          </p:sp>
          <p:sp>
            <p:nvSpPr>
              <p:cNvPr id="208" name="Google Shape;208;p36"/>
              <p:cNvSpPr/>
              <p:nvPr/>
            </p:nvSpPr>
            <p:spPr>
              <a:xfrm>
                <a:off x="2073386" y="291006"/>
                <a:ext cx="849000" cy="235500"/>
              </a:xfrm>
              <a:prstGeom prst="ellipse">
                <a:avLst/>
              </a:prstGeom>
              <a:solidFill>
                <a:srgbClr val="EB220C">
                  <a:alpha val="50980"/>
                </a:srgbClr>
              </a:solidFill>
              <a:ln>
                <a:noFill/>
              </a:ln>
            </p:spPr>
            <p:txBody>
              <a:bodyPr spcFirstLastPara="1" wrap="square" lIns="40470" tIns="40470" rIns="40470" bIns="40470" anchor="ctr" anchorCtr="0">
                <a:noAutofit/>
              </a:bodyPr>
              <a:lstStyle/>
              <a:p>
                <a:pPr algn="ctr">
                  <a:buClr>
                    <a:srgbClr val="FFFFFF"/>
                  </a:buClr>
                  <a:buSzPts val="2100"/>
                </a:pPr>
                <a:endParaRPr sz="2520">
                  <a:solidFill>
                    <a:srgbClr val="000000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endParaRPr>
              </a:p>
            </p:txBody>
          </p:sp>
          <p:sp>
            <p:nvSpPr>
              <p:cNvPr id="209" name="Google Shape;209;p36"/>
              <p:cNvSpPr/>
              <p:nvPr/>
            </p:nvSpPr>
            <p:spPr>
              <a:xfrm>
                <a:off x="2048766" y="1829715"/>
                <a:ext cx="849000" cy="189000"/>
              </a:xfrm>
              <a:prstGeom prst="ellipse">
                <a:avLst/>
              </a:prstGeom>
              <a:solidFill>
                <a:srgbClr val="EB220C">
                  <a:alpha val="50980"/>
                </a:srgbClr>
              </a:solidFill>
              <a:ln>
                <a:noFill/>
              </a:ln>
            </p:spPr>
            <p:txBody>
              <a:bodyPr spcFirstLastPara="1" wrap="square" lIns="40470" tIns="40470" rIns="40470" bIns="40470" anchor="ctr" anchorCtr="0">
                <a:noAutofit/>
              </a:bodyPr>
              <a:lstStyle/>
              <a:p>
                <a:pPr algn="ctr">
                  <a:buClr>
                    <a:srgbClr val="FFFFFF"/>
                  </a:buClr>
                  <a:buSzPts val="2100"/>
                </a:pPr>
                <a:endParaRPr sz="2520">
                  <a:solidFill>
                    <a:srgbClr val="000000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endParaRPr>
              </a:p>
            </p:txBody>
          </p:sp>
        </p:grpSp>
      </p:grpSp>
      <p:pic>
        <p:nvPicPr>
          <p:cNvPr id="210" name="Google Shape;210;p36" descr="opo0639a.jpg"/>
          <p:cNvPicPr preferRelativeResize="0"/>
          <p:nvPr/>
        </p:nvPicPr>
        <p:blipFill rotWithShape="1">
          <a:blip r:embed="rId5">
            <a:alphaModFix/>
          </a:blip>
          <a:srcRect l="11597" t="2399" r="17253" b="2389"/>
          <a:stretch/>
        </p:blipFill>
        <p:spPr>
          <a:xfrm>
            <a:off x="7879179" y="1633642"/>
            <a:ext cx="3170051" cy="2643224"/>
          </a:xfrm>
          <a:custGeom>
            <a:avLst/>
            <a:gdLst/>
            <a:ahLst/>
            <a:cxnLst/>
            <a:rect l="l" t="t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1" y="3016"/>
                </a:cubicBezTo>
                <a:cubicBezTo>
                  <a:pt x="-961" y="7037"/>
                  <a:pt x="-961" y="13557"/>
                  <a:pt x="2881" y="17579"/>
                </a:cubicBezTo>
                <a:cubicBezTo>
                  <a:pt x="6724" y="21600"/>
                  <a:pt x="12954" y="21600"/>
                  <a:pt x="16797" y="17579"/>
                </a:cubicBezTo>
                <a:cubicBezTo>
                  <a:pt x="20639" y="13557"/>
                  <a:pt x="20639" y="7037"/>
                  <a:pt x="16797" y="3016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211" name="Google Shape;211;p36"/>
          <p:cNvSpPr txBox="1"/>
          <p:nvPr/>
        </p:nvSpPr>
        <p:spPr>
          <a:xfrm>
            <a:off x="1035623" y="6436933"/>
            <a:ext cx="9469080" cy="388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470" tIns="40470" rIns="40470" bIns="40470" anchor="t" anchorCtr="0">
            <a:noAutofit/>
          </a:bodyPr>
          <a:lstStyle/>
          <a:p>
            <a:pPr>
              <a:buClr>
                <a:srgbClr val="B41600"/>
              </a:buClr>
              <a:buSzPts val="1700"/>
            </a:pPr>
            <a:r>
              <a:rPr lang="de" sz="2040">
                <a:solidFill>
                  <a:srgbClr val="B416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LLP Workshop, 16 Nov 2020</a:t>
            </a:r>
            <a:endParaRPr sz="2040">
              <a:solidFill>
                <a:srgbClr val="B416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2" name="Google Shape;212;p36"/>
          <p:cNvSpPr txBox="1">
            <a:spLocks noGrp="1"/>
          </p:cNvSpPr>
          <p:nvPr>
            <p:ph type="sldNum" idx="12"/>
          </p:nvPr>
        </p:nvSpPr>
        <p:spPr>
          <a:xfrm>
            <a:off x="5997258" y="6536531"/>
            <a:ext cx="191880" cy="22788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40470" tIns="40470" rIns="40470" bIns="40470" rtlCol="0" anchor="t" anchorCtr="0">
            <a:noAutofit/>
          </a:bodyPr>
          <a:lstStyle/>
          <a:p>
            <a:pPr algn="ctr">
              <a:buClr>
                <a:srgbClr val="000000"/>
              </a:buClr>
              <a:buSzPts val="1100"/>
            </a:pPr>
            <a:fld id="{00000000-1234-1234-1234-123412341234}" type="slidenum">
              <a:rPr lang="de">
                <a:latin typeface="Helvetica Neue Light"/>
                <a:ea typeface="Helvetica Neue Light"/>
                <a:cs typeface="Helvetica Neue Light"/>
                <a:sym typeface="Helvetica Neue Light"/>
              </a:rPr>
              <a:pPr algn="ctr">
                <a:buClr>
                  <a:srgbClr val="000000"/>
                </a:buClr>
                <a:buSzPts val="1100"/>
              </a:pPr>
              <a:t>1</a:t>
            </a:fld>
            <a:endParaRPr/>
          </a:p>
        </p:txBody>
      </p:sp>
      <p:pic>
        <p:nvPicPr>
          <p:cNvPr id="213" name="Google Shape;213;p36" descr="page1image1389772944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59675" y="3348811"/>
            <a:ext cx="1053703" cy="9108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478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Singlet structure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782" y="878035"/>
            <a:ext cx="3787120" cy="58316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b="1" noProof="0" dirty="0" smtClean="0"/>
              <a:t>A singlet is made of </a:t>
            </a:r>
          </a:p>
          <a:p>
            <a:r>
              <a:rPr lang="en-GB" noProof="0" dirty="0" smtClean="0"/>
              <a:t>a RPC gas gap </a:t>
            </a:r>
          </a:p>
          <a:p>
            <a:r>
              <a:rPr lang="en-GB" noProof="0" dirty="0" smtClean="0"/>
              <a:t>Two readout strip panels</a:t>
            </a:r>
          </a:p>
          <a:p>
            <a:pPr lvl="1"/>
            <a:r>
              <a:rPr lang="en-GB" noProof="0" dirty="0" smtClean="0"/>
              <a:t>Strip PCB facing the gap</a:t>
            </a:r>
          </a:p>
          <a:p>
            <a:pPr lvl="1"/>
            <a:r>
              <a:rPr lang="en-GB" noProof="0" dirty="0" smtClean="0"/>
              <a:t>Low </a:t>
            </a:r>
            <a:r>
              <a:rPr lang="en-GB" noProof="0" dirty="0" smtClean="0">
                <a:sym typeface="Symbol" panose="05050102010706020507" pitchFamily="18" charset="2"/>
              </a:rPr>
              <a:t></a:t>
            </a:r>
            <a:r>
              <a:rPr lang="en-GB" baseline="-25000" noProof="0" dirty="0" smtClean="0"/>
              <a:t>r</a:t>
            </a:r>
            <a:r>
              <a:rPr lang="en-GB" noProof="0" dirty="0" smtClean="0"/>
              <a:t> dielectric filler</a:t>
            </a:r>
          </a:p>
          <a:p>
            <a:pPr lvl="1"/>
            <a:r>
              <a:rPr lang="en-GB" noProof="0" dirty="0" smtClean="0"/>
              <a:t>Reference ground plane</a:t>
            </a:r>
          </a:p>
          <a:p>
            <a:pPr lvl="1"/>
            <a:r>
              <a:rPr lang="en-GB" noProof="0" dirty="0" smtClean="0"/>
              <a:t>Front end electronics</a:t>
            </a:r>
          </a:p>
          <a:p>
            <a:pPr lvl="1"/>
            <a:r>
              <a:rPr lang="en-GB" noProof="0" dirty="0" smtClean="0"/>
              <a:t>Matching resistors</a:t>
            </a:r>
          </a:p>
          <a:p>
            <a:r>
              <a:rPr lang="en-GB" noProof="0" dirty="0" smtClean="0"/>
              <a:t>Ground reference interconnections</a:t>
            </a:r>
          </a:p>
          <a:p>
            <a:r>
              <a:rPr lang="en-GB" noProof="0" dirty="0" smtClean="0"/>
              <a:t>A singlet is a independent faraday cage insensitive to the external world</a:t>
            </a:r>
          </a:p>
          <a:p>
            <a:r>
              <a:rPr lang="en-GB" noProof="0" dirty="0" smtClean="0"/>
              <a:t>A number of singlets can be boxed freely and interleaved with other materials</a:t>
            </a:r>
          </a:p>
          <a:p>
            <a:endParaRPr lang="en-GB" noProof="0" dirty="0" smtClean="0"/>
          </a:p>
          <a:p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3200" y="10682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03200" y="30653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3942830" y="909592"/>
            <a:ext cx="7933267" cy="933700"/>
            <a:chOff x="599979" y="5541384"/>
            <a:chExt cx="8946824" cy="895350"/>
          </a:xfrm>
        </p:grpSpPr>
        <p:sp>
          <p:nvSpPr>
            <p:cNvPr id="10" name="Ovale 193"/>
            <p:cNvSpPr/>
            <p:nvPr/>
          </p:nvSpPr>
          <p:spPr>
            <a:xfrm>
              <a:off x="9300423" y="6159750"/>
              <a:ext cx="89209" cy="15799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11" name="Gruppo 183"/>
            <p:cNvGrpSpPr/>
            <p:nvPr/>
          </p:nvGrpSpPr>
          <p:grpSpPr>
            <a:xfrm>
              <a:off x="9322339" y="6114031"/>
              <a:ext cx="103221" cy="45719"/>
              <a:chOff x="0" y="0"/>
              <a:chExt cx="109440" cy="18330"/>
            </a:xfrm>
          </p:grpSpPr>
          <p:sp>
            <p:nvSpPr>
              <p:cNvPr id="39" name="Rettangolo 188"/>
              <p:cNvSpPr/>
              <p:nvPr/>
            </p:nvSpPr>
            <p:spPr>
              <a:xfrm rot="5400000" flipV="1">
                <a:off x="0" y="0"/>
                <a:ext cx="18000" cy="18000"/>
              </a:xfrm>
              <a:prstGeom prst="rect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0" name="Rettangolo 189"/>
              <p:cNvSpPr/>
              <p:nvPr/>
            </p:nvSpPr>
            <p:spPr>
              <a:xfrm rot="5400000" flipV="1">
                <a:off x="43815" y="-26670"/>
                <a:ext cx="18000" cy="72000"/>
              </a:xfrm>
              <a:prstGeom prst="rect">
                <a:avLst/>
              </a:prstGeom>
              <a:solidFill>
                <a:srgbClr val="DDDDDD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41" name="Rettangolo 190"/>
              <p:cNvSpPr/>
              <p:nvPr/>
            </p:nvSpPr>
            <p:spPr>
              <a:xfrm rot="5400000" flipV="1">
                <a:off x="91440" y="0"/>
                <a:ext cx="18000" cy="18000"/>
              </a:xfrm>
              <a:prstGeom prst="rect">
                <a:avLst/>
              </a:prstGeom>
              <a:solidFill>
                <a:sysClr val="windowText" lastClr="00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12" name="Parentesi quadra aperta 186"/>
            <p:cNvSpPr/>
            <p:nvPr/>
          </p:nvSpPr>
          <p:spPr>
            <a:xfrm flipH="1">
              <a:off x="9300423" y="5591468"/>
              <a:ext cx="246380" cy="799079"/>
            </a:xfrm>
            <a:prstGeom prst="leftBracket">
              <a:avLst>
                <a:gd name="adj" fmla="val 0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13" name="Gruppo 162"/>
            <p:cNvGrpSpPr/>
            <p:nvPr/>
          </p:nvGrpSpPr>
          <p:grpSpPr>
            <a:xfrm>
              <a:off x="2274629" y="6112175"/>
              <a:ext cx="273457" cy="188928"/>
              <a:chOff x="1368" y="18776"/>
              <a:chExt cx="140145" cy="86038"/>
            </a:xfrm>
          </p:grpSpPr>
          <p:sp>
            <p:nvSpPr>
              <p:cNvPr id="36" name="Arco 178"/>
              <p:cNvSpPr/>
              <p:nvPr/>
            </p:nvSpPr>
            <p:spPr>
              <a:xfrm>
                <a:off x="21808" y="18776"/>
                <a:ext cx="113182" cy="86038"/>
              </a:xfrm>
              <a:prstGeom prst="arc">
                <a:avLst>
                  <a:gd name="adj1" fmla="val 10518104"/>
                  <a:gd name="adj2" fmla="val 20039696"/>
                </a:avLst>
              </a:prstGeom>
              <a:noFill/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7" name="Ovale 179"/>
              <p:cNvSpPr/>
              <p:nvPr/>
            </p:nvSpPr>
            <p:spPr>
              <a:xfrm>
                <a:off x="1368" y="58401"/>
                <a:ext cx="45719" cy="7200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8" name="Ovale 180"/>
              <p:cNvSpPr/>
              <p:nvPr/>
            </p:nvSpPr>
            <p:spPr>
              <a:xfrm>
                <a:off x="95794" y="34214"/>
                <a:ext cx="45719" cy="7200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99979" y="5610656"/>
              <a:ext cx="8877117" cy="826078"/>
              <a:chOff x="599979" y="5610656"/>
              <a:chExt cx="8877117" cy="826078"/>
            </a:xfrm>
          </p:grpSpPr>
          <p:sp>
            <p:nvSpPr>
              <p:cNvPr id="22" name="Rettangolo arrotondato 164"/>
              <p:cNvSpPr/>
              <p:nvPr/>
            </p:nvSpPr>
            <p:spPr>
              <a:xfrm rot="16200000" flipH="1">
                <a:off x="5842330" y="2779114"/>
                <a:ext cx="189723" cy="7038118"/>
              </a:xfrm>
              <a:prstGeom prst="roundRect">
                <a:avLst/>
              </a:prstGeom>
              <a:pattFill prst="ltVert">
                <a:fgClr>
                  <a:srgbClr val="EEECE1">
                    <a:lumMod val="90000"/>
                  </a:srgbClr>
                </a:fgClr>
                <a:bgClr>
                  <a:sysClr val="window" lastClr="FFFFFF"/>
                </a:bgClr>
              </a:pattFill>
              <a:ln w="31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cxnSp>
            <p:nvCxnSpPr>
              <p:cNvPr id="23" name="Connettore 1 165"/>
              <p:cNvCxnSpPr/>
              <p:nvPr/>
            </p:nvCxnSpPr>
            <p:spPr>
              <a:xfrm>
                <a:off x="2421066" y="6152839"/>
                <a:ext cx="704511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cxnSp>
            <p:nvCxnSpPr>
              <p:cNvPr id="24" name="Connettore 1 166"/>
              <p:cNvCxnSpPr/>
              <p:nvPr/>
            </p:nvCxnSpPr>
            <p:spPr>
              <a:xfrm>
                <a:off x="2417347" y="6179349"/>
                <a:ext cx="7044142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9BBB59">
                    <a:lumMod val="60000"/>
                    <a:lumOff val="40000"/>
                  </a:srgbClr>
                </a:solidFill>
                <a:prstDash val="solid"/>
              </a:ln>
              <a:effectLst/>
            </p:spPr>
          </p:cxnSp>
          <p:cxnSp>
            <p:nvCxnSpPr>
              <p:cNvPr id="25" name="Connettore 1 167"/>
              <p:cNvCxnSpPr/>
              <p:nvPr/>
            </p:nvCxnSpPr>
            <p:spPr>
              <a:xfrm flipV="1">
                <a:off x="659970" y="6413640"/>
                <a:ext cx="878400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9BBB59">
                    <a:lumMod val="60000"/>
                    <a:lumOff val="40000"/>
                  </a:srgbClr>
                </a:solidFill>
                <a:prstDash val="solid"/>
              </a:ln>
              <a:effectLst/>
            </p:spPr>
          </p:cxnSp>
          <p:cxnSp>
            <p:nvCxnSpPr>
              <p:cNvPr id="26" name="Connettore 1 168"/>
              <p:cNvCxnSpPr/>
              <p:nvPr/>
            </p:nvCxnSpPr>
            <p:spPr>
              <a:xfrm>
                <a:off x="657096" y="6436734"/>
                <a:ext cx="8820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grpSp>
            <p:nvGrpSpPr>
              <p:cNvPr id="27" name="Gruppo 169"/>
              <p:cNvGrpSpPr/>
              <p:nvPr/>
            </p:nvGrpSpPr>
            <p:grpSpPr>
              <a:xfrm>
                <a:off x="599979" y="5610656"/>
                <a:ext cx="2160283" cy="785287"/>
                <a:chOff x="33047" y="-42755"/>
                <a:chExt cx="1107132" cy="357620"/>
              </a:xfrm>
            </p:grpSpPr>
            <p:grpSp>
              <p:nvGrpSpPr>
                <p:cNvPr id="28" name="Gruppo 170"/>
                <p:cNvGrpSpPr/>
                <p:nvPr/>
              </p:nvGrpSpPr>
              <p:grpSpPr>
                <a:xfrm>
                  <a:off x="112761" y="60429"/>
                  <a:ext cx="259784" cy="223023"/>
                  <a:chOff x="-124900" y="-23520"/>
                  <a:chExt cx="438335" cy="244129"/>
                </a:xfrm>
              </p:grpSpPr>
              <p:sp>
                <p:nvSpPr>
                  <p:cNvPr id="34" name="Forma a L 176"/>
                  <p:cNvSpPr/>
                  <p:nvPr/>
                </p:nvSpPr>
                <p:spPr>
                  <a:xfrm flipH="1" flipV="1">
                    <a:off x="-120047" y="82233"/>
                    <a:ext cx="369028" cy="138376"/>
                  </a:xfrm>
                  <a:prstGeom prst="corner">
                    <a:avLst>
                      <a:gd name="adj1" fmla="val 0"/>
                      <a:gd name="adj2" fmla="val 0"/>
                    </a:avLst>
                  </a:prstGeom>
                  <a:solidFill>
                    <a:srgbClr val="FFC000"/>
                  </a:solidFill>
                  <a:ln w="2857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" name="Forma a L 177"/>
                  <p:cNvSpPr/>
                  <p:nvPr/>
                </p:nvSpPr>
                <p:spPr>
                  <a:xfrm flipH="1" flipV="1">
                    <a:off x="-124900" y="-23520"/>
                    <a:ext cx="438335" cy="237706"/>
                  </a:xfrm>
                  <a:prstGeom prst="corner">
                    <a:avLst>
                      <a:gd name="adj1" fmla="val 0"/>
                      <a:gd name="adj2" fmla="val 0"/>
                    </a:avLst>
                  </a:prstGeom>
                  <a:solidFill>
                    <a:srgbClr val="FFC000"/>
                  </a:solidFill>
                  <a:ln w="28575" cap="flat" cmpd="sng" algn="ctr">
                    <a:solidFill>
                      <a:srgbClr val="FFC000"/>
                    </a:solidFill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9" name="Rettangolo arrotondato 171"/>
                <p:cNvSpPr/>
                <p:nvPr/>
              </p:nvSpPr>
              <p:spPr>
                <a:xfrm flipH="1">
                  <a:off x="33047" y="-4476"/>
                  <a:ext cx="293234" cy="232666"/>
                </a:xfrm>
                <a:prstGeom prst="roundRect">
                  <a:avLst>
                    <a:gd name="adj" fmla="val 5514"/>
                  </a:avLst>
                </a:prstGeom>
                <a:solidFill>
                  <a:srgbClr val="F2F2F2">
                    <a:alpha val="69804"/>
                  </a:srgbClr>
                </a:solidFill>
                <a:ln w="3175" cap="flat" cmpd="sng" algn="ctr">
                  <a:solidFill>
                    <a:schemeClr val="bg1">
                      <a:lumMod val="65000"/>
                    </a:schemeClr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Parentesi quadra aperta 172"/>
                <p:cNvSpPr/>
                <p:nvPr/>
              </p:nvSpPr>
              <p:spPr>
                <a:xfrm>
                  <a:off x="78841" y="-42755"/>
                  <a:ext cx="111701" cy="263240"/>
                </a:xfrm>
                <a:prstGeom prst="leftBracket">
                  <a:avLst>
                    <a:gd name="adj" fmla="val 0"/>
                  </a:avLst>
                </a:prstGeom>
                <a:noFill/>
                <a:ln w="57150" cap="flat" cmpd="sng" algn="ctr">
                  <a:solidFill>
                    <a:srgbClr val="FFC000"/>
                  </a:solidFill>
                  <a:prstDash val="solid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31" name="Gruppo 173"/>
                <p:cNvGrpSpPr/>
                <p:nvPr/>
              </p:nvGrpSpPr>
              <p:grpSpPr>
                <a:xfrm>
                  <a:off x="60861" y="230865"/>
                  <a:ext cx="1079318" cy="84000"/>
                  <a:chOff x="-1437731" y="39579"/>
                  <a:chExt cx="1080277" cy="84473"/>
                </a:xfrm>
              </p:grpSpPr>
              <p:sp>
                <p:nvSpPr>
                  <p:cNvPr id="32" name="Rettangolo 174"/>
                  <p:cNvSpPr/>
                  <p:nvPr/>
                </p:nvSpPr>
                <p:spPr>
                  <a:xfrm flipH="1">
                    <a:off x="-1434797" y="39579"/>
                    <a:ext cx="900081" cy="39745"/>
                  </a:xfrm>
                  <a:prstGeom prst="rect">
                    <a:avLst/>
                  </a:prstGeom>
                  <a:solidFill>
                    <a:srgbClr val="92D050"/>
                  </a:solidFill>
                  <a:ln w="3175" cap="flat" cmpd="sng" algn="ctr">
                    <a:noFill/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" name="Rettangolo 175"/>
                  <p:cNvSpPr/>
                  <p:nvPr/>
                </p:nvSpPr>
                <p:spPr>
                  <a:xfrm flipH="1">
                    <a:off x="-1437731" y="79322"/>
                    <a:ext cx="1080277" cy="44730"/>
                  </a:xfrm>
                  <a:prstGeom prst="rect">
                    <a:avLst/>
                  </a:prstGeom>
                  <a:solidFill>
                    <a:srgbClr val="9BBB59">
                      <a:lumMod val="40000"/>
                      <a:lumOff val="60000"/>
                    </a:srgbClr>
                  </a:solidFill>
                  <a:ln w="3175" cap="flat" cmpd="sng" algn="ctr">
                    <a:noFill/>
                    <a:prstDash val="solid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5" name="Group 14"/>
            <p:cNvGrpSpPr/>
            <p:nvPr/>
          </p:nvGrpSpPr>
          <p:grpSpPr>
            <a:xfrm>
              <a:off x="663244" y="5541384"/>
              <a:ext cx="8788046" cy="274924"/>
              <a:chOff x="663244" y="5541384"/>
              <a:chExt cx="8788046" cy="274924"/>
            </a:xfrm>
          </p:grpSpPr>
          <p:cxnSp>
            <p:nvCxnSpPr>
              <p:cNvPr id="17" name="Connettore 1 157"/>
              <p:cNvCxnSpPr/>
              <p:nvPr/>
            </p:nvCxnSpPr>
            <p:spPr>
              <a:xfrm flipV="1">
                <a:off x="2423572" y="5816308"/>
                <a:ext cx="7023139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lgDashDot"/>
              </a:ln>
              <a:effectLst/>
            </p:spPr>
          </p:cxnSp>
          <p:cxnSp>
            <p:nvCxnSpPr>
              <p:cNvPr id="18" name="Connettore 1 158"/>
              <p:cNvCxnSpPr/>
              <p:nvPr/>
            </p:nvCxnSpPr>
            <p:spPr>
              <a:xfrm flipV="1">
                <a:off x="2421133" y="5791431"/>
                <a:ext cx="7023139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9BBB59">
                    <a:lumMod val="60000"/>
                    <a:lumOff val="40000"/>
                  </a:srgbClr>
                </a:solidFill>
                <a:prstDash val="solid"/>
              </a:ln>
              <a:effectLst/>
            </p:spPr>
          </p:cxnSp>
          <p:cxnSp>
            <p:nvCxnSpPr>
              <p:cNvPr id="19" name="Connettore 1 159"/>
              <p:cNvCxnSpPr/>
              <p:nvPr/>
            </p:nvCxnSpPr>
            <p:spPr>
              <a:xfrm flipV="1">
                <a:off x="667290" y="5566426"/>
                <a:ext cx="878400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9BBB59">
                    <a:lumMod val="60000"/>
                    <a:lumOff val="40000"/>
                  </a:srgbClr>
                </a:solidFill>
                <a:prstDash val="solid"/>
              </a:ln>
              <a:effectLst/>
            </p:spPr>
          </p:cxnSp>
          <p:cxnSp>
            <p:nvCxnSpPr>
              <p:cNvPr id="20" name="Connettore 1 160"/>
              <p:cNvCxnSpPr/>
              <p:nvPr/>
            </p:nvCxnSpPr>
            <p:spPr>
              <a:xfrm>
                <a:off x="663244" y="5541384"/>
                <a:ext cx="874800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21" name="Rettangolo arrotondato 161"/>
              <p:cNvSpPr/>
              <p:nvPr/>
            </p:nvSpPr>
            <p:spPr>
              <a:xfrm rot="5400000" flipH="1" flipV="1">
                <a:off x="5834351" y="2168159"/>
                <a:ext cx="189476" cy="7017411"/>
              </a:xfrm>
              <a:prstGeom prst="roundRect">
                <a:avLst/>
              </a:prstGeom>
              <a:pattFill prst="ltVert">
                <a:fgClr>
                  <a:srgbClr val="EEECE1">
                    <a:lumMod val="90000"/>
                  </a:srgbClr>
                </a:fgClr>
                <a:bgClr>
                  <a:sysClr val="window" lastClr="FFFFFF"/>
                </a:bgClr>
              </a:pattFill>
              <a:ln w="31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16" name="Rettangolo arrotondato 154"/>
            <p:cNvSpPr/>
            <p:nvPr/>
          </p:nvSpPr>
          <p:spPr>
            <a:xfrm rot="5400000" flipH="1" flipV="1">
              <a:off x="5766884" y="2624595"/>
              <a:ext cx="307161" cy="6722512"/>
            </a:xfrm>
            <a:prstGeom prst="roundRect">
              <a:avLst/>
            </a:prstGeom>
            <a:pattFill prst="smCheck">
              <a:fgClr>
                <a:srgbClr val="FFFF00"/>
              </a:fgClr>
              <a:bgClr>
                <a:sysClr val="window" lastClr="FFFFFF"/>
              </a:bgClr>
            </a:pattFill>
            <a:ln w="3175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pic>
        <p:nvPicPr>
          <p:cNvPr id="42" name="Immagin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326" y="2044393"/>
            <a:ext cx="4025642" cy="2239909"/>
          </a:xfrm>
          <a:prstGeom prst="rect">
            <a:avLst/>
          </a:prstGeom>
        </p:spPr>
      </p:pic>
      <p:pic>
        <p:nvPicPr>
          <p:cNvPr id="44" name="Immagin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14950" y="2044393"/>
            <a:ext cx="3321781" cy="22399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37" b="7750"/>
          <a:stretch/>
        </p:blipFill>
        <p:spPr>
          <a:xfrm>
            <a:off x="3913870" y="2019850"/>
            <a:ext cx="7927082" cy="412345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43" b="13874"/>
          <a:stretch/>
        </p:blipFill>
        <p:spPr>
          <a:xfrm>
            <a:off x="3902852" y="2010389"/>
            <a:ext cx="7927083" cy="4831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976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State of the art performance with 1 mm gas gap  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127912" y="788243"/>
            <a:ext cx="5224017" cy="3783757"/>
            <a:chOff x="721246" y="1903607"/>
            <a:chExt cx="5646823" cy="4102943"/>
          </a:xfrm>
        </p:grpSpPr>
        <p:grpSp>
          <p:nvGrpSpPr>
            <p:cNvPr id="24" name="Group 23"/>
            <p:cNvGrpSpPr/>
            <p:nvPr/>
          </p:nvGrpSpPr>
          <p:grpSpPr>
            <a:xfrm>
              <a:off x="721246" y="1903607"/>
              <a:ext cx="5646823" cy="4102943"/>
              <a:chOff x="375153" y="1576352"/>
              <a:chExt cx="6233465" cy="4484041"/>
            </a:xfrm>
            <a:solidFill>
              <a:schemeClr val="tx1"/>
            </a:solidFill>
          </p:grpSpPr>
          <p:pic>
            <p:nvPicPr>
              <p:cNvPr id="25" name="Picture 24"/>
              <p:cNvPicPr/>
              <p:nvPr/>
            </p:nvPicPr>
            <p:blipFill rotWithShape="1">
              <a:blip r:embed="rId2"/>
              <a:srcRect l="5217" t="7863" r="6506" b="5971"/>
              <a:stretch/>
            </p:blipFill>
            <p:spPr>
              <a:xfrm>
                <a:off x="739833" y="1834462"/>
                <a:ext cx="5868785" cy="3865418"/>
              </a:xfrm>
              <a:prstGeom prst="rect">
                <a:avLst/>
              </a:prstGeom>
              <a:grpFill/>
              <a:ln>
                <a:noFill/>
              </a:ln>
            </p:spPr>
          </p:pic>
          <p:sp>
            <p:nvSpPr>
              <p:cNvPr id="26" name="CustomShape 8"/>
              <p:cNvSpPr/>
              <p:nvPr/>
            </p:nvSpPr>
            <p:spPr>
              <a:xfrm>
                <a:off x="739832" y="1576353"/>
                <a:ext cx="5868786" cy="2581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 b="0" strike="noStrike" spc="-1" dirty="0">
                    <a:solidFill>
                      <a:srgbClr val="000000"/>
                    </a:solidFill>
                    <a:latin typeface="Times New Roman"/>
                  </a:rPr>
                  <a:t>Efficiency curve </a:t>
                </a:r>
                <a:r>
                  <a:rPr lang="en-US" sz="18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all </a:t>
                </a:r>
                <a:r>
                  <a:rPr lang="en-US" sz="1800" b="0" strike="noStrike" spc="-1" dirty="0">
                    <a:solidFill>
                      <a:srgbClr val="000000"/>
                    </a:solidFill>
                    <a:latin typeface="Times New Roman"/>
                  </a:rPr>
                  <a:t>over the singlet surface</a:t>
                </a:r>
                <a:endParaRPr lang="en-US" sz="1800" b="0" strike="noStrike" spc="-1" dirty="0">
                  <a:latin typeface="Arial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 flipV="1">
                <a:off x="4505498" y="1936865"/>
                <a:ext cx="24938" cy="3566160"/>
              </a:xfrm>
              <a:prstGeom prst="line">
                <a:avLst/>
              </a:prstGeom>
              <a:grpFill/>
              <a:ln w="127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CustomShape 12"/>
              <p:cNvSpPr/>
              <p:nvPr/>
            </p:nvSpPr>
            <p:spPr>
              <a:xfrm rot="16200000">
                <a:off x="-1504273" y="3455779"/>
                <a:ext cx="4123529" cy="36467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Efficiency</a:t>
                </a:r>
                <a:endParaRPr lang="en-US" sz="1800" b="0" strike="noStrike" spc="-1" dirty="0">
                  <a:latin typeface="Arial"/>
                </a:endParaRPr>
              </a:p>
            </p:txBody>
          </p:sp>
          <p:sp>
            <p:nvSpPr>
              <p:cNvPr id="29" name="CustomShape 12"/>
              <p:cNvSpPr/>
              <p:nvPr/>
            </p:nvSpPr>
            <p:spPr>
              <a:xfrm>
                <a:off x="375153" y="5699880"/>
                <a:ext cx="6233465" cy="36051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/>
              <a:lstStyle/>
              <a:p>
                <a:pPr algn="ctr">
                  <a:lnSpc>
                    <a:spcPct val="100000"/>
                  </a:lnSpc>
                </a:pPr>
                <a:r>
                  <a:rPr lang="en-US" sz="1800" b="0" strike="noStrike" spc="-1" dirty="0" smtClean="0">
                    <a:solidFill>
                      <a:srgbClr val="000000"/>
                    </a:solidFill>
                    <a:latin typeface="Times New Roman"/>
                  </a:rPr>
                  <a:t>HV applied (kV)</a:t>
                </a:r>
                <a:endParaRPr lang="en-US" sz="1800" b="0" strike="noStrike" spc="-1" dirty="0">
                  <a:latin typeface="Arial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810827" y="2735202"/>
                <a:ext cx="1354975" cy="1134539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l-GR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η</a:t>
                </a:r>
                <a:r>
                  <a:rPr lang="it-IT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layer</a:t>
                </a:r>
              </a:p>
              <a:p>
                <a:r>
                  <a:rPr lang="el-GR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it-IT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layer</a:t>
                </a:r>
              </a:p>
              <a:p>
                <a:r>
                  <a:rPr lang="it-IT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:r>
                  <a:rPr lang="el-GR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η</a:t>
                </a:r>
                <a:r>
                  <a:rPr lang="it-IT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l-GR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it-IT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it-IT" dirty="0" smtClean="0">
                    <a:solidFill>
                      <a:srgbClr val="4DFF1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 </a:t>
                </a:r>
                <a:r>
                  <a:rPr lang="el-GR" dirty="0" smtClean="0">
                    <a:solidFill>
                      <a:srgbClr val="4DFF1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η</a:t>
                </a:r>
                <a:r>
                  <a:rPr lang="it-IT" dirty="0" smtClean="0">
                    <a:solidFill>
                      <a:srgbClr val="4DFF1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l-GR" dirty="0" smtClean="0">
                    <a:solidFill>
                      <a:srgbClr val="4DFF1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it-IT" dirty="0" smtClean="0">
                    <a:solidFill>
                      <a:srgbClr val="4DFF1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it-IT" dirty="0">
                  <a:solidFill>
                    <a:srgbClr val="4DFF1D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34" name="Straight Connector 33"/>
            <p:cNvCxnSpPr/>
            <p:nvPr/>
          </p:nvCxnSpPr>
          <p:spPr>
            <a:xfrm>
              <a:off x="1332354" y="2549131"/>
              <a:ext cx="4824000" cy="16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Content Placeholder 38"/>
          <p:cNvSpPr>
            <a:spLocks noGrp="1"/>
          </p:cNvSpPr>
          <p:nvPr>
            <p:ph idx="1"/>
          </p:nvPr>
        </p:nvSpPr>
        <p:spPr>
          <a:xfrm>
            <a:off x="131788" y="4558884"/>
            <a:ext cx="5278163" cy="2147592"/>
          </a:xfrm>
        </p:spPr>
        <p:txBody>
          <a:bodyPr>
            <a:normAutofit/>
          </a:bodyPr>
          <a:lstStyle/>
          <a:p>
            <a:r>
              <a:rPr lang="en-GB" noProof="0" dirty="0"/>
              <a:t>95% of efficiency at 5,6kV for each </a:t>
            </a:r>
            <a:r>
              <a:rPr lang="en-GB" noProof="0" dirty="0" smtClean="0"/>
              <a:t>singlet</a:t>
            </a:r>
          </a:p>
          <a:p>
            <a:r>
              <a:rPr lang="en-GB" noProof="0" dirty="0" smtClean="0"/>
              <a:t>Measurement over all surface with CR </a:t>
            </a:r>
            <a:r>
              <a:rPr lang="en-GB" noProof="0" dirty="0" smtClean="0">
                <a:sym typeface="Wingdings" panose="05000000000000000000" pitchFamily="2" charset="2"/>
              </a:rPr>
              <a:t> </a:t>
            </a:r>
            <a:r>
              <a:rPr lang="en-GB" noProof="0" dirty="0" smtClean="0"/>
              <a:t>a few percent of missing acceptance</a:t>
            </a:r>
          </a:p>
          <a:p>
            <a:r>
              <a:rPr lang="en-GB" noProof="0" dirty="0" smtClean="0"/>
              <a:t>Inactive area 1% for the spacers</a:t>
            </a:r>
            <a:endParaRPr lang="en-GB" noProof="0" dirty="0"/>
          </a:p>
        </p:txBody>
      </p:sp>
      <p:grpSp>
        <p:nvGrpSpPr>
          <p:cNvPr id="55" name="Group 54"/>
          <p:cNvGrpSpPr/>
          <p:nvPr/>
        </p:nvGrpSpPr>
        <p:grpSpPr>
          <a:xfrm>
            <a:off x="9036273" y="5293174"/>
            <a:ext cx="79653" cy="361967"/>
            <a:chOff x="9285425" y="4698721"/>
            <a:chExt cx="96335" cy="447470"/>
          </a:xfrm>
        </p:grpSpPr>
        <p:sp>
          <p:nvSpPr>
            <p:cNvPr id="56" name="Rectangle 55"/>
            <p:cNvSpPr/>
            <p:nvPr/>
          </p:nvSpPr>
          <p:spPr>
            <a:xfrm>
              <a:off x="9295415" y="4698721"/>
              <a:ext cx="73747" cy="6317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9285425" y="5048332"/>
              <a:ext cx="96335" cy="9785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l="12407" t="14774" r="25787" b="4815"/>
          <a:stretch/>
        </p:blipFill>
        <p:spPr>
          <a:xfrm>
            <a:off x="6506413" y="2636916"/>
            <a:ext cx="4996393" cy="4070650"/>
          </a:xfrm>
          <a:prstGeom prst="rect">
            <a:avLst/>
          </a:prstGeom>
        </p:spPr>
      </p:pic>
      <p:sp>
        <p:nvSpPr>
          <p:cNvPr id="22" name="Content Placeholder 38"/>
          <p:cNvSpPr txBox="1">
            <a:spLocks/>
          </p:cNvSpPr>
          <p:nvPr/>
        </p:nvSpPr>
        <p:spPr>
          <a:xfrm>
            <a:off x="6397191" y="669671"/>
            <a:ext cx="5278163" cy="214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45000"/>
              <a:buFont typeface="Wingdings" panose="05000000000000000000" pitchFamily="2" charset="2"/>
              <a:buChar char="§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66000"/>
              <a:buFont typeface="Century Gothic" panose="020B0502020202020204" pitchFamily="34" charset="0"/>
              <a:buChar char="►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Time resolution of a single 1mm gas gap measured through TOF between identical detectors</a:t>
            </a:r>
          </a:p>
          <a:p>
            <a:r>
              <a:rPr lang="en-GB" dirty="0" smtClean="0"/>
              <a:t>About 350 </a:t>
            </a:r>
            <a:r>
              <a:rPr lang="en-GB" dirty="0" err="1" smtClean="0"/>
              <a:t>ps</a:t>
            </a:r>
            <a:r>
              <a:rPr lang="en-GB" dirty="0" smtClean="0"/>
              <a:t> with time walk correction</a:t>
            </a:r>
          </a:p>
          <a:p>
            <a:r>
              <a:rPr lang="en-GB" dirty="0" smtClean="0"/>
              <a:t>About 200 </a:t>
            </a:r>
            <a:r>
              <a:rPr lang="en-GB" dirty="0" err="1" smtClean="0"/>
              <a:t>ps</a:t>
            </a:r>
            <a:r>
              <a:rPr lang="en-GB" dirty="0" smtClean="0"/>
              <a:t> for a triplet of gas gaps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027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Cutting costs and simplify layout: digitization inside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460" y="969856"/>
            <a:ext cx="6351602" cy="5507352"/>
          </a:xfrm>
        </p:spPr>
        <p:txBody>
          <a:bodyPr>
            <a:normAutofit/>
          </a:bodyPr>
          <a:lstStyle/>
          <a:p>
            <a:r>
              <a:rPr lang="en-GB" noProof="0" dirty="0" smtClean="0"/>
              <a:t>An upgraded readout chip in preparation for the ATLAS RPC phase2 upgrade:</a:t>
            </a:r>
          </a:p>
          <a:p>
            <a:pPr lvl="1"/>
            <a:r>
              <a:rPr lang="en-GB" dirty="0"/>
              <a:t>Same as present </a:t>
            </a:r>
            <a:r>
              <a:rPr lang="en-GB" dirty="0" smtClean="0"/>
              <a:t>amplifier</a:t>
            </a:r>
          </a:p>
          <a:p>
            <a:pPr lvl="1"/>
            <a:r>
              <a:rPr lang="en-GB" dirty="0" smtClean="0"/>
              <a:t>Same as present fast </a:t>
            </a:r>
            <a:r>
              <a:rPr lang="en-GB" dirty="0"/>
              <a:t>discriminator</a:t>
            </a:r>
            <a:endParaRPr lang="en-GB" dirty="0" smtClean="0"/>
          </a:p>
          <a:p>
            <a:pPr lvl="1"/>
            <a:r>
              <a:rPr lang="en-GB" dirty="0" smtClean="0"/>
              <a:t>7</a:t>
            </a:r>
            <a:r>
              <a:rPr lang="en-GB" noProof="0" dirty="0" smtClean="0"/>
              <a:t>0 </a:t>
            </a:r>
            <a:r>
              <a:rPr lang="en-GB" noProof="0" dirty="0" err="1" smtClean="0"/>
              <a:t>ps</a:t>
            </a:r>
            <a:r>
              <a:rPr lang="en-GB" noProof="0" dirty="0" smtClean="0"/>
              <a:t> low power TDC </a:t>
            </a:r>
          </a:p>
          <a:p>
            <a:pPr lvl="1"/>
            <a:r>
              <a:rPr lang="en-GB" noProof="0" dirty="0" smtClean="0"/>
              <a:t>Data encoder with serializer </a:t>
            </a:r>
          </a:p>
          <a:p>
            <a:r>
              <a:rPr lang="en-GB" noProof="0" dirty="0" smtClean="0"/>
              <a:t>daisy chain option foreseen for the low rate experiment as ANUBIS</a:t>
            </a:r>
          </a:p>
          <a:p>
            <a:pPr lvl="1"/>
            <a:r>
              <a:rPr lang="en-GB" dirty="0"/>
              <a:t>greatly compress the readout cost</a:t>
            </a:r>
            <a:endParaRPr lang="en-GB" noProof="0" dirty="0" smtClean="0"/>
          </a:p>
          <a:p>
            <a:r>
              <a:rPr lang="en-GB" noProof="0" dirty="0" smtClean="0"/>
              <a:t>Standard 2D readout for squared chamber</a:t>
            </a:r>
          </a:p>
          <a:p>
            <a:r>
              <a:rPr lang="en-GB" noProof="0" dirty="0" smtClean="0"/>
              <a:t>1D readout </a:t>
            </a:r>
            <a:r>
              <a:rPr lang="en-GB" noProof="0" dirty="0" smtClean="0"/>
              <a:t>convenient </a:t>
            </a:r>
            <a:r>
              <a:rPr lang="en-GB" noProof="0" dirty="0" smtClean="0"/>
              <a:t>for </a:t>
            </a:r>
            <a:r>
              <a:rPr lang="en-GB" noProof="0" dirty="0" smtClean="0"/>
              <a:t>rectangular formats</a:t>
            </a:r>
          </a:p>
          <a:p>
            <a:pPr lvl="1"/>
            <a:r>
              <a:rPr lang="en-GB" dirty="0" smtClean="0"/>
              <a:t>Less channels and less dead area</a:t>
            </a:r>
            <a:r>
              <a:rPr lang="en-GB" noProof="0" dirty="0" smtClean="0"/>
              <a:t> </a:t>
            </a:r>
            <a:endParaRPr lang="en-GB" noProof="0" dirty="0" smtClean="0"/>
          </a:p>
          <a:p>
            <a:pPr lvl="1"/>
            <a:r>
              <a:rPr lang="en-GB" dirty="0" smtClean="0"/>
              <a:t>Second coordinate from time difference at strip ends</a:t>
            </a:r>
            <a:endParaRPr lang="en-GB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9467163" y="5593985"/>
                <a:ext cx="2434705" cy="3042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it-IT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400" i="1">
                            <a:latin typeface="Cambria Math" panose="02040503050406030204" pitchFamily="18" charset="0"/>
                          </a:rPr>
                          <m:t>𝑣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it-IT" sz="1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sz="1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it-IT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it-IT" sz="1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it-IT" sz="14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1400" dirty="0" smtClean="0"/>
                  <a:t>cm</a:t>
                </a:r>
                <a:endParaRPr lang="en-US" sz="1400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67163" y="5593985"/>
                <a:ext cx="2434705" cy="304293"/>
              </a:xfrm>
              <a:prstGeom prst="rect">
                <a:avLst/>
              </a:prstGeom>
              <a:blipFill>
                <a:blip r:embed="rId2"/>
                <a:stretch>
                  <a:fillRect t="-86000" b="-16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ight Arrow 46"/>
          <p:cNvSpPr/>
          <p:nvPr/>
        </p:nvSpPr>
        <p:spPr>
          <a:xfrm rot="5400000">
            <a:off x="10607849" y="5292987"/>
            <a:ext cx="342614" cy="189279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8" name="TextBox 47"/>
          <p:cNvSpPr txBox="1"/>
          <p:nvPr/>
        </p:nvSpPr>
        <p:spPr>
          <a:xfrm>
            <a:off x="9325365" y="6072466"/>
            <a:ext cx="2576503" cy="246221"/>
          </a:xfrm>
          <a:prstGeom prst="rect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See “5D tracking concept” in RPC2016</a:t>
            </a:r>
            <a:endParaRPr lang="en-GB" sz="1000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571" y="871507"/>
            <a:ext cx="5078408" cy="44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7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Initial detector design proposal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384" y="717942"/>
            <a:ext cx="5743376" cy="28380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b="1" noProof="0" dirty="0" smtClean="0">
                <a:solidFill>
                  <a:srgbClr val="FFC000"/>
                </a:solidFill>
              </a:rPr>
              <a:t>Station structure</a:t>
            </a:r>
          </a:p>
          <a:p>
            <a:r>
              <a:rPr lang="en-GB" sz="2400" noProof="0" dirty="0" smtClean="0"/>
              <a:t>Each station is a Multi singlet interleaved with high z material layers acting as pre-showers</a:t>
            </a:r>
          </a:p>
          <a:p>
            <a:r>
              <a:rPr lang="en-GB" sz="2400" noProof="0" dirty="0" smtClean="0"/>
              <a:t>2D readout with mean timer functions</a:t>
            </a:r>
          </a:p>
          <a:p>
            <a:r>
              <a:rPr lang="en-GB" sz="2400" noProof="0" dirty="0" smtClean="0"/>
              <a:t>Embedded 50 </a:t>
            </a:r>
            <a:r>
              <a:rPr lang="en-GB" sz="2400" noProof="0" dirty="0" err="1" smtClean="0"/>
              <a:t>ps</a:t>
            </a:r>
            <a:r>
              <a:rPr lang="en-GB" sz="2400" noProof="0" dirty="0" smtClean="0"/>
              <a:t> TDC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100356" y="6492875"/>
            <a:ext cx="1600200" cy="365125"/>
          </a:xfrm>
        </p:spPr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903026" y="805542"/>
            <a:ext cx="3799115" cy="4082143"/>
            <a:chOff x="2666999" y="3766457"/>
            <a:chExt cx="1415143" cy="2166258"/>
          </a:xfrm>
        </p:grpSpPr>
        <p:sp>
          <p:nvSpPr>
            <p:cNvPr id="6" name="Rectangle 5"/>
            <p:cNvSpPr/>
            <p:nvPr/>
          </p:nvSpPr>
          <p:spPr>
            <a:xfrm>
              <a:off x="2666999" y="3766457"/>
              <a:ext cx="283031" cy="216625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b"/>
            <a:lstStyle/>
            <a:p>
              <a:endParaRPr lang="en-GB" dirty="0" smtClean="0">
                <a:solidFill>
                  <a:srgbClr val="FFC000"/>
                </a:solidFill>
              </a:endParaRPr>
            </a:p>
            <a:p>
              <a:endParaRPr lang="en-GB" dirty="0">
                <a:solidFill>
                  <a:srgbClr val="FFC000"/>
                </a:solidFill>
              </a:endParaRPr>
            </a:p>
            <a:p>
              <a:pPr algn="ctr"/>
              <a:r>
                <a:rPr lang="en-GB" sz="2800" dirty="0" smtClean="0">
                  <a:solidFill>
                    <a:srgbClr val="FFC000"/>
                  </a:solidFill>
                </a:rPr>
                <a:t>RPC </a:t>
              </a:r>
              <a:r>
                <a:rPr lang="en-GB" sz="2000" dirty="0" smtClean="0">
                  <a:solidFill>
                    <a:srgbClr val="FFC000"/>
                  </a:solidFill>
                </a:rPr>
                <a:t>singlet</a:t>
              </a:r>
              <a:endParaRPr lang="en-GB" sz="2000" dirty="0">
                <a:solidFill>
                  <a:srgbClr val="FFC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950027" y="3766457"/>
              <a:ext cx="283031" cy="2166258"/>
            </a:xfrm>
            <a:prstGeom prst="rect">
              <a:avLst/>
            </a:prstGeom>
            <a:solidFill>
              <a:schemeClr val="tx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>
                  <a:solidFill>
                    <a:srgbClr val="FFC000"/>
                  </a:solidFill>
                </a:rPr>
                <a:t>High Z layer</a:t>
              </a:r>
              <a:endParaRPr lang="en-GB" dirty="0">
                <a:solidFill>
                  <a:srgbClr val="FFC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233055" y="3766457"/>
              <a:ext cx="283031" cy="216625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endParaRPr lang="en-GB" dirty="0">
                <a:solidFill>
                  <a:srgbClr val="FFC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516083" y="3766457"/>
              <a:ext cx="283031" cy="2166258"/>
            </a:xfrm>
            <a:prstGeom prst="rect">
              <a:avLst/>
            </a:prstGeom>
            <a:solidFill>
              <a:schemeClr val="tx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dirty="0" smtClean="0">
                  <a:solidFill>
                    <a:srgbClr val="FFC000"/>
                  </a:solidFill>
                </a:rPr>
                <a:t>High Z layer</a:t>
              </a:r>
              <a:endParaRPr lang="en-GB" dirty="0">
                <a:solidFill>
                  <a:srgbClr val="FFC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799111" y="3766457"/>
              <a:ext cx="283031" cy="216625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endParaRPr lang="en-GB" dirty="0">
                <a:solidFill>
                  <a:srgbClr val="FFC000"/>
                </a:solidFill>
              </a:endParaRPr>
            </a:p>
          </p:txBody>
        </p:sp>
      </p:grpSp>
      <p:cxnSp>
        <p:nvCxnSpPr>
          <p:cNvPr id="13" name="Straight Connector 12"/>
          <p:cNvCxnSpPr/>
          <p:nvPr/>
        </p:nvCxnSpPr>
        <p:spPr>
          <a:xfrm flipV="1">
            <a:off x="6781797" y="1208313"/>
            <a:ext cx="5366658" cy="32659"/>
          </a:xfrm>
          <a:prstGeom prst="line">
            <a:avLst/>
          </a:prstGeom>
          <a:ln>
            <a:solidFill>
              <a:srgbClr val="0278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8269875" y="1208314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9793875" y="1197427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1296106" y="1208313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6725191" y="2444297"/>
            <a:ext cx="2031276" cy="9532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8232864" y="2466067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434" name="Picture 2" descr="Electromagnetic Cascad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" b="92399"/>
          <a:stretch/>
        </p:blipFill>
        <p:spPr bwMode="auto">
          <a:xfrm rot="16200000">
            <a:off x="6988277" y="2486655"/>
            <a:ext cx="4104628" cy="74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Oval 21"/>
          <p:cNvSpPr/>
          <p:nvPr/>
        </p:nvSpPr>
        <p:spPr>
          <a:xfrm>
            <a:off x="9744487" y="2473648"/>
            <a:ext cx="179614" cy="2815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" descr="Electromagnetic Cascad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" t="19835" r="-1591" b="73687"/>
          <a:stretch/>
        </p:blipFill>
        <p:spPr bwMode="auto">
          <a:xfrm rot="16200000">
            <a:off x="8518797" y="2464170"/>
            <a:ext cx="4104628" cy="74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Oval 23"/>
          <p:cNvSpPr/>
          <p:nvPr/>
        </p:nvSpPr>
        <p:spPr>
          <a:xfrm>
            <a:off x="11251470" y="2510324"/>
            <a:ext cx="189948" cy="3603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1271335" y="2390370"/>
            <a:ext cx="81097" cy="9746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1271335" y="2208751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11260294" y="2042843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11248475" y="1933985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 flipV="1">
            <a:off x="11295561" y="2889770"/>
            <a:ext cx="103957" cy="553854"/>
            <a:chOff x="9397905" y="2086385"/>
            <a:chExt cx="103957" cy="553854"/>
          </a:xfrm>
        </p:grpSpPr>
        <p:sp>
          <p:nvSpPr>
            <p:cNvPr id="29" name="Oval 28"/>
            <p:cNvSpPr/>
            <p:nvPr/>
          </p:nvSpPr>
          <p:spPr>
            <a:xfrm>
              <a:off x="9420765" y="2542770"/>
              <a:ext cx="81097" cy="974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9420765" y="2361151"/>
              <a:ext cx="45719" cy="6531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9409724" y="2195243"/>
              <a:ext cx="45719" cy="6531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9397905" y="2086385"/>
              <a:ext cx="45719" cy="6531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" name="Oval 33"/>
          <p:cNvSpPr/>
          <p:nvPr/>
        </p:nvSpPr>
        <p:spPr>
          <a:xfrm>
            <a:off x="9793874" y="2075500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Connector 35"/>
          <p:cNvCxnSpPr/>
          <p:nvPr/>
        </p:nvCxnSpPr>
        <p:spPr>
          <a:xfrm>
            <a:off x="6935286" y="3784278"/>
            <a:ext cx="1862690" cy="68997"/>
          </a:xfrm>
          <a:prstGeom prst="line">
            <a:avLst/>
          </a:prstGeom>
          <a:ln>
            <a:solidFill>
              <a:srgbClr val="4DFF1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9626238" y="3701095"/>
            <a:ext cx="143691" cy="2815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1123020" y="3831935"/>
            <a:ext cx="189948" cy="32812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11142885" y="3701095"/>
            <a:ext cx="81097" cy="9746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11142885" y="3519476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11149415" y="3614735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4" name="Group 43"/>
          <p:cNvGrpSpPr/>
          <p:nvPr/>
        </p:nvGrpSpPr>
        <p:grpSpPr>
          <a:xfrm flipV="1">
            <a:off x="11172275" y="4188077"/>
            <a:ext cx="97426" cy="512627"/>
            <a:chOff x="9404436" y="2127612"/>
            <a:chExt cx="97426" cy="512627"/>
          </a:xfrm>
        </p:grpSpPr>
        <p:sp>
          <p:nvSpPr>
            <p:cNvPr id="45" name="Oval 44"/>
            <p:cNvSpPr/>
            <p:nvPr/>
          </p:nvSpPr>
          <p:spPr>
            <a:xfrm>
              <a:off x="9420765" y="2542770"/>
              <a:ext cx="81097" cy="9746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9420764" y="2370049"/>
              <a:ext cx="45719" cy="6531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9421969" y="2286911"/>
              <a:ext cx="45719" cy="6531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9404436" y="2127612"/>
              <a:ext cx="45719" cy="6531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0" name="Picture 2" descr="Electromagnetic Cascad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4" t="29450" r="30764" b="64072"/>
          <a:stretch/>
        </p:blipFill>
        <p:spPr bwMode="auto">
          <a:xfrm rot="16200000">
            <a:off x="9826842" y="3767365"/>
            <a:ext cx="1523361" cy="74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Electromagnetic Cascad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03" t="10560" r="26385" b="82962"/>
          <a:stretch/>
        </p:blipFill>
        <p:spPr bwMode="auto">
          <a:xfrm rot="16200000">
            <a:off x="8285439" y="3567822"/>
            <a:ext cx="1523361" cy="74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7299959" y="1110343"/>
            <a:ext cx="31771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278EB"/>
                </a:solidFill>
                <a:latin typeface="Symbol" panose="05050102010706020507" pitchFamily="18" charset="2"/>
              </a:rPr>
              <a:t>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091025" y="2060383"/>
            <a:ext cx="33534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55251" y="3372753"/>
            <a:ext cx="27924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g</a:t>
            </a:r>
            <a:endParaRPr lang="en-GB" b="1" dirty="0">
              <a:solidFill>
                <a:srgbClr val="00B050"/>
              </a:solidFill>
              <a:latin typeface="Symbol" panose="05050102010706020507" pitchFamily="18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94873" y="5067477"/>
            <a:ext cx="4791326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Take home message: </a:t>
            </a:r>
            <a:endParaRPr lang="en-GB" sz="24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FF0000"/>
                </a:solidFill>
              </a:rPr>
              <a:t>gamma discrimination is possible!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>
                <a:solidFill>
                  <a:srgbClr val="FF0000"/>
                </a:solidFill>
              </a:rPr>
              <a:t>Montecarlo</a:t>
            </a:r>
            <a:r>
              <a:rPr lang="en-GB" sz="2400" dirty="0" smtClean="0">
                <a:solidFill>
                  <a:srgbClr val="FF0000"/>
                </a:solidFill>
              </a:rPr>
              <a:t> studies needed</a:t>
            </a:r>
            <a:endParaRPr lang="en-GB" sz="2400" dirty="0" smtClean="0">
              <a:solidFill>
                <a:srgbClr val="FF0000"/>
              </a:solidFill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173253" y="3647361"/>
            <a:ext cx="7760248" cy="28246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45000"/>
              <a:buFont typeface="Wingdings" panose="05000000000000000000" pitchFamily="2" charset="2"/>
              <a:buChar char="§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66000"/>
              <a:buFont typeface="Century Gothic" panose="020B0502020202020204" pitchFamily="34" charset="0"/>
              <a:buChar char="►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FFC000"/>
                </a:solidFill>
              </a:rPr>
              <a:t>RPC discharge </a:t>
            </a:r>
            <a:r>
              <a:rPr lang="en-US" sz="2400" b="1" dirty="0" smtClean="0">
                <a:solidFill>
                  <a:srgbClr val="FFC000"/>
                </a:solidFill>
              </a:rPr>
              <a:t>cells are ~0.1x0.1mm^2 small</a:t>
            </a:r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dirty="0" smtClean="0"/>
              <a:t>RPC elementary cells respond independently on each other </a:t>
            </a:r>
            <a:r>
              <a:rPr lang="en-US" dirty="0"/>
              <a:t>till to very high particle </a:t>
            </a:r>
            <a:r>
              <a:rPr lang="en-US" dirty="0" smtClean="0"/>
              <a:t>density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US" dirty="0" smtClean="0"/>
          </a:p>
          <a:p>
            <a:r>
              <a:rPr lang="en-US" dirty="0" smtClean="0"/>
              <a:t>Signal amplitude proportional to the number of tracks</a:t>
            </a:r>
            <a:endParaRPr lang="en-US" dirty="0"/>
          </a:p>
          <a:p>
            <a:r>
              <a:rPr lang="en-US" dirty="0"/>
              <a:t>Ideal after a pre-shower</a:t>
            </a:r>
          </a:p>
          <a:p>
            <a:r>
              <a:rPr lang="en-US" dirty="0"/>
              <a:t>Several stations can perform some calorimetry</a:t>
            </a:r>
          </a:p>
        </p:txBody>
      </p:sp>
      <p:sp>
        <p:nvSpPr>
          <p:cNvPr id="64" name="Oval 63"/>
          <p:cNvSpPr/>
          <p:nvPr/>
        </p:nvSpPr>
        <p:spPr>
          <a:xfrm>
            <a:off x="9687660" y="4463099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Oval 64"/>
          <p:cNvSpPr/>
          <p:nvPr/>
        </p:nvSpPr>
        <p:spPr>
          <a:xfrm>
            <a:off x="9678423" y="3992044"/>
            <a:ext cx="45719" cy="6531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50"/>
          <p:cNvSpPr txBox="1">
            <a:spLocks noGrp="1"/>
          </p:cNvSpPr>
          <p:nvPr>
            <p:ph type="title"/>
          </p:nvPr>
        </p:nvSpPr>
        <p:spPr>
          <a:xfrm>
            <a:off x="609600" y="-2598"/>
            <a:ext cx="10972800" cy="672269"/>
          </a:xfrm>
          <a:prstGeom prst="rect">
            <a:avLst/>
          </a:prstGeom>
          <a:solidFill>
            <a:srgbClr val="82520E"/>
          </a:solidFill>
          <a:ln>
            <a:noFill/>
          </a:ln>
        </p:spPr>
        <p:txBody>
          <a:bodyPr spcFirstLastPara="1" vert="horz" wrap="square" lIns="85320" tIns="42660" rIns="85320" bIns="42660" rtlCol="0" anchor="ctr" anchorCtr="0">
            <a:noAutofit/>
          </a:bodyPr>
          <a:lstStyle/>
          <a:p>
            <a:pPr>
              <a:spcBef>
                <a:spcPts val="0"/>
              </a:spcBef>
              <a:buClr>
                <a:srgbClr val="FFC000"/>
              </a:buClr>
              <a:buSzPts val="2500"/>
            </a:pPr>
            <a:r>
              <a:rPr lang="de" sz="3720"/>
              <a:t>CONCLUSIONS</a:t>
            </a:r>
            <a:endParaRPr sz="3720"/>
          </a:p>
        </p:txBody>
      </p:sp>
      <p:sp>
        <p:nvSpPr>
          <p:cNvPr id="575" name="Google Shape;575;p50"/>
          <p:cNvSpPr txBox="1">
            <a:spLocks noGrp="1"/>
          </p:cNvSpPr>
          <p:nvPr>
            <p:ph type="dt" idx="10"/>
          </p:nvPr>
        </p:nvSpPr>
        <p:spPr>
          <a:xfrm>
            <a:off x="8632031" y="6492876"/>
            <a:ext cx="144018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5320" tIns="42660" rIns="85320" bIns="42660" rtlCol="0" anchor="ctr" anchorCtr="0">
            <a:noAutofit/>
          </a:bodyPr>
          <a:lstStyle/>
          <a:p>
            <a:r>
              <a:rPr lang="de" sz="1320"/>
              <a:t>16/11/2020</a:t>
            </a:r>
            <a:endParaRPr sz="1320"/>
          </a:p>
        </p:txBody>
      </p:sp>
      <p:sp>
        <p:nvSpPr>
          <p:cNvPr id="576" name="Google Shape;576;p50"/>
          <p:cNvSpPr txBox="1">
            <a:spLocks noGrp="1"/>
          </p:cNvSpPr>
          <p:nvPr>
            <p:ph type="ftr" idx="11"/>
          </p:nvPr>
        </p:nvSpPr>
        <p:spPr>
          <a:xfrm>
            <a:off x="609600" y="6477208"/>
            <a:ext cx="678942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5320" tIns="42660" rIns="85320" bIns="42660" rtlCol="0" anchor="ctr" anchorCtr="0">
            <a:noAutofit/>
          </a:bodyPr>
          <a:lstStyle/>
          <a:p>
            <a:r>
              <a:rPr lang="de" sz="1320"/>
              <a:t>G. Aielli - LLP 2020</a:t>
            </a:r>
            <a:endParaRPr sz="1320"/>
          </a:p>
        </p:txBody>
      </p:sp>
      <p:sp>
        <p:nvSpPr>
          <p:cNvPr id="577" name="Google Shape;577;p50"/>
          <p:cNvSpPr txBox="1"/>
          <p:nvPr/>
        </p:nvSpPr>
        <p:spPr>
          <a:xfrm>
            <a:off x="735999" y="872633"/>
            <a:ext cx="10720002" cy="541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5320" tIns="42660" rIns="85320" bIns="42660" anchor="t" anchorCtr="0">
            <a:noAutofit/>
          </a:bodyPr>
          <a:lstStyle/>
          <a:p>
            <a:pPr marL="274320" indent="-320040">
              <a:lnSpc>
                <a:spcPct val="80000"/>
              </a:lnSpc>
              <a:buClr>
                <a:schemeClr val="lt1"/>
              </a:buClr>
              <a:buSzPts val="2800"/>
              <a:buFont typeface="Noto Sans Symbols"/>
              <a:buChar char="▪"/>
            </a:pPr>
            <a:r>
              <a:rPr lang="de" sz="2520" cap="small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ANUBIS combined with ATLAS has a competitive LLP search potential</a:t>
            </a:r>
            <a:endParaRPr sz="2520" cap="small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548640">
              <a:lnSpc>
                <a:spcPct val="80000"/>
              </a:lnSpc>
            </a:pPr>
            <a:endParaRPr sz="2520" cap="small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274320" indent="-266700">
              <a:lnSpc>
                <a:spcPct val="80000"/>
              </a:lnSpc>
              <a:buClr>
                <a:schemeClr val="lt1"/>
              </a:buClr>
              <a:buSzPts val="2100"/>
              <a:buFont typeface="Century Gothic"/>
              <a:buChar char="▪"/>
            </a:pPr>
            <a:r>
              <a:rPr lang="de" sz="2520" cap="small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New generation RPCs is a promising technology to built the detector</a:t>
            </a:r>
            <a:endParaRPr sz="2520" cap="small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274320" indent="-320040">
              <a:lnSpc>
                <a:spcPct val="80000"/>
              </a:lnSpc>
              <a:buClr>
                <a:schemeClr val="lt1"/>
              </a:buClr>
              <a:buSzPts val="2800"/>
              <a:buFont typeface="Noto Sans Symbols"/>
              <a:buChar char="▪"/>
            </a:pPr>
            <a:r>
              <a:rPr lang="de" sz="2520" cap="small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 technical collaboration with ATLAS RPC upgrade started</a:t>
            </a:r>
            <a:endParaRPr sz="2520" cap="small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274320" indent="-320040">
              <a:lnSpc>
                <a:spcPct val="80000"/>
              </a:lnSpc>
              <a:buClr>
                <a:schemeClr val="lt1"/>
              </a:buClr>
              <a:buSzPts val="2800"/>
              <a:buFont typeface="Noto Sans Symbols"/>
              <a:buChar char="▪"/>
            </a:pPr>
            <a:r>
              <a:rPr lang="de" sz="2520" cap="small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Prototypes can be readily installed by cloning ATLAS phase-1 chambers </a:t>
            </a:r>
            <a:endParaRPr sz="1920" dirty="0"/>
          </a:p>
          <a:p>
            <a:pPr marL="274320" indent="-320040">
              <a:lnSpc>
                <a:spcPct val="80000"/>
              </a:lnSpc>
              <a:spcBef>
                <a:spcPts val="960"/>
              </a:spcBef>
              <a:buClr>
                <a:schemeClr val="lt1"/>
              </a:buClr>
              <a:buSzPts val="2800"/>
              <a:buFont typeface="Noto Sans Symbols"/>
              <a:buChar char="▪"/>
            </a:pPr>
            <a:r>
              <a:rPr lang="de" sz="2520" cap="small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Base technology for the final detector can be taken from the ATLAS phase-2 chambers</a:t>
            </a:r>
            <a:endParaRPr sz="2640" dirty="0"/>
          </a:p>
          <a:p>
            <a:pPr marL="274320" indent="-320040">
              <a:lnSpc>
                <a:spcPct val="80000"/>
              </a:lnSpc>
              <a:spcBef>
                <a:spcPts val="960"/>
              </a:spcBef>
              <a:buClr>
                <a:schemeClr val="lt1"/>
              </a:buClr>
              <a:buSzPts val="2800"/>
              <a:buFont typeface="Noto Sans Symbols"/>
              <a:buChar char="▪"/>
            </a:pPr>
            <a:r>
              <a:rPr lang="de" sz="2520" cap="small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specific layout for ANUBIS to be defined basing on final performance requirements</a:t>
            </a:r>
            <a:endParaRPr sz="1920" dirty="0"/>
          </a:p>
          <a:p>
            <a:pPr marL="274320" indent="-320040">
              <a:lnSpc>
                <a:spcPct val="80000"/>
              </a:lnSpc>
              <a:spcBef>
                <a:spcPts val="960"/>
              </a:spcBef>
              <a:buClr>
                <a:schemeClr val="lt1"/>
              </a:buClr>
              <a:buSzPts val="2800"/>
              <a:buFont typeface="Noto Sans Symbols"/>
              <a:buChar char="▪"/>
            </a:pPr>
            <a:r>
              <a:rPr lang="de" sz="2520" cap="small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One of the main difficulties is to organize such a big production in time</a:t>
            </a:r>
            <a:endParaRPr sz="2520" cap="small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274320" indent="-266700">
              <a:lnSpc>
                <a:spcPct val="80000"/>
              </a:lnSpc>
              <a:spcBef>
                <a:spcPts val="960"/>
              </a:spcBef>
              <a:buClr>
                <a:schemeClr val="lt1"/>
              </a:buClr>
              <a:buSzPts val="2100"/>
              <a:buFont typeface="Century Gothic"/>
              <a:buChar char="▪"/>
            </a:pPr>
            <a:r>
              <a:rPr lang="de" sz="2520" cap="small" dirty="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other LLP search experiments are based on the same technology</a:t>
            </a:r>
            <a:endParaRPr sz="2520" cap="small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274320" indent="-320040">
              <a:lnSpc>
                <a:spcPct val="80000"/>
              </a:lnSpc>
              <a:spcBef>
                <a:spcPts val="960"/>
              </a:spcBef>
              <a:buClr>
                <a:schemeClr val="lt1"/>
              </a:buClr>
              <a:buSzPts val="2800"/>
              <a:buFont typeface="Noto Sans Symbols"/>
              <a:buChar char="▪"/>
            </a:pPr>
            <a:r>
              <a:rPr lang="de" sz="2520" b="1" cap="small" dirty="0">
                <a:solidFill>
                  <a:srgbClr val="FFC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CERN should create a local pool for RPC based detector construction</a:t>
            </a:r>
            <a:endParaRPr sz="2520" cap="small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>
              <a:lnSpc>
                <a:spcPct val="80000"/>
              </a:lnSpc>
              <a:spcBef>
                <a:spcPts val="960"/>
              </a:spcBef>
              <a:buClr>
                <a:schemeClr val="lt1"/>
              </a:buClr>
              <a:buSzPts val="2300"/>
            </a:pPr>
            <a:endParaRPr sz="2520" cap="small" dirty="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0542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Where to look for long-lived particles?"/>
          <p:cNvSpPr txBox="1"/>
          <p:nvPr/>
        </p:nvSpPr>
        <p:spPr>
          <a:xfrm>
            <a:off x="76281" y="49635"/>
            <a:ext cx="12115719" cy="613181"/>
          </a:xfrm>
          <a:prstGeom prst="rect">
            <a:avLst/>
          </a:prstGeom>
          <a:solidFill>
            <a:srgbClr val="FFC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algn="ctr">
              <a:spcBef>
                <a:spcPts val="0"/>
              </a:spcBef>
              <a:defRPr sz="50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pPr defTabSz="410751" hangingPunct="0"/>
            <a:r>
              <a:rPr sz="3516" kern="0" dirty="0">
                <a:solidFill>
                  <a:srgbClr val="000000"/>
                </a:solidFill>
              </a:rPr>
              <a:t>Where to look for long-lived particles?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899988" y="4522203"/>
            <a:ext cx="2871119" cy="2037201"/>
            <a:chOff x="5436492" y="4034701"/>
            <a:chExt cx="2871119" cy="2037201"/>
          </a:xfrm>
        </p:grpSpPr>
        <p:pic>
          <p:nvPicPr>
            <p:cNvPr id="349" name="6-Figure2-1.png" descr="6-Figure2-1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61326" r="57309" b="587"/>
            <a:stretch>
              <a:fillRect/>
            </a:stretch>
          </p:blipFill>
          <p:spPr>
            <a:xfrm>
              <a:off x="5436492" y="4034701"/>
              <a:ext cx="2871119" cy="1366594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50" name="latex-image-1.pdf" descr="latex-image-1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609332" y="5497094"/>
              <a:ext cx="1380833" cy="22802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52" name="Gligorov et al 1708.09395"/>
            <p:cNvSpPr txBox="1"/>
            <p:nvPr/>
          </p:nvSpPr>
          <p:spPr>
            <a:xfrm>
              <a:off x="5525300" y="5815870"/>
              <a:ext cx="1825821" cy="2560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 algn="ctr">
                <a:spcBef>
                  <a:spcPts val="0"/>
                </a:spcBef>
                <a:defRPr sz="1700">
                  <a:solidFill>
                    <a:srgbClr val="CB6C3A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defTabSz="410751" hangingPunct="0"/>
              <a:r>
                <a:rPr sz="1195" kern="0"/>
                <a:t>Gligorov et al 1708.09395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608859" y="837336"/>
            <a:ext cx="3096653" cy="1846238"/>
            <a:chOff x="5323755" y="837336"/>
            <a:chExt cx="3096653" cy="1846238"/>
          </a:xfrm>
        </p:grpSpPr>
        <p:pic>
          <p:nvPicPr>
            <p:cNvPr id="355" name="Google Shape;119;p18" descr="Google Shape;119;p18"/>
            <p:cNvPicPr>
              <a:picLocks noChangeAspect="1"/>
            </p:cNvPicPr>
            <p:nvPr/>
          </p:nvPicPr>
          <p:blipFill>
            <a:blip r:embed="rId4">
              <a:extLst/>
            </a:blip>
            <a:srcRect t="28728" r="45439" b="32206"/>
            <a:stretch>
              <a:fillRect/>
            </a:stretch>
          </p:blipFill>
          <p:spPr>
            <a:xfrm>
              <a:off x="5323755" y="837336"/>
              <a:ext cx="3096653" cy="1539454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356" name="logo.png" descr="logo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784799" y="2012602"/>
              <a:ext cx="1450806" cy="31954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57" name="Chou et al 1606.06298"/>
            <p:cNvSpPr txBox="1"/>
            <p:nvPr/>
          </p:nvSpPr>
          <p:spPr>
            <a:xfrm>
              <a:off x="5563735" y="2427542"/>
              <a:ext cx="1622240" cy="2560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 algn="ctr">
                <a:spcBef>
                  <a:spcPts val="0"/>
                </a:spcBef>
                <a:defRPr sz="1700">
                  <a:solidFill>
                    <a:srgbClr val="CB6C3A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defTabSz="410751" hangingPunct="0"/>
              <a:r>
                <a:rPr sz="1195" kern="0"/>
                <a:t>Chou et al 1606.06298</a:t>
              </a:r>
            </a:p>
          </p:txBody>
        </p:sp>
      </p:grpSp>
      <p:grpSp>
        <p:nvGrpSpPr>
          <p:cNvPr id="369" name="Group"/>
          <p:cNvGrpSpPr/>
          <p:nvPr/>
        </p:nvGrpSpPr>
        <p:grpSpPr>
          <a:xfrm>
            <a:off x="836281" y="1145799"/>
            <a:ext cx="8048814" cy="3816000"/>
            <a:chOff x="0" y="96285"/>
            <a:chExt cx="11447201" cy="5363961"/>
          </a:xfrm>
        </p:grpSpPr>
        <p:grpSp>
          <p:nvGrpSpPr>
            <p:cNvPr id="364" name="Group"/>
            <p:cNvGrpSpPr/>
            <p:nvPr/>
          </p:nvGrpSpPr>
          <p:grpSpPr>
            <a:xfrm>
              <a:off x="0" y="96285"/>
              <a:ext cx="11447202" cy="5363962"/>
              <a:chOff x="0" y="96285"/>
              <a:chExt cx="11447201" cy="5363961"/>
            </a:xfrm>
          </p:grpSpPr>
          <p:sp>
            <p:nvSpPr>
              <p:cNvPr id="358" name="Line"/>
              <p:cNvSpPr/>
              <p:nvPr/>
            </p:nvSpPr>
            <p:spPr>
              <a:xfrm>
                <a:off x="56936" y="893137"/>
                <a:ext cx="11266740" cy="3259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41" extrusionOk="0">
                    <a:moveTo>
                      <a:pt x="0" y="20958"/>
                    </a:moveTo>
                    <a:cubicBezTo>
                      <a:pt x="5094" y="21600"/>
                      <a:pt x="10174" y="18520"/>
                      <a:pt x="14974" y="11879"/>
                    </a:cubicBezTo>
                    <a:cubicBezTo>
                      <a:pt x="17271" y="8702"/>
                      <a:pt x="19488" y="4726"/>
                      <a:pt x="21600" y="0"/>
                    </a:cubicBezTo>
                  </a:path>
                </a:pathLst>
              </a:custGeom>
              <a:noFill/>
              <a:ln w="292100" cap="flat">
                <a:solidFill>
                  <a:srgbClr val="CDC1A7"/>
                </a:solidFill>
                <a:prstDash val="solid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 hangingPunct="0"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547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pic>
            <p:nvPicPr>
              <p:cNvPr id="359" name="cavern.jpg" descr="cavern.jpg"/>
              <p:cNvPicPr>
                <a:picLocks/>
              </p:cNvPicPr>
              <p:nvPr/>
            </p:nvPicPr>
            <p:blipFill>
              <a:blip r:embed="rId6">
                <a:extLst/>
              </a:blip>
              <a:srcRect r="2" b="372"/>
              <a:stretch>
                <a:fillRect/>
              </a:stretch>
            </p:blipFill>
            <p:spPr>
              <a:xfrm>
                <a:off x="1912368" y="106502"/>
                <a:ext cx="3132856" cy="53537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842" extrusionOk="0">
                    <a:moveTo>
                      <a:pt x="4477" y="0"/>
                    </a:moveTo>
                    <a:cubicBezTo>
                      <a:pt x="2924" y="251"/>
                      <a:pt x="1419" y="615"/>
                      <a:pt x="0" y="1094"/>
                    </a:cubicBezTo>
                    <a:lnTo>
                      <a:pt x="0" y="19334"/>
                    </a:lnTo>
                    <a:cubicBezTo>
                      <a:pt x="6713" y="21600"/>
                      <a:pt x="15389" y="21312"/>
                      <a:pt x="21600" y="18467"/>
                    </a:cubicBezTo>
                    <a:lnTo>
                      <a:pt x="21600" y="1962"/>
                    </a:lnTo>
                    <a:cubicBezTo>
                      <a:pt x="19584" y="1038"/>
                      <a:pt x="17305" y="385"/>
                      <a:pt x="14921" y="0"/>
                    </a:cubicBezTo>
                    <a:lnTo>
                      <a:pt x="4477" y="0"/>
                    </a:ln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360" name="Shape"/>
              <p:cNvSpPr/>
              <p:nvPr/>
            </p:nvSpPr>
            <p:spPr>
              <a:xfrm rot="19532807">
                <a:off x="11257915" y="757962"/>
                <a:ext cx="115148" cy="297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63" h="19531" extrusionOk="0">
                    <a:moveTo>
                      <a:pt x="17223" y="2674"/>
                    </a:moveTo>
                    <a:cubicBezTo>
                      <a:pt x="20331" y="6381"/>
                      <a:pt x="19406" y="12562"/>
                      <a:pt x="15158" y="16479"/>
                    </a:cubicBezTo>
                    <a:cubicBezTo>
                      <a:pt x="10910" y="20396"/>
                      <a:pt x="4946" y="20566"/>
                      <a:pt x="1839" y="16858"/>
                    </a:cubicBezTo>
                    <a:cubicBezTo>
                      <a:pt x="-1269" y="13151"/>
                      <a:pt x="-344" y="6970"/>
                      <a:pt x="3904" y="3053"/>
                    </a:cubicBezTo>
                    <a:cubicBezTo>
                      <a:pt x="8152" y="-864"/>
                      <a:pt x="14116" y="-1034"/>
                      <a:pt x="17223" y="2674"/>
                    </a:cubicBezTo>
                    <a:close/>
                  </a:path>
                </a:pathLst>
              </a:custGeom>
              <a:solidFill>
                <a:srgbClr val="A19A8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 hangingPunct="0"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547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361" name="Oval"/>
              <p:cNvSpPr/>
              <p:nvPr/>
            </p:nvSpPr>
            <p:spPr>
              <a:xfrm>
                <a:off x="0" y="3998242"/>
                <a:ext cx="130878" cy="289579"/>
              </a:xfrm>
              <a:prstGeom prst="ellipse">
                <a:avLst/>
              </a:prstGeom>
              <a:solidFill>
                <a:srgbClr val="A19A8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 hangingPunct="0"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547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362" name="Line"/>
              <p:cNvSpPr/>
              <p:nvPr/>
            </p:nvSpPr>
            <p:spPr>
              <a:xfrm flipV="1">
                <a:off x="1883679" y="2878934"/>
                <a:ext cx="8713451" cy="12541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 hangingPunct="0"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547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  <p:sp>
            <p:nvSpPr>
              <p:cNvPr id="363" name="Line"/>
              <p:cNvSpPr/>
              <p:nvPr/>
            </p:nvSpPr>
            <p:spPr>
              <a:xfrm flipV="1">
                <a:off x="3520422" y="96285"/>
                <a:ext cx="1801231" cy="380440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 hangingPunct="0"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547" kern="0">
                  <a:solidFill>
                    <a:srgbClr val="FFFFFF"/>
                  </a:solidFill>
                  <a:latin typeface="Helvetica Neue Medium"/>
                  <a:sym typeface="Helvetica Neue Medium"/>
                </a:endParaRPr>
              </a:p>
            </p:txBody>
          </p:sp>
        </p:grpSp>
        <p:sp>
          <p:nvSpPr>
            <p:cNvPr id="365" name="Oval"/>
            <p:cNvSpPr/>
            <p:nvPr/>
          </p:nvSpPr>
          <p:spPr>
            <a:xfrm>
              <a:off x="3697552" y="470111"/>
              <a:ext cx="969114" cy="270929"/>
            </a:xfrm>
            <a:prstGeom prst="ellipse">
              <a:avLst/>
            </a:prstGeom>
            <a:solidFill>
              <a:schemeClr val="accent5">
                <a:hueOff val="-82419"/>
                <a:satOff val="-9513"/>
                <a:lumOff val="-16343"/>
                <a:alpha val="5125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47" kern="0">
                <a:solidFill>
                  <a:srgbClr val="FFFFFF"/>
                </a:solidFill>
                <a:latin typeface="Helvetica Neue Medium"/>
                <a:sym typeface="Helvetica Neue Medium"/>
              </a:endParaRPr>
            </a:p>
          </p:txBody>
        </p:sp>
        <p:sp>
          <p:nvSpPr>
            <p:cNvPr id="366" name="Oval"/>
            <p:cNvSpPr/>
            <p:nvPr/>
          </p:nvSpPr>
          <p:spPr>
            <a:xfrm>
              <a:off x="3697552" y="1119267"/>
              <a:ext cx="969114" cy="270930"/>
            </a:xfrm>
            <a:prstGeom prst="ellipse">
              <a:avLst/>
            </a:prstGeom>
            <a:solidFill>
              <a:schemeClr val="accent5">
                <a:hueOff val="-82419"/>
                <a:satOff val="-9513"/>
                <a:lumOff val="-16343"/>
                <a:alpha val="5125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47" kern="0">
                <a:solidFill>
                  <a:srgbClr val="FFFFFF"/>
                </a:solidFill>
                <a:latin typeface="Helvetica Neue Medium"/>
                <a:sym typeface="Helvetica Neue Medium"/>
              </a:endParaRPr>
            </a:p>
          </p:txBody>
        </p:sp>
        <p:sp>
          <p:nvSpPr>
            <p:cNvPr id="367" name="Oval"/>
            <p:cNvSpPr/>
            <p:nvPr/>
          </p:nvSpPr>
          <p:spPr>
            <a:xfrm>
              <a:off x="3684852" y="1697578"/>
              <a:ext cx="969114" cy="270930"/>
            </a:xfrm>
            <a:prstGeom prst="ellipse">
              <a:avLst/>
            </a:prstGeom>
            <a:solidFill>
              <a:schemeClr val="accent5">
                <a:hueOff val="-82419"/>
                <a:satOff val="-9513"/>
                <a:lumOff val="-16343"/>
                <a:alpha val="5125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47" kern="0">
                <a:solidFill>
                  <a:srgbClr val="FFFFFF"/>
                </a:solidFill>
                <a:latin typeface="Helvetica Neue Medium"/>
                <a:sym typeface="Helvetica Neue Medium"/>
              </a:endParaRPr>
            </a:p>
          </p:txBody>
        </p:sp>
        <p:sp>
          <p:nvSpPr>
            <p:cNvPr id="368" name="Oval"/>
            <p:cNvSpPr/>
            <p:nvPr/>
          </p:nvSpPr>
          <p:spPr>
            <a:xfrm>
              <a:off x="3684852" y="2275890"/>
              <a:ext cx="969114" cy="270929"/>
            </a:xfrm>
            <a:prstGeom prst="ellipse">
              <a:avLst/>
            </a:prstGeom>
            <a:solidFill>
              <a:schemeClr val="accent5">
                <a:hueOff val="-82419"/>
                <a:satOff val="-9513"/>
                <a:lumOff val="-16343"/>
                <a:alpha val="5125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47" kern="0">
                <a:solidFill>
                  <a:srgbClr val="FFFFFF"/>
                </a:solidFill>
                <a:latin typeface="Helvetica Neue Medium"/>
                <a:sym typeface="Helvetica Neue Medium"/>
              </a:endParaRPr>
            </a:p>
          </p:txBody>
        </p:sp>
      </p:grpSp>
      <p:sp>
        <p:nvSpPr>
          <p:cNvPr id="372" name="Square"/>
          <p:cNvSpPr/>
          <p:nvPr/>
        </p:nvSpPr>
        <p:spPr>
          <a:xfrm>
            <a:off x="2269137" y="990954"/>
            <a:ext cx="892969" cy="89296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84127" y="824845"/>
            <a:ext cx="2399696" cy="988007"/>
            <a:chOff x="2023307" y="5333367"/>
            <a:chExt cx="2399696" cy="988007"/>
          </a:xfrm>
        </p:grpSpPr>
        <p:sp>
          <p:nvSpPr>
            <p:cNvPr id="371" name="Bauer, OB, Lee, Ohm 1909.13022"/>
            <p:cNvSpPr txBox="1"/>
            <p:nvPr/>
          </p:nvSpPr>
          <p:spPr>
            <a:xfrm>
              <a:off x="2023307" y="6065342"/>
              <a:ext cx="2399696" cy="25603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 algn="ctr">
                <a:spcBef>
                  <a:spcPts val="0"/>
                </a:spcBef>
                <a:defRPr sz="1700">
                  <a:solidFill>
                    <a:srgbClr val="CB6C3A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defTabSz="410751" hangingPunct="0"/>
              <a:r>
                <a:rPr sz="1195" kern="0"/>
                <a:t>Bauer, OB, Lee, Ohm 1909.13022</a:t>
              </a:r>
            </a:p>
          </p:txBody>
        </p:sp>
        <p:pic>
          <p:nvPicPr>
            <p:cNvPr id="373" name="images.png" descr="images.png"/>
            <p:cNvPicPr>
              <a:picLocks noChangeAspect="1"/>
            </p:cNvPicPr>
            <p:nvPr/>
          </p:nvPicPr>
          <p:blipFill>
            <a:blip r:embed="rId7">
              <a:extLst/>
            </a:blip>
            <a:srcRect b="13451"/>
            <a:stretch>
              <a:fillRect/>
            </a:stretch>
          </p:blipFill>
          <p:spPr>
            <a:xfrm flipH="1">
              <a:off x="3734975" y="5333367"/>
              <a:ext cx="660450" cy="57161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74" name="ANUBIS"/>
            <p:cNvSpPr txBox="1"/>
            <p:nvPr/>
          </p:nvSpPr>
          <p:spPr>
            <a:xfrm>
              <a:off x="2023307" y="5401295"/>
              <a:ext cx="1635759" cy="5807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9" tIns="35719" rIns="35719" bIns="35719" anchor="ctr">
              <a:spAutoFit/>
            </a:bodyPr>
            <a:lstStyle>
              <a:lvl1pPr defTabSz="457200">
                <a:spcBef>
                  <a:spcPts val="0"/>
                </a:spcBef>
                <a:defRPr sz="4700">
                  <a:latin typeface="Avenir Book"/>
                  <a:ea typeface="Avenir Book"/>
                  <a:cs typeface="Avenir Book"/>
                  <a:sym typeface="Avenir Book"/>
                </a:defRPr>
              </a:lvl1pPr>
            </a:lstStyle>
            <a:p>
              <a:pPr defTabSz="321457" hangingPunct="0"/>
              <a:r>
                <a:rPr sz="3305" kern="0" dirty="0">
                  <a:solidFill>
                    <a:srgbClr val="000000"/>
                  </a:solidFill>
                </a:rPr>
                <a:t>ANUBIS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627279" y="2154099"/>
            <a:ext cx="2981265" cy="4263868"/>
            <a:chOff x="8627279" y="2154099"/>
            <a:chExt cx="2981265" cy="4263868"/>
          </a:xfrm>
        </p:grpSpPr>
        <p:grpSp>
          <p:nvGrpSpPr>
            <p:cNvPr id="5" name="Group 4"/>
            <p:cNvGrpSpPr/>
            <p:nvPr/>
          </p:nvGrpSpPr>
          <p:grpSpPr>
            <a:xfrm>
              <a:off x="8627279" y="2154099"/>
              <a:ext cx="1700070" cy="2353499"/>
              <a:chOff x="8877528" y="2849873"/>
              <a:chExt cx="1700070" cy="2353499"/>
            </a:xfrm>
          </p:grpSpPr>
          <p:pic>
            <p:nvPicPr>
              <p:cNvPr id="346" name="FASER.jpg" descr="FASER.jpg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rcRect l="10708" t="8424" r="31320" b="8425"/>
              <a:stretch>
                <a:fillRect/>
              </a:stretch>
            </p:blipFill>
            <p:spPr>
              <a:xfrm>
                <a:off x="8877528" y="2849873"/>
                <a:ext cx="1700070" cy="16307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20595" extrusionOk="0">
                    <a:moveTo>
                      <a:pt x="9839" y="0"/>
                    </a:moveTo>
                    <a:cubicBezTo>
                      <a:pt x="7321" y="0"/>
                      <a:pt x="4802" y="1006"/>
                      <a:pt x="2881" y="3017"/>
                    </a:cubicBezTo>
                    <a:cubicBezTo>
                      <a:pt x="-961" y="7038"/>
                      <a:pt x="-961" y="13557"/>
                      <a:pt x="2881" y="17579"/>
                    </a:cubicBezTo>
                    <a:cubicBezTo>
                      <a:pt x="6724" y="21600"/>
                      <a:pt x="12954" y="21600"/>
                      <a:pt x="16797" y="17579"/>
                    </a:cubicBezTo>
                    <a:cubicBezTo>
                      <a:pt x="20639" y="13557"/>
                      <a:pt x="20639" y="7038"/>
                      <a:pt x="16797" y="3017"/>
                    </a:cubicBezTo>
                    <a:cubicBezTo>
                      <a:pt x="14876" y="1006"/>
                      <a:pt x="12357" y="0"/>
                      <a:pt x="9839" y="0"/>
                    </a:cubicBezTo>
                    <a:close/>
                  </a:path>
                </a:pathLst>
              </a:custGeom>
              <a:ln w="12700">
                <a:miter lim="400000"/>
              </a:ln>
            </p:spPr>
          </p:pic>
          <p:pic>
            <p:nvPicPr>
              <p:cNvPr id="347" name="FaserLogo.jpeg" descr="FaserLogo.jpeg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>
                <a:off x="8965790" y="4332775"/>
                <a:ext cx="1523547" cy="507850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351" name="Feng, et al 1710.09387"/>
              <p:cNvSpPr txBox="1"/>
              <p:nvPr/>
            </p:nvSpPr>
            <p:spPr>
              <a:xfrm>
                <a:off x="8903619" y="4947340"/>
                <a:ext cx="1647888" cy="25603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35719" tIns="35719" rIns="35719" bIns="35719" anchor="ctr">
                <a:spAutoFit/>
              </a:bodyPr>
              <a:lstStyle>
                <a:lvl1pPr algn="ctr">
                  <a:spcBef>
                    <a:spcPts val="0"/>
                  </a:spcBef>
                  <a:defRPr sz="1700">
                    <a:solidFill>
                      <a:srgbClr val="CB6C3A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lvl1pPr>
              </a:lstStyle>
              <a:p>
                <a:pPr defTabSz="410751" hangingPunct="0"/>
                <a:r>
                  <a:rPr sz="1195" kern="0"/>
                  <a:t>Feng, et al 1710.09387</a:t>
                </a: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8885796" y="4663641"/>
              <a:ext cx="2722748" cy="1754326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>
              <a:spAutoFit/>
            </a:bodyPr>
            <a:lstStyle/>
            <a:p>
              <a:pPr marL="160729" indent="-160729">
                <a:lnSpc>
                  <a:spcPct val="150000"/>
                </a:lnSpc>
                <a:buSzPct val="100000"/>
                <a:buChar char="•"/>
              </a:pPr>
              <a:r>
                <a:rPr lang="en-GB" dirty="0">
                  <a:solidFill>
                    <a:schemeClr val="bg1"/>
                  </a:solidFill>
                </a:rPr>
                <a:t>weakly coupled </a:t>
              </a:r>
              <a:r>
                <a:rPr lang="en-GB" b="1" i="1" dirty="0">
                  <a:solidFill>
                    <a:schemeClr val="bg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light </a:t>
              </a:r>
              <a:r>
                <a:rPr lang="en-GB" b="1" i="1" dirty="0" smtClean="0">
                  <a:solidFill>
                    <a:schemeClr val="bg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particles</a:t>
              </a:r>
              <a:r>
                <a:rPr lang="en-GB" dirty="0" smtClean="0">
                  <a:solidFill>
                    <a:schemeClr val="bg1"/>
                  </a:solidFill>
                  <a:sym typeface="Helvetica Neue"/>
                </a:rPr>
                <a:t> with </a:t>
              </a:r>
              <a:r>
                <a:rPr lang="en-GB" dirty="0" smtClean="0">
                  <a:solidFill>
                    <a:schemeClr val="bg1"/>
                  </a:solidFill>
                </a:rPr>
                <a:t>high statistics </a:t>
              </a:r>
            </a:p>
            <a:p>
              <a:pPr marL="160729" indent="-160729">
                <a:lnSpc>
                  <a:spcPct val="150000"/>
                </a:lnSpc>
                <a:buSzPct val="100000"/>
                <a:buChar char="•"/>
              </a:pPr>
              <a:r>
                <a:rPr lang="en-GB" dirty="0" smtClean="0">
                  <a:solidFill>
                    <a:schemeClr val="bg1"/>
                  </a:solidFill>
                </a:rPr>
                <a:t>along the beam axis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106062" y="5011634"/>
            <a:ext cx="2919771" cy="175432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160729" indent="-160729">
              <a:lnSpc>
                <a:spcPct val="150000"/>
              </a:lnSpc>
              <a:buSzPct val="10000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LLPs from </a:t>
            </a:r>
            <a:r>
              <a:rPr lang="en-GB" dirty="0">
                <a:solidFill>
                  <a:schemeClr val="bg1"/>
                </a:solidFill>
              </a:rPr>
              <a:t>the decays of </a:t>
            </a:r>
            <a:r>
              <a:rPr lang="en-GB" b="1" i="1" dirty="0">
                <a:solidFill>
                  <a:schemeClr val="bg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heavy states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smtClean="0">
                <a:solidFill>
                  <a:schemeClr val="bg1"/>
                </a:solidFill>
              </a:rPr>
              <a:t>(e.g. the Higgs) </a:t>
            </a:r>
          </a:p>
          <a:p>
            <a:pPr marL="160729" indent="-160729">
              <a:lnSpc>
                <a:spcPct val="150000"/>
              </a:lnSpc>
              <a:buSzPct val="10000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at large angle, off axis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Up Arrow 9"/>
          <p:cNvSpPr/>
          <p:nvPr/>
        </p:nvSpPr>
        <p:spPr>
          <a:xfrm>
            <a:off x="1268194" y="1968723"/>
            <a:ext cx="464398" cy="301799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Up Arrow 40"/>
          <p:cNvSpPr/>
          <p:nvPr/>
        </p:nvSpPr>
        <p:spPr>
          <a:xfrm rot="3057305">
            <a:off x="4202435" y="2038980"/>
            <a:ext cx="424389" cy="35754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Up Arrow 41"/>
          <p:cNvSpPr/>
          <p:nvPr/>
        </p:nvSpPr>
        <p:spPr>
          <a:xfrm rot="5400000">
            <a:off x="3804916" y="4969605"/>
            <a:ext cx="350635" cy="173721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22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10" grpId="0" animBg="1"/>
      <p:bldP spid="41" grpId="0" animBg="1"/>
      <p:bldP spid="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8"/>
          <p:cNvSpPr txBox="1"/>
          <p:nvPr/>
        </p:nvSpPr>
        <p:spPr>
          <a:xfrm>
            <a:off x="4418468" y="189461"/>
            <a:ext cx="3355200" cy="67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470" tIns="40470" rIns="40470" bIns="40470" anchor="ctr" anchorCtr="0">
            <a:noAutofit/>
          </a:bodyPr>
          <a:lstStyle/>
          <a:p>
            <a:pPr algn="ctr" defTabSz="1097280">
              <a:buClr>
                <a:srgbClr val="000000"/>
              </a:buClr>
              <a:buSzPts val="3300"/>
            </a:pPr>
            <a:r>
              <a:rPr lang="de" sz="3960" kern="0">
                <a:solidFill>
                  <a:srgbClr val="000000"/>
                </a:solidFill>
                <a:latin typeface="Avenir"/>
                <a:ea typeface="Avenir"/>
                <a:cs typeface="Avenir"/>
                <a:sym typeface="Avenir"/>
              </a:rPr>
              <a:t>ANUBIS: idea</a:t>
            </a:r>
            <a:endParaRPr sz="108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61" name="Google Shape;261;p38" descr="shaft_from_below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29313" y="4273745"/>
            <a:ext cx="2985241" cy="2238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38" descr="platforms_shaft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62974" y="897625"/>
            <a:ext cx="4878857" cy="32404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3" name="Google Shape;263;p38"/>
          <p:cNvCxnSpPr/>
          <p:nvPr/>
        </p:nvCxnSpPr>
        <p:spPr>
          <a:xfrm>
            <a:off x="4336860" y="5542060"/>
            <a:ext cx="2595960" cy="0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triangle" w="med" len="med"/>
            <a:tailEnd type="triangle" w="med" len="med"/>
          </a:ln>
        </p:spPr>
      </p:cxnSp>
      <p:pic>
        <p:nvPicPr>
          <p:cNvPr id="264" name="Google Shape;264;p38" descr="latex-image-1.pdf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88466" y="5332586"/>
            <a:ext cx="410766" cy="151805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8"/>
          <p:cNvSpPr txBox="1"/>
          <p:nvPr/>
        </p:nvSpPr>
        <p:spPr>
          <a:xfrm>
            <a:off x="7198094" y="3717881"/>
            <a:ext cx="4781880" cy="4359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0470" tIns="40470" rIns="40470" bIns="40470" anchor="t" anchorCtr="0">
            <a:noAutofit/>
          </a:bodyPr>
          <a:lstStyle/>
          <a:p>
            <a:pPr defTabSz="1097280">
              <a:buClr>
                <a:srgbClr val="000000"/>
              </a:buClr>
              <a:buSzPts val="1800"/>
            </a:pPr>
            <a:r>
              <a:rPr lang="de" sz="2160" kern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cranes can support up to 270 t</a:t>
            </a:r>
            <a:endParaRPr sz="108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6" name="Google Shape;266;p38"/>
          <p:cNvSpPr txBox="1"/>
          <p:nvPr/>
        </p:nvSpPr>
        <p:spPr>
          <a:xfrm>
            <a:off x="294347" y="4161349"/>
            <a:ext cx="3769722" cy="2225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470" tIns="40470" rIns="40470" bIns="40470" anchor="t" anchorCtr="0">
            <a:noAutofit/>
          </a:bodyPr>
          <a:lstStyle/>
          <a:p>
            <a:pPr marL="152400" indent="-160020" defTabSz="1097280">
              <a:buClr>
                <a:srgbClr val="000000"/>
              </a:buClr>
              <a:buSzPts val="1700"/>
              <a:buFont typeface="Helvetica Neue Light"/>
              <a:buChar char="•"/>
            </a:pPr>
            <a:r>
              <a:rPr lang="de" sz="2040" kern="0" dirty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Existing geometry allows for minimal civil engineering </a:t>
            </a:r>
            <a:r>
              <a:rPr lang="de" sz="2040" kern="0" dirty="0" smtClean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costs</a:t>
            </a:r>
            <a:endParaRPr lang="de" sz="108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  <a:p>
            <a:pPr marL="152400" indent="-160020" defTabSz="1097280">
              <a:buClr>
                <a:srgbClr val="000000"/>
              </a:buClr>
              <a:buSzPts val="1700"/>
              <a:buFont typeface="Helvetica Neue Light"/>
              <a:buChar char="•"/>
            </a:pPr>
            <a:r>
              <a:rPr lang="de" sz="2040" kern="0" dirty="0" smtClean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Projective </a:t>
            </a:r>
            <a:r>
              <a:rPr lang="de" sz="2040" kern="0" dirty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decay volume optimises acceptance for different </a:t>
            </a:r>
            <a:r>
              <a:rPr lang="de" sz="2040" kern="0" dirty="0" smtClean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lifetimes</a:t>
            </a:r>
          </a:p>
          <a:p>
            <a:pPr marL="152400" indent="-160020" defTabSz="1097280">
              <a:buClr>
                <a:srgbClr val="000000"/>
              </a:buClr>
              <a:buSzPts val="1700"/>
              <a:buFont typeface="Helvetica Neue Light"/>
              <a:buChar char="•"/>
            </a:pPr>
            <a:r>
              <a:rPr lang="de" sz="2040" kern="0" dirty="0" smtClean="0">
                <a:solidFill>
                  <a:srgbClr val="000000"/>
                </a:solidFill>
                <a:latin typeface="Helvetica Neue Light"/>
                <a:cs typeface="Arial"/>
                <a:sym typeface="Helvetica Neue Light"/>
              </a:rPr>
              <a:t>Can be conveniently combined with ATLAS</a:t>
            </a:r>
            <a:endParaRPr lang="de" sz="108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67" name="Google Shape;267;p38"/>
          <p:cNvSpPr txBox="1">
            <a:spLocks noGrp="1"/>
          </p:cNvSpPr>
          <p:nvPr>
            <p:ph type="sldNum" idx="12"/>
          </p:nvPr>
        </p:nvSpPr>
        <p:spPr>
          <a:xfrm>
            <a:off x="5949596" y="6536531"/>
            <a:ext cx="286920" cy="227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470" tIns="40470" rIns="40470" bIns="40470" anchor="t" anchorCtr="0">
            <a:noAutofit/>
          </a:bodyPr>
          <a:lstStyle/>
          <a:p>
            <a:pPr defTabSz="1097280"/>
            <a:fld id="{00000000-1234-1234-1234-123412341234}" type="slidenum">
              <a:rPr lang="de" kern="0"/>
              <a:pPr defTabSz="1097280"/>
              <a:t>3</a:t>
            </a:fld>
            <a:endParaRPr kern="0"/>
          </a:p>
        </p:txBody>
      </p:sp>
      <p:pic>
        <p:nvPicPr>
          <p:cNvPr id="268" name="Google Shape;268;p38" descr="Imag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069753" y="4264815"/>
            <a:ext cx="2995751" cy="2238931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8"/>
          <p:cNvSpPr txBox="1"/>
          <p:nvPr/>
        </p:nvSpPr>
        <p:spPr>
          <a:xfrm>
            <a:off x="7176172" y="5826733"/>
            <a:ext cx="329760" cy="32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470" tIns="40470" rIns="40470" bIns="40470" anchor="ctr" anchorCtr="0">
            <a:noAutofit/>
          </a:bodyPr>
          <a:lstStyle/>
          <a:p>
            <a:pPr algn="ctr" defTabSz="1097280">
              <a:buClr>
                <a:srgbClr val="FFFFFF"/>
              </a:buClr>
              <a:buSzPts val="1600"/>
            </a:pPr>
            <a:r>
              <a:rPr lang="de" sz="1920" kern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IP</a:t>
            </a:r>
            <a:endParaRPr sz="108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70" name="Google Shape;270;p38" descr="images.png"/>
          <p:cNvPicPr preferRelativeResize="0"/>
          <p:nvPr/>
        </p:nvPicPr>
        <p:blipFill rotWithShape="1">
          <a:blip r:embed="rId7">
            <a:alphaModFix/>
          </a:blip>
          <a:srcRect b="13449"/>
          <a:stretch/>
        </p:blipFill>
        <p:spPr>
          <a:xfrm flipH="1">
            <a:off x="10722034" y="57624"/>
            <a:ext cx="792539" cy="5716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1" name="Google Shape;271;p38"/>
          <p:cNvCxnSpPr/>
          <p:nvPr/>
        </p:nvCxnSpPr>
        <p:spPr>
          <a:xfrm rot="10800000" flipH="1">
            <a:off x="4344204" y="5541206"/>
            <a:ext cx="2792520" cy="6480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triangle" w="med" len="med"/>
            <a:tailEnd type="triangle" w="med" len="med"/>
          </a:ln>
        </p:spPr>
      </p:cxnSp>
      <p:sp>
        <p:nvSpPr>
          <p:cNvPr id="272" name="Google Shape;272;p38"/>
          <p:cNvSpPr txBox="1"/>
          <p:nvPr/>
        </p:nvSpPr>
        <p:spPr>
          <a:xfrm>
            <a:off x="5343757" y="5171401"/>
            <a:ext cx="865800" cy="40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0470" tIns="40470" rIns="40470" bIns="40470" anchor="ctr" anchorCtr="0">
            <a:noAutofit/>
          </a:bodyPr>
          <a:lstStyle/>
          <a:p>
            <a:pPr algn="ctr" defTabSz="1097280">
              <a:buClr>
                <a:srgbClr val="FFFFFF"/>
              </a:buClr>
              <a:buSzPts val="2100"/>
            </a:pPr>
            <a:r>
              <a:rPr lang="de" sz="2520" kern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18 m</a:t>
            </a:r>
            <a:endParaRPr sz="108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pSp>
        <p:nvGrpSpPr>
          <p:cNvPr id="273" name="Google Shape;273;p38"/>
          <p:cNvGrpSpPr/>
          <p:nvPr/>
        </p:nvGrpSpPr>
        <p:grpSpPr>
          <a:xfrm>
            <a:off x="711185" y="-41401"/>
            <a:ext cx="3193913" cy="4074070"/>
            <a:chOff x="0" y="0"/>
            <a:chExt cx="4995485" cy="6712254"/>
          </a:xfrm>
        </p:grpSpPr>
        <p:pic>
          <p:nvPicPr>
            <p:cNvPr id="274" name="Google Shape;274;p38" descr="ANUBIS_geometry.pdf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0" y="0"/>
              <a:ext cx="4995485" cy="671225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75" name="Google Shape;275;p38"/>
            <p:cNvCxnSpPr/>
            <p:nvPr/>
          </p:nvCxnSpPr>
          <p:spPr>
            <a:xfrm rot="10800000" flipH="1">
              <a:off x="2315456" y="2399713"/>
              <a:ext cx="1962300" cy="2684100"/>
            </a:xfrm>
            <a:prstGeom prst="straightConnector1">
              <a:avLst/>
            </a:prstGeom>
            <a:noFill/>
            <a:ln w="25400" cap="flat" cmpd="sng">
              <a:solidFill>
                <a:srgbClr val="EDE513"/>
              </a:solidFill>
              <a:prstDash val="solid"/>
              <a:miter lim="400000"/>
              <a:headEnd type="none" w="sm" len="sm"/>
              <a:tailEnd type="none" w="sm" len="sm"/>
            </a:ln>
          </p:spPr>
        </p:cxnSp>
        <p:sp>
          <p:nvSpPr>
            <p:cNvPr id="276" name="Google Shape;276;p38"/>
            <p:cNvSpPr/>
            <p:nvPr/>
          </p:nvSpPr>
          <p:spPr>
            <a:xfrm>
              <a:off x="3022172" y="4023498"/>
              <a:ext cx="71100" cy="71100"/>
            </a:xfrm>
            <a:prstGeom prst="ellipse">
              <a:avLst/>
            </a:prstGeom>
            <a:solidFill>
              <a:srgbClr val="54AD32"/>
            </a:solidFill>
            <a:ln>
              <a:noFill/>
            </a:ln>
          </p:spPr>
          <p:txBody>
            <a:bodyPr spcFirstLastPara="1" wrap="square" lIns="47400" tIns="47400" rIns="47400" bIns="47400" anchor="ctr" anchorCtr="0">
              <a:noAutofit/>
            </a:bodyPr>
            <a:lstStyle/>
            <a:p>
              <a:pPr algn="ctr" defTabSz="1097280">
                <a:buClr>
                  <a:srgbClr val="000000"/>
                </a:buClr>
              </a:pPr>
              <a:endParaRPr sz="1680" kern="0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  <p:grpSp>
        <p:nvGrpSpPr>
          <p:cNvPr id="277" name="Google Shape;277;p38"/>
          <p:cNvGrpSpPr/>
          <p:nvPr/>
        </p:nvGrpSpPr>
        <p:grpSpPr>
          <a:xfrm>
            <a:off x="1999897" y="1415129"/>
            <a:ext cx="1378004" cy="1639307"/>
            <a:chOff x="0" y="0"/>
            <a:chExt cx="2626571" cy="2734912"/>
          </a:xfrm>
        </p:grpSpPr>
        <p:sp>
          <p:nvSpPr>
            <p:cNvPr id="278" name="Google Shape;278;p38"/>
            <p:cNvSpPr/>
            <p:nvPr/>
          </p:nvSpPr>
          <p:spPr>
            <a:xfrm>
              <a:off x="1248362" y="2091002"/>
              <a:ext cx="1153710" cy="17388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dk1"/>
            </a:solidFill>
            <a:ln w="38100" cap="rnd" cmpd="sng">
              <a:solidFill>
                <a:schemeClr val="dk1"/>
              </a:solidFill>
              <a:prstDash val="dashDot"/>
              <a:round/>
              <a:headEnd type="none" w="sm" len="sm"/>
              <a:tailEnd type="none" w="sm" len="sm"/>
            </a:ln>
          </p:spPr>
          <p:txBody>
            <a:bodyPr spcFirstLastPara="1" wrap="square" lIns="85320" tIns="42660" rIns="85320" bIns="42660" anchor="t" anchorCtr="0">
              <a:noAutofit/>
            </a:bodyPr>
            <a:lstStyle/>
            <a:p>
              <a:pPr defTabSz="1097280">
                <a:buClr>
                  <a:srgbClr val="000000"/>
                </a:buClr>
              </a:pPr>
              <a:endParaRPr sz="1680" kern="0">
                <a:solidFill>
                  <a:srgbClr val="4DFF1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79" name="Google Shape;279;p38"/>
            <p:cNvSpPr/>
            <p:nvPr/>
          </p:nvSpPr>
          <p:spPr>
            <a:xfrm>
              <a:off x="951363" y="1070602"/>
              <a:ext cx="350082" cy="101444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solidFill>
              <a:schemeClr val="dk1"/>
            </a:solidFill>
            <a:ln w="38100" cap="rnd" cmpd="sng">
              <a:solidFill>
                <a:schemeClr val="dk1"/>
              </a:solidFill>
              <a:prstDash val="dashDot"/>
              <a:round/>
              <a:headEnd type="none" w="sm" len="sm"/>
              <a:tailEnd type="none" w="sm" len="sm"/>
            </a:ln>
          </p:spPr>
          <p:txBody>
            <a:bodyPr spcFirstLastPara="1" wrap="square" lIns="85320" tIns="42660" rIns="85320" bIns="42660" anchor="t" anchorCtr="0">
              <a:noAutofit/>
            </a:bodyPr>
            <a:lstStyle/>
            <a:p>
              <a:pPr defTabSz="1097280">
                <a:buClr>
                  <a:srgbClr val="000000"/>
                </a:buClr>
              </a:pPr>
              <a:endParaRPr sz="1680" kern="0">
                <a:solidFill>
                  <a:srgbClr val="4DFF1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0" name="Google Shape;280;p38"/>
            <p:cNvSpPr/>
            <p:nvPr/>
          </p:nvSpPr>
          <p:spPr>
            <a:xfrm>
              <a:off x="356775" y="2076976"/>
              <a:ext cx="934794" cy="65793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21600"/>
                  </a:moveTo>
                  <a:lnTo>
                    <a:pt x="21600" y="0"/>
                  </a:lnTo>
                </a:path>
              </a:pathLst>
            </a:custGeom>
            <a:solidFill>
              <a:schemeClr val="dk1"/>
            </a:solidFill>
            <a:ln w="38100" cap="flat" cmpd="sng">
              <a:solidFill>
                <a:schemeClr val="dk1"/>
              </a:solidFill>
              <a:prstDash val="dashDot"/>
              <a:miter lim="400000"/>
              <a:headEnd type="none" w="sm" len="sm"/>
              <a:tailEnd type="none" w="sm" len="sm"/>
            </a:ln>
          </p:spPr>
          <p:txBody>
            <a:bodyPr spcFirstLastPara="1" wrap="square" lIns="85320" tIns="42660" rIns="85320" bIns="42660" anchor="t" anchorCtr="0">
              <a:noAutofit/>
            </a:bodyPr>
            <a:lstStyle/>
            <a:p>
              <a:pPr defTabSz="1097280">
                <a:buClr>
                  <a:srgbClr val="000000"/>
                </a:buClr>
              </a:pPr>
              <a:endParaRPr sz="1680" kern="0">
                <a:solidFill>
                  <a:srgbClr val="4DFF1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cxnSp>
          <p:nvCxnSpPr>
            <p:cNvPr id="281" name="Google Shape;281;p38"/>
            <p:cNvCxnSpPr/>
            <p:nvPr/>
          </p:nvCxnSpPr>
          <p:spPr>
            <a:xfrm rot="10800000" flipH="1">
              <a:off x="984617" y="224742"/>
              <a:ext cx="146100" cy="948000"/>
            </a:xfrm>
            <a:prstGeom prst="straightConnector1">
              <a:avLst/>
            </a:prstGeom>
            <a:solidFill>
              <a:schemeClr val="dk1"/>
            </a:solidFill>
            <a:ln w="25400" cap="flat" cmpd="sng">
              <a:solidFill>
                <a:schemeClr val="dk1"/>
              </a:solidFill>
              <a:prstDash val="solid"/>
              <a:miter lim="400000"/>
              <a:headEnd type="none" w="sm" len="sm"/>
              <a:tailEnd type="none" w="sm" len="sm"/>
            </a:ln>
          </p:spPr>
        </p:cxnSp>
        <p:cxnSp>
          <p:nvCxnSpPr>
            <p:cNvPr id="282" name="Google Shape;282;p38"/>
            <p:cNvCxnSpPr/>
            <p:nvPr/>
          </p:nvCxnSpPr>
          <p:spPr>
            <a:xfrm rot="10800000">
              <a:off x="275550" y="482342"/>
              <a:ext cx="715800" cy="715800"/>
            </a:xfrm>
            <a:prstGeom prst="straightConnector1">
              <a:avLst/>
            </a:prstGeom>
            <a:solidFill>
              <a:schemeClr val="dk1"/>
            </a:solidFill>
            <a:ln w="25400" cap="flat" cmpd="sng">
              <a:solidFill>
                <a:schemeClr val="dk1"/>
              </a:solidFill>
              <a:prstDash val="solid"/>
              <a:miter lim="400000"/>
              <a:headEnd type="none" w="sm" len="sm"/>
              <a:tailEnd type="none" w="sm" len="sm"/>
            </a:ln>
          </p:spPr>
        </p:cxnSp>
        <p:sp>
          <p:nvSpPr>
            <p:cNvPr id="283" name="Google Shape;283;p38"/>
            <p:cNvSpPr/>
            <p:nvPr/>
          </p:nvSpPr>
          <p:spPr>
            <a:xfrm>
              <a:off x="1224387" y="2023502"/>
              <a:ext cx="126900" cy="126900"/>
            </a:xfrm>
            <a:prstGeom prst="ellipse">
              <a:avLst/>
            </a:prstGeom>
            <a:solidFill>
              <a:schemeClr val="dk1"/>
            </a:solidFill>
            <a:ln w="12700" cap="flat" cmpd="sng">
              <a:solidFill>
                <a:schemeClr val="dk1"/>
              </a:solidFill>
              <a:prstDash val="solid"/>
              <a:miter lim="400000"/>
              <a:headEnd type="none" w="sm" len="sm"/>
              <a:tailEnd type="none" w="sm" len="sm"/>
            </a:ln>
          </p:spPr>
          <p:txBody>
            <a:bodyPr spcFirstLastPara="1" wrap="square" lIns="47400" tIns="47400" rIns="47400" bIns="47400" anchor="ctr" anchorCtr="0">
              <a:noAutofit/>
            </a:bodyPr>
            <a:lstStyle/>
            <a:p>
              <a:pPr algn="ctr" defTabSz="1097280">
                <a:buClr>
                  <a:srgbClr val="000000"/>
                </a:buClr>
              </a:pPr>
              <a:endParaRPr sz="1680" kern="0">
                <a:solidFill>
                  <a:srgbClr val="4DFF1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84" name="Google Shape;284;p38"/>
            <p:cNvSpPr/>
            <p:nvPr/>
          </p:nvSpPr>
          <p:spPr>
            <a:xfrm>
              <a:off x="913069" y="1102826"/>
              <a:ext cx="126900" cy="126900"/>
            </a:xfrm>
            <a:prstGeom prst="ellipse">
              <a:avLst/>
            </a:prstGeom>
            <a:solidFill>
              <a:schemeClr val="dk1"/>
            </a:solidFill>
            <a:ln w="12700" cap="flat" cmpd="sng">
              <a:solidFill>
                <a:schemeClr val="dk1"/>
              </a:solidFill>
              <a:prstDash val="solid"/>
              <a:miter lim="400000"/>
              <a:headEnd type="none" w="sm" len="sm"/>
              <a:tailEnd type="none" w="sm" len="sm"/>
            </a:ln>
          </p:spPr>
          <p:txBody>
            <a:bodyPr spcFirstLastPara="1" wrap="square" lIns="47400" tIns="47400" rIns="47400" bIns="47400" anchor="ctr" anchorCtr="0">
              <a:noAutofit/>
            </a:bodyPr>
            <a:lstStyle/>
            <a:p>
              <a:pPr algn="ctr" defTabSz="1097280">
                <a:buClr>
                  <a:srgbClr val="000000"/>
                </a:buClr>
              </a:pPr>
              <a:endParaRPr sz="1680" kern="0">
                <a:solidFill>
                  <a:srgbClr val="4DFF1D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pic>
          <p:nvPicPr>
            <p:cNvPr id="285" name="Google Shape;285;p38" descr="latex-image-1.pdf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59229" y="2291657"/>
              <a:ext cx="165101" cy="228601"/>
            </a:xfrm>
            <a:prstGeom prst="rect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400000"/>
              <a:headEnd type="none" w="sm" len="sm"/>
              <a:tailEnd type="none" w="sm" len="sm"/>
            </a:ln>
          </p:spPr>
        </p:pic>
        <p:pic>
          <p:nvPicPr>
            <p:cNvPr id="286" name="Google Shape;286;p38" descr="latex-image-1.pdf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1223499" y="1381589"/>
              <a:ext cx="127001" cy="139701"/>
            </a:xfrm>
            <a:prstGeom prst="rect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400000"/>
              <a:headEnd type="none" w="sm" len="sm"/>
              <a:tailEnd type="none" w="sm" len="sm"/>
            </a:ln>
          </p:spPr>
        </p:pic>
        <p:pic>
          <p:nvPicPr>
            <p:cNvPr id="287" name="Google Shape;287;p38" descr="latex-image-1.pdf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499570" y="2113069"/>
              <a:ext cx="127001" cy="139701"/>
            </a:xfrm>
            <a:prstGeom prst="rect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400000"/>
              <a:headEnd type="none" w="sm" len="sm"/>
              <a:tailEnd type="none" w="sm" len="sm"/>
            </a:ln>
          </p:spPr>
        </p:pic>
        <p:pic>
          <p:nvPicPr>
            <p:cNvPr id="288" name="Google Shape;288;p38" descr="latex-image-1.pdf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0" y="215900"/>
              <a:ext cx="327958" cy="173625"/>
            </a:xfrm>
            <a:prstGeom prst="rect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400000"/>
              <a:headEnd type="none" w="sm" len="sm"/>
              <a:tailEnd type="none" w="sm" len="sm"/>
            </a:ln>
          </p:spPr>
        </p:pic>
        <p:pic>
          <p:nvPicPr>
            <p:cNvPr id="289" name="Google Shape;289;p38" descr="latex-image-1.pdf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1012114" y="0"/>
              <a:ext cx="327959" cy="173625"/>
            </a:xfrm>
            <a:prstGeom prst="rect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miter lim="400000"/>
              <a:headEnd type="none" w="sm" len="sm"/>
              <a:tailEnd type="none" w="sm" len="sm"/>
            </a:ln>
          </p:spPr>
        </p:pic>
      </p:grpSp>
    </p:spTree>
    <p:extLst>
      <p:ext uri="{BB962C8B-B14F-4D97-AF65-F5344CB8AC3E}">
        <p14:creationId xmlns:p14="http://schemas.microsoft.com/office/powerpoint/2010/main" val="149049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 smtClean="0"/>
              <a:t>ANUBIS detector initial proposal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5" y="1233255"/>
            <a:ext cx="3584706" cy="5020833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fontAlgn="base"/>
            <a:r>
              <a:rPr lang="en-GB" sz="2400" dirty="0">
                <a:effectLst/>
              </a:rPr>
              <a:t>Proposed ATLAS Phase-2 upgrade RPCs as baseline technology</a:t>
            </a:r>
          </a:p>
          <a:p>
            <a:pPr fontAlgn="base"/>
            <a:r>
              <a:rPr lang="en-GB" sz="2400" dirty="0">
                <a:effectLst/>
              </a:rPr>
              <a:t>2D readout triplet chambers made of 3 independent singlets </a:t>
            </a:r>
          </a:p>
          <a:p>
            <a:pPr fontAlgn="base"/>
            <a:r>
              <a:rPr lang="en-GB" sz="2400" i="1" dirty="0">
                <a:effectLst/>
              </a:rPr>
              <a:t>2.3 k</a:t>
            </a:r>
            <a:r>
              <a:rPr lang="en-GB" sz="2400" i="1" baseline="30000" dirty="0">
                <a:effectLst/>
              </a:rPr>
              <a:t> </a:t>
            </a:r>
            <a:r>
              <a:rPr lang="en-GB" sz="2400" i="1" dirty="0">
                <a:effectLst/>
              </a:rPr>
              <a:t>m</a:t>
            </a:r>
            <a:r>
              <a:rPr lang="en-GB" sz="2400" i="1" baseline="30000" dirty="0">
                <a:effectLst/>
              </a:rPr>
              <a:t>2</a:t>
            </a:r>
            <a:r>
              <a:rPr lang="en-GB" sz="2400" baseline="30000" dirty="0">
                <a:effectLst/>
              </a:rPr>
              <a:t> </a:t>
            </a:r>
            <a:r>
              <a:rPr lang="en-GB" sz="2400" dirty="0">
                <a:effectLst/>
              </a:rPr>
              <a:t>total instrumented area </a:t>
            </a:r>
            <a:endParaRPr lang="en-GB" sz="2400" i="1" dirty="0">
              <a:effectLst/>
            </a:endParaRPr>
          </a:p>
          <a:p>
            <a:pPr fontAlgn="base"/>
            <a:r>
              <a:rPr lang="en-GB" sz="2400" dirty="0">
                <a:effectLst/>
              </a:rPr>
              <a:t>Each tracking station weighs 230 m</a:t>
            </a:r>
            <a:r>
              <a:rPr lang="en-GB" sz="2400" baseline="30000" dirty="0">
                <a:effectLst/>
              </a:rPr>
              <a:t>2 </a:t>
            </a:r>
            <a:r>
              <a:rPr lang="en-GB" sz="2400" dirty="0">
                <a:effectLst/>
              </a:rPr>
              <a:t>x 51 kg/m</a:t>
            </a:r>
            <a:r>
              <a:rPr lang="en-GB" sz="2400" baseline="30000" dirty="0">
                <a:effectLst/>
              </a:rPr>
              <a:t>2 </a:t>
            </a:r>
            <a:r>
              <a:rPr lang="en-GB" sz="2400" dirty="0">
                <a:effectLst/>
              </a:rPr>
              <a:t>~ 30 tons (OK</a:t>
            </a:r>
            <a:r>
              <a:rPr lang="en-GB" sz="2400" dirty="0" smtClean="0">
                <a:effectLst/>
              </a:rPr>
              <a:t>)</a:t>
            </a:r>
            <a:endParaRPr lang="en-GB" sz="2400" noProof="0" dirty="0" smtClean="0"/>
          </a:p>
          <a:p>
            <a:endParaRPr lang="en-GB" sz="2400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G. Aielli - LLP 2020</a:t>
            </a:r>
            <a:endParaRPr lang="en-US" dirty="0"/>
          </a:p>
        </p:txBody>
      </p:sp>
      <p:sp>
        <p:nvSpPr>
          <p:cNvPr id="37" name="Line"/>
          <p:cNvSpPr/>
          <p:nvPr/>
        </p:nvSpPr>
        <p:spPr>
          <a:xfrm>
            <a:off x="4106726" y="2643840"/>
            <a:ext cx="3076896" cy="1"/>
          </a:xfrm>
          <a:prstGeom prst="line">
            <a:avLst/>
          </a:prstGeom>
          <a:ln w="25400">
            <a:solidFill>
              <a:srgbClr val="FFFF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ctr">
              <a:spcBef>
                <a:spcPts val="0"/>
              </a:spcBef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38" name="latex-image-1.pdf" descr="latex-image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53074" y="2345923"/>
            <a:ext cx="584201" cy="215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3751570" y="1233256"/>
            <a:ext cx="4260625" cy="3184257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IP"/>
          <p:cNvSpPr txBox="1"/>
          <p:nvPr/>
        </p:nvSpPr>
        <p:spPr>
          <a:xfrm>
            <a:off x="3923720" y="1701570"/>
            <a:ext cx="390755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 sz="24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/>
              <a:t>IP</a:t>
            </a:r>
          </a:p>
        </p:txBody>
      </p:sp>
      <p:sp>
        <p:nvSpPr>
          <p:cNvPr id="41" name="Line"/>
          <p:cNvSpPr/>
          <p:nvPr/>
        </p:nvSpPr>
        <p:spPr>
          <a:xfrm flipV="1">
            <a:off x="4337314" y="2607674"/>
            <a:ext cx="3309471" cy="9010"/>
          </a:xfrm>
          <a:prstGeom prst="line">
            <a:avLst/>
          </a:prstGeom>
          <a:ln w="25400">
            <a:solidFill>
              <a:srgbClr val="FFFFFF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 algn="ctr">
              <a:spcBef>
                <a:spcPts val="0"/>
              </a:spcBef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42" name="18 m"/>
          <p:cNvSpPr txBox="1"/>
          <p:nvPr/>
        </p:nvSpPr>
        <p:spPr>
          <a:xfrm>
            <a:off x="5300086" y="2116682"/>
            <a:ext cx="1025856" cy="572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spcBef>
                <a:spcPts val="0"/>
              </a:spcBef>
              <a:defRPr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/>
              <a:t>18 m</a:t>
            </a:r>
          </a:p>
        </p:txBody>
      </p:sp>
      <p:pic>
        <p:nvPicPr>
          <p:cNvPr id="44" name="Google Shape;178;p25" descr="Google Shape;178;p2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tretch>
            <a:fillRect/>
          </a:stretch>
        </p:blipFill>
        <p:spPr>
          <a:xfrm>
            <a:off x="3898840" y="553740"/>
            <a:ext cx="4186417" cy="4180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Group" descr="Group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56805" y="806237"/>
            <a:ext cx="3728237" cy="3602873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Google Shape;179;p25" descr="Google Shape;179;p2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285123" y="4513409"/>
            <a:ext cx="3698974" cy="141930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5" name="Group 54"/>
          <p:cNvGrpSpPr/>
          <p:nvPr/>
        </p:nvGrpSpPr>
        <p:grpSpPr>
          <a:xfrm>
            <a:off x="6650483" y="1128955"/>
            <a:ext cx="2836019" cy="2615731"/>
            <a:chOff x="6650483" y="1128955"/>
            <a:chExt cx="2836019" cy="2615731"/>
          </a:xfrm>
        </p:grpSpPr>
        <p:grpSp>
          <p:nvGrpSpPr>
            <p:cNvPr id="49" name="Group"/>
            <p:cNvGrpSpPr/>
            <p:nvPr/>
          </p:nvGrpSpPr>
          <p:grpSpPr>
            <a:xfrm>
              <a:off x="6817617" y="1128955"/>
              <a:ext cx="2668885" cy="2615731"/>
              <a:chOff x="-1" y="425209"/>
              <a:chExt cx="4065658" cy="3997056"/>
            </a:xfrm>
          </p:grpSpPr>
          <p:sp>
            <p:nvSpPr>
              <p:cNvPr id="51" name="Line"/>
              <p:cNvSpPr/>
              <p:nvPr/>
            </p:nvSpPr>
            <p:spPr>
              <a:xfrm flipV="1">
                <a:off x="-1" y="425209"/>
                <a:ext cx="4043994" cy="2925753"/>
              </a:xfrm>
              <a:prstGeom prst="line">
                <a:avLst/>
              </a:prstGeom>
              <a:noFill/>
              <a:ln w="25400" cap="flat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prstDash val="sysDot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52" name="Line"/>
              <p:cNvSpPr/>
              <p:nvPr/>
            </p:nvSpPr>
            <p:spPr>
              <a:xfrm>
                <a:off x="19598" y="3588874"/>
                <a:ext cx="4046059" cy="833391"/>
              </a:xfrm>
              <a:prstGeom prst="line">
                <a:avLst/>
              </a:prstGeom>
              <a:noFill/>
              <a:ln w="25400" cap="flat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  <a:prstDash val="sysDot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2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  <p:sp>
          <p:nvSpPr>
            <p:cNvPr id="53" name="Square"/>
            <p:cNvSpPr/>
            <p:nvPr/>
          </p:nvSpPr>
          <p:spPr>
            <a:xfrm>
              <a:off x="6650483" y="2988546"/>
              <a:ext cx="180000" cy="180000"/>
            </a:xfrm>
            <a:prstGeom prst="rect">
              <a:avLst/>
            </a:prstGeom>
            <a:ln w="50800">
              <a:solidFill>
                <a:srgbClr val="FF0000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 algn="ctr">
                <a:spcBef>
                  <a:spcPts val="0"/>
                </a:spcBef>
                <a:defRPr sz="2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unit"/>
                <p:cNvSpPr txBox="1"/>
                <p:nvPr/>
              </p:nvSpPr>
              <p:spPr>
                <a:xfrm rot="19428732">
                  <a:off x="6669746" y="1939500"/>
                  <a:ext cx="1995378" cy="541095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="" xmlns:m="http://schemas.openxmlformats.org/officeDocument/2006/math" xmlns:ma14="http://schemas.microsoft.com/office/mac/drawingml/2011/main" val="1"/>
                  </a:ext>
                </a:extLst>
              </p:spPr>
              <p:txBody>
                <a:bodyPr wrap="none" lIns="50800" tIns="50800" rIns="50800" bIns="50800">
                  <a:normAutofit fontScale="92500"/>
                </a:bodyPr>
                <a:lstStyle/>
                <a:p>
                  <a:pPr>
                    <a:defRPr sz="2400"/>
                  </a:pPr>
                  <a14:m>
                    <m:oMath xmlns:m="http://schemas.openxmlformats.org/officeDocument/2006/math">
                      <m:r>
                        <a:rPr lang="ar-AE" sz="3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ar-AE" sz="3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ar-AE" sz="3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sSup>
                        <m:sSupPr>
                          <m:ctrlPr>
                            <a:rPr lang="ar-AE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ar-AE" sz="3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ar-AE">
                      <a:solidFill>
                        <a:srgbClr val="FF0000"/>
                      </a:solidFill>
                    </a:rPr>
                    <a:t> </a:t>
                  </a:r>
                  <a:r>
                    <a:rPr lang="en-GB">
                      <a:solidFill>
                        <a:srgbClr val="FF0000"/>
                      </a:solidFill>
                    </a:rPr>
                    <a:t>unit</a:t>
                  </a:r>
                </a:p>
              </p:txBody>
            </p:sp>
          </mc:Choice>
          <mc:Fallback xmlns="">
            <p:sp>
              <p:nvSpPr>
                <p:cNvPr id="54" name="unit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9428732">
                  <a:off x="6669746" y="1939500"/>
                  <a:ext cx="1995378" cy="541095"/>
                </a:xfrm>
                <a:prstGeom prst="rect">
                  <a:avLst/>
                </a:prstGeom>
                <a:blipFill>
                  <a:blip r:embed="rId11"/>
                  <a:stretch>
                    <a:fillRect t="-377" r="-5031"/>
                  </a:stretch>
                </a:blipFill>
                <a:ln w="12700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167734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0"/>
          <p:cNvSpPr txBox="1">
            <a:spLocks noGrp="1"/>
          </p:cNvSpPr>
          <p:nvPr>
            <p:ph type="title"/>
          </p:nvPr>
        </p:nvSpPr>
        <p:spPr>
          <a:xfrm>
            <a:off x="609599" y="0"/>
            <a:ext cx="10969487" cy="668520"/>
          </a:xfrm>
          <a:prstGeom prst="rect">
            <a:avLst/>
          </a:prstGeom>
        </p:spPr>
        <p:txBody>
          <a:bodyPr spcFirstLastPara="1" vert="horz" wrap="square" lIns="109710" tIns="109710" rIns="109710" bIns="109710" rtlCol="0" anchor="t" anchorCtr="0">
            <a:noAutofit/>
          </a:bodyPr>
          <a:lstStyle/>
          <a:p>
            <a:r>
              <a:rPr lang="de" dirty="0"/>
              <a:t>Possible implementations of </a:t>
            </a:r>
            <a:r>
              <a:rPr lang="de" dirty="0" smtClean="0"/>
              <a:t>ANUBIS concept</a:t>
            </a:r>
            <a:endParaRPr dirty="0"/>
          </a:p>
        </p:txBody>
      </p:sp>
      <p:pic>
        <p:nvPicPr>
          <p:cNvPr id="318" name="Google Shape;31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2480" y="1199131"/>
            <a:ext cx="3566280" cy="565887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0"/>
          <p:cNvSpPr/>
          <p:nvPr/>
        </p:nvSpPr>
        <p:spPr>
          <a:xfrm>
            <a:off x="2751900" y="1104840"/>
            <a:ext cx="1172160" cy="2681280"/>
          </a:xfrm>
          <a:prstGeom prst="can">
            <a:avLst>
              <a:gd name="adj" fmla="val 25000"/>
            </a:avLst>
          </a:prstGeom>
          <a:solidFill>
            <a:srgbClr val="FF0000">
              <a:alpha val="352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9710" tIns="109710" rIns="109710" bIns="109710" anchor="ctr" anchorCtr="0">
            <a:noAutofit/>
          </a:bodyPr>
          <a:lstStyle/>
          <a:p>
            <a:endParaRPr sz="2160"/>
          </a:p>
        </p:txBody>
      </p:sp>
      <p:sp>
        <p:nvSpPr>
          <p:cNvPr id="320" name="Google Shape;320;p40"/>
          <p:cNvSpPr txBox="1"/>
          <p:nvPr/>
        </p:nvSpPr>
        <p:spPr>
          <a:xfrm>
            <a:off x="792480" y="638969"/>
            <a:ext cx="3189960" cy="8406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109710" tIns="109710" rIns="109710" bIns="109710" anchor="t" anchorCtr="0">
            <a:noAutofit/>
          </a:bodyPr>
          <a:lstStyle/>
          <a:p>
            <a:pPr algn="ctr"/>
            <a:r>
              <a:rPr lang="de" sz="2160" dirty="0">
                <a:latin typeface="Helvetica Neue Light"/>
                <a:ea typeface="Helvetica Neue Light"/>
                <a:cs typeface="Helvetica Neue Light"/>
                <a:sym typeface="Helvetica Neue Light"/>
              </a:rPr>
              <a:t>Standard </a:t>
            </a:r>
            <a:r>
              <a:rPr lang="de" sz="2160" dirty="0" smtClean="0">
                <a:latin typeface="Helvetica Neue Light"/>
                <a:ea typeface="Helvetica Neue Light"/>
                <a:cs typeface="Helvetica Neue Light"/>
                <a:sym typeface="Helvetica Neue Light"/>
              </a:rPr>
              <a:t>(conservative) scenario</a:t>
            </a:r>
            <a:endParaRPr sz="216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21" name="Google Shape;321;p40"/>
          <p:cNvSpPr txBox="1"/>
          <p:nvPr/>
        </p:nvSpPr>
        <p:spPr>
          <a:xfrm>
            <a:off x="8097360" y="638969"/>
            <a:ext cx="3326820" cy="4244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109710" tIns="109710" rIns="109710" bIns="109710" anchor="t" anchorCtr="0">
            <a:noAutofit/>
          </a:bodyPr>
          <a:lstStyle/>
          <a:p>
            <a:pPr algn="ctr"/>
            <a:r>
              <a:rPr lang="de" sz="2160" dirty="0">
                <a:latin typeface="Helvetica Neue Light"/>
                <a:ea typeface="Helvetica Neue Light"/>
                <a:cs typeface="Helvetica Neue Light"/>
                <a:sym typeface="Helvetica Neue Light"/>
              </a:rPr>
              <a:t>Extended scenario</a:t>
            </a:r>
            <a:endParaRPr sz="216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22" name="Google Shape;322;p40"/>
          <p:cNvSpPr txBox="1"/>
          <p:nvPr/>
        </p:nvSpPr>
        <p:spPr>
          <a:xfrm>
            <a:off x="4093020" y="638969"/>
            <a:ext cx="3554689" cy="4244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109710" tIns="109710" rIns="109710" bIns="109710" anchor="t" anchorCtr="0">
            <a:noAutofit/>
          </a:bodyPr>
          <a:lstStyle/>
          <a:p>
            <a:pPr algn="ctr"/>
            <a:r>
              <a:rPr lang="de" sz="2160" dirty="0" smtClean="0">
                <a:latin typeface="Helvetica Neue Light"/>
                <a:ea typeface="Helvetica Neue Light"/>
                <a:cs typeface="Helvetica Neue Light"/>
                <a:sym typeface="Helvetica Neue Light"/>
              </a:rPr>
              <a:t>1 </a:t>
            </a:r>
            <a:r>
              <a:rPr lang="de" sz="2160" dirty="0">
                <a:latin typeface="Helvetica Neue Light"/>
                <a:ea typeface="Helvetica Neue Light"/>
                <a:cs typeface="Helvetica Neue Light"/>
                <a:sym typeface="Helvetica Neue Light"/>
              </a:rPr>
              <a:t>ring scenario</a:t>
            </a:r>
            <a:endParaRPr sz="2160" dirty="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grpSp>
        <p:nvGrpSpPr>
          <p:cNvPr id="323" name="Google Shape;323;p40"/>
          <p:cNvGrpSpPr/>
          <p:nvPr/>
        </p:nvGrpSpPr>
        <p:grpSpPr>
          <a:xfrm>
            <a:off x="7879860" y="1104841"/>
            <a:ext cx="3566280" cy="5753160"/>
            <a:chOff x="3200200" y="959988"/>
            <a:chExt cx="2971900" cy="4794300"/>
          </a:xfrm>
        </p:grpSpPr>
        <p:pic>
          <p:nvPicPr>
            <p:cNvPr id="324" name="Google Shape;324;p4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200200" y="1038563"/>
              <a:ext cx="2971900" cy="47157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5" name="Google Shape;325;p40"/>
            <p:cNvSpPr/>
            <p:nvPr/>
          </p:nvSpPr>
          <p:spPr>
            <a:xfrm>
              <a:off x="4833050" y="959988"/>
              <a:ext cx="976800" cy="2234400"/>
            </a:xfrm>
            <a:prstGeom prst="can">
              <a:avLst>
                <a:gd name="adj" fmla="val 25000"/>
              </a:avLst>
            </a:prstGeom>
            <a:solidFill>
              <a:srgbClr val="FF0000">
                <a:alpha val="35200"/>
              </a:srgb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09710" tIns="109710" rIns="109710" bIns="109710" anchor="ctr" anchorCtr="0">
              <a:noAutofit/>
            </a:bodyPr>
            <a:lstStyle/>
            <a:p>
              <a:endParaRPr sz="2160"/>
            </a:p>
          </p:txBody>
        </p:sp>
        <p:sp>
          <p:nvSpPr>
            <p:cNvPr id="326" name="Google Shape;326;p40"/>
            <p:cNvSpPr/>
            <p:nvPr/>
          </p:nvSpPr>
          <p:spPr>
            <a:xfrm>
              <a:off x="4715725" y="3098900"/>
              <a:ext cx="1100325" cy="1291200"/>
            </a:xfrm>
            <a:custGeom>
              <a:avLst/>
              <a:gdLst/>
              <a:ahLst/>
              <a:cxnLst/>
              <a:rect l="l" t="t" r="r" b="b"/>
              <a:pathLst>
                <a:path w="44013" h="51648" extrusionOk="0">
                  <a:moveTo>
                    <a:pt x="4940" y="449"/>
                  </a:moveTo>
                  <a:lnTo>
                    <a:pt x="0" y="51648"/>
                  </a:lnTo>
                  <a:lnTo>
                    <a:pt x="44013" y="0"/>
                  </a:lnTo>
                </a:path>
              </a:pathLst>
            </a:custGeom>
            <a:solidFill>
              <a:srgbClr val="FF0000">
                <a:alpha val="35200"/>
              </a:srgb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grpSp>
        <p:nvGrpSpPr>
          <p:cNvPr id="327" name="Google Shape;327;p40"/>
          <p:cNvGrpSpPr/>
          <p:nvPr/>
        </p:nvGrpSpPr>
        <p:grpSpPr>
          <a:xfrm>
            <a:off x="4256760" y="1199131"/>
            <a:ext cx="3566280" cy="5658870"/>
            <a:chOff x="6172100" y="999275"/>
            <a:chExt cx="2971900" cy="4715725"/>
          </a:xfrm>
        </p:grpSpPr>
        <p:pic>
          <p:nvPicPr>
            <p:cNvPr id="328" name="Google Shape;328;p4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172100" y="999275"/>
              <a:ext cx="2971900" cy="47157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9" name="Google Shape;329;p40"/>
            <p:cNvSpPr/>
            <p:nvPr/>
          </p:nvSpPr>
          <p:spPr>
            <a:xfrm>
              <a:off x="7679866" y="3031525"/>
              <a:ext cx="1100325" cy="1291200"/>
            </a:xfrm>
            <a:custGeom>
              <a:avLst/>
              <a:gdLst/>
              <a:ahLst/>
              <a:cxnLst/>
              <a:rect l="l" t="t" r="r" b="b"/>
              <a:pathLst>
                <a:path w="44013" h="51648" extrusionOk="0">
                  <a:moveTo>
                    <a:pt x="4940" y="449"/>
                  </a:moveTo>
                  <a:lnTo>
                    <a:pt x="0" y="51648"/>
                  </a:lnTo>
                  <a:lnTo>
                    <a:pt x="44013" y="0"/>
                  </a:lnTo>
                </a:path>
              </a:pathLst>
            </a:custGeom>
            <a:solidFill>
              <a:srgbClr val="FF0000">
                <a:alpha val="35200"/>
              </a:srgb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330" name="Google Shape;330;p40"/>
          <p:cNvSpPr/>
          <p:nvPr/>
        </p:nvSpPr>
        <p:spPr>
          <a:xfrm>
            <a:off x="6198720" y="3532080"/>
            <a:ext cx="1172160" cy="175320"/>
          </a:xfrm>
          <a:prstGeom prst="ellipse">
            <a:avLst/>
          </a:prstGeom>
          <a:solidFill>
            <a:srgbClr val="FF0000">
              <a:alpha val="352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9710" tIns="109710" rIns="109710" bIns="109710" anchor="ctr" anchorCtr="0">
            <a:noAutofit/>
          </a:bodyPr>
          <a:lstStyle/>
          <a:p>
            <a:endParaRPr sz="2160"/>
          </a:p>
        </p:txBody>
      </p:sp>
    </p:spTree>
    <p:extLst>
      <p:ext uri="{BB962C8B-B14F-4D97-AF65-F5344CB8AC3E}">
        <p14:creationId xmlns:p14="http://schemas.microsoft.com/office/powerpoint/2010/main" val="66258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OF the ATLAS muon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41" y="4911593"/>
            <a:ext cx="6412292" cy="1581281"/>
          </a:xfrm>
        </p:spPr>
        <p:txBody>
          <a:bodyPr>
            <a:noAutofit/>
          </a:bodyPr>
          <a:lstStyle/>
          <a:p>
            <a:r>
              <a:rPr lang="en-US" sz="1900" dirty="0" smtClean="0"/>
              <a:t>new RPC layer in the Inner barrel</a:t>
            </a:r>
          </a:p>
          <a:p>
            <a:r>
              <a:rPr lang="en-US" sz="1900" dirty="0"/>
              <a:t>Same RPC technology baseline for </a:t>
            </a:r>
            <a:r>
              <a:rPr lang="en-US" sz="1900" dirty="0" smtClean="0"/>
              <a:t>ANUBIS</a:t>
            </a:r>
          </a:p>
          <a:p>
            <a:r>
              <a:rPr lang="en-US" sz="1900" dirty="0" smtClean="0">
                <a:sym typeface="Wingdings" panose="05000000000000000000" pitchFamily="2" charset="2"/>
              </a:rPr>
              <a:t> High</a:t>
            </a:r>
            <a:r>
              <a:rPr lang="en-US" sz="1900" dirty="0" smtClean="0"/>
              <a:t> efficiency projective to the access shaft</a:t>
            </a:r>
            <a:endParaRPr lang="en-US" sz="1900" dirty="0"/>
          </a:p>
          <a:p>
            <a:r>
              <a:rPr lang="en-US" sz="1900" dirty="0" smtClean="0"/>
              <a:t>Can be improved with ID combined tracking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G. Aielli - LLP 2020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0756" r="6538"/>
          <a:stretch/>
        </p:blipFill>
        <p:spPr>
          <a:xfrm>
            <a:off x="8610599" y="937431"/>
            <a:ext cx="3098799" cy="3444847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029110" y="934170"/>
            <a:ext cx="5495593" cy="3437719"/>
            <a:chOff x="242131" y="937431"/>
            <a:chExt cx="5495593" cy="343771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131" y="937431"/>
              <a:ext cx="5495593" cy="3437719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3341221" y="1530350"/>
              <a:ext cx="1667435" cy="774700"/>
            </a:xfrm>
            <a:prstGeom prst="ellipse">
              <a:avLst/>
            </a:prstGeom>
            <a:solidFill>
              <a:srgbClr val="00B0F0">
                <a:alpha val="41000"/>
              </a:srgb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8259973" y="4983227"/>
            <a:ext cx="3766752" cy="14380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45000"/>
              <a:buFont typeface="Wingdings" panose="05000000000000000000" pitchFamily="2" charset="2"/>
              <a:buChar char="§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66000"/>
              <a:buFont typeface="Century Gothic" panose="020B0502020202020204" pitchFamily="34" charset="0"/>
              <a:buChar char="►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Time of flight performance</a:t>
            </a:r>
          </a:p>
          <a:p>
            <a:r>
              <a:rPr lang="en-US" dirty="0" smtClean="0"/>
              <a:t>9 tracking layers </a:t>
            </a:r>
          </a:p>
          <a:p>
            <a:r>
              <a:rPr lang="en-US" dirty="0" smtClean="0"/>
              <a:t>5 m independent lever arm</a:t>
            </a:r>
          </a:p>
          <a:p>
            <a:r>
              <a:rPr lang="en-US" dirty="0" smtClean="0"/>
              <a:t>0.5% resolution on </a:t>
            </a:r>
            <a:r>
              <a:rPr lang="en-US" dirty="0" smtClean="0">
                <a:latin typeface="Symbol" panose="05050102010706020507" pitchFamily="18" charset="2"/>
                <a:sym typeface="Symbol" panose="05050102010706020507" pitchFamily="18" charset="2"/>
              </a:rPr>
              <a:t></a:t>
            </a:r>
            <a:endParaRPr lang="en-US" dirty="0">
              <a:latin typeface="Symbol" panose="05050102010706020507" pitchFamily="18" charset="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28541" y="658286"/>
            <a:ext cx="2514674" cy="3705479"/>
            <a:chOff x="5909097" y="669671"/>
            <a:chExt cx="2514674" cy="3705479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09097" y="937431"/>
              <a:ext cx="2514674" cy="3437719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V="1">
              <a:off x="7023100" y="669671"/>
              <a:ext cx="958850" cy="246722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 flipV="1">
              <a:off x="6146800" y="937431"/>
              <a:ext cx="876300" cy="219946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6381750" y="1341940"/>
              <a:ext cx="1289050" cy="45719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1427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2"/>
          <p:cNvSpPr txBox="1">
            <a:spLocks noGrp="1"/>
          </p:cNvSpPr>
          <p:nvPr>
            <p:ph type="title"/>
          </p:nvPr>
        </p:nvSpPr>
        <p:spPr>
          <a:xfrm>
            <a:off x="609600" y="0"/>
            <a:ext cx="8488440" cy="668520"/>
          </a:xfrm>
          <a:prstGeom prst="rect">
            <a:avLst/>
          </a:prstGeom>
        </p:spPr>
        <p:txBody>
          <a:bodyPr spcFirstLastPara="1" wrap="square" lIns="109710" tIns="109710" rIns="109710" bIns="109710" anchor="t" anchorCtr="0">
            <a:noAutofit/>
          </a:bodyPr>
          <a:lstStyle/>
          <a:p>
            <a:r>
              <a:rPr lang="de"/>
              <a:t>ANUBIS layout comparison</a:t>
            </a:r>
            <a:endParaRPr/>
          </a:p>
        </p:txBody>
      </p:sp>
      <p:pic>
        <p:nvPicPr>
          <p:cNvPr id="352" name="Google Shape;35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68070" y="668521"/>
            <a:ext cx="8211300" cy="6189481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42"/>
          <p:cNvSpPr/>
          <p:nvPr/>
        </p:nvSpPr>
        <p:spPr>
          <a:xfrm>
            <a:off x="5610420" y="2317440"/>
            <a:ext cx="290520" cy="255960"/>
          </a:xfrm>
          <a:prstGeom prst="ellipse">
            <a:avLst/>
          </a:prstGeom>
          <a:noFill/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9710" tIns="109710" rIns="109710" bIns="109710" anchor="ctr" anchorCtr="0">
            <a:noAutofit/>
          </a:bodyPr>
          <a:lstStyle/>
          <a:p>
            <a:pPr defTabSz="1097280">
              <a:buClr>
                <a:srgbClr val="000000"/>
              </a:buClr>
            </a:pPr>
            <a:endParaRPr sz="168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54" name="Google Shape;354;p42"/>
          <p:cNvSpPr/>
          <p:nvPr/>
        </p:nvSpPr>
        <p:spPr>
          <a:xfrm>
            <a:off x="9767970" y="2393160"/>
            <a:ext cx="290520" cy="255960"/>
          </a:xfrm>
          <a:prstGeom prst="ellipse">
            <a:avLst/>
          </a:prstGeom>
          <a:noFill/>
          <a:ln w="952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9710" tIns="109710" rIns="109710" bIns="109710" anchor="ctr" anchorCtr="0">
            <a:noAutofit/>
          </a:bodyPr>
          <a:lstStyle/>
          <a:p>
            <a:pPr defTabSz="1097280">
              <a:buClr>
                <a:srgbClr val="000000"/>
              </a:buClr>
            </a:pPr>
            <a:endParaRPr sz="168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55" name="Google Shape;355;p42"/>
          <p:cNvSpPr txBox="1"/>
          <p:nvPr/>
        </p:nvSpPr>
        <p:spPr>
          <a:xfrm>
            <a:off x="10097010" y="2186880"/>
            <a:ext cx="1410480" cy="6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10" tIns="109710" rIns="109710" bIns="109710" anchor="t" anchorCtr="0">
            <a:noAutofit/>
          </a:bodyPr>
          <a:lstStyle/>
          <a:p>
            <a:pPr defTabSz="1097280">
              <a:buClr>
                <a:srgbClr val="000000"/>
              </a:buClr>
            </a:pPr>
            <a:r>
              <a:rPr lang="de" sz="1680" i="1" kern="0" dirty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extended vs. standard</a:t>
            </a:r>
            <a:endParaRPr sz="1680" i="1" kern="0" dirty="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356" name="Google Shape;356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1" y="668520"/>
            <a:ext cx="2758470" cy="2620838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42"/>
          <p:cNvSpPr txBox="1"/>
          <p:nvPr/>
        </p:nvSpPr>
        <p:spPr>
          <a:xfrm>
            <a:off x="7169130" y="0"/>
            <a:ext cx="4338360" cy="875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10" tIns="109710" rIns="109710" bIns="109710" anchor="t" anchorCtr="0">
            <a:noAutofit/>
          </a:bodyPr>
          <a:lstStyle/>
          <a:p>
            <a:pPr defTabSz="1097280">
              <a:buClr>
                <a:srgbClr val="000000"/>
              </a:buClr>
            </a:pPr>
            <a:r>
              <a:rPr lang="de" sz="1680" u="sng" kern="0">
                <a:solidFill>
                  <a:srgbClr val="0097A7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hlinkClick r:id="rId5"/>
              </a:rPr>
              <a:t>https://arxiv.org/pdf/1909.13022.pdf</a:t>
            </a:r>
            <a:r>
              <a:rPr lang="de" sz="1680" kern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</a:t>
            </a:r>
            <a:endParaRPr sz="1680" kern="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58" name="Google Shape;358;p42"/>
          <p:cNvSpPr txBox="1"/>
          <p:nvPr/>
        </p:nvSpPr>
        <p:spPr>
          <a:xfrm>
            <a:off x="6031935" y="2186880"/>
            <a:ext cx="1638000" cy="668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10" tIns="109710" rIns="109710" bIns="109710" anchor="t" anchorCtr="0">
            <a:noAutofit/>
          </a:bodyPr>
          <a:lstStyle/>
          <a:p>
            <a:pPr defTabSz="1097280">
              <a:buClr>
                <a:srgbClr val="000000"/>
              </a:buClr>
            </a:pPr>
            <a:r>
              <a:rPr lang="de" sz="1680" i="1" kern="0" dirty="0" smtClean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1 </a:t>
            </a:r>
            <a:r>
              <a:rPr lang="de" sz="1680" i="1" kern="0" dirty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ring vs. standard </a:t>
            </a:r>
            <a:endParaRPr sz="1680" i="1" kern="0" dirty="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59" name="Google Shape;359;p42"/>
          <p:cNvSpPr txBox="1">
            <a:spLocks noGrp="1"/>
          </p:cNvSpPr>
          <p:nvPr>
            <p:ph type="body" idx="1"/>
          </p:nvPr>
        </p:nvSpPr>
        <p:spPr>
          <a:xfrm>
            <a:off x="367748" y="3289342"/>
            <a:ext cx="3000414" cy="33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5320" tIns="42660" rIns="85320" bIns="42660" anchor="t" anchorCtr="0">
            <a:noAutofit/>
          </a:bodyPr>
          <a:lstStyle/>
          <a:p>
            <a:pPr marL="274320" indent="-297180">
              <a:buSzPts val="2300"/>
              <a:buFont typeface="Noto Sans Symbols"/>
              <a:buChar char="▪"/>
            </a:pPr>
            <a:r>
              <a:rPr lang="de" dirty="0"/>
              <a:t>For a given decay volume length</a:t>
            </a:r>
            <a:endParaRPr sz="1800" dirty="0"/>
          </a:p>
          <a:p>
            <a:pPr marL="701040" lvl="1" indent="-297180">
              <a:spcBef>
                <a:spcPts val="840"/>
              </a:spcBef>
              <a:buSzPts val="1100"/>
            </a:pPr>
            <a:r>
              <a:rPr lang="de" sz="2000" dirty="0"/>
              <a:t>More solid angle if closer to the IP</a:t>
            </a:r>
            <a:endParaRPr sz="1800" dirty="0"/>
          </a:p>
          <a:p>
            <a:pPr marL="701040" lvl="1" indent="-297180">
              <a:spcBef>
                <a:spcPts val="840"/>
              </a:spcBef>
              <a:buSzPts val="1100"/>
            </a:pPr>
            <a:r>
              <a:rPr lang="de" sz="2000" dirty="0"/>
              <a:t>Number of decays  higher if closer to the IP (for shorter decay lengths)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1492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detector requirements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331" y="831158"/>
            <a:ext cx="10927770" cy="2867263"/>
          </a:xfrm>
        </p:spPr>
        <p:txBody>
          <a:bodyPr>
            <a:normAutofit fontScale="85000" lnSpcReduction="20000"/>
          </a:bodyPr>
          <a:lstStyle/>
          <a:p>
            <a:r>
              <a:rPr lang="en-GB" noProof="0" dirty="0" smtClean="0"/>
              <a:t>Enclose large volumes </a:t>
            </a:r>
            <a:r>
              <a:rPr lang="en-GB" noProof="0" dirty="0" smtClean="0">
                <a:sym typeface="Wingdings" panose="05000000000000000000" pitchFamily="2" charset="2"/>
              </a:rPr>
              <a:t> </a:t>
            </a:r>
            <a:r>
              <a:rPr lang="en-GB" b="1" noProof="0" dirty="0" smtClean="0">
                <a:solidFill>
                  <a:srgbClr val="FFC000"/>
                </a:solidFill>
                <a:sym typeface="Wingdings" panose="05000000000000000000" pitchFamily="2" charset="2"/>
              </a:rPr>
              <a:t>low cost per unit surface</a:t>
            </a:r>
          </a:p>
          <a:p>
            <a:r>
              <a:rPr lang="en-GB" noProof="0" dirty="0" smtClean="0"/>
              <a:t>Discriminate  external SM particles </a:t>
            </a:r>
            <a:r>
              <a:rPr lang="en-GB" noProof="0" dirty="0" smtClean="0">
                <a:sym typeface="Wingdings" panose="05000000000000000000" pitchFamily="2" charset="2"/>
              </a:rPr>
              <a:t> </a:t>
            </a:r>
            <a:r>
              <a:rPr lang="en-GB" b="1" noProof="0" dirty="0" smtClean="0">
                <a:solidFill>
                  <a:srgbClr val="FFC000"/>
                </a:solidFill>
                <a:sym typeface="Wingdings" panose="05000000000000000000" pitchFamily="2" charset="2"/>
              </a:rPr>
              <a:t>efficient, hermetic &amp; time resolved</a:t>
            </a:r>
          </a:p>
          <a:p>
            <a:r>
              <a:rPr lang="en-GB" noProof="0" dirty="0" smtClean="0"/>
              <a:t>Tracking charged particles </a:t>
            </a:r>
            <a:r>
              <a:rPr lang="en-GB" noProof="0" dirty="0" smtClean="0">
                <a:sym typeface="Wingdings" panose="05000000000000000000" pitchFamily="2" charset="2"/>
              </a:rPr>
              <a:t> </a:t>
            </a:r>
            <a:r>
              <a:rPr lang="en-GB" b="1" noProof="0" dirty="0" smtClean="0">
                <a:solidFill>
                  <a:srgbClr val="FFC000"/>
                </a:solidFill>
                <a:sym typeface="Wingdings" panose="05000000000000000000" pitchFamily="2" charset="2"/>
              </a:rPr>
              <a:t>good 2D tracking ability</a:t>
            </a:r>
            <a:endParaRPr lang="en-GB" b="1" noProof="0" dirty="0" smtClean="0">
              <a:solidFill>
                <a:srgbClr val="FFC000"/>
              </a:solidFill>
            </a:endParaRPr>
          </a:p>
          <a:p>
            <a:r>
              <a:rPr lang="en-GB" noProof="0" dirty="0" smtClean="0"/>
              <a:t>resolving 2 (or more) tracks at small angle </a:t>
            </a:r>
            <a:r>
              <a:rPr lang="en-GB" noProof="0" dirty="0" smtClean="0">
                <a:sym typeface="Wingdings" panose="05000000000000000000" pitchFamily="2" charset="2"/>
              </a:rPr>
              <a:t> </a:t>
            </a:r>
            <a:r>
              <a:rPr lang="en-GB" b="1" noProof="0" dirty="0" smtClean="0">
                <a:solidFill>
                  <a:srgbClr val="FFC000"/>
                </a:solidFill>
              </a:rPr>
              <a:t>multi-hit resolution </a:t>
            </a:r>
          </a:p>
          <a:p>
            <a:r>
              <a:rPr lang="en-GB" noProof="0" dirty="0" smtClean="0"/>
              <a:t>Measure particle </a:t>
            </a:r>
            <a:r>
              <a:rPr lang="en-GB" b="1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</a:t>
            </a:r>
            <a:r>
              <a:rPr lang="en-GB" noProof="0" dirty="0" smtClean="0"/>
              <a:t> </a:t>
            </a:r>
            <a:r>
              <a:rPr lang="en-GB" noProof="0" dirty="0" smtClean="0">
                <a:sym typeface="Wingdings" panose="05000000000000000000" pitchFamily="2" charset="2"/>
              </a:rPr>
              <a:t> </a:t>
            </a:r>
            <a:r>
              <a:rPr lang="en-GB" b="1" noProof="0" dirty="0" smtClean="0">
                <a:solidFill>
                  <a:srgbClr val="FFC000"/>
                </a:solidFill>
              </a:rPr>
              <a:t>Time of flight capability</a:t>
            </a:r>
          </a:p>
          <a:p>
            <a:r>
              <a:rPr lang="en-GB" noProof="0" dirty="0" smtClean="0"/>
              <a:t>Identify particles </a:t>
            </a:r>
            <a:r>
              <a:rPr lang="en-GB" noProof="0" dirty="0" smtClean="0">
                <a:sym typeface="Wingdings" panose="05000000000000000000" pitchFamily="2" charset="2"/>
              </a:rPr>
              <a:t> </a:t>
            </a:r>
            <a:r>
              <a:rPr lang="en-GB" b="1" noProof="0" dirty="0" smtClean="0">
                <a:solidFill>
                  <a:srgbClr val="FFC000"/>
                </a:solidFill>
              </a:rPr>
              <a:t>pre-shower layers embedded</a:t>
            </a:r>
          </a:p>
          <a:p>
            <a:r>
              <a:rPr lang="en-GB" noProof="0" dirty="0" smtClean="0">
                <a:sym typeface="Wingdings" panose="05000000000000000000" pitchFamily="2" charset="2"/>
              </a:rPr>
              <a:t>Veto </a:t>
            </a:r>
            <a:r>
              <a:rPr lang="en-GB" b="1" noProof="0" dirty="0" smtClean="0">
                <a:solidFill>
                  <a:srgbClr val="FFC000"/>
                </a:solidFill>
              </a:rPr>
              <a:t>active: close by experiments integrating DAQ with the host</a:t>
            </a:r>
          </a:p>
          <a:p>
            <a:r>
              <a:rPr lang="en-GB" noProof="0" dirty="0" smtClean="0">
                <a:sym typeface="Wingdings" panose="05000000000000000000" pitchFamily="2" charset="2"/>
              </a:rPr>
              <a:t>Short time scale </a:t>
            </a:r>
            <a:r>
              <a:rPr lang="en-GB" b="1" noProof="0" dirty="0" smtClean="0">
                <a:solidFill>
                  <a:srgbClr val="FFC000"/>
                </a:solidFill>
                <a:sym typeface="Wingdings" panose="05000000000000000000" pitchFamily="2" charset="2"/>
              </a:rPr>
              <a:t>HL-LHC little residual time for design and construction</a:t>
            </a:r>
            <a:endParaRPr lang="en-GB" b="1" noProof="0" dirty="0" smtClean="0">
              <a:solidFill>
                <a:srgbClr val="FFC000"/>
              </a:solidFill>
            </a:endParaRPr>
          </a:p>
          <a:p>
            <a:endParaRPr lang="en-GB" b="1" noProof="0" dirty="0" smtClean="0">
              <a:solidFill>
                <a:srgbClr val="FFC000"/>
              </a:solidFill>
            </a:endParaRPr>
          </a:p>
          <a:p>
            <a:endParaRPr lang="en-GB" b="1" noProof="0" dirty="0" smtClean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16/11/2020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 smtClean="0"/>
              <a:t>G. Aielli - LLP 2020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222377" y="3583306"/>
            <a:ext cx="7511906" cy="290956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45000"/>
              <a:buFont typeface="Wingdings" panose="05000000000000000000" pitchFamily="2" charset="2"/>
              <a:buChar char="§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66000"/>
              <a:buFont typeface="Century Gothic" panose="020B0502020202020204" pitchFamily="34" charset="0"/>
              <a:buChar char="►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industrially produced on large scale </a:t>
            </a:r>
            <a:r>
              <a:rPr lang="en-GB" sz="2800" dirty="0" smtClean="0">
                <a:sym typeface="Wingdings" panose="05000000000000000000" pitchFamily="2" charset="2"/>
              </a:rPr>
              <a:t></a:t>
            </a:r>
            <a:r>
              <a:rPr lang="en-GB" sz="2800" dirty="0" smtClean="0"/>
              <a:t> </a:t>
            </a:r>
            <a:r>
              <a:rPr lang="en-GB" sz="2800" b="1" dirty="0" smtClean="0">
                <a:solidFill>
                  <a:srgbClr val="FFC000"/>
                </a:solidFill>
              </a:rPr>
              <a:t>low unit cost </a:t>
            </a:r>
          </a:p>
          <a:p>
            <a:r>
              <a:rPr lang="en-GB" sz="2800" dirty="0" smtClean="0"/>
              <a:t>Thinner gas gap </a:t>
            </a:r>
            <a:r>
              <a:rPr lang="en-GB" sz="2800" dirty="0" smtClean="0">
                <a:sym typeface="Wingdings" panose="05000000000000000000" pitchFamily="2" charset="2"/>
              </a:rPr>
              <a:t> </a:t>
            </a:r>
            <a:r>
              <a:rPr lang="en-GB" sz="2800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higher time resolution</a:t>
            </a:r>
            <a:endParaRPr lang="en-GB" sz="2800" b="1" dirty="0" smtClean="0">
              <a:solidFill>
                <a:srgbClr val="FFC000"/>
              </a:solidFill>
            </a:endParaRPr>
          </a:p>
          <a:p>
            <a:r>
              <a:rPr lang="en-GB" sz="2800" dirty="0" smtClean="0">
                <a:sym typeface="Wingdings" panose="05000000000000000000" pitchFamily="2" charset="2"/>
              </a:rPr>
              <a:t>Built-in high sensitivity front end   </a:t>
            </a:r>
            <a:r>
              <a:rPr lang="en-GB" sz="2800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high efficiency with thin gas gaps</a:t>
            </a:r>
          </a:p>
          <a:p>
            <a:r>
              <a:rPr lang="en-GB" sz="2800" dirty="0" smtClean="0"/>
              <a:t>50 </a:t>
            </a:r>
            <a:r>
              <a:rPr lang="en-GB" sz="2800" dirty="0" err="1" smtClean="0"/>
              <a:t>ps</a:t>
            </a:r>
            <a:r>
              <a:rPr lang="en-GB" sz="2800" dirty="0" smtClean="0"/>
              <a:t> embedded TDC and serializer</a:t>
            </a:r>
            <a:r>
              <a:rPr lang="en-GB" sz="2800" dirty="0" smtClean="0">
                <a:sym typeface="Wingdings" panose="05000000000000000000" pitchFamily="2" charset="2"/>
              </a:rPr>
              <a:t> </a:t>
            </a:r>
            <a:r>
              <a:rPr lang="en-GB" sz="2800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high performance low cost, easy to readout</a:t>
            </a:r>
            <a:endParaRPr lang="en-GB" sz="2600" b="1" dirty="0" smtClean="0">
              <a:solidFill>
                <a:srgbClr val="FFC000"/>
              </a:solidFill>
              <a:sym typeface="Wingdings" panose="05000000000000000000" pitchFamily="2" charset="2"/>
            </a:endParaRPr>
          </a:p>
          <a:p>
            <a:r>
              <a:rPr lang="en-GB" sz="2800" dirty="0" smtClean="0">
                <a:sym typeface="Wingdings" panose="05000000000000000000" pitchFamily="2" charset="2"/>
              </a:rPr>
              <a:t>Stand-alone singlet structure  </a:t>
            </a:r>
            <a:r>
              <a:rPr lang="en-GB" sz="2800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Can be combined in sandwich with high z layers for particle id</a:t>
            </a:r>
          </a:p>
          <a:p>
            <a:pPr marL="0" indent="0">
              <a:buNone/>
            </a:pPr>
            <a:endParaRPr lang="en-GB" sz="2800" b="1" dirty="0" smtClean="0">
              <a:solidFill>
                <a:srgbClr val="FFC000"/>
              </a:solidFill>
            </a:endParaRPr>
          </a:p>
          <a:p>
            <a:endParaRPr lang="en-GB" sz="2800" b="1" dirty="0" smtClean="0">
              <a:solidFill>
                <a:srgbClr val="FFC000"/>
              </a:solidFill>
            </a:endParaRPr>
          </a:p>
          <a:p>
            <a:endParaRPr lang="en-GB" sz="2800" dirty="0"/>
          </a:p>
        </p:txBody>
      </p:sp>
      <p:sp>
        <p:nvSpPr>
          <p:cNvPr id="6" name="Right Brace 5"/>
          <p:cNvSpPr/>
          <p:nvPr/>
        </p:nvSpPr>
        <p:spPr>
          <a:xfrm>
            <a:off x="8274424" y="831158"/>
            <a:ext cx="564776" cy="2593360"/>
          </a:xfrm>
          <a:prstGeom prst="rightBrace">
            <a:avLst>
              <a:gd name="adj1" fmla="val 86111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03412" y="3791068"/>
            <a:ext cx="3818965" cy="2593360"/>
            <a:chOff x="403412" y="3791068"/>
            <a:chExt cx="3818965" cy="2593360"/>
          </a:xfrm>
        </p:grpSpPr>
        <p:sp>
          <p:nvSpPr>
            <p:cNvPr id="7" name="Right Arrow 6"/>
            <p:cNvSpPr/>
            <p:nvPr/>
          </p:nvSpPr>
          <p:spPr>
            <a:xfrm>
              <a:off x="3024178" y="4875936"/>
              <a:ext cx="555812" cy="367553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03412" y="4276090"/>
              <a:ext cx="2543156" cy="1524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dirty="0">
                  <a:sym typeface="Wingdings" panose="05000000000000000000" pitchFamily="2" charset="2"/>
                </a:rPr>
                <a:t>Turn key solution  </a:t>
              </a:r>
              <a:r>
                <a:rPr lang="en-GB" b="1" dirty="0">
                  <a:solidFill>
                    <a:srgbClr val="FFC000"/>
                  </a:solidFill>
                  <a:sym typeface="Wingdings" panose="05000000000000000000" pitchFamily="2" charset="2"/>
                </a:rPr>
                <a:t>new generation RPCs </a:t>
              </a:r>
              <a:r>
                <a:rPr lang="en-GB" b="1" dirty="0" smtClean="0">
                  <a:solidFill>
                    <a:srgbClr val="FFC000"/>
                  </a:solidFill>
                  <a:sym typeface="Wingdings" panose="05000000000000000000" pitchFamily="2" charset="2"/>
                </a:rPr>
                <a:t>designed </a:t>
              </a:r>
              <a:r>
                <a:rPr lang="en-GB" b="1" dirty="0">
                  <a:solidFill>
                    <a:srgbClr val="FFC000"/>
                  </a:solidFill>
                  <a:sym typeface="Wingdings" panose="05000000000000000000" pitchFamily="2" charset="2"/>
                </a:rPr>
                <a:t>for HL-LHC and construction can start in </a:t>
              </a:r>
              <a:r>
                <a:rPr lang="en-GB" b="1" dirty="0" smtClean="0">
                  <a:solidFill>
                    <a:srgbClr val="FFC000"/>
                  </a:solidFill>
                  <a:sym typeface="Wingdings" panose="05000000000000000000" pitchFamily="2" charset="2"/>
                </a:rPr>
                <a:t>time</a:t>
              </a:r>
            </a:p>
          </p:txBody>
        </p:sp>
        <p:sp>
          <p:nvSpPr>
            <p:cNvPr id="10" name="Right Brace 9"/>
            <p:cNvSpPr/>
            <p:nvPr/>
          </p:nvSpPr>
          <p:spPr>
            <a:xfrm rot="10800000">
              <a:off x="3657601" y="3791068"/>
              <a:ext cx="564776" cy="2593360"/>
            </a:xfrm>
            <a:prstGeom prst="rightBrace">
              <a:avLst>
                <a:gd name="adj1" fmla="val 86111"/>
                <a:gd name="adj2" fmla="val 50000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9107624" y="1241661"/>
            <a:ext cx="2626659" cy="175432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This applies also to CODEX-B which is preparing a large demonstrator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using the same technology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(See Vladimir talk)</a:t>
            </a:r>
            <a:endParaRPr lang="en-GB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2331" y="3752865"/>
            <a:ext cx="218040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23FC6"/>
                </a:solidFill>
              </a:rPr>
              <a:t>WHY ATLAS RPCs?</a:t>
            </a:r>
            <a:endParaRPr lang="en-US" dirty="0">
              <a:solidFill>
                <a:srgbClr val="023F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13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502"/>
            <a:ext cx="12191999" cy="628015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sz="3200" noProof="0" dirty="0" smtClean="0">
                <a:solidFill>
                  <a:srgbClr val="FFC000"/>
                </a:solidFill>
              </a:rPr>
              <a:t>Gas gap vs. electronics</a:t>
            </a:r>
            <a:endParaRPr lang="en-GB" sz="3200" noProof="0" dirty="0">
              <a:solidFill>
                <a:srgbClr val="FFC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16895" y="788372"/>
            <a:ext cx="5968749" cy="4254647"/>
            <a:chOff x="3644017" y="1088193"/>
            <a:chExt cx="3295650" cy="236772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/>
            <a:srcRect r="6989"/>
            <a:stretch/>
          </p:blipFill>
          <p:spPr>
            <a:xfrm>
              <a:off x="3644017" y="1088193"/>
              <a:ext cx="3295650" cy="2367720"/>
            </a:xfrm>
            <a:prstGeom prst="rect">
              <a:avLst/>
            </a:prstGeom>
          </p:spPr>
        </p:pic>
        <p:cxnSp>
          <p:nvCxnSpPr>
            <p:cNvPr id="4" name="Straight Arrow Connector 3"/>
            <p:cNvCxnSpPr>
              <a:stCxn id="7" idx="2"/>
            </p:cNvCxnSpPr>
            <p:nvPr/>
          </p:nvCxnSpPr>
          <p:spPr>
            <a:xfrm flipH="1">
              <a:off x="6161903" y="2867732"/>
              <a:ext cx="1" cy="31207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5927831" y="2722145"/>
              <a:ext cx="482559" cy="14558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70C0"/>
                  </a:solidFill>
                </a:rPr>
                <a:t>ATLAS FE</a:t>
              </a:r>
              <a:endParaRPr lang="en-US" sz="11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3" name="Straight Arrow Connector 22"/>
            <p:cNvCxnSpPr>
              <a:stCxn id="24" idx="1"/>
            </p:cNvCxnSpPr>
            <p:nvPr/>
          </p:nvCxnSpPr>
          <p:spPr>
            <a:xfrm>
              <a:off x="4403930" y="2794938"/>
              <a:ext cx="0" cy="38486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403930" y="2722144"/>
              <a:ext cx="1335751" cy="14558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70C0"/>
                  </a:solidFill>
                </a:rPr>
                <a:t>New design FE with Si transistor</a:t>
              </a:r>
              <a:endParaRPr lang="en-US" sz="11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4061226" y="1521130"/>
              <a:ext cx="523089" cy="16586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584315" y="1339497"/>
              <a:ext cx="1425837" cy="145587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0070C0"/>
                  </a:solidFill>
                </a:rPr>
                <a:t>New design FE with Si-Ge transistor</a:t>
              </a:r>
              <a:endParaRPr lang="en-US" sz="11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257326" y="5135061"/>
            <a:ext cx="5325749" cy="135478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Thinner gas gap 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 higher E field  higher charge density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 same saturation with less charge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 faster peaking time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37612" y="6603713"/>
            <a:ext cx="1600200" cy="365125"/>
          </a:xfrm>
        </p:spPr>
        <p:txBody>
          <a:bodyPr/>
          <a:lstStyle/>
          <a:p>
            <a:r>
              <a:rPr lang="it-IT" smtClean="0"/>
              <a:t>16/11/2020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141412" y="6603713"/>
            <a:ext cx="7543800" cy="365125"/>
          </a:xfrm>
        </p:spPr>
        <p:txBody>
          <a:bodyPr/>
          <a:lstStyle/>
          <a:p>
            <a:r>
              <a:rPr lang="en-US" smtClean="0"/>
              <a:t>G. Aielli - LLP 2020</a:t>
            </a:r>
            <a:endParaRPr lang="en-US"/>
          </a:p>
        </p:txBody>
      </p:sp>
      <p:grpSp>
        <p:nvGrpSpPr>
          <p:cNvPr id="20" name="Gruppo 127"/>
          <p:cNvGrpSpPr/>
          <p:nvPr/>
        </p:nvGrpSpPr>
        <p:grpSpPr>
          <a:xfrm>
            <a:off x="7142933" y="570659"/>
            <a:ext cx="3985780" cy="4690071"/>
            <a:chOff x="164971" y="961187"/>
            <a:chExt cx="4767339" cy="5431544"/>
          </a:xfrm>
        </p:grpSpPr>
        <p:grpSp>
          <p:nvGrpSpPr>
            <p:cNvPr id="21" name="Gruppo 128"/>
            <p:cNvGrpSpPr/>
            <p:nvPr/>
          </p:nvGrpSpPr>
          <p:grpSpPr>
            <a:xfrm>
              <a:off x="467544" y="961187"/>
              <a:ext cx="4464766" cy="5215150"/>
              <a:chOff x="467544" y="764703"/>
              <a:chExt cx="4464766" cy="5215150"/>
            </a:xfrm>
          </p:grpSpPr>
          <p:pic>
            <p:nvPicPr>
              <p:cNvPr id="36" name="Picture 4"/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l="5634" t="4403" r="10683" b="53307"/>
              <a:stretch/>
            </p:blipFill>
            <p:spPr bwMode="auto">
              <a:xfrm>
                <a:off x="467544" y="764703"/>
                <a:ext cx="4380508" cy="14816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8750" t="7097" b="54572"/>
              <a:stretch/>
            </p:blipFill>
            <p:spPr bwMode="auto">
              <a:xfrm>
                <a:off x="467544" y="2492896"/>
                <a:ext cx="4380508" cy="15180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9" name="Picture 2"/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l="6791" t="6126" b="55464"/>
              <a:stretch/>
            </p:blipFill>
            <p:spPr bwMode="auto">
              <a:xfrm>
                <a:off x="467544" y="4293096"/>
                <a:ext cx="4464766" cy="1686757"/>
              </a:xfrm>
              <a:prstGeom prst="rect">
                <a:avLst/>
              </a:prstGeom>
              <a:solidFill>
                <a:sysClr val="window" lastClr="FFFFFF"/>
              </a:solidFill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2" name="CasellaDiTesto 129"/>
            <p:cNvSpPr txBox="1"/>
            <p:nvPr/>
          </p:nvSpPr>
          <p:spPr>
            <a:xfrm>
              <a:off x="3936491" y="2412381"/>
              <a:ext cx="833883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Time (ns)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CasellaDiTesto 130"/>
            <p:cNvSpPr txBox="1"/>
            <p:nvPr/>
          </p:nvSpPr>
          <p:spPr>
            <a:xfrm>
              <a:off x="3940431" y="4198334"/>
              <a:ext cx="833883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Time (ns)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CasellaDiTesto 131"/>
            <p:cNvSpPr txBox="1"/>
            <p:nvPr/>
          </p:nvSpPr>
          <p:spPr>
            <a:xfrm>
              <a:off x="3936491" y="6115732"/>
              <a:ext cx="833883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Time (ns)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CasellaDiTesto 132"/>
            <p:cNvSpPr txBox="1"/>
            <p:nvPr/>
          </p:nvSpPr>
          <p:spPr>
            <a:xfrm rot="16200000">
              <a:off x="-369790" y="1621267"/>
              <a:ext cx="1366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</a:rPr>
                <a:t>Amplitude (mV)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CasellaDiTesto 133"/>
            <p:cNvSpPr txBox="1"/>
            <p:nvPr/>
          </p:nvSpPr>
          <p:spPr>
            <a:xfrm rot="16200000">
              <a:off x="-375458" y="3355286"/>
              <a:ext cx="1366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</a:rPr>
                <a:t>Amplitude (mV)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CasellaDiTesto 134"/>
            <p:cNvSpPr txBox="1"/>
            <p:nvPr/>
          </p:nvSpPr>
          <p:spPr>
            <a:xfrm rot="16200000">
              <a:off x="-379569" y="5215823"/>
              <a:ext cx="1366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</a:rPr>
                <a:t>Amplitude (mV)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CasellaDiTesto 135"/>
            <p:cNvSpPr txBox="1"/>
            <p:nvPr/>
          </p:nvSpPr>
          <p:spPr>
            <a:xfrm>
              <a:off x="2130195" y="1263463"/>
              <a:ext cx="2375971" cy="36933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Duration about 3 ns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CasellaDiTesto 136"/>
            <p:cNvSpPr txBox="1"/>
            <p:nvPr/>
          </p:nvSpPr>
          <p:spPr>
            <a:xfrm>
              <a:off x="1850378" y="3170290"/>
              <a:ext cx="2568332" cy="36933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Duration about 1.7 ns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CasellaDiTesto 137"/>
            <p:cNvSpPr txBox="1"/>
            <p:nvPr/>
          </p:nvSpPr>
          <p:spPr>
            <a:xfrm>
              <a:off x="1869957" y="4984991"/>
              <a:ext cx="2568332" cy="36933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Duration about 1.0 ns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660801" y="812350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2mm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08946" y="2388195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mm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608946" y="4031348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0,5mm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5298721" y="5150611"/>
            <a:ext cx="5829992" cy="135478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20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sm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>
                <a:solidFill>
                  <a:srgbClr val="FFC000"/>
                </a:solidFill>
                <a:sym typeface="Wingdings" panose="05000000000000000000" pitchFamily="2" charset="2"/>
              </a:rPr>
              <a:t>Higher electronics performance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Can exploit thinner gas gap small &amp; fast signals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Can work at lower gas gain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  <a:sym typeface="Wingdings" panose="05000000000000000000" pitchFamily="2" charset="2"/>
              </a:rPr>
              <a:t>Compatible with eco-friendly gases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85978" y="2153850"/>
            <a:ext cx="175240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BIS7 RPC case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033233" y="1157071"/>
            <a:ext cx="216597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Legacy RPC case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892334" y="3724481"/>
            <a:ext cx="1808508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R&amp;D RPC case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25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60167</TotalTime>
  <Words>1112</Words>
  <Application>Microsoft Office PowerPoint</Application>
  <PresentationFormat>Widescreen</PresentationFormat>
  <Paragraphs>189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31" baseType="lpstr">
      <vt:lpstr>Arial</vt:lpstr>
      <vt:lpstr>Avenir</vt:lpstr>
      <vt:lpstr>Avenir Book</vt:lpstr>
      <vt:lpstr>Calibri</vt:lpstr>
      <vt:lpstr>Cambria Math</vt:lpstr>
      <vt:lpstr>Century Gothic</vt:lpstr>
      <vt:lpstr>Helvetica Neue</vt:lpstr>
      <vt:lpstr>Helvetica Neue Light</vt:lpstr>
      <vt:lpstr>Helvetica Neue Medium</vt:lpstr>
      <vt:lpstr>Noto Sans Symbols</vt:lpstr>
      <vt:lpstr>Symbol</vt:lpstr>
      <vt:lpstr>Tahoma</vt:lpstr>
      <vt:lpstr>Times New Roman</vt:lpstr>
      <vt:lpstr>Wingdings</vt:lpstr>
      <vt:lpstr>Mesh</vt:lpstr>
      <vt:lpstr>White</vt:lpstr>
      <vt:lpstr>Simple Light</vt:lpstr>
      <vt:lpstr>PowerPoint Presentation</vt:lpstr>
      <vt:lpstr>PowerPoint Presentation</vt:lpstr>
      <vt:lpstr>PowerPoint Presentation</vt:lpstr>
      <vt:lpstr>ANUBIS detector initial proposal</vt:lpstr>
      <vt:lpstr>Possible implementations of ANUBIS concept</vt:lpstr>
      <vt:lpstr>PERFORMANCE OF the ATLAS muon system</vt:lpstr>
      <vt:lpstr>ANUBIS layout comparison</vt:lpstr>
      <vt:lpstr>detector requirements</vt:lpstr>
      <vt:lpstr>Gas gap vs. electronics</vt:lpstr>
      <vt:lpstr>Singlet structure</vt:lpstr>
      <vt:lpstr>State of the art performance with 1 mm gas gap  </vt:lpstr>
      <vt:lpstr>Cutting costs and simplify layout: digitization inside</vt:lpstr>
      <vt:lpstr>Initial detector design proposal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proposal for the phase2 RPC upgrade</dc:title>
  <dc:creator>giulio aielli</dc:creator>
  <cp:lastModifiedBy>giulio aielli</cp:lastModifiedBy>
  <cp:revision>826</cp:revision>
  <dcterms:created xsi:type="dcterms:W3CDTF">2013-11-06T17:32:45Z</dcterms:created>
  <dcterms:modified xsi:type="dcterms:W3CDTF">2020-11-16T11:20:50Z</dcterms:modified>
</cp:coreProperties>
</file>