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4" r:id="rId1"/>
  </p:sldMasterIdLst>
  <p:notesMasterIdLst>
    <p:notesMasterId r:id="rId12"/>
  </p:notesMasterIdLst>
  <p:sldIdLst>
    <p:sldId id="256" r:id="rId2"/>
    <p:sldId id="260" r:id="rId3"/>
    <p:sldId id="258" r:id="rId4"/>
    <p:sldId id="257" r:id="rId5"/>
    <p:sldId id="259" r:id="rId6"/>
    <p:sldId id="261" r:id="rId7"/>
    <p:sldId id="263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29" y="-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31240-D963-4632-BFA1-A3C703DD92BD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BB43C-CBF1-44CF-B9C1-3366AE3FF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692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64E4-4803-43DB-9856-21D9F1B56FCE}" type="datetime1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919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C6974-219E-4886-955C-50646317DAC7}" type="datetime1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29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BB498-130B-4DAD-8501-7BE1056629DD}" type="datetime1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72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B70F-FEEF-407C-B803-FFD184215554}" type="datetime1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47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8702-7C1A-42E7-8917-B5D50E92C591}" type="datetime1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47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ED37B-38DD-4E7A-9E0A-F2068B3BB887}" type="datetime1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434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261A2-8A62-43D0-AA6F-EC008F908B20}" type="datetime1">
              <a:rPr lang="en-GB" smtClean="0"/>
              <a:t>04/06/2020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09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0CE7A-B26B-477E-B8C3-0B2896F6BC99}" type="datetime1">
              <a:rPr lang="en-GB" smtClean="0"/>
              <a:t>04/06/2020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570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80764-3728-417D-ACA8-9C9839B72962}" type="datetime1">
              <a:rPr lang="en-GB" smtClean="0"/>
              <a:t>04/06/2020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8010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49017-38BC-4C80-8E85-04E2D2B76882}" type="datetime1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8341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7EDEC-AE9A-4C52-8251-CB05E331D635}" type="datetime1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683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936A3-B74B-49FD-B949-460E50A4596E}" type="datetime1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75FE9-706E-41A5-822C-846718AA2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7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BLM hardware changes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in SPS during LS2 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63592"/>
            <a:ext cx="9144000" cy="1655762"/>
          </a:xfrm>
        </p:spPr>
        <p:txBody>
          <a:bodyPr/>
          <a:lstStyle/>
          <a:p>
            <a:r>
              <a:rPr lang="en-US" dirty="0" smtClean="0"/>
              <a:t>BE-BI-BL 				Ewald Effinger for the BL section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492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Thanks a lot!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Any question?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79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Motivation for the changes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Standard maintenance work during the long shutdown.</a:t>
            </a:r>
          </a:p>
          <a:p>
            <a:r>
              <a:rPr lang="en-US" dirty="0" smtClean="0"/>
              <a:t>New detectors or detector replacement requests by users.</a:t>
            </a:r>
          </a:p>
          <a:p>
            <a:r>
              <a:rPr lang="en-US" dirty="0" smtClean="0"/>
              <a:t>Harmonizing of the installation (SPS and LHC ICs type on </a:t>
            </a:r>
            <a:r>
              <a:rPr lang="en-US" dirty="0" smtClean="0"/>
              <a:t>single integrator card). </a:t>
            </a:r>
            <a:endParaRPr lang="en-US" dirty="0" smtClean="0"/>
          </a:p>
          <a:p>
            <a:r>
              <a:rPr lang="en-US" dirty="0" smtClean="0"/>
              <a:t>Electronic was installed in the end of 90’s (degradation of capacitors).</a:t>
            </a:r>
          </a:p>
          <a:p>
            <a:r>
              <a:rPr lang="en-US" dirty="0" smtClean="0"/>
              <a:t>VME timing </a:t>
            </a:r>
            <a:r>
              <a:rPr lang="en-US" dirty="0"/>
              <a:t>p</a:t>
            </a:r>
            <a:r>
              <a:rPr lang="en-US" dirty="0" smtClean="0"/>
              <a:t>roblems during last run (latest CPU upgrade).</a:t>
            </a:r>
          </a:p>
          <a:p>
            <a:r>
              <a:rPr lang="en-US" dirty="0" smtClean="0"/>
              <a:t>Faster readout time (5 </a:t>
            </a:r>
            <a:r>
              <a:rPr lang="en-US" dirty="0" err="1" smtClean="0"/>
              <a:t>ms</a:t>
            </a:r>
            <a:r>
              <a:rPr lang="en-US" dirty="0" smtClean="0"/>
              <a:t>) of the system and introduction of the running sums.</a:t>
            </a:r>
          </a:p>
          <a:p>
            <a:r>
              <a:rPr lang="en-US" dirty="0" smtClean="0"/>
              <a:t>Not sufficient number of spare integrator cards.</a:t>
            </a:r>
          </a:p>
          <a:p>
            <a:r>
              <a:rPr lang="en-US" dirty="0" smtClean="0"/>
              <a:t>A lot of different versions of the integrator cards (capacitor gain, hardware dump, inhibit</a:t>
            </a:r>
            <a:r>
              <a:rPr lang="en-US" dirty="0" smtClean="0"/>
              <a:t>), </a:t>
            </a:r>
            <a:r>
              <a:rPr lang="en-US" dirty="0" smtClean="0"/>
              <a:t>that creates additional spare shortage.</a:t>
            </a:r>
          </a:p>
          <a:p>
            <a:r>
              <a:rPr lang="en-US" dirty="0" smtClean="0"/>
              <a:t>Large error between the low &amp; high gain ratio and software factor (error in read value).   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4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General maintenance works in the SPS BLM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hardware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to prepare for run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All integrator cards have been collected and brought back to the workshop.</a:t>
            </a:r>
          </a:p>
          <a:p>
            <a:r>
              <a:rPr lang="en-US" dirty="0" smtClean="0"/>
              <a:t>All the BLM chassis have been checked for (not used) interface cards and removed.</a:t>
            </a:r>
          </a:p>
          <a:p>
            <a:r>
              <a:rPr lang="en-US" dirty="0" smtClean="0"/>
              <a:t>All cards have been cleaned in ultrasonic bath.</a:t>
            </a:r>
          </a:p>
          <a:p>
            <a:r>
              <a:rPr lang="en-US" dirty="0" smtClean="0"/>
              <a:t>Soldering of all cards verified and when needed re-soldered.</a:t>
            </a:r>
          </a:p>
          <a:p>
            <a:r>
              <a:rPr lang="en-US" dirty="0" smtClean="0"/>
              <a:t>Front-panels exchanged with new version due to problems with the plastic card handles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(aging).</a:t>
            </a:r>
          </a:p>
          <a:p>
            <a:r>
              <a:rPr lang="en-US" dirty="0" smtClean="0"/>
              <a:t>For better ventilation all empty slots closed with blind front panel.</a:t>
            </a:r>
          </a:p>
          <a:p>
            <a:r>
              <a:rPr lang="en-US" dirty="0" smtClean="0"/>
              <a:t>Exchange of the filter of the Ventilator (still to be done).</a:t>
            </a:r>
          </a:p>
          <a:p>
            <a:r>
              <a:rPr lang="en-US" dirty="0" smtClean="0"/>
              <a:t>Production of </a:t>
            </a:r>
            <a:r>
              <a:rPr lang="en-US" dirty="0"/>
              <a:t>5</a:t>
            </a:r>
            <a:r>
              <a:rPr lang="en-US" dirty="0" smtClean="0"/>
              <a:t> spare integrator cards.    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78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Changes on the Integrator card (</a:t>
            </a:r>
            <a:r>
              <a:rPr lang="en-US" dirty="0" smtClean="0"/>
              <a:t>VME-bus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90154" y="1690687"/>
            <a:ext cx="2758440" cy="4903895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940" y="1690687"/>
            <a:ext cx="2313060" cy="2106250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940" y="3988888"/>
            <a:ext cx="3176466" cy="2605694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689463" y="2743812"/>
            <a:ext cx="1637212" cy="158496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326675" y="3036402"/>
            <a:ext cx="424074" cy="333814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837751" y="3256640"/>
            <a:ext cx="3028014" cy="2411776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60097" y="1683565"/>
            <a:ext cx="601762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Due to timing problems (last run) of the VME bus and to decrease the read-out time, the following changes where carried out: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 ICs have been exchanged and harmonized (several different families found, e.g. 74, 74LS, 74HCT, </a:t>
            </a:r>
            <a:r>
              <a:rPr lang="en-US" dirty="0" smtClean="0"/>
              <a:t>74F, </a:t>
            </a:r>
            <a:r>
              <a:rPr lang="en-US" dirty="0" smtClean="0"/>
              <a:t>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Version of the GAL verified, wrong behavior found while testing.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Capacitor value (VME timing) harmonized on all cards.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Jumper settings on all cards verified and harmonized.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Verification if the PCB modification were performed on all cards. Was modified due to CPU exchange in 1999.      </a:t>
            </a:r>
          </a:p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21" name="Oval 20"/>
          <p:cNvSpPr/>
          <p:nvPr/>
        </p:nvSpPr>
        <p:spPr>
          <a:xfrm>
            <a:off x="5115351" y="3370216"/>
            <a:ext cx="405882" cy="426721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789714" y="2368731"/>
            <a:ext cx="296092" cy="740229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4693920" y="5025817"/>
            <a:ext cx="1142301" cy="73336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5115351" y="2968121"/>
            <a:ext cx="720869" cy="797351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5414865" y="3784198"/>
            <a:ext cx="421355" cy="73443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76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Changes on the Integrator card (</a:t>
            </a:r>
            <a:r>
              <a:rPr lang="en-US" dirty="0" smtClean="0"/>
              <a:t>Integrator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3877491" y="1690687"/>
            <a:ext cx="7687492" cy="47623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Exchange of the all capacitors of the integrator, due to aging capacitors and combinations variety.</a:t>
            </a:r>
          </a:p>
          <a:p>
            <a:r>
              <a:rPr lang="en-US" dirty="0" smtClean="0"/>
              <a:t>Existing combinations, gain ratio and resulting error in respect to software ratio 200 </a:t>
            </a:r>
          </a:p>
          <a:p>
            <a:pPr lvl="1"/>
            <a:r>
              <a:rPr lang="en-US" dirty="0" smtClean="0"/>
              <a:t>5.1nF/1uF 		-&gt;</a:t>
            </a:r>
            <a:r>
              <a:rPr lang="en-US" dirty="0" smtClean="0">
                <a:ln>
                  <a:solidFill>
                    <a:srgbClr val="FF0000"/>
                  </a:solidFill>
                </a:ln>
              </a:rPr>
              <a:t> </a:t>
            </a:r>
            <a:r>
              <a:rPr lang="en-US" dirty="0" smtClean="0"/>
              <a:t>Gain ratio = 196 	(-2%) </a:t>
            </a:r>
            <a:endParaRPr lang="en-US" dirty="0"/>
          </a:p>
          <a:p>
            <a:pPr lvl="1"/>
            <a:r>
              <a:rPr lang="en-US" dirty="0" smtClean="0"/>
              <a:t>4.7nF/1uF  	-&gt; Gain ratio = 213 	(+6.5%)</a:t>
            </a:r>
          </a:p>
          <a:p>
            <a:pPr lvl="1"/>
            <a:r>
              <a:rPr lang="en-US" dirty="0" smtClean="0"/>
              <a:t>33nF/4.7uF 	-&gt; Gain ratio = 142 	(-29%)</a:t>
            </a:r>
            <a:endParaRPr lang="en-US" dirty="0"/>
          </a:p>
          <a:p>
            <a:pPr lvl="1"/>
            <a:r>
              <a:rPr lang="en-US" dirty="0" smtClean="0"/>
              <a:t>5.1nF/9.4uF 	-&gt; Gain ratio = 1843 	(+817%)</a:t>
            </a:r>
            <a:endParaRPr lang="en-US" dirty="0"/>
          </a:p>
          <a:p>
            <a:pPr lvl="1"/>
            <a:r>
              <a:rPr lang="en-US" dirty="0" smtClean="0"/>
              <a:t>33nF/9.4uF 	-&gt; Gain ratio = 285 	(+42.5%)</a:t>
            </a:r>
            <a:endParaRPr lang="en-US" dirty="0"/>
          </a:p>
          <a:p>
            <a:pPr lvl="1"/>
            <a:r>
              <a:rPr lang="en-US" dirty="0" smtClean="0"/>
              <a:t>38nF/9.4uF 	-&gt; Gain ratio = 247  	(+23.4%)</a:t>
            </a:r>
          </a:p>
          <a:p>
            <a:r>
              <a:rPr lang="en-US" dirty="0" smtClean="0"/>
              <a:t>Future: two combinations and software ratio:</a:t>
            </a:r>
          </a:p>
          <a:p>
            <a:pPr lvl="1"/>
            <a:r>
              <a:rPr lang="en-US" dirty="0" smtClean="0"/>
              <a:t>1nF / 1uF 		-&gt; Gain ratio = 1000	(0%)</a:t>
            </a:r>
            <a:endParaRPr lang="en-US" dirty="0"/>
          </a:p>
          <a:p>
            <a:pPr lvl="1"/>
            <a:r>
              <a:rPr lang="en-US" dirty="0" smtClean="0"/>
              <a:t>10nF /10uF	-&gt; Gain ratio = 1000	(0%)</a:t>
            </a:r>
          </a:p>
          <a:p>
            <a:r>
              <a:rPr lang="en-US" dirty="0" smtClean="0"/>
              <a:t>Combination reduced from 6 to 2 types</a:t>
            </a:r>
            <a:r>
              <a:rPr lang="en-US" dirty="0" smtClean="0">
                <a:ln>
                  <a:solidFill>
                    <a:srgbClr val="FF0000"/>
                  </a:solidFill>
                </a:ln>
              </a:rPr>
              <a:t> </a:t>
            </a:r>
            <a:endParaRPr lang="en-US" dirty="0">
              <a:ln>
                <a:solidFill>
                  <a:srgbClr val="FF0000"/>
                </a:solidFill>
              </a:ln>
            </a:endParaRPr>
          </a:p>
          <a:p>
            <a:pPr lvl="1"/>
            <a:r>
              <a:rPr lang="en-US" dirty="0" smtClean="0"/>
              <a:t>improvement </a:t>
            </a:r>
            <a:r>
              <a:rPr lang="en-US" dirty="0" smtClean="0"/>
              <a:t>of spare situation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1119051" y="1690688"/>
            <a:ext cx="340940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10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54" y="1690687"/>
            <a:ext cx="2758440" cy="4903895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1628502" y="4136571"/>
            <a:ext cx="687977" cy="1515292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54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8254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Modification of integrator cards (</a:t>
            </a:r>
            <a:r>
              <a:rPr lang="en-US" dirty="0" smtClean="0"/>
              <a:t>Functions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14003" y="2777828"/>
            <a:ext cx="4352925" cy="244852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7743" y="1813741"/>
            <a:ext cx="6452405" cy="470897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3 different version of integrator cards are used with different gain combinations.</a:t>
            </a:r>
          </a:p>
          <a:p>
            <a:pPr lvl="1"/>
            <a:r>
              <a:rPr lang="en-US" dirty="0" smtClean="0"/>
              <a:t>Standard integrator -&gt; ring and low loss areas like transfer lines.</a:t>
            </a:r>
          </a:p>
          <a:p>
            <a:pPr lvl="1"/>
            <a:r>
              <a:rPr lang="en-US" dirty="0" smtClean="0"/>
              <a:t>Inhibit integrator (INH) -&gt; dump region (LSS5).</a:t>
            </a:r>
          </a:p>
          <a:p>
            <a:pPr lvl="1"/>
            <a:r>
              <a:rPr lang="en-US" dirty="0" smtClean="0"/>
              <a:t>Hardware dump (HWD) -&gt; high radiation areas where faster dump response is needed.</a:t>
            </a:r>
          </a:p>
          <a:p>
            <a:r>
              <a:rPr lang="en-US" dirty="0" smtClean="0"/>
              <a:t>12 different integrator cards versions existing</a:t>
            </a:r>
          </a:p>
          <a:p>
            <a:pPr lvl="1"/>
            <a:r>
              <a:rPr lang="en-US" dirty="0" smtClean="0"/>
              <a:t>with 14 spare cards available.</a:t>
            </a:r>
          </a:p>
          <a:p>
            <a:r>
              <a:rPr lang="en-US" dirty="0" smtClean="0"/>
              <a:t> Reduced to 4 Integrator versions</a:t>
            </a:r>
          </a:p>
          <a:p>
            <a:pPr lvl="1"/>
            <a:r>
              <a:rPr lang="en-GB" dirty="0" smtClean="0"/>
              <a:t>V1: 1nF/1uF:		57 inst. -&gt; 11 spares</a:t>
            </a:r>
          </a:p>
          <a:p>
            <a:pPr lvl="1"/>
            <a:r>
              <a:rPr lang="en-US" dirty="0" smtClean="0"/>
              <a:t>V2</a:t>
            </a:r>
            <a:r>
              <a:rPr lang="en-US" dirty="0"/>
              <a:t>: 1nF/1uF </a:t>
            </a:r>
            <a:r>
              <a:rPr lang="en-US" dirty="0" smtClean="0"/>
              <a:t>HWD:	3 inst. </a:t>
            </a:r>
            <a:r>
              <a:rPr lang="en-US" dirty="0"/>
              <a:t>-&gt; 2 </a:t>
            </a:r>
            <a:r>
              <a:rPr lang="en-US" dirty="0" smtClean="0"/>
              <a:t>spares</a:t>
            </a:r>
          </a:p>
          <a:p>
            <a:pPr lvl="1"/>
            <a:r>
              <a:rPr lang="en-US" dirty="0" smtClean="0"/>
              <a:t>V3</a:t>
            </a:r>
            <a:r>
              <a:rPr lang="en-US" dirty="0"/>
              <a:t>: 1nF/1uF </a:t>
            </a:r>
            <a:r>
              <a:rPr lang="en-US" dirty="0" smtClean="0"/>
              <a:t>HWD, INH: 	1 inst. -&gt; </a:t>
            </a:r>
            <a:r>
              <a:rPr lang="en-US" dirty="0"/>
              <a:t>2 </a:t>
            </a:r>
            <a:r>
              <a:rPr lang="en-US" dirty="0" smtClean="0"/>
              <a:t>spares</a:t>
            </a:r>
          </a:p>
          <a:p>
            <a:pPr lvl="1"/>
            <a:r>
              <a:rPr lang="en-US" dirty="0" smtClean="0"/>
              <a:t>V4</a:t>
            </a:r>
            <a:r>
              <a:rPr lang="en-US" dirty="0"/>
              <a:t>: 10nF/10uF </a:t>
            </a:r>
            <a:r>
              <a:rPr lang="en-US" dirty="0" smtClean="0"/>
              <a:t>HWD:	9 inst. </a:t>
            </a:r>
            <a:r>
              <a:rPr lang="en-US" dirty="0"/>
              <a:t>-&gt; 5 </a:t>
            </a:r>
            <a:r>
              <a:rPr lang="en-US" dirty="0" smtClean="0"/>
              <a:t>spares   </a:t>
            </a:r>
            <a:endParaRPr lang="en-GB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360" y="3735938"/>
            <a:ext cx="2237509" cy="2899034"/>
          </a:xfrm>
          <a:prstGeom prst="rect">
            <a:avLst/>
          </a:prstGeom>
        </p:spPr>
      </p:pic>
      <p:pic>
        <p:nvPicPr>
          <p:cNvPr id="8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066" y="2045368"/>
            <a:ext cx="2360826" cy="143335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867066" y="2325189"/>
            <a:ext cx="2269505" cy="957941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420983" y="4241074"/>
            <a:ext cx="1114697" cy="1628503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315587" y="2925478"/>
            <a:ext cx="1240483" cy="56775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535681" y="3262741"/>
            <a:ext cx="2051039" cy="1431179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67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Changes in hardware related variables and function in the software layer 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300063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Calibration factor </a:t>
            </a:r>
            <a:r>
              <a:rPr lang="en-US" dirty="0" err="1" smtClean="0"/>
              <a:t>Gy</a:t>
            </a:r>
            <a:r>
              <a:rPr lang="en-US" dirty="0" smtClean="0"/>
              <a:t>/bit (SPS type BLM detector)</a:t>
            </a:r>
          </a:p>
          <a:p>
            <a:pPr lvl="1"/>
            <a:r>
              <a:rPr lang="en-US" dirty="0" smtClean="0"/>
              <a:t>3.6 E-05 C/</a:t>
            </a:r>
            <a:r>
              <a:rPr lang="en-US" dirty="0" err="1" smtClean="0"/>
              <a:t>Gy</a:t>
            </a:r>
            <a:r>
              <a:rPr lang="en-US" dirty="0" smtClean="0"/>
              <a:t> (Latest adaption in 2011 by Gianluigi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Resulting a conversion factor 1.36E-04 </a:t>
            </a:r>
            <a:r>
              <a:rPr lang="en-US" dirty="0" err="1" smtClean="0"/>
              <a:t>Gy</a:t>
            </a:r>
            <a:r>
              <a:rPr lang="en-US" dirty="0" smtClean="0"/>
              <a:t>/bit for </a:t>
            </a:r>
            <a:r>
              <a:rPr lang="en-US" dirty="0" smtClean="0"/>
              <a:t>1uF/1nF</a:t>
            </a:r>
            <a:endParaRPr lang="en-US" dirty="0" smtClean="0"/>
          </a:p>
          <a:p>
            <a:pPr lvl="2"/>
            <a:r>
              <a:rPr lang="en-US" dirty="0" smtClean="0"/>
              <a:t>Wrong factors (1.1E-4, 1.104E-4, 1.14E-4, 1.3E-4) changes to </a:t>
            </a:r>
            <a:r>
              <a:rPr lang="en-US" dirty="0" smtClean="0"/>
              <a:t>1.36E-4        </a:t>
            </a:r>
            <a:endParaRPr lang="en-US" dirty="0" smtClean="0"/>
          </a:p>
          <a:p>
            <a:pPr lvl="1"/>
            <a:r>
              <a:rPr lang="en-US" dirty="0" smtClean="0"/>
              <a:t>Resulting a conversion factor 1.36E-03 </a:t>
            </a:r>
            <a:r>
              <a:rPr lang="en-US" dirty="0" err="1" smtClean="0"/>
              <a:t>Gy</a:t>
            </a:r>
            <a:r>
              <a:rPr lang="en-US" dirty="0" smtClean="0"/>
              <a:t>/bit for </a:t>
            </a:r>
            <a:r>
              <a:rPr lang="en-US" dirty="0" smtClean="0"/>
              <a:t>10uF/10nF</a:t>
            </a:r>
            <a:endParaRPr lang="en-US" dirty="0" smtClean="0"/>
          </a:p>
          <a:p>
            <a:pPr lvl="2"/>
            <a:r>
              <a:rPr lang="en-US" dirty="0" smtClean="0"/>
              <a:t>Wrong factors (1.072E-3, 1.27E-4, 1.3E-3, 1.3E-4) changes to </a:t>
            </a:r>
            <a:r>
              <a:rPr lang="en-US" dirty="0" smtClean="0"/>
              <a:t>1.36E-3</a:t>
            </a:r>
            <a:endParaRPr lang="en-US" dirty="0" smtClean="0"/>
          </a:p>
          <a:p>
            <a:r>
              <a:rPr lang="en-US" dirty="0" smtClean="0"/>
              <a:t>Calibration factor </a:t>
            </a:r>
            <a:r>
              <a:rPr lang="en-US" dirty="0" err="1" smtClean="0"/>
              <a:t>Gy</a:t>
            </a:r>
            <a:r>
              <a:rPr lang="en-US" dirty="0" smtClean="0"/>
              <a:t>/bit (LHC type BLM detector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5.9 </a:t>
            </a:r>
            <a:r>
              <a:rPr lang="en-US" dirty="0" smtClean="0"/>
              <a:t>E-05 </a:t>
            </a:r>
            <a:r>
              <a:rPr lang="en-US" dirty="0" smtClean="0"/>
              <a:t>C/</a:t>
            </a:r>
            <a:r>
              <a:rPr lang="en-US" dirty="0" err="1" smtClean="0"/>
              <a:t>Gy</a:t>
            </a:r>
            <a:r>
              <a:rPr lang="en-US" dirty="0" smtClean="0"/>
              <a:t> (SPS IC + </a:t>
            </a:r>
            <a:r>
              <a:rPr lang="en-US" dirty="0" smtClean="0"/>
              <a:t>64</a:t>
            </a:r>
            <a:r>
              <a:rPr lang="en-US" dirty="0" smtClean="0"/>
              <a:t>%)</a:t>
            </a:r>
            <a:endParaRPr lang="en-US" dirty="0" smtClean="0"/>
          </a:p>
          <a:p>
            <a:pPr lvl="1"/>
            <a:r>
              <a:rPr lang="en-US" dirty="0" smtClean="0"/>
              <a:t>Resulting a conversion factor </a:t>
            </a:r>
            <a:r>
              <a:rPr lang="en-US" dirty="0" smtClean="0"/>
              <a:t>2.230E-04 </a:t>
            </a:r>
            <a:r>
              <a:rPr lang="en-US" dirty="0" err="1" smtClean="0"/>
              <a:t>Gy</a:t>
            </a:r>
            <a:r>
              <a:rPr lang="en-US" dirty="0" smtClean="0"/>
              <a:t>/bit for </a:t>
            </a:r>
            <a:r>
              <a:rPr lang="en-US" dirty="0" smtClean="0"/>
              <a:t>1uF/1nF</a:t>
            </a:r>
            <a:endParaRPr lang="en-US" dirty="0" smtClean="0"/>
          </a:p>
          <a:p>
            <a:pPr lvl="2"/>
            <a:r>
              <a:rPr lang="en-US" dirty="0" smtClean="0"/>
              <a:t>Wrong factors (1.3E-4) changes to </a:t>
            </a:r>
            <a:r>
              <a:rPr lang="en-US" dirty="0" smtClean="0"/>
              <a:t>2.2302E-4</a:t>
            </a:r>
            <a:endParaRPr lang="en-US" dirty="0" smtClean="0"/>
          </a:p>
          <a:p>
            <a:r>
              <a:rPr lang="en-US" dirty="0" smtClean="0"/>
              <a:t>Re-use of current pulse injection on the integrator </a:t>
            </a:r>
            <a:r>
              <a:rPr lang="en-US" dirty="0" smtClean="0"/>
              <a:t>input </a:t>
            </a:r>
            <a:endParaRPr lang="en-US" dirty="0" smtClean="0"/>
          </a:p>
          <a:p>
            <a:pPr lvl="1"/>
            <a:r>
              <a:rPr lang="en-US" dirty="0" smtClean="0"/>
              <a:t>Test function to verify integrator functionality and eventually </a:t>
            </a:r>
            <a:r>
              <a:rPr lang="en-US" dirty="0" smtClean="0"/>
              <a:t>threshold</a:t>
            </a:r>
            <a:endParaRPr lang="en-US" dirty="0" smtClean="0"/>
          </a:p>
          <a:p>
            <a:pPr lvl="1"/>
            <a:r>
              <a:rPr lang="en-US" dirty="0" smtClean="0"/>
              <a:t>For the moment not implemented and </a:t>
            </a:r>
            <a:r>
              <a:rPr lang="en-US" dirty="0" smtClean="0"/>
              <a:t>test</a:t>
            </a:r>
            <a:endParaRPr lang="en-US" dirty="0" smtClean="0"/>
          </a:p>
          <a:p>
            <a:r>
              <a:rPr lang="en-US" dirty="0" smtClean="0"/>
              <a:t>Software option in the BLMI FECs (Transfer lines) to increase integration </a:t>
            </a:r>
            <a:r>
              <a:rPr lang="en-US" dirty="0" smtClean="0"/>
              <a:t>time </a:t>
            </a:r>
            <a:endParaRPr lang="en-US" dirty="0" smtClean="0"/>
          </a:p>
          <a:p>
            <a:pPr lvl="1"/>
            <a:r>
              <a:rPr lang="en-US" dirty="0" smtClean="0"/>
              <a:t>Allows to verify detector connectivity in the transfer </a:t>
            </a:r>
            <a:r>
              <a:rPr lang="en-US" dirty="0" smtClean="0"/>
              <a:t>lines     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BE-BI-BL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877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Improvement due to modification of integrator cards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More spare cards </a:t>
            </a:r>
            <a:r>
              <a:rPr lang="en-US" dirty="0" smtClean="0"/>
              <a:t>available.</a:t>
            </a:r>
            <a:endParaRPr lang="en-US" dirty="0" smtClean="0"/>
          </a:p>
          <a:p>
            <a:r>
              <a:rPr lang="en-US" dirty="0" smtClean="0"/>
              <a:t>Version can also be </a:t>
            </a:r>
            <a:r>
              <a:rPr lang="en-US" dirty="0" smtClean="0"/>
              <a:t>exchanged.</a:t>
            </a:r>
            <a:endParaRPr lang="en-GB" dirty="0" smtClean="0"/>
          </a:p>
          <a:p>
            <a:r>
              <a:rPr lang="en-US" dirty="0" smtClean="0"/>
              <a:t>V2 and V3 can also be used as </a:t>
            </a:r>
            <a:r>
              <a:rPr lang="en-US" dirty="0" smtClean="0"/>
              <a:t>V1.</a:t>
            </a:r>
            <a:endParaRPr lang="en-US" dirty="0" smtClean="0"/>
          </a:p>
          <a:p>
            <a:r>
              <a:rPr lang="en-US" dirty="0" smtClean="0"/>
              <a:t>V3 can also be used as </a:t>
            </a:r>
            <a:r>
              <a:rPr lang="en-US" dirty="0" smtClean="0"/>
              <a:t>V2. </a:t>
            </a:r>
            <a:endParaRPr lang="en-GB" dirty="0" smtClean="0"/>
          </a:p>
          <a:p>
            <a:r>
              <a:rPr lang="en-US" dirty="0" smtClean="0"/>
              <a:t>All cards were tested and validated in the test </a:t>
            </a:r>
            <a:r>
              <a:rPr lang="en-US" dirty="0" smtClean="0"/>
              <a:t>bench.</a:t>
            </a:r>
            <a:endParaRPr lang="en-US" dirty="0" smtClean="0"/>
          </a:p>
          <a:p>
            <a:r>
              <a:rPr lang="en-US" dirty="0" smtClean="0"/>
              <a:t>Verification of all integrator gains and linear gains form 8 to 48 hours with automatic </a:t>
            </a:r>
            <a:r>
              <a:rPr lang="en-US" dirty="0" smtClean="0"/>
              <a:t>script.</a:t>
            </a:r>
            <a:endParaRPr lang="en-US" dirty="0" smtClean="0"/>
          </a:p>
          <a:p>
            <a:r>
              <a:rPr lang="en-US" dirty="0" smtClean="0"/>
              <a:t>Verification of the most used gain settings with current </a:t>
            </a:r>
            <a:r>
              <a:rPr lang="en-US" dirty="0" smtClean="0"/>
              <a:t>source.</a:t>
            </a:r>
            <a:endParaRPr lang="en-US" dirty="0" smtClean="0"/>
          </a:p>
          <a:p>
            <a:r>
              <a:rPr lang="en-US" dirty="0" smtClean="0"/>
              <a:t>Additional test functions for better system commissioning and </a:t>
            </a:r>
            <a:r>
              <a:rPr lang="en-US" dirty="0" smtClean="0"/>
              <a:t>testing.  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38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Tunnel installation changes during LS2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LSS1: Removal and displacement of BLM due to dump </a:t>
            </a:r>
            <a:r>
              <a:rPr lang="en-US" dirty="0" smtClean="0"/>
              <a:t>replacement.</a:t>
            </a:r>
            <a:endParaRPr lang="en-US" dirty="0" smtClean="0"/>
          </a:p>
          <a:p>
            <a:r>
              <a:rPr lang="en-US" dirty="0" smtClean="0"/>
              <a:t>LSS1: Installation of additional BLM on the </a:t>
            </a:r>
            <a:r>
              <a:rPr lang="en-US" dirty="0" smtClean="0"/>
              <a:t>TPID.</a:t>
            </a:r>
            <a:endParaRPr lang="en-US" dirty="0" smtClean="0"/>
          </a:p>
          <a:p>
            <a:r>
              <a:rPr lang="en-US" dirty="0" smtClean="0"/>
              <a:t>LSS2: Displacement of BLM due to ZS </a:t>
            </a:r>
            <a:r>
              <a:rPr lang="en-US" dirty="0" smtClean="0"/>
              <a:t>exchange.</a:t>
            </a:r>
            <a:endParaRPr lang="en-US" dirty="0" smtClean="0"/>
          </a:p>
          <a:p>
            <a:r>
              <a:rPr lang="en-US" dirty="0" smtClean="0"/>
              <a:t>LSS5: Installation and displacement of BLMs due to dump </a:t>
            </a:r>
            <a:r>
              <a:rPr lang="en-US" dirty="0" smtClean="0"/>
              <a:t>installation.</a:t>
            </a:r>
            <a:endParaRPr lang="en-US" dirty="0" smtClean="0"/>
          </a:p>
          <a:p>
            <a:r>
              <a:rPr lang="en-US" dirty="0" smtClean="0"/>
              <a:t>LSS6: Installation of additional BLM on the </a:t>
            </a:r>
            <a:r>
              <a:rPr lang="en-US" dirty="0" smtClean="0"/>
              <a:t>TPSG.</a:t>
            </a:r>
            <a:endParaRPr lang="en-US" dirty="0" smtClean="0"/>
          </a:p>
          <a:p>
            <a:r>
              <a:rPr lang="en-US" dirty="0" smtClean="0"/>
              <a:t>TI2: Installation of additional BLM at the </a:t>
            </a:r>
            <a:r>
              <a:rPr lang="en-US" dirty="0" smtClean="0"/>
              <a:t>PMI2.</a:t>
            </a:r>
            <a:endParaRPr lang="en-US" dirty="0" smtClean="0"/>
          </a:p>
          <a:p>
            <a:r>
              <a:rPr lang="en-US" dirty="0" smtClean="0"/>
              <a:t>TI2: Displacement of BLM due to collimator </a:t>
            </a:r>
            <a:r>
              <a:rPr lang="en-US" dirty="0" smtClean="0"/>
              <a:t>displacement.</a:t>
            </a:r>
            <a:endParaRPr lang="en-US" dirty="0" smtClean="0"/>
          </a:p>
          <a:p>
            <a:r>
              <a:rPr lang="en-US" dirty="0" smtClean="0"/>
              <a:t>TI8: Displacement of BLM due to collimator </a:t>
            </a:r>
            <a:r>
              <a:rPr lang="en-US" dirty="0" smtClean="0"/>
              <a:t>displacement.</a:t>
            </a:r>
            <a:endParaRPr lang="en-GB" dirty="0" smtClean="0"/>
          </a:p>
          <a:p>
            <a:r>
              <a:rPr lang="en-US" dirty="0" smtClean="0"/>
              <a:t>TDC2: Installation of additional BLM due to cable </a:t>
            </a:r>
            <a:r>
              <a:rPr lang="en-US" dirty="0" smtClean="0"/>
              <a:t>exchange.</a:t>
            </a:r>
            <a:endParaRPr lang="en-US" dirty="0" smtClean="0"/>
          </a:p>
          <a:p>
            <a:r>
              <a:rPr lang="en-US" dirty="0" smtClean="0"/>
              <a:t>Others: Removal and re-installation due to maintenance work on the </a:t>
            </a:r>
            <a:r>
              <a:rPr lang="en-US" dirty="0" smtClean="0"/>
              <a:t>machine. 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BE-BI-BL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5FE9-706E-41A5-822C-846718AA2C3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62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2480</TotalTime>
  <Words>1026</Words>
  <Application>Microsoft Office PowerPoint</Application>
  <PresentationFormat>Widescreen</PresentationFormat>
  <Paragraphs>125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BLM hardware changes in SPS during LS2 </vt:lpstr>
      <vt:lpstr>Motivation for the changes</vt:lpstr>
      <vt:lpstr>General maintenance works in the SPS BLM hardware to prepare for run 3</vt:lpstr>
      <vt:lpstr>Changes on the Integrator card (VME-bus) </vt:lpstr>
      <vt:lpstr>Changes on the Integrator card (Integrator) </vt:lpstr>
      <vt:lpstr>Modification of integrator cards (Functions) </vt:lpstr>
      <vt:lpstr>Changes in hardware related variables and function in the software layer  </vt:lpstr>
      <vt:lpstr>Improvement due to modification of integrator cards</vt:lpstr>
      <vt:lpstr>Tunnel installation changes during LS2</vt:lpstr>
      <vt:lpstr>Thanks a lot!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BLM hardware changes at SPS</dc:title>
  <dc:creator>Ewald Effinger</dc:creator>
  <cp:lastModifiedBy>Ewald Effinger</cp:lastModifiedBy>
  <cp:revision>51</cp:revision>
  <cp:lastPrinted>2020-06-04T16:15:53Z</cp:lastPrinted>
  <dcterms:created xsi:type="dcterms:W3CDTF">2020-06-03T13:00:53Z</dcterms:created>
  <dcterms:modified xsi:type="dcterms:W3CDTF">2020-06-05T06:40:52Z</dcterms:modified>
</cp:coreProperties>
</file>