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7"/>
  </p:notesMasterIdLst>
  <p:handoutMasterIdLst>
    <p:handoutMasterId r:id="rId8"/>
  </p:handoutMasterIdLst>
  <p:sldIdLst>
    <p:sldId id="268" r:id="rId2"/>
    <p:sldId id="257" r:id="rId3"/>
    <p:sldId id="274" r:id="rId4"/>
    <p:sldId id="275" r:id="rId5"/>
    <p:sldId id="276" r:id="rId6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  <a:srgbClr val="F4640C"/>
    <a:srgbClr val="00294B"/>
    <a:srgbClr val="456487"/>
    <a:srgbClr val="FF6700"/>
    <a:srgbClr val="E05314"/>
    <a:srgbClr val="6600CC"/>
    <a:srgbClr val="511F74"/>
    <a:srgbClr val="7A286A"/>
    <a:srgbClr val="DF8A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68" autoAdjust="0"/>
    <p:restoredTop sz="98233" autoAdjust="0"/>
  </p:normalViewPr>
  <p:slideViewPr>
    <p:cSldViewPr>
      <p:cViewPr varScale="1">
        <p:scale>
          <a:sx n="94" d="100"/>
          <a:sy n="94" d="100"/>
        </p:scale>
        <p:origin x="187" y="82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00649-1761-4D33-B9A5-CAB6B827802C}" type="datetimeFigureOut">
              <a:rPr lang="en-ZA" smtClean="0"/>
              <a:t>2020/06/03</a:t>
            </a:fld>
            <a:endParaRPr lang="en-Z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B43D3-A9E4-4DF3-92AC-A0EB45FFA979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132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03/06/2020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" y="0"/>
            <a:ext cx="10772422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729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03/06/2020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PERLE COLLABORATION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692" r:id="rId4"/>
    <p:sldLayoutId id="2147483708" r:id="rId5"/>
    <p:sldLayoutId id="2147483709" r:id="rId6"/>
    <p:sldLayoutId id="2147483702" r:id="rId7"/>
    <p:sldLayoutId id="2147483703" r:id="rId8"/>
    <p:sldLayoutId id="2147483704" r:id="rId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+mn-lt"/>
              </a:rPr>
              <a:t>03/06/2020</a:t>
            </a:r>
            <a:endParaRPr lang="fr-FR" dirty="0">
              <a:latin typeface="+mn-lt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PERLE COLLABORATION MEETING </a:t>
            </a:r>
            <a:endParaRPr lang="fr-FR" dirty="0"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613368" y="1445568"/>
            <a:ext cx="5969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4800" dirty="0" smtClean="0"/>
              <a:t>Welcome to the PERLE </a:t>
            </a:r>
          </a:p>
          <a:p>
            <a:r>
              <a:rPr lang="en-ZA" sz="4800" dirty="0" smtClean="0"/>
              <a:t>Collaboration meeting</a:t>
            </a:r>
            <a:endParaRPr lang="en-ZA" sz="4800" dirty="0"/>
          </a:p>
        </p:txBody>
      </p:sp>
      <p:sp>
        <p:nvSpPr>
          <p:cNvPr id="12" name="Rectangle 11"/>
          <p:cNvSpPr/>
          <p:nvPr/>
        </p:nvSpPr>
        <p:spPr>
          <a:xfrm>
            <a:off x="1912112" y="3349796"/>
            <a:ext cx="7372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This is the first extended meeting of the PERLE Collaboration with the aim to review the status and the next steps towards the TDR and beyond.</a:t>
            </a:r>
            <a:endParaRPr lang="en-ZA" i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4709734" y="4635220"/>
            <a:ext cx="153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Achille Stocchi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778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+mn-lt"/>
              </a:rPr>
              <a:t>03/06/2020</a:t>
            </a:r>
            <a:endParaRPr lang="fr-FR" dirty="0">
              <a:latin typeface="+mn-lt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latin typeface="+mn-lt"/>
              </a:rPr>
              <a:t>PERLE COLLABORATION MEETING </a:t>
            </a:r>
            <a:endParaRPr lang="fr-FR" dirty="0">
              <a:latin typeface="+mn-lt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580" y="552993"/>
            <a:ext cx="3309487" cy="173312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27" y="3572107"/>
            <a:ext cx="6002666" cy="213924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328" y="2310780"/>
            <a:ext cx="5989447" cy="334242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27" y="552993"/>
            <a:ext cx="5634337" cy="3208137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790067" y="141669"/>
            <a:ext cx="2934137" cy="3642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ZA" sz="1767" dirty="0"/>
              <a:t>Two quick slides on </a:t>
            </a:r>
            <a:r>
              <a:rPr lang="en-ZA" sz="1767" dirty="0" err="1"/>
              <a:t>IJCLab</a:t>
            </a:r>
            <a:endParaRPr lang="en-ZA" sz="1767" dirty="0"/>
          </a:p>
        </p:txBody>
      </p:sp>
    </p:spTree>
    <p:extLst>
      <p:ext uri="{BB962C8B-B14F-4D97-AF65-F5344CB8AC3E}">
        <p14:creationId xmlns:p14="http://schemas.microsoft.com/office/powerpoint/2010/main" val="13853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PERLE COLLABORATION MEETING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827" y="1"/>
            <a:ext cx="6690684" cy="313915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521" y="3623450"/>
            <a:ext cx="4245664" cy="2436037"/>
          </a:xfrm>
          <a:prstGeom prst="rect">
            <a:avLst/>
          </a:prstGeom>
        </p:spPr>
      </p:pic>
      <p:sp>
        <p:nvSpPr>
          <p:cNvPr id="11" name="Flèche droite 10"/>
          <p:cNvSpPr/>
          <p:nvPr/>
        </p:nvSpPr>
        <p:spPr>
          <a:xfrm rot="2465525">
            <a:off x="5752678" y="3191017"/>
            <a:ext cx="1126208" cy="439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767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t="2485" r="2860" b="3595"/>
          <a:stretch/>
        </p:blipFill>
        <p:spPr>
          <a:xfrm>
            <a:off x="195899" y="3139983"/>
            <a:ext cx="3754165" cy="2784850"/>
          </a:xfrm>
          <a:prstGeom prst="rect">
            <a:avLst/>
          </a:prstGeom>
        </p:spPr>
      </p:pic>
      <p:sp>
        <p:nvSpPr>
          <p:cNvPr id="13" name="Flèche droite 12"/>
          <p:cNvSpPr/>
          <p:nvPr/>
        </p:nvSpPr>
        <p:spPr>
          <a:xfrm rot="8798258">
            <a:off x="3323499" y="3053189"/>
            <a:ext cx="2060421" cy="356562"/>
          </a:xfrm>
          <a:prstGeom prst="rightArrow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767"/>
          </a:p>
        </p:txBody>
      </p:sp>
      <p:sp>
        <p:nvSpPr>
          <p:cNvPr id="14" name="ZoneTexte 13"/>
          <p:cNvSpPr txBox="1"/>
          <p:nvPr/>
        </p:nvSpPr>
        <p:spPr>
          <a:xfrm>
            <a:off x="3536852" y="3379869"/>
            <a:ext cx="2654894" cy="364267"/>
          </a:xfrm>
          <a:prstGeom prst="rect">
            <a:avLst/>
          </a:prstGeom>
          <a:solidFill>
            <a:schemeClr val="accent1">
              <a:lumMod val="40000"/>
              <a:lumOff val="60000"/>
              <a:alpha val="47000"/>
            </a:schemeClr>
          </a:solidFill>
        </p:spPr>
        <p:txBody>
          <a:bodyPr wrap="none" rtlCol="0">
            <a:spAutoFit/>
          </a:bodyPr>
          <a:lstStyle/>
          <a:p>
            <a:r>
              <a:rPr lang="en-ZA" sz="1767" dirty="0"/>
              <a:t>90 people (with 14 PHD)</a:t>
            </a:r>
            <a:endParaRPr lang="en-ZA" sz="1767" dirty="0"/>
          </a:p>
        </p:txBody>
      </p:sp>
      <p:sp>
        <p:nvSpPr>
          <p:cNvPr id="15" name="ZoneTexte 14"/>
          <p:cNvSpPr txBox="1"/>
          <p:nvPr/>
        </p:nvSpPr>
        <p:spPr>
          <a:xfrm>
            <a:off x="6573691" y="3216705"/>
            <a:ext cx="1505540" cy="364267"/>
          </a:xfrm>
          <a:prstGeom prst="rect">
            <a:avLst/>
          </a:prstGeom>
          <a:solidFill>
            <a:schemeClr val="accent1">
              <a:lumMod val="40000"/>
              <a:lumOff val="60000"/>
              <a:alpha val="47000"/>
            </a:schemeClr>
          </a:solidFill>
        </p:spPr>
        <p:txBody>
          <a:bodyPr wrap="none" rtlCol="0">
            <a:spAutoFit/>
          </a:bodyPr>
          <a:lstStyle/>
          <a:p>
            <a:r>
              <a:rPr lang="en-ZA" sz="1767" dirty="0"/>
              <a:t>~240 people </a:t>
            </a:r>
            <a:endParaRPr lang="en-ZA" sz="1767" dirty="0"/>
          </a:p>
        </p:txBody>
      </p:sp>
      <p:sp>
        <p:nvSpPr>
          <p:cNvPr id="16" name="Ellipse 15"/>
          <p:cNvSpPr/>
          <p:nvPr/>
        </p:nvSpPr>
        <p:spPr>
          <a:xfrm>
            <a:off x="6242366" y="2375434"/>
            <a:ext cx="751755" cy="42682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767"/>
          </a:p>
        </p:txBody>
      </p:sp>
      <p:sp>
        <p:nvSpPr>
          <p:cNvPr id="17" name="ZoneTexte 16"/>
          <p:cNvSpPr txBox="1"/>
          <p:nvPr/>
        </p:nvSpPr>
        <p:spPr>
          <a:xfrm>
            <a:off x="9182266" y="2569416"/>
            <a:ext cx="1316386" cy="364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ZA" sz="1767" dirty="0"/>
              <a:t>~10 people</a:t>
            </a:r>
            <a:endParaRPr lang="en-ZA" sz="1767" dirty="0"/>
          </a:p>
        </p:txBody>
      </p:sp>
      <p:sp>
        <p:nvSpPr>
          <p:cNvPr id="18" name="Flèche droite 17"/>
          <p:cNvSpPr/>
          <p:nvPr/>
        </p:nvSpPr>
        <p:spPr>
          <a:xfrm>
            <a:off x="6856120" y="2634381"/>
            <a:ext cx="2137493" cy="196400"/>
          </a:xfrm>
          <a:prstGeom prst="rightArrow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767"/>
          </a:p>
        </p:txBody>
      </p:sp>
    </p:spTree>
    <p:extLst>
      <p:ext uri="{BB962C8B-B14F-4D97-AF65-F5344CB8AC3E}">
        <p14:creationId xmlns:p14="http://schemas.microsoft.com/office/powerpoint/2010/main" val="75105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PERLE COLLABORATION MEETING 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73819" y="1013520"/>
            <a:ext cx="10213146" cy="487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time we have together been interested in PERLE and developed the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its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realization : </a:t>
            </a:r>
            <a:r>
              <a:rPr lang="en-US" sz="2121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</a:t>
            </a:r>
          </a:p>
          <a:p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 is a collaborative effort  of several institutes and we have offered </a:t>
            </a:r>
            <a:r>
              <a:rPr lang="en-US" sz="17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host it at </a:t>
            </a:r>
            <a:r>
              <a:rPr lang="en-US" sz="1767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Orsay</a:t>
            </a:r>
            <a:r>
              <a:rPr lang="en-US" sz="17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US" sz="2121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PERLE@ORsay</a:t>
            </a:r>
            <a:endParaRPr lang="en-US" sz="2121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767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Locally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important step has been done with the creation of </a:t>
            </a:r>
            <a:r>
              <a:rPr lang="en-US" sz="1767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IJCLab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encouraged by CNRS, to include PERLE into our firm </a:t>
            </a:r>
            <a:r>
              <a:rPr lang="en-US" sz="1767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plans</a:t>
            </a:r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767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en-US" sz="1767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Globally</a:t>
            </a:r>
            <a:r>
              <a:rPr lang="en-US" sz="1767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ESPP is taking place and the R&amp;D on accelerator and </a:t>
            </a:r>
            <a:r>
              <a:rPr lang="en-US" sz="1767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ERL technology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receive a boost.</a:t>
            </a:r>
          </a:p>
          <a:p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Quite a strong and increasing interest from the national/international nuclear community to consider </a:t>
            </a:r>
            <a:r>
              <a:rPr lang="en-US" sz="1767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Perle@Orsay</a:t>
            </a:r>
            <a:r>
              <a:rPr lang="en-US" sz="1767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a first step for a future Nuclear Facility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Still large interest to use </a:t>
            </a:r>
            <a:r>
              <a:rPr lang="en-US" sz="1767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Perle@Orsay</a:t>
            </a:r>
            <a:r>
              <a:rPr lang="en-US" sz="1767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a </a:t>
            </a:r>
            <a:r>
              <a:rPr lang="en-US" sz="1767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Facilty</a:t>
            </a:r>
            <a:r>
              <a:rPr lang="en-US" sz="1767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Compton Backscattered </a:t>
            </a:r>
            <a:r>
              <a:rPr lang="en-US" sz="1767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photons</a:t>
            </a:r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767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Hence :</a:t>
            </a:r>
          </a:p>
          <a:p>
            <a:pPr algn="ctr"/>
            <a:r>
              <a:rPr lang="en-US" sz="1767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to move now forward and firmly toward the realization of </a:t>
            </a:r>
            <a:r>
              <a:rPr lang="en-US" sz="1767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</a:t>
            </a:r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order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provide a framework for the </a:t>
            </a:r>
            <a:r>
              <a:rPr lang="en-US" sz="2121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 Collaboration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drafted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Collaboration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Agreement. </a:t>
            </a:r>
          </a:p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be discussed at the Collaboration Board meeting on Friday, 5</a:t>
            </a:r>
            <a:r>
              <a:rPr lang="en-US" sz="1767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June </a:t>
            </a:r>
          </a:p>
          <a:p>
            <a:pPr algn="ctr"/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7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opefully will be signed before summer. </a:t>
            </a:r>
          </a:p>
          <a:p>
            <a:endParaRPr lang="en-US" sz="17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891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03/06/2020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PERLE COLLABORATION MEETING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87" y="595252"/>
            <a:ext cx="3857248" cy="258938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7" y="3533800"/>
            <a:ext cx="3805775" cy="241302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2548" y="0"/>
            <a:ext cx="2130050" cy="289001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2548" y="2890019"/>
            <a:ext cx="2096387" cy="130345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585" y="3256619"/>
            <a:ext cx="5377356" cy="280286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70764" y="797496"/>
            <a:ext cx="1813189" cy="418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121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PERLE@ORsay</a:t>
            </a:r>
            <a:endParaRPr lang="en-US" sz="2121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110881" y="704089"/>
            <a:ext cx="3867795" cy="301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793" tIns="40397" rIns="80793" bIns="40397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807964">
              <a:tabLst>
                <a:tab pos="796742" algn="l"/>
              </a:tabLst>
            </a:pPr>
            <a:r>
              <a:rPr lang="en-GB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signing the CA, </a:t>
            </a:r>
            <a:r>
              <a:rPr lang="en-GB" altLang="fr-FR" sz="106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Party expresses its readiness to contribute with expert knowledge, in terms of knowledge, studies, expertise, equipment, materials, funds and/or other resources. </a:t>
            </a:r>
            <a:r>
              <a:rPr lang="en-GB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agreement with the collaboration is to be endorsed by the PERLE Collaboration Board and the host institution.</a:t>
            </a:r>
            <a:endParaRPr lang="fr-FR" altLang="fr-FR" sz="106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807964">
              <a:tabLst>
                <a:tab pos="796742" algn="l"/>
              </a:tabLst>
            </a:pPr>
            <a:r>
              <a:rPr lang="fr-FR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altLang="fr-FR" sz="106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807964">
              <a:tabLst>
                <a:tab pos="796742" algn="l"/>
              </a:tabLst>
            </a:pPr>
            <a:r>
              <a:rPr lang="en-GB" altLang="fr-FR" sz="106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Material contributions to the PERLE facility will be regulated in an Addendum to be signed by the representatives of a Party  and of CNRS as the Host Organization. </a:t>
            </a:r>
            <a:r>
              <a:rPr lang="en-GB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Addenda include,  Each Party’s contribution, including, where applicable, the required resources, the duration of the activities and any deliverables, milestones, acceptance procedures and other key elements</a:t>
            </a:r>
            <a:r>
              <a:rPr lang="en-GB" altLang="fr-FR" sz="106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GB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shall be set out in an Addendum to this CA, which shall be signed by authorized representatives of CNRS as the Host Organization and the Party concerned.</a:t>
            </a:r>
          </a:p>
          <a:p>
            <a:pPr algn="just" defTabSz="807964">
              <a:tabLst>
                <a:tab pos="796742" algn="l"/>
              </a:tabLst>
            </a:pPr>
            <a:r>
              <a:rPr lang="en-GB" altLang="fr-FR" sz="10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…</a:t>
            </a:r>
          </a:p>
          <a:p>
            <a:pPr algn="ctr" defTabSz="807964">
              <a:tabLst>
                <a:tab pos="796742" algn="l"/>
              </a:tabLst>
            </a:pPr>
            <a:r>
              <a:rPr lang="en-GB" altLang="fr-FR" sz="1060" b="1" dirty="0">
                <a:latin typeface="Calibri" panose="020F0502020204030204" pitchFamily="34" charset="0"/>
                <a:cs typeface="Calibri" panose="020F0502020204030204" pitchFamily="34" charset="0"/>
              </a:rPr>
              <a:t>INTEREST ALSO TO COLLABORATE TO </a:t>
            </a:r>
          </a:p>
          <a:p>
            <a:pPr algn="ctr" defTabSz="807964">
              <a:tabLst>
                <a:tab pos="796742" algn="l"/>
              </a:tabLst>
            </a:pPr>
            <a:r>
              <a:rPr lang="en-GB" altLang="fr-FR" sz="1060" b="1" dirty="0">
                <a:latin typeface="Calibri" panose="020F0502020204030204" pitchFamily="34" charset="0"/>
                <a:cs typeface="Calibri" panose="020F0502020204030204" pitchFamily="34" charset="0"/>
              </a:rPr>
              <a:t>OTHER ERL NETWORK/FACILITIES</a:t>
            </a:r>
            <a:endParaRPr lang="en-GB" altLang="fr-FR" sz="1590" b="1" dirty="0"/>
          </a:p>
        </p:txBody>
      </p:sp>
    </p:spTree>
    <p:extLst>
      <p:ext uri="{BB962C8B-B14F-4D97-AF65-F5344CB8AC3E}">
        <p14:creationId xmlns:p14="http://schemas.microsoft.com/office/powerpoint/2010/main" val="858929891"/>
      </p:ext>
    </p:extLst>
  </p:cSld>
  <p:clrMapOvr>
    <a:masterClrMapping/>
  </p:clrMapOvr>
</p:sld>
</file>

<file path=ppt/theme/theme1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15998</TotalTime>
  <Words>385</Words>
  <Application>Microsoft Office PowerPoint</Application>
  <PresentationFormat>Personnalisé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1_Conception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Achille Stocchi</cp:lastModifiedBy>
  <cp:revision>1573</cp:revision>
  <dcterms:created xsi:type="dcterms:W3CDTF">2011-03-09T16:37:49Z</dcterms:created>
  <dcterms:modified xsi:type="dcterms:W3CDTF">2020-06-03T11:57:27Z</dcterms:modified>
</cp:coreProperties>
</file>