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80" r:id="rId21"/>
    <p:sldId id="276" r:id="rId22"/>
    <p:sldId id="278" r:id="rId23"/>
    <p:sldId id="279" r:id="rId24"/>
    <p:sldId id="275" r:id="rId25"/>
    <p:sldId id="277" r:id="rId26"/>
    <p:sldId id="281" r:id="rId2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6" y="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6671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94212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5446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5488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69275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3589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563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064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986908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60753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5019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2A774F-A81A-4FE5-AF1B-91FFDD8F0FB2}" type="datetimeFigureOut">
              <a:rPr lang="fr-FR" smtClean="0"/>
              <a:t>29/05/2020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7EF9ED-358D-48ED-9CC4-6415825BBDD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2190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Hm3ZWI6I6pI" TargetMode="Externa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youtube.com/watch?v=Hm3ZWI6I6pI" TargetMode="Externa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1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153359" y="2967081"/>
            <a:ext cx="40782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CORONA MAGNIFICATION</a:t>
            </a:r>
            <a:endParaRPr lang="fr-FR" sz="2800" b="1" u="sng" dirty="0"/>
          </a:p>
        </p:txBody>
      </p:sp>
    </p:spTree>
    <p:extLst>
      <p:ext uri="{BB962C8B-B14F-4D97-AF65-F5344CB8AC3E}">
        <p14:creationId xmlns:p14="http://schemas.microsoft.com/office/powerpoint/2010/main" val="42242173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145915" y="3211402"/>
            <a:ext cx="2591823" cy="32269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" name="Straight Connector 1"/>
          <p:cNvCxnSpPr/>
          <p:nvPr/>
        </p:nvCxnSpPr>
        <p:spPr>
          <a:xfrm>
            <a:off x="845507" y="1553993"/>
            <a:ext cx="62880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1620835" y="252598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un 3"/>
          <p:cNvSpPr/>
          <p:nvPr/>
        </p:nvSpPr>
        <p:spPr>
          <a:xfrm>
            <a:off x="651354" y="1378627"/>
            <a:ext cx="388306" cy="35072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un 4"/>
          <p:cNvSpPr/>
          <p:nvPr/>
        </p:nvSpPr>
        <p:spPr>
          <a:xfrm>
            <a:off x="6977892" y="1422236"/>
            <a:ext cx="291740" cy="263508"/>
          </a:xfrm>
          <a:prstGeom prst="su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737738" y="246282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754429" y="252597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203280" y="252598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46639" y="1173983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100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79983" y="1160993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956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49106" y="1173983"/>
            <a:ext cx="1221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1839+100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18950" y="1163933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1206</a:t>
            </a:r>
            <a:endParaRPr lang="fr-FR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03488" y="1173983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185</a:t>
            </a:r>
            <a:endParaRPr lang="fr-FR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89466" y="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05568" y="2910001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2989" y="2910001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23060" y="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861770" y="3443569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n 18"/>
          <p:cNvSpPr/>
          <p:nvPr/>
        </p:nvSpPr>
        <p:spPr>
          <a:xfrm>
            <a:off x="892289" y="4569598"/>
            <a:ext cx="388306" cy="35072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1287574" y="4364954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100</a:t>
            </a:r>
            <a:endParaRPr lang="fr-FR" b="1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19985" y="4750450"/>
            <a:ext cx="251775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50912" y="6067298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4" name="Sun 23"/>
          <p:cNvSpPr/>
          <p:nvPr/>
        </p:nvSpPr>
        <p:spPr>
          <a:xfrm>
            <a:off x="457201" y="4569598"/>
            <a:ext cx="388306" cy="350729"/>
          </a:xfrm>
          <a:prstGeom prst="sun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931" y="496589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-114.285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861774" y="3235008"/>
            <a:ext cx="2591823" cy="32269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Straight Connector 27"/>
          <p:cNvCxnSpPr/>
          <p:nvPr/>
        </p:nvCxnSpPr>
        <p:spPr>
          <a:xfrm>
            <a:off x="2935844" y="4765064"/>
            <a:ext cx="251775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953576" y="3428954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521406" y="6092673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1" name="Sun 30"/>
          <p:cNvSpPr/>
          <p:nvPr/>
        </p:nvSpPr>
        <p:spPr>
          <a:xfrm>
            <a:off x="2909508" y="4576710"/>
            <a:ext cx="388306" cy="350729"/>
          </a:xfrm>
          <a:prstGeom prst="sun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03661" y="4091708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1070.285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3" name="Sun 32"/>
          <p:cNvSpPr/>
          <p:nvPr/>
        </p:nvSpPr>
        <p:spPr>
          <a:xfrm>
            <a:off x="4023112" y="4576710"/>
            <a:ext cx="388306" cy="350729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13895" y="492519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-131.561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592916" y="3235008"/>
            <a:ext cx="2591823" cy="32269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016941" y="3452560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666986" y="4774056"/>
            <a:ext cx="251775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397913" y="6090904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43" name="Sun 42"/>
          <p:cNvSpPr/>
          <p:nvPr/>
        </p:nvSpPr>
        <p:spPr>
          <a:xfrm>
            <a:off x="5628323" y="4589699"/>
            <a:ext cx="388306" cy="350729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41542" y="4180288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2070.561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45" name="Sun 44"/>
          <p:cNvSpPr/>
          <p:nvPr/>
        </p:nvSpPr>
        <p:spPr>
          <a:xfrm>
            <a:off x="7798188" y="4589699"/>
            <a:ext cx="388306" cy="350729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12365" y="4178532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1303.714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8308276" y="3233239"/>
            <a:ext cx="2591823" cy="32269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Straight Connector 47"/>
          <p:cNvCxnSpPr/>
          <p:nvPr/>
        </p:nvCxnSpPr>
        <p:spPr>
          <a:xfrm>
            <a:off x="8382346" y="4763295"/>
            <a:ext cx="251775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8765828" y="3427185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333658" y="6090904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1" name="Sun 50"/>
          <p:cNvSpPr/>
          <p:nvPr/>
        </p:nvSpPr>
        <p:spPr>
          <a:xfrm>
            <a:off x="8945914" y="4574941"/>
            <a:ext cx="388306" cy="350729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759222" y="41555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-97.714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54" name="Sun 53"/>
          <p:cNvSpPr/>
          <p:nvPr/>
        </p:nvSpPr>
        <p:spPr>
          <a:xfrm>
            <a:off x="9728853" y="4574941"/>
            <a:ext cx="388306" cy="350729"/>
          </a:xfrm>
          <a:prstGeom prst="sun">
            <a:avLst/>
          </a:prstGeom>
          <a:solidFill>
            <a:schemeClr val="accent6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57253" y="4946398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+280.325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3450" y="6483966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M1 = 1.142 </a:t>
            </a:r>
            <a:endParaRPr lang="fr-FR" dirty="0"/>
          </a:p>
        </p:txBody>
      </p:sp>
      <p:sp>
        <p:nvSpPr>
          <p:cNvPr id="57" name="TextBox 56"/>
          <p:cNvSpPr txBox="1"/>
          <p:nvPr/>
        </p:nvSpPr>
        <p:spPr>
          <a:xfrm>
            <a:off x="3450869" y="6478491"/>
            <a:ext cx="15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M2 = 0.12292 </a:t>
            </a:r>
            <a:endParaRPr lang="fr-FR" dirty="0"/>
          </a:p>
        </p:txBody>
      </p:sp>
      <p:sp>
        <p:nvSpPr>
          <p:cNvPr id="58" name="TextBox 57"/>
          <p:cNvSpPr txBox="1"/>
          <p:nvPr/>
        </p:nvSpPr>
        <p:spPr>
          <a:xfrm>
            <a:off x="6411343" y="6481384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M3 = 0.6296 </a:t>
            </a:r>
            <a:endParaRPr lang="fr-FR" dirty="0"/>
          </a:p>
        </p:txBody>
      </p:sp>
      <p:sp>
        <p:nvSpPr>
          <p:cNvPr id="59" name="TextBox 58"/>
          <p:cNvSpPr txBox="1"/>
          <p:nvPr/>
        </p:nvSpPr>
        <p:spPr>
          <a:xfrm>
            <a:off x="8954810" y="6478491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M4 = 2.868 </a:t>
            </a:r>
            <a:endParaRPr lang="fr-FR" dirty="0"/>
          </a:p>
        </p:txBody>
      </p:sp>
      <p:sp>
        <p:nvSpPr>
          <p:cNvPr id="60" name="TextBox 59"/>
          <p:cNvSpPr txBox="1"/>
          <p:nvPr/>
        </p:nvSpPr>
        <p:spPr>
          <a:xfrm>
            <a:off x="11063165" y="6495315"/>
            <a:ext cx="11288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 = 0.253</a:t>
            </a:r>
            <a:endParaRPr lang="fr-FR" b="1" dirty="0">
              <a:solidFill>
                <a:schemeClr val="bg1"/>
              </a:solidFill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 flipH="1">
            <a:off x="6877684" y="982494"/>
            <a:ext cx="3239475" cy="272374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>
            <a:endCxn id="55" idx="3"/>
          </p:cNvCxnSpPr>
          <p:nvPr/>
        </p:nvCxnSpPr>
        <p:spPr>
          <a:xfrm flipH="1">
            <a:off x="10117159" y="1001949"/>
            <a:ext cx="524901" cy="4129115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9923006" y="418132"/>
            <a:ext cx="20823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Thin vs Real Lenses?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337567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5862" y="542925"/>
            <a:ext cx="9820275" cy="577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8674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185" y="182676"/>
            <a:ext cx="1771650" cy="59912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8943" y="-78935"/>
            <a:ext cx="1479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800 mm </a:t>
            </a:r>
            <a:endParaRPr lang="fr-FR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1354" y="994428"/>
            <a:ext cx="2750045" cy="43677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95117" y="567368"/>
            <a:ext cx="1590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-150 mm </a:t>
            </a:r>
            <a:endParaRPr lang="fr-FR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8218" b="68683"/>
          <a:stretch/>
        </p:blipFill>
        <p:spPr>
          <a:xfrm>
            <a:off x="982800" y="6173902"/>
            <a:ext cx="4520421" cy="6128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72469" b="14432"/>
          <a:stretch/>
        </p:blipFill>
        <p:spPr>
          <a:xfrm>
            <a:off x="6436167" y="6173901"/>
            <a:ext cx="4520421" cy="61284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648943" y="3073940"/>
            <a:ext cx="800759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00605" y="257380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20 mm</a:t>
            </a:r>
            <a:endParaRPr lang="fr-FR" b="1" dirty="0">
              <a:solidFill>
                <a:srgbClr val="00B05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440900" y="3362527"/>
            <a:ext cx="421907" cy="0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388889" y="3466448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12 mm</a:t>
            </a:r>
            <a:endParaRPr lang="fr-FR" b="1" dirty="0">
              <a:solidFill>
                <a:schemeClr val="accent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661411" y="3161489"/>
            <a:ext cx="589593" cy="16372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609400" y="3281782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6.5 mm</a:t>
            </a:r>
            <a:endParaRPr lang="fr-FR" b="1" dirty="0">
              <a:solidFill>
                <a:schemeClr val="accent2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287966" y="3172745"/>
            <a:ext cx="373445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850859" y="2573803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4 mm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321354" y="-31574"/>
            <a:ext cx="4947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hlinkClick r:id="rId5"/>
              </a:rPr>
              <a:t>https://www.youtube.com/watch?v=Hm3ZWI6I6pI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520164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185" y="182676"/>
            <a:ext cx="1771650" cy="59912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48943" y="-78935"/>
            <a:ext cx="14798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800 mm </a:t>
            </a:r>
            <a:endParaRPr lang="fr-FR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1354" y="1032904"/>
            <a:ext cx="2750045" cy="43677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995117" y="567368"/>
            <a:ext cx="1590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-150 mm </a:t>
            </a:r>
            <a:endParaRPr lang="fr-FR" sz="28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18218" b="68683"/>
          <a:stretch/>
        </p:blipFill>
        <p:spPr>
          <a:xfrm>
            <a:off x="982800" y="6173902"/>
            <a:ext cx="4520421" cy="6128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72469" b="14432"/>
          <a:stretch/>
        </p:blipFill>
        <p:spPr>
          <a:xfrm>
            <a:off x="6436167" y="6173901"/>
            <a:ext cx="4520421" cy="612843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2648943" y="3670569"/>
            <a:ext cx="800759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15063" y="3747515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20 mm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88889" y="3466448"/>
            <a:ext cx="846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12 mm</a:t>
            </a:r>
            <a:endParaRPr lang="fr-FR" b="1" dirty="0">
              <a:solidFill>
                <a:schemeClr val="accent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8705966" y="3424970"/>
            <a:ext cx="589593" cy="16372"/>
          </a:xfrm>
          <a:prstGeom prst="straightConnector1">
            <a:avLst/>
          </a:prstGeom>
          <a:ln w="57150">
            <a:solidFill>
              <a:schemeClr val="accent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840122" y="3583532"/>
            <a:ext cx="907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6.5 mm</a:t>
            </a:r>
            <a:endParaRPr lang="fr-FR" b="1" dirty="0">
              <a:solidFill>
                <a:schemeClr val="accent2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287965" y="3426925"/>
            <a:ext cx="373445" cy="0"/>
          </a:xfrm>
          <a:prstGeom prst="straightConnector1">
            <a:avLst/>
          </a:prstGeom>
          <a:ln w="3810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027103" y="3466448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4 mm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321354" y="-31574"/>
            <a:ext cx="4947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hlinkClick r:id="rId5"/>
              </a:rPr>
              <a:t>https://www.youtube.com/watch?v=Hm3ZWI6I6pI</a:t>
            </a:r>
            <a:endParaRPr lang="fr-FR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8910536" y="1014539"/>
            <a:ext cx="0" cy="4386084"/>
          </a:xfrm>
          <a:prstGeom prst="line">
            <a:avLst/>
          </a:prstGeom>
          <a:ln w="381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247739" y="2433477"/>
            <a:ext cx="1513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-4.2 mm (</a:t>
            </a:r>
            <a:r>
              <a:rPr lang="en-US" dirty="0" err="1" smtClean="0">
                <a:solidFill>
                  <a:srgbClr val="7030A0"/>
                </a:solidFill>
              </a:rPr>
              <a:t>Img</a:t>
            </a:r>
            <a:r>
              <a:rPr lang="en-US" dirty="0" smtClean="0">
                <a:solidFill>
                  <a:srgbClr val="7030A0"/>
                </a:solidFill>
              </a:rPr>
              <a:t>)</a:t>
            </a:r>
            <a:endParaRPr lang="fr-FR" dirty="0">
              <a:solidFill>
                <a:srgbClr val="7030A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8474687" y="968446"/>
            <a:ext cx="0" cy="4386084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49395" y="2425494"/>
            <a:ext cx="1770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+2.218 mm (</a:t>
            </a:r>
            <a:r>
              <a:rPr lang="en-US" dirty="0" err="1" smtClean="0">
                <a:solidFill>
                  <a:srgbClr val="FF0000"/>
                </a:solidFill>
              </a:rPr>
              <a:t>Obj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19350" y="5410768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 = -149.978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14673" y="5721059"/>
            <a:ext cx="1271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 = 799.057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000725" y="-31574"/>
            <a:ext cx="0" cy="6421665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057026" y="2688570"/>
            <a:ext cx="1653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+5.69 mm (</a:t>
            </a:r>
            <a:r>
              <a:rPr lang="en-US" dirty="0" err="1" smtClean="0">
                <a:solidFill>
                  <a:srgbClr val="FF0000"/>
                </a:solidFill>
              </a:rPr>
              <a:t>Obj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3279886" y="-78935"/>
            <a:ext cx="0" cy="6421665"/>
          </a:xfrm>
          <a:prstGeom prst="line">
            <a:avLst/>
          </a:prstGeom>
          <a:ln w="3810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777333" y="2650794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-14.774 mm (</a:t>
            </a:r>
            <a:r>
              <a:rPr lang="en-US" dirty="0" err="1" smtClean="0">
                <a:solidFill>
                  <a:srgbClr val="7030A0"/>
                </a:solidFill>
              </a:rPr>
              <a:t>Img</a:t>
            </a:r>
            <a:r>
              <a:rPr lang="en-US" dirty="0" smtClean="0">
                <a:solidFill>
                  <a:srgbClr val="7030A0"/>
                </a:solidFill>
              </a:rPr>
              <a:t>)</a:t>
            </a:r>
            <a:endParaRPr lang="fr-FR" dirty="0">
              <a:solidFill>
                <a:srgbClr val="7030A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2648943" y="2943135"/>
            <a:ext cx="337203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279886" y="2943135"/>
            <a:ext cx="648488" cy="0"/>
          </a:xfrm>
          <a:prstGeom prst="straightConnector1">
            <a:avLst/>
          </a:prstGeom>
          <a:ln w="381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8239813" y="2794826"/>
            <a:ext cx="232665" cy="15967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8910536" y="2777510"/>
            <a:ext cx="337203" cy="0"/>
          </a:xfrm>
          <a:prstGeom prst="straightConnector1">
            <a:avLst/>
          </a:prstGeom>
          <a:ln w="38100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217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2"/>
          <a:srcRect t="945" b="-1"/>
          <a:stretch/>
        </p:blipFill>
        <p:spPr>
          <a:xfrm>
            <a:off x="23569" y="631780"/>
            <a:ext cx="4524228" cy="46649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37994"/>
            <a:ext cx="12224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Price in distance to pay with the relay group to increase mag from 0.1 design to 0.48 (at least) to not use eyepiece</a:t>
            </a:r>
            <a:endParaRPr lang="fr-FR" sz="20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827" y="5277411"/>
            <a:ext cx="3156560" cy="16677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5572" y="1465546"/>
            <a:ext cx="5686815" cy="6513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275572" y="2326293"/>
            <a:ext cx="5686817" cy="6180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275572" y="3153735"/>
            <a:ext cx="5686817" cy="650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275572" y="4012382"/>
            <a:ext cx="5686817" cy="6201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75572" y="4846904"/>
            <a:ext cx="5686816" cy="20108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4681074" y="4762780"/>
            <a:ext cx="1281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Correction?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7807" y="414365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-150 mm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71927" y="3328642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800 mm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07807" y="2466879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-150 mm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71927" y="1651863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800 mm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231715" y="1053262"/>
            <a:ext cx="563672" cy="240480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3228947" y="2120151"/>
            <a:ext cx="563672" cy="240480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3228947" y="2949372"/>
            <a:ext cx="563672" cy="240480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3228947" y="3804461"/>
            <a:ext cx="563672" cy="240480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3228947" y="4639477"/>
            <a:ext cx="563672" cy="207426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TextBox 56"/>
          <p:cNvSpPr txBox="1"/>
          <p:nvPr/>
        </p:nvSpPr>
        <p:spPr>
          <a:xfrm>
            <a:off x="7820848" y="6211427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 mm</a:t>
            </a:r>
            <a:endParaRPr lang="fr-FR" dirty="0"/>
          </a:p>
        </p:txBody>
      </p:sp>
      <p:sp>
        <p:nvSpPr>
          <p:cNvPr id="58" name="TextBox 57"/>
          <p:cNvSpPr txBox="1"/>
          <p:nvPr/>
        </p:nvSpPr>
        <p:spPr>
          <a:xfrm>
            <a:off x="6766460" y="6211427"/>
            <a:ext cx="793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-2 mm</a:t>
            </a:r>
            <a:endParaRPr lang="fr-FR" dirty="0"/>
          </a:p>
        </p:txBody>
      </p:sp>
      <p:sp>
        <p:nvSpPr>
          <p:cNvPr id="59" name="TextBox 58"/>
          <p:cNvSpPr txBox="1"/>
          <p:nvPr/>
        </p:nvSpPr>
        <p:spPr>
          <a:xfrm>
            <a:off x="11012055" y="6211427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+2 mm</a:t>
            </a:r>
            <a:endParaRPr lang="fr-FR" dirty="0"/>
          </a:p>
        </p:txBody>
      </p:sp>
      <p:sp>
        <p:nvSpPr>
          <p:cNvPr id="60" name="TextBox 59"/>
          <p:cNvSpPr txBox="1"/>
          <p:nvPr/>
        </p:nvSpPr>
        <p:spPr>
          <a:xfrm>
            <a:off x="9903068" y="6211427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+1 mm</a:t>
            </a:r>
            <a:endParaRPr lang="fr-FR" dirty="0"/>
          </a:p>
        </p:txBody>
      </p:sp>
      <p:sp>
        <p:nvSpPr>
          <p:cNvPr id="61" name="TextBox 60"/>
          <p:cNvSpPr txBox="1"/>
          <p:nvPr/>
        </p:nvSpPr>
        <p:spPr>
          <a:xfrm>
            <a:off x="9214184" y="621142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fr-FR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4376" y="1033366"/>
            <a:ext cx="2781300" cy="2867025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01172" y="4012382"/>
            <a:ext cx="3686175" cy="1133475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83676" y="5100067"/>
            <a:ext cx="6450218" cy="1196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3723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9223" y="984508"/>
            <a:ext cx="4463779" cy="5096939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3"/>
          <a:srcRect t="945" b="-1"/>
          <a:stretch/>
        </p:blipFill>
        <p:spPr>
          <a:xfrm>
            <a:off x="23569" y="670692"/>
            <a:ext cx="4524228" cy="46649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237994"/>
            <a:ext cx="12224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Price in distance to pay with the relay group to increase mag from 0.1 design to 0.48 (at least) to not use eyepiece</a:t>
            </a:r>
            <a:endParaRPr lang="fr-FR" sz="2000" b="1" u="sng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2835" y="5283477"/>
            <a:ext cx="3156560" cy="166772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75572" y="1465546"/>
            <a:ext cx="5686815" cy="6513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275572" y="2326293"/>
            <a:ext cx="5686817" cy="6180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Rectangle 42"/>
          <p:cNvSpPr/>
          <p:nvPr/>
        </p:nvSpPr>
        <p:spPr>
          <a:xfrm>
            <a:off x="275572" y="3153735"/>
            <a:ext cx="5686817" cy="65072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/>
          <p:cNvSpPr/>
          <p:nvPr/>
        </p:nvSpPr>
        <p:spPr>
          <a:xfrm>
            <a:off x="275572" y="4012382"/>
            <a:ext cx="5686817" cy="62014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275572" y="4846904"/>
            <a:ext cx="5686816" cy="201085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4681074" y="4762780"/>
            <a:ext cx="1281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Correction?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7807" y="4143658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-150 mm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871927" y="3328642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800 mm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807807" y="2466879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-150 mm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871927" y="1651863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800 mm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231715" y="1053262"/>
            <a:ext cx="563672" cy="240480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Rectangle 48"/>
          <p:cNvSpPr/>
          <p:nvPr/>
        </p:nvSpPr>
        <p:spPr>
          <a:xfrm>
            <a:off x="3228947" y="2120151"/>
            <a:ext cx="563672" cy="240480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Rectangle 49"/>
          <p:cNvSpPr/>
          <p:nvPr/>
        </p:nvSpPr>
        <p:spPr>
          <a:xfrm>
            <a:off x="3228947" y="2949372"/>
            <a:ext cx="563672" cy="240480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Rectangle 50"/>
          <p:cNvSpPr/>
          <p:nvPr/>
        </p:nvSpPr>
        <p:spPr>
          <a:xfrm>
            <a:off x="3228947" y="3804461"/>
            <a:ext cx="563672" cy="240480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Rectangle 51"/>
          <p:cNvSpPr/>
          <p:nvPr/>
        </p:nvSpPr>
        <p:spPr>
          <a:xfrm>
            <a:off x="3228947" y="4639477"/>
            <a:ext cx="563672" cy="207426"/>
          </a:xfrm>
          <a:prstGeom prst="rect">
            <a:avLst/>
          </a:prstGeom>
          <a:solidFill>
            <a:schemeClr val="accent2">
              <a:alpha val="34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/>
          <p:cNvSpPr/>
          <p:nvPr/>
        </p:nvSpPr>
        <p:spPr>
          <a:xfrm>
            <a:off x="9949131" y="5894962"/>
            <a:ext cx="829116" cy="1864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230370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1213795" y="0"/>
            <a:ext cx="381541" cy="25097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Straight Connector 17"/>
          <p:cNvCxnSpPr/>
          <p:nvPr/>
        </p:nvCxnSpPr>
        <p:spPr>
          <a:xfrm>
            <a:off x="184826" y="1131349"/>
            <a:ext cx="1178992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194153" y="1608954"/>
            <a:ext cx="1178992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un 21"/>
          <p:cNvSpPr/>
          <p:nvPr/>
        </p:nvSpPr>
        <p:spPr>
          <a:xfrm>
            <a:off x="340472" y="1189907"/>
            <a:ext cx="388306" cy="35072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3" name="Straight Connector 52"/>
          <p:cNvCxnSpPr/>
          <p:nvPr/>
        </p:nvCxnSpPr>
        <p:spPr>
          <a:xfrm>
            <a:off x="184826" y="4757818"/>
            <a:ext cx="1178992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1334513" y="4122581"/>
            <a:ext cx="0" cy="635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rot="10800000" flipV="1">
            <a:off x="1371069" y="5227968"/>
            <a:ext cx="0" cy="6352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194153" y="5235423"/>
            <a:ext cx="1178992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/>
        </p:nvSpPr>
        <p:spPr>
          <a:xfrm>
            <a:off x="431449" y="767491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</a:t>
            </a:r>
            <a:endParaRPr lang="fr-FR" dirty="0"/>
          </a:p>
        </p:txBody>
      </p:sp>
      <p:sp>
        <p:nvSpPr>
          <p:cNvPr id="62" name="TextBox 61"/>
          <p:cNvSpPr txBox="1"/>
          <p:nvPr/>
        </p:nvSpPr>
        <p:spPr>
          <a:xfrm>
            <a:off x="1195213" y="-1522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</a:t>
            </a:r>
            <a:endParaRPr lang="fr-FR" dirty="0"/>
          </a:p>
        </p:txBody>
      </p:sp>
      <p:sp>
        <p:nvSpPr>
          <p:cNvPr id="63" name="TextBox 62"/>
          <p:cNvSpPr txBox="1"/>
          <p:nvPr/>
        </p:nvSpPr>
        <p:spPr>
          <a:xfrm>
            <a:off x="2039298" y="758496"/>
            <a:ext cx="535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956</a:t>
            </a:r>
            <a:endParaRPr lang="fr-FR" dirty="0"/>
          </a:p>
        </p:txBody>
      </p:sp>
      <p:sp>
        <p:nvSpPr>
          <p:cNvPr id="64" name="Rectangle 63"/>
          <p:cNvSpPr/>
          <p:nvPr/>
        </p:nvSpPr>
        <p:spPr>
          <a:xfrm>
            <a:off x="3146919" y="-17489"/>
            <a:ext cx="381541" cy="250973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TextBox 64"/>
          <p:cNvSpPr txBox="1"/>
          <p:nvPr/>
        </p:nvSpPr>
        <p:spPr>
          <a:xfrm>
            <a:off x="3040974" y="-67138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10.5</a:t>
            </a:r>
            <a:endParaRPr lang="fr-FR" dirty="0"/>
          </a:p>
        </p:txBody>
      </p:sp>
      <p:sp>
        <p:nvSpPr>
          <p:cNvPr id="66" name="TextBox 65"/>
          <p:cNvSpPr txBox="1"/>
          <p:nvPr/>
        </p:nvSpPr>
        <p:spPr>
          <a:xfrm>
            <a:off x="4537574" y="75529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1939</a:t>
            </a:r>
            <a:endParaRPr lang="fr-FR" dirty="0"/>
          </a:p>
        </p:txBody>
      </p:sp>
      <p:sp>
        <p:nvSpPr>
          <p:cNvPr id="67" name="Rectangle 66"/>
          <p:cNvSpPr/>
          <p:nvPr/>
        </p:nvSpPr>
        <p:spPr>
          <a:xfrm>
            <a:off x="6008660" y="13812"/>
            <a:ext cx="381541" cy="25097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TextBox 67"/>
          <p:cNvSpPr txBox="1"/>
          <p:nvPr/>
        </p:nvSpPr>
        <p:spPr>
          <a:xfrm>
            <a:off x="5990078" y="-4032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32</a:t>
            </a:r>
            <a:endParaRPr lang="fr-FR" dirty="0"/>
          </a:p>
        </p:txBody>
      </p:sp>
      <p:sp>
        <p:nvSpPr>
          <p:cNvPr id="69" name="Rectangle 68"/>
          <p:cNvSpPr/>
          <p:nvPr/>
        </p:nvSpPr>
        <p:spPr>
          <a:xfrm>
            <a:off x="8273413" y="0"/>
            <a:ext cx="381541" cy="250973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TextBox 69"/>
          <p:cNvSpPr txBox="1"/>
          <p:nvPr/>
        </p:nvSpPr>
        <p:spPr>
          <a:xfrm>
            <a:off x="8167468" y="-49649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10.5</a:t>
            </a:r>
            <a:endParaRPr lang="fr-FR" dirty="0"/>
          </a:p>
        </p:txBody>
      </p:sp>
      <p:sp>
        <p:nvSpPr>
          <p:cNvPr id="71" name="TextBox 70"/>
          <p:cNvSpPr txBox="1"/>
          <p:nvPr/>
        </p:nvSpPr>
        <p:spPr>
          <a:xfrm>
            <a:off x="7005435" y="74226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1206</a:t>
            </a:r>
            <a:endParaRPr lang="fr-FR" dirty="0"/>
          </a:p>
        </p:txBody>
      </p:sp>
      <p:sp>
        <p:nvSpPr>
          <p:cNvPr id="149" name="Sun 148"/>
          <p:cNvSpPr/>
          <p:nvPr/>
        </p:nvSpPr>
        <p:spPr>
          <a:xfrm>
            <a:off x="340472" y="4826137"/>
            <a:ext cx="388306" cy="35072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1" name="Straight Connector 150"/>
          <p:cNvCxnSpPr/>
          <p:nvPr/>
        </p:nvCxnSpPr>
        <p:spPr>
          <a:xfrm>
            <a:off x="1213795" y="1832371"/>
            <a:ext cx="0" cy="502562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Straight Connector 151"/>
          <p:cNvCxnSpPr/>
          <p:nvPr/>
        </p:nvCxnSpPr>
        <p:spPr>
          <a:xfrm>
            <a:off x="1599659" y="1832371"/>
            <a:ext cx="0" cy="502562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Arrow Connector 152"/>
          <p:cNvCxnSpPr/>
          <p:nvPr/>
        </p:nvCxnSpPr>
        <p:spPr>
          <a:xfrm flipV="1">
            <a:off x="3269179" y="4181269"/>
            <a:ext cx="0" cy="635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Straight Arrow Connector 153"/>
          <p:cNvCxnSpPr/>
          <p:nvPr/>
        </p:nvCxnSpPr>
        <p:spPr>
          <a:xfrm rot="10800000" flipV="1">
            <a:off x="3412743" y="5286656"/>
            <a:ext cx="0" cy="6352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>
            <a:off x="3148461" y="1891059"/>
            <a:ext cx="0" cy="502562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>
            <a:off x="3534325" y="1891059"/>
            <a:ext cx="0" cy="502562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/>
          <p:nvPr/>
        </p:nvCxnSpPr>
        <p:spPr>
          <a:xfrm flipV="1">
            <a:off x="6134988" y="4162747"/>
            <a:ext cx="0" cy="635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/>
          <p:cNvCxnSpPr/>
          <p:nvPr/>
        </p:nvCxnSpPr>
        <p:spPr>
          <a:xfrm rot="10800000" flipV="1">
            <a:off x="6191000" y="5268134"/>
            <a:ext cx="0" cy="6352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>
            <a:off x="6014270" y="1872537"/>
            <a:ext cx="0" cy="502562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>
            <a:off x="6390406" y="1872537"/>
            <a:ext cx="0" cy="502562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/>
          <p:cNvCxnSpPr/>
          <p:nvPr/>
        </p:nvCxnSpPr>
        <p:spPr>
          <a:xfrm flipV="1">
            <a:off x="8389808" y="4162747"/>
            <a:ext cx="0" cy="635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/>
          <p:cNvCxnSpPr/>
          <p:nvPr/>
        </p:nvCxnSpPr>
        <p:spPr>
          <a:xfrm rot="10800000" flipV="1">
            <a:off x="8543099" y="5268134"/>
            <a:ext cx="0" cy="6352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Connector 162"/>
          <p:cNvCxnSpPr/>
          <p:nvPr/>
        </p:nvCxnSpPr>
        <p:spPr>
          <a:xfrm>
            <a:off x="8278818" y="1872537"/>
            <a:ext cx="0" cy="502562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Straight Connector 163"/>
          <p:cNvCxnSpPr/>
          <p:nvPr/>
        </p:nvCxnSpPr>
        <p:spPr>
          <a:xfrm>
            <a:off x="8654954" y="1872537"/>
            <a:ext cx="0" cy="5025629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5470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230223" y="594375"/>
            <a:ext cx="152075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 flipV="1">
            <a:off x="1509611" y="-40862"/>
            <a:ext cx="0" cy="635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/>
          <p:cNvCxnSpPr/>
          <p:nvPr/>
        </p:nvCxnSpPr>
        <p:spPr>
          <a:xfrm rot="10800000" flipV="1">
            <a:off x="1546167" y="1064525"/>
            <a:ext cx="0" cy="6352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239550" y="1071980"/>
            <a:ext cx="161843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n 5"/>
          <p:cNvSpPr/>
          <p:nvPr/>
        </p:nvSpPr>
        <p:spPr>
          <a:xfrm>
            <a:off x="515570" y="662694"/>
            <a:ext cx="388306" cy="35072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3" name="Straight Connector 12"/>
          <p:cNvCxnSpPr/>
          <p:nvPr/>
        </p:nvCxnSpPr>
        <p:spPr>
          <a:xfrm>
            <a:off x="233464" y="2204650"/>
            <a:ext cx="361868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242791" y="2682255"/>
            <a:ext cx="3609362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317817" y="1589189"/>
            <a:ext cx="0" cy="635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3461381" y="2733488"/>
            <a:ext cx="0" cy="6352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926077" y="4030226"/>
            <a:ext cx="7317852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1926077" y="4507831"/>
            <a:ext cx="7317852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6183626" y="3405971"/>
            <a:ext cx="0" cy="635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 flipV="1">
            <a:off x="6239638" y="4540542"/>
            <a:ext cx="0" cy="6352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928043" y="5777970"/>
            <a:ext cx="2441642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endCxn id="79" idx="3"/>
          </p:cNvCxnSpPr>
          <p:nvPr/>
        </p:nvCxnSpPr>
        <p:spPr>
          <a:xfrm>
            <a:off x="7928043" y="6255575"/>
            <a:ext cx="2567301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8435205" y="5153715"/>
            <a:ext cx="0" cy="6352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10800000" flipV="1">
            <a:off x="8588496" y="6288286"/>
            <a:ext cx="0" cy="635237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72412" y="256783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105.69</a:t>
            </a:r>
            <a:endParaRPr lang="fr-FR" dirty="0"/>
          </a:p>
        </p:txBody>
      </p:sp>
      <p:cxnSp>
        <p:nvCxnSpPr>
          <p:cNvPr id="52" name="Straight Arrow Connector 51"/>
          <p:cNvCxnSpPr/>
          <p:nvPr/>
        </p:nvCxnSpPr>
        <p:spPr>
          <a:xfrm>
            <a:off x="682140" y="291546"/>
            <a:ext cx="81545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418289" y="1368891"/>
            <a:ext cx="1127877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30683" y="1046118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121.8</a:t>
            </a:r>
            <a:endParaRPr lang="fr-FR" dirty="0"/>
          </a:p>
        </p:txBody>
      </p:sp>
      <p:sp>
        <p:nvSpPr>
          <p:cNvPr id="56" name="Sun 55"/>
          <p:cNvSpPr/>
          <p:nvPr/>
        </p:nvSpPr>
        <p:spPr>
          <a:xfrm>
            <a:off x="224136" y="2019398"/>
            <a:ext cx="388306" cy="350729"/>
          </a:xfrm>
          <a:prstGeom prst="su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7" name="Straight Arrow Connector 56"/>
          <p:cNvCxnSpPr/>
          <p:nvPr/>
        </p:nvCxnSpPr>
        <p:spPr>
          <a:xfrm>
            <a:off x="418289" y="1922554"/>
            <a:ext cx="2899528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1322583" y="1868349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1094.792</a:t>
            </a:r>
            <a:endParaRPr lang="fr-FR" dirty="0"/>
          </a:p>
        </p:txBody>
      </p:sp>
      <p:cxnSp>
        <p:nvCxnSpPr>
          <p:cNvPr id="61" name="Straight Arrow Connector 60"/>
          <p:cNvCxnSpPr/>
          <p:nvPr/>
        </p:nvCxnSpPr>
        <p:spPr>
          <a:xfrm>
            <a:off x="2519464" y="3059741"/>
            <a:ext cx="941916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2519464" y="2664015"/>
            <a:ext cx="944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131.907</a:t>
            </a:r>
            <a:endParaRPr lang="fr-FR" dirty="0"/>
          </a:p>
        </p:txBody>
      </p:sp>
      <p:sp>
        <p:nvSpPr>
          <p:cNvPr id="64" name="Sun 63"/>
          <p:cNvSpPr/>
          <p:nvPr/>
        </p:nvSpPr>
        <p:spPr>
          <a:xfrm>
            <a:off x="2189939" y="3844974"/>
            <a:ext cx="388306" cy="350729"/>
          </a:xfrm>
          <a:prstGeom prst="sun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2384092" y="3764452"/>
            <a:ext cx="374109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3614057" y="3704717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2080.797</a:t>
            </a:r>
            <a:endParaRPr lang="fr-FR" dirty="0"/>
          </a:p>
        </p:txBody>
      </p:sp>
      <p:cxnSp>
        <p:nvCxnSpPr>
          <p:cNvPr id="69" name="Straight Arrow Connector 68"/>
          <p:cNvCxnSpPr/>
          <p:nvPr/>
        </p:nvCxnSpPr>
        <p:spPr>
          <a:xfrm>
            <a:off x="6239637" y="4923169"/>
            <a:ext cx="300429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7097979" y="4555566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1297.201</a:t>
            </a:r>
            <a:endParaRPr lang="fr-FR" dirty="0"/>
          </a:p>
        </p:txBody>
      </p:sp>
      <p:sp>
        <p:nvSpPr>
          <p:cNvPr id="72" name="Sun 71"/>
          <p:cNvSpPr/>
          <p:nvPr/>
        </p:nvSpPr>
        <p:spPr>
          <a:xfrm>
            <a:off x="9178900" y="5602605"/>
            <a:ext cx="388306" cy="350729"/>
          </a:xfrm>
          <a:prstGeom prst="sun">
            <a:avLst/>
          </a:prstGeom>
          <a:solidFill>
            <a:srgbClr val="92D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8464624" y="5422913"/>
            <a:ext cx="77930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382033" y="5437980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74.208</a:t>
            </a:r>
            <a:endParaRPr lang="fr-FR" dirty="0"/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8588496" y="6697769"/>
            <a:ext cx="1518542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8959317" y="6353062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146.89</a:t>
            </a:r>
            <a:endParaRPr lang="fr-FR" dirty="0"/>
          </a:p>
        </p:txBody>
      </p:sp>
      <p:sp>
        <p:nvSpPr>
          <p:cNvPr id="79" name="Sun 78"/>
          <p:cNvSpPr/>
          <p:nvPr/>
        </p:nvSpPr>
        <p:spPr>
          <a:xfrm>
            <a:off x="10107038" y="6080210"/>
            <a:ext cx="388306" cy="350729"/>
          </a:xfrm>
          <a:prstGeom prst="sun">
            <a:avLst/>
          </a:prstGeom>
          <a:solidFill>
            <a:srgbClr val="00B05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3" name="TextBox 82"/>
          <p:cNvSpPr txBox="1"/>
          <p:nvPr/>
        </p:nvSpPr>
        <p:spPr>
          <a:xfrm>
            <a:off x="10651194" y="5939365"/>
            <a:ext cx="15408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IMG @ 142.69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From last surf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2189939" y="662694"/>
            <a:ext cx="1151726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MAG 1  = 1.152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4254638" y="2362337"/>
            <a:ext cx="1230273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MAG 2  = 0.1204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9243929" y="4119460"/>
            <a:ext cx="1151726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MAG 3  = 0.623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6522116" y="5933562"/>
            <a:ext cx="1151726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MAG 4  = 1.979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03" name="TextBox 102"/>
          <p:cNvSpPr txBox="1"/>
          <p:nvPr/>
        </p:nvSpPr>
        <p:spPr>
          <a:xfrm>
            <a:off x="10971444" y="6567811"/>
            <a:ext cx="1045927" cy="27699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MAG =0.1713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4513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01175" y="126459"/>
            <a:ext cx="7684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Mag from Mask : 0.1713, knowing that mag objective is 0.48 -&gt; Total Mag = 0.08</a:t>
            </a:r>
            <a:endParaRPr lang="fr-F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1558" y="2246908"/>
          <a:ext cx="11546733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5923">
                  <a:extLst>
                    <a:ext uri="{9D8B030D-6E8A-4147-A177-3AD203B41FA5}">
                      <a16:colId xmlns:a16="http://schemas.microsoft.com/office/drawing/2014/main" val="780373001"/>
                    </a:ext>
                  </a:extLst>
                </a:gridCol>
                <a:gridCol w="1490089">
                  <a:extLst>
                    <a:ext uri="{9D8B030D-6E8A-4147-A177-3AD203B41FA5}">
                      <a16:colId xmlns:a16="http://schemas.microsoft.com/office/drawing/2014/main" val="870000494"/>
                    </a:ext>
                  </a:extLst>
                </a:gridCol>
                <a:gridCol w="2418341">
                  <a:extLst>
                    <a:ext uri="{9D8B030D-6E8A-4147-A177-3AD203B41FA5}">
                      <a16:colId xmlns:a16="http://schemas.microsoft.com/office/drawing/2014/main" val="2599445418"/>
                    </a:ext>
                  </a:extLst>
                </a:gridCol>
                <a:gridCol w="2530790">
                  <a:extLst>
                    <a:ext uri="{9D8B030D-6E8A-4147-A177-3AD203B41FA5}">
                      <a16:colId xmlns:a16="http://schemas.microsoft.com/office/drawing/2014/main" val="1294404257"/>
                    </a:ext>
                  </a:extLst>
                </a:gridCol>
                <a:gridCol w="2461590">
                  <a:extLst>
                    <a:ext uri="{9D8B030D-6E8A-4147-A177-3AD203B41FA5}">
                      <a16:colId xmlns:a16="http://schemas.microsoft.com/office/drawing/2014/main" val="34069661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Present</a:t>
                      </a:r>
                      <a:r>
                        <a:rPr lang="en-US" baseline="0" dirty="0" smtClean="0"/>
                        <a:t> CASE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OPTION 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OPTION 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OPTION 3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604258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MAG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0.4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835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Mag of Last L-150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1.979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2.473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4.947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9.895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43065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D: L800 -&gt; L-150 [mm]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1190.86 (delta: -15.14)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1160.526 (delta: -45.47)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1145.364 (delta: -60.63)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41066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D:</a:t>
                      </a:r>
                      <a:r>
                        <a:rPr lang="en-US" baseline="0" dirty="0" smtClean="0"/>
                        <a:t> L-150 -&gt; IMG [mm]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142.69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216.8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588.2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1331.6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75510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Corona</a:t>
                      </a:r>
                      <a:r>
                        <a:rPr lang="en-US" baseline="0" dirty="0" smtClean="0"/>
                        <a:t> extended by [mm]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+58.86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+400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+1128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01673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730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1995" y="3515890"/>
            <a:ext cx="8371910" cy="336414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5046" y="92828"/>
            <a:ext cx="8220075" cy="3200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143330" y="5078254"/>
            <a:ext cx="586261" cy="164956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5289785" y="5382229"/>
            <a:ext cx="1325024" cy="162537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5364364" y="5646293"/>
            <a:ext cx="511142" cy="170847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5143329" y="5965181"/>
            <a:ext cx="586261" cy="143789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5289785" y="6227827"/>
            <a:ext cx="1325024" cy="172973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/>
          <p:cNvSpPr/>
          <p:nvPr/>
        </p:nvSpPr>
        <p:spPr>
          <a:xfrm>
            <a:off x="5289785" y="6529385"/>
            <a:ext cx="507900" cy="172972"/>
          </a:xfrm>
          <a:prstGeom prst="rect">
            <a:avLst/>
          </a:prstGeom>
          <a:solidFill>
            <a:srgbClr val="7030A0">
              <a:alpha val="5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1743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438377" y="1778695"/>
            <a:ext cx="5166360" cy="3246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val 3"/>
          <p:cNvSpPr/>
          <p:nvPr/>
        </p:nvSpPr>
        <p:spPr>
          <a:xfrm>
            <a:off x="7078457" y="1458655"/>
            <a:ext cx="3886200" cy="3886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9923906" y="1381340"/>
            <a:ext cx="1272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Intensifier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27119" y="4984780"/>
            <a:ext cx="998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Camera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Straight Arrow Connector 7"/>
          <p:cNvCxnSpPr>
            <a:stCxn id="4" idx="2"/>
            <a:endCxn id="4" idx="6"/>
          </p:cNvCxnSpPr>
          <p:nvPr/>
        </p:nvCxnSpPr>
        <p:spPr>
          <a:xfrm>
            <a:off x="7078457" y="3401755"/>
            <a:ext cx="3886200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33113" y="2980068"/>
            <a:ext cx="1976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1444 camera pixels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8222652" y="3503169"/>
            <a:ext cx="159781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722 macro-pixels</a:t>
            </a:r>
          </a:p>
          <a:p>
            <a:pPr algn="ctr"/>
            <a:r>
              <a:rPr lang="en-US" sz="1600" dirty="0" smtClean="0"/>
              <a:t>(binning 2x2)</a:t>
            </a:r>
            <a:endParaRPr lang="fr-FR" sz="1600" dirty="0"/>
          </a:p>
        </p:txBody>
      </p:sp>
      <p:sp>
        <p:nvSpPr>
          <p:cNvPr id="11" name="Rectangle 10"/>
          <p:cNvSpPr/>
          <p:nvPr/>
        </p:nvSpPr>
        <p:spPr>
          <a:xfrm>
            <a:off x="7652467" y="2061123"/>
            <a:ext cx="2743200" cy="2743200"/>
          </a:xfrm>
          <a:prstGeom prst="rect">
            <a:avLst/>
          </a:prstGeom>
          <a:noFill/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7323400" y="5498624"/>
            <a:ext cx="3396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Biggest square FOV in intensifier:</a:t>
            </a: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510 macro pixels</a:t>
            </a: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(12 mm at intensifier entrance)</a:t>
            </a:r>
            <a:endParaRPr lang="fr-FR" dirty="0" smtClean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5987" y="2038594"/>
            <a:ext cx="42212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Used Camera: Basler :</a:t>
            </a:r>
          </a:p>
          <a:p>
            <a:pPr lvl="1"/>
            <a:r>
              <a:rPr lang="en-US" dirty="0" smtClean="0"/>
              <a:t>5.86umx5.86um</a:t>
            </a:r>
          </a:p>
          <a:p>
            <a:pPr lvl="1"/>
            <a:r>
              <a:rPr lang="en-US" dirty="0" smtClean="0"/>
              <a:t>1920px x 1200px</a:t>
            </a:r>
          </a:p>
          <a:p>
            <a:pPr lvl="1"/>
            <a:r>
              <a:rPr lang="en-US" dirty="0" smtClean="0"/>
              <a:t>11.3mmx7.1mm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b="1" u="sng" dirty="0" smtClean="0"/>
              <a:t>Intensifier Used </a:t>
            </a:r>
            <a:r>
              <a:rPr lang="en-US" b="1" u="sng" dirty="0" err="1" smtClean="0"/>
              <a:t>Hamamstu</a:t>
            </a:r>
            <a:endParaRPr lang="en-US" b="1" u="sng" dirty="0" smtClean="0"/>
          </a:p>
          <a:p>
            <a:pPr lvl="1"/>
            <a:r>
              <a:rPr lang="en-US" dirty="0" smtClean="0"/>
              <a:t>17mm diameter</a:t>
            </a:r>
          </a:p>
          <a:p>
            <a:pPr lvl="1"/>
            <a:r>
              <a:rPr lang="en-US" dirty="0" smtClean="0"/>
              <a:t>Relay Lens 2(entrance):1(exit)</a:t>
            </a:r>
          </a:p>
          <a:p>
            <a:pPr lvl="1"/>
            <a:r>
              <a:rPr lang="en-US" dirty="0" smtClean="0"/>
              <a:t>60 </a:t>
            </a:r>
            <a:r>
              <a:rPr lang="en-US" dirty="0" err="1" smtClean="0"/>
              <a:t>lp</a:t>
            </a:r>
            <a:r>
              <a:rPr lang="en-US" dirty="0" smtClean="0"/>
              <a:t>/mm -&gt; Res: 16 um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848232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60983" y="3183874"/>
            <a:ext cx="27554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IMAGING MAG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215524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40410" y="0"/>
            <a:ext cx="4096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LHC SOURCE SIMPLE IMAGING ONE LENS</a:t>
            </a:r>
            <a:endParaRPr lang="fr-FR" b="1" u="sng" dirty="0"/>
          </a:p>
        </p:txBody>
      </p:sp>
      <p:cxnSp>
        <p:nvCxnSpPr>
          <p:cNvPr id="3" name="Connettore diritto 23">
            <a:extLst>
              <a:ext uri="{FF2B5EF4-FFF2-40B4-BE49-F238E27FC236}">
                <a16:creationId xmlns:a16="http://schemas.microsoft.com/office/drawing/2014/main" id="{A03EE576-039C-4520-8A33-3A32329D373A}"/>
              </a:ext>
            </a:extLst>
          </p:cNvPr>
          <p:cNvCxnSpPr/>
          <p:nvPr/>
        </p:nvCxnSpPr>
        <p:spPr>
          <a:xfrm>
            <a:off x="2024184" y="2520464"/>
            <a:ext cx="3384000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3096D92-BA5B-4108-8913-45E3AEF17591}"/>
              </a:ext>
            </a:extLst>
          </p:cNvPr>
          <p:cNvSpPr/>
          <p:nvPr/>
        </p:nvSpPr>
        <p:spPr>
          <a:xfrm>
            <a:off x="1482675" y="2475663"/>
            <a:ext cx="1083016" cy="218372"/>
          </a:xfrm>
          <a:custGeom>
            <a:avLst/>
            <a:gdLst>
              <a:gd name="connsiteX0" fmla="*/ 0 w 2584579"/>
              <a:gd name="connsiteY0" fmla="*/ 122041 h 887151"/>
              <a:gd name="connsiteX1" fmla="*/ 643812 w 2584579"/>
              <a:gd name="connsiteY1" fmla="*/ 122041 h 887151"/>
              <a:gd name="connsiteX2" fmla="*/ 793102 w 2584579"/>
              <a:gd name="connsiteY2" fmla="*/ 743 h 887151"/>
              <a:gd name="connsiteX3" fmla="*/ 867747 w 2584579"/>
              <a:gd name="connsiteY3" fmla="*/ 187355 h 887151"/>
              <a:gd name="connsiteX4" fmla="*/ 951722 w 2584579"/>
              <a:gd name="connsiteY4" fmla="*/ 10073 h 887151"/>
              <a:gd name="connsiteX5" fmla="*/ 1026367 w 2584579"/>
              <a:gd name="connsiteY5" fmla="*/ 206016 h 887151"/>
              <a:gd name="connsiteX6" fmla="*/ 1110343 w 2584579"/>
              <a:gd name="connsiteY6" fmla="*/ 84718 h 887151"/>
              <a:gd name="connsiteX7" fmla="*/ 1259632 w 2584579"/>
              <a:gd name="connsiteY7" fmla="*/ 94049 h 887151"/>
              <a:gd name="connsiteX8" fmla="*/ 1614196 w 2584579"/>
              <a:gd name="connsiteY8" fmla="*/ 103379 h 887151"/>
              <a:gd name="connsiteX9" fmla="*/ 2584579 w 2584579"/>
              <a:gd name="connsiteY9" fmla="*/ 887151 h 887151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297 h 887101"/>
              <a:gd name="connsiteX1" fmla="*/ 643812 w 2584579"/>
              <a:gd name="connsiteY1" fmla="*/ 121991 h 887101"/>
              <a:gd name="connsiteX2" fmla="*/ 793102 w 2584579"/>
              <a:gd name="connsiteY2" fmla="*/ 693 h 887101"/>
              <a:gd name="connsiteX3" fmla="*/ 867747 w 2584579"/>
              <a:gd name="connsiteY3" fmla="*/ 187305 h 887101"/>
              <a:gd name="connsiteX4" fmla="*/ 951722 w 2584579"/>
              <a:gd name="connsiteY4" fmla="*/ 10023 h 887101"/>
              <a:gd name="connsiteX5" fmla="*/ 1026367 w 2584579"/>
              <a:gd name="connsiteY5" fmla="*/ 205966 h 887101"/>
              <a:gd name="connsiteX6" fmla="*/ 1110343 w 2584579"/>
              <a:gd name="connsiteY6" fmla="*/ 84668 h 887101"/>
              <a:gd name="connsiteX7" fmla="*/ 1259632 w 2584579"/>
              <a:gd name="connsiteY7" fmla="*/ 93999 h 887101"/>
              <a:gd name="connsiteX8" fmla="*/ 1614196 w 2584579"/>
              <a:gd name="connsiteY8" fmla="*/ 103329 h 887101"/>
              <a:gd name="connsiteX9" fmla="*/ 2584579 w 2584579"/>
              <a:gd name="connsiteY9" fmla="*/ 887101 h 887101"/>
              <a:gd name="connsiteX0" fmla="*/ 0 w 2584579"/>
              <a:gd name="connsiteY0" fmla="*/ 137259 h 887063"/>
              <a:gd name="connsiteX1" fmla="*/ 643812 w 2584579"/>
              <a:gd name="connsiteY1" fmla="*/ 121953 h 887063"/>
              <a:gd name="connsiteX2" fmla="*/ 793102 w 2584579"/>
              <a:gd name="connsiteY2" fmla="*/ 655 h 887063"/>
              <a:gd name="connsiteX3" fmla="*/ 867747 w 2584579"/>
              <a:gd name="connsiteY3" fmla="*/ 187267 h 887063"/>
              <a:gd name="connsiteX4" fmla="*/ 951722 w 2584579"/>
              <a:gd name="connsiteY4" fmla="*/ 9985 h 887063"/>
              <a:gd name="connsiteX5" fmla="*/ 1026367 w 2584579"/>
              <a:gd name="connsiteY5" fmla="*/ 205928 h 887063"/>
              <a:gd name="connsiteX6" fmla="*/ 1110343 w 2584579"/>
              <a:gd name="connsiteY6" fmla="*/ 84630 h 887063"/>
              <a:gd name="connsiteX7" fmla="*/ 1259632 w 2584579"/>
              <a:gd name="connsiteY7" fmla="*/ 93961 h 887063"/>
              <a:gd name="connsiteX8" fmla="*/ 1614196 w 2584579"/>
              <a:gd name="connsiteY8" fmla="*/ 103291 h 887063"/>
              <a:gd name="connsiteX9" fmla="*/ 2584579 w 2584579"/>
              <a:gd name="connsiteY9" fmla="*/ 887063 h 887063"/>
              <a:gd name="connsiteX0" fmla="*/ 0 w 2584579"/>
              <a:gd name="connsiteY0" fmla="*/ 137094 h 886898"/>
              <a:gd name="connsiteX1" fmla="*/ 549460 w 2584579"/>
              <a:gd name="connsiteY1" fmla="*/ 129441 h 886898"/>
              <a:gd name="connsiteX2" fmla="*/ 793102 w 2584579"/>
              <a:gd name="connsiteY2" fmla="*/ 490 h 886898"/>
              <a:gd name="connsiteX3" fmla="*/ 867747 w 2584579"/>
              <a:gd name="connsiteY3" fmla="*/ 187102 h 886898"/>
              <a:gd name="connsiteX4" fmla="*/ 951722 w 2584579"/>
              <a:gd name="connsiteY4" fmla="*/ 9820 h 886898"/>
              <a:gd name="connsiteX5" fmla="*/ 1026367 w 2584579"/>
              <a:gd name="connsiteY5" fmla="*/ 205763 h 886898"/>
              <a:gd name="connsiteX6" fmla="*/ 1110343 w 2584579"/>
              <a:gd name="connsiteY6" fmla="*/ 84465 h 886898"/>
              <a:gd name="connsiteX7" fmla="*/ 1259632 w 2584579"/>
              <a:gd name="connsiteY7" fmla="*/ 93796 h 886898"/>
              <a:gd name="connsiteX8" fmla="*/ 1614196 w 2584579"/>
              <a:gd name="connsiteY8" fmla="*/ 103126 h 886898"/>
              <a:gd name="connsiteX9" fmla="*/ 2584579 w 2584579"/>
              <a:gd name="connsiteY9" fmla="*/ 886898 h 88689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590 h 877394"/>
              <a:gd name="connsiteX1" fmla="*/ 549460 w 2584579"/>
              <a:gd name="connsiteY1" fmla="*/ 119937 h 877394"/>
              <a:gd name="connsiteX2" fmla="*/ 678531 w 2584579"/>
              <a:gd name="connsiteY2" fmla="*/ 2466 h 877394"/>
              <a:gd name="connsiteX3" fmla="*/ 746437 w 2584579"/>
              <a:gd name="connsiteY3" fmla="*/ 146986 h 877394"/>
              <a:gd name="connsiteX4" fmla="*/ 951722 w 2584579"/>
              <a:gd name="connsiteY4" fmla="*/ 316 h 877394"/>
              <a:gd name="connsiteX5" fmla="*/ 1026367 w 2584579"/>
              <a:gd name="connsiteY5" fmla="*/ 196259 h 877394"/>
              <a:gd name="connsiteX6" fmla="*/ 1110343 w 2584579"/>
              <a:gd name="connsiteY6" fmla="*/ 74961 h 877394"/>
              <a:gd name="connsiteX7" fmla="*/ 1259632 w 2584579"/>
              <a:gd name="connsiteY7" fmla="*/ 84292 h 877394"/>
              <a:gd name="connsiteX8" fmla="*/ 1614196 w 2584579"/>
              <a:gd name="connsiteY8" fmla="*/ 93622 h 877394"/>
              <a:gd name="connsiteX9" fmla="*/ 2584579 w 2584579"/>
              <a:gd name="connsiteY9" fmla="*/ 877394 h 877394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867990 w 2584579"/>
              <a:gd name="connsiteY5" fmla="*/ 113426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87897 h 837701"/>
              <a:gd name="connsiteX1" fmla="*/ 603376 w 2584579"/>
              <a:gd name="connsiteY1" fmla="*/ 80244 h 837701"/>
              <a:gd name="connsiteX2" fmla="*/ 662057 w 2584579"/>
              <a:gd name="connsiteY2" fmla="*/ 21659 h 837701"/>
              <a:gd name="connsiteX3" fmla="*/ 697950 w 2584579"/>
              <a:gd name="connsiteY3" fmla="*/ 125150 h 837701"/>
              <a:gd name="connsiteX4" fmla="*/ 735686 w 2584579"/>
              <a:gd name="connsiteY4" fmla="*/ 17383 h 837701"/>
              <a:gd name="connsiteX5" fmla="*/ 772327 w 2584579"/>
              <a:gd name="connsiteY5" fmla="*/ 117237 h 837701"/>
              <a:gd name="connsiteX6" fmla="*/ 816615 w 2584579"/>
              <a:gd name="connsiteY6" fmla="*/ 68006 h 837701"/>
              <a:gd name="connsiteX7" fmla="*/ 960850 w 2584579"/>
              <a:gd name="connsiteY7" fmla="*/ 68409 h 837701"/>
              <a:gd name="connsiteX8" fmla="*/ 1614196 w 2584579"/>
              <a:gd name="connsiteY8" fmla="*/ 53929 h 837701"/>
              <a:gd name="connsiteX9" fmla="*/ 2584579 w 2584579"/>
              <a:gd name="connsiteY9" fmla="*/ 837701 h 837701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162091 w 2584579"/>
              <a:gd name="connsiteY8" fmla="*/ 70773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32357 w 2584579"/>
              <a:gd name="connsiteY7" fmla="*/ 69285 h 820319"/>
              <a:gd name="connsiteX8" fmla="*/ 2584579 w 2584579"/>
              <a:gd name="connsiteY8" fmla="*/ 820319 h 820319"/>
              <a:gd name="connsiteX0" fmla="*/ 0 w 1272820"/>
              <a:gd name="connsiteY0" fmla="*/ 76556 h 168030"/>
              <a:gd name="connsiteX1" fmla="*/ 603376 w 1272820"/>
              <a:gd name="connsiteY1" fmla="*/ 68903 h 168030"/>
              <a:gd name="connsiteX2" fmla="*/ 662057 w 1272820"/>
              <a:gd name="connsiteY2" fmla="*/ 10318 h 168030"/>
              <a:gd name="connsiteX3" fmla="*/ 697950 w 1272820"/>
              <a:gd name="connsiteY3" fmla="*/ 113809 h 168030"/>
              <a:gd name="connsiteX4" fmla="*/ 735686 w 1272820"/>
              <a:gd name="connsiteY4" fmla="*/ 6042 h 168030"/>
              <a:gd name="connsiteX5" fmla="*/ 772327 w 1272820"/>
              <a:gd name="connsiteY5" fmla="*/ 105896 h 168030"/>
              <a:gd name="connsiteX6" fmla="*/ 816615 w 1272820"/>
              <a:gd name="connsiteY6" fmla="*/ 56665 h 168030"/>
              <a:gd name="connsiteX7" fmla="*/ 1032357 w 1272820"/>
              <a:gd name="connsiteY7" fmla="*/ 75326 h 168030"/>
              <a:gd name="connsiteX8" fmla="*/ 1272820 w 1272820"/>
              <a:gd name="connsiteY8" fmla="*/ 168030 h 168030"/>
              <a:gd name="connsiteX0" fmla="*/ 0 w 1272820"/>
              <a:gd name="connsiteY0" fmla="*/ 70515 h 161989"/>
              <a:gd name="connsiteX1" fmla="*/ 603376 w 1272820"/>
              <a:gd name="connsiteY1" fmla="*/ 62862 h 161989"/>
              <a:gd name="connsiteX2" fmla="*/ 662057 w 1272820"/>
              <a:gd name="connsiteY2" fmla="*/ 4277 h 161989"/>
              <a:gd name="connsiteX3" fmla="*/ 697950 w 1272820"/>
              <a:gd name="connsiteY3" fmla="*/ 107768 h 161989"/>
              <a:gd name="connsiteX4" fmla="*/ 735686 w 1272820"/>
              <a:gd name="connsiteY4" fmla="*/ 1 h 161989"/>
              <a:gd name="connsiteX5" fmla="*/ 772327 w 1272820"/>
              <a:gd name="connsiteY5" fmla="*/ 99855 h 161989"/>
              <a:gd name="connsiteX6" fmla="*/ 816615 w 1272820"/>
              <a:gd name="connsiteY6" fmla="*/ 50624 h 161989"/>
              <a:gd name="connsiteX7" fmla="*/ 1032357 w 1272820"/>
              <a:gd name="connsiteY7" fmla="*/ 69285 h 161989"/>
              <a:gd name="connsiteX8" fmla="*/ 1272820 w 1272820"/>
              <a:gd name="connsiteY8" fmla="*/ 161989 h 161989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032357 w 1326024"/>
              <a:gd name="connsiteY7" fmla="*/ 69285 h 182822"/>
              <a:gd name="connsiteX8" fmla="*/ 1326024 w 1326024"/>
              <a:gd name="connsiteY8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4617"/>
              <a:gd name="connsiteY0" fmla="*/ 70515 h 256202"/>
              <a:gd name="connsiteX1" fmla="*/ 603376 w 1484617"/>
              <a:gd name="connsiteY1" fmla="*/ 62862 h 256202"/>
              <a:gd name="connsiteX2" fmla="*/ 662057 w 1484617"/>
              <a:gd name="connsiteY2" fmla="*/ 4277 h 256202"/>
              <a:gd name="connsiteX3" fmla="*/ 697950 w 1484617"/>
              <a:gd name="connsiteY3" fmla="*/ 107768 h 256202"/>
              <a:gd name="connsiteX4" fmla="*/ 735686 w 1484617"/>
              <a:gd name="connsiteY4" fmla="*/ 1 h 256202"/>
              <a:gd name="connsiteX5" fmla="*/ 772327 w 1484617"/>
              <a:gd name="connsiteY5" fmla="*/ 99855 h 256202"/>
              <a:gd name="connsiteX6" fmla="*/ 816615 w 1484617"/>
              <a:gd name="connsiteY6" fmla="*/ 50624 h 256202"/>
              <a:gd name="connsiteX7" fmla="*/ 1484617 w 1484617"/>
              <a:gd name="connsiteY7" fmla="*/ 256202 h 256202"/>
              <a:gd name="connsiteX0" fmla="*/ 0 w 1506021"/>
              <a:gd name="connsiteY0" fmla="*/ 70515 h 259674"/>
              <a:gd name="connsiteX1" fmla="*/ 603376 w 1506021"/>
              <a:gd name="connsiteY1" fmla="*/ 62862 h 259674"/>
              <a:gd name="connsiteX2" fmla="*/ 662057 w 1506021"/>
              <a:gd name="connsiteY2" fmla="*/ 4277 h 259674"/>
              <a:gd name="connsiteX3" fmla="*/ 697950 w 1506021"/>
              <a:gd name="connsiteY3" fmla="*/ 107768 h 259674"/>
              <a:gd name="connsiteX4" fmla="*/ 735686 w 1506021"/>
              <a:gd name="connsiteY4" fmla="*/ 1 h 259674"/>
              <a:gd name="connsiteX5" fmla="*/ 772327 w 1506021"/>
              <a:gd name="connsiteY5" fmla="*/ 99855 h 259674"/>
              <a:gd name="connsiteX6" fmla="*/ 816615 w 1506021"/>
              <a:gd name="connsiteY6" fmla="*/ 50624 h 259674"/>
              <a:gd name="connsiteX7" fmla="*/ 1506021 w 1506021"/>
              <a:gd name="connsiteY7" fmla="*/ 259674 h 259674"/>
              <a:gd name="connsiteX0" fmla="*/ 0 w 1113869"/>
              <a:gd name="connsiteY0" fmla="*/ 67167 h 259674"/>
              <a:gd name="connsiteX1" fmla="*/ 211224 w 1113869"/>
              <a:gd name="connsiteY1" fmla="*/ 62862 h 259674"/>
              <a:gd name="connsiteX2" fmla="*/ 269905 w 1113869"/>
              <a:gd name="connsiteY2" fmla="*/ 4277 h 259674"/>
              <a:gd name="connsiteX3" fmla="*/ 305798 w 1113869"/>
              <a:gd name="connsiteY3" fmla="*/ 107768 h 259674"/>
              <a:gd name="connsiteX4" fmla="*/ 343534 w 1113869"/>
              <a:gd name="connsiteY4" fmla="*/ 1 h 259674"/>
              <a:gd name="connsiteX5" fmla="*/ 380175 w 1113869"/>
              <a:gd name="connsiteY5" fmla="*/ 99855 h 259674"/>
              <a:gd name="connsiteX6" fmla="*/ 424463 w 1113869"/>
              <a:gd name="connsiteY6" fmla="*/ 50624 h 259674"/>
              <a:gd name="connsiteX7" fmla="*/ 1113869 w 1113869"/>
              <a:gd name="connsiteY7" fmla="*/ 259674 h 25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3869" h="259674">
                <a:moveTo>
                  <a:pt x="0" y="67167"/>
                </a:moveTo>
                <a:cubicBezTo>
                  <a:pt x="201125" y="64616"/>
                  <a:pt x="10099" y="65413"/>
                  <a:pt x="211224" y="62862"/>
                </a:cubicBezTo>
                <a:cubicBezTo>
                  <a:pt x="243377" y="62239"/>
                  <a:pt x="254143" y="-3207"/>
                  <a:pt x="269905" y="4277"/>
                </a:cubicBezTo>
                <a:cubicBezTo>
                  <a:pt x="285667" y="11761"/>
                  <a:pt x="287000" y="105854"/>
                  <a:pt x="305798" y="107768"/>
                </a:cubicBezTo>
                <a:cubicBezTo>
                  <a:pt x="331137" y="110348"/>
                  <a:pt x="321895" y="-82"/>
                  <a:pt x="343534" y="1"/>
                </a:cubicBezTo>
                <a:cubicBezTo>
                  <a:pt x="369034" y="99"/>
                  <a:pt x="353582" y="88442"/>
                  <a:pt x="380175" y="99855"/>
                </a:cubicBezTo>
                <a:cubicBezTo>
                  <a:pt x="394795" y="106129"/>
                  <a:pt x="395881" y="52066"/>
                  <a:pt x="424463" y="50624"/>
                </a:cubicBezTo>
                <a:cubicBezTo>
                  <a:pt x="676359" y="58202"/>
                  <a:pt x="574770" y="32134"/>
                  <a:pt x="1113869" y="259674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C41DC3A-3531-4D53-B4C4-14E70DE52540}"/>
              </a:ext>
            </a:extLst>
          </p:cNvPr>
          <p:cNvGrpSpPr/>
          <p:nvPr/>
        </p:nvGrpSpPr>
        <p:grpSpPr>
          <a:xfrm>
            <a:off x="5401929" y="2395658"/>
            <a:ext cx="433350" cy="249611"/>
            <a:chOff x="3445894" y="4277215"/>
            <a:chExt cx="541146" cy="252000"/>
          </a:xfrm>
          <a:solidFill>
            <a:schemeClr val="accent5"/>
          </a:solidFill>
          <a:effectLst/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B5EEA06-0FEC-4CDE-9EE4-00145A1D8937}"/>
                </a:ext>
              </a:extLst>
            </p:cNvPr>
            <p:cNvSpPr/>
            <p:nvPr/>
          </p:nvSpPr>
          <p:spPr>
            <a:xfrm>
              <a:off x="3627040" y="4277215"/>
              <a:ext cx="360000" cy="2520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: Top Corners Snipped 9">
              <a:extLst>
                <a:ext uri="{FF2B5EF4-FFF2-40B4-BE49-F238E27FC236}">
                  <a16:creationId xmlns:a16="http://schemas.microsoft.com/office/drawing/2014/main" id="{DE475120-A769-42E5-A76A-F26D4C6BB541}"/>
                </a:ext>
              </a:extLst>
            </p:cNvPr>
            <p:cNvSpPr/>
            <p:nvPr/>
          </p:nvSpPr>
          <p:spPr>
            <a:xfrm rot="5400000">
              <a:off x="3446467" y="4312642"/>
              <a:ext cx="180000" cy="181146"/>
            </a:xfrm>
            <a:prstGeom prst="snip2SameRect">
              <a:avLst>
                <a:gd name="adj1" fmla="val 24722"/>
                <a:gd name="adj2" fmla="val 0"/>
              </a:avLst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dirty="0"/>
            </a:p>
          </p:txBody>
        </p:sp>
      </p:grpSp>
      <p:grpSp>
        <p:nvGrpSpPr>
          <p:cNvPr id="8" name="Gruppo 21">
            <a:extLst>
              <a:ext uri="{FF2B5EF4-FFF2-40B4-BE49-F238E27FC236}">
                <a16:creationId xmlns:a16="http://schemas.microsoft.com/office/drawing/2014/main" id="{DF14F2B7-08A6-49C5-B7BF-D9454115F1A3}"/>
              </a:ext>
            </a:extLst>
          </p:cNvPr>
          <p:cNvGrpSpPr/>
          <p:nvPr/>
        </p:nvGrpSpPr>
        <p:grpSpPr>
          <a:xfrm>
            <a:off x="4399075" y="2164121"/>
            <a:ext cx="146886" cy="712685"/>
            <a:chOff x="3000053" y="2442822"/>
            <a:chExt cx="390418" cy="1500909"/>
          </a:xfrm>
          <a:solidFill>
            <a:srgbClr val="00B0F0"/>
          </a:solidFill>
        </p:grpSpPr>
        <p:sp>
          <p:nvSpPr>
            <p:cNvPr id="9" name="Figura a mano libera: forma 19">
              <a:extLst>
                <a:ext uri="{FF2B5EF4-FFF2-40B4-BE49-F238E27FC236}">
                  <a16:creationId xmlns:a16="http://schemas.microsoft.com/office/drawing/2014/main" id="{8CA0D2B7-3675-40D3-AD19-7311FE38453F}"/>
                </a:ext>
              </a:extLst>
            </p:cNvPr>
            <p:cNvSpPr/>
            <p:nvPr/>
          </p:nvSpPr>
          <p:spPr>
            <a:xfrm>
              <a:off x="3000053" y="2453978"/>
              <a:ext cx="195209" cy="1489753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/>
            </a:p>
          </p:txBody>
        </p:sp>
        <p:sp>
          <p:nvSpPr>
            <p:cNvPr id="10" name="Figura a mano libera: forma 20">
              <a:extLst>
                <a:ext uri="{FF2B5EF4-FFF2-40B4-BE49-F238E27FC236}">
                  <a16:creationId xmlns:a16="http://schemas.microsoft.com/office/drawing/2014/main" id="{36FCB8A0-A370-4096-B380-C2D1125123A6}"/>
                </a:ext>
              </a:extLst>
            </p:cNvPr>
            <p:cNvSpPr/>
            <p:nvPr/>
          </p:nvSpPr>
          <p:spPr>
            <a:xfrm rot="10800000">
              <a:off x="3195262" y="2442822"/>
              <a:ext cx="195209" cy="1489753"/>
            </a:xfrm>
            <a:custGeom>
              <a:avLst/>
              <a:gdLst>
                <a:gd name="connsiteX0" fmla="*/ 195209 w 467474"/>
                <a:gd name="connsiteY0" fmla="*/ 1715785 h 1715785"/>
                <a:gd name="connsiteX1" fmla="*/ 0 w 467474"/>
                <a:gd name="connsiteY1" fmla="*/ 981182 h 1715785"/>
                <a:gd name="connsiteX2" fmla="*/ 195209 w 467474"/>
                <a:gd name="connsiteY2" fmla="*/ 226032 h 1715785"/>
                <a:gd name="connsiteX3" fmla="*/ 467474 w 467474"/>
                <a:gd name="connsiteY3" fmla="*/ 0 h 1715785"/>
                <a:gd name="connsiteX0" fmla="*/ 195209 w 195209"/>
                <a:gd name="connsiteY0" fmla="*/ 1489753 h 1489753"/>
                <a:gd name="connsiteX1" fmla="*/ 0 w 195209"/>
                <a:gd name="connsiteY1" fmla="*/ 755150 h 1489753"/>
                <a:gd name="connsiteX2" fmla="*/ 195209 w 195209"/>
                <a:gd name="connsiteY2" fmla="*/ 0 h 148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209" h="1489753">
                  <a:moveTo>
                    <a:pt x="195209" y="1489753"/>
                  </a:moveTo>
                  <a:cubicBezTo>
                    <a:pt x="97604" y="1246597"/>
                    <a:pt x="0" y="1003442"/>
                    <a:pt x="0" y="755150"/>
                  </a:cubicBezTo>
                  <a:cubicBezTo>
                    <a:pt x="0" y="506858"/>
                    <a:pt x="117297" y="163530"/>
                    <a:pt x="195209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it-IT" dirty="0"/>
            </a:p>
          </p:txBody>
        </p:sp>
      </p:grpSp>
      <p:sp>
        <p:nvSpPr>
          <p:cNvPr id="11" name="Parallelogram 10">
            <a:extLst>
              <a:ext uri="{FF2B5EF4-FFF2-40B4-BE49-F238E27FC236}">
                <a16:creationId xmlns:a16="http://schemas.microsoft.com/office/drawing/2014/main" id="{809561A3-CA7F-4D22-90C2-72D7CE83ECF3}"/>
              </a:ext>
            </a:extLst>
          </p:cNvPr>
          <p:cNvSpPr/>
          <p:nvPr/>
        </p:nvSpPr>
        <p:spPr>
          <a:xfrm rot="5400000">
            <a:off x="3381050" y="2014254"/>
            <a:ext cx="1180081" cy="254950"/>
          </a:xfrm>
          <a:prstGeom prst="parallelogram">
            <a:avLst>
              <a:gd name="adj" fmla="val 33818"/>
            </a:avLst>
          </a:prstGeom>
          <a:noFill/>
          <a:ln w="381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1661459" y="2312449"/>
            <a:ext cx="289282" cy="416029"/>
          </a:xfrm>
          <a:prstGeom prst="rect">
            <a:avLst/>
          </a:prstGeom>
          <a:solidFill>
            <a:srgbClr val="00B050">
              <a:alpha val="66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2024184" y="2312449"/>
            <a:ext cx="285824" cy="416029"/>
          </a:xfrm>
          <a:prstGeom prst="rect">
            <a:avLst/>
          </a:prstGeom>
          <a:solidFill>
            <a:srgbClr val="00B0F0">
              <a:alpha val="66000"/>
            </a:srgbClr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66049" y="2520464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>
            <a:off x="349234" y="2296554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66049" y="1957063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416713" y="2275937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966918" y="2296554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3041610" y="1165065"/>
            <a:ext cx="11841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Extraction </a:t>
            </a:r>
          </a:p>
          <a:p>
            <a:r>
              <a:rPr lang="en-US" dirty="0" smtClean="0"/>
              <a:t>Mirror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3907616" y="2926012"/>
            <a:ext cx="1149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Lens f=5m</a:t>
            </a:r>
            <a:endParaRPr lang="fr-FR" dirty="0"/>
          </a:p>
        </p:txBody>
      </p:sp>
      <p:sp>
        <p:nvSpPr>
          <p:cNvPr id="22" name="TextBox 21"/>
          <p:cNvSpPr txBox="1"/>
          <p:nvPr/>
        </p:nvSpPr>
        <p:spPr>
          <a:xfrm>
            <a:off x="5481584" y="2667667"/>
            <a:ext cx="1005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Detector</a:t>
            </a:r>
            <a:endParaRPr lang="fr-FR" dirty="0"/>
          </a:p>
        </p:txBody>
      </p:sp>
      <p:sp>
        <p:nvSpPr>
          <p:cNvPr id="23" name="TextBox 22"/>
          <p:cNvSpPr txBox="1"/>
          <p:nvPr/>
        </p:nvSpPr>
        <p:spPr>
          <a:xfrm>
            <a:off x="1382015" y="1979454"/>
            <a:ext cx="623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UND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56274" y="1972960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D3</a:t>
            </a:r>
            <a:endParaRPr lang="fr-FR" dirty="0">
              <a:solidFill>
                <a:srgbClr val="00B0F0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6057" y="1308582"/>
            <a:ext cx="5419725" cy="425767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75247" y="4297273"/>
            <a:ext cx="54983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When scanning the lens </a:t>
            </a:r>
          </a:p>
          <a:p>
            <a:r>
              <a:rPr lang="en-US" dirty="0" smtClean="0"/>
              <a:t>by +/-150 mm </a:t>
            </a:r>
            <a:r>
              <a:rPr lang="en-US" dirty="0" err="1" smtClean="0"/>
              <a:t>wrt</a:t>
            </a:r>
            <a:r>
              <a:rPr lang="en-US" dirty="0" smtClean="0"/>
              <a:t> to initial (focused on +1.5m inside D3)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5198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62" y="23504"/>
            <a:ext cx="2817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Effect of light </a:t>
            </a:r>
            <a:r>
              <a:rPr lang="en-US" b="1" dirty="0" err="1" smtClean="0"/>
              <a:t>xing</a:t>
            </a:r>
            <a:r>
              <a:rPr lang="en-US" b="1" dirty="0" smtClean="0"/>
              <a:t> the lens?</a:t>
            </a:r>
            <a:endParaRPr lang="fr-FR" b="1" dirty="0"/>
          </a:p>
        </p:txBody>
      </p:sp>
      <p:sp>
        <p:nvSpPr>
          <p:cNvPr id="3" name="Freeform: Shape 3">
            <a:extLst>
              <a:ext uri="{FF2B5EF4-FFF2-40B4-BE49-F238E27FC236}">
                <a16:creationId xmlns:a16="http://schemas.microsoft.com/office/drawing/2014/main" id="{F3096D92-BA5B-4108-8913-45E3AEF17591}"/>
              </a:ext>
            </a:extLst>
          </p:cNvPr>
          <p:cNvSpPr/>
          <p:nvPr/>
        </p:nvSpPr>
        <p:spPr>
          <a:xfrm rot="16200000">
            <a:off x="1830783" y="4436666"/>
            <a:ext cx="3838472" cy="1853966"/>
          </a:xfrm>
          <a:custGeom>
            <a:avLst/>
            <a:gdLst>
              <a:gd name="connsiteX0" fmla="*/ 0 w 2584579"/>
              <a:gd name="connsiteY0" fmla="*/ 122041 h 887151"/>
              <a:gd name="connsiteX1" fmla="*/ 643812 w 2584579"/>
              <a:gd name="connsiteY1" fmla="*/ 122041 h 887151"/>
              <a:gd name="connsiteX2" fmla="*/ 793102 w 2584579"/>
              <a:gd name="connsiteY2" fmla="*/ 743 h 887151"/>
              <a:gd name="connsiteX3" fmla="*/ 867747 w 2584579"/>
              <a:gd name="connsiteY3" fmla="*/ 187355 h 887151"/>
              <a:gd name="connsiteX4" fmla="*/ 951722 w 2584579"/>
              <a:gd name="connsiteY4" fmla="*/ 10073 h 887151"/>
              <a:gd name="connsiteX5" fmla="*/ 1026367 w 2584579"/>
              <a:gd name="connsiteY5" fmla="*/ 206016 h 887151"/>
              <a:gd name="connsiteX6" fmla="*/ 1110343 w 2584579"/>
              <a:gd name="connsiteY6" fmla="*/ 84718 h 887151"/>
              <a:gd name="connsiteX7" fmla="*/ 1259632 w 2584579"/>
              <a:gd name="connsiteY7" fmla="*/ 94049 h 887151"/>
              <a:gd name="connsiteX8" fmla="*/ 1614196 w 2584579"/>
              <a:gd name="connsiteY8" fmla="*/ 103379 h 887151"/>
              <a:gd name="connsiteX9" fmla="*/ 2584579 w 2584579"/>
              <a:gd name="connsiteY9" fmla="*/ 887151 h 887151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297 h 887101"/>
              <a:gd name="connsiteX1" fmla="*/ 643812 w 2584579"/>
              <a:gd name="connsiteY1" fmla="*/ 121991 h 887101"/>
              <a:gd name="connsiteX2" fmla="*/ 793102 w 2584579"/>
              <a:gd name="connsiteY2" fmla="*/ 693 h 887101"/>
              <a:gd name="connsiteX3" fmla="*/ 867747 w 2584579"/>
              <a:gd name="connsiteY3" fmla="*/ 187305 h 887101"/>
              <a:gd name="connsiteX4" fmla="*/ 951722 w 2584579"/>
              <a:gd name="connsiteY4" fmla="*/ 10023 h 887101"/>
              <a:gd name="connsiteX5" fmla="*/ 1026367 w 2584579"/>
              <a:gd name="connsiteY5" fmla="*/ 205966 h 887101"/>
              <a:gd name="connsiteX6" fmla="*/ 1110343 w 2584579"/>
              <a:gd name="connsiteY6" fmla="*/ 84668 h 887101"/>
              <a:gd name="connsiteX7" fmla="*/ 1259632 w 2584579"/>
              <a:gd name="connsiteY7" fmla="*/ 93999 h 887101"/>
              <a:gd name="connsiteX8" fmla="*/ 1614196 w 2584579"/>
              <a:gd name="connsiteY8" fmla="*/ 103329 h 887101"/>
              <a:gd name="connsiteX9" fmla="*/ 2584579 w 2584579"/>
              <a:gd name="connsiteY9" fmla="*/ 887101 h 887101"/>
              <a:gd name="connsiteX0" fmla="*/ 0 w 2584579"/>
              <a:gd name="connsiteY0" fmla="*/ 137259 h 887063"/>
              <a:gd name="connsiteX1" fmla="*/ 643812 w 2584579"/>
              <a:gd name="connsiteY1" fmla="*/ 121953 h 887063"/>
              <a:gd name="connsiteX2" fmla="*/ 793102 w 2584579"/>
              <a:gd name="connsiteY2" fmla="*/ 655 h 887063"/>
              <a:gd name="connsiteX3" fmla="*/ 867747 w 2584579"/>
              <a:gd name="connsiteY3" fmla="*/ 187267 h 887063"/>
              <a:gd name="connsiteX4" fmla="*/ 951722 w 2584579"/>
              <a:gd name="connsiteY4" fmla="*/ 9985 h 887063"/>
              <a:gd name="connsiteX5" fmla="*/ 1026367 w 2584579"/>
              <a:gd name="connsiteY5" fmla="*/ 205928 h 887063"/>
              <a:gd name="connsiteX6" fmla="*/ 1110343 w 2584579"/>
              <a:gd name="connsiteY6" fmla="*/ 84630 h 887063"/>
              <a:gd name="connsiteX7" fmla="*/ 1259632 w 2584579"/>
              <a:gd name="connsiteY7" fmla="*/ 93961 h 887063"/>
              <a:gd name="connsiteX8" fmla="*/ 1614196 w 2584579"/>
              <a:gd name="connsiteY8" fmla="*/ 103291 h 887063"/>
              <a:gd name="connsiteX9" fmla="*/ 2584579 w 2584579"/>
              <a:gd name="connsiteY9" fmla="*/ 887063 h 887063"/>
              <a:gd name="connsiteX0" fmla="*/ 0 w 2584579"/>
              <a:gd name="connsiteY0" fmla="*/ 137094 h 886898"/>
              <a:gd name="connsiteX1" fmla="*/ 549460 w 2584579"/>
              <a:gd name="connsiteY1" fmla="*/ 129441 h 886898"/>
              <a:gd name="connsiteX2" fmla="*/ 793102 w 2584579"/>
              <a:gd name="connsiteY2" fmla="*/ 490 h 886898"/>
              <a:gd name="connsiteX3" fmla="*/ 867747 w 2584579"/>
              <a:gd name="connsiteY3" fmla="*/ 187102 h 886898"/>
              <a:gd name="connsiteX4" fmla="*/ 951722 w 2584579"/>
              <a:gd name="connsiteY4" fmla="*/ 9820 h 886898"/>
              <a:gd name="connsiteX5" fmla="*/ 1026367 w 2584579"/>
              <a:gd name="connsiteY5" fmla="*/ 205763 h 886898"/>
              <a:gd name="connsiteX6" fmla="*/ 1110343 w 2584579"/>
              <a:gd name="connsiteY6" fmla="*/ 84465 h 886898"/>
              <a:gd name="connsiteX7" fmla="*/ 1259632 w 2584579"/>
              <a:gd name="connsiteY7" fmla="*/ 93796 h 886898"/>
              <a:gd name="connsiteX8" fmla="*/ 1614196 w 2584579"/>
              <a:gd name="connsiteY8" fmla="*/ 103126 h 886898"/>
              <a:gd name="connsiteX9" fmla="*/ 2584579 w 2584579"/>
              <a:gd name="connsiteY9" fmla="*/ 886898 h 88689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590 h 877394"/>
              <a:gd name="connsiteX1" fmla="*/ 549460 w 2584579"/>
              <a:gd name="connsiteY1" fmla="*/ 119937 h 877394"/>
              <a:gd name="connsiteX2" fmla="*/ 678531 w 2584579"/>
              <a:gd name="connsiteY2" fmla="*/ 2466 h 877394"/>
              <a:gd name="connsiteX3" fmla="*/ 746437 w 2584579"/>
              <a:gd name="connsiteY3" fmla="*/ 146986 h 877394"/>
              <a:gd name="connsiteX4" fmla="*/ 951722 w 2584579"/>
              <a:gd name="connsiteY4" fmla="*/ 316 h 877394"/>
              <a:gd name="connsiteX5" fmla="*/ 1026367 w 2584579"/>
              <a:gd name="connsiteY5" fmla="*/ 196259 h 877394"/>
              <a:gd name="connsiteX6" fmla="*/ 1110343 w 2584579"/>
              <a:gd name="connsiteY6" fmla="*/ 74961 h 877394"/>
              <a:gd name="connsiteX7" fmla="*/ 1259632 w 2584579"/>
              <a:gd name="connsiteY7" fmla="*/ 84292 h 877394"/>
              <a:gd name="connsiteX8" fmla="*/ 1614196 w 2584579"/>
              <a:gd name="connsiteY8" fmla="*/ 93622 h 877394"/>
              <a:gd name="connsiteX9" fmla="*/ 2584579 w 2584579"/>
              <a:gd name="connsiteY9" fmla="*/ 877394 h 877394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867990 w 2584579"/>
              <a:gd name="connsiteY5" fmla="*/ 113426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87897 h 837701"/>
              <a:gd name="connsiteX1" fmla="*/ 603376 w 2584579"/>
              <a:gd name="connsiteY1" fmla="*/ 80244 h 837701"/>
              <a:gd name="connsiteX2" fmla="*/ 662057 w 2584579"/>
              <a:gd name="connsiteY2" fmla="*/ 21659 h 837701"/>
              <a:gd name="connsiteX3" fmla="*/ 697950 w 2584579"/>
              <a:gd name="connsiteY3" fmla="*/ 125150 h 837701"/>
              <a:gd name="connsiteX4" fmla="*/ 735686 w 2584579"/>
              <a:gd name="connsiteY4" fmla="*/ 17383 h 837701"/>
              <a:gd name="connsiteX5" fmla="*/ 772327 w 2584579"/>
              <a:gd name="connsiteY5" fmla="*/ 117237 h 837701"/>
              <a:gd name="connsiteX6" fmla="*/ 816615 w 2584579"/>
              <a:gd name="connsiteY6" fmla="*/ 68006 h 837701"/>
              <a:gd name="connsiteX7" fmla="*/ 960850 w 2584579"/>
              <a:gd name="connsiteY7" fmla="*/ 68409 h 837701"/>
              <a:gd name="connsiteX8" fmla="*/ 1614196 w 2584579"/>
              <a:gd name="connsiteY8" fmla="*/ 53929 h 837701"/>
              <a:gd name="connsiteX9" fmla="*/ 2584579 w 2584579"/>
              <a:gd name="connsiteY9" fmla="*/ 837701 h 837701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162091 w 2584579"/>
              <a:gd name="connsiteY8" fmla="*/ 70773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32357 w 2584579"/>
              <a:gd name="connsiteY7" fmla="*/ 69285 h 820319"/>
              <a:gd name="connsiteX8" fmla="*/ 2584579 w 2584579"/>
              <a:gd name="connsiteY8" fmla="*/ 820319 h 820319"/>
              <a:gd name="connsiteX0" fmla="*/ 0 w 1272820"/>
              <a:gd name="connsiteY0" fmla="*/ 76556 h 168030"/>
              <a:gd name="connsiteX1" fmla="*/ 603376 w 1272820"/>
              <a:gd name="connsiteY1" fmla="*/ 68903 h 168030"/>
              <a:gd name="connsiteX2" fmla="*/ 662057 w 1272820"/>
              <a:gd name="connsiteY2" fmla="*/ 10318 h 168030"/>
              <a:gd name="connsiteX3" fmla="*/ 697950 w 1272820"/>
              <a:gd name="connsiteY3" fmla="*/ 113809 h 168030"/>
              <a:gd name="connsiteX4" fmla="*/ 735686 w 1272820"/>
              <a:gd name="connsiteY4" fmla="*/ 6042 h 168030"/>
              <a:gd name="connsiteX5" fmla="*/ 772327 w 1272820"/>
              <a:gd name="connsiteY5" fmla="*/ 105896 h 168030"/>
              <a:gd name="connsiteX6" fmla="*/ 816615 w 1272820"/>
              <a:gd name="connsiteY6" fmla="*/ 56665 h 168030"/>
              <a:gd name="connsiteX7" fmla="*/ 1032357 w 1272820"/>
              <a:gd name="connsiteY7" fmla="*/ 75326 h 168030"/>
              <a:gd name="connsiteX8" fmla="*/ 1272820 w 1272820"/>
              <a:gd name="connsiteY8" fmla="*/ 168030 h 168030"/>
              <a:gd name="connsiteX0" fmla="*/ 0 w 1272820"/>
              <a:gd name="connsiteY0" fmla="*/ 70515 h 161989"/>
              <a:gd name="connsiteX1" fmla="*/ 603376 w 1272820"/>
              <a:gd name="connsiteY1" fmla="*/ 62862 h 161989"/>
              <a:gd name="connsiteX2" fmla="*/ 662057 w 1272820"/>
              <a:gd name="connsiteY2" fmla="*/ 4277 h 161989"/>
              <a:gd name="connsiteX3" fmla="*/ 697950 w 1272820"/>
              <a:gd name="connsiteY3" fmla="*/ 107768 h 161989"/>
              <a:gd name="connsiteX4" fmla="*/ 735686 w 1272820"/>
              <a:gd name="connsiteY4" fmla="*/ 1 h 161989"/>
              <a:gd name="connsiteX5" fmla="*/ 772327 w 1272820"/>
              <a:gd name="connsiteY5" fmla="*/ 99855 h 161989"/>
              <a:gd name="connsiteX6" fmla="*/ 816615 w 1272820"/>
              <a:gd name="connsiteY6" fmla="*/ 50624 h 161989"/>
              <a:gd name="connsiteX7" fmla="*/ 1032357 w 1272820"/>
              <a:gd name="connsiteY7" fmla="*/ 69285 h 161989"/>
              <a:gd name="connsiteX8" fmla="*/ 1272820 w 1272820"/>
              <a:gd name="connsiteY8" fmla="*/ 161989 h 161989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032357 w 1326024"/>
              <a:gd name="connsiteY7" fmla="*/ 69285 h 182822"/>
              <a:gd name="connsiteX8" fmla="*/ 1326024 w 1326024"/>
              <a:gd name="connsiteY8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4617"/>
              <a:gd name="connsiteY0" fmla="*/ 70515 h 256202"/>
              <a:gd name="connsiteX1" fmla="*/ 603376 w 1484617"/>
              <a:gd name="connsiteY1" fmla="*/ 62862 h 256202"/>
              <a:gd name="connsiteX2" fmla="*/ 662057 w 1484617"/>
              <a:gd name="connsiteY2" fmla="*/ 4277 h 256202"/>
              <a:gd name="connsiteX3" fmla="*/ 697950 w 1484617"/>
              <a:gd name="connsiteY3" fmla="*/ 107768 h 256202"/>
              <a:gd name="connsiteX4" fmla="*/ 735686 w 1484617"/>
              <a:gd name="connsiteY4" fmla="*/ 1 h 256202"/>
              <a:gd name="connsiteX5" fmla="*/ 772327 w 1484617"/>
              <a:gd name="connsiteY5" fmla="*/ 99855 h 256202"/>
              <a:gd name="connsiteX6" fmla="*/ 816615 w 1484617"/>
              <a:gd name="connsiteY6" fmla="*/ 50624 h 256202"/>
              <a:gd name="connsiteX7" fmla="*/ 1484617 w 1484617"/>
              <a:gd name="connsiteY7" fmla="*/ 256202 h 256202"/>
              <a:gd name="connsiteX0" fmla="*/ 0 w 1506021"/>
              <a:gd name="connsiteY0" fmla="*/ 70515 h 259674"/>
              <a:gd name="connsiteX1" fmla="*/ 603376 w 1506021"/>
              <a:gd name="connsiteY1" fmla="*/ 62862 h 259674"/>
              <a:gd name="connsiteX2" fmla="*/ 662057 w 1506021"/>
              <a:gd name="connsiteY2" fmla="*/ 4277 h 259674"/>
              <a:gd name="connsiteX3" fmla="*/ 697950 w 1506021"/>
              <a:gd name="connsiteY3" fmla="*/ 107768 h 259674"/>
              <a:gd name="connsiteX4" fmla="*/ 735686 w 1506021"/>
              <a:gd name="connsiteY4" fmla="*/ 1 h 259674"/>
              <a:gd name="connsiteX5" fmla="*/ 772327 w 1506021"/>
              <a:gd name="connsiteY5" fmla="*/ 99855 h 259674"/>
              <a:gd name="connsiteX6" fmla="*/ 816615 w 1506021"/>
              <a:gd name="connsiteY6" fmla="*/ 50624 h 259674"/>
              <a:gd name="connsiteX7" fmla="*/ 1506021 w 1506021"/>
              <a:gd name="connsiteY7" fmla="*/ 259674 h 259674"/>
              <a:gd name="connsiteX0" fmla="*/ 0 w 1113869"/>
              <a:gd name="connsiteY0" fmla="*/ 67167 h 259674"/>
              <a:gd name="connsiteX1" fmla="*/ 211224 w 1113869"/>
              <a:gd name="connsiteY1" fmla="*/ 62862 h 259674"/>
              <a:gd name="connsiteX2" fmla="*/ 269905 w 1113869"/>
              <a:gd name="connsiteY2" fmla="*/ 4277 h 259674"/>
              <a:gd name="connsiteX3" fmla="*/ 305798 w 1113869"/>
              <a:gd name="connsiteY3" fmla="*/ 107768 h 259674"/>
              <a:gd name="connsiteX4" fmla="*/ 343534 w 1113869"/>
              <a:gd name="connsiteY4" fmla="*/ 1 h 259674"/>
              <a:gd name="connsiteX5" fmla="*/ 380175 w 1113869"/>
              <a:gd name="connsiteY5" fmla="*/ 99855 h 259674"/>
              <a:gd name="connsiteX6" fmla="*/ 424463 w 1113869"/>
              <a:gd name="connsiteY6" fmla="*/ 50624 h 259674"/>
              <a:gd name="connsiteX7" fmla="*/ 1113869 w 1113869"/>
              <a:gd name="connsiteY7" fmla="*/ 259674 h 25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3869" h="259674">
                <a:moveTo>
                  <a:pt x="0" y="67167"/>
                </a:moveTo>
                <a:cubicBezTo>
                  <a:pt x="201125" y="64616"/>
                  <a:pt x="10099" y="65413"/>
                  <a:pt x="211224" y="62862"/>
                </a:cubicBezTo>
                <a:cubicBezTo>
                  <a:pt x="243377" y="62239"/>
                  <a:pt x="254143" y="-3207"/>
                  <a:pt x="269905" y="4277"/>
                </a:cubicBezTo>
                <a:cubicBezTo>
                  <a:pt x="285667" y="11761"/>
                  <a:pt x="287000" y="105854"/>
                  <a:pt x="305798" y="107768"/>
                </a:cubicBezTo>
                <a:cubicBezTo>
                  <a:pt x="331137" y="110348"/>
                  <a:pt x="321895" y="-82"/>
                  <a:pt x="343534" y="1"/>
                </a:cubicBezTo>
                <a:cubicBezTo>
                  <a:pt x="369034" y="99"/>
                  <a:pt x="353582" y="88442"/>
                  <a:pt x="380175" y="99855"/>
                </a:cubicBezTo>
                <a:cubicBezTo>
                  <a:pt x="394795" y="106129"/>
                  <a:pt x="395881" y="52066"/>
                  <a:pt x="424463" y="50624"/>
                </a:cubicBezTo>
                <a:cubicBezTo>
                  <a:pt x="676359" y="58202"/>
                  <a:pt x="574770" y="32134"/>
                  <a:pt x="1113869" y="259674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49336" y="6712578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>
            <a:off x="-67479" y="6488668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9336" y="614917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46805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50205" y="648866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956" y="1003093"/>
            <a:ext cx="4041509" cy="33255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9336" y="4913523"/>
            <a:ext cx="2386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initial conditions:</a:t>
            </a:r>
          </a:p>
          <a:p>
            <a:r>
              <a:rPr lang="en-US" dirty="0" smtClean="0"/>
              <a:t>X=0,Y=0 @ z=0</a:t>
            </a:r>
            <a:endParaRPr lang="fr-FR" dirty="0"/>
          </a:p>
        </p:txBody>
      </p:sp>
      <p:sp>
        <p:nvSpPr>
          <p:cNvPr id="15" name="Isosceles Triangle 14"/>
          <p:cNvSpPr/>
          <p:nvPr/>
        </p:nvSpPr>
        <p:spPr>
          <a:xfrm rot="10800000">
            <a:off x="2985216" y="2831334"/>
            <a:ext cx="418641" cy="2974446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16" name="Isosceles Triangle 15"/>
          <p:cNvSpPr/>
          <p:nvPr/>
        </p:nvSpPr>
        <p:spPr>
          <a:xfrm rot="11700000">
            <a:off x="3332124" y="2766146"/>
            <a:ext cx="418641" cy="2587408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17" name="Isosceles Triangle 16"/>
          <p:cNvSpPr/>
          <p:nvPr/>
        </p:nvSpPr>
        <p:spPr>
          <a:xfrm rot="12600000">
            <a:off x="3726620" y="2747885"/>
            <a:ext cx="418641" cy="2469120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4545" y="1026188"/>
            <a:ext cx="3795169" cy="3302490"/>
          </a:xfrm>
          <a:prstGeom prst="rect">
            <a:avLst/>
          </a:prstGeom>
        </p:spPr>
      </p:pic>
      <p:sp>
        <p:nvSpPr>
          <p:cNvPr id="19" name="Freeform: Shape 3">
            <a:extLst>
              <a:ext uri="{FF2B5EF4-FFF2-40B4-BE49-F238E27FC236}">
                <a16:creationId xmlns:a16="http://schemas.microsoft.com/office/drawing/2014/main" id="{F3096D92-BA5B-4108-8913-45E3AEF17591}"/>
              </a:ext>
            </a:extLst>
          </p:cNvPr>
          <p:cNvSpPr/>
          <p:nvPr/>
        </p:nvSpPr>
        <p:spPr>
          <a:xfrm rot="15300000">
            <a:off x="7337051" y="4529994"/>
            <a:ext cx="3838472" cy="1853966"/>
          </a:xfrm>
          <a:custGeom>
            <a:avLst/>
            <a:gdLst>
              <a:gd name="connsiteX0" fmla="*/ 0 w 2584579"/>
              <a:gd name="connsiteY0" fmla="*/ 122041 h 887151"/>
              <a:gd name="connsiteX1" fmla="*/ 643812 w 2584579"/>
              <a:gd name="connsiteY1" fmla="*/ 122041 h 887151"/>
              <a:gd name="connsiteX2" fmla="*/ 793102 w 2584579"/>
              <a:gd name="connsiteY2" fmla="*/ 743 h 887151"/>
              <a:gd name="connsiteX3" fmla="*/ 867747 w 2584579"/>
              <a:gd name="connsiteY3" fmla="*/ 187355 h 887151"/>
              <a:gd name="connsiteX4" fmla="*/ 951722 w 2584579"/>
              <a:gd name="connsiteY4" fmla="*/ 10073 h 887151"/>
              <a:gd name="connsiteX5" fmla="*/ 1026367 w 2584579"/>
              <a:gd name="connsiteY5" fmla="*/ 206016 h 887151"/>
              <a:gd name="connsiteX6" fmla="*/ 1110343 w 2584579"/>
              <a:gd name="connsiteY6" fmla="*/ 84718 h 887151"/>
              <a:gd name="connsiteX7" fmla="*/ 1259632 w 2584579"/>
              <a:gd name="connsiteY7" fmla="*/ 94049 h 887151"/>
              <a:gd name="connsiteX8" fmla="*/ 1614196 w 2584579"/>
              <a:gd name="connsiteY8" fmla="*/ 103379 h 887151"/>
              <a:gd name="connsiteX9" fmla="*/ 2584579 w 2584579"/>
              <a:gd name="connsiteY9" fmla="*/ 887151 h 887151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297 h 887101"/>
              <a:gd name="connsiteX1" fmla="*/ 643812 w 2584579"/>
              <a:gd name="connsiteY1" fmla="*/ 121991 h 887101"/>
              <a:gd name="connsiteX2" fmla="*/ 793102 w 2584579"/>
              <a:gd name="connsiteY2" fmla="*/ 693 h 887101"/>
              <a:gd name="connsiteX3" fmla="*/ 867747 w 2584579"/>
              <a:gd name="connsiteY3" fmla="*/ 187305 h 887101"/>
              <a:gd name="connsiteX4" fmla="*/ 951722 w 2584579"/>
              <a:gd name="connsiteY4" fmla="*/ 10023 h 887101"/>
              <a:gd name="connsiteX5" fmla="*/ 1026367 w 2584579"/>
              <a:gd name="connsiteY5" fmla="*/ 205966 h 887101"/>
              <a:gd name="connsiteX6" fmla="*/ 1110343 w 2584579"/>
              <a:gd name="connsiteY6" fmla="*/ 84668 h 887101"/>
              <a:gd name="connsiteX7" fmla="*/ 1259632 w 2584579"/>
              <a:gd name="connsiteY7" fmla="*/ 93999 h 887101"/>
              <a:gd name="connsiteX8" fmla="*/ 1614196 w 2584579"/>
              <a:gd name="connsiteY8" fmla="*/ 103329 h 887101"/>
              <a:gd name="connsiteX9" fmla="*/ 2584579 w 2584579"/>
              <a:gd name="connsiteY9" fmla="*/ 887101 h 887101"/>
              <a:gd name="connsiteX0" fmla="*/ 0 w 2584579"/>
              <a:gd name="connsiteY0" fmla="*/ 137259 h 887063"/>
              <a:gd name="connsiteX1" fmla="*/ 643812 w 2584579"/>
              <a:gd name="connsiteY1" fmla="*/ 121953 h 887063"/>
              <a:gd name="connsiteX2" fmla="*/ 793102 w 2584579"/>
              <a:gd name="connsiteY2" fmla="*/ 655 h 887063"/>
              <a:gd name="connsiteX3" fmla="*/ 867747 w 2584579"/>
              <a:gd name="connsiteY3" fmla="*/ 187267 h 887063"/>
              <a:gd name="connsiteX4" fmla="*/ 951722 w 2584579"/>
              <a:gd name="connsiteY4" fmla="*/ 9985 h 887063"/>
              <a:gd name="connsiteX5" fmla="*/ 1026367 w 2584579"/>
              <a:gd name="connsiteY5" fmla="*/ 205928 h 887063"/>
              <a:gd name="connsiteX6" fmla="*/ 1110343 w 2584579"/>
              <a:gd name="connsiteY6" fmla="*/ 84630 h 887063"/>
              <a:gd name="connsiteX7" fmla="*/ 1259632 w 2584579"/>
              <a:gd name="connsiteY7" fmla="*/ 93961 h 887063"/>
              <a:gd name="connsiteX8" fmla="*/ 1614196 w 2584579"/>
              <a:gd name="connsiteY8" fmla="*/ 103291 h 887063"/>
              <a:gd name="connsiteX9" fmla="*/ 2584579 w 2584579"/>
              <a:gd name="connsiteY9" fmla="*/ 887063 h 887063"/>
              <a:gd name="connsiteX0" fmla="*/ 0 w 2584579"/>
              <a:gd name="connsiteY0" fmla="*/ 137094 h 886898"/>
              <a:gd name="connsiteX1" fmla="*/ 549460 w 2584579"/>
              <a:gd name="connsiteY1" fmla="*/ 129441 h 886898"/>
              <a:gd name="connsiteX2" fmla="*/ 793102 w 2584579"/>
              <a:gd name="connsiteY2" fmla="*/ 490 h 886898"/>
              <a:gd name="connsiteX3" fmla="*/ 867747 w 2584579"/>
              <a:gd name="connsiteY3" fmla="*/ 187102 h 886898"/>
              <a:gd name="connsiteX4" fmla="*/ 951722 w 2584579"/>
              <a:gd name="connsiteY4" fmla="*/ 9820 h 886898"/>
              <a:gd name="connsiteX5" fmla="*/ 1026367 w 2584579"/>
              <a:gd name="connsiteY5" fmla="*/ 205763 h 886898"/>
              <a:gd name="connsiteX6" fmla="*/ 1110343 w 2584579"/>
              <a:gd name="connsiteY6" fmla="*/ 84465 h 886898"/>
              <a:gd name="connsiteX7" fmla="*/ 1259632 w 2584579"/>
              <a:gd name="connsiteY7" fmla="*/ 93796 h 886898"/>
              <a:gd name="connsiteX8" fmla="*/ 1614196 w 2584579"/>
              <a:gd name="connsiteY8" fmla="*/ 103126 h 886898"/>
              <a:gd name="connsiteX9" fmla="*/ 2584579 w 2584579"/>
              <a:gd name="connsiteY9" fmla="*/ 886898 h 88689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590 h 877394"/>
              <a:gd name="connsiteX1" fmla="*/ 549460 w 2584579"/>
              <a:gd name="connsiteY1" fmla="*/ 119937 h 877394"/>
              <a:gd name="connsiteX2" fmla="*/ 678531 w 2584579"/>
              <a:gd name="connsiteY2" fmla="*/ 2466 h 877394"/>
              <a:gd name="connsiteX3" fmla="*/ 746437 w 2584579"/>
              <a:gd name="connsiteY3" fmla="*/ 146986 h 877394"/>
              <a:gd name="connsiteX4" fmla="*/ 951722 w 2584579"/>
              <a:gd name="connsiteY4" fmla="*/ 316 h 877394"/>
              <a:gd name="connsiteX5" fmla="*/ 1026367 w 2584579"/>
              <a:gd name="connsiteY5" fmla="*/ 196259 h 877394"/>
              <a:gd name="connsiteX6" fmla="*/ 1110343 w 2584579"/>
              <a:gd name="connsiteY6" fmla="*/ 74961 h 877394"/>
              <a:gd name="connsiteX7" fmla="*/ 1259632 w 2584579"/>
              <a:gd name="connsiteY7" fmla="*/ 84292 h 877394"/>
              <a:gd name="connsiteX8" fmla="*/ 1614196 w 2584579"/>
              <a:gd name="connsiteY8" fmla="*/ 93622 h 877394"/>
              <a:gd name="connsiteX9" fmla="*/ 2584579 w 2584579"/>
              <a:gd name="connsiteY9" fmla="*/ 877394 h 877394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867990 w 2584579"/>
              <a:gd name="connsiteY5" fmla="*/ 113426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87897 h 837701"/>
              <a:gd name="connsiteX1" fmla="*/ 603376 w 2584579"/>
              <a:gd name="connsiteY1" fmla="*/ 80244 h 837701"/>
              <a:gd name="connsiteX2" fmla="*/ 662057 w 2584579"/>
              <a:gd name="connsiteY2" fmla="*/ 21659 h 837701"/>
              <a:gd name="connsiteX3" fmla="*/ 697950 w 2584579"/>
              <a:gd name="connsiteY3" fmla="*/ 125150 h 837701"/>
              <a:gd name="connsiteX4" fmla="*/ 735686 w 2584579"/>
              <a:gd name="connsiteY4" fmla="*/ 17383 h 837701"/>
              <a:gd name="connsiteX5" fmla="*/ 772327 w 2584579"/>
              <a:gd name="connsiteY5" fmla="*/ 117237 h 837701"/>
              <a:gd name="connsiteX6" fmla="*/ 816615 w 2584579"/>
              <a:gd name="connsiteY6" fmla="*/ 68006 h 837701"/>
              <a:gd name="connsiteX7" fmla="*/ 960850 w 2584579"/>
              <a:gd name="connsiteY7" fmla="*/ 68409 h 837701"/>
              <a:gd name="connsiteX8" fmla="*/ 1614196 w 2584579"/>
              <a:gd name="connsiteY8" fmla="*/ 53929 h 837701"/>
              <a:gd name="connsiteX9" fmla="*/ 2584579 w 2584579"/>
              <a:gd name="connsiteY9" fmla="*/ 837701 h 837701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162091 w 2584579"/>
              <a:gd name="connsiteY8" fmla="*/ 70773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32357 w 2584579"/>
              <a:gd name="connsiteY7" fmla="*/ 69285 h 820319"/>
              <a:gd name="connsiteX8" fmla="*/ 2584579 w 2584579"/>
              <a:gd name="connsiteY8" fmla="*/ 820319 h 820319"/>
              <a:gd name="connsiteX0" fmla="*/ 0 w 1272820"/>
              <a:gd name="connsiteY0" fmla="*/ 76556 h 168030"/>
              <a:gd name="connsiteX1" fmla="*/ 603376 w 1272820"/>
              <a:gd name="connsiteY1" fmla="*/ 68903 h 168030"/>
              <a:gd name="connsiteX2" fmla="*/ 662057 w 1272820"/>
              <a:gd name="connsiteY2" fmla="*/ 10318 h 168030"/>
              <a:gd name="connsiteX3" fmla="*/ 697950 w 1272820"/>
              <a:gd name="connsiteY3" fmla="*/ 113809 h 168030"/>
              <a:gd name="connsiteX4" fmla="*/ 735686 w 1272820"/>
              <a:gd name="connsiteY4" fmla="*/ 6042 h 168030"/>
              <a:gd name="connsiteX5" fmla="*/ 772327 w 1272820"/>
              <a:gd name="connsiteY5" fmla="*/ 105896 h 168030"/>
              <a:gd name="connsiteX6" fmla="*/ 816615 w 1272820"/>
              <a:gd name="connsiteY6" fmla="*/ 56665 h 168030"/>
              <a:gd name="connsiteX7" fmla="*/ 1032357 w 1272820"/>
              <a:gd name="connsiteY7" fmla="*/ 75326 h 168030"/>
              <a:gd name="connsiteX8" fmla="*/ 1272820 w 1272820"/>
              <a:gd name="connsiteY8" fmla="*/ 168030 h 168030"/>
              <a:gd name="connsiteX0" fmla="*/ 0 w 1272820"/>
              <a:gd name="connsiteY0" fmla="*/ 70515 h 161989"/>
              <a:gd name="connsiteX1" fmla="*/ 603376 w 1272820"/>
              <a:gd name="connsiteY1" fmla="*/ 62862 h 161989"/>
              <a:gd name="connsiteX2" fmla="*/ 662057 w 1272820"/>
              <a:gd name="connsiteY2" fmla="*/ 4277 h 161989"/>
              <a:gd name="connsiteX3" fmla="*/ 697950 w 1272820"/>
              <a:gd name="connsiteY3" fmla="*/ 107768 h 161989"/>
              <a:gd name="connsiteX4" fmla="*/ 735686 w 1272820"/>
              <a:gd name="connsiteY4" fmla="*/ 1 h 161989"/>
              <a:gd name="connsiteX5" fmla="*/ 772327 w 1272820"/>
              <a:gd name="connsiteY5" fmla="*/ 99855 h 161989"/>
              <a:gd name="connsiteX6" fmla="*/ 816615 w 1272820"/>
              <a:gd name="connsiteY6" fmla="*/ 50624 h 161989"/>
              <a:gd name="connsiteX7" fmla="*/ 1032357 w 1272820"/>
              <a:gd name="connsiteY7" fmla="*/ 69285 h 161989"/>
              <a:gd name="connsiteX8" fmla="*/ 1272820 w 1272820"/>
              <a:gd name="connsiteY8" fmla="*/ 161989 h 161989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032357 w 1326024"/>
              <a:gd name="connsiteY7" fmla="*/ 69285 h 182822"/>
              <a:gd name="connsiteX8" fmla="*/ 1326024 w 1326024"/>
              <a:gd name="connsiteY8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4617"/>
              <a:gd name="connsiteY0" fmla="*/ 70515 h 256202"/>
              <a:gd name="connsiteX1" fmla="*/ 603376 w 1484617"/>
              <a:gd name="connsiteY1" fmla="*/ 62862 h 256202"/>
              <a:gd name="connsiteX2" fmla="*/ 662057 w 1484617"/>
              <a:gd name="connsiteY2" fmla="*/ 4277 h 256202"/>
              <a:gd name="connsiteX3" fmla="*/ 697950 w 1484617"/>
              <a:gd name="connsiteY3" fmla="*/ 107768 h 256202"/>
              <a:gd name="connsiteX4" fmla="*/ 735686 w 1484617"/>
              <a:gd name="connsiteY4" fmla="*/ 1 h 256202"/>
              <a:gd name="connsiteX5" fmla="*/ 772327 w 1484617"/>
              <a:gd name="connsiteY5" fmla="*/ 99855 h 256202"/>
              <a:gd name="connsiteX6" fmla="*/ 816615 w 1484617"/>
              <a:gd name="connsiteY6" fmla="*/ 50624 h 256202"/>
              <a:gd name="connsiteX7" fmla="*/ 1484617 w 1484617"/>
              <a:gd name="connsiteY7" fmla="*/ 256202 h 256202"/>
              <a:gd name="connsiteX0" fmla="*/ 0 w 1506021"/>
              <a:gd name="connsiteY0" fmla="*/ 70515 h 259674"/>
              <a:gd name="connsiteX1" fmla="*/ 603376 w 1506021"/>
              <a:gd name="connsiteY1" fmla="*/ 62862 h 259674"/>
              <a:gd name="connsiteX2" fmla="*/ 662057 w 1506021"/>
              <a:gd name="connsiteY2" fmla="*/ 4277 h 259674"/>
              <a:gd name="connsiteX3" fmla="*/ 697950 w 1506021"/>
              <a:gd name="connsiteY3" fmla="*/ 107768 h 259674"/>
              <a:gd name="connsiteX4" fmla="*/ 735686 w 1506021"/>
              <a:gd name="connsiteY4" fmla="*/ 1 h 259674"/>
              <a:gd name="connsiteX5" fmla="*/ 772327 w 1506021"/>
              <a:gd name="connsiteY5" fmla="*/ 99855 h 259674"/>
              <a:gd name="connsiteX6" fmla="*/ 816615 w 1506021"/>
              <a:gd name="connsiteY6" fmla="*/ 50624 h 259674"/>
              <a:gd name="connsiteX7" fmla="*/ 1506021 w 1506021"/>
              <a:gd name="connsiteY7" fmla="*/ 259674 h 259674"/>
              <a:gd name="connsiteX0" fmla="*/ 0 w 1113869"/>
              <a:gd name="connsiteY0" fmla="*/ 67167 h 259674"/>
              <a:gd name="connsiteX1" fmla="*/ 211224 w 1113869"/>
              <a:gd name="connsiteY1" fmla="*/ 62862 h 259674"/>
              <a:gd name="connsiteX2" fmla="*/ 269905 w 1113869"/>
              <a:gd name="connsiteY2" fmla="*/ 4277 h 259674"/>
              <a:gd name="connsiteX3" fmla="*/ 305798 w 1113869"/>
              <a:gd name="connsiteY3" fmla="*/ 107768 h 259674"/>
              <a:gd name="connsiteX4" fmla="*/ 343534 w 1113869"/>
              <a:gd name="connsiteY4" fmla="*/ 1 h 259674"/>
              <a:gd name="connsiteX5" fmla="*/ 380175 w 1113869"/>
              <a:gd name="connsiteY5" fmla="*/ 99855 h 259674"/>
              <a:gd name="connsiteX6" fmla="*/ 424463 w 1113869"/>
              <a:gd name="connsiteY6" fmla="*/ 50624 h 259674"/>
              <a:gd name="connsiteX7" fmla="*/ 1113869 w 1113869"/>
              <a:gd name="connsiteY7" fmla="*/ 259674 h 25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3869" h="259674">
                <a:moveTo>
                  <a:pt x="0" y="67167"/>
                </a:moveTo>
                <a:cubicBezTo>
                  <a:pt x="201125" y="64616"/>
                  <a:pt x="10099" y="65413"/>
                  <a:pt x="211224" y="62862"/>
                </a:cubicBezTo>
                <a:cubicBezTo>
                  <a:pt x="243377" y="62239"/>
                  <a:pt x="254143" y="-3207"/>
                  <a:pt x="269905" y="4277"/>
                </a:cubicBezTo>
                <a:cubicBezTo>
                  <a:pt x="285667" y="11761"/>
                  <a:pt x="287000" y="105854"/>
                  <a:pt x="305798" y="107768"/>
                </a:cubicBezTo>
                <a:cubicBezTo>
                  <a:pt x="331137" y="110348"/>
                  <a:pt x="321895" y="-82"/>
                  <a:pt x="343534" y="1"/>
                </a:cubicBezTo>
                <a:cubicBezTo>
                  <a:pt x="369034" y="99"/>
                  <a:pt x="353582" y="88442"/>
                  <a:pt x="380175" y="99855"/>
                </a:cubicBezTo>
                <a:cubicBezTo>
                  <a:pt x="394795" y="106129"/>
                  <a:pt x="395881" y="52066"/>
                  <a:pt x="424463" y="50624"/>
                </a:cubicBezTo>
                <a:cubicBezTo>
                  <a:pt x="676359" y="58202"/>
                  <a:pt x="574770" y="32134"/>
                  <a:pt x="1113869" y="259674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0" name="TextBox 19"/>
          <p:cNvSpPr txBox="1"/>
          <p:nvPr/>
        </p:nvSpPr>
        <p:spPr>
          <a:xfrm>
            <a:off x="5348571" y="4913522"/>
            <a:ext cx="2386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initial conditions:</a:t>
            </a:r>
          </a:p>
          <a:p>
            <a:r>
              <a:rPr lang="en-US" dirty="0" smtClean="0"/>
              <a:t>X=0,Y=0 @ z=5</a:t>
            </a:r>
            <a:endParaRPr lang="fr-FR" dirty="0"/>
          </a:p>
        </p:txBody>
      </p:sp>
      <p:sp>
        <p:nvSpPr>
          <p:cNvPr id="21" name="Isosceles Triangle 20"/>
          <p:cNvSpPr/>
          <p:nvPr/>
        </p:nvSpPr>
        <p:spPr>
          <a:xfrm rot="9900000">
            <a:off x="8184451" y="2831333"/>
            <a:ext cx="418641" cy="2974446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8531359" y="2766145"/>
            <a:ext cx="418641" cy="2587408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23" name="Isosceles Triangle 22"/>
          <p:cNvSpPr/>
          <p:nvPr/>
        </p:nvSpPr>
        <p:spPr>
          <a:xfrm rot="11700000">
            <a:off x="8925855" y="2747884"/>
            <a:ext cx="418641" cy="2469120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580176" y="6712578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>
            <a:off x="5363361" y="6488668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580176" y="614917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fr-FR" dirty="0"/>
          </a:p>
        </p:txBody>
      </p:sp>
      <p:sp>
        <p:nvSpPr>
          <p:cNvPr id="27" name="TextBox 26"/>
          <p:cNvSpPr txBox="1"/>
          <p:nvPr/>
        </p:nvSpPr>
        <p:spPr>
          <a:xfrm>
            <a:off x="5430840" y="646805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5981045" y="648866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3980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362" y="23504"/>
            <a:ext cx="28172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Effect of light </a:t>
            </a:r>
            <a:r>
              <a:rPr lang="en-US" b="1" dirty="0" err="1" smtClean="0"/>
              <a:t>xing</a:t>
            </a:r>
            <a:r>
              <a:rPr lang="en-US" b="1" dirty="0" smtClean="0"/>
              <a:t> the lens?</a:t>
            </a:r>
            <a:endParaRPr lang="fr-FR" b="1" dirty="0"/>
          </a:p>
        </p:txBody>
      </p:sp>
      <p:sp>
        <p:nvSpPr>
          <p:cNvPr id="3" name="Freeform: Shape 3">
            <a:extLst>
              <a:ext uri="{FF2B5EF4-FFF2-40B4-BE49-F238E27FC236}">
                <a16:creationId xmlns:a16="http://schemas.microsoft.com/office/drawing/2014/main" id="{F3096D92-BA5B-4108-8913-45E3AEF17591}"/>
              </a:ext>
            </a:extLst>
          </p:cNvPr>
          <p:cNvSpPr/>
          <p:nvPr/>
        </p:nvSpPr>
        <p:spPr>
          <a:xfrm rot="16200000">
            <a:off x="1830783" y="4436666"/>
            <a:ext cx="3838472" cy="1853966"/>
          </a:xfrm>
          <a:custGeom>
            <a:avLst/>
            <a:gdLst>
              <a:gd name="connsiteX0" fmla="*/ 0 w 2584579"/>
              <a:gd name="connsiteY0" fmla="*/ 122041 h 887151"/>
              <a:gd name="connsiteX1" fmla="*/ 643812 w 2584579"/>
              <a:gd name="connsiteY1" fmla="*/ 122041 h 887151"/>
              <a:gd name="connsiteX2" fmla="*/ 793102 w 2584579"/>
              <a:gd name="connsiteY2" fmla="*/ 743 h 887151"/>
              <a:gd name="connsiteX3" fmla="*/ 867747 w 2584579"/>
              <a:gd name="connsiteY3" fmla="*/ 187355 h 887151"/>
              <a:gd name="connsiteX4" fmla="*/ 951722 w 2584579"/>
              <a:gd name="connsiteY4" fmla="*/ 10073 h 887151"/>
              <a:gd name="connsiteX5" fmla="*/ 1026367 w 2584579"/>
              <a:gd name="connsiteY5" fmla="*/ 206016 h 887151"/>
              <a:gd name="connsiteX6" fmla="*/ 1110343 w 2584579"/>
              <a:gd name="connsiteY6" fmla="*/ 84718 h 887151"/>
              <a:gd name="connsiteX7" fmla="*/ 1259632 w 2584579"/>
              <a:gd name="connsiteY7" fmla="*/ 94049 h 887151"/>
              <a:gd name="connsiteX8" fmla="*/ 1614196 w 2584579"/>
              <a:gd name="connsiteY8" fmla="*/ 103379 h 887151"/>
              <a:gd name="connsiteX9" fmla="*/ 2584579 w 2584579"/>
              <a:gd name="connsiteY9" fmla="*/ 887151 h 887151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297 h 887101"/>
              <a:gd name="connsiteX1" fmla="*/ 643812 w 2584579"/>
              <a:gd name="connsiteY1" fmla="*/ 121991 h 887101"/>
              <a:gd name="connsiteX2" fmla="*/ 793102 w 2584579"/>
              <a:gd name="connsiteY2" fmla="*/ 693 h 887101"/>
              <a:gd name="connsiteX3" fmla="*/ 867747 w 2584579"/>
              <a:gd name="connsiteY3" fmla="*/ 187305 h 887101"/>
              <a:gd name="connsiteX4" fmla="*/ 951722 w 2584579"/>
              <a:gd name="connsiteY4" fmla="*/ 10023 h 887101"/>
              <a:gd name="connsiteX5" fmla="*/ 1026367 w 2584579"/>
              <a:gd name="connsiteY5" fmla="*/ 205966 h 887101"/>
              <a:gd name="connsiteX6" fmla="*/ 1110343 w 2584579"/>
              <a:gd name="connsiteY6" fmla="*/ 84668 h 887101"/>
              <a:gd name="connsiteX7" fmla="*/ 1259632 w 2584579"/>
              <a:gd name="connsiteY7" fmla="*/ 93999 h 887101"/>
              <a:gd name="connsiteX8" fmla="*/ 1614196 w 2584579"/>
              <a:gd name="connsiteY8" fmla="*/ 103329 h 887101"/>
              <a:gd name="connsiteX9" fmla="*/ 2584579 w 2584579"/>
              <a:gd name="connsiteY9" fmla="*/ 887101 h 887101"/>
              <a:gd name="connsiteX0" fmla="*/ 0 w 2584579"/>
              <a:gd name="connsiteY0" fmla="*/ 137259 h 887063"/>
              <a:gd name="connsiteX1" fmla="*/ 643812 w 2584579"/>
              <a:gd name="connsiteY1" fmla="*/ 121953 h 887063"/>
              <a:gd name="connsiteX2" fmla="*/ 793102 w 2584579"/>
              <a:gd name="connsiteY2" fmla="*/ 655 h 887063"/>
              <a:gd name="connsiteX3" fmla="*/ 867747 w 2584579"/>
              <a:gd name="connsiteY3" fmla="*/ 187267 h 887063"/>
              <a:gd name="connsiteX4" fmla="*/ 951722 w 2584579"/>
              <a:gd name="connsiteY4" fmla="*/ 9985 h 887063"/>
              <a:gd name="connsiteX5" fmla="*/ 1026367 w 2584579"/>
              <a:gd name="connsiteY5" fmla="*/ 205928 h 887063"/>
              <a:gd name="connsiteX6" fmla="*/ 1110343 w 2584579"/>
              <a:gd name="connsiteY6" fmla="*/ 84630 h 887063"/>
              <a:gd name="connsiteX7" fmla="*/ 1259632 w 2584579"/>
              <a:gd name="connsiteY7" fmla="*/ 93961 h 887063"/>
              <a:gd name="connsiteX8" fmla="*/ 1614196 w 2584579"/>
              <a:gd name="connsiteY8" fmla="*/ 103291 h 887063"/>
              <a:gd name="connsiteX9" fmla="*/ 2584579 w 2584579"/>
              <a:gd name="connsiteY9" fmla="*/ 887063 h 887063"/>
              <a:gd name="connsiteX0" fmla="*/ 0 w 2584579"/>
              <a:gd name="connsiteY0" fmla="*/ 137094 h 886898"/>
              <a:gd name="connsiteX1" fmla="*/ 549460 w 2584579"/>
              <a:gd name="connsiteY1" fmla="*/ 129441 h 886898"/>
              <a:gd name="connsiteX2" fmla="*/ 793102 w 2584579"/>
              <a:gd name="connsiteY2" fmla="*/ 490 h 886898"/>
              <a:gd name="connsiteX3" fmla="*/ 867747 w 2584579"/>
              <a:gd name="connsiteY3" fmla="*/ 187102 h 886898"/>
              <a:gd name="connsiteX4" fmla="*/ 951722 w 2584579"/>
              <a:gd name="connsiteY4" fmla="*/ 9820 h 886898"/>
              <a:gd name="connsiteX5" fmla="*/ 1026367 w 2584579"/>
              <a:gd name="connsiteY5" fmla="*/ 205763 h 886898"/>
              <a:gd name="connsiteX6" fmla="*/ 1110343 w 2584579"/>
              <a:gd name="connsiteY6" fmla="*/ 84465 h 886898"/>
              <a:gd name="connsiteX7" fmla="*/ 1259632 w 2584579"/>
              <a:gd name="connsiteY7" fmla="*/ 93796 h 886898"/>
              <a:gd name="connsiteX8" fmla="*/ 1614196 w 2584579"/>
              <a:gd name="connsiteY8" fmla="*/ 103126 h 886898"/>
              <a:gd name="connsiteX9" fmla="*/ 2584579 w 2584579"/>
              <a:gd name="connsiteY9" fmla="*/ 886898 h 88689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590 h 877394"/>
              <a:gd name="connsiteX1" fmla="*/ 549460 w 2584579"/>
              <a:gd name="connsiteY1" fmla="*/ 119937 h 877394"/>
              <a:gd name="connsiteX2" fmla="*/ 678531 w 2584579"/>
              <a:gd name="connsiteY2" fmla="*/ 2466 h 877394"/>
              <a:gd name="connsiteX3" fmla="*/ 746437 w 2584579"/>
              <a:gd name="connsiteY3" fmla="*/ 146986 h 877394"/>
              <a:gd name="connsiteX4" fmla="*/ 951722 w 2584579"/>
              <a:gd name="connsiteY4" fmla="*/ 316 h 877394"/>
              <a:gd name="connsiteX5" fmla="*/ 1026367 w 2584579"/>
              <a:gd name="connsiteY5" fmla="*/ 196259 h 877394"/>
              <a:gd name="connsiteX6" fmla="*/ 1110343 w 2584579"/>
              <a:gd name="connsiteY6" fmla="*/ 74961 h 877394"/>
              <a:gd name="connsiteX7" fmla="*/ 1259632 w 2584579"/>
              <a:gd name="connsiteY7" fmla="*/ 84292 h 877394"/>
              <a:gd name="connsiteX8" fmla="*/ 1614196 w 2584579"/>
              <a:gd name="connsiteY8" fmla="*/ 93622 h 877394"/>
              <a:gd name="connsiteX9" fmla="*/ 2584579 w 2584579"/>
              <a:gd name="connsiteY9" fmla="*/ 877394 h 877394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867990 w 2584579"/>
              <a:gd name="connsiteY5" fmla="*/ 113426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87897 h 837701"/>
              <a:gd name="connsiteX1" fmla="*/ 603376 w 2584579"/>
              <a:gd name="connsiteY1" fmla="*/ 80244 h 837701"/>
              <a:gd name="connsiteX2" fmla="*/ 662057 w 2584579"/>
              <a:gd name="connsiteY2" fmla="*/ 21659 h 837701"/>
              <a:gd name="connsiteX3" fmla="*/ 697950 w 2584579"/>
              <a:gd name="connsiteY3" fmla="*/ 125150 h 837701"/>
              <a:gd name="connsiteX4" fmla="*/ 735686 w 2584579"/>
              <a:gd name="connsiteY4" fmla="*/ 17383 h 837701"/>
              <a:gd name="connsiteX5" fmla="*/ 772327 w 2584579"/>
              <a:gd name="connsiteY5" fmla="*/ 117237 h 837701"/>
              <a:gd name="connsiteX6" fmla="*/ 816615 w 2584579"/>
              <a:gd name="connsiteY6" fmla="*/ 68006 h 837701"/>
              <a:gd name="connsiteX7" fmla="*/ 960850 w 2584579"/>
              <a:gd name="connsiteY7" fmla="*/ 68409 h 837701"/>
              <a:gd name="connsiteX8" fmla="*/ 1614196 w 2584579"/>
              <a:gd name="connsiteY8" fmla="*/ 53929 h 837701"/>
              <a:gd name="connsiteX9" fmla="*/ 2584579 w 2584579"/>
              <a:gd name="connsiteY9" fmla="*/ 837701 h 837701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162091 w 2584579"/>
              <a:gd name="connsiteY8" fmla="*/ 70773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32357 w 2584579"/>
              <a:gd name="connsiteY7" fmla="*/ 69285 h 820319"/>
              <a:gd name="connsiteX8" fmla="*/ 2584579 w 2584579"/>
              <a:gd name="connsiteY8" fmla="*/ 820319 h 820319"/>
              <a:gd name="connsiteX0" fmla="*/ 0 w 1272820"/>
              <a:gd name="connsiteY0" fmla="*/ 76556 h 168030"/>
              <a:gd name="connsiteX1" fmla="*/ 603376 w 1272820"/>
              <a:gd name="connsiteY1" fmla="*/ 68903 h 168030"/>
              <a:gd name="connsiteX2" fmla="*/ 662057 w 1272820"/>
              <a:gd name="connsiteY2" fmla="*/ 10318 h 168030"/>
              <a:gd name="connsiteX3" fmla="*/ 697950 w 1272820"/>
              <a:gd name="connsiteY3" fmla="*/ 113809 h 168030"/>
              <a:gd name="connsiteX4" fmla="*/ 735686 w 1272820"/>
              <a:gd name="connsiteY4" fmla="*/ 6042 h 168030"/>
              <a:gd name="connsiteX5" fmla="*/ 772327 w 1272820"/>
              <a:gd name="connsiteY5" fmla="*/ 105896 h 168030"/>
              <a:gd name="connsiteX6" fmla="*/ 816615 w 1272820"/>
              <a:gd name="connsiteY6" fmla="*/ 56665 h 168030"/>
              <a:gd name="connsiteX7" fmla="*/ 1032357 w 1272820"/>
              <a:gd name="connsiteY7" fmla="*/ 75326 h 168030"/>
              <a:gd name="connsiteX8" fmla="*/ 1272820 w 1272820"/>
              <a:gd name="connsiteY8" fmla="*/ 168030 h 168030"/>
              <a:gd name="connsiteX0" fmla="*/ 0 w 1272820"/>
              <a:gd name="connsiteY0" fmla="*/ 70515 h 161989"/>
              <a:gd name="connsiteX1" fmla="*/ 603376 w 1272820"/>
              <a:gd name="connsiteY1" fmla="*/ 62862 h 161989"/>
              <a:gd name="connsiteX2" fmla="*/ 662057 w 1272820"/>
              <a:gd name="connsiteY2" fmla="*/ 4277 h 161989"/>
              <a:gd name="connsiteX3" fmla="*/ 697950 w 1272820"/>
              <a:gd name="connsiteY3" fmla="*/ 107768 h 161989"/>
              <a:gd name="connsiteX4" fmla="*/ 735686 w 1272820"/>
              <a:gd name="connsiteY4" fmla="*/ 1 h 161989"/>
              <a:gd name="connsiteX5" fmla="*/ 772327 w 1272820"/>
              <a:gd name="connsiteY5" fmla="*/ 99855 h 161989"/>
              <a:gd name="connsiteX6" fmla="*/ 816615 w 1272820"/>
              <a:gd name="connsiteY6" fmla="*/ 50624 h 161989"/>
              <a:gd name="connsiteX7" fmla="*/ 1032357 w 1272820"/>
              <a:gd name="connsiteY7" fmla="*/ 69285 h 161989"/>
              <a:gd name="connsiteX8" fmla="*/ 1272820 w 1272820"/>
              <a:gd name="connsiteY8" fmla="*/ 161989 h 161989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032357 w 1326024"/>
              <a:gd name="connsiteY7" fmla="*/ 69285 h 182822"/>
              <a:gd name="connsiteX8" fmla="*/ 1326024 w 1326024"/>
              <a:gd name="connsiteY8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4617"/>
              <a:gd name="connsiteY0" fmla="*/ 70515 h 256202"/>
              <a:gd name="connsiteX1" fmla="*/ 603376 w 1484617"/>
              <a:gd name="connsiteY1" fmla="*/ 62862 h 256202"/>
              <a:gd name="connsiteX2" fmla="*/ 662057 w 1484617"/>
              <a:gd name="connsiteY2" fmla="*/ 4277 h 256202"/>
              <a:gd name="connsiteX3" fmla="*/ 697950 w 1484617"/>
              <a:gd name="connsiteY3" fmla="*/ 107768 h 256202"/>
              <a:gd name="connsiteX4" fmla="*/ 735686 w 1484617"/>
              <a:gd name="connsiteY4" fmla="*/ 1 h 256202"/>
              <a:gd name="connsiteX5" fmla="*/ 772327 w 1484617"/>
              <a:gd name="connsiteY5" fmla="*/ 99855 h 256202"/>
              <a:gd name="connsiteX6" fmla="*/ 816615 w 1484617"/>
              <a:gd name="connsiteY6" fmla="*/ 50624 h 256202"/>
              <a:gd name="connsiteX7" fmla="*/ 1484617 w 1484617"/>
              <a:gd name="connsiteY7" fmla="*/ 256202 h 256202"/>
              <a:gd name="connsiteX0" fmla="*/ 0 w 1506021"/>
              <a:gd name="connsiteY0" fmla="*/ 70515 h 259674"/>
              <a:gd name="connsiteX1" fmla="*/ 603376 w 1506021"/>
              <a:gd name="connsiteY1" fmla="*/ 62862 h 259674"/>
              <a:gd name="connsiteX2" fmla="*/ 662057 w 1506021"/>
              <a:gd name="connsiteY2" fmla="*/ 4277 h 259674"/>
              <a:gd name="connsiteX3" fmla="*/ 697950 w 1506021"/>
              <a:gd name="connsiteY3" fmla="*/ 107768 h 259674"/>
              <a:gd name="connsiteX4" fmla="*/ 735686 w 1506021"/>
              <a:gd name="connsiteY4" fmla="*/ 1 h 259674"/>
              <a:gd name="connsiteX5" fmla="*/ 772327 w 1506021"/>
              <a:gd name="connsiteY5" fmla="*/ 99855 h 259674"/>
              <a:gd name="connsiteX6" fmla="*/ 816615 w 1506021"/>
              <a:gd name="connsiteY6" fmla="*/ 50624 h 259674"/>
              <a:gd name="connsiteX7" fmla="*/ 1506021 w 1506021"/>
              <a:gd name="connsiteY7" fmla="*/ 259674 h 259674"/>
              <a:gd name="connsiteX0" fmla="*/ 0 w 1113869"/>
              <a:gd name="connsiteY0" fmla="*/ 67167 h 259674"/>
              <a:gd name="connsiteX1" fmla="*/ 211224 w 1113869"/>
              <a:gd name="connsiteY1" fmla="*/ 62862 h 259674"/>
              <a:gd name="connsiteX2" fmla="*/ 269905 w 1113869"/>
              <a:gd name="connsiteY2" fmla="*/ 4277 h 259674"/>
              <a:gd name="connsiteX3" fmla="*/ 305798 w 1113869"/>
              <a:gd name="connsiteY3" fmla="*/ 107768 h 259674"/>
              <a:gd name="connsiteX4" fmla="*/ 343534 w 1113869"/>
              <a:gd name="connsiteY4" fmla="*/ 1 h 259674"/>
              <a:gd name="connsiteX5" fmla="*/ 380175 w 1113869"/>
              <a:gd name="connsiteY5" fmla="*/ 99855 h 259674"/>
              <a:gd name="connsiteX6" fmla="*/ 424463 w 1113869"/>
              <a:gd name="connsiteY6" fmla="*/ 50624 h 259674"/>
              <a:gd name="connsiteX7" fmla="*/ 1113869 w 1113869"/>
              <a:gd name="connsiteY7" fmla="*/ 259674 h 25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3869" h="259674">
                <a:moveTo>
                  <a:pt x="0" y="67167"/>
                </a:moveTo>
                <a:cubicBezTo>
                  <a:pt x="201125" y="64616"/>
                  <a:pt x="10099" y="65413"/>
                  <a:pt x="211224" y="62862"/>
                </a:cubicBezTo>
                <a:cubicBezTo>
                  <a:pt x="243377" y="62239"/>
                  <a:pt x="254143" y="-3207"/>
                  <a:pt x="269905" y="4277"/>
                </a:cubicBezTo>
                <a:cubicBezTo>
                  <a:pt x="285667" y="11761"/>
                  <a:pt x="287000" y="105854"/>
                  <a:pt x="305798" y="107768"/>
                </a:cubicBezTo>
                <a:cubicBezTo>
                  <a:pt x="331137" y="110348"/>
                  <a:pt x="321895" y="-82"/>
                  <a:pt x="343534" y="1"/>
                </a:cubicBezTo>
                <a:cubicBezTo>
                  <a:pt x="369034" y="99"/>
                  <a:pt x="353582" y="88442"/>
                  <a:pt x="380175" y="99855"/>
                </a:cubicBezTo>
                <a:cubicBezTo>
                  <a:pt x="394795" y="106129"/>
                  <a:pt x="395881" y="52066"/>
                  <a:pt x="424463" y="50624"/>
                </a:cubicBezTo>
                <a:cubicBezTo>
                  <a:pt x="676359" y="58202"/>
                  <a:pt x="574770" y="32134"/>
                  <a:pt x="1113869" y="259674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49336" y="6712578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rot="16200000">
            <a:off x="-67479" y="6488668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49336" y="614917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46805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550205" y="648866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fr-FR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t="37749" b="37074"/>
          <a:stretch/>
        </p:blipFill>
        <p:spPr>
          <a:xfrm>
            <a:off x="1242956" y="2258458"/>
            <a:ext cx="4041509" cy="83728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9336" y="4913523"/>
            <a:ext cx="2386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initial conditions:</a:t>
            </a:r>
          </a:p>
          <a:p>
            <a:r>
              <a:rPr lang="en-US" dirty="0" smtClean="0"/>
              <a:t>X=0,Y=0 @ z=0</a:t>
            </a:r>
            <a:endParaRPr lang="fr-FR" dirty="0"/>
          </a:p>
        </p:txBody>
      </p:sp>
      <p:sp>
        <p:nvSpPr>
          <p:cNvPr id="15" name="Isosceles Triangle 14"/>
          <p:cNvSpPr/>
          <p:nvPr/>
        </p:nvSpPr>
        <p:spPr>
          <a:xfrm rot="10800000">
            <a:off x="2985216" y="2831334"/>
            <a:ext cx="418641" cy="2974446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16" name="Isosceles Triangle 15"/>
          <p:cNvSpPr/>
          <p:nvPr/>
        </p:nvSpPr>
        <p:spPr>
          <a:xfrm rot="11700000">
            <a:off x="3332124" y="2766146"/>
            <a:ext cx="418641" cy="2587408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17" name="Isosceles Triangle 16"/>
          <p:cNvSpPr/>
          <p:nvPr/>
        </p:nvSpPr>
        <p:spPr>
          <a:xfrm rot="12600000">
            <a:off x="3726620" y="2747885"/>
            <a:ext cx="418641" cy="2469120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t="37647" b="39334"/>
          <a:stretch/>
        </p:blipFill>
        <p:spPr>
          <a:xfrm>
            <a:off x="6864545" y="2269475"/>
            <a:ext cx="3795169" cy="760164"/>
          </a:xfrm>
          <a:prstGeom prst="rect">
            <a:avLst/>
          </a:prstGeom>
        </p:spPr>
      </p:pic>
      <p:sp>
        <p:nvSpPr>
          <p:cNvPr id="19" name="Freeform: Shape 3">
            <a:extLst>
              <a:ext uri="{FF2B5EF4-FFF2-40B4-BE49-F238E27FC236}">
                <a16:creationId xmlns:a16="http://schemas.microsoft.com/office/drawing/2014/main" id="{F3096D92-BA5B-4108-8913-45E3AEF17591}"/>
              </a:ext>
            </a:extLst>
          </p:cNvPr>
          <p:cNvSpPr/>
          <p:nvPr/>
        </p:nvSpPr>
        <p:spPr>
          <a:xfrm rot="15300000">
            <a:off x="7337051" y="4529994"/>
            <a:ext cx="3838472" cy="1853966"/>
          </a:xfrm>
          <a:custGeom>
            <a:avLst/>
            <a:gdLst>
              <a:gd name="connsiteX0" fmla="*/ 0 w 2584579"/>
              <a:gd name="connsiteY0" fmla="*/ 122041 h 887151"/>
              <a:gd name="connsiteX1" fmla="*/ 643812 w 2584579"/>
              <a:gd name="connsiteY1" fmla="*/ 122041 h 887151"/>
              <a:gd name="connsiteX2" fmla="*/ 793102 w 2584579"/>
              <a:gd name="connsiteY2" fmla="*/ 743 h 887151"/>
              <a:gd name="connsiteX3" fmla="*/ 867747 w 2584579"/>
              <a:gd name="connsiteY3" fmla="*/ 187355 h 887151"/>
              <a:gd name="connsiteX4" fmla="*/ 951722 w 2584579"/>
              <a:gd name="connsiteY4" fmla="*/ 10073 h 887151"/>
              <a:gd name="connsiteX5" fmla="*/ 1026367 w 2584579"/>
              <a:gd name="connsiteY5" fmla="*/ 206016 h 887151"/>
              <a:gd name="connsiteX6" fmla="*/ 1110343 w 2584579"/>
              <a:gd name="connsiteY6" fmla="*/ 84718 h 887151"/>
              <a:gd name="connsiteX7" fmla="*/ 1259632 w 2584579"/>
              <a:gd name="connsiteY7" fmla="*/ 94049 h 887151"/>
              <a:gd name="connsiteX8" fmla="*/ 1614196 w 2584579"/>
              <a:gd name="connsiteY8" fmla="*/ 103379 h 887151"/>
              <a:gd name="connsiteX9" fmla="*/ 2584579 w 2584579"/>
              <a:gd name="connsiteY9" fmla="*/ 887151 h 887151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363 h 887167"/>
              <a:gd name="connsiteX1" fmla="*/ 643812 w 2584579"/>
              <a:gd name="connsiteY1" fmla="*/ 122057 h 887167"/>
              <a:gd name="connsiteX2" fmla="*/ 793102 w 2584579"/>
              <a:gd name="connsiteY2" fmla="*/ 759 h 887167"/>
              <a:gd name="connsiteX3" fmla="*/ 867747 w 2584579"/>
              <a:gd name="connsiteY3" fmla="*/ 187371 h 887167"/>
              <a:gd name="connsiteX4" fmla="*/ 951722 w 2584579"/>
              <a:gd name="connsiteY4" fmla="*/ 10089 h 887167"/>
              <a:gd name="connsiteX5" fmla="*/ 1026367 w 2584579"/>
              <a:gd name="connsiteY5" fmla="*/ 206032 h 887167"/>
              <a:gd name="connsiteX6" fmla="*/ 1110343 w 2584579"/>
              <a:gd name="connsiteY6" fmla="*/ 84734 h 887167"/>
              <a:gd name="connsiteX7" fmla="*/ 1259632 w 2584579"/>
              <a:gd name="connsiteY7" fmla="*/ 94065 h 887167"/>
              <a:gd name="connsiteX8" fmla="*/ 1614196 w 2584579"/>
              <a:gd name="connsiteY8" fmla="*/ 103395 h 887167"/>
              <a:gd name="connsiteX9" fmla="*/ 2584579 w 2584579"/>
              <a:gd name="connsiteY9" fmla="*/ 887167 h 887167"/>
              <a:gd name="connsiteX0" fmla="*/ 0 w 2584579"/>
              <a:gd name="connsiteY0" fmla="*/ 137297 h 887101"/>
              <a:gd name="connsiteX1" fmla="*/ 643812 w 2584579"/>
              <a:gd name="connsiteY1" fmla="*/ 121991 h 887101"/>
              <a:gd name="connsiteX2" fmla="*/ 793102 w 2584579"/>
              <a:gd name="connsiteY2" fmla="*/ 693 h 887101"/>
              <a:gd name="connsiteX3" fmla="*/ 867747 w 2584579"/>
              <a:gd name="connsiteY3" fmla="*/ 187305 h 887101"/>
              <a:gd name="connsiteX4" fmla="*/ 951722 w 2584579"/>
              <a:gd name="connsiteY4" fmla="*/ 10023 h 887101"/>
              <a:gd name="connsiteX5" fmla="*/ 1026367 w 2584579"/>
              <a:gd name="connsiteY5" fmla="*/ 205966 h 887101"/>
              <a:gd name="connsiteX6" fmla="*/ 1110343 w 2584579"/>
              <a:gd name="connsiteY6" fmla="*/ 84668 h 887101"/>
              <a:gd name="connsiteX7" fmla="*/ 1259632 w 2584579"/>
              <a:gd name="connsiteY7" fmla="*/ 93999 h 887101"/>
              <a:gd name="connsiteX8" fmla="*/ 1614196 w 2584579"/>
              <a:gd name="connsiteY8" fmla="*/ 103329 h 887101"/>
              <a:gd name="connsiteX9" fmla="*/ 2584579 w 2584579"/>
              <a:gd name="connsiteY9" fmla="*/ 887101 h 887101"/>
              <a:gd name="connsiteX0" fmla="*/ 0 w 2584579"/>
              <a:gd name="connsiteY0" fmla="*/ 137259 h 887063"/>
              <a:gd name="connsiteX1" fmla="*/ 643812 w 2584579"/>
              <a:gd name="connsiteY1" fmla="*/ 121953 h 887063"/>
              <a:gd name="connsiteX2" fmla="*/ 793102 w 2584579"/>
              <a:gd name="connsiteY2" fmla="*/ 655 h 887063"/>
              <a:gd name="connsiteX3" fmla="*/ 867747 w 2584579"/>
              <a:gd name="connsiteY3" fmla="*/ 187267 h 887063"/>
              <a:gd name="connsiteX4" fmla="*/ 951722 w 2584579"/>
              <a:gd name="connsiteY4" fmla="*/ 9985 h 887063"/>
              <a:gd name="connsiteX5" fmla="*/ 1026367 w 2584579"/>
              <a:gd name="connsiteY5" fmla="*/ 205928 h 887063"/>
              <a:gd name="connsiteX6" fmla="*/ 1110343 w 2584579"/>
              <a:gd name="connsiteY6" fmla="*/ 84630 h 887063"/>
              <a:gd name="connsiteX7" fmla="*/ 1259632 w 2584579"/>
              <a:gd name="connsiteY7" fmla="*/ 93961 h 887063"/>
              <a:gd name="connsiteX8" fmla="*/ 1614196 w 2584579"/>
              <a:gd name="connsiteY8" fmla="*/ 103291 h 887063"/>
              <a:gd name="connsiteX9" fmla="*/ 2584579 w 2584579"/>
              <a:gd name="connsiteY9" fmla="*/ 887063 h 887063"/>
              <a:gd name="connsiteX0" fmla="*/ 0 w 2584579"/>
              <a:gd name="connsiteY0" fmla="*/ 137094 h 886898"/>
              <a:gd name="connsiteX1" fmla="*/ 549460 w 2584579"/>
              <a:gd name="connsiteY1" fmla="*/ 129441 h 886898"/>
              <a:gd name="connsiteX2" fmla="*/ 793102 w 2584579"/>
              <a:gd name="connsiteY2" fmla="*/ 490 h 886898"/>
              <a:gd name="connsiteX3" fmla="*/ 867747 w 2584579"/>
              <a:gd name="connsiteY3" fmla="*/ 187102 h 886898"/>
              <a:gd name="connsiteX4" fmla="*/ 951722 w 2584579"/>
              <a:gd name="connsiteY4" fmla="*/ 9820 h 886898"/>
              <a:gd name="connsiteX5" fmla="*/ 1026367 w 2584579"/>
              <a:gd name="connsiteY5" fmla="*/ 205763 h 886898"/>
              <a:gd name="connsiteX6" fmla="*/ 1110343 w 2584579"/>
              <a:gd name="connsiteY6" fmla="*/ 84465 h 886898"/>
              <a:gd name="connsiteX7" fmla="*/ 1259632 w 2584579"/>
              <a:gd name="connsiteY7" fmla="*/ 93796 h 886898"/>
              <a:gd name="connsiteX8" fmla="*/ 1614196 w 2584579"/>
              <a:gd name="connsiteY8" fmla="*/ 103126 h 886898"/>
              <a:gd name="connsiteX9" fmla="*/ 2584579 w 2584579"/>
              <a:gd name="connsiteY9" fmla="*/ 886898 h 88689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314 h 877118"/>
              <a:gd name="connsiteX1" fmla="*/ 549460 w 2584579"/>
              <a:gd name="connsiteY1" fmla="*/ 119661 h 877118"/>
              <a:gd name="connsiteX2" fmla="*/ 678531 w 2584579"/>
              <a:gd name="connsiteY2" fmla="*/ 2190 h 877118"/>
              <a:gd name="connsiteX3" fmla="*/ 867747 w 2584579"/>
              <a:gd name="connsiteY3" fmla="*/ 177322 h 877118"/>
              <a:gd name="connsiteX4" fmla="*/ 951722 w 2584579"/>
              <a:gd name="connsiteY4" fmla="*/ 40 h 877118"/>
              <a:gd name="connsiteX5" fmla="*/ 1026367 w 2584579"/>
              <a:gd name="connsiteY5" fmla="*/ 195983 h 877118"/>
              <a:gd name="connsiteX6" fmla="*/ 1110343 w 2584579"/>
              <a:gd name="connsiteY6" fmla="*/ 74685 h 877118"/>
              <a:gd name="connsiteX7" fmla="*/ 1259632 w 2584579"/>
              <a:gd name="connsiteY7" fmla="*/ 84016 h 877118"/>
              <a:gd name="connsiteX8" fmla="*/ 1614196 w 2584579"/>
              <a:gd name="connsiteY8" fmla="*/ 93346 h 877118"/>
              <a:gd name="connsiteX9" fmla="*/ 2584579 w 2584579"/>
              <a:gd name="connsiteY9" fmla="*/ 877118 h 877118"/>
              <a:gd name="connsiteX0" fmla="*/ 0 w 2584579"/>
              <a:gd name="connsiteY0" fmla="*/ 127590 h 877394"/>
              <a:gd name="connsiteX1" fmla="*/ 549460 w 2584579"/>
              <a:gd name="connsiteY1" fmla="*/ 119937 h 877394"/>
              <a:gd name="connsiteX2" fmla="*/ 678531 w 2584579"/>
              <a:gd name="connsiteY2" fmla="*/ 2466 h 877394"/>
              <a:gd name="connsiteX3" fmla="*/ 746437 w 2584579"/>
              <a:gd name="connsiteY3" fmla="*/ 146986 h 877394"/>
              <a:gd name="connsiteX4" fmla="*/ 951722 w 2584579"/>
              <a:gd name="connsiteY4" fmla="*/ 316 h 877394"/>
              <a:gd name="connsiteX5" fmla="*/ 1026367 w 2584579"/>
              <a:gd name="connsiteY5" fmla="*/ 196259 h 877394"/>
              <a:gd name="connsiteX6" fmla="*/ 1110343 w 2584579"/>
              <a:gd name="connsiteY6" fmla="*/ 74961 h 877394"/>
              <a:gd name="connsiteX7" fmla="*/ 1259632 w 2584579"/>
              <a:gd name="connsiteY7" fmla="*/ 84292 h 877394"/>
              <a:gd name="connsiteX8" fmla="*/ 1614196 w 2584579"/>
              <a:gd name="connsiteY8" fmla="*/ 93622 h 877394"/>
              <a:gd name="connsiteX9" fmla="*/ 2584579 w 2584579"/>
              <a:gd name="connsiteY9" fmla="*/ 877394 h 877394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127608 h 877412"/>
              <a:gd name="connsiteX1" fmla="*/ 549460 w 2584579"/>
              <a:gd name="connsiteY1" fmla="*/ 119955 h 877412"/>
              <a:gd name="connsiteX2" fmla="*/ 678531 w 2584579"/>
              <a:gd name="connsiteY2" fmla="*/ 56055 h 877412"/>
              <a:gd name="connsiteX3" fmla="*/ 746437 w 2584579"/>
              <a:gd name="connsiteY3" fmla="*/ 147004 h 877412"/>
              <a:gd name="connsiteX4" fmla="*/ 951722 w 2584579"/>
              <a:gd name="connsiteY4" fmla="*/ 334 h 877412"/>
              <a:gd name="connsiteX5" fmla="*/ 1026367 w 2584579"/>
              <a:gd name="connsiteY5" fmla="*/ 196277 h 877412"/>
              <a:gd name="connsiteX6" fmla="*/ 1110343 w 2584579"/>
              <a:gd name="connsiteY6" fmla="*/ 74979 h 877412"/>
              <a:gd name="connsiteX7" fmla="*/ 1259632 w 2584579"/>
              <a:gd name="connsiteY7" fmla="*/ 84310 h 877412"/>
              <a:gd name="connsiteX8" fmla="*/ 1614196 w 2584579"/>
              <a:gd name="connsiteY8" fmla="*/ 93640 h 877412"/>
              <a:gd name="connsiteX9" fmla="*/ 2584579 w 2584579"/>
              <a:gd name="connsiteY9" fmla="*/ 877412 h 877412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1026367 w 2584579"/>
              <a:gd name="connsiteY5" fmla="*/ 163171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4502 h 844306"/>
              <a:gd name="connsiteX1" fmla="*/ 549460 w 2584579"/>
              <a:gd name="connsiteY1" fmla="*/ 86849 h 844306"/>
              <a:gd name="connsiteX2" fmla="*/ 678531 w 2584579"/>
              <a:gd name="connsiteY2" fmla="*/ 22949 h 844306"/>
              <a:gd name="connsiteX3" fmla="*/ 746437 w 2584579"/>
              <a:gd name="connsiteY3" fmla="*/ 113898 h 844306"/>
              <a:gd name="connsiteX4" fmla="*/ 816933 w 2584579"/>
              <a:gd name="connsiteY4" fmla="*/ 28452 h 844306"/>
              <a:gd name="connsiteX5" fmla="*/ 867990 w 2584579"/>
              <a:gd name="connsiteY5" fmla="*/ 113426 h 844306"/>
              <a:gd name="connsiteX6" fmla="*/ 1110343 w 2584579"/>
              <a:gd name="connsiteY6" fmla="*/ 41873 h 844306"/>
              <a:gd name="connsiteX7" fmla="*/ 1259632 w 2584579"/>
              <a:gd name="connsiteY7" fmla="*/ 51204 h 844306"/>
              <a:gd name="connsiteX8" fmla="*/ 1614196 w 2584579"/>
              <a:gd name="connsiteY8" fmla="*/ 60534 h 844306"/>
              <a:gd name="connsiteX9" fmla="*/ 2584579 w 2584579"/>
              <a:gd name="connsiteY9" fmla="*/ 844306 h 844306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78531 w 2584579"/>
              <a:gd name="connsiteY2" fmla="*/ 24008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549460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98750 w 2584579"/>
              <a:gd name="connsiteY2" fmla="*/ 27835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4678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746437 w 2584579"/>
              <a:gd name="connsiteY3" fmla="*/ 114957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816933 w 2584579"/>
              <a:gd name="connsiteY4" fmla="*/ 29511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867990 w 2584579"/>
              <a:gd name="connsiteY5" fmla="*/ 114485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561 h 845365"/>
              <a:gd name="connsiteX1" fmla="*/ 603376 w 2584579"/>
              <a:gd name="connsiteY1" fmla="*/ 87908 h 845365"/>
              <a:gd name="connsiteX2" fmla="*/ 662057 w 2584579"/>
              <a:gd name="connsiteY2" fmla="*/ 29323 h 845365"/>
              <a:gd name="connsiteX3" fmla="*/ 697950 w 2584579"/>
              <a:gd name="connsiteY3" fmla="*/ 132814 h 845365"/>
              <a:gd name="connsiteX4" fmla="*/ 736996 w 2584579"/>
              <a:gd name="connsiteY4" fmla="*/ 25047 h 845365"/>
              <a:gd name="connsiteX5" fmla="*/ 772327 w 2584579"/>
              <a:gd name="connsiteY5" fmla="*/ 124901 h 845365"/>
              <a:gd name="connsiteX6" fmla="*/ 938487 w 2584579"/>
              <a:gd name="connsiteY6" fmla="*/ 69718 h 845365"/>
              <a:gd name="connsiteX7" fmla="*/ 1259632 w 2584579"/>
              <a:gd name="connsiteY7" fmla="*/ 52263 h 845365"/>
              <a:gd name="connsiteX8" fmla="*/ 1614196 w 2584579"/>
              <a:gd name="connsiteY8" fmla="*/ 61593 h 845365"/>
              <a:gd name="connsiteX9" fmla="*/ 2584579 w 2584579"/>
              <a:gd name="connsiteY9" fmla="*/ 845365 h 845365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699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95800 h 845604"/>
              <a:gd name="connsiteX1" fmla="*/ 603376 w 2584579"/>
              <a:gd name="connsiteY1" fmla="*/ 88147 h 845604"/>
              <a:gd name="connsiteX2" fmla="*/ 662057 w 2584579"/>
              <a:gd name="connsiteY2" fmla="*/ 29562 h 845604"/>
              <a:gd name="connsiteX3" fmla="*/ 697950 w 2584579"/>
              <a:gd name="connsiteY3" fmla="*/ 133053 h 845604"/>
              <a:gd name="connsiteX4" fmla="*/ 735686 w 2584579"/>
              <a:gd name="connsiteY4" fmla="*/ 25286 h 845604"/>
              <a:gd name="connsiteX5" fmla="*/ 772327 w 2584579"/>
              <a:gd name="connsiteY5" fmla="*/ 125140 h 845604"/>
              <a:gd name="connsiteX6" fmla="*/ 816615 w 2584579"/>
              <a:gd name="connsiteY6" fmla="*/ 75909 h 845604"/>
              <a:gd name="connsiteX7" fmla="*/ 1259632 w 2584579"/>
              <a:gd name="connsiteY7" fmla="*/ 52502 h 845604"/>
              <a:gd name="connsiteX8" fmla="*/ 1614196 w 2584579"/>
              <a:gd name="connsiteY8" fmla="*/ 61832 h 845604"/>
              <a:gd name="connsiteX9" fmla="*/ 2584579 w 2584579"/>
              <a:gd name="connsiteY9" fmla="*/ 845604 h 845604"/>
              <a:gd name="connsiteX0" fmla="*/ 0 w 2584579"/>
              <a:gd name="connsiteY0" fmla="*/ 87897 h 837701"/>
              <a:gd name="connsiteX1" fmla="*/ 603376 w 2584579"/>
              <a:gd name="connsiteY1" fmla="*/ 80244 h 837701"/>
              <a:gd name="connsiteX2" fmla="*/ 662057 w 2584579"/>
              <a:gd name="connsiteY2" fmla="*/ 21659 h 837701"/>
              <a:gd name="connsiteX3" fmla="*/ 697950 w 2584579"/>
              <a:gd name="connsiteY3" fmla="*/ 125150 h 837701"/>
              <a:gd name="connsiteX4" fmla="*/ 735686 w 2584579"/>
              <a:gd name="connsiteY4" fmla="*/ 17383 h 837701"/>
              <a:gd name="connsiteX5" fmla="*/ 772327 w 2584579"/>
              <a:gd name="connsiteY5" fmla="*/ 117237 h 837701"/>
              <a:gd name="connsiteX6" fmla="*/ 816615 w 2584579"/>
              <a:gd name="connsiteY6" fmla="*/ 68006 h 837701"/>
              <a:gd name="connsiteX7" fmla="*/ 960850 w 2584579"/>
              <a:gd name="connsiteY7" fmla="*/ 68409 h 837701"/>
              <a:gd name="connsiteX8" fmla="*/ 1614196 w 2584579"/>
              <a:gd name="connsiteY8" fmla="*/ 53929 h 837701"/>
              <a:gd name="connsiteX9" fmla="*/ 2584579 w 2584579"/>
              <a:gd name="connsiteY9" fmla="*/ 837701 h 837701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217130 w 2584579"/>
              <a:gd name="connsiteY8" fmla="*/ 94582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960850 w 2584579"/>
              <a:gd name="connsiteY7" fmla="*/ 51027 h 820319"/>
              <a:gd name="connsiteX8" fmla="*/ 1162091 w 2584579"/>
              <a:gd name="connsiteY8" fmla="*/ 70773 h 820319"/>
              <a:gd name="connsiteX9" fmla="*/ 2584579 w 2584579"/>
              <a:gd name="connsiteY9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162091 w 2584579"/>
              <a:gd name="connsiteY7" fmla="*/ 70773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29736 w 2584579"/>
              <a:gd name="connsiteY7" fmla="*/ 73749 h 820319"/>
              <a:gd name="connsiteX8" fmla="*/ 2584579 w 2584579"/>
              <a:gd name="connsiteY8" fmla="*/ 820319 h 820319"/>
              <a:gd name="connsiteX0" fmla="*/ 0 w 2584579"/>
              <a:gd name="connsiteY0" fmla="*/ 70515 h 820319"/>
              <a:gd name="connsiteX1" fmla="*/ 603376 w 2584579"/>
              <a:gd name="connsiteY1" fmla="*/ 62862 h 820319"/>
              <a:gd name="connsiteX2" fmla="*/ 662057 w 2584579"/>
              <a:gd name="connsiteY2" fmla="*/ 4277 h 820319"/>
              <a:gd name="connsiteX3" fmla="*/ 697950 w 2584579"/>
              <a:gd name="connsiteY3" fmla="*/ 107768 h 820319"/>
              <a:gd name="connsiteX4" fmla="*/ 735686 w 2584579"/>
              <a:gd name="connsiteY4" fmla="*/ 1 h 820319"/>
              <a:gd name="connsiteX5" fmla="*/ 772327 w 2584579"/>
              <a:gd name="connsiteY5" fmla="*/ 99855 h 820319"/>
              <a:gd name="connsiteX6" fmla="*/ 816615 w 2584579"/>
              <a:gd name="connsiteY6" fmla="*/ 50624 h 820319"/>
              <a:gd name="connsiteX7" fmla="*/ 1032357 w 2584579"/>
              <a:gd name="connsiteY7" fmla="*/ 69285 h 820319"/>
              <a:gd name="connsiteX8" fmla="*/ 2584579 w 2584579"/>
              <a:gd name="connsiteY8" fmla="*/ 820319 h 820319"/>
              <a:gd name="connsiteX0" fmla="*/ 0 w 1272820"/>
              <a:gd name="connsiteY0" fmla="*/ 76556 h 168030"/>
              <a:gd name="connsiteX1" fmla="*/ 603376 w 1272820"/>
              <a:gd name="connsiteY1" fmla="*/ 68903 h 168030"/>
              <a:gd name="connsiteX2" fmla="*/ 662057 w 1272820"/>
              <a:gd name="connsiteY2" fmla="*/ 10318 h 168030"/>
              <a:gd name="connsiteX3" fmla="*/ 697950 w 1272820"/>
              <a:gd name="connsiteY3" fmla="*/ 113809 h 168030"/>
              <a:gd name="connsiteX4" fmla="*/ 735686 w 1272820"/>
              <a:gd name="connsiteY4" fmla="*/ 6042 h 168030"/>
              <a:gd name="connsiteX5" fmla="*/ 772327 w 1272820"/>
              <a:gd name="connsiteY5" fmla="*/ 105896 h 168030"/>
              <a:gd name="connsiteX6" fmla="*/ 816615 w 1272820"/>
              <a:gd name="connsiteY6" fmla="*/ 56665 h 168030"/>
              <a:gd name="connsiteX7" fmla="*/ 1032357 w 1272820"/>
              <a:gd name="connsiteY7" fmla="*/ 75326 h 168030"/>
              <a:gd name="connsiteX8" fmla="*/ 1272820 w 1272820"/>
              <a:gd name="connsiteY8" fmla="*/ 168030 h 168030"/>
              <a:gd name="connsiteX0" fmla="*/ 0 w 1272820"/>
              <a:gd name="connsiteY0" fmla="*/ 70515 h 161989"/>
              <a:gd name="connsiteX1" fmla="*/ 603376 w 1272820"/>
              <a:gd name="connsiteY1" fmla="*/ 62862 h 161989"/>
              <a:gd name="connsiteX2" fmla="*/ 662057 w 1272820"/>
              <a:gd name="connsiteY2" fmla="*/ 4277 h 161989"/>
              <a:gd name="connsiteX3" fmla="*/ 697950 w 1272820"/>
              <a:gd name="connsiteY3" fmla="*/ 107768 h 161989"/>
              <a:gd name="connsiteX4" fmla="*/ 735686 w 1272820"/>
              <a:gd name="connsiteY4" fmla="*/ 1 h 161989"/>
              <a:gd name="connsiteX5" fmla="*/ 772327 w 1272820"/>
              <a:gd name="connsiteY5" fmla="*/ 99855 h 161989"/>
              <a:gd name="connsiteX6" fmla="*/ 816615 w 1272820"/>
              <a:gd name="connsiteY6" fmla="*/ 50624 h 161989"/>
              <a:gd name="connsiteX7" fmla="*/ 1032357 w 1272820"/>
              <a:gd name="connsiteY7" fmla="*/ 69285 h 161989"/>
              <a:gd name="connsiteX8" fmla="*/ 1272820 w 1272820"/>
              <a:gd name="connsiteY8" fmla="*/ 161989 h 161989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032357 w 1326024"/>
              <a:gd name="connsiteY7" fmla="*/ 69285 h 182822"/>
              <a:gd name="connsiteX8" fmla="*/ 1326024 w 1326024"/>
              <a:gd name="connsiteY8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326024"/>
              <a:gd name="connsiteY0" fmla="*/ 70515 h 182822"/>
              <a:gd name="connsiteX1" fmla="*/ 603376 w 1326024"/>
              <a:gd name="connsiteY1" fmla="*/ 62862 h 182822"/>
              <a:gd name="connsiteX2" fmla="*/ 662057 w 1326024"/>
              <a:gd name="connsiteY2" fmla="*/ 4277 h 182822"/>
              <a:gd name="connsiteX3" fmla="*/ 697950 w 1326024"/>
              <a:gd name="connsiteY3" fmla="*/ 107768 h 182822"/>
              <a:gd name="connsiteX4" fmla="*/ 735686 w 1326024"/>
              <a:gd name="connsiteY4" fmla="*/ 1 h 182822"/>
              <a:gd name="connsiteX5" fmla="*/ 772327 w 1326024"/>
              <a:gd name="connsiteY5" fmla="*/ 99855 h 182822"/>
              <a:gd name="connsiteX6" fmla="*/ 816615 w 1326024"/>
              <a:gd name="connsiteY6" fmla="*/ 50624 h 182822"/>
              <a:gd name="connsiteX7" fmla="*/ 1326024 w 1326024"/>
              <a:gd name="connsiteY7" fmla="*/ 182822 h 18282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5637"/>
              <a:gd name="connsiteY0" fmla="*/ 70515 h 251572"/>
              <a:gd name="connsiteX1" fmla="*/ 603376 w 1485637"/>
              <a:gd name="connsiteY1" fmla="*/ 62862 h 251572"/>
              <a:gd name="connsiteX2" fmla="*/ 662057 w 1485637"/>
              <a:gd name="connsiteY2" fmla="*/ 4277 h 251572"/>
              <a:gd name="connsiteX3" fmla="*/ 697950 w 1485637"/>
              <a:gd name="connsiteY3" fmla="*/ 107768 h 251572"/>
              <a:gd name="connsiteX4" fmla="*/ 735686 w 1485637"/>
              <a:gd name="connsiteY4" fmla="*/ 1 h 251572"/>
              <a:gd name="connsiteX5" fmla="*/ 772327 w 1485637"/>
              <a:gd name="connsiteY5" fmla="*/ 99855 h 251572"/>
              <a:gd name="connsiteX6" fmla="*/ 816615 w 1485637"/>
              <a:gd name="connsiteY6" fmla="*/ 50624 h 251572"/>
              <a:gd name="connsiteX7" fmla="*/ 1485637 w 1485637"/>
              <a:gd name="connsiteY7" fmla="*/ 251572 h 251572"/>
              <a:gd name="connsiteX0" fmla="*/ 0 w 1484617"/>
              <a:gd name="connsiteY0" fmla="*/ 70515 h 256202"/>
              <a:gd name="connsiteX1" fmla="*/ 603376 w 1484617"/>
              <a:gd name="connsiteY1" fmla="*/ 62862 h 256202"/>
              <a:gd name="connsiteX2" fmla="*/ 662057 w 1484617"/>
              <a:gd name="connsiteY2" fmla="*/ 4277 h 256202"/>
              <a:gd name="connsiteX3" fmla="*/ 697950 w 1484617"/>
              <a:gd name="connsiteY3" fmla="*/ 107768 h 256202"/>
              <a:gd name="connsiteX4" fmla="*/ 735686 w 1484617"/>
              <a:gd name="connsiteY4" fmla="*/ 1 h 256202"/>
              <a:gd name="connsiteX5" fmla="*/ 772327 w 1484617"/>
              <a:gd name="connsiteY5" fmla="*/ 99855 h 256202"/>
              <a:gd name="connsiteX6" fmla="*/ 816615 w 1484617"/>
              <a:gd name="connsiteY6" fmla="*/ 50624 h 256202"/>
              <a:gd name="connsiteX7" fmla="*/ 1484617 w 1484617"/>
              <a:gd name="connsiteY7" fmla="*/ 256202 h 256202"/>
              <a:gd name="connsiteX0" fmla="*/ 0 w 1506021"/>
              <a:gd name="connsiteY0" fmla="*/ 70515 h 259674"/>
              <a:gd name="connsiteX1" fmla="*/ 603376 w 1506021"/>
              <a:gd name="connsiteY1" fmla="*/ 62862 h 259674"/>
              <a:gd name="connsiteX2" fmla="*/ 662057 w 1506021"/>
              <a:gd name="connsiteY2" fmla="*/ 4277 h 259674"/>
              <a:gd name="connsiteX3" fmla="*/ 697950 w 1506021"/>
              <a:gd name="connsiteY3" fmla="*/ 107768 h 259674"/>
              <a:gd name="connsiteX4" fmla="*/ 735686 w 1506021"/>
              <a:gd name="connsiteY4" fmla="*/ 1 h 259674"/>
              <a:gd name="connsiteX5" fmla="*/ 772327 w 1506021"/>
              <a:gd name="connsiteY5" fmla="*/ 99855 h 259674"/>
              <a:gd name="connsiteX6" fmla="*/ 816615 w 1506021"/>
              <a:gd name="connsiteY6" fmla="*/ 50624 h 259674"/>
              <a:gd name="connsiteX7" fmla="*/ 1506021 w 1506021"/>
              <a:gd name="connsiteY7" fmla="*/ 259674 h 259674"/>
              <a:gd name="connsiteX0" fmla="*/ 0 w 1113869"/>
              <a:gd name="connsiteY0" fmla="*/ 67167 h 259674"/>
              <a:gd name="connsiteX1" fmla="*/ 211224 w 1113869"/>
              <a:gd name="connsiteY1" fmla="*/ 62862 h 259674"/>
              <a:gd name="connsiteX2" fmla="*/ 269905 w 1113869"/>
              <a:gd name="connsiteY2" fmla="*/ 4277 h 259674"/>
              <a:gd name="connsiteX3" fmla="*/ 305798 w 1113869"/>
              <a:gd name="connsiteY3" fmla="*/ 107768 h 259674"/>
              <a:gd name="connsiteX4" fmla="*/ 343534 w 1113869"/>
              <a:gd name="connsiteY4" fmla="*/ 1 h 259674"/>
              <a:gd name="connsiteX5" fmla="*/ 380175 w 1113869"/>
              <a:gd name="connsiteY5" fmla="*/ 99855 h 259674"/>
              <a:gd name="connsiteX6" fmla="*/ 424463 w 1113869"/>
              <a:gd name="connsiteY6" fmla="*/ 50624 h 259674"/>
              <a:gd name="connsiteX7" fmla="*/ 1113869 w 1113869"/>
              <a:gd name="connsiteY7" fmla="*/ 259674 h 259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3869" h="259674">
                <a:moveTo>
                  <a:pt x="0" y="67167"/>
                </a:moveTo>
                <a:cubicBezTo>
                  <a:pt x="201125" y="64616"/>
                  <a:pt x="10099" y="65413"/>
                  <a:pt x="211224" y="62862"/>
                </a:cubicBezTo>
                <a:cubicBezTo>
                  <a:pt x="243377" y="62239"/>
                  <a:pt x="254143" y="-3207"/>
                  <a:pt x="269905" y="4277"/>
                </a:cubicBezTo>
                <a:cubicBezTo>
                  <a:pt x="285667" y="11761"/>
                  <a:pt x="287000" y="105854"/>
                  <a:pt x="305798" y="107768"/>
                </a:cubicBezTo>
                <a:cubicBezTo>
                  <a:pt x="331137" y="110348"/>
                  <a:pt x="321895" y="-82"/>
                  <a:pt x="343534" y="1"/>
                </a:cubicBezTo>
                <a:cubicBezTo>
                  <a:pt x="369034" y="99"/>
                  <a:pt x="353582" y="88442"/>
                  <a:pt x="380175" y="99855"/>
                </a:cubicBezTo>
                <a:cubicBezTo>
                  <a:pt x="394795" y="106129"/>
                  <a:pt x="395881" y="52066"/>
                  <a:pt x="424463" y="50624"/>
                </a:cubicBezTo>
                <a:cubicBezTo>
                  <a:pt x="676359" y="58202"/>
                  <a:pt x="574770" y="32134"/>
                  <a:pt x="1113869" y="259674"/>
                </a:cubicBezTo>
              </a:path>
            </a:pathLst>
          </a:custGeom>
          <a:noFill/>
          <a:ln w="19050">
            <a:solidFill>
              <a:srgbClr val="FF0000"/>
            </a:solidFill>
            <a:headEnd type="none" w="med" len="med"/>
            <a:tailEnd type="triangl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20" name="TextBox 19"/>
          <p:cNvSpPr txBox="1"/>
          <p:nvPr/>
        </p:nvSpPr>
        <p:spPr>
          <a:xfrm>
            <a:off x="5348571" y="4913522"/>
            <a:ext cx="23868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initial conditions:</a:t>
            </a:r>
          </a:p>
          <a:p>
            <a:r>
              <a:rPr lang="en-US" dirty="0" smtClean="0"/>
              <a:t>X=0,Y=0 @ z=5</a:t>
            </a:r>
            <a:endParaRPr lang="fr-FR" dirty="0"/>
          </a:p>
        </p:txBody>
      </p:sp>
      <p:sp>
        <p:nvSpPr>
          <p:cNvPr id="21" name="Isosceles Triangle 20"/>
          <p:cNvSpPr/>
          <p:nvPr/>
        </p:nvSpPr>
        <p:spPr>
          <a:xfrm rot="9900000">
            <a:off x="8184451" y="2831333"/>
            <a:ext cx="418641" cy="2974446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22" name="Isosceles Triangle 21"/>
          <p:cNvSpPr/>
          <p:nvPr/>
        </p:nvSpPr>
        <p:spPr>
          <a:xfrm rot="10800000">
            <a:off x="8531359" y="2766145"/>
            <a:ext cx="418641" cy="2587408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sp>
        <p:nvSpPr>
          <p:cNvPr id="23" name="Isosceles Triangle 22"/>
          <p:cNvSpPr/>
          <p:nvPr/>
        </p:nvSpPr>
        <p:spPr>
          <a:xfrm rot="11700000">
            <a:off x="8925855" y="2747884"/>
            <a:ext cx="418641" cy="2469120"/>
          </a:xfrm>
          <a:prstGeom prst="triangle">
            <a:avLst/>
          </a:prstGeom>
          <a:solidFill>
            <a:schemeClr val="accent2">
              <a:alpha val="5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endParaRPr lang="fr-FR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580176" y="6712578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16200000">
            <a:off x="5363361" y="6488668"/>
            <a:ext cx="43363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580176" y="6149177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fr-FR" dirty="0"/>
          </a:p>
        </p:txBody>
      </p:sp>
      <p:sp>
        <p:nvSpPr>
          <p:cNvPr id="27" name="TextBox 26"/>
          <p:cNvSpPr txBox="1"/>
          <p:nvPr/>
        </p:nvSpPr>
        <p:spPr>
          <a:xfrm>
            <a:off x="5430840" y="6468051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5981045" y="6488668"/>
            <a:ext cx="276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z</a:t>
            </a:r>
            <a:endParaRPr lang="fr-FR" dirty="0"/>
          </a:p>
        </p:txBody>
      </p:sp>
      <p:sp>
        <p:nvSpPr>
          <p:cNvPr id="4" name="Frame 3"/>
          <p:cNvSpPr/>
          <p:nvPr/>
        </p:nvSpPr>
        <p:spPr>
          <a:xfrm>
            <a:off x="1322024" y="1718631"/>
            <a:ext cx="2566930" cy="506775"/>
          </a:xfrm>
          <a:prstGeom prst="fram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22024" y="1781370"/>
            <a:ext cx="1779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Extraction mirror</a:t>
            </a:r>
            <a:endParaRPr lang="fr-FR" dirty="0"/>
          </a:p>
        </p:txBody>
      </p:sp>
      <p:sp>
        <p:nvSpPr>
          <p:cNvPr id="29" name="Frame 28"/>
          <p:cNvSpPr/>
          <p:nvPr/>
        </p:nvSpPr>
        <p:spPr>
          <a:xfrm>
            <a:off x="6013809" y="1718631"/>
            <a:ext cx="2566930" cy="506775"/>
          </a:xfrm>
          <a:prstGeom prst="fram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013809" y="1781370"/>
            <a:ext cx="1779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Extraction mirror</a:t>
            </a:r>
            <a:endParaRPr lang="fr-FR" dirty="0"/>
          </a:p>
        </p:txBody>
      </p:sp>
      <p:sp>
        <p:nvSpPr>
          <p:cNvPr id="11" name="Oval 10"/>
          <p:cNvSpPr/>
          <p:nvPr/>
        </p:nvSpPr>
        <p:spPr>
          <a:xfrm>
            <a:off x="2401677" y="1299990"/>
            <a:ext cx="1676791" cy="2754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Oval 30"/>
          <p:cNvSpPr/>
          <p:nvPr/>
        </p:nvSpPr>
        <p:spPr>
          <a:xfrm>
            <a:off x="7742343" y="1296628"/>
            <a:ext cx="1676791" cy="2754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>
            <a:off x="4230477" y="1211855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Lens</a:t>
            </a:r>
            <a:endParaRPr lang="fr-FR" dirty="0"/>
          </a:p>
        </p:txBody>
      </p:sp>
      <p:sp>
        <p:nvSpPr>
          <p:cNvPr id="32" name="TextBox 31"/>
          <p:cNvSpPr txBox="1"/>
          <p:nvPr/>
        </p:nvSpPr>
        <p:spPr>
          <a:xfrm>
            <a:off x="9549788" y="1214476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Lens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8883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3163" y="3555510"/>
            <a:ext cx="3795169" cy="330249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3441" y="3570906"/>
            <a:ext cx="3825962" cy="32486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189" y="3555510"/>
            <a:ext cx="3864452" cy="32793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84673" y="61585"/>
            <a:ext cx="3872151" cy="326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58045" y="46189"/>
            <a:ext cx="3856754" cy="327939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4041509" cy="33255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075619" y="3216387"/>
            <a:ext cx="6212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Varying beam initial conditions in the magnetic structure</a:t>
            </a:r>
            <a:endParaRPr lang="fr-FR" sz="2000" b="1" dirty="0"/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1892410" y="294198"/>
            <a:ext cx="0" cy="271139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1892410" y="3839510"/>
            <a:ext cx="0" cy="271139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070520" y="3851057"/>
            <a:ext cx="0" cy="271139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209844" y="3851057"/>
            <a:ext cx="0" cy="271139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10209844" y="294197"/>
            <a:ext cx="0" cy="271139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6086422" y="294197"/>
            <a:ext cx="0" cy="2711395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683046" y="294197"/>
            <a:ext cx="7681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@ z=0</a:t>
            </a:r>
            <a:endParaRPr lang="fr-FR" dirty="0"/>
          </a:p>
        </p:txBody>
      </p:sp>
      <p:sp>
        <p:nvSpPr>
          <p:cNvPr id="17" name="TextBox 16"/>
          <p:cNvSpPr txBox="1"/>
          <p:nvPr/>
        </p:nvSpPr>
        <p:spPr>
          <a:xfrm>
            <a:off x="683046" y="3851057"/>
            <a:ext cx="7681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@ z=3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4799247" y="282650"/>
            <a:ext cx="7681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@ z=1</a:t>
            </a:r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4799247" y="3839510"/>
            <a:ext cx="7681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@ z=4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8929317" y="294197"/>
            <a:ext cx="7681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@ z=2</a:t>
            </a:r>
            <a:endParaRPr lang="fr-FR" dirty="0"/>
          </a:p>
        </p:txBody>
      </p:sp>
      <p:sp>
        <p:nvSpPr>
          <p:cNvPr id="21" name="TextBox 20"/>
          <p:cNvSpPr txBox="1"/>
          <p:nvPr/>
        </p:nvSpPr>
        <p:spPr>
          <a:xfrm>
            <a:off x="8929317" y="3851057"/>
            <a:ext cx="76815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@ z=5</a:t>
            </a:r>
            <a:endParaRPr lang="fr-FR" dirty="0"/>
          </a:p>
        </p:txBody>
      </p:sp>
      <p:sp>
        <p:nvSpPr>
          <p:cNvPr id="22" name="Rectangle 21"/>
          <p:cNvSpPr/>
          <p:nvPr/>
        </p:nvSpPr>
        <p:spPr>
          <a:xfrm>
            <a:off x="1571052" y="1187777"/>
            <a:ext cx="744717" cy="838986"/>
          </a:xfrm>
          <a:prstGeom prst="rect">
            <a:avLst/>
          </a:pr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/>
          <p:cNvSpPr/>
          <p:nvPr/>
        </p:nvSpPr>
        <p:spPr>
          <a:xfrm>
            <a:off x="5504911" y="1219493"/>
            <a:ext cx="744717" cy="838986"/>
          </a:xfrm>
          <a:prstGeom prst="rect">
            <a:avLst/>
          </a:pr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9482751" y="1187777"/>
            <a:ext cx="744717" cy="838986"/>
          </a:xfrm>
          <a:prstGeom prst="rect">
            <a:avLst/>
          </a:pr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979059" y="4688661"/>
            <a:ext cx="744717" cy="838986"/>
          </a:xfrm>
          <a:prstGeom prst="rect">
            <a:avLst/>
          </a:pr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ectangle 25"/>
          <p:cNvSpPr/>
          <p:nvPr/>
        </p:nvSpPr>
        <p:spPr>
          <a:xfrm>
            <a:off x="5027260" y="4688661"/>
            <a:ext cx="744717" cy="838986"/>
          </a:xfrm>
          <a:prstGeom prst="rect">
            <a:avLst/>
          </a:pr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/>
          <p:cNvSpPr/>
          <p:nvPr/>
        </p:nvSpPr>
        <p:spPr>
          <a:xfrm>
            <a:off x="9037276" y="4700208"/>
            <a:ext cx="744717" cy="838986"/>
          </a:xfrm>
          <a:prstGeom prst="rect">
            <a:avLst/>
          </a:prstGeom>
          <a:noFill/>
          <a:ln w="28575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402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152" y="357916"/>
            <a:ext cx="11629522" cy="6147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90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5400000">
            <a:off x="5203596" y="-3042176"/>
            <a:ext cx="311085" cy="871979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 rot="4514439">
            <a:off x="5372079" y="-2893918"/>
            <a:ext cx="311085" cy="8352662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" name="Straight Connector 2"/>
          <p:cNvCxnSpPr/>
          <p:nvPr/>
        </p:nvCxnSpPr>
        <p:spPr>
          <a:xfrm>
            <a:off x="3393649" y="2813902"/>
            <a:ext cx="0" cy="43740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Isosceles Triangle 3"/>
          <p:cNvSpPr/>
          <p:nvPr/>
        </p:nvSpPr>
        <p:spPr>
          <a:xfrm rot="10800000">
            <a:off x="3223966" y="1663831"/>
            <a:ext cx="339365" cy="5194169"/>
          </a:xfrm>
          <a:prstGeom prst="triangle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Isosceles Triangle 4"/>
          <p:cNvSpPr/>
          <p:nvPr/>
        </p:nvSpPr>
        <p:spPr>
          <a:xfrm rot="11700000">
            <a:off x="3890358" y="1409307"/>
            <a:ext cx="339365" cy="5194169"/>
          </a:xfrm>
          <a:prstGeom prst="triangle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Isosceles Triangle 5"/>
          <p:cNvSpPr/>
          <p:nvPr/>
        </p:nvSpPr>
        <p:spPr>
          <a:xfrm rot="12600000">
            <a:off x="4896118" y="383356"/>
            <a:ext cx="339365" cy="5194169"/>
          </a:xfrm>
          <a:prstGeom prst="triangle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Isosceles Triangle 6"/>
          <p:cNvSpPr/>
          <p:nvPr/>
        </p:nvSpPr>
        <p:spPr>
          <a:xfrm rot="13500000">
            <a:off x="5846757" y="120977"/>
            <a:ext cx="339365" cy="5194169"/>
          </a:xfrm>
          <a:prstGeom prst="triangle">
            <a:avLst/>
          </a:prstGeom>
          <a:solidFill>
            <a:schemeClr val="accent2">
              <a:alpha val="5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21896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5987" y="2038594"/>
            <a:ext cx="42212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Used Camera: Basler :</a:t>
            </a:r>
          </a:p>
          <a:p>
            <a:pPr lvl="1"/>
            <a:r>
              <a:rPr lang="en-US" dirty="0" smtClean="0"/>
              <a:t>5.86umx5.86um</a:t>
            </a:r>
          </a:p>
          <a:p>
            <a:pPr lvl="1"/>
            <a:r>
              <a:rPr lang="en-US" dirty="0" smtClean="0"/>
              <a:t>1920px x 1200px</a:t>
            </a:r>
          </a:p>
          <a:p>
            <a:pPr lvl="1"/>
            <a:r>
              <a:rPr lang="en-US" dirty="0" smtClean="0"/>
              <a:t>11.3mmx7.1mm 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b="1" u="sng" dirty="0" smtClean="0"/>
              <a:t>Intensifier Used </a:t>
            </a:r>
            <a:r>
              <a:rPr lang="en-US" b="1" u="sng" dirty="0" err="1" smtClean="0"/>
              <a:t>Hamamstu</a:t>
            </a:r>
            <a:endParaRPr lang="en-US" b="1" u="sng" dirty="0" smtClean="0"/>
          </a:p>
          <a:p>
            <a:pPr lvl="1"/>
            <a:r>
              <a:rPr lang="en-US" dirty="0" smtClean="0"/>
              <a:t>17mm diameter</a:t>
            </a:r>
          </a:p>
          <a:p>
            <a:pPr lvl="1"/>
            <a:r>
              <a:rPr lang="en-US" dirty="0" smtClean="0"/>
              <a:t>Relay Lens 2(entrance):1(exit)</a:t>
            </a:r>
          </a:p>
          <a:p>
            <a:pPr lvl="1"/>
            <a:r>
              <a:rPr lang="en-US" dirty="0" smtClean="0"/>
              <a:t>60 </a:t>
            </a:r>
            <a:r>
              <a:rPr lang="en-US" dirty="0" err="1" smtClean="0"/>
              <a:t>lp</a:t>
            </a:r>
            <a:r>
              <a:rPr lang="en-US" dirty="0" smtClean="0"/>
              <a:t>/mm -&gt; Res: 16 um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Rectangle 2"/>
          <p:cNvSpPr/>
          <p:nvPr/>
        </p:nvSpPr>
        <p:spPr>
          <a:xfrm>
            <a:off x="6438377" y="1778695"/>
            <a:ext cx="5166360" cy="3246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val 3"/>
          <p:cNvSpPr/>
          <p:nvPr/>
        </p:nvSpPr>
        <p:spPr>
          <a:xfrm>
            <a:off x="7082088" y="1458654"/>
            <a:ext cx="3886200" cy="3886200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9923906" y="1381340"/>
            <a:ext cx="12724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>
                    <a:lumMod val="75000"/>
                  </a:schemeClr>
                </a:solidFill>
              </a:rPr>
              <a:t>Intensifier</a:t>
            </a:r>
            <a:endParaRPr lang="fr-FR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27119" y="4984780"/>
            <a:ext cx="998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Camera</a:t>
            </a:r>
            <a:endParaRPr lang="fr-FR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7375637" y="1757213"/>
            <a:ext cx="3291840" cy="329184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8" name="Straight Arrow Connector 7"/>
          <p:cNvCxnSpPr>
            <a:stCxn id="12" idx="2"/>
            <a:endCxn id="12" idx="6"/>
          </p:cNvCxnSpPr>
          <p:nvPr/>
        </p:nvCxnSpPr>
        <p:spPr>
          <a:xfrm>
            <a:off x="7375637" y="3403133"/>
            <a:ext cx="3291840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033113" y="2980068"/>
            <a:ext cx="1976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1200 camera pixels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8211303" y="3454367"/>
            <a:ext cx="1644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600 macro-pixels </a:t>
            </a:r>
          </a:p>
          <a:p>
            <a:pPr algn="ctr"/>
            <a:r>
              <a:rPr lang="en-US" sz="1600" dirty="0" smtClean="0"/>
              <a:t>(binning 2x2)</a:t>
            </a:r>
            <a:endParaRPr lang="fr-FR" sz="1600" dirty="0"/>
          </a:p>
        </p:txBody>
      </p:sp>
      <p:sp>
        <p:nvSpPr>
          <p:cNvPr id="11" name="Rectangle 10"/>
          <p:cNvSpPr/>
          <p:nvPr/>
        </p:nvSpPr>
        <p:spPr>
          <a:xfrm>
            <a:off x="7851125" y="2232840"/>
            <a:ext cx="2340864" cy="2341429"/>
          </a:xfrm>
          <a:prstGeom prst="rect">
            <a:avLst/>
          </a:prstGeom>
          <a:noFill/>
          <a:ln w="38100">
            <a:solidFill>
              <a:srgbClr val="7030A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extBox 13"/>
          <p:cNvSpPr txBox="1"/>
          <p:nvPr/>
        </p:nvSpPr>
        <p:spPr>
          <a:xfrm>
            <a:off x="5586608" y="680974"/>
            <a:ext cx="50405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85% advised usage from Hamamatsu for geometrical aberrations in relay lens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23400" y="5574698"/>
            <a:ext cx="33963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7030A0"/>
                </a:solidFill>
              </a:rPr>
              <a:t>Biggest square FOV in intensifier:</a:t>
            </a: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436 macro pixels</a:t>
            </a:r>
          </a:p>
          <a:p>
            <a:pPr algn="ctr"/>
            <a:r>
              <a:rPr lang="en-US" dirty="0" smtClean="0">
                <a:solidFill>
                  <a:srgbClr val="7030A0"/>
                </a:solidFill>
              </a:rPr>
              <a:t>(10.2 mm at intensifier entrance)</a:t>
            </a:r>
            <a:endParaRPr lang="fr-FR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402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3824262" y="0"/>
            <a:ext cx="4893853" cy="6858000"/>
          </a:xfrm>
          <a:prstGeom prst="roundRect">
            <a:avLst>
              <a:gd name="adj" fmla="val 843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extBox 1"/>
          <p:cNvSpPr txBox="1"/>
          <p:nvPr/>
        </p:nvSpPr>
        <p:spPr>
          <a:xfrm>
            <a:off x="250521" y="663879"/>
            <a:ext cx="2130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Single Magnification</a:t>
            </a:r>
            <a:endParaRPr lang="fr-FR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9258822" y="663879"/>
            <a:ext cx="2052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Two Magnifications</a:t>
            </a:r>
            <a:endParaRPr lang="fr-FR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3935085" y="0"/>
            <a:ext cx="521291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Coronagraph system:</a:t>
            </a:r>
          </a:p>
          <a:p>
            <a:pPr lvl="1"/>
            <a:r>
              <a:rPr lang="en-US" dirty="0" smtClean="0"/>
              <a:t>FOV ~ 17 sigma reference </a:t>
            </a:r>
          </a:p>
          <a:p>
            <a:pPr lvl="1"/>
            <a:r>
              <a:rPr lang="en-US" dirty="0" smtClean="0"/>
              <a:t>INJ: </a:t>
            </a:r>
          </a:p>
          <a:p>
            <a:pPr lvl="1"/>
            <a:r>
              <a:rPr lang="en-US" dirty="0" smtClean="0"/>
              <a:t>	H: 1020 um in object plane (beta 200m)</a:t>
            </a:r>
          </a:p>
          <a:p>
            <a:pPr lvl="1"/>
            <a:r>
              <a:rPr lang="en-US" dirty="0" smtClean="0"/>
              <a:t>	V: 1250 um in object plane (beta 300m)</a:t>
            </a:r>
          </a:p>
          <a:p>
            <a:pPr lvl="1"/>
            <a:r>
              <a:rPr lang="en-US" dirty="0" smtClean="0"/>
              <a:t>FT: </a:t>
            </a:r>
          </a:p>
          <a:p>
            <a:pPr lvl="1"/>
            <a:r>
              <a:rPr lang="en-US" dirty="0" smtClean="0"/>
              <a:t>	H: 270 um in object plane (beta 200m)</a:t>
            </a:r>
          </a:p>
          <a:p>
            <a:pPr lvl="1"/>
            <a:r>
              <a:rPr lang="en-US" dirty="0" smtClean="0"/>
              <a:t>	V: 330 um in object plane (beta 300m)</a:t>
            </a:r>
          </a:p>
          <a:p>
            <a:pPr lvl="1"/>
            <a:endParaRPr lang="en-US" dirty="0" smtClean="0"/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en-US" dirty="0" smtClean="0"/>
              <a:t>21.25 mm in object plane INJ.</a:t>
            </a:r>
          </a:p>
          <a:p>
            <a:pPr marL="742950" lvl="1" indent="-285750">
              <a:buFont typeface="Symbol" panose="05050102010706020507" pitchFamily="18" charset="2"/>
              <a:buChar char="Þ"/>
            </a:pPr>
            <a:r>
              <a:rPr lang="en-US" dirty="0" smtClean="0"/>
              <a:t>5.61 mm in object plane FT.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6428" y="3139321"/>
            <a:ext cx="3910766" cy="37751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0521" y="2151592"/>
            <a:ext cx="298998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10.2/21.25 = 0.48</a:t>
            </a:r>
          </a:p>
          <a:p>
            <a:endParaRPr lang="en-US" dirty="0"/>
          </a:p>
          <a:p>
            <a:r>
              <a:rPr lang="en-US" dirty="0" smtClean="0"/>
              <a:t>-&gt; 20.9 </a:t>
            </a:r>
            <a:r>
              <a:rPr lang="en-US" dirty="0" err="1" smtClean="0"/>
              <a:t>px</a:t>
            </a:r>
            <a:r>
              <a:rPr lang="en-US" dirty="0" smtClean="0"/>
              <a:t>/</a:t>
            </a:r>
            <a:r>
              <a:rPr lang="en-US" dirty="0" err="1" smtClean="0"/>
              <a:t>sigmaH</a:t>
            </a:r>
            <a:r>
              <a:rPr lang="en-US" dirty="0" smtClean="0"/>
              <a:t> at Injection</a:t>
            </a:r>
          </a:p>
          <a:p>
            <a:r>
              <a:rPr lang="en-US" dirty="0" smtClean="0"/>
              <a:t>-&gt; 25.6 </a:t>
            </a:r>
            <a:r>
              <a:rPr lang="en-US" dirty="0" err="1" smtClean="0"/>
              <a:t>px</a:t>
            </a:r>
            <a:r>
              <a:rPr lang="en-US" dirty="0" smtClean="0"/>
              <a:t>/</a:t>
            </a:r>
            <a:r>
              <a:rPr lang="en-US" dirty="0" err="1" smtClean="0"/>
              <a:t>sigmaV</a:t>
            </a:r>
            <a:r>
              <a:rPr lang="en-US" dirty="0" smtClean="0"/>
              <a:t> at Injection</a:t>
            </a:r>
          </a:p>
          <a:p>
            <a:endParaRPr lang="en-US" dirty="0" smtClean="0"/>
          </a:p>
          <a:p>
            <a:r>
              <a:rPr lang="en-US" dirty="0" smtClean="0"/>
              <a:t>-&gt; 5.5 </a:t>
            </a:r>
            <a:r>
              <a:rPr lang="en-US" dirty="0" err="1" smtClean="0"/>
              <a:t>px</a:t>
            </a:r>
            <a:r>
              <a:rPr lang="en-US" dirty="0" smtClean="0"/>
              <a:t>/</a:t>
            </a:r>
            <a:r>
              <a:rPr lang="en-US" dirty="0" err="1" smtClean="0"/>
              <a:t>sigmaH</a:t>
            </a:r>
            <a:r>
              <a:rPr lang="en-US" dirty="0" smtClean="0"/>
              <a:t> at FT</a:t>
            </a:r>
          </a:p>
          <a:p>
            <a:r>
              <a:rPr lang="en-US" dirty="0" smtClean="0"/>
              <a:t>-&gt; 6.75 </a:t>
            </a:r>
            <a:r>
              <a:rPr lang="en-US" dirty="0" err="1" smtClean="0"/>
              <a:t>px</a:t>
            </a:r>
            <a:r>
              <a:rPr lang="en-US" dirty="0" smtClean="0"/>
              <a:t>/</a:t>
            </a:r>
            <a:r>
              <a:rPr lang="en-US" dirty="0" err="1" smtClean="0"/>
              <a:t>sigmaV</a:t>
            </a:r>
            <a:r>
              <a:rPr lang="en-US" dirty="0" smtClean="0"/>
              <a:t> at FT</a:t>
            </a:r>
            <a:endParaRPr lang="en-US" dirty="0"/>
          </a:p>
          <a:p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9509342" y="2029216"/>
            <a:ext cx="25184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 Injection:</a:t>
            </a:r>
          </a:p>
          <a:p>
            <a:r>
              <a:rPr lang="en-US" dirty="0" smtClean="0"/>
              <a:t>Mag 0.48</a:t>
            </a:r>
          </a:p>
          <a:p>
            <a:endParaRPr lang="en-US" dirty="0"/>
          </a:p>
          <a:p>
            <a:r>
              <a:rPr lang="en-US" dirty="0" smtClean="0"/>
              <a:t>For FT</a:t>
            </a:r>
            <a:r>
              <a:rPr lang="fr-FR" dirty="0" smtClean="0"/>
              <a:t>:</a:t>
            </a:r>
          </a:p>
          <a:p>
            <a:r>
              <a:rPr lang="en-US" dirty="0" smtClean="0"/>
              <a:t>Mag change by 3.7</a:t>
            </a:r>
          </a:p>
          <a:p>
            <a:r>
              <a:rPr lang="en-US" dirty="0" smtClean="0"/>
              <a:t>to obtain same </a:t>
            </a:r>
            <a:r>
              <a:rPr lang="en-US" dirty="0" err="1" smtClean="0"/>
              <a:t>px</a:t>
            </a:r>
            <a:r>
              <a:rPr lang="en-US" dirty="0" smtClean="0"/>
              <a:t>/sigma</a:t>
            </a:r>
          </a:p>
          <a:p>
            <a:r>
              <a:rPr lang="en-US" dirty="0" smtClean="0"/>
              <a:t>(ideally tot new mag 1.8)</a:t>
            </a:r>
          </a:p>
        </p:txBody>
      </p:sp>
    </p:spTree>
    <p:extLst>
      <p:ext uri="{BB962C8B-B14F-4D97-AF65-F5344CB8AC3E}">
        <p14:creationId xmlns:p14="http://schemas.microsoft.com/office/powerpoint/2010/main" val="2575170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5433" y="438879"/>
            <a:ext cx="11348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In case separate magnifications to be implemented, if coronagraph provides Mag 0.48: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685555" y="3093928"/>
            <a:ext cx="725256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53424" y="2530257"/>
            <a:ext cx="3432131" cy="1127343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Corona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(OBJECTIVE + FIELD + RELAY)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Sun 5"/>
          <p:cNvSpPr/>
          <p:nvPr/>
        </p:nvSpPr>
        <p:spPr>
          <a:xfrm>
            <a:off x="3773238" y="2887248"/>
            <a:ext cx="338203" cy="41335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240223" y="3754769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IMAGE</a:t>
            </a:r>
            <a:endParaRPr lang="fr-FR" dirty="0"/>
          </a:p>
        </p:txBody>
      </p:sp>
      <p:sp>
        <p:nvSpPr>
          <p:cNvPr id="8" name="Oval 7"/>
          <p:cNvSpPr/>
          <p:nvPr/>
        </p:nvSpPr>
        <p:spPr>
          <a:xfrm>
            <a:off x="6092043" y="2550951"/>
            <a:ext cx="175364" cy="107419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5319649" y="2177828"/>
            <a:ext cx="172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Eyepiece 20 mm</a:t>
            </a:r>
            <a:endParaRPr lang="fr-FR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42338" y="3625149"/>
            <a:ext cx="2149705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361949" y="3614710"/>
            <a:ext cx="2149705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44454" y="323796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 mm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7016653" y="325581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  <a:r>
              <a:rPr lang="en-US" dirty="0" smtClean="0"/>
              <a:t>0 mm</a:t>
            </a:r>
            <a:endParaRPr lang="fr-FR" dirty="0"/>
          </a:p>
        </p:txBody>
      </p:sp>
      <p:sp>
        <p:nvSpPr>
          <p:cNvPr id="16" name="Sun 15"/>
          <p:cNvSpPr/>
          <p:nvPr/>
        </p:nvSpPr>
        <p:spPr>
          <a:xfrm>
            <a:off x="8335692" y="2881370"/>
            <a:ext cx="338203" cy="413359"/>
          </a:xfrm>
          <a:prstGeom prst="sun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504793" y="2442761"/>
            <a:ext cx="206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Magnified by 1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9292360" y="3235495"/>
            <a:ext cx="27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Corona extended by 80 mm</a:t>
            </a:r>
            <a:endParaRPr lang="fr-FR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685555" y="4882111"/>
            <a:ext cx="725256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53424" y="4318440"/>
            <a:ext cx="3432131" cy="1127343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Corona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(OBJECTIVE + FIELD + RELAY)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1" name="Sun 20"/>
          <p:cNvSpPr/>
          <p:nvPr/>
        </p:nvSpPr>
        <p:spPr>
          <a:xfrm>
            <a:off x="3773238" y="4675431"/>
            <a:ext cx="338203" cy="41335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>
            <a:off x="3240223" y="5542952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IMAGE</a:t>
            </a:r>
            <a:endParaRPr lang="fr-FR" dirty="0"/>
          </a:p>
        </p:txBody>
      </p:sp>
      <p:sp>
        <p:nvSpPr>
          <p:cNvPr id="23" name="Oval 22"/>
          <p:cNvSpPr/>
          <p:nvPr/>
        </p:nvSpPr>
        <p:spPr>
          <a:xfrm>
            <a:off x="5338083" y="4328695"/>
            <a:ext cx="175364" cy="107419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319649" y="3966011"/>
            <a:ext cx="172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Eyepiece 20 mm</a:t>
            </a:r>
            <a:endParaRPr lang="fr-FR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942338" y="5413332"/>
            <a:ext cx="1377311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513447" y="5381063"/>
            <a:ext cx="4889285" cy="2183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12107" y="501173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25.4 mm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7016653" y="5044000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94 mm</a:t>
            </a:r>
            <a:endParaRPr lang="fr-FR" dirty="0"/>
          </a:p>
        </p:txBody>
      </p:sp>
      <p:sp>
        <p:nvSpPr>
          <p:cNvPr id="29" name="Sun 28"/>
          <p:cNvSpPr/>
          <p:nvPr/>
        </p:nvSpPr>
        <p:spPr>
          <a:xfrm>
            <a:off x="10233631" y="4675431"/>
            <a:ext cx="338203" cy="413359"/>
          </a:xfrm>
          <a:prstGeom prst="sun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504793" y="4230944"/>
            <a:ext cx="2241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Magnified by 3.7</a:t>
            </a:r>
            <a:endParaRPr lang="fr-FR" dirty="0"/>
          </a:p>
        </p:txBody>
      </p:sp>
      <p:sp>
        <p:nvSpPr>
          <p:cNvPr id="31" name="TextBox 30"/>
          <p:cNvSpPr txBox="1"/>
          <p:nvPr/>
        </p:nvSpPr>
        <p:spPr>
          <a:xfrm>
            <a:off x="9292360" y="5023678"/>
            <a:ext cx="2899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Corona extended by 120 mm</a:t>
            </a:r>
            <a:endParaRPr lang="fr-FR" dirty="0"/>
          </a:p>
        </p:txBody>
      </p:sp>
      <p:sp>
        <p:nvSpPr>
          <p:cNvPr id="35" name="TextBox 34"/>
          <p:cNvSpPr txBox="1"/>
          <p:nvPr/>
        </p:nvSpPr>
        <p:spPr>
          <a:xfrm>
            <a:off x="4212107" y="6429021"/>
            <a:ext cx="8040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If eyepiece on 50mmTS and camera on 150 mm TS:</a:t>
            </a:r>
            <a:r>
              <a:rPr lang="en-US" sz="2400" b="1" dirty="0" smtClean="0">
                <a:solidFill>
                  <a:srgbClr val="00B050"/>
                </a:solidFill>
              </a:rPr>
              <a:t> 94-40 = 54</a:t>
            </a:r>
            <a:endParaRPr lang="fr-FR" sz="2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44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5433" y="438879"/>
            <a:ext cx="11348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In case separate magnifications to be implemented, if coronagraph provides Mag 0.2: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685555" y="3093928"/>
            <a:ext cx="725256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53424" y="2530257"/>
            <a:ext cx="3432131" cy="1127343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Corona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(OBJECTIVE + FIELD + RELAY)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Sun 5"/>
          <p:cNvSpPr/>
          <p:nvPr/>
        </p:nvSpPr>
        <p:spPr>
          <a:xfrm>
            <a:off x="3773238" y="2887248"/>
            <a:ext cx="338203" cy="41335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240223" y="3754769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IMAGE</a:t>
            </a:r>
            <a:endParaRPr lang="fr-FR" dirty="0"/>
          </a:p>
        </p:txBody>
      </p:sp>
      <p:sp>
        <p:nvSpPr>
          <p:cNvPr id="8" name="Oval 7"/>
          <p:cNvSpPr/>
          <p:nvPr/>
        </p:nvSpPr>
        <p:spPr>
          <a:xfrm>
            <a:off x="5678685" y="2550951"/>
            <a:ext cx="175364" cy="107419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906291" y="2177828"/>
            <a:ext cx="172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Eyepiece 20 mm</a:t>
            </a:r>
            <a:endParaRPr lang="fr-FR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42338" y="3625149"/>
            <a:ext cx="1717137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854049" y="3614710"/>
            <a:ext cx="2657605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06015" y="3223548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28.3 mm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7016653" y="325581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68 mm</a:t>
            </a:r>
            <a:endParaRPr lang="fr-FR" dirty="0"/>
          </a:p>
        </p:txBody>
      </p:sp>
      <p:sp>
        <p:nvSpPr>
          <p:cNvPr id="16" name="Sun 15"/>
          <p:cNvSpPr/>
          <p:nvPr/>
        </p:nvSpPr>
        <p:spPr>
          <a:xfrm>
            <a:off x="8335692" y="2881370"/>
            <a:ext cx="338203" cy="413359"/>
          </a:xfrm>
          <a:prstGeom prst="sun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71458" y="2468274"/>
            <a:ext cx="2241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Magnified by 2.4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9292360" y="3336557"/>
            <a:ext cx="27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Corona extended by 97 mm</a:t>
            </a:r>
            <a:endParaRPr lang="fr-FR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685555" y="4882111"/>
            <a:ext cx="725256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53424" y="4318440"/>
            <a:ext cx="3432131" cy="1127343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Corona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(OBJECTIVE + FIELD + RELAY)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1" name="Sun 20"/>
          <p:cNvSpPr/>
          <p:nvPr/>
        </p:nvSpPr>
        <p:spPr>
          <a:xfrm>
            <a:off x="3773238" y="4675431"/>
            <a:ext cx="338203" cy="41335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>
            <a:off x="3240223" y="5542952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IMAGE</a:t>
            </a:r>
            <a:endParaRPr lang="fr-FR" dirty="0"/>
          </a:p>
        </p:txBody>
      </p:sp>
      <p:sp>
        <p:nvSpPr>
          <p:cNvPr id="23" name="Oval 22"/>
          <p:cNvSpPr/>
          <p:nvPr/>
        </p:nvSpPr>
        <p:spPr>
          <a:xfrm>
            <a:off x="5287444" y="4339134"/>
            <a:ext cx="175364" cy="107419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319649" y="3966011"/>
            <a:ext cx="172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Eyepiece 20 mm</a:t>
            </a:r>
            <a:endParaRPr lang="fr-FR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942338" y="5413332"/>
            <a:ext cx="1377311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513447" y="5381063"/>
            <a:ext cx="4889285" cy="2183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12107" y="501173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22.2 mm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7016653" y="504400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201 mm</a:t>
            </a:r>
            <a:endParaRPr lang="fr-FR" dirty="0"/>
          </a:p>
        </p:txBody>
      </p:sp>
      <p:sp>
        <p:nvSpPr>
          <p:cNvPr id="29" name="Sun 28"/>
          <p:cNvSpPr/>
          <p:nvPr/>
        </p:nvSpPr>
        <p:spPr>
          <a:xfrm>
            <a:off x="10233631" y="4675431"/>
            <a:ext cx="338203" cy="413359"/>
          </a:xfrm>
          <a:prstGeom prst="sun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504793" y="4230944"/>
            <a:ext cx="206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Magnified by 9</a:t>
            </a:r>
            <a:endParaRPr lang="fr-FR" dirty="0"/>
          </a:p>
        </p:txBody>
      </p:sp>
      <p:sp>
        <p:nvSpPr>
          <p:cNvPr id="31" name="TextBox 30"/>
          <p:cNvSpPr txBox="1"/>
          <p:nvPr/>
        </p:nvSpPr>
        <p:spPr>
          <a:xfrm>
            <a:off x="9292360" y="5023678"/>
            <a:ext cx="2899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Corona extended by 224 mm</a:t>
            </a:r>
            <a:endParaRPr lang="fr-FR" dirty="0"/>
          </a:p>
        </p:txBody>
      </p:sp>
      <p:sp>
        <p:nvSpPr>
          <p:cNvPr id="32" name="TextBox 31"/>
          <p:cNvSpPr txBox="1"/>
          <p:nvPr/>
        </p:nvSpPr>
        <p:spPr>
          <a:xfrm>
            <a:off x="3840226" y="6396335"/>
            <a:ext cx="83517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If eyepiece on 50mmTS and camera on 150 mm TS:</a:t>
            </a:r>
            <a:r>
              <a:rPr lang="en-US" sz="2400" b="1" dirty="0" smtClean="0">
                <a:solidFill>
                  <a:srgbClr val="00B050"/>
                </a:solidFill>
              </a:rPr>
              <a:t> </a:t>
            </a:r>
            <a:r>
              <a:rPr lang="en-US" sz="2400" b="1" dirty="0" smtClean="0">
                <a:solidFill>
                  <a:srgbClr val="FFC000"/>
                </a:solidFill>
              </a:rPr>
              <a:t>201-68 = 133</a:t>
            </a:r>
            <a:endParaRPr lang="fr-FR" sz="2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268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5433" y="438879"/>
            <a:ext cx="113485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u="sng" dirty="0" smtClean="0"/>
              <a:t>In case separate magnifications to be implemented, if coronagraph provides Mag 0.1: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685555" y="3093928"/>
            <a:ext cx="725256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53424" y="2530257"/>
            <a:ext cx="3432131" cy="1127343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Corona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(OBJECTIVE + FIELD + RELAY)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Sun 5"/>
          <p:cNvSpPr/>
          <p:nvPr/>
        </p:nvSpPr>
        <p:spPr>
          <a:xfrm>
            <a:off x="3773238" y="2887248"/>
            <a:ext cx="338203" cy="41335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3240223" y="3754769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IMAGE</a:t>
            </a:r>
            <a:endParaRPr lang="fr-FR" dirty="0"/>
          </a:p>
        </p:txBody>
      </p:sp>
      <p:sp>
        <p:nvSpPr>
          <p:cNvPr id="8" name="Oval 7"/>
          <p:cNvSpPr/>
          <p:nvPr/>
        </p:nvSpPr>
        <p:spPr>
          <a:xfrm>
            <a:off x="5678685" y="2550951"/>
            <a:ext cx="175364" cy="107419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extBox 8"/>
          <p:cNvSpPr txBox="1"/>
          <p:nvPr/>
        </p:nvSpPr>
        <p:spPr>
          <a:xfrm>
            <a:off x="4906291" y="2177828"/>
            <a:ext cx="172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Eyepiece 20 mm</a:t>
            </a:r>
            <a:endParaRPr lang="fr-FR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3942338" y="3625149"/>
            <a:ext cx="1717137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854049" y="3614710"/>
            <a:ext cx="2657605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06015" y="3223548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24.2 mm</a:t>
            </a:r>
            <a:endParaRPr lang="fr-FR" dirty="0"/>
          </a:p>
        </p:txBody>
      </p:sp>
      <p:sp>
        <p:nvSpPr>
          <p:cNvPr id="15" name="TextBox 14"/>
          <p:cNvSpPr txBox="1"/>
          <p:nvPr/>
        </p:nvSpPr>
        <p:spPr>
          <a:xfrm>
            <a:off x="7016653" y="3255817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115.2 mm</a:t>
            </a:r>
            <a:endParaRPr lang="fr-FR" dirty="0"/>
          </a:p>
        </p:txBody>
      </p:sp>
      <p:sp>
        <p:nvSpPr>
          <p:cNvPr id="16" name="Sun 15"/>
          <p:cNvSpPr/>
          <p:nvPr/>
        </p:nvSpPr>
        <p:spPr>
          <a:xfrm>
            <a:off x="8335692" y="2881370"/>
            <a:ext cx="338203" cy="413359"/>
          </a:xfrm>
          <a:prstGeom prst="sun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71458" y="2468274"/>
            <a:ext cx="2241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Magnified by 4.8</a:t>
            </a:r>
            <a:endParaRPr lang="fr-FR" dirty="0"/>
          </a:p>
        </p:txBody>
      </p:sp>
      <p:sp>
        <p:nvSpPr>
          <p:cNvPr id="18" name="TextBox 17"/>
          <p:cNvSpPr txBox="1"/>
          <p:nvPr/>
        </p:nvSpPr>
        <p:spPr>
          <a:xfrm>
            <a:off x="9292360" y="3336557"/>
            <a:ext cx="2899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Corona extended by 140 mm</a:t>
            </a:r>
            <a:endParaRPr lang="fr-FR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685555" y="4882111"/>
            <a:ext cx="725256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53424" y="4318440"/>
            <a:ext cx="3432131" cy="1127343"/>
          </a:xfrm>
          <a:prstGeom prst="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Corona</a:t>
            </a:r>
          </a:p>
          <a:p>
            <a:pPr algn="ctr"/>
            <a:r>
              <a:rPr lang="en-US" dirty="0" smtClean="0">
                <a:solidFill>
                  <a:schemeClr val="tx1"/>
                </a:solidFill>
              </a:rPr>
              <a:t>(OBJECTIVE + FIELD + RELAY)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21" name="Sun 20"/>
          <p:cNvSpPr/>
          <p:nvPr/>
        </p:nvSpPr>
        <p:spPr>
          <a:xfrm>
            <a:off x="3773238" y="4675431"/>
            <a:ext cx="338203" cy="41335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>
            <a:off x="3240223" y="5542952"/>
            <a:ext cx="140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IMAGE</a:t>
            </a:r>
            <a:endParaRPr lang="fr-FR" dirty="0"/>
          </a:p>
        </p:txBody>
      </p:sp>
      <p:sp>
        <p:nvSpPr>
          <p:cNvPr id="23" name="Oval 22"/>
          <p:cNvSpPr/>
          <p:nvPr/>
        </p:nvSpPr>
        <p:spPr>
          <a:xfrm>
            <a:off x="5287444" y="4339134"/>
            <a:ext cx="175364" cy="107419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319649" y="3966011"/>
            <a:ext cx="172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Eyepiece 20 mm</a:t>
            </a:r>
            <a:endParaRPr lang="fr-FR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3942338" y="5413332"/>
            <a:ext cx="1377311" cy="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513447" y="5381063"/>
            <a:ext cx="4889285" cy="21830"/>
          </a:xfrm>
          <a:prstGeom prst="straightConnector1">
            <a:avLst/>
          </a:prstGeom>
          <a:ln w="57150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212107" y="501173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21.1 mm</a:t>
            </a:r>
            <a:endParaRPr lang="fr-FR" dirty="0"/>
          </a:p>
        </p:txBody>
      </p:sp>
      <p:sp>
        <p:nvSpPr>
          <p:cNvPr id="28" name="TextBox 27"/>
          <p:cNvSpPr txBox="1"/>
          <p:nvPr/>
        </p:nvSpPr>
        <p:spPr>
          <a:xfrm>
            <a:off x="7016653" y="5044000"/>
            <a:ext cx="957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383 mm</a:t>
            </a:r>
            <a:endParaRPr lang="fr-FR" dirty="0"/>
          </a:p>
        </p:txBody>
      </p:sp>
      <p:sp>
        <p:nvSpPr>
          <p:cNvPr id="29" name="Sun 28"/>
          <p:cNvSpPr/>
          <p:nvPr/>
        </p:nvSpPr>
        <p:spPr>
          <a:xfrm>
            <a:off x="10233631" y="4675431"/>
            <a:ext cx="338203" cy="413359"/>
          </a:xfrm>
          <a:prstGeom prst="sun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504793" y="4230944"/>
            <a:ext cx="2184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Halo Magnified by 18</a:t>
            </a:r>
            <a:endParaRPr lang="fr-FR" dirty="0"/>
          </a:p>
        </p:txBody>
      </p:sp>
      <p:sp>
        <p:nvSpPr>
          <p:cNvPr id="31" name="TextBox 30"/>
          <p:cNvSpPr txBox="1"/>
          <p:nvPr/>
        </p:nvSpPr>
        <p:spPr>
          <a:xfrm>
            <a:off x="9292360" y="5023678"/>
            <a:ext cx="2899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Corona extended by 404 mm</a:t>
            </a:r>
            <a:endParaRPr lang="fr-FR" dirty="0"/>
          </a:p>
        </p:txBody>
      </p:sp>
      <p:sp>
        <p:nvSpPr>
          <p:cNvPr id="3" name="TextBox 2"/>
          <p:cNvSpPr txBox="1"/>
          <p:nvPr/>
        </p:nvSpPr>
        <p:spPr>
          <a:xfrm>
            <a:off x="3738921" y="6406579"/>
            <a:ext cx="84383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If eyepiece on 50mmTS and camera on 150 mm TS:</a:t>
            </a:r>
            <a:r>
              <a:rPr lang="en-US" sz="2400" b="1" dirty="0" smtClean="0">
                <a:solidFill>
                  <a:srgbClr val="00B050"/>
                </a:solidFill>
              </a:rPr>
              <a:t>  </a:t>
            </a:r>
            <a:r>
              <a:rPr lang="en-US" sz="2400" b="1" dirty="0" smtClean="0">
                <a:solidFill>
                  <a:srgbClr val="FF0000"/>
                </a:solidFill>
              </a:rPr>
              <a:t>383-115= 268</a:t>
            </a:r>
            <a:endParaRPr lang="fr-FR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378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37994"/>
            <a:ext cx="12224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Price in distance to pay with the relay group to increase mag from 0.1 design to 0.48 (at least) to not use eyepiece</a:t>
            </a:r>
            <a:endParaRPr lang="fr-FR" sz="2000" b="1" u="sng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94327" y="2414925"/>
          <a:ext cx="3937000" cy="2095500"/>
        </p:xfrm>
        <a:graphic>
          <a:graphicData uri="http://schemas.openxmlformats.org/drawingml/2006/table">
            <a:tbl>
              <a:tblPr/>
              <a:tblGrid>
                <a:gridCol w="2679700">
                  <a:extLst>
                    <a:ext uri="{9D8B030D-6E8A-4147-A177-3AD203B41FA5}">
                      <a16:colId xmlns:a16="http://schemas.microsoft.com/office/drawing/2014/main" val="765351902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766004080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Drift Core Mask → Field Lens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800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Focal Length Field Lens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2868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Drift Field Lens 1 → Field Lens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320784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Focal Length Field Lens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777480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Drift Field Lens 2 → Lyot Stop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57197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Square Lyot Stop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73079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Drift Lyot Stop → Relay Lens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08189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Focal Length Relay Lens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38833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Drift Relay Lens 1 - &gt; Relay Lens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14511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Focal Length Relay Lens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02202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Drift Relay Lens 2 → Image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0585391"/>
                  </a:ext>
                </a:extLst>
              </a:tr>
            </a:tbl>
          </a:graphicData>
        </a:graphic>
      </p:graphicFrame>
      <p:cxnSp>
        <p:nvCxnSpPr>
          <p:cNvPr id="7" name="Straight Connector 6"/>
          <p:cNvCxnSpPr/>
          <p:nvPr/>
        </p:nvCxnSpPr>
        <p:spPr>
          <a:xfrm>
            <a:off x="4960307" y="3462675"/>
            <a:ext cx="62880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735635" y="2161280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n 10"/>
          <p:cNvSpPr/>
          <p:nvPr/>
        </p:nvSpPr>
        <p:spPr>
          <a:xfrm>
            <a:off x="4766154" y="3287309"/>
            <a:ext cx="388306" cy="35072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Sun 11"/>
          <p:cNvSpPr/>
          <p:nvPr/>
        </p:nvSpPr>
        <p:spPr>
          <a:xfrm>
            <a:off x="11092692" y="3330918"/>
            <a:ext cx="291740" cy="263508"/>
          </a:xfrm>
          <a:prstGeom prst="su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6852538" y="2154964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869229" y="2161279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0318080" y="2161280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161439" y="3082665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100</a:t>
            </a:r>
            <a:endParaRPr lang="fr-FR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994783" y="3069675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956</a:t>
            </a:r>
            <a:endParaRPr lang="fr-FR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263906" y="3082665"/>
            <a:ext cx="1221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1839+100</a:t>
            </a:r>
            <a:endParaRPr lang="fr-FR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9233750" y="3072615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1206</a:t>
            </a:r>
            <a:endParaRPr lang="fr-FR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0418288" y="3082665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185</a:t>
            </a:r>
            <a:endParaRPr lang="fr-FR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304266" y="1791947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20368" y="4818683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937789" y="4818683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37860" y="1791947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485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>
          <a:xfrm>
            <a:off x="145915" y="3211402"/>
            <a:ext cx="2591823" cy="32269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" name="Straight Connector 1"/>
          <p:cNvCxnSpPr/>
          <p:nvPr/>
        </p:nvCxnSpPr>
        <p:spPr>
          <a:xfrm>
            <a:off x="845507" y="1553993"/>
            <a:ext cx="6288066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/>
          <p:cNvCxnSpPr/>
          <p:nvPr/>
        </p:nvCxnSpPr>
        <p:spPr>
          <a:xfrm>
            <a:off x="1620835" y="252598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un 3"/>
          <p:cNvSpPr/>
          <p:nvPr/>
        </p:nvSpPr>
        <p:spPr>
          <a:xfrm>
            <a:off x="651354" y="1378627"/>
            <a:ext cx="388306" cy="35072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Sun 4"/>
          <p:cNvSpPr/>
          <p:nvPr/>
        </p:nvSpPr>
        <p:spPr>
          <a:xfrm>
            <a:off x="6977892" y="1422236"/>
            <a:ext cx="291740" cy="263508"/>
          </a:xfrm>
          <a:prstGeom prst="su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737738" y="246282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754429" y="252597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6203280" y="252598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046639" y="1173983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100</a:t>
            </a:r>
            <a:endParaRPr lang="fr-FR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879983" y="1160993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956</a:t>
            </a:r>
            <a:endParaRPr lang="fr-FR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149106" y="1173983"/>
            <a:ext cx="1221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1839+100</a:t>
            </a:r>
            <a:endParaRPr lang="fr-FR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118950" y="1163933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1206</a:t>
            </a:r>
            <a:endParaRPr lang="fr-FR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03488" y="1173983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185</a:t>
            </a:r>
            <a:endParaRPr lang="fr-FR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189466" y="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05568" y="2910001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2989" y="2910001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23060" y="0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861770" y="3443569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un 18"/>
          <p:cNvSpPr/>
          <p:nvPr/>
        </p:nvSpPr>
        <p:spPr>
          <a:xfrm>
            <a:off x="892289" y="4569598"/>
            <a:ext cx="388306" cy="350729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1287574" y="4364954"/>
            <a:ext cx="574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100</a:t>
            </a:r>
            <a:endParaRPr lang="fr-FR" b="1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19985" y="4750450"/>
            <a:ext cx="251775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950912" y="6067298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24" name="Sun 23"/>
          <p:cNvSpPr/>
          <p:nvPr/>
        </p:nvSpPr>
        <p:spPr>
          <a:xfrm>
            <a:off x="457201" y="4569598"/>
            <a:ext cx="388306" cy="350729"/>
          </a:xfrm>
          <a:prstGeom prst="sun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78931" y="4965894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-114.285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861774" y="3235008"/>
            <a:ext cx="2591823" cy="32269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8" name="Straight Connector 27"/>
          <p:cNvCxnSpPr/>
          <p:nvPr/>
        </p:nvCxnSpPr>
        <p:spPr>
          <a:xfrm>
            <a:off x="2935844" y="4765064"/>
            <a:ext cx="251775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953576" y="3428954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521406" y="6092673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1" name="Sun 30"/>
          <p:cNvSpPr/>
          <p:nvPr/>
        </p:nvSpPr>
        <p:spPr>
          <a:xfrm>
            <a:off x="2909508" y="4576710"/>
            <a:ext cx="388306" cy="350729"/>
          </a:xfrm>
          <a:prstGeom prst="sun">
            <a:avLst/>
          </a:prstGeom>
          <a:solidFill>
            <a:srgbClr val="7030A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103661" y="4091708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1070.285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33" name="Sun 32"/>
          <p:cNvSpPr/>
          <p:nvPr/>
        </p:nvSpPr>
        <p:spPr>
          <a:xfrm>
            <a:off x="4023112" y="4576710"/>
            <a:ext cx="388306" cy="350729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013895" y="4925191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-131.561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35" name="Rounded Rectangle 34"/>
          <p:cNvSpPr/>
          <p:nvPr/>
        </p:nvSpPr>
        <p:spPr>
          <a:xfrm>
            <a:off x="5592916" y="3235008"/>
            <a:ext cx="2591823" cy="32269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7016941" y="3452560"/>
            <a:ext cx="0" cy="2642991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5666986" y="4774056"/>
            <a:ext cx="251775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397913" y="6090904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F = 800</a:t>
            </a:r>
            <a:endParaRPr lang="fr-FR" b="1" dirty="0">
              <a:solidFill>
                <a:srgbClr val="0070C0"/>
              </a:solidFill>
            </a:endParaRPr>
          </a:p>
        </p:txBody>
      </p:sp>
      <p:sp>
        <p:nvSpPr>
          <p:cNvPr id="43" name="Sun 42"/>
          <p:cNvSpPr/>
          <p:nvPr/>
        </p:nvSpPr>
        <p:spPr>
          <a:xfrm>
            <a:off x="5628323" y="4589699"/>
            <a:ext cx="388306" cy="350729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041542" y="4180288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2070.561</a:t>
            </a:r>
            <a:endParaRPr lang="fr-FR" dirty="0">
              <a:solidFill>
                <a:srgbClr val="FFFF00"/>
              </a:solidFill>
            </a:endParaRPr>
          </a:p>
        </p:txBody>
      </p:sp>
      <p:sp>
        <p:nvSpPr>
          <p:cNvPr id="45" name="Sun 44"/>
          <p:cNvSpPr/>
          <p:nvPr/>
        </p:nvSpPr>
        <p:spPr>
          <a:xfrm>
            <a:off x="7798188" y="4589699"/>
            <a:ext cx="388306" cy="350729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012365" y="4178532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1303.714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8308276" y="3233239"/>
            <a:ext cx="2591823" cy="3226997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48" name="Straight Connector 47"/>
          <p:cNvCxnSpPr/>
          <p:nvPr/>
        </p:nvCxnSpPr>
        <p:spPr>
          <a:xfrm>
            <a:off x="8382346" y="4763295"/>
            <a:ext cx="2517753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8765828" y="3427185"/>
            <a:ext cx="0" cy="2642991"/>
          </a:xfrm>
          <a:prstGeom prst="straightConnector1">
            <a:avLst/>
          </a:prstGeom>
          <a:ln w="5715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333658" y="6090904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F = -150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51" name="Sun 50"/>
          <p:cNvSpPr/>
          <p:nvPr/>
        </p:nvSpPr>
        <p:spPr>
          <a:xfrm>
            <a:off x="8945914" y="4574941"/>
            <a:ext cx="388306" cy="350729"/>
          </a:xfrm>
          <a:prstGeom prst="sun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759222" y="41555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-97.714</a:t>
            </a:r>
            <a:endParaRPr lang="fr-FR" dirty="0">
              <a:solidFill>
                <a:schemeClr val="accent2"/>
              </a:solidFill>
            </a:endParaRPr>
          </a:p>
        </p:txBody>
      </p:sp>
      <p:sp>
        <p:nvSpPr>
          <p:cNvPr id="54" name="Sun 53"/>
          <p:cNvSpPr/>
          <p:nvPr/>
        </p:nvSpPr>
        <p:spPr>
          <a:xfrm>
            <a:off x="9728853" y="4574941"/>
            <a:ext cx="388306" cy="350729"/>
          </a:xfrm>
          <a:prstGeom prst="sun">
            <a:avLst/>
          </a:prstGeom>
          <a:solidFill>
            <a:schemeClr val="accent6"/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C000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057253" y="4946398"/>
            <a:ext cx="1059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+280.325</a:t>
            </a:r>
            <a:endParaRPr lang="fr-FR" dirty="0">
              <a:solidFill>
                <a:srgbClr val="00B050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53450" y="6483966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M1 = 1.142 </a:t>
            </a:r>
            <a:endParaRPr lang="fr-FR" dirty="0"/>
          </a:p>
        </p:txBody>
      </p:sp>
      <p:sp>
        <p:nvSpPr>
          <p:cNvPr id="57" name="TextBox 56"/>
          <p:cNvSpPr txBox="1"/>
          <p:nvPr/>
        </p:nvSpPr>
        <p:spPr>
          <a:xfrm>
            <a:off x="3450869" y="6478491"/>
            <a:ext cx="15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M2 = 0.12292 </a:t>
            </a:r>
            <a:endParaRPr lang="fr-FR" dirty="0"/>
          </a:p>
        </p:txBody>
      </p:sp>
      <p:sp>
        <p:nvSpPr>
          <p:cNvPr id="58" name="TextBox 57"/>
          <p:cNvSpPr txBox="1"/>
          <p:nvPr/>
        </p:nvSpPr>
        <p:spPr>
          <a:xfrm>
            <a:off x="6411343" y="6481384"/>
            <a:ext cx="14157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M3 = 0.6296 </a:t>
            </a:r>
            <a:endParaRPr lang="fr-FR" dirty="0"/>
          </a:p>
        </p:txBody>
      </p:sp>
      <p:sp>
        <p:nvSpPr>
          <p:cNvPr id="59" name="TextBox 58"/>
          <p:cNvSpPr txBox="1"/>
          <p:nvPr/>
        </p:nvSpPr>
        <p:spPr>
          <a:xfrm>
            <a:off x="8954810" y="6478491"/>
            <a:ext cx="129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M4 = 2.868 </a:t>
            </a:r>
            <a:endParaRPr lang="fr-FR" dirty="0"/>
          </a:p>
        </p:txBody>
      </p:sp>
      <p:sp>
        <p:nvSpPr>
          <p:cNvPr id="60" name="TextBox 59"/>
          <p:cNvSpPr txBox="1"/>
          <p:nvPr/>
        </p:nvSpPr>
        <p:spPr>
          <a:xfrm>
            <a:off x="11063165" y="6495315"/>
            <a:ext cx="1128835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 = 0.253</a:t>
            </a:r>
            <a:endParaRPr lang="fr-FR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2104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1089</Words>
  <Application>Microsoft Office PowerPoint</Application>
  <PresentationFormat>Widescreen</PresentationFormat>
  <Paragraphs>351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Georges Trad</dc:creator>
  <cp:lastModifiedBy>Georges Trad</cp:lastModifiedBy>
  <cp:revision>6</cp:revision>
  <dcterms:created xsi:type="dcterms:W3CDTF">2020-05-29T05:22:10Z</dcterms:created>
  <dcterms:modified xsi:type="dcterms:W3CDTF">2020-05-29T07:50:05Z</dcterms:modified>
</cp:coreProperties>
</file>