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71" r:id="rId4"/>
    <p:sldId id="259" r:id="rId5"/>
    <p:sldId id="260" r:id="rId6"/>
    <p:sldId id="262" r:id="rId7"/>
    <p:sldId id="272" r:id="rId8"/>
    <p:sldId id="263" r:id="rId9"/>
    <p:sldId id="264" r:id="rId10"/>
    <p:sldId id="265" r:id="rId11"/>
    <p:sldId id="266" r:id="rId12"/>
    <p:sldId id="269" r:id="rId13"/>
    <p:sldId id="270" r:id="rId14"/>
    <p:sldId id="26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/>
    <p:restoredTop sz="94509"/>
  </p:normalViewPr>
  <p:slideViewPr>
    <p:cSldViewPr snapToGrid="0" snapToObjects="1">
      <p:cViewPr varScale="1">
        <p:scale>
          <a:sx n="79" d="100"/>
          <a:sy n="79" d="100"/>
        </p:scale>
        <p:origin x="232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21155-E3E5-3E4F-AB7F-7C82730D8456}" type="datetimeFigureOut">
              <a:rPr lang="en-US" smtClean="0"/>
              <a:t>6/12/20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5D004-139C-E545-944C-20F83EDBE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887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CEB5D-CC5A-804B-A23E-9E9811FA4B0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688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977C-B041-2D40-A9EA-E862DA21CA89}" type="datetimeFigureOut">
              <a:rPr lang="en-US" smtClean="0"/>
              <a:t>6/12/20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8572-60BA-B740-A85B-C83446C36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928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977C-B041-2D40-A9EA-E862DA21CA89}" type="datetimeFigureOut">
              <a:rPr lang="en-US" smtClean="0"/>
              <a:t>6/12/20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8572-60BA-B740-A85B-C83446C36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575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977C-B041-2D40-A9EA-E862DA21CA89}" type="datetimeFigureOut">
              <a:rPr lang="en-US" smtClean="0"/>
              <a:t>6/12/20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8572-60BA-B740-A85B-C83446C36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948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977C-B041-2D40-A9EA-E862DA21CA89}" type="datetimeFigureOut">
              <a:rPr lang="en-US" smtClean="0"/>
              <a:t>6/12/20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8572-60BA-B740-A85B-C83446C36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360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977C-B041-2D40-A9EA-E862DA21CA89}" type="datetimeFigureOut">
              <a:rPr lang="en-US" smtClean="0"/>
              <a:t>6/12/20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8572-60BA-B740-A85B-C83446C36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952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977C-B041-2D40-A9EA-E862DA21CA89}" type="datetimeFigureOut">
              <a:rPr lang="en-US" smtClean="0"/>
              <a:t>6/12/20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8572-60BA-B740-A85B-C83446C36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587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977C-B041-2D40-A9EA-E862DA21CA89}" type="datetimeFigureOut">
              <a:rPr lang="en-US" smtClean="0"/>
              <a:t>6/12/20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8572-60BA-B740-A85B-C83446C36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69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977C-B041-2D40-A9EA-E862DA21CA89}" type="datetimeFigureOut">
              <a:rPr lang="en-US" smtClean="0"/>
              <a:t>6/12/20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8572-60BA-B740-A85B-C83446C36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60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977C-B041-2D40-A9EA-E862DA21CA89}" type="datetimeFigureOut">
              <a:rPr lang="en-US" smtClean="0"/>
              <a:t>6/12/20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8572-60BA-B740-A85B-C83446C36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308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977C-B041-2D40-A9EA-E862DA21CA89}" type="datetimeFigureOut">
              <a:rPr lang="en-US" smtClean="0"/>
              <a:t>6/12/20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8572-60BA-B740-A85B-C83446C36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57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977C-B041-2D40-A9EA-E862DA21CA89}" type="datetimeFigureOut">
              <a:rPr lang="en-US" smtClean="0"/>
              <a:t>6/12/20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18572-60BA-B740-A85B-C83446C36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062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6977C-B041-2D40-A9EA-E862DA21CA89}" type="datetimeFigureOut">
              <a:rPr lang="en-US" smtClean="0"/>
              <a:t>6/12/20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18572-60BA-B740-A85B-C83446C36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7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png"/><Relationship Id="rId5" Type="http://schemas.openxmlformats.org/officeDocument/2006/relationships/image" Target="../media/image13.jpe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343321"/>
            <a:ext cx="9144000" cy="1058994"/>
          </a:xfrm>
        </p:spPr>
        <p:txBody>
          <a:bodyPr>
            <a:normAutofit fontScale="90000"/>
          </a:bodyPr>
          <a:lstStyle/>
          <a:p>
            <a:r>
              <a:rPr lang="en-US" dirty="0"/>
              <a:t>36GHz HOM MBK</a:t>
            </a:r>
            <a:br>
              <a:rPr lang="en-US" dirty="0"/>
            </a:br>
            <a:r>
              <a:rPr lang="en-US" dirty="0"/>
              <a:t>design status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2020/06/12</a:t>
            </a:r>
          </a:p>
          <a:p>
            <a:r>
              <a:rPr lang="en-US" dirty="0"/>
              <a:t>Jinchi Cai, Igor Syratchev, Graeme Burt</a:t>
            </a:r>
          </a:p>
        </p:txBody>
      </p:sp>
    </p:spTree>
    <p:extLst>
      <p:ext uri="{BB962C8B-B14F-4D97-AF65-F5344CB8AC3E}">
        <p14:creationId xmlns:p14="http://schemas.microsoft.com/office/powerpoint/2010/main" val="30981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320" y="168116"/>
            <a:ext cx="11277600" cy="583565"/>
          </a:xfrm>
        </p:spPr>
        <p:txBody>
          <a:bodyPr>
            <a:noAutofit/>
          </a:bodyPr>
          <a:lstStyle/>
          <a:p>
            <a:r>
              <a:rPr lang="en-US" sz="3600" dirty="0"/>
              <a:t>Efforts to Mitigate the transverse Magnetic field effect</a:t>
            </a:r>
          </a:p>
        </p:txBody>
      </p:sp>
      <p:pic>
        <p:nvPicPr>
          <p:cNvPr id="4" name="Picture 3" descr="../../../Desktop/Screen%20Shot%202020-06-03%20at%2011.46.14%20AM.p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" y="751681"/>
            <a:ext cx="5715000" cy="212153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028950" y="842952"/>
            <a:ext cx="3238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Slightly enlarge iron aperture will suppress Br/</a:t>
            </a:r>
            <a:r>
              <a:rPr lang="en-US" dirty="0" err="1"/>
              <a:t>Bz</a:t>
            </a:r>
            <a:r>
              <a:rPr lang="en-US" dirty="0"/>
              <a:t> by factor of 4</a:t>
            </a:r>
          </a:p>
        </p:txBody>
      </p:sp>
      <p:pic>
        <p:nvPicPr>
          <p:cNvPr id="6" name="Picture 5" descr="../../../Desktop/Screen%20Shot%202020-06-04%20at%209.26.39%20AM.p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" y="2873216"/>
            <a:ext cx="5721985" cy="145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../../../Desktop/Screen%20Shot%202020-06-04%20at%209.27.16%20AM.p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" y="4423251"/>
            <a:ext cx="5729605" cy="202882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Oval 7"/>
          <p:cNvSpPr/>
          <p:nvPr/>
        </p:nvSpPr>
        <p:spPr>
          <a:xfrm>
            <a:off x="1920240" y="3475593"/>
            <a:ext cx="1337310" cy="6008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628900" y="4257149"/>
            <a:ext cx="308610" cy="737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737610" y="5920740"/>
            <a:ext cx="2632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interception=0.2%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28950" y="2018030"/>
            <a:ext cx="2754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Bz</a:t>
            </a:r>
            <a:r>
              <a:rPr lang="en-US" dirty="0"/>
              <a:t>(z) is almost unvaried</a:t>
            </a:r>
          </a:p>
        </p:txBody>
      </p:sp>
      <p:pic>
        <p:nvPicPr>
          <p:cNvPr id="13" name="Picture 12" descr="../../../Desktop/Screen%20Shot%202020-06-10%20at%2011.47.40%20AM.p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375" y="842952"/>
            <a:ext cx="5376545" cy="2410143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4080510" y="2916109"/>
            <a:ext cx="1703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Single beam check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3230" y="2550050"/>
            <a:ext cx="1588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Multi-beam </a:t>
            </a:r>
            <a:r>
              <a:rPr lang="en-US" dirty="0"/>
              <a:t>check</a:t>
            </a:r>
          </a:p>
        </p:txBody>
      </p:sp>
      <p:pic>
        <p:nvPicPr>
          <p:cNvPr id="16" name="Picture 15" descr="../../../Desktop/Screen%20Shot%202020-06-10%20at%2011.55.24%20AM.p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740" y="3344366"/>
            <a:ext cx="5139690" cy="140744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Oval 16"/>
          <p:cNvSpPr/>
          <p:nvPr/>
        </p:nvSpPr>
        <p:spPr>
          <a:xfrm>
            <a:off x="7056120" y="911145"/>
            <a:ext cx="1337310" cy="6008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888923" y="1550019"/>
            <a:ext cx="268287" cy="19255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029700" y="4423251"/>
            <a:ext cx="2792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interception=5%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556375" y="4826675"/>
            <a:ext cx="54439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/>
              <a:t>Because of beam-beam interference in GUN area, transverse shift of beamlets becomes more pronounced which leads to higher beam interception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Next, the radial position of iron apertures will be optimized in attempt to reduce  transverse B field further.</a:t>
            </a:r>
          </a:p>
        </p:txBody>
      </p:sp>
    </p:spTree>
    <p:extLst>
      <p:ext uri="{BB962C8B-B14F-4D97-AF65-F5344CB8AC3E}">
        <p14:creationId xmlns:p14="http://schemas.microsoft.com/office/powerpoint/2010/main" val="1933051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036" y="151000"/>
            <a:ext cx="11434713" cy="594995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Preliminary design of the Individual Collector with KlyC/CGUN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2950" y="960119"/>
            <a:ext cx="6446519" cy="2585323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277733" y="821619"/>
                <a:ext cx="4632327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charset="2"/>
                  <a:buChar char="ü"/>
                </a:pPr>
                <a:r>
                  <a:rPr lang="en-US" dirty="0"/>
                  <a:t>For diode mode, V=60kV, I=6A, </a:t>
                </a:r>
                <a:r>
                  <a:rPr lang="en-US" dirty="0" err="1"/>
                  <a:t>rm</a:t>
                </a:r>
                <a:r>
                  <a:rPr lang="en-US" dirty="0"/>
                  <a:t>=0.8mm, </a:t>
                </a:r>
                <a:r>
                  <a:rPr lang="en-US" dirty="0" err="1"/>
                  <a:t>rc</a:t>
                </a:r>
                <a:r>
                  <a:rPr lang="en-US" dirty="0"/>
                  <a:t>=1.0mm;</a:t>
                </a:r>
              </a:p>
              <a:p>
                <a:pPr marL="285750" indent="-285750">
                  <a:buFont typeface="Wingdings" charset="2"/>
                  <a:buChar char="ü"/>
                </a:pPr>
                <a:r>
                  <a:rPr lang="en-US" dirty="0"/>
                  <a:t>For RF mode, V=31.2kV corresponding to electron efficiency (KlyC); In preliminary study, Energy spread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∓</m:t>
                    </m:r>
                  </m:oMath>
                </a14:m>
                <a:r>
                  <a:rPr lang="en-US" dirty="0"/>
                  <a:t>10kV is used for all the radial layers;</a:t>
                </a:r>
              </a:p>
              <a:p>
                <a:pPr marL="285750" indent="-285750">
                  <a:buFont typeface="Wingdings" charset="2"/>
                  <a:buChar char="ü"/>
                </a:pPr>
                <a:r>
                  <a:rPr lang="en-US" dirty="0"/>
                  <a:t>Considering the duty circle is 1/1000 (1000ns, 1kHz), the Maximum </a:t>
                </a:r>
                <a:r>
                  <a:rPr lang="en-US" dirty="0" err="1"/>
                  <a:t>dP</a:t>
                </a:r>
                <a:r>
                  <a:rPr lang="en-US" dirty="0"/>
                  <a:t>/</a:t>
                </a:r>
                <a:r>
                  <a:rPr lang="en-US" dirty="0" err="1"/>
                  <a:t>dS</a:t>
                </a:r>
                <a:r>
                  <a:rPr lang="en-US" dirty="0"/>
                  <a:t> should be below 100kW/cm</a:t>
                </a:r>
                <a:r>
                  <a:rPr lang="en-US" baseline="30000" dirty="0"/>
                  <a:t>2</a:t>
                </a:r>
                <a:r>
                  <a:rPr lang="en-US" dirty="0"/>
                  <a:t> according to empirical recommendations.</a:t>
                </a:r>
                <a:endParaRPr lang="en-US" baseline="30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7733" y="821619"/>
                <a:ext cx="4632327" cy="2862322"/>
              </a:xfrm>
              <a:prstGeom prst="rect">
                <a:avLst/>
              </a:prstGeom>
              <a:blipFill>
                <a:blip r:embed="rId3"/>
                <a:stretch>
                  <a:fillRect l="-921" t="-1279" r="-1316" b="-25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0" y="3639185"/>
            <a:ext cx="5721985" cy="2117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60185" y="3639186"/>
            <a:ext cx="5631815" cy="211709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838200" y="5863590"/>
            <a:ext cx="5721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DC, V=60kV, I=6A, max(</a:t>
            </a:r>
            <a:r>
              <a:rPr lang="en-US" dirty="0" err="1"/>
              <a:t>dP</a:t>
            </a:r>
            <a:r>
              <a:rPr lang="en-US" dirty="0"/>
              <a:t>/ds)=</a:t>
            </a:r>
            <a:r>
              <a:rPr lang="en-US" b="1" dirty="0">
                <a:solidFill>
                  <a:srgbClr val="0070C0"/>
                </a:solidFill>
              </a:rPr>
              <a:t>55kW/cm</a:t>
            </a:r>
            <a:r>
              <a:rPr lang="en-US" b="1" baseline="30000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751320" y="5850019"/>
                <a:ext cx="57219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For RF, V=31.2kV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∓</m:t>
                    </m:r>
                  </m:oMath>
                </a14:m>
                <a:r>
                  <a:rPr lang="en-US" dirty="0"/>
                  <a:t>10kV, I=6A, max(</a:t>
                </a:r>
                <a:r>
                  <a:rPr lang="en-US" dirty="0" err="1"/>
                  <a:t>dP</a:t>
                </a:r>
                <a:r>
                  <a:rPr lang="en-US" dirty="0"/>
                  <a:t>/ds)=</a:t>
                </a:r>
                <a:r>
                  <a:rPr lang="en-US" b="1" dirty="0">
                    <a:solidFill>
                      <a:srgbClr val="0070C0"/>
                    </a:solidFill>
                  </a:rPr>
                  <a:t>25kW/cm</a:t>
                </a:r>
                <a:r>
                  <a:rPr lang="en-US" b="1" baseline="30000" dirty="0">
                    <a:solidFill>
                      <a:srgbClr val="0070C0"/>
                    </a:solidFill>
                  </a:rPr>
                  <a:t>2</a:t>
                </a:r>
                <a:r>
                  <a:rPr lang="en-US" b="1" dirty="0">
                    <a:solidFill>
                      <a:srgbClr val="0070C0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1320" y="5850019"/>
                <a:ext cx="5721985" cy="369332"/>
              </a:xfrm>
              <a:prstGeom prst="rect">
                <a:avLst/>
              </a:prstGeom>
              <a:blipFill>
                <a:blip r:embed="rId6"/>
                <a:stretch>
                  <a:fillRect l="-959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22A56CE-E1FB-4521-9F5C-7DCB9D59505E}"/>
              </a:ext>
            </a:extLst>
          </p:cNvPr>
          <p:cNvSpPr txBox="1"/>
          <p:nvPr/>
        </p:nvSpPr>
        <p:spPr>
          <a:xfrm>
            <a:off x="2224725" y="1388367"/>
            <a:ext cx="22435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Spent beam energy spectra from KlyC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5016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8E010F6-C96B-4F3B-876E-8EDFA6212F2A}"/>
              </a:ext>
            </a:extLst>
          </p:cNvPr>
          <p:cNvSpPr txBox="1"/>
          <p:nvPr/>
        </p:nvSpPr>
        <p:spPr>
          <a:xfrm>
            <a:off x="3657600" y="856897"/>
            <a:ext cx="4371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36 GHz, 2.5 MW MBK parameters</a:t>
            </a:r>
            <a:endParaRPr lang="en-GB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BB7317C-2BC8-429A-9FE9-7E5F052DD9E7}"/>
              </a:ext>
            </a:extLst>
          </p:cNvPr>
          <p:cNvSpPr txBox="1"/>
          <p:nvPr/>
        </p:nvSpPr>
        <p:spPr>
          <a:xfrm>
            <a:off x="3657600" y="1395416"/>
            <a:ext cx="4435958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Voltage: 60 kV (no oil insulation needed)</a:t>
            </a:r>
          </a:p>
          <a:p>
            <a:r>
              <a:rPr lang="en-US" sz="2000" dirty="0"/>
              <a:t>N beams: 20</a:t>
            </a:r>
          </a:p>
          <a:p>
            <a:r>
              <a:rPr lang="en-US" sz="2000" dirty="0"/>
              <a:t>Current/beam: 6A</a:t>
            </a:r>
          </a:p>
          <a:p>
            <a:r>
              <a:rPr lang="en-US" sz="2000" dirty="0"/>
              <a:t>Current/total: 120 A</a:t>
            </a:r>
          </a:p>
          <a:p>
            <a:r>
              <a:rPr lang="en-US" sz="2000" dirty="0"/>
              <a:t>Power in saturation: 2.57MW</a:t>
            </a:r>
          </a:p>
          <a:p>
            <a:r>
              <a:rPr lang="en-US" sz="2000" dirty="0"/>
              <a:t>RF efficiency: 37.5%</a:t>
            </a:r>
          </a:p>
          <a:p>
            <a:r>
              <a:rPr lang="en-US" sz="2000" dirty="0"/>
              <a:t>Power gain: </a:t>
            </a:r>
            <a:r>
              <a:rPr lang="en-US" sz="2000" dirty="0" smtClean="0"/>
              <a:t>41dB</a:t>
            </a:r>
            <a:endParaRPr lang="en-US" sz="2000" dirty="0"/>
          </a:p>
          <a:p>
            <a:r>
              <a:rPr lang="en-US" sz="2000" dirty="0"/>
              <a:t>Bandwidth -3dB (KlyC): </a:t>
            </a:r>
            <a:r>
              <a:rPr lang="en-US" sz="2000" dirty="0" smtClean="0"/>
              <a:t>50MHz</a:t>
            </a:r>
            <a:endParaRPr lang="en-US" sz="2000" dirty="0"/>
          </a:p>
          <a:p>
            <a:r>
              <a:rPr lang="en-US" sz="2000" dirty="0"/>
              <a:t>Solenoidal field: ~0.2T</a:t>
            </a:r>
          </a:p>
          <a:p>
            <a:r>
              <a:rPr lang="en-US" sz="2000" dirty="0"/>
              <a:t>Tube length total: 0.45m</a:t>
            </a:r>
          </a:p>
          <a:p>
            <a:r>
              <a:rPr lang="en-US" sz="2000" dirty="0" smtClean="0"/>
              <a:t>Max. Cathode </a:t>
            </a:r>
            <a:r>
              <a:rPr lang="en-US" sz="2000" dirty="0"/>
              <a:t>current density: </a:t>
            </a:r>
            <a:r>
              <a:rPr lang="en-US" sz="2000" dirty="0"/>
              <a:t>9</a:t>
            </a:r>
            <a:r>
              <a:rPr lang="en-US" sz="2000" dirty="0" smtClean="0"/>
              <a:t>A/cm</a:t>
            </a:r>
            <a:r>
              <a:rPr lang="en-US" sz="2000" baseline="30000" dirty="0" smtClean="0"/>
              <a:t>2</a:t>
            </a:r>
            <a:endParaRPr lang="en-US" sz="2000" baseline="30000" dirty="0"/>
          </a:p>
          <a:p>
            <a:r>
              <a:rPr lang="en-US" sz="2000" dirty="0"/>
              <a:t>RF pulse length (tentative): 1000 ns</a:t>
            </a:r>
          </a:p>
          <a:p>
            <a:r>
              <a:rPr lang="en-US" sz="2000" dirty="0"/>
              <a:t>Max repetition rate (diode mode): &lt;2kHz</a:t>
            </a:r>
          </a:p>
          <a:p>
            <a:r>
              <a:rPr lang="en-US" sz="2000" dirty="0"/>
              <a:t>Max repetition rate (RF mode): &lt;4kHz</a:t>
            </a:r>
          </a:p>
        </p:txBody>
      </p:sp>
    </p:spTree>
    <p:extLst>
      <p:ext uri="{BB962C8B-B14F-4D97-AF65-F5344CB8AC3E}">
        <p14:creationId xmlns:p14="http://schemas.microsoft.com/office/powerpoint/2010/main" val="2726953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210D9CDB-4706-4B8C-83CE-950E8EF0C9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28" y="869950"/>
            <a:ext cx="6327775" cy="53105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4834C57-7B60-497B-A353-0FE315879173}"/>
              </a:ext>
            </a:extLst>
          </p:cNvPr>
          <p:cNvSpPr txBox="1"/>
          <p:nvPr/>
        </p:nvSpPr>
        <p:spPr>
          <a:xfrm>
            <a:off x="2030729" y="308214"/>
            <a:ext cx="8535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3dB E01_H20 hybrid. Power head for PC and/or klystrons combiner</a:t>
            </a:r>
            <a:endParaRPr lang="en-GB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B9B26F9-14DC-40F9-95D9-27DC0461D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8244" y="1091609"/>
            <a:ext cx="3939265" cy="26424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1D30A43-27C7-4041-A8C6-A85E4A8C55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7827" y="3551922"/>
            <a:ext cx="3933918" cy="26285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2030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Designed by Igor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401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CGUN code is self-developed and has been well benchmarked with other codes.</a:t>
            </a:r>
          </a:p>
          <a:p>
            <a:r>
              <a:rPr lang="en-US" dirty="0"/>
              <a:t> MBK GUN and Magnetic system design are almost finished. Further optimizations are ongoing to improve the beam transmission.</a:t>
            </a:r>
          </a:p>
          <a:p>
            <a:r>
              <a:rPr lang="en-US" dirty="0"/>
              <a:t>Preliminary design for Collector is done, to be checked with full tube simulation in CGUN/KlyC (required modification is almost finished).</a:t>
            </a:r>
          </a:p>
          <a:p>
            <a:r>
              <a:rPr lang="en-US" dirty="0"/>
              <a:t>PIC simulation with practical beam optics imported from TRK will be done as a final verification (Cathode-RF circuit-Collector).</a:t>
            </a:r>
          </a:p>
          <a:p>
            <a:r>
              <a:rPr lang="en-US" dirty="0"/>
              <a:t>Evaluation of the cooling circuit (feasibility analysis)</a:t>
            </a:r>
          </a:p>
        </p:txBody>
      </p:sp>
    </p:spTree>
    <p:extLst>
      <p:ext uri="{BB962C8B-B14F-4D97-AF65-F5344CB8AC3E}">
        <p14:creationId xmlns:p14="http://schemas.microsoft.com/office/powerpoint/2010/main" val="645188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Beam-wave interaction analysis</a:t>
            </a:r>
          </a:p>
          <a:p>
            <a:r>
              <a:rPr lang="en-US" dirty="0"/>
              <a:t>Beam optics Design</a:t>
            </a:r>
          </a:p>
        </p:txBody>
      </p:sp>
    </p:spTree>
    <p:extLst>
      <p:ext uri="{BB962C8B-B14F-4D97-AF65-F5344CB8AC3E}">
        <p14:creationId xmlns:p14="http://schemas.microsoft.com/office/powerpoint/2010/main" val="203432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769" y="210141"/>
            <a:ext cx="10515600" cy="3477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KlyC simulation </a:t>
            </a:r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92083" y="1112103"/>
            <a:ext cx="25075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The saturation output power is 2.4MW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The saturated efficiency is 33.6%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Gain=41dB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err="1" smtClean="0"/>
              <a:t>Emax</a:t>
            </a:r>
            <a:r>
              <a:rPr lang="en-US" dirty="0" smtClean="0"/>
              <a:t>=67kV/mm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-3dB bandwidth is [-2</a:t>
            </a:r>
            <a:r>
              <a:rPr lang="en-US" altLang="zh-CN" dirty="0" smtClean="0"/>
              <a:t>2</a:t>
            </a:r>
            <a:r>
              <a:rPr lang="en-US" dirty="0" smtClean="0"/>
              <a:t>MHz, </a:t>
            </a:r>
            <a:r>
              <a:rPr lang="en-US" altLang="zh-CN" dirty="0" smtClean="0"/>
              <a:t>+</a:t>
            </a:r>
            <a:r>
              <a:rPr lang="en-US" dirty="0" smtClean="0"/>
              <a:t>2</a:t>
            </a:r>
            <a:r>
              <a:rPr lang="en-US" altLang="zh-CN" dirty="0" smtClean="0"/>
              <a:t>8</a:t>
            </a:r>
            <a:r>
              <a:rPr lang="en-US" dirty="0" smtClean="0"/>
              <a:t>MHz]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0338" y="4982308"/>
            <a:ext cx="113092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Tube is compact as a whole and could be installed quite close to the linearizer as plug-in/ plug out module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Frequency tuning for each cavity will be a technical challenging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Bandwidth is little bit narrow, which leads to 80% linearizer performance comparing with infinite bandwidth;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More results will be available in coming weeks</a:t>
            </a:r>
            <a:endParaRPr lang="en-US" dirty="0"/>
          </a:p>
        </p:txBody>
      </p:sp>
      <p:pic>
        <p:nvPicPr>
          <p:cNvPr id="6" name="Picture 5" descr="../../../Desktop/Screen%20Shot%202020-02-21%20at%202.03.46%20PM.p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38" y="763611"/>
            <a:ext cx="8612985" cy="4078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678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../../../Remote%20share/36GHzHOMPICv2a_01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76" y="726832"/>
            <a:ext cx="6762238" cy="2403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../../../Remote%20share/36GHzHOMPICv2a_02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76" y="3130056"/>
            <a:ext cx="6762238" cy="2497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../../../Desktop/Screen%20Shot%202020-03-17%20at%2012.05.00%20PM.p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1351" y="873364"/>
            <a:ext cx="3645878" cy="211015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949569" y="2239108"/>
            <a:ext cx="1113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Bz</a:t>
            </a:r>
            <a:r>
              <a:rPr lang="en-US" dirty="0"/>
              <a:t>=20T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37137" y="5163948"/>
            <a:ext cx="1324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Pin=200W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1043" y="4076817"/>
            <a:ext cx="1617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Pout=2.57MW</a:t>
            </a:r>
          </a:p>
          <a:p>
            <a:r>
              <a:rPr lang="en-US" dirty="0"/>
              <a:t>Eff. = </a:t>
            </a:r>
            <a:r>
              <a:rPr lang="en-US" dirty="0" smtClean="0"/>
              <a:t>35.6%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375616" y="5666879"/>
            <a:ext cx="2506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Emax~90kV/mm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4747847" y="5442413"/>
            <a:ext cx="328245" cy="2244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97E6629B-0429-4614-A689-693E3617DB71}"/>
              </a:ext>
            </a:extLst>
          </p:cNvPr>
          <p:cNvSpPr txBox="1"/>
          <p:nvPr/>
        </p:nvSpPr>
        <p:spPr>
          <a:xfrm>
            <a:off x="7622127" y="3444075"/>
            <a:ext cx="40388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RF circuit was optimized in KlyC.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Input (output) coupler combiner topology provides efficient extraction of RF power into H</a:t>
            </a:r>
            <a:r>
              <a:rPr lang="en-US" sz="2000" baseline="-25000" dirty="0"/>
              <a:t>O1</a:t>
            </a:r>
            <a:r>
              <a:rPr lang="en-US" sz="2000" dirty="0"/>
              <a:t> in the circular waveguide.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RF circuit length 11cm. </a:t>
            </a:r>
            <a:endParaRPr lang="en-GB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9891CF4-8DC4-4BC6-A055-72D13DA5AB9C}"/>
              </a:ext>
            </a:extLst>
          </p:cNvPr>
          <p:cNvSpPr txBox="1"/>
          <p:nvPr/>
        </p:nvSpPr>
        <p:spPr>
          <a:xfrm>
            <a:off x="166176" y="120424"/>
            <a:ext cx="11455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CST 3D simulations of entire 20 beams 36GHz MBK (KlyC benchmark, </a:t>
            </a:r>
            <a:r>
              <a:rPr lang="en-US" sz="2800" dirty="0" err="1"/>
              <a:t>Bz</a:t>
            </a:r>
            <a:r>
              <a:rPr lang="en-US" sz="2800" dirty="0"/>
              <a:t>=20T)</a:t>
            </a:r>
            <a:endParaRPr lang="en-GB" sz="2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84C453D3-449B-41B9-86FF-16F6A781947C}"/>
              </a:ext>
            </a:extLst>
          </p:cNvPr>
          <p:cNvSpPr txBox="1"/>
          <p:nvPr/>
        </p:nvSpPr>
        <p:spPr>
          <a:xfrm>
            <a:off x="531043" y="3451352"/>
            <a:ext cx="1674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 beam = 60kV</a:t>
            </a:r>
          </a:p>
          <a:p>
            <a:r>
              <a:rPr lang="en-US" dirty="0"/>
              <a:t>I beam = 6A</a:t>
            </a:r>
          </a:p>
        </p:txBody>
      </p:sp>
    </p:spTree>
    <p:extLst>
      <p:ext uri="{BB962C8B-B14F-4D97-AF65-F5344CB8AC3E}">
        <p14:creationId xmlns:p14="http://schemas.microsoft.com/office/powerpoint/2010/main" val="1416811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Beam-wave interaction analysis</a:t>
            </a:r>
          </a:p>
          <a:p>
            <a:r>
              <a:rPr lang="en-US" dirty="0">
                <a:solidFill>
                  <a:srgbClr val="FF0000"/>
                </a:solidFill>
              </a:rPr>
              <a:t>Beam optics Design</a:t>
            </a:r>
          </a:p>
        </p:txBody>
      </p:sp>
    </p:spTree>
    <p:extLst>
      <p:ext uri="{BB962C8B-B14F-4D97-AF65-F5344CB8AC3E}">
        <p14:creationId xmlns:p14="http://schemas.microsoft.com/office/powerpoint/2010/main" val="907226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8499764" cy="466148"/>
          </a:xfrm>
        </p:spPr>
        <p:txBody>
          <a:bodyPr>
            <a:normAutofit fontScale="90000"/>
          </a:bodyPr>
          <a:lstStyle/>
          <a:p>
            <a:r>
              <a:rPr lang="en-US" dirty="0"/>
              <a:t>Basic Topology of the optics</a:t>
            </a:r>
          </a:p>
        </p:txBody>
      </p:sp>
      <p:pic>
        <p:nvPicPr>
          <p:cNvPr id="4" name="Picture 3" descr="../../../Desktop/Screen%20Shot%202020-04-22%20at%204.24.52%20PM.p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025611"/>
            <a:ext cx="7682345" cy="512580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8520544" y="831274"/>
            <a:ext cx="321425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/>
              <a:t>V=60kV, I=6A, </a:t>
            </a:r>
            <a:r>
              <a:rPr lang="en-US" dirty="0" err="1"/>
              <a:t>r</a:t>
            </a:r>
            <a:r>
              <a:rPr lang="en-US" baseline="-25000" dirty="0" err="1"/>
              <a:t>m</a:t>
            </a:r>
            <a:r>
              <a:rPr lang="en-US" dirty="0"/>
              <a:t>=0.8mm, </a:t>
            </a:r>
            <a:r>
              <a:rPr lang="en-US" dirty="0" err="1"/>
              <a:t>r</a:t>
            </a:r>
            <a:r>
              <a:rPr lang="en-US" baseline="-25000" dirty="0" err="1"/>
              <a:t>c</a:t>
            </a:r>
            <a:r>
              <a:rPr lang="en-US" dirty="0"/>
              <a:t>=1mm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20 beamlets on radial position of 38.4mm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The radial margin for each beamlets on the cathode is 6mm; 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Limited control electrode makes double convergence necessary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Individual collectors are used for power dissipation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Design could be based on single beamlet if beam-beam interference and transverse magnetic field could be ignored</a:t>
            </a:r>
          </a:p>
          <a:p>
            <a:pPr marL="285750" indent="-285750">
              <a:buFont typeface="Wingdings" charset="2"/>
              <a:buChar char="ü"/>
            </a:pP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422072" y="1025611"/>
            <a:ext cx="332510" cy="567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754582" y="1036630"/>
            <a:ext cx="96982" cy="717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851564" y="831274"/>
            <a:ext cx="4322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Amend coils to further confine the beam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4506190" y="1666754"/>
            <a:ext cx="346362" cy="448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604655" y="2757056"/>
            <a:ext cx="193963" cy="207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163782" y="2388185"/>
            <a:ext cx="15378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Small electron Gun for </a:t>
            </a:r>
            <a:r>
              <a:rPr lang="en-US"/>
              <a:t>primary convergence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54582" y="2142198"/>
            <a:ext cx="2978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Main coil to guide the beam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31870" y="2964873"/>
            <a:ext cx="231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Individual collectors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1932709" y="1382923"/>
            <a:ext cx="252845" cy="283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43766" y="1321520"/>
            <a:ext cx="1750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Compensate for B-field shield</a:t>
            </a:r>
          </a:p>
        </p:txBody>
      </p:sp>
    </p:spTree>
    <p:extLst>
      <p:ext uri="{BB962C8B-B14F-4D97-AF65-F5344CB8AC3E}">
        <p14:creationId xmlns:p14="http://schemas.microsoft.com/office/powerpoint/2010/main" val="496165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09" y="15154"/>
            <a:ext cx="9594273" cy="913102"/>
          </a:xfrm>
        </p:spPr>
        <p:txBody>
          <a:bodyPr/>
          <a:lstStyle/>
          <a:p>
            <a:r>
              <a:rPr lang="en-US" dirty="0" smtClean="0"/>
              <a:t>Simulation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418" y="964301"/>
            <a:ext cx="11222182" cy="766528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CGUN </a:t>
            </a:r>
            <a:r>
              <a:rPr lang="en-US" dirty="0" smtClean="0">
                <a:solidFill>
                  <a:srgbClr val="FF0000"/>
                </a:solidFill>
              </a:rPr>
              <a:t>(home-made 2D code</a:t>
            </a:r>
            <a:r>
              <a:rPr lang="en-US" dirty="0" smtClean="0">
                <a:solidFill>
                  <a:srgbClr val="FF0000"/>
                </a:solidFill>
              </a:rPr>
              <a:t>), benchmarked with </a:t>
            </a:r>
            <a:r>
              <a:rPr lang="en-US" dirty="0"/>
              <a:t>CST TRK, DGUN, </a:t>
            </a:r>
            <a:r>
              <a:rPr lang="en-US" dirty="0" smtClean="0"/>
              <a:t>Michelle</a:t>
            </a:r>
            <a:r>
              <a:rPr lang="mr-IN" dirty="0" smtClean="0"/>
              <a:t>…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508129" y="1427018"/>
            <a:ext cx="2410235" cy="971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347855" y="1468582"/>
            <a:ext cx="1938724" cy="10137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870364" y="1605539"/>
            <a:ext cx="1399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optics module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020335" y="1467960"/>
            <a:ext cx="1399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Magnetic module</a:t>
            </a:r>
            <a:endParaRPr lang="en-US" dirty="0"/>
          </a:p>
        </p:txBody>
      </p:sp>
      <p:pic>
        <p:nvPicPr>
          <p:cNvPr id="11" name="Picture 10" descr="../../../Desktop/Screen%20Shot%202019-10-08%20at%204.06.08%20PM.p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394" b="2136"/>
          <a:stretch/>
        </p:blipFill>
        <p:spPr bwMode="auto">
          <a:xfrm>
            <a:off x="536747" y="2810886"/>
            <a:ext cx="5323725" cy="188580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4059382" y="3931109"/>
            <a:ext cx="1288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Michelle</a:t>
            </a:r>
          </a:p>
          <a:p>
            <a:r>
              <a:rPr lang="en-US" dirty="0" smtClean="0"/>
              <a:t>400kV,190A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36418" y="2605987"/>
            <a:ext cx="3394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</a:t>
            </a:r>
            <a:r>
              <a:rPr lang="en-US" smtClean="0"/>
              <a:t>: GUN for SLACX</a:t>
            </a:r>
            <a:endParaRPr lang="en-US" dirty="0"/>
          </a:p>
        </p:txBody>
      </p:sp>
      <p:pic>
        <p:nvPicPr>
          <p:cNvPr id="14" name="Picture 13" descr="../../../Desktop/Screen%20Shot%202019-10-10%20at%2011.45.53%20AM.p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50" y="4875214"/>
            <a:ext cx="4974445" cy="151069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3636819" y="5331747"/>
            <a:ext cx="1288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CGUN</a:t>
            </a:r>
            <a:r>
              <a:rPr lang="zh-CN" altLang="en-US" dirty="0" smtClean="0"/>
              <a:t> </a:t>
            </a:r>
            <a:r>
              <a:rPr lang="en-US" dirty="0" smtClean="0"/>
              <a:t>400kV,186A</a:t>
            </a:r>
            <a:endParaRPr lang="en-US" dirty="0"/>
          </a:p>
        </p:txBody>
      </p:sp>
      <p:pic>
        <p:nvPicPr>
          <p:cNvPr id="16" name="Picture 15" descr="../../../Desktop/Screen%20Shot%202020-04-01%20at%203.58.40%20PM.p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509" y="2751886"/>
            <a:ext cx="4863857" cy="182555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6428508" y="2482369"/>
            <a:ext cx="3455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</a:t>
            </a:r>
            <a:r>
              <a:rPr lang="en-US" smtClean="0"/>
              <a:t>: PPM for 220GHz BWO </a:t>
            </a:r>
            <a:endParaRPr lang="en-US" dirty="0"/>
          </a:p>
        </p:txBody>
      </p:sp>
      <p:pic>
        <p:nvPicPr>
          <p:cNvPr id="20" name="Picture 19" descr="../../../Desktop/Screen%20Shot%202020-04-01%20at%203.57.57%20PM.p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508" y="4639285"/>
            <a:ext cx="5084619" cy="2026157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Box 20"/>
          <p:cNvSpPr txBox="1"/>
          <p:nvPr/>
        </p:nvSpPr>
        <p:spPr>
          <a:xfrm>
            <a:off x="4055158" y="1851511"/>
            <a:ext cx="19014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Some benchmark results for </a:t>
            </a:r>
            <a:r>
              <a:rPr lang="en-US" smtClean="0"/>
              <a:t>complicated cases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777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../../../Desktop/Screen%20Shot%202020-06-01%20at%2012.35.56%20PM.p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68" y="1093872"/>
            <a:ext cx="4096082" cy="1809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3552" y="3048828"/>
            <a:ext cx="4374198" cy="182035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931670" y="3921007"/>
            <a:ext cx="2217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CST TRK shows larger </a:t>
            </a:r>
            <a:r>
              <a:rPr lang="en-US" sz="1100"/>
              <a:t>beam radius  </a:t>
            </a:r>
            <a:endParaRPr lang="en-US" sz="1100" dirty="0"/>
          </a:p>
        </p:txBody>
      </p:sp>
      <p:pic>
        <p:nvPicPr>
          <p:cNvPr id="9" name="Picture 8" descr="../../../Desktop/Screen%20Shot%202020-06-02%20at%2011.11.31%20AM.p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070" y="1093872"/>
            <a:ext cx="4281239" cy="167939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ight Arrow 9"/>
          <p:cNvSpPr/>
          <p:nvPr/>
        </p:nvSpPr>
        <p:spPr>
          <a:xfrm>
            <a:off x="4572000" y="1348740"/>
            <a:ext cx="674370" cy="32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272689" y="1536881"/>
            <a:ext cx="1395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Bz</a:t>
            </a:r>
            <a:r>
              <a:rPr lang="en-US" sz="1200" dirty="0"/>
              <a:t> field increased by 10%</a:t>
            </a:r>
          </a:p>
        </p:txBody>
      </p:sp>
      <p:pic>
        <p:nvPicPr>
          <p:cNvPr id="12" name="Picture 11" descr="../../MATLAB/klystronLA/HOMMBKsinglebeamv1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2911046"/>
            <a:ext cx="4823460" cy="209591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6823710" y="3543300"/>
            <a:ext cx="1844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Final design adopted</a:t>
            </a:r>
          </a:p>
        </p:txBody>
      </p:sp>
      <p:pic>
        <p:nvPicPr>
          <p:cNvPr id="14" name="Picture 13" descr="../../../Desktop/Screen%20Shot%202020-06-02%20at%202.15.36%20PM.p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496" y="5306775"/>
            <a:ext cx="4096385" cy="12396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584593" y="5154236"/>
            <a:ext cx="4172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CGUN demonstrated very good agreement with other available codes.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Final optics tuning will be done in CST, that allows to include the MB effects.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E414DF38-BA4F-4B06-9EA9-588B35DA1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643647" cy="355311"/>
          </a:xfrm>
        </p:spPr>
        <p:txBody>
          <a:bodyPr>
            <a:noAutofit/>
          </a:bodyPr>
          <a:lstStyle/>
          <a:p>
            <a:r>
              <a:rPr lang="en-US" sz="2800" dirty="0">
                <a:latin typeface="+mn-lt"/>
              </a:rPr>
              <a:t>Optimization by CGUN – CERN home made tool (benchmarked with CST)</a:t>
            </a:r>
          </a:p>
        </p:txBody>
      </p:sp>
    </p:spTree>
    <p:extLst>
      <p:ext uri="{BB962C8B-B14F-4D97-AF65-F5344CB8AC3E}">
        <p14:creationId xmlns:p14="http://schemas.microsoft.com/office/powerpoint/2010/main" val="66378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1184"/>
            <a:ext cx="10624794" cy="469265"/>
          </a:xfrm>
        </p:spPr>
        <p:txBody>
          <a:bodyPr>
            <a:normAutofit fontScale="90000"/>
          </a:bodyPr>
          <a:lstStyle/>
          <a:p>
            <a:r>
              <a:rPr lang="en-US" dirty="0"/>
              <a:t>Transverse Magnetic field issues in MBK topology</a:t>
            </a:r>
          </a:p>
        </p:txBody>
      </p:sp>
      <p:pic>
        <p:nvPicPr>
          <p:cNvPr id="4" name="Picture 3" descr="../../../Desktop/Screen%20Shot%202020-06-01%20at%203.50.34%20PM.p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610" y="967422"/>
            <a:ext cx="2390140" cy="27358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371600" y="3417570"/>
            <a:ext cx="1588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2D design</a:t>
            </a:r>
          </a:p>
        </p:txBody>
      </p:sp>
      <p:pic>
        <p:nvPicPr>
          <p:cNvPr id="6" name="Picture 5" descr="../../../Desktop/Screen%20Shot%202020-06-01%20at%203.49.39%20PM.p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882" y="967422"/>
            <a:ext cx="2479358" cy="28194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012882" y="3417570"/>
            <a:ext cx="1588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3D design</a:t>
            </a:r>
          </a:p>
        </p:txBody>
      </p:sp>
      <p:pic>
        <p:nvPicPr>
          <p:cNvPr id="8" name="Picture 7" descr="../../../Desktop/Screen%20Shot%202020-06-01%20at%203.49.11%20PM.p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210" y="3919934"/>
            <a:ext cx="5193030" cy="204652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895725" y="4732020"/>
            <a:ext cx="1772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Longitudinal magnetic field is </a:t>
            </a:r>
            <a:r>
              <a:rPr lang="en-US"/>
              <a:t>almost identical</a:t>
            </a:r>
          </a:p>
        </p:txBody>
      </p:sp>
      <p:pic>
        <p:nvPicPr>
          <p:cNvPr id="10" name="Picture 9" descr="../../../Desktop/Screen%20Shot%202020-06-02%20at%204.41.35%20PM.p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372" y="967422"/>
            <a:ext cx="4994592" cy="1997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../../../Desktop/Screen%20Shot%202020-06-03%20at%209.43.53%20AM.p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580" y="3097568"/>
            <a:ext cx="4858384" cy="98226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8343900" y="3786902"/>
            <a:ext cx="2708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25% </a:t>
            </a:r>
            <a:r>
              <a:rPr lang="en-US"/>
              <a:t>beam interception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8652510" y="3703320"/>
            <a:ext cx="137160" cy="835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853011" y="2335371"/>
            <a:ext cx="2936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Max(Br</a:t>
            </a:r>
            <a:r>
              <a:rPr lang="en-US"/>
              <a:t>)/Max(</a:t>
            </a:r>
            <a:r>
              <a:rPr lang="en-US" dirty="0" err="1"/>
              <a:t>Bz</a:t>
            </a:r>
            <a:r>
              <a:rPr lang="en-US" dirty="0"/>
              <a:t>)=0.02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790372" y="4187044"/>
            <a:ext cx="51539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/>
              <a:t>3D magnetic field map used for single beam simulation is done. Beam losses are heavy.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To reduce the transverse magnetic field, the inner/outer radii of the magnet, beam apertures in the iron shields have been adjusted.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754880" y="1840230"/>
            <a:ext cx="91440" cy="17145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126229" y="1531620"/>
            <a:ext cx="1651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Iron aperture</a:t>
            </a:r>
          </a:p>
        </p:txBody>
      </p:sp>
    </p:spTree>
    <p:extLst>
      <p:ext uri="{BB962C8B-B14F-4D97-AF65-F5344CB8AC3E}">
        <p14:creationId xmlns:p14="http://schemas.microsoft.com/office/powerpoint/2010/main" val="503434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802</Words>
  <Application>Microsoft Macintosh PowerPoint</Application>
  <PresentationFormat>Widescreen</PresentationFormat>
  <Paragraphs>107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Calibri</vt:lpstr>
      <vt:lpstr>Calibri Light</vt:lpstr>
      <vt:lpstr>Cambria Math</vt:lpstr>
      <vt:lpstr>DengXian</vt:lpstr>
      <vt:lpstr>Mangal</vt:lpstr>
      <vt:lpstr>Wingdings</vt:lpstr>
      <vt:lpstr>Arial</vt:lpstr>
      <vt:lpstr>Office Theme</vt:lpstr>
      <vt:lpstr>36GHz HOM MBK design status</vt:lpstr>
      <vt:lpstr>Outline</vt:lpstr>
      <vt:lpstr>KlyC simulation results</vt:lpstr>
      <vt:lpstr>PowerPoint Presentation</vt:lpstr>
      <vt:lpstr>Outline</vt:lpstr>
      <vt:lpstr>Basic Topology of the optics</vt:lpstr>
      <vt:lpstr>Simulation Tool</vt:lpstr>
      <vt:lpstr>Optimization by CGUN – CERN home made tool (benchmarked with CST)</vt:lpstr>
      <vt:lpstr>Transverse Magnetic field issues in MBK topology</vt:lpstr>
      <vt:lpstr>Efforts to Mitigate the transverse Magnetic field effect</vt:lpstr>
      <vt:lpstr>Preliminary design of the Individual Collector with KlyC/CGUN</vt:lpstr>
      <vt:lpstr>PowerPoint Presentation</vt:lpstr>
      <vt:lpstr>PowerPoint Presentation</vt:lpstr>
      <vt:lpstr>Summary and outlook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57</cp:revision>
  <dcterms:created xsi:type="dcterms:W3CDTF">2020-04-24T14:22:24Z</dcterms:created>
  <dcterms:modified xsi:type="dcterms:W3CDTF">2020-06-12T08:44:55Z</dcterms:modified>
</cp:coreProperties>
</file>