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8" r:id="rId2"/>
  </p:sldMasterIdLst>
  <p:notesMasterIdLst>
    <p:notesMasterId r:id="rId21"/>
  </p:notesMasterIdLst>
  <p:handoutMasterIdLst>
    <p:handoutMasterId r:id="rId22"/>
  </p:handoutMasterIdLst>
  <p:sldIdLst>
    <p:sldId id="282" r:id="rId3"/>
    <p:sldId id="286" r:id="rId4"/>
    <p:sldId id="290" r:id="rId5"/>
    <p:sldId id="288" r:id="rId6"/>
    <p:sldId id="291" r:id="rId7"/>
    <p:sldId id="289" r:id="rId8"/>
    <p:sldId id="293" r:id="rId9"/>
    <p:sldId id="294" r:id="rId10"/>
    <p:sldId id="284" r:id="rId11"/>
    <p:sldId id="292" r:id="rId12"/>
    <p:sldId id="285" r:id="rId13"/>
    <p:sldId id="299" r:id="rId14"/>
    <p:sldId id="295" r:id="rId15"/>
    <p:sldId id="301" r:id="rId16"/>
    <p:sldId id="302" r:id="rId17"/>
    <p:sldId id="297" r:id="rId18"/>
    <p:sldId id="300" r:id="rId19"/>
    <p:sldId id="26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D5EE"/>
    <a:srgbClr val="5AA3D9"/>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9" autoAdjust="0"/>
    <p:restoredTop sz="94677" autoAdjust="0"/>
  </p:normalViewPr>
  <p:slideViewPr>
    <p:cSldViewPr snapToGrid="0">
      <p:cViewPr>
        <p:scale>
          <a:sx n="100" d="100"/>
          <a:sy n="100" d="100"/>
        </p:scale>
        <p:origin x="124" y="808"/>
      </p:cViewPr>
      <p:guideLst/>
    </p:cSldViewPr>
  </p:slideViewPr>
  <p:notesTextViewPr>
    <p:cViewPr>
      <p:scale>
        <a:sx n="3" d="2"/>
        <a:sy n="3" d="2"/>
      </p:scale>
      <p:origin x="0" y="0"/>
    </p:cViewPr>
  </p:notesTextViewPr>
  <p:notesViewPr>
    <p:cSldViewPr snapToGrid="0">
      <p:cViewPr varScale="1">
        <p:scale>
          <a:sx n="99" d="100"/>
          <a:sy n="99" d="100"/>
        </p:scale>
        <p:origin x="357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1B75427-663A-4EE2-8380-B80E5C686C3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a:extLst>
              <a:ext uri="{FF2B5EF4-FFF2-40B4-BE49-F238E27FC236}">
                <a16:creationId xmlns:a16="http://schemas.microsoft.com/office/drawing/2014/main" id="{ABF75175-7678-4923-964A-D20F6FB6D06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31F353-28F0-4B6D-AAB0-5E40750303C5}" type="datetimeFigureOut">
              <a:rPr lang="fr-FR" smtClean="0"/>
              <a:t>23/06/2020</a:t>
            </a:fld>
            <a:endParaRPr lang="fr-FR"/>
          </a:p>
        </p:txBody>
      </p:sp>
      <p:sp>
        <p:nvSpPr>
          <p:cNvPr id="4" name="Footer Placeholder 3">
            <a:extLst>
              <a:ext uri="{FF2B5EF4-FFF2-40B4-BE49-F238E27FC236}">
                <a16:creationId xmlns:a16="http://schemas.microsoft.com/office/drawing/2014/main" id="{74063C92-3134-4DD7-9894-B00A2A2EE9C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a:extLst>
              <a:ext uri="{FF2B5EF4-FFF2-40B4-BE49-F238E27FC236}">
                <a16:creationId xmlns:a16="http://schemas.microsoft.com/office/drawing/2014/main" id="{10CD1BCF-7039-44FD-8B28-AA8873AB8F9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CE9FD6A-9D16-48A3-9822-EA3507F5389C}" type="slidenum">
              <a:rPr lang="fr-FR" smtClean="0"/>
              <a:t>‹#›</a:t>
            </a:fld>
            <a:endParaRPr lang="fr-FR"/>
          </a:p>
        </p:txBody>
      </p:sp>
    </p:spTree>
    <p:extLst>
      <p:ext uri="{BB962C8B-B14F-4D97-AF65-F5344CB8AC3E}">
        <p14:creationId xmlns:p14="http://schemas.microsoft.com/office/powerpoint/2010/main" val="343527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7ED948-4277-43C5-BC91-78282101CB7A}" type="datetimeFigureOut">
              <a:rPr lang="en-GB" smtClean="0"/>
              <a:t>23/06/2020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DCEDA2-1B88-48E1-800B-61AB73D06C1D}" type="slidenum">
              <a:rPr lang="en-GB" smtClean="0"/>
              <a:t>‹#›</a:t>
            </a:fld>
            <a:endParaRPr lang="en-GB"/>
          </a:p>
        </p:txBody>
      </p:sp>
    </p:spTree>
    <p:extLst>
      <p:ext uri="{BB962C8B-B14F-4D97-AF65-F5344CB8AC3E}">
        <p14:creationId xmlns:p14="http://schemas.microsoft.com/office/powerpoint/2010/main" val="3328431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4B67D71E-F341-4E1D-95ED-31A81CDB162D}"/>
              </a:ext>
            </a:extLst>
          </p:cNvPr>
          <p:cNvPicPr>
            <a:picLocks noChangeAspect="1"/>
          </p:cNvPicPr>
          <p:nvPr userDrawn="1"/>
        </p:nvPicPr>
        <p:blipFill>
          <a:blip r:embed="rId2"/>
          <a:stretch>
            <a:fillRect/>
          </a:stretch>
        </p:blipFill>
        <p:spPr>
          <a:xfrm>
            <a:off x="-66675" y="-11248"/>
            <a:ext cx="12258675" cy="6881169"/>
          </a:xfrm>
          <a:prstGeom prst="rect">
            <a:avLst/>
          </a:prstGeom>
        </p:spPr>
      </p:pic>
      <p:sp>
        <p:nvSpPr>
          <p:cNvPr id="9" name="Titre 1"/>
          <p:cNvSpPr>
            <a:spLocks noGrp="1"/>
          </p:cNvSpPr>
          <p:nvPr>
            <p:ph type="title" hasCustomPrompt="1"/>
          </p:nvPr>
        </p:nvSpPr>
        <p:spPr>
          <a:xfrm>
            <a:off x="399718" y="1230949"/>
            <a:ext cx="7533103" cy="1826363"/>
          </a:xfrm>
          <a:prstGeom prst="rect">
            <a:avLst/>
          </a:prstGeom>
        </p:spPr>
        <p:txBody>
          <a:bodyPr tIns="0" bIns="0" anchor="b">
            <a:normAutofit/>
          </a:bodyPr>
          <a:lstStyle>
            <a:lvl1pPr algn="l">
              <a:lnSpc>
                <a:spcPct val="90000"/>
              </a:lnSpc>
              <a:spcBef>
                <a:spcPts val="0"/>
              </a:spcBef>
              <a:buNone/>
              <a:defRPr kumimoji="0" lang="en-US" sz="4800" b="1" i="0" kern="1200" cap="none" spc="0" baseline="0" dirty="0">
                <a:ln w="12700">
                  <a:noFill/>
                  <a:prstDash val="solid"/>
                </a:ln>
                <a:solidFill>
                  <a:srgbClr val="5AA3D9"/>
                </a:solidFill>
                <a:effectLst/>
                <a:latin typeface="Arial" panose="020B0604020202020204" pitchFamily="34" charset="0"/>
                <a:ea typeface="+mj-ea"/>
                <a:cs typeface="Arial" panose="020B0604020202020204" pitchFamily="34" charset="0"/>
              </a:defRPr>
            </a:lvl1pPr>
          </a:lstStyle>
          <a:p>
            <a:r>
              <a:rPr kumimoji="0" lang="x-none" dirty="0"/>
              <a:t>Presentation Title</a:t>
            </a:r>
            <a:endParaRPr kumimoji="0" lang="en-US" dirty="0"/>
          </a:p>
        </p:txBody>
      </p:sp>
      <p:sp>
        <p:nvSpPr>
          <p:cNvPr id="10" name="Espace réservé du texte 2"/>
          <p:cNvSpPr>
            <a:spLocks noGrp="1"/>
          </p:cNvSpPr>
          <p:nvPr>
            <p:ph type="body" idx="1" hasCustomPrompt="1"/>
          </p:nvPr>
        </p:nvSpPr>
        <p:spPr>
          <a:xfrm>
            <a:off x="431799" y="3372530"/>
            <a:ext cx="7501021" cy="1066688"/>
          </a:xfrm>
          <a:prstGeom prst="rect">
            <a:avLst/>
          </a:prstGeom>
        </p:spPr>
        <p:txBody>
          <a:bodyPr lIns="45720" tIns="0" rIns="45720" bIns="0" anchor="t">
            <a:normAutofit/>
          </a:bodyPr>
          <a:lstStyle>
            <a:lvl1pPr marL="0" indent="0" algn="l">
              <a:lnSpc>
                <a:spcPct val="90000"/>
              </a:lnSpc>
              <a:spcBef>
                <a:spcPts val="0"/>
              </a:spcBef>
              <a:buNone/>
              <a:defRPr sz="2800" b="0" i="0">
                <a:solidFill>
                  <a:schemeClr val="tx1"/>
                </a:solidFill>
                <a:effectLst/>
                <a:latin typeface="Arial" panose="020B0604020202020204" pitchFamily="34" charset="0"/>
                <a:cs typeface="Arial" panose="020B0604020202020204"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pic>
        <p:nvPicPr>
          <p:cNvPr id="11" name="Picture 10" descr="2015-01-13_CERN_ENdept 36% h32mm 300dpi.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8392" y="5362278"/>
            <a:ext cx="3075535" cy="1152182"/>
          </a:xfrm>
          <a:prstGeom prst="rect">
            <a:avLst/>
          </a:prstGeom>
        </p:spPr>
      </p:pic>
    </p:spTree>
    <p:extLst>
      <p:ext uri="{BB962C8B-B14F-4D97-AF65-F5344CB8AC3E}">
        <p14:creationId xmlns:p14="http://schemas.microsoft.com/office/powerpoint/2010/main" val="1740158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9E6B6-E687-4100-85AB-0436016721B9}"/>
              </a:ext>
            </a:extLst>
          </p:cNvPr>
          <p:cNvSpPr>
            <a:spLocks noGrp="1"/>
          </p:cNvSpPr>
          <p:nvPr>
            <p:ph type="title"/>
          </p:nvPr>
        </p:nvSpPr>
        <p:spPr/>
        <p:txBody>
          <a:bodyPr/>
          <a:lstStyle/>
          <a:p>
            <a:r>
              <a:rPr lang="en-US"/>
              <a:t>Click to edit Master title style</a:t>
            </a:r>
            <a:endParaRPr lang="en-IE"/>
          </a:p>
        </p:txBody>
      </p:sp>
      <p:sp>
        <p:nvSpPr>
          <p:cNvPr id="3" name="Content Placeholder 2">
            <a:extLst>
              <a:ext uri="{FF2B5EF4-FFF2-40B4-BE49-F238E27FC236}">
                <a16:creationId xmlns:a16="http://schemas.microsoft.com/office/drawing/2014/main" id="{E67EEDDC-F875-4DE6-BD5F-77507525E29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a:extLst>
              <a:ext uri="{FF2B5EF4-FFF2-40B4-BE49-F238E27FC236}">
                <a16:creationId xmlns:a16="http://schemas.microsoft.com/office/drawing/2014/main" id="{11490AB4-ADBA-421A-9512-EE4291CF853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a:extLst>
              <a:ext uri="{FF2B5EF4-FFF2-40B4-BE49-F238E27FC236}">
                <a16:creationId xmlns:a16="http://schemas.microsoft.com/office/drawing/2014/main" id="{F6411B39-F30C-466B-AD12-D98A4DFE0BBA}"/>
              </a:ext>
            </a:extLst>
          </p:cNvPr>
          <p:cNvSpPr>
            <a:spLocks noGrp="1"/>
          </p:cNvSpPr>
          <p:nvPr>
            <p:ph type="dt" sz="half" idx="10"/>
          </p:nvPr>
        </p:nvSpPr>
        <p:spPr/>
        <p:txBody>
          <a:bodyPr/>
          <a:lstStyle/>
          <a:p>
            <a:r>
              <a:rPr lang="fr-FR" smtClean="0"/>
              <a:t>24/06/2020</a:t>
            </a:r>
            <a:endParaRPr lang="en-IE"/>
          </a:p>
        </p:txBody>
      </p:sp>
      <p:sp>
        <p:nvSpPr>
          <p:cNvPr id="6" name="Footer Placeholder 5">
            <a:extLst>
              <a:ext uri="{FF2B5EF4-FFF2-40B4-BE49-F238E27FC236}">
                <a16:creationId xmlns:a16="http://schemas.microsoft.com/office/drawing/2014/main" id="{A73B2EF6-553E-4875-8786-328E3C055BAE}"/>
              </a:ext>
            </a:extLst>
          </p:cNvPr>
          <p:cNvSpPr>
            <a:spLocks noGrp="1"/>
          </p:cNvSpPr>
          <p:nvPr>
            <p:ph type="ftr" sz="quarter" idx="11"/>
          </p:nvPr>
        </p:nvSpPr>
        <p:spPr/>
        <p:txBody>
          <a:bodyPr/>
          <a:lstStyle/>
          <a:p>
            <a:r>
              <a:rPr lang="en-GB" smtClean="0"/>
              <a:t>64th Meeting of the INTC - J. Vollaire</a:t>
            </a:r>
            <a:endParaRPr lang="en-IE"/>
          </a:p>
        </p:txBody>
      </p:sp>
      <p:sp>
        <p:nvSpPr>
          <p:cNvPr id="7" name="Slide Number Placeholder 6">
            <a:extLst>
              <a:ext uri="{FF2B5EF4-FFF2-40B4-BE49-F238E27FC236}">
                <a16:creationId xmlns:a16="http://schemas.microsoft.com/office/drawing/2014/main" id="{CBB130FB-742E-4E12-B14E-49D94DC9F7A9}"/>
              </a:ext>
            </a:extLst>
          </p:cNvPr>
          <p:cNvSpPr>
            <a:spLocks noGrp="1"/>
          </p:cNvSpPr>
          <p:nvPr>
            <p:ph type="sldNum" sz="quarter" idx="12"/>
          </p:nvPr>
        </p:nvSpPr>
        <p:spPr/>
        <p:txBody>
          <a:bodyPr/>
          <a:lstStyle/>
          <a:p>
            <a:fld id="{6129F5ED-4456-4E9B-B75E-3CBBFDD018C6}" type="slidenum">
              <a:rPr lang="en-IE" smtClean="0"/>
              <a:t>‹#›</a:t>
            </a:fld>
            <a:endParaRPr lang="en-IE"/>
          </a:p>
        </p:txBody>
      </p:sp>
    </p:spTree>
    <p:extLst>
      <p:ext uri="{BB962C8B-B14F-4D97-AF65-F5344CB8AC3E}">
        <p14:creationId xmlns:p14="http://schemas.microsoft.com/office/powerpoint/2010/main" val="1098174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6E524-91CF-41CA-ACE1-D0D24F129F4D}"/>
              </a:ext>
            </a:extLst>
          </p:cNvPr>
          <p:cNvSpPr>
            <a:spLocks noGrp="1"/>
          </p:cNvSpPr>
          <p:nvPr>
            <p:ph type="title"/>
          </p:nvPr>
        </p:nvSpPr>
        <p:spPr>
          <a:xfrm>
            <a:off x="839788" y="365125"/>
            <a:ext cx="10515600" cy="1325563"/>
          </a:xfrm>
        </p:spPr>
        <p:txBody>
          <a:bodyPr/>
          <a:lstStyle/>
          <a:p>
            <a:r>
              <a:rPr lang="en-US"/>
              <a:t>Click to edit Master title style</a:t>
            </a:r>
            <a:endParaRPr lang="en-IE"/>
          </a:p>
        </p:txBody>
      </p:sp>
      <p:sp>
        <p:nvSpPr>
          <p:cNvPr id="3" name="Text Placeholder 2">
            <a:extLst>
              <a:ext uri="{FF2B5EF4-FFF2-40B4-BE49-F238E27FC236}">
                <a16:creationId xmlns:a16="http://schemas.microsoft.com/office/drawing/2014/main" id="{D1DC9B89-8333-4031-BBF3-8382701E76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35D419-0FC3-42A0-BD24-85CB763336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a:extLst>
              <a:ext uri="{FF2B5EF4-FFF2-40B4-BE49-F238E27FC236}">
                <a16:creationId xmlns:a16="http://schemas.microsoft.com/office/drawing/2014/main" id="{03B6416A-4A01-4D99-AD8C-FAB276A1C8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F2FFBE5-796A-48B2-A5C9-1FA3F0AA9D2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a:extLst>
              <a:ext uri="{FF2B5EF4-FFF2-40B4-BE49-F238E27FC236}">
                <a16:creationId xmlns:a16="http://schemas.microsoft.com/office/drawing/2014/main" id="{3A4A6377-03E3-4037-BE6B-123874EF22E8}"/>
              </a:ext>
            </a:extLst>
          </p:cNvPr>
          <p:cNvSpPr>
            <a:spLocks noGrp="1"/>
          </p:cNvSpPr>
          <p:nvPr>
            <p:ph type="dt" sz="half" idx="10"/>
          </p:nvPr>
        </p:nvSpPr>
        <p:spPr/>
        <p:txBody>
          <a:bodyPr/>
          <a:lstStyle/>
          <a:p>
            <a:r>
              <a:rPr lang="fr-FR" smtClean="0"/>
              <a:t>24/06/2020</a:t>
            </a:r>
            <a:endParaRPr lang="en-IE"/>
          </a:p>
        </p:txBody>
      </p:sp>
      <p:sp>
        <p:nvSpPr>
          <p:cNvPr id="8" name="Footer Placeholder 7">
            <a:extLst>
              <a:ext uri="{FF2B5EF4-FFF2-40B4-BE49-F238E27FC236}">
                <a16:creationId xmlns:a16="http://schemas.microsoft.com/office/drawing/2014/main" id="{C46244FD-E88E-4E6B-95A7-53204CEB5341}"/>
              </a:ext>
            </a:extLst>
          </p:cNvPr>
          <p:cNvSpPr>
            <a:spLocks noGrp="1"/>
          </p:cNvSpPr>
          <p:nvPr>
            <p:ph type="ftr" sz="quarter" idx="11"/>
          </p:nvPr>
        </p:nvSpPr>
        <p:spPr/>
        <p:txBody>
          <a:bodyPr/>
          <a:lstStyle/>
          <a:p>
            <a:r>
              <a:rPr lang="en-GB" smtClean="0"/>
              <a:t>64th Meeting of the INTC - J. Vollaire</a:t>
            </a:r>
            <a:endParaRPr lang="en-IE"/>
          </a:p>
        </p:txBody>
      </p:sp>
      <p:sp>
        <p:nvSpPr>
          <p:cNvPr id="9" name="Slide Number Placeholder 8">
            <a:extLst>
              <a:ext uri="{FF2B5EF4-FFF2-40B4-BE49-F238E27FC236}">
                <a16:creationId xmlns:a16="http://schemas.microsoft.com/office/drawing/2014/main" id="{6A4CE4E2-B4DC-44E1-B40E-F6BE67DE0E0B}"/>
              </a:ext>
            </a:extLst>
          </p:cNvPr>
          <p:cNvSpPr>
            <a:spLocks noGrp="1"/>
          </p:cNvSpPr>
          <p:nvPr>
            <p:ph type="sldNum" sz="quarter" idx="12"/>
          </p:nvPr>
        </p:nvSpPr>
        <p:spPr/>
        <p:txBody>
          <a:bodyPr/>
          <a:lstStyle/>
          <a:p>
            <a:fld id="{6129F5ED-4456-4E9B-B75E-3CBBFDD018C6}" type="slidenum">
              <a:rPr lang="en-IE" smtClean="0"/>
              <a:t>‹#›</a:t>
            </a:fld>
            <a:endParaRPr lang="en-IE"/>
          </a:p>
        </p:txBody>
      </p:sp>
    </p:spTree>
    <p:extLst>
      <p:ext uri="{BB962C8B-B14F-4D97-AF65-F5344CB8AC3E}">
        <p14:creationId xmlns:p14="http://schemas.microsoft.com/office/powerpoint/2010/main" val="4991079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AB103-9E1C-4CBE-9383-2A679428D468}"/>
              </a:ext>
            </a:extLst>
          </p:cNvPr>
          <p:cNvSpPr>
            <a:spLocks noGrp="1"/>
          </p:cNvSpPr>
          <p:nvPr>
            <p:ph type="title"/>
          </p:nvPr>
        </p:nvSpPr>
        <p:spPr/>
        <p:txBody>
          <a:bodyPr/>
          <a:lstStyle/>
          <a:p>
            <a:r>
              <a:rPr lang="en-US"/>
              <a:t>Click to edit Master title style</a:t>
            </a:r>
            <a:endParaRPr lang="en-IE"/>
          </a:p>
        </p:txBody>
      </p:sp>
      <p:sp>
        <p:nvSpPr>
          <p:cNvPr id="3" name="Date Placeholder 2">
            <a:extLst>
              <a:ext uri="{FF2B5EF4-FFF2-40B4-BE49-F238E27FC236}">
                <a16:creationId xmlns:a16="http://schemas.microsoft.com/office/drawing/2014/main" id="{41C44253-0347-446A-BD90-6D01E061F894}"/>
              </a:ext>
            </a:extLst>
          </p:cNvPr>
          <p:cNvSpPr>
            <a:spLocks noGrp="1"/>
          </p:cNvSpPr>
          <p:nvPr>
            <p:ph type="dt" sz="half" idx="10"/>
          </p:nvPr>
        </p:nvSpPr>
        <p:spPr/>
        <p:txBody>
          <a:bodyPr/>
          <a:lstStyle/>
          <a:p>
            <a:r>
              <a:rPr lang="fr-FR" smtClean="0"/>
              <a:t>24/06/2020</a:t>
            </a:r>
            <a:endParaRPr lang="en-IE"/>
          </a:p>
        </p:txBody>
      </p:sp>
      <p:sp>
        <p:nvSpPr>
          <p:cNvPr id="4" name="Footer Placeholder 3">
            <a:extLst>
              <a:ext uri="{FF2B5EF4-FFF2-40B4-BE49-F238E27FC236}">
                <a16:creationId xmlns:a16="http://schemas.microsoft.com/office/drawing/2014/main" id="{7828E634-7196-408F-B02F-02E3B318EB8A}"/>
              </a:ext>
            </a:extLst>
          </p:cNvPr>
          <p:cNvSpPr>
            <a:spLocks noGrp="1"/>
          </p:cNvSpPr>
          <p:nvPr>
            <p:ph type="ftr" sz="quarter" idx="11"/>
          </p:nvPr>
        </p:nvSpPr>
        <p:spPr/>
        <p:txBody>
          <a:bodyPr/>
          <a:lstStyle/>
          <a:p>
            <a:r>
              <a:rPr lang="en-GB" smtClean="0"/>
              <a:t>64th Meeting of the INTC - J. Vollaire</a:t>
            </a:r>
            <a:endParaRPr lang="en-IE"/>
          </a:p>
        </p:txBody>
      </p:sp>
      <p:sp>
        <p:nvSpPr>
          <p:cNvPr id="5" name="Slide Number Placeholder 4">
            <a:extLst>
              <a:ext uri="{FF2B5EF4-FFF2-40B4-BE49-F238E27FC236}">
                <a16:creationId xmlns:a16="http://schemas.microsoft.com/office/drawing/2014/main" id="{24243FE5-6A5B-4553-8F0F-12B7826A8BE9}"/>
              </a:ext>
            </a:extLst>
          </p:cNvPr>
          <p:cNvSpPr>
            <a:spLocks noGrp="1"/>
          </p:cNvSpPr>
          <p:nvPr>
            <p:ph type="sldNum" sz="quarter" idx="12"/>
          </p:nvPr>
        </p:nvSpPr>
        <p:spPr/>
        <p:txBody>
          <a:bodyPr/>
          <a:lstStyle/>
          <a:p>
            <a:fld id="{6129F5ED-4456-4E9B-B75E-3CBBFDD018C6}" type="slidenum">
              <a:rPr lang="en-IE" smtClean="0"/>
              <a:t>‹#›</a:t>
            </a:fld>
            <a:endParaRPr lang="en-IE"/>
          </a:p>
        </p:txBody>
      </p:sp>
    </p:spTree>
    <p:extLst>
      <p:ext uri="{BB962C8B-B14F-4D97-AF65-F5344CB8AC3E}">
        <p14:creationId xmlns:p14="http://schemas.microsoft.com/office/powerpoint/2010/main" val="37093957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CE1A75-CA35-4C43-B4B0-64EF73CEE68C}"/>
              </a:ext>
            </a:extLst>
          </p:cNvPr>
          <p:cNvSpPr>
            <a:spLocks noGrp="1"/>
          </p:cNvSpPr>
          <p:nvPr>
            <p:ph type="dt" sz="half" idx="10"/>
          </p:nvPr>
        </p:nvSpPr>
        <p:spPr/>
        <p:txBody>
          <a:bodyPr/>
          <a:lstStyle/>
          <a:p>
            <a:r>
              <a:rPr lang="fr-FR" smtClean="0"/>
              <a:t>24/06/2020</a:t>
            </a:r>
            <a:endParaRPr lang="en-IE"/>
          </a:p>
        </p:txBody>
      </p:sp>
      <p:sp>
        <p:nvSpPr>
          <p:cNvPr id="3" name="Footer Placeholder 2">
            <a:extLst>
              <a:ext uri="{FF2B5EF4-FFF2-40B4-BE49-F238E27FC236}">
                <a16:creationId xmlns:a16="http://schemas.microsoft.com/office/drawing/2014/main" id="{D481D500-C2FB-446B-A2C7-DC3EADA21BA0}"/>
              </a:ext>
            </a:extLst>
          </p:cNvPr>
          <p:cNvSpPr>
            <a:spLocks noGrp="1"/>
          </p:cNvSpPr>
          <p:nvPr>
            <p:ph type="ftr" sz="quarter" idx="11"/>
          </p:nvPr>
        </p:nvSpPr>
        <p:spPr/>
        <p:txBody>
          <a:bodyPr/>
          <a:lstStyle/>
          <a:p>
            <a:r>
              <a:rPr lang="en-GB" smtClean="0"/>
              <a:t>64th Meeting of the INTC - J. Vollaire</a:t>
            </a:r>
            <a:endParaRPr lang="en-IE"/>
          </a:p>
        </p:txBody>
      </p:sp>
      <p:sp>
        <p:nvSpPr>
          <p:cNvPr id="4" name="Slide Number Placeholder 3">
            <a:extLst>
              <a:ext uri="{FF2B5EF4-FFF2-40B4-BE49-F238E27FC236}">
                <a16:creationId xmlns:a16="http://schemas.microsoft.com/office/drawing/2014/main" id="{5AEB2F39-783F-4CCA-A523-676A6C42ED10}"/>
              </a:ext>
            </a:extLst>
          </p:cNvPr>
          <p:cNvSpPr>
            <a:spLocks noGrp="1"/>
          </p:cNvSpPr>
          <p:nvPr>
            <p:ph type="sldNum" sz="quarter" idx="12"/>
          </p:nvPr>
        </p:nvSpPr>
        <p:spPr/>
        <p:txBody>
          <a:bodyPr/>
          <a:lstStyle/>
          <a:p>
            <a:fld id="{6129F5ED-4456-4E9B-B75E-3CBBFDD018C6}" type="slidenum">
              <a:rPr lang="en-IE" smtClean="0"/>
              <a:t>‹#›</a:t>
            </a:fld>
            <a:endParaRPr lang="en-IE"/>
          </a:p>
        </p:txBody>
      </p:sp>
    </p:spTree>
    <p:extLst>
      <p:ext uri="{BB962C8B-B14F-4D97-AF65-F5344CB8AC3E}">
        <p14:creationId xmlns:p14="http://schemas.microsoft.com/office/powerpoint/2010/main" val="36564047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A59D2-7325-499B-8F5C-DCDE8EB809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Content Placeholder 2">
            <a:extLst>
              <a:ext uri="{FF2B5EF4-FFF2-40B4-BE49-F238E27FC236}">
                <a16:creationId xmlns:a16="http://schemas.microsoft.com/office/drawing/2014/main" id="{0942E205-D713-4C5E-9173-5DB1851F9D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a:extLst>
              <a:ext uri="{FF2B5EF4-FFF2-40B4-BE49-F238E27FC236}">
                <a16:creationId xmlns:a16="http://schemas.microsoft.com/office/drawing/2014/main" id="{7BE95A6A-7E3D-4287-BA36-B0A465FAFF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183483-410D-44D2-92B7-B9924D92EBF5}"/>
              </a:ext>
            </a:extLst>
          </p:cNvPr>
          <p:cNvSpPr>
            <a:spLocks noGrp="1"/>
          </p:cNvSpPr>
          <p:nvPr>
            <p:ph type="dt" sz="half" idx="10"/>
          </p:nvPr>
        </p:nvSpPr>
        <p:spPr/>
        <p:txBody>
          <a:bodyPr/>
          <a:lstStyle/>
          <a:p>
            <a:r>
              <a:rPr lang="fr-FR" smtClean="0"/>
              <a:t>24/06/2020</a:t>
            </a:r>
            <a:endParaRPr lang="en-IE"/>
          </a:p>
        </p:txBody>
      </p:sp>
      <p:sp>
        <p:nvSpPr>
          <p:cNvPr id="6" name="Footer Placeholder 5">
            <a:extLst>
              <a:ext uri="{FF2B5EF4-FFF2-40B4-BE49-F238E27FC236}">
                <a16:creationId xmlns:a16="http://schemas.microsoft.com/office/drawing/2014/main" id="{FFDF83EC-4528-4241-9720-6352C653140C}"/>
              </a:ext>
            </a:extLst>
          </p:cNvPr>
          <p:cNvSpPr>
            <a:spLocks noGrp="1"/>
          </p:cNvSpPr>
          <p:nvPr>
            <p:ph type="ftr" sz="quarter" idx="11"/>
          </p:nvPr>
        </p:nvSpPr>
        <p:spPr/>
        <p:txBody>
          <a:bodyPr/>
          <a:lstStyle/>
          <a:p>
            <a:r>
              <a:rPr lang="en-GB" smtClean="0"/>
              <a:t>64th Meeting of the INTC - J. Vollaire</a:t>
            </a:r>
            <a:endParaRPr lang="en-IE"/>
          </a:p>
        </p:txBody>
      </p:sp>
      <p:sp>
        <p:nvSpPr>
          <p:cNvPr id="7" name="Slide Number Placeholder 6">
            <a:extLst>
              <a:ext uri="{FF2B5EF4-FFF2-40B4-BE49-F238E27FC236}">
                <a16:creationId xmlns:a16="http://schemas.microsoft.com/office/drawing/2014/main" id="{46A823EE-ADED-4AB0-9B20-4F14C0D38476}"/>
              </a:ext>
            </a:extLst>
          </p:cNvPr>
          <p:cNvSpPr>
            <a:spLocks noGrp="1"/>
          </p:cNvSpPr>
          <p:nvPr>
            <p:ph type="sldNum" sz="quarter" idx="12"/>
          </p:nvPr>
        </p:nvSpPr>
        <p:spPr/>
        <p:txBody>
          <a:bodyPr/>
          <a:lstStyle/>
          <a:p>
            <a:fld id="{6129F5ED-4456-4E9B-B75E-3CBBFDD018C6}" type="slidenum">
              <a:rPr lang="en-IE" smtClean="0"/>
              <a:t>‹#›</a:t>
            </a:fld>
            <a:endParaRPr lang="en-IE"/>
          </a:p>
        </p:txBody>
      </p:sp>
    </p:spTree>
    <p:extLst>
      <p:ext uri="{BB962C8B-B14F-4D97-AF65-F5344CB8AC3E}">
        <p14:creationId xmlns:p14="http://schemas.microsoft.com/office/powerpoint/2010/main" val="30500336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CD24F-6447-4C39-B933-0C6CE54C7A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Picture Placeholder 2">
            <a:extLst>
              <a:ext uri="{FF2B5EF4-FFF2-40B4-BE49-F238E27FC236}">
                <a16:creationId xmlns:a16="http://schemas.microsoft.com/office/drawing/2014/main" id="{14A140E7-E5B2-4130-8054-D2AC3A2257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a:extLst>
              <a:ext uri="{FF2B5EF4-FFF2-40B4-BE49-F238E27FC236}">
                <a16:creationId xmlns:a16="http://schemas.microsoft.com/office/drawing/2014/main" id="{4302B8DB-539E-44C7-B4A7-FB1ADB02F1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B9D56E0-5048-4DBC-B341-3FAB96B246D2}"/>
              </a:ext>
            </a:extLst>
          </p:cNvPr>
          <p:cNvSpPr>
            <a:spLocks noGrp="1"/>
          </p:cNvSpPr>
          <p:nvPr>
            <p:ph type="dt" sz="half" idx="10"/>
          </p:nvPr>
        </p:nvSpPr>
        <p:spPr/>
        <p:txBody>
          <a:bodyPr/>
          <a:lstStyle/>
          <a:p>
            <a:r>
              <a:rPr lang="fr-FR" smtClean="0"/>
              <a:t>24/06/2020</a:t>
            </a:r>
            <a:endParaRPr lang="en-IE"/>
          </a:p>
        </p:txBody>
      </p:sp>
      <p:sp>
        <p:nvSpPr>
          <p:cNvPr id="6" name="Footer Placeholder 5">
            <a:extLst>
              <a:ext uri="{FF2B5EF4-FFF2-40B4-BE49-F238E27FC236}">
                <a16:creationId xmlns:a16="http://schemas.microsoft.com/office/drawing/2014/main" id="{6767EB37-DAB0-4F7D-88C6-A75EFDDBB34D}"/>
              </a:ext>
            </a:extLst>
          </p:cNvPr>
          <p:cNvSpPr>
            <a:spLocks noGrp="1"/>
          </p:cNvSpPr>
          <p:nvPr>
            <p:ph type="ftr" sz="quarter" idx="11"/>
          </p:nvPr>
        </p:nvSpPr>
        <p:spPr/>
        <p:txBody>
          <a:bodyPr/>
          <a:lstStyle/>
          <a:p>
            <a:r>
              <a:rPr lang="en-GB" smtClean="0"/>
              <a:t>64th Meeting of the INTC - J. Vollaire</a:t>
            </a:r>
            <a:endParaRPr lang="en-IE"/>
          </a:p>
        </p:txBody>
      </p:sp>
      <p:sp>
        <p:nvSpPr>
          <p:cNvPr id="7" name="Slide Number Placeholder 6">
            <a:extLst>
              <a:ext uri="{FF2B5EF4-FFF2-40B4-BE49-F238E27FC236}">
                <a16:creationId xmlns:a16="http://schemas.microsoft.com/office/drawing/2014/main" id="{24B41ACA-2C4B-46EB-A331-C4B9CDAF2221}"/>
              </a:ext>
            </a:extLst>
          </p:cNvPr>
          <p:cNvSpPr>
            <a:spLocks noGrp="1"/>
          </p:cNvSpPr>
          <p:nvPr>
            <p:ph type="sldNum" sz="quarter" idx="12"/>
          </p:nvPr>
        </p:nvSpPr>
        <p:spPr/>
        <p:txBody>
          <a:bodyPr/>
          <a:lstStyle/>
          <a:p>
            <a:fld id="{6129F5ED-4456-4E9B-B75E-3CBBFDD018C6}" type="slidenum">
              <a:rPr lang="en-IE" smtClean="0"/>
              <a:t>‹#›</a:t>
            </a:fld>
            <a:endParaRPr lang="en-IE"/>
          </a:p>
        </p:txBody>
      </p:sp>
    </p:spTree>
    <p:extLst>
      <p:ext uri="{BB962C8B-B14F-4D97-AF65-F5344CB8AC3E}">
        <p14:creationId xmlns:p14="http://schemas.microsoft.com/office/powerpoint/2010/main" val="358659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F8C8A-5655-4673-80C7-7C59CCC549AC}"/>
              </a:ext>
            </a:extLst>
          </p:cNvPr>
          <p:cNvSpPr>
            <a:spLocks noGrp="1"/>
          </p:cNvSpPr>
          <p:nvPr>
            <p:ph type="title"/>
          </p:nvPr>
        </p:nvSpPr>
        <p:spPr/>
        <p:txBody>
          <a:bodyPr/>
          <a:lstStyle/>
          <a:p>
            <a:r>
              <a:rPr lang="en-US"/>
              <a:t>Click to edit Master title style</a:t>
            </a:r>
            <a:endParaRPr lang="en-IE"/>
          </a:p>
        </p:txBody>
      </p:sp>
      <p:sp>
        <p:nvSpPr>
          <p:cNvPr id="3" name="Vertical Text Placeholder 2">
            <a:extLst>
              <a:ext uri="{FF2B5EF4-FFF2-40B4-BE49-F238E27FC236}">
                <a16:creationId xmlns:a16="http://schemas.microsoft.com/office/drawing/2014/main" id="{597241A1-5DCE-4D14-AFF1-B60517160E1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F71A0C26-14DD-46D4-A737-FD8799DDC6A5}"/>
              </a:ext>
            </a:extLst>
          </p:cNvPr>
          <p:cNvSpPr>
            <a:spLocks noGrp="1"/>
          </p:cNvSpPr>
          <p:nvPr>
            <p:ph type="dt" sz="half" idx="10"/>
          </p:nvPr>
        </p:nvSpPr>
        <p:spPr/>
        <p:txBody>
          <a:bodyPr/>
          <a:lstStyle/>
          <a:p>
            <a:r>
              <a:rPr lang="fr-FR" smtClean="0"/>
              <a:t>24/06/2020</a:t>
            </a:r>
            <a:endParaRPr lang="en-IE"/>
          </a:p>
        </p:txBody>
      </p:sp>
      <p:sp>
        <p:nvSpPr>
          <p:cNvPr id="5" name="Footer Placeholder 4">
            <a:extLst>
              <a:ext uri="{FF2B5EF4-FFF2-40B4-BE49-F238E27FC236}">
                <a16:creationId xmlns:a16="http://schemas.microsoft.com/office/drawing/2014/main" id="{F0006D81-1E11-47A8-BD40-978AFDF9A2D8}"/>
              </a:ext>
            </a:extLst>
          </p:cNvPr>
          <p:cNvSpPr>
            <a:spLocks noGrp="1"/>
          </p:cNvSpPr>
          <p:nvPr>
            <p:ph type="ftr" sz="quarter" idx="11"/>
          </p:nvPr>
        </p:nvSpPr>
        <p:spPr/>
        <p:txBody>
          <a:bodyPr/>
          <a:lstStyle/>
          <a:p>
            <a:r>
              <a:rPr lang="en-GB" smtClean="0"/>
              <a:t>64th Meeting of the INTC - J. Vollaire</a:t>
            </a:r>
            <a:endParaRPr lang="en-IE"/>
          </a:p>
        </p:txBody>
      </p:sp>
      <p:sp>
        <p:nvSpPr>
          <p:cNvPr id="6" name="Slide Number Placeholder 5">
            <a:extLst>
              <a:ext uri="{FF2B5EF4-FFF2-40B4-BE49-F238E27FC236}">
                <a16:creationId xmlns:a16="http://schemas.microsoft.com/office/drawing/2014/main" id="{B811328A-502C-4275-89BA-AA3A9ECBA012}"/>
              </a:ext>
            </a:extLst>
          </p:cNvPr>
          <p:cNvSpPr>
            <a:spLocks noGrp="1"/>
          </p:cNvSpPr>
          <p:nvPr>
            <p:ph type="sldNum" sz="quarter" idx="12"/>
          </p:nvPr>
        </p:nvSpPr>
        <p:spPr/>
        <p:txBody>
          <a:bodyPr/>
          <a:lstStyle/>
          <a:p>
            <a:fld id="{6129F5ED-4456-4E9B-B75E-3CBBFDD018C6}" type="slidenum">
              <a:rPr lang="en-IE" smtClean="0"/>
              <a:t>‹#›</a:t>
            </a:fld>
            <a:endParaRPr lang="en-IE"/>
          </a:p>
        </p:txBody>
      </p:sp>
    </p:spTree>
    <p:extLst>
      <p:ext uri="{BB962C8B-B14F-4D97-AF65-F5344CB8AC3E}">
        <p14:creationId xmlns:p14="http://schemas.microsoft.com/office/powerpoint/2010/main" val="14486378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8D18F9-8E20-4756-B824-37829982AF0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E"/>
          </a:p>
        </p:txBody>
      </p:sp>
      <p:sp>
        <p:nvSpPr>
          <p:cNvPr id="3" name="Vertical Text Placeholder 2">
            <a:extLst>
              <a:ext uri="{FF2B5EF4-FFF2-40B4-BE49-F238E27FC236}">
                <a16:creationId xmlns:a16="http://schemas.microsoft.com/office/drawing/2014/main" id="{1A17CAB1-AC43-43CD-9952-EAD9C916246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96F851E5-947F-4187-B753-1C8EEBA73751}"/>
              </a:ext>
            </a:extLst>
          </p:cNvPr>
          <p:cNvSpPr>
            <a:spLocks noGrp="1"/>
          </p:cNvSpPr>
          <p:nvPr>
            <p:ph type="dt" sz="half" idx="10"/>
          </p:nvPr>
        </p:nvSpPr>
        <p:spPr/>
        <p:txBody>
          <a:bodyPr/>
          <a:lstStyle/>
          <a:p>
            <a:r>
              <a:rPr lang="fr-FR" smtClean="0"/>
              <a:t>24/06/2020</a:t>
            </a:r>
            <a:endParaRPr lang="en-IE"/>
          </a:p>
        </p:txBody>
      </p:sp>
      <p:sp>
        <p:nvSpPr>
          <p:cNvPr id="5" name="Footer Placeholder 4">
            <a:extLst>
              <a:ext uri="{FF2B5EF4-FFF2-40B4-BE49-F238E27FC236}">
                <a16:creationId xmlns:a16="http://schemas.microsoft.com/office/drawing/2014/main" id="{EA45D2D9-27A8-409D-A1FF-060ADFF222B2}"/>
              </a:ext>
            </a:extLst>
          </p:cNvPr>
          <p:cNvSpPr>
            <a:spLocks noGrp="1"/>
          </p:cNvSpPr>
          <p:nvPr>
            <p:ph type="ftr" sz="quarter" idx="11"/>
          </p:nvPr>
        </p:nvSpPr>
        <p:spPr/>
        <p:txBody>
          <a:bodyPr/>
          <a:lstStyle/>
          <a:p>
            <a:r>
              <a:rPr lang="en-GB" smtClean="0"/>
              <a:t>64th Meeting of the INTC - J. Vollaire</a:t>
            </a:r>
            <a:endParaRPr lang="en-IE"/>
          </a:p>
        </p:txBody>
      </p:sp>
      <p:sp>
        <p:nvSpPr>
          <p:cNvPr id="6" name="Slide Number Placeholder 5">
            <a:extLst>
              <a:ext uri="{FF2B5EF4-FFF2-40B4-BE49-F238E27FC236}">
                <a16:creationId xmlns:a16="http://schemas.microsoft.com/office/drawing/2014/main" id="{03E47A52-73EB-4512-8CF8-C11901A81382}"/>
              </a:ext>
            </a:extLst>
          </p:cNvPr>
          <p:cNvSpPr>
            <a:spLocks noGrp="1"/>
          </p:cNvSpPr>
          <p:nvPr>
            <p:ph type="sldNum" sz="quarter" idx="12"/>
          </p:nvPr>
        </p:nvSpPr>
        <p:spPr/>
        <p:txBody>
          <a:bodyPr/>
          <a:lstStyle/>
          <a:p>
            <a:fld id="{6129F5ED-4456-4E9B-B75E-3CBBFDD018C6}" type="slidenum">
              <a:rPr lang="en-IE" smtClean="0"/>
              <a:t>‹#›</a:t>
            </a:fld>
            <a:endParaRPr lang="en-IE"/>
          </a:p>
        </p:txBody>
      </p:sp>
    </p:spTree>
    <p:extLst>
      <p:ext uri="{BB962C8B-B14F-4D97-AF65-F5344CB8AC3E}">
        <p14:creationId xmlns:p14="http://schemas.microsoft.com/office/powerpoint/2010/main" val="31418932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413250"/>
            <a:ext cx="10515600" cy="741780"/>
          </a:xfrm>
          <a:prstGeom prst="rect">
            <a:avLst/>
          </a:prstGeom>
        </p:spPr>
        <p:txBody>
          <a:bodyPr/>
          <a:lstStyle>
            <a:lvl1pPr>
              <a:defRPr sz="4000" baseline="0">
                <a:solidFill>
                  <a:srgbClr val="5AA3D9"/>
                </a:solidFill>
                <a:latin typeface="Arial" panose="020B0604020202020204" pitchFamily="34" charset="0"/>
                <a:cs typeface="Arial" panose="020B0604020202020204" pitchFamily="34" charset="0"/>
              </a:defRPr>
            </a:lvl1pPr>
          </a:lstStyle>
          <a:p>
            <a:r>
              <a:rPr lang="en-US" dirty="0"/>
              <a:t>Slide title</a:t>
            </a:r>
            <a:endParaRPr lang="en-GB" dirty="0"/>
          </a:p>
        </p:txBody>
      </p:sp>
      <p:sp>
        <p:nvSpPr>
          <p:cNvPr id="3" name="Date Placeholder 2"/>
          <p:cNvSpPr>
            <a:spLocks noGrp="1"/>
          </p:cNvSpPr>
          <p:nvPr>
            <p:ph type="dt" sz="half" idx="10"/>
          </p:nvPr>
        </p:nvSpPr>
        <p:spPr/>
        <p:txBody>
          <a:bodyPr/>
          <a:lstStyle/>
          <a:p>
            <a:r>
              <a:rPr lang="fr-FR" smtClean="0"/>
              <a:t>24/06/2020</a:t>
            </a:r>
            <a:endParaRPr lang="en-GB"/>
          </a:p>
        </p:txBody>
      </p:sp>
      <p:sp>
        <p:nvSpPr>
          <p:cNvPr id="4" name="Footer Placeholder 3"/>
          <p:cNvSpPr>
            <a:spLocks noGrp="1"/>
          </p:cNvSpPr>
          <p:nvPr>
            <p:ph type="ftr" sz="quarter" idx="11"/>
          </p:nvPr>
        </p:nvSpPr>
        <p:spPr/>
        <p:txBody>
          <a:bodyPr/>
          <a:lstStyle/>
          <a:p>
            <a:r>
              <a:rPr lang="en-GB" smtClean="0"/>
              <a:t>64th Meeting of the INTC - J. Vollaire</a:t>
            </a:r>
            <a:endParaRPr lang="en-GB" dirty="0"/>
          </a:p>
        </p:txBody>
      </p:sp>
      <p:sp>
        <p:nvSpPr>
          <p:cNvPr id="5" name="Slide Number Placeholder 4"/>
          <p:cNvSpPr>
            <a:spLocks noGrp="1"/>
          </p:cNvSpPr>
          <p:nvPr>
            <p:ph type="sldNum" sz="quarter" idx="12"/>
          </p:nvPr>
        </p:nvSpPr>
        <p:spPr/>
        <p:txBody>
          <a:bodyPr/>
          <a:lstStyle/>
          <a:p>
            <a:fld id="{1C151B33-829D-47D6-9AAB-F36ECA45A282}" type="slidenum">
              <a:rPr lang="en-GB" smtClean="0"/>
              <a:pPr/>
              <a:t>‹#›</a:t>
            </a:fld>
            <a:endParaRPr lang="en-GB"/>
          </a:p>
        </p:txBody>
      </p:sp>
      <p:sp>
        <p:nvSpPr>
          <p:cNvPr id="6" name="Content Placeholder 6"/>
          <p:cNvSpPr>
            <a:spLocks noGrp="1"/>
          </p:cNvSpPr>
          <p:nvPr>
            <p:ph sz="quarter" idx="13" hasCustomPrompt="1"/>
          </p:nvPr>
        </p:nvSpPr>
        <p:spPr>
          <a:xfrm>
            <a:off x="838200" y="1358241"/>
            <a:ext cx="10515600" cy="4705675"/>
          </a:xfrm>
          <a:prstGeom prst="rect">
            <a:avLst/>
          </a:prstGeom>
        </p:spPr>
        <p:txBody>
          <a:bodyPr lIns="108000"/>
          <a:lstStyle>
            <a:lvl1pPr>
              <a:defRPr>
                <a:solidFill>
                  <a:schemeClr val="tx1"/>
                </a:solidFill>
                <a:latin typeface="Arial" panose="020B0604020202020204" pitchFamily="34" charset="0"/>
                <a:cs typeface="Arial" panose="020B0604020202020204" pitchFamily="34" charset="0"/>
              </a:defRPr>
            </a:lvl1pPr>
            <a:lvl2pPr>
              <a:defRPr sz="2400" baseline="0">
                <a:solidFill>
                  <a:schemeClr val="tx1"/>
                </a:solidFill>
                <a:latin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cs typeface="Arial" panose="020B0604020202020204" pitchFamily="34" charset="0"/>
              </a:defRPr>
            </a:lvl3pPr>
            <a:lvl4pPr marL="936000">
              <a:spcBef>
                <a:spcPts val="900"/>
              </a:spcBef>
              <a:buClr>
                <a:schemeClr val="bg1">
                  <a:lumMod val="75000"/>
                </a:schemeClr>
              </a:buClr>
              <a:defRPr sz="1800">
                <a:solidFill>
                  <a:schemeClr val="tx1"/>
                </a:solidFill>
                <a:latin typeface="Arial" panose="020B0604020202020204" pitchFamily="34" charset="0"/>
                <a:cs typeface="Arial" panose="020B0604020202020204" pitchFamily="34" charset="0"/>
              </a:defRPr>
            </a:lvl4pPr>
            <a:lvl5pPr marL="959400" indent="0">
              <a:spcBef>
                <a:spcPts val="900"/>
              </a:spcBef>
              <a:buClr>
                <a:schemeClr val="bg1">
                  <a:lumMod val="75000"/>
                </a:schemeClr>
              </a:buClr>
              <a:buNone/>
              <a:defRPr sz="1600">
                <a:solidFill>
                  <a:schemeClr val="tx1"/>
                </a:solidFill>
                <a:latin typeface="Arial" panose="020B0604020202020204" pitchFamily="34" charset="0"/>
                <a:cs typeface="Arial" panose="020B0604020202020204" pitchFamily="34" charset="0"/>
              </a:defRPr>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endParaRPr lang="en-US" dirty="0"/>
          </a:p>
        </p:txBody>
      </p:sp>
      <p:cxnSp>
        <p:nvCxnSpPr>
          <p:cNvPr id="7" name="Straight Connector 6">
            <a:extLst>
              <a:ext uri="{FF2B5EF4-FFF2-40B4-BE49-F238E27FC236}">
                <a16:creationId xmlns:a16="http://schemas.microsoft.com/office/drawing/2014/main" id="{D42571EC-9B1F-4FEB-98C4-305A72F8CB96}"/>
              </a:ext>
            </a:extLst>
          </p:cNvPr>
          <p:cNvCxnSpPr/>
          <p:nvPr userDrawn="1"/>
        </p:nvCxnSpPr>
        <p:spPr>
          <a:xfrm>
            <a:off x="838200" y="1227962"/>
            <a:ext cx="10515600"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17844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54" y="0"/>
            <a:ext cx="12204700" cy="6850871"/>
          </a:xfrm>
          <a:prstGeom prst="rect">
            <a:avLst/>
          </a:prstGeom>
        </p:spPr>
      </p:pic>
      <p:sp>
        <p:nvSpPr>
          <p:cNvPr id="4" name="Date Placeholder 3"/>
          <p:cNvSpPr>
            <a:spLocks noGrp="1"/>
          </p:cNvSpPr>
          <p:nvPr>
            <p:ph type="dt" sz="half" idx="10"/>
          </p:nvPr>
        </p:nvSpPr>
        <p:spPr/>
        <p:txBody>
          <a:bodyPr/>
          <a:lstStyle/>
          <a:p>
            <a:r>
              <a:rPr lang="fr-FR" smtClean="0"/>
              <a:t>24/06/2020</a:t>
            </a:r>
            <a:endParaRPr lang="en-GB" dirty="0"/>
          </a:p>
        </p:txBody>
      </p:sp>
      <p:sp>
        <p:nvSpPr>
          <p:cNvPr id="5" name="Footer Placeholder 4"/>
          <p:cNvSpPr>
            <a:spLocks noGrp="1"/>
          </p:cNvSpPr>
          <p:nvPr>
            <p:ph type="ftr" sz="quarter" idx="11"/>
          </p:nvPr>
        </p:nvSpPr>
        <p:spPr/>
        <p:txBody>
          <a:bodyPr/>
          <a:lstStyle/>
          <a:p>
            <a:r>
              <a:rPr lang="en-GB" smtClean="0"/>
              <a:t>64th Meeting of the INTC - J. Vollaire</a:t>
            </a:r>
            <a:endParaRPr lang="en-GB"/>
          </a:p>
        </p:txBody>
      </p:sp>
      <p:sp>
        <p:nvSpPr>
          <p:cNvPr id="6" name="Slide Number Placeholder 5"/>
          <p:cNvSpPr>
            <a:spLocks noGrp="1"/>
          </p:cNvSpPr>
          <p:nvPr>
            <p:ph type="sldNum" sz="quarter" idx="12"/>
          </p:nvPr>
        </p:nvSpPr>
        <p:spPr/>
        <p:txBody>
          <a:bodyPr/>
          <a:lstStyle/>
          <a:p>
            <a:fld id="{1C151B33-829D-47D6-9AAB-F36ECA45A282}" type="slidenum">
              <a:rPr lang="en-GB" smtClean="0"/>
              <a:t>‹#›</a:t>
            </a:fld>
            <a:endParaRPr lang="en-GB"/>
          </a:p>
        </p:txBody>
      </p:sp>
      <p:sp>
        <p:nvSpPr>
          <p:cNvPr id="17" name="Title 1"/>
          <p:cNvSpPr>
            <a:spLocks noGrp="1"/>
          </p:cNvSpPr>
          <p:nvPr>
            <p:ph type="title" hasCustomPrompt="1"/>
          </p:nvPr>
        </p:nvSpPr>
        <p:spPr>
          <a:xfrm>
            <a:off x="4839368" y="2695074"/>
            <a:ext cx="7357978" cy="853991"/>
          </a:xfrm>
          <a:prstGeom prst="rect">
            <a:avLst/>
          </a:prstGeom>
        </p:spPr>
        <p:txBody>
          <a:bodyPr/>
          <a:lstStyle>
            <a:lvl1pPr>
              <a:defRPr sz="4800" baseline="0">
                <a:solidFill>
                  <a:srgbClr val="5AA3D9"/>
                </a:solidFill>
                <a:latin typeface="Arial" panose="020B0604020202020204" pitchFamily="34" charset="0"/>
                <a:cs typeface="Arial" panose="020B0604020202020204" pitchFamily="34" charset="0"/>
              </a:defRPr>
            </a:lvl1pPr>
          </a:lstStyle>
          <a:p>
            <a:r>
              <a:rPr lang="en-US" dirty="0"/>
              <a:t>Slide title</a:t>
            </a:r>
            <a:endParaRPr lang="en-GB" dirty="0"/>
          </a:p>
        </p:txBody>
      </p:sp>
    </p:spTree>
    <p:extLst>
      <p:ext uri="{BB962C8B-B14F-4D97-AF65-F5344CB8AC3E}">
        <p14:creationId xmlns:p14="http://schemas.microsoft.com/office/powerpoint/2010/main" val="3927456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413250"/>
            <a:ext cx="10515600" cy="741780"/>
          </a:xfrm>
          <a:prstGeom prst="rect">
            <a:avLst/>
          </a:prstGeom>
        </p:spPr>
        <p:txBody>
          <a:bodyPr/>
          <a:lstStyle>
            <a:lvl1pPr>
              <a:defRPr sz="4000" baseline="0">
                <a:solidFill>
                  <a:srgbClr val="5AA3D9"/>
                </a:solidFill>
                <a:latin typeface="Arial" panose="020B0604020202020204" pitchFamily="34" charset="0"/>
                <a:cs typeface="Arial" panose="020B0604020202020204" pitchFamily="34" charset="0"/>
              </a:defRPr>
            </a:lvl1pPr>
          </a:lstStyle>
          <a:p>
            <a:r>
              <a:rPr lang="en-US" dirty="0"/>
              <a:t>Slide title</a:t>
            </a:r>
            <a:endParaRPr lang="en-GB" dirty="0"/>
          </a:p>
        </p:txBody>
      </p:sp>
      <p:sp>
        <p:nvSpPr>
          <p:cNvPr id="3" name="Date Placeholder 2"/>
          <p:cNvSpPr>
            <a:spLocks noGrp="1"/>
          </p:cNvSpPr>
          <p:nvPr>
            <p:ph type="dt" sz="half" idx="10"/>
          </p:nvPr>
        </p:nvSpPr>
        <p:spPr/>
        <p:txBody>
          <a:bodyPr/>
          <a:lstStyle/>
          <a:p>
            <a:r>
              <a:rPr lang="fr-FR" smtClean="0"/>
              <a:t>24/06/2020</a:t>
            </a:r>
            <a:endParaRPr lang="en-GB"/>
          </a:p>
        </p:txBody>
      </p:sp>
      <p:sp>
        <p:nvSpPr>
          <p:cNvPr id="4" name="Footer Placeholder 3"/>
          <p:cNvSpPr>
            <a:spLocks noGrp="1"/>
          </p:cNvSpPr>
          <p:nvPr>
            <p:ph type="ftr" sz="quarter" idx="11"/>
          </p:nvPr>
        </p:nvSpPr>
        <p:spPr/>
        <p:txBody>
          <a:bodyPr/>
          <a:lstStyle/>
          <a:p>
            <a:r>
              <a:rPr lang="en-GB" smtClean="0"/>
              <a:t>64th Meeting of the INTC - J. Vollaire</a:t>
            </a:r>
            <a:endParaRPr lang="en-GB" dirty="0"/>
          </a:p>
        </p:txBody>
      </p:sp>
      <p:sp>
        <p:nvSpPr>
          <p:cNvPr id="5" name="Slide Number Placeholder 4"/>
          <p:cNvSpPr>
            <a:spLocks noGrp="1"/>
          </p:cNvSpPr>
          <p:nvPr>
            <p:ph type="sldNum" sz="quarter" idx="12"/>
          </p:nvPr>
        </p:nvSpPr>
        <p:spPr/>
        <p:txBody>
          <a:bodyPr/>
          <a:lstStyle/>
          <a:p>
            <a:fld id="{1C151B33-829D-47D6-9AAB-F36ECA45A282}" type="slidenum">
              <a:rPr lang="en-GB" smtClean="0"/>
              <a:pPr/>
              <a:t>‹#›</a:t>
            </a:fld>
            <a:endParaRPr lang="en-GB"/>
          </a:p>
        </p:txBody>
      </p:sp>
      <p:sp>
        <p:nvSpPr>
          <p:cNvPr id="6" name="Content Placeholder 6"/>
          <p:cNvSpPr>
            <a:spLocks noGrp="1"/>
          </p:cNvSpPr>
          <p:nvPr>
            <p:ph sz="quarter" idx="13" hasCustomPrompt="1"/>
          </p:nvPr>
        </p:nvSpPr>
        <p:spPr>
          <a:xfrm>
            <a:off x="838200" y="1358241"/>
            <a:ext cx="10515600" cy="4705675"/>
          </a:xfrm>
          <a:prstGeom prst="rect">
            <a:avLst/>
          </a:prstGeom>
        </p:spPr>
        <p:txBody>
          <a:bodyPr lIns="108000"/>
          <a:lstStyle>
            <a:lvl1pPr>
              <a:defRPr>
                <a:solidFill>
                  <a:schemeClr val="tx1"/>
                </a:solidFill>
                <a:latin typeface="Arial" panose="020B0604020202020204" pitchFamily="34" charset="0"/>
                <a:cs typeface="Arial" panose="020B0604020202020204" pitchFamily="34" charset="0"/>
              </a:defRPr>
            </a:lvl1pPr>
            <a:lvl2pPr>
              <a:defRPr sz="2400" baseline="0">
                <a:solidFill>
                  <a:schemeClr val="tx1"/>
                </a:solidFill>
                <a:latin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cs typeface="Arial" panose="020B0604020202020204" pitchFamily="34" charset="0"/>
              </a:defRPr>
            </a:lvl3pPr>
            <a:lvl4pPr marL="936000">
              <a:spcBef>
                <a:spcPts val="900"/>
              </a:spcBef>
              <a:buClr>
                <a:schemeClr val="bg1">
                  <a:lumMod val="75000"/>
                </a:schemeClr>
              </a:buClr>
              <a:defRPr sz="1800">
                <a:solidFill>
                  <a:schemeClr val="tx1"/>
                </a:solidFill>
                <a:latin typeface="Arial" panose="020B0604020202020204" pitchFamily="34" charset="0"/>
                <a:cs typeface="Arial" panose="020B0604020202020204" pitchFamily="34" charset="0"/>
              </a:defRPr>
            </a:lvl4pPr>
            <a:lvl5pPr marL="959400" indent="0">
              <a:spcBef>
                <a:spcPts val="900"/>
              </a:spcBef>
              <a:buClr>
                <a:schemeClr val="bg1">
                  <a:lumMod val="75000"/>
                </a:schemeClr>
              </a:buClr>
              <a:buNone/>
              <a:defRPr sz="1600">
                <a:solidFill>
                  <a:schemeClr val="tx1"/>
                </a:solidFill>
                <a:latin typeface="Arial" panose="020B0604020202020204" pitchFamily="34" charset="0"/>
                <a:cs typeface="Arial" panose="020B0604020202020204" pitchFamily="34" charset="0"/>
              </a:defRPr>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endParaRPr lang="en-US" dirty="0"/>
          </a:p>
        </p:txBody>
      </p:sp>
      <p:cxnSp>
        <p:nvCxnSpPr>
          <p:cNvPr id="7" name="Straight Connector 6">
            <a:extLst>
              <a:ext uri="{FF2B5EF4-FFF2-40B4-BE49-F238E27FC236}">
                <a16:creationId xmlns:a16="http://schemas.microsoft.com/office/drawing/2014/main" id="{D42571EC-9B1F-4FEB-98C4-305A72F8CB96}"/>
              </a:ext>
            </a:extLst>
          </p:cNvPr>
          <p:cNvCxnSpPr/>
          <p:nvPr userDrawn="1"/>
        </p:nvCxnSpPr>
        <p:spPr>
          <a:xfrm>
            <a:off x="838200" y="1227962"/>
            <a:ext cx="10515600"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02345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fr-FR" smtClean="0"/>
              <a:t>24/06/2020</a:t>
            </a:r>
            <a:endParaRPr lang="en-GB"/>
          </a:p>
        </p:txBody>
      </p:sp>
      <p:sp>
        <p:nvSpPr>
          <p:cNvPr id="6" name="Footer Placeholder 5"/>
          <p:cNvSpPr>
            <a:spLocks noGrp="1"/>
          </p:cNvSpPr>
          <p:nvPr>
            <p:ph type="ftr" sz="quarter" idx="11"/>
          </p:nvPr>
        </p:nvSpPr>
        <p:spPr/>
        <p:txBody>
          <a:bodyPr/>
          <a:lstStyle/>
          <a:p>
            <a:r>
              <a:rPr lang="en-GB" smtClean="0"/>
              <a:t>64th Meeting of the INTC - J. Vollaire</a:t>
            </a:r>
            <a:endParaRPr lang="en-GB"/>
          </a:p>
        </p:txBody>
      </p:sp>
      <p:sp>
        <p:nvSpPr>
          <p:cNvPr id="7" name="Slide Number Placeholder 6"/>
          <p:cNvSpPr>
            <a:spLocks noGrp="1"/>
          </p:cNvSpPr>
          <p:nvPr>
            <p:ph type="sldNum" sz="quarter" idx="12"/>
          </p:nvPr>
        </p:nvSpPr>
        <p:spPr/>
        <p:txBody>
          <a:bodyPr/>
          <a:lstStyle/>
          <a:p>
            <a:fld id="{1C151B33-829D-47D6-9AAB-F36ECA45A282}" type="slidenum">
              <a:rPr lang="en-GB" smtClean="0"/>
              <a:t>‹#›</a:t>
            </a:fld>
            <a:endParaRPr lang="en-GB"/>
          </a:p>
        </p:txBody>
      </p:sp>
      <p:sp>
        <p:nvSpPr>
          <p:cNvPr id="17" name="Title 1"/>
          <p:cNvSpPr>
            <a:spLocks noGrp="1"/>
          </p:cNvSpPr>
          <p:nvPr>
            <p:ph type="title" hasCustomPrompt="1"/>
          </p:nvPr>
        </p:nvSpPr>
        <p:spPr>
          <a:xfrm>
            <a:off x="838200" y="413250"/>
            <a:ext cx="10515600" cy="741780"/>
          </a:xfrm>
          <a:prstGeom prst="rect">
            <a:avLst/>
          </a:prstGeom>
        </p:spPr>
        <p:txBody>
          <a:bodyPr/>
          <a:lstStyle>
            <a:lvl1pPr>
              <a:defRPr sz="4000" baseline="0">
                <a:solidFill>
                  <a:srgbClr val="5AA3D9"/>
                </a:solidFill>
                <a:latin typeface="Arial" panose="020B0604020202020204" pitchFamily="34" charset="0"/>
                <a:cs typeface="Arial" panose="020B0604020202020204" pitchFamily="34" charset="0"/>
              </a:defRPr>
            </a:lvl1pPr>
          </a:lstStyle>
          <a:p>
            <a:r>
              <a:rPr lang="en-US" dirty="0"/>
              <a:t>Slide title</a:t>
            </a:r>
            <a:endParaRPr lang="en-GB" dirty="0"/>
          </a:p>
        </p:txBody>
      </p:sp>
      <p:sp>
        <p:nvSpPr>
          <p:cNvPr id="18" name="Content Placeholder 6"/>
          <p:cNvSpPr>
            <a:spLocks noGrp="1"/>
          </p:cNvSpPr>
          <p:nvPr>
            <p:ph sz="quarter" idx="15" hasCustomPrompt="1"/>
          </p:nvPr>
        </p:nvSpPr>
        <p:spPr>
          <a:xfrm>
            <a:off x="838200" y="1356363"/>
            <a:ext cx="5097380" cy="4705675"/>
          </a:xfrm>
          <a:prstGeom prst="rect">
            <a:avLst/>
          </a:prstGeom>
        </p:spPr>
        <p:txBody>
          <a:bodyPr lIns="108000"/>
          <a:lstStyle>
            <a:lvl1pPr>
              <a:defRPr>
                <a:solidFill>
                  <a:schemeClr val="tx1"/>
                </a:solidFill>
                <a:latin typeface="Arial" panose="020B0604020202020204" pitchFamily="34" charset="0"/>
                <a:cs typeface="Arial" panose="020B0604020202020204" pitchFamily="34" charset="0"/>
              </a:defRPr>
            </a:lvl1pPr>
            <a:lvl2pPr>
              <a:defRPr sz="2400" baseline="0">
                <a:solidFill>
                  <a:schemeClr val="tx1"/>
                </a:solidFill>
                <a:latin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cs typeface="Arial" panose="020B0604020202020204" pitchFamily="34" charset="0"/>
              </a:defRPr>
            </a:lvl3pPr>
            <a:lvl4pPr marL="936000">
              <a:spcBef>
                <a:spcPts val="900"/>
              </a:spcBef>
              <a:buClr>
                <a:schemeClr val="bg1">
                  <a:lumMod val="75000"/>
                </a:schemeClr>
              </a:buClr>
              <a:defRPr sz="1800">
                <a:solidFill>
                  <a:schemeClr val="tx1"/>
                </a:solidFill>
                <a:latin typeface="Arial" panose="020B0604020202020204" pitchFamily="34" charset="0"/>
                <a:cs typeface="Arial" panose="020B0604020202020204" pitchFamily="34" charset="0"/>
              </a:defRPr>
            </a:lvl4pPr>
            <a:lvl5pPr marL="1188000">
              <a:spcBef>
                <a:spcPts val="900"/>
              </a:spcBef>
              <a:buClr>
                <a:schemeClr val="bg1">
                  <a:lumMod val="75000"/>
                </a:schemeClr>
              </a:buClr>
              <a:defRPr sz="1600">
                <a:solidFill>
                  <a:schemeClr val="tx1"/>
                </a:solidFill>
                <a:latin typeface="Arial" panose="020B0604020202020204" pitchFamily="34" charset="0"/>
                <a:cs typeface="Arial" panose="020B0604020202020204" pitchFamily="34" charset="0"/>
              </a:defRPr>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p:txBody>
      </p:sp>
      <p:sp>
        <p:nvSpPr>
          <p:cNvPr id="19" name="Content Placeholder 6"/>
          <p:cNvSpPr>
            <a:spLocks noGrp="1"/>
          </p:cNvSpPr>
          <p:nvPr>
            <p:ph sz="quarter" idx="16" hasCustomPrompt="1"/>
          </p:nvPr>
        </p:nvSpPr>
        <p:spPr>
          <a:xfrm>
            <a:off x="6256420" y="1356363"/>
            <a:ext cx="5097380" cy="4705675"/>
          </a:xfrm>
          <a:prstGeom prst="rect">
            <a:avLst/>
          </a:prstGeom>
        </p:spPr>
        <p:txBody>
          <a:bodyPr lIns="108000"/>
          <a:lstStyle>
            <a:lvl1pPr>
              <a:defRPr>
                <a:solidFill>
                  <a:schemeClr val="tx1"/>
                </a:solidFill>
                <a:latin typeface="Arial" panose="020B0604020202020204" pitchFamily="34" charset="0"/>
                <a:cs typeface="Arial" panose="020B0604020202020204" pitchFamily="34" charset="0"/>
              </a:defRPr>
            </a:lvl1pPr>
            <a:lvl2pPr>
              <a:defRPr sz="2400" baseline="0">
                <a:solidFill>
                  <a:schemeClr val="tx1"/>
                </a:solidFill>
                <a:latin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cs typeface="Arial" panose="020B0604020202020204" pitchFamily="34" charset="0"/>
              </a:defRPr>
            </a:lvl3pPr>
            <a:lvl4pPr marL="936000">
              <a:spcBef>
                <a:spcPts val="900"/>
              </a:spcBef>
              <a:buClr>
                <a:schemeClr val="bg1">
                  <a:lumMod val="75000"/>
                </a:schemeClr>
              </a:buClr>
              <a:defRPr sz="1800">
                <a:solidFill>
                  <a:schemeClr val="tx1"/>
                </a:solidFill>
                <a:latin typeface="Arial" panose="020B0604020202020204" pitchFamily="34" charset="0"/>
                <a:cs typeface="Arial" panose="020B0604020202020204" pitchFamily="34" charset="0"/>
              </a:defRPr>
            </a:lvl4pPr>
            <a:lvl5pPr marL="1188000">
              <a:spcBef>
                <a:spcPts val="900"/>
              </a:spcBef>
              <a:buClr>
                <a:schemeClr val="bg1">
                  <a:lumMod val="75000"/>
                </a:schemeClr>
              </a:buClr>
              <a:defRPr sz="1600">
                <a:solidFill>
                  <a:schemeClr val="tx1"/>
                </a:solidFill>
                <a:latin typeface="Arial" panose="020B0604020202020204" pitchFamily="34" charset="0"/>
                <a:cs typeface="Arial" panose="020B0604020202020204" pitchFamily="34" charset="0"/>
              </a:defRPr>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p:txBody>
      </p:sp>
      <p:cxnSp>
        <p:nvCxnSpPr>
          <p:cNvPr id="9" name="Straight Connector 8">
            <a:extLst>
              <a:ext uri="{FF2B5EF4-FFF2-40B4-BE49-F238E27FC236}">
                <a16:creationId xmlns:a16="http://schemas.microsoft.com/office/drawing/2014/main" id="{EAE33D7A-4616-4BB5-90CF-38CED4FBB781}"/>
              </a:ext>
            </a:extLst>
          </p:cNvPr>
          <p:cNvCxnSpPr/>
          <p:nvPr userDrawn="1"/>
        </p:nvCxnSpPr>
        <p:spPr>
          <a:xfrm>
            <a:off x="838200" y="1227962"/>
            <a:ext cx="10515600"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09285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r>
              <a:rPr lang="fr-FR" smtClean="0"/>
              <a:t>24/06/2020</a:t>
            </a:r>
            <a:endParaRPr lang="en-GB"/>
          </a:p>
        </p:txBody>
      </p:sp>
      <p:sp>
        <p:nvSpPr>
          <p:cNvPr id="8" name="Footer Placeholder 7"/>
          <p:cNvSpPr>
            <a:spLocks noGrp="1"/>
          </p:cNvSpPr>
          <p:nvPr>
            <p:ph type="ftr" sz="quarter" idx="11"/>
          </p:nvPr>
        </p:nvSpPr>
        <p:spPr/>
        <p:txBody>
          <a:bodyPr/>
          <a:lstStyle/>
          <a:p>
            <a:r>
              <a:rPr lang="en-GB" smtClean="0"/>
              <a:t>64th Meeting of the INTC - J. Vollaire</a:t>
            </a:r>
            <a:endParaRPr lang="en-GB"/>
          </a:p>
        </p:txBody>
      </p:sp>
      <p:sp>
        <p:nvSpPr>
          <p:cNvPr id="9" name="Slide Number Placeholder 8"/>
          <p:cNvSpPr>
            <a:spLocks noGrp="1"/>
          </p:cNvSpPr>
          <p:nvPr>
            <p:ph type="sldNum" sz="quarter" idx="12"/>
          </p:nvPr>
        </p:nvSpPr>
        <p:spPr/>
        <p:txBody>
          <a:bodyPr/>
          <a:lstStyle/>
          <a:p>
            <a:fld id="{1C151B33-829D-47D6-9AAB-F36ECA45A282}" type="slidenum">
              <a:rPr lang="en-GB" smtClean="0"/>
              <a:t>‹#›</a:t>
            </a:fld>
            <a:endParaRPr lang="en-GB"/>
          </a:p>
        </p:txBody>
      </p:sp>
    </p:spTree>
    <p:extLst>
      <p:ext uri="{BB962C8B-B14F-4D97-AF65-F5344CB8AC3E}">
        <p14:creationId xmlns:p14="http://schemas.microsoft.com/office/powerpoint/2010/main" val="3958495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r>
              <a:rPr lang="fr-FR" smtClean="0"/>
              <a:t>24/06/2020</a:t>
            </a:r>
            <a:endParaRPr lang="en-GB"/>
          </a:p>
        </p:txBody>
      </p:sp>
      <p:sp>
        <p:nvSpPr>
          <p:cNvPr id="8" name="Footer Placeholder 7"/>
          <p:cNvSpPr>
            <a:spLocks noGrp="1"/>
          </p:cNvSpPr>
          <p:nvPr>
            <p:ph type="ftr" sz="quarter" idx="11"/>
          </p:nvPr>
        </p:nvSpPr>
        <p:spPr/>
        <p:txBody>
          <a:bodyPr/>
          <a:lstStyle/>
          <a:p>
            <a:r>
              <a:rPr lang="en-GB" smtClean="0"/>
              <a:t>64th Meeting of the INTC - J. Vollaire</a:t>
            </a:r>
            <a:endParaRPr lang="en-GB"/>
          </a:p>
        </p:txBody>
      </p:sp>
      <p:sp>
        <p:nvSpPr>
          <p:cNvPr id="9" name="Slide Number Placeholder 8"/>
          <p:cNvSpPr>
            <a:spLocks noGrp="1"/>
          </p:cNvSpPr>
          <p:nvPr>
            <p:ph type="sldNum" sz="quarter" idx="12"/>
          </p:nvPr>
        </p:nvSpPr>
        <p:spPr/>
        <p:txBody>
          <a:bodyPr/>
          <a:lstStyle/>
          <a:p>
            <a:fld id="{1C151B33-829D-47D6-9AAB-F36ECA45A282}" type="slidenum">
              <a:rPr lang="en-GB" smtClean="0"/>
              <a:t>‹#›</a:t>
            </a:fld>
            <a:endParaRPr lang="en-GB"/>
          </a:p>
        </p:txBody>
      </p:sp>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60"/>
          <a:stretch/>
        </p:blipFill>
        <p:spPr>
          <a:xfrm>
            <a:off x="0" y="0"/>
            <a:ext cx="12197348" cy="6850871"/>
          </a:xfrm>
          <a:prstGeom prst="rect">
            <a:avLst/>
          </a:prstGeom>
        </p:spPr>
      </p:pic>
      <p:pic>
        <p:nvPicPr>
          <p:cNvPr id="6" name="Picture 5" descr="2015-01-13_CERN_ENdept 36% h32mm 300dpi.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32374" y="4831585"/>
            <a:ext cx="3560891" cy="1334010"/>
          </a:xfrm>
          <a:prstGeom prst="rect">
            <a:avLst/>
          </a:prstGeom>
        </p:spPr>
      </p:pic>
    </p:spTree>
    <p:extLst>
      <p:ext uri="{BB962C8B-B14F-4D97-AF65-F5344CB8AC3E}">
        <p14:creationId xmlns:p14="http://schemas.microsoft.com/office/powerpoint/2010/main" val="1518934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1FE4B-41DE-44C8-951E-BFA8E89290E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E"/>
          </a:p>
        </p:txBody>
      </p:sp>
      <p:sp>
        <p:nvSpPr>
          <p:cNvPr id="3" name="Subtitle 2">
            <a:extLst>
              <a:ext uri="{FF2B5EF4-FFF2-40B4-BE49-F238E27FC236}">
                <a16:creationId xmlns:a16="http://schemas.microsoft.com/office/drawing/2014/main" id="{954B5FA4-8F1A-4D58-A207-589A385F17C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E"/>
          </a:p>
        </p:txBody>
      </p:sp>
      <p:sp>
        <p:nvSpPr>
          <p:cNvPr id="4" name="Date Placeholder 3">
            <a:extLst>
              <a:ext uri="{FF2B5EF4-FFF2-40B4-BE49-F238E27FC236}">
                <a16:creationId xmlns:a16="http://schemas.microsoft.com/office/drawing/2014/main" id="{6EB1B729-BE35-4FE9-BDA1-9E3C892C1618}"/>
              </a:ext>
            </a:extLst>
          </p:cNvPr>
          <p:cNvSpPr>
            <a:spLocks noGrp="1"/>
          </p:cNvSpPr>
          <p:nvPr>
            <p:ph type="dt" sz="half" idx="10"/>
          </p:nvPr>
        </p:nvSpPr>
        <p:spPr/>
        <p:txBody>
          <a:bodyPr/>
          <a:lstStyle/>
          <a:p>
            <a:r>
              <a:rPr lang="fr-FR" smtClean="0"/>
              <a:t>24/06/2020</a:t>
            </a:r>
            <a:endParaRPr lang="en-IE"/>
          </a:p>
        </p:txBody>
      </p:sp>
      <p:sp>
        <p:nvSpPr>
          <p:cNvPr id="5" name="Footer Placeholder 4">
            <a:extLst>
              <a:ext uri="{FF2B5EF4-FFF2-40B4-BE49-F238E27FC236}">
                <a16:creationId xmlns:a16="http://schemas.microsoft.com/office/drawing/2014/main" id="{3F94D526-B57A-42E8-8856-2822A60CC9FA}"/>
              </a:ext>
            </a:extLst>
          </p:cNvPr>
          <p:cNvSpPr>
            <a:spLocks noGrp="1"/>
          </p:cNvSpPr>
          <p:nvPr>
            <p:ph type="ftr" sz="quarter" idx="11"/>
          </p:nvPr>
        </p:nvSpPr>
        <p:spPr/>
        <p:txBody>
          <a:bodyPr/>
          <a:lstStyle/>
          <a:p>
            <a:r>
              <a:rPr lang="en-GB" smtClean="0"/>
              <a:t>64th Meeting of the INTC - J. Vollaire</a:t>
            </a:r>
            <a:endParaRPr lang="en-IE"/>
          </a:p>
        </p:txBody>
      </p:sp>
      <p:sp>
        <p:nvSpPr>
          <p:cNvPr id="6" name="Slide Number Placeholder 5">
            <a:extLst>
              <a:ext uri="{FF2B5EF4-FFF2-40B4-BE49-F238E27FC236}">
                <a16:creationId xmlns:a16="http://schemas.microsoft.com/office/drawing/2014/main" id="{D0C00CCC-C453-488A-836D-CAE60A61AE9A}"/>
              </a:ext>
            </a:extLst>
          </p:cNvPr>
          <p:cNvSpPr>
            <a:spLocks noGrp="1"/>
          </p:cNvSpPr>
          <p:nvPr>
            <p:ph type="sldNum" sz="quarter" idx="12"/>
          </p:nvPr>
        </p:nvSpPr>
        <p:spPr/>
        <p:txBody>
          <a:bodyPr/>
          <a:lstStyle/>
          <a:p>
            <a:fld id="{6129F5ED-4456-4E9B-B75E-3CBBFDD018C6}" type="slidenum">
              <a:rPr lang="en-IE" smtClean="0"/>
              <a:t>‹#›</a:t>
            </a:fld>
            <a:endParaRPr lang="en-IE"/>
          </a:p>
        </p:txBody>
      </p:sp>
    </p:spTree>
    <p:extLst>
      <p:ext uri="{BB962C8B-B14F-4D97-AF65-F5344CB8AC3E}">
        <p14:creationId xmlns:p14="http://schemas.microsoft.com/office/powerpoint/2010/main" val="248877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197B2-84F8-4314-981C-7B475D062AF7}"/>
              </a:ext>
            </a:extLst>
          </p:cNvPr>
          <p:cNvSpPr>
            <a:spLocks noGrp="1"/>
          </p:cNvSpPr>
          <p:nvPr>
            <p:ph type="title"/>
          </p:nvPr>
        </p:nvSpPr>
        <p:spPr/>
        <p:txBody>
          <a:bodyPr/>
          <a:lstStyle/>
          <a:p>
            <a:r>
              <a:rPr lang="en-US"/>
              <a:t>Click to edit Master title style</a:t>
            </a:r>
            <a:endParaRPr lang="en-IE"/>
          </a:p>
        </p:txBody>
      </p:sp>
      <p:sp>
        <p:nvSpPr>
          <p:cNvPr id="3" name="Content Placeholder 2">
            <a:extLst>
              <a:ext uri="{FF2B5EF4-FFF2-40B4-BE49-F238E27FC236}">
                <a16:creationId xmlns:a16="http://schemas.microsoft.com/office/drawing/2014/main" id="{460D4843-95F7-4B0E-B1D4-282A3362151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9A2489BF-50E0-4C2C-A0B1-54EC508AF324}"/>
              </a:ext>
            </a:extLst>
          </p:cNvPr>
          <p:cNvSpPr>
            <a:spLocks noGrp="1"/>
          </p:cNvSpPr>
          <p:nvPr>
            <p:ph type="dt" sz="half" idx="10"/>
          </p:nvPr>
        </p:nvSpPr>
        <p:spPr/>
        <p:txBody>
          <a:bodyPr/>
          <a:lstStyle/>
          <a:p>
            <a:r>
              <a:rPr lang="fr-FR" smtClean="0"/>
              <a:t>24/06/2020</a:t>
            </a:r>
            <a:endParaRPr lang="en-IE"/>
          </a:p>
        </p:txBody>
      </p:sp>
      <p:sp>
        <p:nvSpPr>
          <p:cNvPr id="5" name="Footer Placeholder 4">
            <a:extLst>
              <a:ext uri="{FF2B5EF4-FFF2-40B4-BE49-F238E27FC236}">
                <a16:creationId xmlns:a16="http://schemas.microsoft.com/office/drawing/2014/main" id="{5A916D69-529D-4A0D-836B-6AD8F9B47CB5}"/>
              </a:ext>
            </a:extLst>
          </p:cNvPr>
          <p:cNvSpPr>
            <a:spLocks noGrp="1"/>
          </p:cNvSpPr>
          <p:nvPr>
            <p:ph type="ftr" sz="quarter" idx="11"/>
          </p:nvPr>
        </p:nvSpPr>
        <p:spPr/>
        <p:txBody>
          <a:bodyPr/>
          <a:lstStyle/>
          <a:p>
            <a:r>
              <a:rPr lang="en-GB" smtClean="0"/>
              <a:t>64th Meeting of the INTC - J. Vollaire</a:t>
            </a:r>
            <a:endParaRPr lang="en-IE"/>
          </a:p>
        </p:txBody>
      </p:sp>
      <p:sp>
        <p:nvSpPr>
          <p:cNvPr id="6" name="Slide Number Placeholder 5">
            <a:extLst>
              <a:ext uri="{FF2B5EF4-FFF2-40B4-BE49-F238E27FC236}">
                <a16:creationId xmlns:a16="http://schemas.microsoft.com/office/drawing/2014/main" id="{69575661-EF55-43B2-89B7-A9F5D4B8AA17}"/>
              </a:ext>
            </a:extLst>
          </p:cNvPr>
          <p:cNvSpPr>
            <a:spLocks noGrp="1"/>
          </p:cNvSpPr>
          <p:nvPr>
            <p:ph type="sldNum" sz="quarter" idx="12"/>
          </p:nvPr>
        </p:nvSpPr>
        <p:spPr/>
        <p:txBody>
          <a:bodyPr/>
          <a:lstStyle/>
          <a:p>
            <a:fld id="{6129F5ED-4456-4E9B-B75E-3CBBFDD018C6}" type="slidenum">
              <a:rPr lang="en-IE" smtClean="0"/>
              <a:t>‹#›</a:t>
            </a:fld>
            <a:endParaRPr lang="en-IE"/>
          </a:p>
        </p:txBody>
      </p:sp>
    </p:spTree>
    <p:extLst>
      <p:ext uri="{BB962C8B-B14F-4D97-AF65-F5344CB8AC3E}">
        <p14:creationId xmlns:p14="http://schemas.microsoft.com/office/powerpoint/2010/main" val="1453105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27433-A0A9-49F2-B8E6-4C3651FCD12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E"/>
          </a:p>
        </p:txBody>
      </p:sp>
      <p:sp>
        <p:nvSpPr>
          <p:cNvPr id="3" name="Text Placeholder 2">
            <a:extLst>
              <a:ext uri="{FF2B5EF4-FFF2-40B4-BE49-F238E27FC236}">
                <a16:creationId xmlns:a16="http://schemas.microsoft.com/office/drawing/2014/main" id="{B561FB3C-B6E9-4674-8DB9-E7B2CC6D1B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23FC95-A210-4028-9826-714BE20DD2AC}"/>
              </a:ext>
            </a:extLst>
          </p:cNvPr>
          <p:cNvSpPr>
            <a:spLocks noGrp="1"/>
          </p:cNvSpPr>
          <p:nvPr>
            <p:ph type="dt" sz="half" idx="10"/>
          </p:nvPr>
        </p:nvSpPr>
        <p:spPr/>
        <p:txBody>
          <a:bodyPr/>
          <a:lstStyle/>
          <a:p>
            <a:r>
              <a:rPr lang="fr-FR" smtClean="0"/>
              <a:t>24/06/2020</a:t>
            </a:r>
            <a:endParaRPr lang="en-IE"/>
          </a:p>
        </p:txBody>
      </p:sp>
      <p:sp>
        <p:nvSpPr>
          <p:cNvPr id="5" name="Footer Placeholder 4">
            <a:extLst>
              <a:ext uri="{FF2B5EF4-FFF2-40B4-BE49-F238E27FC236}">
                <a16:creationId xmlns:a16="http://schemas.microsoft.com/office/drawing/2014/main" id="{7EFAE896-4771-46FD-890A-D4E7D20E6C3A}"/>
              </a:ext>
            </a:extLst>
          </p:cNvPr>
          <p:cNvSpPr>
            <a:spLocks noGrp="1"/>
          </p:cNvSpPr>
          <p:nvPr>
            <p:ph type="ftr" sz="quarter" idx="11"/>
          </p:nvPr>
        </p:nvSpPr>
        <p:spPr/>
        <p:txBody>
          <a:bodyPr/>
          <a:lstStyle/>
          <a:p>
            <a:r>
              <a:rPr lang="en-GB" smtClean="0"/>
              <a:t>64th Meeting of the INTC - J. Vollaire</a:t>
            </a:r>
            <a:endParaRPr lang="en-IE"/>
          </a:p>
        </p:txBody>
      </p:sp>
      <p:sp>
        <p:nvSpPr>
          <p:cNvPr id="6" name="Slide Number Placeholder 5">
            <a:extLst>
              <a:ext uri="{FF2B5EF4-FFF2-40B4-BE49-F238E27FC236}">
                <a16:creationId xmlns:a16="http://schemas.microsoft.com/office/drawing/2014/main" id="{526C1C14-EFA6-4E0A-A138-807E67BC1D6A}"/>
              </a:ext>
            </a:extLst>
          </p:cNvPr>
          <p:cNvSpPr>
            <a:spLocks noGrp="1"/>
          </p:cNvSpPr>
          <p:nvPr>
            <p:ph type="sldNum" sz="quarter" idx="12"/>
          </p:nvPr>
        </p:nvSpPr>
        <p:spPr/>
        <p:txBody>
          <a:bodyPr/>
          <a:lstStyle/>
          <a:p>
            <a:fld id="{6129F5ED-4456-4E9B-B75E-3CBBFDD018C6}" type="slidenum">
              <a:rPr lang="en-IE" smtClean="0"/>
              <a:t>‹#›</a:t>
            </a:fld>
            <a:endParaRPr lang="en-IE"/>
          </a:p>
        </p:txBody>
      </p:sp>
    </p:spTree>
    <p:extLst>
      <p:ext uri="{BB962C8B-B14F-4D97-AF65-F5344CB8AC3E}">
        <p14:creationId xmlns:p14="http://schemas.microsoft.com/office/powerpoint/2010/main" val="4044495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2673684" y="6356350"/>
            <a:ext cx="1101558" cy="365125"/>
          </a:xfrm>
          <a:prstGeom prst="rect">
            <a:avLst/>
          </a:prstGeom>
        </p:spPr>
        <p:txBody>
          <a:bodyPr vert="horz" lIns="91440" tIns="45720" rIns="91440" bIns="45720" rtlCol="0" anchor="ctr"/>
          <a:lstStyle>
            <a:lvl1pPr algn="l">
              <a:defRPr sz="1200">
                <a:solidFill>
                  <a:schemeClr val="bg1">
                    <a:lumMod val="75000"/>
                  </a:schemeClr>
                </a:solidFill>
                <a:latin typeface="Arial" panose="020B0604020202020204" pitchFamily="34" charset="0"/>
                <a:cs typeface="Arial" panose="020B0604020202020204" pitchFamily="34" charset="0"/>
              </a:defRPr>
            </a:lvl1pPr>
          </a:lstStyle>
          <a:p>
            <a:r>
              <a:rPr lang="fr-FR" smtClean="0"/>
              <a:t>24/06/2020</a:t>
            </a:r>
            <a:endParaRPr lang="en-GB"/>
          </a:p>
        </p:txBody>
      </p:sp>
      <p:sp>
        <p:nvSpPr>
          <p:cNvPr id="5" name="Footer Placeholder 4"/>
          <p:cNvSpPr>
            <a:spLocks noGrp="1"/>
          </p:cNvSpPr>
          <p:nvPr>
            <p:ph type="ftr" sz="quarter" idx="3"/>
          </p:nvPr>
        </p:nvSpPr>
        <p:spPr>
          <a:xfrm>
            <a:off x="4038600" y="6356350"/>
            <a:ext cx="6458284" cy="365125"/>
          </a:xfrm>
          <a:prstGeom prst="rect">
            <a:avLst/>
          </a:prstGeom>
        </p:spPr>
        <p:txBody>
          <a:bodyPr vert="horz" lIns="91440" tIns="45720" rIns="91440" bIns="45720" rtlCol="0" anchor="ctr"/>
          <a:lstStyle>
            <a:lvl1pPr algn="ctr">
              <a:defRPr sz="1200">
                <a:solidFill>
                  <a:schemeClr val="bg1">
                    <a:lumMod val="75000"/>
                  </a:schemeClr>
                </a:solidFill>
                <a:latin typeface="Arial" panose="020B0604020202020204" pitchFamily="34" charset="0"/>
                <a:cs typeface="Arial" panose="020B0604020202020204" pitchFamily="34" charset="0"/>
              </a:defRPr>
            </a:lvl1pPr>
          </a:lstStyle>
          <a:p>
            <a:r>
              <a:rPr lang="en-GB" smtClean="0"/>
              <a:t>64th Meeting of the INTC - J. Vollaire</a:t>
            </a:r>
            <a:endParaRPr lang="en-GB" dirty="0"/>
          </a:p>
        </p:txBody>
      </p:sp>
      <p:sp>
        <p:nvSpPr>
          <p:cNvPr id="6" name="Slide Number Placeholder 5"/>
          <p:cNvSpPr>
            <a:spLocks noGrp="1"/>
          </p:cNvSpPr>
          <p:nvPr>
            <p:ph type="sldNum" sz="quarter" idx="4"/>
          </p:nvPr>
        </p:nvSpPr>
        <p:spPr>
          <a:xfrm>
            <a:off x="10758904" y="6356350"/>
            <a:ext cx="669757" cy="365125"/>
          </a:xfrm>
          <a:prstGeom prst="rect">
            <a:avLst/>
          </a:prstGeom>
        </p:spPr>
        <p:txBody>
          <a:bodyPr vert="horz" lIns="91440" tIns="45720" rIns="91440" bIns="45720" rtlCol="0" anchor="ctr"/>
          <a:lstStyle>
            <a:lvl1pPr algn="r">
              <a:defRPr sz="1200">
                <a:solidFill>
                  <a:srgbClr val="5AA3D9"/>
                </a:solidFill>
                <a:latin typeface="Arial" panose="020B0604020202020204" pitchFamily="34" charset="0"/>
                <a:cs typeface="Arial" panose="020B0604020202020204" pitchFamily="34" charset="0"/>
              </a:defRPr>
            </a:lvl1pPr>
          </a:lstStyle>
          <a:p>
            <a:fld id="{1C151B33-829D-47D6-9AAB-F36ECA45A282}" type="slidenum">
              <a:rPr lang="en-GB" smtClean="0"/>
              <a:pPr/>
              <a:t>‹#›</a:t>
            </a:fld>
            <a:endParaRPr lang="en-GB"/>
          </a:p>
        </p:txBody>
      </p:sp>
      <p:pic>
        <p:nvPicPr>
          <p:cNvPr id="9" name="Picture 8" descr="2015-01-13_CERN_ENdept 13% h12mm 300dpi.png"/>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43578" y="6249290"/>
            <a:ext cx="1390022" cy="522177"/>
          </a:xfrm>
          <a:prstGeom prst="rect">
            <a:avLst/>
          </a:prstGeom>
        </p:spPr>
      </p:pic>
      <p:cxnSp>
        <p:nvCxnSpPr>
          <p:cNvPr id="10" name="Straight Connector 9"/>
          <p:cNvCxnSpPr/>
          <p:nvPr userDrawn="1"/>
        </p:nvCxnSpPr>
        <p:spPr>
          <a:xfrm>
            <a:off x="838200" y="6176963"/>
            <a:ext cx="10515600"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400943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6" r:id="rId3"/>
    <p:sldLayoutId id="2147483652" r:id="rId4"/>
    <p:sldLayoutId id="2147483655" r:id="rId5"/>
    <p:sldLayoutId id="2147483654" r:id="rId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5425" marR="0" indent="-225425" algn="l" defTabSz="914400" rtl="0" eaLnBrk="1" fontAlgn="auto" latinLnBrk="0" hangingPunct="1">
        <a:lnSpc>
          <a:spcPct val="100000"/>
        </a:lnSpc>
        <a:spcBef>
          <a:spcPts val="900"/>
        </a:spcBef>
        <a:spcAft>
          <a:spcPts val="0"/>
        </a:spcAft>
        <a:buClr>
          <a:srgbClr val="5AA3D9"/>
        </a:buClr>
        <a:buSzPct val="100000"/>
        <a:buFont typeface="Arial"/>
        <a:buChar char="•"/>
        <a:tabLst/>
        <a:defRPr sz="2800" kern="1200">
          <a:solidFill>
            <a:schemeClr val="tx1"/>
          </a:solidFill>
          <a:latin typeface="+mn-lt"/>
          <a:ea typeface="+mn-ea"/>
          <a:cs typeface="+mn-cs"/>
        </a:defRPr>
      </a:lvl1pPr>
      <a:lvl2pPr marL="460375" marR="0" indent="-228600"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800" kern="1200">
          <a:solidFill>
            <a:schemeClr val="tx1"/>
          </a:solidFill>
          <a:latin typeface="+mn-lt"/>
          <a:ea typeface="+mn-ea"/>
          <a:cs typeface="+mn-cs"/>
        </a:defRPr>
      </a:lvl2pPr>
      <a:lvl3pPr marL="685800" marR="0" indent="-225425"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027D655-6C48-49C5-9FE2-21BEB8708A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a:extLst>
              <a:ext uri="{FF2B5EF4-FFF2-40B4-BE49-F238E27FC236}">
                <a16:creationId xmlns:a16="http://schemas.microsoft.com/office/drawing/2014/main" id="{8C3DD5C7-488E-4363-94B2-15C5E9090B0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E8AD9D89-296C-407A-B9A5-D8B706D5BDC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smtClean="0"/>
              <a:t>24/06/2020</a:t>
            </a:r>
            <a:endParaRPr lang="en-IE"/>
          </a:p>
        </p:txBody>
      </p:sp>
      <p:sp>
        <p:nvSpPr>
          <p:cNvPr id="5" name="Footer Placeholder 4">
            <a:extLst>
              <a:ext uri="{FF2B5EF4-FFF2-40B4-BE49-F238E27FC236}">
                <a16:creationId xmlns:a16="http://schemas.microsoft.com/office/drawing/2014/main" id="{2602C544-D61B-481C-9D40-9AE52A2D55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64th Meeting of the INTC - J. Vollaire</a:t>
            </a:r>
            <a:endParaRPr lang="en-IE"/>
          </a:p>
        </p:txBody>
      </p:sp>
      <p:sp>
        <p:nvSpPr>
          <p:cNvPr id="6" name="Slide Number Placeholder 5">
            <a:extLst>
              <a:ext uri="{FF2B5EF4-FFF2-40B4-BE49-F238E27FC236}">
                <a16:creationId xmlns:a16="http://schemas.microsoft.com/office/drawing/2014/main" id="{C9D3FDB6-3B0C-47E0-A94D-CCB039BBE4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29F5ED-4456-4E9B-B75E-3CBBFDD018C6}" type="slidenum">
              <a:rPr lang="en-IE" smtClean="0"/>
              <a:t>‹#›</a:t>
            </a:fld>
            <a:endParaRPr lang="en-IE"/>
          </a:p>
        </p:txBody>
      </p:sp>
    </p:spTree>
    <p:extLst>
      <p:ext uri="{BB962C8B-B14F-4D97-AF65-F5344CB8AC3E}">
        <p14:creationId xmlns:p14="http://schemas.microsoft.com/office/powerpoint/2010/main" val="12315544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cern-medicis.web.cern.ch/" TargetMode="Externa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hyperlink" Target="https://doi.org/10.1016/j.nima.2019.163263"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4.tmp"/><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e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38.jpg"/><Relationship Id="rId4" Type="http://schemas.openxmlformats.org/officeDocument/2006/relationships/image" Target="../media/image37.jpe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9.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0.png"/><Relationship Id="rId1" Type="http://schemas.openxmlformats.org/officeDocument/2006/relationships/slideLayout" Target="../slideLayouts/slideLayout3.xml"/><Relationship Id="rId4" Type="http://schemas.openxmlformats.org/officeDocument/2006/relationships/image" Target="../media/image41.tmp"/></Relationships>
</file>

<file path=ppt/slides/_rels/slide16.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8.xml"/><Relationship Id="rId6" Type="http://schemas.openxmlformats.org/officeDocument/2006/relationships/image" Target="../media/image46.png"/><Relationship Id="rId5" Type="http://schemas.openxmlformats.org/officeDocument/2006/relationships/image" Target="../media/image45.png"/><Relationship Id="rId10" Type="http://schemas.openxmlformats.org/officeDocument/2006/relationships/image" Target="../media/image6.png"/><Relationship Id="rId4" Type="http://schemas.openxmlformats.org/officeDocument/2006/relationships/image" Target="../media/image44.png"/><Relationship Id="rId9" Type="http://schemas.openxmlformats.org/officeDocument/2006/relationships/image" Target="../media/image49.png"/></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6.png"/><Relationship Id="rId2" Type="http://schemas.openxmlformats.org/officeDocument/2006/relationships/image" Target="../media/image13.jpg"/><Relationship Id="rId1" Type="http://schemas.openxmlformats.org/officeDocument/2006/relationships/slideLayout" Target="../slideLayouts/slideLayout3.xml"/><Relationship Id="rId6" Type="http://schemas.openxmlformats.org/officeDocument/2006/relationships/image" Target="../media/image17.jp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image" Target="../media/image18.jpe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g"/><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eg"/><Relationship Id="rId1" Type="http://schemas.openxmlformats.org/officeDocument/2006/relationships/slideLayout" Target="../slideLayouts/slideLayout4.xml"/><Relationship Id="rId5" Type="http://schemas.openxmlformats.org/officeDocument/2006/relationships/image" Target="../media/image24.jp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2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E9816-6F2A-4873-B3B5-56956B0109FE}"/>
              </a:ext>
            </a:extLst>
          </p:cNvPr>
          <p:cNvSpPr>
            <a:spLocks noGrp="1"/>
          </p:cNvSpPr>
          <p:nvPr>
            <p:ph type="title"/>
          </p:nvPr>
        </p:nvSpPr>
        <p:spPr>
          <a:xfrm>
            <a:off x="399718" y="1230949"/>
            <a:ext cx="8088500" cy="1826363"/>
          </a:xfrm>
        </p:spPr>
        <p:txBody>
          <a:bodyPr>
            <a:normAutofit/>
          </a:bodyPr>
          <a:lstStyle/>
          <a:p>
            <a:r>
              <a:rPr lang="en-GB" sz="4000" dirty="0" smtClean="0"/>
              <a:t>ISOLDE Technical Report</a:t>
            </a:r>
            <a:endParaRPr lang="fr-FR" sz="4000" dirty="0"/>
          </a:p>
        </p:txBody>
      </p:sp>
      <p:sp>
        <p:nvSpPr>
          <p:cNvPr id="3" name="Text Placeholder 2">
            <a:extLst>
              <a:ext uri="{FF2B5EF4-FFF2-40B4-BE49-F238E27FC236}">
                <a16:creationId xmlns:a16="http://schemas.microsoft.com/office/drawing/2014/main" id="{14B92B36-17A1-4A26-ABDC-29F9DB46583A}"/>
              </a:ext>
            </a:extLst>
          </p:cNvPr>
          <p:cNvSpPr>
            <a:spLocks noGrp="1"/>
          </p:cNvSpPr>
          <p:nvPr>
            <p:ph type="body" idx="1"/>
          </p:nvPr>
        </p:nvSpPr>
        <p:spPr/>
        <p:txBody>
          <a:bodyPr>
            <a:normAutofit fontScale="92500" lnSpcReduction="10000"/>
          </a:bodyPr>
          <a:lstStyle/>
          <a:p>
            <a:r>
              <a:rPr lang="en-GB" sz="2200" b="1" dirty="0" smtClean="0"/>
              <a:t>64th </a:t>
            </a:r>
            <a:r>
              <a:rPr lang="en-GB" sz="2200" b="1" dirty="0"/>
              <a:t>Meeting of the </a:t>
            </a:r>
            <a:r>
              <a:rPr lang="en-GB" sz="2200" b="1" dirty="0" smtClean="0"/>
              <a:t>INTC</a:t>
            </a:r>
          </a:p>
          <a:p>
            <a:r>
              <a:rPr lang="en-GB" sz="2200" b="1" dirty="0" smtClean="0"/>
              <a:t>24</a:t>
            </a:r>
            <a:r>
              <a:rPr lang="en-GB" sz="2200" b="1" baseline="30000" dirty="0" smtClean="0"/>
              <a:t>th</a:t>
            </a:r>
            <a:r>
              <a:rPr lang="en-GB" sz="2200" b="1" dirty="0" smtClean="0"/>
              <a:t> </a:t>
            </a:r>
            <a:r>
              <a:rPr lang="en-GB" sz="2200" b="1" dirty="0" smtClean="0"/>
              <a:t>of </a:t>
            </a:r>
            <a:r>
              <a:rPr lang="en-GB" sz="2200" b="1" dirty="0" smtClean="0"/>
              <a:t>June 2020</a:t>
            </a:r>
          </a:p>
          <a:p>
            <a:endParaRPr lang="en-GB" sz="2400" dirty="0" smtClean="0"/>
          </a:p>
          <a:p>
            <a:r>
              <a:rPr lang="en-GB" sz="2400" dirty="0" smtClean="0"/>
              <a:t>Joachim Vollaire on </a:t>
            </a:r>
            <a:r>
              <a:rPr lang="en-GB" sz="2400" dirty="0" smtClean="0"/>
              <a:t>behalf of the technical teams</a:t>
            </a:r>
            <a:endParaRPr lang="en-GB" sz="2400" dirty="0"/>
          </a:p>
        </p:txBody>
      </p:sp>
      <p:pic>
        <p:nvPicPr>
          <p:cNvPr id="4" name="Picture 2"/>
          <p:cNvPicPr>
            <a:picLocks noChangeAspect="1" noChangeArrowheads="1"/>
          </p:cNvPicPr>
          <p:nvPr/>
        </p:nvPicPr>
        <p:blipFill>
          <a:blip r:embed="rId2" cstate="print"/>
          <a:srcRect/>
          <a:stretch>
            <a:fillRect/>
          </a:stretch>
        </p:blipFill>
        <p:spPr bwMode="auto">
          <a:xfrm>
            <a:off x="3358856" y="5653401"/>
            <a:ext cx="3518305" cy="765871"/>
          </a:xfrm>
          <a:prstGeom prst="rect">
            <a:avLst/>
          </a:prstGeom>
          <a:noFill/>
          <a:ln w="9525">
            <a:noFill/>
            <a:miter lim="800000"/>
            <a:headEnd/>
            <a:tailEnd/>
          </a:ln>
        </p:spPr>
      </p:pic>
    </p:spTree>
    <p:extLst>
      <p:ext uri="{BB962C8B-B14F-4D97-AF65-F5344CB8AC3E}">
        <p14:creationId xmlns:p14="http://schemas.microsoft.com/office/powerpoint/2010/main" val="12935472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MEDICIS Status Report (02/20 to 06/20</a:t>
            </a:r>
            <a:r>
              <a:rPr lang="en-US" b="1" dirty="0">
                <a:effectLst>
                  <a:outerShdw blurRad="50800" dist="38100" dir="2700000" algn="tl" rotWithShape="0">
                    <a:prstClr val="black">
                      <a:alpha val="40000"/>
                    </a:prstClr>
                  </a:outerShdw>
                </a:effectLst>
              </a:rPr>
              <a:t>)</a:t>
            </a:r>
            <a:endParaRPr lang="fr-CH" dirty="0"/>
          </a:p>
        </p:txBody>
      </p:sp>
      <p:sp>
        <p:nvSpPr>
          <p:cNvPr id="3" name="Date Placeholder 2"/>
          <p:cNvSpPr>
            <a:spLocks noGrp="1"/>
          </p:cNvSpPr>
          <p:nvPr>
            <p:ph type="dt" sz="half" idx="10"/>
          </p:nvPr>
        </p:nvSpPr>
        <p:spPr/>
        <p:txBody>
          <a:bodyPr/>
          <a:lstStyle/>
          <a:p>
            <a:r>
              <a:rPr lang="fr-FR" smtClean="0"/>
              <a:t>24/06/2020</a:t>
            </a:r>
            <a:endParaRPr lang="en-GB"/>
          </a:p>
        </p:txBody>
      </p:sp>
      <p:sp>
        <p:nvSpPr>
          <p:cNvPr id="4" name="Footer Placeholder 3"/>
          <p:cNvSpPr>
            <a:spLocks noGrp="1"/>
          </p:cNvSpPr>
          <p:nvPr>
            <p:ph type="ftr" sz="quarter" idx="11"/>
          </p:nvPr>
        </p:nvSpPr>
        <p:spPr/>
        <p:txBody>
          <a:bodyPr/>
          <a:lstStyle/>
          <a:p>
            <a:r>
              <a:rPr lang="en-GB" smtClean="0"/>
              <a:t>64th Meeting of the INTC - J. Vollaire</a:t>
            </a:r>
            <a:endParaRPr lang="en-GB" dirty="0"/>
          </a:p>
        </p:txBody>
      </p:sp>
      <p:sp>
        <p:nvSpPr>
          <p:cNvPr id="5" name="Slide Number Placeholder 4"/>
          <p:cNvSpPr>
            <a:spLocks noGrp="1"/>
          </p:cNvSpPr>
          <p:nvPr>
            <p:ph type="sldNum" sz="quarter" idx="12"/>
          </p:nvPr>
        </p:nvSpPr>
        <p:spPr/>
        <p:txBody>
          <a:bodyPr/>
          <a:lstStyle/>
          <a:p>
            <a:fld id="{1C151B33-829D-47D6-9AAB-F36ECA45A282}" type="slidenum">
              <a:rPr lang="en-GB" smtClean="0"/>
              <a:pPr/>
              <a:t>10</a:t>
            </a:fld>
            <a:endParaRPr lang="en-GB"/>
          </a:p>
        </p:txBody>
      </p:sp>
      <p:sp>
        <p:nvSpPr>
          <p:cNvPr id="6" name="Content Placeholder 5"/>
          <p:cNvSpPr>
            <a:spLocks noGrp="1"/>
          </p:cNvSpPr>
          <p:nvPr>
            <p:ph sz="quarter" idx="13"/>
          </p:nvPr>
        </p:nvSpPr>
        <p:spPr>
          <a:xfrm>
            <a:off x="85059" y="1235967"/>
            <a:ext cx="11786191" cy="4705675"/>
          </a:xfrm>
        </p:spPr>
        <p:txBody>
          <a:bodyPr/>
          <a:lstStyle/>
          <a:p>
            <a:r>
              <a:rPr lang="en-US" sz="2400" dirty="0"/>
              <a:t>Technical stop completed (January and February 2020) </a:t>
            </a:r>
          </a:p>
          <a:p>
            <a:r>
              <a:rPr lang="en-US" sz="2400" dirty="0"/>
              <a:t>Successful stable beam commissioning (beginning of March)</a:t>
            </a:r>
          </a:p>
          <a:p>
            <a:r>
              <a:rPr lang="en-US" sz="2400" dirty="0"/>
              <a:t>Installation stopped and put in safe mode on 16</a:t>
            </a:r>
            <a:r>
              <a:rPr lang="en-US" sz="2400" baseline="30000" dirty="0"/>
              <a:t>th</a:t>
            </a:r>
            <a:r>
              <a:rPr lang="en-US" sz="2400" dirty="0"/>
              <a:t> of March 2020 (</a:t>
            </a:r>
            <a:r>
              <a:rPr lang="en-US" sz="2400" dirty="0" err="1"/>
              <a:t>Covid</a:t>
            </a:r>
            <a:r>
              <a:rPr lang="en-US" sz="2400" dirty="0"/>
              <a:t>)</a:t>
            </a:r>
          </a:p>
          <a:p>
            <a:r>
              <a:rPr lang="en-US" sz="2400" dirty="0"/>
              <a:t>MEDICIS is back in operation with stable beam since 25</a:t>
            </a:r>
            <a:r>
              <a:rPr lang="en-US" sz="2400" baseline="30000" dirty="0"/>
              <a:t>th</a:t>
            </a:r>
            <a:r>
              <a:rPr lang="en-US" sz="2400" dirty="0"/>
              <a:t> of May 2020</a:t>
            </a:r>
          </a:p>
          <a:p>
            <a:r>
              <a:rPr lang="en-US" sz="2400" dirty="0"/>
              <a:t>Laser alignment performed and first laser ionized beam of the year with MELISSA on 15</a:t>
            </a:r>
            <a:r>
              <a:rPr lang="en-US" sz="2400" baseline="30000" dirty="0"/>
              <a:t>th</a:t>
            </a:r>
            <a:r>
              <a:rPr lang="en-US" sz="2400" dirty="0"/>
              <a:t> of June 2020!</a:t>
            </a:r>
          </a:p>
          <a:p>
            <a:r>
              <a:rPr lang="en-US" sz="2400" dirty="0"/>
              <a:t>First reception of an external radioactive source foresees for the 26</a:t>
            </a:r>
            <a:r>
              <a:rPr lang="en-US" sz="2400" baseline="30000" dirty="0"/>
              <a:t>th</a:t>
            </a:r>
            <a:r>
              <a:rPr lang="en-US" sz="2400" dirty="0"/>
              <a:t> of June 2020 (Sm-153 for MED-025).</a:t>
            </a:r>
          </a:p>
          <a:p>
            <a:r>
              <a:rPr lang="en-US" sz="2400" dirty="0" smtClean="0"/>
              <a:t>MEDICIS </a:t>
            </a:r>
            <a:r>
              <a:rPr lang="en-US" sz="2400" dirty="0"/>
              <a:t>website is now available</a:t>
            </a:r>
            <a:r>
              <a:rPr lang="en-US" sz="2400" dirty="0" smtClean="0"/>
              <a:t>!</a:t>
            </a:r>
          </a:p>
          <a:p>
            <a:r>
              <a:rPr lang="fr-CH" sz="2400" dirty="0">
                <a:hlinkClick r:id="rId2"/>
              </a:rPr>
              <a:t>https://cern-medicis.web.cern.ch/</a:t>
            </a:r>
            <a:endParaRPr lang="en-US" sz="2400" dirty="0" smtClean="0"/>
          </a:p>
          <a:p>
            <a:endParaRPr lang="en-US" sz="2400" dirty="0"/>
          </a:p>
          <a:p>
            <a:endParaRPr lang="fr-CH" dirty="0"/>
          </a:p>
        </p:txBody>
      </p:sp>
      <p:pic>
        <p:nvPicPr>
          <p:cNvPr id="7"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7540" y="1273268"/>
            <a:ext cx="7390061" cy="3675421"/>
          </a:xfrm>
          <a:prstGeom prst="rect">
            <a:avLst/>
          </a:prstGeom>
        </p:spPr>
      </p:pic>
      <p:pic>
        <p:nvPicPr>
          <p:cNvPr id="8" name="Picture 7" descr="Image result for medicis logo cern"/>
          <p:cNvPicPr>
            <a:picLocks noChangeAspect="1" noChangeArrowheads="1"/>
          </p:cNvPicPr>
          <p:nvPr/>
        </p:nvPicPr>
        <p:blipFill rotWithShape="1">
          <a:blip r:embed="rId4" cstate="hqprint">
            <a:extLst>
              <a:ext uri="{28A0092B-C50C-407E-A947-70E740481C1C}">
                <a14:useLocalDpi xmlns:a14="http://schemas.microsoft.com/office/drawing/2010/main"/>
              </a:ext>
            </a:extLst>
          </a:blip>
          <a:srcRect/>
          <a:stretch/>
        </p:blipFill>
        <p:spPr bwMode="auto">
          <a:xfrm>
            <a:off x="10446995" y="213986"/>
            <a:ext cx="1424255" cy="42618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0069033" y="5941642"/>
            <a:ext cx="1880643" cy="215444"/>
          </a:xfrm>
          <a:prstGeom prst="rect">
            <a:avLst/>
          </a:prstGeom>
          <a:noFill/>
        </p:spPr>
        <p:txBody>
          <a:bodyPr wrap="none" rtlCol="0">
            <a:spAutoFit/>
          </a:bodyPr>
          <a:lstStyle/>
          <a:p>
            <a:r>
              <a:rPr lang="en-US" sz="800" b="1" dirty="0" smtClean="0"/>
              <a:t>C. Duchemin on behalf of MEDICIS</a:t>
            </a:r>
            <a:endParaRPr lang="fr-CH" sz="800" b="1" dirty="0"/>
          </a:p>
        </p:txBody>
      </p:sp>
    </p:spTree>
    <p:extLst>
      <p:ext uri="{BB962C8B-B14F-4D97-AF65-F5344CB8AC3E}">
        <p14:creationId xmlns:p14="http://schemas.microsoft.com/office/powerpoint/2010/main" val="2019153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BD541-2F94-4900-A0BD-B76333D08B8D}"/>
              </a:ext>
            </a:extLst>
          </p:cNvPr>
          <p:cNvSpPr>
            <a:spLocks noGrp="1"/>
          </p:cNvSpPr>
          <p:nvPr>
            <p:ph type="title"/>
          </p:nvPr>
        </p:nvSpPr>
        <p:spPr/>
        <p:txBody>
          <a:bodyPr/>
          <a:lstStyle/>
          <a:p>
            <a:r>
              <a:rPr lang="en-US" dirty="0" smtClean="0"/>
              <a:t>New Fast Tape Station</a:t>
            </a:r>
            <a:endParaRPr lang="en-US" dirty="0"/>
          </a:p>
        </p:txBody>
      </p:sp>
      <p:sp>
        <p:nvSpPr>
          <p:cNvPr id="3" name="Date Placeholder 2">
            <a:extLst>
              <a:ext uri="{FF2B5EF4-FFF2-40B4-BE49-F238E27FC236}">
                <a16:creationId xmlns:a16="http://schemas.microsoft.com/office/drawing/2014/main" id="{D12135B1-8430-43A3-907C-CF5C67FBF8CF}"/>
              </a:ext>
            </a:extLst>
          </p:cNvPr>
          <p:cNvSpPr>
            <a:spLocks noGrp="1"/>
          </p:cNvSpPr>
          <p:nvPr>
            <p:ph type="dt" sz="half" idx="10"/>
          </p:nvPr>
        </p:nvSpPr>
        <p:spPr/>
        <p:txBody>
          <a:bodyPr/>
          <a:lstStyle/>
          <a:p>
            <a:r>
              <a:rPr lang="fr-FR" smtClean="0"/>
              <a:t>24/06/2020</a:t>
            </a:r>
            <a:endParaRPr lang="en-GB"/>
          </a:p>
        </p:txBody>
      </p:sp>
      <p:sp>
        <p:nvSpPr>
          <p:cNvPr id="4" name="Footer Placeholder 3">
            <a:extLst>
              <a:ext uri="{FF2B5EF4-FFF2-40B4-BE49-F238E27FC236}">
                <a16:creationId xmlns:a16="http://schemas.microsoft.com/office/drawing/2014/main" id="{52FF2010-D89E-4CF5-AEC5-DFC1DB1F1E6E}"/>
              </a:ext>
            </a:extLst>
          </p:cNvPr>
          <p:cNvSpPr>
            <a:spLocks noGrp="1"/>
          </p:cNvSpPr>
          <p:nvPr>
            <p:ph type="ftr" sz="quarter" idx="11"/>
          </p:nvPr>
        </p:nvSpPr>
        <p:spPr/>
        <p:txBody>
          <a:bodyPr/>
          <a:lstStyle/>
          <a:p>
            <a:r>
              <a:rPr lang="en-GB" smtClean="0"/>
              <a:t>64th Meeting of the INTC - J. Vollaire</a:t>
            </a:r>
            <a:endParaRPr lang="en-GB" dirty="0"/>
          </a:p>
        </p:txBody>
      </p:sp>
      <p:sp>
        <p:nvSpPr>
          <p:cNvPr id="5" name="Slide Number Placeholder 4">
            <a:extLst>
              <a:ext uri="{FF2B5EF4-FFF2-40B4-BE49-F238E27FC236}">
                <a16:creationId xmlns:a16="http://schemas.microsoft.com/office/drawing/2014/main" id="{6C014913-315F-4137-AFDD-C97B21344873}"/>
              </a:ext>
            </a:extLst>
          </p:cNvPr>
          <p:cNvSpPr>
            <a:spLocks noGrp="1"/>
          </p:cNvSpPr>
          <p:nvPr>
            <p:ph type="sldNum" sz="quarter" idx="12"/>
          </p:nvPr>
        </p:nvSpPr>
        <p:spPr/>
        <p:txBody>
          <a:bodyPr/>
          <a:lstStyle/>
          <a:p>
            <a:fld id="{1C151B33-829D-47D6-9AAB-F36ECA45A282}" type="slidenum">
              <a:rPr lang="en-GB" smtClean="0"/>
              <a:pPr/>
              <a:t>11</a:t>
            </a:fld>
            <a:endParaRPr lang="en-GB"/>
          </a:p>
        </p:txBody>
      </p:sp>
      <p:pic>
        <p:nvPicPr>
          <p:cNvPr id="7" name="Content Placeholder 6">
            <a:extLst>
              <a:ext uri="{FF2B5EF4-FFF2-40B4-BE49-F238E27FC236}">
                <a16:creationId xmlns:a16="http://schemas.microsoft.com/office/drawing/2014/main" id="{2A073D02-0232-4EA7-B236-FA28AE6920AB}"/>
              </a:ext>
            </a:extLst>
          </p:cNvPr>
          <p:cNvPicPr>
            <a:picLocks noGrp="1" noChangeAspect="1"/>
          </p:cNvPicPr>
          <p:nvPr>
            <p:ph sz="quarter" idx="13"/>
          </p:nvPr>
        </p:nvPicPr>
        <p:blipFill>
          <a:blip r:embed="rId2"/>
          <a:stretch>
            <a:fillRect/>
          </a:stretch>
        </p:blipFill>
        <p:spPr>
          <a:xfrm>
            <a:off x="275792" y="1471207"/>
            <a:ext cx="2702802" cy="3601112"/>
          </a:xfrm>
          <a:prstGeom prst="rect">
            <a:avLst/>
          </a:prstGeom>
        </p:spPr>
      </p:pic>
      <p:sp>
        <p:nvSpPr>
          <p:cNvPr id="9" name="TextBox 8">
            <a:extLst>
              <a:ext uri="{FF2B5EF4-FFF2-40B4-BE49-F238E27FC236}">
                <a16:creationId xmlns:a16="http://schemas.microsoft.com/office/drawing/2014/main" id="{4848617F-BF99-4665-B3ED-B52E592E7BD0}"/>
              </a:ext>
            </a:extLst>
          </p:cNvPr>
          <p:cNvSpPr txBox="1"/>
          <p:nvPr/>
        </p:nvSpPr>
        <p:spPr>
          <a:xfrm>
            <a:off x="3064097" y="1594073"/>
            <a:ext cx="6622716" cy="3139321"/>
          </a:xfrm>
          <a:prstGeom prst="rect">
            <a:avLst/>
          </a:prstGeom>
          <a:noFill/>
        </p:spPr>
        <p:txBody>
          <a:bodyPr wrap="square" rtlCol="0">
            <a:spAutoFit/>
          </a:bodyPr>
          <a:lstStyle/>
          <a:p>
            <a:pPr marL="285750" indent="-285750">
              <a:buFont typeface="Arial" panose="020B0604020202020204" pitchFamily="34" charset="0"/>
              <a:buChar char="•"/>
            </a:pPr>
            <a:r>
              <a:rPr lang="en-US" b="1" dirty="0"/>
              <a:t>Low level controls </a:t>
            </a:r>
            <a:r>
              <a:rPr lang="en-US" dirty="0"/>
              <a:t>to be tested/fixed </a:t>
            </a:r>
            <a:r>
              <a:rPr lang="en-US" i="1" dirty="0"/>
              <a:t>EN/SMM </a:t>
            </a:r>
            <a:r>
              <a:rPr lang="en-US" dirty="0"/>
              <a:t>(ongoing)</a:t>
            </a:r>
          </a:p>
          <a:p>
            <a:pPr marL="285750" indent="-285750">
              <a:buFont typeface="Arial" panose="020B0604020202020204" pitchFamily="34" charset="0"/>
              <a:buChar char="•"/>
            </a:pPr>
            <a:r>
              <a:rPr lang="en-US" dirty="0"/>
              <a:t>Basic </a:t>
            </a:r>
            <a:r>
              <a:rPr lang="en-US" b="1" dirty="0"/>
              <a:t>high-level application </a:t>
            </a:r>
            <a:r>
              <a:rPr lang="en-US" dirty="0"/>
              <a:t>/ Beam instrumentation display by </a:t>
            </a:r>
            <a:r>
              <a:rPr lang="en-US" i="1" dirty="0"/>
              <a:t>BE/OP</a:t>
            </a:r>
            <a:r>
              <a:rPr lang="en-US" dirty="0"/>
              <a:t> (from Oct 2020)</a:t>
            </a:r>
          </a:p>
          <a:p>
            <a:pPr marL="285750" indent="-285750">
              <a:buFont typeface="Arial" panose="020B0604020202020204" pitchFamily="34" charset="0"/>
              <a:buChar char="•"/>
            </a:pPr>
            <a:r>
              <a:rPr lang="en-US" dirty="0"/>
              <a:t>Advanced </a:t>
            </a:r>
            <a:r>
              <a:rPr lang="en-US" b="1" dirty="0"/>
              <a:t>yield measurement application </a:t>
            </a:r>
            <a:r>
              <a:rPr lang="en-US" dirty="0"/>
              <a:t>via </a:t>
            </a:r>
            <a:r>
              <a:rPr lang="en-US" i="1" dirty="0"/>
              <a:t>EN/STI </a:t>
            </a:r>
            <a:r>
              <a:rPr lang="en-US" dirty="0"/>
              <a:t>(2021)</a:t>
            </a:r>
          </a:p>
          <a:p>
            <a:pPr marL="285750" indent="-285750">
              <a:buFont typeface="Arial" panose="020B0604020202020204" pitchFamily="34" charset="0"/>
              <a:buChar char="•"/>
            </a:pPr>
            <a:r>
              <a:rPr lang="en-US" b="1" dirty="0"/>
              <a:t>Detectors</a:t>
            </a:r>
            <a:r>
              <a:rPr lang="en-US" dirty="0"/>
              <a:t> (4pi beta | (beta/)gamma | alpha) with strong support by </a:t>
            </a:r>
            <a:r>
              <a:rPr lang="en-US" i="1" dirty="0"/>
              <a:t>EP/SME </a:t>
            </a:r>
            <a:r>
              <a:rPr lang="en-US" dirty="0"/>
              <a:t>(</a:t>
            </a:r>
            <a:r>
              <a:rPr lang="en-US" dirty="0" smtClean="0"/>
              <a:t>2020|2021|2022)</a:t>
            </a:r>
          </a:p>
          <a:p>
            <a:pPr marL="285750" indent="-285750">
              <a:buFont typeface="Arial" panose="020B0604020202020204" pitchFamily="34" charset="0"/>
              <a:buChar char="•"/>
            </a:pPr>
            <a:r>
              <a:rPr lang="en-US" dirty="0" smtClean="0"/>
              <a:t>Investigating </a:t>
            </a:r>
            <a:r>
              <a:rPr lang="en-US" dirty="0" err="1"/>
              <a:t>SiPM</a:t>
            </a:r>
            <a:r>
              <a:rPr lang="en-US" dirty="0"/>
              <a:t> electronics designed by IFIN 	(</a:t>
            </a:r>
            <a:r>
              <a:rPr lang="en-US" i="1" dirty="0"/>
              <a:t>Bucharest, Romania</a:t>
            </a:r>
            <a:r>
              <a:rPr lang="en-US" dirty="0"/>
              <a:t>)</a:t>
            </a:r>
          </a:p>
          <a:p>
            <a:pPr marL="285750" indent="-285750">
              <a:buFont typeface="Arial" panose="020B0604020202020204" pitchFamily="34" charset="0"/>
              <a:buChar char="•"/>
            </a:pPr>
            <a:r>
              <a:rPr lang="en-US" b="1" dirty="0" err="1" smtClean="0"/>
              <a:t>Tapestation</a:t>
            </a:r>
            <a:r>
              <a:rPr lang="en-US" b="1" dirty="0" smtClean="0"/>
              <a:t> </a:t>
            </a:r>
            <a:r>
              <a:rPr lang="en-US" b="1" dirty="0"/>
              <a:t>2</a:t>
            </a:r>
            <a:r>
              <a:rPr lang="en-US" dirty="0"/>
              <a:t> at GLM on hold till TS1 advanced</a:t>
            </a:r>
          </a:p>
          <a:p>
            <a:endParaRPr lang="en-US" dirty="0"/>
          </a:p>
        </p:txBody>
      </p:sp>
      <p:pic>
        <p:nvPicPr>
          <p:cNvPr id="11" name="Picture 10">
            <a:extLst>
              <a:ext uri="{FF2B5EF4-FFF2-40B4-BE49-F238E27FC236}">
                <a16:creationId xmlns:a16="http://schemas.microsoft.com/office/drawing/2014/main" id="{BB762678-B7F8-4BB0-ACDF-A76191E126F3}"/>
              </a:ext>
            </a:extLst>
          </p:cNvPr>
          <p:cNvPicPr>
            <a:picLocks noChangeAspect="1"/>
          </p:cNvPicPr>
          <p:nvPr/>
        </p:nvPicPr>
        <p:blipFill>
          <a:blip r:embed="rId3"/>
          <a:stretch>
            <a:fillRect/>
          </a:stretch>
        </p:blipFill>
        <p:spPr>
          <a:xfrm>
            <a:off x="9592622" y="3563054"/>
            <a:ext cx="1808523" cy="1700873"/>
          </a:xfrm>
          <a:prstGeom prst="rect">
            <a:avLst/>
          </a:prstGeom>
        </p:spPr>
      </p:pic>
      <p:sp>
        <p:nvSpPr>
          <p:cNvPr id="12" name="Rectangle 11">
            <a:extLst>
              <a:ext uri="{FF2B5EF4-FFF2-40B4-BE49-F238E27FC236}">
                <a16:creationId xmlns:a16="http://schemas.microsoft.com/office/drawing/2014/main" id="{E4C33F81-A004-40D3-AD16-24D6800E541C}"/>
              </a:ext>
            </a:extLst>
          </p:cNvPr>
          <p:cNvSpPr/>
          <p:nvPr/>
        </p:nvSpPr>
        <p:spPr>
          <a:xfrm>
            <a:off x="9178254" y="5347392"/>
            <a:ext cx="2637260" cy="253916"/>
          </a:xfrm>
          <a:prstGeom prst="rect">
            <a:avLst/>
          </a:prstGeom>
        </p:spPr>
        <p:txBody>
          <a:bodyPr wrap="none">
            <a:spAutoFit/>
          </a:bodyPr>
          <a:lstStyle/>
          <a:p>
            <a:r>
              <a:rPr lang="en-US" sz="1050" dirty="0">
                <a:solidFill>
                  <a:srgbClr val="0C7DBB"/>
                </a:solidFill>
                <a:latin typeface="NexusSans"/>
                <a:hlinkClick r:id="rId4" tooltip="Persistent link using digital object identifier"/>
              </a:rPr>
              <a:t>https://doi.org/10.1016/j.nima.2019.163263</a:t>
            </a:r>
            <a:endParaRPr lang="en-US" sz="1050" dirty="0"/>
          </a:p>
        </p:txBody>
      </p:sp>
      <p:sp>
        <p:nvSpPr>
          <p:cNvPr id="13" name="TextBox 12"/>
          <p:cNvSpPr txBox="1"/>
          <p:nvPr/>
        </p:nvSpPr>
        <p:spPr>
          <a:xfrm>
            <a:off x="10069033" y="5941642"/>
            <a:ext cx="1200970" cy="215444"/>
          </a:xfrm>
          <a:prstGeom prst="rect">
            <a:avLst/>
          </a:prstGeom>
          <a:noFill/>
        </p:spPr>
        <p:txBody>
          <a:bodyPr wrap="none" rtlCol="0">
            <a:spAutoFit/>
          </a:bodyPr>
          <a:lstStyle/>
          <a:p>
            <a:r>
              <a:rPr lang="en-US" sz="800" b="1" dirty="0" smtClean="0"/>
              <a:t>Courtesy of S. Rothe</a:t>
            </a:r>
            <a:endParaRPr lang="fr-CH" sz="800" b="1" dirty="0"/>
          </a:p>
        </p:txBody>
      </p:sp>
      <p:pic>
        <p:nvPicPr>
          <p:cNvPr id="14" name="Picture 2"/>
          <p:cNvPicPr>
            <a:picLocks noChangeAspect="1" noChangeArrowheads="1"/>
          </p:cNvPicPr>
          <p:nvPr/>
        </p:nvPicPr>
        <p:blipFill>
          <a:blip r:embed="rId5" cstate="print"/>
          <a:srcRect/>
          <a:stretch>
            <a:fillRect/>
          </a:stretch>
        </p:blipFill>
        <p:spPr bwMode="auto">
          <a:xfrm>
            <a:off x="9916675" y="46928"/>
            <a:ext cx="2136775" cy="465137"/>
          </a:xfrm>
          <a:prstGeom prst="rect">
            <a:avLst/>
          </a:prstGeom>
          <a:noFill/>
          <a:ln w="9525">
            <a:noFill/>
            <a:miter lim="800000"/>
            <a:headEnd/>
            <a:tailEnd/>
          </a:ln>
        </p:spPr>
      </p:pic>
      <p:sp>
        <p:nvSpPr>
          <p:cNvPr id="15" name="Rectangle 14"/>
          <p:cNvSpPr/>
          <p:nvPr/>
        </p:nvSpPr>
        <p:spPr>
          <a:xfrm>
            <a:off x="381000" y="5945252"/>
            <a:ext cx="6096000" cy="230832"/>
          </a:xfrm>
          <a:prstGeom prst="rect">
            <a:avLst/>
          </a:prstGeom>
        </p:spPr>
        <p:txBody>
          <a:bodyPr>
            <a:spAutoFit/>
          </a:bodyPr>
          <a:lstStyle/>
          <a:p>
            <a:r>
              <a:rPr lang="en-US" sz="900" dirty="0"/>
              <a:t>Courtesy </a:t>
            </a:r>
            <a:r>
              <a:rPr lang="en-US" sz="900" dirty="0" smtClean="0"/>
              <a:t>S. Rothe et al.</a:t>
            </a:r>
            <a:endParaRPr lang="en-US" sz="900" dirty="0"/>
          </a:p>
        </p:txBody>
      </p:sp>
    </p:spTree>
    <p:extLst>
      <p:ext uri="{BB962C8B-B14F-4D97-AF65-F5344CB8AC3E}">
        <p14:creationId xmlns:p14="http://schemas.microsoft.com/office/powerpoint/2010/main" val="11966772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3514" y="1263650"/>
            <a:ext cx="7222493" cy="4905417"/>
          </a:xfrm>
          <a:prstGeom prst="rect">
            <a:avLst/>
          </a:prstGeom>
        </p:spPr>
      </p:pic>
      <p:sp>
        <p:nvSpPr>
          <p:cNvPr id="2" name="Title 1"/>
          <p:cNvSpPr>
            <a:spLocks noGrp="1"/>
          </p:cNvSpPr>
          <p:nvPr>
            <p:ph type="title"/>
          </p:nvPr>
        </p:nvSpPr>
        <p:spPr/>
        <p:txBody>
          <a:bodyPr/>
          <a:lstStyle/>
          <a:p>
            <a:r>
              <a:rPr lang="en-US" dirty="0"/>
              <a:t>Status REX &amp; HIE </a:t>
            </a:r>
            <a:r>
              <a:rPr lang="en-US" dirty="0" smtClean="0"/>
              <a:t>ISOLDE</a:t>
            </a:r>
            <a:r>
              <a:rPr lang="en-US" u="sng" dirty="0" smtClean="0"/>
              <a:t/>
            </a:r>
            <a:br>
              <a:rPr lang="en-US" u="sng" dirty="0" smtClean="0"/>
            </a:br>
            <a:endParaRPr lang="fr-CH" dirty="0"/>
          </a:p>
        </p:txBody>
      </p:sp>
      <p:sp>
        <p:nvSpPr>
          <p:cNvPr id="3" name="Date Placeholder 2"/>
          <p:cNvSpPr>
            <a:spLocks noGrp="1"/>
          </p:cNvSpPr>
          <p:nvPr>
            <p:ph type="dt" sz="half" idx="10"/>
          </p:nvPr>
        </p:nvSpPr>
        <p:spPr/>
        <p:txBody>
          <a:bodyPr/>
          <a:lstStyle/>
          <a:p>
            <a:r>
              <a:rPr lang="fr-FR" smtClean="0"/>
              <a:t>24/06/2020</a:t>
            </a:r>
            <a:endParaRPr lang="en-GB"/>
          </a:p>
        </p:txBody>
      </p:sp>
      <p:sp>
        <p:nvSpPr>
          <p:cNvPr id="4" name="Footer Placeholder 3"/>
          <p:cNvSpPr>
            <a:spLocks noGrp="1"/>
          </p:cNvSpPr>
          <p:nvPr>
            <p:ph type="ftr" sz="quarter" idx="11"/>
          </p:nvPr>
        </p:nvSpPr>
        <p:spPr/>
        <p:txBody>
          <a:bodyPr/>
          <a:lstStyle/>
          <a:p>
            <a:r>
              <a:rPr lang="en-GB" smtClean="0"/>
              <a:t>64th Meeting of the INTC - J. Vollaire</a:t>
            </a:r>
            <a:endParaRPr lang="en-GB" dirty="0"/>
          </a:p>
        </p:txBody>
      </p:sp>
      <p:sp>
        <p:nvSpPr>
          <p:cNvPr id="5" name="Slide Number Placeholder 4"/>
          <p:cNvSpPr>
            <a:spLocks noGrp="1"/>
          </p:cNvSpPr>
          <p:nvPr>
            <p:ph type="sldNum" sz="quarter" idx="12"/>
          </p:nvPr>
        </p:nvSpPr>
        <p:spPr/>
        <p:txBody>
          <a:bodyPr/>
          <a:lstStyle/>
          <a:p>
            <a:fld id="{1C151B33-829D-47D6-9AAB-F36ECA45A282}" type="slidenum">
              <a:rPr lang="en-GB" smtClean="0"/>
              <a:pPr/>
              <a:t>12</a:t>
            </a:fld>
            <a:endParaRPr lang="en-GB"/>
          </a:p>
        </p:txBody>
      </p:sp>
      <p:sp>
        <p:nvSpPr>
          <p:cNvPr id="8" name="TextBox 35">
            <a:extLst>
              <a:ext uri="{FF2B5EF4-FFF2-40B4-BE49-F238E27FC236}">
                <a16:creationId xmlns:a16="http://schemas.microsoft.com/office/drawing/2014/main" id="{9FAA0AD2-5551-8F4F-B766-334B5F9A2FE5}"/>
              </a:ext>
            </a:extLst>
          </p:cNvPr>
          <p:cNvSpPr txBox="1"/>
          <p:nvPr/>
        </p:nvSpPr>
        <p:spPr>
          <a:xfrm>
            <a:off x="76200" y="1861666"/>
            <a:ext cx="4762500" cy="2837118"/>
          </a:xfrm>
          <a:prstGeom prst="rect">
            <a:avLst/>
          </a:prstGeom>
          <a:solidFill>
            <a:schemeClr val="bg1"/>
          </a:solidFill>
          <a:ln w="19050">
            <a:no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b="1" dirty="0"/>
              <a:t>May 2020:</a:t>
            </a:r>
            <a:r>
              <a:rPr lang="en-GB" sz="1400" dirty="0"/>
              <a:t> </a:t>
            </a:r>
          </a:p>
          <a:p>
            <a:pPr marL="285750" indent="-285750">
              <a:buFont typeface="Arial" panose="020B0604020202020204" pitchFamily="34" charset="0"/>
              <a:buChar char="•"/>
            </a:pPr>
            <a:r>
              <a:rPr lang="en-GB" sz="1400" dirty="0" smtClean="0"/>
              <a:t>Overall </a:t>
            </a:r>
            <a:r>
              <a:rPr lang="en-GB" sz="1400" dirty="0"/>
              <a:t>REX/HIE ISOLDE installation planning was reviewed in the frame of CERN wide prioritisation of activities and allocation of resources taking COVID-19 delay and measures for a progressive re-start as of 18th May in account</a:t>
            </a:r>
          </a:p>
          <a:p>
            <a:pPr marL="285750" indent="-285750">
              <a:buFont typeface="Arial" panose="020B0604020202020204" pitchFamily="34" charset="0"/>
              <a:buChar char="•"/>
            </a:pPr>
            <a:r>
              <a:rPr lang="en-GB" sz="1400" b="1" dirty="0"/>
              <a:t>REX/HIE ISOLDE aim: </a:t>
            </a:r>
            <a:r>
              <a:rPr lang="en-GB" sz="1400" dirty="0"/>
              <a:t>Maintain for 2020: Crucial Hardware tests, EBIS new gun, HIE ISOLDE </a:t>
            </a:r>
            <a:r>
              <a:rPr lang="en-GB" sz="1400" dirty="0" err="1"/>
              <a:t>Cooldown</a:t>
            </a:r>
            <a:r>
              <a:rPr lang="en-GB" sz="1400" dirty="0"/>
              <a:t>, </a:t>
            </a:r>
            <a:r>
              <a:rPr lang="en-GB" sz="1400" dirty="0" err="1"/>
              <a:t>Cryo</a:t>
            </a:r>
            <a:r>
              <a:rPr lang="en-GB" sz="1400" dirty="0"/>
              <a:t> Module recommissioning and Beam (stable) Commissioning. </a:t>
            </a:r>
            <a:br>
              <a:rPr lang="en-GB" sz="1400" dirty="0"/>
            </a:br>
            <a:r>
              <a:rPr lang="en-GB" sz="1400" b="1" dirty="0"/>
              <a:t>Abandoned for 2020:</a:t>
            </a:r>
            <a:r>
              <a:rPr lang="en-GB" sz="1400" dirty="0"/>
              <a:t> extensive Machine Studies</a:t>
            </a:r>
          </a:p>
          <a:p>
            <a:pPr marL="285750" indent="-285750">
              <a:buFont typeface="Arial" panose="020B0604020202020204" pitchFamily="34" charset="0"/>
              <a:buChar char="•"/>
            </a:pPr>
            <a:r>
              <a:rPr lang="en-US" sz="1400" dirty="0" smtClean="0"/>
              <a:t> As of today, all </a:t>
            </a:r>
            <a:r>
              <a:rPr lang="en-US" sz="1400" dirty="0"/>
              <a:t>REX / HIE ISOLDE LS2 tasks are on </a:t>
            </a:r>
            <a:r>
              <a:rPr lang="en-US" sz="1400" dirty="0" smtClean="0"/>
              <a:t>track </a:t>
            </a:r>
            <a:r>
              <a:rPr lang="en-US" sz="1400" dirty="0"/>
              <a:t>with regard to the new COVID revised planning</a:t>
            </a:r>
          </a:p>
        </p:txBody>
      </p:sp>
      <p:pic>
        <p:nvPicPr>
          <p:cNvPr id="12" name="Picture 2"/>
          <p:cNvPicPr>
            <a:picLocks noChangeAspect="1" noChangeArrowheads="1"/>
          </p:cNvPicPr>
          <p:nvPr/>
        </p:nvPicPr>
        <p:blipFill>
          <a:blip r:embed="rId3" cstate="print"/>
          <a:srcRect/>
          <a:stretch>
            <a:fillRect/>
          </a:stretch>
        </p:blipFill>
        <p:spPr bwMode="auto">
          <a:xfrm>
            <a:off x="9916675" y="46928"/>
            <a:ext cx="2136775" cy="465137"/>
          </a:xfrm>
          <a:prstGeom prst="rect">
            <a:avLst/>
          </a:prstGeom>
          <a:noFill/>
          <a:ln w="9525">
            <a:noFill/>
            <a:miter lim="800000"/>
            <a:headEnd/>
            <a:tailEnd/>
          </a:ln>
        </p:spPr>
      </p:pic>
      <p:sp>
        <p:nvSpPr>
          <p:cNvPr id="14" name="Rectangle 13"/>
          <p:cNvSpPr/>
          <p:nvPr/>
        </p:nvSpPr>
        <p:spPr>
          <a:xfrm>
            <a:off x="10689013" y="5893377"/>
            <a:ext cx="1426994" cy="246221"/>
          </a:xfrm>
          <a:prstGeom prst="rect">
            <a:avLst/>
          </a:prstGeom>
        </p:spPr>
        <p:txBody>
          <a:bodyPr wrap="none">
            <a:spAutoFit/>
          </a:bodyPr>
          <a:lstStyle/>
          <a:p>
            <a:r>
              <a:rPr lang="en-GB" sz="1000" dirty="0"/>
              <a:t>E. Siesling slide ISCC</a:t>
            </a:r>
            <a:endParaRPr lang="en-GB" sz="1000" dirty="0"/>
          </a:p>
        </p:txBody>
      </p:sp>
    </p:spTree>
    <p:extLst>
      <p:ext uri="{BB962C8B-B14F-4D97-AF65-F5344CB8AC3E}">
        <p14:creationId xmlns:p14="http://schemas.microsoft.com/office/powerpoint/2010/main" val="38296405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REX EBIS new immersed Electron gun and Drift Tube work</a:t>
            </a:r>
            <a:endParaRPr lang="fr-CH" sz="2800" dirty="0"/>
          </a:p>
        </p:txBody>
      </p:sp>
      <p:sp>
        <p:nvSpPr>
          <p:cNvPr id="3" name="Date Placeholder 2"/>
          <p:cNvSpPr>
            <a:spLocks noGrp="1"/>
          </p:cNvSpPr>
          <p:nvPr>
            <p:ph type="dt" sz="half" idx="10"/>
          </p:nvPr>
        </p:nvSpPr>
        <p:spPr/>
        <p:txBody>
          <a:bodyPr/>
          <a:lstStyle/>
          <a:p>
            <a:r>
              <a:rPr lang="fr-FR" smtClean="0"/>
              <a:t>24/06/2020</a:t>
            </a:r>
            <a:endParaRPr lang="en-GB"/>
          </a:p>
        </p:txBody>
      </p:sp>
      <p:sp>
        <p:nvSpPr>
          <p:cNvPr id="4" name="Footer Placeholder 3"/>
          <p:cNvSpPr>
            <a:spLocks noGrp="1"/>
          </p:cNvSpPr>
          <p:nvPr>
            <p:ph type="ftr" sz="quarter" idx="11"/>
          </p:nvPr>
        </p:nvSpPr>
        <p:spPr/>
        <p:txBody>
          <a:bodyPr/>
          <a:lstStyle/>
          <a:p>
            <a:r>
              <a:rPr lang="en-GB" smtClean="0"/>
              <a:t>64th Meeting of the INTC - J. Vollaire</a:t>
            </a:r>
            <a:endParaRPr lang="en-GB" dirty="0"/>
          </a:p>
        </p:txBody>
      </p:sp>
      <p:sp>
        <p:nvSpPr>
          <p:cNvPr id="5" name="Slide Number Placeholder 4"/>
          <p:cNvSpPr>
            <a:spLocks noGrp="1"/>
          </p:cNvSpPr>
          <p:nvPr>
            <p:ph type="sldNum" sz="quarter" idx="12"/>
          </p:nvPr>
        </p:nvSpPr>
        <p:spPr/>
        <p:txBody>
          <a:bodyPr/>
          <a:lstStyle/>
          <a:p>
            <a:fld id="{1C151B33-829D-47D6-9AAB-F36ECA45A282}" type="slidenum">
              <a:rPr lang="en-GB" smtClean="0"/>
              <a:pPr/>
              <a:t>13</a:t>
            </a:fld>
            <a:endParaRPr lang="en-GB"/>
          </a:p>
        </p:txBody>
      </p:sp>
      <p:sp>
        <p:nvSpPr>
          <p:cNvPr id="8" name="Title 1">
            <a:extLst>
              <a:ext uri="{FF2B5EF4-FFF2-40B4-BE49-F238E27FC236}">
                <a16:creationId xmlns:a16="http://schemas.microsoft.com/office/drawing/2014/main" id="{CF1B37F2-B845-4BF4-A1B4-91FF32A5C84E}"/>
              </a:ext>
            </a:extLst>
          </p:cNvPr>
          <p:cNvSpPr txBox="1">
            <a:spLocks/>
          </p:cNvSpPr>
          <p:nvPr/>
        </p:nvSpPr>
        <p:spPr>
          <a:xfrm>
            <a:off x="2470922" y="1308801"/>
            <a:ext cx="4689306" cy="685800"/>
          </a:xfrm>
          <a:prstGeom prst="rect">
            <a:avLst/>
          </a:prstGeom>
        </p:spPr>
        <p:txBody>
          <a:bodyPr>
            <a:noAutofit/>
          </a:bodyPr>
          <a:lstStyle>
            <a:lvl1pPr algn="l" defTabSz="914400" rtl="0" eaLnBrk="1" latinLnBrk="0" hangingPunct="1">
              <a:lnSpc>
                <a:spcPct val="90000"/>
              </a:lnSpc>
              <a:spcBef>
                <a:spcPct val="0"/>
              </a:spcBef>
              <a:buNone/>
              <a:defRPr sz="4000" kern="1200" baseline="0">
                <a:solidFill>
                  <a:srgbClr val="5AA3D9"/>
                </a:solidFill>
                <a:latin typeface="Arial" panose="020B0604020202020204" pitchFamily="34" charset="0"/>
                <a:ea typeface="+mj-ea"/>
                <a:cs typeface="Arial" panose="020B0604020202020204" pitchFamily="34" charset="0"/>
              </a:defRPr>
            </a:lvl1pPr>
          </a:lstStyle>
          <a:p>
            <a:pPr algn="ctr"/>
            <a:r>
              <a:rPr lang="en-US" sz="1800" dirty="0" smtClean="0"/>
              <a:t>realign with +-0.1 mm transverse precision</a:t>
            </a:r>
            <a:endParaRPr lang="en-GB" sz="1800" dirty="0"/>
          </a:p>
        </p:txBody>
      </p:sp>
      <p:pic>
        <p:nvPicPr>
          <p:cNvPr id="9" name="Content Placeholder 4" descr="A picture containing clock, sitting, snow, large&#10;&#10;Description automatically generated">
            <a:extLst>
              <a:ext uri="{FF2B5EF4-FFF2-40B4-BE49-F238E27FC236}">
                <a16:creationId xmlns:a16="http://schemas.microsoft.com/office/drawing/2014/main" id="{74A5571D-F853-4DFD-91EB-1A35942CD1FC}"/>
              </a:ext>
            </a:extLst>
          </p:cNvPr>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a:stretch/>
        </p:blipFill>
        <p:spPr>
          <a:xfrm rot="5400000">
            <a:off x="2928367" y="1360936"/>
            <a:ext cx="3763109" cy="4462972"/>
          </a:xfrm>
          <a:prstGeom prst="rect">
            <a:avLst/>
          </a:prstGeom>
        </p:spPr>
      </p:pic>
      <p:pic>
        <p:nvPicPr>
          <p:cNvPr id="10" name="Picture 9" descr="A picture containing indoor, man, standing, front&#10;&#10;Description automatically generated">
            <a:extLst>
              <a:ext uri="{FF2B5EF4-FFF2-40B4-BE49-F238E27FC236}">
                <a16:creationId xmlns:a16="http://schemas.microsoft.com/office/drawing/2014/main" id="{CEC6D6AE-A363-4AEC-B651-CAEF5D7A36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092789" y="2241097"/>
            <a:ext cx="4751615" cy="2375807"/>
          </a:xfrm>
          <a:prstGeom prst="rect">
            <a:avLst/>
          </a:prstGeom>
        </p:spPr>
      </p:pic>
      <p:pic>
        <p:nvPicPr>
          <p:cNvPr id="11" name="Picture 10" descr="A picture containing sitting, mirror, black, train&#10;&#10;Description automatically generated">
            <a:extLst>
              <a:ext uri="{FF2B5EF4-FFF2-40B4-BE49-F238E27FC236}">
                <a16:creationId xmlns:a16="http://schemas.microsoft.com/office/drawing/2014/main" id="{B52DD2F7-F36A-434C-BEEF-88D0F79E024B}"/>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rot="5400000">
            <a:off x="5798290" y="3976452"/>
            <a:ext cx="2071376" cy="2097055"/>
          </a:xfrm>
          <a:prstGeom prst="rect">
            <a:avLst/>
          </a:prstGeom>
        </p:spPr>
      </p:pic>
      <p:pic>
        <p:nvPicPr>
          <p:cNvPr id="12" name="Content Placeholder 4" descr="A close up of a machine&#10;&#10;Description automatically generated">
            <a:extLst>
              <a:ext uri="{FF2B5EF4-FFF2-40B4-BE49-F238E27FC236}">
                <a16:creationId xmlns:a16="http://schemas.microsoft.com/office/drawing/2014/main" id="{BD3D93AF-E027-4471-AD08-9FF1C22716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67741" y="1627673"/>
            <a:ext cx="4342233" cy="2171117"/>
          </a:xfrm>
          <a:prstGeom prst="rect">
            <a:avLst/>
          </a:prstGeom>
        </p:spPr>
      </p:pic>
      <p:sp>
        <p:nvSpPr>
          <p:cNvPr id="13" name="TextBox 12"/>
          <p:cNvSpPr txBox="1"/>
          <p:nvPr/>
        </p:nvSpPr>
        <p:spPr>
          <a:xfrm>
            <a:off x="8067909" y="4086767"/>
            <a:ext cx="2390398" cy="369332"/>
          </a:xfrm>
          <a:prstGeom prst="rect">
            <a:avLst/>
          </a:prstGeom>
          <a:noFill/>
        </p:spPr>
        <p:txBody>
          <a:bodyPr wrap="none" rtlCol="0">
            <a:spAutoFit/>
          </a:bodyPr>
          <a:lstStyle/>
          <a:p>
            <a:r>
              <a:rPr lang="en-US" dirty="0" smtClean="0"/>
              <a:t>Refurbished drift tube</a:t>
            </a:r>
            <a:endParaRPr lang="fr-CH" dirty="0"/>
          </a:p>
        </p:txBody>
      </p:sp>
      <p:pic>
        <p:nvPicPr>
          <p:cNvPr id="14" name="Picture 2"/>
          <p:cNvPicPr>
            <a:picLocks noChangeAspect="1" noChangeArrowheads="1"/>
          </p:cNvPicPr>
          <p:nvPr/>
        </p:nvPicPr>
        <p:blipFill>
          <a:blip r:embed="rId6" cstate="print"/>
          <a:srcRect/>
          <a:stretch>
            <a:fillRect/>
          </a:stretch>
        </p:blipFill>
        <p:spPr bwMode="auto">
          <a:xfrm>
            <a:off x="9916675" y="46928"/>
            <a:ext cx="2136775" cy="465137"/>
          </a:xfrm>
          <a:prstGeom prst="rect">
            <a:avLst/>
          </a:prstGeom>
          <a:noFill/>
          <a:ln w="9525">
            <a:noFill/>
            <a:miter lim="800000"/>
            <a:headEnd/>
            <a:tailEnd/>
          </a:ln>
        </p:spPr>
      </p:pic>
      <p:sp>
        <p:nvSpPr>
          <p:cNvPr id="15" name="Rectangle 14"/>
          <p:cNvSpPr/>
          <p:nvPr/>
        </p:nvSpPr>
        <p:spPr>
          <a:xfrm>
            <a:off x="10775277" y="5945252"/>
            <a:ext cx="1306768" cy="230832"/>
          </a:xfrm>
          <a:prstGeom prst="rect">
            <a:avLst/>
          </a:prstGeom>
        </p:spPr>
        <p:txBody>
          <a:bodyPr wrap="none">
            <a:spAutoFit/>
          </a:bodyPr>
          <a:lstStyle/>
          <a:p>
            <a:r>
              <a:rPr lang="en-GB" sz="900" dirty="0"/>
              <a:t>E. Siesling slide ISCC</a:t>
            </a:r>
            <a:endParaRPr lang="en-GB" sz="900" dirty="0"/>
          </a:p>
        </p:txBody>
      </p:sp>
      <p:sp>
        <p:nvSpPr>
          <p:cNvPr id="16" name="Rectangle 15"/>
          <p:cNvSpPr/>
          <p:nvPr/>
        </p:nvSpPr>
        <p:spPr>
          <a:xfrm>
            <a:off x="381000" y="5945252"/>
            <a:ext cx="6096000" cy="230832"/>
          </a:xfrm>
          <a:prstGeom prst="rect">
            <a:avLst/>
          </a:prstGeom>
        </p:spPr>
        <p:txBody>
          <a:bodyPr>
            <a:spAutoFit/>
          </a:bodyPr>
          <a:lstStyle/>
          <a:p>
            <a:r>
              <a:rPr lang="en-US" sz="900" dirty="0"/>
              <a:t>Courtesy Fredrik Wenander, Gunn Khatri BE-ABP, Simon Mataguez BE-OP, et all.</a:t>
            </a:r>
            <a:endParaRPr lang="en-US" sz="900" dirty="0"/>
          </a:p>
        </p:txBody>
      </p:sp>
    </p:spTree>
    <p:extLst>
      <p:ext uri="{BB962C8B-B14F-4D97-AF65-F5344CB8AC3E}">
        <p14:creationId xmlns:p14="http://schemas.microsoft.com/office/powerpoint/2010/main" val="2247691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REX 3 new diagnostic boxes + additional </a:t>
            </a:r>
            <a:r>
              <a:rPr lang="en-GB" sz="2800" dirty="0" err="1"/>
              <a:t>steerer</a:t>
            </a:r>
            <a:endParaRPr lang="en-GB" sz="2800" dirty="0"/>
          </a:p>
        </p:txBody>
      </p:sp>
      <p:sp>
        <p:nvSpPr>
          <p:cNvPr id="3" name="Date Placeholder 2"/>
          <p:cNvSpPr>
            <a:spLocks noGrp="1"/>
          </p:cNvSpPr>
          <p:nvPr>
            <p:ph type="dt" sz="half" idx="10"/>
          </p:nvPr>
        </p:nvSpPr>
        <p:spPr/>
        <p:txBody>
          <a:bodyPr/>
          <a:lstStyle/>
          <a:p>
            <a:r>
              <a:rPr lang="fr-FR" smtClean="0"/>
              <a:t>24/06/2020</a:t>
            </a:r>
            <a:endParaRPr lang="en-GB"/>
          </a:p>
        </p:txBody>
      </p:sp>
      <p:sp>
        <p:nvSpPr>
          <p:cNvPr id="4" name="Footer Placeholder 3"/>
          <p:cNvSpPr>
            <a:spLocks noGrp="1"/>
          </p:cNvSpPr>
          <p:nvPr>
            <p:ph type="ftr" sz="quarter" idx="11"/>
          </p:nvPr>
        </p:nvSpPr>
        <p:spPr/>
        <p:txBody>
          <a:bodyPr/>
          <a:lstStyle/>
          <a:p>
            <a:r>
              <a:rPr lang="en-GB" smtClean="0"/>
              <a:t>64th Meeting of the INTC - J. Vollaire</a:t>
            </a:r>
            <a:endParaRPr lang="en-GB" dirty="0"/>
          </a:p>
        </p:txBody>
      </p:sp>
      <p:sp>
        <p:nvSpPr>
          <p:cNvPr id="5" name="Slide Number Placeholder 4"/>
          <p:cNvSpPr>
            <a:spLocks noGrp="1"/>
          </p:cNvSpPr>
          <p:nvPr>
            <p:ph type="sldNum" sz="quarter" idx="12"/>
          </p:nvPr>
        </p:nvSpPr>
        <p:spPr/>
        <p:txBody>
          <a:bodyPr/>
          <a:lstStyle/>
          <a:p>
            <a:fld id="{1C151B33-829D-47D6-9AAB-F36ECA45A282}" type="slidenum">
              <a:rPr lang="en-GB" smtClean="0"/>
              <a:pPr/>
              <a:t>14</a:t>
            </a:fld>
            <a:endParaRPr lang="en-GB"/>
          </a:p>
        </p:txBody>
      </p:sp>
      <p:pic>
        <p:nvPicPr>
          <p:cNvPr id="14" name="Picture 1">
            <a:extLst>
              <a:ext uri="{FF2B5EF4-FFF2-40B4-BE49-F238E27FC236}">
                <a16:creationId xmlns:a16="http://schemas.microsoft.com/office/drawing/2014/main" id="{17C6872F-F288-41D8-B313-42B2AACF4A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8235" y="1055441"/>
            <a:ext cx="8975726" cy="3188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092D5C5E-AD6E-4066-B111-C4971993CF60}"/>
              </a:ext>
            </a:extLst>
          </p:cNvPr>
          <p:cNvSpPr txBox="1"/>
          <p:nvPr/>
        </p:nvSpPr>
        <p:spPr>
          <a:xfrm>
            <a:off x="838200" y="3824622"/>
            <a:ext cx="9088438" cy="2123658"/>
          </a:xfrm>
          <a:prstGeom prst="rect">
            <a:avLst/>
          </a:prstGeom>
          <a:solidFill>
            <a:schemeClr val="bg1"/>
          </a:solidFill>
        </p:spPr>
        <p:txBody>
          <a:bodyPr wrap="square" rtlCol="0">
            <a:spAutoFit/>
          </a:bodyPr>
          <a:lstStyle/>
          <a:p>
            <a:r>
              <a:rPr lang="en-GB" sz="1600" b="1" dirty="0"/>
              <a:t>Main progress:</a:t>
            </a:r>
          </a:p>
          <a:p>
            <a:pPr marL="285750" indent="-285750">
              <a:buFontTx/>
              <a:buChar char="-"/>
            </a:pPr>
            <a:r>
              <a:rPr lang="en-GB" sz="1600" dirty="0"/>
              <a:t>All three boxes, the two magnets and the two steerers in place</a:t>
            </a:r>
          </a:p>
          <a:p>
            <a:pPr marL="285750" indent="-285750">
              <a:buFontTx/>
              <a:buChar char="-"/>
            </a:pPr>
            <a:r>
              <a:rPr lang="en-GB" sz="1600" dirty="0"/>
              <a:t>All vacuum chambers and related equipment in place</a:t>
            </a:r>
          </a:p>
          <a:p>
            <a:r>
              <a:rPr lang="en-GB" sz="1600" dirty="0"/>
              <a:t/>
            </a:r>
            <a:br>
              <a:rPr lang="en-GB" sz="1600" dirty="0"/>
            </a:br>
            <a:r>
              <a:rPr lang="en-GB" sz="1600" dirty="0"/>
              <a:t/>
            </a:r>
            <a:br>
              <a:rPr lang="en-GB" sz="1600" dirty="0"/>
            </a:br>
            <a:r>
              <a:rPr lang="en-GB" b="1" dirty="0"/>
              <a:t>Aim: </a:t>
            </a:r>
            <a:r>
              <a:rPr lang="en-GB" dirty="0"/>
              <a:t>To be ready second </a:t>
            </a:r>
            <a:r>
              <a:rPr lang="en-GB" dirty="0" smtClean="0"/>
              <a:t>week of </a:t>
            </a:r>
            <a:r>
              <a:rPr lang="en-GB" dirty="0"/>
              <a:t>July for RF tests (tunnel closed and vacuum OK) and for HIE </a:t>
            </a:r>
            <a:r>
              <a:rPr lang="en-GB" dirty="0" err="1"/>
              <a:t>Cryo</a:t>
            </a:r>
            <a:r>
              <a:rPr lang="en-GB" dirty="0"/>
              <a:t> cooldown as of Aug (restricted tunnel access).</a:t>
            </a:r>
          </a:p>
          <a:p>
            <a:endParaRPr lang="en-GB" sz="1600" dirty="0"/>
          </a:p>
        </p:txBody>
      </p:sp>
      <p:pic>
        <p:nvPicPr>
          <p:cNvPr id="16" name="Picture 2"/>
          <p:cNvPicPr>
            <a:picLocks noChangeAspect="1" noChangeArrowheads="1"/>
          </p:cNvPicPr>
          <p:nvPr/>
        </p:nvPicPr>
        <p:blipFill>
          <a:blip r:embed="rId3" cstate="print"/>
          <a:srcRect/>
          <a:stretch>
            <a:fillRect/>
          </a:stretch>
        </p:blipFill>
        <p:spPr bwMode="auto">
          <a:xfrm>
            <a:off x="9916675" y="46928"/>
            <a:ext cx="2136775" cy="465137"/>
          </a:xfrm>
          <a:prstGeom prst="rect">
            <a:avLst/>
          </a:prstGeom>
          <a:noFill/>
          <a:ln w="9525">
            <a:noFill/>
            <a:miter lim="800000"/>
            <a:headEnd/>
            <a:tailEnd/>
          </a:ln>
        </p:spPr>
      </p:pic>
      <p:sp>
        <p:nvSpPr>
          <p:cNvPr id="6" name="Rectangle 5"/>
          <p:cNvSpPr/>
          <p:nvPr/>
        </p:nvSpPr>
        <p:spPr>
          <a:xfrm>
            <a:off x="397561" y="5948280"/>
            <a:ext cx="11526400" cy="215444"/>
          </a:xfrm>
          <a:prstGeom prst="rect">
            <a:avLst/>
          </a:prstGeom>
        </p:spPr>
        <p:txBody>
          <a:bodyPr wrap="square">
            <a:spAutoFit/>
          </a:bodyPr>
          <a:lstStyle/>
          <a:p>
            <a:r>
              <a:rPr lang="en-GB" sz="800" dirty="0"/>
              <a:t>Courtesy Candy Capelli EN-MME, Nicolas Chritin EN-MME, Simon Mataguez BE-OP, William Andreazza, Enrico Bravin, Sergey </a:t>
            </a:r>
            <a:r>
              <a:rPr lang="en-GB" sz="800" dirty="0" err="1"/>
              <a:t>Sadovich</a:t>
            </a:r>
            <a:r>
              <a:rPr lang="en-GB" sz="800" dirty="0"/>
              <a:t> BE-BI, Jose Ferreira Somoza, Guillermo Merino Fernandez TE-VSC, Transport </a:t>
            </a:r>
            <a:r>
              <a:rPr lang="en-GB" sz="800" dirty="0" smtClean="0"/>
              <a:t>Team – E. Siesling slide ISCC</a:t>
            </a:r>
            <a:endParaRPr lang="en-GB" sz="800" dirty="0"/>
          </a:p>
        </p:txBody>
      </p:sp>
    </p:spTree>
    <p:extLst>
      <p:ext uri="{BB962C8B-B14F-4D97-AF65-F5344CB8AC3E}">
        <p14:creationId xmlns:p14="http://schemas.microsoft.com/office/powerpoint/2010/main" val="5926735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Revised LS2 Master Schedule for ISOLDE</a:t>
            </a:r>
            <a:endParaRPr lang="fr-CH" dirty="0"/>
          </a:p>
        </p:txBody>
      </p:sp>
      <p:sp>
        <p:nvSpPr>
          <p:cNvPr id="3" name="Date Placeholder 2"/>
          <p:cNvSpPr>
            <a:spLocks noGrp="1"/>
          </p:cNvSpPr>
          <p:nvPr>
            <p:ph type="dt" sz="half" idx="10"/>
          </p:nvPr>
        </p:nvSpPr>
        <p:spPr/>
        <p:txBody>
          <a:bodyPr/>
          <a:lstStyle/>
          <a:p>
            <a:r>
              <a:rPr lang="fr-FR" smtClean="0"/>
              <a:t>24/06/2020</a:t>
            </a:r>
            <a:endParaRPr lang="en-GB"/>
          </a:p>
        </p:txBody>
      </p:sp>
      <p:sp>
        <p:nvSpPr>
          <p:cNvPr id="4" name="Footer Placeholder 3"/>
          <p:cNvSpPr>
            <a:spLocks noGrp="1"/>
          </p:cNvSpPr>
          <p:nvPr>
            <p:ph type="ftr" sz="quarter" idx="11"/>
          </p:nvPr>
        </p:nvSpPr>
        <p:spPr/>
        <p:txBody>
          <a:bodyPr/>
          <a:lstStyle/>
          <a:p>
            <a:r>
              <a:rPr lang="en-GB" smtClean="0"/>
              <a:t>64th Meeting of the INTC - J. Vollaire</a:t>
            </a:r>
            <a:endParaRPr lang="en-GB" dirty="0"/>
          </a:p>
        </p:txBody>
      </p:sp>
      <p:sp>
        <p:nvSpPr>
          <p:cNvPr id="5" name="Slide Number Placeholder 4"/>
          <p:cNvSpPr>
            <a:spLocks noGrp="1"/>
          </p:cNvSpPr>
          <p:nvPr>
            <p:ph type="sldNum" sz="quarter" idx="12"/>
          </p:nvPr>
        </p:nvSpPr>
        <p:spPr/>
        <p:txBody>
          <a:bodyPr/>
          <a:lstStyle/>
          <a:p>
            <a:fld id="{1C151B33-829D-47D6-9AAB-F36ECA45A282}" type="slidenum">
              <a:rPr lang="en-GB" smtClean="0"/>
              <a:pPr/>
              <a:t>15</a:t>
            </a:fld>
            <a:endParaRPr lang="en-GB"/>
          </a:p>
        </p:txBody>
      </p:sp>
      <p:pic>
        <p:nvPicPr>
          <p:cNvPr id="7" name="Picture 6">
            <a:extLst>
              <a:ext uri="{FF2B5EF4-FFF2-40B4-BE49-F238E27FC236}">
                <a16:creationId xmlns:a16="http://schemas.microsoft.com/office/drawing/2014/main" id="{16F4511E-B0E6-494C-843D-FC38D45F9A1D}"/>
              </a:ext>
            </a:extLst>
          </p:cNvPr>
          <p:cNvPicPr>
            <a:picLocks noChangeAspect="1"/>
          </p:cNvPicPr>
          <p:nvPr/>
        </p:nvPicPr>
        <p:blipFill rotWithShape="1">
          <a:blip r:embed="rId2"/>
          <a:srcRect l="29031" t="22"/>
          <a:stretch/>
        </p:blipFill>
        <p:spPr>
          <a:xfrm>
            <a:off x="4013200" y="1155700"/>
            <a:ext cx="6823520" cy="3026964"/>
          </a:xfrm>
          <a:prstGeom prst="rect">
            <a:avLst/>
          </a:prstGeom>
        </p:spPr>
      </p:pic>
      <p:sp>
        <p:nvSpPr>
          <p:cNvPr id="8" name="Rectangle 7">
            <a:extLst>
              <a:ext uri="{FF2B5EF4-FFF2-40B4-BE49-F238E27FC236}">
                <a16:creationId xmlns:a16="http://schemas.microsoft.com/office/drawing/2014/main" id="{41745986-2A1D-49B4-9E75-743D8EE3C033}"/>
              </a:ext>
            </a:extLst>
          </p:cNvPr>
          <p:cNvSpPr/>
          <p:nvPr/>
        </p:nvSpPr>
        <p:spPr>
          <a:xfrm>
            <a:off x="6956926" y="4289925"/>
            <a:ext cx="5019678" cy="738664"/>
          </a:xfrm>
          <a:prstGeom prst="rect">
            <a:avLst/>
          </a:prstGeom>
        </p:spPr>
        <p:txBody>
          <a:bodyPr wrap="square">
            <a:spAutoFit/>
          </a:bodyPr>
          <a:lstStyle/>
          <a:p>
            <a:r>
              <a:rPr lang="en-US" sz="1400" u="sng" dirty="0">
                <a:solidFill>
                  <a:schemeClr val="tx2"/>
                </a:solidFill>
              </a:rPr>
              <a:t>Physics 2021:</a:t>
            </a:r>
            <a:endParaRPr lang="en-GB" sz="1400" u="sng" dirty="0">
              <a:solidFill>
                <a:schemeClr val="tx2"/>
              </a:solidFill>
            </a:endParaRPr>
          </a:p>
          <a:p>
            <a:pPr marL="285750" indent="-285750">
              <a:buFont typeface="Wingdings" panose="05000000000000000000" pitchFamily="2" charset="2"/>
              <a:buChar char="§"/>
            </a:pPr>
            <a:r>
              <a:rPr lang="en-GB" sz="1400" dirty="0">
                <a:solidFill>
                  <a:schemeClr val="tx2"/>
                </a:solidFill>
              </a:rPr>
              <a:t>Low E Physics start end-June 2021 (was end-April)</a:t>
            </a:r>
          </a:p>
          <a:p>
            <a:pPr marL="285750" indent="-285750">
              <a:buFont typeface="Wingdings" panose="05000000000000000000" pitchFamily="2" charset="2"/>
              <a:buChar char="§"/>
            </a:pPr>
            <a:r>
              <a:rPr lang="en-GB" sz="1400" dirty="0">
                <a:solidFill>
                  <a:schemeClr val="tx2"/>
                </a:solidFill>
              </a:rPr>
              <a:t>HIE-ISOLDE Physics start end-July 2021 (was mid-May)</a:t>
            </a:r>
          </a:p>
        </p:txBody>
      </p:sp>
      <p:sp>
        <p:nvSpPr>
          <p:cNvPr id="9" name="Rectangle 8">
            <a:extLst>
              <a:ext uri="{FF2B5EF4-FFF2-40B4-BE49-F238E27FC236}">
                <a16:creationId xmlns:a16="http://schemas.microsoft.com/office/drawing/2014/main" id="{15CC6CF6-86C4-44FE-83C3-0C60E694F294}"/>
              </a:ext>
            </a:extLst>
          </p:cNvPr>
          <p:cNvSpPr/>
          <p:nvPr/>
        </p:nvSpPr>
        <p:spPr>
          <a:xfrm>
            <a:off x="7729891" y="5874515"/>
            <a:ext cx="4611333" cy="276999"/>
          </a:xfrm>
          <a:prstGeom prst="rect">
            <a:avLst/>
          </a:prstGeom>
        </p:spPr>
        <p:txBody>
          <a:bodyPr wrap="square">
            <a:spAutoFit/>
          </a:bodyPr>
          <a:lstStyle/>
          <a:p>
            <a:pPr lvl="1">
              <a:spcBef>
                <a:spcPts val="300"/>
              </a:spcBef>
            </a:pPr>
            <a:r>
              <a:rPr lang="en-GB" sz="1200" dirty="0">
                <a:solidFill>
                  <a:schemeClr val="tx2"/>
                </a:solidFill>
              </a:rPr>
              <a:t>E. Siesling  LS2C 12 June 2020 / ISCC 23 June 2020</a:t>
            </a:r>
          </a:p>
        </p:txBody>
      </p:sp>
      <p:pic>
        <p:nvPicPr>
          <p:cNvPr id="10" name="Picture 2"/>
          <p:cNvPicPr>
            <a:picLocks noChangeAspect="1" noChangeArrowheads="1"/>
          </p:cNvPicPr>
          <p:nvPr/>
        </p:nvPicPr>
        <p:blipFill>
          <a:blip r:embed="rId3" cstate="print"/>
          <a:srcRect/>
          <a:stretch>
            <a:fillRect/>
          </a:stretch>
        </p:blipFill>
        <p:spPr bwMode="auto">
          <a:xfrm>
            <a:off x="9916675" y="46928"/>
            <a:ext cx="2136775" cy="465137"/>
          </a:xfrm>
          <a:prstGeom prst="rect">
            <a:avLst/>
          </a:prstGeom>
          <a:noFill/>
          <a:ln w="9525">
            <a:noFill/>
            <a:miter lim="800000"/>
            <a:headEnd/>
            <a:tailEnd/>
          </a:ln>
        </p:spPr>
      </p:pic>
      <p:pic>
        <p:nvPicPr>
          <p:cNvPr id="11" name="Picture 10"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379" y="3159198"/>
            <a:ext cx="6166167" cy="239407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3" name="TextBox 12"/>
          <p:cNvSpPr txBox="1"/>
          <p:nvPr/>
        </p:nvSpPr>
        <p:spPr>
          <a:xfrm>
            <a:off x="1898650" y="2687448"/>
            <a:ext cx="3698448" cy="369332"/>
          </a:xfrm>
          <a:prstGeom prst="rect">
            <a:avLst/>
          </a:prstGeom>
          <a:noFill/>
        </p:spPr>
        <p:txBody>
          <a:bodyPr wrap="none" rtlCol="0">
            <a:spAutoFit/>
          </a:bodyPr>
          <a:lstStyle/>
          <a:p>
            <a:r>
              <a:rPr lang="en-US" b="1" dirty="0" smtClean="0"/>
              <a:t>REX / HIE ISOLDE LS2 activities</a:t>
            </a:r>
            <a:endParaRPr lang="fr-CH" b="1" dirty="0"/>
          </a:p>
        </p:txBody>
      </p:sp>
    </p:spTree>
    <p:extLst>
      <p:ext uri="{BB962C8B-B14F-4D97-AF65-F5344CB8AC3E}">
        <p14:creationId xmlns:p14="http://schemas.microsoft.com/office/powerpoint/2010/main" val="26215274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272479B2-0A21-46BC-9C4D-B5A45E675C31}"/>
              </a:ext>
            </a:extLst>
          </p:cNvPr>
          <p:cNvSpPr/>
          <p:nvPr/>
        </p:nvSpPr>
        <p:spPr>
          <a:xfrm>
            <a:off x="220563" y="809431"/>
            <a:ext cx="5381229" cy="32863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Rounded Corners 14">
            <a:extLst>
              <a:ext uri="{FF2B5EF4-FFF2-40B4-BE49-F238E27FC236}">
                <a16:creationId xmlns:a16="http://schemas.microsoft.com/office/drawing/2014/main" id="{ED52ECF1-B060-4966-B261-74050F5DEF02}"/>
              </a:ext>
            </a:extLst>
          </p:cNvPr>
          <p:cNvSpPr/>
          <p:nvPr/>
        </p:nvSpPr>
        <p:spPr>
          <a:xfrm>
            <a:off x="6001493" y="182881"/>
            <a:ext cx="5871974" cy="35172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2DD66DE0-F767-4082-937B-AC8DBA7E2397}"/>
              </a:ext>
            </a:extLst>
          </p:cNvPr>
          <p:cNvSpPr txBox="1"/>
          <p:nvPr/>
        </p:nvSpPr>
        <p:spPr>
          <a:xfrm>
            <a:off x="237432" y="182880"/>
            <a:ext cx="5347490" cy="523220"/>
          </a:xfrm>
          <a:prstGeom prst="rect">
            <a:avLst/>
          </a:prstGeom>
          <a:solidFill>
            <a:srgbClr val="FFFF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smtClean="0">
                <a:ln>
                  <a:noFill/>
                </a:ln>
                <a:solidFill>
                  <a:prstClr val="black"/>
                </a:solidFill>
                <a:effectLst/>
                <a:uLnTx/>
                <a:uFillTx/>
                <a:latin typeface="Calibri" panose="020F0502020204030204"/>
                <a:ea typeface="+mn-ea"/>
                <a:cs typeface="+mn-cs"/>
              </a:rPr>
              <a:t>Some recent ISOLDE physics </a:t>
            </a:r>
            <a:r>
              <a:rPr kumimoji="0" lang="en-GB" sz="2800" b="0" i="0" u="none" strike="noStrike" kern="1200" cap="none" spc="0" normalizeH="0" baseline="0" dirty="0" smtClean="0">
                <a:ln>
                  <a:noFill/>
                </a:ln>
                <a:solidFill>
                  <a:prstClr val="black"/>
                </a:solidFill>
                <a:effectLst/>
                <a:uLnTx/>
                <a:uFillTx/>
                <a:latin typeface="Calibri" panose="020F0502020204030204"/>
                <a:ea typeface="+mn-ea"/>
                <a:cs typeface="+mn-cs"/>
              </a:rPr>
              <a:t>output</a:t>
            </a:r>
            <a:endParaRPr kumimoji="0" lang="en-GB" sz="2800" b="0" i="0" u="none" strike="noStrike" kern="1200" cap="none" spc="0" normalizeH="0" baseline="0" dirty="0">
              <a:ln>
                <a:noFill/>
              </a:ln>
              <a:solidFill>
                <a:prstClr val="black"/>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A67BF1AE-0889-4F26-9639-5595371AD3CA}"/>
              </a:ext>
            </a:extLst>
          </p:cNvPr>
          <p:cNvPicPr>
            <a:picLocks noChangeAspect="1"/>
          </p:cNvPicPr>
          <p:nvPr/>
        </p:nvPicPr>
        <p:blipFill>
          <a:blip r:embed="rId2"/>
          <a:stretch>
            <a:fillRect/>
          </a:stretch>
        </p:blipFill>
        <p:spPr>
          <a:xfrm>
            <a:off x="310638" y="1422180"/>
            <a:ext cx="3196832" cy="1206386"/>
          </a:xfrm>
          <a:prstGeom prst="rect">
            <a:avLst/>
          </a:prstGeom>
        </p:spPr>
      </p:pic>
      <p:pic>
        <p:nvPicPr>
          <p:cNvPr id="6" name="Picture 5">
            <a:extLst>
              <a:ext uri="{FF2B5EF4-FFF2-40B4-BE49-F238E27FC236}">
                <a16:creationId xmlns:a16="http://schemas.microsoft.com/office/drawing/2014/main" id="{1FBAA67E-578B-47D7-B0AD-33A15BE1BDCE}"/>
              </a:ext>
            </a:extLst>
          </p:cNvPr>
          <p:cNvPicPr>
            <a:picLocks noChangeAspect="1"/>
          </p:cNvPicPr>
          <p:nvPr/>
        </p:nvPicPr>
        <p:blipFill>
          <a:blip r:embed="rId3"/>
          <a:stretch>
            <a:fillRect/>
          </a:stretch>
        </p:blipFill>
        <p:spPr>
          <a:xfrm>
            <a:off x="3017176" y="3804756"/>
            <a:ext cx="2144178" cy="221225"/>
          </a:xfrm>
          <a:prstGeom prst="rect">
            <a:avLst/>
          </a:prstGeom>
        </p:spPr>
      </p:pic>
      <p:pic>
        <p:nvPicPr>
          <p:cNvPr id="7" name="Picture 6">
            <a:extLst>
              <a:ext uri="{FF2B5EF4-FFF2-40B4-BE49-F238E27FC236}">
                <a16:creationId xmlns:a16="http://schemas.microsoft.com/office/drawing/2014/main" id="{A62A32F5-2E6B-4293-83DE-FC7857D3A1D3}"/>
              </a:ext>
            </a:extLst>
          </p:cNvPr>
          <p:cNvPicPr>
            <a:picLocks noChangeAspect="1"/>
          </p:cNvPicPr>
          <p:nvPr/>
        </p:nvPicPr>
        <p:blipFill>
          <a:blip r:embed="rId4"/>
          <a:stretch>
            <a:fillRect/>
          </a:stretch>
        </p:blipFill>
        <p:spPr>
          <a:xfrm>
            <a:off x="6207519" y="620679"/>
            <a:ext cx="2962863" cy="1516399"/>
          </a:xfrm>
          <a:prstGeom prst="rect">
            <a:avLst/>
          </a:prstGeom>
        </p:spPr>
      </p:pic>
      <p:pic>
        <p:nvPicPr>
          <p:cNvPr id="9" name="Picture 8">
            <a:extLst>
              <a:ext uri="{FF2B5EF4-FFF2-40B4-BE49-F238E27FC236}">
                <a16:creationId xmlns:a16="http://schemas.microsoft.com/office/drawing/2014/main" id="{1AC18B0A-9C15-4105-984B-4F23D3A234C5}"/>
              </a:ext>
            </a:extLst>
          </p:cNvPr>
          <p:cNvPicPr>
            <a:picLocks noChangeAspect="1"/>
          </p:cNvPicPr>
          <p:nvPr/>
        </p:nvPicPr>
        <p:blipFill>
          <a:blip r:embed="rId5"/>
          <a:stretch>
            <a:fillRect/>
          </a:stretch>
        </p:blipFill>
        <p:spPr>
          <a:xfrm>
            <a:off x="6245619" y="2943696"/>
            <a:ext cx="2886662" cy="270805"/>
          </a:xfrm>
          <a:prstGeom prst="rect">
            <a:avLst/>
          </a:prstGeom>
        </p:spPr>
      </p:pic>
      <p:pic>
        <p:nvPicPr>
          <p:cNvPr id="10" name="Picture 9">
            <a:extLst>
              <a:ext uri="{FF2B5EF4-FFF2-40B4-BE49-F238E27FC236}">
                <a16:creationId xmlns:a16="http://schemas.microsoft.com/office/drawing/2014/main" id="{EC0C449B-DC33-4A72-8628-84C62C4B0F22}"/>
              </a:ext>
            </a:extLst>
          </p:cNvPr>
          <p:cNvPicPr>
            <a:picLocks noChangeAspect="1"/>
          </p:cNvPicPr>
          <p:nvPr/>
        </p:nvPicPr>
        <p:blipFill>
          <a:blip r:embed="rId6"/>
          <a:stretch>
            <a:fillRect/>
          </a:stretch>
        </p:blipFill>
        <p:spPr>
          <a:xfrm>
            <a:off x="456573" y="4403245"/>
            <a:ext cx="5479198" cy="1405467"/>
          </a:xfrm>
          <a:prstGeom prst="rect">
            <a:avLst/>
          </a:prstGeom>
        </p:spPr>
      </p:pic>
      <p:sp>
        <p:nvSpPr>
          <p:cNvPr id="11" name="TextBox 10">
            <a:extLst>
              <a:ext uri="{FF2B5EF4-FFF2-40B4-BE49-F238E27FC236}">
                <a16:creationId xmlns:a16="http://schemas.microsoft.com/office/drawing/2014/main" id="{677C9EB3-6F84-4ABB-8A26-E623E339E191}"/>
              </a:ext>
            </a:extLst>
          </p:cNvPr>
          <p:cNvSpPr txBox="1"/>
          <p:nvPr/>
        </p:nvSpPr>
        <p:spPr>
          <a:xfrm>
            <a:off x="418682" y="960950"/>
            <a:ext cx="474267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dirty="0" smtClean="0">
                <a:ln>
                  <a:noFill/>
                </a:ln>
                <a:solidFill>
                  <a:prstClr val="black"/>
                </a:solidFill>
                <a:effectLst/>
                <a:uLnTx/>
                <a:uFillTx/>
                <a:latin typeface="Calibri" panose="020F0502020204030204"/>
                <a:ea typeface="+mn-ea"/>
                <a:cs typeface="+mn-cs"/>
              </a:rPr>
              <a:t>First measurements on radioactive molecules…. </a:t>
            </a:r>
          </a:p>
        </p:txBody>
      </p:sp>
      <p:pic>
        <p:nvPicPr>
          <p:cNvPr id="12" name="Picture 11">
            <a:extLst>
              <a:ext uri="{FF2B5EF4-FFF2-40B4-BE49-F238E27FC236}">
                <a16:creationId xmlns:a16="http://schemas.microsoft.com/office/drawing/2014/main" id="{DF0D5854-E49A-4A09-B2BA-06A1A1E28E9D}"/>
              </a:ext>
            </a:extLst>
          </p:cNvPr>
          <p:cNvPicPr>
            <a:picLocks noChangeAspect="1"/>
          </p:cNvPicPr>
          <p:nvPr/>
        </p:nvPicPr>
        <p:blipFill>
          <a:blip r:embed="rId7"/>
          <a:stretch>
            <a:fillRect/>
          </a:stretch>
        </p:blipFill>
        <p:spPr>
          <a:xfrm>
            <a:off x="9347352" y="685885"/>
            <a:ext cx="2413717" cy="2788553"/>
          </a:xfrm>
          <a:prstGeom prst="rect">
            <a:avLst/>
          </a:prstGeom>
        </p:spPr>
      </p:pic>
      <p:sp>
        <p:nvSpPr>
          <p:cNvPr id="13" name="TextBox 12">
            <a:extLst>
              <a:ext uri="{FF2B5EF4-FFF2-40B4-BE49-F238E27FC236}">
                <a16:creationId xmlns:a16="http://schemas.microsoft.com/office/drawing/2014/main" id="{6CBD5B83-52AF-4BCA-B330-AC0B3A9F8E5B}"/>
              </a:ext>
            </a:extLst>
          </p:cNvPr>
          <p:cNvSpPr txBox="1"/>
          <p:nvPr/>
        </p:nvSpPr>
        <p:spPr>
          <a:xfrm>
            <a:off x="6096000" y="4658208"/>
            <a:ext cx="2446020" cy="1077218"/>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H" sz="1600" b="0" i="0" u="none" strike="noStrike" kern="1200" cap="none" spc="0" normalizeH="0" baseline="0" noProof="0" dirty="0">
                <a:ln>
                  <a:noFill/>
                </a:ln>
                <a:solidFill>
                  <a:prstClr val="black"/>
                </a:solidFill>
                <a:effectLst/>
                <a:uLnTx/>
                <a:uFillTx/>
                <a:latin typeface="Calibri" panose="020F0502020204030204"/>
                <a:ea typeface="+mn-ea"/>
                <a:cs typeface="+mn-cs"/>
              </a:rPr>
              <a:t>First ISS </a:t>
            </a:r>
            <a:r>
              <a:rPr kumimoji="0" lang="fr-CH" sz="1600" b="0" i="0" u="none" strike="noStrike" kern="1200" cap="none" spc="0" normalizeH="0" baseline="0" noProof="0" dirty="0" err="1">
                <a:ln>
                  <a:noFill/>
                </a:ln>
                <a:solidFill>
                  <a:prstClr val="black"/>
                </a:solidFill>
                <a:effectLst/>
                <a:uLnTx/>
                <a:uFillTx/>
                <a:latin typeface="Calibri" panose="020F0502020204030204"/>
                <a:ea typeface="+mn-ea"/>
                <a:cs typeface="+mn-cs"/>
              </a:rPr>
              <a:t>paper</a:t>
            </a:r>
            <a:r>
              <a:rPr kumimoji="0" lang="fr-CH" sz="16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CH"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E" sz="1600" b="0" i="0" u="none" strike="noStrike" kern="1200" cap="none" spc="0" normalizeH="0" baseline="0" noProof="0" dirty="0">
                <a:ln>
                  <a:noFill/>
                </a:ln>
                <a:solidFill>
                  <a:prstClr val="black"/>
                </a:solidFill>
                <a:effectLst/>
                <a:uLnTx/>
                <a:uFillTx/>
                <a:latin typeface="Calibri" panose="020F0502020204030204"/>
                <a:ea typeface="+mn-ea"/>
                <a:cs typeface="+mn-cs"/>
              </a:rPr>
              <a:t>First “high energy” HIE paper: 7.38MeV/u</a:t>
            </a:r>
          </a:p>
        </p:txBody>
      </p:sp>
      <p:pic>
        <p:nvPicPr>
          <p:cNvPr id="14" name="Picture 13">
            <a:extLst>
              <a:ext uri="{FF2B5EF4-FFF2-40B4-BE49-F238E27FC236}">
                <a16:creationId xmlns:a16="http://schemas.microsoft.com/office/drawing/2014/main" id="{BDE40DC8-8292-41FF-98E3-FD5C15A8FDA7}"/>
              </a:ext>
            </a:extLst>
          </p:cNvPr>
          <p:cNvPicPr>
            <a:picLocks noChangeAspect="1"/>
          </p:cNvPicPr>
          <p:nvPr/>
        </p:nvPicPr>
        <p:blipFill>
          <a:blip r:embed="rId8"/>
          <a:stretch>
            <a:fillRect/>
          </a:stretch>
        </p:blipFill>
        <p:spPr>
          <a:xfrm>
            <a:off x="3907171" y="1330282"/>
            <a:ext cx="1528365" cy="2271275"/>
          </a:xfrm>
          <a:prstGeom prst="rect">
            <a:avLst/>
          </a:prstGeom>
        </p:spPr>
      </p:pic>
      <p:sp>
        <p:nvSpPr>
          <p:cNvPr id="17" name="Rectangle: Rounded Corners 16">
            <a:extLst>
              <a:ext uri="{FF2B5EF4-FFF2-40B4-BE49-F238E27FC236}">
                <a16:creationId xmlns:a16="http://schemas.microsoft.com/office/drawing/2014/main" id="{DE05104E-9C8B-4574-A1F2-9324D376035A}"/>
              </a:ext>
            </a:extLst>
          </p:cNvPr>
          <p:cNvSpPr/>
          <p:nvPr/>
        </p:nvSpPr>
        <p:spPr>
          <a:xfrm>
            <a:off x="220562" y="4152888"/>
            <a:ext cx="11652905" cy="22892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8" name="Picture 17">
            <a:extLst>
              <a:ext uri="{FF2B5EF4-FFF2-40B4-BE49-F238E27FC236}">
                <a16:creationId xmlns:a16="http://schemas.microsoft.com/office/drawing/2014/main" id="{3311D25F-90EC-4D55-AE9F-0D52212178A3}"/>
              </a:ext>
            </a:extLst>
          </p:cNvPr>
          <p:cNvPicPr>
            <a:picLocks noChangeAspect="1"/>
          </p:cNvPicPr>
          <p:nvPr/>
        </p:nvPicPr>
        <p:blipFill>
          <a:blip r:embed="rId9"/>
          <a:stretch>
            <a:fillRect/>
          </a:stretch>
        </p:blipFill>
        <p:spPr>
          <a:xfrm>
            <a:off x="8797851" y="4197010"/>
            <a:ext cx="2223633" cy="2201020"/>
          </a:xfrm>
          <a:prstGeom prst="rect">
            <a:avLst/>
          </a:prstGeom>
        </p:spPr>
      </p:pic>
      <p:sp>
        <p:nvSpPr>
          <p:cNvPr id="2" name="TextBox 1"/>
          <p:cNvSpPr txBox="1"/>
          <p:nvPr/>
        </p:nvSpPr>
        <p:spPr>
          <a:xfrm>
            <a:off x="549832" y="2824289"/>
            <a:ext cx="2892422"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proven to be the ideal probes to search for physics beyond Standard Model</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TextBox 2"/>
          <p:cNvSpPr txBox="1"/>
          <p:nvPr/>
        </p:nvSpPr>
        <p:spPr>
          <a:xfrm>
            <a:off x="9286733" y="3798722"/>
            <a:ext cx="2586734" cy="276999"/>
          </a:xfrm>
          <a:prstGeom prst="rect">
            <a:avLst/>
          </a:prstGeom>
          <a:noFill/>
        </p:spPr>
        <p:txBody>
          <a:bodyPr wrap="none" rtlCol="0">
            <a:spAutoFit/>
          </a:bodyPr>
          <a:lstStyle/>
          <a:p>
            <a:r>
              <a:rPr lang="en-US" sz="1200" dirty="0" smtClean="0"/>
              <a:t>Courtesy of K. Johnston and G. Neyens</a:t>
            </a:r>
            <a:endParaRPr lang="fr-CH" sz="1200" dirty="0"/>
          </a:p>
        </p:txBody>
      </p:sp>
      <p:sp>
        <p:nvSpPr>
          <p:cNvPr id="8" name="Date Placeholder 7"/>
          <p:cNvSpPr>
            <a:spLocks noGrp="1"/>
          </p:cNvSpPr>
          <p:nvPr>
            <p:ph type="dt" sz="half" idx="10"/>
          </p:nvPr>
        </p:nvSpPr>
        <p:spPr/>
        <p:txBody>
          <a:bodyPr/>
          <a:lstStyle/>
          <a:p>
            <a:r>
              <a:rPr lang="fr-FR" smtClean="0"/>
              <a:t>24/06/2020</a:t>
            </a:r>
            <a:endParaRPr lang="en-IE"/>
          </a:p>
        </p:txBody>
      </p:sp>
      <p:sp>
        <p:nvSpPr>
          <p:cNvPr id="19" name="Footer Placeholder 18"/>
          <p:cNvSpPr>
            <a:spLocks noGrp="1"/>
          </p:cNvSpPr>
          <p:nvPr>
            <p:ph type="ftr" sz="quarter" idx="11"/>
          </p:nvPr>
        </p:nvSpPr>
        <p:spPr/>
        <p:txBody>
          <a:bodyPr/>
          <a:lstStyle/>
          <a:p>
            <a:r>
              <a:rPr lang="en-GB" smtClean="0"/>
              <a:t>64th Meeting of the INTC - J. Vollaire</a:t>
            </a:r>
            <a:endParaRPr lang="en-IE"/>
          </a:p>
        </p:txBody>
      </p:sp>
      <p:sp>
        <p:nvSpPr>
          <p:cNvPr id="20" name="Slide Number Placeholder 19"/>
          <p:cNvSpPr>
            <a:spLocks noGrp="1"/>
          </p:cNvSpPr>
          <p:nvPr>
            <p:ph type="sldNum" sz="quarter" idx="12"/>
          </p:nvPr>
        </p:nvSpPr>
        <p:spPr/>
        <p:txBody>
          <a:bodyPr/>
          <a:lstStyle/>
          <a:p>
            <a:fld id="{6129F5ED-4456-4E9B-B75E-3CBBFDD018C6}" type="slidenum">
              <a:rPr lang="en-IE" smtClean="0"/>
              <a:t>16</a:t>
            </a:fld>
            <a:endParaRPr lang="en-IE"/>
          </a:p>
        </p:txBody>
      </p:sp>
      <p:pic>
        <p:nvPicPr>
          <p:cNvPr id="21" name="Picture 2"/>
          <p:cNvPicPr>
            <a:picLocks noChangeAspect="1" noChangeArrowheads="1"/>
          </p:cNvPicPr>
          <p:nvPr/>
        </p:nvPicPr>
        <p:blipFill>
          <a:blip r:embed="rId10" cstate="print"/>
          <a:srcRect/>
          <a:stretch>
            <a:fillRect/>
          </a:stretch>
        </p:blipFill>
        <p:spPr bwMode="auto">
          <a:xfrm>
            <a:off x="9916675" y="46928"/>
            <a:ext cx="2136775" cy="465137"/>
          </a:xfrm>
          <a:prstGeom prst="rect">
            <a:avLst/>
          </a:prstGeom>
          <a:noFill/>
          <a:ln w="9525">
            <a:noFill/>
            <a:miter lim="800000"/>
            <a:headEnd/>
            <a:tailEnd/>
          </a:ln>
        </p:spPr>
      </p:pic>
    </p:spTree>
    <p:extLst>
      <p:ext uri="{BB962C8B-B14F-4D97-AF65-F5344CB8AC3E}">
        <p14:creationId xmlns:p14="http://schemas.microsoft.com/office/powerpoint/2010/main" val="21723869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Summary</a:t>
            </a:r>
            <a:r>
              <a:rPr lang="en-US" u="sng" dirty="0" smtClean="0"/>
              <a:t/>
            </a:r>
            <a:br>
              <a:rPr lang="en-US" u="sng" dirty="0" smtClean="0"/>
            </a:br>
            <a:endParaRPr lang="fr-CH" dirty="0"/>
          </a:p>
        </p:txBody>
      </p:sp>
      <p:sp>
        <p:nvSpPr>
          <p:cNvPr id="3" name="Date Placeholder 2"/>
          <p:cNvSpPr>
            <a:spLocks noGrp="1"/>
          </p:cNvSpPr>
          <p:nvPr>
            <p:ph type="dt" sz="half" idx="10"/>
          </p:nvPr>
        </p:nvSpPr>
        <p:spPr/>
        <p:txBody>
          <a:bodyPr/>
          <a:lstStyle/>
          <a:p>
            <a:r>
              <a:rPr lang="fr-FR" dirty="0" smtClean="0"/>
              <a:t>24/06/2020</a:t>
            </a:r>
            <a:endParaRPr lang="en-GB" dirty="0"/>
          </a:p>
        </p:txBody>
      </p:sp>
      <p:sp>
        <p:nvSpPr>
          <p:cNvPr id="4" name="Footer Placeholder 3"/>
          <p:cNvSpPr>
            <a:spLocks noGrp="1"/>
          </p:cNvSpPr>
          <p:nvPr>
            <p:ph type="ftr" sz="quarter" idx="11"/>
          </p:nvPr>
        </p:nvSpPr>
        <p:spPr/>
        <p:txBody>
          <a:bodyPr/>
          <a:lstStyle/>
          <a:p>
            <a:r>
              <a:rPr lang="en-GB" smtClean="0"/>
              <a:t>64th Meeting of the INTC - J. Vollaire</a:t>
            </a:r>
            <a:endParaRPr lang="en-GB" dirty="0"/>
          </a:p>
        </p:txBody>
      </p:sp>
      <p:sp>
        <p:nvSpPr>
          <p:cNvPr id="5" name="Slide Number Placeholder 4"/>
          <p:cNvSpPr>
            <a:spLocks noGrp="1"/>
          </p:cNvSpPr>
          <p:nvPr>
            <p:ph type="sldNum" sz="quarter" idx="12"/>
          </p:nvPr>
        </p:nvSpPr>
        <p:spPr/>
        <p:txBody>
          <a:bodyPr/>
          <a:lstStyle/>
          <a:p>
            <a:fld id="{1C151B33-829D-47D6-9AAB-F36ECA45A282}" type="slidenum">
              <a:rPr lang="en-GB" smtClean="0"/>
              <a:pPr/>
              <a:t>17</a:t>
            </a:fld>
            <a:endParaRPr lang="en-GB"/>
          </a:p>
        </p:txBody>
      </p:sp>
      <p:sp>
        <p:nvSpPr>
          <p:cNvPr id="9" name="Content Placeholder 5"/>
          <p:cNvSpPr>
            <a:spLocks noGrp="1"/>
          </p:cNvSpPr>
          <p:nvPr>
            <p:ph sz="quarter" idx="13"/>
          </p:nvPr>
        </p:nvSpPr>
        <p:spPr>
          <a:xfrm>
            <a:off x="50801" y="1235967"/>
            <a:ext cx="12002650" cy="4705675"/>
          </a:xfrm>
        </p:spPr>
        <p:txBody>
          <a:bodyPr>
            <a:normAutofit/>
          </a:bodyPr>
          <a:lstStyle/>
          <a:p>
            <a:r>
              <a:rPr lang="en-US" sz="2400" dirty="0" smtClean="0"/>
              <a:t>LS2 activities have resumed since mid-May with increasing number of personnel allowed on site</a:t>
            </a:r>
          </a:p>
          <a:p>
            <a:r>
              <a:rPr lang="en-US" sz="2400" dirty="0" smtClean="0"/>
              <a:t>COVID related safety measures included in work practices and organization</a:t>
            </a:r>
            <a:endParaRPr lang="en-US" sz="2400" dirty="0" smtClean="0"/>
          </a:p>
          <a:p>
            <a:r>
              <a:rPr lang="en-US" sz="2400" dirty="0" smtClean="0"/>
              <a:t>Activities planning were revised to include the duration of the closure and available resources</a:t>
            </a:r>
          </a:p>
          <a:p>
            <a:r>
              <a:rPr lang="en-US" sz="2400" dirty="0" smtClean="0"/>
              <a:t>Very strong support and commitment from groups to finalize ISOLDE LS2 work to allow the full recommissioning of the machine in 2020 (new front ends, new tape station, new beam instrumentation,  new REX/EBIS e</a:t>
            </a:r>
            <a:r>
              <a:rPr lang="en-US" sz="2400" baseline="30000" dirty="0" smtClean="0"/>
              <a:t>-</a:t>
            </a:r>
            <a:r>
              <a:rPr lang="en-US" sz="2400" dirty="0" smtClean="0"/>
              <a:t> gun, repaired CM4….)</a:t>
            </a:r>
          </a:p>
          <a:p>
            <a:r>
              <a:rPr lang="en-US" sz="2400" dirty="0" smtClean="0"/>
              <a:t>Execution of the extensive machine study program foreseen in 2020 will however not be possible </a:t>
            </a:r>
          </a:p>
          <a:p>
            <a:r>
              <a:rPr lang="en-US" sz="2400" dirty="0" smtClean="0"/>
              <a:t>Opportunities to recover part of the time for machine studies will be investigated in the coming months (keep the </a:t>
            </a:r>
            <a:r>
              <a:rPr lang="en-US" sz="2400" dirty="0" err="1" smtClean="0"/>
              <a:t>Cryo</a:t>
            </a:r>
            <a:r>
              <a:rPr lang="en-US" sz="2400" dirty="0" smtClean="0"/>
              <a:t> plant running over the winter closure ?) </a:t>
            </a:r>
            <a:endParaRPr lang="en-US" sz="2400" dirty="0" smtClean="0"/>
          </a:p>
          <a:p>
            <a:endParaRPr lang="fr-CH" dirty="0"/>
          </a:p>
        </p:txBody>
      </p:sp>
      <p:pic>
        <p:nvPicPr>
          <p:cNvPr id="11" name="Picture 2"/>
          <p:cNvPicPr>
            <a:picLocks noChangeAspect="1" noChangeArrowheads="1"/>
          </p:cNvPicPr>
          <p:nvPr/>
        </p:nvPicPr>
        <p:blipFill>
          <a:blip r:embed="rId2" cstate="print"/>
          <a:srcRect/>
          <a:stretch>
            <a:fillRect/>
          </a:stretch>
        </p:blipFill>
        <p:spPr bwMode="auto">
          <a:xfrm>
            <a:off x="9916675" y="46928"/>
            <a:ext cx="2136775" cy="465137"/>
          </a:xfrm>
          <a:prstGeom prst="rect">
            <a:avLst/>
          </a:prstGeom>
          <a:noFill/>
          <a:ln w="9525">
            <a:noFill/>
            <a:miter lim="800000"/>
            <a:headEnd/>
            <a:tailEnd/>
          </a:ln>
        </p:spPr>
      </p:pic>
    </p:spTree>
    <p:extLst>
      <p:ext uri="{BB962C8B-B14F-4D97-AF65-F5344CB8AC3E}">
        <p14:creationId xmlns:p14="http://schemas.microsoft.com/office/powerpoint/2010/main" val="36972843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834021" y="2553779"/>
            <a:ext cx="6474074" cy="2952749"/>
          </a:xfrm>
          <a:prstGeom prst="rect">
            <a:avLst/>
          </a:prstGeom>
        </p:spPr>
        <p:txBody>
          <a:bodyPr/>
          <a:lstStyle>
            <a:lvl1pPr algn="l" rtl="0" eaLnBrk="1" latinLnBrk="0" hangingPunct="1">
              <a:spcBef>
                <a:spcPct val="0"/>
              </a:spcBef>
              <a:buNone/>
              <a:defRPr kumimoji="0" sz="3600" b="0" i="0" kern="1200">
                <a:solidFill>
                  <a:srgbClr val="5AA3D9"/>
                </a:solidFill>
                <a:latin typeface="+mj-lt"/>
                <a:ea typeface="+mj-ea"/>
                <a:cs typeface="Ubuntu Light"/>
              </a:defRPr>
            </a:lvl1pPr>
          </a:lstStyle>
          <a:p>
            <a:pPr algn="r"/>
            <a:r>
              <a:rPr lang="en-US" sz="4400" dirty="0">
                <a:latin typeface="Arial" panose="020B0604020202020204" pitchFamily="34" charset="0"/>
                <a:cs typeface="Arial" panose="020B0604020202020204" pitchFamily="34" charset="0"/>
              </a:rPr>
              <a:t>Thank you for your attention!</a:t>
            </a:r>
          </a:p>
        </p:txBody>
      </p:sp>
      <p:sp>
        <p:nvSpPr>
          <p:cNvPr id="3" name="Date Placeholder 2"/>
          <p:cNvSpPr>
            <a:spLocks noGrp="1"/>
          </p:cNvSpPr>
          <p:nvPr>
            <p:ph type="dt" sz="half" idx="10"/>
          </p:nvPr>
        </p:nvSpPr>
        <p:spPr/>
        <p:txBody>
          <a:bodyPr/>
          <a:lstStyle/>
          <a:p>
            <a:r>
              <a:rPr lang="fr-FR" smtClean="0"/>
              <a:t>24/06/2020</a:t>
            </a:r>
            <a:endParaRPr lang="en-GB"/>
          </a:p>
        </p:txBody>
      </p:sp>
      <p:sp>
        <p:nvSpPr>
          <p:cNvPr id="4" name="Footer Placeholder 3"/>
          <p:cNvSpPr>
            <a:spLocks noGrp="1"/>
          </p:cNvSpPr>
          <p:nvPr>
            <p:ph type="ftr" sz="quarter" idx="11"/>
          </p:nvPr>
        </p:nvSpPr>
        <p:spPr/>
        <p:txBody>
          <a:bodyPr/>
          <a:lstStyle/>
          <a:p>
            <a:r>
              <a:rPr lang="en-GB" smtClean="0"/>
              <a:t>64th Meeting of the INTC - J. Vollaire</a:t>
            </a:r>
            <a:endParaRPr lang="en-GB"/>
          </a:p>
        </p:txBody>
      </p:sp>
      <p:sp>
        <p:nvSpPr>
          <p:cNvPr id="5" name="Slide Number Placeholder 4"/>
          <p:cNvSpPr>
            <a:spLocks noGrp="1"/>
          </p:cNvSpPr>
          <p:nvPr>
            <p:ph type="sldNum" sz="quarter" idx="12"/>
          </p:nvPr>
        </p:nvSpPr>
        <p:spPr/>
        <p:txBody>
          <a:bodyPr/>
          <a:lstStyle/>
          <a:p>
            <a:fld id="{1C151B33-829D-47D6-9AAB-F36ECA45A282}" type="slidenum">
              <a:rPr lang="en-GB" smtClean="0"/>
              <a:t>18</a:t>
            </a:fld>
            <a:endParaRPr lang="en-GB"/>
          </a:p>
        </p:txBody>
      </p:sp>
    </p:spTree>
    <p:extLst>
      <p:ext uri="{BB962C8B-B14F-4D97-AF65-F5344CB8AC3E}">
        <p14:creationId xmlns:p14="http://schemas.microsoft.com/office/powerpoint/2010/main" val="8215863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Outline</a:t>
            </a:r>
            <a:endParaRPr lang="fr-CH" dirty="0"/>
          </a:p>
        </p:txBody>
      </p:sp>
      <p:sp>
        <p:nvSpPr>
          <p:cNvPr id="2" name="Date Placeholder 1"/>
          <p:cNvSpPr>
            <a:spLocks noGrp="1"/>
          </p:cNvSpPr>
          <p:nvPr>
            <p:ph type="dt" sz="half" idx="10"/>
          </p:nvPr>
        </p:nvSpPr>
        <p:spPr/>
        <p:txBody>
          <a:bodyPr/>
          <a:lstStyle/>
          <a:p>
            <a:r>
              <a:rPr lang="fr-FR" smtClean="0"/>
              <a:t>24/06/2020</a:t>
            </a:r>
            <a:endParaRPr lang="en-GB" dirty="0"/>
          </a:p>
        </p:txBody>
      </p:sp>
      <p:sp>
        <p:nvSpPr>
          <p:cNvPr id="3" name="Footer Placeholder 2"/>
          <p:cNvSpPr>
            <a:spLocks noGrp="1"/>
          </p:cNvSpPr>
          <p:nvPr>
            <p:ph type="ftr" sz="quarter" idx="11"/>
          </p:nvPr>
        </p:nvSpPr>
        <p:spPr/>
        <p:txBody>
          <a:bodyPr/>
          <a:lstStyle/>
          <a:p>
            <a:r>
              <a:rPr lang="en-GB" smtClean="0"/>
              <a:t>64th Meeting of the INTC - J. Vollaire</a:t>
            </a:r>
            <a:endParaRPr lang="en-GB"/>
          </a:p>
        </p:txBody>
      </p:sp>
      <p:sp>
        <p:nvSpPr>
          <p:cNvPr id="4" name="Slide Number Placeholder 3"/>
          <p:cNvSpPr>
            <a:spLocks noGrp="1"/>
          </p:cNvSpPr>
          <p:nvPr>
            <p:ph type="sldNum" sz="quarter" idx="12"/>
          </p:nvPr>
        </p:nvSpPr>
        <p:spPr/>
        <p:txBody>
          <a:bodyPr/>
          <a:lstStyle/>
          <a:p>
            <a:fld id="{1C151B33-829D-47D6-9AAB-F36ECA45A282}" type="slidenum">
              <a:rPr lang="en-GB" smtClean="0"/>
              <a:t>2</a:t>
            </a:fld>
            <a:endParaRPr lang="en-GB"/>
          </a:p>
        </p:txBody>
      </p:sp>
      <p:sp>
        <p:nvSpPr>
          <p:cNvPr id="7" name="Content Placeholder 6"/>
          <p:cNvSpPr>
            <a:spLocks noGrp="1"/>
          </p:cNvSpPr>
          <p:nvPr>
            <p:ph sz="quarter" idx="13"/>
          </p:nvPr>
        </p:nvSpPr>
        <p:spPr>
          <a:xfrm>
            <a:off x="221673" y="1358241"/>
            <a:ext cx="11656291" cy="4705675"/>
          </a:xfrm>
        </p:spPr>
        <p:txBody>
          <a:bodyPr/>
          <a:lstStyle/>
          <a:p>
            <a:r>
              <a:rPr lang="en-US" sz="2400" dirty="0"/>
              <a:t>H</a:t>
            </a:r>
            <a:r>
              <a:rPr lang="en-US" sz="2400" dirty="0" smtClean="0"/>
              <a:t>ighlights of activities in the target area and “Class A” laboratories</a:t>
            </a:r>
            <a:endParaRPr lang="en-US" sz="2400" dirty="0" smtClean="0"/>
          </a:p>
          <a:p>
            <a:pPr lvl="1"/>
            <a:r>
              <a:rPr lang="en-US" sz="2000" dirty="0" smtClean="0"/>
              <a:t>Frontends production and installation</a:t>
            </a:r>
          </a:p>
          <a:p>
            <a:pPr lvl="1"/>
            <a:r>
              <a:rPr lang="en-US" sz="2000" dirty="0" smtClean="0"/>
              <a:t>Nano-laboratory construction</a:t>
            </a:r>
          </a:p>
          <a:p>
            <a:pPr lvl="1"/>
            <a:r>
              <a:rPr lang="en-US" sz="2000" dirty="0" smtClean="0"/>
              <a:t>MEDICIS update</a:t>
            </a:r>
          </a:p>
          <a:p>
            <a:r>
              <a:rPr lang="en-US" sz="2400" dirty="0" smtClean="0"/>
              <a:t>LS2 activities in the experimental hall:</a:t>
            </a:r>
          </a:p>
          <a:p>
            <a:pPr lvl="1"/>
            <a:r>
              <a:rPr lang="en-US" sz="2000" dirty="0" smtClean="0"/>
              <a:t>Tape Station</a:t>
            </a:r>
          </a:p>
          <a:p>
            <a:pPr lvl="1"/>
            <a:r>
              <a:rPr lang="en-US" sz="2000" dirty="0" smtClean="0"/>
              <a:t>REX TRAP&amp;EBIS</a:t>
            </a:r>
          </a:p>
          <a:p>
            <a:pPr lvl="1"/>
            <a:r>
              <a:rPr lang="en-US" sz="2000" dirty="0" smtClean="0"/>
              <a:t>REX/HIE ISOLDE </a:t>
            </a:r>
            <a:r>
              <a:rPr lang="en-US" sz="2000" dirty="0" err="1" smtClean="0"/>
              <a:t>Linac</a:t>
            </a:r>
            <a:endParaRPr lang="en-US" sz="2000" dirty="0" smtClean="0"/>
          </a:p>
          <a:p>
            <a:r>
              <a:rPr lang="en-US" sz="2400" dirty="0" smtClean="0"/>
              <a:t>Master Schedule for 2020 and 2021</a:t>
            </a:r>
            <a:endParaRPr lang="en-US" sz="2400" dirty="0" smtClean="0"/>
          </a:p>
          <a:p>
            <a:r>
              <a:rPr lang="en-US" sz="2400" dirty="0" smtClean="0"/>
              <a:t>Some physics highlights</a:t>
            </a:r>
          </a:p>
        </p:txBody>
      </p:sp>
      <p:pic>
        <p:nvPicPr>
          <p:cNvPr id="9" name="Picture 2"/>
          <p:cNvPicPr>
            <a:picLocks noChangeAspect="1" noChangeArrowheads="1"/>
          </p:cNvPicPr>
          <p:nvPr/>
        </p:nvPicPr>
        <p:blipFill>
          <a:blip r:embed="rId2" cstate="print"/>
          <a:srcRect/>
          <a:stretch>
            <a:fillRect/>
          </a:stretch>
        </p:blipFill>
        <p:spPr bwMode="auto">
          <a:xfrm>
            <a:off x="9916675" y="46928"/>
            <a:ext cx="2136775" cy="465137"/>
          </a:xfrm>
          <a:prstGeom prst="rect">
            <a:avLst/>
          </a:prstGeom>
          <a:noFill/>
          <a:ln w="9525">
            <a:noFill/>
            <a:miter lim="800000"/>
            <a:headEnd/>
            <a:tailEnd/>
          </a:ln>
        </p:spPr>
      </p:pic>
    </p:spTree>
    <p:extLst>
      <p:ext uri="{BB962C8B-B14F-4D97-AF65-F5344CB8AC3E}">
        <p14:creationId xmlns:p14="http://schemas.microsoft.com/office/powerpoint/2010/main" val="12777712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 since the last INTC</a:t>
            </a:r>
            <a:endParaRPr lang="fr-CH" dirty="0"/>
          </a:p>
        </p:txBody>
      </p:sp>
      <p:sp>
        <p:nvSpPr>
          <p:cNvPr id="3" name="Date Placeholder 2"/>
          <p:cNvSpPr>
            <a:spLocks noGrp="1"/>
          </p:cNvSpPr>
          <p:nvPr>
            <p:ph type="dt" sz="half" idx="10"/>
          </p:nvPr>
        </p:nvSpPr>
        <p:spPr/>
        <p:txBody>
          <a:bodyPr/>
          <a:lstStyle/>
          <a:p>
            <a:r>
              <a:rPr lang="fr-FR" smtClean="0"/>
              <a:t>24/06/2020</a:t>
            </a:r>
            <a:endParaRPr lang="en-GB"/>
          </a:p>
        </p:txBody>
      </p:sp>
      <p:sp>
        <p:nvSpPr>
          <p:cNvPr id="4" name="Footer Placeholder 3"/>
          <p:cNvSpPr>
            <a:spLocks noGrp="1"/>
          </p:cNvSpPr>
          <p:nvPr>
            <p:ph type="ftr" sz="quarter" idx="11"/>
          </p:nvPr>
        </p:nvSpPr>
        <p:spPr/>
        <p:txBody>
          <a:bodyPr/>
          <a:lstStyle/>
          <a:p>
            <a:r>
              <a:rPr lang="en-GB" smtClean="0"/>
              <a:t>64th Meeting of the INTC - J. Vollaire</a:t>
            </a:r>
            <a:endParaRPr lang="en-GB" dirty="0"/>
          </a:p>
        </p:txBody>
      </p:sp>
      <p:sp>
        <p:nvSpPr>
          <p:cNvPr id="5" name="Slide Number Placeholder 4"/>
          <p:cNvSpPr>
            <a:spLocks noGrp="1"/>
          </p:cNvSpPr>
          <p:nvPr>
            <p:ph type="sldNum" sz="quarter" idx="12"/>
          </p:nvPr>
        </p:nvSpPr>
        <p:spPr/>
        <p:txBody>
          <a:bodyPr/>
          <a:lstStyle/>
          <a:p>
            <a:fld id="{1C151B33-829D-47D6-9AAB-F36ECA45A282}" type="slidenum">
              <a:rPr lang="en-GB" smtClean="0"/>
              <a:pPr/>
              <a:t>3</a:t>
            </a:fld>
            <a:endParaRPr lang="en-GB"/>
          </a:p>
        </p:txBody>
      </p:sp>
      <p:grpSp>
        <p:nvGrpSpPr>
          <p:cNvPr id="7" name="Group 6"/>
          <p:cNvGrpSpPr/>
          <p:nvPr/>
        </p:nvGrpSpPr>
        <p:grpSpPr>
          <a:xfrm>
            <a:off x="3122613" y="1734601"/>
            <a:ext cx="8231187" cy="4352371"/>
            <a:chOff x="525822" y="2006657"/>
            <a:chExt cx="8231187" cy="4352371"/>
          </a:xfrm>
        </p:grpSpPr>
        <p:pic>
          <p:nvPicPr>
            <p:cNvPr id="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5822" y="2733589"/>
              <a:ext cx="7632700" cy="309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94FB9BFD-181D-7C42-8998-3F61E5B7D5EF}"/>
                </a:ext>
              </a:extLst>
            </p:cNvPr>
            <p:cNvSpPr txBox="1"/>
            <p:nvPr/>
          </p:nvSpPr>
          <p:spPr bwMode="auto">
            <a:xfrm>
              <a:off x="3765909" y="2520864"/>
              <a:ext cx="1252538" cy="431800"/>
            </a:xfrm>
            <a:prstGeom prst="rect">
              <a:avLst/>
            </a:prstGeom>
            <a:noFill/>
          </p:spPr>
          <p:txBody>
            <a:bodyPr wrap="none">
              <a:spAutoFit/>
            </a:bodyPr>
            <a:lstStyle/>
            <a:p>
              <a:pPr>
                <a:defRPr/>
              </a:pPr>
              <a:r>
                <a:rPr lang="en-GB" sz="2200" b="1" dirty="0">
                  <a:solidFill>
                    <a:srgbClr val="FF9300"/>
                  </a:solidFill>
                  <a:latin typeface="Arial"/>
                </a:rPr>
                <a:t>Phase 1</a:t>
              </a:r>
            </a:p>
          </p:txBody>
        </p:sp>
        <p:sp>
          <p:nvSpPr>
            <p:cNvPr id="10" name="TextBox 9">
              <a:extLst>
                <a:ext uri="{FF2B5EF4-FFF2-40B4-BE49-F238E27FC236}">
                  <a16:creationId xmlns:a16="http://schemas.microsoft.com/office/drawing/2014/main" id="{691A867C-9C7A-9B4A-B928-060EE9644C2B}"/>
                </a:ext>
              </a:extLst>
            </p:cNvPr>
            <p:cNvSpPr txBox="1"/>
            <p:nvPr/>
          </p:nvSpPr>
          <p:spPr bwMode="auto">
            <a:xfrm>
              <a:off x="6113823" y="2522452"/>
              <a:ext cx="1252537" cy="431800"/>
            </a:xfrm>
            <a:prstGeom prst="rect">
              <a:avLst/>
            </a:prstGeom>
            <a:noFill/>
          </p:spPr>
          <p:txBody>
            <a:bodyPr wrap="none">
              <a:spAutoFit/>
            </a:bodyPr>
            <a:lstStyle/>
            <a:p>
              <a:pPr>
                <a:defRPr/>
              </a:pPr>
              <a:r>
                <a:rPr lang="en-GB" sz="2200" b="1" dirty="0">
                  <a:solidFill>
                    <a:srgbClr val="00B050"/>
                  </a:solidFill>
                  <a:latin typeface="Arial"/>
                </a:rPr>
                <a:t>Phase 2</a:t>
              </a:r>
            </a:p>
          </p:txBody>
        </p:sp>
        <p:sp>
          <p:nvSpPr>
            <p:cNvPr id="11" name="TextBox 13"/>
            <p:cNvSpPr txBox="1">
              <a:spLocks noChangeArrowheads="1"/>
            </p:cNvSpPr>
            <p:nvPr/>
          </p:nvSpPr>
          <p:spPr bwMode="auto">
            <a:xfrm>
              <a:off x="571860" y="5282702"/>
              <a:ext cx="2112963" cy="584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r>
                <a:rPr lang="en-US" altLang="en-US" sz="1600" dirty="0"/>
                <a:t>Safe-mode and other</a:t>
              </a:r>
            </a:p>
            <a:p>
              <a:r>
                <a:rPr lang="en-US" altLang="en-US" sz="1600" dirty="0"/>
                <a:t>urgent activities</a:t>
              </a:r>
            </a:p>
          </p:txBody>
        </p:sp>
        <p:sp>
          <p:nvSpPr>
            <p:cNvPr id="12" name="TextBox 15"/>
            <p:cNvSpPr txBox="1">
              <a:spLocks noChangeArrowheads="1"/>
            </p:cNvSpPr>
            <p:nvPr/>
          </p:nvSpPr>
          <p:spPr bwMode="auto">
            <a:xfrm>
              <a:off x="3189647" y="5282703"/>
              <a:ext cx="2609850" cy="10763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r>
                <a:rPr lang="en-US" altLang="en-US" sz="1600" dirty="0"/>
                <a:t>Resume gradually, starting</a:t>
              </a:r>
            </a:p>
            <a:p>
              <a:r>
                <a:rPr lang="en-US" altLang="en-US" sz="1600" dirty="0"/>
                <a:t>with LS2, accelerator and</a:t>
              </a:r>
            </a:p>
            <a:p>
              <a:r>
                <a:rPr lang="en-US" altLang="en-US" sz="1600" dirty="0"/>
                <a:t>detector upgrades, urgent</a:t>
              </a:r>
            </a:p>
            <a:p>
              <a:r>
                <a:rPr lang="en-US" altLang="en-US" sz="1600" dirty="0"/>
                <a:t>site and building work</a:t>
              </a:r>
            </a:p>
          </p:txBody>
        </p:sp>
        <p:sp>
          <p:nvSpPr>
            <p:cNvPr id="13" name="TextBox 16"/>
            <p:cNvSpPr txBox="1">
              <a:spLocks noChangeArrowheads="1"/>
            </p:cNvSpPr>
            <p:nvPr/>
          </p:nvSpPr>
          <p:spPr bwMode="auto">
            <a:xfrm>
              <a:off x="6142397" y="5316040"/>
              <a:ext cx="2614612" cy="8302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r>
                <a:rPr lang="en-US" altLang="en-US" sz="1600"/>
                <a:t>Ramp-up to “unlimited”</a:t>
              </a:r>
            </a:p>
            <a:p>
              <a:r>
                <a:rPr lang="en-US" altLang="en-US" sz="1600"/>
                <a:t>access may be completed </a:t>
              </a:r>
            </a:p>
            <a:p>
              <a:r>
                <a:rPr lang="en-US" altLang="en-US" sz="1600"/>
                <a:t>by mid-September</a:t>
              </a:r>
            </a:p>
          </p:txBody>
        </p:sp>
        <p:sp>
          <p:nvSpPr>
            <p:cNvPr id="19" name="Right Arrow 18"/>
            <p:cNvSpPr/>
            <p:nvPr/>
          </p:nvSpPr>
          <p:spPr>
            <a:xfrm>
              <a:off x="3027723" y="2007107"/>
              <a:ext cx="1294111" cy="256367"/>
            </a:xfrm>
            <a:prstGeom prst="rightArrow">
              <a:avLst/>
            </a:prstGeom>
            <a:gradFill flip="none" rotWithShape="1">
              <a:gsLst>
                <a:gs pos="0">
                  <a:srgbClr val="FF9832"/>
                </a:gs>
                <a:gs pos="100000">
                  <a:srgbClr val="FF0913"/>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ight Arrow 16"/>
            <p:cNvSpPr/>
            <p:nvPr/>
          </p:nvSpPr>
          <p:spPr>
            <a:xfrm>
              <a:off x="4382223" y="2006657"/>
              <a:ext cx="3660089" cy="256367"/>
            </a:xfrm>
            <a:prstGeom prst="rightArrow">
              <a:avLst/>
            </a:prstGeom>
            <a:gradFill flip="none" rotWithShape="1">
              <a:gsLst>
                <a:gs pos="0">
                  <a:srgbClr val="29D12A"/>
                </a:gs>
                <a:gs pos="100000">
                  <a:srgbClr val="FF9832"/>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026" name="Picture 2" descr="Smile emoji wearing face mask coronavirus Vector Image"/>
          <p:cNvPicPr>
            <a:picLocks noChangeAspect="1" noChangeArrowheads="1"/>
          </p:cNvPicPr>
          <p:nvPr/>
        </p:nvPicPr>
        <p:blipFill rotWithShape="1">
          <a:blip r:embed="rId3">
            <a:extLst>
              <a:ext uri="{28A0092B-C50C-407E-A947-70E740481C1C}">
                <a14:useLocalDpi xmlns:a14="http://schemas.microsoft.com/office/drawing/2010/main" val="0"/>
              </a:ext>
            </a:extLst>
          </a:blip>
          <a:srcRect l="10639" r="10674" b="23896"/>
          <a:stretch/>
        </p:blipFill>
        <p:spPr bwMode="auto">
          <a:xfrm>
            <a:off x="8038323" y="1139285"/>
            <a:ext cx="615314" cy="64273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New Resolution on Teleworking | Stock photos, Telewor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0368" y="1219410"/>
            <a:ext cx="1128401" cy="7509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New Resolution on Teleworking | Stock photos, Telewor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8963" y="1118286"/>
            <a:ext cx="884496" cy="588592"/>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3251531" y="3659039"/>
            <a:ext cx="841756" cy="246221"/>
          </a:xfrm>
          <a:prstGeom prst="rect">
            <a:avLst/>
          </a:prstGeom>
          <a:solidFill>
            <a:srgbClr val="FF0000"/>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US" sz="1000" b="1" dirty="0" smtClean="0">
                <a:solidFill>
                  <a:schemeClr val="bg1"/>
                </a:solidFill>
              </a:rPr>
              <a:t>Mid-March</a:t>
            </a:r>
            <a:endParaRPr lang="fr-CH" sz="1000" b="1" dirty="0">
              <a:solidFill>
                <a:schemeClr val="bg1"/>
              </a:solidFill>
            </a:endParaRPr>
          </a:p>
        </p:txBody>
      </p:sp>
      <p:pic>
        <p:nvPicPr>
          <p:cNvPr id="1030" name="Picture 6" descr="🤒 Face with Thermometer Emoji (U+1F912) | Sick emoji, Emoji, Icon ..."/>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7494" y="1315431"/>
            <a:ext cx="707420" cy="70742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appy Emoji Images, Stock Photos &amp; Vectors | Shutterstock"/>
          <p:cNvPicPr>
            <a:picLocks noChangeAspect="1" noChangeArrowheads="1"/>
          </p:cNvPicPr>
          <p:nvPr/>
        </p:nvPicPr>
        <p:blipFill rotWithShape="1">
          <a:blip r:embed="rId6">
            <a:extLst>
              <a:ext uri="{28A0092B-C50C-407E-A947-70E740481C1C}">
                <a14:useLocalDpi xmlns:a14="http://schemas.microsoft.com/office/drawing/2010/main" val="0"/>
              </a:ext>
            </a:extLst>
          </a:blip>
          <a:srcRect l="13656" t="15406" r="11759" b="19794"/>
          <a:stretch/>
        </p:blipFill>
        <p:spPr bwMode="auto">
          <a:xfrm>
            <a:off x="1199399" y="3487443"/>
            <a:ext cx="1128164" cy="1055560"/>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292609" y="2398587"/>
            <a:ext cx="3161204" cy="923330"/>
          </a:xfrm>
          <a:prstGeom prst="rect">
            <a:avLst/>
          </a:prstGeom>
          <a:noFill/>
        </p:spPr>
        <p:txBody>
          <a:bodyPr wrap="square" rtlCol="0">
            <a:spAutoFit/>
          </a:bodyPr>
          <a:lstStyle/>
          <a:p>
            <a:pPr algn="ctr"/>
            <a:r>
              <a:rPr lang="en-US" b="1" dirty="0" smtClean="0"/>
              <a:t>Endorsement by RB, IEFC and LS2C of HIE ISOLDE early startup in 2020</a:t>
            </a:r>
            <a:endParaRPr lang="fr-CH" b="1" dirty="0"/>
          </a:p>
        </p:txBody>
      </p:sp>
      <p:pic>
        <p:nvPicPr>
          <p:cNvPr id="30" name="Picture 8" descr="Happy Emoji Images, Stock Photos &amp; Vectors | Shutterstock"/>
          <p:cNvPicPr>
            <a:picLocks noChangeAspect="1" noChangeArrowheads="1"/>
          </p:cNvPicPr>
          <p:nvPr/>
        </p:nvPicPr>
        <p:blipFill rotWithShape="1">
          <a:blip r:embed="rId6">
            <a:extLst>
              <a:ext uri="{28A0092B-C50C-407E-A947-70E740481C1C}">
                <a14:useLocalDpi xmlns:a14="http://schemas.microsoft.com/office/drawing/2010/main" val="0"/>
              </a:ext>
            </a:extLst>
          </a:blip>
          <a:srcRect l="13656" t="15406" r="11759" b="19794"/>
          <a:stretch/>
        </p:blipFill>
        <p:spPr bwMode="auto">
          <a:xfrm>
            <a:off x="10699492" y="1247647"/>
            <a:ext cx="675373" cy="63190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Guide #3: Custom Options &amp; Integrations | Roadmap"/>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16024" y="1206617"/>
            <a:ext cx="508075" cy="508075"/>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p:cNvPicPr>
            <a:picLocks noChangeAspect="1" noChangeArrowheads="1"/>
          </p:cNvPicPr>
          <p:nvPr/>
        </p:nvPicPr>
        <p:blipFill>
          <a:blip r:embed="rId8" cstate="print"/>
          <a:srcRect/>
          <a:stretch>
            <a:fillRect/>
          </a:stretch>
        </p:blipFill>
        <p:spPr bwMode="auto">
          <a:xfrm>
            <a:off x="9916675" y="46928"/>
            <a:ext cx="2136775" cy="465137"/>
          </a:xfrm>
          <a:prstGeom prst="rect">
            <a:avLst/>
          </a:prstGeom>
          <a:noFill/>
          <a:ln w="9525">
            <a:noFill/>
            <a:miter lim="800000"/>
            <a:headEnd/>
            <a:tailEnd/>
          </a:ln>
        </p:spPr>
      </p:pic>
    </p:spTree>
    <p:extLst>
      <p:ext uri="{BB962C8B-B14F-4D97-AF65-F5344CB8AC3E}">
        <p14:creationId xmlns:p14="http://schemas.microsoft.com/office/powerpoint/2010/main" val="3228842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FE10 production status (installation on GPS)</a:t>
            </a:r>
            <a:endParaRPr lang="fr-CH" dirty="0"/>
          </a:p>
        </p:txBody>
      </p:sp>
      <p:sp>
        <p:nvSpPr>
          <p:cNvPr id="3" name="Date Placeholder 2"/>
          <p:cNvSpPr>
            <a:spLocks noGrp="1"/>
          </p:cNvSpPr>
          <p:nvPr>
            <p:ph type="dt" sz="half" idx="10"/>
          </p:nvPr>
        </p:nvSpPr>
        <p:spPr/>
        <p:txBody>
          <a:bodyPr/>
          <a:lstStyle/>
          <a:p>
            <a:r>
              <a:rPr lang="fr-FR" smtClean="0"/>
              <a:t>24/06/2020</a:t>
            </a:r>
            <a:endParaRPr lang="en-GB"/>
          </a:p>
        </p:txBody>
      </p:sp>
      <p:sp>
        <p:nvSpPr>
          <p:cNvPr id="4" name="Footer Placeholder 3"/>
          <p:cNvSpPr>
            <a:spLocks noGrp="1"/>
          </p:cNvSpPr>
          <p:nvPr>
            <p:ph type="ftr" sz="quarter" idx="11"/>
          </p:nvPr>
        </p:nvSpPr>
        <p:spPr/>
        <p:txBody>
          <a:bodyPr/>
          <a:lstStyle/>
          <a:p>
            <a:r>
              <a:rPr lang="en-GB" smtClean="0"/>
              <a:t>64th Meeting of the INTC - J. Vollaire</a:t>
            </a:r>
            <a:endParaRPr lang="en-GB" dirty="0"/>
          </a:p>
        </p:txBody>
      </p:sp>
      <p:sp>
        <p:nvSpPr>
          <p:cNvPr id="5" name="Slide Number Placeholder 4"/>
          <p:cNvSpPr>
            <a:spLocks noGrp="1"/>
          </p:cNvSpPr>
          <p:nvPr>
            <p:ph type="sldNum" sz="quarter" idx="12"/>
          </p:nvPr>
        </p:nvSpPr>
        <p:spPr/>
        <p:txBody>
          <a:bodyPr/>
          <a:lstStyle/>
          <a:p>
            <a:fld id="{1C151B33-829D-47D6-9AAB-F36ECA45A282}" type="slidenum">
              <a:rPr lang="en-GB" smtClean="0"/>
              <a:pPr/>
              <a:t>4</a:t>
            </a:fld>
            <a:endParaRPr lang="en-GB"/>
          </a:p>
        </p:txBody>
      </p:sp>
      <p:pic>
        <p:nvPicPr>
          <p:cNvPr id="10" name="Content Placeholder 9"/>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586675" y="3258693"/>
            <a:ext cx="1942741" cy="2590321"/>
          </a:xfrm>
        </p:spPr>
      </p:pic>
      <p:sp>
        <p:nvSpPr>
          <p:cNvPr id="13" name="Content Placeholder 6"/>
          <p:cNvSpPr txBox="1">
            <a:spLocks/>
          </p:cNvSpPr>
          <p:nvPr/>
        </p:nvSpPr>
        <p:spPr>
          <a:xfrm>
            <a:off x="139701" y="1244004"/>
            <a:ext cx="12052300" cy="2737091"/>
          </a:xfrm>
          <a:prstGeom prst="rect">
            <a:avLst/>
          </a:prstGeom>
        </p:spPr>
        <p:txBody>
          <a:bodyPr lIns="108000"/>
          <a:lstStyle>
            <a:lvl1pPr marL="225425" marR="0" indent="-225425" algn="l" defTabSz="914400" rtl="0" eaLnBrk="1" fontAlgn="auto" latinLnBrk="0" hangingPunct="1">
              <a:lnSpc>
                <a:spcPct val="100000"/>
              </a:lnSpc>
              <a:spcBef>
                <a:spcPts val="900"/>
              </a:spcBef>
              <a:spcAft>
                <a:spcPts val="0"/>
              </a:spcAft>
              <a:buClr>
                <a:srgbClr val="5AA3D9"/>
              </a:buClr>
              <a:buSzPct val="100000"/>
              <a:buFont typeface="Arial"/>
              <a:buChar char="•"/>
              <a:tabLst/>
              <a:defRPr sz="2800" kern="1200">
                <a:solidFill>
                  <a:schemeClr val="tx1"/>
                </a:solidFill>
                <a:latin typeface="Arial" panose="020B0604020202020204" pitchFamily="34" charset="0"/>
                <a:ea typeface="+mn-ea"/>
                <a:cs typeface="Arial" panose="020B0604020202020204" pitchFamily="34" charset="0"/>
              </a:defRPr>
            </a:lvl1pPr>
            <a:lvl2pPr marL="460375" marR="0" indent="-228600"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400" kern="1200" baseline="0">
                <a:solidFill>
                  <a:schemeClr val="tx1"/>
                </a:solidFill>
                <a:latin typeface="Arial" panose="020B0604020202020204" pitchFamily="34" charset="0"/>
                <a:ea typeface="+mn-ea"/>
                <a:cs typeface="Arial" panose="020B0604020202020204" pitchFamily="34" charset="0"/>
              </a:defRPr>
            </a:lvl2pPr>
            <a:lvl3pPr marL="685800" marR="0" indent="-225425"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000" kern="1200">
                <a:solidFill>
                  <a:schemeClr val="tx1"/>
                </a:solidFill>
                <a:latin typeface="Arial" panose="020B0604020202020204" pitchFamily="34" charset="0"/>
                <a:ea typeface="+mn-ea"/>
                <a:cs typeface="Arial" panose="020B0604020202020204" pitchFamily="34" charset="0"/>
              </a:defRPr>
            </a:lvl3pPr>
            <a:lvl4pPr marL="936000" indent="-228600" algn="l" defTabSz="914400" rtl="0" eaLnBrk="1" latinLnBrk="0" hangingPunct="1">
              <a:lnSpc>
                <a:spcPct val="90000"/>
              </a:lnSpc>
              <a:spcBef>
                <a:spcPts val="900"/>
              </a:spcBef>
              <a:buClr>
                <a:schemeClr val="bg1">
                  <a:lumMod val="75000"/>
                </a:schemeClr>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959400" indent="0" algn="l" defTabSz="914400" rtl="0" eaLnBrk="1" latinLnBrk="0" hangingPunct="1">
              <a:lnSpc>
                <a:spcPct val="90000"/>
              </a:lnSpc>
              <a:spcBef>
                <a:spcPts val="900"/>
              </a:spcBef>
              <a:buClr>
                <a:schemeClr val="bg1">
                  <a:lumMod val="75000"/>
                </a:schemeClr>
              </a:buClr>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t>Activity with the highest priority for the STI-RBS section when work on site resumed</a:t>
            </a:r>
          </a:p>
          <a:p>
            <a:r>
              <a:rPr lang="en-US" sz="2000" dirty="0" smtClean="0"/>
              <a:t>FE10 (inside </a:t>
            </a:r>
            <a:r>
              <a:rPr lang="en-US" sz="2000" dirty="0" smtClean="0"/>
              <a:t>Building </a:t>
            </a:r>
            <a:r>
              <a:rPr lang="en-US" sz="2000" dirty="0" smtClean="0"/>
              <a:t>179) </a:t>
            </a:r>
            <a:r>
              <a:rPr lang="en-US" sz="2000" dirty="0" smtClean="0"/>
              <a:t>successfully vacuum tested during the last weeks</a:t>
            </a:r>
          </a:p>
          <a:p>
            <a:r>
              <a:rPr lang="en-US" sz="2000" dirty="0" smtClean="0"/>
              <a:t>Preparatory activities (alignment, cabling….) inside the GPS Faraday cage in view of the </a:t>
            </a:r>
            <a:r>
              <a:rPr lang="en-US" sz="2000" dirty="0" smtClean="0"/>
              <a:t>FE installation</a:t>
            </a:r>
          </a:p>
          <a:p>
            <a:r>
              <a:rPr lang="en-US" sz="2000" dirty="0" smtClean="0"/>
              <a:t>Transfer to the target area end of July and first stable beams in September</a:t>
            </a:r>
            <a:endParaRPr lang="fr-CH" sz="2000" dirty="0"/>
          </a:p>
        </p:txBody>
      </p:sp>
      <p:sp>
        <p:nvSpPr>
          <p:cNvPr id="18" name="TextBox 17"/>
          <p:cNvSpPr txBox="1"/>
          <p:nvPr/>
        </p:nvSpPr>
        <p:spPr>
          <a:xfrm>
            <a:off x="9761541" y="2924522"/>
            <a:ext cx="1747594" cy="307777"/>
          </a:xfrm>
          <a:prstGeom prst="rect">
            <a:avLst/>
          </a:prstGeom>
          <a:noFill/>
        </p:spPr>
        <p:txBody>
          <a:bodyPr wrap="none" rtlCol="0">
            <a:spAutoFit/>
          </a:bodyPr>
          <a:lstStyle/>
          <a:p>
            <a:r>
              <a:rPr lang="en-US" sz="1400" dirty="0" smtClean="0">
                <a:solidFill>
                  <a:srgbClr val="FF0000"/>
                </a:solidFill>
              </a:rPr>
              <a:t>GPS Faraday Cage</a:t>
            </a:r>
            <a:endParaRPr lang="fr-CH" sz="1400" dirty="0">
              <a:solidFill>
                <a:srgbClr val="FF0000"/>
              </a:solidFill>
            </a:endParaRPr>
          </a:p>
        </p:txBody>
      </p:sp>
      <p:pic>
        <p:nvPicPr>
          <p:cNvPr id="2050" name="Picture 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6164" y="4475130"/>
            <a:ext cx="2167138" cy="1623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a:off x="6759963" y="2946454"/>
            <a:ext cx="2287806" cy="369332"/>
          </a:xfrm>
          <a:prstGeom prst="rect">
            <a:avLst/>
          </a:prstGeom>
          <a:noFill/>
        </p:spPr>
        <p:txBody>
          <a:bodyPr wrap="none" rtlCol="0">
            <a:spAutoFit/>
          </a:bodyPr>
          <a:lstStyle/>
          <a:p>
            <a:r>
              <a:rPr lang="en-US" dirty="0" smtClean="0">
                <a:solidFill>
                  <a:schemeClr val="tx2"/>
                </a:solidFill>
              </a:rPr>
              <a:t>New irradiation table</a:t>
            </a:r>
            <a:endParaRPr lang="fr-CH" dirty="0">
              <a:solidFill>
                <a:schemeClr val="tx2"/>
              </a:solidFill>
            </a:endParaRPr>
          </a:p>
        </p:txBody>
      </p:sp>
      <p:pic>
        <p:nvPicPr>
          <p:cNvPr id="22" name="Picture 21"/>
          <p:cNvPicPr>
            <a:picLocks noChangeAspect="1"/>
          </p:cNvPicPr>
          <p:nvPr/>
        </p:nvPicPr>
        <p:blipFill>
          <a:blip r:embed="rId4"/>
          <a:stretch>
            <a:fillRect/>
          </a:stretch>
        </p:blipFill>
        <p:spPr>
          <a:xfrm>
            <a:off x="6475886" y="3302160"/>
            <a:ext cx="1352783" cy="1115878"/>
          </a:xfrm>
          <a:prstGeom prst="rect">
            <a:avLst/>
          </a:prstGeom>
        </p:spPr>
      </p:pic>
      <p:pic>
        <p:nvPicPr>
          <p:cNvPr id="23" name="Picture 22"/>
          <p:cNvPicPr>
            <a:picLocks noChangeAspect="1"/>
          </p:cNvPicPr>
          <p:nvPr/>
        </p:nvPicPr>
        <p:blipFill>
          <a:blip r:embed="rId5"/>
          <a:stretch>
            <a:fillRect/>
          </a:stretch>
        </p:blipFill>
        <p:spPr>
          <a:xfrm>
            <a:off x="7921124" y="3344332"/>
            <a:ext cx="1362995" cy="1102252"/>
          </a:xfrm>
          <a:prstGeom prst="rect">
            <a:avLst/>
          </a:prstGeom>
        </p:spPr>
      </p:pic>
      <p:sp>
        <p:nvSpPr>
          <p:cNvPr id="21" name="Rectangle 20"/>
          <p:cNvSpPr/>
          <p:nvPr/>
        </p:nvSpPr>
        <p:spPr>
          <a:xfrm>
            <a:off x="6400689" y="2990228"/>
            <a:ext cx="2975885" cy="3112453"/>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2786" y="2990229"/>
            <a:ext cx="4169664" cy="3127248"/>
          </a:xfrm>
          <a:prstGeom prst="rect">
            <a:avLst/>
          </a:prstGeom>
        </p:spPr>
      </p:pic>
      <p:pic>
        <p:nvPicPr>
          <p:cNvPr id="24" name="Picture 2"/>
          <p:cNvPicPr>
            <a:picLocks noChangeAspect="1" noChangeArrowheads="1"/>
          </p:cNvPicPr>
          <p:nvPr/>
        </p:nvPicPr>
        <p:blipFill>
          <a:blip r:embed="rId7" cstate="print"/>
          <a:srcRect/>
          <a:stretch>
            <a:fillRect/>
          </a:stretch>
        </p:blipFill>
        <p:spPr bwMode="auto">
          <a:xfrm>
            <a:off x="9916675" y="46928"/>
            <a:ext cx="2136775" cy="465137"/>
          </a:xfrm>
          <a:prstGeom prst="rect">
            <a:avLst/>
          </a:prstGeom>
          <a:noFill/>
          <a:ln w="9525">
            <a:noFill/>
            <a:miter lim="800000"/>
            <a:headEnd/>
            <a:tailEnd/>
          </a:ln>
        </p:spPr>
      </p:pic>
    </p:spTree>
    <p:extLst>
      <p:ext uri="{BB962C8B-B14F-4D97-AF65-F5344CB8AC3E}">
        <p14:creationId xmlns:p14="http://schemas.microsoft.com/office/powerpoint/2010/main" val="25931036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FE11 production </a:t>
            </a:r>
            <a:r>
              <a:rPr lang="en-US" dirty="0" smtClean="0"/>
              <a:t>status (installation on HRS)</a:t>
            </a:r>
            <a:endParaRPr lang="fr-CH" dirty="0"/>
          </a:p>
        </p:txBody>
      </p:sp>
      <p:sp>
        <p:nvSpPr>
          <p:cNvPr id="3" name="Date Placeholder 2"/>
          <p:cNvSpPr>
            <a:spLocks noGrp="1"/>
          </p:cNvSpPr>
          <p:nvPr>
            <p:ph type="dt" sz="half" idx="10"/>
          </p:nvPr>
        </p:nvSpPr>
        <p:spPr/>
        <p:txBody>
          <a:bodyPr/>
          <a:lstStyle/>
          <a:p>
            <a:r>
              <a:rPr lang="fr-FR" smtClean="0"/>
              <a:t>24/06/2020</a:t>
            </a:r>
            <a:endParaRPr lang="en-GB"/>
          </a:p>
        </p:txBody>
      </p:sp>
      <p:sp>
        <p:nvSpPr>
          <p:cNvPr id="4" name="Footer Placeholder 3"/>
          <p:cNvSpPr>
            <a:spLocks noGrp="1"/>
          </p:cNvSpPr>
          <p:nvPr>
            <p:ph type="ftr" sz="quarter" idx="11"/>
          </p:nvPr>
        </p:nvSpPr>
        <p:spPr/>
        <p:txBody>
          <a:bodyPr/>
          <a:lstStyle/>
          <a:p>
            <a:r>
              <a:rPr lang="en-GB" smtClean="0"/>
              <a:t>64th Meeting of the INTC - J. Vollaire</a:t>
            </a:r>
            <a:endParaRPr lang="en-GB" dirty="0"/>
          </a:p>
        </p:txBody>
      </p:sp>
      <p:sp>
        <p:nvSpPr>
          <p:cNvPr id="5" name="Slide Number Placeholder 4"/>
          <p:cNvSpPr>
            <a:spLocks noGrp="1"/>
          </p:cNvSpPr>
          <p:nvPr>
            <p:ph type="sldNum" sz="quarter" idx="12"/>
          </p:nvPr>
        </p:nvSpPr>
        <p:spPr/>
        <p:txBody>
          <a:bodyPr/>
          <a:lstStyle/>
          <a:p>
            <a:fld id="{1C151B33-829D-47D6-9AAB-F36ECA45A282}" type="slidenum">
              <a:rPr lang="en-GB" smtClean="0"/>
              <a:pPr/>
              <a:t>5</a:t>
            </a:fld>
            <a:endParaRPr lang="en-GB"/>
          </a:p>
        </p:txBody>
      </p:sp>
      <p:pic>
        <p:nvPicPr>
          <p:cNvPr id="7"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l="1782" t="21878"/>
          <a:stretch/>
        </p:blipFill>
        <p:spPr>
          <a:xfrm>
            <a:off x="7374654" y="2874420"/>
            <a:ext cx="4708919" cy="2809083"/>
          </a:xfrm>
          <a:prstGeom prst="rect">
            <a:avLst/>
          </a:prstGeom>
        </p:spPr>
      </p:pic>
      <p:sp>
        <p:nvSpPr>
          <p:cNvPr id="15" name="TextBox 14"/>
          <p:cNvSpPr txBox="1"/>
          <p:nvPr/>
        </p:nvSpPr>
        <p:spPr>
          <a:xfrm>
            <a:off x="88900" y="1345114"/>
            <a:ext cx="11938000"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Progress with mechanical assembly resumed end of may and excellent progress since (less difficulties encountered as compared to the FE10 production).  </a:t>
            </a:r>
          </a:p>
          <a:p>
            <a:pPr marL="285750" indent="-285750">
              <a:buFont typeface="Arial" panose="020B0604020202020204" pitchFamily="34" charset="0"/>
              <a:buChar char="•"/>
            </a:pPr>
            <a:r>
              <a:rPr lang="en-US" dirty="0" smtClean="0"/>
              <a:t>Stable </a:t>
            </a:r>
            <a:r>
              <a:rPr lang="en-US" dirty="0" smtClean="0"/>
              <a:t>beam testing period at offline2 starting in </a:t>
            </a:r>
            <a:r>
              <a:rPr lang="en-US" dirty="0" smtClean="0"/>
              <a:t>August. Transfer for installation in the target area in September. First stable bea</a:t>
            </a:r>
            <a:r>
              <a:rPr lang="en-US" dirty="0" smtClean="0"/>
              <a:t>m tests at HRS expected in November. </a:t>
            </a:r>
            <a:endParaRPr lang="en-US" dirty="0" smtClean="0"/>
          </a:p>
          <a:p>
            <a:pPr marL="285750" indent="-285750">
              <a:buFont typeface="Arial" panose="020B0604020202020204" pitchFamily="34" charset="0"/>
              <a:buChar char="•"/>
            </a:pPr>
            <a:endParaRPr lang="en-US" dirty="0" smtClean="0"/>
          </a:p>
        </p:txBody>
      </p:sp>
      <p:pic>
        <p:nvPicPr>
          <p:cNvPr id="16" name="Picture 1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525" y="2665847"/>
            <a:ext cx="7136217" cy="3373130"/>
          </a:xfrm>
          <a:prstGeom prst="rect">
            <a:avLst/>
          </a:prstGeom>
        </p:spPr>
      </p:pic>
      <p:pic>
        <p:nvPicPr>
          <p:cNvPr id="17" name="Picture 2"/>
          <p:cNvPicPr>
            <a:picLocks noChangeAspect="1" noChangeArrowheads="1"/>
          </p:cNvPicPr>
          <p:nvPr/>
        </p:nvPicPr>
        <p:blipFill>
          <a:blip r:embed="rId4" cstate="print"/>
          <a:srcRect/>
          <a:stretch>
            <a:fillRect/>
          </a:stretch>
        </p:blipFill>
        <p:spPr bwMode="auto">
          <a:xfrm>
            <a:off x="9916675" y="46928"/>
            <a:ext cx="2136775" cy="465137"/>
          </a:xfrm>
          <a:prstGeom prst="rect">
            <a:avLst/>
          </a:prstGeom>
          <a:noFill/>
          <a:ln w="9525">
            <a:noFill/>
            <a:miter lim="800000"/>
            <a:headEnd/>
            <a:tailEnd/>
          </a:ln>
        </p:spPr>
      </p:pic>
    </p:spTree>
    <p:extLst>
      <p:ext uri="{BB962C8B-B14F-4D97-AF65-F5344CB8AC3E}">
        <p14:creationId xmlns:p14="http://schemas.microsoft.com/office/powerpoint/2010/main" val="25967696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fr-FR" smtClean="0"/>
              <a:t>24/06/2020</a:t>
            </a:r>
            <a:endParaRPr lang="en-GB"/>
          </a:p>
        </p:txBody>
      </p:sp>
      <p:sp>
        <p:nvSpPr>
          <p:cNvPr id="4" name="Footer Placeholder 3"/>
          <p:cNvSpPr>
            <a:spLocks noGrp="1"/>
          </p:cNvSpPr>
          <p:nvPr>
            <p:ph type="ftr" sz="quarter" idx="11"/>
          </p:nvPr>
        </p:nvSpPr>
        <p:spPr/>
        <p:txBody>
          <a:bodyPr/>
          <a:lstStyle/>
          <a:p>
            <a:r>
              <a:rPr lang="en-GB" smtClean="0"/>
              <a:t>64th Meeting of the INTC - J. Vollaire</a:t>
            </a:r>
            <a:endParaRPr lang="en-GB" dirty="0"/>
          </a:p>
        </p:txBody>
      </p:sp>
      <p:sp>
        <p:nvSpPr>
          <p:cNvPr id="5" name="Slide Number Placeholder 4"/>
          <p:cNvSpPr>
            <a:spLocks noGrp="1"/>
          </p:cNvSpPr>
          <p:nvPr>
            <p:ph type="sldNum" sz="quarter" idx="12"/>
          </p:nvPr>
        </p:nvSpPr>
        <p:spPr/>
        <p:txBody>
          <a:bodyPr/>
          <a:lstStyle/>
          <a:p>
            <a:fld id="{1C151B33-829D-47D6-9AAB-F36ECA45A282}" type="slidenum">
              <a:rPr lang="en-GB" smtClean="0"/>
              <a:pPr/>
              <a:t>6</a:t>
            </a:fld>
            <a:endParaRPr lang="en-GB"/>
          </a:p>
        </p:txBody>
      </p:sp>
      <p:sp>
        <p:nvSpPr>
          <p:cNvPr id="7" name="Title 6"/>
          <p:cNvSpPr>
            <a:spLocks noGrp="1"/>
          </p:cNvSpPr>
          <p:nvPr>
            <p:ph type="title"/>
          </p:nvPr>
        </p:nvSpPr>
        <p:spPr/>
        <p:txBody>
          <a:bodyPr/>
          <a:lstStyle/>
          <a:p>
            <a:r>
              <a:rPr lang="en-US" dirty="0" smtClean="0"/>
              <a:t>Nano-Laboratory Construction</a:t>
            </a:r>
            <a:endParaRPr lang="fr-CH" dirty="0"/>
          </a:p>
        </p:txBody>
      </p:sp>
      <p:pic>
        <p:nvPicPr>
          <p:cNvPr id="16" name="Content Placeholder 15"/>
          <p:cNvPicPr>
            <a:picLocks noGrp="1" noChangeAspect="1"/>
          </p:cNvPicPr>
          <p:nvPr>
            <p:ph sz="quarter" idx="16"/>
          </p:nvPr>
        </p:nvPicPr>
        <p:blipFill>
          <a:blip r:embed="rId2">
            <a:extLst>
              <a:ext uri="{28A0092B-C50C-407E-A947-70E740481C1C}">
                <a14:useLocalDpi xmlns:a14="http://schemas.microsoft.com/office/drawing/2010/main" val="0"/>
              </a:ext>
            </a:extLst>
          </a:blip>
          <a:stretch>
            <a:fillRect/>
          </a:stretch>
        </p:blipFill>
        <p:spPr>
          <a:xfrm>
            <a:off x="5182073" y="2220699"/>
            <a:ext cx="2849461" cy="3799282"/>
          </a:xfrm>
        </p:spPr>
      </p:pic>
      <p:pic>
        <p:nvPicPr>
          <p:cNvPr id="12"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811" y="2197098"/>
            <a:ext cx="5128645" cy="3846485"/>
          </a:xfrm>
          <a:prstGeom prst="rect">
            <a:avLst/>
          </a:prstGeom>
        </p:spPr>
      </p:pic>
      <p:sp>
        <p:nvSpPr>
          <p:cNvPr id="13" name="TextBox 12"/>
          <p:cNvSpPr txBox="1"/>
          <p:nvPr/>
        </p:nvSpPr>
        <p:spPr>
          <a:xfrm>
            <a:off x="1464314" y="1690717"/>
            <a:ext cx="2415397" cy="369332"/>
          </a:xfrm>
          <a:prstGeom prst="rect">
            <a:avLst/>
          </a:prstGeom>
          <a:noFill/>
        </p:spPr>
        <p:txBody>
          <a:bodyPr wrap="square" rtlCol="0">
            <a:spAutoFit/>
          </a:bodyPr>
          <a:lstStyle/>
          <a:p>
            <a:r>
              <a:rPr lang="en-US" b="1" dirty="0" smtClean="0">
                <a:solidFill>
                  <a:srgbClr val="FF0000"/>
                </a:solidFill>
              </a:rPr>
              <a:t>Situation mid March</a:t>
            </a:r>
            <a:endParaRPr lang="fr-CH" b="1" dirty="0">
              <a:solidFill>
                <a:srgbClr val="FF0000"/>
              </a:solidFill>
            </a:endParaRPr>
          </a:p>
        </p:txBody>
      </p:sp>
      <p:cxnSp>
        <p:nvCxnSpPr>
          <p:cNvPr id="14" name="Straight Arrow Connector 13"/>
          <p:cNvCxnSpPr/>
          <p:nvPr/>
        </p:nvCxnSpPr>
        <p:spPr>
          <a:xfrm flipV="1">
            <a:off x="4211470" y="4307674"/>
            <a:ext cx="437071" cy="409602"/>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15" name="TextBox 14"/>
          <p:cNvSpPr txBox="1"/>
          <p:nvPr/>
        </p:nvSpPr>
        <p:spPr>
          <a:xfrm>
            <a:off x="2654634" y="4582339"/>
            <a:ext cx="1556836" cy="369332"/>
          </a:xfrm>
          <a:prstGeom prst="rect">
            <a:avLst/>
          </a:prstGeom>
          <a:noFill/>
        </p:spPr>
        <p:txBody>
          <a:bodyPr wrap="none" rtlCol="0">
            <a:spAutoFit/>
          </a:bodyPr>
          <a:lstStyle/>
          <a:p>
            <a:r>
              <a:rPr lang="en-US" b="1" dirty="0" smtClean="0">
                <a:solidFill>
                  <a:srgbClr val="92D050"/>
                </a:solidFill>
              </a:rPr>
              <a:t>Building </a:t>
            </a:r>
            <a:r>
              <a:rPr lang="en-US" b="1" dirty="0" smtClean="0">
                <a:solidFill>
                  <a:srgbClr val="92D050"/>
                </a:solidFill>
              </a:rPr>
              <a:t>179</a:t>
            </a:r>
            <a:endParaRPr lang="fr-CH" b="1" dirty="0">
              <a:solidFill>
                <a:srgbClr val="92D050"/>
              </a:solidFill>
            </a:endParaRPr>
          </a:p>
        </p:txBody>
      </p:sp>
      <p:sp>
        <p:nvSpPr>
          <p:cNvPr id="17" name="TextBox 16"/>
          <p:cNvSpPr txBox="1"/>
          <p:nvPr/>
        </p:nvSpPr>
        <p:spPr>
          <a:xfrm>
            <a:off x="36443" y="1302072"/>
            <a:ext cx="10353560"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Extension of Building 179 (ISOLDE and MEDICIS laboratories for radioactive material handling)</a:t>
            </a:r>
            <a:endParaRPr lang="fr-CH" dirty="0"/>
          </a:p>
        </p:txBody>
      </p:sp>
      <p:sp>
        <p:nvSpPr>
          <p:cNvPr id="18" name="TextBox 17"/>
          <p:cNvSpPr txBox="1"/>
          <p:nvPr/>
        </p:nvSpPr>
        <p:spPr>
          <a:xfrm>
            <a:off x="5539114" y="1749321"/>
            <a:ext cx="2415397" cy="369332"/>
          </a:xfrm>
          <a:prstGeom prst="rect">
            <a:avLst/>
          </a:prstGeom>
          <a:noFill/>
        </p:spPr>
        <p:txBody>
          <a:bodyPr wrap="square" rtlCol="0">
            <a:spAutoFit/>
          </a:bodyPr>
          <a:lstStyle/>
          <a:p>
            <a:r>
              <a:rPr lang="en-US" b="1" dirty="0" smtClean="0">
                <a:solidFill>
                  <a:srgbClr val="FF0000"/>
                </a:solidFill>
              </a:rPr>
              <a:t>Situation mid June</a:t>
            </a:r>
            <a:endParaRPr lang="fr-CH" b="1" dirty="0">
              <a:solidFill>
                <a:srgbClr val="FF0000"/>
              </a:solidFill>
            </a:endParaRPr>
          </a:p>
        </p:txBody>
      </p:sp>
      <p:sp>
        <p:nvSpPr>
          <p:cNvPr id="19" name="TextBox 18"/>
          <p:cNvSpPr txBox="1"/>
          <p:nvPr/>
        </p:nvSpPr>
        <p:spPr>
          <a:xfrm>
            <a:off x="8077201" y="2620340"/>
            <a:ext cx="4076699" cy="286232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Part  dedicated to radioactive material storage (heavy density concrete</a:t>
            </a:r>
            <a:r>
              <a:rPr lang="en-US" dirty="0" smtClean="0"/>
              <a:t>)</a:t>
            </a:r>
          </a:p>
          <a:p>
            <a:pPr marL="285750" indent="-285750">
              <a:buFont typeface="Arial" panose="020B0604020202020204" pitchFamily="34" charset="0"/>
              <a:buChar char="•"/>
            </a:pPr>
            <a:r>
              <a:rPr lang="en-US" dirty="0" smtClean="0"/>
              <a:t>Work could resume earlier than other activities (according to host state guidelines)</a:t>
            </a:r>
          </a:p>
          <a:p>
            <a:pPr marL="285750" indent="-285750">
              <a:buFont typeface="Arial" panose="020B0604020202020204" pitchFamily="34" charset="0"/>
              <a:buChar char="•"/>
            </a:pPr>
            <a:r>
              <a:rPr lang="en-US" dirty="0" smtClean="0"/>
              <a:t>Overall project planning remains unchanged (Building delivere</a:t>
            </a:r>
            <a:r>
              <a:rPr lang="en-US" dirty="0" smtClean="0"/>
              <a:t>d end of May 2021 with service and laboratory equipment)</a:t>
            </a:r>
            <a:endParaRPr lang="fr-CH" dirty="0"/>
          </a:p>
        </p:txBody>
      </p:sp>
      <p:pic>
        <p:nvPicPr>
          <p:cNvPr id="20" name="Picture 2"/>
          <p:cNvPicPr>
            <a:picLocks noChangeAspect="1" noChangeArrowheads="1"/>
          </p:cNvPicPr>
          <p:nvPr/>
        </p:nvPicPr>
        <p:blipFill>
          <a:blip r:embed="rId4" cstate="print"/>
          <a:srcRect/>
          <a:stretch>
            <a:fillRect/>
          </a:stretch>
        </p:blipFill>
        <p:spPr bwMode="auto">
          <a:xfrm>
            <a:off x="9916675" y="46928"/>
            <a:ext cx="2136775" cy="465137"/>
          </a:xfrm>
          <a:prstGeom prst="rect">
            <a:avLst/>
          </a:prstGeom>
          <a:noFill/>
          <a:ln w="9525">
            <a:noFill/>
            <a:miter lim="800000"/>
            <a:headEnd/>
            <a:tailEnd/>
          </a:ln>
        </p:spPr>
      </p:pic>
    </p:spTree>
    <p:extLst>
      <p:ext uri="{BB962C8B-B14F-4D97-AF65-F5344CB8AC3E}">
        <p14:creationId xmlns:p14="http://schemas.microsoft.com/office/powerpoint/2010/main" val="24450807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FR" smtClean="0"/>
              <a:t>24/06/2020</a:t>
            </a:r>
            <a:endParaRPr lang="en-GB"/>
          </a:p>
        </p:txBody>
      </p:sp>
      <p:sp>
        <p:nvSpPr>
          <p:cNvPr id="3" name="Footer Placeholder 2"/>
          <p:cNvSpPr>
            <a:spLocks noGrp="1"/>
          </p:cNvSpPr>
          <p:nvPr>
            <p:ph type="ftr" sz="quarter" idx="11"/>
          </p:nvPr>
        </p:nvSpPr>
        <p:spPr/>
        <p:txBody>
          <a:bodyPr/>
          <a:lstStyle/>
          <a:p>
            <a:r>
              <a:rPr lang="en-GB" smtClean="0"/>
              <a:t>64th Meeting of the INTC - J. Vollaire</a:t>
            </a:r>
            <a:endParaRPr lang="en-GB"/>
          </a:p>
        </p:txBody>
      </p:sp>
      <p:sp>
        <p:nvSpPr>
          <p:cNvPr id="4" name="Slide Number Placeholder 3"/>
          <p:cNvSpPr>
            <a:spLocks noGrp="1"/>
          </p:cNvSpPr>
          <p:nvPr>
            <p:ph type="sldNum" sz="quarter" idx="12"/>
          </p:nvPr>
        </p:nvSpPr>
        <p:spPr/>
        <p:txBody>
          <a:bodyPr/>
          <a:lstStyle/>
          <a:p>
            <a:fld id="{1C151B33-829D-47D6-9AAB-F36ECA45A282}" type="slidenum">
              <a:rPr lang="en-GB" smtClean="0"/>
              <a:t>7</a:t>
            </a:fld>
            <a:endParaRPr lang="en-GB"/>
          </a:p>
        </p:txBody>
      </p:sp>
      <p:sp>
        <p:nvSpPr>
          <p:cNvPr id="5" name="Title 4"/>
          <p:cNvSpPr>
            <a:spLocks noGrp="1"/>
          </p:cNvSpPr>
          <p:nvPr>
            <p:ph type="title"/>
          </p:nvPr>
        </p:nvSpPr>
        <p:spPr>
          <a:xfrm>
            <a:off x="838200" y="413250"/>
            <a:ext cx="10942674" cy="741780"/>
          </a:xfrm>
        </p:spPr>
        <p:txBody>
          <a:bodyPr/>
          <a:lstStyle/>
          <a:p>
            <a:r>
              <a:rPr lang="en-US" dirty="0" smtClean="0"/>
              <a:t>New </a:t>
            </a:r>
            <a:r>
              <a:rPr lang="en-US" dirty="0" err="1" smtClean="0"/>
              <a:t>nano</a:t>
            </a:r>
            <a:r>
              <a:rPr lang="en-US" dirty="0" smtClean="0"/>
              <a:t>-laboratory – operational constraints</a:t>
            </a:r>
            <a:endParaRPr lang="fr-CH" dirty="0"/>
          </a:p>
        </p:txBody>
      </p:sp>
      <p:grpSp>
        <p:nvGrpSpPr>
          <p:cNvPr id="14" name="Group 13"/>
          <p:cNvGrpSpPr/>
          <p:nvPr/>
        </p:nvGrpSpPr>
        <p:grpSpPr>
          <a:xfrm>
            <a:off x="5791875" y="1193395"/>
            <a:ext cx="6255221" cy="3507814"/>
            <a:chOff x="1291447" y="2881111"/>
            <a:chExt cx="6255221" cy="3507814"/>
          </a:xfrm>
        </p:grpSpPr>
        <p:pic>
          <p:nvPicPr>
            <p:cNvPr id="15" name="Content Placeholder 3">
              <a:extLst>
                <a:ext uri="{FF2B5EF4-FFF2-40B4-BE49-F238E27FC236}">
                  <a16:creationId xmlns:a16="http://schemas.microsoft.com/office/drawing/2014/main" id="{3B1A7D8F-0109-4843-8DCC-A44302392592}"/>
                </a:ext>
              </a:extLst>
            </p:cNvPr>
            <p:cNvPicPr>
              <a:picLocks/>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91447" y="3223891"/>
              <a:ext cx="6255221" cy="3165034"/>
            </a:xfrm>
            <a:prstGeom prst="rect">
              <a:avLst/>
            </a:prstGeom>
            <a:noFill/>
            <a:ln>
              <a:noFill/>
            </a:ln>
          </p:spPr>
        </p:pic>
        <p:sp>
          <p:nvSpPr>
            <p:cNvPr id="16" name="TextBox 15"/>
            <p:cNvSpPr txBox="1"/>
            <p:nvPr/>
          </p:nvSpPr>
          <p:spPr>
            <a:xfrm>
              <a:off x="2020665" y="4454606"/>
              <a:ext cx="1645002" cy="276999"/>
            </a:xfrm>
            <a:prstGeom prst="rect">
              <a:avLst/>
            </a:prstGeom>
            <a:noFill/>
          </p:spPr>
          <p:txBody>
            <a:bodyPr wrap="none" rtlCol="0">
              <a:spAutoFit/>
            </a:bodyPr>
            <a:lstStyle/>
            <a:p>
              <a:r>
                <a:rPr lang="en-US" sz="1200" b="1" dirty="0" smtClean="0">
                  <a:solidFill>
                    <a:srgbClr val="FF0000"/>
                  </a:solidFill>
                </a:rPr>
                <a:t>Radioactive storage</a:t>
              </a:r>
              <a:endParaRPr lang="fr-CH" sz="1200" b="1" dirty="0">
                <a:solidFill>
                  <a:srgbClr val="FF0000"/>
                </a:solidFill>
              </a:endParaRPr>
            </a:p>
          </p:txBody>
        </p:sp>
        <p:sp>
          <p:nvSpPr>
            <p:cNvPr id="17" name="TextBox 16"/>
            <p:cNvSpPr txBox="1"/>
            <p:nvPr/>
          </p:nvSpPr>
          <p:spPr>
            <a:xfrm>
              <a:off x="4664720" y="5664016"/>
              <a:ext cx="1237711" cy="276999"/>
            </a:xfrm>
            <a:prstGeom prst="rect">
              <a:avLst/>
            </a:prstGeom>
            <a:noFill/>
          </p:spPr>
          <p:txBody>
            <a:bodyPr wrap="none" rtlCol="0">
              <a:spAutoFit/>
            </a:bodyPr>
            <a:lstStyle/>
            <a:p>
              <a:r>
                <a:rPr lang="en-US" sz="1200" b="1" dirty="0" smtClean="0"/>
                <a:t>Existing Building</a:t>
              </a:r>
              <a:endParaRPr lang="fr-CH" sz="1200" b="1" dirty="0"/>
            </a:p>
          </p:txBody>
        </p:sp>
        <p:sp>
          <p:nvSpPr>
            <p:cNvPr id="18" name="TextBox 17"/>
            <p:cNvSpPr txBox="1"/>
            <p:nvPr/>
          </p:nvSpPr>
          <p:spPr>
            <a:xfrm>
              <a:off x="3243351" y="2881111"/>
              <a:ext cx="2617127" cy="276999"/>
            </a:xfrm>
            <a:prstGeom prst="rect">
              <a:avLst/>
            </a:prstGeom>
            <a:noFill/>
          </p:spPr>
          <p:txBody>
            <a:bodyPr wrap="none" rtlCol="0">
              <a:spAutoFit/>
            </a:bodyPr>
            <a:lstStyle/>
            <a:p>
              <a:r>
                <a:rPr lang="en-US" sz="1200" b="1" dirty="0" smtClean="0">
                  <a:solidFill>
                    <a:srgbClr val="FF0000"/>
                  </a:solidFill>
                </a:rPr>
                <a:t>Carburation </a:t>
              </a:r>
              <a:r>
                <a:rPr lang="en-US" sz="1200" b="1" dirty="0" smtClean="0">
                  <a:solidFill>
                    <a:srgbClr val="FF0000"/>
                  </a:solidFill>
                </a:rPr>
                <a:t>and  calibration Area</a:t>
              </a:r>
              <a:endParaRPr lang="fr-CH" sz="1200" b="1" dirty="0">
                <a:solidFill>
                  <a:srgbClr val="FF0000"/>
                </a:solidFill>
              </a:endParaRPr>
            </a:p>
          </p:txBody>
        </p:sp>
        <p:cxnSp>
          <p:nvCxnSpPr>
            <p:cNvPr id="19" name="Straight Arrow Connector 18"/>
            <p:cNvCxnSpPr/>
            <p:nvPr/>
          </p:nvCxnSpPr>
          <p:spPr>
            <a:xfrm>
              <a:off x="5200538" y="3223891"/>
              <a:ext cx="166076" cy="54221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762648" y="3210780"/>
              <a:ext cx="1474827" cy="276999"/>
            </a:xfrm>
            <a:prstGeom prst="rect">
              <a:avLst/>
            </a:prstGeom>
            <a:noFill/>
          </p:spPr>
          <p:txBody>
            <a:bodyPr wrap="none" rtlCol="0">
              <a:spAutoFit/>
            </a:bodyPr>
            <a:lstStyle/>
            <a:p>
              <a:r>
                <a:rPr lang="en-US" sz="1200" b="1" dirty="0" err="1" smtClean="0">
                  <a:solidFill>
                    <a:srgbClr val="FF0000"/>
                  </a:solidFill>
                </a:rPr>
                <a:t>UCx</a:t>
              </a:r>
              <a:r>
                <a:rPr lang="en-US" sz="1200" b="1" dirty="0" smtClean="0">
                  <a:solidFill>
                    <a:srgbClr val="FF0000"/>
                  </a:solidFill>
                </a:rPr>
                <a:t> pills production</a:t>
              </a:r>
              <a:endParaRPr lang="fr-CH" sz="1200" b="1" dirty="0">
                <a:solidFill>
                  <a:srgbClr val="FF0000"/>
                </a:solidFill>
              </a:endParaRPr>
            </a:p>
          </p:txBody>
        </p:sp>
        <p:cxnSp>
          <p:nvCxnSpPr>
            <p:cNvPr id="21" name="Straight Arrow Connector 20"/>
            <p:cNvCxnSpPr/>
            <p:nvPr/>
          </p:nvCxnSpPr>
          <p:spPr>
            <a:xfrm>
              <a:off x="6636104" y="3460267"/>
              <a:ext cx="133330" cy="57772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168" y="1972390"/>
            <a:ext cx="2856547" cy="2142410"/>
          </a:xfrm>
          <a:prstGeom prst="rect">
            <a:avLst/>
          </a:prstGeom>
        </p:spPr>
      </p:pic>
      <p:sp>
        <p:nvSpPr>
          <p:cNvPr id="25" name="TextBox 24"/>
          <p:cNvSpPr txBox="1"/>
          <p:nvPr/>
        </p:nvSpPr>
        <p:spPr>
          <a:xfrm>
            <a:off x="1644483" y="1370480"/>
            <a:ext cx="2824812" cy="461665"/>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algn="ctr"/>
            <a:r>
              <a:rPr lang="en-US" sz="1200" b="1" dirty="0" smtClean="0">
                <a:solidFill>
                  <a:srgbClr val="FF0000"/>
                </a:solidFill>
              </a:rPr>
              <a:t>Laboratory for </a:t>
            </a:r>
            <a:r>
              <a:rPr lang="en-US" sz="1200" b="1" dirty="0" err="1" smtClean="0">
                <a:solidFill>
                  <a:srgbClr val="FF0000"/>
                </a:solidFill>
              </a:rPr>
              <a:t>UCx</a:t>
            </a:r>
            <a:r>
              <a:rPr lang="en-US" sz="1200" b="1" dirty="0" smtClean="0">
                <a:solidFill>
                  <a:srgbClr val="FF0000"/>
                </a:solidFill>
              </a:rPr>
              <a:t> production</a:t>
            </a:r>
          </a:p>
          <a:p>
            <a:pPr algn="ctr"/>
            <a:r>
              <a:rPr lang="en-US" sz="1200" b="1" dirty="0" smtClean="0">
                <a:solidFill>
                  <a:srgbClr val="FF0000"/>
                </a:solidFill>
              </a:rPr>
              <a:t>(no </a:t>
            </a:r>
            <a:r>
              <a:rPr lang="en-US" sz="1200" b="1" dirty="0" err="1" smtClean="0">
                <a:solidFill>
                  <a:srgbClr val="FF0000"/>
                </a:solidFill>
              </a:rPr>
              <a:t>nano</a:t>
            </a:r>
            <a:r>
              <a:rPr lang="en-US" sz="1200" b="1" dirty="0" smtClean="0">
                <a:solidFill>
                  <a:srgbClr val="FF0000"/>
                </a:solidFill>
              </a:rPr>
              <a:t>-material handling allowed)</a:t>
            </a:r>
            <a:endParaRPr lang="fr-CH" sz="1200" b="1" dirty="0">
              <a:solidFill>
                <a:srgbClr val="FF0000"/>
              </a:solidFill>
            </a:endParaRPr>
          </a:p>
        </p:txBody>
      </p:sp>
      <p:sp>
        <p:nvSpPr>
          <p:cNvPr id="22" name="TextBox 21"/>
          <p:cNvSpPr txBox="1"/>
          <p:nvPr/>
        </p:nvSpPr>
        <p:spPr>
          <a:xfrm>
            <a:off x="254000" y="4927489"/>
            <a:ext cx="11938000"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New laboratory will offer more space and a modern infrastructure (fully enclosed process requiring less transfer of radioactive powder) for production of </a:t>
            </a:r>
            <a:r>
              <a:rPr lang="en-US" dirty="0" err="1" smtClean="0"/>
              <a:t>UCx</a:t>
            </a:r>
            <a:r>
              <a:rPr lang="en-US" dirty="0" smtClean="0"/>
              <a:t> pill (including pills from </a:t>
            </a:r>
            <a:r>
              <a:rPr lang="en-US" dirty="0" err="1" smtClean="0"/>
              <a:t>nano</a:t>
            </a:r>
            <a:r>
              <a:rPr lang="en-US" dirty="0" smtClean="0"/>
              <a:t>-material powders)</a:t>
            </a:r>
          </a:p>
          <a:p>
            <a:pPr marL="285750" indent="-285750">
              <a:buFont typeface="Arial" panose="020B0604020202020204" pitchFamily="34" charset="0"/>
              <a:buChar char="•"/>
            </a:pPr>
            <a:r>
              <a:rPr lang="en-US" dirty="0" smtClean="0"/>
              <a:t>Storage area necessary for routine targets dismantling (ISOLDE hot cell) </a:t>
            </a:r>
            <a:endParaRPr lang="en-US" dirty="0" smtClean="0"/>
          </a:p>
          <a:p>
            <a:pPr marL="285750" indent="-285750">
              <a:buFont typeface="Arial" panose="020B0604020202020204" pitchFamily="34" charset="0"/>
              <a:buChar char="•"/>
            </a:pPr>
            <a:endParaRPr lang="en-US" dirty="0" smtClean="0"/>
          </a:p>
        </p:txBody>
      </p:sp>
      <p:pic>
        <p:nvPicPr>
          <p:cNvPr id="23" name="Picture 2"/>
          <p:cNvPicPr>
            <a:picLocks noChangeAspect="1" noChangeArrowheads="1"/>
          </p:cNvPicPr>
          <p:nvPr/>
        </p:nvPicPr>
        <p:blipFill>
          <a:blip r:embed="rId4" cstate="print"/>
          <a:srcRect/>
          <a:stretch>
            <a:fillRect/>
          </a:stretch>
        </p:blipFill>
        <p:spPr bwMode="auto">
          <a:xfrm>
            <a:off x="9916675" y="46928"/>
            <a:ext cx="2136775" cy="465137"/>
          </a:xfrm>
          <a:prstGeom prst="rect">
            <a:avLst/>
          </a:prstGeom>
          <a:noFill/>
          <a:ln w="9525">
            <a:noFill/>
            <a:miter lim="800000"/>
            <a:headEnd/>
            <a:tailEnd/>
          </a:ln>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3382950" y="1919146"/>
            <a:ext cx="1686674" cy="2248898"/>
          </a:xfrm>
          <a:prstGeom prst="rect">
            <a:avLst/>
          </a:prstGeom>
        </p:spPr>
      </p:pic>
    </p:spTree>
    <p:extLst>
      <p:ext uri="{BB962C8B-B14F-4D97-AF65-F5344CB8AC3E}">
        <p14:creationId xmlns:p14="http://schemas.microsoft.com/office/powerpoint/2010/main" val="37387652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FR" smtClean="0"/>
              <a:t>24/06/2020</a:t>
            </a:r>
            <a:endParaRPr lang="en-GB"/>
          </a:p>
        </p:txBody>
      </p:sp>
      <p:sp>
        <p:nvSpPr>
          <p:cNvPr id="3" name="Footer Placeholder 2"/>
          <p:cNvSpPr>
            <a:spLocks noGrp="1"/>
          </p:cNvSpPr>
          <p:nvPr>
            <p:ph type="ftr" sz="quarter" idx="11"/>
          </p:nvPr>
        </p:nvSpPr>
        <p:spPr/>
        <p:txBody>
          <a:bodyPr/>
          <a:lstStyle/>
          <a:p>
            <a:r>
              <a:rPr lang="en-GB" smtClean="0"/>
              <a:t>64th Meeting of the INTC - J. Vollaire</a:t>
            </a:r>
            <a:endParaRPr lang="en-GB"/>
          </a:p>
        </p:txBody>
      </p:sp>
      <p:sp>
        <p:nvSpPr>
          <p:cNvPr id="4" name="Slide Number Placeholder 3"/>
          <p:cNvSpPr>
            <a:spLocks noGrp="1"/>
          </p:cNvSpPr>
          <p:nvPr>
            <p:ph type="sldNum" sz="quarter" idx="12"/>
          </p:nvPr>
        </p:nvSpPr>
        <p:spPr/>
        <p:txBody>
          <a:bodyPr/>
          <a:lstStyle/>
          <a:p>
            <a:fld id="{1C151B33-829D-47D6-9AAB-F36ECA45A282}" type="slidenum">
              <a:rPr lang="en-GB" smtClean="0"/>
              <a:t>8</a:t>
            </a:fld>
            <a:endParaRPr lang="en-GB"/>
          </a:p>
        </p:txBody>
      </p:sp>
      <p:sp>
        <p:nvSpPr>
          <p:cNvPr id="5" name="Title 4"/>
          <p:cNvSpPr>
            <a:spLocks noGrp="1"/>
          </p:cNvSpPr>
          <p:nvPr>
            <p:ph type="title"/>
          </p:nvPr>
        </p:nvSpPr>
        <p:spPr/>
        <p:txBody>
          <a:bodyPr/>
          <a:lstStyle/>
          <a:p>
            <a:r>
              <a:rPr lang="en-US" dirty="0" smtClean="0"/>
              <a:t>3D model of the </a:t>
            </a:r>
            <a:r>
              <a:rPr lang="en-US" dirty="0" err="1" smtClean="0"/>
              <a:t>nano</a:t>
            </a:r>
            <a:r>
              <a:rPr lang="en-US" dirty="0" smtClean="0"/>
              <a:t>-laboratory</a:t>
            </a:r>
            <a:endParaRPr lang="fr-CH" dirty="0"/>
          </a:p>
        </p:txBody>
      </p:sp>
      <p:sp>
        <p:nvSpPr>
          <p:cNvPr id="9" name="TextBox 8"/>
          <p:cNvSpPr txBox="1"/>
          <p:nvPr/>
        </p:nvSpPr>
        <p:spPr>
          <a:xfrm>
            <a:off x="9647327" y="5970233"/>
            <a:ext cx="2470548" cy="215444"/>
          </a:xfrm>
          <a:prstGeom prst="rect">
            <a:avLst/>
          </a:prstGeom>
          <a:noFill/>
        </p:spPr>
        <p:txBody>
          <a:bodyPr wrap="none" rtlCol="0">
            <a:spAutoFit/>
          </a:bodyPr>
          <a:lstStyle/>
          <a:p>
            <a:r>
              <a:rPr lang="en-US" sz="800" dirty="0" smtClean="0"/>
              <a:t>Nano-Lab. 3D model integration EN-ACE / EN-CV</a:t>
            </a:r>
            <a:endParaRPr lang="fr-CH" sz="800" dirty="0"/>
          </a:p>
        </p:txBody>
      </p:sp>
      <p:pic>
        <p:nvPicPr>
          <p:cNvPr id="11" name="Picture 2"/>
          <p:cNvPicPr>
            <a:picLocks noChangeAspect="1" noChangeArrowheads="1"/>
          </p:cNvPicPr>
          <p:nvPr/>
        </p:nvPicPr>
        <p:blipFill>
          <a:blip r:embed="rId2" cstate="print"/>
          <a:srcRect/>
          <a:stretch>
            <a:fillRect/>
          </a:stretch>
        </p:blipFill>
        <p:spPr bwMode="auto">
          <a:xfrm>
            <a:off x="9916675" y="46928"/>
            <a:ext cx="2136775" cy="465137"/>
          </a:xfrm>
          <a:prstGeom prst="rect">
            <a:avLst/>
          </a:prstGeom>
          <a:noFill/>
          <a:ln w="9525">
            <a:noFill/>
            <a:miter lim="800000"/>
            <a:headEnd/>
            <a:tailEnd/>
          </a:ln>
        </p:spPr>
      </p:pic>
      <p:sp>
        <p:nvSpPr>
          <p:cNvPr id="12" name="TextBox 11"/>
          <p:cNvSpPr txBox="1"/>
          <p:nvPr/>
        </p:nvSpPr>
        <p:spPr>
          <a:xfrm>
            <a:off x="29029" y="1435962"/>
            <a:ext cx="4603940" cy="2585323"/>
          </a:xfrm>
          <a:prstGeom prst="rect">
            <a:avLst/>
          </a:prstGeom>
          <a:noFill/>
        </p:spPr>
        <p:txBody>
          <a:bodyPr wrap="square" rtlCol="0">
            <a:spAutoFit/>
          </a:bodyPr>
          <a:lstStyle/>
          <a:p>
            <a:pPr marL="285750" indent="-285750">
              <a:buFont typeface="Arial" panose="020B0604020202020204" pitchFamily="34" charset="0"/>
              <a:buChar char="•"/>
            </a:pPr>
            <a:r>
              <a:rPr lang="en-US" dirty="0" smtClean="0"/>
              <a:t>Nuclear ventilation expanded to include the new laboratory (dynamic confinement)        impact </a:t>
            </a:r>
            <a:r>
              <a:rPr lang="en-US" dirty="0" err="1" smtClean="0"/>
              <a:t>activitis</a:t>
            </a:r>
            <a:r>
              <a:rPr lang="en-US" dirty="0" smtClean="0"/>
              <a:t> in 2021</a:t>
            </a:r>
          </a:p>
          <a:p>
            <a:pPr marL="285750" indent="-285750">
              <a:buFont typeface="Arial" panose="020B0604020202020204" pitchFamily="34" charset="0"/>
              <a:buChar char="•"/>
            </a:pPr>
            <a:r>
              <a:rPr lang="en-US" dirty="0" smtClean="0"/>
              <a:t>Fully enclosed process: </a:t>
            </a:r>
          </a:p>
          <a:p>
            <a:pPr marL="742950" lvl="1" indent="-285750">
              <a:buFont typeface="Arial" panose="020B0604020202020204" pitchFamily="34" charset="0"/>
              <a:buChar char="•"/>
            </a:pPr>
            <a:r>
              <a:rPr lang="en-US" dirty="0" smtClean="0"/>
              <a:t>4+1+1 glove boxes</a:t>
            </a:r>
          </a:p>
          <a:p>
            <a:pPr marL="742950" lvl="1" indent="-285750">
              <a:buFont typeface="Arial" panose="020B0604020202020204" pitchFamily="34" charset="0"/>
              <a:buChar char="•"/>
            </a:pPr>
            <a:r>
              <a:rPr lang="en-US" dirty="0" smtClean="0"/>
              <a:t>Enclosure of new pill-press</a:t>
            </a:r>
          </a:p>
          <a:p>
            <a:pPr marL="742950" lvl="1" indent="-285750">
              <a:buFont typeface="Arial" panose="020B0604020202020204" pitchFamily="34" charset="0"/>
              <a:buChar char="•"/>
            </a:pPr>
            <a:r>
              <a:rPr lang="en-US" dirty="0" smtClean="0"/>
              <a:t>Dedicated process ventilation</a:t>
            </a:r>
          </a:p>
          <a:p>
            <a:pPr marL="285750" indent="-285750">
              <a:buFont typeface="Arial" panose="020B0604020202020204" pitchFamily="34" charset="0"/>
              <a:buChar char="•"/>
            </a:pPr>
            <a:r>
              <a:rPr lang="en-US" dirty="0" smtClean="0"/>
              <a:t>Nano-material handling considered in building specification (access SAS…)</a:t>
            </a:r>
            <a:endParaRPr lang="fr-CH" dirty="0"/>
          </a:p>
        </p:txBody>
      </p:sp>
      <p:grpSp>
        <p:nvGrpSpPr>
          <p:cNvPr id="29" name="Group 28"/>
          <p:cNvGrpSpPr/>
          <p:nvPr/>
        </p:nvGrpSpPr>
        <p:grpSpPr>
          <a:xfrm>
            <a:off x="3616504" y="1435962"/>
            <a:ext cx="8555517" cy="4205023"/>
            <a:chOff x="3497933" y="1494019"/>
            <a:chExt cx="8555517" cy="4205023"/>
          </a:xfrm>
        </p:grpSpPr>
        <p:pic>
          <p:nvPicPr>
            <p:cNvPr id="8" name="Picture 7"/>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5857" t="7552" r="2092" b="-908"/>
            <a:stretch/>
          </p:blipFill>
          <p:spPr bwMode="auto">
            <a:xfrm>
              <a:off x="4323708" y="1494019"/>
              <a:ext cx="7729742" cy="3952728"/>
            </a:xfrm>
            <a:prstGeom prst="rect">
              <a:avLst/>
            </a:prstGeom>
            <a:noFill/>
            <a:ln>
              <a:noFill/>
            </a:ln>
          </p:spPr>
        </p:pic>
        <p:cxnSp>
          <p:nvCxnSpPr>
            <p:cNvPr id="14" name="Straight Arrow Connector 13"/>
            <p:cNvCxnSpPr>
              <a:stCxn id="18" idx="0"/>
            </p:cNvCxnSpPr>
            <p:nvPr/>
          </p:nvCxnSpPr>
          <p:spPr>
            <a:xfrm flipV="1">
              <a:off x="6203300" y="4643924"/>
              <a:ext cx="326579" cy="62423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466700" y="5268155"/>
              <a:ext cx="1473200" cy="430887"/>
            </a:xfrm>
            <a:prstGeom prst="rect">
              <a:avLst/>
            </a:prstGeom>
            <a:noFill/>
          </p:spPr>
          <p:txBody>
            <a:bodyPr wrap="square" rtlCol="0">
              <a:spAutoFit/>
            </a:bodyPr>
            <a:lstStyle/>
            <a:p>
              <a:pPr algn="ctr"/>
              <a:r>
                <a:rPr lang="en-US" sz="1100" b="1" dirty="0" smtClean="0"/>
                <a:t>Location for optional glove box</a:t>
              </a:r>
              <a:endParaRPr lang="fr-CH" sz="1100" b="1" dirty="0"/>
            </a:p>
          </p:txBody>
        </p:sp>
        <p:cxnSp>
          <p:nvCxnSpPr>
            <p:cNvPr id="21" name="Straight Arrow Connector 20"/>
            <p:cNvCxnSpPr>
              <a:stCxn id="23" idx="0"/>
            </p:cNvCxnSpPr>
            <p:nvPr/>
          </p:nvCxnSpPr>
          <p:spPr>
            <a:xfrm flipV="1">
              <a:off x="4514398" y="4516914"/>
              <a:ext cx="856442" cy="64920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497933" y="5166120"/>
              <a:ext cx="2032929" cy="430887"/>
            </a:xfrm>
            <a:prstGeom prst="rect">
              <a:avLst/>
            </a:prstGeom>
            <a:noFill/>
          </p:spPr>
          <p:txBody>
            <a:bodyPr wrap="none" rtlCol="0">
              <a:spAutoFit/>
            </a:bodyPr>
            <a:lstStyle/>
            <a:p>
              <a:r>
                <a:rPr lang="en-US" sz="1100" b="1" dirty="0" smtClean="0"/>
                <a:t>4 Glove boxes arrangement</a:t>
              </a:r>
            </a:p>
            <a:p>
              <a:r>
                <a:rPr lang="en-US" sz="1100" b="1" dirty="0" smtClean="0"/>
                <a:t>(UO2+C pill production)</a:t>
              </a:r>
              <a:endParaRPr lang="fr-CH" sz="1100" b="1" dirty="0"/>
            </a:p>
          </p:txBody>
        </p:sp>
        <p:cxnSp>
          <p:nvCxnSpPr>
            <p:cNvPr id="24" name="Straight Arrow Connector 23"/>
            <p:cNvCxnSpPr/>
            <p:nvPr/>
          </p:nvCxnSpPr>
          <p:spPr>
            <a:xfrm flipH="1" flipV="1">
              <a:off x="9124791" y="4664026"/>
              <a:ext cx="196850" cy="56945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8760075" y="5239720"/>
              <a:ext cx="1473200" cy="430887"/>
            </a:xfrm>
            <a:prstGeom prst="rect">
              <a:avLst/>
            </a:prstGeom>
            <a:noFill/>
          </p:spPr>
          <p:txBody>
            <a:bodyPr wrap="square" rtlCol="0">
              <a:spAutoFit/>
            </a:bodyPr>
            <a:lstStyle/>
            <a:p>
              <a:pPr algn="ctr"/>
              <a:r>
                <a:rPr lang="en-US" sz="1100" b="1" dirty="0" smtClean="0"/>
                <a:t>Radioactive material storage</a:t>
              </a:r>
              <a:endParaRPr lang="fr-CH" sz="1100" b="1" dirty="0"/>
            </a:p>
          </p:txBody>
        </p:sp>
        <p:sp>
          <p:nvSpPr>
            <p:cNvPr id="26" name="TextBox 25"/>
            <p:cNvSpPr txBox="1"/>
            <p:nvPr/>
          </p:nvSpPr>
          <p:spPr>
            <a:xfrm>
              <a:off x="9833556" y="4686362"/>
              <a:ext cx="1473200" cy="430887"/>
            </a:xfrm>
            <a:prstGeom prst="rect">
              <a:avLst/>
            </a:prstGeom>
            <a:noFill/>
          </p:spPr>
          <p:txBody>
            <a:bodyPr wrap="square" rtlCol="0">
              <a:spAutoFit/>
            </a:bodyPr>
            <a:lstStyle/>
            <a:p>
              <a:pPr algn="ctr"/>
              <a:r>
                <a:rPr lang="en-US" sz="1100" b="1" dirty="0" smtClean="0"/>
                <a:t>Re-enforced shielding area</a:t>
              </a:r>
              <a:endParaRPr lang="fr-CH" sz="1100" b="1" dirty="0"/>
            </a:p>
          </p:txBody>
        </p:sp>
        <p:cxnSp>
          <p:nvCxnSpPr>
            <p:cNvPr id="27" name="Straight Arrow Connector 26"/>
            <p:cNvCxnSpPr/>
            <p:nvPr/>
          </p:nvCxnSpPr>
          <p:spPr>
            <a:xfrm flipH="1" flipV="1">
              <a:off x="10312145" y="4074472"/>
              <a:ext cx="196850" cy="56945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pic>
        <p:nvPicPr>
          <p:cNvPr id="28" name="Picture 27"/>
          <p:cNvPicPr>
            <a:picLocks noChangeAspect="1"/>
          </p:cNvPicPr>
          <p:nvPr/>
        </p:nvPicPr>
        <p:blipFill rotWithShape="1">
          <a:blip r:embed="rId4"/>
          <a:srcRect t="1037" b="1221"/>
          <a:stretch/>
        </p:blipFill>
        <p:spPr bwMode="auto">
          <a:xfrm>
            <a:off x="331401" y="3996513"/>
            <a:ext cx="1740648" cy="2081442"/>
          </a:xfrm>
          <a:prstGeom prst="rect">
            <a:avLst/>
          </a:prstGeom>
          <a:ln>
            <a:noFill/>
          </a:ln>
          <a:extLst>
            <a:ext uri="{53640926-AAD7-44D8-BBD7-CCE9431645EC}">
              <a14:shadowObscured xmlns:a14="http://schemas.microsoft.com/office/drawing/2010/main"/>
            </a:ext>
          </a:extLst>
        </p:spPr>
      </p:pic>
      <p:sp>
        <p:nvSpPr>
          <p:cNvPr id="34" name="TextBox 33"/>
          <p:cNvSpPr txBox="1"/>
          <p:nvPr/>
        </p:nvSpPr>
        <p:spPr>
          <a:xfrm>
            <a:off x="239717" y="5816345"/>
            <a:ext cx="1736373"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b="1" dirty="0" smtClean="0">
                <a:solidFill>
                  <a:srgbClr val="FF0000"/>
                </a:solidFill>
              </a:rPr>
              <a:t>New pill press</a:t>
            </a:r>
            <a:endParaRPr lang="fr-CH" b="1" dirty="0">
              <a:solidFill>
                <a:srgbClr val="FF0000"/>
              </a:solidFill>
            </a:endParaRPr>
          </a:p>
        </p:txBody>
      </p:sp>
      <p:cxnSp>
        <p:nvCxnSpPr>
          <p:cNvPr id="35" name="Straight Arrow Connector 34"/>
          <p:cNvCxnSpPr>
            <a:stCxn id="37" idx="0"/>
          </p:cNvCxnSpPr>
          <p:nvPr/>
        </p:nvCxnSpPr>
        <p:spPr>
          <a:xfrm flipH="1" flipV="1">
            <a:off x="7644766" y="4016416"/>
            <a:ext cx="667710" cy="102081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648672" y="5037234"/>
            <a:ext cx="1327608" cy="430887"/>
          </a:xfrm>
          <a:prstGeom prst="rect">
            <a:avLst/>
          </a:prstGeom>
          <a:noFill/>
        </p:spPr>
        <p:txBody>
          <a:bodyPr wrap="none" rtlCol="0">
            <a:spAutoFit/>
          </a:bodyPr>
          <a:lstStyle/>
          <a:p>
            <a:pPr algn="ctr"/>
            <a:r>
              <a:rPr lang="en-US" sz="1100" b="1" dirty="0" smtClean="0"/>
              <a:t>glove box</a:t>
            </a:r>
          </a:p>
          <a:p>
            <a:pPr algn="ctr"/>
            <a:r>
              <a:rPr lang="en-US" sz="1100" b="1" dirty="0" smtClean="0"/>
              <a:t>Inert atmosphere</a:t>
            </a:r>
            <a:endParaRPr lang="fr-CH" sz="1100" b="1" dirty="0"/>
          </a:p>
        </p:txBody>
      </p:sp>
      <p:cxnSp>
        <p:nvCxnSpPr>
          <p:cNvPr id="40" name="Straight Arrow Connector 39"/>
          <p:cNvCxnSpPr>
            <a:stCxn id="42" idx="0"/>
          </p:cNvCxnSpPr>
          <p:nvPr/>
        </p:nvCxnSpPr>
        <p:spPr>
          <a:xfrm flipH="1" flipV="1">
            <a:off x="7206707" y="4443003"/>
            <a:ext cx="258026" cy="112258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6628864" y="5565590"/>
            <a:ext cx="1671737" cy="430887"/>
          </a:xfrm>
          <a:prstGeom prst="rect">
            <a:avLst/>
          </a:prstGeom>
          <a:noFill/>
        </p:spPr>
        <p:txBody>
          <a:bodyPr wrap="square" rtlCol="0">
            <a:spAutoFit/>
          </a:bodyPr>
          <a:lstStyle/>
          <a:p>
            <a:pPr algn="ctr"/>
            <a:r>
              <a:rPr lang="en-US" sz="1100" b="1" dirty="0" smtClean="0"/>
              <a:t>Carburation and calibration stands</a:t>
            </a:r>
            <a:endParaRPr lang="fr-CH" sz="1100" b="1" dirty="0"/>
          </a:p>
        </p:txBody>
      </p:sp>
      <p:sp>
        <p:nvSpPr>
          <p:cNvPr id="46" name="Right Arrow 45"/>
          <p:cNvSpPr/>
          <p:nvPr/>
        </p:nvSpPr>
        <p:spPr>
          <a:xfrm>
            <a:off x="1791940" y="2053190"/>
            <a:ext cx="368300" cy="26035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Tree>
    <p:extLst>
      <p:ext uri="{BB962C8B-B14F-4D97-AF65-F5344CB8AC3E}">
        <p14:creationId xmlns:p14="http://schemas.microsoft.com/office/powerpoint/2010/main" val="35302595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CDE95-5BA1-4B01-BCF6-4C936844A96D}"/>
              </a:ext>
            </a:extLst>
          </p:cNvPr>
          <p:cNvSpPr>
            <a:spLocks noGrp="1"/>
          </p:cNvSpPr>
          <p:nvPr>
            <p:ph type="title"/>
          </p:nvPr>
        </p:nvSpPr>
        <p:spPr/>
        <p:txBody>
          <a:bodyPr/>
          <a:lstStyle/>
          <a:p>
            <a:r>
              <a:rPr lang="en-US" dirty="0"/>
              <a:t>Targets for </a:t>
            </a:r>
            <a:r>
              <a:rPr lang="en-US" dirty="0" smtClean="0"/>
              <a:t>2021 (anticipate in 2020)</a:t>
            </a:r>
            <a:endParaRPr lang="en-US" dirty="0"/>
          </a:p>
        </p:txBody>
      </p:sp>
      <p:sp>
        <p:nvSpPr>
          <p:cNvPr id="3" name="Date Placeholder 2">
            <a:extLst>
              <a:ext uri="{FF2B5EF4-FFF2-40B4-BE49-F238E27FC236}">
                <a16:creationId xmlns:a16="http://schemas.microsoft.com/office/drawing/2014/main" id="{718E0F52-2429-44A6-82ED-43FDA9C15270}"/>
              </a:ext>
            </a:extLst>
          </p:cNvPr>
          <p:cNvSpPr>
            <a:spLocks noGrp="1"/>
          </p:cNvSpPr>
          <p:nvPr>
            <p:ph type="dt" sz="half" idx="10"/>
          </p:nvPr>
        </p:nvSpPr>
        <p:spPr/>
        <p:txBody>
          <a:bodyPr/>
          <a:lstStyle/>
          <a:p>
            <a:r>
              <a:rPr lang="fr-FR" smtClean="0"/>
              <a:t>24/06/2020</a:t>
            </a:r>
            <a:endParaRPr lang="en-GB"/>
          </a:p>
        </p:txBody>
      </p:sp>
      <p:sp>
        <p:nvSpPr>
          <p:cNvPr id="4" name="Footer Placeholder 3">
            <a:extLst>
              <a:ext uri="{FF2B5EF4-FFF2-40B4-BE49-F238E27FC236}">
                <a16:creationId xmlns:a16="http://schemas.microsoft.com/office/drawing/2014/main" id="{C61BD880-D93F-40A0-968A-D385FD13D729}"/>
              </a:ext>
            </a:extLst>
          </p:cNvPr>
          <p:cNvSpPr>
            <a:spLocks noGrp="1"/>
          </p:cNvSpPr>
          <p:nvPr>
            <p:ph type="ftr" sz="quarter" idx="11"/>
          </p:nvPr>
        </p:nvSpPr>
        <p:spPr/>
        <p:txBody>
          <a:bodyPr/>
          <a:lstStyle/>
          <a:p>
            <a:r>
              <a:rPr lang="en-GB" smtClean="0"/>
              <a:t>64th Meeting of the INTC - J. Vollaire</a:t>
            </a:r>
            <a:endParaRPr lang="en-GB" dirty="0"/>
          </a:p>
        </p:txBody>
      </p:sp>
      <p:sp>
        <p:nvSpPr>
          <p:cNvPr id="5" name="Slide Number Placeholder 4">
            <a:extLst>
              <a:ext uri="{FF2B5EF4-FFF2-40B4-BE49-F238E27FC236}">
                <a16:creationId xmlns:a16="http://schemas.microsoft.com/office/drawing/2014/main" id="{E805D602-1C66-408C-9983-1CAE1326F7DD}"/>
              </a:ext>
            </a:extLst>
          </p:cNvPr>
          <p:cNvSpPr>
            <a:spLocks noGrp="1"/>
          </p:cNvSpPr>
          <p:nvPr>
            <p:ph type="sldNum" sz="quarter" idx="12"/>
          </p:nvPr>
        </p:nvSpPr>
        <p:spPr/>
        <p:txBody>
          <a:bodyPr/>
          <a:lstStyle/>
          <a:p>
            <a:fld id="{1C151B33-829D-47D6-9AAB-F36ECA45A282}" type="slidenum">
              <a:rPr lang="en-GB" smtClean="0"/>
              <a:pPr/>
              <a:t>9</a:t>
            </a:fld>
            <a:endParaRPr lang="en-GB"/>
          </a:p>
        </p:txBody>
      </p:sp>
      <p:pic>
        <p:nvPicPr>
          <p:cNvPr id="7" name="Content Placeholder 7" descr="A picture containing indoor, open, refrigerator, sitting&#10;&#10;Description automatically generated">
            <a:extLst>
              <a:ext uri="{FF2B5EF4-FFF2-40B4-BE49-F238E27FC236}">
                <a16:creationId xmlns:a16="http://schemas.microsoft.com/office/drawing/2014/main" id="{0BEE7052-2DF3-4B6F-8033-824843DBA650}"/>
              </a:ext>
            </a:extLst>
          </p:cNvPr>
          <p:cNvPicPr>
            <a:picLocks noGrp="1" noChangeAspect="1"/>
          </p:cNvPicPr>
          <p:nvPr>
            <p:ph sz="quarter" idx="13"/>
          </p:nvPr>
        </p:nvPicPr>
        <p:blipFill rotWithShape="1">
          <a:blip r:embed="rId2"/>
          <a:srcRect l="12310" t="8652" r="18801" b="23129"/>
          <a:stretch/>
        </p:blipFill>
        <p:spPr>
          <a:xfrm>
            <a:off x="6264918" y="1976062"/>
            <a:ext cx="2768202" cy="1541970"/>
          </a:xfrm>
        </p:spPr>
      </p:pic>
      <p:pic>
        <p:nvPicPr>
          <p:cNvPr id="39" name="Picture 38">
            <a:extLst>
              <a:ext uri="{FF2B5EF4-FFF2-40B4-BE49-F238E27FC236}">
                <a16:creationId xmlns:a16="http://schemas.microsoft.com/office/drawing/2014/main" id="{AA30E14D-C991-4993-A5AA-0A0E2EFFEC20}"/>
              </a:ext>
            </a:extLst>
          </p:cNvPr>
          <p:cNvPicPr>
            <a:picLocks noChangeAspect="1"/>
          </p:cNvPicPr>
          <p:nvPr/>
        </p:nvPicPr>
        <p:blipFill rotWithShape="1">
          <a:blip r:embed="rId3"/>
          <a:srcRect l="1818" t="15903" r="44146" b="55070"/>
          <a:stretch/>
        </p:blipFill>
        <p:spPr>
          <a:xfrm>
            <a:off x="360109" y="1932480"/>
            <a:ext cx="5476509" cy="1734516"/>
          </a:xfrm>
          <a:prstGeom prst="rect">
            <a:avLst/>
          </a:prstGeom>
        </p:spPr>
      </p:pic>
      <p:sp>
        <p:nvSpPr>
          <p:cNvPr id="40" name="TextBox 39">
            <a:extLst>
              <a:ext uri="{FF2B5EF4-FFF2-40B4-BE49-F238E27FC236}">
                <a16:creationId xmlns:a16="http://schemas.microsoft.com/office/drawing/2014/main" id="{35725F80-FC8F-4888-8019-8C9CAEFF890F}"/>
              </a:ext>
            </a:extLst>
          </p:cNvPr>
          <p:cNvSpPr txBox="1"/>
          <p:nvPr/>
        </p:nvSpPr>
        <p:spPr>
          <a:xfrm>
            <a:off x="259360" y="1329731"/>
            <a:ext cx="5524950" cy="646331"/>
          </a:xfrm>
          <a:prstGeom prst="rect">
            <a:avLst/>
          </a:prstGeom>
          <a:noFill/>
        </p:spPr>
        <p:txBody>
          <a:bodyPr wrap="square" rtlCol="0">
            <a:spAutoFit/>
          </a:bodyPr>
          <a:lstStyle/>
          <a:p>
            <a:r>
              <a:rPr lang="en-US" dirty="0"/>
              <a:t>UCx targets pre-production in view of nanolab ventilation cut Q1-Q2 2021 </a:t>
            </a:r>
          </a:p>
        </p:txBody>
      </p:sp>
      <p:sp>
        <p:nvSpPr>
          <p:cNvPr id="42" name="Rectangle 41">
            <a:extLst>
              <a:ext uri="{FF2B5EF4-FFF2-40B4-BE49-F238E27FC236}">
                <a16:creationId xmlns:a16="http://schemas.microsoft.com/office/drawing/2014/main" id="{728E1F84-FBF7-4C30-AF7D-A62E6E558B03}"/>
              </a:ext>
            </a:extLst>
          </p:cNvPr>
          <p:cNvSpPr/>
          <p:nvPr/>
        </p:nvSpPr>
        <p:spPr>
          <a:xfrm>
            <a:off x="360109" y="3996010"/>
            <a:ext cx="4408748" cy="2031325"/>
          </a:xfrm>
          <a:prstGeom prst="rect">
            <a:avLst/>
          </a:prstGeom>
        </p:spPr>
        <p:txBody>
          <a:bodyPr wrap="square">
            <a:spAutoFit/>
          </a:bodyPr>
          <a:lstStyle/>
          <a:p>
            <a:r>
              <a:rPr lang="en-US" b="1" dirty="0">
                <a:latin typeface="Calibri" panose="020F0502020204030204" pitchFamily="34" charset="0"/>
              </a:rPr>
              <a:t>Targets to be reused for 2021</a:t>
            </a:r>
          </a:p>
          <a:p>
            <a:r>
              <a:rPr lang="en-US" dirty="0">
                <a:latin typeface="Calibri" panose="020F0502020204030204" pitchFamily="34" charset="0"/>
              </a:rPr>
              <a:t>#654-UC-MK1-W</a:t>
            </a:r>
          </a:p>
          <a:p>
            <a:r>
              <a:rPr lang="en-US" dirty="0">
                <a:latin typeface="Calibri" panose="020F0502020204030204" pitchFamily="34" charset="0"/>
              </a:rPr>
              <a:t>#635-UC-MK1-Ta</a:t>
            </a:r>
          </a:p>
          <a:p>
            <a:r>
              <a:rPr lang="en-US" dirty="0">
                <a:latin typeface="Calibri" panose="020F0502020204030204" pitchFamily="34" charset="0"/>
              </a:rPr>
              <a:t>#534-Sn-VD7</a:t>
            </a:r>
          </a:p>
          <a:p>
            <a:r>
              <a:rPr lang="en-US" dirty="0">
                <a:latin typeface="Calibri" panose="020F0502020204030204" pitchFamily="34" charset="0"/>
              </a:rPr>
              <a:t>#619-Pb-VD</a:t>
            </a:r>
          </a:p>
          <a:p>
            <a:r>
              <a:rPr lang="en-US" dirty="0">
                <a:latin typeface="Calibri" panose="020F0502020204030204" pitchFamily="34" charset="0"/>
              </a:rPr>
              <a:t>#653-UC-Ta-n</a:t>
            </a:r>
          </a:p>
          <a:p>
            <a:r>
              <a:rPr lang="en-US" dirty="0">
                <a:latin typeface="Calibri" panose="020F0502020204030204" pitchFamily="34" charset="0"/>
              </a:rPr>
              <a:t>#641-UC-Ta</a:t>
            </a:r>
          </a:p>
        </p:txBody>
      </p:sp>
      <p:graphicFrame>
        <p:nvGraphicFramePr>
          <p:cNvPr id="43" name="Table 42">
            <a:extLst>
              <a:ext uri="{FF2B5EF4-FFF2-40B4-BE49-F238E27FC236}">
                <a16:creationId xmlns:a16="http://schemas.microsoft.com/office/drawing/2014/main" id="{D8BA807C-B011-4495-A2FE-E1A660391986}"/>
              </a:ext>
            </a:extLst>
          </p:cNvPr>
          <p:cNvGraphicFramePr>
            <a:graphicFrameLocks noGrp="1"/>
          </p:cNvGraphicFramePr>
          <p:nvPr>
            <p:extLst>
              <p:ext uri="{D42A27DB-BD31-4B8C-83A1-F6EECF244321}">
                <p14:modId xmlns:p14="http://schemas.microsoft.com/office/powerpoint/2010/main" val="3365048250"/>
              </p:ext>
            </p:extLst>
          </p:nvPr>
        </p:nvGraphicFramePr>
        <p:xfrm>
          <a:off x="9628614" y="1944417"/>
          <a:ext cx="964897" cy="1422400"/>
        </p:xfrm>
        <a:graphic>
          <a:graphicData uri="http://schemas.openxmlformats.org/drawingml/2006/table">
            <a:tbl>
              <a:tblPr/>
              <a:tblGrid>
                <a:gridCol w="964897">
                  <a:extLst>
                    <a:ext uri="{9D8B030D-6E8A-4147-A177-3AD203B41FA5}">
                      <a16:colId xmlns:a16="http://schemas.microsoft.com/office/drawing/2014/main" val="3213513562"/>
                    </a:ext>
                  </a:extLst>
                </a:gridCol>
              </a:tblGrid>
              <a:tr h="0">
                <a:tc>
                  <a:txBody>
                    <a:bodyPr/>
                    <a:lstStyle/>
                    <a:p>
                      <a:pPr marL="0" marR="0" fontAlgn="t">
                        <a:spcBef>
                          <a:spcPts val="0"/>
                        </a:spcBef>
                        <a:spcAft>
                          <a:spcPts val="0"/>
                        </a:spcAft>
                      </a:pPr>
                      <a:r>
                        <a:rPr lang="en-US" sz="1200" dirty="0">
                          <a:effectLst/>
                          <a:latin typeface="Calibri" panose="020F0502020204030204" pitchFamily="34" charset="0"/>
                        </a:rPr>
                        <a:t>708-UC-MK1</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271638774"/>
                  </a:ext>
                </a:extLst>
              </a:tr>
              <a:tr h="0">
                <a:tc>
                  <a:txBody>
                    <a:bodyPr/>
                    <a:lstStyle/>
                    <a:p>
                      <a:pPr marL="0" marR="0" fontAlgn="t">
                        <a:spcBef>
                          <a:spcPts val="0"/>
                        </a:spcBef>
                        <a:spcAft>
                          <a:spcPts val="0"/>
                        </a:spcAft>
                      </a:pPr>
                      <a:r>
                        <a:rPr lang="en-US" sz="1200" dirty="0">
                          <a:effectLst/>
                          <a:latin typeface="Calibri" panose="020F0502020204030204" pitchFamily="34" charset="0"/>
                        </a:rPr>
                        <a:t>709-UC-MK1</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856056465"/>
                  </a:ext>
                </a:extLst>
              </a:tr>
              <a:tr h="0">
                <a:tc>
                  <a:txBody>
                    <a:bodyPr/>
                    <a:lstStyle/>
                    <a:p>
                      <a:pPr marL="0" marR="0" fontAlgn="t">
                        <a:spcBef>
                          <a:spcPts val="0"/>
                        </a:spcBef>
                        <a:spcAft>
                          <a:spcPts val="0"/>
                        </a:spcAft>
                      </a:pPr>
                      <a:r>
                        <a:rPr lang="en-US" sz="1200" dirty="0">
                          <a:effectLst/>
                          <a:latin typeface="Calibri" panose="020F0502020204030204" pitchFamily="34" charset="0"/>
                        </a:rPr>
                        <a:t>710-UC-MK1</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3161568387"/>
                  </a:ext>
                </a:extLst>
              </a:tr>
              <a:tr h="0">
                <a:tc>
                  <a:txBody>
                    <a:bodyPr/>
                    <a:lstStyle/>
                    <a:p>
                      <a:pPr marL="0" marR="0" fontAlgn="t">
                        <a:spcBef>
                          <a:spcPts val="0"/>
                        </a:spcBef>
                        <a:spcAft>
                          <a:spcPts val="0"/>
                        </a:spcAft>
                      </a:pPr>
                      <a:r>
                        <a:rPr lang="en-US" sz="1200" dirty="0">
                          <a:effectLst/>
                          <a:latin typeface="Calibri" panose="020F0502020204030204" pitchFamily="34" charset="0"/>
                        </a:rPr>
                        <a:t>711-UC-MK1</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1188298750"/>
                  </a:ext>
                </a:extLst>
              </a:tr>
              <a:tr h="0">
                <a:tc>
                  <a:txBody>
                    <a:bodyPr/>
                    <a:lstStyle/>
                    <a:p>
                      <a:pPr marL="0" marR="0" fontAlgn="t">
                        <a:spcBef>
                          <a:spcPts val="0"/>
                        </a:spcBef>
                        <a:spcAft>
                          <a:spcPts val="0"/>
                        </a:spcAft>
                      </a:pPr>
                      <a:r>
                        <a:rPr lang="en-US" sz="1200" dirty="0">
                          <a:effectLst/>
                          <a:latin typeface="Calibri" panose="020F0502020204030204" pitchFamily="34" charset="0"/>
                        </a:rPr>
                        <a:t>712-UC-MK1</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1805550733"/>
                  </a:ext>
                </a:extLst>
              </a:tr>
            </a:tbl>
          </a:graphicData>
        </a:graphic>
      </p:graphicFrame>
      <p:sp>
        <p:nvSpPr>
          <p:cNvPr id="44" name="TextBox 43">
            <a:extLst>
              <a:ext uri="{FF2B5EF4-FFF2-40B4-BE49-F238E27FC236}">
                <a16:creationId xmlns:a16="http://schemas.microsoft.com/office/drawing/2014/main" id="{AB553101-A5C9-415C-8C3B-FE12B32A723D}"/>
              </a:ext>
            </a:extLst>
          </p:cNvPr>
          <p:cNvSpPr txBox="1"/>
          <p:nvPr/>
        </p:nvSpPr>
        <p:spPr>
          <a:xfrm>
            <a:off x="5988949" y="1425750"/>
            <a:ext cx="3320140" cy="369332"/>
          </a:xfrm>
          <a:prstGeom prst="rect">
            <a:avLst/>
          </a:prstGeom>
          <a:noFill/>
        </p:spPr>
        <p:txBody>
          <a:bodyPr wrap="none" rtlCol="0">
            <a:spAutoFit/>
          </a:bodyPr>
          <a:lstStyle/>
          <a:p>
            <a:r>
              <a:rPr lang="en-US" dirty="0"/>
              <a:t>UO+C pills production ongoing</a:t>
            </a:r>
          </a:p>
        </p:txBody>
      </p:sp>
      <p:sp>
        <p:nvSpPr>
          <p:cNvPr id="45" name="TextBox 44">
            <a:extLst>
              <a:ext uri="{FF2B5EF4-FFF2-40B4-BE49-F238E27FC236}">
                <a16:creationId xmlns:a16="http://schemas.microsoft.com/office/drawing/2014/main" id="{C722B889-A9E9-43FF-8DA3-541267541A6F}"/>
              </a:ext>
            </a:extLst>
          </p:cNvPr>
          <p:cNvSpPr txBox="1"/>
          <p:nvPr/>
        </p:nvSpPr>
        <p:spPr>
          <a:xfrm>
            <a:off x="9513728" y="1425750"/>
            <a:ext cx="2159566" cy="369332"/>
          </a:xfrm>
          <a:prstGeom prst="rect">
            <a:avLst/>
          </a:prstGeom>
          <a:noFill/>
        </p:spPr>
        <p:txBody>
          <a:bodyPr wrap="none" rtlCol="0">
            <a:spAutoFit/>
          </a:bodyPr>
          <a:lstStyle/>
          <a:p>
            <a:r>
              <a:rPr lang="en-US" dirty="0"/>
              <a:t>10 targets in queue</a:t>
            </a:r>
          </a:p>
        </p:txBody>
      </p:sp>
      <p:graphicFrame>
        <p:nvGraphicFramePr>
          <p:cNvPr id="46" name="Table 45">
            <a:extLst>
              <a:ext uri="{FF2B5EF4-FFF2-40B4-BE49-F238E27FC236}">
                <a16:creationId xmlns:a16="http://schemas.microsoft.com/office/drawing/2014/main" id="{23996E31-1EF9-4EB1-BFFD-02F338496A5F}"/>
              </a:ext>
            </a:extLst>
          </p:cNvPr>
          <p:cNvGraphicFramePr>
            <a:graphicFrameLocks noGrp="1"/>
          </p:cNvGraphicFramePr>
          <p:nvPr>
            <p:extLst>
              <p:ext uri="{D42A27DB-BD31-4B8C-83A1-F6EECF244321}">
                <p14:modId xmlns:p14="http://schemas.microsoft.com/office/powerpoint/2010/main" val="4980807"/>
              </p:ext>
            </p:extLst>
          </p:nvPr>
        </p:nvGraphicFramePr>
        <p:xfrm>
          <a:off x="10708397" y="1944417"/>
          <a:ext cx="964897" cy="1422400"/>
        </p:xfrm>
        <a:graphic>
          <a:graphicData uri="http://schemas.openxmlformats.org/drawingml/2006/table">
            <a:tbl>
              <a:tblPr/>
              <a:tblGrid>
                <a:gridCol w="964897">
                  <a:extLst>
                    <a:ext uri="{9D8B030D-6E8A-4147-A177-3AD203B41FA5}">
                      <a16:colId xmlns:a16="http://schemas.microsoft.com/office/drawing/2014/main" val="3213513562"/>
                    </a:ext>
                  </a:extLst>
                </a:gridCol>
              </a:tblGrid>
              <a:tr h="0">
                <a:tc>
                  <a:txBody>
                    <a:bodyPr/>
                    <a:lstStyle/>
                    <a:p>
                      <a:pPr marL="0" marR="0" fontAlgn="t">
                        <a:spcBef>
                          <a:spcPts val="0"/>
                        </a:spcBef>
                        <a:spcAft>
                          <a:spcPts val="0"/>
                        </a:spcAft>
                      </a:pPr>
                      <a:r>
                        <a:rPr lang="en-US" sz="1200" dirty="0">
                          <a:effectLst/>
                          <a:latin typeface="Calibri" panose="020F0502020204030204" pitchFamily="34" charset="0"/>
                        </a:rPr>
                        <a:t>713-UC-VD5</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337449576"/>
                  </a:ext>
                </a:extLst>
              </a:tr>
              <a:tr h="0">
                <a:tc>
                  <a:txBody>
                    <a:bodyPr/>
                    <a:lstStyle/>
                    <a:p>
                      <a:pPr marL="0" marR="0" fontAlgn="t">
                        <a:spcBef>
                          <a:spcPts val="0"/>
                        </a:spcBef>
                        <a:spcAft>
                          <a:spcPts val="0"/>
                        </a:spcAft>
                      </a:pPr>
                      <a:r>
                        <a:rPr lang="en-US" sz="1200" dirty="0">
                          <a:effectLst/>
                          <a:latin typeface="Calibri" panose="020F0502020204030204" pitchFamily="34" charset="0"/>
                        </a:rPr>
                        <a:t>714-UC-VD7</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1013586493"/>
                  </a:ext>
                </a:extLst>
              </a:tr>
              <a:tr h="0">
                <a:tc>
                  <a:txBody>
                    <a:bodyPr/>
                    <a:lstStyle/>
                    <a:p>
                      <a:pPr marL="0" marR="0" fontAlgn="t">
                        <a:spcBef>
                          <a:spcPts val="0"/>
                        </a:spcBef>
                        <a:spcAft>
                          <a:spcPts val="0"/>
                        </a:spcAft>
                      </a:pPr>
                      <a:r>
                        <a:rPr lang="en-US" sz="1200" dirty="0">
                          <a:effectLst/>
                          <a:latin typeface="Calibri" panose="020F0502020204030204" pitchFamily="34" charset="0"/>
                        </a:rPr>
                        <a:t>715-UC-MK1</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976096732"/>
                  </a:ext>
                </a:extLst>
              </a:tr>
              <a:tr h="0">
                <a:tc>
                  <a:txBody>
                    <a:bodyPr/>
                    <a:lstStyle/>
                    <a:p>
                      <a:pPr marL="0" marR="0" fontAlgn="t">
                        <a:spcBef>
                          <a:spcPts val="0"/>
                        </a:spcBef>
                        <a:spcAft>
                          <a:spcPts val="0"/>
                        </a:spcAft>
                      </a:pPr>
                      <a:r>
                        <a:rPr lang="en-US" sz="1200" dirty="0">
                          <a:effectLst/>
                          <a:latin typeface="Calibri" panose="020F0502020204030204" pitchFamily="34" charset="0"/>
                        </a:rPr>
                        <a:t>716-UC-MK1</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512492339"/>
                  </a:ext>
                </a:extLst>
              </a:tr>
              <a:tr h="0">
                <a:tc>
                  <a:txBody>
                    <a:bodyPr/>
                    <a:lstStyle/>
                    <a:p>
                      <a:pPr marL="0" marR="0" fontAlgn="t">
                        <a:spcBef>
                          <a:spcPts val="0"/>
                        </a:spcBef>
                        <a:spcAft>
                          <a:spcPts val="0"/>
                        </a:spcAft>
                      </a:pPr>
                      <a:r>
                        <a:rPr lang="en-US" sz="1200" dirty="0">
                          <a:effectLst/>
                          <a:latin typeface="Calibri" panose="020F0502020204030204" pitchFamily="34" charset="0"/>
                        </a:rPr>
                        <a:t>717-UC-MK1</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949656861"/>
                  </a:ext>
                </a:extLst>
              </a:tr>
            </a:tbl>
          </a:graphicData>
        </a:graphic>
      </p:graphicFrame>
      <p:sp>
        <p:nvSpPr>
          <p:cNvPr id="47" name="Rectangle 46">
            <a:extLst>
              <a:ext uri="{FF2B5EF4-FFF2-40B4-BE49-F238E27FC236}">
                <a16:creationId xmlns:a16="http://schemas.microsoft.com/office/drawing/2014/main" id="{651016A2-2F91-4013-8227-517B2F94B03F}"/>
              </a:ext>
            </a:extLst>
          </p:cNvPr>
          <p:cNvSpPr/>
          <p:nvPr/>
        </p:nvSpPr>
        <p:spPr>
          <a:xfrm>
            <a:off x="3622842" y="3993348"/>
            <a:ext cx="6169787" cy="1477328"/>
          </a:xfrm>
          <a:prstGeom prst="rect">
            <a:avLst/>
          </a:prstGeom>
        </p:spPr>
        <p:txBody>
          <a:bodyPr wrap="square">
            <a:spAutoFit/>
          </a:bodyPr>
          <a:lstStyle/>
          <a:p>
            <a:r>
              <a:rPr lang="en-US" b="1" dirty="0">
                <a:latin typeface="Calibri" panose="020F0502020204030204" pitchFamily="34" charset="0"/>
                <a:cs typeface="Calibri" panose="020F0502020204030204" pitchFamily="34" charset="0"/>
              </a:rPr>
              <a:t>Also available: Targets from TISD tests </a:t>
            </a:r>
          </a:p>
          <a:p>
            <a:pPr fontAlgn="t"/>
            <a:r>
              <a:rPr lang="en-US" dirty="0">
                <a:latin typeface="Calibri" panose="020F0502020204030204" pitchFamily="34" charset="0"/>
                <a:cs typeface="Calibri" panose="020F0502020204030204" pitchFamily="34" charset="0"/>
              </a:rPr>
              <a:t>#638-UC-MK1-Re</a:t>
            </a:r>
          </a:p>
          <a:p>
            <a:pPr fontAlgn="t"/>
            <a:r>
              <a:rPr lang="en-US" dirty="0">
                <a:latin typeface="Calibri" panose="020F0502020204030204" pitchFamily="34" charset="0"/>
                <a:cs typeface="Calibri" panose="020F0502020204030204" pitchFamily="34" charset="0"/>
              </a:rPr>
              <a:t>#659-UC-VD7</a:t>
            </a:r>
          </a:p>
          <a:p>
            <a:pPr fontAlgn="t"/>
            <a:r>
              <a:rPr lang="en-US" dirty="0">
                <a:latin typeface="Calibri" panose="020F0502020204030204" pitchFamily="34" charset="0"/>
                <a:cs typeface="Calibri" panose="020F0502020204030204" pitchFamily="34" charset="0"/>
              </a:rPr>
              <a:t>#668M-UC-VD5</a:t>
            </a:r>
          </a:p>
          <a:p>
            <a:pPr fontAlgn="t"/>
            <a:r>
              <a:rPr lang="en-US" dirty="0">
                <a:latin typeface="Calibri" panose="020F0502020204030204" pitchFamily="34" charset="0"/>
                <a:cs typeface="Calibri" panose="020F0502020204030204" pitchFamily="34" charset="0"/>
              </a:rPr>
              <a:t>#637-UC-MK1-W</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53741" y="3856573"/>
            <a:ext cx="4077775" cy="2281730"/>
          </a:xfrm>
          <a:prstGeom prst="rect">
            <a:avLst/>
          </a:prstGeom>
        </p:spPr>
      </p:pic>
      <p:sp>
        <p:nvSpPr>
          <p:cNvPr id="8" name="TextBox 7"/>
          <p:cNvSpPr txBox="1"/>
          <p:nvPr/>
        </p:nvSpPr>
        <p:spPr>
          <a:xfrm>
            <a:off x="7649019" y="3501653"/>
            <a:ext cx="4275529" cy="369332"/>
          </a:xfrm>
          <a:prstGeom prst="rect">
            <a:avLst/>
          </a:prstGeom>
          <a:noFill/>
        </p:spPr>
        <p:txBody>
          <a:bodyPr wrap="none" rtlCol="0">
            <a:spAutoFit/>
          </a:bodyPr>
          <a:lstStyle/>
          <a:p>
            <a:r>
              <a:rPr lang="en-US" dirty="0" smtClean="0">
                <a:solidFill>
                  <a:srgbClr val="FF0000"/>
                </a:solidFill>
              </a:rPr>
              <a:t>Production of storage container ongoing</a:t>
            </a:r>
            <a:endParaRPr lang="fr-CH" dirty="0">
              <a:solidFill>
                <a:srgbClr val="FF0000"/>
              </a:solidFill>
            </a:endParaRPr>
          </a:p>
        </p:txBody>
      </p:sp>
      <p:sp>
        <p:nvSpPr>
          <p:cNvPr id="17" name="TextBox 16"/>
          <p:cNvSpPr txBox="1"/>
          <p:nvPr/>
        </p:nvSpPr>
        <p:spPr>
          <a:xfrm>
            <a:off x="5873098" y="5961529"/>
            <a:ext cx="1712328" cy="215444"/>
          </a:xfrm>
          <a:prstGeom prst="rect">
            <a:avLst/>
          </a:prstGeom>
          <a:noFill/>
        </p:spPr>
        <p:txBody>
          <a:bodyPr wrap="none" rtlCol="0">
            <a:spAutoFit/>
          </a:bodyPr>
          <a:lstStyle/>
          <a:p>
            <a:r>
              <a:rPr lang="en-US" sz="800" b="1" dirty="0" smtClean="0"/>
              <a:t>B. Crepieux, M. Owen, S. Rothe</a:t>
            </a:r>
            <a:endParaRPr lang="fr-CH" sz="800" b="1" dirty="0"/>
          </a:p>
        </p:txBody>
      </p:sp>
      <p:pic>
        <p:nvPicPr>
          <p:cNvPr id="18" name="Picture 2"/>
          <p:cNvPicPr>
            <a:picLocks noChangeAspect="1" noChangeArrowheads="1"/>
          </p:cNvPicPr>
          <p:nvPr/>
        </p:nvPicPr>
        <p:blipFill>
          <a:blip r:embed="rId5" cstate="print"/>
          <a:srcRect/>
          <a:stretch>
            <a:fillRect/>
          </a:stretch>
        </p:blipFill>
        <p:spPr bwMode="auto">
          <a:xfrm>
            <a:off x="9916675" y="46928"/>
            <a:ext cx="2136775" cy="465137"/>
          </a:xfrm>
          <a:prstGeom prst="rect">
            <a:avLst/>
          </a:prstGeom>
          <a:noFill/>
          <a:ln w="9525">
            <a:noFill/>
            <a:miter lim="800000"/>
            <a:headEnd/>
            <a:tailEnd/>
          </a:ln>
        </p:spPr>
      </p:pic>
    </p:spTree>
    <p:extLst>
      <p:ext uri="{BB962C8B-B14F-4D97-AF65-F5344CB8AC3E}">
        <p14:creationId xmlns:p14="http://schemas.microsoft.com/office/powerpoint/2010/main" val="12530706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5">
      <a:dk1>
        <a:srgbClr val="595959"/>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4399</TotalTime>
  <Words>1434</Words>
  <Application>Microsoft Office PowerPoint</Application>
  <PresentationFormat>Widescreen</PresentationFormat>
  <Paragraphs>211</Paragraphs>
  <Slides>18</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18</vt:i4>
      </vt:variant>
    </vt:vector>
  </HeadingPairs>
  <TitlesOfParts>
    <vt:vector size="25" baseType="lpstr">
      <vt:lpstr>Arial</vt:lpstr>
      <vt:lpstr>Calibri</vt:lpstr>
      <vt:lpstr>Calibri Light</vt:lpstr>
      <vt:lpstr>NexusSans</vt:lpstr>
      <vt:lpstr>Wingdings</vt:lpstr>
      <vt:lpstr>Office Theme</vt:lpstr>
      <vt:lpstr>1_Office Theme</vt:lpstr>
      <vt:lpstr>ISOLDE Technical Report</vt:lpstr>
      <vt:lpstr>Outline</vt:lpstr>
      <vt:lpstr>CERN since the last INTC</vt:lpstr>
      <vt:lpstr>FE10 production status (installation on GPS)</vt:lpstr>
      <vt:lpstr>FE11 production status (installation on HRS)</vt:lpstr>
      <vt:lpstr>Nano-Laboratory Construction</vt:lpstr>
      <vt:lpstr>New nano-laboratory – operational constraints</vt:lpstr>
      <vt:lpstr>3D model of the nano-laboratory</vt:lpstr>
      <vt:lpstr>Targets for 2021 (anticipate in 2020)</vt:lpstr>
      <vt:lpstr>MEDICIS Status Report (02/20 to 06/20)</vt:lpstr>
      <vt:lpstr>New Fast Tape Station</vt:lpstr>
      <vt:lpstr>Status REX &amp; HIE ISOLDE </vt:lpstr>
      <vt:lpstr>REX EBIS new immersed Electron gun and Drift Tube work</vt:lpstr>
      <vt:lpstr>REX 3 new diagnostic boxes + additional steerer</vt:lpstr>
      <vt:lpstr>Revised LS2 Master Schedule for ISOLDE</vt:lpstr>
      <vt:lpstr>PowerPoint Presentation</vt:lpstr>
      <vt:lpstr>Summary </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Louisa Elizabeth Catherall</dc:creator>
  <cp:lastModifiedBy>Joachim Vollaire</cp:lastModifiedBy>
  <cp:revision>304</cp:revision>
  <dcterms:created xsi:type="dcterms:W3CDTF">2019-11-06T09:35:48Z</dcterms:created>
  <dcterms:modified xsi:type="dcterms:W3CDTF">2020-06-24T05:15:09Z</dcterms:modified>
</cp:coreProperties>
</file>