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08" r:id="rId1"/>
  </p:sldMasterIdLst>
  <p:notesMasterIdLst>
    <p:notesMasterId r:id="rId32"/>
  </p:notesMasterIdLst>
  <p:handoutMasterIdLst>
    <p:handoutMasterId r:id="rId33"/>
  </p:handoutMasterIdLst>
  <p:sldIdLst>
    <p:sldId id="1104" r:id="rId2"/>
    <p:sldId id="1121" r:id="rId3"/>
    <p:sldId id="1123" r:id="rId4"/>
    <p:sldId id="1122" r:id="rId5"/>
    <p:sldId id="1124" r:id="rId6"/>
    <p:sldId id="1015" r:id="rId7"/>
    <p:sldId id="699" r:id="rId8"/>
    <p:sldId id="1095" r:id="rId9"/>
    <p:sldId id="1105" r:id="rId10"/>
    <p:sldId id="1108" r:id="rId11"/>
    <p:sldId id="1076" r:id="rId12"/>
    <p:sldId id="1083" r:id="rId13"/>
    <p:sldId id="1085" r:id="rId14"/>
    <p:sldId id="1101" r:id="rId15"/>
    <p:sldId id="1112" r:id="rId16"/>
    <p:sldId id="1115" r:id="rId17"/>
    <p:sldId id="1116" r:id="rId18"/>
    <p:sldId id="1118" r:id="rId19"/>
    <p:sldId id="1120" r:id="rId20"/>
    <p:sldId id="1113" r:id="rId21"/>
    <p:sldId id="1073" r:id="rId22"/>
    <p:sldId id="1117" r:id="rId23"/>
    <p:sldId id="1119" r:id="rId24"/>
    <p:sldId id="1114" r:id="rId25"/>
    <p:sldId id="1080" r:id="rId26"/>
    <p:sldId id="1102" r:id="rId27"/>
    <p:sldId id="1094" r:id="rId28"/>
    <p:sldId id="1107" r:id="rId29"/>
    <p:sldId id="1109" r:id="rId30"/>
    <p:sldId id="1106" r:id="rId31"/>
  </p:sldIdLst>
  <p:sldSz cx="9906000" cy="6858000" type="A4"/>
  <p:notesSz cx="9867900" cy="6746875"/>
  <p:defaultTextStyle>
    <a:defPPr>
      <a:defRPr lang="en-US"/>
    </a:defPPr>
    <a:lvl1pPr algn="l" rtl="0" fontAlgn="base">
      <a:spcBef>
        <a:spcPct val="20000"/>
      </a:spcBef>
      <a:spcAft>
        <a:spcPct val="0"/>
      </a:spcAft>
      <a:buClr>
        <a:srgbClr val="ED9719"/>
      </a:buClr>
      <a:buSzPct val="65000"/>
      <a:buFont typeface="Wingdings" charset="2"/>
      <a:defRPr sz="2400" kern="1200">
        <a:solidFill>
          <a:schemeClr val="tx1"/>
        </a:solidFill>
        <a:effectLst>
          <a:outerShdw blurRad="38100" dist="38100" dir="2700000" algn="tl">
            <a:srgbClr val="000000">
              <a:alpha val="43137"/>
            </a:srgbClr>
          </a:outerShdw>
        </a:effectLst>
        <a:latin typeface="Tahoma" charset="0"/>
        <a:ea typeface="+mn-ea"/>
        <a:cs typeface="+mn-cs"/>
      </a:defRPr>
    </a:lvl1pPr>
    <a:lvl2pPr marL="457200" algn="l" rtl="0" fontAlgn="base">
      <a:spcBef>
        <a:spcPct val="20000"/>
      </a:spcBef>
      <a:spcAft>
        <a:spcPct val="0"/>
      </a:spcAft>
      <a:buClr>
        <a:srgbClr val="ED9719"/>
      </a:buClr>
      <a:buSzPct val="65000"/>
      <a:buFont typeface="Wingdings" charset="2"/>
      <a:defRPr sz="2400" kern="1200">
        <a:solidFill>
          <a:schemeClr val="tx1"/>
        </a:solidFill>
        <a:effectLst>
          <a:outerShdw blurRad="38100" dist="38100" dir="2700000" algn="tl">
            <a:srgbClr val="000000">
              <a:alpha val="43137"/>
            </a:srgbClr>
          </a:outerShdw>
        </a:effectLst>
        <a:latin typeface="Tahoma" charset="0"/>
        <a:ea typeface="+mn-ea"/>
        <a:cs typeface="+mn-cs"/>
      </a:defRPr>
    </a:lvl2pPr>
    <a:lvl3pPr marL="914400" algn="l" rtl="0" fontAlgn="base">
      <a:spcBef>
        <a:spcPct val="20000"/>
      </a:spcBef>
      <a:spcAft>
        <a:spcPct val="0"/>
      </a:spcAft>
      <a:buClr>
        <a:srgbClr val="ED9719"/>
      </a:buClr>
      <a:buSzPct val="65000"/>
      <a:buFont typeface="Wingdings" charset="2"/>
      <a:defRPr sz="2400" kern="1200">
        <a:solidFill>
          <a:schemeClr val="tx1"/>
        </a:solidFill>
        <a:effectLst>
          <a:outerShdw blurRad="38100" dist="38100" dir="2700000" algn="tl">
            <a:srgbClr val="000000">
              <a:alpha val="43137"/>
            </a:srgbClr>
          </a:outerShdw>
        </a:effectLst>
        <a:latin typeface="Tahoma" charset="0"/>
        <a:ea typeface="+mn-ea"/>
        <a:cs typeface="+mn-cs"/>
      </a:defRPr>
    </a:lvl3pPr>
    <a:lvl4pPr marL="1371600" algn="l" rtl="0" fontAlgn="base">
      <a:spcBef>
        <a:spcPct val="20000"/>
      </a:spcBef>
      <a:spcAft>
        <a:spcPct val="0"/>
      </a:spcAft>
      <a:buClr>
        <a:srgbClr val="ED9719"/>
      </a:buClr>
      <a:buSzPct val="65000"/>
      <a:buFont typeface="Wingdings" charset="2"/>
      <a:defRPr sz="2400" kern="1200">
        <a:solidFill>
          <a:schemeClr val="tx1"/>
        </a:solidFill>
        <a:effectLst>
          <a:outerShdw blurRad="38100" dist="38100" dir="2700000" algn="tl">
            <a:srgbClr val="000000">
              <a:alpha val="43137"/>
            </a:srgbClr>
          </a:outerShdw>
        </a:effectLst>
        <a:latin typeface="Tahoma" charset="0"/>
        <a:ea typeface="+mn-ea"/>
        <a:cs typeface="+mn-cs"/>
      </a:defRPr>
    </a:lvl4pPr>
    <a:lvl5pPr marL="1828800" algn="l" rtl="0" fontAlgn="base">
      <a:spcBef>
        <a:spcPct val="20000"/>
      </a:spcBef>
      <a:spcAft>
        <a:spcPct val="0"/>
      </a:spcAft>
      <a:buClr>
        <a:srgbClr val="ED9719"/>
      </a:buClr>
      <a:buSzPct val="65000"/>
      <a:buFont typeface="Wingdings" charset="2"/>
      <a:defRPr sz="2400" kern="1200">
        <a:solidFill>
          <a:schemeClr val="tx1"/>
        </a:solidFill>
        <a:effectLst>
          <a:outerShdw blurRad="38100" dist="38100" dir="2700000" algn="tl">
            <a:srgbClr val="000000">
              <a:alpha val="43137"/>
            </a:srgbClr>
          </a:outerShdw>
        </a:effectLst>
        <a:latin typeface="Tahoma" charset="0"/>
        <a:ea typeface="+mn-ea"/>
        <a:cs typeface="+mn-cs"/>
      </a:defRPr>
    </a:lvl5pPr>
    <a:lvl6pPr marL="2286000" algn="l" defTabSz="914400" rtl="0" eaLnBrk="1" latinLnBrk="0" hangingPunct="1">
      <a:defRPr sz="2400" kern="1200">
        <a:solidFill>
          <a:schemeClr val="tx1"/>
        </a:solidFill>
        <a:effectLst>
          <a:outerShdw blurRad="38100" dist="38100" dir="2700000" algn="tl">
            <a:srgbClr val="000000">
              <a:alpha val="43137"/>
            </a:srgbClr>
          </a:outerShdw>
        </a:effectLst>
        <a:latin typeface="Tahoma" charset="0"/>
        <a:ea typeface="+mn-ea"/>
        <a:cs typeface="+mn-cs"/>
      </a:defRPr>
    </a:lvl6pPr>
    <a:lvl7pPr marL="2743200" algn="l" defTabSz="914400" rtl="0" eaLnBrk="1" latinLnBrk="0" hangingPunct="1">
      <a:defRPr sz="2400" kern="1200">
        <a:solidFill>
          <a:schemeClr val="tx1"/>
        </a:solidFill>
        <a:effectLst>
          <a:outerShdw blurRad="38100" dist="38100" dir="2700000" algn="tl">
            <a:srgbClr val="000000">
              <a:alpha val="43137"/>
            </a:srgbClr>
          </a:outerShdw>
        </a:effectLst>
        <a:latin typeface="Tahoma" charset="0"/>
        <a:ea typeface="+mn-ea"/>
        <a:cs typeface="+mn-cs"/>
      </a:defRPr>
    </a:lvl7pPr>
    <a:lvl8pPr marL="3200400" algn="l" defTabSz="914400" rtl="0" eaLnBrk="1" latinLnBrk="0" hangingPunct="1">
      <a:defRPr sz="2400" kern="1200">
        <a:solidFill>
          <a:schemeClr val="tx1"/>
        </a:solidFill>
        <a:effectLst>
          <a:outerShdw blurRad="38100" dist="38100" dir="2700000" algn="tl">
            <a:srgbClr val="000000">
              <a:alpha val="43137"/>
            </a:srgbClr>
          </a:outerShdw>
        </a:effectLst>
        <a:latin typeface="Tahoma" charset="0"/>
        <a:ea typeface="+mn-ea"/>
        <a:cs typeface="+mn-cs"/>
      </a:defRPr>
    </a:lvl8pPr>
    <a:lvl9pPr marL="3657600" algn="l" defTabSz="914400" rtl="0" eaLnBrk="1" latinLnBrk="0" hangingPunct="1">
      <a:defRPr sz="2400" kern="1200">
        <a:solidFill>
          <a:schemeClr val="tx1"/>
        </a:solidFill>
        <a:effectLst>
          <a:outerShdw blurRad="38100" dist="38100" dir="2700000" algn="tl">
            <a:srgbClr val="000000">
              <a:alpha val="43137"/>
            </a:srgbClr>
          </a:outerShdw>
        </a:effectLst>
        <a:latin typeface="Tahoma"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2125">
          <p15:clr>
            <a:srgbClr val="A4A3A4"/>
          </p15:clr>
        </p15:guide>
        <p15:guide id="2" pos="31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berto Mengoni" initials="AM" lastIdx="1" clrIdx="0">
    <p:extLst>
      <p:ext uri="{19B8F6BF-5375-455C-9EA6-DF929625EA0E}">
        <p15:presenceInfo xmlns:p15="http://schemas.microsoft.com/office/powerpoint/2012/main" userId="af856cb57fadf6c1"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D9719"/>
    <a:srgbClr val="7A81FF"/>
    <a:srgbClr val="000000"/>
    <a:srgbClr val="CC3300"/>
    <a:srgbClr val="FF6699"/>
    <a:srgbClr val="FF3399"/>
    <a:srgbClr val="FFFF99"/>
    <a:srgbClr val="FF00FF"/>
    <a:srgbClr val="FFFFCC"/>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558" autoAdjust="0"/>
    <p:restoredTop sz="88682" autoAdjust="0"/>
  </p:normalViewPr>
  <p:slideViewPr>
    <p:cSldViewPr>
      <p:cViewPr varScale="1">
        <p:scale>
          <a:sx n="115" d="100"/>
          <a:sy n="115" d="100"/>
        </p:scale>
        <p:origin x="1640" y="208"/>
      </p:cViewPr>
      <p:guideLst>
        <p:guide orient="horz" pos="2160"/>
        <p:guide pos="312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 r:id="rId26" collapse="1"/>
      <p:sld r:id="rId27" collapse="1"/>
      <p:sld r:id="rId28" collapse="1"/>
      <p:sld r:id="rId29" collapse="1"/>
    </p:sldLst>
  </p:outlineViewPr>
  <p:notesTextViewPr>
    <p:cViewPr>
      <p:scale>
        <a:sx n="100" d="100"/>
        <a:sy n="100" d="100"/>
      </p:scale>
      <p:origin x="0" y="0"/>
    </p:cViewPr>
  </p:notesTextViewPr>
  <p:sorterViewPr>
    <p:cViewPr>
      <p:scale>
        <a:sx n="33" d="100"/>
        <a:sy n="33" d="100"/>
      </p:scale>
      <p:origin x="0" y="0"/>
    </p:cViewPr>
  </p:sorterViewPr>
  <p:notesViewPr>
    <p:cSldViewPr>
      <p:cViewPr varScale="1">
        <p:scale>
          <a:sx n="65" d="100"/>
          <a:sy n="65" d="100"/>
        </p:scale>
        <p:origin x="-2082" y="-114"/>
      </p:cViewPr>
      <p:guideLst>
        <p:guide orient="horz" pos="2125"/>
        <p:guide pos="31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_rels/viewProps.xml.rels><?xml version="1.0" encoding="UTF-8" standalone="yes"?>
<Relationships xmlns="http://schemas.openxmlformats.org/package/2006/relationships"><Relationship Id="rId8" Type="http://schemas.openxmlformats.org/officeDocument/2006/relationships/slide" Target="slides/slide9.xml"/><Relationship Id="rId13" Type="http://schemas.openxmlformats.org/officeDocument/2006/relationships/slide" Target="slides/slide14.xml"/><Relationship Id="rId18" Type="http://schemas.openxmlformats.org/officeDocument/2006/relationships/slide" Target="slides/slide19.xml"/><Relationship Id="rId26" Type="http://schemas.openxmlformats.org/officeDocument/2006/relationships/slide" Target="slides/slide27.xml"/><Relationship Id="rId3" Type="http://schemas.openxmlformats.org/officeDocument/2006/relationships/slide" Target="slides/slide3.xml"/><Relationship Id="rId21" Type="http://schemas.openxmlformats.org/officeDocument/2006/relationships/slide" Target="slides/slide22.xml"/><Relationship Id="rId7" Type="http://schemas.openxmlformats.org/officeDocument/2006/relationships/slide" Target="slides/slide8.xml"/><Relationship Id="rId12" Type="http://schemas.openxmlformats.org/officeDocument/2006/relationships/slide" Target="slides/slide13.xml"/><Relationship Id="rId17" Type="http://schemas.openxmlformats.org/officeDocument/2006/relationships/slide" Target="slides/slide18.xml"/><Relationship Id="rId25" Type="http://schemas.openxmlformats.org/officeDocument/2006/relationships/slide" Target="slides/slide26.xml"/><Relationship Id="rId2" Type="http://schemas.openxmlformats.org/officeDocument/2006/relationships/slide" Target="slides/slide2.xml"/><Relationship Id="rId16" Type="http://schemas.openxmlformats.org/officeDocument/2006/relationships/slide" Target="slides/slide17.xml"/><Relationship Id="rId20" Type="http://schemas.openxmlformats.org/officeDocument/2006/relationships/slide" Target="slides/slide21.xml"/><Relationship Id="rId29" Type="http://schemas.openxmlformats.org/officeDocument/2006/relationships/slide" Target="slides/slide30.xml"/><Relationship Id="rId1" Type="http://schemas.openxmlformats.org/officeDocument/2006/relationships/slide" Target="slides/slide1.xml"/><Relationship Id="rId6" Type="http://schemas.openxmlformats.org/officeDocument/2006/relationships/slide" Target="slides/slide7.xml"/><Relationship Id="rId11" Type="http://schemas.openxmlformats.org/officeDocument/2006/relationships/slide" Target="slides/slide12.xml"/><Relationship Id="rId24" Type="http://schemas.openxmlformats.org/officeDocument/2006/relationships/slide" Target="slides/slide25.xml"/><Relationship Id="rId5" Type="http://schemas.openxmlformats.org/officeDocument/2006/relationships/slide" Target="slides/slide5.xml"/><Relationship Id="rId15" Type="http://schemas.openxmlformats.org/officeDocument/2006/relationships/slide" Target="slides/slide16.xml"/><Relationship Id="rId23" Type="http://schemas.openxmlformats.org/officeDocument/2006/relationships/slide" Target="slides/slide24.xml"/><Relationship Id="rId28" Type="http://schemas.openxmlformats.org/officeDocument/2006/relationships/slide" Target="slides/slide29.xml"/><Relationship Id="rId10" Type="http://schemas.openxmlformats.org/officeDocument/2006/relationships/slide" Target="slides/slide11.xml"/><Relationship Id="rId19" Type="http://schemas.openxmlformats.org/officeDocument/2006/relationships/slide" Target="slides/slide20.xml"/><Relationship Id="rId4" Type="http://schemas.openxmlformats.org/officeDocument/2006/relationships/slide" Target="slides/slide4.xml"/><Relationship Id="rId9" Type="http://schemas.openxmlformats.org/officeDocument/2006/relationships/slide" Target="slides/slide10.xml"/><Relationship Id="rId14" Type="http://schemas.openxmlformats.org/officeDocument/2006/relationships/slide" Target="slides/slide15.xml"/><Relationship Id="rId22" Type="http://schemas.openxmlformats.org/officeDocument/2006/relationships/slide" Target="slides/slide23.xml"/><Relationship Id="rId27" Type="http://schemas.openxmlformats.org/officeDocument/2006/relationships/slide" Target="slides/slide28.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6370" name="Rectangle 2"/>
          <p:cNvSpPr>
            <a:spLocks noGrp="1" noChangeArrowheads="1"/>
          </p:cNvSpPr>
          <p:nvPr>
            <p:ph type="hdr" sz="quarter"/>
          </p:nvPr>
        </p:nvSpPr>
        <p:spPr bwMode="auto">
          <a:xfrm>
            <a:off x="0" y="0"/>
            <a:ext cx="4276725"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21551" tIns="10775" rIns="21551" bIns="10775" numCol="1" anchor="t" anchorCtr="0" compatLnSpc="1">
            <a:prstTxWarp prst="textNoShape">
              <a:avLst/>
            </a:prstTxWarp>
          </a:bodyPr>
          <a:lstStyle>
            <a:lvl1pPr defTabSz="215900">
              <a:spcBef>
                <a:spcPct val="0"/>
              </a:spcBef>
              <a:buClrTx/>
              <a:buSzTx/>
              <a:buFontTx/>
              <a:buNone/>
              <a:defRPr sz="300">
                <a:effectLst/>
                <a:latin typeface="Arial" charset="0"/>
              </a:defRPr>
            </a:lvl1pPr>
          </a:lstStyle>
          <a:p>
            <a:endParaRPr lang="en-US" altLang="en-US"/>
          </a:p>
        </p:txBody>
      </p:sp>
      <p:sp>
        <p:nvSpPr>
          <p:cNvPr id="186371" name="Rectangle 3"/>
          <p:cNvSpPr>
            <a:spLocks noGrp="1" noChangeArrowheads="1"/>
          </p:cNvSpPr>
          <p:nvPr>
            <p:ph type="dt" sz="quarter" idx="1"/>
          </p:nvPr>
        </p:nvSpPr>
        <p:spPr bwMode="auto">
          <a:xfrm>
            <a:off x="5588000" y="0"/>
            <a:ext cx="4278313"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21551" tIns="10775" rIns="21551" bIns="10775" numCol="1" anchor="t" anchorCtr="0" compatLnSpc="1">
            <a:prstTxWarp prst="textNoShape">
              <a:avLst/>
            </a:prstTxWarp>
          </a:bodyPr>
          <a:lstStyle>
            <a:lvl1pPr algn="r" defTabSz="215900">
              <a:spcBef>
                <a:spcPct val="0"/>
              </a:spcBef>
              <a:buClrTx/>
              <a:buSzTx/>
              <a:buFontTx/>
              <a:buNone/>
              <a:defRPr sz="300">
                <a:effectLst/>
                <a:latin typeface="Arial" charset="0"/>
              </a:defRPr>
            </a:lvl1pPr>
          </a:lstStyle>
          <a:p>
            <a:endParaRPr lang="en-US" altLang="en-US"/>
          </a:p>
        </p:txBody>
      </p:sp>
      <p:sp>
        <p:nvSpPr>
          <p:cNvPr id="186372" name="Rectangle 4"/>
          <p:cNvSpPr>
            <a:spLocks noGrp="1" noChangeArrowheads="1"/>
          </p:cNvSpPr>
          <p:nvPr>
            <p:ph type="ftr" sz="quarter" idx="2"/>
          </p:nvPr>
        </p:nvSpPr>
        <p:spPr bwMode="auto">
          <a:xfrm>
            <a:off x="0" y="6408738"/>
            <a:ext cx="4276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21551" tIns="10775" rIns="21551" bIns="10775" numCol="1" anchor="b" anchorCtr="0" compatLnSpc="1">
            <a:prstTxWarp prst="textNoShape">
              <a:avLst/>
            </a:prstTxWarp>
          </a:bodyPr>
          <a:lstStyle>
            <a:lvl1pPr defTabSz="215900">
              <a:spcBef>
                <a:spcPct val="0"/>
              </a:spcBef>
              <a:buClrTx/>
              <a:buSzTx/>
              <a:buFontTx/>
              <a:buNone/>
              <a:defRPr sz="300">
                <a:effectLst/>
                <a:latin typeface="Arial" charset="0"/>
              </a:defRPr>
            </a:lvl1pPr>
          </a:lstStyle>
          <a:p>
            <a:endParaRPr lang="en-US" altLang="en-US"/>
          </a:p>
        </p:txBody>
      </p:sp>
      <p:sp>
        <p:nvSpPr>
          <p:cNvPr id="186373" name="Rectangle 5"/>
          <p:cNvSpPr>
            <a:spLocks noGrp="1" noChangeArrowheads="1"/>
          </p:cNvSpPr>
          <p:nvPr>
            <p:ph type="sldNum" sz="quarter" idx="3"/>
          </p:nvPr>
        </p:nvSpPr>
        <p:spPr bwMode="auto">
          <a:xfrm>
            <a:off x="5588000" y="6408738"/>
            <a:ext cx="42783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21551" tIns="10775" rIns="21551" bIns="10775" numCol="1" anchor="b" anchorCtr="0" compatLnSpc="1">
            <a:prstTxWarp prst="textNoShape">
              <a:avLst/>
            </a:prstTxWarp>
          </a:bodyPr>
          <a:lstStyle>
            <a:lvl1pPr algn="r" defTabSz="215900">
              <a:spcBef>
                <a:spcPct val="0"/>
              </a:spcBef>
              <a:buClrTx/>
              <a:buSzTx/>
              <a:buFontTx/>
              <a:buNone/>
              <a:defRPr sz="300">
                <a:effectLst/>
                <a:latin typeface="Arial" charset="0"/>
              </a:defRPr>
            </a:lvl1pPr>
          </a:lstStyle>
          <a:p>
            <a:fld id="{108F8ED5-56E5-7C46-AE24-CF16DA9CE839}"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7394" name="Rectangle 2"/>
          <p:cNvSpPr>
            <a:spLocks noGrp="1" noChangeArrowheads="1"/>
          </p:cNvSpPr>
          <p:nvPr>
            <p:ph type="hdr" sz="quarter"/>
          </p:nvPr>
        </p:nvSpPr>
        <p:spPr bwMode="auto">
          <a:xfrm>
            <a:off x="0" y="0"/>
            <a:ext cx="4276725"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21551" tIns="10775" rIns="21551" bIns="10775" numCol="1" anchor="t" anchorCtr="0" compatLnSpc="1">
            <a:prstTxWarp prst="textNoShape">
              <a:avLst/>
            </a:prstTxWarp>
          </a:bodyPr>
          <a:lstStyle>
            <a:lvl1pPr defTabSz="215900">
              <a:spcBef>
                <a:spcPct val="0"/>
              </a:spcBef>
              <a:buClrTx/>
              <a:buSzTx/>
              <a:buFontTx/>
              <a:buNone/>
              <a:defRPr sz="300">
                <a:effectLst/>
                <a:latin typeface="Arial" charset="0"/>
              </a:defRPr>
            </a:lvl1pPr>
          </a:lstStyle>
          <a:p>
            <a:endParaRPr lang="en-US" altLang="en-US"/>
          </a:p>
        </p:txBody>
      </p:sp>
      <p:sp>
        <p:nvSpPr>
          <p:cNvPr id="187395" name="Rectangle 3"/>
          <p:cNvSpPr>
            <a:spLocks noGrp="1" noChangeArrowheads="1"/>
          </p:cNvSpPr>
          <p:nvPr>
            <p:ph type="dt" idx="1"/>
          </p:nvPr>
        </p:nvSpPr>
        <p:spPr bwMode="auto">
          <a:xfrm>
            <a:off x="5588000" y="0"/>
            <a:ext cx="4278313"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21551" tIns="10775" rIns="21551" bIns="10775" numCol="1" anchor="t" anchorCtr="0" compatLnSpc="1">
            <a:prstTxWarp prst="textNoShape">
              <a:avLst/>
            </a:prstTxWarp>
          </a:bodyPr>
          <a:lstStyle>
            <a:lvl1pPr algn="r" defTabSz="215900">
              <a:spcBef>
                <a:spcPct val="0"/>
              </a:spcBef>
              <a:buClrTx/>
              <a:buSzTx/>
              <a:buFontTx/>
              <a:buNone/>
              <a:defRPr sz="300">
                <a:effectLst/>
                <a:latin typeface="Arial" charset="0"/>
              </a:defRPr>
            </a:lvl1pPr>
          </a:lstStyle>
          <a:p>
            <a:endParaRPr lang="en-US" altLang="en-US"/>
          </a:p>
        </p:txBody>
      </p:sp>
      <p:sp>
        <p:nvSpPr>
          <p:cNvPr id="187396" name="Rectangle 4"/>
          <p:cNvSpPr>
            <a:spLocks noGrp="1" noRot="1" noChangeAspect="1" noChangeArrowheads="1" noTextEdit="1"/>
          </p:cNvSpPr>
          <p:nvPr>
            <p:ph type="sldImg" idx="2"/>
          </p:nvPr>
        </p:nvSpPr>
        <p:spPr bwMode="auto">
          <a:xfrm>
            <a:off x="3106738" y="506413"/>
            <a:ext cx="3654425" cy="2530475"/>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187397" name="Rectangle 5"/>
          <p:cNvSpPr>
            <a:spLocks noGrp="1" noChangeArrowheads="1"/>
          </p:cNvSpPr>
          <p:nvPr>
            <p:ph type="body" sz="quarter" idx="3"/>
          </p:nvPr>
        </p:nvSpPr>
        <p:spPr bwMode="auto">
          <a:xfrm>
            <a:off x="987425" y="3203575"/>
            <a:ext cx="7896225" cy="303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21551" tIns="10775" rIns="21551" bIns="10775"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87398" name="Rectangle 6"/>
          <p:cNvSpPr>
            <a:spLocks noGrp="1" noChangeArrowheads="1"/>
          </p:cNvSpPr>
          <p:nvPr>
            <p:ph type="ftr" sz="quarter" idx="4"/>
          </p:nvPr>
        </p:nvSpPr>
        <p:spPr bwMode="auto">
          <a:xfrm>
            <a:off x="0" y="6408738"/>
            <a:ext cx="4276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21551" tIns="10775" rIns="21551" bIns="10775" numCol="1" anchor="b" anchorCtr="0" compatLnSpc="1">
            <a:prstTxWarp prst="textNoShape">
              <a:avLst/>
            </a:prstTxWarp>
          </a:bodyPr>
          <a:lstStyle>
            <a:lvl1pPr defTabSz="215900">
              <a:spcBef>
                <a:spcPct val="0"/>
              </a:spcBef>
              <a:buClrTx/>
              <a:buSzTx/>
              <a:buFontTx/>
              <a:buNone/>
              <a:defRPr sz="300">
                <a:effectLst/>
                <a:latin typeface="Arial" charset="0"/>
              </a:defRPr>
            </a:lvl1pPr>
          </a:lstStyle>
          <a:p>
            <a:endParaRPr lang="en-US" altLang="en-US"/>
          </a:p>
        </p:txBody>
      </p:sp>
      <p:sp>
        <p:nvSpPr>
          <p:cNvPr id="187399" name="Rectangle 7"/>
          <p:cNvSpPr>
            <a:spLocks noGrp="1" noChangeArrowheads="1"/>
          </p:cNvSpPr>
          <p:nvPr>
            <p:ph type="sldNum" sz="quarter" idx="5"/>
          </p:nvPr>
        </p:nvSpPr>
        <p:spPr bwMode="auto">
          <a:xfrm>
            <a:off x="5588000" y="6408738"/>
            <a:ext cx="42783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21551" tIns="10775" rIns="21551" bIns="10775" numCol="1" anchor="b" anchorCtr="0" compatLnSpc="1">
            <a:prstTxWarp prst="textNoShape">
              <a:avLst/>
            </a:prstTxWarp>
          </a:bodyPr>
          <a:lstStyle>
            <a:lvl1pPr algn="r" defTabSz="215900">
              <a:spcBef>
                <a:spcPct val="0"/>
              </a:spcBef>
              <a:buClrTx/>
              <a:buSzTx/>
              <a:buFontTx/>
              <a:buNone/>
              <a:defRPr sz="300">
                <a:effectLst/>
                <a:latin typeface="Arial" charset="0"/>
              </a:defRPr>
            </a:lvl1pPr>
          </a:lstStyle>
          <a:p>
            <a:fld id="{4EB9E408-C513-0243-A1F3-4554EE441AF8}"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B54961DF-8D97-8848-A748-D54EC3B4C209}" type="slidenum">
              <a:rPr lang="en-US"/>
              <a:pPr/>
              <a:t>1</a:t>
            </a:fld>
            <a:endParaRPr lang="en-US"/>
          </a:p>
        </p:txBody>
      </p:sp>
      <p:sp>
        <p:nvSpPr>
          <p:cNvPr id="68096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80963" name="Rectangle 3"/>
          <p:cNvSpPr>
            <a:spLocks noGrp="1" noChangeArrowheads="1"/>
          </p:cNvSpPr>
          <p:nvPr>
            <p:ph type="body" idx="1"/>
          </p:nvPr>
        </p:nvSpPr>
        <p:spPr/>
        <p:txBody>
          <a:bodyPr/>
          <a:lstStyle/>
          <a:p>
            <a:endParaRPr lang="en-GB" dirty="0"/>
          </a:p>
        </p:txBody>
      </p:sp>
    </p:spTree>
    <p:extLst>
      <p:ext uri="{BB962C8B-B14F-4D97-AF65-F5344CB8AC3E}">
        <p14:creationId xmlns:p14="http://schemas.microsoft.com/office/powerpoint/2010/main" val="22875271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B54961DF-8D97-8848-A748-D54EC3B4C209}" type="slidenum">
              <a:rPr lang="en-US"/>
              <a:pPr/>
              <a:t>10</a:t>
            </a:fld>
            <a:endParaRPr lang="en-US"/>
          </a:p>
        </p:txBody>
      </p:sp>
      <p:sp>
        <p:nvSpPr>
          <p:cNvPr id="68096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80963" name="Rectangle 3"/>
          <p:cNvSpPr>
            <a:spLocks noGrp="1" noChangeArrowheads="1"/>
          </p:cNvSpPr>
          <p:nvPr>
            <p:ph type="body" idx="1"/>
          </p:nvPr>
        </p:nvSpPr>
        <p:spPr/>
        <p:txBody>
          <a:bodyPr/>
          <a:lstStyle/>
          <a:p>
            <a:endParaRPr lang="en-GB" dirty="0"/>
          </a:p>
        </p:txBody>
      </p:sp>
    </p:spTree>
    <p:extLst>
      <p:ext uri="{BB962C8B-B14F-4D97-AF65-F5344CB8AC3E}">
        <p14:creationId xmlns:p14="http://schemas.microsoft.com/office/powerpoint/2010/main" val="24204937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B54961DF-8D97-8848-A748-D54EC3B4C209}" type="slidenum">
              <a:rPr lang="en-US"/>
              <a:pPr/>
              <a:t>11</a:t>
            </a:fld>
            <a:endParaRPr lang="en-US"/>
          </a:p>
        </p:txBody>
      </p:sp>
      <p:sp>
        <p:nvSpPr>
          <p:cNvPr id="68096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80963" name="Rectangle 3"/>
          <p:cNvSpPr>
            <a:spLocks noGrp="1" noChangeArrowheads="1"/>
          </p:cNvSpPr>
          <p:nvPr>
            <p:ph type="body" idx="1"/>
          </p:nvPr>
        </p:nvSpPr>
        <p:spPr/>
        <p:txBody>
          <a:bodyPr/>
          <a:lstStyle/>
          <a:p>
            <a:endParaRPr lang="en-GB" dirty="0"/>
          </a:p>
        </p:txBody>
      </p:sp>
    </p:spTree>
    <p:extLst>
      <p:ext uri="{BB962C8B-B14F-4D97-AF65-F5344CB8AC3E}">
        <p14:creationId xmlns:p14="http://schemas.microsoft.com/office/powerpoint/2010/main" val="25476554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B54961DF-8D97-8848-A748-D54EC3B4C209}" type="slidenum">
              <a:rPr lang="en-US"/>
              <a:pPr/>
              <a:t>12</a:t>
            </a:fld>
            <a:endParaRPr lang="en-US"/>
          </a:p>
        </p:txBody>
      </p:sp>
      <p:sp>
        <p:nvSpPr>
          <p:cNvPr id="68096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80963" name="Rectangle 3"/>
          <p:cNvSpPr>
            <a:spLocks noGrp="1" noChangeArrowheads="1"/>
          </p:cNvSpPr>
          <p:nvPr>
            <p:ph type="body" idx="1"/>
          </p:nvPr>
        </p:nvSpPr>
        <p:spPr/>
        <p:txBody>
          <a:bodyPr/>
          <a:lstStyle/>
          <a:p>
            <a:endParaRPr lang="en-GB" dirty="0"/>
          </a:p>
        </p:txBody>
      </p:sp>
    </p:spTree>
    <p:extLst>
      <p:ext uri="{BB962C8B-B14F-4D97-AF65-F5344CB8AC3E}">
        <p14:creationId xmlns:p14="http://schemas.microsoft.com/office/powerpoint/2010/main" val="30901025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B54961DF-8D97-8848-A748-D54EC3B4C209}" type="slidenum">
              <a:rPr lang="en-US"/>
              <a:pPr/>
              <a:t>13</a:t>
            </a:fld>
            <a:endParaRPr lang="en-US"/>
          </a:p>
        </p:txBody>
      </p:sp>
      <p:sp>
        <p:nvSpPr>
          <p:cNvPr id="68096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80963" name="Rectangle 3"/>
          <p:cNvSpPr>
            <a:spLocks noGrp="1" noChangeArrowheads="1"/>
          </p:cNvSpPr>
          <p:nvPr>
            <p:ph type="body" idx="1"/>
          </p:nvPr>
        </p:nvSpPr>
        <p:spPr/>
        <p:txBody>
          <a:bodyPr/>
          <a:lstStyle/>
          <a:p>
            <a:endParaRPr lang="en-GB" dirty="0"/>
          </a:p>
        </p:txBody>
      </p:sp>
    </p:spTree>
    <p:extLst>
      <p:ext uri="{BB962C8B-B14F-4D97-AF65-F5344CB8AC3E}">
        <p14:creationId xmlns:p14="http://schemas.microsoft.com/office/powerpoint/2010/main" val="14884019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B54961DF-8D97-8848-A748-D54EC3B4C209}" type="slidenum">
              <a:rPr lang="en-US"/>
              <a:pPr/>
              <a:t>14</a:t>
            </a:fld>
            <a:endParaRPr lang="en-US"/>
          </a:p>
        </p:txBody>
      </p:sp>
      <p:sp>
        <p:nvSpPr>
          <p:cNvPr id="68096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80963" name="Rectangle 3"/>
          <p:cNvSpPr>
            <a:spLocks noGrp="1" noChangeArrowheads="1"/>
          </p:cNvSpPr>
          <p:nvPr>
            <p:ph type="body" idx="1"/>
          </p:nvPr>
        </p:nvSpPr>
        <p:spPr/>
        <p:txBody>
          <a:bodyPr/>
          <a:lstStyle/>
          <a:p>
            <a:r>
              <a:rPr lang="en-GB" dirty="0"/>
              <a:t>Today is not the right time to discuss in details the physics cases on which we will build the n_TOF Phase-2021. I have shown only very simple seeds information.</a:t>
            </a:r>
          </a:p>
        </p:txBody>
      </p:sp>
    </p:spTree>
    <p:extLst>
      <p:ext uri="{BB962C8B-B14F-4D97-AF65-F5344CB8AC3E}">
        <p14:creationId xmlns:p14="http://schemas.microsoft.com/office/powerpoint/2010/main" val="20865165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B54961DF-8D97-8848-A748-D54EC3B4C209}" type="slidenum">
              <a:rPr lang="en-US"/>
              <a:pPr/>
              <a:t>15</a:t>
            </a:fld>
            <a:endParaRPr lang="en-US"/>
          </a:p>
        </p:txBody>
      </p:sp>
      <p:sp>
        <p:nvSpPr>
          <p:cNvPr id="68096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80963" name="Rectangle 3"/>
          <p:cNvSpPr>
            <a:spLocks noGrp="1" noChangeArrowheads="1"/>
          </p:cNvSpPr>
          <p:nvPr>
            <p:ph type="body" idx="1"/>
          </p:nvPr>
        </p:nvSpPr>
        <p:spPr/>
        <p:txBody>
          <a:bodyPr/>
          <a:lstStyle/>
          <a:p>
            <a:endParaRPr lang="en-GB" dirty="0"/>
          </a:p>
        </p:txBody>
      </p:sp>
    </p:spTree>
    <p:extLst>
      <p:ext uri="{BB962C8B-B14F-4D97-AF65-F5344CB8AC3E}">
        <p14:creationId xmlns:p14="http://schemas.microsoft.com/office/powerpoint/2010/main" val="19030586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B54961DF-8D97-8848-A748-D54EC3B4C209}" type="slidenum">
              <a:rPr lang="en-US"/>
              <a:pPr/>
              <a:t>16</a:t>
            </a:fld>
            <a:endParaRPr lang="en-US"/>
          </a:p>
        </p:txBody>
      </p:sp>
      <p:sp>
        <p:nvSpPr>
          <p:cNvPr id="68096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80963" name="Rectangle 3"/>
          <p:cNvSpPr>
            <a:spLocks noGrp="1" noChangeArrowheads="1"/>
          </p:cNvSpPr>
          <p:nvPr>
            <p:ph type="body" idx="1"/>
          </p:nvPr>
        </p:nvSpPr>
        <p:spPr/>
        <p:txBody>
          <a:bodyPr/>
          <a:lstStyle/>
          <a:p>
            <a:endParaRPr lang="en-GB" dirty="0"/>
          </a:p>
        </p:txBody>
      </p:sp>
    </p:spTree>
    <p:extLst>
      <p:ext uri="{BB962C8B-B14F-4D97-AF65-F5344CB8AC3E}">
        <p14:creationId xmlns:p14="http://schemas.microsoft.com/office/powerpoint/2010/main" val="23043128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B54961DF-8D97-8848-A748-D54EC3B4C209}" type="slidenum">
              <a:rPr lang="en-US"/>
              <a:pPr/>
              <a:t>17</a:t>
            </a:fld>
            <a:endParaRPr lang="en-US"/>
          </a:p>
        </p:txBody>
      </p:sp>
      <p:sp>
        <p:nvSpPr>
          <p:cNvPr id="68096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80963" name="Rectangle 3"/>
          <p:cNvSpPr>
            <a:spLocks noGrp="1" noChangeArrowheads="1"/>
          </p:cNvSpPr>
          <p:nvPr>
            <p:ph type="body" idx="1"/>
          </p:nvPr>
        </p:nvSpPr>
        <p:spPr/>
        <p:txBody>
          <a:bodyPr/>
          <a:lstStyle/>
          <a:p>
            <a:endParaRPr lang="en-GB" dirty="0"/>
          </a:p>
        </p:txBody>
      </p:sp>
    </p:spTree>
    <p:extLst>
      <p:ext uri="{BB962C8B-B14F-4D97-AF65-F5344CB8AC3E}">
        <p14:creationId xmlns:p14="http://schemas.microsoft.com/office/powerpoint/2010/main" val="14255908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B54961DF-8D97-8848-A748-D54EC3B4C209}" type="slidenum">
              <a:rPr lang="en-US"/>
              <a:pPr/>
              <a:t>18</a:t>
            </a:fld>
            <a:endParaRPr lang="en-US"/>
          </a:p>
        </p:txBody>
      </p:sp>
      <p:sp>
        <p:nvSpPr>
          <p:cNvPr id="68096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80963" name="Rectangle 3"/>
          <p:cNvSpPr>
            <a:spLocks noGrp="1" noChangeArrowheads="1"/>
          </p:cNvSpPr>
          <p:nvPr>
            <p:ph type="body" idx="1"/>
          </p:nvPr>
        </p:nvSpPr>
        <p:spPr/>
        <p:txBody>
          <a:bodyPr/>
          <a:lstStyle/>
          <a:p>
            <a:endParaRPr lang="en-GB" dirty="0"/>
          </a:p>
        </p:txBody>
      </p:sp>
    </p:spTree>
    <p:extLst>
      <p:ext uri="{BB962C8B-B14F-4D97-AF65-F5344CB8AC3E}">
        <p14:creationId xmlns:p14="http://schemas.microsoft.com/office/powerpoint/2010/main" val="27468739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B54961DF-8D97-8848-A748-D54EC3B4C209}" type="slidenum">
              <a:rPr lang="en-US"/>
              <a:pPr/>
              <a:t>19</a:t>
            </a:fld>
            <a:endParaRPr lang="en-US"/>
          </a:p>
        </p:txBody>
      </p:sp>
      <p:sp>
        <p:nvSpPr>
          <p:cNvPr id="68096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80963" name="Rectangle 3"/>
          <p:cNvSpPr>
            <a:spLocks noGrp="1" noChangeArrowheads="1"/>
          </p:cNvSpPr>
          <p:nvPr>
            <p:ph type="body" idx="1"/>
          </p:nvPr>
        </p:nvSpPr>
        <p:spPr/>
        <p:txBody>
          <a:bodyPr/>
          <a:lstStyle/>
          <a:p>
            <a:endParaRPr lang="en-GB" dirty="0"/>
          </a:p>
        </p:txBody>
      </p:sp>
    </p:spTree>
    <p:extLst>
      <p:ext uri="{BB962C8B-B14F-4D97-AF65-F5344CB8AC3E}">
        <p14:creationId xmlns:p14="http://schemas.microsoft.com/office/powerpoint/2010/main" val="24800274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B54961DF-8D97-8848-A748-D54EC3B4C209}" type="slidenum">
              <a:rPr lang="en-US"/>
              <a:pPr/>
              <a:t>2</a:t>
            </a:fld>
            <a:endParaRPr lang="en-US"/>
          </a:p>
        </p:txBody>
      </p:sp>
      <p:sp>
        <p:nvSpPr>
          <p:cNvPr id="68096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80963" name="Rectangle 3"/>
          <p:cNvSpPr>
            <a:spLocks noGrp="1" noChangeArrowheads="1"/>
          </p:cNvSpPr>
          <p:nvPr>
            <p:ph type="body" idx="1"/>
          </p:nvPr>
        </p:nvSpPr>
        <p:spPr/>
        <p:txBody>
          <a:bodyPr/>
          <a:lstStyle/>
          <a:p>
            <a:endParaRPr lang="en-GB" dirty="0"/>
          </a:p>
        </p:txBody>
      </p:sp>
    </p:spTree>
    <p:extLst>
      <p:ext uri="{BB962C8B-B14F-4D97-AF65-F5344CB8AC3E}">
        <p14:creationId xmlns:p14="http://schemas.microsoft.com/office/powerpoint/2010/main" val="42267653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B54961DF-8D97-8848-A748-D54EC3B4C209}" type="slidenum">
              <a:rPr lang="en-US"/>
              <a:pPr/>
              <a:t>20</a:t>
            </a:fld>
            <a:endParaRPr lang="en-US"/>
          </a:p>
        </p:txBody>
      </p:sp>
      <p:sp>
        <p:nvSpPr>
          <p:cNvPr id="68096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80963" name="Rectangle 3"/>
          <p:cNvSpPr>
            <a:spLocks noGrp="1" noChangeArrowheads="1"/>
          </p:cNvSpPr>
          <p:nvPr>
            <p:ph type="body" idx="1"/>
          </p:nvPr>
        </p:nvSpPr>
        <p:spPr/>
        <p:txBody>
          <a:bodyPr/>
          <a:lstStyle/>
          <a:p>
            <a:endParaRPr lang="en-GB" dirty="0"/>
          </a:p>
        </p:txBody>
      </p:sp>
    </p:spTree>
    <p:extLst>
      <p:ext uri="{BB962C8B-B14F-4D97-AF65-F5344CB8AC3E}">
        <p14:creationId xmlns:p14="http://schemas.microsoft.com/office/powerpoint/2010/main" val="31023562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B54961DF-8D97-8848-A748-D54EC3B4C209}" type="slidenum">
              <a:rPr lang="en-US"/>
              <a:pPr/>
              <a:t>21</a:t>
            </a:fld>
            <a:endParaRPr lang="en-US"/>
          </a:p>
        </p:txBody>
      </p:sp>
      <p:sp>
        <p:nvSpPr>
          <p:cNvPr id="68096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80963" name="Rectangle 3"/>
          <p:cNvSpPr>
            <a:spLocks noGrp="1" noChangeArrowheads="1"/>
          </p:cNvSpPr>
          <p:nvPr>
            <p:ph type="body" idx="1"/>
          </p:nvPr>
        </p:nvSpPr>
        <p:spPr/>
        <p:txBody>
          <a:bodyPr/>
          <a:lstStyle/>
          <a:p>
            <a:endParaRPr lang="en-GB" dirty="0"/>
          </a:p>
        </p:txBody>
      </p:sp>
    </p:spTree>
    <p:extLst>
      <p:ext uri="{BB962C8B-B14F-4D97-AF65-F5344CB8AC3E}">
        <p14:creationId xmlns:p14="http://schemas.microsoft.com/office/powerpoint/2010/main" val="36818404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B54961DF-8D97-8848-A748-D54EC3B4C209}" type="slidenum">
              <a:rPr lang="en-US"/>
              <a:pPr/>
              <a:t>22</a:t>
            </a:fld>
            <a:endParaRPr lang="en-US"/>
          </a:p>
        </p:txBody>
      </p:sp>
      <p:sp>
        <p:nvSpPr>
          <p:cNvPr id="68096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80963" name="Rectangle 3"/>
          <p:cNvSpPr>
            <a:spLocks noGrp="1" noChangeArrowheads="1"/>
          </p:cNvSpPr>
          <p:nvPr>
            <p:ph type="body" idx="1"/>
          </p:nvPr>
        </p:nvSpPr>
        <p:spPr/>
        <p:txBody>
          <a:bodyPr/>
          <a:lstStyle/>
          <a:p>
            <a:endParaRPr lang="en-GB" dirty="0"/>
          </a:p>
        </p:txBody>
      </p:sp>
    </p:spTree>
    <p:extLst>
      <p:ext uri="{BB962C8B-B14F-4D97-AF65-F5344CB8AC3E}">
        <p14:creationId xmlns:p14="http://schemas.microsoft.com/office/powerpoint/2010/main" val="1905300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B54961DF-8D97-8848-A748-D54EC3B4C209}" type="slidenum">
              <a:rPr lang="en-US"/>
              <a:pPr/>
              <a:t>23</a:t>
            </a:fld>
            <a:endParaRPr lang="en-US"/>
          </a:p>
        </p:txBody>
      </p:sp>
      <p:sp>
        <p:nvSpPr>
          <p:cNvPr id="68096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80963" name="Rectangle 3"/>
          <p:cNvSpPr>
            <a:spLocks noGrp="1" noChangeArrowheads="1"/>
          </p:cNvSpPr>
          <p:nvPr>
            <p:ph type="body" idx="1"/>
          </p:nvPr>
        </p:nvSpPr>
        <p:spPr/>
        <p:txBody>
          <a:bodyPr/>
          <a:lstStyle/>
          <a:p>
            <a:endParaRPr lang="en-GB" dirty="0"/>
          </a:p>
        </p:txBody>
      </p:sp>
    </p:spTree>
    <p:extLst>
      <p:ext uri="{BB962C8B-B14F-4D97-AF65-F5344CB8AC3E}">
        <p14:creationId xmlns:p14="http://schemas.microsoft.com/office/powerpoint/2010/main" val="794916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B54961DF-8D97-8848-A748-D54EC3B4C209}" type="slidenum">
              <a:rPr lang="en-US"/>
              <a:pPr/>
              <a:t>24</a:t>
            </a:fld>
            <a:endParaRPr lang="en-US"/>
          </a:p>
        </p:txBody>
      </p:sp>
      <p:sp>
        <p:nvSpPr>
          <p:cNvPr id="68096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80963" name="Rectangle 3"/>
          <p:cNvSpPr>
            <a:spLocks noGrp="1" noChangeArrowheads="1"/>
          </p:cNvSpPr>
          <p:nvPr>
            <p:ph type="body" idx="1"/>
          </p:nvPr>
        </p:nvSpPr>
        <p:spPr/>
        <p:txBody>
          <a:bodyPr/>
          <a:lstStyle/>
          <a:p>
            <a:endParaRPr lang="en-GB" dirty="0"/>
          </a:p>
        </p:txBody>
      </p:sp>
    </p:spTree>
    <p:extLst>
      <p:ext uri="{BB962C8B-B14F-4D97-AF65-F5344CB8AC3E}">
        <p14:creationId xmlns:p14="http://schemas.microsoft.com/office/powerpoint/2010/main" val="25701689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B54961DF-8D97-8848-A748-D54EC3B4C209}" type="slidenum">
              <a:rPr lang="en-US"/>
              <a:pPr/>
              <a:t>25</a:t>
            </a:fld>
            <a:endParaRPr lang="en-US"/>
          </a:p>
        </p:txBody>
      </p:sp>
      <p:sp>
        <p:nvSpPr>
          <p:cNvPr id="68096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80963" name="Rectangle 3"/>
          <p:cNvSpPr>
            <a:spLocks noGrp="1" noChangeArrowheads="1"/>
          </p:cNvSpPr>
          <p:nvPr>
            <p:ph type="body" idx="1"/>
          </p:nvPr>
        </p:nvSpPr>
        <p:spPr/>
        <p:txBody>
          <a:bodyPr/>
          <a:lstStyle/>
          <a:p>
            <a:endParaRPr lang="en-GB" dirty="0"/>
          </a:p>
        </p:txBody>
      </p:sp>
    </p:spTree>
    <p:extLst>
      <p:ext uri="{BB962C8B-B14F-4D97-AF65-F5344CB8AC3E}">
        <p14:creationId xmlns:p14="http://schemas.microsoft.com/office/powerpoint/2010/main" val="314302699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B54961DF-8D97-8848-A748-D54EC3B4C209}" type="slidenum">
              <a:rPr lang="en-US"/>
              <a:pPr/>
              <a:t>26</a:t>
            </a:fld>
            <a:endParaRPr lang="en-US"/>
          </a:p>
        </p:txBody>
      </p:sp>
      <p:sp>
        <p:nvSpPr>
          <p:cNvPr id="68096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80963" name="Rectangle 3"/>
          <p:cNvSpPr>
            <a:spLocks noGrp="1" noChangeArrowheads="1"/>
          </p:cNvSpPr>
          <p:nvPr>
            <p:ph type="body" idx="1"/>
          </p:nvPr>
        </p:nvSpPr>
        <p:spPr/>
        <p:txBody>
          <a:bodyPr/>
          <a:lstStyle/>
          <a:p>
            <a:endParaRPr lang="en-GB" dirty="0"/>
          </a:p>
        </p:txBody>
      </p:sp>
    </p:spTree>
    <p:extLst>
      <p:ext uri="{BB962C8B-B14F-4D97-AF65-F5344CB8AC3E}">
        <p14:creationId xmlns:p14="http://schemas.microsoft.com/office/powerpoint/2010/main" val="12120803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B54961DF-8D97-8848-A748-D54EC3B4C209}" type="slidenum">
              <a:rPr lang="en-US"/>
              <a:pPr/>
              <a:t>27</a:t>
            </a:fld>
            <a:endParaRPr lang="en-US"/>
          </a:p>
        </p:txBody>
      </p:sp>
      <p:sp>
        <p:nvSpPr>
          <p:cNvPr id="68096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80963" name="Rectangle 3"/>
          <p:cNvSpPr>
            <a:spLocks noGrp="1" noChangeArrowheads="1"/>
          </p:cNvSpPr>
          <p:nvPr>
            <p:ph type="body" idx="1"/>
          </p:nvPr>
        </p:nvSpPr>
        <p:spPr/>
        <p:txBody>
          <a:bodyPr/>
          <a:lstStyle/>
          <a:p>
            <a:endParaRPr lang="en-GB" dirty="0"/>
          </a:p>
        </p:txBody>
      </p:sp>
    </p:spTree>
    <p:extLst>
      <p:ext uri="{BB962C8B-B14F-4D97-AF65-F5344CB8AC3E}">
        <p14:creationId xmlns:p14="http://schemas.microsoft.com/office/powerpoint/2010/main" val="62779693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B54961DF-8D97-8848-A748-D54EC3B4C209}" type="slidenum">
              <a:rPr lang="en-US"/>
              <a:pPr/>
              <a:t>28</a:t>
            </a:fld>
            <a:endParaRPr lang="en-US"/>
          </a:p>
        </p:txBody>
      </p:sp>
      <p:sp>
        <p:nvSpPr>
          <p:cNvPr id="68096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80963" name="Rectangle 3"/>
          <p:cNvSpPr>
            <a:spLocks noGrp="1" noChangeArrowheads="1"/>
          </p:cNvSpPr>
          <p:nvPr>
            <p:ph type="body" idx="1"/>
          </p:nvPr>
        </p:nvSpPr>
        <p:spPr/>
        <p:txBody>
          <a:bodyPr/>
          <a:lstStyle/>
          <a:p>
            <a:endParaRPr lang="en-GB" dirty="0"/>
          </a:p>
        </p:txBody>
      </p:sp>
    </p:spTree>
    <p:extLst>
      <p:ext uri="{BB962C8B-B14F-4D97-AF65-F5344CB8AC3E}">
        <p14:creationId xmlns:p14="http://schemas.microsoft.com/office/powerpoint/2010/main" val="311263191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B54961DF-8D97-8848-A748-D54EC3B4C209}" type="slidenum">
              <a:rPr lang="en-US"/>
              <a:pPr/>
              <a:t>29</a:t>
            </a:fld>
            <a:endParaRPr lang="en-US"/>
          </a:p>
        </p:txBody>
      </p:sp>
      <p:sp>
        <p:nvSpPr>
          <p:cNvPr id="68096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80963" name="Rectangle 3"/>
          <p:cNvSpPr>
            <a:spLocks noGrp="1" noChangeArrowheads="1"/>
          </p:cNvSpPr>
          <p:nvPr>
            <p:ph type="body" idx="1"/>
          </p:nvPr>
        </p:nvSpPr>
        <p:spPr/>
        <p:txBody>
          <a:bodyPr/>
          <a:lstStyle/>
          <a:p>
            <a:endParaRPr lang="en-GB" dirty="0"/>
          </a:p>
        </p:txBody>
      </p:sp>
    </p:spTree>
    <p:extLst>
      <p:ext uri="{BB962C8B-B14F-4D97-AF65-F5344CB8AC3E}">
        <p14:creationId xmlns:p14="http://schemas.microsoft.com/office/powerpoint/2010/main" val="2337306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B54961DF-8D97-8848-A748-D54EC3B4C209}" type="slidenum">
              <a:rPr lang="en-US"/>
              <a:pPr/>
              <a:t>3</a:t>
            </a:fld>
            <a:endParaRPr lang="en-US"/>
          </a:p>
        </p:txBody>
      </p:sp>
      <p:sp>
        <p:nvSpPr>
          <p:cNvPr id="68096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80963" name="Rectangle 3"/>
          <p:cNvSpPr>
            <a:spLocks noGrp="1" noChangeArrowheads="1"/>
          </p:cNvSpPr>
          <p:nvPr>
            <p:ph type="body" idx="1"/>
          </p:nvPr>
        </p:nvSpPr>
        <p:spPr/>
        <p:txBody>
          <a:bodyPr/>
          <a:lstStyle/>
          <a:p>
            <a:endParaRPr lang="en-GB" dirty="0"/>
          </a:p>
        </p:txBody>
      </p:sp>
    </p:spTree>
    <p:extLst>
      <p:ext uri="{BB962C8B-B14F-4D97-AF65-F5344CB8AC3E}">
        <p14:creationId xmlns:p14="http://schemas.microsoft.com/office/powerpoint/2010/main" val="26037855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B54961DF-8D97-8848-A748-D54EC3B4C209}" type="slidenum">
              <a:rPr lang="en-US"/>
              <a:pPr/>
              <a:t>30</a:t>
            </a:fld>
            <a:endParaRPr lang="en-US"/>
          </a:p>
        </p:txBody>
      </p:sp>
      <p:sp>
        <p:nvSpPr>
          <p:cNvPr id="68096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80963" name="Rectangle 3"/>
          <p:cNvSpPr>
            <a:spLocks noGrp="1" noChangeArrowheads="1"/>
          </p:cNvSpPr>
          <p:nvPr>
            <p:ph type="body" idx="1"/>
          </p:nvPr>
        </p:nvSpPr>
        <p:spPr/>
        <p:txBody>
          <a:bodyPr/>
          <a:lstStyle/>
          <a:p>
            <a:r>
              <a:rPr lang="en-GB" dirty="0"/>
              <a:t>Exceptions are Ni-63 (first measurement, radioactive sample) and to a less extent some </a:t>
            </a:r>
            <a:r>
              <a:rPr lang="en-GB" dirty="0" err="1"/>
              <a:t>Zr</a:t>
            </a:r>
            <a:r>
              <a:rPr lang="en-GB" dirty="0"/>
              <a:t> isotopes</a:t>
            </a:r>
          </a:p>
        </p:txBody>
      </p:sp>
    </p:spTree>
    <p:extLst>
      <p:ext uri="{BB962C8B-B14F-4D97-AF65-F5344CB8AC3E}">
        <p14:creationId xmlns:p14="http://schemas.microsoft.com/office/powerpoint/2010/main" val="21543927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B54961DF-8D97-8848-A748-D54EC3B4C209}" type="slidenum">
              <a:rPr lang="en-US"/>
              <a:pPr/>
              <a:t>4</a:t>
            </a:fld>
            <a:endParaRPr lang="en-US"/>
          </a:p>
        </p:txBody>
      </p:sp>
      <p:sp>
        <p:nvSpPr>
          <p:cNvPr id="68096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80963" name="Rectangle 3"/>
          <p:cNvSpPr>
            <a:spLocks noGrp="1" noChangeArrowheads="1"/>
          </p:cNvSpPr>
          <p:nvPr>
            <p:ph type="body" idx="1"/>
          </p:nvPr>
        </p:nvSpPr>
        <p:spPr/>
        <p:txBody>
          <a:bodyPr/>
          <a:lstStyle/>
          <a:p>
            <a:endParaRPr lang="en-GB" dirty="0"/>
          </a:p>
        </p:txBody>
      </p:sp>
    </p:spTree>
    <p:extLst>
      <p:ext uri="{BB962C8B-B14F-4D97-AF65-F5344CB8AC3E}">
        <p14:creationId xmlns:p14="http://schemas.microsoft.com/office/powerpoint/2010/main" val="42340688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B54961DF-8D97-8848-A748-D54EC3B4C209}" type="slidenum">
              <a:rPr lang="en-US"/>
              <a:pPr/>
              <a:t>5</a:t>
            </a:fld>
            <a:endParaRPr lang="en-US"/>
          </a:p>
        </p:txBody>
      </p:sp>
      <p:sp>
        <p:nvSpPr>
          <p:cNvPr id="68096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80963" name="Rectangle 3"/>
          <p:cNvSpPr>
            <a:spLocks noGrp="1" noChangeArrowheads="1"/>
          </p:cNvSpPr>
          <p:nvPr>
            <p:ph type="body" idx="1"/>
          </p:nvPr>
        </p:nvSpPr>
        <p:spPr/>
        <p:txBody>
          <a:bodyPr/>
          <a:lstStyle/>
          <a:p>
            <a:endParaRPr lang="en-GB" dirty="0"/>
          </a:p>
        </p:txBody>
      </p:sp>
    </p:spTree>
    <p:extLst>
      <p:ext uri="{BB962C8B-B14F-4D97-AF65-F5344CB8AC3E}">
        <p14:creationId xmlns:p14="http://schemas.microsoft.com/office/powerpoint/2010/main" val="20510934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1715B3-E655-634D-888C-B4141336606D}" type="slidenum">
              <a:rPr lang="en-US" altLang="en-US"/>
              <a:pPr/>
              <a:t>6</a:t>
            </a:fld>
            <a:endParaRPr lang="en-US" altLang="en-US"/>
          </a:p>
        </p:txBody>
      </p:sp>
      <p:sp>
        <p:nvSpPr>
          <p:cNvPr id="1779714" name="Rectangle 2"/>
          <p:cNvSpPr>
            <a:spLocks noGrp="1" noRot="1" noChangeAspect="1" noChangeArrowheads="1" noTextEdit="1"/>
          </p:cNvSpPr>
          <p:nvPr>
            <p:ph type="sldImg"/>
          </p:nvPr>
        </p:nvSpPr>
        <p:spPr>
          <a:xfrm>
            <a:off x="3108325" y="506413"/>
            <a:ext cx="3651250" cy="2527300"/>
          </a:xfrm>
          <a:ln/>
        </p:spPr>
      </p:sp>
      <p:sp>
        <p:nvSpPr>
          <p:cNvPr id="1779715" name="Rectangle 3"/>
          <p:cNvSpPr>
            <a:spLocks noGrp="1" noChangeArrowheads="1"/>
          </p:cNvSpPr>
          <p:nvPr>
            <p:ph type="body" idx="1"/>
          </p:nvPr>
        </p:nvSpPr>
        <p:spPr>
          <a:xfrm>
            <a:off x="1314450" y="3206750"/>
            <a:ext cx="7239000" cy="3033713"/>
          </a:xfrm>
        </p:spPr>
        <p:txBody>
          <a:bodyPr/>
          <a:lstStyle/>
          <a:p>
            <a:endParaRPr lang="en-US" altLang="en-US"/>
          </a:p>
        </p:txBody>
      </p:sp>
    </p:spTree>
    <p:extLst>
      <p:ext uri="{BB962C8B-B14F-4D97-AF65-F5344CB8AC3E}">
        <p14:creationId xmlns:p14="http://schemas.microsoft.com/office/powerpoint/2010/main" val="8456438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B54961DF-8D97-8848-A748-D54EC3B4C209}" type="slidenum">
              <a:rPr lang="en-US"/>
              <a:pPr/>
              <a:t>7</a:t>
            </a:fld>
            <a:endParaRPr lang="en-US"/>
          </a:p>
        </p:txBody>
      </p:sp>
      <p:sp>
        <p:nvSpPr>
          <p:cNvPr id="68096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80963" name="Rectangle 3"/>
          <p:cNvSpPr>
            <a:spLocks noGrp="1" noChangeArrowheads="1"/>
          </p:cNvSpPr>
          <p:nvPr>
            <p:ph type="body" idx="1"/>
          </p:nvPr>
        </p:nvSpPr>
        <p:spPr/>
        <p:txBody>
          <a:bodyPr/>
          <a:lstStyle/>
          <a:p>
            <a:endParaRPr lang="en-GB" dirty="0"/>
          </a:p>
        </p:txBody>
      </p:sp>
    </p:spTree>
    <p:extLst>
      <p:ext uri="{BB962C8B-B14F-4D97-AF65-F5344CB8AC3E}">
        <p14:creationId xmlns:p14="http://schemas.microsoft.com/office/powerpoint/2010/main" val="24982621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B54961DF-8D97-8848-A748-D54EC3B4C209}" type="slidenum">
              <a:rPr lang="en-US"/>
              <a:pPr/>
              <a:t>8</a:t>
            </a:fld>
            <a:endParaRPr lang="en-US"/>
          </a:p>
        </p:txBody>
      </p:sp>
      <p:sp>
        <p:nvSpPr>
          <p:cNvPr id="68096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80963" name="Rectangle 3"/>
          <p:cNvSpPr>
            <a:spLocks noGrp="1" noChangeArrowheads="1"/>
          </p:cNvSpPr>
          <p:nvPr>
            <p:ph type="body" idx="1"/>
          </p:nvPr>
        </p:nvSpPr>
        <p:spPr/>
        <p:txBody>
          <a:bodyPr/>
          <a:lstStyle/>
          <a:p>
            <a:r>
              <a:rPr lang="en-GB" dirty="0"/>
              <a:t>Exceptions are Ni-63 (first measurement, radioactive sample) and to a less extent some </a:t>
            </a:r>
            <a:r>
              <a:rPr lang="en-GB" dirty="0" err="1"/>
              <a:t>Zr</a:t>
            </a:r>
            <a:r>
              <a:rPr lang="en-GB" dirty="0"/>
              <a:t> isotopes</a:t>
            </a:r>
          </a:p>
        </p:txBody>
      </p:sp>
    </p:spTree>
    <p:extLst>
      <p:ext uri="{BB962C8B-B14F-4D97-AF65-F5344CB8AC3E}">
        <p14:creationId xmlns:p14="http://schemas.microsoft.com/office/powerpoint/2010/main" val="37309764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B54961DF-8D97-8848-A748-D54EC3B4C209}" type="slidenum">
              <a:rPr lang="en-US"/>
              <a:pPr/>
              <a:t>9</a:t>
            </a:fld>
            <a:endParaRPr lang="en-US"/>
          </a:p>
        </p:txBody>
      </p:sp>
      <p:sp>
        <p:nvSpPr>
          <p:cNvPr id="68096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80963" name="Rectangle 3"/>
          <p:cNvSpPr>
            <a:spLocks noGrp="1" noChangeArrowheads="1"/>
          </p:cNvSpPr>
          <p:nvPr>
            <p:ph type="body" idx="1"/>
          </p:nvPr>
        </p:nvSpPr>
        <p:spPr/>
        <p:txBody>
          <a:bodyPr/>
          <a:lstStyle/>
          <a:p>
            <a:r>
              <a:rPr lang="en-GB" dirty="0"/>
              <a:t>Exceptions are Ni-63 (first measurement, radioactive sample) and to a less extent some </a:t>
            </a:r>
            <a:r>
              <a:rPr lang="en-GB" dirty="0" err="1"/>
              <a:t>Zr</a:t>
            </a:r>
            <a:r>
              <a:rPr lang="en-GB" dirty="0"/>
              <a:t> isotopes</a:t>
            </a:r>
          </a:p>
        </p:txBody>
      </p:sp>
    </p:spTree>
    <p:extLst>
      <p:ext uri="{BB962C8B-B14F-4D97-AF65-F5344CB8AC3E}">
        <p14:creationId xmlns:p14="http://schemas.microsoft.com/office/powerpoint/2010/main" val="21520736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84322" name="Rectangle 2"/>
          <p:cNvSpPr>
            <a:spLocks noGrp="1" noChangeArrowheads="1"/>
          </p:cNvSpPr>
          <p:nvPr>
            <p:ph type="ctrTitle" sz="quarter"/>
          </p:nvPr>
        </p:nvSpPr>
        <p:spPr>
          <a:xfrm>
            <a:off x="742950" y="1676400"/>
            <a:ext cx="8420100" cy="1828800"/>
          </a:xfrm>
        </p:spPr>
        <p:txBody>
          <a:bodyPr/>
          <a:lstStyle>
            <a:lvl1pPr>
              <a:defRPr/>
            </a:lvl1pPr>
          </a:lstStyle>
          <a:p>
            <a:pPr lvl="0"/>
            <a:r>
              <a:rPr lang="en-US" altLang="en-US" noProof="0"/>
              <a:t>Click to edit Master title style</a:t>
            </a:r>
          </a:p>
        </p:txBody>
      </p:sp>
      <p:sp>
        <p:nvSpPr>
          <p:cNvPr id="184323" name="Rectangle 3"/>
          <p:cNvSpPr>
            <a:spLocks noGrp="1" noChangeArrowheads="1"/>
          </p:cNvSpPr>
          <p:nvPr>
            <p:ph type="subTitle" sz="quarter" idx="1"/>
          </p:nvPr>
        </p:nvSpPr>
        <p:spPr>
          <a:xfrm>
            <a:off x="1485900" y="3886200"/>
            <a:ext cx="6934200" cy="1752600"/>
          </a:xfrm>
        </p:spPr>
        <p:txBody>
          <a:bodyPr/>
          <a:lstStyle>
            <a:lvl1pPr marL="0" indent="0" algn="ctr">
              <a:buFont typeface="Wingdings" charset="2"/>
              <a:buNone/>
              <a:defRPr/>
            </a:lvl1pPr>
          </a:lstStyle>
          <a:p>
            <a:pPr lvl="0"/>
            <a:r>
              <a:rPr lang="en-US" altLang="en-US" noProof="0"/>
              <a:t>Click to edit Master subtitle style</a:t>
            </a:r>
          </a:p>
        </p:txBody>
      </p:sp>
      <p:sp>
        <p:nvSpPr>
          <p:cNvPr id="184324" name="Rectangle 4"/>
          <p:cNvSpPr>
            <a:spLocks noGrp="1" noChangeArrowheads="1"/>
          </p:cNvSpPr>
          <p:nvPr>
            <p:ph type="dt" sz="quarter" idx="2"/>
          </p:nvPr>
        </p:nvSpPr>
        <p:spPr/>
        <p:txBody>
          <a:bodyPr/>
          <a:lstStyle>
            <a:lvl1pPr>
              <a:defRPr/>
            </a:lvl1pPr>
          </a:lstStyle>
          <a:p>
            <a:endParaRPr lang="en-US" altLang="en-US"/>
          </a:p>
        </p:txBody>
      </p:sp>
      <p:sp>
        <p:nvSpPr>
          <p:cNvPr id="184325" name="Rectangle 5"/>
          <p:cNvSpPr>
            <a:spLocks noGrp="1" noChangeArrowheads="1"/>
          </p:cNvSpPr>
          <p:nvPr>
            <p:ph type="ftr" sz="quarter" idx="3"/>
          </p:nvPr>
        </p:nvSpPr>
        <p:spPr/>
        <p:txBody>
          <a:bodyPr/>
          <a:lstStyle>
            <a:lvl1pPr>
              <a:defRPr/>
            </a:lvl1pPr>
          </a:lstStyle>
          <a:p>
            <a:endParaRPr lang="en-US" altLang="en-US"/>
          </a:p>
        </p:txBody>
      </p:sp>
      <p:sp>
        <p:nvSpPr>
          <p:cNvPr id="184326" name="Rectangle 6"/>
          <p:cNvSpPr>
            <a:spLocks noGrp="1" noChangeArrowheads="1"/>
          </p:cNvSpPr>
          <p:nvPr>
            <p:ph type="sldNum" sz="quarter" idx="4"/>
          </p:nvPr>
        </p:nvSpPr>
        <p:spPr/>
        <p:txBody>
          <a:bodyPr/>
          <a:lstStyle>
            <a:lvl1pPr>
              <a:defRPr/>
            </a:lvl1pPr>
          </a:lstStyle>
          <a:p>
            <a:fld id="{8005F0B1-2806-BD46-8897-43DED37F70E1}" type="slidenum">
              <a:rPr lang="en-US" altLang="en-US"/>
              <a:pPr/>
              <a:t>‹#›</a:t>
            </a:fld>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84322"/>
                                        </p:tgtEl>
                                        <p:attrNameLst>
                                          <p:attrName>style.visibility</p:attrName>
                                        </p:attrNameLst>
                                      </p:cBhvr>
                                      <p:to>
                                        <p:strVal val="visible"/>
                                      </p:to>
                                    </p:set>
                                    <p:animEffect transition="in" filter="dissolve">
                                      <p:cBhvr>
                                        <p:cTn id="7" dur="500"/>
                                        <p:tgtEl>
                                          <p:spTgt spid="184322"/>
                                        </p:tgtEl>
                                      </p:cBhvr>
                                    </p:animEffect>
                                  </p:childTnLst>
                                </p:cTn>
                              </p:par>
                            </p:childTnLst>
                          </p:cTn>
                        </p:par>
                        <p:par>
                          <p:cTn id="8" fill="hold" nodeType="afterGroup">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184323">
                                            <p:txEl>
                                              <p:pRg st="0" end="0"/>
                                            </p:txEl>
                                          </p:spTgt>
                                        </p:tgtEl>
                                        <p:attrNameLst>
                                          <p:attrName>style.visibility</p:attrName>
                                        </p:attrNameLst>
                                      </p:cBhvr>
                                      <p:to>
                                        <p:strVal val="visible"/>
                                      </p:to>
                                    </p:set>
                                    <p:animEffect transition="in" filter="dissolve">
                                      <p:cBhvr>
                                        <p:cTn id="11" dur="500"/>
                                        <p:tgtEl>
                                          <p:spTgt spid="1843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22" grpId="0" autoUpdateAnimBg="0"/>
      <p:bldP spid="184323" grpId="0" build="p" autoUpdateAnimBg="0" advAuto="0">
        <p:tmplLst>
          <p:tmpl lvl="1">
            <p:tnLst>
              <p:par>
                <p:cTn presetID="9" presetClass="entr" presetSubtype="0" fill="hold" nodeType="afterEffect">
                  <p:stCondLst>
                    <p:cond delay="0"/>
                  </p:stCondLst>
                  <p:childTnLst>
                    <p:set>
                      <p:cBhvr>
                        <p:cTn dur="1" fill="hold">
                          <p:stCondLst>
                            <p:cond delay="0"/>
                          </p:stCondLst>
                        </p:cTn>
                        <p:tgtEl>
                          <p:spTgt spid="184323"/>
                        </p:tgtEl>
                        <p:attrNameLst>
                          <p:attrName>style.visibility</p:attrName>
                        </p:attrNameLst>
                      </p:cBhvr>
                      <p:to>
                        <p:strVal val="visible"/>
                      </p:to>
                    </p:set>
                    <p:animEffect transition="in" filter="dissolve">
                      <p:cBhvr>
                        <p:cTn dur="500"/>
                        <p:tgtEl>
                          <p:spTgt spid="184323"/>
                        </p:tgtEl>
                      </p:cBhvr>
                    </p:animEffect>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8047501D-B1AC-AE44-B019-0CCEC59E444E}" type="slidenum">
              <a:rPr lang="en-US" altLang="en-US"/>
              <a:pPr/>
              <a:t>‹#›</a:t>
            </a:fld>
            <a:endParaRPr lang="en-US" altLang="en-US"/>
          </a:p>
        </p:txBody>
      </p:sp>
    </p:spTree>
    <p:extLst>
      <p:ext uri="{BB962C8B-B14F-4D97-AF65-F5344CB8AC3E}">
        <p14:creationId xmlns:p14="http://schemas.microsoft.com/office/powerpoint/2010/main" val="3818768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381000"/>
            <a:ext cx="2228850" cy="5715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95300" y="381000"/>
            <a:ext cx="6534150" cy="5715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BF11AAC3-2952-A940-920D-B86B0559951E}" type="slidenum">
              <a:rPr lang="en-US" altLang="en-US"/>
              <a:pPr/>
              <a:t>‹#›</a:t>
            </a:fld>
            <a:endParaRPr lang="en-US" altLang="en-US"/>
          </a:p>
        </p:txBody>
      </p:sp>
    </p:spTree>
    <p:extLst>
      <p:ext uri="{BB962C8B-B14F-4D97-AF65-F5344CB8AC3E}">
        <p14:creationId xmlns:p14="http://schemas.microsoft.com/office/powerpoint/2010/main" val="15237866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95300" y="381000"/>
            <a:ext cx="8915400" cy="1371600"/>
          </a:xfrm>
        </p:spPr>
        <p:txBody>
          <a:bodyPr/>
          <a:lstStyle/>
          <a:p>
            <a:r>
              <a:rPr lang="en-US"/>
              <a:t>Click to edit Master title style</a:t>
            </a:r>
          </a:p>
        </p:txBody>
      </p:sp>
      <p:sp>
        <p:nvSpPr>
          <p:cNvPr id="3" name="Text Placeholder 2"/>
          <p:cNvSpPr>
            <a:spLocks noGrp="1"/>
          </p:cNvSpPr>
          <p:nvPr>
            <p:ph type="body" sz="half" idx="1"/>
          </p:nvPr>
        </p:nvSpPr>
        <p:spPr>
          <a:xfrm>
            <a:off x="495300" y="1981200"/>
            <a:ext cx="43815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29200" y="1981200"/>
            <a:ext cx="43815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95300" y="6245225"/>
            <a:ext cx="2311400" cy="476250"/>
          </a:xfrm>
        </p:spPr>
        <p:txBody>
          <a:bodyPr/>
          <a:lstStyle>
            <a:lvl1pPr>
              <a:defRPr/>
            </a:lvl1pPr>
          </a:lstStyle>
          <a:p>
            <a:endParaRPr lang="en-US" altLang="en-US"/>
          </a:p>
        </p:txBody>
      </p:sp>
      <p:sp>
        <p:nvSpPr>
          <p:cNvPr id="6" name="Footer Placeholder 5"/>
          <p:cNvSpPr>
            <a:spLocks noGrp="1"/>
          </p:cNvSpPr>
          <p:nvPr>
            <p:ph type="ftr" sz="quarter" idx="11"/>
          </p:nvPr>
        </p:nvSpPr>
        <p:spPr>
          <a:xfrm>
            <a:off x="3384550" y="6245225"/>
            <a:ext cx="3136900" cy="476250"/>
          </a:xfrm>
        </p:spPr>
        <p:txBody>
          <a:bodyPr/>
          <a:lstStyle>
            <a:lvl1pPr>
              <a:defRPr/>
            </a:lvl1pPr>
          </a:lstStyle>
          <a:p>
            <a:endParaRPr lang="en-US" altLang="en-US"/>
          </a:p>
        </p:txBody>
      </p:sp>
      <p:sp>
        <p:nvSpPr>
          <p:cNvPr id="7" name="Slide Number Placeholder 6"/>
          <p:cNvSpPr>
            <a:spLocks noGrp="1"/>
          </p:cNvSpPr>
          <p:nvPr>
            <p:ph type="sldNum" sz="quarter" idx="12"/>
          </p:nvPr>
        </p:nvSpPr>
        <p:spPr>
          <a:xfrm>
            <a:off x="7099300" y="6245225"/>
            <a:ext cx="2311400" cy="476250"/>
          </a:xfrm>
        </p:spPr>
        <p:txBody>
          <a:bodyPr/>
          <a:lstStyle>
            <a:lvl1pPr>
              <a:defRPr/>
            </a:lvl1pPr>
          </a:lstStyle>
          <a:p>
            <a:fld id="{4BCCC760-16FA-BA46-878C-3F249DCE0F0F}" type="slidenum">
              <a:rPr lang="en-US" altLang="en-US"/>
              <a:pPr/>
              <a:t>‹#›</a:t>
            </a:fld>
            <a:endParaRPr lang="en-US" altLang="en-US"/>
          </a:p>
        </p:txBody>
      </p:sp>
    </p:spTree>
    <p:extLst>
      <p:ext uri="{BB962C8B-B14F-4D97-AF65-F5344CB8AC3E}">
        <p14:creationId xmlns:p14="http://schemas.microsoft.com/office/powerpoint/2010/main" val="15390301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95300" y="381000"/>
            <a:ext cx="8915400" cy="5715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Date Placeholder 2"/>
          <p:cNvSpPr>
            <a:spLocks noGrp="1"/>
          </p:cNvSpPr>
          <p:nvPr>
            <p:ph type="dt" sz="half" idx="10"/>
          </p:nvPr>
        </p:nvSpPr>
        <p:spPr>
          <a:xfrm>
            <a:off x="495300" y="6245225"/>
            <a:ext cx="2311400" cy="476250"/>
          </a:xfrm>
        </p:spPr>
        <p:txBody>
          <a:bodyPr/>
          <a:lstStyle>
            <a:lvl1pPr>
              <a:defRPr/>
            </a:lvl1pPr>
          </a:lstStyle>
          <a:p>
            <a:endParaRPr lang="en-US" altLang="en-US"/>
          </a:p>
        </p:txBody>
      </p:sp>
      <p:sp>
        <p:nvSpPr>
          <p:cNvPr id="4" name="Footer Placeholder 3"/>
          <p:cNvSpPr>
            <a:spLocks noGrp="1"/>
          </p:cNvSpPr>
          <p:nvPr>
            <p:ph type="ftr" sz="quarter" idx="11"/>
          </p:nvPr>
        </p:nvSpPr>
        <p:spPr>
          <a:xfrm>
            <a:off x="3384550" y="6245225"/>
            <a:ext cx="3136900" cy="476250"/>
          </a:xfrm>
        </p:spPr>
        <p:txBody>
          <a:bodyPr/>
          <a:lstStyle>
            <a:lvl1pPr>
              <a:defRPr/>
            </a:lvl1pPr>
          </a:lstStyle>
          <a:p>
            <a:endParaRPr lang="en-US" altLang="en-US"/>
          </a:p>
        </p:txBody>
      </p:sp>
      <p:sp>
        <p:nvSpPr>
          <p:cNvPr id="5" name="Slide Number Placeholder 4"/>
          <p:cNvSpPr>
            <a:spLocks noGrp="1"/>
          </p:cNvSpPr>
          <p:nvPr>
            <p:ph type="sldNum" sz="quarter" idx="12"/>
          </p:nvPr>
        </p:nvSpPr>
        <p:spPr>
          <a:xfrm>
            <a:off x="7099300" y="6245225"/>
            <a:ext cx="2311400" cy="476250"/>
          </a:xfrm>
        </p:spPr>
        <p:txBody>
          <a:bodyPr/>
          <a:lstStyle>
            <a:lvl1pPr>
              <a:defRPr/>
            </a:lvl1pPr>
          </a:lstStyle>
          <a:p>
            <a:fld id="{149F76E0-492B-F34C-ACFD-47F9EF823FA0}" type="slidenum">
              <a:rPr lang="en-US" altLang="en-US"/>
              <a:pPr/>
              <a:t>‹#›</a:t>
            </a:fld>
            <a:endParaRPr lang="en-US" altLang="en-US"/>
          </a:p>
        </p:txBody>
      </p:sp>
    </p:spTree>
    <p:extLst>
      <p:ext uri="{BB962C8B-B14F-4D97-AF65-F5344CB8AC3E}">
        <p14:creationId xmlns:p14="http://schemas.microsoft.com/office/powerpoint/2010/main" val="397239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95300" y="381000"/>
            <a:ext cx="8915400" cy="1371600"/>
          </a:xfrm>
        </p:spPr>
        <p:txBody>
          <a:bodyPr/>
          <a:lstStyle/>
          <a:p>
            <a:r>
              <a:rPr lang="en-US"/>
              <a:t>Click to edit Master title style</a:t>
            </a:r>
          </a:p>
        </p:txBody>
      </p:sp>
      <p:sp>
        <p:nvSpPr>
          <p:cNvPr id="3" name="Text Placeholder 2"/>
          <p:cNvSpPr>
            <a:spLocks noGrp="1"/>
          </p:cNvSpPr>
          <p:nvPr>
            <p:ph type="body" sz="half" idx="1"/>
          </p:nvPr>
        </p:nvSpPr>
        <p:spPr>
          <a:xfrm>
            <a:off x="495300" y="1981200"/>
            <a:ext cx="43815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5029200" y="1981200"/>
            <a:ext cx="43815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5029200" y="4114800"/>
            <a:ext cx="43815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5"/>
          <p:cNvSpPr>
            <a:spLocks noGrp="1"/>
          </p:cNvSpPr>
          <p:nvPr>
            <p:ph type="dt" sz="half" idx="10"/>
          </p:nvPr>
        </p:nvSpPr>
        <p:spPr>
          <a:xfrm>
            <a:off x="495300" y="6245225"/>
            <a:ext cx="2311400" cy="476250"/>
          </a:xfrm>
        </p:spPr>
        <p:txBody>
          <a:bodyPr/>
          <a:lstStyle>
            <a:lvl1pPr>
              <a:defRPr/>
            </a:lvl1pPr>
          </a:lstStyle>
          <a:p>
            <a:endParaRPr lang="en-US" altLang="en-US"/>
          </a:p>
        </p:txBody>
      </p:sp>
      <p:sp>
        <p:nvSpPr>
          <p:cNvPr id="7" name="Footer Placeholder 6"/>
          <p:cNvSpPr>
            <a:spLocks noGrp="1"/>
          </p:cNvSpPr>
          <p:nvPr>
            <p:ph type="ftr" sz="quarter" idx="11"/>
          </p:nvPr>
        </p:nvSpPr>
        <p:spPr>
          <a:xfrm>
            <a:off x="3384550" y="6245225"/>
            <a:ext cx="3136900" cy="476250"/>
          </a:xfrm>
        </p:spPr>
        <p:txBody>
          <a:bodyPr/>
          <a:lstStyle>
            <a:lvl1pPr>
              <a:defRPr/>
            </a:lvl1pPr>
          </a:lstStyle>
          <a:p>
            <a:endParaRPr lang="en-US" altLang="en-US"/>
          </a:p>
        </p:txBody>
      </p:sp>
      <p:sp>
        <p:nvSpPr>
          <p:cNvPr id="8" name="Slide Number Placeholder 7"/>
          <p:cNvSpPr>
            <a:spLocks noGrp="1"/>
          </p:cNvSpPr>
          <p:nvPr>
            <p:ph type="sldNum" sz="quarter" idx="12"/>
          </p:nvPr>
        </p:nvSpPr>
        <p:spPr>
          <a:xfrm>
            <a:off x="7099300" y="6245225"/>
            <a:ext cx="2311400" cy="476250"/>
          </a:xfrm>
        </p:spPr>
        <p:txBody>
          <a:bodyPr/>
          <a:lstStyle>
            <a:lvl1pPr>
              <a:defRPr/>
            </a:lvl1pPr>
          </a:lstStyle>
          <a:p>
            <a:fld id="{928AF8E1-42F6-4440-80A4-D17B7F0E2A83}" type="slidenum">
              <a:rPr lang="en-US" altLang="en-US"/>
              <a:pPr/>
              <a:t>‹#›</a:t>
            </a:fld>
            <a:endParaRPr lang="en-US" altLang="en-US"/>
          </a:p>
        </p:txBody>
      </p:sp>
    </p:spTree>
    <p:extLst>
      <p:ext uri="{BB962C8B-B14F-4D97-AF65-F5344CB8AC3E}">
        <p14:creationId xmlns:p14="http://schemas.microsoft.com/office/powerpoint/2010/main" val="19205306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95300" y="381000"/>
            <a:ext cx="8915400" cy="1371600"/>
          </a:xfrm>
        </p:spPr>
        <p:txBody>
          <a:bodyPr/>
          <a:lstStyle/>
          <a:p>
            <a:r>
              <a:rPr lang="en-US"/>
              <a:t>Click to edit Master title style</a:t>
            </a:r>
          </a:p>
        </p:txBody>
      </p:sp>
      <p:sp>
        <p:nvSpPr>
          <p:cNvPr id="3" name="Table Placeholder 2"/>
          <p:cNvSpPr>
            <a:spLocks noGrp="1"/>
          </p:cNvSpPr>
          <p:nvPr>
            <p:ph type="tbl" idx="1"/>
          </p:nvPr>
        </p:nvSpPr>
        <p:spPr>
          <a:xfrm>
            <a:off x="495300" y="1981200"/>
            <a:ext cx="8915400" cy="4114800"/>
          </a:xfrm>
        </p:spPr>
        <p:txBody>
          <a:bodyPr/>
          <a:lstStyle/>
          <a:p>
            <a:endParaRPr lang="en-US"/>
          </a:p>
        </p:txBody>
      </p:sp>
      <p:sp>
        <p:nvSpPr>
          <p:cNvPr id="4" name="Date Placeholder 3"/>
          <p:cNvSpPr>
            <a:spLocks noGrp="1"/>
          </p:cNvSpPr>
          <p:nvPr>
            <p:ph type="dt" sz="half" idx="10"/>
          </p:nvPr>
        </p:nvSpPr>
        <p:spPr>
          <a:xfrm>
            <a:off x="495300" y="6245225"/>
            <a:ext cx="2311400" cy="476250"/>
          </a:xfrm>
        </p:spPr>
        <p:txBody>
          <a:bodyPr/>
          <a:lstStyle>
            <a:lvl1pPr>
              <a:defRPr/>
            </a:lvl1pPr>
          </a:lstStyle>
          <a:p>
            <a:endParaRPr lang="en-US" altLang="en-US"/>
          </a:p>
        </p:txBody>
      </p:sp>
      <p:sp>
        <p:nvSpPr>
          <p:cNvPr id="5" name="Footer Placeholder 4"/>
          <p:cNvSpPr>
            <a:spLocks noGrp="1"/>
          </p:cNvSpPr>
          <p:nvPr>
            <p:ph type="ftr" sz="quarter" idx="11"/>
          </p:nvPr>
        </p:nvSpPr>
        <p:spPr>
          <a:xfrm>
            <a:off x="3384550" y="6245225"/>
            <a:ext cx="3136900" cy="476250"/>
          </a:xfrm>
        </p:spPr>
        <p:txBody>
          <a:bodyPr/>
          <a:lstStyle>
            <a:lvl1pPr>
              <a:defRPr/>
            </a:lvl1pPr>
          </a:lstStyle>
          <a:p>
            <a:endParaRPr lang="en-US" altLang="en-US"/>
          </a:p>
        </p:txBody>
      </p:sp>
      <p:sp>
        <p:nvSpPr>
          <p:cNvPr id="6" name="Slide Number Placeholder 5"/>
          <p:cNvSpPr>
            <a:spLocks noGrp="1"/>
          </p:cNvSpPr>
          <p:nvPr>
            <p:ph type="sldNum" sz="quarter" idx="12"/>
          </p:nvPr>
        </p:nvSpPr>
        <p:spPr>
          <a:xfrm>
            <a:off x="7099300" y="6245225"/>
            <a:ext cx="2311400" cy="476250"/>
          </a:xfrm>
        </p:spPr>
        <p:txBody>
          <a:bodyPr/>
          <a:lstStyle>
            <a:lvl1pPr>
              <a:defRPr/>
            </a:lvl1pPr>
          </a:lstStyle>
          <a:p>
            <a:fld id="{3080B230-4AB8-1A4C-849D-6DB3720D295C}" type="slidenum">
              <a:rPr lang="en-US" altLang="en-US"/>
              <a:pPr/>
              <a:t>‹#›</a:t>
            </a:fld>
            <a:endParaRPr lang="en-US" altLang="en-US"/>
          </a:p>
        </p:txBody>
      </p:sp>
    </p:spTree>
    <p:extLst>
      <p:ext uri="{BB962C8B-B14F-4D97-AF65-F5344CB8AC3E}">
        <p14:creationId xmlns:p14="http://schemas.microsoft.com/office/powerpoint/2010/main" val="16801596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95300" y="381000"/>
            <a:ext cx="8915400" cy="1371600"/>
          </a:xfrm>
        </p:spPr>
        <p:txBody>
          <a:bodyPr/>
          <a:lstStyle/>
          <a:p>
            <a:r>
              <a:rPr lang="en-US"/>
              <a:t>Click to edit Master title style</a:t>
            </a:r>
          </a:p>
        </p:txBody>
      </p:sp>
      <p:sp>
        <p:nvSpPr>
          <p:cNvPr id="3" name="Content Placeholder 2"/>
          <p:cNvSpPr>
            <a:spLocks noGrp="1"/>
          </p:cNvSpPr>
          <p:nvPr>
            <p:ph sz="half" idx="1"/>
          </p:nvPr>
        </p:nvSpPr>
        <p:spPr>
          <a:xfrm>
            <a:off x="495300" y="1981200"/>
            <a:ext cx="43815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5029200" y="1981200"/>
            <a:ext cx="43815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5029200" y="4114800"/>
            <a:ext cx="43815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5"/>
          <p:cNvSpPr>
            <a:spLocks noGrp="1"/>
          </p:cNvSpPr>
          <p:nvPr>
            <p:ph type="dt" sz="half" idx="10"/>
          </p:nvPr>
        </p:nvSpPr>
        <p:spPr>
          <a:xfrm>
            <a:off x="495300" y="6245225"/>
            <a:ext cx="2311400" cy="476250"/>
          </a:xfrm>
        </p:spPr>
        <p:txBody>
          <a:bodyPr/>
          <a:lstStyle>
            <a:lvl1pPr>
              <a:defRPr/>
            </a:lvl1pPr>
          </a:lstStyle>
          <a:p>
            <a:endParaRPr lang="en-US" altLang="en-US"/>
          </a:p>
        </p:txBody>
      </p:sp>
      <p:sp>
        <p:nvSpPr>
          <p:cNvPr id="7" name="Footer Placeholder 6"/>
          <p:cNvSpPr>
            <a:spLocks noGrp="1"/>
          </p:cNvSpPr>
          <p:nvPr>
            <p:ph type="ftr" sz="quarter" idx="11"/>
          </p:nvPr>
        </p:nvSpPr>
        <p:spPr>
          <a:xfrm>
            <a:off x="3384550" y="6245225"/>
            <a:ext cx="3136900" cy="476250"/>
          </a:xfrm>
        </p:spPr>
        <p:txBody>
          <a:bodyPr/>
          <a:lstStyle>
            <a:lvl1pPr>
              <a:defRPr/>
            </a:lvl1pPr>
          </a:lstStyle>
          <a:p>
            <a:endParaRPr lang="en-US" altLang="en-US"/>
          </a:p>
        </p:txBody>
      </p:sp>
      <p:sp>
        <p:nvSpPr>
          <p:cNvPr id="8" name="Slide Number Placeholder 7"/>
          <p:cNvSpPr>
            <a:spLocks noGrp="1"/>
          </p:cNvSpPr>
          <p:nvPr>
            <p:ph type="sldNum" sz="quarter" idx="12"/>
          </p:nvPr>
        </p:nvSpPr>
        <p:spPr>
          <a:xfrm>
            <a:off x="7099300" y="6245225"/>
            <a:ext cx="2311400" cy="476250"/>
          </a:xfrm>
        </p:spPr>
        <p:txBody>
          <a:bodyPr/>
          <a:lstStyle>
            <a:lvl1pPr>
              <a:defRPr/>
            </a:lvl1pPr>
          </a:lstStyle>
          <a:p>
            <a:fld id="{7B23E2A4-3C83-5F40-9E76-A46B04E26A41}" type="slidenum">
              <a:rPr lang="en-US" altLang="en-US"/>
              <a:pPr/>
              <a:t>‹#›</a:t>
            </a:fld>
            <a:endParaRPr lang="en-US" altLang="en-US"/>
          </a:p>
        </p:txBody>
      </p:sp>
    </p:spTree>
    <p:extLst>
      <p:ext uri="{BB962C8B-B14F-4D97-AF65-F5344CB8AC3E}">
        <p14:creationId xmlns:p14="http://schemas.microsoft.com/office/powerpoint/2010/main" val="11807295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E0E00D32-8154-3D49-A8BA-706427E858C8}" type="slidenum">
              <a:rPr lang="en-US" altLang="en-US"/>
              <a:pPr/>
              <a:t>‹#›</a:t>
            </a:fld>
            <a:endParaRPr lang="en-US" altLang="en-US"/>
          </a:p>
        </p:txBody>
      </p:sp>
    </p:spTree>
    <p:extLst>
      <p:ext uri="{BB962C8B-B14F-4D97-AF65-F5344CB8AC3E}">
        <p14:creationId xmlns:p14="http://schemas.microsoft.com/office/powerpoint/2010/main" val="6530686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6275" y="1709738"/>
            <a:ext cx="8543925"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76275" y="4589463"/>
            <a:ext cx="8543925"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376ED42C-D8AE-7943-B37E-57B06D9A6EE0}" type="slidenum">
              <a:rPr lang="en-US" altLang="en-US"/>
              <a:pPr/>
              <a:t>‹#›</a:t>
            </a:fld>
            <a:endParaRPr lang="en-US" altLang="en-US"/>
          </a:p>
        </p:txBody>
      </p:sp>
    </p:spTree>
    <p:extLst>
      <p:ext uri="{BB962C8B-B14F-4D97-AF65-F5344CB8AC3E}">
        <p14:creationId xmlns:p14="http://schemas.microsoft.com/office/powerpoint/2010/main" val="3358807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95300" y="1981200"/>
            <a:ext cx="43815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29200" y="1981200"/>
            <a:ext cx="43815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24194621-8A26-E048-B112-5D12F74E8D2E}" type="slidenum">
              <a:rPr lang="en-US" altLang="en-US"/>
              <a:pPr/>
              <a:t>‹#›</a:t>
            </a:fld>
            <a:endParaRPr lang="en-US" altLang="en-US"/>
          </a:p>
        </p:txBody>
      </p:sp>
    </p:spTree>
    <p:extLst>
      <p:ext uri="{BB962C8B-B14F-4D97-AF65-F5344CB8AC3E}">
        <p14:creationId xmlns:p14="http://schemas.microsoft.com/office/powerpoint/2010/main" val="15604552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625" y="365125"/>
            <a:ext cx="8543925" cy="1325563"/>
          </a:xfrm>
        </p:spPr>
        <p:txBody>
          <a:bodyPr/>
          <a:lstStyle/>
          <a:p>
            <a:r>
              <a:rPr lang="en-US"/>
              <a:t>Click to edit Master title style</a:t>
            </a:r>
          </a:p>
        </p:txBody>
      </p:sp>
      <p:sp>
        <p:nvSpPr>
          <p:cNvPr id="3" name="Text Placeholder 2"/>
          <p:cNvSpPr>
            <a:spLocks noGrp="1"/>
          </p:cNvSpPr>
          <p:nvPr>
            <p:ph type="body" idx="1"/>
          </p:nvPr>
        </p:nvSpPr>
        <p:spPr>
          <a:xfrm>
            <a:off x="682625" y="1681163"/>
            <a:ext cx="419100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2625" y="2505075"/>
            <a:ext cx="419100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14913" y="1681163"/>
            <a:ext cx="42116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14913" y="2505075"/>
            <a:ext cx="42116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ltLang="en-US"/>
          </a:p>
        </p:txBody>
      </p:sp>
      <p:sp>
        <p:nvSpPr>
          <p:cNvPr id="8" name="Footer Placeholder 7"/>
          <p:cNvSpPr>
            <a:spLocks noGrp="1"/>
          </p:cNvSpPr>
          <p:nvPr>
            <p:ph type="ftr" sz="quarter" idx="11"/>
          </p:nvPr>
        </p:nvSpPr>
        <p:spPr/>
        <p:txBody>
          <a:bodyPr/>
          <a:lstStyle>
            <a:lvl1pPr>
              <a:defRPr/>
            </a:lvl1pPr>
          </a:lstStyle>
          <a:p>
            <a:endParaRPr lang="en-US" altLang="en-US"/>
          </a:p>
        </p:txBody>
      </p:sp>
      <p:sp>
        <p:nvSpPr>
          <p:cNvPr id="9" name="Slide Number Placeholder 8"/>
          <p:cNvSpPr>
            <a:spLocks noGrp="1"/>
          </p:cNvSpPr>
          <p:nvPr>
            <p:ph type="sldNum" sz="quarter" idx="12"/>
          </p:nvPr>
        </p:nvSpPr>
        <p:spPr/>
        <p:txBody>
          <a:bodyPr/>
          <a:lstStyle>
            <a:lvl1pPr>
              <a:defRPr/>
            </a:lvl1pPr>
          </a:lstStyle>
          <a:p>
            <a:fld id="{3E7ECCB7-416B-AC4F-B05F-B4D32E60F20F}" type="slidenum">
              <a:rPr lang="en-US" altLang="en-US"/>
              <a:pPr/>
              <a:t>‹#›</a:t>
            </a:fld>
            <a:endParaRPr lang="en-US" altLang="en-US"/>
          </a:p>
        </p:txBody>
      </p:sp>
    </p:spTree>
    <p:extLst>
      <p:ext uri="{BB962C8B-B14F-4D97-AF65-F5344CB8AC3E}">
        <p14:creationId xmlns:p14="http://schemas.microsoft.com/office/powerpoint/2010/main" val="15005013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ltLang="en-US"/>
          </a:p>
        </p:txBody>
      </p:sp>
      <p:sp>
        <p:nvSpPr>
          <p:cNvPr id="4" name="Footer Placeholder 3"/>
          <p:cNvSpPr>
            <a:spLocks noGrp="1"/>
          </p:cNvSpPr>
          <p:nvPr>
            <p:ph type="ftr" sz="quarter" idx="11"/>
          </p:nvPr>
        </p:nvSpPr>
        <p:spPr/>
        <p:txBody>
          <a:bodyPr/>
          <a:lstStyle>
            <a:lvl1pPr>
              <a:defRPr/>
            </a:lvl1pPr>
          </a:lstStyle>
          <a:p>
            <a:endParaRPr lang="en-US" altLang="en-US"/>
          </a:p>
        </p:txBody>
      </p:sp>
      <p:sp>
        <p:nvSpPr>
          <p:cNvPr id="5" name="Slide Number Placeholder 4"/>
          <p:cNvSpPr>
            <a:spLocks noGrp="1"/>
          </p:cNvSpPr>
          <p:nvPr>
            <p:ph type="sldNum" sz="quarter" idx="12"/>
          </p:nvPr>
        </p:nvSpPr>
        <p:spPr/>
        <p:txBody>
          <a:bodyPr/>
          <a:lstStyle>
            <a:lvl1pPr>
              <a:defRPr/>
            </a:lvl1pPr>
          </a:lstStyle>
          <a:p>
            <a:fld id="{1D7EA386-8DFB-D240-B989-8E04CCBFD87E}" type="slidenum">
              <a:rPr lang="en-US" altLang="en-US"/>
              <a:pPr/>
              <a:t>‹#›</a:t>
            </a:fld>
            <a:endParaRPr lang="en-US" altLang="en-US"/>
          </a:p>
        </p:txBody>
      </p:sp>
    </p:spTree>
    <p:extLst>
      <p:ext uri="{BB962C8B-B14F-4D97-AF65-F5344CB8AC3E}">
        <p14:creationId xmlns:p14="http://schemas.microsoft.com/office/powerpoint/2010/main" val="10255714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p>
        </p:txBody>
      </p:sp>
      <p:sp>
        <p:nvSpPr>
          <p:cNvPr id="3" name="Footer Placeholder 2"/>
          <p:cNvSpPr>
            <a:spLocks noGrp="1"/>
          </p:cNvSpPr>
          <p:nvPr>
            <p:ph type="ftr" sz="quarter" idx="11"/>
          </p:nvPr>
        </p:nvSpPr>
        <p:spPr/>
        <p:txBody>
          <a:bodyPr/>
          <a:lstStyle>
            <a:lvl1pPr>
              <a:defRPr/>
            </a:lvl1pPr>
          </a:lstStyle>
          <a:p>
            <a:endParaRPr lang="en-US" altLang="en-US"/>
          </a:p>
        </p:txBody>
      </p:sp>
      <p:sp>
        <p:nvSpPr>
          <p:cNvPr id="4" name="Slide Number Placeholder 3"/>
          <p:cNvSpPr>
            <a:spLocks noGrp="1"/>
          </p:cNvSpPr>
          <p:nvPr>
            <p:ph type="sldNum" sz="quarter" idx="12"/>
          </p:nvPr>
        </p:nvSpPr>
        <p:spPr/>
        <p:txBody>
          <a:bodyPr/>
          <a:lstStyle>
            <a:lvl1pPr>
              <a:defRPr/>
            </a:lvl1pPr>
          </a:lstStyle>
          <a:p>
            <a:fld id="{E3B13DEF-7D11-284C-892E-A110E37BCCA9}" type="slidenum">
              <a:rPr lang="en-US" altLang="en-US"/>
              <a:pPr/>
              <a:t>‹#›</a:t>
            </a:fld>
            <a:endParaRPr lang="en-US" altLang="en-US"/>
          </a:p>
        </p:txBody>
      </p:sp>
    </p:spTree>
    <p:extLst>
      <p:ext uri="{BB962C8B-B14F-4D97-AF65-F5344CB8AC3E}">
        <p14:creationId xmlns:p14="http://schemas.microsoft.com/office/powerpoint/2010/main" val="10758782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625" y="457200"/>
            <a:ext cx="3194050"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4211638" y="987425"/>
            <a:ext cx="5014912"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82625" y="2057400"/>
            <a:ext cx="3194050"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4A2515BB-53E1-D344-83EC-A299F49BA38F}" type="slidenum">
              <a:rPr lang="en-US" altLang="en-US"/>
              <a:pPr/>
              <a:t>‹#›</a:t>
            </a:fld>
            <a:endParaRPr lang="en-US" altLang="en-US"/>
          </a:p>
        </p:txBody>
      </p:sp>
    </p:spTree>
    <p:extLst>
      <p:ext uri="{BB962C8B-B14F-4D97-AF65-F5344CB8AC3E}">
        <p14:creationId xmlns:p14="http://schemas.microsoft.com/office/powerpoint/2010/main" val="4732719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625" y="457200"/>
            <a:ext cx="3194050"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4211638" y="987425"/>
            <a:ext cx="5014912"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82625" y="2057400"/>
            <a:ext cx="3194050"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0BBBB1A9-C89B-7541-AE3E-2B3C97C9BCDB}" type="slidenum">
              <a:rPr lang="en-US" altLang="en-US"/>
              <a:pPr/>
              <a:t>‹#›</a:t>
            </a:fld>
            <a:endParaRPr lang="en-US" altLang="en-US"/>
          </a:p>
        </p:txBody>
      </p:sp>
    </p:spTree>
    <p:extLst>
      <p:ext uri="{BB962C8B-B14F-4D97-AF65-F5344CB8AC3E}">
        <p14:creationId xmlns:p14="http://schemas.microsoft.com/office/powerpoint/2010/main" val="2067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0">
          <a:gsLst>
            <a:gs pos="0">
              <a:srgbClr val="000000"/>
            </a:gs>
            <a:gs pos="50000">
              <a:schemeClr val="bg1">
                <a:lumMod val="50000"/>
              </a:schemeClr>
            </a:gs>
            <a:gs pos="100000">
              <a:schemeClr val="bg2"/>
            </a:gs>
          </a:gsLst>
          <a:lin ang="5400000" scaled="1"/>
          <a:tileRect/>
        </a:gradFill>
        <a:effectLst/>
      </p:bgPr>
    </p:bg>
    <p:spTree>
      <p:nvGrpSpPr>
        <p:cNvPr id="1" name=""/>
        <p:cNvGrpSpPr/>
        <p:nvPr/>
      </p:nvGrpSpPr>
      <p:grpSpPr>
        <a:xfrm>
          <a:off x="0" y="0"/>
          <a:ext cx="0" cy="0"/>
          <a:chOff x="0" y="0"/>
          <a:chExt cx="0" cy="0"/>
        </a:xfrm>
      </p:grpSpPr>
      <p:sp>
        <p:nvSpPr>
          <p:cNvPr id="183298" name="Rectangle 2"/>
          <p:cNvSpPr>
            <a:spLocks noGrp="1" noChangeArrowheads="1"/>
          </p:cNvSpPr>
          <p:nvPr>
            <p:ph type="title"/>
          </p:nvPr>
        </p:nvSpPr>
        <p:spPr bwMode="auto">
          <a:xfrm>
            <a:off x="495300" y="381000"/>
            <a:ext cx="89154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00302" tIns="50151" rIns="100302" bIns="50151" numCol="1" anchor="ctr" anchorCtr="0" compatLnSpc="1">
            <a:prstTxWarp prst="textNoShape">
              <a:avLst/>
            </a:prstTxWarp>
          </a:bodyPr>
          <a:lstStyle/>
          <a:p>
            <a:pPr lvl="0"/>
            <a:r>
              <a:rPr lang="en-US" altLang="en-US"/>
              <a:t>Click to edit Master title style</a:t>
            </a:r>
          </a:p>
        </p:txBody>
      </p:sp>
      <p:sp>
        <p:nvSpPr>
          <p:cNvPr id="183299" name="Rectangle 3"/>
          <p:cNvSpPr>
            <a:spLocks noGrp="1" noChangeArrowheads="1"/>
          </p:cNvSpPr>
          <p:nvPr>
            <p:ph type="body" idx="1"/>
          </p:nvPr>
        </p:nvSpPr>
        <p:spPr bwMode="auto">
          <a:xfrm>
            <a:off x="495300" y="1981200"/>
            <a:ext cx="8915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00302" tIns="50151" rIns="100302" bIns="50151"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83300" name="Rectangle 4"/>
          <p:cNvSpPr>
            <a:spLocks noGrp="1" noChangeArrowheads="1"/>
          </p:cNvSpPr>
          <p:nvPr>
            <p:ph type="dt" sz="half" idx="2"/>
          </p:nvPr>
        </p:nvSpPr>
        <p:spPr bwMode="auto">
          <a:xfrm>
            <a:off x="495300" y="6245225"/>
            <a:ext cx="2311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00302" tIns="50151" rIns="100302" bIns="50151" numCol="1" anchor="b" anchorCtr="0" compatLnSpc="1">
            <a:prstTxWarp prst="textNoShape">
              <a:avLst/>
            </a:prstTxWarp>
          </a:bodyPr>
          <a:lstStyle>
            <a:lvl1pPr defTabSz="1001713">
              <a:spcBef>
                <a:spcPct val="0"/>
              </a:spcBef>
              <a:buClrTx/>
              <a:buSzTx/>
              <a:buFontTx/>
              <a:buNone/>
              <a:defRPr sz="1600">
                <a:effectLst>
                  <a:outerShdw blurRad="38100" dist="38100" dir="2700000" algn="tl">
                    <a:srgbClr val="003366"/>
                  </a:outerShdw>
                </a:effectLst>
                <a:latin typeface="Arial" charset="0"/>
              </a:defRPr>
            </a:lvl1pPr>
          </a:lstStyle>
          <a:p>
            <a:endParaRPr lang="en-US" altLang="en-US"/>
          </a:p>
        </p:txBody>
      </p:sp>
      <p:sp>
        <p:nvSpPr>
          <p:cNvPr id="183301" name="Rectangle 5"/>
          <p:cNvSpPr>
            <a:spLocks noGrp="1" noChangeArrowheads="1"/>
          </p:cNvSpPr>
          <p:nvPr>
            <p:ph type="ftr" sz="quarter" idx="3"/>
          </p:nvPr>
        </p:nvSpPr>
        <p:spPr bwMode="auto">
          <a:xfrm>
            <a:off x="3384550" y="6245225"/>
            <a:ext cx="31369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00302" tIns="50151" rIns="100302" bIns="50151" numCol="1" anchor="b" anchorCtr="0" compatLnSpc="1">
            <a:prstTxWarp prst="textNoShape">
              <a:avLst/>
            </a:prstTxWarp>
          </a:bodyPr>
          <a:lstStyle>
            <a:lvl1pPr algn="ctr" defTabSz="1001713">
              <a:spcBef>
                <a:spcPct val="0"/>
              </a:spcBef>
              <a:buClrTx/>
              <a:buSzTx/>
              <a:buFontTx/>
              <a:buNone/>
              <a:defRPr sz="1600">
                <a:effectLst>
                  <a:outerShdw blurRad="38100" dist="38100" dir="2700000" algn="tl">
                    <a:srgbClr val="003366"/>
                  </a:outerShdw>
                </a:effectLst>
                <a:latin typeface="Arial" charset="0"/>
              </a:defRPr>
            </a:lvl1pPr>
          </a:lstStyle>
          <a:p>
            <a:endParaRPr lang="en-US" altLang="en-US"/>
          </a:p>
        </p:txBody>
      </p:sp>
      <p:sp>
        <p:nvSpPr>
          <p:cNvPr id="183302" name="Rectangle 6"/>
          <p:cNvSpPr>
            <a:spLocks noGrp="1" noChangeArrowheads="1"/>
          </p:cNvSpPr>
          <p:nvPr>
            <p:ph type="sldNum" sz="quarter" idx="4"/>
          </p:nvPr>
        </p:nvSpPr>
        <p:spPr bwMode="auto">
          <a:xfrm>
            <a:off x="7099300" y="6245225"/>
            <a:ext cx="2311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00302" tIns="50151" rIns="100302" bIns="50151" numCol="1" anchor="b" anchorCtr="0" compatLnSpc="1">
            <a:prstTxWarp prst="textNoShape">
              <a:avLst/>
            </a:prstTxWarp>
          </a:bodyPr>
          <a:lstStyle>
            <a:lvl1pPr algn="r" defTabSz="1001713">
              <a:spcBef>
                <a:spcPct val="0"/>
              </a:spcBef>
              <a:buClrTx/>
              <a:buSzTx/>
              <a:buFontTx/>
              <a:buNone/>
              <a:defRPr sz="1600">
                <a:effectLst>
                  <a:outerShdw blurRad="38100" dist="38100" dir="2700000" algn="tl">
                    <a:srgbClr val="003366"/>
                  </a:outerShdw>
                </a:effectLst>
                <a:latin typeface="Arial" charset="0"/>
              </a:defRPr>
            </a:lvl1pPr>
          </a:lstStyle>
          <a:p>
            <a:fld id="{9F3FD7E9-49D8-0B40-920E-7DA6C1E74405}" type="slidenum">
              <a:rPr lang="en-US" altLang="en-US"/>
              <a:pPr/>
              <a:t>‹#›</a:t>
            </a:fld>
            <a:endParaRPr lang="en-US" altLang="en-US"/>
          </a:p>
        </p:txBody>
      </p:sp>
    </p:spTree>
  </p:cSld>
  <p:clrMap bg1="dk2" tx1="lt1" bg2="dk1" tx2="lt2" accent1="accent1" accent2="accent2" accent3="accent3" accent4="accent4" accent5="accent5" accent6="accent6" hlink="hlink" folHlink="folHlink"/>
  <p:sldLayoutIdLst>
    <p:sldLayoutId id="2147483809" r:id="rId1"/>
    <p:sldLayoutId id="2147483810" r:id="rId2"/>
    <p:sldLayoutId id="2147483811" r:id="rId3"/>
    <p:sldLayoutId id="2147483812" r:id="rId4"/>
    <p:sldLayoutId id="2147483813" r:id="rId5"/>
    <p:sldLayoutId id="2147483814" r:id="rId6"/>
    <p:sldLayoutId id="2147483815" r:id="rId7"/>
    <p:sldLayoutId id="2147483816" r:id="rId8"/>
    <p:sldLayoutId id="2147483817" r:id="rId9"/>
    <p:sldLayoutId id="2147483818" r:id="rId10"/>
    <p:sldLayoutId id="2147483819" r:id="rId11"/>
    <p:sldLayoutId id="2147483820" r:id="rId12"/>
    <p:sldLayoutId id="2147483821" r:id="rId13"/>
    <p:sldLayoutId id="2147483822" r:id="rId14"/>
    <p:sldLayoutId id="2147483823" r:id="rId15"/>
    <p:sldLayoutId id="2147483824" r:id="rId16"/>
  </p:sldLayoutIdLst>
  <p:txStyles>
    <p:titleStyle>
      <a:lvl1pPr algn="ctr" defTabSz="1001713" rtl="0" fontAlgn="base">
        <a:spcBef>
          <a:spcPct val="0"/>
        </a:spcBef>
        <a:spcAft>
          <a:spcPct val="0"/>
        </a:spcAft>
        <a:defRPr sz="4800" kern="1200">
          <a:solidFill>
            <a:srgbClr val="ED9719"/>
          </a:solidFill>
          <a:effectLst>
            <a:outerShdw blurRad="38100" dist="38100" dir="2700000" algn="tl">
              <a:srgbClr val="FFFFFF"/>
            </a:outerShdw>
          </a:effectLst>
          <a:latin typeface="+mj-lt"/>
          <a:ea typeface="+mj-ea"/>
          <a:cs typeface="+mj-cs"/>
        </a:defRPr>
      </a:lvl1pPr>
      <a:lvl2pPr algn="ctr" defTabSz="1001713" rtl="0" fontAlgn="base">
        <a:spcBef>
          <a:spcPct val="0"/>
        </a:spcBef>
        <a:spcAft>
          <a:spcPct val="0"/>
        </a:spcAft>
        <a:defRPr sz="4800">
          <a:solidFill>
            <a:srgbClr val="ED9719"/>
          </a:solidFill>
          <a:effectLst>
            <a:outerShdw blurRad="38100" dist="38100" dir="2700000" algn="tl">
              <a:srgbClr val="FFFFFF"/>
            </a:outerShdw>
          </a:effectLst>
          <a:latin typeface="Tahoma" charset="0"/>
        </a:defRPr>
      </a:lvl2pPr>
      <a:lvl3pPr algn="ctr" defTabSz="1001713" rtl="0" fontAlgn="base">
        <a:spcBef>
          <a:spcPct val="0"/>
        </a:spcBef>
        <a:spcAft>
          <a:spcPct val="0"/>
        </a:spcAft>
        <a:defRPr sz="4800">
          <a:solidFill>
            <a:srgbClr val="ED9719"/>
          </a:solidFill>
          <a:effectLst>
            <a:outerShdw blurRad="38100" dist="38100" dir="2700000" algn="tl">
              <a:srgbClr val="FFFFFF"/>
            </a:outerShdw>
          </a:effectLst>
          <a:latin typeface="Tahoma" charset="0"/>
        </a:defRPr>
      </a:lvl3pPr>
      <a:lvl4pPr algn="ctr" defTabSz="1001713" rtl="0" fontAlgn="base">
        <a:spcBef>
          <a:spcPct val="0"/>
        </a:spcBef>
        <a:spcAft>
          <a:spcPct val="0"/>
        </a:spcAft>
        <a:defRPr sz="4800">
          <a:solidFill>
            <a:srgbClr val="ED9719"/>
          </a:solidFill>
          <a:effectLst>
            <a:outerShdw blurRad="38100" dist="38100" dir="2700000" algn="tl">
              <a:srgbClr val="FFFFFF"/>
            </a:outerShdw>
          </a:effectLst>
          <a:latin typeface="Tahoma" charset="0"/>
        </a:defRPr>
      </a:lvl4pPr>
      <a:lvl5pPr algn="ctr" defTabSz="1001713" rtl="0" fontAlgn="base">
        <a:spcBef>
          <a:spcPct val="0"/>
        </a:spcBef>
        <a:spcAft>
          <a:spcPct val="0"/>
        </a:spcAft>
        <a:defRPr sz="4800">
          <a:solidFill>
            <a:srgbClr val="ED9719"/>
          </a:solidFill>
          <a:effectLst>
            <a:outerShdw blurRad="38100" dist="38100" dir="2700000" algn="tl">
              <a:srgbClr val="FFFFFF"/>
            </a:outerShdw>
          </a:effectLst>
          <a:latin typeface="Tahoma" charset="0"/>
        </a:defRPr>
      </a:lvl5pPr>
      <a:lvl6pPr marL="457200" algn="ctr" defTabSz="1001713" rtl="0" fontAlgn="base">
        <a:spcBef>
          <a:spcPct val="0"/>
        </a:spcBef>
        <a:spcAft>
          <a:spcPct val="0"/>
        </a:spcAft>
        <a:defRPr sz="4800">
          <a:solidFill>
            <a:srgbClr val="ED9719"/>
          </a:solidFill>
          <a:effectLst>
            <a:outerShdw blurRad="38100" dist="38100" dir="2700000" algn="tl">
              <a:srgbClr val="FFFFFF"/>
            </a:outerShdw>
          </a:effectLst>
          <a:latin typeface="Tahoma" charset="0"/>
        </a:defRPr>
      </a:lvl6pPr>
      <a:lvl7pPr marL="914400" algn="ctr" defTabSz="1001713" rtl="0" fontAlgn="base">
        <a:spcBef>
          <a:spcPct val="0"/>
        </a:spcBef>
        <a:spcAft>
          <a:spcPct val="0"/>
        </a:spcAft>
        <a:defRPr sz="4800">
          <a:solidFill>
            <a:srgbClr val="ED9719"/>
          </a:solidFill>
          <a:effectLst>
            <a:outerShdw blurRad="38100" dist="38100" dir="2700000" algn="tl">
              <a:srgbClr val="FFFFFF"/>
            </a:outerShdw>
          </a:effectLst>
          <a:latin typeface="Tahoma" charset="0"/>
        </a:defRPr>
      </a:lvl7pPr>
      <a:lvl8pPr marL="1371600" algn="ctr" defTabSz="1001713" rtl="0" fontAlgn="base">
        <a:spcBef>
          <a:spcPct val="0"/>
        </a:spcBef>
        <a:spcAft>
          <a:spcPct val="0"/>
        </a:spcAft>
        <a:defRPr sz="4800">
          <a:solidFill>
            <a:srgbClr val="ED9719"/>
          </a:solidFill>
          <a:effectLst>
            <a:outerShdw blurRad="38100" dist="38100" dir="2700000" algn="tl">
              <a:srgbClr val="FFFFFF"/>
            </a:outerShdw>
          </a:effectLst>
          <a:latin typeface="Tahoma" charset="0"/>
        </a:defRPr>
      </a:lvl8pPr>
      <a:lvl9pPr marL="1828800" algn="ctr" defTabSz="1001713" rtl="0" fontAlgn="base">
        <a:spcBef>
          <a:spcPct val="0"/>
        </a:spcBef>
        <a:spcAft>
          <a:spcPct val="0"/>
        </a:spcAft>
        <a:defRPr sz="4800">
          <a:solidFill>
            <a:srgbClr val="ED9719"/>
          </a:solidFill>
          <a:effectLst>
            <a:outerShdw blurRad="38100" dist="38100" dir="2700000" algn="tl">
              <a:srgbClr val="FFFFFF"/>
            </a:outerShdw>
          </a:effectLst>
          <a:latin typeface="Tahoma" charset="0"/>
        </a:defRPr>
      </a:lvl9pPr>
    </p:titleStyle>
    <p:bodyStyle>
      <a:lvl1pPr marL="376238" indent="-376238" algn="l" defTabSz="1001713" rtl="0" fontAlgn="base">
        <a:spcBef>
          <a:spcPct val="20000"/>
        </a:spcBef>
        <a:spcAft>
          <a:spcPct val="0"/>
        </a:spcAft>
        <a:buClr>
          <a:srgbClr val="ED9719"/>
        </a:buClr>
        <a:buSzPct val="65000"/>
        <a:buFont typeface="Wingdings" charset="2"/>
        <a:buChar char="n"/>
        <a:defRPr sz="3600" kern="1200">
          <a:solidFill>
            <a:schemeClr val="tx1"/>
          </a:solidFill>
          <a:effectLst>
            <a:outerShdw blurRad="38100" dist="38100" dir="2700000" algn="tl">
              <a:srgbClr val="003366"/>
            </a:outerShdw>
          </a:effectLst>
          <a:latin typeface="+mn-lt"/>
          <a:ea typeface="+mn-ea"/>
          <a:cs typeface="+mn-cs"/>
        </a:defRPr>
      </a:lvl1pPr>
      <a:lvl2pPr marL="814388" indent="-312738" algn="l" defTabSz="1001713" rtl="0" fontAlgn="base">
        <a:spcBef>
          <a:spcPct val="20000"/>
        </a:spcBef>
        <a:spcAft>
          <a:spcPct val="0"/>
        </a:spcAft>
        <a:buClr>
          <a:schemeClr val="folHlink"/>
        </a:buClr>
        <a:buSzPct val="65000"/>
        <a:buFont typeface="Wingdings" charset="2"/>
        <a:buChar char="n"/>
        <a:defRPr sz="3000" kern="1200">
          <a:solidFill>
            <a:schemeClr val="tx1"/>
          </a:solidFill>
          <a:effectLst>
            <a:outerShdw blurRad="38100" dist="38100" dir="2700000" algn="tl">
              <a:srgbClr val="003366"/>
            </a:outerShdw>
          </a:effectLst>
          <a:latin typeface="+mn-lt"/>
          <a:ea typeface="+mn-ea"/>
          <a:cs typeface="+mn-cs"/>
        </a:defRPr>
      </a:lvl2pPr>
      <a:lvl3pPr marL="1252538" indent="-250825" algn="l" defTabSz="1001713" rtl="0" fontAlgn="base">
        <a:spcBef>
          <a:spcPct val="20000"/>
        </a:spcBef>
        <a:spcAft>
          <a:spcPct val="0"/>
        </a:spcAft>
        <a:buClr>
          <a:schemeClr val="hlink"/>
        </a:buClr>
        <a:buSzPct val="65000"/>
        <a:buFont typeface="Wingdings" charset="2"/>
        <a:buChar char="n"/>
        <a:defRPr sz="2600" kern="1200">
          <a:solidFill>
            <a:schemeClr val="tx1"/>
          </a:solidFill>
          <a:effectLst>
            <a:outerShdw blurRad="38100" dist="38100" dir="2700000" algn="tl">
              <a:srgbClr val="003366"/>
            </a:outerShdw>
          </a:effectLst>
          <a:latin typeface="+mn-lt"/>
          <a:ea typeface="+mn-ea"/>
          <a:cs typeface="+mn-cs"/>
        </a:defRPr>
      </a:lvl3pPr>
      <a:lvl4pPr marL="1755775" indent="-250825" algn="l" defTabSz="1001713" rtl="0" fontAlgn="base">
        <a:spcBef>
          <a:spcPct val="20000"/>
        </a:spcBef>
        <a:spcAft>
          <a:spcPct val="0"/>
        </a:spcAft>
        <a:buClr>
          <a:schemeClr val="folHlink"/>
        </a:buClr>
        <a:buSzPct val="65000"/>
        <a:buFont typeface="Wingdings" charset="2"/>
        <a:buChar char="n"/>
        <a:defRPr sz="2200" kern="1200">
          <a:solidFill>
            <a:schemeClr val="tx1"/>
          </a:solidFill>
          <a:effectLst>
            <a:outerShdw blurRad="38100" dist="38100" dir="2700000" algn="tl">
              <a:srgbClr val="003366"/>
            </a:outerShdw>
          </a:effectLst>
          <a:latin typeface="+mn-lt"/>
          <a:ea typeface="+mn-ea"/>
          <a:cs typeface="+mn-cs"/>
        </a:defRPr>
      </a:lvl4pPr>
      <a:lvl5pPr marL="2257425" indent="-250825" algn="l" defTabSz="1001713" rtl="0" fontAlgn="base">
        <a:spcBef>
          <a:spcPct val="20000"/>
        </a:spcBef>
        <a:spcAft>
          <a:spcPct val="0"/>
        </a:spcAft>
        <a:buClr>
          <a:schemeClr val="hlink"/>
        </a:buClr>
        <a:buSzPct val="65000"/>
        <a:buFont typeface="Wingdings" charset="2"/>
        <a:buChar char="n"/>
        <a:defRPr sz="2200" kern="1200">
          <a:solidFill>
            <a:schemeClr val="tx1"/>
          </a:solidFill>
          <a:effectLst>
            <a:outerShdw blurRad="38100" dist="38100" dir="2700000" algn="tl">
              <a:srgbClr val="003366"/>
            </a:outerShdw>
          </a:effectLst>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5.xml"/><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15.xml"/><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8.xml"/><Relationship Id="rId1" Type="http://schemas.openxmlformats.org/officeDocument/2006/relationships/slideLayout" Target="../slideLayouts/slideLayout15.xml"/><Relationship Id="rId4" Type="http://schemas.openxmlformats.org/officeDocument/2006/relationships/image" Target="../media/image10.emf"/></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7.xml"/><Relationship Id="rId1" Type="http://schemas.openxmlformats.org/officeDocument/2006/relationships/slideLayout" Target="../slideLayouts/slideLayout15.xml"/><Relationship Id="rId6" Type="http://schemas.openxmlformats.org/officeDocument/2006/relationships/image" Target="../media/image17.png"/><Relationship Id="rId5" Type="http://schemas.openxmlformats.org/officeDocument/2006/relationships/image" Target="../media/image16.emf"/><Relationship Id="rId4" Type="http://schemas.openxmlformats.org/officeDocument/2006/relationships/image" Target="../media/image15.png"/></Relationships>
</file>

<file path=ppt/slides/_rels/slide28.xml.rels><?xml version="1.0" encoding="UTF-8" standalone="yes"?>
<Relationships xmlns="http://schemas.openxmlformats.org/package/2006/relationships"><Relationship Id="rId3" Type="http://schemas.openxmlformats.org/officeDocument/2006/relationships/hyperlink" Target="https://exp-astro.de/kadonis1.0/" TargetMode="External"/><Relationship Id="rId2" Type="http://schemas.openxmlformats.org/officeDocument/2006/relationships/notesSlide" Target="../notesSlides/notesSlide28.xml"/><Relationship Id="rId1" Type="http://schemas.openxmlformats.org/officeDocument/2006/relationships/slideLayout" Target="../slideLayouts/slideLayout15.xml"/><Relationship Id="rId4" Type="http://schemas.openxmlformats.org/officeDocument/2006/relationships/image" Target="../media/image18.png"/></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0.xml"/><Relationship Id="rId1" Type="http://schemas.openxmlformats.org/officeDocument/2006/relationships/slideLayout" Target="../slideLayouts/slideLayout15.xml"/><Relationship Id="rId4" Type="http://schemas.openxmlformats.org/officeDocument/2006/relationships/image" Target="../media/image21.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notesSlide" Target="../notesSlides/notesSlide6.xml"/><Relationship Id="rId7" Type="http://schemas.openxmlformats.org/officeDocument/2006/relationships/image" Target="../media/image1.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4.wmf"/><Relationship Id="rId4" Type="http://schemas.openxmlformats.org/officeDocument/2006/relationships/image" Target="../media/image3.png"/><Relationship Id="rId9" Type="http://schemas.openxmlformats.org/officeDocument/2006/relationships/image" Target="../media/image2.wmf"/></Relationships>
</file>

<file path=ppt/slides/_rels/slide7.xml.rels><?xml version="1.0" encoding="UTF-8" standalone="yes"?>
<Relationships xmlns="http://schemas.openxmlformats.org/package/2006/relationships"><Relationship Id="rId3" Type="http://schemas.openxmlformats.org/officeDocument/2006/relationships/hyperlink" Target="https://exp-astro.de/kadonis1.0/" TargetMode="External"/><Relationship Id="rId2" Type="http://schemas.openxmlformats.org/officeDocument/2006/relationships/notesSlide" Target="../notesSlides/notesSlide7.xml"/><Relationship Id="rId1" Type="http://schemas.openxmlformats.org/officeDocument/2006/relationships/slideLayout" Target="../slideLayouts/slideLayout15.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hyperlink" Target="https://exp-astro.de/kadonis1.0/" TargetMode="External"/><Relationship Id="rId2" Type="http://schemas.openxmlformats.org/officeDocument/2006/relationships/notesSlide" Target="../notesSlides/notesSlide8.xml"/><Relationship Id="rId1" Type="http://schemas.openxmlformats.org/officeDocument/2006/relationships/slideLayout" Target="../slideLayouts/slideLayout15.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9938" name="Rectangle 2"/>
          <p:cNvSpPr>
            <a:spLocks noChangeArrowheads="1"/>
          </p:cNvSpPr>
          <p:nvPr/>
        </p:nvSpPr>
        <p:spPr bwMode="auto">
          <a:xfrm>
            <a:off x="4376738" y="6059488"/>
            <a:ext cx="1841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endParaRPr lang="en-GB">
              <a:latin typeface="SimSun" charset="0"/>
            </a:endParaRPr>
          </a:p>
        </p:txBody>
      </p:sp>
      <p:sp>
        <p:nvSpPr>
          <p:cNvPr id="2" name="Title 1">
            <a:extLst>
              <a:ext uri="{FF2B5EF4-FFF2-40B4-BE49-F238E27FC236}">
                <a16:creationId xmlns:a16="http://schemas.microsoft.com/office/drawing/2014/main" id="{3C33D984-BECA-0C45-8051-5722B33E911F}"/>
              </a:ext>
            </a:extLst>
          </p:cNvPr>
          <p:cNvSpPr>
            <a:spLocks noGrp="1"/>
          </p:cNvSpPr>
          <p:nvPr>
            <p:ph type="title"/>
          </p:nvPr>
        </p:nvSpPr>
        <p:spPr>
          <a:xfrm>
            <a:off x="76200" y="76200"/>
            <a:ext cx="9601200" cy="932278"/>
          </a:xfrm>
        </p:spPr>
        <p:txBody>
          <a:bodyPr wrap="square">
            <a:spAutoFit/>
          </a:bodyPr>
          <a:lstStyle/>
          <a:p>
            <a:pPr algn="l"/>
            <a:r>
              <a:rPr lang="en-US" sz="5400" dirty="0"/>
              <a:t>What we really do at n_TOF</a:t>
            </a:r>
          </a:p>
        </p:txBody>
      </p:sp>
      <p:sp>
        <p:nvSpPr>
          <p:cNvPr id="5" name="TextBox 4">
            <a:extLst>
              <a:ext uri="{FF2B5EF4-FFF2-40B4-BE49-F238E27FC236}">
                <a16:creationId xmlns:a16="http://schemas.microsoft.com/office/drawing/2014/main" id="{D30918B4-1F10-544C-B1C4-6672BF3F5BDE}"/>
              </a:ext>
            </a:extLst>
          </p:cNvPr>
          <p:cNvSpPr txBox="1"/>
          <p:nvPr/>
        </p:nvSpPr>
        <p:spPr>
          <a:xfrm>
            <a:off x="760745" y="1028849"/>
            <a:ext cx="7600286" cy="461665"/>
          </a:xfrm>
          <a:prstGeom prst="rect">
            <a:avLst/>
          </a:prstGeom>
          <a:noFill/>
        </p:spPr>
        <p:txBody>
          <a:bodyPr wrap="none" rtlCol="0">
            <a:spAutoFit/>
          </a:bodyPr>
          <a:lstStyle/>
          <a:p>
            <a:r>
              <a:rPr lang="en-US" dirty="0"/>
              <a:t>Alberto Mengoni, on behalf of the n_TOF Collaboration</a:t>
            </a:r>
          </a:p>
        </p:txBody>
      </p:sp>
      <p:sp>
        <p:nvSpPr>
          <p:cNvPr id="7" name="TextBox 6">
            <a:extLst>
              <a:ext uri="{FF2B5EF4-FFF2-40B4-BE49-F238E27FC236}">
                <a16:creationId xmlns:a16="http://schemas.microsoft.com/office/drawing/2014/main" id="{3C1D7ABC-7D16-AB48-80CB-40D19D88A9FD}"/>
              </a:ext>
            </a:extLst>
          </p:cNvPr>
          <p:cNvSpPr txBox="1"/>
          <p:nvPr/>
        </p:nvSpPr>
        <p:spPr>
          <a:xfrm>
            <a:off x="76200" y="6364276"/>
            <a:ext cx="2214452" cy="369332"/>
          </a:xfrm>
          <a:prstGeom prst="rect">
            <a:avLst/>
          </a:prstGeom>
          <a:noFill/>
        </p:spPr>
        <p:txBody>
          <a:bodyPr wrap="none" rtlCol="0">
            <a:spAutoFit/>
          </a:bodyPr>
          <a:lstStyle/>
          <a:p>
            <a:r>
              <a:rPr lang="en-US" sz="1800" dirty="0"/>
              <a:t>INTC, 24 June 2020</a:t>
            </a:r>
          </a:p>
        </p:txBody>
      </p:sp>
      <p:sp>
        <p:nvSpPr>
          <p:cNvPr id="8" name="TextBox 7">
            <a:extLst>
              <a:ext uri="{FF2B5EF4-FFF2-40B4-BE49-F238E27FC236}">
                <a16:creationId xmlns:a16="http://schemas.microsoft.com/office/drawing/2014/main" id="{987F749C-BF86-714D-8C61-D1B323505585}"/>
              </a:ext>
            </a:extLst>
          </p:cNvPr>
          <p:cNvSpPr txBox="1"/>
          <p:nvPr/>
        </p:nvSpPr>
        <p:spPr>
          <a:xfrm>
            <a:off x="685800" y="2204859"/>
            <a:ext cx="8879162" cy="3662541"/>
          </a:xfrm>
          <a:prstGeom prst="rect">
            <a:avLst/>
          </a:prstGeom>
          <a:noFill/>
        </p:spPr>
        <p:txBody>
          <a:bodyPr wrap="none" rtlCol="0">
            <a:spAutoFit/>
          </a:bodyPr>
          <a:lstStyle/>
          <a:p>
            <a:pPr>
              <a:buClr>
                <a:schemeClr val="tx1"/>
              </a:buClr>
              <a:buSzPct val="100000"/>
            </a:pPr>
            <a:r>
              <a:rPr lang="en-US" sz="4000" dirty="0"/>
              <a:t>1. Nuclear astrophysics</a:t>
            </a:r>
          </a:p>
          <a:p>
            <a:pPr>
              <a:buClr>
                <a:schemeClr val="tx1"/>
              </a:buClr>
              <a:buSzPct val="100000"/>
            </a:pPr>
            <a:endParaRPr lang="en-US" sz="4000" dirty="0"/>
          </a:p>
          <a:p>
            <a:pPr>
              <a:buClr>
                <a:schemeClr val="tx1"/>
              </a:buClr>
              <a:buSzPct val="100000"/>
            </a:pPr>
            <a:r>
              <a:rPr lang="en-US" sz="4000" dirty="0"/>
              <a:t>2. Advanced nuclear technologies</a:t>
            </a:r>
          </a:p>
          <a:p>
            <a:pPr>
              <a:buClr>
                <a:schemeClr val="tx1"/>
              </a:buClr>
              <a:buSzPct val="100000"/>
            </a:pPr>
            <a:endParaRPr lang="en-US" sz="4000" dirty="0"/>
          </a:p>
          <a:p>
            <a:pPr>
              <a:buClr>
                <a:schemeClr val="tx1"/>
              </a:buClr>
              <a:buSzPct val="100000"/>
            </a:pPr>
            <a:r>
              <a:rPr lang="en-US" sz="4000" dirty="0"/>
              <a:t>3. Basic nuclear science &amp; applications</a:t>
            </a:r>
          </a:p>
        </p:txBody>
      </p:sp>
    </p:spTree>
    <p:extLst>
      <p:ext uri="{BB962C8B-B14F-4D97-AF65-F5344CB8AC3E}">
        <p14:creationId xmlns:p14="http://schemas.microsoft.com/office/powerpoint/2010/main" val="80510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9938" name="Rectangle 2"/>
          <p:cNvSpPr>
            <a:spLocks noChangeArrowheads="1"/>
          </p:cNvSpPr>
          <p:nvPr/>
        </p:nvSpPr>
        <p:spPr bwMode="auto">
          <a:xfrm>
            <a:off x="4376738" y="6059488"/>
            <a:ext cx="1841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endParaRPr lang="en-GB">
              <a:latin typeface="SimSun" charset="0"/>
            </a:endParaRPr>
          </a:p>
        </p:txBody>
      </p:sp>
      <p:sp>
        <p:nvSpPr>
          <p:cNvPr id="2" name="Title 1">
            <a:extLst>
              <a:ext uri="{FF2B5EF4-FFF2-40B4-BE49-F238E27FC236}">
                <a16:creationId xmlns:a16="http://schemas.microsoft.com/office/drawing/2014/main" id="{3C33D984-BECA-0C45-8051-5722B33E911F}"/>
              </a:ext>
            </a:extLst>
          </p:cNvPr>
          <p:cNvSpPr>
            <a:spLocks noGrp="1"/>
          </p:cNvSpPr>
          <p:nvPr>
            <p:ph type="title"/>
          </p:nvPr>
        </p:nvSpPr>
        <p:spPr>
          <a:xfrm>
            <a:off x="4119" y="0"/>
            <a:ext cx="9601200" cy="1578609"/>
          </a:xfrm>
        </p:spPr>
        <p:txBody>
          <a:bodyPr wrap="square">
            <a:spAutoFit/>
          </a:bodyPr>
          <a:lstStyle/>
          <a:p>
            <a:pPr algn="l"/>
            <a:r>
              <a:rPr lang="en-US" dirty="0"/>
              <a:t>Accurate cross section data </a:t>
            </a:r>
            <a:br>
              <a:rPr lang="en-US" dirty="0"/>
            </a:br>
            <a:r>
              <a:rPr lang="en-US" dirty="0"/>
              <a:t>are key to:</a:t>
            </a:r>
            <a:endParaRPr lang="en-US" sz="3600" dirty="0"/>
          </a:p>
        </p:txBody>
      </p:sp>
      <p:sp>
        <p:nvSpPr>
          <p:cNvPr id="3" name="TextBox 2">
            <a:extLst>
              <a:ext uri="{FF2B5EF4-FFF2-40B4-BE49-F238E27FC236}">
                <a16:creationId xmlns:a16="http://schemas.microsoft.com/office/drawing/2014/main" id="{42E9C845-0490-654A-BAC3-65CA16E392F2}"/>
              </a:ext>
            </a:extLst>
          </p:cNvPr>
          <p:cNvSpPr txBox="1"/>
          <p:nvPr/>
        </p:nvSpPr>
        <p:spPr>
          <a:xfrm>
            <a:off x="685800" y="2204859"/>
            <a:ext cx="8879162" cy="3662541"/>
          </a:xfrm>
          <a:prstGeom prst="rect">
            <a:avLst/>
          </a:prstGeom>
          <a:noFill/>
        </p:spPr>
        <p:txBody>
          <a:bodyPr wrap="none" rtlCol="0">
            <a:spAutoFit/>
          </a:bodyPr>
          <a:lstStyle/>
          <a:p>
            <a:pPr>
              <a:buClr>
                <a:schemeClr val="tx1"/>
              </a:buClr>
              <a:buSzPct val="100000"/>
            </a:pPr>
            <a:r>
              <a:rPr lang="en-US" sz="4000" dirty="0"/>
              <a:t>1. Nuclear astrophysics</a:t>
            </a:r>
          </a:p>
          <a:p>
            <a:pPr>
              <a:buClr>
                <a:schemeClr val="tx1"/>
              </a:buClr>
              <a:buSzPct val="100000"/>
            </a:pPr>
            <a:endParaRPr lang="en-US" sz="4000" dirty="0"/>
          </a:p>
          <a:p>
            <a:pPr>
              <a:buClr>
                <a:schemeClr val="tx1"/>
              </a:buClr>
              <a:buSzPct val="100000"/>
            </a:pPr>
            <a:r>
              <a:rPr lang="en-US" sz="4000" dirty="0"/>
              <a:t>2. Advanced nuclear technologies</a:t>
            </a:r>
          </a:p>
          <a:p>
            <a:pPr>
              <a:buClr>
                <a:schemeClr val="tx1"/>
              </a:buClr>
              <a:buSzPct val="100000"/>
            </a:pPr>
            <a:endParaRPr lang="en-US" sz="4000" dirty="0"/>
          </a:p>
          <a:p>
            <a:pPr>
              <a:buClr>
                <a:schemeClr val="tx1"/>
              </a:buClr>
              <a:buSzPct val="100000"/>
            </a:pPr>
            <a:r>
              <a:rPr lang="en-US" sz="4000" dirty="0"/>
              <a:t>3. Basic nuclear science &amp; applications</a:t>
            </a:r>
          </a:p>
        </p:txBody>
      </p:sp>
      <p:sp>
        <p:nvSpPr>
          <p:cNvPr id="4" name="Rectangle 3">
            <a:extLst>
              <a:ext uri="{FF2B5EF4-FFF2-40B4-BE49-F238E27FC236}">
                <a16:creationId xmlns:a16="http://schemas.microsoft.com/office/drawing/2014/main" id="{E24A678C-53C4-BD4D-904B-A69716A0E8C3}"/>
              </a:ext>
            </a:extLst>
          </p:cNvPr>
          <p:cNvSpPr/>
          <p:nvPr/>
        </p:nvSpPr>
        <p:spPr bwMode="auto">
          <a:xfrm>
            <a:off x="636588" y="3581400"/>
            <a:ext cx="7848600" cy="914400"/>
          </a:xfrm>
          <a:prstGeom prst="rect">
            <a:avLst/>
          </a:prstGeom>
          <a:noFill/>
          <a:ln w="50800" cap="flat" cmpd="sng" algn="ctr">
            <a:solidFill>
              <a:srgbClr val="ED971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376238" marR="0" indent="-376238" algn="l" defTabSz="1001713" rtl="0" eaLnBrk="1" fontAlgn="base" latinLnBrk="0" hangingPunct="1">
              <a:lnSpc>
                <a:spcPct val="100000"/>
              </a:lnSpc>
              <a:spcBef>
                <a:spcPct val="20000"/>
              </a:spcBef>
              <a:spcAft>
                <a:spcPct val="0"/>
              </a:spcAft>
              <a:buClr>
                <a:srgbClr val="ED9719"/>
              </a:buClr>
              <a:buSzPct val="65000"/>
              <a:buFont typeface="Wingdings" charset="2"/>
              <a:buNone/>
              <a:tabLst/>
            </a:pPr>
            <a:endParaRPr kumimoji="0" lang="en-US" sz="2400" b="0" i="0" u="none" strike="noStrike" cap="none" normalizeH="0" baseline="0">
              <a:ln>
                <a:noFill/>
              </a:ln>
              <a:solidFill>
                <a:schemeClr val="tx1"/>
              </a:solidFill>
              <a:effectLst>
                <a:outerShdw blurRad="38100" dist="38100" dir="2700000" algn="tl">
                  <a:srgbClr val="000000">
                    <a:alpha val="43137"/>
                  </a:srgbClr>
                </a:outerShdw>
              </a:effectLst>
              <a:latin typeface="Tahoma" charset="0"/>
            </a:endParaRPr>
          </a:p>
        </p:txBody>
      </p:sp>
    </p:spTree>
    <p:extLst>
      <p:ext uri="{BB962C8B-B14F-4D97-AF65-F5344CB8AC3E}">
        <p14:creationId xmlns:p14="http://schemas.microsoft.com/office/powerpoint/2010/main" val="1150745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9938" name="Rectangle 2"/>
          <p:cNvSpPr>
            <a:spLocks noChangeArrowheads="1"/>
          </p:cNvSpPr>
          <p:nvPr/>
        </p:nvSpPr>
        <p:spPr bwMode="auto">
          <a:xfrm>
            <a:off x="4376738" y="6059488"/>
            <a:ext cx="1841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endParaRPr lang="en-GB">
              <a:latin typeface="SimSun" charset="0"/>
            </a:endParaRPr>
          </a:p>
        </p:txBody>
      </p:sp>
      <p:sp>
        <p:nvSpPr>
          <p:cNvPr id="2" name="TextBox 1">
            <a:extLst>
              <a:ext uri="{FF2B5EF4-FFF2-40B4-BE49-F238E27FC236}">
                <a16:creationId xmlns:a16="http://schemas.microsoft.com/office/drawing/2014/main" id="{BC6D4C9B-0F8A-5345-B493-0489CC1461D7}"/>
              </a:ext>
            </a:extLst>
          </p:cNvPr>
          <p:cNvSpPr txBox="1"/>
          <p:nvPr/>
        </p:nvSpPr>
        <p:spPr>
          <a:xfrm>
            <a:off x="228600" y="1752600"/>
            <a:ext cx="9448799" cy="4979825"/>
          </a:xfrm>
          <a:prstGeom prst="rect">
            <a:avLst/>
          </a:prstGeom>
          <a:noFill/>
        </p:spPr>
        <p:txBody>
          <a:bodyPr wrap="square" rtlCol="0">
            <a:spAutoFit/>
          </a:bodyPr>
          <a:lstStyle/>
          <a:p>
            <a:pPr algn="just"/>
            <a:r>
              <a:rPr lang="en-US" dirty="0">
                <a:latin typeface="+mn-lt"/>
                <a:cs typeface="Times New Roman" panose="02020603050405020304" pitchFamily="18" charset="0"/>
              </a:rPr>
              <a:t>“Several parameters, particularly safety parameters of reactors and other nuclear facilities, need to be known with a precision well below 0.1% resulting in </a:t>
            </a:r>
            <a:r>
              <a:rPr lang="en-US" b="1" dirty="0">
                <a:solidFill>
                  <a:srgbClr val="FFC000"/>
                </a:solidFill>
                <a:latin typeface="+mn-lt"/>
                <a:cs typeface="Times New Roman" panose="02020603050405020304" pitchFamily="18" charset="0"/>
              </a:rPr>
              <a:t>nuclear data precisions better than a few percent, some times better than 2%, and this is a serious challenge</a:t>
            </a:r>
            <a:r>
              <a:rPr lang="en-US" dirty="0">
                <a:latin typeface="+mn-lt"/>
                <a:cs typeface="Times New Roman" panose="02020603050405020304" pitchFamily="18" charset="0"/>
              </a:rPr>
              <a:t>. In other cases the precision needed can range from 5 to 20% but the isotope or material to be measured is highly radioactive or very scarce raising a different but also important challenge.”</a:t>
            </a:r>
          </a:p>
          <a:p>
            <a:pPr algn="just"/>
            <a:endParaRPr lang="en-US" dirty="0">
              <a:latin typeface="+mn-lt"/>
              <a:cs typeface="Times New Roman" panose="02020603050405020304" pitchFamily="18" charset="0"/>
            </a:endParaRPr>
          </a:p>
          <a:p>
            <a:pPr algn="just"/>
            <a:endParaRPr lang="en-US" dirty="0">
              <a:latin typeface="+mn-lt"/>
              <a:cs typeface="Times New Roman" panose="02020603050405020304" pitchFamily="18" charset="0"/>
            </a:endParaRPr>
          </a:p>
          <a:p>
            <a:pPr algn="just"/>
            <a:r>
              <a:rPr lang="en-US" sz="2000" dirty="0">
                <a:latin typeface="+mn-lt"/>
                <a:cs typeface="Times New Roman" panose="02020603050405020304" pitchFamily="18" charset="0"/>
              </a:rPr>
              <a:t>cit. “SUPPLYING ACCURATE NUCLEAR DATA FOR ENERGY AND NON-ENERGY APPLICATIONS – SANDA”, EU H2020 Nuclear Data Project, started in September 2019 (4 years duration)</a:t>
            </a:r>
            <a:r>
              <a:rPr lang="en-US" dirty="0">
                <a:latin typeface="+mn-lt"/>
                <a:cs typeface="Times New Roman" panose="02020603050405020304" pitchFamily="18" charset="0"/>
              </a:rPr>
              <a:t> </a:t>
            </a:r>
          </a:p>
        </p:txBody>
      </p:sp>
      <p:sp>
        <p:nvSpPr>
          <p:cNvPr id="4" name="Title 1">
            <a:extLst>
              <a:ext uri="{FF2B5EF4-FFF2-40B4-BE49-F238E27FC236}">
                <a16:creationId xmlns:a16="http://schemas.microsoft.com/office/drawing/2014/main" id="{09ADFDC3-93F8-8443-953E-6D5C275AAAC7}"/>
              </a:ext>
            </a:extLst>
          </p:cNvPr>
          <p:cNvSpPr>
            <a:spLocks noGrp="1"/>
          </p:cNvSpPr>
          <p:nvPr>
            <p:ph type="title"/>
          </p:nvPr>
        </p:nvSpPr>
        <p:spPr>
          <a:xfrm>
            <a:off x="76199" y="76200"/>
            <a:ext cx="9601199" cy="839945"/>
          </a:xfrm>
        </p:spPr>
        <p:txBody>
          <a:bodyPr wrap="square">
            <a:spAutoFit/>
          </a:bodyPr>
          <a:lstStyle/>
          <a:p>
            <a:pPr algn="l"/>
            <a:r>
              <a:rPr lang="en-US" dirty="0"/>
              <a:t>2. Advanced Nuclear Technologies</a:t>
            </a:r>
            <a:endParaRPr lang="en-US" sz="3600" dirty="0"/>
          </a:p>
        </p:txBody>
      </p:sp>
    </p:spTree>
    <p:extLst>
      <p:ext uri="{BB962C8B-B14F-4D97-AF65-F5344CB8AC3E}">
        <p14:creationId xmlns:p14="http://schemas.microsoft.com/office/powerpoint/2010/main" val="14589300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9938" name="Rectangle 2"/>
          <p:cNvSpPr>
            <a:spLocks noChangeArrowheads="1"/>
          </p:cNvSpPr>
          <p:nvPr/>
        </p:nvSpPr>
        <p:spPr bwMode="auto">
          <a:xfrm>
            <a:off x="4376738" y="6059488"/>
            <a:ext cx="1841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endParaRPr lang="en-GB">
              <a:latin typeface="SimSun" charset="0"/>
            </a:endParaRPr>
          </a:p>
        </p:txBody>
      </p:sp>
      <p:sp>
        <p:nvSpPr>
          <p:cNvPr id="4" name="Title 1">
            <a:extLst>
              <a:ext uri="{FF2B5EF4-FFF2-40B4-BE49-F238E27FC236}">
                <a16:creationId xmlns:a16="http://schemas.microsoft.com/office/drawing/2014/main" id="{09ADFDC3-93F8-8443-953E-6D5C275AAAC7}"/>
              </a:ext>
            </a:extLst>
          </p:cNvPr>
          <p:cNvSpPr>
            <a:spLocks noGrp="1"/>
          </p:cNvSpPr>
          <p:nvPr>
            <p:ph type="title"/>
          </p:nvPr>
        </p:nvSpPr>
        <p:spPr>
          <a:xfrm>
            <a:off x="76200" y="76200"/>
            <a:ext cx="9220200" cy="839945"/>
          </a:xfrm>
        </p:spPr>
        <p:txBody>
          <a:bodyPr>
            <a:spAutoFit/>
          </a:bodyPr>
          <a:lstStyle/>
          <a:p>
            <a:pPr algn="l"/>
            <a:r>
              <a:rPr lang="en-US" dirty="0"/>
              <a:t>Resonance Integrals: capture</a:t>
            </a:r>
            <a:endParaRPr lang="en-US" sz="3600" dirty="0"/>
          </a:p>
        </p:txBody>
      </p:sp>
      <p:sp>
        <p:nvSpPr>
          <p:cNvPr id="6" name="TextBox 5">
            <a:extLst>
              <a:ext uri="{FF2B5EF4-FFF2-40B4-BE49-F238E27FC236}">
                <a16:creationId xmlns:a16="http://schemas.microsoft.com/office/drawing/2014/main" id="{31FA0C12-D5E0-214E-9E7F-4C23229FFDA1}"/>
              </a:ext>
            </a:extLst>
          </p:cNvPr>
          <p:cNvSpPr txBox="1"/>
          <p:nvPr/>
        </p:nvSpPr>
        <p:spPr>
          <a:xfrm>
            <a:off x="3769833" y="6358736"/>
            <a:ext cx="6200287" cy="338554"/>
          </a:xfrm>
          <a:prstGeom prst="rect">
            <a:avLst/>
          </a:prstGeom>
          <a:noFill/>
        </p:spPr>
        <p:txBody>
          <a:bodyPr wrap="none" rtlCol="0">
            <a:spAutoFit/>
          </a:bodyPr>
          <a:lstStyle/>
          <a:p>
            <a:r>
              <a:rPr lang="en-US" sz="1600" dirty="0"/>
              <a:t>Data source: S </a:t>
            </a:r>
            <a:r>
              <a:rPr lang="en-US" sz="1600" dirty="0" err="1"/>
              <a:t>Mughabghab</a:t>
            </a:r>
            <a:r>
              <a:rPr lang="en-US" sz="1600" dirty="0"/>
              <a:t>, Atlas of Neutron Resonances (2006) </a:t>
            </a:r>
          </a:p>
        </p:txBody>
      </p:sp>
      <p:pic>
        <p:nvPicPr>
          <p:cNvPr id="13" name="Picture 12">
            <a:extLst>
              <a:ext uri="{FF2B5EF4-FFF2-40B4-BE49-F238E27FC236}">
                <a16:creationId xmlns:a16="http://schemas.microsoft.com/office/drawing/2014/main" id="{65A14D61-02D2-C44E-8ACF-9E2510C78BC1}"/>
              </a:ext>
            </a:extLst>
          </p:cNvPr>
          <p:cNvPicPr>
            <a:picLocks noChangeAspect="1"/>
          </p:cNvPicPr>
          <p:nvPr/>
        </p:nvPicPr>
        <p:blipFill>
          <a:blip r:embed="rId3"/>
          <a:stretch>
            <a:fillRect/>
          </a:stretch>
        </p:blipFill>
        <p:spPr>
          <a:xfrm>
            <a:off x="2592000" y="936000"/>
            <a:ext cx="7200000" cy="5400000"/>
          </a:xfrm>
          <a:prstGeom prst="rect">
            <a:avLst/>
          </a:prstGeom>
        </p:spPr>
      </p:pic>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302C1C1F-B659-1543-8FF8-078DD1342CC7}"/>
                  </a:ext>
                </a:extLst>
              </p:cNvPr>
              <p:cNvSpPr txBox="1"/>
              <p:nvPr/>
            </p:nvSpPr>
            <p:spPr>
              <a:xfrm>
                <a:off x="914400" y="936000"/>
                <a:ext cx="1306761" cy="59933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nary>
                        <m:naryPr>
                          <m:ctrlPr>
                            <a:rPr lang="en-US" sz="1800" i="1" smtClean="0">
                              <a:latin typeface="Cambria Math" panose="02040503050406030204" pitchFamily="18" charset="0"/>
                            </a:rPr>
                          </m:ctrlPr>
                        </m:naryPr>
                        <m:sub>
                          <m:r>
                            <m:rPr>
                              <m:brk m:alnAt="23"/>
                            </m:rPr>
                            <a:rPr lang="en-US" sz="1800" b="0" i="1" smtClean="0">
                              <a:latin typeface="Cambria Math" panose="02040503050406030204" pitchFamily="18" charset="0"/>
                            </a:rPr>
                            <m:t>0</m:t>
                          </m:r>
                          <m:r>
                            <a:rPr lang="en-US" sz="1800" b="0" i="1" smtClean="0">
                              <a:latin typeface="Cambria Math" panose="02040503050406030204" pitchFamily="18" charset="0"/>
                            </a:rPr>
                            <m:t>.5 </m:t>
                          </m:r>
                          <m:r>
                            <m:rPr>
                              <m:sty m:val="p"/>
                              <m:brk m:alnAt="23"/>
                            </m:rPr>
                            <a:rPr lang="en-US" sz="1800" b="0" i="0" smtClean="0">
                              <a:latin typeface="Cambria Math" panose="02040503050406030204" pitchFamily="18" charset="0"/>
                            </a:rPr>
                            <m:t>e</m:t>
                          </m:r>
                          <m:r>
                            <m:rPr>
                              <m:sty m:val="p"/>
                            </m:rPr>
                            <a:rPr lang="en-US" sz="1800" b="0" i="0" smtClean="0">
                              <a:latin typeface="Cambria Math" panose="02040503050406030204" pitchFamily="18" charset="0"/>
                            </a:rPr>
                            <m:t>V</m:t>
                          </m:r>
                        </m:sub>
                        <m:sup>
                          <m:r>
                            <a:rPr lang="en-US" sz="1800" i="1" smtClean="0">
                              <a:latin typeface="Cambria Math" panose="02040503050406030204" pitchFamily="18" charset="0"/>
                              <a:ea typeface="Cambria Math" panose="02040503050406030204" pitchFamily="18" charset="0"/>
                            </a:rPr>
                            <m:t>∞</m:t>
                          </m:r>
                        </m:sup>
                        <m:e>
                          <m:r>
                            <a:rPr lang="en-US" sz="1800" i="1" smtClean="0">
                              <a:latin typeface="Cambria Math" panose="02040503050406030204" pitchFamily="18" charset="0"/>
                              <a:ea typeface="Cambria Math" panose="02040503050406030204" pitchFamily="18" charset="0"/>
                            </a:rPr>
                            <m:t>𝜎</m:t>
                          </m:r>
                          <m:r>
                            <a:rPr lang="en-US" sz="1800" b="0" i="1" smtClean="0">
                              <a:latin typeface="Cambria Math" panose="02040503050406030204" pitchFamily="18" charset="0"/>
                            </a:rPr>
                            <m:t>(</m:t>
                          </m:r>
                          <m:r>
                            <a:rPr lang="en-US" sz="1800" b="0" i="1" smtClean="0">
                              <a:latin typeface="Cambria Math" panose="02040503050406030204" pitchFamily="18" charset="0"/>
                            </a:rPr>
                            <m:t>𝐸</m:t>
                          </m:r>
                          <m:r>
                            <a:rPr lang="en-US" sz="1800" b="0" i="1" smtClean="0">
                              <a:latin typeface="Cambria Math" panose="02040503050406030204" pitchFamily="18" charset="0"/>
                            </a:rPr>
                            <m:t>)</m:t>
                          </m:r>
                          <m:f>
                            <m:fPr>
                              <m:ctrlPr>
                                <a:rPr lang="en-US" sz="1800" b="0" i="1" smtClean="0">
                                  <a:latin typeface="Cambria Math" panose="02040503050406030204" pitchFamily="18" charset="0"/>
                                </a:rPr>
                              </m:ctrlPr>
                            </m:fPr>
                            <m:num>
                              <m:r>
                                <a:rPr lang="en-US" sz="1800" b="0" i="1" smtClean="0">
                                  <a:latin typeface="Cambria Math" panose="02040503050406030204" pitchFamily="18" charset="0"/>
                                </a:rPr>
                                <m:t>𝑑𝐸</m:t>
                              </m:r>
                            </m:num>
                            <m:den>
                              <m:r>
                                <a:rPr lang="en-US" sz="1800" b="0" i="1" smtClean="0">
                                  <a:latin typeface="Cambria Math" panose="02040503050406030204" pitchFamily="18" charset="0"/>
                                </a:rPr>
                                <m:t>𝐸</m:t>
                              </m:r>
                            </m:den>
                          </m:f>
                        </m:e>
                      </m:nary>
                    </m:oMath>
                  </m:oMathPara>
                </a14:m>
                <a:endParaRPr lang="en-US" sz="1800" dirty="0"/>
              </a:p>
            </p:txBody>
          </p:sp>
        </mc:Choice>
        <mc:Fallback xmlns="">
          <p:sp>
            <p:nvSpPr>
              <p:cNvPr id="15" name="TextBox 14">
                <a:extLst>
                  <a:ext uri="{FF2B5EF4-FFF2-40B4-BE49-F238E27FC236}">
                    <a16:creationId xmlns:a16="http://schemas.microsoft.com/office/drawing/2014/main" id="{302C1C1F-B659-1543-8FF8-078DD1342CC7}"/>
                  </a:ext>
                </a:extLst>
              </p:cNvPr>
              <p:cNvSpPr txBox="1">
                <a:spLocks noRot="1" noChangeAspect="1" noMove="1" noResize="1" noEditPoints="1" noAdjustHandles="1" noChangeArrowheads="1" noChangeShapeType="1" noTextEdit="1"/>
              </p:cNvSpPr>
              <p:nvPr/>
            </p:nvSpPr>
            <p:spPr>
              <a:xfrm>
                <a:off x="914400" y="936000"/>
                <a:ext cx="1306761" cy="599331"/>
              </a:xfrm>
              <a:prstGeom prst="rect">
                <a:avLst/>
              </a:prstGeom>
              <a:blipFill>
                <a:blip r:embed="rId4"/>
                <a:stretch>
                  <a:fillRect l="-75728" t="-189583" r="-16505" b="-287500"/>
                </a:stretch>
              </a:blipFill>
            </p:spPr>
            <p:txBody>
              <a:bodyPr/>
              <a:lstStyle/>
              <a:p>
                <a:r>
                  <a:rPr lang="it-IT">
                    <a:noFill/>
                  </a:rPr>
                  <a:t> </a:t>
                </a:r>
              </a:p>
            </p:txBody>
          </p:sp>
        </mc:Fallback>
      </mc:AlternateContent>
      <p:sp>
        <p:nvSpPr>
          <p:cNvPr id="9" name="TextBox 8">
            <a:extLst>
              <a:ext uri="{FF2B5EF4-FFF2-40B4-BE49-F238E27FC236}">
                <a16:creationId xmlns:a16="http://schemas.microsoft.com/office/drawing/2014/main" id="{C74BFDBF-BEDA-8C40-B940-A3E5B3FD3A45}"/>
              </a:ext>
            </a:extLst>
          </p:cNvPr>
          <p:cNvSpPr txBox="1"/>
          <p:nvPr/>
        </p:nvSpPr>
        <p:spPr>
          <a:xfrm>
            <a:off x="257101" y="1905000"/>
            <a:ext cx="2280368" cy="4450449"/>
          </a:xfrm>
          <a:prstGeom prst="rect">
            <a:avLst/>
          </a:prstGeom>
          <a:noFill/>
        </p:spPr>
        <p:txBody>
          <a:bodyPr wrap="none" rtlCol="0">
            <a:spAutoFit/>
          </a:bodyPr>
          <a:lstStyle/>
          <a:p>
            <a:pPr algn="ctr"/>
            <a:r>
              <a:rPr lang="en-US" b="1" dirty="0"/>
              <a:t>328 nuclides</a:t>
            </a:r>
            <a:endParaRPr lang="en-US" dirty="0"/>
          </a:p>
          <a:p>
            <a:pPr algn="ctr"/>
            <a:endParaRPr lang="en-US" dirty="0"/>
          </a:p>
          <a:p>
            <a:pPr algn="ctr"/>
            <a:r>
              <a:rPr lang="en-US" dirty="0"/>
              <a:t>231 nuclides</a:t>
            </a:r>
          </a:p>
          <a:p>
            <a:pPr algn="ctr"/>
            <a:r>
              <a:rPr lang="en-US" dirty="0"/>
              <a:t>with </a:t>
            </a:r>
            <a:r>
              <a:rPr lang="en-US" dirty="0" err="1"/>
              <a:t>Δ</a:t>
            </a:r>
            <a:r>
              <a:rPr lang="en-US" dirty="0"/>
              <a:t>𝜎 &gt; 5%</a:t>
            </a:r>
          </a:p>
          <a:p>
            <a:pPr algn="ctr"/>
            <a:endParaRPr lang="en-US" dirty="0"/>
          </a:p>
          <a:p>
            <a:pPr algn="ctr"/>
            <a:r>
              <a:rPr lang="en-US" dirty="0"/>
              <a:t>120 nuclides</a:t>
            </a:r>
          </a:p>
          <a:p>
            <a:pPr algn="ctr"/>
            <a:r>
              <a:rPr lang="en-US" dirty="0"/>
              <a:t>with </a:t>
            </a:r>
            <a:r>
              <a:rPr lang="en-US" dirty="0" err="1"/>
              <a:t>Δ</a:t>
            </a:r>
            <a:r>
              <a:rPr lang="en-US" dirty="0"/>
              <a:t>𝜎 &gt; 10%</a:t>
            </a:r>
          </a:p>
          <a:p>
            <a:pPr algn="ctr"/>
            <a:endParaRPr lang="en-US" dirty="0"/>
          </a:p>
          <a:p>
            <a:pPr algn="ctr"/>
            <a:r>
              <a:rPr lang="en-US" dirty="0"/>
              <a:t>21 nuclides</a:t>
            </a:r>
          </a:p>
          <a:p>
            <a:pPr algn="ctr"/>
            <a:r>
              <a:rPr lang="en-US" dirty="0"/>
              <a:t>with </a:t>
            </a:r>
            <a:r>
              <a:rPr lang="en-US" dirty="0" err="1"/>
              <a:t>Δ</a:t>
            </a:r>
            <a:r>
              <a:rPr lang="en-US" dirty="0"/>
              <a:t>𝜎 &gt; 20%</a:t>
            </a:r>
          </a:p>
        </p:txBody>
      </p:sp>
    </p:spTree>
    <p:extLst>
      <p:ext uri="{BB962C8B-B14F-4D97-AF65-F5344CB8AC3E}">
        <p14:creationId xmlns:p14="http://schemas.microsoft.com/office/powerpoint/2010/main" val="17224559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9938" name="Rectangle 2"/>
          <p:cNvSpPr>
            <a:spLocks noChangeArrowheads="1"/>
          </p:cNvSpPr>
          <p:nvPr/>
        </p:nvSpPr>
        <p:spPr bwMode="auto">
          <a:xfrm>
            <a:off x="4376738" y="6059488"/>
            <a:ext cx="1841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endParaRPr lang="en-GB">
              <a:latin typeface="SimSun" charset="0"/>
            </a:endParaRPr>
          </a:p>
        </p:txBody>
      </p:sp>
      <p:sp>
        <p:nvSpPr>
          <p:cNvPr id="4" name="Title 1">
            <a:extLst>
              <a:ext uri="{FF2B5EF4-FFF2-40B4-BE49-F238E27FC236}">
                <a16:creationId xmlns:a16="http://schemas.microsoft.com/office/drawing/2014/main" id="{09ADFDC3-93F8-8443-953E-6D5C275AAAC7}"/>
              </a:ext>
            </a:extLst>
          </p:cNvPr>
          <p:cNvSpPr>
            <a:spLocks noGrp="1"/>
          </p:cNvSpPr>
          <p:nvPr>
            <p:ph type="title"/>
          </p:nvPr>
        </p:nvSpPr>
        <p:spPr>
          <a:xfrm>
            <a:off x="76200" y="76200"/>
            <a:ext cx="9220200" cy="839945"/>
          </a:xfrm>
        </p:spPr>
        <p:txBody>
          <a:bodyPr>
            <a:spAutoFit/>
          </a:bodyPr>
          <a:lstStyle/>
          <a:p>
            <a:pPr algn="l"/>
            <a:r>
              <a:rPr lang="en-US" dirty="0"/>
              <a:t>Resonance Integrals: fission</a:t>
            </a:r>
            <a:endParaRPr lang="en-US" sz="3600" dirty="0"/>
          </a:p>
        </p:txBody>
      </p:sp>
      <p:sp>
        <p:nvSpPr>
          <p:cNvPr id="7" name="TextBox 6">
            <a:extLst>
              <a:ext uri="{FF2B5EF4-FFF2-40B4-BE49-F238E27FC236}">
                <a16:creationId xmlns:a16="http://schemas.microsoft.com/office/drawing/2014/main" id="{6823CF6F-6572-9443-B959-DF61112662A1}"/>
              </a:ext>
            </a:extLst>
          </p:cNvPr>
          <p:cNvSpPr txBox="1"/>
          <p:nvPr/>
        </p:nvSpPr>
        <p:spPr>
          <a:xfrm>
            <a:off x="257101" y="1905000"/>
            <a:ext cx="2280368" cy="4450449"/>
          </a:xfrm>
          <a:prstGeom prst="rect">
            <a:avLst/>
          </a:prstGeom>
          <a:noFill/>
        </p:spPr>
        <p:txBody>
          <a:bodyPr wrap="none" rtlCol="0">
            <a:spAutoFit/>
          </a:bodyPr>
          <a:lstStyle/>
          <a:p>
            <a:pPr algn="ctr"/>
            <a:r>
              <a:rPr lang="en-US" b="1" dirty="0"/>
              <a:t>29 nuclides</a:t>
            </a:r>
            <a:endParaRPr lang="en-US" dirty="0"/>
          </a:p>
          <a:p>
            <a:pPr algn="ctr"/>
            <a:endParaRPr lang="en-US" dirty="0"/>
          </a:p>
          <a:p>
            <a:pPr algn="ctr"/>
            <a:r>
              <a:rPr lang="en-US" dirty="0"/>
              <a:t>18 nuclides</a:t>
            </a:r>
          </a:p>
          <a:p>
            <a:pPr algn="ctr"/>
            <a:r>
              <a:rPr lang="en-US" dirty="0"/>
              <a:t>with </a:t>
            </a:r>
            <a:r>
              <a:rPr lang="en-US" dirty="0" err="1"/>
              <a:t>Δ</a:t>
            </a:r>
            <a:r>
              <a:rPr lang="en-US" dirty="0"/>
              <a:t>𝜎 &gt; 5%</a:t>
            </a:r>
          </a:p>
          <a:p>
            <a:pPr algn="ctr"/>
            <a:endParaRPr lang="en-US" dirty="0"/>
          </a:p>
          <a:p>
            <a:pPr algn="ctr"/>
            <a:r>
              <a:rPr lang="en-US" dirty="0"/>
              <a:t>10 nuclides</a:t>
            </a:r>
          </a:p>
          <a:p>
            <a:pPr algn="ctr"/>
            <a:r>
              <a:rPr lang="en-US" dirty="0"/>
              <a:t>with </a:t>
            </a:r>
            <a:r>
              <a:rPr lang="en-US" dirty="0" err="1"/>
              <a:t>Δ</a:t>
            </a:r>
            <a:r>
              <a:rPr lang="en-US" dirty="0"/>
              <a:t>𝜎 &gt; 10%</a:t>
            </a:r>
          </a:p>
          <a:p>
            <a:pPr algn="ctr"/>
            <a:endParaRPr lang="en-US" dirty="0"/>
          </a:p>
          <a:p>
            <a:pPr algn="ctr"/>
            <a:r>
              <a:rPr lang="en-US" dirty="0"/>
              <a:t>4 nuclides</a:t>
            </a:r>
          </a:p>
          <a:p>
            <a:pPr algn="ctr"/>
            <a:r>
              <a:rPr lang="en-US" dirty="0"/>
              <a:t>with </a:t>
            </a:r>
            <a:r>
              <a:rPr lang="en-US" dirty="0" err="1"/>
              <a:t>Δ</a:t>
            </a:r>
            <a:r>
              <a:rPr lang="en-US" dirty="0"/>
              <a:t>𝜎 &gt; 20%</a:t>
            </a:r>
          </a:p>
        </p:txBody>
      </p:sp>
      <p:sp>
        <p:nvSpPr>
          <p:cNvPr id="6" name="TextBox 5">
            <a:extLst>
              <a:ext uri="{FF2B5EF4-FFF2-40B4-BE49-F238E27FC236}">
                <a16:creationId xmlns:a16="http://schemas.microsoft.com/office/drawing/2014/main" id="{31FA0C12-D5E0-214E-9E7F-4C23229FFDA1}"/>
              </a:ext>
            </a:extLst>
          </p:cNvPr>
          <p:cNvSpPr txBox="1"/>
          <p:nvPr/>
        </p:nvSpPr>
        <p:spPr>
          <a:xfrm>
            <a:off x="3769833" y="6358736"/>
            <a:ext cx="6200287" cy="338554"/>
          </a:xfrm>
          <a:prstGeom prst="rect">
            <a:avLst/>
          </a:prstGeom>
          <a:noFill/>
        </p:spPr>
        <p:txBody>
          <a:bodyPr wrap="none" rtlCol="0">
            <a:spAutoFit/>
          </a:bodyPr>
          <a:lstStyle/>
          <a:p>
            <a:r>
              <a:rPr lang="en-US" sz="1600" dirty="0"/>
              <a:t>Data source: S </a:t>
            </a:r>
            <a:r>
              <a:rPr lang="en-US" sz="1600" dirty="0" err="1"/>
              <a:t>Mughabghab</a:t>
            </a:r>
            <a:r>
              <a:rPr lang="en-US" sz="1600" dirty="0"/>
              <a:t>, Atlas of Neutron Resonances (2006) </a:t>
            </a:r>
          </a:p>
        </p:txBody>
      </p:sp>
      <p:pic>
        <p:nvPicPr>
          <p:cNvPr id="3" name="Picture 2">
            <a:extLst>
              <a:ext uri="{FF2B5EF4-FFF2-40B4-BE49-F238E27FC236}">
                <a16:creationId xmlns:a16="http://schemas.microsoft.com/office/drawing/2014/main" id="{42A95669-996F-794D-9C3A-674A95404C73}"/>
              </a:ext>
            </a:extLst>
          </p:cNvPr>
          <p:cNvPicPr>
            <a:picLocks noChangeAspect="1"/>
          </p:cNvPicPr>
          <p:nvPr/>
        </p:nvPicPr>
        <p:blipFill>
          <a:blip r:embed="rId3"/>
          <a:stretch>
            <a:fillRect/>
          </a:stretch>
        </p:blipFill>
        <p:spPr>
          <a:xfrm>
            <a:off x="2592000" y="936000"/>
            <a:ext cx="7200000" cy="5400000"/>
          </a:xfrm>
          <a:prstGeom prst="rect">
            <a:avLst/>
          </a:prstGeom>
        </p:spPr>
      </p:pic>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EB83D044-C047-A04B-AE19-77C5C6B20831}"/>
                  </a:ext>
                </a:extLst>
              </p:cNvPr>
              <p:cNvSpPr txBox="1"/>
              <p:nvPr/>
            </p:nvSpPr>
            <p:spPr>
              <a:xfrm>
                <a:off x="914400" y="936000"/>
                <a:ext cx="1306761" cy="59933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nary>
                        <m:naryPr>
                          <m:ctrlPr>
                            <a:rPr lang="en-US" sz="1800" i="1" smtClean="0">
                              <a:latin typeface="Cambria Math" panose="02040503050406030204" pitchFamily="18" charset="0"/>
                            </a:rPr>
                          </m:ctrlPr>
                        </m:naryPr>
                        <m:sub>
                          <m:r>
                            <m:rPr>
                              <m:brk m:alnAt="23"/>
                            </m:rPr>
                            <a:rPr lang="en-US" sz="1800" b="0" i="1" smtClean="0">
                              <a:latin typeface="Cambria Math" panose="02040503050406030204" pitchFamily="18" charset="0"/>
                            </a:rPr>
                            <m:t>0</m:t>
                          </m:r>
                          <m:r>
                            <a:rPr lang="en-US" sz="1800" b="0" i="1" smtClean="0">
                              <a:latin typeface="Cambria Math" panose="02040503050406030204" pitchFamily="18" charset="0"/>
                            </a:rPr>
                            <m:t>.5 </m:t>
                          </m:r>
                          <m:r>
                            <m:rPr>
                              <m:sty m:val="p"/>
                              <m:brk m:alnAt="23"/>
                            </m:rPr>
                            <a:rPr lang="en-US" sz="1800" b="0" i="0" smtClean="0">
                              <a:latin typeface="Cambria Math" panose="02040503050406030204" pitchFamily="18" charset="0"/>
                            </a:rPr>
                            <m:t>e</m:t>
                          </m:r>
                          <m:r>
                            <m:rPr>
                              <m:sty m:val="p"/>
                            </m:rPr>
                            <a:rPr lang="en-US" sz="1800" b="0" i="0" smtClean="0">
                              <a:latin typeface="Cambria Math" panose="02040503050406030204" pitchFamily="18" charset="0"/>
                            </a:rPr>
                            <m:t>V</m:t>
                          </m:r>
                        </m:sub>
                        <m:sup>
                          <m:r>
                            <a:rPr lang="en-US" sz="1800" i="1" smtClean="0">
                              <a:latin typeface="Cambria Math" panose="02040503050406030204" pitchFamily="18" charset="0"/>
                              <a:ea typeface="Cambria Math" panose="02040503050406030204" pitchFamily="18" charset="0"/>
                            </a:rPr>
                            <m:t>∞</m:t>
                          </m:r>
                        </m:sup>
                        <m:e>
                          <m:r>
                            <a:rPr lang="en-US" sz="1800" i="1" smtClean="0">
                              <a:latin typeface="Cambria Math" panose="02040503050406030204" pitchFamily="18" charset="0"/>
                              <a:ea typeface="Cambria Math" panose="02040503050406030204" pitchFamily="18" charset="0"/>
                            </a:rPr>
                            <m:t>𝜎</m:t>
                          </m:r>
                          <m:r>
                            <a:rPr lang="en-US" sz="1800" b="0" i="1" smtClean="0">
                              <a:latin typeface="Cambria Math" panose="02040503050406030204" pitchFamily="18" charset="0"/>
                            </a:rPr>
                            <m:t>(</m:t>
                          </m:r>
                          <m:r>
                            <a:rPr lang="en-US" sz="1800" b="0" i="1" smtClean="0">
                              <a:latin typeface="Cambria Math" panose="02040503050406030204" pitchFamily="18" charset="0"/>
                            </a:rPr>
                            <m:t>𝐸</m:t>
                          </m:r>
                          <m:r>
                            <a:rPr lang="en-US" sz="1800" b="0" i="1" smtClean="0">
                              <a:latin typeface="Cambria Math" panose="02040503050406030204" pitchFamily="18" charset="0"/>
                            </a:rPr>
                            <m:t>)</m:t>
                          </m:r>
                          <m:f>
                            <m:fPr>
                              <m:ctrlPr>
                                <a:rPr lang="en-US" sz="1800" b="0" i="1" smtClean="0">
                                  <a:latin typeface="Cambria Math" panose="02040503050406030204" pitchFamily="18" charset="0"/>
                                </a:rPr>
                              </m:ctrlPr>
                            </m:fPr>
                            <m:num>
                              <m:r>
                                <a:rPr lang="en-US" sz="1800" b="0" i="1" smtClean="0">
                                  <a:latin typeface="Cambria Math" panose="02040503050406030204" pitchFamily="18" charset="0"/>
                                </a:rPr>
                                <m:t>𝑑𝐸</m:t>
                              </m:r>
                            </m:num>
                            <m:den>
                              <m:r>
                                <a:rPr lang="en-US" sz="1800" b="0" i="1" smtClean="0">
                                  <a:latin typeface="Cambria Math" panose="02040503050406030204" pitchFamily="18" charset="0"/>
                                </a:rPr>
                                <m:t>𝐸</m:t>
                              </m:r>
                            </m:den>
                          </m:f>
                        </m:e>
                      </m:nary>
                    </m:oMath>
                  </m:oMathPara>
                </a14:m>
                <a:endParaRPr lang="en-US" sz="1800" dirty="0"/>
              </a:p>
            </p:txBody>
          </p:sp>
        </mc:Choice>
        <mc:Fallback xmlns="">
          <p:sp>
            <p:nvSpPr>
              <p:cNvPr id="8" name="TextBox 7">
                <a:extLst>
                  <a:ext uri="{FF2B5EF4-FFF2-40B4-BE49-F238E27FC236}">
                    <a16:creationId xmlns:a16="http://schemas.microsoft.com/office/drawing/2014/main" id="{EB83D044-C047-A04B-AE19-77C5C6B20831}"/>
                  </a:ext>
                </a:extLst>
              </p:cNvPr>
              <p:cNvSpPr txBox="1">
                <a:spLocks noRot="1" noChangeAspect="1" noMove="1" noResize="1" noEditPoints="1" noAdjustHandles="1" noChangeArrowheads="1" noChangeShapeType="1" noTextEdit="1"/>
              </p:cNvSpPr>
              <p:nvPr/>
            </p:nvSpPr>
            <p:spPr>
              <a:xfrm>
                <a:off x="914400" y="936000"/>
                <a:ext cx="1306761" cy="599331"/>
              </a:xfrm>
              <a:prstGeom prst="rect">
                <a:avLst/>
              </a:prstGeom>
              <a:blipFill>
                <a:blip r:embed="rId4"/>
                <a:stretch>
                  <a:fillRect l="-75728" t="-189583" r="-16505" b="-287500"/>
                </a:stretch>
              </a:blipFill>
            </p:spPr>
            <p:txBody>
              <a:bodyPr/>
              <a:lstStyle/>
              <a:p>
                <a:r>
                  <a:rPr lang="it-IT">
                    <a:noFill/>
                  </a:rPr>
                  <a:t> </a:t>
                </a:r>
              </a:p>
            </p:txBody>
          </p:sp>
        </mc:Fallback>
      </mc:AlternateContent>
    </p:spTree>
    <p:extLst>
      <p:ext uri="{BB962C8B-B14F-4D97-AF65-F5344CB8AC3E}">
        <p14:creationId xmlns:p14="http://schemas.microsoft.com/office/powerpoint/2010/main" val="4622910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9938" name="Rectangle 2"/>
          <p:cNvSpPr>
            <a:spLocks noChangeArrowheads="1"/>
          </p:cNvSpPr>
          <p:nvPr/>
        </p:nvSpPr>
        <p:spPr bwMode="auto">
          <a:xfrm>
            <a:off x="4376738" y="6059488"/>
            <a:ext cx="1841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endParaRPr lang="en-GB">
              <a:latin typeface="SimSun" charset="0"/>
            </a:endParaRPr>
          </a:p>
        </p:txBody>
      </p:sp>
      <p:sp>
        <p:nvSpPr>
          <p:cNvPr id="3" name="Title 1">
            <a:extLst>
              <a:ext uri="{FF2B5EF4-FFF2-40B4-BE49-F238E27FC236}">
                <a16:creationId xmlns:a16="http://schemas.microsoft.com/office/drawing/2014/main" id="{202C8111-5F52-6145-8164-6FE03B878DAE}"/>
              </a:ext>
            </a:extLst>
          </p:cNvPr>
          <p:cNvSpPr>
            <a:spLocks noGrp="1"/>
          </p:cNvSpPr>
          <p:nvPr>
            <p:ph type="title"/>
          </p:nvPr>
        </p:nvSpPr>
        <p:spPr>
          <a:xfrm>
            <a:off x="27878" y="13010"/>
            <a:ext cx="9753600" cy="839945"/>
          </a:xfrm>
        </p:spPr>
        <p:txBody>
          <a:bodyPr wrap="square">
            <a:spAutoFit/>
          </a:bodyPr>
          <a:lstStyle/>
          <a:p>
            <a:pPr algn="l"/>
            <a:r>
              <a:rPr lang="en-US" dirty="0"/>
              <a:t>Conclusion-1</a:t>
            </a:r>
            <a:endParaRPr lang="en-US" sz="3600" dirty="0"/>
          </a:p>
        </p:txBody>
      </p:sp>
      <p:sp>
        <p:nvSpPr>
          <p:cNvPr id="2" name="TextBox 1">
            <a:extLst>
              <a:ext uri="{FF2B5EF4-FFF2-40B4-BE49-F238E27FC236}">
                <a16:creationId xmlns:a16="http://schemas.microsoft.com/office/drawing/2014/main" id="{3AEB7270-4DE8-394B-8719-51199DA75F09}"/>
              </a:ext>
            </a:extLst>
          </p:cNvPr>
          <p:cNvSpPr txBox="1"/>
          <p:nvPr/>
        </p:nvSpPr>
        <p:spPr>
          <a:xfrm>
            <a:off x="533400" y="1200219"/>
            <a:ext cx="8922597" cy="3034677"/>
          </a:xfrm>
          <a:prstGeom prst="rect">
            <a:avLst/>
          </a:prstGeom>
          <a:noFill/>
        </p:spPr>
        <p:txBody>
          <a:bodyPr wrap="square" rtlCol="0">
            <a:spAutoFit/>
          </a:bodyPr>
          <a:lstStyle/>
          <a:p>
            <a:r>
              <a:rPr lang="en-US" sz="2800" dirty="0"/>
              <a:t>There is enough “raw material” for building up</a:t>
            </a:r>
          </a:p>
          <a:p>
            <a:r>
              <a:rPr lang="en-US" sz="2800" dirty="0"/>
              <a:t>a strong experimental program for the </a:t>
            </a:r>
          </a:p>
          <a:p>
            <a:endParaRPr lang="en-US" sz="2800" dirty="0"/>
          </a:p>
          <a:p>
            <a:pPr algn="ctr"/>
            <a:r>
              <a:rPr lang="en-US" sz="4000" dirty="0"/>
              <a:t>  n_TOF </a:t>
            </a:r>
            <a:r>
              <a:rPr lang="en-US" sz="4000" b="1" dirty="0"/>
              <a:t>Phase-2021</a:t>
            </a:r>
          </a:p>
          <a:p>
            <a:pPr algn="ctr"/>
            <a:endParaRPr lang="en-US" sz="4000" b="1" dirty="0"/>
          </a:p>
        </p:txBody>
      </p:sp>
      <p:sp>
        <p:nvSpPr>
          <p:cNvPr id="5" name="TextBox 4">
            <a:extLst>
              <a:ext uri="{FF2B5EF4-FFF2-40B4-BE49-F238E27FC236}">
                <a16:creationId xmlns:a16="http://schemas.microsoft.com/office/drawing/2014/main" id="{882F0825-5538-2B48-B597-55AA75F0ECD1}"/>
              </a:ext>
            </a:extLst>
          </p:cNvPr>
          <p:cNvSpPr txBox="1"/>
          <p:nvPr/>
        </p:nvSpPr>
        <p:spPr>
          <a:xfrm>
            <a:off x="1420290" y="4570018"/>
            <a:ext cx="7148816" cy="1446550"/>
          </a:xfrm>
          <a:prstGeom prst="rect">
            <a:avLst/>
          </a:prstGeom>
          <a:noFill/>
        </p:spPr>
        <p:txBody>
          <a:bodyPr wrap="none" rtlCol="0">
            <a:spAutoFit/>
          </a:bodyPr>
          <a:lstStyle/>
          <a:p>
            <a:pPr marL="571500" indent="-571500">
              <a:buClr>
                <a:schemeClr val="tx1"/>
              </a:buClr>
              <a:buFont typeface="Arial" panose="020B0604020202020204" pitchFamily="34" charset="0"/>
              <a:buChar char="•"/>
            </a:pPr>
            <a:r>
              <a:rPr lang="en-US" sz="4000" dirty="0"/>
              <a:t>Commissioning</a:t>
            </a:r>
          </a:p>
          <a:p>
            <a:pPr marL="571500" indent="-571500">
              <a:buClr>
                <a:schemeClr val="tx1"/>
              </a:buClr>
              <a:buFont typeface="Arial" panose="020B0604020202020204" pitchFamily="34" charset="0"/>
              <a:buChar char="•"/>
            </a:pPr>
            <a:r>
              <a:rPr lang="en-US" sz="4000" dirty="0"/>
              <a:t>New experimental proposals</a:t>
            </a:r>
          </a:p>
        </p:txBody>
      </p:sp>
    </p:spTree>
    <p:extLst>
      <p:ext uri="{BB962C8B-B14F-4D97-AF65-F5344CB8AC3E}">
        <p14:creationId xmlns:p14="http://schemas.microsoft.com/office/powerpoint/2010/main" val="592439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9938" name="Rectangle 2"/>
          <p:cNvSpPr>
            <a:spLocks noChangeArrowheads="1"/>
          </p:cNvSpPr>
          <p:nvPr/>
        </p:nvSpPr>
        <p:spPr bwMode="auto">
          <a:xfrm>
            <a:off x="4376738" y="6059488"/>
            <a:ext cx="1841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endParaRPr lang="en-GB">
              <a:latin typeface="SimSun" charset="0"/>
            </a:endParaRPr>
          </a:p>
        </p:txBody>
      </p:sp>
      <p:graphicFrame>
        <p:nvGraphicFramePr>
          <p:cNvPr id="3" name="Table 2">
            <a:extLst>
              <a:ext uri="{FF2B5EF4-FFF2-40B4-BE49-F238E27FC236}">
                <a16:creationId xmlns:a16="http://schemas.microsoft.com/office/drawing/2014/main" id="{1252BEF7-0E6F-A947-BF60-6FC920151A1A}"/>
              </a:ext>
            </a:extLst>
          </p:cNvPr>
          <p:cNvGraphicFramePr>
            <a:graphicFrameLocks noGrp="1"/>
          </p:cNvGraphicFramePr>
          <p:nvPr>
            <p:extLst>
              <p:ext uri="{D42A27DB-BD31-4B8C-83A1-F6EECF244321}">
                <p14:modId xmlns:p14="http://schemas.microsoft.com/office/powerpoint/2010/main" val="3866594387"/>
              </p:ext>
            </p:extLst>
          </p:nvPr>
        </p:nvGraphicFramePr>
        <p:xfrm>
          <a:off x="177396" y="1002410"/>
          <a:ext cx="9423801" cy="4154400"/>
        </p:xfrm>
        <a:graphic>
          <a:graphicData uri="http://schemas.openxmlformats.org/drawingml/2006/table">
            <a:tbl>
              <a:tblPr firstRow="1" bandRow="1">
                <a:tableStyleId>{AF606853-7671-496A-8E4F-DF71F8EC918B}</a:tableStyleId>
              </a:tblPr>
              <a:tblGrid>
                <a:gridCol w="4396209">
                  <a:extLst>
                    <a:ext uri="{9D8B030D-6E8A-4147-A177-3AD203B41FA5}">
                      <a16:colId xmlns:a16="http://schemas.microsoft.com/office/drawing/2014/main" val="71070720"/>
                    </a:ext>
                  </a:extLst>
                </a:gridCol>
                <a:gridCol w="5027592">
                  <a:extLst>
                    <a:ext uri="{9D8B030D-6E8A-4147-A177-3AD203B41FA5}">
                      <a16:colId xmlns:a16="http://schemas.microsoft.com/office/drawing/2014/main" val="480290518"/>
                    </a:ext>
                  </a:extLst>
                </a:gridCol>
              </a:tblGrid>
              <a:tr h="648000">
                <a:tc>
                  <a:txBody>
                    <a:bodyPr/>
                    <a:lstStyle/>
                    <a:p>
                      <a:r>
                        <a:rPr lang="en-GB" sz="2400" dirty="0"/>
                        <a:t>Group</a:t>
                      </a:r>
                    </a:p>
                  </a:txBody>
                  <a:tcPr/>
                </a:tc>
                <a:tc>
                  <a:txBody>
                    <a:bodyPr/>
                    <a:lstStyle/>
                    <a:p>
                      <a:r>
                        <a:rPr lang="en-GB" sz="2400" dirty="0"/>
                        <a:t>Task</a:t>
                      </a:r>
                    </a:p>
                  </a:txBody>
                  <a:tcPr/>
                </a:tc>
                <a:extLst>
                  <a:ext uri="{0D108BD9-81ED-4DB2-BD59-A6C34878D82A}">
                    <a16:rowId xmlns:a16="http://schemas.microsoft.com/office/drawing/2014/main" val="1674420142"/>
                  </a:ext>
                </a:extLst>
              </a:tr>
              <a:tr h="648000">
                <a:tc rowSpan="4">
                  <a:txBody>
                    <a:bodyPr/>
                    <a:lstStyle/>
                    <a:p>
                      <a:r>
                        <a:rPr lang="en-GB" sz="1800" dirty="0"/>
                        <a:t>EN-STI + groups from ATS and HSE</a:t>
                      </a:r>
                    </a:p>
                  </a:txBody>
                  <a:tcPr/>
                </a:tc>
                <a:tc>
                  <a:txBody>
                    <a:bodyPr/>
                    <a:lstStyle/>
                    <a:p>
                      <a:r>
                        <a:rPr lang="en-GB" sz="1800" dirty="0"/>
                        <a:t>Coordination of the facility, target systems and technical components, collimators,  R2E and R2M for NEAR</a:t>
                      </a:r>
                    </a:p>
                  </a:txBody>
                  <a:tcPr/>
                </a:tc>
                <a:extLst>
                  <a:ext uri="{0D108BD9-81ED-4DB2-BD59-A6C34878D82A}">
                    <a16:rowId xmlns:a16="http://schemas.microsoft.com/office/drawing/2014/main" val="2934056171"/>
                  </a:ext>
                </a:extLst>
              </a:tr>
              <a:tr h="648000">
                <a:tc vMerge="1">
                  <a:txBody>
                    <a:bodyPr/>
                    <a:lstStyle/>
                    <a:p>
                      <a:endParaRPr lang="en-GB" sz="1800" dirty="0"/>
                    </a:p>
                  </a:txBody>
                  <a:tcPr/>
                </a:tc>
                <a:tc>
                  <a:txBody>
                    <a:bodyPr/>
                    <a:lstStyle/>
                    <a:p>
                      <a:r>
                        <a:rPr lang="en-GB" sz="1800" dirty="0"/>
                        <a:t>Extraction, optics, p-beam parameters, SEM, VISTAR</a:t>
                      </a:r>
                    </a:p>
                  </a:txBody>
                  <a:tcPr/>
                </a:tc>
                <a:extLst>
                  <a:ext uri="{0D108BD9-81ED-4DB2-BD59-A6C34878D82A}">
                    <a16:rowId xmlns:a16="http://schemas.microsoft.com/office/drawing/2014/main" val="227153160"/>
                  </a:ext>
                </a:extLst>
              </a:tr>
              <a:tr h="648000">
                <a:tc vMerge="1">
                  <a:txBody>
                    <a:bodyPr/>
                    <a:lstStyle/>
                    <a:p>
                      <a:endParaRPr lang="en-GB" sz="1800" dirty="0"/>
                    </a:p>
                  </a:txBody>
                  <a:tcPr/>
                </a:tc>
                <a:tc>
                  <a:txBody>
                    <a:bodyPr/>
                    <a:lstStyle/>
                    <a:p>
                      <a:r>
                        <a:rPr lang="en-GB" sz="1800" dirty="0"/>
                        <a:t>Alignment, DAQ</a:t>
                      </a:r>
                    </a:p>
                  </a:txBody>
                  <a:tcPr/>
                </a:tc>
                <a:extLst>
                  <a:ext uri="{0D108BD9-81ED-4DB2-BD59-A6C34878D82A}">
                    <a16:rowId xmlns:a16="http://schemas.microsoft.com/office/drawing/2014/main" val="3906308458"/>
                  </a:ext>
                </a:extLst>
              </a:tr>
              <a:tr h="648000">
                <a:tc vMerge="1">
                  <a:txBody>
                    <a:bodyPr/>
                    <a:lstStyle/>
                    <a:p>
                      <a:endParaRPr lang="en-GB" sz="1800" dirty="0"/>
                    </a:p>
                  </a:txBody>
                  <a:tcPr/>
                </a:tc>
                <a:tc>
                  <a:txBody>
                    <a:bodyPr/>
                    <a:lstStyle/>
                    <a:p>
                      <a:r>
                        <a:rPr lang="en-GB" sz="1800" dirty="0"/>
                        <a:t>Radiation measurements in the target area (and in the EARs)</a:t>
                      </a:r>
                    </a:p>
                  </a:txBody>
                  <a:tcPr/>
                </a:tc>
                <a:extLst>
                  <a:ext uri="{0D108BD9-81ED-4DB2-BD59-A6C34878D82A}">
                    <a16:rowId xmlns:a16="http://schemas.microsoft.com/office/drawing/2014/main" val="1100203273"/>
                  </a:ext>
                </a:extLst>
              </a:tr>
              <a:tr h="648000">
                <a:tc>
                  <a:txBody>
                    <a:bodyPr/>
                    <a:lstStyle/>
                    <a:p>
                      <a:r>
                        <a:rPr lang="en-GB" sz="1800" dirty="0"/>
                        <a:t>n_TOF Collaboration</a:t>
                      </a:r>
                    </a:p>
                  </a:txBody>
                  <a:tcPr/>
                </a:tc>
                <a:tc>
                  <a:txBody>
                    <a:bodyPr/>
                    <a:lstStyle/>
                    <a:p>
                      <a:r>
                        <a:rPr lang="en-GB" sz="1800" dirty="0"/>
                        <a:t>n-flux, beam profile, background conditions, beam resolution, new detectors</a:t>
                      </a:r>
                    </a:p>
                  </a:txBody>
                  <a:tcPr/>
                </a:tc>
                <a:extLst>
                  <a:ext uri="{0D108BD9-81ED-4DB2-BD59-A6C34878D82A}">
                    <a16:rowId xmlns:a16="http://schemas.microsoft.com/office/drawing/2014/main" val="2636903421"/>
                  </a:ext>
                </a:extLst>
              </a:tr>
            </a:tbl>
          </a:graphicData>
        </a:graphic>
      </p:graphicFrame>
      <p:sp>
        <p:nvSpPr>
          <p:cNvPr id="4" name="TextBox 3">
            <a:extLst>
              <a:ext uri="{FF2B5EF4-FFF2-40B4-BE49-F238E27FC236}">
                <a16:creationId xmlns:a16="http://schemas.microsoft.com/office/drawing/2014/main" id="{6E3C3E0F-BC3C-6942-B7B1-72B6F68C19D5}"/>
              </a:ext>
            </a:extLst>
          </p:cNvPr>
          <p:cNvSpPr txBox="1"/>
          <p:nvPr/>
        </p:nvSpPr>
        <p:spPr>
          <a:xfrm>
            <a:off x="311797" y="5797878"/>
            <a:ext cx="9130000" cy="523220"/>
          </a:xfrm>
          <a:prstGeom prst="rect">
            <a:avLst/>
          </a:prstGeom>
          <a:noFill/>
        </p:spPr>
        <p:txBody>
          <a:bodyPr wrap="none" rtlCol="0">
            <a:spAutoFit/>
          </a:bodyPr>
          <a:lstStyle/>
          <a:p>
            <a:r>
              <a:rPr lang="en-US" sz="2800" dirty="0"/>
              <a:t>A joint CERN groups + n_TOF Collaboration WG forming</a:t>
            </a:r>
          </a:p>
        </p:txBody>
      </p:sp>
      <p:sp>
        <p:nvSpPr>
          <p:cNvPr id="8" name="Title 1">
            <a:extLst>
              <a:ext uri="{FF2B5EF4-FFF2-40B4-BE49-F238E27FC236}">
                <a16:creationId xmlns:a16="http://schemas.microsoft.com/office/drawing/2014/main" id="{DB7D25AC-4C84-A742-9581-4967A5000EC0}"/>
              </a:ext>
            </a:extLst>
          </p:cNvPr>
          <p:cNvSpPr>
            <a:spLocks noGrp="1"/>
          </p:cNvSpPr>
          <p:nvPr>
            <p:ph type="title"/>
          </p:nvPr>
        </p:nvSpPr>
        <p:spPr>
          <a:xfrm>
            <a:off x="0" y="0"/>
            <a:ext cx="9262278" cy="839945"/>
          </a:xfrm>
        </p:spPr>
        <p:txBody>
          <a:bodyPr wrap="square">
            <a:spAutoFit/>
          </a:bodyPr>
          <a:lstStyle/>
          <a:p>
            <a:pPr algn="l"/>
            <a:r>
              <a:rPr lang="en-US" dirty="0"/>
              <a:t>Phase-2021: Commissioning</a:t>
            </a:r>
            <a:endParaRPr lang="en-US" sz="3600" dirty="0"/>
          </a:p>
        </p:txBody>
      </p:sp>
      <p:sp>
        <p:nvSpPr>
          <p:cNvPr id="6" name="Rectangle 5">
            <a:extLst>
              <a:ext uri="{FF2B5EF4-FFF2-40B4-BE49-F238E27FC236}">
                <a16:creationId xmlns:a16="http://schemas.microsoft.com/office/drawing/2014/main" id="{15EA76F4-80B8-4746-A053-30011CC0309A}"/>
              </a:ext>
            </a:extLst>
          </p:cNvPr>
          <p:cNvSpPr/>
          <p:nvPr/>
        </p:nvSpPr>
        <p:spPr bwMode="auto">
          <a:xfrm>
            <a:off x="152399" y="4495800"/>
            <a:ext cx="9448797" cy="685800"/>
          </a:xfrm>
          <a:prstGeom prst="rect">
            <a:avLst/>
          </a:prstGeom>
          <a:noFill/>
          <a:ln w="50800" cap="flat" cmpd="sng" algn="ctr">
            <a:solidFill>
              <a:srgbClr val="ED971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376238" marR="0" indent="-376238" algn="l" defTabSz="1001713" rtl="0" eaLnBrk="1" fontAlgn="base" latinLnBrk="0" hangingPunct="1">
              <a:lnSpc>
                <a:spcPct val="100000"/>
              </a:lnSpc>
              <a:spcBef>
                <a:spcPct val="20000"/>
              </a:spcBef>
              <a:spcAft>
                <a:spcPct val="0"/>
              </a:spcAft>
              <a:buClr>
                <a:srgbClr val="ED9719"/>
              </a:buClr>
              <a:buSzPct val="65000"/>
              <a:buFont typeface="Wingdings" charset="2"/>
              <a:buNone/>
              <a:tabLst/>
            </a:pPr>
            <a:endParaRPr kumimoji="0" lang="en-US" sz="2400" b="0" i="0" u="none" strike="noStrike" cap="none" normalizeH="0" baseline="0">
              <a:ln>
                <a:noFill/>
              </a:ln>
              <a:solidFill>
                <a:schemeClr val="tx1"/>
              </a:solidFill>
              <a:effectLst>
                <a:outerShdw blurRad="38100" dist="38100" dir="2700000" algn="tl">
                  <a:srgbClr val="000000">
                    <a:alpha val="43137"/>
                  </a:srgbClr>
                </a:outerShdw>
              </a:effectLst>
              <a:latin typeface="Tahoma" charset="0"/>
            </a:endParaRPr>
          </a:p>
        </p:txBody>
      </p:sp>
    </p:spTree>
    <p:extLst>
      <p:ext uri="{BB962C8B-B14F-4D97-AF65-F5344CB8AC3E}">
        <p14:creationId xmlns:p14="http://schemas.microsoft.com/office/powerpoint/2010/main" val="3159731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ssolv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9938" name="Rectangle 2"/>
          <p:cNvSpPr>
            <a:spLocks noChangeArrowheads="1"/>
          </p:cNvSpPr>
          <p:nvPr/>
        </p:nvSpPr>
        <p:spPr bwMode="auto">
          <a:xfrm>
            <a:off x="4376738" y="6059488"/>
            <a:ext cx="1841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endParaRPr lang="en-GB">
              <a:latin typeface="SimSun" charset="0"/>
            </a:endParaRPr>
          </a:p>
        </p:txBody>
      </p:sp>
      <p:sp>
        <p:nvSpPr>
          <p:cNvPr id="7" name="Title 1">
            <a:extLst>
              <a:ext uri="{FF2B5EF4-FFF2-40B4-BE49-F238E27FC236}">
                <a16:creationId xmlns:a16="http://schemas.microsoft.com/office/drawing/2014/main" id="{BCBDBA00-DD83-B949-9740-C9CABA3F3EBA}"/>
              </a:ext>
            </a:extLst>
          </p:cNvPr>
          <p:cNvSpPr>
            <a:spLocks noGrp="1"/>
          </p:cNvSpPr>
          <p:nvPr>
            <p:ph type="title"/>
          </p:nvPr>
        </p:nvSpPr>
        <p:spPr>
          <a:xfrm>
            <a:off x="0" y="0"/>
            <a:ext cx="9262278" cy="839945"/>
          </a:xfrm>
        </p:spPr>
        <p:txBody>
          <a:bodyPr wrap="square">
            <a:spAutoFit/>
          </a:bodyPr>
          <a:lstStyle/>
          <a:p>
            <a:pPr algn="l"/>
            <a:r>
              <a:rPr lang="en-US" dirty="0"/>
              <a:t>Phase-2021: New proposals</a:t>
            </a:r>
            <a:endParaRPr lang="en-US" sz="3600" dirty="0"/>
          </a:p>
        </p:txBody>
      </p:sp>
      <p:graphicFrame>
        <p:nvGraphicFramePr>
          <p:cNvPr id="2" name="Table 1">
            <a:extLst>
              <a:ext uri="{FF2B5EF4-FFF2-40B4-BE49-F238E27FC236}">
                <a16:creationId xmlns:a16="http://schemas.microsoft.com/office/drawing/2014/main" id="{EBDBCB4D-74C1-8942-B84D-B1CCE3949737}"/>
              </a:ext>
            </a:extLst>
          </p:cNvPr>
          <p:cNvGraphicFramePr>
            <a:graphicFrameLocks noGrp="1"/>
          </p:cNvGraphicFramePr>
          <p:nvPr>
            <p:extLst>
              <p:ext uri="{D42A27DB-BD31-4B8C-83A1-F6EECF244321}">
                <p14:modId xmlns:p14="http://schemas.microsoft.com/office/powerpoint/2010/main" val="3083658346"/>
              </p:ext>
            </p:extLst>
          </p:nvPr>
        </p:nvGraphicFramePr>
        <p:xfrm>
          <a:off x="310376" y="1294568"/>
          <a:ext cx="9372600" cy="4525920"/>
        </p:xfrm>
        <a:graphic>
          <a:graphicData uri="http://schemas.openxmlformats.org/drawingml/2006/table">
            <a:tbl>
              <a:tblPr firstRow="1" bandRow="1">
                <a:tableStyleId>{AF606853-7671-496A-8E4F-DF71F8EC918B}</a:tableStyleId>
              </a:tblPr>
              <a:tblGrid>
                <a:gridCol w="2391545">
                  <a:extLst>
                    <a:ext uri="{9D8B030D-6E8A-4147-A177-3AD203B41FA5}">
                      <a16:colId xmlns:a16="http://schemas.microsoft.com/office/drawing/2014/main" val="2720166059"/>
                    </a:ext>
                  </a:extLst>
                </a:gridCol>
                <a:gridCol w="4936198">
                  <a:extLst>
                    <a:ext uri="{9D8B030D-6E8A-4147-A177-3AD203B41FA5}">
                      <a16:colId xmlns:a16="http://schemas.microsoft.com/office/drawing/2014/main" val="3931092441"/>
                    </a:ext>
                  </a:extLst>
                </a:gridCol>
                <a:gridCol w="2044857">
                  <a:extLst>
                    <a:ext uri="{9D8B030D-6E8A-4147-A177-3AD203B41FA5}">
                      <a16:colId xmlns:a16="http://schemas.microsoft.com/office/drawing/2014/main" val="3803301509"/>
                    </a:ext>
                  </a:extLst>
                </a:gridCol>
              </a:tblGrid>
              <a:tr h="720000">
                <a:tc>
                  <a:txBody>
                    <a:bodyPr/>
                    <a:lstStyle/>
                    <a:p>
                      <a:r>
                        <a:rPr lang="en-US" dirty="0"/>
                        <a:t>reaction</a:t>
                      </a:r>
                      <a:endParaRPr lang="en-US" dirty="0">
                        <a:solidFill>
                          <a:srgbClr val="ED9719"/>
                        </a:solidFill>
                      </a:endParaRPr>
                    </a:p>
                  </a:txBody>
                  <a:tcPr anchor="ctr"/>
                </a:tc>
                <a:tc>
                  <a:txBody>
                    <a:bodyPr/>
                    <a:lstStyle/>
                    <a:p>
                      <a:r>
                        <a:rPr lang="en-US" dirty="0"/>
                        <a:t>field of interest</a:t>
                      </a:r>
                      <a:endParaRPr lang="en-US" dirty="0">
                        <a:solidFill>
                          <a:srgbClr val="ED9719"/>
                        </a:solidFill>
                      </a:endParaRPr>
                    </a:p>
                  </a:txBody>
                  <a:tcPr anchor="ctr"/>
                </a:tc>
                <a:tc>
                  <a:txBody>
                    <a:bodyPr/>
                    <a:lstStyle/>
                    <a:p>
                      <a:r>
                        <a:rPr lang="en-US" dirty="0"/>
                        <a:t>note</a:t>
                      </a:r>
                      <a:endParaRPr lang="en-US" dirty="0">
                        <a:solidFill>
                          <a:srgbClr val="ED9719"/>
                        </a:solidFill>
                      </a:endParaRPr>
                    </a:p>
                  </a:txBody>
                  <a:tcPr anchor="ctr"/>
                </a:tc>
                <a:extLst>
                  <a:ext uri="{0D108BD9-81ED-4DB2-BD59-A6C34878D82A}">
                    <a16:rowId xmlns:a16="http://schemas.microsoft.com/office/drawing/2014/main" val="3697400304"/>
                  </a:ext>
                </a:extLst>
              </a:tr>
              <a:tr h="720000">
                <a:tc>
                  <a:txBody>
                    <a:bodyPr/>
                    <a:lstStyle/>
                    <a:p>
                      <a:r>
                        <a:rPr lang="en-US" baseline="30000" dirty="0"/>
                        <a:t>94,95,96</a:t>
                      </a:r>
                      <a:r>
                        <a:rPr lang="en-US" dirty="0"/>
                        <a:t>Mo(n,𝛾)</a:t>
                      </a:r>
                    </a:p>
                  </a:txBody>
                  <a:tcPr/>
                </a:tc>
                <a:tc>
                  <a:txBody>
                    <a:bodyPr/>
                    <a:lstStyle/>
                    <a:p>
                      <a:r>
                        <a:rPr lang="en-US" sz="1600" dirty="0"/>
                        <a:t>– s-process AGB stars, </a:t>
                      </a:r>
                      <a:r>
                        <a:rPr lang="en-US" sz="1600" dirty="0" err="1"/>
                        <a:t>SiC</a:t>
                      </a:r>
                      <a:r>
                        <a:rPr lang="en-US" sz="1600" dirty="0"/>
                        <a:t> grains</a:t>
                      </a:r>
                    </a:p>
                    <a:p>
                      <a:r>
                        <a:rPr lang="en-US" sz="1600" dirty="0"/>
                        <a:t>– </a:t>
                      </a:r>
                      <a:r>
                        <a:rPr lang="en-US" sz="1600" dirty="0" err="1"/>
                        <a:t>fp</a:t>
                      </a:r>
                      <a:r>
                        <a:rPr lang="en-US" sz="1600" dirty="0"/>
                        <a:t>, fuel alloys</a:t>
                      </a:r>
                    </a:p>
                  </a:txBody>
                  <a:tcPr/>
                </a:tc>
                <a:tc>
                  <a:txBody>
                    <a:bodyPr/>
                    <a:lstStyle/>
                    <a:p>
                      <a:r>
                        <a:rPr lang="en-US" sz="1600" dirty="0"/>
                        <a:t>stable samples (*)</a:t>
                      </a:r>
                    </a:p>
                  </a:txBody>
                  <a:tcPr/>
                </a:tc>
                <a:extLst>
                  <a:ext uri="{0D108BD9-81ED-4DB2-BD59-A6C34878D82A}">
                    <a16:rowId xmlns:a16="http://schemas.microsoft.com/office/drawing/2014/main" val="2198499921"/>
                  </a:ext>
                </a:extLst>
              </a:tr>
              <a:tr h="720000">
                <a:tc>
                  <a:txBody>
                    <a:bodyPr/>
                    <a:lstStyle/>
                    <a:p>
                      <a:r>
                        <a:rPr lang="en-US" baseline="30000" dirty="0"/>
                        <a:t>94</a:t>
                      </a:r>
                      <a:r>
                        <a:rPr lang="en-US" dirty="0"/>
                        <a:t>Nb(n,𝛾)</a:t>
                      </a:r>
                    </a:p>
                  </a:txBody>
                  <a:tcPr/>
                </a:tc>
                <a:tc>
                  <a:txBody>
                    <a:bodyPr/>
                    <a:lstStyle/>
                    <a:p>
                      <a:r>
                        <a:rPr lang="en-US" sz="1600" dirty="0"/>
                        <a:t>– anomalies in pre-solar grains</a:t>
                      </a:r>
                    </a:p>
                    <a:p>
                      <a:r>
                        <a:rPr lang="en-US" sz="1600" dirty="0"/>
                        <a:t>– strong contributor to the</a:t>
                      </a:r>
                    </a:p>
                    <a:p>
                      <a:r>
                        <a:rPr lang="en-US" sz="1600" dirty="0"/>
                        <a:t>   long-term radiotoxicity among </a:t>
                      </a:r>
                      <a:r>
                        <a:rPr lang="en-US" sz="1600" dirty="0" err="1"/>
                        <a:t>fp</a:t>
                      </a:r>
                      <a:endParaRPr lang="en-US" sz="1600" dirty="0"/>
                    </a:p>
                  </a:txBody>
                  <a:tcPr/>
                </a:tc>
                <a:tc>
                  <a:txBody>
                    <a:bodyPr/>
                    <a:lstStyle/>
                    <a:p>
                      <a:r>
                        <a:rPr lang="en-US" sz="1600" dirty="0"/>
                        <a:t>radioactive sample</a:t>
                      </a:r>
                    </a:p>
                    <a:p>
                      <a:r>
                        <a:rPr lang="en-US" sz="1600" dirty="0"/>
                        <a:t>t</a:t>
                      </a:r>
                      <a:r>
                        <a:rPr lang="en-US" sz="1600" baseline="-25000" dirty="0"/>
                        <a:t>1/2</a:t>
                      </a:r>
                      <a:r>
                        <a:rPr lang="en-US" sz="1600" dirty="0"/>
                        <a:t> = 20 ka</a:t>
                      </a:r>
                    </a:p>
                  </a:txBody>
                  <a:tcPr/>
                </a:tc>
                <a:extLst>
                  <a:ext uri="{0D108BD9-81ED-4DB2-BD59-A6C34878D82A}">
                    <a16:rowId xmlns:a16="http://schemas.microsoft.com/office/drawing/2014/main" val="3701237350"/>
                  </a:ext>
                </a:extLst>
              </a:tr>
              <a:tr h="720000">
                <a:tc>
                  <a:txBody>
                    <a:bodyPr/>
                    <a:lstStyle/>
                    <a:p>
                      <a:r>
                        <a:rPr lang="en-US" baseline="30000" dirty="0"/>
                        <a:t>79</a:t>
                      </a:r>
                      <a:r>
                        <a:rPr lang="en-US" dirty="0"/>
                        <a:t>Se(n,𝛾)</a:t>
                      </a:r>
                    </a:p>
                  </a:txBody>
                  <a:tcPr/>
                </a:tc>
                <a:tc>
                  <a:txBody>
                    <a:bodyPr/>
                    <a:lstStyle/>
                    <a:p>
                      <a:r>
                        <a:rPr lang="en-US" sz="1600" dirty="0"/>
                        <a:t>– s-process thermometer</a:t>
                      </a:r>
                    </a:p>
                    <a:p>
                      <a:r>
                        <a:rPr lang="en-US" sz="1600" dirty="0"/>
                        <a:t>– strong contributor to the</a:t>
                      </a:r>
                    </a:p>
                    <a:p>
                      <a:r>
                        <a:rPr lang="en-US" sz="1600" dirty="0"/>
                        <a:t>   long-term radiotoxicity among </a:t>
                      </a:r>
                      <a:r>
                        <a:rPr lang="en-US" sz="1600" dirty="0" err="1"/>
                        <a:t>fp</a:t>
                      </a:r>
                      <a:endParaRPr lang="en-US" sz="1600" dirty="0"/>
                    </a:p>
                  </a:txBody>
                  <a:tcPr/>
                </a:tc>
                <a:tc>
                  <a:txBody>
                    <a:bodyPr/>
                    <a:lstStyle/>
                    <a:p>
                      <a:r>
                        <a:rPr lang="en-US" sz="1600" dirty="0"/>
                        <a:t>radioactive sample</a:t>
                      </a:r>
                    </a:p>
                    <a:p>
                      <a:r>
                        <a:rPr lang="en-US" sz="1600" dirty="0"/>
                        <a:t>t</a:t>
                      </a:r>
                      <a:r>
                        <a:rPr lang="en-US" sz="1600" baseline="-25000" dirty="0"/>
                        <a:t>1/2</a:t>
                      </a:r>
                      <a:r>
                        <a:rPr lang="en-US" sz="1600" dirty="0"/>
                        <a:t> = 300 ka</a:t>
                      </a:r>
                    </a:p>
                  </a:txBody>
                  <a:tcPr/>
                </a:tc>
                <a:extLst>
                  <a:ext uri="{0D108BD9-81ED-4DB2-BD59-A6C34878D82A}">
                    <a16:rowId xmlns:a16="http://schemas.microsoft.com/office/drawing/2014/main" val="3250824109"/>
                  </a:ext>
                </a:extLst>
              </a:tr>
              <a:tr h="720000">
                <a:tc>
                  <a:txBody>
                    <a:bodyPr/>
                    <a:lstStyle/>
                    <a:p>
                      <a:r>
                        <a:rPr lang="en-US" baseline="30000" dirty="0"/>
                        <a:t>50,53</a:t>
                      </a:r>
                      <a:r>
                        <a:rPr lang="en-US" dirty="0"/>
                        <a:t>Cr(n,𝛾)</a:t>
                      </a:r>
                    </a:p>
                  </a:txBody>
                  <a:tcPr/>
                </a:tc>
                <a:tc>
                  <a:txBody>
                    <a:bodyPr/>
                    <a:lstStyle/>
                    <a:p>
                      <a:r>
                        <a:rPr lang="en-US" sz="1600" dirty="0"/>
                        <a:t>– criticality safety (major element in stainless steel)</a:t>
                      </a:r>
                    </a:p>
                  </a:txBody>
                  <a:tcPr/>
                </a:tc>
                <a:tc>
                  <a:txBody>
                    <a:bodyPr/>
                    <a:lstStyle/>
                    <a:p>
                      <a:r>
                        <a:rPr lang="en-US" sz="1600" dirty="0"/>
                        <a:t>stable samples</a:t>
                      </a:r>
                    </a:p>
                  </a:txBody>
                  <a:tcPr/>
                </a:tc>
                <a:extLst>
                  <a:ext uri="{0D108BD9-81ED-4DB2-BD59-A6C34878D82A}">
                    <a16:rowId xmlns:a16="http://schemas.microsoft.com/office/drawing/2014/main" val="3239873135"/>
                  </a:ext>
                </a:extLst>
              </a:tr>
              <a:tr h="720000">
                <a:tc>
                  <a:txBody>
                    <a:bodyPr/>
                    <a:lstStyle/>
                    <a:p>
                      <a:r>
                        <a:rPr lang="en-US" baseline="30000" dirty="0"/>
                        <a:t>40</a:t>
                      </a:r>
                      <a:r>
                        <a:rPr lang="en-US" dirty="0"/>
                        <a:t>K(</a:t>
                      </a:r>
                      <a:r>
                        <a:rPr lang="en-US" dirty="0" err="1"/>
                        <a:t>n,p</a:t>
                      </a:r>
                      <a:r>
                        <a:rPr lang="en-US" dirty="0"/>
                        <a:t>)</a:t>
                      </a:r>
                    </a:p>
                    <a:p>
                      <a:r>
                        <a:rPr lang="en-US" baseline="30000" dirty="0"/>
                        <a:t>40</a:t>
                      </a:r>
                      <a:r>
                        <a:rPr lang="en-US" dirty="0"/>
                        <a:t>K(n,𝛼)</a:t>
                      </a:r>
                    </a:p>
                  </a:txBody>
                  <a:tcPr/>
                </a:tc>
                <a:tc>
                  <a:txBody>
                    <a:bodyPr/>
                    <a:lstStyle/>
                    <a:p>
                      <a:r>
                        <a:rPr lang="en-US" sz="1600" dirty="0"/>
                        <a:t>– radiogenic heating in earth-like exoplanets</a:t>
                      </a:r>
                    </a:p>
                    <a:p>
                      <a:r>
                        <a:rPr lang="en-US" sz="1600" dirty="0"/>
                        <a:t>   (destruction vs production mechanisms)</a:t>
                      </a:r>
                    </a:p>
                  </a:txBody>
                  <a:tcPr/>
                </a:tc>
                <a:tc>
                  <a:txBody>
                    <a:bodyPr/>
                    <a:lstStyle/>
                    <a:p>
                      <a:r>
                        <a:rPr lang="en-US" sz="1600" dirty="0"/>
                        <a:t>stable samples</a:t>
                      </a:r>
                    </a:p>
                  </a:txBody>
                  <a:tcPr/>
                </a:tc>
                <a:extLst>
                  <a:ext uri="{0D108BD9-81ED-4DB2-BD59-A6C34878D82A}">
                    <a16:rowId xmlns:a16="http://schemas.microsoft.com/office/drawing/2014/main" val="1168930585"/>
                  </a:ext>
                </a:extLst>
              </a:tr>
            </a:tbl>
          </a:graphicData>
        </a:graphic>
      </p:graphicFrame>
      <p:sp>
        <p:nvSpPr>
          <p:cNvPr id="4" name="TextBox 3">
            <a:extLst>
              <a:ext uri="{FF2B5EF4-FFF2-40B4-BE49-F238E27FC236}">
                <a16:creationId xmlns:a16="http://schemas.microsoft.com/office/drawing/2014/main" id="{C704FE9F-A8FE-C04C-B59D-52F9C54218B7}"/>
              </a:ext>
            </a:extLst>
          </p:cNvPr>
          <p:cNvSpPr txBox="1"/>
          <p:nvPr/>
        </p:nvSpPr>
        <p:spPr>
          <a:xfrm>
            <a:off x="8441931" y="6059488"/>
            <a:ext cx="1241045" cy="369332"/>
          </a:xfrm>
          <a:prstGeom prst="rect">
            <a:avLst/>
          </a:prstGeom>
          <a:noFill/>
        </p:spPr>
        <p:txBody>
          <a:bodyPr wrap="none" rtlCol="0">
            <a:spAutoFit/>
          </a:bodyPr>
          <a:lstStyle/>
          <a:p>
            <a:r>
              <a:rPr lang="en-US" sz="1800" dirty="0"/>
              <a:t>continue…</a:t>
            </a:r>
          </a:p>
        </p:txBody>
      </p:sp>
      <p:sp>
        <p:nvSpPr>
          <p:cNvPr id="5" name="TextBox 4">
            <a:extLst>
              <a:ext uri="{FF2B5EF4-FFF2-40B4-BE49-F238E27FC236}">
                <a16:creationId xmlns:a16="http://schemas.microsoft.com/office/drawing/2014/main" id="{A7FB8739-60B2-C44F-93EA-D3B9A0DD6998}"/>
              </a:ext>
            </a:extLst>
          </p:cNvPr>
          <p:cNvSpPr txBox="1"/>
          <p:nvPr/>
        </p:nvSpPr>
        <p:spPr>
          <a:xfrm>
            <a:off x="304800" y="6275112"/>
            <a:ext cx="4199163" cy="338554"/>
          </a:xfrm>
          <a:prstGeom prst="rect">
            <a:avLst/>
          </a:prstGeom>
          <a:noFill/>
        </p:spPr>
        <p:txBody>
          <a:bodyPr wrap="none" rtlCol="0">
            <a:spAutoFit/>
          </a:bodyPr>
          <a:lstStyle/>
          <a:p>
            <a:r>
              <a:rPr lang="en-US" sz="1600" dirty="0"/>
              <a:t>(*) part of a EU H2020 nuclear data project </a:t>
            </a:r>
          </a:p>
        </p:txBody>
      </p:sp>
    </p:spTree>
    <p:extLst>
      <p:ext uri="{BB962C8B-B14F-4D97-AF65-F5344CB8AC3E}">
        <p14:creationId xmlns:p14="http://schemas.microsoft.com/office/powerpoint/2010/main" val="4284360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repeatCount="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dissolve">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9938" name="Rectangle 2"/>
          <p:cNvSpPr>
            <a:spLocks noChangeArrowheads="1"/>
          </p:cNvSpPr>
          <p:nvPr/>
        </p:nvSpPr>
        <p:spPr bwMode="auto">
          <a:xfrm>
            <a:off x="4376738" y="6059488"/>
            <a:ext cx="1841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endParaRPr lang="en-GB">
              <a:latin typeface="SimSun" charset="0"/>
            </a:endParaRPr>
          </a:p>
        </p:txBody>
      </p:sp>
      <p:sp>
        <p:nvSpPr>
          <p:cNvPr id="7" name="Title 1">
            <a:extLst>
              <a:ext uri="{FF2B5EF4-FFF2-40B4-BE49-F238E27FC236}">
                <a16:creationId xmlns:a16="http://schemas.microsoft.com/office/drawing/2014/main" id="{BCBDBA00-DD83-B949-9740-C9CABA3F3EBA}"/>
              </a:ext>
            </a:extLst>
          </p:cNvPr>
          <p:cNvSpPr>
            <a:spLocks noGrp="1"/>
          </p:cNvSpPr>
          <p:nvPr>
            <p:ph type="title"/>
          </p:nvPr>
        </p:nvSpPr>
        <p:spPr>
          <a:xfrm>
            <a:off x="0" y="0"/>
            <a:ext cx="9262278" cy="839945"/>
          </a:xfrm>
        </p:spPr>
        <p:txBody>
          <a:bodyPr wrap="square">
            <a:spAutoFit/>
          </a:bodyPr>
          <a:lstStyle/>
          <a:p>
            <a:pPr algn="l"/>
            <a:r>
              <a:rPr lang="en-US" dirty="0"/>
              <a:t>Phase-2021: New proposals</a:t>
            </a:r>
            <a:endParaRPr lang="en-US" sz="3600" dirty="0"/>
          </a:p>
        </p:txBody>
      </p:sp>
      <p:graphicFrame>
        <p:nvGraphicFramePr>
          <p:cNvPr id="2" name="Table 1">
            <a:extLst>
              <a:ext uri="{FF2B5EF4-FFF2-40B4-BE49-F238E27FC236}">
                <a16:creationId xmlns:a16="http://schemas.microsoft.com/office/drawing/2014/main" id="{EBDBCB4D-74C1-8942-B84D-B1CCE3949737}"/>
              </a:ext>
            </a:extLst>
          </p:cNvPr>
          <p:cNvGraphicFramePr>
            <a:graphicFrameLocks noGrp="1"/>
          </p:cNvGraphicFramePr>
          <p:nvPr>
            <p:extLst>
              <p:ext uri="{D42A27DB-BD31-4B8C-83A1-F6EECF244321}">
                <p14:modId xmlns:p14="http://schemas.microsoft.com/office/powerpoint/2010/main" val="2096164178"/>
              </p:ext>
            </p:extLst>
          </p:nvPr>
        </p:nvGraphicFramePr>
        <p:xfrm>
          <a:off x="304800" y="1295400"/>
          <a:ext cx="9372600" cy="3600000"/>
        </p:xfrm>
        <a:graphic>
          <a:graphicData uri="http://schemas.openxmlformats.org/drawingml/2006/table">
            <a:tbl>
              <a:tblPr firstRow="1" bandRow="1">
                <a:tableStyleId>{AF606853-7671-496A-8E4F-DF71F8EC918B}</a:tableStyleId>
              </a:tblPr>
              <a:tblGrid>
                <a:gridCol w="2391545">
                  <a:extLst>
                    <a:ext uri="{9D8B030D-6E8A-4147-A177-3AD203B41FA5}">
                      <a16:colId xmlns:a16="http://schemas.microsoft.com/office/drawing/2014/main" val="2720166059"/>
                    </a:ext>
                  </a:extLst>
                </a:gridCol>
                <a:gridCol w="4936198">
                  <a:extLst>
                    <a:ext uri="{9D8B030D-6E8A-4147-A177-3AD203B41FA5}">
                      <a16:colId xmlns:a16="http://schemas.microsoft.com/office/drawing/2014/main" val="3931092441"/>
                    </a:ext>
                  </a:extLst>
                </a:gridCol>
                <a:gridCol w="2044857">
                  <a:extLst>
                    <a:ext uri="{9D8B030D-6E8A-4147-A177-3AD203B41FA5}">
                      <a16:colId xmlns:a16="http://schemas.microsoft.com/office/drawing/2014/main" val="3803301509"/>
                    </a:ext>
                  </a:extLst>
                </a:gridCol>
              </a:tblGrid>
              <a:tr h="720000">
                <a:tc>
                  <a:txBody>
                    <a:bodyPr/>
                    <a:lstStyle/>
                    <a:p>
                      <a:r>
                        <a:rPr lang="en-US" dirty="0"/>
                        <a:t>reaction</a:t>
                      </a:r>
                      <a:endParaRPr lang="en-US" dirty="0">
                        <a:solidFill>
                          <a:srgbClr val="ED9719"/>
                        </a:solidFill>
                      </a:endParaRPr>
                    </a:p>
                  </a:txBody>
                  <a:tcPr anchor="ctr"/>
                </a:tc>
                <a:tc>
                  <a:txBody>
                    <a:bodyPr/>
                    <a:lstStyle/>
                    <a:p>
                      <a:r>
                        <a:rPr lang="en-US" dirty="0"/>
                        <a:t>field of interest</a:t>
                      </a:r>
                      <a:endParaRPr lang="en-US" dirty="0">
                        <a:solidFill>
                          <a:srgbClr val="ED9719"/>
                        </a:solidFill>
                      </a:endParaRPr>
                    </a:p>
                  </a:txBody>
                  <a:tcPr anchor="ctr"/>
                </a:tc>
                <a:tc>
                  <a:txBody>
                    <a:bodyPr/>
                    <a:lstStyle/>
                    <a:p>
                      <a:r>
                        <a:rPr lang="en-US" dirty="0"/>
                        <a:t>note</a:t>
                      </a:r>
                      <a:endParaRPr lang="en-US" dirty="0">
                        <a:solidFill>
                          <a:srgbClr val="ED9719"/>
                        </a:solidFill>
                      </a:endParaRPr>
                    </a:p>
                  </a:txBody>
                  <a:tcPr anchor="ctr"/>
                </a:tc>
                <a:extLst>
                  <a:ext uri="{0D108BD9-81ED-4DB2-BD59-A6C34878D82A}">
                    <a16:rowId xmlns:a16="http://schemas.microsoft.com/office/drawing/2014/main" val="3697400304"/>
                  </a:ext>
                </a:extLst>
              </a:tr>
              <a:tr h="720000">
                <a:tc>
                  <a:txBody>
                    <a:bodyPr/>
                    <a:lstStyle/>
                    <a:p>
                      <a:r>
                        <a:rPr lang="en-US" baseline="30000" dirty="0"/>
                        <a:t>239</a:t>
                      </a:r>
                      <a:r>
                        <a:rPr lang="en-US" dirty="0"/>
                        <a:t>Pu(n,𝛾) and </a:t>
                      </a:r>
                    </a:p>
                    <a:p>
                      <a:r>
                        <a:rPr lang="en-US" dirty="0"/>
                        <a:t>𝛼-ratio</a:t>
                      </a:r>
                    </a:p>
                  </a:txBody>
                  <a:tcPr/>
                </a:tc>
                <a:tc>
                  <a:txBody>
                    <a:bodyPr/>
                    <a:lstStyle/>
                    <a:p>
                      <a:r>
                        <a:rPr lang="en-US" sz="1600" dirty="0"/>
                        <a:t>– advanced nuclear technologies</a:t>
                      </a:r>
                    </a:p>
                  </a:txBody>
                  <a:tcPr/>
                </a:tc>
                <a:tc>
                  <a:txBody>
                    <a:bodyPr/>
                    <a:lstStyle/>
                    <a:p>
                      <a:r>
                        <a:rPr lang="en-US" sz="1600" dirty="0"/>
                        <a:t>radioactive sample </a:t>
                      </a:r>
                    </a:p>
                    <a:p>
                      <a:r>
                        <a:rPr lang="en-US" sz="1600" dirty="0"/>
                        <a:t>t</a:t>
                      </a:r>
                      <a:r>
                        <a:rPr lang="en-US" sz="1600" baseline="-25000" dirty="0"/>
                        <a:t>1/2</a:t>
                      </a:r>
                      <a:r>
                        <a:rPr lang="en-US" sz="1600" dirty="0"/>
                        <a:t> = 24.1 ka (*)</a:t>
                      </a:r>
                    </a:p>
                  </a:txBody>
                  <a:tcPr/>
                </a:tc>
                <a:extLst>
                  <a:ext uri="{0D108BD9-81ED-4DB2-BD59-A6C34878D82A}">
                    <a16:rowId xmlns:a16="http://schemas.microsoft.com/office/drawing/2014/main" val="1949787633"/>
                  </a:ext>
                </a:extLst>
              </a:tr>
              <a:tr h="720000">
                <a:tc>
                  <a:txBody>
                    <a:bodyPr/>
                    <a:lstStyle/>
                    <a:p>
                      <a:r>
                        <a:rPr lang="en-US" dirty="0"/>
                        <a:t>n + d → p + 2n</a:t>
                      </a:r>
                    </a:p>
                  </a:txBody>
                  <a:tcPr/>
                </a:tc>
                <a:tc>
                  <a:txBody>
                    <a:bodyPr/>
                    <a:lstStyle/>
                    <a:p>
                      <a:r>
                        <a:rPr lang="en-US" sz="1600" dirty="0"/>
                        <a:t>– </a:t>
                      </a:r>
                      <a:r>
                        <a:rPr lang="en-US" sz="1600" dirty="0" err="1"/>
                        <a:t>nn</a:t>
                      </a:r>
                      <a:r>
                        <a:rPr lang="en-US" sz="1600" dirty="0"/>
                        <a:t> scattering length</a:t>
                      </a:r>
                    </a:p>
                  </a:txBody>
                  <a:tcPr/>
                </a:tc>
                <a:tc>
                  <a:txBody>
                    <a:bodyPr/>
                    <a:lstStyle/>
                    <a:p>
                      <a:r>
                        <a:rPr lang="en-US" sz="1600" dirty="0"/>
                        <a:t>basic nuclear physics application</a:t>
                      </a:r>
                    </a:p>
                  </a:txBody>
                  <a:tcPr/>
                </a:tc>
                <a:extLst>
                  <a:ext uri="{0D108BD9-81ED-4DB2-BD59-A6C34878D82A}">
                    <a16:rowId xmlns:a16="http://schemas.microsoft.com/office/drawing/2014/main" val="3806775446"/>
                  </a:ext>
                </a:extLst>
              </a:tr>
              <a:tr h="720000">
                <a:tc>
                  <a:txBody>
                    <a:bodyPr/>
                    <a:lstStyle/>
                    <a:p>
                      <a:r>
                        <a:rPr lang="en-US" baseline="30000" dirty="0"/>
                        <a:t>243</a:t>
                      </a:r>
                      <a:r>
                        <a:rPr lang="en-US" dirty="0"/>
                        <a:t>Am(</a:t>
                      </a:r>
                      <a:r>
                        <a:rPr lang="en-US" dirty="0" err="1"/>
                        <a:t>n,f</a:t>
                      </a:r>
                      <a:r>
                        <a:rPr lang="en-US" dirty="0"/>
                        <a:t>)</a:t>
                      </a:r>
                    </a:p>
                  </a:txBody>
                  <a:tcPr/>
                </a:tc>
                <a:tc>
                  <a:txBody>
                    <a:bodyPr/>
                    <a:lstStyle/>
                    <a:p>
                      <a:r>
                        <a:rPr lang="en-US" sz="1600" dirty="0"/>
                        <a:t>– contributes to production of </a:t>
                      </a:r>
                      <a:r>
                        <a:rPr lang="en-US" sz="1600" baseline="30000" dirty="0"/>
                        <a:t>239</a:t>
                      </a:r>
                      <a:r>
                        <a:rPr lang="en-US" sz="1600" dirty="0"/>
                        <a:t>Pu </a:t>
                      </a:r>
                    </a:p>
                    <a:p>
                      <a:r>
                        <a:rPr lang="en-US" sz="1600" dirty="0"/>
                        <a:t>   (by 𝛼 + 𝛽</a:t>
                      </a:r>
                      <a:r>
                        <a:rPr lang="en-US" sz="1600" baseline="30000" dirty="0"/>
                        <a:t>-</a:t>
                      </a:r>
                      <a:r>
                        <a:rPr lang="en-US" sz="1600" dirty="0"/>
                        <a:t> decays)</a:t>
                      </a:r>
                    </a:p>
                  </a:txBody>
                  <a:tcPr/>
                </a:tc>
                <a:tc>
                  <a:txBody>
                    <a:bodyPr/>
                    <a:lstStyle/>
                    <a:p>
                      <a:r>
                        <a:rPr lang="en-US" sz="1600" dirty="0"/>
                        <a:t>radioactive sample</a:t>
                      </a:r>
                    </a:p>
                    <a:p>
                      <a:r>
                        <a:rPr lang="en-US" sz="1600" dirty="0"/>
                        <a:t>t</a:t>
                      </a:r>
                      <a:r>
                        <a:rPr lang="en-US" sz="1600" baseline="-25000" dirty="0"/>
                        <a:t>1/2</a:t>
                      </a:r>
                      <a:r>
                        <a:rPr lang="en-US" sz="1600" dirty="0"/>
                        <a:t> = 7364 a</a:t>
                      </a:r>
                    </a:p>
                  </a:txBody>
                  <a:tcPr/>
                </a:tc>
                <a:extLst>
                  <a:ext uri="{0D108BD9-81ED-4DB2-BD59-A6C34878D82A}">
                    <a16:rowId xmlns:a16="http://schemas.microsoft.com/office/drawing/2014/main" val="3914195835"/>
                  </a:ext>
                </a:extLst>
              </a:tr>
              <a:tr h="720000">
                <a:tc>
                  <a:txBody>
                    <a:bodyPr/>
                    <a:lstStyle/>
                    <a:p>
                      <a:r>
                        <a:rPr lang="en-US" dirty="0"/>
                        <a:t>(…)</a:t>
                      </a:r>
                    </a:p>
                  </a:txBody>
                  <a:tcPr/>
                </a:tc>
                <a:tc>
                  <a:txBody>
                    <a:bodyPr/>
                    <a:lstStyle/>
                    <a:p>
                      <a:endParaRPr lang="en-US" sz="1600" dirty="0"/>
                    </a:p>
                  </a:txBody>
                  <a:tcPr/>
                </a:tc>
                <a:tc>
                  <a:txBody>
                    <a:bodyPr/>
                    <a:lstStyle/>
                    <a:p>
                      <a:r>
                        <a:rPr lang="en-US" sz="1600" dirty="0"/>
                        <a:t>under discussion</a:t>
                      </a:r>
                    </a:p>
                  </a:txBody>
                  <a:tcPr/>
                </a:tc>
                <a:extLst>
                  <a:ext uri="{0D108BD9-81ED-4DB2-BD59-A6C34878D82A}">
                    <a16:rowId xmlns:a16="http://schemas.microsoft.com/office/drawing/2014/main" val="4142603575"/>
                  </a:ext>
                </a:extLst>
              </a:tr>
            </a:tbl>
          </a:graphicData>
        </a:graphic>
      </p:graphicFrame>
      <p:sp>
        <p:nvSpPr>
          <p:cNvPr id="5" name="TextBox 4">
            <a:extLst>
              <a:ext uri="{FF2B5EF4-FFF2-40B4-BE49-F238E27FC236}">
                <a16:creationId xmlns:a16="http://schemas.microsoft.com/office/drawing/2014/main" id="{6E7DA1AD-C77D-E646-A836-4E078D73616D}"/>
              </a:ext>
            </a:extLst>
          </p:cNvPr>
          <p:cNvSpPr txBox="1"/>
          <p:nvPr/>
        </p:nvSpPr>
        <p:spPr>
          <a:xfrm>
            <a:off x="304800" y="6275112"/>
            <a:ext cx="4199163" cy="338554"/>
          </a:xfrm>
          <a:prstGeom prst="rect">
            <a:avLst/>
          </a:prstGeom>
          <a:noFill/>
        </p:spPr>
        <p:txBody>
          <a:bodyPr wrap="none" rtlCol="0">
            <a:spAutoFit/>
          </a:bodyPr>
          <a:lstStyle/>
          <a:p>
            <a:r>
              <a:rPr lang="en-US" sz="1600" dirty="0"/>
              <a:t>(*) part of a EU H2020 nuclear data project </a:t>
            </a:r>
          </a:p>
        </p:txBody>
      </p:sp>
    </p:spTree>
    <p:extLst>
      <p:ext uri="{BB962C8B-B14F-4D97-AF65-F5344CB8AC3E}">
        <p14:creationId xmlns:p14="http://schemas.microsoft.com/office/powerpoint/2010/main" val="3243875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repeatCount="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dissolv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9938" name="Rectangle 2"/>
          <p:cNvSpPr>
            <a:spLocks noChangeArrowheads="1"/>
          </p:cNvSpPr>
          <p:nvPr/>
        </p:nvSpPr>
        <p:spPr bwMode="auto">
          <a:xfrm>
            <a:off x="4376738" y="6059488"/>
            <a:ext cx="1841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endParaRPr lang="en-GB">
              <a:latin typeface="SimSun" charset="0"/>
            </a:endParaRPr>
          </a:p>
        </p:txBody>
      </p:sp>
      <p:sp>
        <p:nvSpPr>
          <p:cNvPr id="7" name="Title 1">
            <a:extLst>
              <a:ext uri="{FF2B5EF4-FFF2-40B4-BE49-F238E27FC236}">
                <a16:creationId xmlns:a16="http://schemas.microsoft.com/office/drawing/2014/main" id="{BCBDBA00-DD83-B949-9740-C9CABA3F3EBA}"/>
              </a:ext>
            </a:extLst>
          </p:cNvPr>
          <p:cNvSpPr>
            <a:spLocks noGrp="1"/>
          </p:cNvSpPr>
          <p:nvPr>
            <p:ph type="title"/>
          </p:nvPr>
        </p:nvSpPr>
        <p:spPr>
          <a:xfrm>
            <a:off x="0" y="0"/>
            <a:ext cx="9262278" cy="839945"/>
          </a:xfrm>
        </p:spPr>
        <p:txBody>
          <a:bodyPr wrap="square">
            <a:spAutoFit/>
          </a:bodyPr>
          <a:lstStyle/>
          <a:p>
            <a:pPr algn="l"/>
            <a:r>
              <a:rPr lang="en-US" dirty="0"/>
              <a:t>Program for Phase-2021: NEAR</a:t>
            </a:r>
            <a:endParaRPr lang="en-US" sz="3600" dirty="0"/>
          </a:p>
        </p:txBody>
      </p:sp>
      <p:pic>
        <p:nvPicPr>
          <p:cNvPr id="2" name="Picture 1">
            <a:extLst>
              <a:ext uri="{FF2B5EF4-FFF2-40B4-BE49-F238E27FC236}">
                <a16:creationId xmlns:a16="http://schemas.microsoft.com/office/drawing/2014/main" id="{3ECC9576-1E9A-2B45-AAF7-E54EFC4DC91A}"/>
              </a:ext>
            </a:extLst>
          </p:cNvPr>
          <p:cNvPicPr>
            <a:picLocks noChangeAspect="1"/>
          </p:cNvPicPr>
          <p:nvPr/>
        </p:nvPicPr>
        <p:blipFill>
          <a:blip r:embed="rId3"/>
          <a:stretch>
            <a:fillRect/>
          </a:stretch>
        </p:blipFill>
        <p:spPr>
          <a:xfrm>
            <a:off x="4669812" y="762000"/>
            <a:ext cx="4803114" cy="2839279"/>
          </a:xfrm>
          <a:prstGeom prst="rect">
            <a:avLst/>
          </a:prstGeom>
        </p:spPr>
      </p:pic>
      <p:sp>
        <p:nvSpPr>
          <p:cNvPr id="3" name="TextBox 2">
            <a:extLst>
              <a:ext uri="{FF2B5EF4-FFF2-40B4-BE49-F238E27FC236}">
                <a16:creationId xmlns:a16="http://schemas.microsoft.com/office/drawing/2014/main" id="{42728F1E-0860-EA4E-B811-5EAF240A8AC3}"/>
              </a:ext>
            </a:extLst>
          </p:cNvPr>
          <p:cNvSpPr txBox="1"/>
          <p:nvPr/>
        </p:nvSpPr>
        <p:spPr>
          <a:xfrm>
            <a:off x="151662" y="1207430"/>
            <a:ext cx="3977499" cy="1348061"/>
          </a:xfrm>
          <a:prstGeom prst="rect">
            <a:avLst/>
          </a:prstGeom>
          <a:noFill/>
        </p:spPr>
        <p:txBody>
          <a:bodyPr wrap="none" rtlCol="0">
            <a:spAutoFit/>
          </a:bodyPr>
          <a:lstStyle/>
          <a:p>
            <a:r>
              <a:rPr lang="en-US" dirty="0"/>
              <a:t>during the design studies</a:t>
            </a:r>
          </a:p>
          <a:p>
            <a:r>
              <a:rPr lang="en-US" dirty="0"/>
              <a:t>of the new shielding around</a:t>
            </a:r>
          </a:p>
          <a:p>
            <a:r>
              <a:rPr lang="en-US" dirty="0"/>
              <a:t>the target station... </a:t>
            </a:r>
          </a:p>
        </p:txBody>
      </p:sp>
      <p:pic>
        <p:nvPicPr>
          <p:cNvPr id="4" name="Picture 3">
            <a:extLst>
              <a:ext uri="{FF2B5EF4-FFF2-40B4-BE49-F238E27FC236}">
                <a16:creationId xmlns:a16="http://schemas.microsoft.com/office/drawing/2014/main" id="{4CCE0D00-D1AA-F546-A9AB-0DB31BEE068A}"/>
              </a:ext>
            </a:extLst>
          </p:cNvPr>
          <p:cNvPicPr>
            <a:picLocks noChangeAspect="1"/>
          </p:cNvPicPr>
          <p:nvPr/>
        </p:nvPicPr>
        <p:blipFill>
          <a:blip r:embed="rId4"/>
          <a:stretch>
            <a:fillRect/>
          </a:stretch>
        </p:blipFill>
        <p:spPr>
          <a:xfrm>
            <a:off x="4372619" y="3695700"/>
            <a:ext cx="5397500" cy="3162300"/>
          </a:xfrm>
          <a:prstGeom prst="rect">
            <a:avLst/>
          </a:prstGeom>
        </p:spPr>
      </p:pic>
      <p:sp>
        <p:nvSpPr>
          <p:cNvPr id="5" name="TextBox 4">
            <a:extLst>
              <a:ext uri="{FF2B5EF4-FFF2-40B4-BE49-F238E27FC236}">
                <a16:creationId xmlns:a16="http://schemas.microsoft.com/office/drawing/2014/main" id="{FEC6358E-2A3E-AB4C-8D82-4BF13BD8FD6E}"/>
              </a:ext>
            </a:extLst>
          </p:cNvPr>
          <p:cNvSpPr txBox="1"/>
          <p:nvPr/>
        </p:nvSpPr>
        <p:spPr>
          <a:xfrm>
            <a:off x="151662" y="3695700"/>
            <a:ext cx="4344138" cy="1348061"/>
          </a:xfrm>
          <a:prstGeom prst="rect">
            <a:avLst/>
          </a:prstGeom>
          <a:noFill/>
        </p:spPr>
        <p:txBody>
          <a:bodyPr wrap="none" rtlCol="0">
            <a:spAutoFit/>
          </a:bodyPr>
          <a:lstStyle/>
          <a:p>
            <a:r>
              <a:rPr lang="en-US" dirty="0"/>
              <a:t>the opportunity for a new</a:t>
            </a:r>
          </a:p>
          <a:p>
            <a:r>
              <a:rPr lang="en-US" dirty="0"/>
              <a:t>near-target experimental area </a:t>
            </a:r>
          </a:p>
          <a:p>
            <a:r>
              <a:rPr lang="en-US" dirty="0"/>
              <a:t>appeared (NEAR station) </a:t>
            </a:r>
          </a:p>
        </p:txBody>
      </p:sp>
      <p:cxnSp>
        <p:nvCxnSpPr>
          <p:cNvPr id="8" name="Straight Arrow Connector 7">
            <a:extLst>
              <a:ext uri="{FF2B5EF4-FFF2-40B4-BE49-F238E27FC236}">
                <a16:creationId xmlns:a16="http://schemas.microsoft.com/office/drawing/2014/main" id="{90204C03-43BE-1D46-8564-2B99651E6BE2}"/>
              </a:ext>
            </a:extLst>
          </p:cNvPr>
          <p:cNvCxnSpPr>
            <a:cxnSpLocks/>
          </p:cNvCxnSpPr>
          <p:nvPr/>
        </p:nvCxnSpPr>
        <p:spPr bwMode="auto">
          <a:xfrm flipH="1">
            <a:off x="5257800" y="3810000"/>
            <a:ext cx="76200" cy="785539"/>
          </a:xfrm>
          <a:prstGeom prst="straightConnector1">
            <a:avLst/>
          </a:prstGeom>
          <a:noFill/>
          <a:ln w="41275" cap="flat" cmpd="sng" algn="ctr">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3" name="Straight Arrow Connector 12">
            <a:extLst>
              <a:ext uri="{FF2B5EF4-FFF2-40B4-BE49-F238E27FC236}">
                <a16:creationId xmlns:a16="http://schemas.microsoft.com/office/drawing/2014/main" id="{A9D64134-784D-CD4A-BEAB-D42E44DA94E9}"/>
              </a:ext>
            </a:extLst>
          </p:cNvPr>
          <p:cNvCxnSpPr>
            <a:cxnSpLocks/>
          </p:cNvCxnSpPr>
          <p:nvPr/>
        </p:nvCxnSpPr>
        <p:spPr bwMode="auto">
          <a:xfrm>
            <a:off x="5237356" y="6172200"/>
            <a:ext cx="0" cy="685800"/>
          </a:xfrm>
          <a:prstGeom prst="straightConnector1">
            <a:avLst/>
          </a:prstGeom>
          <a:noFill/>
          <a:ln w="41275" cap="flat" cmpd="sng" algn="ctr">
            <a:solidFill>
              <a:srgbClr val="FFC000"/>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cxnSp>
      <p:sp>
        <p:nvSpPr>
          <p:cNvPr id="16" name="TextBox 15">
            <a:extLst>
              <a:ext uri="{FF2B5EF4-FFF2-40B4-BE49-F238E27FC236}">
                <a16:creationId xmlns:a16="http://schemas.microsoft.com/office/drawing/2014/main" id="{5F03B56F-D3CB-8E49-8CB7-B623EB0295E2}"/>
              </a:ext>
            </a:extLst>
          </p:cNvPr>
          <p:cNvSpPr txBox="1"/>
          <p:nvPr/>
        </p:nvSpPr>
        <p:spPr>
          <a:xfrm>
            <a:off x="5329354" y="3695700"/>
            <a:ext cx="950901" cy="369332"/>
          </a:xfrm>
          <a:prstGeom prst="rect">
            <a:avLst/>
          </a:prstGeom>
          <a:noFill/>
        </p:spPr>
        <p:txBody>
          <a:bodyPr wrap="none" rtlCol="0">
            <a:spAutoFit/>
          </a:bodyPr>
          <a:lstStyle/>
          <a:p>
            <a:r>
              <a:rPr lang="en-US" sz="1800" dirty="0"/>
              <a:t>p beam</a:t>
            </a:r>
          </a:p>
        </p:txBody>
      </p:sp>
      <p:sp>
        <p:nvSpPr>
          <p:cNvPr id="18" name="TextBox 17">
            <a:extLst>
              <a:ext uri="{FF2B5EF4-FFF2-40B4-BE49-F238E27FC236}">
                <a16:creationId xmlns:a16="http://schemas.microsoft.com/office/drawing/2014/main" id="{669FB454-B160-EF49-839E-50B969FDBC36}"/>
              </a:ext>
            </a:extLst>
          </p:cNvPr>
          <p:cNvSpPr txBox="1"/>
          <p:nvPr/>
        </p:nvSpPr>
        <p:spPr>
          <a:xfrm>
            <a:off x="5263566" y="6330434"/>
            <a:ext cx="2033377" cy="369332"/>
          </a:xfrm>
          <a:prstGeom prst="rect">
            <a:avLst/>
          </a:prstGeom>
          <a:noFill/>
        </p:spPr>
        <p:txBody>
          <a:bodyPr wrap="none" rtlCol="0">
            <a:spAutoFit/>
          </a:bodyPr>
          <a:lstStyle/>
          <a:p>
            <a:r>
              <a:rPr lang="en-US" sz="1800" dirty="0">
                <a:solidFill>
                  <a:srgbClr val="FFC000"/>
                </a:solidFill>
              </a:rPr>
              <a:t>neutrons to EAR1</a:t>
            </a:r>
          </a:p>
        </p:txBody>
      </p:sp>
    </p:spTree>
    <p:extLst>
      <p:ext uri="{BB962C8B-B14F-4D97-AF65-F5344CB8AC3E}">
        <p14:creationId xmlns:p14="http://schemas.microsoft.com/office/powerpoint/2010/main" val="2406304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par>
                                <p:cTn id="8" presetID="9"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dissolve">
                                      <p:cBhvr>
                                        <p:cTn id="10" dur="500"/>
                                        <p:tgtEl>
                                          <p:spTgt spid="4"/>
                                        </p:tgtEl>
                                      </p:cBhvr>
                                    </p:animEffect>
                                  </p:childTnLst>
                                </p:cTn>
                              </p:par>
                            </p:childTnLst>
                          </p:cTn>
                        </p:par>
                        <p:par>
                          <p:cTn id="11" fill="hold">
                            <p:stCondLst>
                              <p:cond delay="500"/>
                            </p:stCondLst>
                            <p:childTnLst>
                              <p:par>
                                <p:cTn id="12" presetID="9" presetClass="entr" presetSubtype="0" fill="hold" grpId="0" nodeType="after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dissolve">
                                      <p:cBhvr>
                                        <p:cTn id="14" dur="500"/>
                                        <p:tgtEl>
                                          <p:spTgt spid="16"/>
                                        </p:tgtEl>
                                      </p:cBhvr>
                                    </p:animEffect>
                                  </p:childTnLst>
                                </p:cTn>
                              </p:par>
                              <p:par>
                                <p:cTn id="15" presetID="9"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dissolve">
                                      <p:cBhvr>
                                        <p:cTn id="17" dur="500"/>
                                        <p:tgtEl>
                                          <p:spTgt spid="8"/>
                                        </p:tgtEl>
                                      </p:cBhvr>
                                    </p:animEffect>
                                  </p:childTnLst>
                                </p:cTn>
                              </p:par>
                              <p:par>
                                <p:cTn id="18" presetID="9" presetClass="entr" presetSubtype="0" fill="hold"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dissolve">
                                      <p:cBhvr>
                                        <p:cTn id="20" dur="500"/>
                                        <p:tgtEl>
                                          <p:spTgt spid="13"/>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dissolve">
                                      <p:cBhvr>
                                        <p:cTn id="2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6" grpId="0"/>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9938" name="Rectangle 2"/>
          <p:cNvSpPr>
            <a:spLocks noChangeArrowheads="1"/>
          </p:cNvSpPr>
          <p:nvPr/>
        </p:nvSpPr>
        <p:spPr bwMode="auto">
          <a:xfrm>
            <a:off x="4376738" y="6059488"/>
            <a:ext cx="1841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endParaRPr lang="en-GB">
              <a:latin typeface="SimSun" charset="0"/>
            </a:endParaRPr>
          </a:p>
        </p:txBody>
      </p:sp>
      <p:sp>
        <p:nvSpPr>
          <p:cNvPr id="7" name="Title 1">
            <a:extLst>
              <a:ext uri="{FF2B5EF4-FFF2-40B4-BE49-F238E27FC236}">
                <a16:creationId xmlns:a16="http://schemas.microsoft.com/office/drawing/2014/main" id="{BCBDBA00-DD83-B949-9740-C9CABA3F3EBA}"/>
              </a:ext>
            </a:extLst>
          </p:cNvPr>
          <p:cNvSpPr>
            <a:spLocks noGrp="1"/>
          </p:cNvSpPr>
          <p:nvPr>
            <p:ph type="title"/>
          </p:nvPr>
        </p:nvSpPr>
        <p:spPr>
          <a:xfrm>
            <a:off x="0" y="0"/>
            <a:ext cx="9262278" cy="839945"/>
          </a:xfrm>
        </p:spPr>
        <p:txBody>
          <a:bodyPr wrap="square">
            <a:spAutoFit/>
          </a:bodyPr>
          <a:lstStyle/>
          <a:p>
            <a:pPr algn="l"/>
            <a:r>
              <a:rPr lang="en-US" dirty="0"/>
              <a:t>Program for Phase-2021: NEAR</a:t>
            </a:r>
            <a:endParaRPr lang="en-US" sz="3600" dirty="0"/>
          </a:p>
        </p:txBody>
      </p:sp>
      <p:sp>
        <p:nvSpPr>
          <p:cNvPr id="9" name="TextBox 8">
            <a:extLst>
              <a:ext uri="{FF2B5EF4-FFF2-40B4-BE49-F238E27FC236}">
                <a16:creationId xmlns:a16="http://schemas.microsoft.com/office/drawing/2014/main" id="{CBD65A1D-288B-A84F-8CE1-5D814B602A7E}"/>
              </a:ext>
            </a:extLst>
          </p:cNvPr>
          <p:cNvSpPr txBox="1"/>
          <p:nvPr/>
        </p:nvSpPr>
        <p:spPr>
          <a:xfrm>
            <a:off x="152400" y="1447800"/>
            <a:ext cx="9151095" cy="1348061"/>
          </a:xfrm>
          <a:prstGeom prst="rect">
            <a:avLst/>
          </a:prstGeom>
          <a:noFill/>
        </p:spPr>
        <p:txBody>
          <a:bodyPr wrap="none" rtlCol="0">
            <a:spAutoFit/>
          </a:bodyPr>
          <a:lstStyle/>
          <a:p>
            <a:r>
              <a:rPr lang="en-US" dirty="0"/>
              <a:t>WG on the NEAR station established</a:t>
            </a:r>
          </a:p>
          <a:p>
            <a:r>
              <a:rPr lang="en-US" dirty="0"/>
              <a:t>	collect </a:t>
            </a:r>
            <a:r>
              <a:rPr lang="en-US" dirty="0" err="1"/>
              <a:t>infos</a:t>
            </a:r>
            <a:r>
              <a:rPr lang="en-US" dirty="0"/>
              <a:t> &amp; ideas, provide technical specs for collimation</a:t>
            </a:r>
          </a:p>
          <a:p>
            <a:r>
              <a:rPr lang="en-US" dirty="0"/>
              <a:t>	feasibility of activation measurements, others</a:t>
            </a:r>
          </a:p>
        </p:txBody>
      </p:sp>
      <p:sp>
        <p:nvSpPr>
          <p:cNvPr id="12" name="TextBox 11">
            <a:extLst>
              <a:ext uri="{FF2B5EF4-FFF2-40B4-BE49-F238E27FC236}">
                <a16:creationId xmlns:a16="http://schemas.microsoft.com/office/drawing/2014/main" id="{5C1FBEB9-566B-774B-BE95-DDBD616257A2}"/>
              </a:ext>
            </a:extLst>
          </p:cNvPr>
          <p:cNvSpPr txBox="1"/>
          <p:nvPr/>
        </p:nvSpPr>
        <p:spPr>
          <a:xfrm>
            <a:off x="445421" y="3506633"/>
            <a:ext cx="3402855" cy="3010055"/>
          </a:xfrm>
          <a:prstGeom prst="rect">
            <a:avLst/>
          </a:prstGeom>
          <a:noFill/>
        </p:spPr>
        <p:txBody>
          <a:bodyPr wrap="none" rtlCol="0">
            <a:spAutoFit/>
          </a:bodyPr>
          <a:lstStyle/>
          <a:p>
            <a:r>
              <a:rPr lang="en-US" dirty="0"/>
              <a:t>example of simulations</a:t>
            </a:r>
          </a:p>
          <a:p>
            <a:r>
              <a:rPr lang="en-US" dirty="0"/>
              <a:t>of the neutron beam</a:t>
            </a:r>
          </a:p>
          <a:p>
            <a:r>
              <a:rPr lang="en-US" dirty="0"/>
              <a:t>in the NEAR area in</a:t>
            </a:r>
          </a:p>
          <a:p>
            <a:r>
              <a:rPr lang="en-US" dirty="0"/>
              <a:t>comparison to the new</a:t>
            </a:r>
          </a:p>
          <a:p>
            <a:r>
              <a:rPr lang="en-US" dirty="0" err="1"/>
              <a:t>ChipIr</a:t>
            </a:r>
            <a:r>
              <a:rPr lang="en-US" dirty="0"/>
              <a:t> facility at ISIS(*)</a:t>
            </a:r>
          </a:p>
          <a:p>
            <a:endParaRPr lang="en-US" sz="1400" dirty="0"/>
          </a:p>
          <a:p>
            <a:endParaRPr lang="en-US" sz="1400" dirty="0"/>
          </a:p>
          <a:p>
            <a:r>
              <a:rPr lang="en-US" sz="1400" dirty="0"/>
              <a:t>(*)D Chiesa et al., NIMA 902 (2018) 14</a:t>
            </a:r>
          </a:p>
        </p:txBody>
      </p:sp>
      <p:pic>
        <p:nvPicPr>
          <p:cNvPr id="8" name="Picture 7">
            <a:extLst>
              <a:ext uri="{FF2B5EF4-FFF2-40B4-BE49-F238E27FC236}">
                <a16:creationId xmlns:a16="http://schemas.microsoft.com/office/drawing/2014/main" id="{565E2376-5DF9-EE4F-8622-E88910DCA489}"/>
              </a:ext>
            </a:extLst>
          </p:cNvPr>
          <p:cNvPicPr>
            <a:picLocks noChangeAspect="1"/>
          </p:cNvPicPr>
          <p:nvPr/>
        </p:nvPicPr>
        <p:blipFill>
          <a:blip r:embed="rId3"/>
          <a:stretch>
            <a:fillRect/>
          </a:stretch>
        </p:blipFill>
        <p:spPr>
          <a:xfrm>
            <a:off x="4114799" y="2762004"/>
            <a:ext cx="5703143" cy="4019796"/>
          </a:xfrm>
          <a:prstGeom prst="rect">
            <a:avLst/>
          </a:prstGeom>
        </p:spPr>
      </p:pic>
    </p:spTree>
    <p:extLst>
      <p:ext uri="{BB962C8B-B14F-4D97-AF65-F5344CB8AC3E}">
        <p14:creationId xmlns:p14="http://schemas.microsoft.com/office/powerpoint/2010/main" val="2907079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33D984-BECA-0C45-8051-5722B33E911F}"/>
              </a:ext>
            </a:extLst>
          </p:cNvPr>
          <p:cNvSpPr>
            <a:spLocks noGrp="1"/>
          </p:cNvSpPr>
          <p:nvPr>
            <p:ph type="title"/>
          </p:nvPr>
        </p:nvSpPr>
        <p:spPr>
          <a:xfrm>
            <a:off x="76200" y="76200"/>
            <a:ext cx="9601200" cy="932278"/>
          </a:xfrm>
        </p:spPr>
        <p:txBody>
          <a:bodyPr wrap="square">
            <a:spAutoFit/>
          </a:bodyPr>
          <a:lstStyle/>
          <a:p>
            <a:pPr algn="l"/>
            <a:r>
              <a:rPr lang="en-US" sz="5400" dirty="0"/>
              <a:t>What we really do at n_TOF</a:t>
            </a:r>
          </a:p>
        </p:txBody>
      </p:sp>
      <p:sp>
        <p:nvSpPr>
          <p:cNvPr id="5" name="TextBox 4">
            <a:extLst>
              <a:ext uri="{FF2B5EF4-FFF2-40B4-BE49-F238E27FC236}">
                <a16:creationId xmlns:a16="http://schemas.microsoft.com/office/drawing/2014/main" id="{D30918B4-1F10-544C-B1C4-6672BF3F5BDE}"/>
              </a:ext>
            </a:extLst>
          </p:cNvPr>
          <p:cNvSpPr txBox="1"/>
          <p:nvPr/>
        </p:nvSpPr>
        <p:spPr>
          <a:xfrm>
            <a:off x="760745" y="1028849"/>
            <a:ext cx="7600286" cy="461665"/>
          </a:xfrm>
          <a:prstGeom prst="rect">
            <a:avLst/>
          </a:prstGeom>
          <a:noFill/>
        </p:spPr>
        <p:txBody>
          <a:bodyPr wrap="none" rtlCol="0">
            <a:spAutoFit/>
          </a:bodyPr>
          <a:lstStyle/>
          <a:p>
            <a:r>
              <a:rPr lang="en-US" dirty="0"/>
              <a:t>Alberto Mengoni, on behalf of the n_TOF Collaboration</a:t>
            </a:r>
          </a:p>
        </p:txBody>
      </p:sp>
      <p:sp>
        <p:nvSpPr>
          <p:cNvPr id="6" name="TextBox 5">
            <a:extLst>
              <a:ext uri="{FF2B5EF4-FFF2-40B4-BE49-F238E27FC236}">
                <a16:creationId xmlns:a16="http://schemas.microsoft.com/office/drawing/2014/main" id="{44F5CBF5-983A-1A43-A0A6-709C22EF8734}"/>
              </a:ext>
            </a:extLst>
          </p:cNvPr>
          <p:cNvSpPr txBox="1"/>
          <p:nvPr/>
        </p:nvSpPr>
        <p:spPr>
          <a:xfrm>
            <a:off x="1630013" y="3200400"/>
            <a:ext cx="6493573" cy="1348061"/>
          </a:xfrm>
          <a:prstGeom prst="rect">
            <a:avLst/>
          </a:prstGeom>
          <a:noFill/>
        </p:spPr>
        <p:txBody>
          <a:bodyPr wrap="none" rtlCol="0">
            <a:spAutoFit/>
          </a:bodyPr>
          <a:lstStyle/>
          <a:p>
            <a:r>
              <a:rPr lang="en-US" dirty="0"/>
              <a:t>nucleosynthesis of the heavy (Z&gt;26) elements</a:t>
            </a:r>
          </a:p>
          <a:p>
            <a:r>
              <a:rPr lang="en-US" dirty="0"/>
              <a:t>stellar evolution</a:t>
            </a:r>
          </a:p>
          <a:p>
            <a:r>
              <a:rPr lang="en-US" dirty="0"/>
              <a:t>primordial nucleosynthesis (BBN)</a:t>
            </a:r>
          </a:p>
        </p:txBody>
      </p:sp>
      <p:sp>
        <p:nvSpPr>
          <p:cNvPr id="9" name="TextBox 8">
            <a:extLst>
              <a:ext uri="{FF2B5EF4-FFF2-40B4-BE49-F238E27FC236}">
                <a16:creationId xmlns:a16="http://schemas.microsoft.com/office/drawing/2014/main" id="{F532E925-717F-A445-ADD9-9C6CC26A6552}"/>
              </a:ext>
            </a:extLst>
          </p:cNvPr>
          <p:cNvSpPr txBox="1"/>
          <p:nvPr/>
        </p:nvSpPr>
        <p:spPr>
          <a:xfrm>
            <a:off x="685800" y="2204859"/>
            <a:ext cx="5409879" cy="1446550"/>
          </a:xfrm>
          <a:prstGeom prst="rect">
            <a:avLst/>
          </a:prstGeom>
          <a:noFill/>
        </p:spPr>
        <p:txBody>
          <a:bodyPr wrap="none" rtlCol="0">
            <a:spAutoFit/>
          </a:bodyPr>
          <a:lstStyle/>
          <a:p>
            <a:pPr>
              <a:buClr>
                <a:schemeClr val="tx1"/>
              </a:buClr>
              <a:buSzPct val="100000"/>
            </a:pPr>
            <a:r>
              <a:rPr lang="en-US" sz="4000" dirty="0"/>
              <a:t>1. Nuclear astrophysics</a:t>
            </a:r>
          </a:p>
          <a:p>
            <a:pPr>
              <a:buClr>
                <a:schemeClr val="tx1"/>
              </a:buClr>
              <a:buSzPct val="100000"/>
            </a:pPr>
            <a:endParaRPr lang="en-US" sz="4000" dirty="0"/>
          </a:p>
        </p:txBody>
      </p:sp>
    </p:spTree>
    <p:extLst>
      <p:ext uri="{BB962C8B-B14F-4D97-AF65-F5344CB8AC3E}">
        <p14:creationId xmlns:p14="http://schemas.microsoft.com/office/powerpoint/2010/main" val="22208302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9938" name="Rectangle 2"/>
          <p:cNvSpPr>
            <a:spLocks noChangeArrowheads="1"/>
          </p:cNvSpPr>
          <p:nvPr/>
        </p:nvSpPr>
        <p:spPr bwMode="auto">
          <a:xfrm>
            <a:off x="4376738" y="6059488"/>
            <a:ext cx="1841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endParaRPr lang="en-GB">
              <a:latin typeface="SimSun" charset="0"/>
            </a:endParaRPr>
          </a:p>
        </p:txBody>
      </p:sp>
      <p:sp>
        <p:nvSpPr>
          <p:cNvPr id="7" name="Title 1">
            <a:extLst>
              <a:ext uri="{FF2B5EF4-FFF2-40B4-BE49-F238E27FC236}">
                <a16:creationId xmlns:a16="http://schemas.microsoft.com/office/drawing/2014/main" id="{BCBDBA00-DD83-B949-9740-C9CABA3F3EBA}"/>
              </a:ext>
            </a:extLst>
          </p:cNvPr>
          <p:cNvSpPr>
            <a:spLocks noGrp="1"/>
          </p:cNvSpPr>
          <p:nvPr>
            <p:ph type="title"/>
          </p:nvPr>
        </p:nvSpPr>
        <p:spPr>
          <a:xfrm>
            <a:off x="0" y="0"/>
            <a:ext cx="9262278" cy="839945"/>
          </a:xfrm>
        </p:spPr>
        <p:txBody>
          <a:bodyPr wrap="square">
            <a:spAutoFit/>
          </a:bodyPr>
          <a:lstStyle/>
          <a:p>
            <a:pPr algn="l"/>
            <a:r>
              <a:rPr lang="en-US" dirty="0"/>
              <a:t>Program for Phase-2021</a:t>
            </a:r>
            <a:endParaRPr lang="en-US" sz="3600" dirty="0"/>
          </a:p>
        </p:txBody>
      </p:sp>
      <p:sp>
        <p:nvSpPr>
          <p:cNvPr id="2" name="TextBox 1">
            <a:extLst>
              <a:ext uri="{FF2B5EF4-FFF2-40B4-BE49-F238E27FC236}">
                <a16:creationId xmlns:a16="http://schemas.microsoft.com/office/drawing/2014/main" id="{91FA4495-97E4-B446-93EE-17E2BBC5EC88}"/>
              </a:ext>
            </a:extLst>
          </p:cNvPr>
          <p:cNvSpPr txBox="1"/>
          <p:nvPr/>
        </p:nvSpPr>
        <p:spPr>
          <a:xfrm>
            <a:off x="304800" y="1892367"/>
            <a:ext cx="9363076" cy="2111347"/>
          </a:xfrm>
          <a:prstGeom prst="rect">
            <a:avLst/>
          </a:prstGeom>
          <a:noFill/>
        </p:spPr>
        <p:txBody>
          <a:bodyPr wrap="none" rtlCol="0">
            <a:spAutoFit/>
          </a:bodyPr>
          <a:lstStyle/>
          <a:p>
            <a:r>
              <a:rPr lang="en-US" sz="3200" dirty="0"/>
              <a:t>Proposals to INTC</a:t>
            </a:r>
            <a:br>
              <a:rPr lang="en-US" sz="3200" dirty="0"/>
            </a:br>
            <a:endParaRPr lang="en-US" sz="3200" dirty="0"/>
          </a:p>
          <a:p>
            <a:r>
              <a:rPr lang="en-US" sz="2800" dirty="0"/>
              <a:t>	Commissioning: November 2020</a:t>
            </a:r>
          </a:p>
          <a:p>
            <a:r>
              <a:rPr lang="en-US" sz="2800" dirty="0"/>
              <a:t>	New experiments: November 2020 &amp; February 2021</a:t>
            </a:r>
          </a:p>
        </p:txBody>
      </p:sp>
    </p:spTree>
    <p:extLst>
      <p:ext uri="{BB962C8B-B14F-4D97-AF65-F5344CB8AC3E}">
        <p14:creationId xmlns:p14="http://schemas.microsoft.com/office/powerpoint/2010/main" val="6382168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9938" name="Rectangle 2"/>
          <p:cNvSpPr>
            <a:spLocks noChangeArrowheads="1"/>
          </p:cNvSpPr>
          <p:nvPr/>
        </p:nvSpPr>
        <p:spPr bwMode="auto">
          <a:xfrm>
            <a:off x="4376738" y="6059488"/>
            <a:ext cx="1841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endParaRPr lang="en-GB">
              <a:latin typeface="SimSun" charset="0"/>
            </a:endParaRPr>
          </a:p>
        </p:txBody>
      </p:sp>
      <p:sp>
        <p:nvSpPr>
          <p:cNvPr id="4" name="TextBox 3">
            <a:extLst>
              <a:ext uri="{FF2B5EF4-FFF2-40B4-BE49-F238E27FC236}">
                <a16:creationId xmlns:a16="http://schemas.microsoft.com/office/drawing/2014/main" id="{88CD5887-3D02-C149-920E-866C8AFFBB9F}"/>
              </a:ext>
            </a:extLst>
          </p:cNvPr>
          <p:cNvSpPr txBox="1"/>
          <p:nvPr/>
        </p:nvSpPr>
        <p:spPr>
          <a:xfrm>
            <a:off x="7159735" y="6488668"/>
            <a:ext cx="2795509" cy="369332"/>
          </a:xfrm>
          <a:prstGeom prst="rect">
            <a:avLst/>
          </a:prstGeom>
          <a:noFill/>
        </p:spPr>
        <p:txBody>
          <a:bodyPr wrap="none" rtlCol="0">
            <a:spAutoFit/>
          </a:bodyPr>
          <a:lstStyle/>
          <a:p>
            <a:r>
              <a:rPr lang="en-US" sz="1800" dirty="0" err="1"/>
              <a:t>alberto.mengoni@cern.ch</a:t>
            </a:r>
            <a:endParaRPr lang="en-US" sz="1800" dirty="0"/>
          </a:p>
        </p:txBody>
      </p:sp>
      <p:sp>
        <p:nvSpPr>
          <p:cNvPr id="5" name="Title 1">
            <a:extLst>
              <a:ext uri="{FF2B5EF4-FFF2-40B4-BE49-F238E27FC236}">
                <a16:creationId xmlns:a16="http://schemas.microsoft.com/office/drawing/2014/main" id="{3A33B987-5097-DA41-A342-1624F56F175F}"/>
              </a:ext>
            </a:extLst>
          </p:cNvPr>
          <p:cNvSpPr>
            <a:spLocks noGrp="1"/>
          </p:cNvSpPr>
          <p:nvPr>
            <p:ph type="title"/>
          </p:nvPr>
        </p:nvSpPr>
        <p:spPr>
          <a:xfrm>
            <a:off x="27878" y="13010"/>
            <a:ext cx="9753600" cy="839945"/>
          </a:xfrm>
        </p:spPr>
        <p:txBody>
          <a:bodyPr wrap="square">
            <a:spAutoFit/>
          </a:bodyPr>
          <a:lstStyle/>
          <a:p>
            <a:pPr algn="l"/>
            <a:r>
              <a:rPr lang="en-US" dirty="0"/>
              <a:t>The End</a:t>
            </a:r>
            <a:endParaRPr lang="en-US" sz="3600" dirty="0"/>
          </a:p>
        </p:txBody>
      </p:sp>
    </p:spTree>
    <p:extLst>
      <p:ext uri="{BB962C8B-B14F-4D97-AF65-F5344CB8AC3E}">
        <p14:creationId xmlns:p14="http://schemas.microsoft.com/office/powerpoint/2010/main" val="41793759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9938" name="Rectangle 2"/>
          <p:cNvSpPr>
            <a:spLocks noChangeArrowheads="1"/>
          </p:cNvSpPr>
          <p:nvPr/>
        </p:nvSpPr>
        <p:spPr bwMode="auto">
          <a:xfrm>
            <a:off x="4376738" y="6059488"/>
            <a:ext cx="1841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endParaRPr lang="en-GB">
              <a:latin typeface="SimSun" charset="0"/>
            </a:endParaRPr>
          </a:p>
        </p:txBody>
      </p:sp>
    </p:spTree>
    <p:extLst>
      <p:ext uri="{BB962C8B-B14F-4D97-AF65-F5344CB8AC3E}">
        <p14:creationId xmlns:p14="http://schemas.microsoft.com/office/powerpoint/2010/main" val="6311625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9938" name="Rectangle 2"/>
          <p:cNvSpPr>
            <a:spLocks noChangeArrowheads="1"/>
          </p:cNvSpPr>
          <p:nvPr/>
        </p:nvSpPr>
        <p:spPr bwMode="auto">
          <a:xfrm>
            <a:off x="4376738" y="6059488"/>
            <a:ext cx="1841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endParaRPr lang="en-GB">
              <a:latin typeface="SimSun" charset="0"/>
            </a:endParaRPr>
          </a:p>
        </p:txBody>
      </p:sp>
      <p:sp>
        <p:nvSpPr>
          <p:cNvPr id="7" name="Title 1">
            <a:extLst>
              <a:ext uri="{FF2B5EF4-FFF2-40B4-BE49-F238E27FC236}">
                <a16:creationId xmlns:a16="http://schemas.microsoft.com/office/drawing/2014/main" id="{BCBDBA00-DD83-B949-9740-C9CABA3F3EBA}"/>
              </a:ext>
            </a:extLst>
          </p:cNvPr>
          <p:cNvSpPr>
            <a:spLocks noGrp="1"/>
          </p:cNvSpPr>
          <p:nvPr>
            <p:ph type="title"/>
          </p:nvPr>
        </p:nvSpPr>
        <p:spPr>
          <a:xfrm>
            <a:off x="0" y="0"/>
            <a:ext cx="9262278" cy="839945"/>
          </a:xfrm>
        </p:spPr>
        <p:txBody>
          <a:bodyPr wrap="square">
            <a:spAutoFit/>
          </a:bodyPr>
          <a:lstStyle/>
          <a:p>
            <a:pPr algn="l"/>
            <a:r>
              <a:rPr lang="en-US" dirty="0"/>
              <a:t>Additional material</a:t>
            </a:r>
            <a:endParaRPr lang="en-US" sz="3600" dirty="0"/>
          </a:p>
        </p:txBody>
      </p:sp>
    </p:spTree>
    <p:extLst>
      <p:ext uri="{BB962C8B-B14F-4D97-AF65-F5344CB8AC3E}">
        <p14:creationId xmlns:p14="http://schemas.microsoft.com/office/powerpoint/2010/main" val="7791730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9938" name="Rectangle 2"/>
          <p:cNvSpPr>
            <a:spLocks noChangeArrowheads="1"/>
          </p:cNvSpPr>
          <p:nvPr/>
        </p:nvSpPr>
        <p:spPr bwMode="auto">
          <a:xfrm>
            <a:off x="4376738" y="6059488"/>
            <a:ext cx="1841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endParaRPr lang="en-GB">
              <a:latin typeface="SimSun" charset="0"/>
            </a:endParaRPr>
          </a:p>
        </p:txBody>
      </p:sp>
      <p:sp>
        <p:nvSpPr>
          <p:cNvPr id="7" name="Title 1">
            <a:extLst>
              <a:ext uri="{FF2B5EF4-FFF2-40B4-BE49-F238E27FC236}">
                <a16:creationId xmlns:a16="http://schemas.microsoft.com/office/drawing/2014/main" id="{BCBDBA00-DD83-B949-9740-C9CABA3F3EBA}"/>
              </a:ext>
            </a:extLst>
          </p:cNvPr>
          <p:cNvSpPr>
            <a:spLocks noGrp="1"/>
          </p:cNvSpPr>
          <p:nvPr>
            <p:ph type="title"/>
          </p:nvPr>
        </p:nvSpPr>
        <p:spPr>
          <a:xfrm>
            <a:off x="0" y="0"/>
            <a:ext cx="9262278" cy="839945"/>
          </a:xfrm>
        </p:spPr>
        <p:txBody>
          <a:bodyPr wrap="square">
            <a:spAutoFit/>
          </a:bodyPr>
          <a:lstStyle/>
          <a:p>
            <a:pPr algn="l"/>
            <a:r>
              <a:rPr lang="en-US" dirty="0"/>
              <a:t>Phase-2021: Commissioning</a:t>
            </a:r>
            <a:endParaRPr lang="en-US" sz="3600" dirty="0"/>
          </a:p>
        </p:txBody>
      </p:sp>
      <p:graphicFrame>
        <p:nvGraphicFramePr>
          <p:cNvPr id="2" name="Table 1">
            <a:extLst>
              <a:ext uri="{FF2B5EF4-FFF2-40B4-BE49-F238E27FC236}">
                <a16:creationId xmlns:a16="http://schemas.microsoft.com/office/drawing/2014/main" id="{EBDBCB4D-74C1-8942-B84D-B1CCE3949737}"/>
              </a:ext>
            </a:extLst>
          </p:cNvPr>
          <p:cNvGraphicFramePr>
            <a:graphicFrameLocks noGrp="1"/>
          </p:cNvGraphicFramePr>
          <p:nvPr>
            <p:extLst/>
          </p:nvPr>
        </p:nvGraphicFramePr>
        <p:xfrm>
          <a:off x="304800" y="1371600"/>
          <a:ext cx="9372600" cy="4861560"/>
        </p:xfrm>
        <a:graphic>
          <a:graphicData uri="http://schemas.openxmlformats.org/drawingml/2006/table">
            <a:tbl>
              <a:tblPr firstRow="1" bandRow="1">
                <a:tableStyleId>{8EC20E35-A176-4012-BC5E-935CFFF8708E}</a:tableStyleId>
              </a:tblPr>
              <a:tblGrid>
                <a:gridCol w="3048000">
                  <a:extLst>
                    <a:ext uri="{9D8B030D-6E8A-4147-A177-3AD203B41FA5}">
                      <a16:colId xmlns:a16="http://schemas.microsoft.com/office/drawing/2014/main" val="2720166059"/>
                    </a:ext>
                  </a:extLst>
                </a:gridCol>
                <a:gridCol w="3124200">
                  <a:extLst>
                    <a:ext uri="{9D8B030D-6E8A-4147-A177-3AD203B41FA5}">
                      <a16:colId xmlns:a16="http://schemas.microsoft.com/office/drawing/2014/main" val="3931092441"/>
                    </a:ext>
                  </a:extLst>
                </a:gridCol>
                <a:gridCol w="3200400">
                  <a:extLst>
                    <a:ext uri="{9D8B030D-6E8A-4147-A177-3AD203B41FA5}">
                      <a16:colId xmlns:a16="http://schemas.microsoft.com/office/drawing/2014/main" val="3803301509"/>
                    </a:ext>
                  </a:extLst>
                </a:gridCol>
              </a:tblGrid>
              <a:tr h="746760">
                <a:tc>
                  <a:txBody>
                    <a:bodyPr/>
                    <a:lstStyle/>
                    <a:p>
                      <a:r>
                        <a:rPr lang="en-US" dirty="0"/>
                        <a:t>purpose</a:t>
                      </a:r>
                      <a:endParaRPr lang="en-US" dirty="0">
                        <a:solidFill>
                          <a:srgbClr val="ED9719"/>
                        </a:solidFill>
                      </a:endParaRPr>
                    </a:p>
                  </a:txBody>
                  <a:tcPr anchor="ctr"/>
                </a:tc>
                <a:tc>
                  <a:txBody>
                    <a:bodyPr/>
                    <a:lstStyle/>
                    <a:p>
                      <a:r>
                        <a:rPr lang="en-US" dirty="0"/>
                        <a:t>detectors in EAR1</a:t>
                      </a:r>
                      <a:endParaRPr lang="en-US" dirty="0">
                        <a:solidFill>
                          <a:srgbClr val="ED9719"/>
                        </a:solidFill>
                      </a:endParaRPr>
                    </a:p>
                  </a:txBody>
                  <a:tcPr anchor="ctr"/>
                </a:tc>
                <a:tc>
                  <a:txBody>
                    <a:bodyPr/>
                    <a:lstStyle/>
                    <a:p>
                      <a:r>
                        <a:rPr lang="en-US" dirty="0"/>
                        <a:t>detectors in EAR2</a:t>
                      </a:r>
                      <a:endParaRPr lang="en-US" dirty="0">
                        <a:solidFill>
                          <a:srgbClr val="ED9719"/>
                        </a:solidFill>
                      </a:endParaRPr>
                    </a:p>
                  </a:txBody>
                  <a:tcPr anchor="ctr"/>
                </a:tc>
                <a:extLst>
                  <a:ext uri="{0D108BD9-81ED-4DB2-BD59-A6C34878D82A}">
                    <a16:rowId xmlns:a16="http://schemas.microsoft.com/office/drawing/2014/main" val="3697400304"/>
                  </a:ext>
                </a:extLst>
              </a:tr>
              <a:tr h="822960">
                <a:tc>
                  <a:txBody>
                    <a:bodyPr/>
                    <a:lstStyle/>
                    <a:p>
                      <a:pPr>
                        <a:lnSpc>
                          <a:spcPct val="100000"/>
                        </a:lnSpc>
                      </a:pPr>
                      <a:r>
                        <a:rPr lang="en-US" dirty="0"/>
                        <a:t>neutron flux</a:t>
                      </a:r>
                    </a:p>
                    <a:p>
                      <a:pPr>
                        <a:lnSpc>
                          <a:spcPct val="100000"/>
                        </a:lnSpc>
                      </a:pPr>
                      <a:r>
                        <a:rPr lang="en-US" dirty="0"/>
                        <a:t>small/large collimators</a:t>
                      </a:r>
                    </a:p>
                  </a:txBody>
                  <a:tcPr/>
                </a:tc>
                <a:tc>
                  <a:txBody>
                    <a:bodyPr/>
                    <a:lstStyle/>
                    <a:p>
                      <a:pPr>
                        <a:lnSpc>
                          <a:spcPct val="100000"/>
                        </a:lnSpc>
                      </a:pPr>
                      <a:r>
                        <a:rPr lang="en-US" sz="1600" dirty="0" err="1"/>
                        <a:t>SiMON</a:t>
                      </a:r>
                      <a:r>
                        <a:rPr lang="en-US" sz="1600" dirty="0"/>
                        <a:t>, MGAS, PTB chamber</a:t>
                      </a:r>
                    </a:p>
                    <a:p>
                      <a:pPr>
                        <a:lnSpc>
                          <a:spcPct val="100000"/>
                        </a:lnSpc>
                      </a:pPr>
                      <a:r>
                        <a:rPr lang="en-US" sz="1600" dirty="0"/>
                        <a:t>PPACs, MGAS</a:t>
                      </a:r>
                    </a:p>
                  </a:txBody>
                  <a:tcPr/>
                </a:tc>
                <a:tc>
                  <a:txBody>
                    <a:bodyPr/>
                    <a:lstStyle/>
                    <a:p>
                      <a:pPr>
                        <a:lnSpc>
                          <a:spcPct val="100000"/>
                        </a:lnSpc>
                      </a:pPr>
                      <a:r>
                        <a:rPr lang="en-US" sz="1600" dirty="0"/>
                        <a:t>SiMON-2D, MGAS, PPACs</a:t>
                      </a:r>
                    </a:p>
                    <a:p>
                      <a:pPr>
                        <a:lnSpc>
                          <a:spcPct val="100000"/>
                        </a:lnSpc>
                      </a:pPr>
                      <a:r>
                        <a:rPr lang="en-US" sz="1600" dirty="0"/>
                        <a:t>MGAS, PPACs</a:t>
                      </a:r>
                    </a:p>
                  </a:txBody>
                  <a:tcPr/>
                </a:tc>
                <a:extLst>
                  <a:ext uri="{0D108BD9-81ED-4DB2-BD59-A6C34878D82A}">
                    <a16:rowId xmlns:a16="http://schemas.microsoft.com/office/drawing/2014/main" val="2198499921"/>
                  </a:ext>
                </a:extLst>
              </a:tr>
              <a:tr h="822960">
                <a:tc>
                  <a:txBody>
                    <a:bodyPr/>
                    <a:lstStyle/>
                    <a:p>
                      <a:pPr>
                        <a:lnSpc>
                          <a:spcPct val="100000"/>
                        </a:lnSpc>
                      </a:pPr>
                      <a:r>
                        <a:rPr lang="en-US" dirty="0"/>
                        <a:t>beam profile</a:t>
                      </a:r>
                    </a:p>
                    <a:p>
                      <a:pPr>
                        <a:lnSpc>
                          <a:spcPct val="100000"/>
                        </a:lnSpc>
                      </a:pPr>
                      <a:r>
                        <a:rPr lang="en-US" dirty="0"/>
                        <a:t>small/large collimators</a:t>
                      </a:r>
                    </a:p>
                  </a:txBody>
                  <a:tcPr/>
                </a:tc>
                <a:tc>
                  <a:txBody>
                    <a:bodyPr/>
                    <a:lstStyle/>
                    <a:p>
                      <a:pPr>
                        <a:lnSpc>
                          <a:spcPct val="100000"/>
                        </a:lnSpc>
                      </a:pPr>
                      <a:r>
                        <a:rPr lang="en-US" sz="1600" dirty="0"/>
                        <a:t>CR39, PPACS</a:t>
                      </a:r>
                    </a:p>
                  </a:txBody>
                  <a:tcPr/>
                </a:tc>
                <a:tc>
                  <a:txBody>
                    <a:bodyPr/>
                    <a:lstStyle/>
                    <a:p>
                      <a:pPr>
                        <a:lnSpc>
                          <a:spcPct val="100000"/>
                        </a:lnSpc>
                      </a:pPr>
                      <a:r>
                        <a:rPr lang="en-US" sz="1600" dirty="0"/>
                        <a:t>SiMON-2D, XYMGAS, PPAC, CR39</a:t>
                      </a:r>
                    </a:p>
                    <a:p>
                      <a:pPr>
                        <a:lnSpc>
                          <a:spcPct val="100000"/>
                        </a:lnSpc>
                      </a:pPr>
                      <a:r>
                        <a:rPr lang="en-US" sz="1600" dirty="0"/>
                        <a:t>PPAC, CR39, MGAS</a:t>
                      </a:r>
                    </a:p>
                  </a:txBody>
                  <a:tcPr/>
                </a:tc>
                <a:extLst>
                  <a:ext uri="{0D108BD9-81ED-4DB2-BD59-A6C34878D82A}">
                    <a16:rowId xmlns:a16="http://schemas.microsoft.com/office/drawing/2014/main" val="3701237350"/>
                  </a:ext>
                </a:extLst>
              </a:tr>
              <a:tr h="822960">
                <a:tc>
                  <a:txBody>
                    <a:bodyPr/>
                    <a:lstStyle/>
                    <a:p>
                      <a:pPr>
                        <a:lnSpc>
                          <a:spcPct val="100000"/>
                        </a:lnSpc>
                      </a:pPr>
                      <a:r>
                        <a:rPr lang="en-US" dirty="0"/>
                        <a:t>beam resolution</a:t>
                      </a:r>
                    </a:p>
                  </a:txBody>
                  <a:tcPr/>
                </a:tc>
                <a:tc>
                  <a:txBody>
                    <a:bodyPr/>
                    <a:lstStyle/>
                    <a:p>
                      <a:pPr>
                        <a:lnSpc>
                          <a:spcPct val="100000"/>
                        </a:lnSpc>
                      </a:pPr>
                      <a:r>
                        <a:rPr lang="en-US" sz="1600" dirty="0"/>
                        <a:t>C6D6 (L6D6, </a:t>
                      </a:r>
                      <a:r>
                        <a:rPr lang="en-US" sz="1600" dirty="0" err="1"/>
                        <a:t>Bicron</a:t>
                      </a:r>
                      <a:r>
                        <a:rPr lang="en-US" sz="1600" dirty="0"/>
                        <a:t>), TAC</a:t>
                      </a:r>
                    </a:p>
                  </a:txBody>
                  <a:tcPr/>
                </a:tc>
                <a:tc>
                  <a:txBody>
                    <a:bodyPr/>
                    <a:lstStyle/>
                    <a:p>
                      <a:pPr>
                        <a:lnSpc>
                          <a:spcPct val="100000"/>
                        </a:lnSpc>
                      </a:pPr>
                      <a:r>
                        <a:rPr lang="en-US" sz="1600" dirty="0"/>
                        <a:t>C6D6 (</a:t>
                      </a:r>
                      <a:r>
                        <a:rPr lang="en-US" sz="1600" dirty="0" err="1"/>
                        <a:t>Bicron</a:t>
                      </a:r>
                      <a:r>
                        <a:rPr lang="en-US" sz="1600" dirty="0"/>
                        <a:t>, L6D6)</a:t>
                      </a:r>
                    </a:p>
                  </a:txBody>
                  <a:tcPr/>
                </a:tc>
                <a:extLst>
                  <a:ext uri="{0D108BD9-81ED-4DB2-BD59-A6C34878D82A}">
                    <a16:rowId xmlns:a16="http://schemas.microsoft.com/office/drawing/2014/main" val="3250824109"/>
                  </a:ext>
                </a:extLst>
              </a:tr>
              <a:tr h="822960">
                <a:tc>
                  <a:txBody>
                    <a:bodyPr/>
                    <a:lstStyle/>
                    <a:p>
                      <a:pPr>
                        <a:lnSpc>
                          <a:spcPct val="100000"/>
                        </a:lnSpc>
                      </a:pPr>
                      <a:r>
                        <a:rPr lang="en-US" dirty="0"/>
                        <a:t>background conditions</a:t>
                      </a:r>
                    </a:p>
                  </a:txBody>
                  <a:tcPr/>
                </a:tc>
                <a:tc>
                  <a:txBody>
                    <a:bodyPr/>
                    <a:lstStyle/>
                    <a:p>
                      <a:pPr>
                        <a:lnSpc>
                          <a:spcPct val="100000"/>
                        </a:lnSpc>
                      </a:pPr>
                      <a:r>
                        <a:rPr lang="en-US" sz="1600" dirty="0"/>
                        <a:t>C6D6, TAC, </a:t>
                      </a:r>
                      <a:r>
                        <a:rPr lang="en-US" sz="1600" dirty="0" err="1"/>
                        <a:t>i</a:t>
                      </a:r>
                      <a:r>
                        <a:rPr lang="en-US" sz="1600" dirty="0"/>
                        <a:t>-TED</a:t>
                      </a:r>
                    </a:p>
                  </a:txBody>
                  <a:tcPr/>
                </a:tc>
                <a:tc>
                  <a:txBody>
                    <a:bodyPr/>
                    <a:lstStyle/>
                    <a:p>
                      <a:pPr>
                        <a:lnSpc>
                          <a:spcPct val="100000"/>
                        </a:lnSpc>
                      </a:pPr>
                      <a:r>
                        <a:rPr lang="en-US" sz="1600" dirty="0"/>
                        <a:t>CR39, C6D6, MGAS</a:t>
                      </a:r>
                    </a:p>
                    <a:p>
                      <a:pPr>
                        <a:lnSpc>
                          <a:spcPct val="100000"/>
                        </a:lnSpc>
                      </a:pPr>
                      <a:r>
                        <a:rPr lang="en-US" sz="1600" baseline="0" dirty="0"/>
                        <a:t>(</a:t>
                      </a:r>
                      <a:r>
                        <a:rPr lang="en-US" sz="1600" baseline="30000" dirty="0"/>
                        <a:t>3</a:t>
                      </a:r>
                      <a:r>
                        <a:rPr lang="en-US" sz="1600" dirty="0"/>
                        <a:t>He, TLDs, </a:t>
                      </a:r>
                      <a:r>
                        <a:rPr lang="en-US" sz="1600" baseline="30000" dirty="0"/>
                        <a:t>6</a:t>
                      </a:r>
                      <a:r>
                        <a:rPr lang="en-US" sz="1600" dirty="0"/>
                        <a:t>Li-glass, </a:t>
                      </a:r>
                      <a:r>
                        <a:rPr lang="en-US" sz="1600" dirty="0" err="1"/>
                        <a:t>Timepix</a:t>
                      </a:r>
                      <a:endParaRPr lang="en-US" sz="1600" dirty="0"/>
                    </a:p>
                    <a:p>
                      <a:pPr>
                        <a:lnSpc>
                          <a:spcPct val="100000"/>
                        </a:lnSpc>
                      </a:pPr>
                      <a:r>
                        <a:rPr lang="en-US" sz="1600" dirty="0"/>
                        <a:t>BC501)</a:t>
                      </a:r>
                    </a:p>
                  </a:txBody>
                  <a:tcPr/>
                </a:tc>
                <a:extLst>
                  <a:ext uri="{0D108BD9-81ED-4DB2-BD59-A6C34878D82A}">
                    <a16:rowId xmlns:a16="http://schemas.microsoft.com/office/drawing/2014/main" val="3239873135"/>
                  </a:ext>
                </a:extLst>
              </a:tr>
              <a:tr h="822960">
                <a:tc>
                  <a:txBody>
                    <a:bodyPr/>
                    <a:lstStyle/>
                    <a:p>
                      <a:pPr>
                        <a:lnSpc>
                          <a:spcPct val="100000"/>
                        </a:lnSpc>
                      </a:pPr>
                      <a:r>
                        <a:rPr lang="en-US" dirty="0"/>
                        <a:t>tests for new detectors</a:t>
                      </a:r>
                    </a:p>
                  </a:txBody>
                  <a:tcPr/>
                </a:tc>
                <a:tc>
                  <a:txBody>
                    <a:bodyPr/>
                    <a:lstStyle/>
                    <a:p>
                      <a:pPr>
                        <a:lnSpc>
                          <a:spcPct val="100000"/>
                        </a:lnSpc>
                      </a:pPr>
                      <a:r>
                        <a:rPr lang="en-US" sz="1600" dirty="0"/>
                        <a:t>LaBr</a:t>
                      </a:r>
                      <a:r>
                        <a:rPr lang="en-US" sz="1600" baseline="-25000" dirty="0"/>
                        <a:t>3</a:t>
                      </a:r>
                      <a:r>
                        <a:rPr lang="en-US" sz="1600" dirty="0"/>
                        <a:t>, </a:t>
                      </a:r>
                      <a:r>
                        <a:rPr lang="en-US" sz="1600" dirty="0" err="1"/>
                        <a:t>NaI</a:t>
                      </a:r>
                      <a:r>
                        <a:rPr lang="en-US" sz="1600" dirty="0"/>
                        <a:t>, </a:t>
                      </a:r>
                      <a:r>
                        <a:rPr lang="en-US" sz="1600" dirty="0" err="1"/>
                        <a:t>CsI</a:t>
                      </a:r>
                      <a:r>
                        <a:rPr lang="en-US" sz="1600" dirty="0"/>
                        <a:t>-Si, new-</a:t>
                      </a:r>
                      <a:r>
                        <a:rPr lang="en-US" sz="1600" dirty="0" err="1"/>
                        <a:t>SiMON</a:t>
                      </a:r>
                      <a:r>
                        <a:rPr lang="en-US" sz="1600" dirty="0"/>
                        <a:t>, </a:t>
                      </a:r>
                      <a:r>
                        <a:rPr lang="en-US" sz="1600" dirty="0" err="1"/>
                        <a:t>HPGe</a:t>
                      </a:r>
                      <a:endParaRPr lang="en-US" sz="1600" dirty="0"/>
                    </a:p>
                  </a:txBody>
                  <a:tcPr/>
                </a:tc>
                <a:tc>
                  <a:txBody>
                    <a:bodyPr/>
                    <a:lstStyle/>
                    <a:p>
                      <a:pPr>
                        <a:lnSpc>
                          <a:spcPct val="100000"/>
                        </a:lnSpc>
                      </a:pPr>
                      <a:r>
                        <a:rPr lang="en-US" sz="1600" dirty="0"/>
                        <a:t>LaBr</a:t>
                      </a:r>
                      <a:r>
                        <a:rPr lang="en-US" sz="1600" baseline="-25000" dirty="0"/>
                        <a:t>3</a:t>
                      </a:r>
                      <a:r>
                        <a:rPr lang="en-US" sz="1600" dirty="0"/>
                        <a:t>, LaCl</a:t>
                      </a:r>
                      <a:r>
                        <a:rPr lang="en-US" sz="1600" baseline="-25000" dirty="0"/>
                        <a:t>3</a:t>
                      </a:r>
                      <a:r>
                        <a:rPr lang="en-US" sz="1600" dirty="0"/>
                        <a:t>, CeBr</a:t>
                      </a:r>
                      <a:r>
                        <a:rPr lang="en-US" sz="1600" baseline="-25000" dirty="0"/>
                        <a:t>3</a:t>
                      </a:r>
                      <a:r>
                        <a:rPr lang="en-US" sz="1600" dirty="0"/>
                        <a:t>, </a:t>
                      </a:r>
                      <a:r>
                        <a:rPr lang="en-US" sz="1600" dirty="0" err="1"/>
                        <a:t>NaI</a:t>
                      </a:r>
                      <a:r>
                        <a:rPr lang="en-US" sz="1600" dirty="0"/>
                        <a:t>, </a:t>
                      </a:r>
                      <a:r>
                        <a:rPr lang="en-US" sz="1600" dirty="0" err="1"/>
                        <a:t>CsI</a:t>
                      </a:r>
                      <a:r>
                        <a:rPr lang="en-US" sz="1600" dirty="0"/>
                        <a:t>/Si arrays, new detectors</a:t>
                      </a:r>
                    </a:p>
                  </a:txBody>
                  <a:tcPr/>
                </a:tc>
                <a:extLst>
                  <a:ext uri="{0D108BD9-81ED-4DB2-BD59-A6C34878D82A}">
                    <a16:rowId xmlns:a16="http://schemas.microsoft.com/office/drawing/2014/main" val="1168930585"/>
                  </a:ext>
                </a:extLst>
              </a:tr>
            </a:tbl>
          </a:graphicData>
        </a:graphic>
      </p:graphicFrame>
    </p:spTree>
    <p:extLst>
      <p:ext uri="{BB962C8B-B14F-4D97-AF65-F5344CB8AC3E}">
        <p14:creationId xmlns:p14="http://schemas.microsoft.com/office/powerpoint/2010/main" val="1074266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repeatCount="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9938" name="Rectangle 2"/>
          <p:cNvSpPr>
            <a:spLocks noChangeArrowheads="1"/>
          </p:cNvSpPr>
          <p:nvPr/>
        </p:nvSpPr>
        <p:spPr bwMode="auto">
          <a:xfrm>
            <a:off x="4376738" y="6059488"/>
            <a:ext cx="1841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endParaRPr lang="en-GB">
              <a:latin typeface="SimSun" charset="0"/>
            </a:endParaRPr>
          </a:p>
        </p:txBody>
      </p:sp>
      <p:sp>
        <p:nvSpPr>
          <p:cNvPr id="3" name="Rectangle 2">
            <a:extLst>
              <a:ext uri="{FF2B5EF4-FFF2-40B4-BE49-F238E27FC236}">
                <a16:creationId xmlns:a16="http://schemas.microsoft.com/office/drawing/2014/main" id="{17CC658B-74E0-5B4F-B6A2-9A836875FF87}"/>
              </a:ext>
            </a:extLst>
          </p:cNvPr>
          <p:cNvSpPr>
            <a:spLocks noChangeArrowheads="1"/>
          </p:cNvSpPr>
          <p:nvPr/>
        </p:nvSpPr>
        <p:spPr bwMode="auto">
          <a:xfrm>
            <a:off x="4812983" y="6135688"/>
            <a:ext cx="1841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endParaRPr lang="en-GB">
              <a:latin typeface="SimSun" charset="0"/>
            </a:endParaRPr>
          </a:p>
        </p:txBody>
      </p:sp>
      <p:pic>
        <p:nvPicPr>
          <p:cNvPr id="4" name="Picture 3">
            <a:extLst>
              <a:ext uri="{FF2B5EF4-FFF2-40B4-BE49-F238E27FC236}">
                <a16:creationId xmlns:a16="http://schemas.microsoft.com/office/drawing/2014/main" id="{247CA181-2572-DF46-B142-80553AE98542}"/>
              </a:ext>
            </a:extLst>
          </p:cNvPr>
          <p:cNvPicPr>
            <a:picLocks noChangeAspect="1"/>
          </p:cNvPicPr>
          <p:nvPr/>
        </p:nvPicPr>
        <p:blipFill rotWithShape="1">
          <a:blip r:embed="rId3"/>
          <a:srcRect l="1295" r="-1"/>
          <a:stretch/>
        </p:blipFill>
        <p:spPr>
          <a:xfrm>
            <a:off x="4017645" y="914400"/>
            <a:ext cx="5812155" cy="5867400"/>
          </a:xfrm>
          <a:prstGeom prst="rect">
            <a:avLst/>
          </a:prstGeom>
        </p:spPr>
      </p:pic>
      <p:sp>
        <p:nvSpPr>
          <p:cNvPr id="5" name="Line 31">
            <a:extLst>
              <a:ext uri="{FF2B5EF4-FFF2-40B4-BE49-F238E27FC236}">
                <a16:creationId xmlns:a16="http://schemas.microsoft.com/office/drawing/2014/main" id="{B68E6E06-8E47-E14F-A0A5-A15975F460A1}"/>
              </a:ext>
            </a:extLst>
          </p:cNvPr>
          <p:cNvSpPr>
            <a:spLocks noChangeShapeType="1"/>
          </p:cNvSpPr>
          <p:nvPr/>
        </p:nvSpPr>
        <p:spPr bwMode="auto">
          <a:xfrm>
            <a:off x="5073333" y="4483721"/>
            <a:ext cx="696912" cy="0"/>
          </a:xfrm>
          <a:prstGeom prst="line">
            <a:avLst/>
          </a:prstGeom>
          <a:noFill/>
          <a:ln w="38100">
            <a:solidFill>
              <a:srgbClr val="FFFF00"/>
            </a:solidFill>
            <a:round/>
            <a:headEnd/>
            <a:tailEnd type="triangle" w="sm"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endParaRPr lang="en-US"/>
          </a:p>
        </p:txBody>
      </p:sp>
      <p:sp>
        <p:nvSpPr>
          <p:cNvPr id="6" name="Line 31">
            <a:extLst>
              <a:ext uri="{FF2B5EF4-FFF2-40B4-BE49-F238E27FC236}">
                <a16:creationId xmlns:a16="http://schemas.microsoft.com/office/drawing/2014/main" id="{936D44A9-AFC6-D544-B915-C049C313E404}"/>
              </a:ext>
            </a:extLst>
          </p:cNvPr>
          <p:cNvSpPr>
            <a:spLocks noChangeShapeType="1"/>
          </p:cNvSpPr>
          <p:nvPr/>
        </p:nvSpPr>
        <p:spPr bwMode="auto">
          <a:xfrm>
            <a:off x="5682933" y="4495800"/>
            <a:ext cx="696912" cy="0"/>
          </a:xfrm>
          <a:prstGeom prst="line">
            <a:avLst/>
          </a:prstGeom>
          <a:noFill/>
          <a:ln w="38100">
            <a:solidFill>
              <a:srgbClr val="FFFF00"/>
            </a:solidFill>
            <a:round/>
            <a:headEnd/>
            <a:tailEnd type="triangle" w="sm"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endParaRPr lang="en-US"/>
          </a:p>
        </p:txBody>
      </p:sp>
      <p:sp>
        <p:nvSpPr>
          <p:cNvPr id="7" name="Line 31">
            <a:extLst>
              <a:ext uri="{FF2B5EF4-FFF2-40B4-BE49-F238E27FC236}">
                <a16:creationId xmlns:a16="http://schemas.microsoft.com/office/drawing/2014/main" id="{7EE3B418-5A75-E144-A175-148AE7463246}"/>
              </a:ext>
            </a:extLst>
          </p:cNvPr>
          <p:cNvSpPr>
            <a:spLocks noChangeShapeType="1"/>
          </p:cNvSpPr>
          <p:nvPr/>
        </p:nvSpPr>
        <p:spPr bwMode="auto">
          <a:xfrm>
            <a:off x="6292533" y="4495800"/>
            <a:ext cx="696912" cy="0"/>
          </a:xfrm>
          <a:prstGeom prst="line">
            <a:avLst/>
          </a:prstGeom>
          <a:noFill/>
          <a:ln w="38100">
            <a:solidFill>
              <a:srgbClr val="FFFF00"/>
            </a:solidFill>
            <a:round/>
            <a:headEnd/>
            <a:tailEnd type="triangle" w="sm"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endParaRPr lang="en-US"/>
          </a:p>
        </p:txBody>
      </p:sp>
      <p:sp>
        <p:nvSpPr>
          <p:cNvPr id="8" name="Line 31">
            <a:extLst>
              <a:ext uri="{FF2B5EF4-FFF2-40B4-BE49-F238E27FC236}">
                <a16:creationId xmlns:a16="http://schemas.microsoft.com/office/drawing/2014/main" id="{6BB73E02-B0A3-664C-AA2B-C4F9560BD8C3}"/>
              </a:ext>
            </a:extLst>
          </p:cNvPr>
          <p:cNvSpPr>
            <a:spLocks noChangeShapeType="1"/>
          </p:cNvSpPr>
          <p:nvPr/>
        </p:nvSpPr>
        <p:spPr bwMode="auto">
          <a:xfrm>
            <a:off x="6913245" y="4495800"/>
            <a:ext cx="696912" cy="0"/>
          </a:xfrm>
          <a:prstGeom prst="line">
            <a:avLst/>
          </a:prstGeom>
          <a:noFill/>
          <a:ln w="38100">
            <a:solidFill>
              <a:srgbClr val="FFFF00"/>
            </a:solidFill>
            <a:round/>
            <a:headEnd/>
            <a:tailEnd type="triangle" w="sm"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endParaRPr lang="en-US"/>
          </a:p>
        </p:txBody>
      </p:sp>
      <p:sp>
        <p:nvSpPr>
          <p:cNvPr id="9" name="Line 31">
            <a:extLst>
              <a:ext uri="{FF2B5EF4-FFF2-40B4-BE49-F238E27FC236}">
                <a16:creationId xmlns:a16="http://schemas.microsoft.com/office/drawing/2014/main" id="{15623617-FDDC-404C-8F68-AB4A85C1A35D}"/>
              </a:ext>
            </a:extLst>
          </p:cNvPr>
          <p:cNvSpPr>
            <a:spLocks noChangeShapeType="1"/>
          </p:cNvSpPr>
          <p:nvPr/>
        </p:nvSpPr>
        <p:spPr bwMode="auto">
          <a:xfrm>
            <a:off x="7511733" y="4495800"/>
            <a:ext cx="696912" cy="0"/>
          </a:xfrm>
          <a:prstGeom prst="line">
            <a:avLst/>
          </a:prstGeom>
          <a:noFill/>
          <a:ln w="38100">
            <a:solidFill>
              <a:srgbClr val="FFFF00"/>
            </a:solidFill>
            <a:round/>
            <a:headEnd/>
            <a:tailEnd type="triangle" w="sm"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endParaRPr lang="en-US"/>
          </a:p>
        </p:txBody>
      </p:sp>
      <p:sp>
        <p:nvSpPr>
          <p:cNvPr id="10" name="Line 31">
            <a:extLst>
              <a:ext uri="{FF2B5EF4-FFF2-40B4-BE49-F238E27FC236}">
                <a16:creationId xmlns:a16="http://schemas.microsoft.com/office/drawing/2014/main" id="{893AB4DE-FD2C-1140-A461-396C3F85C6CA}"/>
              </a:ext>
            </a:extLst>
          </p:cNvPr>
          <p:cNvSpPr>
            <a:spLocks noChangeShapeType="1"/>
          </p:cNvSpPr>
          <p:nvPr/>
        </p:nvSpPr>
        <p:spPr bwMode="auto">
          <a:xfrm flipH="1" flipV="1">
            <a:off x="7522845" y="3810000"/>
            <a:ext cx="625474" cy="685800"/>
          </a:xfrm>
          <a:prstGeom prst="line">
            <a:avLst/>
          </a:prstGeom>
          <a:noFill/>
          <a:ln w="38100">
            <a:solidFill>
              <a:srgbClr val="FFFF00"/>
            </a:solidFill>
            <a:round/>
            <a:headEnd/>
            <a:tailEnd type="triangle" w="sm"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endParaRPr lang="en-US"/>
          </a:p>
        </p:txBody>
      </p:sp>
      <p:sp>
        <p:nvSpPr>
          <p:cNvPr id="11" name="Line 31">
            <a:extLst>
              <a:ext uri="{FF2B5EF4-FFF2-40B4-BE49-F238E27FC236}">
                <a16:creationId xmlns:a16="http://schemas.microsoft.com/office/drawing/2014/main" id="{9EF06871-2368-9F42-B0DC-B7D39332498B}"/>
              </a:ext>
            </a:extLst>
          </p:cNvPr>
          <p:cNvSpPr>
            <a:spLocks noChangeShapeType="1"/>
          </p:cNvSpPr>
          <p:nvPr/>
        </p:nvSpPr>
        <p:spPr bwMode="auto">
          <a:xfrm flipH="1" flipV="1">
            <a:off x="6968808" y="3206750"/>
            <a:ext cx="625474" cy="685800"/>
          </a:xfrm>
          <a:prstGeom prst="line">
            <a:avLst/>
          </a:prstGeom>
          <a:noFill/>
          <a:ln w="38100">
            <a:solidFill>
              <a:srgbClr val="FFFF00"/>
            </a:solidFill>
            <a:round/>
            <a:headEnd/>
            <a:tailEnd type="triangle" w="sm"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endParaRPr lang="en-US"/>
          </a:p>
        </p:txBody>
      </p:sp>
      <p:sp>
        <p:nvSpPr>
          <p:cNvPr id="12" name="Line 31">
            <a:extLst>
              <a:ext uri="{FF2B5EF4-FFF2-40B4-BE49-F238E27FC236}">
                <a16:creationId xmlns:a16="http://schemas.microsoft.com/office/drawing/2014/main" id="{75700A82-A437-6F4F-B5B2-85B961B33F5E}"/>
              </a:ext>
            </a:extLst>
          </p:cNvPr>
          <p:cNvSpPr>
            <a:spLocks noChangeShapeType="1"/>
          </p:cNvSpPr>
          <p:nvPr/>
        </p:nvSpPr>
        <p:spPr bwMode="auto">
          <a:xfrm>
            <a:off x="6968808" y="3206750"/>
            <a:ext cx="696912" cy="0"/>
          </a:xfrm>
          <a:prstGeom prst="line">
            <a:avLst/>
          </a:prstGeom>
          <a:noFill/>
          <a:ln w="38100">
            <a:solidFill>
              <a:srgbClr val="FFFF00"/>
            </a:solidFill>
            <a:round/>
            <a:headEnd/>
            <a:tailEnd type="triangle" w="sm"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endParaRPr lang="en-US"/>
          </a:p>
        </p:txBody>
      </p:sp>
      <p:sp>
        <p:nvSpPr>
          <p:cNvPr id="13" name="Line 31">
            <a:extLst>
              <a:ext uri="{FF2B5EF4-FFF2-40B4-BE49-F238E27FC236}">
                <a16:creationId xmlns:a16="http://schemas.microsoft.com/office/drawing/2014/main" id="{9B2F056F-EF1A-9C4D-936E-1D72B4CDDA73}"/>
              </a:ext>
            </a:extLst>
          </p:cNvPr>
          <p:cNvSpPr>
            <a:spLocks noChangeShapeType="1"/>
          </p:cNvSpPr>
          <p:nvPr/>
        </p:nvSpPr>
        <p:spPr bwMode="auto">
          <a:xfrm>
            <a:off x="7594282" y="3210983"/>
            <a:ext cx="696912" cy="0"/>
          </a:xfrm>
          <a:prstGeom prst="line">
            <a:avLst/>
          </a:prstGeom>
          <a:noFill/>
          <a:ln w="38100">
            <a:solidFill>
              <a:srgbClr val="FFFF00"/>
            </a:solidFill>
            <a:round/>
            <a:headEnd/>
            <a:tailEnd type="triangle" w="sm"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endParaRPr lang="en-US"/>
          </a:p>
        </p:txBody>
      </p:sp>
      <p:sp>
        <p:nvSpPr>
          <p:cNvPr id="14" name="Line 31">
            <a:extLst>
              <a:ext uri="{FF2B5EF4-FFF2-40B4-BE49-F238E27FC236}">
                <a16:creationId xmlns:a16="http://schemas.microsoft.com/office/drawing/2014/main" id="{51AE5F08-677C-9040-95BE-9F7E240E1988}"/>
              </a:ext>
            </a:extLst>
          </p:cNvPr>
          <p:cNvSpPr>
            <a:spLocks noChangeShapeType="1"/>
          </p:cNvSpPr>
          <p:nvPr/>
        </p:nvSpPr>
        <p:spPr bwMode="auto">
          <a:xfrm>
            <a:off x="8132445" y="3206750"/>
            <a:ext cx="696912" cy="0"/>
          </a:xfrm>
          <a:prstGeom prst="line">
            <a:avLst/>
          </a:prstGeom>
          <a:noFill/>
          <a:ln w="38100">
            <a:solidFill>
              <a:srgbClr val="FFFF00"/>
            </a:solidFill>
            <a:round/>
            <a:headEnd/>
            <a:tailEnd type="triangle" w="sm"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endParaRPr lang="en-US"/>
          </a:p>
        </p:txBody>
      </p:sp>
      <p:sp>
        <p:nvSpPr>
          <p:cNvPr id="15" name="Line 31">
            <a:extLst>
              <a:ext uri="{FF2B5EF4-FFF2-40B4-BE49-F238E27FC236}">
                <a16:creationId xmlns:a16="http://schemas.microsoft.com/office/drawing/2014/main" id="{9BCCAF07-5D6D-B145-B881-F193FF5EDDF6}"/>
              </a:ext>
            </a:extLst>
          </p:cNvPr>
          <p:cNvSpPr>
            <a:spLocks noChangeShapeType="1"/>
          </p:cNvSpPr>
          <p:nvPr/>
        </p:nvSpPr>
        <p:spPr bwMode="auto">
          <a:xfrm>
            <a:off x="8742045" y="3206750"/>
            <a:ext cx="696912" cy="0"/>
          </a:xfrm>
          <a:prstGeom prst="line">
            <a:avLst/>
          </a:prstGeom>
          <a:noFill/>
          <a:ln w="38100">
            <a:solidFill>
              <a:srgbClr val="FFFF00"/>
            </a:solidFill>
            <a:round/>
            <a:headEnd/>
            <a:tailEnd type="triangle" w="sm"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endParaRPr lang="en-US"/>
          </a:p>
        </p:txBody>
      </p:sp>
      <p:sp>
        <p:nvSpPr>
          <p:cNvPr id="16" name="Line 31">
            <a:extLst>
              <a:ext uri="{FF2B5EF4-FFF2-40B4-BE49-F238E27FC236}">
                <a16:creationId xmlns:a16="http://schemas.microsoft.com/office/drawing/2014/main" id="{CB9B6962-5231-2B45-932C-B0F612B3405D}"/>
              </a:ext>
            </a:extLst>
          </p:cNvPr>
          <p:cNvSpPr>
            <a:spLocks noChangeShapeType="1"/>
          </p:cNvSpPr>
          <p:nvPr/>
        </p:nvSpPr>
        <p:spPr bwMode="auto">
          <a:xfrm flipH="1" flipV="1">
            <a:off x="8777764" y="2520950"/>
            <a:ext cx="625474" cy="685800"/>
          </a:xfrm>
          <a:prstGeom prst="line">
            <a:avLst/>
          </a:prstGeom>
          <a:noFill/>
          <a:ln w="38100">
            <a:solidFill>
              <a:srgbClr val="FFFF00"/>
            </a:solidFill>
            <a:prstDash val="sysDash"/>
            <a:round/>
            <a:headEnd/>
            <a:tailEnd type="triangle" w="sm"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endParaRPr lang="en-US" dirty="0"/>
          </a:p>
        </p:txBody>
      </p:sp>
      <p:sp>
        <p:nvSpPr>
          <p:cNvPr id="17" name="Line 31">
            <a:extLst>
              <a:ext uri="{FF2B5EF4-FFF2-40B4-BE49-F238E27FC236}">
                <a16:creationId xmlns:a16="http://schemas.microsoft.com/office/drawing/2014/main" id="{20FECC90-F33C-7A4D-85ED-9F89C60E2C94}"/>
              </a:ext>
            </a:extLst>
          </p:cNvPr>
          <p:cNvSpPr>
            <a:spLocks noChangeShapeType="1"/>
          </p:cNvSpPr>
          <p:nvPr/>
        </p:nvSpPr>
        <p:spPr bwMode="auto">
          <a:xfrm flipH="1" flipV="1">
            <a:off x="6303645" y="3810000"/>
            <a:ext cx="625474" cy="685800"/>
          </a:xfrm>
          <a:prstGeom prst="line">
            <a:avLst/>
          </a:prstGeom>
          <a:noFill/>
          <a:ln w="38100">
            <a:solidFill>
              <a:srgbClr val="FFFF00"/>
            </a:solidFill>
            <a:round/>
            <a:headEnd/>
            <a:tailEnd type="triangle" w="sm"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endParaRPr lang="en-US"/>
          </a:p>
        </p:txBody>
      </p:sp>
      <p:sp>
        <p:nvSpPr>
          <p:cNvPr id="18" name="Line 31">
            <a:extLst>
              <a:ext uri="{FF2B5EF4-FFF2-40B4-BE49-F238E27FC236}">
                <a16:creationId xmlns:a16="http://schemas.microsoft.com/office/drawing/2014/main" id="{A0DC1845-330A-B347-9905-815F8AA9403C}"/>
              </a:ext>
            </a:extLst>
          </p:cNvPr>
          <p:cNvSpPr>
            <a:spLocks noChangeShapeType="1"/>
          </p:cNvSpPr>
          <p:nvPr/>
        </p:nvSpPr>
        <p:spPr bwMode="auto">
          <a:xfrm>
            <a:off x="6913245" y="3848100"/>
            <a:ext cx="696912" cy="0"/>
          </a:xfrm>
          <a:prstGeom prst="line">
            <a:avLst/>
          </a:prstGeom>
          <a:noFill/>
          <a:ln w="38100">
            <a:solidFill>
              <a:srgbClr val="FFFF00"/>
            </a:solidFill>
            <a:round/>
            <a:headEnd/>
            <a:tailEnd type="triangle" w="sm"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endParaRPr lang="en-US"/>
          </a:p>
        </p:txBody>
      </p:sp>
      <p:sp>
        <p:nvSpPr>
          <p:cNvPr id="19" name="Line 31">
            <a:extLst>
              <a:ext uri="{FF2B5EF4-FFF2-40B4-BE49-F238E27FC236}">
                <a16:creationId xmlns:a16="http://schemas.microsoft.com/office/drawing/2014/main" id="{6DB17370-BDFF-2A4A-8F56-4501B4941942}"/>
              </a:ext>
            </a:extLst>
          </p:cNvPr>
          <p:cNvSpPr>
            <a:spLocks noChangeShapeType="1"/>
          </p:cNvSpPr>
          <p:nvPr/>
        </p:nvSpPr>
        <p:spPr bwMode="auto">
          <a:xfrm>
            <a:off x="6321505" y="3848100"/>
            <a:ext cx="696912" cy="0"/>
          </a:xfrm>
          <a:prstGeom prst="line">
            <a:avLst/>
          </a:prstGeom>
          <a:noFill/>
          <a:ln w="38100">
            <a:solidFill>
              <a:srgbClr val="FFFF00"/>
            </a:solidFill>
            <a:round/>
            <a:headEnd/>
            <a:tailEnd type="triangle" w="sm"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endParaRPr lang="en-US"/>
          </a:p>
        </p:txBody>
      </p:sp>
      <p:sp>
        <p:nvSpPr>
          <p:cNvPr id="20" name="Line 31">
            <a:extLst>
              <a:ext uri="{FF2B5EF4-FFF2-40B4-BE49-F238E27FC236}">
                <a16:creationId xmlns:a16="http://schemas.microsoft.com/office/drawing/2014/main" id="{AC9120F1-151B-9F45-A757-F7AFCB34ACCF}"/>
              </a:ext>
            </a:extLst>
          </p:cNvPr>
          <p:cNvSpPr>
            <a:spLocks noChangeShapeType="1"/>
          </p:cNvSpPr>
          <p:nvPr/>
        </p:nvSpPr>
        <p:spPr bwMode="auto">
          <a:xfrm flipH="1" flipV="1">
            <a:off x="6321505" y="3181350"/>
            <a:ext cx="625474" cy="685800"/>
          </a:xfrm>
          <a:prstGeom prst="line">
            <a:avLst/>
          </a:prstGeom>
          <a:noFill/>
          <a:ln w="38100">
            <a:solidFill>
              <a:srgbClr val="FFFF00"/>
            </a:solidFill>
            <a:round/>
            <a:headEnd/>
            <a:tailEnd type="triangle" w="sm"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endParaRPr lang="en-US"/>
          </a:p>
        </p:txBody>
      </p:sp>
      <p:sp>
        <p:nvSpPr>
          <p:cNvPr id="21" name="Line 31">
            <a:extLst>
              <a:ext uri="{FF2B5EF4-FFF2-40B4-BE49-F238E27FC236}">
                <a16:creationId xmlns:a16="http://schemas.microsoft.com/office/drawing/2014/main" id="{09D7A7AB-4069-0F46-A486-CAABFD14DD90}"/>
              </a:ext>
            </a:extLst>
          </p:cNvPr>
          <p:cNvSpPr>
            <a:spLocks noChangeShapeType="1"/>
          </p:cNvSpPr>
          <p:nvPr/>
        </p:nvSpPr>
        <p:spPr bwMode="auto">
          <a:xfrm>
            <a:off x="6333544" y="3206750"/>
            <a:ext cx="696912" cy="0"/>
          </a:xfrm>
          <a:prstGeom prst="line">
            <a:avLst/>
          </a:prstGeom>
          <a:noFill/>
          <a:ln w="38100">
            <a:solidFill>
              <a:srgbClr val="FFFF00"/>
            </a:solidFill>
            <a:round/>
            <a:headEnd/>
            <a:tailEnd type="triangle" w="sm"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endParaRPr lang="en-US"/>
          </a:p>
        </p:txBody>
      </p:sp>
      <p:sp>
        <p:nvSpPr>
          <p:cNvPr id="23" name="Line 31">
            <a:extLst>
              <a:ext uri="{FF2B5EF4-FFF2-40B4-BE49-F238E27FC236}">
                <a16:creationId xmlns:a16="http://schemas.microsoft.com/office/drawing/2014/main" id="{5C30C992-D9D3-D04C-8DAC-517A870449F8}"/>
              </a:ext>
            </a:extLst>
          </p:cNvPr>
          <p:cNvSpPr>
            <a:spLocks noChangeShapeType="1"/>
          </p:cNvSpPr>
          <p:nvPr/>
        </p:nvSpPr>
        <p:spPr bwMode="auto">
          <a:xfrm>
            <a:off x="4376421" y="5791200"/>
            <a:ext cx="696912" cy="0"/>
          </a:xfrm>
          <a:prstGeom prst="line">
            <a:avLst/>
          </a:prstGeom>
          <a:noFill/>
          <a:ln w="38100">
            <a:solidFill>
              <a:srgbClr val="FFFF00"/>
            </a:solidFill>
            <a:round/>
            <a:headEnd/>
            <a:tailEnd type="triangle" w="sm"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endParaRPr lang="en-US"/>
          </a:p>
        </p:txBody>
      </p:sp>
      <p:sp>
        <p:nvSpPr>
          <p:cNvPr id="24" name="Line 31">
            <a:extLst>
              <a:ext uri="{FF2B5EF4-FFF2-40B4-BE49-F238E27FC236}">
                <a16:creationId xmlns:a16="http://schemas.microsoft.com/office/drawing/2014/main" id="{EB660B7A-7557-594F-A6DA-58B196163F63}"/>
              </a:ext>
            </a:extLst>
          </p:cNvPr>
          <p:cNvSpPr>
            <a:spLocks noChangeShapeType="1"/>
          </p:cNvSpPr>
          <p:nvPr/>
        </p:nvSpPr>
        <p:spPr bwMode="auto">
          <a:xfrm>
            <a:off x="4997133" y="5791200"/>
            <a:ext cx="696912" cy="0"/>
          </a:xfrm>
          <a:prstGeom prst="line">
            <a:avLst/>
          </a:prstGeom>
          <a:noFill/>
          <a:ln w="38100">
            <a:solidFill>
              <a:srgbClr val="FFFF00"/>
            </a:solidFill>
            <a:round/>
            <a:headEnd/>
            <a:tailEnd type="triangle" w="sm"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endParaRPr lang="en-US"/>
          </a:p>
        </p:txBody>
      </p:sp>
      <p:sp>
        <p:nvSpPr>
          <p:cNvPr id="25" name="Line 31">
            <a:extLst>
              <a:ext uri="{FF2B5EF4-FFF2-40B4-BE49-F238E27FC236}">
                <a16:creationId xmlns:a16="http://schemas.microsoft.com/office/drawing/2014/main" id="{2A1C3A9E-C5A7-7B48-A361-F6237EBF4D22}"/>
              </a:ext>
            </a:extLst>
          </p:cNvPr>
          <p:cNvSpPr>
            <a:spLocks noChangeShapeType="1"/>
          </p:cNvSpPr>
          <p:nvPr/>
        </p:nvSpPr>
        <p:spPr bwMode="auto">
          <a:xfrm flipH="1" flipV="1">
            <a:off x="5032852" y="5105400"/>
            <a:ext cx="625474" cy="685800"/>
          </a:xfrm>
          <a:prstGeom prst="line">
            <a:avLst/>
          </a:prstGeom>
          <a:noFill/>
          <a:ln w="38100">
            <a:solidFill>
              <a:srgbClr val="FFFF00"/>
            </a:solidFill>
            <a:prstDash val="solid"/>
            <a:round/>
            <a:headEnd/>
            <a:tailEnd type="triangle" w="sm"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endParaRPr lang="en-US" dirty="0"/>
          </a:p>
        </p:txBody>
      </p:sp>
      <p:sp>
        <p:nvSpPr>
          <p:cNvPr id="26" name="Line 31">
            <a:extLst>
              <a:ext uri="{FF2B5EF4-FFF2-40B4-BE49-F238E27FC236}">
                <a16:creationId xmlns:a16="http://schemas.microsoft.com/office/drawing/2014/main" id="{829740CC-3320-814B-813E-152FB37CEC94}"/>
              </a:ext>
            </a:extLst>
          </p:cNvPr>
          <p:cNvSpPr>
            <a:spLocks noChangeShapeType="1"/>
          </p:cNvSpPr>
          <p:nvPr/>
        </p:nvSpPr>
        <p:spPr bwMode="auto">
          <a:xfrm>
            <a:off x="5041585" y="5134675"/>
            <a:ext cx="696912" cy="0"/>
          </a:xfrm>
          <a:prstGeom prst="line">
            <a:avLst/>
          </a:prstGeom>
          <a:noFill/>
          <a:ln w="38100">
            <a:solidFill>
              <a:srgbClr val="FFFF00"/>
            </a:solidFill>
            <a:round/>
            <a:headEnd/>
            <a:tailEnd type="triangle" w="sm"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endParaRPr lang="en-US"/>
          </a:p>
        </p:txBody>
      </p:sp>
      <p:sp>
        <p:nvSpPr>
          <p:cNvPr id="27" name="Line 31">
            <a:extLst>
              <a:ext uri="{FF2B5EF4-FFF2-40B4-BE49-F238E27FC236}">
                <a16:creationId xmlns:a16="http://schemas.microsoft.com/office/drawing/2014/main" id="{B15E3EAF-C241-774C-854D-7DBBA685D38E}"/>
              </a:ext>
            </a:extLst>
          </p:cNvPr>
          <p:cNvSpPr>
            <a:spLocks noChangeShapeType="1"/>
          </p:cNvSpPr>
          <p:nvPr/>
        </p:nvSpPr>
        <p:spPr bwMode="auto">
          <a:xfrm flipH="1" flipV="1">
            <a:off x="5077304" y="4470711"/>
            <a:ext cx="625474" cy="685800"/>
          </a:xfrm>
          <a:prstGeom prst="line">
            <a:avLst/>
          </a:prstGeom>
          <a:noFill/>
          <a:ln w="38100">
            <a:solidFill>
              <a:srgbClr val="FFFF00"/>
            </a:solidFill>
            <a:prstDash val="solid"/>
            <a:round/>
            <a:headEnd/>
            <a:tailEnd type="triangle" w="sm"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endParaRPr lang="en-US" dirty="0"/>
          </a:p>
        </p:txBody>
      </p:sp>
      <p:sp>
        <p:nvSpPr>
          <p:cNvPr id="28" name="Title 1">
            <a:extLst>
              <a:ext uri="{FF2B5EF4-FFF2-40B4-BE49-F238E27FC236}">
                <a16:creationId xmlns:a16="http://schemas.microsoft.com/office/drawing/2014/main" id="{AE9E1F59-B01D-4247-AB68-88160CC61A2D}"/>
              </a:ext>
            </a:extLst>
          </p:cNvPr>
          <p:cNvSpPr>
            <a:spLocks noGrp="1"/>
          </p:cNvSpPr>
          <p:nvPr>
            <p:ph type="title"/>
          </p:nvPr>
        </p:nvSpPr>
        <p:spPr>
          <a:xfrm>
            <a:off x="0" y="4626"/>
            <a:ext cx="9220200" cy="839945"/>
          </a:xfrm>
        </p:spPr>
        <p:txBody>
          <a:bodyPr>
            <a:spAutoFit/>
          </a:bodyPr>
          <a:lstStyle/>
          <a:p>
            <a:pPr algn="l"/>
            <a:r>
              <a:rPr lang="en-US" dirty="0"/>
              <a:t>(n,𝛄) on Molybdenum</a:t>
            </a:r>
            <a:endParaRPr lang="en-US" sz="3600" dirty="0"/>
          </a:p>
        </p:txBody>
      </p:sp>
      <p:sp>
        <p:nvSpPr>
          <p:cNvPr id="30" name="TextBox 29">
            <a:extLst>
              <a:ext uri="{FF2B5EF4-FFF2-40B4-BE49-F238E27FC236}">
                <a16:creationId xmlns:a16="http://schemas.microsoft.com/office/drawing/2014/main" id="{FBFF91B6-F554-E244-BE77-916BD3BD4C07}"/>
              </a:ext>
            </a:extLst>
          </p:cNvPr>
          <p:cNvSpPr txBox="1"/>
          <p:nvPr/>
        </p:nvSpPr>
        <p:spPr>
          <a:xfrm>
            <a:off x="316612" y="5714045"/>
            <a:ext cx="3321743" cy="904863"/>
          </a:xfrm>
          <a:prstGeom prst="rect">
            <a:avLst/>
          </a:prstGeom>
          <a:noFill/>
        </p:spPr>
        <p:txBody>
          <a:bodyPr wrap="none" rtlCol="0">
            <a:spAutoFit/>
          </a:bodyPr>
          <a:lstStyle/>
          <a:p>
            <a:r>
              <a:rPr lang="en-US" dirty="0"/>
              <a:t>additional:</a:t>
            </a:r>
          </a:p>
          <a:p>
            <a:r>
              <a:rPr lang="en-US" baseline="30000" dirty="0"/>
              <a:t>92</a:t>
            </a:r>
            <a:r>
              <a:rPr lang="en-US" dirty="0"/>
              <a:t>Mo(</a:t>
            </a:r>
            <a:r>
              <a:rPr lang="en-US" dirty="0" err="1"/>
              <a:t>n,p</a:t>
            </a:r>
            <a:r>
              <a:rPr lang="en-US" dirty="0"/>
              <a:t>) in NEA/HPRL</a:t>
            </a:r>
          </a:p>
        </p:txBody>
      </p:sp>
      <p:sp>
        <p:nvSpPr>
          <p:cNvPr id="31" name="TextBox 30">
            <a:extLst>
              <a:ext uri="{FF2B5EF4-FFF2-40B4-BE49-F238E27FC236}">
                <a16:creationId xmlns:a16="http://schemas.microsoft.com/office/drawing/2014/main" id="{528CA11D-350D-E743-870D-35607C1C8746}"/>
              </a:ext>
            </a:extLst>
          </p:cNvPr>
          <p:cNvSpPr txBox="1"/>
          <p:nvPr/>
        </p:nvSpPr>
        <p:spPr>
          <a:xfrm>
            <a:off x="316612" y="939796"/>
            <a:ext cx="3475608" cy="4622804"/>
          </a:xfrm>
          <a:prstGeom prst="rect">
            <a:avLst/>
          </a:prstGeom>
          <a:noFill/>
        </p:spPr>
        <p:txBody>
          <a:bodyPr wrap="square" rtlCol="0">
            <a:spAutoFit/>
          </a:bodyPr>
          <a:lstStyle/>
          <a:p>
            <a:pPr algn="just"/>
            <a:r>
              <a:rPr lang="en-US" sz="1600" dirty="0"/>
              <a:t>Applications in nuclear astrophysics include studies to interpret traces of s-process pollution in </a:t>
            </a:r>
            <a:r>
              <a:rPr lang="en-US" sz="1600" dirty="0" err="1"/>
              <a:t>SiC</a:t>
            </a:r>
            <a:r>
              <a:rPr lang="en-US" sz="1600" dirty="0"/>
              <a:t> grains and by providing strong constrains on the main s-process component in AGB stars (C-13 pocket).</a:t>
            </a:r>
          </a:p>
          <a:p>
            <a:pPr algn="just"/>
            <a:endParaRPr lang="en-US" sz="1600" dirty="0"/>
          </a:p>
          <a:p>
            <a:pPr algn="just"/>
            <a:r>
              <a:rPr lang="en-US" sz="1600" dirty="0"/>
              <a:t>Mo isotopes are currently found in nuclear reactors as fission products or in Mo-alloys in research or naval or space reactors. Moreover, in nuclear cycle Mo isotopes are taken into account in criticality safety studies for transport casks or irradiated fuel storage (use in burn-up credit) or in reprocessing plants (for example: </a:t>
            </a:r>
            <a:r>
              <a:rPr lang="en-US" sz="1600" dirty="0" err="1"/>
              <a:t>UPu-MoZr</a:t>
            </a:r>
            <a:r>
              <a:rPr lang="en-US" sz="1600" dirty="0"/>
              <a:t> deposits in reprocessing plant equipment). </a:t>
            </a:r>
          </a:p>
        </p:txBody>
      </p:sp>
    </p:spTree>
    <p:extLst>
      <p:ext uri="{BB962C8B-B14F-4D97-AF65-F5344CB8AC3E}">
        <p14:creationId xmlns:p14="http://schemas.microsoft.com/office/powerpoint/2010/main" val="3072685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ppt_x</p:attrName>
                                        </p:attrNameLst>
                                      </p:cBhvr>
                                      <p:tavLst>
                                        <p:tav tm="0">
                                          <p:val>
                                            <p:strVal val="#ppt_x-#ppt_w/2"/>
                                          </p:val>
                                        </p:tav>
                                        <p:tav tm="100000">
                                          <p:val>
                                            <p:strVal val="#ppt_x"/>
                                          </p:val>
                                        </p:tav>
                                      </p:tavLst>
                                    </p:anim>
                                    <p:anim calcmode="lin" valueType="num">
                                      <p:cBhvr>
                                        <p:cTn id="8" dur="500" fill="hold"/>
                                        <p:tgtEl>
                                          <p:spTgt spid="23"/>
                                        </p:tgtEl>
                                        <p:attrNameLst>
                                          <p:attrName>ppt_y</p:attrName>
                                        </p:attrNameLst>
                                      </p:cBhvr>
                                      <p:tavLst>
                                        <p:tav tm="0">
                                          <p:val>
                                            <p:strVal val="#ppt_y"/>
                                          </p:val>
                                        </p:tav>
                                        <p:tav tm="100000">
                                          <p:val>
                                            <p:strVal val="#ppt_y"/>
                                          </p:val>
                                        </p:tav>
                                      </p:tavLst>
                                    </p:anim>
                                    <p:anim calcmode="lin" valueType="num">
                                      <p:cBhvr>
                                        <p:cTn id="9" dur="500" fill="hold"/>
                                        <p:tgtEl>
                                          <p:spTgt spid="23"/>
                                        </p:tgtEl>
                                        <p:attrNameLst>
                                          <p:attrName>ppt_w</p:attrName>
                                        </p:attrNameLst>
                                      </p:cBhvr>
                                      <p:tavLst>
                                        <p:tav tm="0">
                                          <p:val>
                                            <p:fltVal val="0"/>
                                          </p:val>
                                        </p:tav>
                                        <p:tav tm="100000">
                                          <p:val>
                                            <p:strVal val="#ppt_w"/>
                                          </p:val>
                                        </p:tav>
                                      </p:tavLst>
                                    </p:anim>
                                    <p:anim calcmode="lin" valueType="num">
                                      <p:cBhvr>
                                        <p:cTn id="10" dur="500" fill="hold"/>
                                        <p:tgtEl>
                                          <p:spTgt spid="23"/>
                                        </p:tgtEl>
                                        <p:attrNameLst>
                                          <p:attrName>ppt_h</p:attrName>
                                        </p:attrNameLst>
                                      </p:cBhvr>
                                      <p:tavLst>
                                        <p:tav tm="0">
                                          <p:val>
                                            <p:strVal val="#ppt_h"/>
                                          </p:val>
                                        </p:tav>
                                        <p:tav tm="100000">
                                          <p:val>
                                            <p:strVal val="#ppt_h"/>
                                          </p:val>
                                        </p:tav>
                                      </p:tavLst>
                                    </p:anim>
                                  </p:childTnLst>
                                </p:cTn>
                              </p:par>
                            </p:childTnLst>
                          </p:cTn>
                        </p:par>
                        <p:par>
                          <p:cTn id="11" fill="hold">
                            <p:stCondLst>
                              <p:cond delay="500"/>
                            </p:stCondLst>
                            <p:childTnLst>
                              <p:par>
                                <p:cTn id="12" presetID="17" presetClass="entr" presetSubtype="8" fill="hold" grpId="0" nodeType="afterEffect">
                                  <p:stCondLst>
                                    <p:cond delay="0"/>
                                  </p:stCondLst>
                                  <p:childTnLst>
                                    <p:set>
                                      <p:cBhvr>
                                        <p:cTn id="13" dur="1" fill="hold">
                                          <p:stCondLst>
                                            <p:cond delay="0"/>
                                          </p:stCondLst>
                                        </p:cTn>
                                        <p:tgtEl>
                                          <p:spTgt spid="24"/>
                                        </p:tgtEl>
                                        <p:attrNameLst>
                                          <p:attrName>style.visibility</p:attrName>
                                        </p:attrNameLst>
                                      </p:cBhvr>
                                      <p:to>
                                        <p:strVal val="visible"/>
                                      </p:to>
                                    </p:set>
                                    <p:anim calcmode="lin" valueType="num">
                                      <p:cBhvr>
                                        <p:cTn id="14" dur="500" fill="hold"/>
                                        <p:tgtEl>
                                          <p:spTgt spid="24"/>
                                        </p:tgtEl>
                                        <p:attrNameLst>
                                          <p:attrName>ppt_x</p:attrName>
                                        </p:attrNameLst>
                                      </p:cBhvr>
                                      <p:tavLst>
                                        <p:tav tm="0">
                                          <p:val>
                                            <p:strVal val="#ppt_x-#ppt_w/2"/>
                                          </p:val>
                                        </p:tav>
                                        <p:tav tm="100000">
                                          <p:val>
                                            <p:strVal val="#ppt_x"/>
                                          </p:val>
                                        </p:tav>
                                      </p:tavLst>
                                    </p:anim>
                                    <p:anim calcmode="lin" valueType="num">
                                      <p:cBhvr>
                                        <p:cTn id="15" dur="500" fill="hold"/>
                                        <p:tgtEl>
                                          <p:spTgt spid="24"/>
                                        </p:tgtEl>
                                        <p:attrNameLst>
                                          <p:attrName>ppt_y</p:attrName>
                                        </p:attrNameLst>
                                      </p:cBhvr>
                                      <p:tavLst>
                                        <p:tav tm="0">
                                          <p:val>
                                            <p:strVal val="#ppt_y"/>
                                          </p:val>
                                        </p:tav>
                                        <p:tav tm="100000">
                                          <p:val>
                                            <p:strVal val="#ppt_y"/>
                                          </p:val>
                                        </p:tav>
                                      </p:tavLst>
                                    </p:anim>
                                    <p:anim calcmode="lin" valueType="num">
                                      <p:cBhvr>
                                        <p:cTn id="16" dur="500" fill="hold"/>
                                        <p:tgtEl>
                                          <p:spTgt spid="24"/>
                                        </p:tgtEl>
                                        <p:attrNameLst>
                                          <p:attrName>ppt_w</p:attrName>
                                        </p:attrNameLst>
                                      </p:cBhvr>
                                      <p:tavLst>
                                        <p:tav tm="0">
                                          <p:val>
                                            <p:fltVal val="0"/>
                                          </p:val>
                                        </p:tav>
                                        <p:tav tm="100000">
                                          <p:val>
                                            <p:strVal val="#ppt_w"/>
                                          </p:val>
                                        </p:tav>
                                      </p:tavLst>
                                    </p:anim>
                                    <p:anim calcmode="lin" valueType="num">
                                      <p:cBhvr>
                                        <p:cTn id="17" dur="500" fill="hold"/>
                                        <p:tgtEl>
                                          <p:spTgt spid="24"/>
                                        </p:tgtEl>
                                        <p:attrNameLst>
                                          <p:attrName>ppt_h</p:attrName>
                                        </p:attrNameLst>
                                      </p:cBhvr>
                                      <p:tavLst>
                                        <p:tav tm="0">
                                          <p:val>
                                            <p:strVal val="#ppt_h"/>
                                          </p:val>
                                        </p:tav>
                                        <p:tav tm="100000">
                                          <p:val>
                                            <p:strVal val="#ppt_h"/>
                                          </p:val>
                                        </p:tav>
                                      </p:tavLst>
                                    </p:anim>
                                  </p:childTnLst>
                                </p:cTn>
                              </p:par>
                            </p:childTnLst>
                          </p:cTn>
                        </p:par>
                        <p:par>
                          <p:cTn id="18" fill="hold">
                            <p:stCondLst>
                              <p:cond delay="1000"/>
                            </p:stCondLst>
                            <p:childTnLst>
                              <p:par>
                                <p:cTn id="19" presetID="18" presetClass="entr" presetSubtype="12" fill="hold" grpId="0" nodeType="after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strips(downLeft)">
                                      <p:cBhvr>
                                        <p:cTn id="21" dur="500"/>
                                        <p:tgtEl>
                                          <p:spTgt spid="25"/>
                                        </p:tgtEl>
                                      </p:cBhvr>
                                    </p:animEffect>
                                  </p:childTnLst>
                                </p:cTn>
                              </p:par>
                            </p:childTnLst>
                          </p:cTn>
                        </p:par>
                        <p:par>
                          <p:cTn id="22" fill="hold">
                            <p:stCondLst>
                              <p:cond delay="1500"/>
                            </p:stCondLst>
                            <p:childTnLst>
                              <p:par>
                                <p:cTn id="23" presetID="17" presetClass="entr" presetSubtype="8" fill="hold" grpId="0" nodeType="after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p:cTn id="25" dur="500" fill="hold"/>
                                        <p:tgtEl>
                                          <p:spTgt spid="26"/>
                                        </p:tgtEl>
                                        <p:attrNameLst>
                                          <p:attrName>ppt_x</p:attrName>
                                        </p:attrNameLst>
                                      </p:cBhvr>
                                      <p:tavLst>
                                        <p:tav tm="0">
                                          <p:val>
                                            <p:strVal val="#ppt_x-#ppt_w/2"/>
                                          </p:val>
                                        </p:tav>
                                        <p:tav tm="100000">
                                          <p:val>
                                            <p:strVal val="#ppt_x"/>
                                          </p:val>
                                        </p:tav>
                                      </p:tavLst>
                                    </p:anim>
                                    <p:anim calcmode="lin" valueType="num">
                                      <p:cBhvr>
                                        <p:cTn id="26" dur="500" fill="hold"/>
                                        <p:tgtEl>
                                          <p:spTgt spid="26"/>
                                        </p:tgtEl>
                                        <p:attrNameLst>
                                          <p:attrName>ppt_y</p:attrName>
                                        </p:attrNameLst>
                                      </p:cBhvr>
                                      <p:tavLst>
                                        <p:tav tm="0">
                                          <p:val>
                                            <p:strVal val="#ppt_y"/>
                                          </p:val>
                                        </p:tav>
                                        <p:tav tm="100000">
                                          <p:val>
                                            <p:strVal val="#ppt_y"/>
                                          </p:val>
                                        </p:tav>
                                      </p:tavLst>
                                    </p:anim>
                                    <p:anim calcmode="lin" valueType="num">
                                      <p:cBhvr>
                                        <p:cTn id="27" dur="500" fill="hold"/>
                                        <p:tgtEl>
                                          <p:spTgt spid="26"/>
                                        </p:tgtEl>
                                        <p:attrNameLst>
                                          <p:attrName>ppt_w</p:attrName>
                                        </p:attrNameLst>
                                      </p:cBhvr>
                                      <p:tavLst>
                                        <p:tav tm="0">
                                          <p:val>
                                            <p:fltVal val="0"/>
                                          </p:val>
                                        </p:tav>
                                        <p:tav tm="100000">
                                          <p:val>
                                            <p:strVal val="#ppt_w"/>
                                          </p:val>
                                        </p:tav>
                                      </p:tavLst>
                                    </p:anim>
                                    <p:anim calcmode="lin" valueType="num">
                                      <p:cBhvr>
                                        <p:cTn id="28" dur="500" fill="hold"/>
                                        <p:tgtEl>
                                          <p:spTgt spid="26"/>
                                        </p:tgtEl>
                                        <p:attrNameLst>
                                          <p:attrName>ppt_h</p:attrName>
                                        </p:attrNameLst>
                                      </p:cBhvr>
                                      <p:tavLst>
                                        <p:tav tm="0">
                                          <p:val>
                                            <p:strVal val="#ppt_h"/>
                                          </p:val>
                                        </p:tav>
                                        <p:tav tm="100000">
                                          <p:val>
                                            <p:strVal val="#ppt_h"/>
                                          </p:val>
                                        </p:tav>
                                      </p:tavLst>
                                    </p:anim>
                                  </p:childTnLst>
                                </p:cTn>
                              </p:par>
                            </p:childTnLst>
                          </p:cTn>
                        </p:par>
                        <p:par>
                          <p:cTn id="29" fill="hold">
                            <p:stCondLst>
                              <p:cond delay="2000"/>
                            </p:stCondLst>
                            <p:childTnLst>
                              <p:par>
                                <p:cTn id="30" presetID="18" presetClass="entr" presetSubtype="12"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strips(downLeft)">
                                      <p:cBhvr>
                                        <p:cTn id="32" dur="500"/>
                                        <p:tgtEl>
                                          <p:spTgt spid="27"/>
                                        </p:tgtEl>
                                      </p:cBhvr>
                                    </p:animEffect>
                                  </p:childTnLst>
                                </p:cTn>
                              </p:par>
                            </p:childTnLst>
                          </p:cTn>
                        </p:par>
                        <p:par>
                          <p:cTn id="33" fill="hold">
                            <p:stCondLst>
                              <p:cond delay="2500"/>
                            </p:stCondLst>
                            <p:childTnLst>
                              <p:par>
                                <p:cTn id="34" presetID="17" presetClass="entr" presetSubtype="8" fill="hold" grpId="0" nodeType="afterEffect">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cBhvr>
                                        <p:cTn id="36" dur="500" fill="hold"/>
                                        <p:tgtEl>
                                          <p:spTgt spid="5"/>
                                        </p:tgtEl>
                                        <p:attrNameLst>
                                          <p:attrName>ppt_x</p:attrName>
                                        </p:attrNameLst>
                                      </p:cBhvr>
                                      <p:tavLst>
                                        <p:tav tm="0">
                                          <p:val>
                                            <p:strVal val="#ppt_x-#ppt_w/2"/>
                                          </p:val>
                                        </p:tav>
                                        <p:tav tm="100000">
                                          <p:val>
                                            <p:strVal val="#ppt_x"/>
                                          </p:val>
                                        </p:tav>
                                      </p:tavLst>
                                    </p:anim>
                                    <p:anim calcmode="lin" valueType="num">
                                      <p:cBhvr>
                                        <p:cTn id="37" dur="500" fill="hold"/>
                                        <p:tgtEl>
                                          <p:spTgt spid="5"/>
                                        </p:tgtEl>
                                        <p:attrNameLst>
                                          <p:attrName>ppt_y</p:attrName>
                                        </p:attrNameLst>
                                      </p:cBhvr>
                                      <p:tavLst>
                                        <p:tav tm="0">
                                          <p:val>
                                            <p:strVal val="#ppt_y"/>
                                          </p:val>
                                        </p:tav>
                                        <p:tav tm="100000">
                                          <p:val>
                                            <p:strVal val="#ppt_y"/>
                                          </p:val>
                                        </p:tav>
                                      </p:tavLst>
                                    </p:anim>
                                    <p:anim calcmode="lin" valueType="num">
                                      <p:cBhvr>
                                        <p:cTn id="38" dur="500" fill="hold"/>
                                        <p:tgtEl>
                                          <p:spTgt spid="5"/>
                                        </p:tgtEl>
                                        <p:attrNameLst>
                                          <p:attrName>ppt_w</p:attrName>
                                        </p:attrNameLst>
                                      </p:cBhvr>
                                      <p:tavLst>
                                        <p:tav tm="0">
                                          <p:val>
                                            <p:fltVal val="0"/>
                                          </p:val>
                                        </p:tav>
                                        <p:tav tm="100000">
                                          <p:val>
                                            <p:strVal val="#ppt_w"/>
                                          </p:val>
                                        </p:tav>
                                      </p:tavLst>
                                    </p:anim>
                                    <p:anim calcmode="lin" valueType="num">
                                      <p:cBhvr>
                                        <p:cTn id="39" dur="500" fill="hold"/>
                                        <p:tgtEl>
                                          <p:spTgt spid="5"/>
                                        </p:tgtEl>
                                        <p:attrNameLst>
                                          <p:attrName>ppt_h</p:attrName>
                                        </p:attrNameLst>
                                      </p:cBhvr>
                                      <p:tavLst>
                                        <p:tav tm="0">
                                          <p:val>
                                            <p:strVal val="#ppt_h"/>
                                          </p:val>
                                        </p:tav>
                                        <p:tav tm="100000">
                                          <p:val>
                                            <p:strVal val="#ppt_h"/>
                                          </p:val>
                                        </p:tav>
                                      </p:tavLst>
                                    </p:anim>
                                  </p:childTnLst>
                                </p:cTn>
                              </p:par>
                            </p:childTnLst>
                          </p:cTn>
                        </p:par>
                        <p:par>
                          <p:cTn id="40" fill="hold">
                            <p:stCondLst>
                              <p:cond delay="3000"/>
                            </p:stCondLst>
                            <p:childTnLst>
                              <p:par>
                                <p:cTn id="41" presetID="17" presetClass="entr" presetSubtype="8"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p:cTn id="43" dur="500" fill="hold"/>
                                        <p:tgtEl>
                                          <p:spTgt spid="6"/>
                                        </p:tgtEl>
                                        <p:attrNameLst>
                                          <p:attrName>ppt_x</p:attrName>
                                        </p:attrNameLst>
                                      </p:cBhvr>
                                      <p:tavLst>
                                        <p:tav tm="0">
                                          <p:val>
                                            <p:strVal val="#ppt_x-#ppt_w/2"/>
                                          </p:val>
                                        </p:tav>
                                        <p:tav tm="100000">
                                          <p:val>
                                            <p:strVal val="#ppt_x"/>
                                          </p:val>
                                        </p:tav>
                                      </p:tavLst>
                                    </p:anim>
                                    <p:anim calcmode="lin" valueType="num">
                                      <p:cBhvr>
                                        <p:cTn id="44" dur="500" fill="hold"/>
                                        <p:tgtEl>
                                          <p:spTgt spid="6"/>
                                        </p:tgtEl>
                                        <p:attrNameLst>
                                          <p:attrName>ppt_y</p:attrName>
                                        </p:attrNameLst>
                                      </p:cBhvr>
                                      <p:tavLst>
                                        <p:tav tm="0">
                                          <p:val>
                                            <p:strVal val="#ppt_y"/>
                                          </p:val>
                                        </p:tav>
                                        <p:tav tm="100000">
                                          <p:val>
                                            <p:strVal val="#ppt_y"/>
                                          </p:val>
                                        </p:tav>
                                      </p:tavLst>
                                    </p:anim>
                                    <p:anim calcmode="lin" valueType="num">
                                      <p:cBhvr>
                                        <p:cTn id="45" dur="500" fill="hold"/>
                                        <p:tgtEl>
                                          <p:spTgt spid="6"/>
                                        </p:tgtEl>
                                        <p:attrNameLst>
                                          <p:attrName>ppt_w</p:attrName>
                                        </p:attrNameLst>
                                      </p:cBhvr>
                                      <p:tavLst>
                                        <p:tav tm="0">
                                          <p:val>
                                            <p:fltVal val="0"/>
                                          </p:val>
                                        </p:tav>
                                        <p:tav tm="100000">
                                          <p:val>
                                            <p:strVal val="#ppt_w"/>
                                          </p:val>
                                        </p:tav>
                                      </p:tavLst>
                                    </p:anim>
                                    <p:anim calcmode="lin" valueType="num">
                                      <p:cBhvr>
                                        <p:cTn id="46" dur="500" fill="hold"/>
                                        <p:tgtEl>
                                          <p:spTgt spid="6"/>
                                        </p:tgtEl>
                                        <p:attrNameLst>
                                          <p:attrName>ppt_h</p:attrName>
                                        </p:attrNameLst>
                                      </p:cBhvr>
                                      <p:tavLst>
                                        <p:tav tm="0">
                                          <p:val>
                                            <p:strVal val="#ppt_h"/>
                                          </p:val>
                                        </p:tav>
                                        <p:tav tm="100000">
                                          <p:val>
                                            <p:strVal val="#ppt_h"/>
                                          </p:val>
                                        </p:tav>
                                      </p:tavLst>
                                    </p:anim>
                                  </p:childTnLst>
                                </p:cTn>
                              </p:par>
                            </p:childTnLst>
                          </p:cTn>
                        </p:par>
                        <p:par>
                          <p:cTn id="47" fill="hold">
                            <p:stCondLst>
                              <p:cond delay="3500"/>
                            </p:stCondLst>
                            <p:childTnLst>
                              <p:par>
                                <p:cTn id="48" presetID="17" presetClass="entr" presetSubtype="8" fill="hold" grpId="0" nodeType="afterEffect">
                                  <p:stCondLst>
                                    <p:cond delay="0"/>
                                  </p:stCondLst>
                                  <p:childTnLst>
                                    <p:set>
                                      <p:cBhvr>
                                        <p:cTn id="49" dur="1" fill="hold">
                                          <p:stCondLst>
                                            <p:cond delay="0"/>
                                          </p:stCondLst>
                                        </p:cTn>
                                        <p:tgtEl>
                                          <p:spTgt spid="7"/>
                                        </p:tgtEl>
                                        <p:attrNameLst>
                                          <p:attrName>style.visibility</p:attrName>
                                        </p:attrNameLst>
                                      </p:cBhvr>
                                      <p:to>
                                        <p:strVal val="visible"/>
                                      </p:to>
                                    </p:set>
                                    <p:anim calcmode="lin" valueType="num">
                                      <p:cBhvr>
                                        <p:cTn id="50" dur="500" fill="hold"/>
                                        <p:tgtEl>
                                          <p:spTgt spid="7"/>
                                        </p:tgtEl>
                                        <p:attrNameLst>
                                          <p:attrName>ppt_x</p:attrName>
                                        </p:attrNameLst>
                                      </p:cBhvr>
                                      <p:tavLst>
                                        <p:tav tm="0">
                                          <p:val>
                                            <p:strVal val="#ppt_x-#ppt_w/2"/>
                                          </p:val>
                                        </p:tav>
                                        <p:tav tm="100000">
                                          <p:val>
                                            <p:strVal val="#ppt_x"/>
                                          </p:val>
                                        </p:tav>
                                      </p:tavLst>
                                    </p:anim>
                                    <p:anim calcmode="lin" valueType="num">
                                      <p:cBhvr>
                                        <p:cTn id="51" dur="500" fill="hold"/>
                                        <p:tgtEl>
                                          <p:spTgt spid="7"/>
                                        </p:tgtEl>
                                        <p:attrNameLst>
                                          <p:attrName>ppt_y</p:attrName>
                                        </p:attrNameLst>
                                      </p:cBhvr>
                                      <p:tavLst>
                                        <p:tav tm="0">
                                          <p:val>
                                            <p:strVal val="#ppt_y"/>
                                          </p:val>
                                        </p:tav>
                                        <p:tav tm="100000">
                                          <p:val>
                                            <p:strVal val="#ppt_y"/>
                                          </p:val>
                                        </p:tav>
                                      </p:tavLst>
                                    </p:anim>
                                    <p:anim calcmode="lin" valueType="num">
                                      <p:cBhvr>
                                        <p:cTn id="52" dur="500" fill="hold"/>
                                        <p:tgtEl>
                                          <p:spTgt spid="7"/>
                                        </p:tgtEl>
                                        <p:attrNameLst>
                                          <p:attrName>ppt_w</p:attrName>
                                        </p:attrNameLst>
                                      </p:cBhvr>
                                      <p:tavLst>
                                        <p:tav tm="0">
                                          <p:val>
                                            <p:fltVal val="0"/>
                                          </p:val>
                                        </p:tav>
                                        <p:tav tm="100000">
                                          <p:val>
                                            <p:strVal val="#ppt_w"/>
                                          </p:val>
                                        </p:tav>
                                      </p:tavLst>
                                    </p:anim>
                                    <p:anim calcmode="lin" valueType="num">
                                      <p:cBhvr>
                                        <p:cTn id="53" dur="500" fill="hold"/>
                                        <p:tgtEl>
                                          <p:spTgt spid="7"/>
                                        </p:tgtEl>
                                        <p:attrNameLst>
                                          <p:attrName>ppt_h</p:attrName>
                                        </p:attrNameLst>
                                      </p:cBhvr>
                                      <p:tavLst>
                                        <p:tav tm="0">
                                          <p:val>
                                            <p:strVal val="#ppt_h"/>
                                          </p:val>
                                        </p:tav>
                                        <p:tav tm="100000">
                                          <p:val>
                                            <p:strVal val="#ppt_h"/>
                                          </p:val>
                                        </p:tav>
                                      </p:tavLst>
                                    </p:anim>
                                  </p:childTnLst>
                                </p:cTn>
                              </p:par>
                            </p:childTnLst>
                          </p:cTn>
                        </p:par>
                        <p:par>
                          <p:cTn id="54" fill="hold">
                            <p:stCondLst>
                              <p:cond delay="4000"/>
                            </p:stCondLst>
                            <p:childTnLst>
                              <p:par>
                                <p:cTn id="55" presetID="18" presetClass="entr" presetSubtype="12"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strips(downLeft)">
                                      <p:cBhvr>
                                        <p:cTn id="57" dur="500"/>
                                        <p:tgtEl>
                                          <p:spTgt spid="17"/>
                                        </p:tgtEl>
                                      </p:cBhvr>
                                    </p:animEffect>
                                  </p:childTnLst>
                                </p:cTn>
                              </p:par>
                              <p:par>
                                <p:cTn id="58" presetID="17" presetClass="entr" presetSubtype="8" fill="hold" grpId="0" nodeType="withEffect">
                                  <p:stCondLst>
                                    <p:cond delay="0"/>
                                  </p:stCondLst>
                                  <p:childTnLst>
                                    <p:set>
                                      <p:cBhvr>
                                        <p:cTn id="59" dur="1" fill="hold">
                                          <p:stCondLst>
                                            <p:cond delay="0"/>
                                          </p:stCondLst>
                                        </p:cTn>
                                        <p:tgtEl>
                                          <p:spTgt spid="8"/>
                                        </p:tgtEl>
                                        <p:attrNameLst>
                                          <p:attrName>style.visibility</p:attrName>
                                        </p:attrNameLst>
                                      </p:cBhvr>
                                      <p:to>
                                        <p:strVal val="visible"/>
                                      </p:to>
                                    </p:set>
                                    <p:anim calcmode="lin" valueType="num">
                                      <p:cBhvr>
                                        <p:cTn id="60" dur="500" fill="hold"/>
                                        <p:tgtEl>
                                          <p:spTgt spid="8"/>
                                        </p:tgtEl>
                                        <p:attrNameLst>
                                          <p:attrName>ppt_x</p:attrName>
                                        </p:attrNameLst>
                                      </p:cBhvr>
                                      <p:tavLst>
                                        <p:tav tm="0">
                                          <p:val>
                                            <p:strVal val="#ppt_x-#ppt_w/2"/>
                                          </p:val>
                                        </p:tav>
                                        <p:tav tm="100000">
                                          <p:val>
                                            <p:strVal val="#ppt_x"/>
                                          </p:val>
                                        </p:tav>
                                      </p:tavLst>
                                    </p:anim>
                                    <p:anim calcmode="lin" valueType="num">
                                      <p:cBhvr>
                                        <p:cTn id="61" dur="500" fill="hold"/>
                                        <p:tgtEl>
                                          <p:spTgt spid="8"/>
                                        </p:tgtEl>
                                        <p:attrNameLst>
                                          <p:attrName>ppt_y</p:attrName>
                                        </p:attrNameLst>
                                      </p:cBhvr>
                                      <p:tavLst>
                                        <p:tav tm="0">
                                          <p:val>
                                            <p:strVal val="#ppt_y"/>
                                          </p:val>
                                        </p:tav>
                                        <p:tav tm="100000">
                                          <p:val>
                                            <p:strVal val="#ppt_y"/>
                                          </p:val>
                                        </p:tav>
                                      </p:tavLst>
                                    </p:anim>
                                    <p:anim calcmode="lin" valueType="num">
                                      <p:cBhvr>
                                        <p:cTn id="62" dur="500" fill="hold"/>
                                        <p:tgtEl>
                                          <p:spTgt spid="8"/>
                                        </p:tgtEl>
                                        <p:attrNameLst>
                                          <p:attrName>ppt_w</p:attrName>
                                        </p:attrNameLst>
                                      </p:cBhvr>
                                      <p:tavLst>
                                        <p:tav tm="0">
                                          <p:val>
                                            <p:fltVal val="0"/>
                                          </p:val>
                                        </p:tav>
                                        <p:tav tm="100000">
                                          <p:val>
                                            <p:strVal val="#ppt_w"/>
                                          </p:val>
                                        </p:tav>
                                      </p:tavLst>
                                    </p:anim>
                                    <p:anim calcmode="lin" valueType="num">
                                      <p:cBhvr>
                                        <p:cTn id="63" dur="500" fill="hold"/>
                                        <p:tgtEl>
                                          <p:spTgt spid="8"/>
                                        </p:tgtEl>
                                        <p:attrNameLst>
                                          <p:attrName>ppt_h</p:attrName>
                                        </p:attrNameLst>
                                      </p:cBhvr>
                                      <p:tavLst>
                                        <p:tav tm="0">
                                          <p:val>
                                            <p:strVal val="#ppt_h"/>
                                          </p:val>
                                        </p:tav>
                                        <p:tav tm="100000">
                                          <p:val>
                                            <p:strVal val="#ppt_h"/>
                                          </p:val>
                                        </p:tav>
                                      </p:tavLst>
                                    </p:anim>
                                  </p:childTnLst>
                                </p:cTn>
                              </p:par>
                            </p:childTnLst>
                          </p:cTn>
                        </p:par>
                        <p:par>
                          <p:cTn id="64" fill="hold">
                            <p:stCondLst>
                              <p:cond delay="4500"/>
                            </p:stCondLst>
                            <p:childTnLst>
                              <p:par>
                                <p:cTn id="65" presetID="17" presetClass="entr" presetSubtype="8"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 calcmode="lin" valueType="num">
                                      <p:cBhvr>
                                        <p:cTn id="67" dur="500" fill="hold"/>
                                        <p:tgtEl>
                                          <p:spTgt spid="19"/>
                                        </p:tgtEl>
                                        <p:attrNameLst>
                                          <p:attrName>ppt_x</p:attrName>
                                        </p:attrNameLst>
                                      </p:cBhvr>
                                      <p:tavLst>
                                        <p:tav tm="0">
                                          <p:val>
                                            <p:strVal val="#ppt_x-#ppt_w/2"/>
                                          </p:val>
                                        </p:tav>
                                        <p:tav tm="100000">
                                          <p:val>
                                            <p:strVal val="#ppt_x"/>
                                          </p:val>
                                        </p:tav>
                                      </p:tavLst>
                                    </p:anim>
                                    <p:anim calcmode="lin" valueType="num">
                                      <p:cBhvr>
                                        <p:cTn id="68" dur="500" fill="hold"/>
                                        <p:tgtEl>
                                          <p:spTgt spid="19"/>
                                        </p:tgtEl>
                                        <p:attrNameLst>
                                          <p:attrName>ppt_y</p:attrName>
                                        </p:attrNameLst>
                                      </p:cBhvr>
                                      <p:tavLst>
                                        <p:tav tm="0">
                                          <p:val>
                                            <p:strVal val="#ppt_y"/>
                                          </p:val>
                                        </p:tav>
                                        <p:tav tm="100000">
                                          <p:val>
                                            <p:strVal val="#ppt_y"/>
                                          </p:val>
                                        </p:tav>
                                      </p:tavLst>
                                    </p:anim>
                                    <p:anim calcmode="lin" valueType="num">
                                      <p:cBhvr>
                                        <p:cTn id="69" dur="500" fill="hold"/>
                                        <p:tgtEl>
                                          <p:spTgt spid="19"/>
                                        </p:tgtEl>
                                        <p:attrNameLst>
                                          <p:attrName>ppt_w</p:attrName>
                                        </p:attrNameLst>
                                      </p:cBhvr>
                                      <p:tavLst>
                                        <p:tav tm="0">
                                          <p:val>
                                            <p:fltVal val="0"/>
                                          </p:val>
                                        </p:tav>
                                        <p:tav tm="100000">
                                          <p:val>
                                            <p:strVal val="#ppt_w"/>
                                          </p:val>
                                        </p:tav>
                                      </p:tavLst>
                                    </p:anim>
                                    <p:anim calcmode="lin" valueType="num">
                                      <p:cBhvr>
                                        <p:cTn id="70" dur="500" fill="hold"/>
                                        <p:tgtEl>
                                          <p:spTgt spid="19"/>
                                        </p:tgtEl>
                                        <p:attrNameLst>
                                          <p:attrName>ppt_h</p:attrName>
                                        </p:attrNameLst>
                                      </p:cBhvr>
                                      <p:tavLst>
                                        <p:tav tm="0">
                                          <p:val>
                                            <p:strVal val="#ppt_h"/>
                                          </p:val>
                                        </p:tav>
                                        <p:tav tm="100000">
                                          <p:val>
                                            <p:strVal val="#ppt_h"/>
                                          </p:val>
                                        </p:tav>
                                      </p:tavLst>
                                    </p:anim>
                                  </p:childTnLst>
                                </p:cTn>
                              </p:par>
                            </p:childTnLst>
                          </p:cTn>
                        </p:par>
                        <p:par>
                          <p:cTn id="71" fill="hold">
                            <p:stCondLst>
                              <p:cond delay="5000"/>
                            </p:stCondLst>
                            <p:childTnLst>
                              <p:par>
                                <p:cTn id="72" presetID="18" presetClass="entr" presetSubtype="12" fill="hold" grpId="0" nodeType="afterEffect">
                                  <p:stCondLst>
                                    <p:cond delay="0"/>
                                  </p:stCondLst>
                                  <p:childTnLst>
                                    <p:set>
                                      <p:cBhvr>
                                        <p:cTn id="73" dur="1" fill="hold">
                                          <p:stCondLst>
                                            <p:cond delay="0"/>
                                          </p:stCondLst>
                                        </p:cTn>
                                        <p:tgtEl>
                                          <p:spTgt spid="20"/>
                                        </p:tgtEl>
                                        <p:attrNameLst>
                                          <p:attrName>style.visibility</p:attrName>
                                        </p:attrNameLst>
                                      </p:cBhvr>
                                      <p:to>
                                        <p:strVal val="visible"/>
                                      </p:to>
                                    </p:set>
                                    <p:animEffect transition="in" filter="strips(downLeft)">
                                      <p:cBhvr>
                                        <p:cTn id="74" dur="500"/>
                                        <p:tgtEl>
                                          <p:spTgt spid="20"/>
                                        </p:tgtEl>
                                      </p:cBhvr>
                                    </p:animEffect>
                                  </p:childTnLst>
                                </p:cTn>
                              </p:par>
                              <p:par>
                                <p:cTn id="75" presetID="17" presetClass="entr" presetSubtype="8" fill="hold" grpId="0" nodeType="withEffect">
                                  <p:stCondLst>
                                    <p:cond delay="0"/>
                                  </p:stCondLst>
                                  <p:childTnLst>
                                    <p:set>
                                      <p:cBhvr>
                                        <p:cTn id="76" dur="1" fill="hold">
                                          <p:stCondLst>
                                            <p:cond delay="0"/>
                                          </p:stCondLst>
                                        </p:cTn>
                                        <p:tgtEl>
                                          <p:spTgt spid="18"/>
                                        </p:tgtEl>
                                        <p:attrNameLst>
                                          <p:attrName>style.visibility</p:attrName>
                                        </p:attrNameLst>
                                      </p:cBhvr>
                                      <p:to>
                                        <p:strVal val="visible"/>
                                      </p:to>
                                    </p:set>
                                    <p:anim calcmode="lin" valueType="num">
                                      <p:cBhvr>
                                        <p:cTn id="77" dur="500" fill="hold"/>
                                        <p:tgtEl>
                                          <p:spTgt spid="18"/>
                                        </p:tgtEl>
                                        <p:attrNameLst>
                                          <p:attrName>ppt_x</p:attrName>
                                        </p:attrNameLst>
                                      </p:cBhvr>
                                      <p:tavLst>
                                        <p:tav tm="0">
                                          <p:val>
                                            <p:strVal val="#ppt_x-#ppt_w/2"/>
                                          </p:val>
                                        </p:tav>
                                        <p:tav tm="100000">
                                          <p:val>
                                            <p:strVal val="#ppt_x"/>
                                          </p:val>
                                        </p:tav>
                                      </p:tavLst>
                                    </p:anim>
                                    <p:anim calcmode="lin" valueType="num">
                                      <p:cBhvr>
                                        <p:cTn id="78" dur="500" fill="hold"/>
                                        <p:tgtEl>
                                          <p:spTgt spid="18"/>
                                        </p:tgtEl>
                                        <p:attrNameLst>
                                          <p:attrName>ppt_y</p:attrName>
                                        </p:attrNameLst>
                                      </p:cBhvr>
                                      <p:tavLst>
                                        <p:tav tm="0">
                                          <p:val>
                                            <p:strVal val="#ppt_y"/>
                                          </p:val>
                                        </p:tav>
                                        <p:tav tm="100000">
                                          <p:val>
                                            <p:strVal val="#ppt_y"/>
                                          </p:val>
                                        </p:tav>
                                      </p:tavLst>
                                    </p:anim>
                                    <p:anim calcmode="lin" valueType="num">
                                      <p:cBhvr>
                                        <p:cTn id="79" dur="500" fill="hold"/>
                                        <p:tgtEl>
                                          <p:spTgt spid="18"/>
                                        </p:tgtEl>
                                        <p:attrNameLst>
                                          <p:attrName>ppt_w</p:attrName>
                                        </p:attrNameLst>
                                      </p:cBhvr>
                                      <p:tavLst>
                                        <p:tav tm="0">
                                          <p:val>
                                            <p:fltVal val="0"/>
                                          </p:val>
                                        </p:tav>
                                        <p:tav tm="100000">
                                          <p:val>
                                            <p:strVal val="#ppt_w"/>
                                          </p:val>
                                        </p:tav>
                                      </p:tavLst>
                                    </p:anim>
                                    <p:anim calcmode="lin" valueType="num">
                                      <p:cBhvr>
                                        <p:cTn id="80" dur="500" fill="hold"/>
                                        <p:tgtEl>
                                          <p:spTgt spid="18"/>
                                        </p:tgtEl>
                                        <p:attrNameLst>
                                          <p:attrName>ppt_h</p:attrName>
                                        </p:attrNameLst>
                                      </p:cBhvr>
                                      <p:tavLst>
                                        <p:tav tm="0">
                                          <p:val>
                                            <p:strVal val="#ppt_h"/>
                                          </p:val>
                                        </p:tav>
                                        <p:tav tm="100000">
                                          <p:val>
                                            <p:strVal val="#ppt_h"/>
                                          </p:val>
                                        </p:tav>
                                      </p:tavLst>
                                    </p:anim>
                                  </p:childTnLst>
                                </p:cTn>
                              </p:par>
                            </p:childTnLst>
                          </p:cTn>
                        </p:par>
                        <p:par>
                          <p:cTn id="81" fill="hold">
                            <p:stCondLst>
                              <p:cond delay="5500"/>
                            </p:stCondLst>
                            <p:childTnLst>
                              <p:par>
                                <p:cTn id="82" presetID="17" presetClass="entr" presetSubtype="8" fill="hold" grpId="0" nodeType="afterEffect">
                                  <p:stCondLst>
                                    <p:cond delay="0"/>
                                  </p:stCondLst>
                                  <p:childTnLst>
                                    <p:set>
                                      <p:cBhvr>
                                        <p:cTn id="83" dur="1" fill="hold">
                                          <p:stCondLst>
                                            <p:cond delay="0"/>
                                          </p:stCondLst>
                                        </p:cTn>
                                        <p:tgtEl>
                                          <p:spTgt spid="21"/>
                                        </p:tgtEl>
                                        <p:attrNameLst>
                                          <p:attrName>style.visibility</p:attrName>
                                        </p:attrNameLst>
                                      </p:cBhvr>
                                      <p:to>
                                        <p:strVal val="visible"/>
                                      </p:to>
                                    </p:set>
                                    <p:anim calcmode="lin" valueType="num">
                                      <p:cBhvr>
                                        <p:cTn id="84" dur="500" fill="hold"/>
                                        <p:tgtEl>
                                          <p:spTgt spid="21"/>
                                        </p:tgtEl>
                                        <p:attrNameLst>
                                          <p:attrName>ppt_x</p:attrName>
                                        </p:attrNameLst>
                                      </p:cBhvr>
                                      <p:tavLst>
                                        <p:tav tm="0">
                                          <p:val>
                                            <p:strVal val="#ppt_x-#ppt_w/2"/>
                                          </p:val>
                                        </p:tav>
                                        <p:tav tm="100000">
                                          <p:val>
                                            <p:strVal val="#ppt_x"/>
                                          </p:val>
                                        </p:tav>
                                      </p:tavLst>
                                    </p:anim>
                                    <p:anim calcmode="lin" valueType="num">
                                      <p:cBhvr>
                                        <p:cTn id="85" dur="500" fill="hold"/>
                                        <p:tgtEl>
                                          <p:spTgt spid="21"/>
                                        </p:tgtEl>
                                        <p:attrNameLst>
                                          <p:attrName>ppt_y</p:attrName>
                                        </p:attrNameLst>
                                      </p:cBhvr>
                                      <p:tavLst>
                                        <p:tav tm="0">
                                          <p:val>
                                            <p:strVal val="#ppt_y"/>
                                          </p:val>
                                        </p:tav>
                                        <p:tav tm="100000">
                                          <p:val>
                                            <p:strVal val="#ppt_y"/>
                                          </p:val>
                                        </p:tav>
                                      </p:tavLst>
                                    </p:anim>
                                    <p:anim calcmode="lin" valueType="num">
                                      <p:cBhvr>
                                        <p:cTn id="86" dur="500" fill="hold"/>
                                        <p:tgtEl>
                                          <p:spTgt spid="21"/>
                                        </p:tgtEl>
                                        <p:attrNameLst>
                                          <p:attrName>ppt_w</p:attrName>
                                        </p:attrNameLst>
                                      </p:cBhvr>
                                      <p:tavLst>
                                        <p:tav tm="0">
                                          <p:val>
                                            <p:fltVal val="0"/>
                                          </p:val>
                                        </p:tav>
                                        <p:tav tm="100000">
                                          <p:val>
                                            <p:strVal val="#ppt_w"/>
                                          </p:val>
                                        </p:tav>
                                      </p:tavLst>
                                    </p:anim>
                                    <p:anim calcmode="lin" valueType="num">
                                      <p:cBhvr>
                                        <p:cTn id="87" dur="500" fill="hold"/>
                                        <p:tgtEl>
                                          <p:spTgt spid="21"/>
                                        </p:tgtEl>
                                        <p:attrNameLst>
                                          <p:attrName>ppt_h</p:attrName>
                                        </p:attrNameLst>
                                      </p:cBhvr>
                                      <p:tavLst>
                                        <p:tav tm="0">
                                          <p:val>
                                            <p:strVal val="#ppt_h"/>
                                          </p:val>
                                        </p:tav>
                                        <p:tav tm="100000">
                                          <p:val>
                                            <p:strVal val="#ppt_h"/>
                                          </p:val>
                                        </p:tav>
                                      </p:tavLst>
                                    </p:anim>
                                  </p:childTnLst>
                                </p:cTn>
                              </p:par>
                            </p:childTnLst>
                          </p:cTn>
                        </p:par>
                        <p:par>
                          <p:cTn id="88" fill="hold">
                            <p:stCondLst>
                              <p:cond delay="6000"/>
                            </p:stCondLst>
                            <p:childTnLst>
                              <p:par>
                                <p:cTn id="89" presetID="17" presetClass="entr" presetSubtype="8" fill="hold" grpId="0" nodeType="afterEffect">
                                  <p:stCondLst>
                                    <p:cond delay="0"/>
                                  </p:stCondLst>
                                  <p:childTnLst>
                                    <p:set>
                                      <p:cBhvr>
                                        <p:cTn id="90" dur="1" fill="hold">
                                          <p:stCondLst>
                                            <p:cond delay="0"/>
                                          </p:stCondLst>
                                        </p:cTn>
                                        <p:tgtEl>
                                          <p:spTgt spid="9"/>
                                        </p:tgtEl>
                                        <p:attrNameLst>
                                          <p:attrName>style.visibility</p:attrName>
                                        </p:attrNameLst>
                                      </p:cBhvr>
                                      <p:to>
                                        <p:strVal val="visible"/>
                                      </p:to>
                                    </p:set>
                                    <p:anim calcmode="lin" valueType="num">
                                      <p:cBhvr>
                                        <p:cTn id="91" dur="500" fill="hold"/>
                                        <p:tgtEl>
                                          <p:spTgt spid="9"/>
                                        </p:tgtEl>
                                        <p:attrNameLst>
                                          <p:attrName>ppt_x</p:attrName>
                                        </p:attrNameLst>
                                      </p:cBhvr>
                                      <p:tavLst>
                                        <p:tav tm="0">
                                          <p:val>
                                            <p:strVal val="#ppt_x-#ppt_w/2"/>
                                          </p:val>
                                        </p:tav>
                                        <p:tav tm="100000">
                                          <p:val>
                                            <p:strVal val="#ppt_x"/>
                                          </p:val>
                                        </p:tav>
                                      </p:tavLst>
                                    </p:anim>
                                    <p:anim calcmode="lin" valueType="num">
                                      <p:cBhvr>
                                        <p:cTn id="92" dur="500" fill="hold"/>
                                        <p:tgtEl>
                                          <p:spTgt spid="9"/>
                                        </p:tgtEl>
                                        <p:attrNameLst>
                                          <p:attrName>ppt_y</p:attrName>
                                        </p:attrNameLst>
                                      </p:cBhvr>
                                      <p:tavLst>
                                        <p:tav tm="0">
                                          <p:val>
                                            <p:strVal val="#ppt_y"/>
                                          </p:val>
                                        </p:tav>
                                        <p:tav tm="100000">
                                          <p:val>
                                            <p:strVal val="#ppt_y"/>
                                          </p:val>
                                        </p:tav>
                                      </p:tavLst>
                                    </p:anim>
                                    <p:anim calcmode="lin" valueType="num">
                                      <p:cBhvr>
                                        <p:cTn id="93" dur="500" fill="hold"/>
                                        <p:tgtEl>
                                          <p:spTgt spid="9"/>
                                        </p:tgtEl>
                                        <p:attrNameLst>
                                          <p:attrName>ppt_w</p:attrName>
                                        </p:attrNameLst>
                                      </p:cBhvr>
                                      <p:tavLst>
                                        <p:tav tm="0">
                                          <p:val>
                                            <p:fltVal val="0"/>
                                          </p:val>
                                        </p:tav>
                                        <p:tav tm="100000">
                                          <p:val>
                                            <p:strVal val="#ppt_w"/>
                                          </p:val>
                                        </p:tav>
                                      </p:tavLst>
                                    </p:anim>
                                    <p:anim calcmode="lin" valueType="num">
                                      <p:cBhvr>
                                        <p:cTn id="94" dur="500" fill="hold"/>
                                        <p:tgtEl>
                                          <p:spTgt spid="9"/>
                                        </p:tgtEl>
                                        <p:attrNameLst>
                                          <p:attrName>ppt_h</p:attrName>
                                        </p:attrNameLst>
                                      </p:cBhvr>
                                      <p:tavLst>
                                        <p:tav tm="0">
                                          <p:val>
                                            <p:strVal val="#ppt_h"/>
                                          </p:val>
                                        </p:tav>
                                        <p:tav tm="100000">
                                          <p:val>
                                            <p:strVal val="#ppt_h"/>
                                          </p:val>
                                        </p:tav>
                                      </p:tavLst>
                                    </p:anim>
                                  </p:childTnLst>
                                </p:cTn>
                              </p:par>
                            </p:childTnLst>
                          </p:cTn>
                        </p:par>
                        <p:par>
                          <p:cTn id="95" fill="hold">
                            <p:stCondLst>
                              <p:cond delay="6500"/>
                            </p:stCondLst>
                            <p:childTnLst>
                              <p:par>
                                <p:cTn id="96" presetID="18" presetClass="entr" presetSubtype="12" fill="hold" grpId="0" nodeType="afterEffect">
                                  <p:stCondLst>
                                    <p:cond delay="0"/>
                                  </p:stCondLst>
                                  <p:childTnLst>
                                    <p:set>
                                      <p:cBhvr>
                                        <p:cTn id="97" dur="1" fill="hold">
                                          <p:stCondLst>
                                            <p:cond delay="0"/>
                                          </p:stCondLst>
                                        </p:cTn>
                                        <p:tgtEl>
                                          <p:spTgt spid="10"/>
                                        </p:tgtEl>
                                        <p:attrNameLst>
                                          <p:attrName>style.visibility</p:attrName>
                                        </p:attrNameLst>
                                      </p:cBhvr>
                                      <p:to>
                                        <p:strVal val="visible"/>
                                      </p:to>
                                    </p:set>
                                    <p:animEffect transition="in" filter="strips(downLeft)">
                                      <p:cBhvr>
                                        <p:cTn id="98" dur="500"/>
                                        <p:tgtEl>
                                          <p:spTgt spid="10"/>
                                        </p:tgtEl>
                                      </p:cBhvr>
                                    </p:animEffect>
                                  </p:childTnLst>
                                </p:cTn>
                              </p:par>
                            </p:childTnLst>
                          </p:cTn>
                        </p:par>
                        <p:par>
                          <p:cTn id="99" fill="hold">
                            <p:stCondLst>
                              <p:cond delay="7000"/>
                            </p:stCondLst>
                            <p:childTnLst>
                              <p:par>
                                <p:cTn id="100" presetID="18" presetClass="entr" presetSubtype="12" fill="hold" grpId="0" nodeType="afterEffect">
                                  <p:stCondLst>
                                    <p:cond delay="0"/>
                                  </p:stCondLst>
                                  <p:childTnLst>
                                    <p:set>
                                      <p:cBhvr>
                                        <p:cTn id="101" dur="1" fill="hold">
                                          <p:stCondLst>
                                            <p:cond delay="0"/>
                                          </p:stCondLst>
                                        </p:cTn>
                                        <p:tgtEl>
                                          <p:spTgt spid="11"/>
                                        </p:tgtEl>
                                        <p:attrNameLst>
                                          <p:attrName>style.visibility</p:attrName>
                                        </p:attrNameLst>
                                      </p:cBhvr>
                                      <p:to>
                                        <p:strVal val="visible"/>
                                      </p:to>
                                    </p:set>
                                    <p:animEffect transition="in" filter="strips(downLeft)">
                                      <p:cBhvr>
                                        <p:cTn id="102" dur="500"/>
                                        <p:tgtEl>
                                          <p:spTgt spid="11"/>
                                        </p:tgtEl>
                                      </p:cBhvr>
                                    </p:animEffect>
                                  </p:childTnLst>
                                </p:cTn>
                              </p:par>
                            </p:childTnLst>
                          </p:cTn>
                        </p:par>
                        <p:par>
                          <p:cTn id="103" fill="hold">
                            <p:stCondLst>
                              <p:cond delay="7500"/>
                            </p:stCondLst>
                            <p:childTnLst>
                              <p:par>
                                <p:cTn id="104" presetID="17" presetClass="entr" presetSubtype="8" fill="hold" grpId="0" nodeType="afterEffect">
                                  <p:stCondLst>
                                    <p:cond delay="0"/>
                                  </p:stCondLst>
                                  <p:childTnLst>
                                    <p:set>
                                      <p:cBhvr>
                                        <p:cTn id="105" dur="1" fill="hold">
                                          <p:stCondLst>
                                            <p:cond delay="0"/>
                                          </p:stCondLst>
                                        </p:cTn>
                                        <p:tgtEl>
                                          <p:spTgt spid="12"/>
                                        </p:tgtEl>
                                        <p:attrNameLst>
                                          <p:attrName>style.visibility</p:attrName>
                                        </p:attrNameLst>
                                      </p:cBhvr>
                                      <p:to>
                                        <p:strVal val="visible"/>
                                      </p:to>
                                    </p:set>
                                    <p:anim calcmode="lin" valueType="num">
                                      <p:cBhvr>
                                        <p:cTn id="106" dur="500" fill="hold"/>
                                        <p:tgtEl>
                                          <p:spTgt spid="12"/>
                                        </p:tgtEl>
                                        <p:attrNameLst>
                                          <p:attrName>ppt_x</p:attrName>
                                        </p:attrNameLst>
                                      </p:cBhvr>
                                      <p:tavLst>
                                        <p:tav tm="0">
                                          <p:val>
                                            <p:strVal val="#ppt_x-#ppt_w/2"/>
                                          </p:val>
                                        </p:tav>
                                        <p:tav tm="100000">
                                          <p:val>
                                            <p:strVal val="#ppt_x"/>
                                          </p:val>
                                        </p:tav>
                                      </p:tavLst>
                                    </p:anim>
                                    <p:anim calcmode="lin" valueType="num">
                                      <p:cBhvr>
                                        <p:cTn id="107" dur="500" fill="hold"/>
                                        <p:tgtEl>
                                          <p:spTgt spid="12"/>
                                        </p:tgtEl>
                                        <p:attrNameLst>
                                          <p:attrName>ppt_y</p:attrName>
                                        </p:attrNameLst>
                                      </p:cBhvr>
                                      <p:tavLst>
                                        <p:tav tm="0">
                                          <p:val>
                                            <p:strVal val="#ppt_y"/>
                                          </p:val>
                                        </p:tav>
                                        <p:tav tm="100000">
                                          <p:val>
                                            <p:strVal val="#ppt_y"/>
                                          </p:val>
                                        </p:tav>
                                      </p:tavLst>
                                    </p:anim>
                                    <p:anim calcmode="lin" valueType="num">
                                      <p:cBhvr>
                                        <p:cTn id="108" dur="500" fill="hold"/>
                                        <p:tgtEl>
                                          <p:spTgt spid="12"/>
                                        </p:tgtEl>
                                        <p:attrNameLst>
                                          <p:attrName>ppt_w</p:attrName>
                                        </p:attrNameLst>
                                      </p:cBhvr>
                                      <p:tavLst>
                                        <p:tav tm="0">
                                          <p:val>
                                            <p:fltVal val="0"/>
                                          </p:val>
                                        </p:tav>
                                        <p:tav tm="100000">
                                          <p:val>
                                            <p:strVal val="#ppt_w"/>
                                          </p:val>
                                        </p:tav>
                                      </p:tavLst>
                                    </p:anim>
                                    <p:anim calcmode="lin" valueType="num">
                                      <p:cBhvr>
                                        <p:cTn id="109" dur="500" fill="hold"/>
                                        <p:tgtEl>
                                          <p:spTgt spid="12"/>
                                        </p:tgtEl>
                                        <p:attrNameLst>
                                          <p:attrName>ppt_h</p:attrName>
                                        </p:attrNameLst>
                                      </p:cBhvr>
                                      <p:tavLst>
                                        <p:tav tm="0">
                                          <p:val>
                                            <p:strVal val="#ppt_h"/>
                                          </p:val>
                                        </p:tav>
                                        <p:tav tm="100000">
                                          <p:val>
                                            <p:strVal val="#ppt_h"/>
                                          </p:val>
                                        </p:tav>
                                      </p:tavLst>
                                    </p:anim>
                                  </p:childTnLst>
                                </p:cTn>
                              </p:par>
                            </p:childTnLst>
                          </p:cTn>
                        </p:par>
                        <p:par>
                          <p:cTn id="110" fill="hold">
                            <p:stCondLst>
                              <p:cond delay="8000"/>
                            </p:stCondLst>
                            <p:childTnLst>
                              <p:par>
                                <p:cTn id="111" presetID="17" presetClass="entr" presetSubtype="8" fill="hold" grpId="0" nodeType="afterEffect">
                                  <p:stCondLst>
                                    <p:cond delay="0"/>
                                  </p:stCondLst>
                                  <p:childTnLst>
                                    <p:set>
                                      <p:cBhvr>
                                        <p:cTn id="112" dur="1" fill="hold">
                                          <p:stCondLst>
                                            <p:cond delay="0"/>
                                          </p:stCondLst>
                                        </p:cTn>
                                        <p:tgtEl>
                                          <p:spTgt spid="13"/>
                                        </p:tgtEl>
                                        <p:attrNameLst>
                                          <p:attrName>style.visibility</p:attrName>
                                        </p:attrNameLst>
                                      </p:cBhvr>
                                      <p:to>
                                        <p:strVal val="visible"/>
                                      </p:to>
                                    </p:set>
                                    <p:anim calcmode="lin" valueType="num">
                                      <p:cBhvr>
                                        <p:cTn id="113" dur="500" fill="hold"/>
                                        <p:tgtEl>
                                          <p:spTgt spid="13"/>
                                        </p:tgtEl>
                                        <p:attrNameLst>
                                          <p:attrName>ppt_x</p:attrName>
                                        </p:attrNameLst>
                                      </p:cBhvr>
                                      <p:tavLst>
                                        <p:tav tm="0">
                                          <p:val>
                                            <p:strVal val="#ppt_x-#ppt_w/2"/>
                                          </p:val>
                                        </p:tav>
                                        <p:tav tm="100000">
                                          <p:val>
                                            <p:strVal val="#ppt_x"/>
                                          </p:val>
                                        </p:tav>
                                      </p:tavLst>
                                    </p:anim>
                                    <p:anim calcmode="lin" valueType="num">
                                      <p:cBhvr>
                                        <p:cTn id="114" dur="500" fill="hold"/>
                                        <p:tgtEl>
                                          <p:spTgt spid="13"/>
                                        </p:tgtEl>
                                        <p:attrNameLst>
                                          <p:attrName>ppt_y</p:attrName>
                                        </p:attrNameLst>
                                      </p:cBhvr>
                                      <p:tavLst>
                                        <p:tav tm="0">
                                          <p:val>
                                            <p:strVal val="#ppt_y"/>
                                          </p:val>
                                        </p:tav>
                                        <p:tav tm="100000">
                                          <p:val>
                                            <p:strVal val="#ppt_y"/>
                                          </p:val>
                                        </p:tav>
                                      </p:tavLst>
                                    </p:anim>
                                    <p:anim calcmode="lin" valueType="num">
                                      <p:cBhvr>
                                        <p:cTn id="115" dur="500" fill="hold"/>
                                        <p:tgtEl>
                                          <p:spTgt spid="13"/>
                                        </p:tgtEl>
                                        <p:attrNameLst>
                                          <p:attrName>ppt_w</p:attrName>
                                        </p:attrNameLst>
                                      </p:cBhvr>
                                      <p:tavLst>
                                        <p:tav tm="0">
                                          <p:val>
                                            <p:fltVal val="0"/>
                                          </p:val>
                                        </p:tav>
                                        <p:tav tm="100000">
                                          <p:val>
                                            <p:strVal val="#ppt_w"/>
                                          </p:val>
                                        </p:tav>
                                      </p:tavLst>
                                    </p:anim>
                                    <p:anim calcmode="lin" valueType="num">
                                      <p:cBhvr>
                                        <p:cTn id="116" dur="500" fill="hold"/>
                                        <p:tgtEl>
                                          <p:spTgt spid="13"/>
                                        </p:tgtEl>
                                        <p:attrNameLst>
                                          <p:attrName>ppt_h</p:attrName>
                                        </p:attrNameLst>
                                      </p:cBhvr>
                                      <p:tavLst>
                                        <p:tav tm="0">
                                          <p:val>
                                            <p:strVal val="#ppt_h"/>
                                          </p:val>
                                        </p:tav>
                                        <p:tav tm="100000">
                                          <p:val>
                                            <p:strVal val="#ppt_h"/>
                                          </p:val>
                                        </p:tav>
                                      </p:tavLst>
                                    </p:anim>
                                  </p:childTnLst>
                                </p:cTn>
                              </p:par>
                            </p:childTnLst>
                          </p:cTn>
                        </p:par>
                        <p:par>
                          <p:cTn id="117" fill="hold">
                            <p:stCondLst>
                              <p:cond delay="8500"/>
                            </p:stCondLst>
                            <p:childTnLst>
                              <p:par>
                                <p:cTn id="118" presetID="17" presetClass="entr" presetSubtype="8" fill="hold" grpId="0" nodeType="afterEffect">
                                  <p:stCondLst>
                                    <p:cond delay="0"/>
                                  </p:stCondLst>
                                  <p:childTnLst>
                                    <p:set>
                                      <p:cBhvr>
                                        <p:cTn id="119" dur="1" fill="hold">
                                          <p:stCondLst>
                                            <p:cond delay="0"/>
                                          </p:stCondLst>
                                        </p:cTn>
                                        <p:tgtEl>
                                          <p:spTgt spid="14"/>
                                        </p:tgtEl>
                                        <p:attrNameLst>
                                          <p:attrName>style.visibility</p:attrName>
                                        </p:attrNameLst>
                                      </p:cBhvr>
                                      <p:to>
                                        <p:strVal val="visible"/>
                                      </p:to>
                                    </p:set>
                                    <p:anim calcmode="lin" valueType="num">
                                      <p:cBhvr>
                                        <p:cTn id="120" dur="500" fill="hold"/>
                                        <p:tgtEl>
                                          <p:spTgt spid="14"/>
                                        </p:tgtEl>
                                        <p:attrNameLst>
                                          <p:attrName>ppt_x</p:attrName>
                                        </p:attrNameLst>
                                      </p:cBhvr>
                                      <p:tavLst>
                                        <p:tav tm="0">
                                          <p:val>
                                            <p:strVal val="#ppt_x-#ppt_w/2"/>
                                          </p:val>
                                        </p:tav>
                                        <p:tav tm="100000">
                                          <p:val>
                                            <p:strVal val="#ppt_x"/>
                                          </p:val>
                                        </p:tav>
                                      </p:tavLst>
                                    </p:anim>
                                    <p:anim calcmode="lin" valueType="num">
                                      <p:cBhvr>
                                        <p:cTn id="121" dur="500" fill="hold"/>
                                        <p:tgtEl>
                                          <p:spTgt spid="14"/>
                                        </p:tgtEl>
                                        <p:attrNameLst>
                                          <p:attrName>ppt_y</p:attrName>
                                        </p:attrNameLst>
                                      </p:cBhvr>
                                      <p:tavLst>
                                        <p:tav tm="0">
                                          <p:val>
                                            <p:strVal val="#ppt_y"/>
                                          </p:val>
                                        </p:tav>
                                        <p:tav tm="100000">
                                          <p:val>
                                            <p:strVal val="#ppt_y"/>
                                          </p:val>
                                        </p:tav>
                                      </p:tavLst>
                                    </p:anim>
                                    <p:anim calcmode="lin" valueType="num">
                                      <p:cBhvr>
                                        <p:cTn id="122" dur="500" fill="hold"/>
                                        <p:tgtEl>
                                          <p:spTgt spid="14"/>
                                        </p:tgtEl>
                                        <p:attrNameLst>
                                          <p:attrName>ppt_w</p:attrName>
                                        </p:attrNameLst>
                                      </p:cBhvr>
                                      <p:tavLst>
                                        <p:tav tm="0">
                                          <p:val>
                                            <p:fltVal val="0"/>
                                          </p:val>
                                        </p:tav>
                                        <p:tav tm="100000">
                                          <p:val>
                                            <p:strVal val="#ppt_w"/>
                                          </p:val>
                                        </p:tav>
                                      </p:tavLst>
                                    </p:anim>
                                    <p:anim calcmode="lin" valueType="num">
                                      <p:cBhvr>
                                        <p:cTn id="123" dur="500" fill="hold"/>
                                        <p:tgtEl>
                                          <p:spTgt spid="14"/>
                                        </p:tgtEl>
                                        <p:attrNameLst>
                                          <p:attrName>ppt_h</p:attrName>
                                        </p:attrNameLst>
                                      </p:cBhvr>
                                      <p:tavLst>
                                        <p:tav tm="0">
                                          <p:val>
                                            <p:strVal val="#ppt_h"/>
                                          </p:val>
                                        </p:tav>
                                        <p:tav tm="100000">
                                          <p:val>
                                            <p:strVal val="#ppt_h"/>
                                          </p:val>
                                        </p:tav>
                                      </p:tavLst>
                                    </p:anim>
                                  </p:childTnLst>
                                </p:cTn>
                              </p:par>
                            </p:childTnLst>
                          </p:cTn>
                        </p:par>
                        <p:par>
                          <p:cTn id="124" fill="hold">
                            <p:stCondLst>
                              <p:cond delay="9000"/>
                            </p:stCondLst>
                            <p:childTnLst>
                              <p:par>
                                <p:cTn id="125" presetID="17" presetClass="entr" presetSubtype="8" fill="hold" grpId="0" nodeType="afterEffect">
                                  <p:stCondLst>
                                    <p:cond delay="0"/>
                                  </p:stCondLst>
                                  <p:childTnLst>
                                    <p:set>
                                      <p:cBhvr>
                                        <p:cTn id="126" dur="1" fill="hold">
                                          <p:stCondLst>
                                            <p:cond delay="0"/>
                                          </p:stCondLst>
                                        </p:cTn>
                                        <p:tgtEl>
                                          <p:spTgt spid="15"/>
                                        </p:tgtEl>
                                        <p:attrNameLst>
                                          <p:attrName>style.visibility</p:attrName>
                                        </p:attrNameLst>
                                      </p:cBhvr>
                                      <p:to>
                                        <p:strVal val="visible"/>
                                      </p:to>
                                    </p:set>
                                    <p:anim calcmode="lin" valueType="num">
                                      <p:cBhvr>
                                        <p:cTn id="127" dur="500" fill="hold"/>
                                        <p:tgtEl>
                                          <p:spTgt spid="15"/>
                                        </p:tgtEl>
                                        <p:attrNameLst>
                                          <p:attrName>ppt_x</p:attrName>
                                        </p:attrNameLst>
                                      </p:cBhvr>
                                      <p:tavLst>
                                        <p:tav tm="0">
                                          <p:val>
                                            <p:strVal val="#ppt_x-#ppt_w/2"/>
                                          </p:val>
                                        </p:tav>
                                        <p:tav tm="100000">
                                          <p:val>
                                            <p:strVal val="#ppt_x"/>
                                          </p:val>
                                        </p:tav>
                                      </p:tavLst>
                                    </p:anim>
                                    <p:anim calcmode="lin" valueType="num">
                                      <p:cBhvr>
                                        <p:cTn id="128" dur="500" fill="hold"/>
                                        <p:tgtEl>
                                          <p:spTgt spid="15"/>
                                        </p:tgtEl>
                                        <p:attrNameLst>
                                          <p:attrName>ppt_y</p:attrName>
                                        </p:attrNameLst>
                                      </p:cBhvr>
                                      <p:tavLst>
                                        <p:tav tm="0">
                                          <p:val>
                                            <p:strVal val="#ppt_y"/>
                                          </p:val>
                                        </p:tav>
                                        <p:tav tm="100000">
                                          <p:val>
                                            <p:strVal val="#ppt_y"/>
                                          </p:val>
                                        </p:tav>
                                      </p:tavLst>
                                    </p:anim>
                                    <p:anim calcmode="lin" valueType="num">
                                      <p:cBhvr>
                                        <p:cTn id="129" dur="500" fill="hold"/>
                                        <p:tgtEl>
                                          <p:spTgt spid="15"/>
                                        </p:tgtEl>
                                        <p:attrNameLst>
                                          <p:attrName>ppt_w</p:attrName>
                                        </p:attrNameLst>
                                      </p:cBhvr>
                                      <p:tavLst>
                                        <p:tav tm="0">
                                          <p:val>
                                            <p:fltVal val="0"/>
                                          </p:val>
                                        </p:tav>
                                        <p:tav tm="100000">
                                          <p:val>
                                            <p:strVal val="#ppt_w"/>
                                          </p:val>
                                        </p:tav>
                                      </p:tavLst>
                                    </p:anim>
                                    <p:anim calcmode="lin" valueType="num">
                                      <p:cBhvr>
                                        <p:cTn id="130" dur="500" fill="hold"/>
                                        <p:tgtEl>
                                          <p:spTgt spid="15"/>
                                        </p:tgtEl>
                                        <p:attrNameLst>
                                          <p:attrName>ppt_h</p:attrName>
                                        </p:attrNameLst>
                                      </p:cBhvr>
                                      <p:tavLst>
                                        <p:tav tm="0">
                                          <p:val>
                                            <p:strVal val="#ppt_h"/>
                                          </p:val>
                                        </p:tav>
                                        <p:tav tm="100000">
                                          <p:val>
                                            <p:strVal val="#ppt_h"/>
                                          </p:val>
                                        </p:tav>
                                      </p:tavLst>
                                    </p:anim>
                                  </p:childTnLst>
                                </p:cTn>
                              </p:par>
                            </p:childTnLst>
                          </p:cTn>
                        </p:par>
                        <p:par>
                          <p:cTn id="131" fill="hold">
                            <p:stCondLst>
                              <p:cond delay="9500"/>
                            </p:stCondLst>
                            <p:childTnLst>
                              <p:par>
                                <p:cTn id="132" presetID="18" presetClass="entr" presetSubtype="12" fill="hold" grpId="0" nodeType="afterEffect">
                                  <p:stCondLst>
                                    <p:cond delay="0"/>
                                  </p:stCondLst>
                                  <p:childTnLst>
                                    <p:set>
                                      <p:cBhvr>
                                        <p:cTn id="133" dur="1" fill="hold">
                                          <p:stCondLst>
                                            <p:cond delay="0"/>
                                          </p:stCondLst>
                                        </p:cTn>
                                        <p:tgtEl>
                                          <p:spTgt spid="16"/>
                                        </p:tgtEl>
                                        <p:attrNameLst>
                                          <p:attrName>style.visibility</p:attrName>
                                        </p:attrNameLst>
                                      </p:cBhvr>
                                      <p:to>
                                        <p:strVal val="visible"/>
                                      </p:to>
                                    </p:set>
                                    <p:animEffect transition="in" filter="strips(downLeft)">
                                      <p:cBhvr>
                                        <p:cTn id="13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3" grpId="0" animBg="1"/>
      <p:bldP spid="24" grpId="0" animBg="1"/>
      <p:bldP spid="25" grpId="0" animBg="1"/>
      <p:bldP spid="26" grpId="0" animBg="1"/>
      <p:bldP spid="2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itle 1">
            <a:extLst>
              <a:ext uri="{FF2B5EF4-FFF2-40B4-BE49-F238E27FC236}">
                <a16:creationId xmlns:a16="http://schemas.microsoft.com/office/drawing/2014/main" id="{AE9E1F59-B01D-4247-AB68-88160CC61A2D}"/>
              </a:ext>
            </a:extLst>
          </p:cNvPr>
          <p:cNvSpPr>
            <a:spLocks noGrp="1"/>
          </p:cNvSpPr>
          <p:nvPr>
            <p:ph type="title"/>
          </p:nvPr>
        </p:nvSpPr>
        <p:spPr>
          <a:xfrm>
            <a:off x="0" y="4626"/>
            <a:ext cx="9220200" cy="839945"/>
          </a:xfrm>
        </p:spPr>
        <p:txBody>
          <a:bodyPr>
            <a:spAutoFit/>
          </a:bodyPr>
          <a:lstStyle/>
          <a:p>
            <a:pPr algn="l"/>
            <a:r>
              <a:rPr lang="en-US" dirty="0"/>
              <a:t>(n,𝛄) on Molybdenum</a:t>
            </a:r>
            <a:endParaRPr lang="en-US" sz="3600" dirty="0"/>
          </a:p>
        </p:txBody>
      </p:sp>
      <p:pic>
        <p:nvPicPr>
          <p:cNvPr id="22" name="Picture 21">
            <a:extLst>
              <a:ext uri="{FF2B5EF4-FFF2-40B4-BE49-F238E27FC236}">
                <a16:creationId xmlns:a16="http://schemas.microsoft.com/office/drawing/2014/main" id="{2C1B6B84-54FF-A348-9BC9-816188B5AFDB}"/>
              </a:ext>
            </a:extLst>
          </p:cNvPr>
          <p:cNvPicPr>
            <a:picLocks noChangeAspect="1"/>
          </p:cNvPicPr>
          <p:nvPr/>
        </p:nvPicPr>
        <p:blipFill>
          <a:blip r:embed="rId3"/>
          <a:stretch>
            <a:fillRect/>
          </a:stretch>
        </p:blipFill>
        <p:spPr>
          <a:xfrm>
            <a:off x="2610000" y="1350000"/>
            <a:ext cx="7200000" cy="5400000"/>
          </a:xfrm>
          <a:prstGeom prst="rect">
            <a:avLst/>
          </a:prstGeom>
        </p:spPr>
      </p:pic>
    </p:spTree>
    <p:extLst>
      <p:ext uri="{BB962C8B-B14F-4D97-AF65-F5344CB8AC3E}">
        <p14:creationId xmlns:p14="http://schemas.microsoft.com/office/powerpoint/2010/main" val="12146627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9938" name="Rectangle 2"/>
          <p:cNvSpPr>
            <a:spLocks noChangeArrowheads="1"/>
          </p:cNvSpPr>
          <p:nvPr/>
        </p:nvSpPr>
        <p:spPr bwMode="auto">
          <a:xfrm>
            <a:off x="4376738" y="6059488"/>
            <a:ext cx="1841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endParaRPr lang="en-GB">
              <a:latin typeface="SimSun" charset="0"/>
            </a:endParaRPr>
          </a:p>
        </p:txBody>
      </p:sp>
      <p:pic>
        <p:nvPicPr>
          <p:cNvPr id="3" name="Picture 2">
            <a:extLst>
              <a:ext uri="{FF2B5EF4-FFF2-40B4-BE49-F238E27FC236}">
                <a16:creationId xmlns:a16="http://schemas.microsoft.com/office/drawing/2014/main" id="{F331FF70-C618-A740-BCDF-9EEB5F1B7D57}"/>
              </a:ext>
            </a:extLst>
          </p:cNvPr>
          <p:cNvPicPr>
            <a:picLocks noChangeAspect="1"/>
          </p:cNvPicPr>
          <p:nvPr/>
        </p:nvPicPr>
        <p:blipFill>
          <a:blip r:embed="rId3"/>
          <a:stretch>
            <a:fillRect/>
          </a:stretch>
        </p:blipFill>
        <p:spPr>
          <a:xfrm>
            <a:off x="7243646" y="82685"/>
            <a:ext cx="2571562" cy="2997200"/>
          </a:xfrm>
          <a:prstGeom prst="rect">
            <a:avLst/>
          </a:prstGeom>
        </p:spPr>
      </p:pic>
      <p:sp>
        <p:nvSpPr>
          <p:cNvPr id="5" name="Title 1">
            <a:extLst>
              <a:ext uri="{FF2B5EF4-FFF2-40B4-BE49-F238E27FC236}">
                <a16:creationId xmlns:a16="http://schemas.microsoft.com/office/drawing/2014/main" id="{0E724057-9482-E641-8A29-31E351783CF8}"/>
              </a:ext>
            </a:extLst>
          </p:cNvPr>
          <p:cNvSpPr>
            <a:spLocks noGrp="1"/>
          </p:cNvSpPr>
          <p:nvPr>
            <p:ph type="title"/>
          </p:nvPr>
        </p:nvSpPr>
        <p:spPr>
          <a:xfrm>
            <a:off x="0" y="4626"/>
            <a:ext cx="9220200" cy="839945"/>
          </a:xfrm>
        </p:spPr>
        <p:txBody>
          <a:bodyPr>
            <a:spAutoFit/>
          </a:bodyPr>
          <a:lstStyle/>
          <a:p>
            <a:pPr algn="l"/>
            <a:r>
              <a:rPr lang="en-US" baseline="30000" dirty="0"/>
              <a:t>238</a:t>
            </a:r>
            <a:r>
              <a:rPr lang="en-US" dirty="0"/>
              <a:t>U(</a:t>
            </a:r>
            <a:r>
              <a:rPr lang="en-US" dirty="0" err="1"/>
              <a:t>n,n</a:t>
            </a:r>
            <a:r>
              <a:rPr lang="en-US" dirty="0"/>
              <a:t>’)</a:t>
            </a:r>
            <a:endParaRPr lang="en-US" sz="3600" dirty="0"/>
          </a:p>
        </p:txBody>
      </p:sp>
      <p:pic>
        <p:nvPicPr>
          <p:cNvPr id="7" name="Picture 6">
            <a:extLst>
              <a:ext uri="{FF2B5EF4-FFF2-40B4-BE49-F238E27FC236}">
                <a16:creationId xmlns:a16="http://schemas.microsoft.com/office/drawing/2014/main" id="{49B49B8D-4790-A842-B452-C0FA46D8177C}"/>
              </a:ext>
            </a:extLst>
          </p:cNvPr>
          <p:cNvPicPr>
            <a:picLocks noChangeAspect="1"/>
          </p:cNvPicPr>
          <p:nvPr/>
        </p:nvPicPr>
        <p:blipFill>
          <a:blip r:embed="rId4"/>
          <a:stretch>
            <a:fillRect/>
          </a:stretch>
        </p:blipFill>
        <p:spPr>
          <a:xfrm>
            <a:off x="152400" y="3200400"/>
            <a:ext cx="4775200" cy="3581400"/>
          </a:xfrm>
          <a:prstGeom prst="rect">
            <a:avLst/>
          </a:prstGeom>
        </p:spPr>
      </p:pic>
      <p:sp>
        <p:nvSpPr>
          <p:cNvPr id="2" name="TextBox 1">
            <a:extLst>
              <a:ext uri="{FF2B5EF4-FFF2-40B4-BE49-F238E27FC236}">
                <a16:creationId xmlns:a16="http://schemas.microsoft.com/office/drawing/2014/main" id="{7F2728C6-66A8-8140-A1E7-B8ABB0376FC9}"/>
              </a:ext>
            </a:extLst>
          </p:cNvPr>
          <p:cNvSpPr txBox="1"/>
          <p:nvPr/>
        </p:nvSpPr>
        <p:spPr>
          <a:xfrm>
            <a:off x="288215" y="1034204"/>
            <a:ext cx="2553071" cy="904863"/>
          </a:xfrm>
          <a:prstGeom prst="rect">
            <a:avLst/>
          </a:prstGeom>
          <a:noFill/>
        </p:spPr>
        <p:txBody>
          <a:bodyPr wrap="none" rtlCol="0">
            <a:spAutoFit/>
          </a:bodyPr>
          <a:lstStyle/>
          <a:p>
            <a:r>
              <a:rPr lang="en-US" dirty="0"/>
              <a:t>high(</a:t>
            </a:r>
            <a:r>
              <a:rPr lang="en-US" dirty="0" err="1"/>
              <a:t>est</a:t>
            </a:r>
            <a:r>
              <a:rPr lang="en-US" dirty="0"/>
              <a:t>) priority </a:t>
            </a:r>
          </a:p>
          <a:p>
            <a:r>
              <a:rPr lang="en-US" dirty="0"/>
              <a:t>in the NEA/HPRL</a:t>
            </a:r>
          </a:p>
        </p:txBody>
      </p:sp>
      <p:pic>
        <p:nvPicPr>
          <p:cNvPr id="4" name="Picture 3">
            <a:extLst>
              <a:ext uri="{FF2B5EF4-FFF2-40B4-BE49-F238E27FC236}">
                <a16:creationId xmlns:a16="http://schemas.microsoft.com/office/drawing/2014/main" id="{A7E6A515-DCE2-7F4C-9337-6705ABAA7B5F}"/>
              </a:ext>
            </a:extLst>
          </p:cNvPr>
          <p:cNvPicPr>
            <a:picLocks noChangeAspect="1"/>
          </p:cNvPicPr>
          <p:nvPr/>
        </p:nvPicPr>
        <p:blipFill>
          <a:blip r:embed="rId5"/>
          <a:stretch>
            <a:fillRect/>
          </a:stretch>
        </p:blipFill>
        <p:spPr>
          <a:xfrm>
            <a:off x="2953208" y="1036660"/>
            <a:ext cx="4173599" cy="2040767"/>
          </a:xfrm>
          <a:prstGeom prst="rect">
            <a:avLst/>
          </a:prstGeom>
          <a:solidFill>
            <a:schemeClr val="tx1"/>
          </a:solidFill>
        </p:spPr>
      </p:pic>
      <p:pic>
        <p:nvPicPr>
          <p:cNvPr id="12" name="Picture 11">
            <a:extLst>
              <a:ext uri="{FF2B5EF4-FFF2-40B4-BE49-F238E27FC236}">
                <a16:creationId xmlns:a16="http://schemas.microsoft.com/office/drawing/2014/main" id="{EF86AD54-D2FE-964E-B22B-DC36264638FF}"/>
              </a:ext>
            </a:extLst>
          </p:cNvPr>
          <p:cNvPicPr>
            <a:picLocks noChangeAspect="1"/>
          </p:cNvPicPr>
          <p:nvPr/>
        </p:nvPicPr>
        <p:blipFill>
          <a:blip r:embed="rId6"/>
          <a:stretch>
            <a:fillRect/>
          </a:stretch>
        </p:blipFill>
        <p:spPr>
          <a:xfrm>
            <a:off x="5040008" y="3200400"/>
            <a:ext cx="4775200" cy="3581400"/>
          </a:xfrm>
          <a:prstGeom prst="rect">
            <a:avLst/>
          </a:prstGeom>
        </p:spPr>
      </p:pic>
      <p:sp>
        <p:nvSpPr>
          <p:cNvPr id="13" name="TextBox 12">
            <a:extLst>
              <a:ext uri="{FF2B5EF4-FFF2-40B4-BE49-F238E27FC236}">
                <a16:creationId xmlns:a16="http://schemas.microsoft.com/office/drawing/2014/main" id="{CEADEA38-E09F-C442-955A-C2588EE365FC}"/>
              </a:ext>
            </a:extLst>
          </p:cNvPr>
          <p:cNvSpPr txBox="1"/>
          <p:nvPr/>
        </p:nvSpPr>
        <p:spPr>
          <a:xfrm>
            <a:off x="4057938" y="791825"/>
            <a:ext cx="3187091" cy="261610"/>
          </a:xfrm>
          <a:prstGeom prst="rect">
            <a:avLst/>
          </a:prstGeom>
          <a:noFill/>
        </p:spPr>
        <p:txBody>
          <a:bodyPr wrap="none" rtlCol="0">
            <a:spAutoFit/>
          </a:bodyPr>
          <a:lstStyle/>
          <a:p>
            <a:r>
              <a:rPr lang="en-US" sz="1100" dirty="0"/>
              <a:t>Progress in Nuclear Energy 106 (2018) 372–386</a:t>
            </a:r>
          </a:p>
        </p:txBody>
      </p:sp>
      <p:sp>
        <p:nvSpPr>
          <p:cNvPr id="14" name="TextBox 13">
            <a:extLst>
              <a:ext uri="{FF2B5EF4-FFF2-40B4-BE49-F238E27FC236}">
                <a16:creationId xmlns:a16="http://schemas.microsoft.com/office/drawing/2014/main" id="{11E264A2-74A1-4A44-9A4A-E5A735153754}"/>
              </a:ext>
            </a:extLst>
          </p:cNvPr>
          <p:cNvSpPr txBox="1"/>
          <p:nvPr/>
        </p:nvSpPr>
        <p:spPr>
          <a:xfrm>
            <a:off x="288215" y="2057043"/>
            <a:ext cx="2279791" cy="904863"/>
          </a:xfrm>
          <a:prstGeom prst="rect">
            <a:avLst/>
          </a:prstGeom>
          <a:noFill/>
        </p:spPr>
        <p:txBody>
          <a:bodyPr wrap="none" rtlCol="0">
            <a:spAutoFit/>
          </a:bodyPr>
          <a:lstStyle/>
          <a:p>
            <a:r>
              <a:rPr lang="en-US" dirty="0"/>
              <a:t>feasible with</a:t>
            </a:r>
          </a:p>
          <a:p>
            <a:r>
              <a:rPr lang="en-US" dirty="0"/>
              <a:t>our new </a:t>
            </a:r>
            <a:r>
              <a:rPr lang="en-US" dirty="0" err="1"/>
              <a:t>HPGe</a:t>
            </a:r>
            <a:r>
              <a:rPr lang="en-US" dirty="0"/>
              <a:t>?</a:t>
            </a:r>
          </a:p>
        </p:txBody>
      </p:sp>
    </p:spTree>
    <p:extLst>
      <p:ext uri="{BB962C8B-B14F-4D97-AF65-F5344CB8AC3E}">
        <p14:creationId xmlns:p14="http://schemas.microsoft.com/office/powerpoint/2010/main" val="542256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dissolve">
                                      <p:cBhvr>
                                        <p:cTn id="7" dur="500"/>
                                        <p:tgtEl>
                                          <p:spTgt spid="1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par>
                                <p:cTn id="11" presetID="9"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dissolve">
                                      <p:cBhvr>
                                        <p:cTn id="13" dur="500"/>
                                        <p:tgtEl>
                                          <p:spTgt spid="4"/>
                                        </p:tgtEl>
                                      </p:cBhvr>
                                    </p:animEffect>
                                  </p:childTnLst>
                                </p:cTn>
                              </p:par>
                            </p:childTnLst>
                          </p:cTn>
                        </p:par>
                        <p:par>
                          <p:cTn id="14" fill="hold">
                            <p:stCondLst>
                              <p:cond delay="500"/>
                            </p:stCondLst>
                            <p:childTnLst>
                              <p:par>
                                <p:cTn id="15" presetID="9" presetClass="entr" presetSubtype="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dissolve">
                                      <p:cBhvr>
                                        <p:cTn id="17" dur="500"/>
                                        <p:tgtEl>
                                          <p:spTgt spid="7"/>
                                        </p:tgtEl>
                                      </p:cBhvr>
                                    </p:animEffect>
                                  </p:childTnLst>
                                </p:cTn>
                              </p:par>
                            </p:childTnLst>
                          </p:cTn>
                        </p:par>
                        <p:par>
                          <p:cTn id="18" fill="hold">
                            <p:stCondLst>
                              <p:cond delay="1000"/>
                            </p:stCondLst>
                            <p:childTnLst>
                              <p:par>
                                <p:cTn id="19" presetID="9" presetClass="entr" presetSubtype="0"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dissolve">
                                      <p:cBhvr>
                                        <p:cTn id="21" dur="500"/>
                                        <p:tgtEl>
                                          <p:spTgt spid="12"/>
                                        </p:tgtEl>
                                      </p:cBhvr>
                                    </p:animEffect>
                                  </p:childTnLst>
                                </p:cTn>
                              </p:par>
                            </p:childTnLst>
                          </p:cTn>
                        </p:par>
                        <p:par>
                          <p:cTn id="22" fill="hold">
                            <p:stCondLst>
                              <p:cond delay="1500"/>
                            </p:stCondLst>
                            <p:childTnLst>
                              <p:par>
                                <p:cTn id="23" presetID="9"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dissolve">
                                      <p:cBhvr>
                                        <p:cTn id="2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3" grpId="0"/>
      <p:bldP spid="1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9938" name="Rectangle 2"/>
          <p:cNvSpPr>
            <a:spLocks noChangeArrowheads="1"/>
          </p:cNvSpPr>
          <p:nvPr/>
        </p:nvSpPr>
        <p:spPr bwMode="auto">
          <a:xfrm>
            <a:off x="4376738" y="6059488"/>
            <a:ext cx="1841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endParaRPr lang="en-GB">
              <a:latin typeface="SimSun" charset="0"/>
            </a:endParaRPr>
          </a:p>
        </p:txBody>
      </p:sp>
      <p:sp>
        <p:nvSpPr>
          <p:cNvPr id="8" name="Title 1">
            <a:extLst>
              <a:ext uri="{FF2B5EF4-FFF2-40B4-BE49-F238E27FC236}">
                <a16:creationId xmlns:a16="http://schemas.microsoft.com/office/drawing/2014/main" id="{3E0861ED-2E0D-F444-AC52-7FA540A5F4BD}"/>
              </a:ext>
            </a:extLst>
          </p:cNvPr>
          <p:cNvSpPr>
            <a:spLocks noGrp="1"/>
          </p:cNvSpPr>
          <p:nvPr>
            <p:ph type="title"/>
          </p:nvPr>
        </p:nvSpPr>
        <p:spPr>
          <a:xfrm>
            <a:off x="0" y="-1745"/>
            <a:ext cx="9220200" cy="839945"/>
          </a:xfrm>
        </p:spPr>
        <p:txBody>
          <a:bodyPr>
            <a:spAutoFit/>
          </a:bodyPr>
          <a:lstStyle/>
          <a:p>
            <a:pPr algn="l"/>
            <a:r>
              <a:rPr lang="en-US" dirty="0"/>
              <a:t>MACS-30</a:t>
            </a:r>
          </a:p>
        </p:txBody>
      </p:sp>
      <p:sp>
        <p:nvSpPr>
          <p:cNvPr id="5" name="TextBox 4">
            <a:extLst>
              <a:ext uri="{FF2B5EF4-FFF2-40B4-BE49-F238E27FC236}">
                <a16:creationId xmlns:a16="http://schemas.microsoft.com/office/drawing/2014/main" id="{42E60EEE-9B52-B247-AC19-972F14B4ADB4}"/>
              </a:ext>
            </a:extLst>
          </p:cNvPr>
          <p:cNvSpPr txBox="1"/>
          <p:nvPr/>
        </p:nvSpPr>
        <p:spPr>
          <a:xfrm>
            <a:off x="152400" y="909935"/>
            <a:ext cx="4599657" cy="461665"/>
          </a:xfrm>
          <a:prstGeom prst="rect">
            <a:avLst/>
          </a:prstGeom>
          <a:noFill/>
        </p:spPr>
        <p:txBody>
          <a:bodyPr wrap="none" rtlCol="0">
            <a:spAutoFit/>
          </a:bodyPr>
          <a:lstStyle/>
          <a:p>
            <a:r>
              <a:rPr lang="it-IT" dirty="0">
                <a:hlinkClick r:id="rId3"/>
              </a:rPr>
              <a:t>https://exp-astro.de/kadonis1.0/</a:t>
            </a:r>
            <a:endParaRPr lang="it-IT" dirty="0"/>
          </a:p>
        </p:txBody>
      </p:sp>
      <p:pic>
        <p:nvPicPr>
          <p:cNvPr id="7" name="Picture 6">
            <a:extLst>
              <a:ext uri="{FF2B5EF4-FFF2-40B4-BE49-F238E27FC236}">
                <a16:creationId xmlns:a16="http://schemas.microsoft.com/office/drawing/2014/main" id="{9CCBEF7E-7EC4-7348-A3D0-426628F77921}"/>
              </a:ext>
            </a:extLst>
          </p:cNvPr>
          <p:cNvPicPr>
            <a:picLocks noChangeAspect="1"/>
          </p:cNvPicPr>
          <p:nvPr/>
        </p:nvPicPr>
        <p:blipFill>
          <a:blip r:embed="rId4"/>
          <a:stretch>
            <a:fillRect/>
          </a:stretch>
        </p:blipFill>
        <p:spPr>
          <a:xfrm>
            <a:off x="2610000" y="1350000"/>
            <a:ext cx="7200000" cy="5400000"/>
          </a:xfrm>
          <a:prstGeom prst="rect">
            <a:avLst/>
          </a:prstGeom>
        </p:spPr>
      </p:pic>
      <p:sp>
        <p:nvSpPr>
          <p:cNvPr id="9" name="TextBox 8">
            <a:extLst>
              <a:ext uri="{FF2B5EF4-FFF2-40B4-BE49-F238E27FC236}">
                <a16:creationId xmlns:a16="http://schemas.microsoft.com/office/drawing/2014/main" id="{F9E0ED23-EAFE-A54A-8CBF-1D32B880C19E}"/>
              </a:ext>
            </a:extLst>
          </p:cNvPr>
          <p:cNvSpPr txBox="1"/>
          <p:nvPr/>
        </p:nvSpPr>
        <p:spPr>
          <a:xfrm>
            <a:off x="257101" y="1905000"/>
            <a:ext cx="2280368" cy="4450449"/>
          </a:xfrm>
          <a:prstGeom prst="rect">
            <a:avLst/>
          </a:prstGeom>
          <a:noFill/>
        </p:spPr>
        <p:txBody>
          <a:bodyPr wrap="none" rtlCol="0">
            <a:spAutoFit/>
          </a:bodyPr>
          <a:lstStyle/>
          <a:p>
            <a:pPr algn="ctr"/>
            <a:r>
              <a:rPr lang="en-US" b="1" dirty="0"/>
              <a:t>276 nuclides</a:t>
            </a:r>
            <a:endParaRPr lang="en-US" dirty="0"/>
          </a:p>
          <a:p>
            <a:pPr algn="ctr"/>
            <a:endParaRPr lang="en-US" dirty="0"/>
          </a:p>
          <a:p>
            <a:pPr algn="ctr"/>
            <a:r>
              <a:rPr lang="en-US" dirty="0"/>
              <a:t>154 nuclides</a:t>
            </a:r>
          </a:p>
          <a:p>
            <a:pPr algn="ctr"/>
            <a:r>
              <a:rPr lang="en-US" dirty="0"/>
              <a:t>with </a:t>
            </a:r>
            <a:r>
              <a:rPr lang="en-US" dirty="0" err="1"/>
              <a:t>Δ</a:t>
            </a:r>
            <a:r>
              <a:rPr lang="en-US" dirty="0"/>
              <a:t>𝜎 &gt; 5%</a:t>
            </a:r>
          </a:p>
          <a:p>
            <a:pPr algn="ctr"/>
            <a:endParaRPr lang="en-US" dirty="0"/>
          </a:p>
          <a:p>
            <a:pPr algn="ctr"/>
            <a:r>
              <a:rPr lang="en-US" dirty="0"/>
              <a:t>69 nuclides</a:t>
            </a:r>
          </a:p>
          <a:p>
            <a:pPr algn="ctr"/>
            <a:r>
              <a:rPr lang="en-US" dirty="0"/>
              <a:t>with </a:t>
            </a:r>
            <a:r>
              <a:rPr lang="en-US" dirty="0" err="1"/>
              <a:t>Δ</a:t>
            </a:r>
            <a:r>
              <a:rPr lang="en-US" dirty="0"/>
              <a:t>𝜎 &gt; 10%</a:t>
            </a:r>
          </a:p>
          <a:p>
            <a:pPr algn="ctr"/>
            <a:endParaRPr lang="en-US" dirty="0"/>
          </a:p>
          <a:p>
            <a:pPr algn="ctr"/>
            <a:r>
              <a:rPr lang="en-US" dirty="0"/>
              <a:t>16 nuclides</a:t>
            </a:r>
          </a:p>
          <a:p>
            <a:pPr algn="ctr"/>
            <a:r>
              <a:rPr lang="en-US" dirty="0"/>
              <a:t>with </a:t>
            </a:r>
            <a:r>
              <a:rPr lang="en-US" dirty="0" err="1"/>
              <a:t>Δ</a:t>
            </a:r>
            <a:r>
              <a:rPr lang="en-US" dirty="0"/>
              <a:t>𝜎 &gt; 20%</a:t>
            </a:r>
          </a:p>
        </p:txBody>
      </p:sp>
    </p:spTree>
    <p:extLst>
      <p:ext uri="{BB962C8B-B14F-4D97-AF65-F5344CB8AC3E}">
        <p14:creationId xmlns:p14="http://schemas.microsoft.com/office/powerpoint/2010/main" val="6495262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9938" name="Rectangle 2"/>
          <p:cNvSpPr>
            <a:spLocks noChangeArrowheads="1"/>
          </p:cNvSpPr>
          <p:nvPr/>
        </p:nvSpPr>
        <p:spPr bwMode="auto">
          <a:xfrm>
            <a:off x="4376738" y="6059488"/>
            <a:ext cx="1841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endParaRPr lang="en-GB">
              <a:latin typeface="SimSun" charset="0"/>
            </a:endParaRPr>
          </a:p>
        </p:txBody>
      </p:sp>
      <p:sp>
        <p:nvSpPr>
          <p:cNvPr id="7" name="Title 1">
            <a:extLst>
              <a:ext uri="{FF2B5EF4-FFF2-40B4-BE49-F238E27FC236}">
                <a16:creationId xmlns:a16="http://schemas.microsoft.com/office/drawing/2014/main" id="{BCBDBA00-DD83-B949-9740-C9CABA3F3EBA}"/>
              </a:ext>
            </a:extLst>
          </p:cNvPr>
          <p:cNvSpPr>
            <a:spLocks noGrp="1"/>
          </p:cNvSpPr>
          <p:nvPr>
            <p:ph type="title"/>
          </p:nvPr>
        </p:nvSpPr>
        <p:spPr>
          <a:xfrm>
            <a:off x="0" y="0"/>
            <a:ext cx="9262278" cy="839945"/>
          </a:xfrm>
        </p:spPr>
        <p:txBody>
          <a:bodyPr wrap="square">
            <a:spAutoFit/>
          </a:bodyPr>
          <a:lstStyle/>
          <a:p>
            <a:pPr algn="l"/>
            <a:r>
              <a:rPr lang="en-US" dirty="0"/>
              <a:t>Program for Phase-2021</a:t>
            </a:r>
            <a:endParaRPr lang="en-US" sz="3600" dirty="0"/>
          </a:p>
        </p:txBody>
      </p:sp>
      <p:pic>
        <p:nvPicPr>
          <p:cNvPr id="6" name="Picture 5">
            <a:extLst>
              <a:ext uri="{FF2B5EF4-FFF2-40B4-BE49-F238E27FC236}">
                <a16:creationId xmlns:a16="http://schemas.microsoft.com/office/drawing/2014/main" id="{13368B97-B124-E14D-A821-BBA8D06163B3}"/>
              </a:ext>
            </a:extLst>
          </p:cNvPr>
          <p:cNvPicPr>
            <a:picLocks noChangeAspect="1"/>
          </p:cNvPicPr>
          <p:nvPr/>
        </p:nvPicPr>
        <p:blipFill>
          <a:blip r:embed="rId3"/>
          <a:stretch>
            <a:fillRect/>
          </a:stretch>
        </p:blipFill>
        <p:spPr>
          <a:xfrm>
            <a:off x="4343400" y="1295400"/>
            <a:ext cx="5486400" cy="5486400"/>
          </a:xfrm>
          <a:prstGeom prst="rect">
            <a:avLst/>
          </a:prstGeom>
        </p:spPr>
      </p:pic>
      <p:sp>
        <p:nvSpPr>
          <p:cNvPr id="8" name="TextBox 7">
            <a:extLst>
              <a:ext uri="{FF2B5EF4-FFF2-40B4-BE49-F238E27FC236}">
                <a16:creationId xmlns:a16="http://schemas.microsoft.com/office/drawing/2014/main" id="{8DDC7B36-1C1E-254E-A798-D3E2BE0C2EAF}"/>
              </a:ext>
            </a:extLst>
          </p:cNvPr>
          <p:cNvSpPr txBox="1"/>
          <p:nvPr/>
        </p:nvSpPr>
        <p:spPr>
          <a:xfrm>
            <a:off x="6477000" y="738421"/>
            <a:ext cx="3542636" cy="276999"/>
          </a:xfrm>
          <a:prstGeom prst="rect">
            <a:avLst/>
          </a:prstGeom>
          <a:noFill/>
        </p:spPr>
        <p:txBody>
          <a:bodyPr wrap="none" rtlCol="0">
            <a:spAutoFit/>
          </a:bodyPr>
          <a:lstStyle/>
          <a:p>
            <a:r>
              <a:rPr lang="en-US" sz="1200" dirty="0"/>
              <a:t>abundances data from Anders &amp; </a:t>
            </a:r>
            <a:r>
              <a:rPr lang="en-US" sz="1200" dirty="0" err="1"/>
              <a:t>Grevesse</a:t>
            </a:r>
            <a:r>
              <a:rPr lang="en-US" sz="1200" dirty="0"/>
              <a:t> (1989)</a:t>
            </a:r>
          </a:p>
        </p:txBody>
      </p:sp>
    </p:spTree>
    <p:extLst>
      <p:ext uri="{BB962C8B-B14F-4D97-AF65-F5344CB8AC3E}">
        <p14:creationId xmlns:p14="http://schemas.microsoft.com/office/powerpoint/2010/main" val="9701077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33D984-BECA-0C45-8051-5722B33E911F}"/>
              </a:ext>
            </a:extLst>
          </p:cNvPr>
          <p:cNvSpPr>
            <a:spLocks noGrp="1"/>
          </p:cNvSpPr>
          <p:nvPr>
            <p:ph type="title"/>
          </p:nvPr>
        </p:nvSpPr>
        <p:spPr>
          <a:xfrm>
            <a:off x="76200" y="76200"/>
            <a:ext cx="9601200" cy="932278"/>
          </a:xfrm>
        </p:spPr>
        <p:txBody>
          <a:bodyPr wrap="square">
            <a:spAutoFit/>
          </a:bodyPr>
          <a:lstStyle/>
          <a:p>
            <a:pPr algn="l"/>
            <a:r>
              <a:rPr lang="en-US" sz="5400" dirty="0"/>
              <a:t>What we really do at n_TOF</a:t>
            </a:r>
          </a:p>
        </p:txBody>
      </p:sp>
      <p:sp>
        <p:nvSpPr>
          <p:cNvPr id="5" name="TextBox 4">
            <a:extLst>
              <a:ext uri="{FF2B5EF4-FFF2-40B4-BE49-F238E27FC236}">
                <a16:creationId xmlns:a16="http://schemas.microsoft.com/office/drawing/2014/main" id="{D30918B4-1F10-544C-B1C4-6672BF3F5BDE}"/>
              </a:ext>
            </a:extLst>
          </p:cNvPr>
          <p:cNvSpPr txBox="1"/>
          <p:nvPr/>
        </p:nvSpPr>
        <p:spPr>
          <a:xfrm>
            <a:off x="760745" y="1028849"/>
            <a:ext cx="7600286" cy="461665"/>
          </a:xfrm>
          <a:prstGeom prst="rect">
            <a:avLst/>
          </a:prstGeom>
          <a:noFill/>
        </p:spPr>
        <p:txBody>
          <a:bodyPr wrap="none" rtlCol="0">
            <a:spAutoFit/>
          </a:bodyPr>
          <a:lstStyle/>
          <a:p>
            <a:r>
              <a:rPr lang="en-US" dirty="0"/>
              <a:t>Alberto Mengoni, on behalf of the n_TOF Collaboration</a:t>
            </a:r>
          </a:p>
        </p:txBody>
      </p:sp>
      <p:sp>
        <p:nvSpPr>
          <p:cNvPr id="4" name="TextBox 3">
            <a:extLst>
              <a:ext uri="{FF2B5EF4-FFF2-40B4-BE49-F238E27FC236}">
                <a16:creationId xmlns:a16="http://schemas.microsoft.com/office/drawing/2014/main" id="{93E57361-00FB-A749-A62F-6856D9FEC48C}"/>
              </a:ext>
            </a:extLst>
          </p:cNvPr>
          <p:cNvSpPr txBox="1"/>
          <p:nvPr/>
        </p:nvSpPr>
        <p:spPr>
          <a:xfrm>
            <a:off x="2338829" y="4419600"/>
            <a:ext cx="5075941" cy="1791260"/>
          </a:xfrm>
          <a:prstGeom prst="rect">
            <a:avLst/>
          </a:prstGeom>
          <a:noFill/>
        </p:spPr>
        <p:txBody>
          <a:bodyPr wrap="none" rtlCol="0">
            <a:spAutoFit/>
          </a:bodyPr>
          <a:lstStyle/>
          <a:p>
            <a:r>
              <a:rPr lang="en-US" dirty="0"/>
              <a:t>Fission reactors (ADS, Gen-IV)</a:t>
            </a:r>
          </a:p>
          <a:p>
            <a:r>
              <a:rPr lang="en-US" dirty="0"/>
              <a:t>Nuclear Data for Fusion applications</a:t>
            </a:r>
          </a:p>
          <a:p>
            <a:r>
              <a:rPr lang="en-US" dirty="0"/>
              <a:t>Transmutation of nuclear waste</a:t>
            </a:r>
          </a:p>
          <a:p>
            <a:r>
              <a:rPr lang="en-US" dirty="0"/>
              <a:t>Neutron capture therapy</a:t>
            </a:r>
          </a:p>
        </p:txBody>
      </p:sp>
      <p:sp>
        <p:nvSpPr>
          <p:cNvPr id="11" name="TextBox 10">
            <a:extLst>
              <a:ext uri="{FF2B5EF4-FFF2-40B4-BE49-F238E27FC236}">
                <a16:creationId xmlns:a16="http://schemas.microsoft.com/office/drawing/2014/main" id="{8FEC2818-D95B-B44B-BC5D-6D05D1A539DF}"/>
              </a:ext>
            </a:extLst>
          </p:cNvPr>
          <p:cNvSpPr txBox="1"/>
          <p:nvPr/>
        </p:nvSpPr>
        <p:spPr>
          <a:xfrm>
            <a:off x="685800" y="2204859"/>
            <a:ext cx="7753918" cy="3662541"/>
          </a:xfrm>
          <a:prstGeom prst="rect">
            <a:avLst/>
          </a:prstGeom>
          <a:noFill/>
        </p:spPr>
        <p:txBody>
          <a:bodyPr wrap="none" rtlCol="0">
            <a:spAutoFit/>
          </a:bodyPr>
          <a:lstStyle/>
          <a:p>
            <a:pPr>
              <a:buClr>
                <a:schemeClr val="tx1"/>
              </a:buClr>
              <a:buSzPct val="100000"/>
            </a:pPr>
            <a:endParaRPr lang="en-US" sz="4000" dirty="0"/>
          </a:p>
          <a:p>
            <a:pPr>
              <a:buClr>
                <a:schemeClr val="tx1"/>
              </a:buClr>
              <a:buSzPct val="100000"/>
            </a:pPr>
            <a:endParaRPr lang="en-US" sz="4000" dirty="0"/>
          </a:p>
          <a:p>
            <a:pPr>
              <a:buClr>
                <a:schemeClr val="tx1"/>
              </a:buClr>
              <a:buSzPct val="100000"/>
            </a:pPr>
            <a:r>
              <a:rPr lang="en-US" sz="4000" dirty="0"/>
              <a:t>2. Advanced nuclear technologies</a:t>
            </a:r>
          </a:p>
          <a:p>
            <a:pPr>
              <a:buClr>
                <a:schemeClr val="tx1"/>
              </a:buClr>
              <a:buSzPct val="100000"/>
            </a:pPr>
            <a:endParaRPr lang="en-US" sz="4000" dirty="0"/>
          </a:p>
          <a:p>
            <a:pPr>
              <a:buClr>
                <a:schemeClr val="tx1"/>
              </a:buClr>
              <a:buSzPct val="100000"/>
            </a:pPr>
            <a:endParaRPr lang="en-US" sz="4000" dirty="0"/>
          </a:p>
        </p:txBody>
      </p:sp>
    </p:spTree>
    <p:extLst>
      <p:ext uri="{BB962C8B-B14F-4D97-AF65-F5344CB8AC3E}">
        <p14:creationId xmlns:p14="http://schemas.microsoft.com/office/powerpoint/2010/main" val="41812340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9938" name="Rectangle 2"/>
          <p:cNvSpPr>
            <a:spLocks noChangeArrowheads="1"/>
          </p:cNvSpPr>
          <p:nvPr/>
        </p:nvSpPr>
        <p:spPr bwMode="auto">
          <a:xfrm>
            <a:off x="4376738" y="6059488"/>
            <a:ext cx="1841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endParaRPr lang="en-GB">
              <a:latin typeface="SimSun" charset="0"/>
            </a:endParaRPr>
          </a:p>
        </p:txBody>
      </p:sp>
      <p:sp>
        <p:nvSpPr>
          <p:cNvPr id="7" name="TextBox 6">
            <a:extLst>
              <a:ext uri="{FF2B5EF4-FFF2-40B4-BE49-F238E27FC236}">
                <a16:creationId xmlns:a16="http://schemas.microsoft.com/office/drawing/2014/main" id="{11C3A3FA-E189-BE4D-BD01-3776D55F41E6}"/>
              </a:ext>
            </a:extLst>
          </p:cNvPr>
          <p:cNvSpPr txBox="1"/>
          <p:nvPr/>
        </p:nvSpPr>
        <p:spPr>
          <a:xfrm>
            <a:off x="152400" y="1350000"/>
            <a:ext cx="5334000" cy="3046988"/>
          </a:xfrm>
          <a:prstGeom prst="rect">
            <a:avLst/>
          </a:prstGeom>
          <a:noFill/>
        </p:spPr>
        <p:txBody>
          <a:bodyPr wrap="square" rtlCol="0">
            <a:spAutoFit/>
          </a:bodyPr>
          <a:lstStyle/>
          <a:p>
            <a:r>
              <a:rPr lang="en-US" sz="2000" dirty="0"/>
              <a:t>Reducing the uncertainty in the MACS is not only a question of better nuclear data: higher accuracy in the reaction rates opens the possibility to investigate new astrophysical scenarios</a:t>
            </a:r>
          </a:p>
          <a:p>
            <a:endParaRPr lang="en-US" sz="2000" dirty="0"/>
          </a:p>
          <a:p>
            <a:r>
              <a:rPr lang="en-US" sz="2000" dirty="0"/>
              <a:t>[nuclear clocks, constrains on the BBN, AGB modeling, nucleosynthesis conditions in explosive scenarios, others]</a:t>
            </a:r>
          </a:p>
        </p:txBody>
      </p:sp>
      <p:sp>
        <p:nvSpPr>
          <p:cNvPr id="9" name="Title 1">
            <a:extLst>
              <a:ext uri="{FF2B5EF4-FFF2-40B4-BE49-F238E27FC236}">
                <a16:creationId xmlns:a16="http://schemas.microsoft.com/office/drawing/2014/main" id="{A73ABCD8-F81D-9945-A0BC-0D0DD1A7AF36}"/>
              </a:ext>
            </a:extLst>
          </p:cNvPr>
          <p:cNvSpPr>
            <a:spLocks noGrp="1"/>
          </p:cNvSpPr>
          <p:nvPr>
            <p:ph type="title"/>
          </p:nvPr>
        </p:nvSpPr>
        <p:spPr>
          <a:xfrm>
            <a:off x="0" y="-1745"/>
            <a:ext cx="9220200" cy="839945"/>
          </a:xfrm>
        </p:spPr>
        <p:txBody>
          <a:bodyPr>
            <a:spAutoFit/>
          </a:bodyPr>
          <a:lstStyle/>
          <a:p>
            <a:pPr algn="l"/>
            <a:r>
              <a:rPr lang="en-US" dirty="0"/>
              <a:t>Better MACS-30 means more</a:t>
            </a:r>
          </a:p>
        </p:txBody>
      </p:sp>
      <p:pic>
        <p:nvPicPr>
          <p:cNvPr id="3" name="Picture 2">
            <a:extLst>
              <a:ext uri="{FF2B5EF4-FFF2-40B4-BE49-F238E27FC236}">
                <a16:creationId xmlns:a16="http://schemas.microsoft.com/office/drawing/2014/main" id="{D8B01571-6409-0D47-BC44-9F23B58B7416}"/>
              </a:ext>
            </a:extLst>
          </p:cNvPr>
          <p:cNvPicPr>
            <a:picLocks noChangeAspect="1"/>
          </p:cNvPicPr>
          <p:nvPr/>
        </p:nvPicPr>
        <p:blipFill rotWithShape="1">
          <a:blip r:embed="rId3"/>
          <a:srcRect t="9411"/>
          <a:stretch/>
        </p:blipFill>
        <p:spPr>
          <a:xfrm>
            <a:off x="152400" y="838200"/>
            <a:ext cx="5791200" cy="3667351"/>
          </a:xfrm>
          <a:prstGeom prst="rect">
            <a:avLst/>
          </a:prstGeom>
        </p:spPr>
      </p:pic>
      <p:pic>
        <p:nvPicPr>
          <p:cNvPr id="4" name="Picture 3">
            <a:extLst>
              <a:ext uri="{FF2B5EF4-FFF2-40B4-BE49-F238E27FC236}">
                <a16:creationId xmlns:a16="http://schemas.microsoft.com/office/drawing/2014/main" id="{D57A8AC0-6CC4-C342-B229-C93D245E485B}"/>
              </a:ext>
            </a:extLst>
          </p:cNvPr>
          <p:cNvPicPr>
            <a:picLocks noChangeAspect="1"/>
          </p:cNvPicPr>
          <p:nvPr/>
        </p:nvPicPr>
        <p:blipFill rotWithShape="1">
          <a:blip r:embed="rId4"/>
          <a:srcRect l="2151"/>
          <a:stretch/>
        </p:blipFill>
        <p:spPr>
          <a:xfrm>
            <a:off x="5257800" y="2327662"/>
            <a:ext cx="4572000" cy="4454138"/>
          </a:xfrm>
          <a:prstGeom prst="rect">
            <a:avLst/>
          </a:prstGeom>
        </p:spPr>
      </p:pic>
      <p:sp>
        <p:nvSpPr>
          <p:cNvPr id="5" name="Rectangle 4">
            <a:extLst>
              <a:ext uri="{FF2B5EF4-FFF2-40B4-BE49-F238E27FC236}">
                <a16:creationId xmlns:a16="http://schemas.microsoft.com/office/drawing/2014/main" id="{64667E89-DB99-2F4B-B9EF-D343044A0A78}"/>
              </a:ext>
            </a:extLst>
          </p:cNvPr>
          <p:cNvSpPr/>
          <p:nvPr/>
        </p:nvSpPr>
        <p:spPr bwMode="auto">
          <a:xfrm>
            <a:off x="6627000" y="4249931"/>
            <a:ext cx="612000" cy="576000"/>
          </a:xfrm>
          <a:prstGeom prst="rect">
            <a:avLst/>
          </a:prstGeom>
          <a:noFill/>
          <a:ln w="508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376238" marR="0" indent="-376238" algn="l" defTabSz="1001713" rtl="0" eaLnBrk="1" fontAlgn="base" latinLnBrk="0" hangingPunct="1">
              <a:lnSpc>
                <a:spcPct val="100000"/>
              </a:lnSpc>
              <a:spcBef>
                <a:spcPct val="20000"/>
              </a:spcBef>
              <a:spcAft>
                <a:spcPct val="0"/>
              </a:spcAft>
              <a:buClr>
                <a:srgbClr val="ED9719"/>
              </a:buClr>
              <a:buSzPct val="65000"/>
              <a:buFont typeface="Wingdings" charset="2"/>
              <a:buNone/>
              <a:tabLst/>
            </a:pPr>
            <a:endParaRPr kumimoji="0" lang="en-US" sz="2400" b="0" i="0" u="none" strike="noStrike" cap="none" normalizeH="0" baseline="0">
              <a:ln>
                <a:noFill/>
              </a:ln>
              <a:solidFill>
                <a:schemeClr val="tx1"/>
              </a:solidFill>
              <a:effectLst>
                <a:outerShdw blurRad="38100" dist="38100" dir="2700000" algn="tl">
                  <a:srgbClr val="000000">
                    <a:alpha val="43137"/>
                  </a:srgbClr>
                </a:outerShdw>
              </a:effectLst>
              <a:latin typeface="Tahoma" charset="0"/>
            </a:endParaRPr>
          </a:p>
        </p:txBody>
      </p:sp>
      <p:sp>
        <p:nvSpPr>
          <p:cNvPr id="11" name="Rectangle 10">
            <a:extLst>
              <a:ext uri="{FF2B5EF4-FFF2-40B4-BE49-F238E27FC236}">
                <a16:creationId xmlns:a16="http://schemas.microsoft.com/office/drawing/2014/main" id="{33B98190-1158-6F46-98A0-9293C0DBF6CE}"/>
              </a:ext>
            </a:extLst>
          </p:cNvPr>
          <p:cNvSpPr/>
          <p:nvPr/>
        </p:nvSpPr>
        <p:spPr bwMode="auto">
          <a:xfrm>
            <a:off x="7272000" y="4248000"/>
            <a:ext cx="612000" cy="576000"/>
          </a:xfrm>
          <a:prstGeom prst="rect">
            <a:avLst/>
          </a:prstGeom>
          <a:noFill/>
          <a:ln w="508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376238" marR="0" indent="-376238" algn="l" defTabSz="1001713" rtl="0" eaLnBrk="1" fontAlgn="base" latinLnBrk="0" hangingPunct="1">
              <a:lnSpc>
                <a:spcPct val="100000"/>
              </a:lnSpc>
              <a:spcBef>
                <a:spcPct val="20000"/>
              </a:spcBef>
              <a:spcAft>
                <a:spcPct val="0"/>
              </a:spcAft>
              <a:buClr>
                <a:srgbClr val="ED9719"/>
              </a:buClr>
              <a:buSzPct val="65000"/>
              <a:buFont typeface="Wingdings" charset="2"/>
              <a:buNone/>
              <a:tabLst/>
            </a:pPr>
            <a:endParaRPr kumimoji="0" lang="en-US" sz="2400" b="0" i="0" u="none" strike="noStrike" cap="none" normalizeH="0" baseline="0">
              <a:ln>
                <a:noFill/>
              </a:ln>
              <a:solidFill>
                <a:schemeClr val="tx1"/>
              </a:solidFill>
              <a:effectLst>
                <a:outerShdw blurRad="38100" dist="38100" dir="2700000" algn="tl">
                  <a:srgbClr val="000000">
                    <a:alpha val="43137"/>
                  </a:srgbClr>
                </a:outerShdw>
              </a:effectLst>
              <a:latin typeface="Tahoma" charset="0"/>
            </a:endParaRPr>
          </a:p>
        </p:txBody>
      </p:sp>
      <p:sp>
        <p:nvSpPr>
          <p:cNvPr id="12" name="Rectangle 11">
            <a:extLst>
              <a:ext uri="{FF2B5EF4-FFF2-40B4-BE49-F238E27FC236}">
                <a16:creationId xmlns:a16="http://schemas.microsoft.com/office/drawing/2014/main" id="{DA5AB3E3-403B-4C4F-8EF9-FD663D8EC954}"/>
              </a:ext>
            </a:extLst>
          </p:cNvPr>
          <p:cNvSpPr/>
          <p:nvPr/>
        </p:nvSpPr>
        <p:spPr bwMode="auto">
          <a:xfrm>
            <a:off x="7884000" y="4248000"/>
            <a:ext cx="612000" cy="576000"/>
          </a:xfrm>
          <a:prstGeom prst="rect">
            <a:avLst/>
          </a:prstGeom>
          <a:noFill/>
          <a:ln w="50800" cap="flat" cmpd="sng" algn="ctr">
            <a:solidFill>
              <a:srgbClr val="ED971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376238" marR="0" indent="-376238" algn="l" defTabSz="1001713" rtl="0" eaLnBrk="1" fontAlgn="base" latinLnBrk="0" hangingPunct="1">
              <a:lnSpc>
                <a:spcPct val="100000"/>
              </a:lnSpc>
              <a:spcBef>
                <a:spcPct val="20000"/>
              </a:spcBef>
              <a:spcAft>
                <a:spcPct val="0"/>
              </a:spcAft>
              <a:buClr>
                <a:srgbClr val="ED9719"/>
              </a:buClr>
              <a:buSzPct val="65000"/>
              <a:buFont typeface="Wingdings" charset="2"/>
              <a:buNone/>
              <a:tabLst/>
            </a:pPr>
            <a:endParaRPr kumimoji="0" lang="en-US" sz="2400" b="0" i="0" u="none" strike="noStrike" cap="none" normalizeH="0" baseline="0">
              <a:ln>
                <a:noFill/>
              </a:ln>
              <a:solidFill>
                <a:schemeClr val="tx1"/>
              </a:solidFill>
              <a:effectLst>
                <a:outerShdw blurRad="38100" dist="38100" dir="2700000" algn="tl">
                  <a:srgbClr val="000000">
                    <a:alpha val="43137"/>
                  </a:srgbClr>
                </a:outerShdw>
              </a:effectLst>
              <a:latin typeface="Tahoma" charset="0"/>
            </a:endParaRPr>
          </a:p>
        </p:txBody>
      </p:sp>
      <p:sp>
        <p:nvSpPr>
          <p:cNvPr id="6" name="TextBox 5">
            <a:extLst>
              <a:ext uri="{FF2B5EF4-FFF2-40B4-BE49-F238E27FC236}">
                <a16:creationId xmlns:a16="http://schemas.microsoft.com/office/drawing/2014/main" id="{885B8F85-F62C-B84E-87A7-D74C3609B81E}"/>
              </a:ext>
            </a:extLst>
          </p:cNvPr>
          <p:cNvSpPr txBox="1"/>
          <p:nvPr/>
        </p:nvSpPr>
        <p:spPr>
          <a:xfrm>
            <a:off x="5916410" y="3551217"/>
            <a:ext cx="997389" cy="461665"/>
          </a:xfrm>
          <a:prstGeom prst="rect">
            <a:avLst/>
          </a:prstGeom>
          <a:noFill/>
          <a:ln w="50800">
            <a:solidFill>
              <a:srgbClr val="FF0000"/>
            </a:solidFill>
          </a:ln>
        </p:spPr>
        <p:txBody>
          <a:bodyPr wrap="none" rtlCol="0">
            <a:spAutoFit/>
          </a:bodyPr>
          <a:lstStyle/>
          <a:p>
            <a:pPr algn="ctr"/>
            <a:r>
              <a:rPr lang="en-US" dirty="0"/>
              <a:t>s-only</a:t>
            </a:r>
          </a:p>
        </p:txBody>
      </p:sp>
      <p:cxnSp>
        <p:nvCxnSpPr>
          <p:cNvPr id="13" name="Elbow Connector 12">
            <a:extLst>
              <a:ext uri="{FF2B5EF4-FFF2-40B4-BE49-F238E27FC236}">
                <a16:creationId xmlns:a16="http://schemas.microsoft.com/office/drawing/2014/main" id="{864A2D15-353A-1F4A-8B3A-FE4FA1EB0398}"/>
              </a:ext>
            </a:extLst>
          </p:cNvPr>
          <p:cNvCxnSpPr>
            <a:cxnSpLocks/>
            <a:stCxn id="6" idx="2"/>
          </p:cNvCxnSpPr>
          <p:nvPr/>
        </p:nvCxnSpPr>
        <p:spPr bwMode="auto">
          <a:xfrm rot="16200000" flipH="1">
            <a:off x="6576143" y="3851843"/>
            <a:ext cx="235118" cy="557195"/>
          </a:xfrm>
          <a:prstGeom prst="bentConnector2">
            <a:avLst/>
          </a:prstGeom>
          <a:noFill/>
          <a:ln w="508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7" name="Elbow Connector 16">
            <a:extLst>
              <a:ext uri="{FF2B5EF4-FFF2-40B4-BE49-F238E27FC236}">
                <a16:creationId xmlns:a16="http://schemas.microsoft.com/office/drawing/2014/main" id="{A01BF88B-B2A5-F545-8EDB-3013D741E0FD}"/>
              </a:ext>
            </a:extLst>
          </p:cNvPr>
          <p:cNvCxnSpPr>
            <a:cxnSpLocks/>
            <a:endCxn id="11" idx="0"/>
          </p:cNvCxnSpPr>
          <p:nvPr/>
        </p:nvCxnSpPr>
        <p:spPr bwMode="auto">
          <a:xfrm>
            <a:off x="6814801" y="4010952"/>
            <a:ext cx="763199" cy="237048"/>
          </a:xfrm>
          <a:prstGeom prst="bentConnector2">
            <a:avLst/>
          </a:prstGeom>
          <a:noFill/>
          <a:ln w="508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cxnSp>
      <p:sp>
        <p:nvSpPr>
          <p:cNvPr id="19" name="TextBox 18">
            <a:extLst>
              <a:ext uri="{FF2B5EF4-FFF2-40B4-BE49-F238E27FC236}">
                <a16:creationId xmlns:a16="http://schemas.microsoft.com/office/drawing/2014/main" id="{EB6AE118-3B18-C547-97E7-FB82656BFF65}"/>
              </a:ext>
            </a:extLst>
          </p:cNvPr>
          <p:cNvSpPr txBox="1"/>
          <p:nvPr/>
        </p:nvSpPr>
        <p:spPr>
          <a:xfrm>
            <a:off x="457200" y="4788989"/>
            <a:ext cx="3392532" cy="904863"/>
          </a:xfrm>
          <a:prstGeom prst="rect">
            <a:avLst/>
          </a:prstGeom>
          <a:noFill/>
        </p:spPr>
        <p:txBody>
          <a:bodyPr wrap="none" rtlCol="0">
            <a:spAutoFit/>
          </a:bodyPr>
          <a:lstStyle/>
          <a:p>
            <a:r>
              <a:rPr lang="en-US" dirty="0"/>
              <a:t>nucleosynthesis </a:t>
            </a:r>
          </a:p>
          <a:p>
            <a:r>
              <a:rPr lang="en-US" dirty="0"/>
              <a:t>in neutron star mergers</a:t>
            </a:r>
          </a:p>
        </p:txBody>
      </p:sp>
      <p:sp>
        <p:nvSpPr>
          <p:cNvPr id="20" name="TextBox 19">
            <a:extLst>
              <a:ext uri="{FF2B5EF4-FFF2-40B4-BE49-F238E27FC236}">
                <a16:creationId xmlns:a16="http://schemas.microsoft.com/office/drawing/2014/main" id="{C2A638EA-C3B1-624B-873D-5140C9A68CFF}"/>
              </a:ext>
            </a:extLst>
          </p:cNvPr>
          <p:cNvSpPr txBox="1"/>
          <p:nvPr/>
        </p:nvSpPr>
        <p:spPr>
          <a:xfrm>
            <a:off x="8352419" y="6274993"/>
            <a:ext cx="1429750" cy="461665"/>
          </a:xfrm>
          <a:prstGeom prst="rect">
            <a:avLst/>
          </a:prstGeom>
          <a:noFill/>
          <a:ln w="50800">
            <a:solidFill>
              <a:srgbClr val="FFFF00"/>
            </a:solidFill>
          </a:ln>
        </p:spPr>
        <p:txBody>
          <a:bodyPr wrap="none" rtlCol="0">
            <a:spAutoFit/>
          </a:bodyPr>
          <a:lstStyle/>
          <a:p>
            <a:pPr algn="ctr"/>
            <a:r>
              <a:rPr lang="en-US" dirty="0"/>
              <a:t>r-process</a:t>
            </a:r>
          </a:p>
        </p:txBody>
      </p:sp>
      <p:cxnSp>
        <p:nvCxnSpPr>
          <p:cNvPr id="22" name="Straight Arrow Connector 21">
            <a:extLst>
              <a:ext uri="{FF2B5EF4-FFF2-40B4-BE49-F238E27FC236}">
                <a16:creationId xmlns:a16="http://schemas.microsoft.com/office/drawing/2014/main" id="{4C35B811-2C0C-EF41-A289-9D15352FF3D9}"/>
              </a:ext>
            </a:extLst>
          </p:cNvPr>
          <p:cNvCxnSpPr>
            <a:cxnSpLocks/>
          </p:cNvCxnSpPr>
          <p:nvPr/>
        </p:nvCxnSpPr>
        <p:spPr bwMode="auto">
          <a:xfrm flipH="1" flipV="1">
            <a:off x="8496000" y="5421652"/>
            <a:ext cx="768705" cy="550567"/>
          </a:xfrm>
          <a:prstGeom prst="straightConnector1">
            <a:avLst/>
          </a:prstGeom>
          <a:noFill/>
          <a:ln w="50800" cap="flat" cmpd="sng" algn="ctr">
            <a:solidFill>
              <a:srgbClr val="FFFF00"/>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25" name="Straight Arrow Connector 24">
            <a:extLst>
              <a:ext uri="{FF2B5EF4-FFF2-40B4-BE49-F238E27FC236}">
                <a16:creationId xmlns:a16="http://schemas.microsoft.com/office/drawing/2014/main" id="{EAEB1223-5EEC-AB40-A9B3-61D403C62823}"/>
              </a:ext>
            </a:extLst>
          </p:cNvPr>
          <p:cNvCxnSpPr>
            <a:cxnSpLocks/>
          </p:cNvCxnSpPr>
          <p:nvPr/>
        </p:nvCxnSpPr>
        <p:spPr bwMode="auto">
          <a:xfrm flipH="1" flipV="1">
            <a:off x="8496000" y="4843594"/>
            <a:ext cx="768705" cy="550567"/>
          </a:xfrm>
          <a:prstGeom prst="straightConnector1">
            <a:avLst/>
          </a:prstGeom>
          <a:noFill/>
          <a:ln w="50800" cap="flat" cmpd="sng" algn="ctr">
            <a:solidFill>
              <a:srgbClr val="FFFF00"/>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26" name="Straight Arrow Connector 25">
            <a:extLst>
              <a:ext uri="{FF2B5EF4-FFF2-40B4-BE49-F238E27FC236}">
                <a16:creationId xmlns:a16="http://schemas.microsoft.com/office/drawing/2014/main" id="{140BC285-5861-CC40-AB4A-6D6091A55EC2}"/>
              </a:ext>
            </a:extLst>
          </p:cNvPr>
          <p:cNvCxnSpPr>
            <a:cxnSpLocks/>
          </p:cNvCxnSpPr>
          <p:nvPr/>
        </p:nvCxnSpPr>
        <p:spPr bwMode="auto">
          <a:xfrm flipH="1" flipV="1">
            <a:off x="8496000" y="6059488"/>
            <a:ext cx="273708" cy="188915"/>
          </a:xfrm>
          <a:prstGeom prst="straightConnector1">
            <a:avLst/>
          </a:prstGeom>
          <a:noFill/>
          <a:ln w="50800" cap="flat" cmpd="sng" algn="ctr">
            <a:solidFill>
              <a:srgbClr val="FFFF00"/>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cxnSp>
    </p:spTree>
    <p:extLst>
      <p:ext uri="{BB962C8B-B14F-4D97-AF65-F5344CB8AC3E}">
        <p14:creationId xmlns:p14="http://schemas.microsoft.com/office/powerpoint/2010/main" val="2763543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500"/>
                                  </p:stCondLst>
                                  <p:childTnLst>
                                    <p:set>
                                      <p:cBhvr>
                                        <p:cTn id="6" dur="1" fill="hold">
                                          <p:stCondLst>
                                            <p:cond delay="0"/>
                                          </p:stCondLst>
                                        </p:cTn>
                                        <p:tgtEl>
                                          <p:spTgt spid="26"/>
                                        </p:tgtEl>
                                        <p:attrNameLst>
                                          <p:attrName>style.visibility</p:attrName>
                                        </p:attrNameLst>
                                      </p:cBhvr>
                                      <p:to>
                                        <p:strVal val="visible"/>
                                      </p:to>
                                    </p:set>
                                    <p:animEffect transition="in" filter="dissolve">
                                      <p:cBhvr>
                                        <p:cTn id="7" dur="500"/>
                                        <p:tgtEl>
                                          <p:spTgt spid="26"/>
                                        </p:tgtEl>
                                      </p:cBhvr>
                                    </p:animEffect>
                                  </p:childTnLst>
                                </p:cTn>
                              </p:par>
                              <p:par>
                                <p:cTn id="8" presetID="9"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dissolve">
                                      <p:cBhvr>
                                        <p:cTn id="10" dur="500"/>
                                        <p:tgtEl>
                                          <p:spTgt spid="22"/>
                                        </p:tgtEl>
                                      </p:cBhvr>
                                    </p:animEffect>
                                  </p:childTnLst>
                                </p:cTn>
                              </p:par>
                              <p:par>
                                <p:cTn id="11" presetID="9" presetClass="entr" presetSubtype="0" fill="hold"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dissolve">
                                      <p:cBhvr>
                                        <p:cTn id="13" dur="500"/>
                                        <p:tgtEl>
                                          <p:spTgt spid="25"/>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dissolve">
                                      <p:cBhvr>
                                        <p:cTn id="16" dur="500"/>
                                        <p:tgtEl>
                                          <p:spTgt spid="20"/>
                                        </p:tgtEl>
                                      </p:cBhvr>
                                    </p:animEffect>
                                  </p:childTnLst>
                                </p:cTn>
                              </p:par>
                            </p:childTnLst>
                          </p:cTn>
                        </p:par>
                        <p:par>
                          <p:cTn id="17" fill="hold">
                            <p:stCondLst>
                              <p:cond delay="1000"/>
                            </p:stCondLst>
                            <p:childTnLst>
                              <p:par>
                                <p:cTn id="18" presetID="9" presetClass="entr" presetSubtype="0"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dissolve">
                                      <p:cBhvr>
                                        <p:cTn id="20" dur="500"/>
                                        <p:tgtEl>
                                          <p:spTgt spid="12"/>
                                        </p:tgtEl>
                                      </p:cBhvr>
                                    </p:animEffect>
                                  </p:childTnLst>
                                </p:cTn>
                              </p:par>
                            </p:childTnLst>
                          </p:cTn>
                        </p:par>
                        <p:par>
                          <p:cTn id="21" fill="hold">
                            <p:stCondLst>
                              <p:cond delay="1500"/>
                            </p:stCondLst>
                            <p:childTnLst>
                              <p:par>
                                <p:cTn id="22" presetID="9" presetClass="entr" presetSubtype="0"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dissolve">
                                      <p:cBhvr>
                                        <p:cTn id="24" dur="500"/>
                                        <p:tgtEl>
                                          <p:spTgt spid="5"/>
                                        </p:tgtEl>
                                      </p:cBhvr>
                                    </p:animEffect>
                                  </p:childTnLst>
                                </p:cTn>
                              </p:par>
                            </p:childTnLst>
                          </p:cTn>
                        </p:par>
                        <p:par>
                          <p:cTn id="25" fill="hold">
                            <p:stCondLst>
                              <p:cond delay="2000"/>
                            </p:stCondLst>
                            <p:childTnLst>
                              <p:par>
                                <p:cTn id="26" presetID="9" presetClass="entr" presetSubtype="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dissolve">
                                      <p:cBhvr>
                                        <p:cTn id="28" dur="500"/>
                                        <p:tgtEl>
                                          <p:spTgt spid="11"/>
                                        </p:tgtEl>
                                      </p:cBhvr>
                                    </p:animEffect>
                                  </p:childTnLst>
                                </p:cTn>
                              </p:par>
                            </p:childTnLst>
                          </p:cTn>
                        </p:par>
                        <p:par>
                          <p:cTn id="29" fill="hold">
                            <p:stCondLst>
                              <p:cond delay="2500"/>
                            </p:stCondLst>
                            <p:childTnLst>
                              <p:par>
                                <p:cTn id="30" presetID="9" presetClass="entr" presetSubtype="0"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dissolve">
                                      <p:cBhvr>
                                        <p:cTn id="32" dur="500"/>
                                        <p:tgtEl>
                                          <p:spTgt spid="6"/>
                                        </p:tgtEl>
                                      </p:cBhvr>
                                    </p:animEffect>
                                  </p:childTnLst>
                                </p:cTn>
                              </p:par>
                              <p:par>
                                <p:cTn id="33" presetID="9" presetClass="entr" presetSubtype="0" fill="hold"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dissolve">
                                      <p:cBhvr>
                                        <p:cTn id="35" dur="500"/>
                                        <p:tgtEl>
                                          <p:spTgt spid="13"/>
                                        </p:tgtEl>
                                      </p:cBhvr>
                                    </p:animEffect>
                                  </p:childTnLst>
                                </p:cTn>
                              </p:par>
                              <p:par>
                                <p:cTn id="36" presetID="9" presetClass="entr" presetSubtype="0" fill="hold" nodeType="with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dissolv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animBg="1"/>
      <p:bldP spid="12" grpId="0" animBg="1"/>
      <p:bldP spid="6" grpId="0" animBg="1"/>
      <p:bldP spid="2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33D984-BECA-0C45-8051-5722B33E911F}"/>
              </a:ext>
            </a:extLst>
          </p:cNvPr>
          <p:cNvSpPr>
            <a:spLocks noGrp="1"/>
          </p:cNvSpPr>
          <p:nvPr>
            <p:ph type="title"/>
          </p:nvPr>
        </p:nvSpPr>
        <p:spPr>
          <a:xfrm>
            <a:off x="76200" y="76200"/>
            <a:ext cx="9601200" cy="932278"/>
          </a:xfrm>
        </p:spPr>
        <p:txBody>
          <a:bodyPr wrap="square">
            <a:spAutoFit/>
          </a:bodyPr>
          <a:lstStyle/>
          <a:p>
            <a:pPr algn="l"/>
            <a:r>
              <a:rPr lang="en-US" sz="5400" dirty="0"/>
              <a:t>What we really do at n_TOF</a:t>
            </a:r>
          </a:p>
        </p:txBody>
      </p:sp>
      <p:sp>
        <p:nvSpPr>
          <p:cNvPr id="5" name="TextBox 4">
            <a:extLst>
              <a:ext uri="{FF2B5EF4-FFF2-40B4-BE49-F238E27FC236}">
                <a16:creationId xmlns:a16="http://schemas.microsoft.com/office/drawing/2014/main" id="{D30918B4-1F10-544C-B1C4-6672BF3F5BDE}"/>
              </a:ext>
            </a:extLst>
          </p:cNvPr>
          <p:cNvSpPr txBox="1"/>
          <p:nvPr/>
        </p:nvSpPr>
        <p:spPr>
          <a:xfrm>
            <a:off x="760745" y="1028849"/>
            <a:ext cx="7600286" cy="461665"/>
          </a:xfrm>
          <a:prstGeom prst="rect">
            <a:avLst/>
          </a:prstGeom>
          <a:noFill/>
        </p:spPr>
        <p:txBody>
          <a:bodyPr wrap="none" rtlCol="0">
            <a:spAutoFit/>
          </a:bodyPr>
          <a:lstStyle/>
          <a:p>
            <a:r>
              <a:rPr lang="en-US" dirty="0"/>
              <a:t>Alberto Mengoni, on behalf of the n_TOF Collaboration</a:t>
            </a:r>
          </a:p>
        </p:txBody>
      </p:sp>
      <p:sp>
        <p:nvSpPr>
          <p:cNvPr id="6" name="TextBox 5">
            <a:extLst>
              <a:ext uri="{FF2B5EF4-FFF2-40B4-BE49-F238E27FC236}">
                <a16:creationId xmlns:a16="http://schemas.microsoft.com/office/drawing/2014/main" id="{DAB3CAB2-20C0-974B-B05E-EA84E07B30BB}"/>
              </a:ext>
            </a:extLst>
          </p:cNvPr>
          <p:cNvSpPr txBox="1"/>
          <p:nvPr/>
        </p:nvSpPr>
        <p:spPr>
          <a:xfrm>
            <a:off x="2744056" y="3657600"/>
            <a:ext cx="4762650" cy="1348061"/>
          </a:xfrm>
          <a:prstGeom prst="rect">
            <a:avLst/>
          </a:prstGeom>
          <a:noFill/>
        </p:spPr>
        <p:txBody>
          <a:bodyPr wrap="none" rtlCol="0">
            <a:spAutoFit/>
          </a:bodyPr>
          <a:lstStyle/>
          <a:p>
            <a:r>
              <a:rPr lang="en-US" dirty="0"/>
              <a:t>nuclear interactions</a:t>
            </a:r>
          </a:p>
          <a:p>
            <a:r>
              <a:rPr lang="en-US" dirty="0"/>
              <a:t>nuclear structure effects in fission</a:t>
            </a:r>
          </a:p>
          <a:p>
            <a:r>
              <a:rPr lang="en-US" dirty="0"/>
              <a:t>high energy nuclear reactions</a:t>
            </a:r>
          </a:p>
        </p:txBody>
      </p:sp>
      <p:sp>
        <p:nvSpPr>
          <p:cNvPr id="10" name="TextBox 9">
            <a:extLst>
              <a:ext uri="{FF2B5EF4-FFF2-40B4-BE49-F238E27FC236}">
                <a16:creationId xmlns:a16="http://schemas.microsoft.com/office/drawing/2014/main" id="{3F500A88-F3EA-5A40-A51A-92B7641E3B70}"/>
              </a:ext>
            </a:extLst>
          </p:cNvPr>
          <p:cNvSpPr txBox="1"/>
          <p:nvPr/>
        </p:nvSpPr>
        <p:spPr>
          <a:xfrm>
            <a:off x="685800" y="2204859"/>
            <a:ext cx="8879162" cy="3662541"/>
          </a:xfrm>
          <a:prstGeom prst="rect">
            <a:avLst/>
          </a:prstGeom>
          <a:noFill/>
        </p:spPr>
        <p:txBody>
          <a:bodyPr wrap="none" rtlCol="0">
            <a:spAutoFit/>
          </a:bodyPr>
          <a:lstStyle/>
          <a:p>
            <a:pPr>
              <a:buClr>
                <a:schemeClr val="tx1"/>
              </a:buClr>
              <a:buSzPct val="100000"/>
            </a:pPr>
            <a:endParaRPr lang="en-US" sz="4000" dirty="0"/>
          </a:p>
          <a:p>
            <a:pPr>
              <a:buClr>
                <a:schemeClr val="tx1"/>
              </a:buClr>
              <a:buSzPct val="100000"/>
            </a:pPr>
            <a:endParaRPr lang="en-US" sz="4000" dirty="0"/>
          </a:p>
          <a:p>
            <a:pPr>
              <a:buClr>
                <a:schemeClr val="tx1"/>
              </a:buClr>
              <a:buSzPct val="100000"/>
            </a:pPr>
            <a:endParaRPr lang="en-US" sz="4000" dirty="0"/>
          </a:p>
          <a:p>
            <a:pPr>
              <a:buClr>
                <a:schemeClr val="tx1"/>
              </a:buClr>
              <a:buSzPct val="100000"/>
            </a:pPr>
            <a:endParaRPr lang="en-US" sz="4000" dirty="0"/>
          </a:p>
          <a:p>
            <a:pPr>
              <a:buClr>
                <a:schemeClr val="tx1"/>
              </a:buClr>
              <a:buSzPct val="100000"/>
            </a:pPr>
            <a:r>
              <a:rPr lang="en-US" sz="4000" dirty="0"/>
              <a:t>3. Basic nuclear science &amp; applications</a:t>
            </a:r>
          </a:p>
        </p:txBody>
      </p:sp>
    </p:spTree>
    <p:extLst>
      <p:ext uri="{BB962C8B-B14F-4D97-AF65-F5344CB8AC3E}">
        <p14:creationId xmlns:p14="http://schemas.microsoft.com/office/powerpoint/2010/main" val="13811046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9938" name="Rectangle 2"/>
          <p:cNvSpPr>
            <a:spLocks noChangeArrowheads="1"/>
          </p:cNvSpPr>
          <p:nvPr/>
        </p:nvSpPr>
        <p:spPr bwMode="auto">
          <a:xfrm>
            <a:off x="4376738" y="6059488"/>
            <a:ext cx="1841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endParaRPr lang="en-GB">
              <a:latin typeface="SimSun" charset="0"/>
            </a:endParaRPr>
          </a:p>
        </p:txBody>
      </p:sp>
      <p:sp>
        <p:nvSpPr>
          <p:cNvPr id="2" name="Title 1">
            <a:extLst>
              <a:ext uri="{FF2B5EF4-FFF2-40B4-BE49-F238E27FC236}">
                <a16:creationId xmlns:a16="http://schemas.microsoft.com/office/drawing/2014/main" id="{3C33D984-BECA-0C45-8051-5722B33E911F}"/>
              </a:ext>
            </a:extLst>
          </p:cNvPr>
          <p:cNvSpPr>
            <a:spLocks noGrp="1"/>
          </p:cNvSpPr>
          <p:nvPr>
            <p:ph type="title"/>
          </p:nvPr>
        </p:nvSpPr>
        <p:spPr>
          <a:xfrm>
            <a:off x="76200" y="76200"/>
            <a:ext cx="9601200" cy="932278"/>
          </a:xfrm>
        </p:spPr>
        <p:txBody>
          <a:bodyPr wrap="square">
            <a:spAutoFit/>
          </a:bodyPr>
          <a:lstStyle/>
          <a:p>
            <a:pPr algn="l"/>
            <a:r>
              <a:rPr lang="en-US" sz="5400" dirty="0"/>
              <a:t>What we really do at n_TOF</a:t>
            </a:r>
          </a:p>
        </p:txBody>
      </p:sp>
      <p:sp>
        <p:nvSpPr>
          <p:cNvPr id="3" name="TextBox 2">
            <a:extLst>
              <a:ext uri="{FF2B5EF4-FFF2-40B4-BE49-F238E27FC236}">
                <a16:creationId xmlns:a16="http://schemas.microsoft.com/office/drawing/2014/main" id="{42E9C845-0490-654A-BAC3-65CA16E392F2}"/>
              </a:ext>
            </a:extLst>
          </p:cNvPr>
          <p:cNvSpPr txBox="1"/>
          <p:nvPr/>
        </p:nvSpPr>
        <p:spPr>
          <a:xfrm>
            <a:off x="685800" y="2204859"/>
            <a:ext cx="8879162" cy="3662541"/>
          </a:xfrm>
          <a:prstGeom prst="rect">
            <a:avLst/>
          </a:prstGeom>
          <a:noFill/>
        </p:spPr>
        <p:txBody>
          <a:bodyPr wrap="none" rtlCol="0">
            <a:spAutoFit/>
          </a:bodyPr>
          <a:lstStyle/>
          <a:p>
            <a:pPr>
              <a:buClr>
                <a:schemeClr val="tx1"/>
              </a:buClr>
              <a:buSzPct val="100000"/>
            </a:pPr>
            <a:r>
              <a:rPr lang="en-US" sz="4000" dirty="0"/>
              <a:t>1. Nuclear astrophysics</a:t>
            </a:r>
          </a:p>
          <a:p>
            <a:pPr>
              <a:buClr>
                <a:schemeClr val="tx1"/>
              </a:buClr>
              <a:buSzPct val="100000"/>
            </a:pPr>
            <a:endParaRPr lang="en-US" sz="4000" dirty="0"/>
          </a:p>
          <a:p>
            <a:pPr>
              <a:buClr>
                <a:schemeClr val="tx1"/>
              </a:buClr>
              <a:buSzPct val="100000"/>
            </a:pPr>
            <a:r>
              <a:rPr lang="en-US" sz="4000" dirty="0"/>
              <a:t>2. Advanced nuclear technologies</a:t>
            </a:r>
          </a:p>
          <a:p>
            <a:pPr>
              <a:buClr>
                <a:schemeClr val="tx1"/>
              </a:buClr>
              <a:buSzPct val="100000"/>
            </a:pPr>
            <a:endParaRPr lang="en-US" sz="4000" dirty="0"/>
          </a:p>
          <a:p>
            <a:pPr>
              <a:buClr>
                <a:schemeClr val="tx1"/>
              </a:buClr>
              <a:buSzPct val="100000"/>
            </a:pPr>
            <a:r>
              <a:rPr lang="en-US" sz="4000" dirty="0"/>
              <a:t>3. Basic nuclear science &amp; applications</a:t>
            </a:r>
          </a:p>
        </p:txBody>
      </p:sp>
      <p:sp>
        <p:nvSpPr>
          <p:cNvPr id="4" name="Rectangle 3">
            <a:extLst>
              <a:ext uri="{FF2B5EF4-FFF2-40B4-BE49-F238E27FC236}">
                <a16:creationId xmlns:a16="http://schemas.microsoft.com/office/drawing/2014/main" id="{E24A678C-53C4-BD4D-904B-A69716A0E8C3}"/>
              </a:ext>
            </a:extLst>
          </p:cNvPr>
          <p:cNvSpPr/>
          <p:nvPr/>
        </p:nvSpPr>
        <p:spPr bwMode="auto">
          <a:xfrm>
            <a:off x="636588" y="2133600"/>
            <a:ext cx="7848600" cy="914400"/>
          </a:xfrm>
          <a:prstGeom prst="rect">
            <a:avLst/>
          </a:prstGeom>
          <a:noFill/>
          <a:ln w="50800" cap="flat" cmpd="sng" algn="ctr">
            <a:solidFill>
              <a:srgbClr val="ED971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376238" marR="0" indent="-376238" algn="l" defTabSz="1001713" rtl="0" eaLnBrk="1" fontAlgn="base" latinLnBrk="0" hangingPunct="1">
              <a:lnSpc>
                <a:spcPct val="100000"/>
              </a:lnSpc>
              <a:spcBef>
                <a:spcPct val="20000"/>
              </a:spcBef>
              <a:spcAft>
                <a:spcPct val="0"/>
              </a:spcAft>
              <a:buClr>
                <a:srgbClr val="ED9719"/>
              </a:buClr>
              <a:buSzPct val="65000"/>
              <a:buFont typeface="Wingdings" charset="2"/>
              <a:buNone/>
              <a:tabLst/>
            </a:pPr>
            <a:endParaRPr kumimoji="0" lang="en-US" sz="2400" b="0" i="0" u="none" strike="noStrike" cap="none" normalizeH="0" baseline="0">
              <a:ln>
                <a:noFill/>
              </a:ln>
              <a:solidFill>
                <a:schemeClr val="tx1"/>
              </a:solidFill>
              <a:effectLst>
                <a:outerShdw blurRad="38100" dist="38100" dir="2700000" algn="tl">
                  <a:srgbClr val="000000">
                    <a:alpha val="43137"/>
                  </a:srgbClr>
                </a:outerShdw>
              </a:effectLst>
              <a:latin typeface="Tahoma" charset="0"/>
            </a:endParaRPr>
          </a:p>
        </p:txBody>
      </p:sp>
      <p:sp>
        <p:nvSpPr>
          <p:cNvPr id="5" name="TextBox 4">
            <a:extLst>
              <a:ext uri="{FF2B5EF4-FFF2-40B4-BE49-F238E27FC236}">
                <a16:creationId xmlns:a16="http://schemas.microsoft.com/office/drawing/2014/main" id="{D30918B4-1F10-544C-B1C4-6672BF3F5BDE}"/>
              </a:ext>
            </a:extLst>
          </p:cNvPr>
          <p:cNvSpPr txBox="1"/>
          <p:nvPr/>
        </p:nvSpPr>
        <p:spPr>
          <a:xfrm>
            <a:off x="760745" y="1028849"/>
            <a:ext cx="7600286" cy="461665"/>
          </a:xfrm>
          <a:prstGeom prst="rect">
            <a:avLst/>
          </a:prstGeom>
          <a:noFill/>
        </p:spPr>
        <p:txBody>
          <a:bodyPr wrap="none" rtlCol="0">
            <a:spAutoFit/>
          </a:bodyPr>
          <a:lstStyle/>
          <a:p>
            <a:r>
              <a:rPr lang="en-US" dirty="0"/>
              <a:t>Alberto Mengoni, on behalf of the n_TOF Collaboration</a:t>
            </a:r>
          </a:p>
        </p:txBody>
      </p:sp>
    </p:spTree>
    <p:extLst>
      <p:ext uri="{BB962C8B-B14F-4D97-AF65-F5344CB8AC3E}">
        <p14:creationId xmlns:p14="http://schemas.microsoft.com/office/powerpoint/2010/main" val="1110944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a:extLst>
              <a:ext uri="{FF2B5EF4-FFF2-40B4-BE49-F238E27FC236}">
                <a16:creationId xmlns:a16="http://schemas.microsoft.com/office/drawing/2014/main" id="{1451D31F-393B-704C-A3B1-CCB8872B5800}"/>
              </a:ext>
            </a:extLst>
          </p:cNvPr>
          <p:cNvPicPr>
            <a:picLocks noChangeAspect="1"/>
          </p:cNvPicPr>
          <p:nvPr/>
        </p:nvPicPr>
        <p:blipFill>
          <a:blip r:embed="rId4"/>
          <a:stretch>
            <a:fillRect/>
          </a:stretch>
        </p:blipFill>
        <p:spPr>
          <a:xfrm>
            <a:off x="4343400" y="1295400"/>
            <a:ext cx="5486400" cy="5486400"/>
          </a:xfrm>
          <a:prstGeom prst="rect">
            <a:avLst/>
          </a:prstGeom>
        </p:spPr>
      </p:pic>
      <p:pic>
        <p:nvPicPr>
          <p:cNvPr id="29" name="Picture 8"/>
          <p:cNvPicPr>
            <a:picLocks noChangeAspect="1" noChangeArrowheads="1"/>
          </p:cNvPicPr>
          <p:nvPr/>
        </p:nvPicPr>
        <p:blipFill>
          <a:blip r:embed="rId5">
            <a:extLst>
              <a:ext uri="{28A0092B-C50C-407E-A947-70E740481C1C}">
                <a14:useLocalDpi xmlns:a14="http://schemas.microsoft.com/office/drawing/2010/main" val="0"/>
              </a:ext>
            </a:extLst>
          </a:blip>
          <a:srcRect r="34691" b="32635"/>
          <a:stretch>
            <a:fillRect/>
          </a:stretch>
        </p:blipFill>
        <p:spPr bwMode="auto">
          <a:xfrm>
            <a:off x="0" y="4022725"/>
            <a:ext cx="4953000" cy="2838450"/>
          </a:xfrm>
          <a:prstGeom prst="rect">
            <a:avLst/>
          </a:prstGeom>
          <a:solidFill>
            <a:srgbClr val="000000"/>
          </a:solidFill>
          <a:ln w="1270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778690" name="Text Box 2"/>
          <p:cNvSpPr txBox="1">
            <a:spLocks noChangeArrowheads="1"/>
          </p:cNvSpPr>
          <p:nvPr/>
        </p:nvSpPr>
        <p:spPr bwMode="auto">
          <a:xfrm>
            <a:off x="228600" y="2209800"/>
            <a:ext cx="5961063"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0"/>
              </a:spcBef>
              <a:buClrTx/>
              <a:buSzTx/>
              <a:buFontTx/>
              <a:buNone/>
            </a:pPr>
            <a:endParaRPr lang="it-IT" altLang="en-US">
              <a:effectLst/>
              <a:latin typeface="Arial" charset="0"/>
            </a:endParaRPr>
          </a:p>
          <a:p>
            <a:pPr>
              <a:spcBef>
                <a:spcPct val="0"/>
              </a:spcBef>
              <a:buClrTx/>
              <a:buSzTx/>
              <a:buFontTx/>
              <a:buNone/>
            </a:pPr>
            <a:r>
              <a:rPr lang="it-IT" altLang="en-US">
                <a:effectLst/>
                <a:latin typeface="Arial" charset="0"/>
              </a:rPr>
              <a:t> </a:t>
            </a:r>
          </a:p>
        </p:txBody>
      </p:sp>
      <p:sp>
        <p:nvSpPr>
          <p:cNvPr id="1778691" name="Text Box 3"/>
          <p:cNvSpPr txBox="1">
            <a:spLocks noChangeArrowheads="1"/>
          </p:cNvSpPr>
          <p:nvPr/>
        </p:nvSpPr>
        <p:spPr bwMode="auto">
          <a:xfrm>
            <a:off x="7905750" y="6507163"/>
            <a:ext cx="192405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spcBef>
                <a:spcPct val="0"/>
              </a:spcBef>
              <a:buClrTx/>
              <a:buSzTx/>
              <a:buFontTx/>
              <a:buNone/>
            </a:pPr>
            <a:r>
              <a:rPr lang="it-IT" altLang="en-US" sz="1200">
                <a:effectLst/>
                <a:latin typeface="Helvetica" charset="0"/>
              </a:rPr>
              <a:t>alberto.mengoni@cern.ch</a:t>
            </a:r>
            <a:endParaRPr lang="en-US" altLang="en-US" sz="1200">
              <a:effectLst/>
              <a:latin typeface="Helvetica" charset="0"/>
            </a:endParaRPr>
          </a:p>
        </p:txBody>
      </p:sp>
      <p:sp>
        <p:nvSpPr>
          <p:cNvPr id="15" name="Line 9"/>
          <p:cNvSpPr>
            <a:spLocks noChangeShapeType="1"/>
          </p:cNvSpPr>
          <p:nvPr/>
        </p:nvSpPr>
        <p:spPr bwMode="auto">
          <a:xfrm>
            <a:off x="1214438" y="6397625"/>
            <a:ext cx="685800" cy="0"/>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endParaRPr lang="en-US"/>
          </a:p>
        </p:txBody>
      </p:sp>
      <p:sp>
        <p:nvSpPr>
          <p:cNvPr id="16" name="Line 10"/>
          <p:cNvSpPr>
            <a:spLocks noChangeShapeType="1"/>
          </p:cNvSpPr>
          <p:nvPr/>
        </p:nvSpPr>
        <p:spPr bwMode="auto">
          <a:xfrm>
            <a:off x="1905000" y="6400800"/>
            <a:ext cx="685800" cy="0"/>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endParaRPr lang="en-US"/>
          </a:p>
        </p:txBody>
      </p:sp>
      <p:sp>
        <p:nvSpPr>
          <p:cNvPr id="18" name="Line 11"/>
          <p:cNvSpPr>
            <a:spLocks noChangeShapeType="1"/>
          </p:cNvSpPr>
          <p:nvPr/>
        </p:nvSpPr>
        <p:spPr bwMode="auto">
          <a:xfrm>
            <a:off x="2590800" y="6400800"/>
            <a:ext cx="685800" cy="0"/>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endParaRPr lang="en-US"/>
          </a:p>
        </p:txBody>
      </p:sp>
      <p:sp>
        <p:nvSpPr>
          <p:cNvPr id="19" name="Line 12"/>
          <p:cNvSpPr>
            <a:spLocks noChangeShapeType="1"/>
          </p:cNvSpPr>
          <p:nvPr/>
        </p:nvSpPr>
        <p:spPr bwMode="auto">
          <a:xfrm flipH="1" flipV="1">
            <a:off x="2514600" y="5715000"/>
            <a:ext cx="762000" cy="685800"/>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endParaRPr lang="en-US"/>
          </a:p>
        </p:txBody>
      </p:sp>
      <p:sp>
        <p:nvSpPr>
          <p:cNvPr id="20" name="Line 13"/>
          <p:cNvSpPr>
            <a:spLocks noChangeShapeType="1"/>
          </p:cNvSpPr>
          <p:nvPr/>
        </p:nvSpPr>
        <p:spPr bwMode="auto">
          <a:xfrm>
            <a:off x="2514600" y="5715000"/>
            <a:ext cx="762000" cy="0"/>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endParaRPr lang="en-US"/>
          </a:p>
        </p:txBody>
      </p:sp>
      <p:sp>
        <p:nvSpPr>
          <p:cNvPr id="21" name="Line 14"/>
          <p:cNvSpPr>
            <a:spLocks noChangeShapeType="1"/>
          </p:cNvSpPr>
          <p:nvPr/>
        </p:nvSpPr>
        <p:spPr bwMode="auto">
          <a:xfrm flipH="1" flipV="1">
            <a:off x="2514600" y="5029200"/>
            <a:ext cx="762000" cy="685800"/>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endParaRPr lang="en-US"/>
          </a:p>
        </p:txBody>
      </p:sp>
      <p:sp>
        <p:nvSpPr>
          <p:cNvPr id="22" name="Line 15"/>
          <p:cNvSpPr>
            <a:spLocks noChangeShapeType="1"/>
          </p:cNvSpPr>
          <p:nvPr/>
        </p:nvSpPr>
        <p:spPr bwMode="auto">
          <a:xfrm>
            <a:off x="2514600" y="5029200"/>
            <a:ext cx="762000" cy="0"/>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endParaRPr lang="en-US"/>
          </a:p>
        </p:txBody>
      </p:sp>
      <p:sp>
        <p:nvSpPr>
          <p:cNvPr id="23" name="Line 16"/>
          <p:cNvSpPr>
            <a:spLocks noChangeShapeType="1"/>
          </p:cNvSpPr>
          <p:nvPr/>
        </p:nvSpPr>
        <p:spPr bwMode="auto">
          <a:xfrm>
            <a:off x="3276600" y="5029200"/>
            <a:ext cx="685800" cy="0"/>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endParaRPr lang="en-US"/>
          </a:p>
        </p:txBody>
      </p:sp>
      <p:sp>
        <p:nvSpPr>
          <p:cNvPr id="24" name="Line 17"/>
          <p:cNvSpPr>
            <a:spLocks noChangeShapeType="1"/>
          </p:cNvSpPr>
          <p:nvPr/>
        </p:nvSpPr>
        <p:spPr bwMode="auto">
          <a:xfrm flipH="1" flipV="1">
            <a:off x="3810000" y="4343400"/>
            <a:ext cx="762000" cy="685800"/>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endParaRPr lang="en-US"/>
          </a:p>
        </p:txBody>
      </p:sp>
      <p:sp>
        <p:nvSpPr>
          <p:cNvPr id="25" name="Line 18"/>
          <p:cNvSpPr>
            <a:spLocks noChangeShapeType="1"/>
          </p:cNvSpPr>
          <p:nvPr/>
        </p:nvSpPr>
        <p:spPr bwMode="auto">
          <a:xfrm>
            <a:off x="3962400" y="5029200"/>
            <a:ext cx="685800" cy="0"/>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endParaRPr lang="en-US"/>
          </a:p>
        </p:txBody>
      </p:sp>
      <p:sp>
        <p:nvSpPr>
          <p:cNvPr id="26" name="Line 19"/>
          <p:cNvSpPr>
            <a:spLocks noChangeShapeType="1"/>
          </p:cNvSpPr>
          <p:nvPr/>
        </p:nvSpPr>
        <p:spPr bwMode="auto">
          <a:xfrm>
            <a:off x="3810000" y="4343400"/>
            <a:ext cx="762000" cy="0"/>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endParaRPr lang="en-US"/>
          </a:p>
        </p:txBody>
      </p:sp>
      <p:sp>
        <p:nvSpPr>
          <p:cNvPr id="27" name="Line 20"/>
          <p:cNvSpPr>
            <a:spLocks noChangeShapeType="1"/>
          </p:cNvSpPr>
          <p:nvPr/>
        </p:nvSpPr>
        <p:spPr bwMode="auto">
          <a:xfrm flipH="1" flipV="1">
            <a:off x="3810000" y="3657600"/>
            <a:ext cx="762000" cy="685800"/>
          </a:xfrm>
          <a:prstGeom prst="line">
            <a:avLst/>
          </a:prstGeom>
          <a:noFill/>
          <a:ln w="38100">
            <a:solidFill>
              <a:srgbClr val="FFFF0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endParaRPr lang="en-US"/>
          </a:p>
        </p:txBody>
      </p:sp>
      <p:sp>
        <p:nvSpPr>
          <p:cNvPr id="28" name="Text Box 21">
            <a:hlinkClick r:id="" action="ppaction://noaction"/>
          </p:cNvPr>
          <p:cNvSpPr txBox="1">
            <a:spLocks noChangeArrowheads="1"/>
          </p:cNvSpPr>
          <p:nvPr/>
        </p:nvSpPr>
        <p:spPr bwMode="auto">
          <a:xfrm>
            <a:off x="204788" y="3086100"/>
            <a:ext cx="3529012" cy="495300"/>
          </a:xfrm>
          <a:prstGeom prst="rect">
            <a:avLst/>
          </a:prstGeom>
          <a:noFill/>
          <a:ln w="38100">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spcBef>
                <a:spcPct val="0"/>
              </a:spcBef>
              <a:buClrTx/>
              <a:buSzTx/>
              <a:buFontTx/>
              <a:buNone/>
            </a:pPr>
            <a:r>
              <a:rPr lang="it-IT" altLang="en-US">
                <a:effectLst/>
                <a:latin typeface="Arial" charset="0"/>
                <a:sym typeface="Symbol" charset="2"/>
              </a:rPr>
              <a:t>The canonical s-process</a:t>
            </a:r>
            <a:endParaRPr lang="en-US" altLang="en-US" baseline="30000">
              <a:effectLst/>
              <a:latin typeface="Arial" charset="0"/>
            </a:endParaRPr>
          </a:p>
        </p:txBody>
      </p:sp>
      <p:sp>
        <p:nvSpPr>
          <p:cNvPr id="30" name="Rectangle 22"/>
          <p:cNvSpPr>
            <a:spLocks noGrp="1" noChangeArrowheads="1"/>
          </p:cNvSpPr>
          <p:nvPr>
            <p:ph type="title"/>
          </p:nvPr>
        </p:nvSpPr>
        <p:spPr>
          <a:xfrm>
            <a:off x="0" y="0"/>
            <a:ext cx="9356725" cy="762000"/>
          </a:xfrm>
          <a:noFill/>
          <a:ln/>
        </p:spPr>
        <p:txBody>
          <a:bodyPr/>
          <a:lstStyle/>
          <a:p>
            <a:pPr algn="l"/>
            <a:r>
              <a:rPr lang="en-US" altLang="en-US" dirty="0"/>
              <a:t>s-process</a:t>
            </a:r>
          </a:p>
        </p:txBody>
      </p:sp>
      <p:grpSp>
        <p:nvGrpSpPr>
          <p:cNvPr id="2" name="Group 1"/>
          <p:cNvGrpSpPr/>
          <p:nvPr/>
        </p:nvGrpSpPr>
        <p:grpSpPr>
          <a:xfrm>
            <a:off x="152400" y="685800"/>
            <a:ext cx="3879850" cy="2459038"/>
            <a:chOff x="152400" y="685800"/>
            <a:chExt cx="3879850" cy="2459038"/>
          </a:xfrm>
        </p:grpSpPr>
        <p:sp>
          <p:nvSpPr>
            <p:cNvPr id="31" name="Text Box 30"/>
            <p:cNvSpPr txBox="1">
              <a:spLocks noChangeAspect="1" noChangeArrowheads="1"/>
            </p:cNvSpPr>
            <p:nvPr/>
          </p:nvSpPr>
          <p:spPr bwMode="auto">
            <a:xfrm>
              <a:off x="152400" y="685800"/>
              <a:ext cx="38052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r>
                <a:rPr lang="it-IT" altLang="en-US" sz="1400" dirty="0">
                  <a:solidFill>
                    <a:schemeClr val="tx1"/>
                  </a:solidFill>
                  <a:effectLst/>
                </a:rPr>
                <a:t>The </a:t>
              </a:r>
              <a:r>
                <a:rPr lang="it-IT" altLang="en-US" sz="1400" dirty="0" err="1">
                  <a:solidFill>
                    <a:schemeClr val="tx1"/>
                  </a:solidFill>
                  <a:effectLst/>
                </a:rPr>
                <a:t>lifetime</a:t>
              </a:r>
              <a:r>
                <a:rPr lang="it-IT" altLang="en-US" sz="1400" dirty="0">
                  <a:solidFill>
                    <a:schemeClr val="tx1"/>
                  </a:solidFill>
                  <a:effectLst/>
                </a:rPr>
                <a:t> of a </a:t>
              </a:r>
              <a:r>
                <a:rPr lang="it-IT" altLang="en-US" sz="1400" dirty="0" err="1">
                  <a:solidFill>
                    <a:schemeClr val="tx1"/>
                  </a:solidFill>
                  <a:effectLst/>
                </a:rPr>
                <a:t>nucleus</a:t>
              </a:r>
              <a:r>
                <a:rPr lang="it-IT" altLang="en-US" sz="1400" dirty="0">
                  <a:solidFill>
                    <a:schemeClr val="tx1"/>
                  </a:solidFill>
                  <a:effectLst/>
                </a:rPr>
                <a:t> </a:t>
              </a:r>
              <a:r>
                <a:rPr lang="it-IT" altLang="en-US" sz="1400" dirty="0" err="1">
                  <a:solidFill>
                    <a:schemeClr val="tx1"/>
                  </a:solidFill>
                  <a:effectLst/>
                </a:rPr>
                <a:t>against</a:t>
              </a:r>
              <a:r>
                <a:rPr lang="it-IT" altLang="en-US" sz="1400" dirty="0">
                  <a:solidFill>
                    <a:schemeClr val="tx1"/>
                  </a:solidFill>
                  <a:effectLst/>
                </a:rPr>
                <a:t> (</a:t>
              </a:r>
              <a:r>
                <a:rPr lang="it-IT" altLang="en-US" sz="1400" dirty="0" err="1">
                  <a:solidFill>
                    <a:schemeClr val="tx1"/>
                  </a:solidFill>
                  <a:effectLst/>
                </a:rPr>
                <a:t>n</a:t>
              </a:r>
              <a:r>
                <a:rPr lang="it-IT" altLang="en-US" sz="1400" dirty="0">
                  <a:solidFill>
                    <a:schemeClr val="tx1"/>
                  </a:solidFill>
                  <a:effectLst/>
                </a:rPr>
                <a:t>,</a:t>
              </a:r>
              <a:r>
                <a:rPr lang="it-IT" altLang="en-US" sz="1400" dirty="0">
                  <a:solidFill>
                    <a:schemeClr val="tx1"/>
                  </a:solidFill>
                  <a:effectLst/>
                  <a:sym typeface="Symbol" charset="2"/>
                </a:rPr>
                <a:t>) </a:t>
              </a:r>
              <a:r>
                <a:rPr lang="it-IT" altLang="en-US" sz="1400" dirty="0" err="1">
                  <a:solidFill>
                    <a:schemeClr val="tx1"/>
                  </a:solidFill>
                  <a:effectLst/>
                  <a:sym typeface="Symbol" charset="2"/>
                </a:rPr>
                <a:t>is</a:t>
              </a:r>
              <a:r>
                <a:rPr lang="it-IT" altLang="en-US" sz="1400" dirty="0">
                  <a:solidFill>
                    <a:schemeClr val="tx1"/>
                  </a:solidFill>
                  <a:effectLst/>
                  <a:sym typeface="Symbol" charset="2"/>
                </a:rPr>
                <a:t>:</a:t>
              </a:r>
            </a:p>
            <a:p>
              <a:endParaRPr lang="en-US" altLang="en-US" sz="1400" baseline="-25000" dirty="0">
                <a:solidFill>
                  <a:schemeClr val="tx1"/>
                </a:solidFill>
                <a:effectLst/>
                <a:sym typeface="Symbol" charset="2"/>
              </a:endParaRPr>
            </a:p>
          </p:txBody>
        </p:sp>
        <p:graphicFrame>
          <p:nvGraphicFramePr>
            <p:cNvPr id="32" name="Object 31"/>
            <p:cNvGraphicFramePr>
              <a:graphicFrameLocks noChangeAspect="1"/>
            </p:cNvGraphicFramePr>
            <p:nvPr>
              <p:extLst/>
            </p:nvPr>
          </p:nvGraphicFramePr>
          <p:xfrm>
            <a:off x="1217612" y="1019175"/>
            <a:ext cx="1839913" cy="841375"/>
          </p:xfrm>
          <a:graphic>
            <a:graphicData uri="http://schemas.openxmlformats.org/presentationml/2006/ole">
              <mc:AlternateContent xmlns:mc="http://schemas.openxmlformats.org/markup-compatibility/2006">
                <mc:Choice xmlns:v="urn:schemas-microsoft-com:vml" Requires="v">
                  <p:oleObj spid="_x0000_s2249" name="Equation" r:id="rId6" imgW="1028520" imgH="469800" progId="Equation.3">
                    <p:embed/>
                  </p:oleObj>
                </mc:Choice>
                <mc:Fallback>
                  <p:oleObj name="Equation" r:id="rId6" imgW="1028520" imgH="469800" progId="Equation.3">
                    <p:embed/>
                    <p:pic>
                      <p:nvPicPr>
                        <p:cNvPr id="32" name="Object 3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17612" y="1019175"/>
                          <a:ext cx="1839913" cy="841375"/>
                        </a:xfrm>
                        <a:prstGeom prst="rect">
                          <a:avLst/>
                        </a:prstGeom>
                        <a:solidFill>
                          <a:schemeClr val="tx1"/>
                        </a:solidFill>
                        <a:ln>
                          <a:noFill/>
                        </a:ln>
                        <a:effectLst/>
                      </p:spPr>
                    </p:pic>
                  </p:oleObj>
                </mc:Fallback>
              </mc:AlternateContent>
            </a:graphicData>
          </a:graphic>
        </p:graphicFrame>
        <p:graphicFrame>
          <p:nvGraphicFramePr>
            <p:cNvPr id="33" name="Object 32"/>
            <p:cNvGraphicFramePr>
              <a:graphicFrameLocks noChangeAspect="1"/>
            </p:cNvGraphicFramePr>
            <p:nvPr>
              <p:extLst/>
            </p:nvPr>
          </p:nvGraphicFramePr>
          <p:xfrm>
            <a:off x="1422400" y="2325688"/>
            <a:ext cx="1430337" cy="819150"/>
          </p:xfrm>
          <a:graphic>
            <a:graphicData uri="http://schemas.openxmlformats.org/presentationml/2006/ole">
              <mc:AlternateContent xmlns:mc="http://schemas.openxmlformats.org/markup-compatibility/2006">
                <mc:Choice xmlns:v="urn:schemas-microsoft-com:vml" Requires="v">
                  <p:oleObj spid="_x0000_s2250" name="Equation" r:id="rId8" imgW="799920" imgH="457200" progId="Equation.3">
                    <p:embed/>
                  </p:oleObj>
                </mc:Choice>
                <mc:Fallback>
                  <p:oleObj name="Equation" r:id="rId8" imgW="799920" imgH="457200" progId="Equation.3">
                    <p:embed/>
                    <p:pic>
                      <p:nvPicPr>
                        <p:cNvPr id="33" name="Object 3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422400" y="2325688"/>
                          <a:ext cx="1430337" cy="819150"/>
                        </a:xfrm>
                        <a:prstGeom prst="rect">
                          <a:avLst/>
                        </a:prstGeom>
                        <a:solidFill>
                          <a:schemeClr val="tx1"/>
                        </a:solidFill>
                        <a:ln>
                          <a:noFill/>
                        </a:ln>
                        <a:effectLst/>
                      </p:spPr>
                    </p:pic>
                  </p:oleObj>
                </mc:Fallback>
              </mc:AlternateContent>
            </a:graphicData>
          </a:graphic>
        </p:graphicFrame>
        <p:sp>
          <p:nvSpPr>
            <p:cNvPr id="34" name="Text Box 33"/>
            <p:cNvSpPr txBox="1">
              <a:spLocks noChangeAspect="1" noChangeArrowheads="1"/>
            </p:cNvSpPr>
            <p:nvPr/>
          </p:nvSpPr>
          <p:spPr bwMode="auto">
            <a:xfrm>
              <a:off x="227012" y="1981200"/>
              <a:ext cx="38052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r>
                <a:rPr lang="it-IT" altLang="en-US" sz="1400">
                  <a:solidFill>
                    <a:schemeClr val="tx1"/>
                  </a:solidFill>
                  <a:effectLst/>
                  <a:sym typeface="Symbol" charset="2"/>
                </a:rPr>
                <a:t>For </a:t>
              </a:r>
              <a:r>
                <a:rPr lang="it-IT" altLang="en-US" sz="1400">
                  <a:solidFill>
                    <a:schemeClr val="tx1"/>
                  </a:solidFill>
                  <a:effectLst/>
                  <a:latin typeface="Times New Roman" charset="0"/>
                  <a:sym typeface="Symbol" charset="2"/>
                </a:rPr>
                <a:t></a:t>
              </a:r>
              <a:r>
                <a:rPr lang="it-IT" altLang="en-US" sz="1400" baseline="-25000">
                  <a:solidFill>
                    <a:schemeClr val="tx1"/>
                  </a:solidFill>
                  <a:effectLst/>
                  <a:latin typeface="Times New Roman" charset="0"/>
                  <a:sym typeface="Symbol" charset="2"/>
                </a:rPr>
                <a:t>(n,)</a:t>
              </a:r>
              <a:r>
                <a:rPr lang="it-IT" altLang="en-US" sz="1400" baseline="-25000">
                  <a:solidFill>
                    <a:schemeClr val="tx1"/>
                  </a:solidFill>
                  <a:effectLst/>
                  <a:sym typeface="Symbol" charset="2"/>
                </a:rPr>
                <a:t> </a:t>
              </a:r>
              <a:r>
                <a:rPr lang="it-IT" altLang="en-US" sz="1400">
                  <a:solidFill>
                    <a:schemeClr val="tx1"/>
                  </a:solidFill>
                  <a:effectLst/>
                  <a:sym typeface="Symbol" charset="2"/>
                </a:rPr>
                <a:t>  100 mb and </a:t>
              </a:r>
              <a:r>
                <a:rPr lang="it-IT" altLang="en-US" sz="1400" i="1">
                  <a:solidFill>
                    <a:schemeClr val="tx1"/>
                  </a:solidFill>
                  <a:effectLst/>
                  <a:latin typeface="Times New Roman" charset="0"/>
                  <a:sym typeface="Symbol" charset="2"/>
                </a:rPr>
                <a:t>kT</a:t>
              </a:r>
              <a:r>
                <a:rPr lang="it-IT" altLang="en-US" sz="1400">
                  <a:solidFill>
                    <a:schemeClr val="tx1"/>
                  </a:solidFill>
                  <a:effectLst/>
                  <a:sym typeface="Symbol" charset="2"/>
                </a:rPr>
                <a:t>  30 keV, it is:</a:t>
              </a:r>
            </a:p>
            <a:p>
              <a:endParaRPr lang="en-US" altLang="en-US" sz="1400" baseline="-25000">
                <a:solidFill>
                  <a:schemeClr val="tx1"/>
                </a:solidFill>
                <a:effectLst/>
                <a:sym typeface="Symbol" charset="2"/>
              </a:endParaRPr>
            </a:p>
          </p:txBody>
        </p:sp>
      </p:grpSp>
      <p:cxnSp>
        <p:nvCxnSpPr>
          <p:cNvPr id="4" name="Straight Arrow Connector 3">
            <a:extLst>
              <a:ext uri="{FF2B5EF4-FFF2-40B4-BE49-F238E27FC236}">
                <a16:creationId xmlns:a16="http://schemas.microsoft.com/office/drawing/2014/main" id="{0D36B5FD-75A2-8945-ACA1-4F74C08BB03B}"/>
              </a:ext>
            </a:extLst>
          </p:cNvPr>
          <p:cNvCxnSpPr>
            <a:cxnSpLocks/>
          </p:cNvCxnSpPr>
          <p:nvPr/>
        </p:nvCxnSpPr>
        <p:spPr bwMode="auto">
          <a:xfrm>
            <a:off x="6096000" y="3333750"/>
            <a:ext cx="3124200" cy="0"/>
          </a:xfrm>
          <a:prstGeom prst="straightConnector1">
            <a:avLst/>
          </a:prstGeom>
          <a:noFill/>
          <a:ln w="38100" cap="flat" cmpd="sng" algn="ctr">
            <a:solidFill>
              <a:srgbClr val="00B050"/>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cxnSp>
      <p:sp>
        <p:nvSpPr>
          <p:cNvPr id="6" name="TextBox 5">
            <a:extLst>
              <a:ext uri="{FF2B5EF4-FFF2-40B4-BE49-F238E27FC236}">
                <a16:creationId xmlns:a16="http://schemas.microsoft.com/office/drawing/2014/main" id="{FB586B53-C38D-4E4E-8BCB-F9321C54B25A}"/>
              </a:ext>
            </a:extLst>
          </p:cNvPr>
          <p:cNvSpPr txBox="1"/>
          <p:nvPr/>
        </p:nvSpPr>
        <p:spPr>
          <a:xfrm>
            <a:off x="6945235" y="2914005"/>
            <a:ext cx="1377428" cy="461665"/>
          </a:xfrm>
          <a:prstGeom prst="rect">
            <a:avLst/>
          </a:prstGeom>
          <a:noFill/>
        </p:spPr>
        <p:txBody>
          <a:bodyPr wrap="none" rtlCol="0">
            <a:spAutoFit/>
          </a:bodyPr>
          <a:lstStyle/>
          <a:p>
            <a:r>
              <a:rPr lang="en-US" dirty="0">
                <a:solidFill>
                  <a:srgbClr val="00B050"/>
                </a:solidFill>
              </a:rPr>
              <a:t>neutrons</a:t>
            </a:r>
          </a:p>
        </p:txBody>
      </p:sp>
    </p:spTree>
    <p:extLst>
      <p:ext uri="{BB962C8B-B14F-4D97-AF65-F5344CB8AC3E}">
        <p14:creationId xmlns:p14="http://schemas.microsoft.com/office/powerpoint/2010/main" val="1741627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par>
                                <p:cTn id="8" presetID="9"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dissolve">
                                      <p:cBhvr>
                                        <p:cTn id="10" dur="500"/>
                                        <p:tgtEl>
                                          <p:spTgt spid="4"/>
                                        </p:tgtEl>
                                      </p:cBhvr>
                                    </p:animEffect>
                                  </p:childTnLst>
                                </p:cTn>
                              </p:par>
                            </p:childTnLst>
                          </p:cTn>
                        </p:par>
                        <p:par>
                          <p:cTn id="11" fill="hold">
                            <p:stCondLst>
                              <p:cond delay="500"/>
                            </p:stCondLst>
                            <p:childTnLst>
                              <p:par>
                                <p:cTn id="12" presetID="2" presetClass="entr" presetSubtype="8" fill="hold" nodeType="afterEffect">
                                  <p:stCondLst>
                                    <p:cond delay="0"/>
                                  </p:stCondLst>
                                  <p:childTnLst>
                                    <p:set>
                                      <p:cBhvr>
                                        <p:cTn id="13" dur="1" fill="hold">
                                          <p:stCondLst>
                                            <p:cond delay="0"/>
                                          </p:stCondLst>
                                        </p:cTn>
                                        <p:tgtEl>
                                          <p:spTgt spid="29"/>
                                        </p:tgtEl>
                                        <p:attrNameLst>
                                          <p:attrName>style.visibility</p:attrName>
                                        </p:attrNameLst>
                                      </p:cBhvr>
                                      <p:to>
                                        <p:strVal val="visible"/>
                                      </p:to>
                                    </p:set>
                                    <p:anim calcmode="lin" valueType="num">
                                      <p:cBhvr additive="base">
                                        <p:cTn id="14" dur="500" fill="hold"/>
                                        <p:tgtEl>
                                          <p:spTgt spid="29"/>
                                        </p:tgtEl>
                                        <p:attrNameLst>
                                          <p:attrName>ppt_x</p:attrName>
                                        </p:attrNameLst>
                                      </p:cBhvr>
                                      <p:tavLst>
                                        <p:tav tm="0">
                                          <p:val>
                                            <p:strVal val="0-#ppt_w/2"/>
                                          </p:val>
                                        </p:tav>
                                        <p:tav tm="100000">
                                          <p:val>
                                            <p:strVal val="#ppt_x"/>
                                          </p:val>
                                        </p:tav>
                                      </p:tavLst>
                                    </p:anim>
                                    <p:anim calcmode="lin" valueType="num">
                                      <p:cBhvr additive="base">
                                        <p:cTn id="15" dur="500" fill="hold"/>
                                        <p:tgtEl>
                                          <p:spTgt spid="29"/>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7" presetClass="entr" presetSubtype="8"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500" fill="hold"/>
                                        <p:tgtEl>
                                          <p:spTgt spid="15"/>
                                        </p:tgtEl>
                                        <p:attrNameLst>
                                          <p:attrName>ppt_x</p:attrName>
                                        </p:attrNameLst>
                                      </p:cBhvr>
                                      <p:tavLst>
                                        <p:tav tm="0">
                                          <p:val>
                                            <p:strVal val="#ppt_x-#ppt_w/2"/>
                                          </p:val>
                                        </p:tav>
                                        <p:tav tm="100000">
                                          <p:val>
                                            <p:strVal val="#ppt_x"/>
                                          </p:val>
                                        </p:tav>
                                      </p:tavLst>
                                    </p:anim>
                                    <p:anim calcmode="lin" valueType="num">
                                      <p:cBhvr>
                                        <p:cTn id="20" dur="500" fill="hold"/>
                                        <p:tgtEl>
                                          <p:spTgt spid="15"/>
                                        </p:tgtEl>
                                        <p:attrNameLst>
                                          <p:attrName>ppt_y</p:attrName>
                                        </p:attrNameLst>
                                      </p:cBhvr>
                                      <p:tavLst>
                                        <p:tav tm="0">
                                          <p:val>
                                            <p:strVal val="#ppt_y"/>
                                          </p:val>
                                        </p:tav>
                                        <p:tav tm="100000">
                                          <p:val>
                                            <p:strVal val="#ppt_y"/>
                                          </p:val>
                                        </p:tav>
                                      </p:tavLst>
                                    </p:anim>
                                    <p:anim calcmode="lin" valueType="num">
                                      <p:cBhvr>
                                        <p:cTn id="21" dur="500" fill="hold"/>
                                        <p:tgtEl>
                                          <p:spTgt spid="15"/>
                                        </p:tgtEl>
                                        <p:attrNameLst>
                                          <p:attrName>ppt_w</p:attrName>
                                        </p:attrNameLst>
                                      </p:cBhvr>
                                      <p:tavLst>
                                        <p:tav tm="0">
                                          <p:val>
                                            <p:fltVal val="0"/>
                                          </p:val>
                                        </p:tav>
                                        <p:tav tm="100000">
                                          <p:val>
                                            <p:strVal val="#ppt_w"/>
                                          </p:val>
                                        </p:tav>
                                      </p:tavLst>
                                    </p:anim>
                                    <p:anim calcmode="lin" valueType="num">
                                      <p:cBhvr>
                                        <p:cTn id="22" dur="500" fill="hold"/>
                                        <p:tgtEl>
                                          <p:spTgt spid="15"/>
                                        </p:tgtEl>
                                        <p:attrNameLst>
                                          <p:attrName>ppt_h</p:attrName>
                                        </p:attrNameLst>
                                      </p:cBhvr>
                                      <p:tavLst>
                                        <p:tav tm="0">
                                          <p:val>
                                            <p:strVal val="#ppt_h"/>
                                          </p:val>
                                        </p:tav>
                                        <p:tav tm="100000">
                                          <p:val>
                                            <p:strVal val="#ppt_h"/>
                                          </p:val>
                                        </p:tav>
                                      </p:tavLst>
                                    </p:anim>
                                  </p:childTnLst>
                                </p:cTn>
                              </p:par>
                            </p:childTnLst>
                          </p:cTn>
                        </p:par>
                        <p:par>
                          <p:cTn id="23" fill="hold">
                            <p:stCondLst>
                              <p:cond delay="1500"/>
                            </p:stCondLst>
                            <p:childTnLst>
                              <p:par>
                                <p:cTn id="24" presetID="17" presetClass="entr" presetSubtype="8"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p:cTn id="26" dur="500" fill="hold"/>
                                        <p:tgtEl>
                                          <p:spTgt spid="16"/>
                                        </p:tgtEl>
                                        <p:attrNameLst>
                                          <p:attrName>ppt_x</p:attrName>
                                        </p:attrNameLst>
                                      </p:cBhvr>
                                      <p:tavLst>
                                        <p:tav tm="0">
                                          <p:val>
                                            <p:strVal val="#ppt_x-#ppt_w/2"/>
                                          </p:val>
                                        </p:tav>
                                        <p:tav tm="100000">
                                          <p:val>
                                            <p:strVal val="#ppt_x"/>
                                          </p:val>
                                        </p:tav>
                                      </p:tavLst>
                                    </p:anim>
                                    <p:anim calcmode="lin" valueType="num">
                                      <p:cBhvr>
                                        <p:cTn id="27" dur="500" fill="hold"/>
                                        <p:tgtEl>
                                          <p:spTgt spid="16"/>
                                        </p:tgtEl>
                                        <p:attrNameLst>
                                          <p:attrName>ppt_y</p:attrName>
                                        </p:attrNameLst>
                                      </p:cBhvr>
                                      <p:tavLst>
                                        <p:tav tm="0">
                                          <p:val>
                                            <p:strVal val="#ppt_y"/>
                                          </p:val>
                                        </p:tav>
                                        <p:tav tm="100000">
                                          <p:val>
                                            <p:strVal val="#ppt_y"/>
                                          </p:val>
                                        </p:tav>
                                      </p:tavLst>
                                    </p:anim>
                                    <p:anim calcmode="lin" valueType="num">
                                      <p:cBhvr>
                                        <p:cTn id="28" dur="500" fill="hold"/>
                                        <p:tgtEl>
                                          <p:spTgt spid="16"/>
                                        </p:tgtEl>
                                        <p:attrNameLst>
                                          <p:attrName>ppt_w</p:attrName>
                                        </p:attrNameLst>
                                      </p:cBhvr>
                                      <p:tavLst>
                                        <p:tav tm="0">
                                          <p:val>
                                            <p:fltVal val="0"/>
                                          </p:val>
                                        </p:tav>
                                        <p:tav tm="100000">
                                          <p:val>
                                            <p:strVal val="#ppt_w"/>
                                          </p:val>
                                        </p:tav>
                                      </p:tavLst>
                                    </p:anim>
                                    <p:anim calcmode="lin" valueType="num">
                                      <p:cBhvr>
                                        <p:cTn id="29" dur="500" fill="hold"/>
                                        <p:tgtEl>
                                          <p:spTgt spid="16"/>
                                        </p:tgtEl>
                                        <p:attrNameLst>
                                          <p:attrName>ppt_h</p:attrName>
                                        </p:attrNameLst>
                                      </p:cBhvr>
                                      <p:tavLst>
                                        <p:tav tm="0">
                                          <p:val>
                                            <p:strVal val="#ppt_h"/>
                                          </p:val>
                                        </p:tav>
                                        <p:tav tm="100000">
                                          <p:val>
                                            <p:strVal val="#ppt_h"/>
                                          </p:val>
                                        </p:tav>
                                      </p:tavLst>
                                    </p:anim>
                                  </p:childTnLst>
                                </p:cTn>
                              </p:par>
                            </p:childTnLst>
                          </p:cTn>
                        </p:par>
                        <p:par>
                          <p:cTn id="30" fill="hold">
                            <p:stCondLst>
                              <p:cond delay="2000"/>
                            </p:stCondLst>
                            <p:childTnLst>
                              <p:par>
                                <p:cTn id="31" presetID="17" presetClass="entr" presetSubtype="8"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ppt_x</p:attrName>
                                        </p:attrNameLst>
                                      </p:cBhvr>
                                      <p:tavLst>
                                        <p:tav tm="0">
                                          <p:val>
                                            <p:strVal val="#ppt_x-#ppt_w/2"/>
                                          </p:val>
                                        </p:tav>
                                        <p:tav tm="100000">
                                          <p:val>
                                            <p:strVal val="#ppt_x"/>
                                          </p:val>
                                        </p:tav>
                                      </p:tavLst>
                                    </p:anim>
                                    <p:anim calcmode="lin" valueType="num">
                                      <p:cBhvr>
                                        <p:cTn id="34" dur="500" fill="hold"/>
                                        <p:tgtEl>
                                          <p:spTgt spid="18"/>
                                        </p:tgtEl>
                                        <p:attrNameLst>
                                          <p:attrName>ppt_y</p:attrName>
                                        </p:attrNameLst>
                                      </p:cBhvr>
                                      <p:tavLst>
                                        <p:tav tm="0">
                                          <p:val>
                                            <p:strVal val="#ppt_y"/>
                                          </p:val>
                                        </p:tav>
                                        <p:tav tm="100000">
                                          <p:val>
                                            <p:strVal val="#ppt_y"/>
                                          </p:val>
                                        </p:tav>
                                      </p:tavLst>
                                    </p:anim>
                                    <p:anim calcmode="lin" valueType="num">
                                      <p:cBhvr>
                                        <p:cTn id="35" dur="500" fill="hold"/>
                                        <p:tgtEl>
                                          <p:spTgt spid="18"/>
                                        </p:tgtEl>
                                        <p:attrNameLst>
                                          <p:attrName>ppt_w</p:attrName>
                                        </p:attrNameLst>
                                      </p:cBhvr>
                                      <p:tavLst>
                                        <p:tav tm="0">
                                          <p:val>
                                            <p:fltVal val="0"/>
                                          </p:val>
                                        </p:tav>
                                        <p:tav tm="100000">
                                          <p:val>
                                            <p:strVal val="#ppt_w"/>
                                          </p:val>
                                        </p:tav>
                                      </p:tavLst>
                                    </p:anim>
                                    <p:anim calcmode="lin" valueType="num">
                                      <p:cBhvr>
                                        <p:cTn id="36" dur="500" fill="hold"/>
                                        <p:tgtEl>
                                          <p:spTgt spid="18"/>
                                        </p:tgtEl>
                                        <p:attrNameLst>
                                          <p:attrName>ppt_h</p:attrName>
                                        </p:attrNameLst>
                                      </p:cBhvr>
                                      <p:tavLst>
                                        <p:tav tm="0">
                                          <p:val>
                                            <p:strVal val="#ppt_h"/>
                                          </p:val>
                                        </p:tav>
                                        <p:tav tm="100000">
                                          <p:val>
                                            <p:strVal val="#ppt_h"/>
                                          </p:val>
                                        </p:tav>
                                      </p:tavLst>
                                    </p:anim>
                                  </p:childTnLst>
                                </p:cTn>
                              </p:par>
                            </p:childTnLst>
                          </p:cTn>
                        </p:par>
                        <p:par>
                          <p:cTn id="37" fill="hold">
                            <p:stCondLst>
                              <p:cond delay="2500"/>
                            </p:stCondLst>
                            <p:childTnLst>
                              <p:par>
                                <p:cTn id="38" presetID="23" presetClass="entr" presetSubtype="16"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p:cTn id="40" dur="500" fill="hold"/>
                                        <p:tgtEl>
                                          <p:spTgt spid="19"/>
                                        </p:tgtEl>
                                        <p:attrNameLst>
                                          <p:attrName>ppt_w</p:attrName>
                                        </p:attrNameLst>
                                      </p:cBhvr>
                                      <p:tavLst>
                                        <p:tav tm="0">
                                          <p:val>
                                            <p:fltVal val="0"/>
                                          </p:val>
                                        </p:tav>
                                        <p:tav tm="100000">
                                          <p:val>
                                            <p:strVal val="#ppt_w"/>
                                          </p:val>
                                        </p:tav>
                                      </p:tavLst>
                                    </p:anim>
                                    <p:anim calcmode="lin" valueType="num">
                                      <p:cBhvr>
                                        <p:cTn id="41" dur="500" fill="hold"/>
                                        <p:tgtEl>
                                          <p:spTgt spid="19"/>
                                        </p:tgtEl>
                                        <p:attrNameLst>
                                          <p:attrName>ppt_h</p:attrName>
                                        </p:attrNameLst>
                                      </p:cBhvr>
                                      <p:tavLst>
                                        <p:tav tm="0">
                                          <p:val>
                                            <p:fltVal val="0"/>
                                          </p:val>
                                        </p:tav>
                                        <p:tav tm="100000">
                                          <p:val>
                                            <p:strVal val="#ppt_h"/>
                                          </p:val>
                                        </p:tav>
                                      </p:tavLst>
                                    </p:anim>
                                  </p:childTnLst>
                                </p:cTn>
                              </p:par>
                            </p:childTnLst>
                          </p:cTn>
                        </p:par>
                        <p:par>
                          <p:cTn id="42" fill="hold">
                            <p:stCondLst>
                              <p:cond delay="3000"/>
                            </p:stCondLst>
                            <p:childTnLst>
                              <p:par>
                                <p:cTn id="43" presetID="17" presetClass="entr" presetSubtype="8"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 calcmode="lin" valueType="num">
                                      <p:cBhvr>
                                        <p:cTn id="45" dur="500" fill="hold"/>
                                        <p:tgtEl>
                                          <p:spTgt spid="20"/>
                                        </p:tgtEl>
                                        <p:attrNameLst>
                                          <p:attrName>ppt_x</p:attrName>
                                        </p:attrNameLst>
                                      </p:cBhvr>
                                      <p:tavLst>
                                        <p:tav tm="0">
                                          <p:val>
                                            <p:strVal val="#ppt_x-#ppt_w/2"/>
                                          </p:val>
                                        </p:tav>
                                        <p:tav tm="100000">
                                          <p:val>
                                            <p:strVal val="#ppt_x"/>
                                          </p:val>
                                        </p:tav>
                                      </p:tavLst>
                                    </p:anim>
                                    <p:anim calcmode="lin" valueType="num">
                                      <p:cBhvr>
                                        <p:cTn id="46" dur="500" fill="hold"/>
                                        <p:tgtEl>
                                          <p:spTgt spid="20"/>
                                        </p:tgtEl>
                                        <p:attrNameLst>
                                          <p:attrName>ppt_y</p:attrName>
                                        </p:attrNameLst>
                                      </p:cBhvr>
                                      <p:tavLst>
                                        <p:tav tm="0">
                                          <p:val>
                                            <p:strVal val="#ppt_y"/>
                                          </p:val>
                                        </p:tav>
                                        <p:tav tm="100000">
                                          <p:val>
                                            <p:strVal val="#ppt_y"/>
                                          </p:val>
                                        </p:tav>
                                      </p:tavLst>
                                    </p:anim>
                                    <p:anim calcmode="lin" valueType="num">
                                      <p:cBhvr>
                                        <p:cTn id="47" dur="500" fill="hold"/>
                                        <p:tgtEl>
                                          <p:spTgt spid="20"/>
                                        </p:tgtEl>
                                        <p:attrNameLst>
                                          <p:attrName>ppt_w</p:attrName>
                                        </p:attrNameLst>
                                      </p:cBhvr>
                                      <p:tavLst>
                                        <p:tav tm="0">
                                          <p:val>
                                            <p:fltVal val="0"/>
                                          </p:val>
                                        </p:tav>
                                        <p:tav tm="100000">
                                          <p:val>
                                            <p:strVal val="#ppt_w"/>
                                          </p:val>
                                        </p:tav>
                                      </p:tavLst>
                                    </p:anim>
                                    <p:anim calcmode="lin" valueType="num">
                                      <p:cBhvr>
                                        <p:cTn id="48" dur="500" fill="hold"/>
                                        <p:tgtEl>
                                          <p:spTgt spid="20"/>
                                        </p:tgtEl>
                                        <p:attrNameLst>
                                          <p:attrName>ppt_h</p:attrName>
                                        </p:attrNameLst>
                                      </p:cBhvr>
                                      <p:tavLst>
                                        <p:tav tm="0">
                                          <p:val>
                                            <p:strVal val="#ppt_h"/>
                                          </p:val>
                                        </p:tav>
                                        <p:tav tm="100000">
                                          <p:val>
                                            <p:strVal val="#ppt_h"/>
                                          </p:val>
                                        </p:tav>
                                      </p:tavLst>
                                    </p:anim>
                                  </p:childTnLst>
                                </p:cTn>
                              </p:par>
                            </p:childTnLst>
                          </p:cTn>
                        </p:par>
                        <p:par>
                          <p:cTn id="49" fill="hold">
                            <p:stCondLst>
                              <p:cond delay="3500"/>
                            </p:stCondLst>
                            <p:childTnLst>
                              <p:par>
                                <p:cTn id="50" presetID="23" presetClass="entr" presetSubtype="16" fill="hold" grpId="0" nodeType="afterEffect">
                                  <p:stCondLst>
                                    <p:cond delay="0"/>
                                  </p:stCondLst>
                                  <p:childTnLst>
                                    <p:set>
                                      <p:cBhvr>
                                        <p:cTn id="51" dur="1" fill="hold">
                                          <p:stCondLst>
                                            <p:cond delay="0"/>
                                          </p:stCondLst>
                                        </p:cTn>
                                        <p:tgtEl>
                                          <p:spTgt spid="21"/>
                                        </p:tgtEl>
                                        <p:attrNameLst>
                                          <p:attrName>style.visibility</p:attrName>
                                        </p:attrNameLst>
                                      </p:cBhvr>
                                      <p:to>
                                        <p:strVal val="visible"/>
                                      </p:to>
                                    </p:set>
                                    <p:anim calcmode="lin" valueType="num">
                                      <p:cBhvr>
                                        <p:cTn id="52" dur="500" fill="hold"/>
                                        <p:tgtEl>
                                          <p:spTgt spid="21"/>
                                        </p:tgtEl>
                                        <p:attrNameLst>
                                          <p:attrName>ppt_w</p:attrName>
                                        </p:attrNameLst>
                                      </p:cBhvr>
                                      <p:tavLst>
                                        <p:tav tm="0">
                                          <p:val>
                                            <p:fltVal val="0"/>
                                          </p:val>
                                        </p:tav>
                                        <p:tav tm="100000">
                                          <p:val>
                                            <p:strVal val="#ppt_w"/>
                                          </p:val>
                                        </p:tav>
                                      </p:tavLst>
                                    </p:anim>
                                    <p:anim calcmode="lin" valueType="num">
                                      <p:cBhvr>
                                        <p:cTn id="53" dur="500" fill="hold"/>
                                        <p:tgtEl>
                                          <p:spTgt spid="21"/>
                                        </p:tgtEl>
                                        <p:attrNameLst>
                                          <p:attrName>ppt_h</p:attrName>
                                        </p:attrNameLst>
                                      </p:cBhvr>
                                      <p:tavLst>
                                        <p:tav tm="0">
                                          <p:val>
                                            <p:fltVal val="0"/>
                                          </p:val>
                                        </p:tav>
                                        <p:tav tm="100000">
                                          <p:val>
                                            <p:strVal val="#ppt_h"/>
                                          </p:val>
                                        </p:tav>
                                      </p:tavLst>
                                    </p:anim>
                                  </p:childTnLst>
                                </p:cTn>
                              </p:par>
                            </p:childTnLst>
                          </p:cTn>
                        </p:par>
                        <p:par>
                          <p:cTn id="54" fill="hold">
                            <p:stCondLst>
                              <p:cond delay="4000"/>
                            </p:stCondLst>
                            <p:childTnLst>
                              <p:par>
                                <p:cTn id="55" presetID="17" presetClass="entr" presetSubtype="8"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p:cTn id="57" dur="500" fill="hold"/>
                                        <p:tgtEl>
                                          <p:spTgt spid="22"/>
                                        </p:tgtEl>
                                        <p:attrNameLst>
                                          <p:attrName>ppt_x</p:attrName>
                                        </p:attrNameLst>
                                      </p:cBhvr>
                                      <p:tavLst>
                                        <p:tav tm="0">
                                          <p:val>
                                            <p:strVal val="#ppt_x-#ppt_w/2"/>
                                          </p:val>
                                        </p:tav>
                                        <p:tav tm="100000">
                                          <p:val>
                                            <p:strVal val="#ppt_x"/>
                                          </p:val>
                                        </p:tav>
                                      </p:tavLst>
                                    </p:anim>
                                    <p:anim calcmode="lin" valueType="num">
                                      <p:cBhvr>
                                        <p:cTn id="58" dur="500" fill="hold"/>
                                        <p:tgtEl>
                                          <p:spTgt spid="22"/>
                                        </p:tgtEl>
                                        <p:attrNameLst>
                                          <p:attrName>ppt_y</p:attrName>
                                        </p:attrNameLst>
                                      </p:cBhvr>
                                      <p:tavLst>
                                        <p:tav tm="0">
                                          <p:val>
                                            <p:strVal val="#ppt_y"/>
                                          </p:val>
                                        </p:tav>
                                        <p:tav tm="100000">
                                          <p:val>
                                            <p:strVal val="#ppt_y"/>
                                          </p:val>
                                        </p:tav>
                                      </p:tavLst>
                                    </p:anim>
                                    <p:anim calcmode="lin" valueType="num">
                                      <p:cBhvr>
                                        <p:cTn id="59" dur="500" fill="hold"/>
                                        <p:tgtEl>
                                          <p:spTgt spid="22"/>
                                        </p:tgtEl>
                                        <p:attrNameLst>
                                          <p:attrName>ppt_w</p:attrName>
                                        </p:attrNameLst>
                                      </p:cBhvr>
                                      <p:tavLst>
                                        <p:tav tm="0">
                                          <p:val>
                                            <p:fltVal val="0"/>
                                          </p:val>
                                        </p:tav>
                                        <p:tav tm="100000">
                                          <p:val>
                                            <p:strVal val="#ppt_w"/>
                                          </p:val>
                                        </p:tav>
                                      </p:tavLst>
                                    </p:anim>
                                    <p:anim calcmode="lin" valueType="num">
                                      <p:cBhvr>
                                        <p:cTn id="60" dur="500" fill="hold"/>
                                        <p:tgtEl>
                                          <p:spTgt spid="22"/>
                                        </p:tgtEl>
                                        <p:attrNameLst>
                                          <p:attrName>ppt_h</p:attrName>
                                        </p:attrNameLst>
                                      </p:cBhvr>
                                      <p:tavLst>
                                        <p:tav tm="0">
                                          <p:val>
                                            <p:strVal val="#ppt_h"/>
                                          </p:val>
                                        </p:tav>
                                        <p:tav tm="100000">
                                          <p:val>
                                            <p:strVal val="#ppt_h"/>
                                          </p:val>
                                        </p:tav>
                                      </p:tavLst>
                                    </p:anim>
                                  </p:childTnLst>
                                </p:cTn>
                              </p:par>
                            </p:childTnLst>
                          </p:cTn>
                        </p:par>
                        <p:par>
                          <p:cTn id="61" fill="hold">
                            <p:stCondLst>
                              <p:cond delay="4500"/>
                            </p:stCondLst>
                            <p:childTnLst>
                              <p:par>
                                <p:cTn id="62" presetID="17" presetClass="entr" presetSubtype="8" fill="hold" grpId="0" nodeType="afterEffect">
                                  <p:stCondLst>
                                    <p:cond delay="0"/>
                                  </p:stCondLst>
                                  <p:childTnLst>
                                    <p:set>
                                      <p:cBhvr>
                                        <p:cTn id="63" dur="1" fill="hold">
                                          <p:stCondLst>
                                            <p:cond delay="0"/>
                                          </p:stCondLst>
                                        </p:cTn>
                                        <p:tgtEl>
                                          <p:spTgt spid="23"/>
                                        </p:tgtEl>
                                        <p:attrNameLst>
                                          <p:attrName>style.visibility</p:attrName>
                                        </p:attrNameLst>
                                      </p:cBhvr>
                                      <p:to>
                                        <p:strVal val="visible"/>
                                      </p:to>
                                    </p:set>
                                    <p:anim calcmode="lin" valueType="num">
                                      <p:cBhvr>
                                        <p:cTn id="64" dur="500" fill="hold"/>
                                        <p:tgtEl>
                                          <p:spTgt spid="23"/>
                                        </p:tgtEl>
                                        <p:attrNameLst>
                                          <p:attrName>ppt_x</p:attrName>
                                        </p:attrNameLst>
                                      </p:cBhvr>
                                      <p:tavLst>
                                        <p:tav tm="0">
                                          <p:val>
                                            <p:strVal val="#ppt_x-#ppt_w/2"/>
                                          </p:val>
                                        </p:tav>
                                        <p:tav tm="100000">
                                          <p:val>
                                            <p:strVal val="#ppt_x"/>
                                          </p:val>
                                        </p:tav>
                                      </p:tavLst>
                                    </p:anim>
                                    <p:anim calcmode="lin" valueType="num">
                                      <p:cBhvr>
                                        <p:cTn id="65" dur="500" fill="hold"/>
                                        <p:tgtEl>
                                          <p:spTgt spid="23"/>
                                        </p:tgtEl>
                                        <p:attrNameLst>
                                          <p:attrName>ppt_y</p:attrName>
                                        </p:attrNameLst>
                                      </p:cBhvr>
                                      <p:tavLst>
                                        <p:tav tm="0">
                                          <p:val>
                                            <p:strVal val="#ppt_y"/>
                                          </p:val>
                                        </p:tav>
                                        <p:tav tm="100000">
                                          <p:val>
                                            <p:strVal val="#ppt_y"/>
                                          </p:val>
                                        </p:tav>
                                      </p:tavLst>
                                    </p:anim>
                                    <p:anim calcmode="lin" valueType="num">
                                      <p:cBhvr>
                                        <p:cTn id="66" dur="500" fill="hold"/>
                                        <p:tgtEl>
                                          <p:spTgt spid="23"/>
                                        </p:tgtEl>
                                        <p:attrNameLst>
                                          <p:attrName>ppt_w</p:attrName>
                                        </p:attrNameLst>
                                      </p:cBhvr>
                                      <p:tavLst>
                                        <p:tav tm="0">
                                          <p:val>
                                            <p:fltVal val="0"/>
                                          </p:val>
                                        </p:tav>
                                        <p:tav tm="100000">
                                          <p:val>
                                            <p:strVal val="#ppt_w"/>
                                          </p:val>
                                        </p:tav>
                                      </p:tavLst>
                                    </p:anim>
                                    <p:anim calcmode="lin" valueType="num">
                                      <p:cBhvr>
                                        <p:cTn id="67" dur="500" fill="hold"/>
                                        <p:tgtEl>
                                          <p:spTgt spid="23"/>
                                        </p:tgtEl>
                                        <p:attrNameLst>
                                          <p:attrName>ppt_h</p:attrName>
                                        </p:attrNameLst>
                                      </p:cBhvr>
                                      <p:tavLst>
                                        <p:tav tm="0">
                                          <p:val>
                                            <p:strVal val="#ppt_h"/>
                                          </p:val>
                                        </p:tav>
                                        <p:tav tm="100000">
                                          <p:val>
                                            <p:strVal val="#ppt_h"/>
                                          </p:val>
                                        </p:tav>
                                      </p:tavLst>
                                    </p:anim>
                                  </p:childTnLst>
                                </p:cTn>
                              </p:par>
                            </p:childTnLst>
                          </p:cTn>
                        </p:par>
                        <p:par>
                          <p:cTn id="68" fill="hold">
                            <p:stCondLst>
                              <p:cond delay="5000"/>
                            </p:stCondLst>
                            <p:childTnLst>
                              <p:par>
                                <p:cTn id="69" presetID="17" presetClass="entr" presetSubtype="8" fill="hold" grpId="0" nodeType="afterEffect">
                                  <p:stCondLst>
                                    <p:cond delay="0"/>
                                  </p:stCondLst>
                                  <p:childTnLst>
                                    <p:set>
                                      <p:cBhvr>
                                        <p:cTn id="70" dur="1" fill="hold">
                                          <p:stCondLst>
                                            <p:cond delay="0"/>
                                          </p:stCondLst>
                                        </p:cTn>
                                        <p:tgtEl>
                                          <p:spTgt spid="25"/>
                                        </p:tgtEl>
                                        <p:attrNameLst>
                                          <p:attrName>style.visibility</p:attrName>
                                        </p:attrNameLst>
                                      </p:cBhvr>
                                      <p:to>
                                        <p:strVal val="visible"/>
                                      </p:to>
                                    </p:set>
                                    <p:anim calcmode="lin" valueType="num">
                                      <p:cBhvr>
                                        <p:cTn id="71" dur="500" fill="hold"/>
                                        <p:tgtEl>
                                          <p:spTgt spid="25"/>
                                        </p:tgtEl>
                                        <p:attrNameLst>
                                          <p:attrName>ppt_x</p:attrName>
                                        </p:attrNameLst>
                                      </p:cBhvr>
                                      <p:tavLst>
                                        <p:tav tm="0">
                                          <p:val>
                                            <p:strVal val="#ppt_x-#ppt_w/2"/>
                                          </p:val>
                                        </p:tav>
                                        <p:tav tm="100000">
                                          <p:val>
                                            <p:strVal val="#ppt_x"/>
                                          </p:val>
                                        </p:tav>
                                      </p:tavLst>
                                    </p:anim>
                                    <p:anim calcmode="lin" valueType="num">
                                      <p:cBhvr>
                                        <p:cTn id="72" dur="500" fill="hold"/>
                                        <p:tgtEl>
                                          <p:spTgt spid="25"/>
                                        </p:tgtEl>
                                        <p:attrNameLst>
                                          <p:attrName>ppt_y</p:attrName>
                                        </p:attrNameLst>
                                      </p:cBhvr>
                                      <p:tavLst>
                                        <p:tav tm="0">
                                          <p:val>
                                            <p:strVal val="#ppt_y"/>
                                          </p:val>
                                        </p:tav>
                                        <p:tav tm="100000">
                                          <p:val>
                                            <p:strVal val="#ppt_y"/>
                                          </p:val>
                                        </p:tav>
                                      </p:tavLst>
                                    </p:anim>
                                    <p:anim calcmode="lin" valueType="num">
                                      <p:cBhvr>
                                        <p:cTn id="73" dur="500" fill="hold"/>
                                        <p:tgtEl>
                                          <p:spTgt spid="25"/>
                                        </p:tgtEl>
                                        <p:attrNameLst>
                                          <p:attrName>ppt_w</p:attrName>
                                        </p:attrNameLst>
                                      </p:cBhvr>
                                      <p:tavLst>
                                        <p:tav tm="0">
                                          <p:val>
                                            <p:fltVal val="0"/>
                                          </p:val>
                                        </p:tav>
                                        <p:tav tm="100000">
                                          <p:val>
                                            <p:strVal val="#ppt_w"/>
                                          </p:val>
                                        </p:tav>
                                      </p:tavLst>
                                    </p:anim>
                                    <p:anim calcmode="lin" valueType="num">
                                      <p:cBhvr>
                                        <p:cTn id="74" dur="500" fill="hold"/>
                                        <p:tgtEl>
                                          <p:spTgt spid="25"/>
                                        </p:tgtEl>
                                        <p:attrNameLst>
                                          <p:attrName>ppt_h</p:attrName>
                                        </p:attrNameLst>
                                      </p:cBhvr>
                                      <p:tavLst>
                                        <p:tav tm="0">
                                          <p:val>
                                            <p:strVal val="#ppt_h"/>
                                          </p:val>
                                        </p:tav>
                                        <p:tav tm="100000">
                                          <p:val>
                                            <p:strVal val="#ppt_h"/>
                                          </p:val>
                                        </p:tav>
                                      </p:tavLst>
                                    </p:anim>
                                  </p:childTnLst>
                                </p:cTn>
                              </p:par>
                            </p:childTnLst>
                          </p:cTn>
                        </p:par>
                        <p:par>
                          <p:cTn id="75" fill="hold">
                            <p:stCondLst>
                              <p:cond delay="5500"/>
                            </p:stCondLst>
                            <p:childTnLst>
                              <p:par>
                                <p:cTn id="76" presetID="23" presetClass="entr" presetSubtype="16" fill="hold" grpId="0" nodeType="afterEffect">
                                  <p:stCondLst>
                                    <p:cond delay="0"/>
                                  </p:stCondLst>
                                  <p:childTnLst>
                                    <p:set>
                                      <p:cBhvr>
                                        <p:cTn id="77" dur="1" fill="hold">
                                          <p:stCondLst>
                                            <p:cond delay="0"/>
                                          </p:stCondLst>
                                        </p:cTn>
                                        <p:tgtEl>
                                          <p:spTgt spid="24"/>
                                        </p:tgtEl>
                                        <p:attrNameLst>
                                          <p:attrName>style.visibility</p:attrName>
                                        </p:attrNameLst>
                                      </p:cBhvr>
                                      <p:to>
                                        <p:strVal val="visible"/>
                                      </p:to>
                                    </p:set>
                                    <p:anim calcmode="lin" valueType="num">
                                      <p:cBhvr>
                                        <p:cTn id="78" dur="500" fill="hold"/>
                                        <p:tgtEl>
                                          <p:spTgt spid="24"/>
                                        </p:tgtEl>
                                        <p:attrNameLst>
                                          <p:attrName>ppt_w</p:attrName>
                                        </p:attrNameLst>
                                      </p:cBhvr>
                                      <p:tavLst>
                                        <p:tav tm="0">
                                          <p:val>
                                            <p:fltVal val="0"/>
                                          </p:val>
                                        </p:tav>
                                        <p:tav tm="100000">
                                          <p:val>
                                            <p:strVal val="#ppt_w"/>
                                          </p:val>
                                        </p:tav>
                                      </p:tavLst>
                                    </p:anim>
                                    <p:anim calcmode="lin" valueType="num">
                                      <p:cBhvr>
                                        <p:cTn id="79" dur="500" fill="hold"/>
                                        <p:tgtEl>
                                          <p:spTgt spid="24"/>
                                        </p:tgtEl>
                                        <p:attrNameLst>
                                          <p:attrName>ppt_h</p:attrName>
                                        </p:attrNameLst>
                                      </p:cBhvr>
                                      <p:tavLst>
                                        <p:tav tm="0">
                                          <p:val>
                                            <p:fltVal val="0"/>
                                          </p:val>
                                        </p:tav>
                                        <p:tav tm="100000">
                                          <p:val>
                                            <p:strVal val="#ppt_h"/>
                                          </p:val>
                                        </p:tav>
                                      </p:tavLst>
                                    </p:anim>
                                  </p:childTnLst>
                                </p:cTn>
                              </p:par>
                            </p:childTnLst>
                          </p:cTn>
                        </p:par>
                        <p:par>
                          <p:cTn id="80" fill="hold">
                            <p:stCondLst>
                              <p:cond delay="6000"/>
                            </p:stCondLst>
                            <p:childTnLst>
                              <p:par>
                                <p:cTn id="81" presetID="17" presetClass="entr" presetSubtype="8" fill="hold" grpId="0" nodeType="afterEffect">
                                  <p:stCondLst>
                                    <p:cond delay="0"/>
                                  </p:stCondLst>
                                  <p:childTnLst>
                                    <p:set>
                                      <p:cBhvr>
                                        <p:cTn id="82" dur="1" fill="hold">
                                          <p:stCondLst>
                                            <p:cond delay="0"/>
                                          </p:stCondLst>
                                        </p:cTn>
                                        <p:tgtEl>
                                          <p:spTgt spid="26"/>
                                        </p:tgtEl>
                                        <p:attrNameLst>
                                          <p:attrName>style.visibility</p:attrName>
                                        </p:attrNameLst>
                                      </p:cBhvr>
                                      <p:to>
                                        <p:strVal val="visible"/>
                                      </p:to>
                                    </p:set>
                                    <p:anim calcmode="lin" valueType="num">
                                      <p:cBhvr>
                                        <p:cTn id="83" dur="500" fill="hold"/>
                                        <p:tgtEl>
                                          <p:spTgt spid="26"/>
                                        </p:tgtEl>
                                        <p:attrNameLst>
                                          <p:attrName>ppt_x</p:attrName>
                                        </p:attrNameLst>
                                      </p:cBhvr>
                                      <p:tavLst>
                                        <p:tav tm="0">
                                          <p:val>
                                            <p:strVal val="#ppt_x-#ppt_w/2"/>
                                          </p:val>
                                        </p:tav>
                                        <p:tav tm="100000">
                                          <p:val>
                                            <p:strVal val="#ppt_x"/>
                                          </p:val>
                                        </p:tav>
                                      </p:tavLst>
                                    </p:anim>
                                    <p:anim calcmode="lin" valueType="num">
                                      <p:cBhvr>
                                        <p:cTn id="84" dur="500" fill="hold"/>
                                        <p:tgtEl>
                                          <p:spTgt spid="26"/>
                                        </p:tgtEl>
                                        <p:attrNameLst>
                                          <p:attrName>ppt_y</p:attrName>
                                        </p:attrNameLst>
                                      </p:cBhvr>
                                      <p:tavLst>
                                        <p:tav tm="0">
                                          <p:val>
                                            <p:strVal val="#ppt_y"/>
                                          </p:val>
                                        </p:tav>
                                        <p:tav tm="100000">
                                          <p:val>
                                            <p:strVal val="#ppt_y"/>
                                          </p:val>
                                        </p:tav>
                                      </p:tavLst>
                                    </p:anim>
                                    <p:anim calcmode="lin" valueType="num">
                                      <p:cBhvr>
                                        <p:cTn id="85" dur="500" fill="hold"/>
                                        <p:tgtEl>
                                          <p:spTgt spid="26"/>
                                        </p:tgtEl>
                                        <p:attrNameLst>
                                          <p:attrName>ppt_w</p:attrName>
                                        </p:attrNameLst>
                                      </p:cBhvr>
                                      <p:tavLst>
                                        <p:tav tm="0">
                                          <p:val>
                                            <p:fltVal val="0"/>
                                          </p:val>
                                        </p:tav>
                                        <p:tav tm="100000">
                                          <p:val>
                                            <p:strVal val="#ppt_w"/>
                                          </p:val>
                                        </p:tav>
                                      </p:tavLst>
                                    </p:anim>
                                    <p:anim calcmode="lin" valueType="num">
                                      <p:cBhvr>
                                        <p:cTn id="86" dur="500" fill="hold"/>
                                        <p:tgtEl>
                                          <p:spTgt spid="26"/>
                                        </p:tgtEl>
                                        <p:attrNameLst>
                                          <p:attrName>ppt_h</p:attrName>
                                        </p:attrNameLst>
                                      </p:cBhvr>
                                      <p:tavLst>
                                        <p:tav tm="0">
                                          <p:val>
                                            <p:strVal val="#ppt_h"/>
                                          </p:val>
                                        </p:tav>
                                        <p:tav tm="100000">
                                          <p:val>
                                            <p:strVal val="#ppt_h"/>
                                          </p:val>
                                        </p:tav>
                                      </p:tavLst>
                                    </p:anim>
                                  </p:childTnLst>
                                </p:cTn>
                              </p:par>
                            </p:childTnLst>
                          </p:cTn>
                        </p:par>
                        <p:par>
                          <p:cTn id="87" fill="hold">
                            <p:stCondLst>
                              <p:cond delay="6500"/>
                            </p:stCondLst>
                            <p:childTnLst>
                              <p:par>
                                <p:cTn id="88" presetID="23" presetClass="entr" presetSubtype="16" fill="hold" grpId="0" nodeType="afterEffect">
                                  <p:stCondLst>
                                    <p:cond delay="0"/>
                                  </p:stCondLst>
                                  <p:childTnLst>
                                    <p:set>
                                      <p:cBhvr>
                                        <p:cTn id="89" dur="1" fill="hold">
                                          <p:stCondLst>
                                            <p:cond delay="0"/>
                                          </p:stCondLst>
                                        </p:cTn>
                                        <p:tgtEl>
                                          <p:spTgt spid="27"/>
                                        </p:tgtEl>
                                        <p:attrNameLst>
                                          <p:attrName>style.visibility</p:attrName>
                                        </p:attrNameLst>
                                      </p:cBhvr>
                                      <p:to>
                                        <p:strVal val="visible"/>
                                      </p:to>
                                    </p:set>
                                    <p:anim calcmode="lin" valueType="num">
                                      <p:cBhvr>
                                        <p:cTn id="90" dur="500" fill="hold"/>
                                        <p:tgtEl>
                                          <p:spTgt spid="27"/>
                                        </p:tgtEl>
                                        <p:attrNameLst>
                                          <p:attrName>ppt_w</p:attrName>
                                        </p:attrNameLst>
                                      </p:cBhvr>
                                      <p:tavLst>
                                        <p:tav tm="0">
                                          <p:val>
                                            <p:fltVal val="0"/>
                                          </p:val>
                                        </p:tav>
                                        <p:tav tm="100000">
                                          <p:val>
                                            <p:strVal val="#ppt_w"/>
                                          </p:val>
                                        </p:tav>
                                      </p:tavLst>
                                    </p:anim>
                                    <p:anim calcmode="lin" valueType="num">
                                      <p:cBhvr>
                                        <p:cTn id="91" dur="500" fill="hold"/>
                                        <p:tgtEl>
                                          <p:spTgt spid="27"/>
                                        </p:tgtEl>
                                        <p:attrNameLst>
                                          <p:attrName>ppt_h</p:attrName>
                                        </p:attrNameLst>
                                      </p:cBhvr>
                                      <p:tavLst>
                                        <p:tav tm="0">
                                          <p:val>
                                            <p:fltVal val="0"/>
                                          </p:val>
                                        </p:tav>
                                        <p:tav tm="100000">
                                          <p:val>
                                            <p:strVal val="#ppt_h"/>
                                          </p:val>
                                        </p:tav>
                                      </p:tavLst>
                                    </p:anim>
                                  </p:childTnLst>
                                </p:cTn>
                              </p:par>
                            </p:childTnLst>
                          </p:cTn>
                        </p:par>
                        <p:par>
                          <p:cTn id="92" fill="hold">
                            <p:stCondLst>
                              <p:cond delay="7000"/>
                            </p:stCondLst>
                            <p:childTnLst>
                              <p:par>
                                <p:cTn id="93" presetID="2" presetClass="entr" presetSubtype="8" fill="hold" grpId="0" nodeType="afterEffect">
                                  <p:stCondLst>
                                    <p:cond delay="0"/>
                                  </p:stCondLst>
                                  <p:childTnLst>
                                    <p:set>
                                      <p:cBhvr>
                                        <p:cTn id="94" dur="1" fill="hold">
                                          <p:stCondLst>
                                            <p:cond delay="0"/>
                                          </p:stCondLst>
                                        </p:cTn>
                                        <p:tgtEl>
                                          <p:spTgt spid="28"/>
                                        </p:tgtEl>
                                        <p:attrNameLst>
                                          <p:attrName>style.visibility</p:attrName>
                                        </p:attrNameLst>
                                      </p:cBhvr>
                                      <p:to>
                                        <p:strVal val="visible"/>
                                      </p:to>
                                    </p:set>
                                    <p:anim calcmode="lin" valueType="num">
                                      <p:cBhvr additive="base">
                                        <p:cTn id="95" dur="500" fill="hold"/>
                                        <p:tgtEl>
                                          <p:spTgt spid="28"/>
                                        </p:tgtEl>
                                        <p:attrNameLst>
                                          <p:attrName>ppt_x</p:attrName>
                                        </p:attrNameLst>
                                      </p:cBhvr>
                                      <p:tavLst>
                                        <p:tav tm="0">
                                          <p:val>
                                            <p:strVal val="0-#ppt_w/2"/>
                                          </p:val>
                                        </p:tav>
                                        <p:tav tm="100000">
                                          <p:val>
                                            <p:strVal val="#ppt_x"/>
                                          </p:val>
                                        </p:tav>
                                      </p:tavLst>
                                    </p:anim>
                                    <p:anim calcmode="lin" valueType="num">
                                      <p:cBhvr additive="base">
                                        <p:cTn id="96"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1" presetClass="entr" presetSubtype="0" fill="hold" nodeType="clickEffect">
                                  <p:stCondLst>
                                    <p:cond delay="0"/>
                                  </p:stCondLst>
                                  <p:childTnLst>
                                    <p:set>
                                      <p:cBhvr>
                                        <p:cTn id="10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autoUpdateAnimBg="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9938" name="Rectangle 2"/>
          <p:cNvSpPr>
            <a:spLocks noChangeArrowheads="1"/>
          </p:cNvSpPr>
          <p:nvPr/>
        </p:nvSpPr>
        <p:spPr bwMode="auto">
          <a:xfrm>
            <a:off x="4376738" y="6059488"/>
            <a:ext cx="1841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endParaRPr lang="en-GB">
              <a:latin typeface="SimSun" charset="0"/>
            </a:endParaRPr>
          </a:p>
        </p:txBody>
      </p:sp>
      <p:sp>
        <p:nvSpPr>
          <p:cNvPr id="8" name="Title 1">
            <a:extLst>
              <a:ext uri="{FF2B5EF4-FFF2-40B4-BE49-F238E27FC236}">
                <a16:creationId xmlns:a16="http://schemas.microsoft.com/office/drawing/2014/main" id="{3E0861ED-2E0D-F444-AC52-7FA540A5F4BD}"/>
              </a:ext>
            </a:extLst>
          </p:cNvPr>
          <p:cNvSpPr>
            <a:spLocks noGrp="1"/>
          </p:cNvSpPr>
          <p:nvPr>
            <p:ph type="title"/>
          </p:nvPr>
        </p:nvSpPr>
        <p:spPr>
          <a:xfrm>
            <a:off x="0" y="-1745"/>
            <a:ext cx="9220200" cy="839945"/>
          </a:xfrm>
        </p:spPr>
        <p:txBody>
          <a:bodyPr>
            <a:spAutoFit/>
          </a:bodyPr>
          <a:lstStyle/>
          <a:p>
            <a:pPr algn="l"/>
            <a:r>
              <a:rPr lang="en-US" dirty="0"/>
              <a:t>MACS-30</a:t>
            </a:r>
          </a:p>
        </p:txBody>
      </p:sp>
      <p:sp>
        <p:nvSpPr>
          <p:cNvPr id="5" name="TextBox 4">
            <a:extLst>
              <a:ext uri="{FF2B5EF4-FFF2-40B4-BE49-F238E27FC236}">
                <a16:creationId xmlns:a16="http://schemas.microsoft.com/office/drawing/2014/main" id="{42E60EEE-9B52-B247-AC19-972F14B4ADB4}"/>
              </a:ext>
            </a:extLst>
          </p:cNvPr>
          <p:cNvSpPr txBox="1"/>
          <p:nvPr/>
        </p:nvSpPr>
        <p:spPr>
          <a:xfrm>
            <a:off x="152400" y="909935"/>
            <a:ext cx="4599657" cy="461665"/>
          </a:xfrm>
          <a:prstGeom prst="rect">
            <a:avLst/>
          </a:prstGeom>
          <a:noFill/>
        </p:spPr>
        <p:txBody>
          <a:bodyPr wrap="none" rtlCol="0">
            <a:spAutoFit/>
          </a:bodyPr>
          <a:lstStyle/>
          <a:p>
            <a:r>
              <a:rPr lang="it-IT" dirty="0">
                <a:hlinkClick r:id="rId3"/>
              </a:rPr>
              <a:t>https://exp-astro.de/kadonis1.0/</a:t>
            </a:r>
            <a:endParaRPr lang="it-IT" dirty="0"/>
          </a:p>
        </p:txBody>
      </p:sp>
      <p:sp>
        <p:nvSpPr>
          <p:cNvPr id="9" name="TextBox 8">
            <a:extLst>
              <a:ext uri="{FF2B5EF4-FFF2-40B4-BE49-F238E27FC236}">
                <a16:creationId xmlns:a16="http://schemas.microsoft.com/office/drawing/2014/main" id="{F9E0ED23-EAFE-A54A-8CBF-1D32B880C19E}"/>
              </a:ext>
            </a:extLst>
          </p:cNvPr>
          <p:cNvSpPr txBox="1"/>
          <p:nvPr/>
        </p:nvSpPr>
        <p:spPr>
          <a:xfrm>
            <a:off x="257101" y="1905000"/>
            <a:ext cx="2280368" cy="4450449"/>
          </a:xfrm>
          <a:prstGeom prst="rect">
            <a:avLst/>
          </a:prstGeom>
          <a:noFill/>
        </p:spPr>
        <p:txBody>
          <a:bodyPr wrap="none" rtlCol="0">
            <a:spAutoFit/>
          </a:bodyPr>
          <a:lstStyle/>
          <a:p>
            <a:pPr algn="ctr"/>
            <a:r>
              <a:rPr lang="en-US" b="1" dirty="0"/>
              <a:t>276 nuclides</a:t>
            </a:r>
            <a:endParaRPr lang="en-US" dirty="0"/>
          </a:p>
          <a:p>
            <a:pPr algn="ctr"/>
            <a:endParaRPr lang="en-US" dirty="0"/>
          </a:p>
          <a:p>
            <a:pPr algn="ctr"/>
            <a:r>
              <a:rPr lang="en-US" dirty="0"/>
              <a:t>154 nuclides</a:t>
            </a:r>
          </a:p>
          <a:p>
            <a:pPr algn="ctr"/>
            <a:r>
              <a:rPr lang="en-US" dirty="0"/>
              <a:t>with </a:t>
            </a:r>
            <a:r>
              <a:rPr lang="en-US" dirty="0" err="1"/>
              <a:t>Δ</a:t>
            </a:r>
            <a:r>
              <a:rPr lang="en-US" dirty="0"/>
              <a:t>𝜎 &gt; 5%</a:t>
            </a:r>
          </a:p>
          <a:p>
            <a:pPr algn="ctr"/>
            <a:endParaRPr lang="en-US" dirty="0"/>
          </a:p>
          <a:p>
            <a:pPr algn="ctr"/>
            <a:r>
              <a:rPr lang="en-US" dirty="0"/>
              <a:t>69 nuclides</a:t>
            </a:r>
          </a:p>
          <a:p>
            <a:pPr algn="ctr"/>
            <a:r>
              <a:rPr lang="en-US" dirty="0"/>
              <a:t>with </a:t>
            </a:r>
            <a:r>
              <a:rPr lang="en-US" dirty="0" err="1"/>
              <a:t>Δ</a:t>
            </a:r>
            <a:r>
              <a:rPr lang="en-US" dirty="0"/>
              <a:t>𝜎 &gt; 10%</a:t>
            </a:r>
          </a:p>
          <a:p>
            <a:pPr algn="ctr"/>
            <a:endParaRPr lang="en-US" dirty="0"/>
          </a:p>
          <a:p>
            <a:pPr algn="ctr"/>
            <a:r>
              <a:rPr lang="en-US" dirty="0"/>
              <a:t>16 nuclides</a:t>
            </a:r>
          </a:p>
          <a:p>
            <a:pPr algn="ctr"/>
            <a:r>
              <a:rPr lang="en-US" dirty="0"/>
              <a:t>with </a:t>
            </a:r>
            <a:r>
              <a:rPr lang="en-US" dirty="0" err="1"/>
              <a:t>Δ</a:t>
            </a:r>
            <a:r>
              <a:rPr lang="en-US" dirty="0"/>
              <a:t>𝜎 &gt; 20%</a:t>
            </a:r>
          </a:p>
        </p:txBody>
      </p:sp>
      <p:pic>
        <p:nvPicPr>
          <p:cNvPr id="6" name="Picture 5">
            <a:extLst>
              <a:ext uri="{FF2B5EF4-FFF2-40B4-BE49-F238E27FC236}">
                <a16:creationId xmlns:a16="http://schemas.microsoft.com/office/drawing/2014/main" id="{C3B29E5D-D303-FF4B-A5C9-1A845ED0587B}"/>
              </a:ext>
            </a:extLst>
          </p:cNvPr>
          <p:cNvPicPr>
            <a:picLocks noChangeAspect="1"/>
          </p:cNvPicPr>
          <p:nvPr/>
        </p:nvPicPr>
        <p:blipFill>
          <a:blip r:embed="rId4"/>
          <a:stretch>
            <a:fillRect/>
          </a:stretch>
        </p:blipFill>
        <p:spPr>
          <a:xfrm>
            <a:off x="2610000" y="1350000"/>
            <a:ext cx="7200000" cy="5400000"/>
          </a:xfrm>
          <a:prstGeom prst="rect">
            <a:avLst/>
          </a:prstGeom>
        </p:spPr>
      </p:pic>
    </p:spTree>
    <p:extLst>
      <p:ext uri="{BB962C8B-B14F-4D97-AF65-F5344CB8AC3E}">
        <p14:creationId xmlns:p14="http://schemas.microsoft.com/office/powerpoint/2010/main" val="13219624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9938" name="Rectangle 2"/>
          <p:cNvSpPr>
            <a:spLocks noChangeArrowheads="1"/>
          </p:cNvSpPr>
          <p:nvPr/>
        </p:nvSpPr>
        <p:spPr bwMode="auto">
          <a:xfrm>
            <a:off x="4376738" y="6059488"/>
            <a:ext cx="1841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endParaRPr lang="en-GB">
              <a:latin typeface="SimSun" charset="0"/>
            </a:endParaRPr>
          </a:p>
        </p:txBody>
      </p:sp>
      <p:sp>
        <p:nvSpPr>
          <p:cNvPr id="5" name="TextBox 4">
            <a:extLst>
              <a:ext uri="{FF2B5EF4-FFF2-40B4-BE49-F238E27FC236}">
                <a16:creationId xmlns:a16="http://schemas.microsoft.com/office/drawing/2014/main" id="{42E60EEE-9B52-B247-AC19-972F14B4ADB4}"/>
              </a:ext>
            </a:extLst>
          </p:cNvPr>
          <p:cNvSpPr txBox="1"/>
          <p:nvPr/>
        </p:nvSpPr>
        <p:spPr>
          <a:xfrm>
            <a:off x="152400" y="909935"/>
            <a:ext cx="4599657" cy="461665"/>
          </a:xfrm>
          <a:prstGeom prst="rect">
            <a:avLst/>
          </a:prstGeom>
          <a:noFill/>
        </p:spPr>
        <p:txBody>
          <a:bodyPr wrap="none" rtlCol="0">
            <a:spAutoFit/>
          </a:bodyPr>
          <a:lstStyle/>
          <a:p>
            <a:r>
              <a:rPr lang="it-IT" dirty="0">
                <a:hlinkClick r:id="rId3"/>
              </a:rPr>
              <a:t>https://exp-astro.de/kadonis1.0/</a:t>
            </a:r>
            <a:endParaRPr lang="it-IT" dirty="0"/>
          </a:p>
        </p:txBody>
      </p:sp>
      <p:sp>
        <p:nvSpPr>
          <p:cNvPr id="7" name="TextBox 6">
            <a:extLst>
              <a:ext uri="{FF2B5EF4-FFF2-40B4-BE49-F238E27FC236}">
                <a16:creationId xmlns:a16="http://schemas.microsoft.com/office/drawing/2014/main" id="{11C3A3FA-E189-BE4D-BD01-3776D55F41E6}"/>
              </a:ext>
            </a:extLst>
          </p:cNvPr>
          <p:cNvSpPr txBox="1"/>
          <p:nvPr/>
        </p:nvSpPr>
        <p:spPr>
          <a:xfrm>
            <a:off x="76200" y="2209800"/>
            <a:ext cx="2457600" cy="1631216"/>
          </a:xfrm>
          <a:prstGeom prst="rect">
            <a:avLst/>
          </a:prstGeom>
          <a:noFill/>
        </p:spPr>
        <p:txBody>
          <a:bodyPr wrap="square" rtlCol="0">
            <a:spAutoFit/>
          </a:bodyPr>
          <a:lstStyle/>
          <a:p>
            <a:r>
              <a:rPr lang="en-US" sz="2000" dirty="0"/>
              <a:t>Evaluated data files cannot solve the problem of the accuracy of neutron cross sections data</a:t>
            </a:r>
          </a:p>
        </p:txBody>
      </p:sp>
      <p:sp>
        <p:nvSpPr>
          <p:cNvPr id="6" name="TextBox 5">
            <a:extLst>
              <a:ext uri="{FF2B5EF4-FFF2-40B4-BE49-F238E27FC236}">
                <a16:creationId xmlns:a16="http://schemas.microsoft.com/office/drawing/2014/main" id="{A7CD6DAD-2D0E-4F4C-B0D0-E45C4FCE8D21}"/>
              </a:ext>
            </a:extLst>
          </p:cNvPr>
          <p:cNvSpPr txBox="1"/>
          <p:nvPr/>
        </p:nvSpPr>
        <p:spPr>
          <a:xfrm>
            <a:off x="300686" y="4491644"/>
            <a:ext cx="2008627" cy="523220"/>
          </a:xfrm>
          <a:prstGeom prst="rect">
            <a:avLst/>
          </a:prstGeom>
          <a:noFill/>
        </p:spPr>
        <p:txBody>
          <a:bodyPr wrap="none" rtlCol="0">
            <a:spAutoFit/>
          </a:bodyPr>
          <a:lstStyle/>
          <a:p>
            <a:r>
              <a:rPr lang="it-IT" sz="2800" dirty="0"/>
              <a:t>n_TOF can!</a:t>
            </a:r>
          </a:p>
        </p:txBody>
      </p:sp>
      <p:pic>
        <p:nvPicPr>
          <p:cNvPr id="14" name="Picture 13">
            <a:extLst>
              <a:ext uri="{FF2B5EF4-FFF2-40B4-BE49-F238E27FC236}">
                <a16:creationId xmlns:a16="http://schemas.microsoft.com/office/drawing/2014/main" id="{6F6805B4-ED43-3440-9949-8D79E2434010}"/>
              </a:ext>
            </a:extLst>
          </p:cNvPr>
          <p:cNvPicPr>
            <a:picLocks noChangeAspect="1"/>
          </p:cNvPicPr>
          <p:nvPr/>
        </p:nvPicPr>
        <p:blipFill>
          <a:blip r:embed="rId4"/>
          <a:stretch>
            <a:fillRect/>
          </a:stretch>
        </p:blipFill>
        <p:spPr>
          <a:xfrm>
            <a:off x="2610000" y="1350000"/>
            <a:ext cx="7200000" cy="5400000"/>
          </a:xfrm>
          <a:prstGeom prst="rect">
            <a:avLst/>
          </a:prstGeom>
        </p:spPr>
      </p:pic>
      <p:sp>
        <p:nvSpPr>
          <p:cNvPr id="9" name="Title 1">
            <a:extLst>
              <a:ext uri="{FF2B5EF4-FFF2-40B4-BE49-F238E27FC236}">
                <a16:creationId xmlns:a16="http://schemas.microsoft.com/office/drawing/2014/main" id="{A73ABCD8-F81D-9945-A0BC-0D0DD1A7AF36}"/>
              </a:ext>
            </a:extLst>
          </p:cNvPr>
          <p:cNvSpPr>
            <a:spLocks noGrp="1"/>
          </p:cNvSpPr>
          <p:nvPr>
            <p:ph type="title"/>
          </p:nvPr>
        </p:nvSpPr>
        <p:spPr>
          <a:xfrm>
            <a:off x="0" y="-1745"/>
            <a:ext cx="9220200" cy="839945"/>
          </a:xfrm>
        </p:spPr>
        <p:txBody>
          <a:bodyPr>
            <a:spAutoFit/>
          </a:bodyPr>
          <a:lstStyle/>
          <a:p>
            <a:pPr algn="l"/>
            <a:r>
              <a:rPr lang="en-US" dirty="0"/>
              <a:t>MACS-30</a:t>
            </a:r>
          </a:p>
        </p:txBody>
      </p:sp>
      <p:sp>
        <p:nvSpPr>
          <p:cNvPr id="2" name="TextBox 1">
            <a:extLst>
              <a:ext uri="{FF2B5EF4-FFF2-40B4-BE49-F238E27FC236}">
                <a16:creationId xmlns:a16="http://schemas.microsoft.com/office/drawing/2014/main" id="{D4683B04-B8C3-D84F-9ADE-3FD52D9308C2}"/>
              </a:ext>
            </a:extLst>
          </p:cNvPr>
          <p:cNvSpPr txBox="1"/>
          <p:nvPr/>
        </p:nvSpPr>
        <p:spPr>
          <a:xfrm>
            <a:off x="0" y="5995019"/>
            <a:ext cx="2843022" cy="720197"/>
          </a:xfrm>
          <a:prstGeom prst="rect">
            <a:avLst/>
          </a:prstGeom>
          <a:noFill/>
        </p:spPr>
        <p:txBody>
          <a:bodyPr wrap="none" rtlCol="0">
            <a:spAutoFit/>
          </a:bodyPr>
          <a:lstStyle/>
          <a:p>
            <a:r>
              <a:rPr lang="en-US" sz="1200" dirty="0"/>
              <a:t>(*) exception: </a:t>
            </a:r>
            <a:r>
              <a:rPr lang="en-US" sz="1200" baseline="30000" dirty="0"/>
              <a:t>63</a:t>
            </a:r>
            <a:r>
              <a:rPr lang="en-US" sz="1200" dirty="0"/>
              <a:t>Ni, t</a:t>
            </a:r>
            <a:r>
              <a:rPr lang="en-US" sz="1200" baseline="-25000" dirty="0"/>
              <a:t>1/2</a:t>
            </a:r>
            <a:r>
              <a:rPr lang="en-US" sz="1200" dirty="0"/>
              <a:t> = 100 </a:t>
            </a:r>
            <a:r>
              <a:rPr lang="en-US" sz="1200" dirty="0" err="1"/>
              <a:t>yr</a:t>
            </a:r>
            <a:r>
              <a:rPr lang="en-US" sz="1200" dirty="0"/>
              <a:t> </a:t>
            </a:r>
          </a:p>
          <a:p>
            <a:r>
              <a:rPr lang="en-US" sz="1200" dirty="0"/>
              <a:t>first measurement at n_TOF</a:t>
            </a:r>
          </a:p>
          <a:p>
            <a:r>
              <a:rPr lang="en-US" sz="1200" dirty="0"/>
              <a:t>C Lederer-Woods et al., PRC </a:t>
            </a:r>
            <a:r>
              <a:rPr lang="en-US" sz="1200" b="1" dirty="0"/>
              <a:t>89</a:t>
            </a:r>
            <a:r>
              <a:rPr lang="en-US" sz="1200" dirty="0"/>
              <a:t> (2014)</a:t>
            </a:r>
          </a:p>
        </p:txBody>
      </p:sp>
    </p:spTree>
    <p:extLst>
      <p:ext uri="{BB962C8B-B14F-4D97-AF65-F5344CB8AC3E}">
        <p14:creationId xmlns:p14="http://schemas.microsoft.com/office/powerpoint/2010/main" val="79594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dissolve">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9938" name="Rectangle 2"/>
          <p:cNvSpPr>
            <a:spLocks noChangeArrowheads="1"/>
          </p:cNvSpPr>
          <p:nvPr/>
        </p:nvSpPr>
        <p:spPr bwMode="auto">
          <a:xfrm>
            <a:off x="4376738" y="6059488"/>
            <a:ext cx="1841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endParaRPr lang="en-GB">
              <a:latin typeface="SimSun" charset="0"/>
            </a:endParaRPr>
          </a:p>
        </p:txBody>
      </p:sp>
      <p:sp>
        <p:nvSpPr>
          <p:cNvPr id="7" name="TextBox 6">
            <a:extLst>
              <a:ext uri="{FF2B5EF4-FFF2-40B4-BE49-F238E27FC236}">
                <a16:creationId xmlns:a16="http://schemas.microsoft.com/office/drawing/2014/main" id="{11C3A3FA-E189-BE4D-BD01-3776D55F41E6}"/>
              </a:ext>
            </a:extLst>
          </p:cNvPr>
          <p:cNvSpPr txBox="1"/>
          <p:nvPr/>
        </p:nvSpPr>
        <p:spPr>
          <a:xfrm>
            <a:off x="152400" y="1350000"/>
            <a:ext cx="5334000" cy="3046988"/>
          </a:xfrm>
          <a:prstGeom prst="rect">
            <a:avLst/>
          </a:prstGeom>
          <a:noFill/>
        </p:spPr>
        <p:txBody>
          <a:bodyPr wrap="square" rtlCol="0">
            <a:spAutoFit/>
          </a:bodyPr>
          <a:lstStyle/>
          <a:p>
            <a:r>
              <a:rPr lang="en-US" sz="2000" dirty="0"/>
              <a:t>Reducing the uncertainty in the MACS is not only a question of better nuclear data: higher accuracy in the reaction rates opens the possibility to investigate new astrophysical scenarios</a:t>
            </a:r>
          </a:p>
          <a:p>
            <a:endParaRPr lang="en-US" sz="2000" dirty="0"/>
          </a:p>
          <a:p>
            <a:r>
              <a:rPr lang="en-US" sz="2000" dirty="0"/>
              <a:t>[nuclear clocks, constrains on the BBN, AGB modeling, nucleosynthesis conditions in explosive scenarios, others]</a:t>
            </a:r>
          </a:p>
        </p:txBody>
      </p:sp>
      <p:pic>
        <p:nvPicPr>
          <p:cNvPr id="14" name="Picture 13">
            <a:extLst>
              <a:ext uri="{FF2B5EF4-FFF2-40B4-BE49-F238E27FC236}">
                <a16:creationId xmlns:a16="http://schemas.microsoft.com/office/drawing/2014/main" id="{6F6805B4-ED43-3440-9949-8D79E2434010}"/>
              </a:ext>
            </a:extLst>
          </p:cNvPr>
          <p:cNvPicPr>
            <a:picLocks noChangeAspect="1"/>
          </p:cNvPicPr>
          <p:nvPr/>
        </p:nvPicPr>
        <p:blipFill>
          <a:blip r:embed="rId3"/>
          <a:stretch>
            <a:fillRect/>
          </a:stretch>
        </p:blipFill>
        <p:spPr>
          <a:xfrm>
            <a:off x="5621140" y="1350000"/>
            <a:ext cx="4188859" cy="3141644"/>
          </a:xfrm>
          <a:prstGeom prst="rect">
            <a:avLst/>
          </a:prstGeom>
        </p:spPr>
      </p:pic>
      <p:sp>
        <p:nvSpPr>
          <p:cNvPr id="9" name="Title 1">
            <a:extLst>
              <a:ext uri="{FF2B5EF4-FFF2-40B4-BE49-F238E27FC236}">
                <a16:creationId xmlns:a16="http://schemas.microsoft.com/office/drawing/2014/main" id="{A73ABCD8-F81D-9945-A0BC-0D0DD1A7AF36}"/>
              </a:ext>
            </a:extLst>
          </p:cNvPr>
          <p:cNvSpPr>
            <a:spLocks noGrp="1"/>
          </p:cNvSpPr>
          <p:nvPr>
            <p:ph type="title"/>
          </p:nvPr>
        </p:nvSpPr>
        <p:spPr>
          <a:xfrm>
            <a:off x="0" y="-1745"/>
            <a:ext cx="9220200" cy="839945"/>
          </a:xfrm>
        </p:spPr>
        <p:txBody>
          <a:bodyPr>
            <a:spAutoFit/>
          </a:bodyPr>
          <a:lstStyle/>
          <a:p>
            <a:pPr algn="l"/>
            <a:r>
              <a:rPr lang="en-US" dirty="0"/>
              <a:t>Better MACS-30 means more</a:t>
            </a:r>
          </a:p>
        </p:txBody>
      </p:sp>
    </p:spTree>
    <p:extLst>
      <p:ext uri="{BB962C8B-B14F-4D97-AF65-F5344CB8AC3E}">
        <p14:creationId xmlns:p14="http://schemas.microsoft.com/office/powerpoint/2010/main" val="17125737"/>
      </p:ext>
    </p:extLst>
  </p:cSld>
  <p:clrMapOvr>
    <a:masterClrMapping/>
  </p:clrMapOvr>
</p:sld>
</file>

<file path=ppt/theme/theme1.xml><?xml version="1.0" encoding="utf-8"?>
<a:theme xmlns:a="http://schemas.openxmlformats.org/drawingml/2006/main" name="Textured">
  <a:themeElements>
    <a:clrScheme name="Textured 11">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FFFFFF"/>
      </a:hlink>
      <a:folHlink>
        <a:srgbClr val="FFFFFF"/>
      </a:folHlink>
    </a:clrScheme>
    <a:fontScheme name="Textured">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376238" marR="0" indent="-376238" algn="l" defTabSz="1001713" rtl="0" eaLnBrk="1" fontAlgn="base" latinLnBrk="0" hangingPunct="1">
          <a:lnSpc>
            <a:spcPct val="100000"/>
          </a:lnSpc>
          <a:spcBef>
            <a:spcPct val="20000"/>
          </a:spcBef>
          <a:spcAft>
            <a:spcPct val="0"/>
          </a:spcAft>
          <a:buClr>
            <a:srgbClr val="ED9719"/>
          </a:buClr>
          <a:buSzPct val="65000"/>
          <a:buFont typeface="Wingdings" charset="2"/>
          <a:buNone/>
          <a:tabLst/>
          <a:defRPr kumimoji="0" lang="en-US" altLang="en-US" sz="2400" b="0" i="0" u="none" strike="noStrike" cap="none" normalizeH="0" baseline="0">
            <a:ln>
              <a:noFill/>
            </a:ln>
            <a:solidFill>
              <a:schemeClr val="tx1"/>
            </a:solidFill>
            <a:effectLst>
              <a:outerShdw blurRad="38100" dist="38100" dir="2700000" algn="tl">
                <a:srgbClr val="000000">
                  <a:alpha val="43137"/>
                </a:srgbClr>
              </a:outerShdw>
            </a:effectLst>
            <a:latin typeface="Tahoma"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376238" marR="0" indent="-376238" algn="l" defTabSz="1001713" rtl="0" eaLnBrk="1" fontAlgn="base" latinLnBrk="0" hangingPunct="1">
          <a:lnSpc>
            <a:spcPct val="100000"/>
          </a:lnSpc>
          <a:spcBef>
            <a:spcPct val="20000"/>
          </a:spcBef>
          <a:spcAft>
            <a:spcPct val="0"/>
          </a:spcAft>
          <a:buClr>
            <a:srgbClr val="ED9719"/>
          </a:buClr>
          <a:buSzPct val="65000"/>
          <a:buFont typeface="Wingdings" charset="2"/>
          <a:buNone/>
          <a:tabLst/>
          <a:defRPr kumimoji="0" lang="en-US" altLang="en-US" sz="2400" b="0" i="0" u="none" strike="noStrike" cap="none" normalizeH="0" baseline="0">
            <a:ln>
              <a:noFill/>
            </a:ln>
            <a:solidFill>
              <a:schemeClr val="tx1"/>
            </a:solidFill>
            <a:effectLst>
              <a:outerShdw blurRad="38100" dist="38100" dir="2700000" algn="tl">
                <a:srgbClr val="000000">
                  <a:alpha val="43137"/>
                </a:srgbClr>
              </a:outerShdw>
            </a:effectLst>
            <a:latin typeface="Tahoma" charset="0"/>
          </a:defRPr>
        </a:defPPr>
      </a:lstStyle>
    </a:lnDef>
  </a:objectDefaults>
  <a:extraClrSchemeLst>
    <a:extraClrScheme>
      <a:clrScheme name="Textured 1">
        <a:dk1>
          <a:srgbClr val="660000"/>
        </a:dk1>
        <a:lt1>
          <a:srgbClr val="FFFFFF"/>
        </a:lt1>
        <a:dk2>
          <a:srgbClr val="800000"/>
        </a:dk2>
        <a:lt2>
          <a:srgbClr val="FFFFCC"/>
        </a:lt2>
        <a:accent1>
          <a:srgbClr val="BE7960"/>
        </a:accent1>
        <a:accent2>
          <a:srgbClr val="CC6600"/>
        </a:accent2>
        <a:accent3>
          <a:srgbClr val="C0AAAA"/>
        </a:accent3>
        <a:accent4>
          <a:srgbClr val="DADADA"/>
        </a:accent4>
        <a:accent5>
          <a:srgbClr val="DBBEB6"/>
        </a:accent5>
        <a:accent6>
          <a:srgbClr val="B95C00"/>
        </a:accent6>
        <a:hlink>
          <a:srgbClr val="FFCC66"/>
        </a:hlink>
        <a:folHlink>
          <a:srgbClr val="CC3300"/>
        </a:folHlink>
      </a:clrScheme>
      <a:clrMap bg1="dk2" tx1="lt1" bg2="dk1" tx2="lt2" accent1="accent1" accent2="accent2" accent3="accent3" accent4="accent4" accent5="accent5" accent6="accent6" hlink="hlink" folHlink="folHlink"/>
    </a:extraClrScheme>
    <a:extraClrScheme>
      <a:clrScheme name="Textured 2">
        <a:dk1>
          <a:srgbClr val="003300"/>
        </a:dk1>
        <a:lt1>
          <a:srgbClr val="FFFFFF"/>
        </a:lt1>
        <a:dk2>
          <a:srgbClr val="4D6A2A"/>
        </a:dk2>
        <a:lt2>
          <a:srgbClr val="CCFF99"/>
        </a:lt2>
        <a:accent1>
          <a:srgbClr val="33CC33"/>
        </a:accent1>
        <a:accent2>
          <a:srgbClr val="46562A"/>
        </a:accent2>
        <a:accent3>
          <a:srgbClr val="B2B9AC"/>
        </a:accent3>
        <a:accent4>
          <a:srgbClr val="DADADA"/>
        </a:accent4>
        <a:accent5>
          <a:srgbClr val="ADE2AD"/>
        </a:accent5>
        <a:accent6>
          <a:srgbClr val="3F4D25"/>
        </a:accent6>
        <a:hlink>
          <a:srgbClr val="009999"/>
        </a:hlink>
        <a:folHlink>
          <a:srgbClr val="CCCC00"/>
        </a:folHlink>
      </a:clrScheme>
      <a:clrMap bg1="dk2" tx1="lt1" bg2="dk1" tx2="lt2" accent1="accent1" accent2="accent2" accent3="accent3" accent4="accent4" accent5="accent5" accent6="accent6" hlink="hlink" folHlink="folHlink"/>
    </a:extraClrScheme>
    <a:extraClrScheme>
      <a:clrScheme name="Textured 3">
        <a:dk1>
          <a:srgbClr val="4E4E74"/>
        </a:dk1>
        <a:lt1>
          <a:srgbClr val="FFFFFF"/>
        </a:lt1>
        <a:dk2>
          <a:srgbClr val="666699"/>
        </a:dk2>
        <a:lt2>
          <a:srgbClr val="FFFFCC"/>
        </a:lt2>
        <a:accent1>
          <a:srgbClr val="5E5884"/>
        </a:accent1>
        <a:accent2>
          <a:srgbClr val="8AB29D"/>
        </a:accent2>
        <a:accent3>
          <a:srgbClr val="B8B8CA"/>
        </a:accent3>
        <a:accent4>
          <a:srgbClr val="DADADA"/>
        </a:accent4>
        <a:accent5>
          <a:srgbClr val="B6B4C2"/>
        </a:accent5>
        <a:accent6>
          <a:srgbClr val="7DA18E"/>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Textured 4">
        <a:dk1>
          <a:srgbClr val="004E4C"/>
        </a:dk1>
        <a:lt1>
          <a:srgbClr val="FFFFFF"/>
        </a:lt1>
        <a:dk2>
          <a:srgbClr val="006666"/>
        </a:dk2>
        <a:lt2>
          <a:srgbClr val="FFFFCC"/>
        </a:lt2>
        <a:accent1>
          <a:srgbClr val="FFCC00"/>
        </a:accent1>
        <a:accent2>
          <a:srgbClr val="00B0AC"/>
        </a:accent2>
        <a:accent3>
          <a:srgbClr val="AAB8B8"/>
        </a:accent3>
        <a:accent4>
          <a:srgbClr val="DADADA"/>
        </a:accent4>
        <a:accent5>
          <a:srgbClr val="FFE2AA"/>
        </a:accent5>
        <a:accent6>
          <a:srgbClr val="009F9B"/>
        </a:accent6>
        <a:hlink>
          <a:srgbClr val="BA7C3E"/>
        </a:hlink>
        <a:folHlink>
          <a:srgbClr val="724C00"/>
        </a:folHlink>
      </a:clrScheme>
      <a:clrMap bg1="dk2" tx1="lt1" bg2="dk1" tx2="lt2" accent1="accent1" accent2="accent2" accent3="accent3" accent4="accent4" accent5="accent5" accent6="accent6" hlink="hlink" folHlink="folHlink"/>
    </a:extraClrScheme>
    <a:extraClrScheme>
      <a:clrScheme name="Textured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clrMap bg1="dk2" tx1="lt1" bg2="dk1" tx2="lt2" accent1="accent1" accent2="accent2" accent3="accent3" accent4="accent4" accent5="accent5" accent6="accent6" hlink="hlink" folHlink="folHlink"/>
    </a:extraClrScheme>
    <a:extraClrScheme>
      <a:clrScheme name="Textured 6">
        <a:dk1>
          <a:srgbClr val="080808"/>
        </a:dk1>
        <a:lt1>
          <a:srgbClr val="FFFFFF"/>
        </a:lt1>
        <a:dk2>
          <a:srgbClr val="4D4D4D"/>
        </a:dk2>
        <a:lt2>
          <a:srgbClr val="FFFFFF"/>
        </a:lt2>
        <a:accent1>
          <a:srgbClr val="666699"/>
        </a:accent1>
        <a:accent2>
          <a:srgbClr val="3366CC"/>
        </a:accent2>
        <a:accent3>
          <a:srgbClr val="B2B2B2"/>
        </a:accent3>
        <a:accent4>
          <a:srgbClr val="DADADA"/>
        </a:accent4>
        <a:accent5>
          <a:srgbClr val="B8B8CA"/>
        </a:accent5>
        <a:accent6>
          <a:srgbClr val="2D5CB9"/>
        </a:accent6>
        <a:hlink>
          <a:srgbClr val="00CCFF"/>
        </a:hlink>
        <a:folHlink>
          <a:srgbClr val="CCCCFF"/>
        </a:folHlink>
      </a:clrScheme>
      <a:clrMap bg1="dk2" tx1="lt1" bg2="dk1" tx2="lt2" accent1="accent1" accent2="accent2" accent3="accent3" accent4="accent4" accent5="accent5" accent6="accent6" hlink="hlink" folHlink="folHlink"/>
    </a:extraClrScheme>
    <a:extraClrScheme>
      <a:clrScheme name="Textured 7">
        <a:dk1>
          <a:srgbClr val="000000"/>
        </a:dk1>
        <a:lt1>
          <a:srgbClr val="DBDAC2"/>
        </a:lt1>
        <a:dk2>
          <a:srgbClr val="827F4C"/>
        </a:dk2>
        <a:lt2>
          <a:srgbClr val="C0BC94"/>
        </a:lt2>
        <a:accent1>
          <a:srgbClr val="AAA578"/>
        </a:accent1>
        <a:accent2>
          <a:srgbClr val="A2A4AC"/>
        </a:accent2>
        <a:accent3>
          <a:srgbClr val="EAEADD"/>
        </a:accent3>
        <a:accent4>
          <a:srgbClr val="000000"/>
        </a:accent4>
        <a:accent5>
          <a:srgbClr val="D2CFBE"/>
        </a:accent5>
        <a:accent6>
          <a:srgbClr val="92949B"/>
        </a:accent6>
        <a:hlink>
          <a:srgbClr val="5B8800"/>
        </a:hlink>
        <a:folHlink>
          <a:srgbClr val="686532"/>
        </a:folHlink>
      </a:clrScheme>
      <a:clrMap bg1="lt1" tx1="dk1" bg2="lt2" tx2="dk2" accent1="accent1" accent2="accent2" accent3="accent3" accent4="accent4" accent5="accent5" accent6="accent6" hlink="hlink" folHlink="folHlink"/>
    </a:extraClrScheme>
    <a:extraClrScheme>
      <a:clrScheme name="Textured 8">
        <a:dk1>
          <a:srgbClr val="000000"/>
        </a:dk1>
        <a:lt1>
          <a:srgbClr val="DCE8F4"/>
        </a:lt1>
        <a:dk2>
          <a:srgbClr val="7B9CB5"/>
        </a:dk2>
        <a:lt2>
          <a:srgbClr val="969696"/>
        </a:lt2>
        <a:accent1>
          <a:srgbClr val="FFFFFF"/>
        </a:accent1>
        <a:accent2>
          <a:srgbClr val="00BAB6"/>
        </a:accent2>
        <a:accent3>
          <a:srgbClr val="EBF2F8"/>
        </a:accent3>
        <a:accent4>
          <a:srgbClr val="000000"/>
        </a:accent4>
        <a:accent5>
          <a:srgbClr val="FFFFFF"/>
        </a:accent5>
        <a:accent6>
          <a:srgbClr val="00A8A5"/>
        </a:accent6>
        <a:hlink>
          <a:srgbClr val="8A8AD8"/>
        </a:hlink>
        <a:folHlink>
          <a:srgbClr val="242492"/>
        </a:folHlink>
      </a:clrScheme>
      <a:clrMap bg1="lt1" tx1="dk1" bg2="lt2" tx2="dk2" accent1="accent1" accent2="accent2" accent3="accent3" accent4="accent4" accent5="accent5" accent6="accent6" hlink="hlink" folHlink="folHlink"/>
    </a:extraClrScheme>
    <a:extraClrScheme>
      <a:clrScheme name="Textured 9">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Textured 10">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FFFFFF"/>
        </a:hlink>
        <a:folHlink>
          <a:srgbClr val="FFCC00"/>
        </a:folHlink>
      </a:clrScheme>
      <a:clrMap bg1="dk2" tx1="lt1" bg2="dk1" tx2="lt2" accent1="accent1" accent2="accent2" accent3="accent3" accent4="accent4" accent5="accent5" accent6="accent6" hlink="hlink" folHlink="folHlink"/>
    </a:extraClrScheme>
    <a:extraClrScheme>
      <a:clrScheme name="Textured 11">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FFFFFF"/>
        </a:hlink>
        <a:folHlink>
          <a:srgbClr val="FFFFFF"/>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Textured</Template>
  <TotalTime>33766</TotalTime>
  <Words>1574</Words>
  <Application>Microsoft Macintosh PowerPoint</Application>
  <PresentationFormat>A4 Paper (210x297 mm)</PresentationFormat>
  <Paragraphs>299</Paragraphs>
  <Slides>30</Slides>
  <Notes>30</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30</vt:i4>
      </vt:variant>
    </vt:vector>
  </HeadingPairs>
  <TitlesOfParts>
    <vt:vector size="40" baseType="lpstr">
      <vt:lpstr>SimSun</vt:lpstr>
      <vt:lpstr>Arial</vt:lpstr>
      <vt:lpstr>Cambria Math</vt:lpstr>
      <vt:lpstr>Helvetica</vt:lpstr>
      <vt:lpstr>Symbol</vt:lpstr>
      <vt:lpstr>Tahoma</vt:lpstr>
      <vt:lpstr>Times New Roman</vt:lpstr>
      <vt:lpstr>Wingdings</vt:lpstr>
      <vt:lpstr>Textured</vt:lpstr>
      <vt:lpstr>Equation</vt:lpstr>
      <vt:lpstr>What we really do at n_TOF</vt:lpstr>
      <vt:lpstr>What we really do at n_TOF</vt:lpstr>
      <vt:lpstr>What we really do at n_TOF</vt:lpstr>
      <vt:lpstr>What we really do at n_TOF</vt:lpstr>
      <vt:lpstr>What we really do at n_TOF</vt:lpstr>
      <vt:lpstr>s-process</vt:lpstr>
      <vt:lpstr>MACS-30</vt:lpstr>
      <vt:lpstr>MACS-30</vt:lpstr>
      <vt:lpstr>Better MACS-30 means more</vt:lpstr>
      <vt:lpstr>Accurate cross section data  are key to:</vt:lpstr>
      <vt:lpstr>2. Advanced Nuclear Technologies</vt:lpstr>
      <vt:lpstr>Resonance Integrals: capture</vt:lpstr>
      <vt:lpstr>Resonance Integrals: fission</vt:lpstr>
      <vt:lpstr>Conclusion-1</vt:lpstr>
      <vt:lpstr>Phase-2021: Commissioning</vt:lpstr>
      <vt:lpstr>Phase-2021: New proposals</vt:lpstr>
      <vt:lpstr>Phase-2021: New proposals</vt:lpstr>
      <vt:lpstr>Program for Phase-2021: NEAR</vt:lpstr>
      <vt:lpstr>Program for Phase-2021: NEAR</vt:lpstr>
      <vt:lpstr>Program for Phase-2021</vt:lpstr>
      <vt:lpstr>The End</vt:lpstr>
      <vt:lpstr>PowerPoint Presentation</vt:lpstr>
      <vt:lpstr>Additional material</vt:lpstr>
      <vt:lpstr>Phase-2021: Commissioning</vt:lpstr>
      <vt:lpstr>(n,𝛄) on Molybdenum</vt:lpstr>
      <vt:lpstr>(n,𝛄) on Molybdenum</vt:lpstr>
      <vt:lpstr>238U(n,n’)</vt:lpstr>
      <vt:lpstr>MACS-30</vt:lpstr>
      <vt:lpstr>Program for Phase-2021</vt:lpstr>
      <vt:lpstr>Better MACS-30 means more</vt:lpstr>
    </vt:vector>
  </TitlesOfParts>
  <Manager/>
  <Company>CERN</Company>
  <LinksUpToDate>false</LinksUpToDate>
  <SharedDoc>false</SharedDoc>
  <HyperlinkBase/>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INTC 24 June 2020</dc:title>
  <dc:subject/>
  <dc:creator>A Mengoni</dc:creator>
  <cp:keywords/>
  <dc:description/>
  <cp:lastModifiedBy>Alberto Mengoni</cp:lastModifiedBy>
  <cp:revision>1631</cp:revision>
  <cp:lastPrinted>2018-08-17T06:42:23Z</cp:lastPrinted>
  <dcterms:created xsi:type="dcterms:W3CDTF">2004-07-14T11:15:29Z</dcterms:created>
  <dcterms:modified xsi:type="dcterms:W3CDTF">2020-06-24T06:31:59Z</dcterms:modified>
  <cp:category/>
</cp:coreProperties>
</file>