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60" r:id="rId1"/>
  </p:sldMasterIdLst>
  <p:notesMasterIdLst>
    <p:notesMasterId r:id="rId18"/>
  </p:notesMasterIdLst>
  <p:sldIdLst>
    <p:sldId id="359" r:id="rId2"/>
    <p:sldId id="317" r:id="rId3"/>
    <p:sldId id="365" r:id="rId4"/>
    <p:sldId id="402" r:id="rId5"/>
    <p:sldId id="401" r:id="rId6"/>
    <p:sldId id="392" r:id="rId7"/>
    <p:sldId id="390" r:id="rId8"/>
    <p:sldId id="410" r:id="rId9"/>
    <p:sldId id="412" r:id="rId10"/>
    <p:sldId id="413" r:id="rId11"/>
    <p:sldId id="403" r:id="rId12"/>
    <p:sldId id="406" r:id="rId13"/>
    <p:sldId id="377" r:id="rId14"/>
    <p:sldId id="355" r:id="rId15"/>
    <p:sldId id="381" r:id="rId16"/>
    <p:sldId id="315" r:id="rId17"/>
  </p:sldIdLst>
  <p:sldSz cx="9144000" cy="6858000" type="screen4x3"/>
  <p:notesSz cx="6797675" cy="9872663"/>
  <p:embeddedFontLst>
    <p:embeddedFont>
      <p:font typeface="Ubuntu Light" panose="020B0604020202020204" charset="0"/>
      <p:regular r:id="rId19"/>
      <p: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Ubuntu" panose="020B0604020202020204" charset="0"/>
      <p:regular r:id="rId25"/>
      <p:bold r:id="rId26"/>
      <p:italic r:id="rId27"/>
      <p:boldItalic r:id="rId28"/>
    </p:embeddedFont>
    <p:embeddedFont>
      <p:font typeface="Corbel" panose="020B0503020204020204" pitchFamily="34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liver Aberle" initials="OA" lastIdx="1" clrIdx="0">
    <p:extLst>
      <p:ext uri="{19B8F6BF-5375-455C-9EA6-DF929625EA0E}">
        <p15:presenceInfo xmlns:p15="http://schemas.microsoft.com/office/powerpoint/2012/main" userId="S-1-5-21-1526224874-1540688658-1361462980-286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76" autoAdjust="0"/>
    <p:restoredTop sz="94660"/>
  </p:normalViewPr>
  <p:slideViewPr>
    <p:cSldViewPr snapToGrid="0" snapToObjects="1">
      <p:cViewPr>
        <p:scale>
          <a:sx n="250" d="100"/>
          <a:sy n="250" d="100"/>
        </p:scale>
        <p:origin x="120" y="-37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7.fntdata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64B95F-C89E-4E29-B276-BB3B07F01F94}" type="datetimeFigureOut">
              <a:rPr lang="en-US"/>
              <a:pPr>
                <a:defRPr/>
              </a:pPr>
              <a:t>6/22/2020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5075"/>
            <a:ext cx="444182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14999A-D858-41BD-9FDA-5388A09DEC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530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64th Meeting of the INTC</a:t>
            </a:r>
            <a:endParaRPr lang="en-US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87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9494AAF1-A697-4210-AE05-F7C12E0EE5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05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64th Meeting of the INTC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260C6-DD54-4C72-8505-7B4E1257E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28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64th Meeting of the INTC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19D2E-83B7-49F5-9F38-B9377628B9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15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1086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 smtClean="0"/>
              <a:t>64th Meeting of the INTC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CA313C8A-AB49-4E2A-9202-06356B42A55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244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984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31051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smtClean="0"/>
              <a:t>64th Meeting of the INTC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66A873B6-C5DB-4D16-AE02-E1EB4C2FE5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9" descr="2015-01-13_CERN_ENdept 36% h32mm 300dpi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6356350"/>
            <a:ext cx="974167" cy="36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0" r:id="rId7"/>
    <p:sldLayoutId id="2147483737" r:id="rId8"/>
    <p:sldLayoutId id="2147483738" r:id="rId9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 panose="020B0304030602030204" pitchFamily="34" charset="0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 panose="020B0304030602030204" pitchFamily="34" charset="0"/>
          <a:cs typeface="Ubuntu Light" panose="020B0304030602030204" pitchFamily="34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panose="020B0304030602030204" pitchFamily="34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01626/3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7763510" cy="1245868"/>
          </a:xfrm>
        </p:spPr>
        <p:txBody>
          <a:bodyPr>
            <a:normAutofit/>
          </a:bodyPr>
          <a:lstStyle/>
          <a:p>
            <a:r>
              <a:rPr lang="en-US" dirty="0" smtClean="0"/>
              <a:t>Alberto Mengoni, EP-UNT</a:t>
            </a:r>
            <a:endParaRPr lang="en-US" dirty="0" smtClean="0"/>
          </a:p>
          <a:p>
            <a:r>
              <a:rPr lang="en-US" dirty="0" smtClean="0"/>
              <a:t>Oliver </a:t>
            </a:r>
            <a:r>
              <a:rPr lang="en-US" dirty="0"/>
              <a:t>Aberle</a:t>
            </a:r>
            <a:r>
              <a:rPr lang="pl-PL" dirty="0" smtClean="0"/>
              <a:t>, EN-STI-TCD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304800" y="2133600"/>
            <a:ext cx="8382000" cy="1219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1639" tIns="40820" rIns="81639" bIns="40820"/>
          <a:lstStyle/>
          <a:p>
            <a:pPr algn="ctr"/>
            <a:r>
              <a:rPr lang="en-GB" sz="4000" dirty="0"/>
              <a:t>n_TOF </a:t>
            </a:r>
            <a:r>
              <a:rPr lang="en-GB" sz="4000" dirty="0" smtClean="0"/>
              <a:t>Report</a:t>
            </a:r>
          </a:p>
          <a:p>
            <a:pPr algn="ctr"/>
            <a:r>
              <a:rPr lang="en-GB" sz="4000" dirty="0" smtClean="0"/>
              <a:t>at the </a:t>
            </a:r>
            <a:r>
              <a:rPr lang="en-GB" sz="4000" dirty="0" smtClean="0"/>
              <a:t>64th</a:t>
            </a:r>
            <a:r>
              <a:rPr lang="en-GB" sz="4000" dirty="0" smtClean="0"/>
              <a:t> </a:t>
            </a:r>
            <a:r>
              <a:rPr lang="en-GB" sz="4000" dirty="0"/>
              <a:t>Meeting of the INTC</a:t>
            </a:r>
            <a:endParaRPr lang="en-US" sz="4000" dirty="0"/>
          </a:p>
          <a:p>
            <a:pPr algn="ctr"/>
            <a:endParaRPr lang="en-GB" sz="40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33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460375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en-US" dirty="0" smtClean="0"/>
              <a:t>n_TOF target</a:t>
            </a:r>
            <a:r>
              <a:rPr lang="en-GB" dirty="0" smtClean="0"/>
              <a:t> #3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AC8B2ACD-ACAB-458F-8DA6-3CF2D24015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Lead insertion test ok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Milling the stainless-steel insert to adjust the gap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3925216" y="5518780"/>
            <a:ext cx="2319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T</a:t>
            </a:r>
            <a:r>
              <a:rPr lang="en-US" dirty="0" smtClean="0"/>
              <a:t>. Coiffet</a:t>
            </a:r>
            <a:endParaRPr lang="en-GB" dirty="0"/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4419599" y="281049"/>
            <a:ext cx="4515225" cy="71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fr-FR" sz="2400" smtClean="0"/>
              <a:t>Vessel</a:t>
            </a:r>
            <a:endParaRPr lang="en-GB" sz="2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E799651-6AA9-4C23-B943-BD843670E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348087"/>
            <a:ext cx="3829854" cy="3159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BEC8DE-9ADC-41F6-8143-3A45326ECE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5645" y="2348087"/>
            <a:ext cx="4198410" cy="3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49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the target side shielding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2" name="Content Placeholder 6" descr="A picture containing indoor, cabinet, white, sitting&#10;&#10;Description automatically generated">
            <a:extLst>
              <a:ext uri="{FF2B5EF4-FFF2-40B4-BE49-F238E27FC236}">
                <a16:creationId xmlns:a16="http://schemas.microsoft.com/office/drawing/2014/main" id="{934F9ACE-A283-44BA-AE5F-149AD20A467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29" y="2149704"/>
            <a:ext cx="4946000" cy="3709126"/>
          </a:xfrm>
          <a:prstGeom prst="rect">
            <a:avLst/>
          </a:prstGeom>
        </p:spPr>
      </p:pic>
      <p:pic>
        <p:nvPicPr>
          <p:cNvPr id="13" name="Picture 12" descr="A picture containing indoor, person, man, standing&#10;&#10;Description automatically generated">
            <a:extLst>
              <a:ext uri="{FF2B5EF4-FFF2-40B4-BE49-F238E27FC236}">
                <a16:creationId xmlns:a16="http://schemas.microsoft.com/office/drawing/2014/main" id="{DCB54513-41B4-43EE-B13F-B2451AB47D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151" y="1351286"/>
            <a:ext cx="3473558" cy="463141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842D26D-18C1-4911-94DB-DEFD1A86BEA3}"/>
              </a:ext>
            </a:extLst>
          </p:cNvPr>
          <p:cNvSpPr txBox="1">
            <a:spLocks/>
          </p:cNvSpPr>
          <p:nvPr/>
        </p:nvSpPr>
        <p:spPr bwMode="auto">
          <a:xfrm>
            <a:off x="535354" y="1225389"/>
            <a:ext cx="369276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pPr algn="ctr"/>
            <a:r>
              <a:rPr lang="fr-CH" sz="2500" b="0" dirty="0" err="1" smtClean="0">
                <a:solidFill>
                  <a:srgbClr val="3861AA"/>
                </a:solidFill>
                <a:ea typeface="+mj-ea"/>
                <a:cs typeface="+mj-cs"/>
              </a:rPr>
              <a:t>Shieding</a:t>
            </a:r>
            <a:r>
              <a:rPr lang="fr-CH" sz="2500" b="0" dirty="0" smtClean="0">
                <a:solidFill>
                  <a:srgbClr val="3861AA"/>
                </a:solidFill>
                <a:ea typeface="+mj-ea"/>
                <a:cs typeface="+mj-cs"/>
              </a:rPr>
              <a:t> </a:t>
            </a:r>
            <a:r>
              <a:rPr lang="fr-CH" sz="2500" b="0" dirty="0" err="1">
                <a:solidFill>
                  <a:srgbClr val="3861AA"/>
                </a:solidFill>
                <a:ea typeface="+mj-ea"/>
                <a:cs typeface="+mj-cs"/>
              </a:rPr>
              <a:t>wall</a:t>
            </a:r>
            <a:r>
              <a:rPr lang="fr-CH" sz="2500" b="0" dirty="0">
                <a:solidFill>
                  <a:srgbClr val="3861AA"/>
                </a:solidFill>
                <a:ea typeface="+mj-ea"/>
                <a:cs typeface="+mj-cs"/>
              </a:rPr>
              <a:t> </a:t>
            </a:r>
            <a:r>
              <a:rPr lang="fr-CH" sz="2500" b="0" dirty="0" err="1" smtClean="0">
                <a:solidFill>
                  <a:srgbClr val="3861AA"/>
                </a:solidFill>
                <a:ea typeface="+mj-ea"/>
                <a:cs typeface="+mj-cs"/>
              </a:rPr>
              <a:t>status</a:t>
            </a:r>
            <a:endParaRPr lang="fr-CH" sz="2500" b="0" dirty="0">
              <a:solidFill>
                <a:srgbClr val="3861AA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2092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the target side shielding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3884955-4F8B-4A69-BE69-3228D486948A}"/>
              </a:ext>
            </a:extLst>
          </p:cNvPr>
          <p:cNvSpPr txBox="1">
            <a:spLocks/>
          </p:cNvSpPr>
          <p:nvPr/>
        </p:nvSpPr>
        <p:spPr bwMode="auto">
          <a:xfrm>
            <a:off x="628650" y="2226469"/>
            <a:ext cx="4816187" cy="326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CH" sz="2000" dirty="0"/>
              <a:t>Installation of 2 </a:t>
            </a:r>
            <a:r>
              <a:rPr lang="fr-CH" sz="2000" dirty="0" err="1"/>
              <a:t>tow</a:t>
            </a:r>
            <a:r>
              <a:rPr lang="fr-CH" sz="2000" dirty="0"/>
              <a:t> bars </a:t>
            </a:r>
            <a:r>
              <a:rPr lang="fr-CH" sz="2000" dirty="0" err="1"/>
              <a:t>bellow</a:t>
            </a:r>
            <a:r>
              <a:rPr lang="fr-CH" sz="2000" dirty="0"/>
              <a:t> the </a:t>
            </a:r>
            <a:r>
              <a:rPr lang="fr-CH" sz="2000" dirty="0" err="1"/>
              <a:t>shielding</a:t>
            </a:r>
            <a:r>
              <a:rPr lang="fr-CH" sz="2000" dirty="0"/>
              <a:t> -&gt; ½ </a:t>
            </a:r>
            <a:r>
              <a:rPr lang="fr-CH" sz="2000" dirty="0" err="1"/>
              <a:t>day</a:t>
            </a:r>
            <a:endParaRPr lang="fr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fr-CH" sz="2000" dirty="0" err="1"/>
              <a:t>Re-installation</a:t>
            </a:r>
            <a:r>
              <a:rPr lang="fr-CH" sz="2000" dirty="0"/>
              <a:t> of </a:t>
            </a:r>
            <a:r>
              <a:rPr lang="fr-CH" sz="2000" dirty="0" err="1"/>
              <a:t>pulley</a:t>
            </a:r>
            <a:r>
              <a:rPr lang="fr-CH" sz="2000" dirty="0"/>
              <a:t> on the </a:t>
            </a:r>
            <a:r>
              <a:rPr lang="fr-CH" sz="2000" dirty="0" err="1"/>
              <a:t>floor</a:t>
            </a:r>
            <a:r>
              <a:rPr lang="fr-CH" sz="2000" dirty="0"/>
              <a:t> -&gt; 1h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H" sz="2000" dirty="0"/>
              <a:t>Change of end stop position -&gt; 1h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H" sz="2000" dirty="0"/>
              <a:t>Installation of drainage pipe -&gt; 1h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H" sz="2000" dirty="0"/>
              <a:t>Installation of </a:t>
            </a:r>
            <a:r>
              <a:rPr lang="fr-CH" sz="2000" dirty="0" err="1"/>
              <a:t>shielding</a:t>
            </a:r>
            <a:r>
              <a:rPr lang="fr-CH" sz="2000" dirty="0"/>
              <a:t> plates in </a:t>
            </a:r>
            <a:r>
              <a:rPr lang="fr-CH" sz="2000" dirty="0" err="1"/>
              <a:t>big</a:t>
            </a:r>
            <a:r>
              <a:rPr lang="fr-CH" sz="2000" dirty="0"/>
              <a:t> </a:t>
            </a:r>
            <a:r>
              <a:rPr lang="fr-CH" sz="2000" dirty="0" err="1"/>
              <a:t>hole</a:t>
            </a:r>
            <a:r>
              <a:rPr lang="fr-CH" sz="2000" dirty="0"/>
              <a:t> and round bars -&gt; ½ </a:t>
            </a:r>
            <a:r>
              <a:rPr lang="fr-CH" sz="2000" dirty="0" err="1"/>
              <a:t>day</a:t>
            </a:r>
            <a:endParaRPr lang="fr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fr-CH" sz="2000" dirty="0"/>
              <a:t>Installation of </a:t>
            </a:r>
            <a:r>
              <a:rPr lang="fr-CH" sz="2000" dirty="0" err="1"/>
              <a:t>remaining</a:t>
            </a:r>
            <a:r>
              <a:rPr lang="fr-CH" sz="2000" dirty="0"/>
              <a:t> </a:t>
            </a:r>
            <a:r>
              <a:rPr lang="fr-CH" sz="2000" dirty="0" err="1"/>
              <a:t>shielding</a:t>
            </a:r>
            <a:r>
              <a:rPr lang="fr-CH" sz="2000" dirty="0"/>
              <a:t> bricks </a:t>
            </a:r>
            <a:r>
              <a:rPr lang="fr-CH" sz="2000" dirty="0" err="1"/>
              <a:t>after</a:t>
            </a:r>
            <a:r>
              <a:rPr lang="fr-CH" sz="2000" dirty="0"/>
              <a:t> </a:t>
            </a:r>
            <a:r>
              <a:rPr lang="fr-CH" sz="2000" dirty="0" err="1"/>
              <a:t>target</a:t>
            </a:r>
            <a:r>
              <a:rPr lang="fr-CH" sz="2000" dirty="0"/>
              <a:t> (~35) -&gt; ½ </a:t>
            </a:r>
            <a:r>
              <a:rPr lang="fr-CH" sz="2000" dirty="0" err="1"/>
              <a:t>day</a:t>
            </a:r>
            <a:endParaRPr lang="fr-CH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fr-CH" sz="2000" dirty="0"/>
              <a:t>Test of </a:t>
            </a:r>
            <a:r>
              <a:rPr lang="fr-CH" sz="2000" dirty="0" err="1"/>
              <a:t>opening</a:t>
            </a:r>
            <a:r>
              <a:rPr lang="fr-CH" sz="2000" dirty="0"/>
              <a:t> -&gt; ½ </a:t>
            </a:r>
            <a:r>
              <a:rPr lang="fr-CH" sz="2000" dirty="0" err="1"/>
              <a:t>day</a:t>
            </a:r>
            <a:endParaRPr lang="fr-CH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F5BE41E-48D0-4B0E-A9CC-7992622AC2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990"/>
          <a:stretch/>
        </p:blipFill>
        <p:spPr>
          <a:xfrm>
            <a:off x="5915739" y="4523864"/>
            <a:ext cx="2787019" cy="128722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0B65896-D1C7-47E2-BA3E-15BBB27FC2C7}"/>
              </a:ext>
            </a:extLst>
          </p:cNvPr>
          <p:cNvCxnSpPr/>
          <p:nvPr/>
        </p:nvCxnSpPr>
        <p:spPr>
          <a:xfrm>
            <a:off x="5228492" y="4882118"/>
            <a:ext cx="1844253" cy="1107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indoor, white, old, dirty&#10;&#10;Description automatically generated">
            <a:extLst>
              <a:ext uri="{FF2B5EF4-FFF2-40B4-BE49-F238E27FC236}">
                <a16:creationId xmlns:a16="http://schemas.microsoft.com/office/drawing/2014/main" id="{E456F654-8DE9-48FB-B71A-01F115FF6D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1" r="38227"/>
          <a:stretch/>
        </p:blipFill>
        <p:spPr>
          <a:xfrm rot="5400000">
            <a:off x="5729725" y="1265264"/>
            <a:ext cx="2955135" cy="2928575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A5B911F-F2C4-41EA-A4F1-050DD2BE9ACC}"/>
              </a:ext>
            </a:extLst>
          </p:cNvPr>
          <p:cNvCxnSpPr>
            <a:cxnSpLocks/>
          </p:cNvCxnSpPr>
          <p:nvPr/>
        </p:nvCxnSpPr>
        <p:spPr>
          <a:xfrm flipV="1">
            <a:off x="5351584" y="1926982"/>
            <a:ext cx="1204547" cy="20251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9842D26D-18C1-4911-94DB-DEFD1A86BEA3}"/>
              </a:ext>
            </a:extLst>
          </p:cNvPr>
          <p:cNvSpPr txBox="1">
            <a:spLocks/>
          </p:cNvSpPr>
          <p:nvPr/>
        </p:nvSpPr>
        <p:spPr bwMode="auto">
          <a:xfrm>
            <a:off x="535354" y="1225389"/>
            <a:ext cx="3692769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pPr algn="ctr"/>
            <a:r>
              <a:rPr lang="fr-CH" sz="2700" b="0" dirty="0" err="1">
                <a:solidFill>
                  <a:srgbClr val="3861AA"/>
                </a:solidFill>
                <a:ea typeface="+mj-ea"/>
                <a:cs typeface="+mj-cs"/>
              </a:rPr>
              <a:t>Remaining</a:t>
            </a:r>
            <a:r>
              <a:rPr lang="fr-CH" sz="2700" b="0" dirty="0">
                <a:solidFill>
                  <a:srgbClr val="3861AA"/>
                </a:solidFill>
                <a:ea typeface="+mj-ea"/>
                <a:cs typeface="+mj-cs"/>
              </a:rPr>
              <a:t> actions</a:t>
            </a:r>
            <a:endParaRPr lang="fr-CH" sz="2700" b="0" dirty="0">
              <a:solidFill>
                <a:srgbClr val="3861AA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45120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200" dirty="0"/>
              <a:t>n</a:t>
            </a:r>
            <a:r>
              <a:rPr lang="fr-FR" sz="3200" dirty="0" smtClean="0"/>
              <a:t>_TOF </a:t>
            </a:r>
            <a:r>
              <a:rPr lang="fr-FR" sz="3200" dirty="0" err="1"/>
              <a:t>Experiment</a:t>
            </a:r>
            <a:r>
              <a:rPr lang="fr-FR" sz="3200" dirty="0"/>
              <a:t> LS2 Coordination Meeting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8DA4013-A12A-A443-8355-F4A5D6D2835F}"/>
              </a:ext>
            </a:extLst>
          </p:cNvPr>
          <p:cNvSpPr txBox="1">
            <a:spLocks/>
          </p:cNvSpPr>
          <p:nvPr/>
        </p:nvSpPr>
        <p:spPr>
          <a:xfrm>
            <a:off x="457200" y="1131888"/>
            <a:ext cx="8226425" cy="5156200"/>
          </a:xfrm>
          <a:prstGeom prst="rect">
            <a:avLst/>
          </a:prstGeom>
        </p:spPr>
        <p:txBody>
          <a:bodyPr>
            <a:normAutofit/>
          </a:bodyPr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fr-FR" dirty="0" err="1" smtClean="0"/>
              <a:t>Projects</a:t>
            </a:r>
            <a:r>
              <a:rPr lang="fr-FR" dirty="0" smtClean="0"/>
              <a:t> </a:t>
            </a:r>
            <a:r>
              <a:rPr lang="fr-FR" dirty="0" err="1" smtClean="0"/>
              <a:t>followed</a:t>
            </a:r>
            <a:r>
              <a:rPr lang="fr-FR" dirty="0" smtClean="0"/>
              <a:t> up </a:t>
            </a:r>
            <a:r>
              <a:rPr lang="fr-FR" dirty="0" err="1" smtClean="0"/>
              <a:t>until</a:t>
            </a:r>
            <a:r>
              <a:rPr lang="fr-FR" dirty="0" smtClean="0"/>
              <a:t> </a:t>
            </a:r>
            <a:r>
              <a:rPr lang="fr-FR" dirty="0" err="1" smtClean="0"/>
              <a:t>now</a:t>
            </a:r>
            <a:r>
              <a:rPr lang="fr-FR" dirty="0" smtClean="0"/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Experimental</a:t>
            </a:r>
            <a:r>
              <a:rPr lang="fr-FR" dirty="0" smtClean="0"/>
              <a:t> Areas </a:t>
            </a:r>
            <a:r>
              <a:rPr lang="fr-FR" dirty="0" err="1" smtClean="0"/>
              <a:t>Prepartion</a:t>
            </a:r>
            <a:r>
              <a:rPr lang="fr-FR" dirty="0" smtClean="0"/>
              <a:t> for the LS2 </a:t>
            </a:r>
            <a:r>
              <a:rPr lang="fr-FR" dirty="0" err="1" smtClean="0"/>
              <a:t>work</a:t>
            </a:r>
            <a:r>
              <a:rPr lang="fr-FR" dirty="0" smtClean="0"/>
              <a:t>. In </a:t>
            </a:r>
            <a:r>
              <a:rPr lang="fr-FR" dirty="0" err="1" smtClean="0"/>
              <a:t>particular</a:t>
            </a:r>
            <a:r>
              <a:rPr lang="fr-FR" dirty="0" smtClean="0"/>
              <a:t>,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dirty="0" err="1" smtClean="0">
                <a:solidFill>
                  <a:schemeClr val="accent3"/>
                </a:solidFill>
              </a:rPr>
              <a:t>remove</a:t>
            </a:r>
            <a:r>
              <a:rPr lang="fr-FR" dirty="0" smtClean="0">
                <a:solidFill>
                  <a:schemeClr val="accent3"/>
                </a:solidFill>
              </a:rPr>
              <a:t> all radioactive </a:t>
            </a:r>
            <a:r>
              <a:rPr lang="fr-FR" dirty="0" err="1" smtClean="0">
                <a:solidFill>
                  <a:schemeClr val="accent3"/>
                </a:solidFill>
              </a:rPr>
              <a:t>samples</a:t>
            </a:r>
            <a:r>
              <a:rPr lang="fr-FR" dirty="0" smtClean="0">
                <a:solidFill>
                  <a:schemeClr val="accent3"/>
                </a:solidFill>
              </a:rPr>
              <a:t> and sources to </a:t>
            </a:r>
            <a:r>
              <a:rPr lang="fr-FR" dirty="0" err="1" smtClean="0">
                <a:solidFill>
                  <a:schemeClr val="accent3"/>
                </a:solidFill>
              </a:rPr>
              <a:t>be</a:t>
            </a:r>
            <a:r>
              <a:rPr lang="fr-FR" dirty="0" smtClean="0">
                <a:solidFill>
                  <a:schemeClr val="accent3"/>
                </a:solidFill>
              </a:rPr>
              <a:t> </a:t>
            </a:r>
            <a:r>
              <a:rPr lang="fr-FR" dirty="0" err="1" smtClean="0">
                <a:solidFill>
                  <a:schemeClr val="accent3"/>
                </a:solidFill>
              </a:rPr>
              <a:t>stored</a:t>
            </a:r>
            <a:r>
              <a:rPr lang="fr-FR" dirty="0" smtClean="0">
                <a:solidFill>
                  <a:schemeClr val="accent3"/>
                </a:solidFill>
              </a:rPr>
              <a:t> by RP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fr-FR" dirty="0" smtClean="0">
                <a:solidFill>
                  <a:schemeClr val="accent3"/>
                </a:solidFill>
              </a:rPr>
              <a:t>Contamination control </a:t>
            </a:r>
            <a:r>
              <a:rPr lang="fr-FR" dirty="0" err="1" smtClean="0">
                <a:solidFill>
                  <a:schemeClr val="accent3"/>
                </a:solidFill>
              </a:rPr>
              <a:t>perfomed</a:t>
            </a:r>
            <a:r>
              <a:rPr lang="fr-FR" dirty="0" smtClean="0">
                <a:solidFill>
                  <a:schemeClr val="accent3"/>
                </a:solidFill>
              </a:rPr>
              <a:t> by RP </a:t>
            </a:r>
            <a:r>
              <a:rPr lang="fr-FR" dirty="0" err="1" smtClean="0">
                <a:solidFill>
                  <a:schemeClr val="accent3"/>
                </a:solidFill>
              </a:rPr>
              <a:t>confirms</a:t>
            </a:r>
            <a:r>
              <a:rPr lang="fr-FR" dirty="0" smtClean="0">
                <a:solidFill>
                  <a:schemeClr val="accent3"/>
                </a:solidFill>
              </a:rPr>
              <a:t> absence of contamination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Cabling</a:t>
            </a:r>
            <a:r>
              <a:rPr lang="fr-FR" dirty="0" smtClean="0"/>
              <a:t> </a:t>
            </a:r>
            <a:r>
              <a:rPr lang="fr-FR" dirty="0" err="1" smtClean="0"/>
              <a:t>campaign</a:t>
            </a:r>
            <a:r>
              <a:rPr lang="fr-FR" dirty="0" smtClean="0"/>
              <a:t> in EAR1 (</a:t>
            </a:r>
            <a:r>
              <a:rPr lang="fr-FR" dirty="0" err="1" smtClean="0"/>
              <a:t>remove</a:t>
            </a:r>
            <a:r>
              <a:rPr lang="fr-FR" dirty="0" smtClean="0"/>
              <a:t> the </a:t>
            </a:r>
            <a:r>
              <a:rPr lang="fr-FR" dirty="0" err="1" smtClean="0"/>
              <a:t>old</a:t>
            </a:r>
            <a:r>
              <a:rPr lang="fr-FR" dirty="0" smtClean="0"/>
              <a:t> </a:t>
            </a:r>
            <a:r>
              <a:rPr lang="fr-FR" dirty="0" err="1" smtClean="0"/>
              <a:t>sweeping</a:t>
            </a:r>
            <a:r>
              <a:rPr lang="fr-FR" dirty="0" smtClean="0"/>
              <a:t> </a:t>
            </a:r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cables</a:t>
            </a:r>
            <a:r>
              <a:rPr lang="fr-FR" dirty="0" smtClean="0"/>
              <a:t>, replace the detector </a:t>
            </a:r>
            <a:r>
              <a:rPr lang="fr-FR" dirty="0" err="1" smtClean="0"/>
              <a:t>cables</a:t>
            </a:r>
            <a:r>
              <a:rPr lang="fr-FR" dirty="0" smtClean="0"/>
              <a:t> in the rack/bunker area)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err="1" smtClean="0"/>
              <a:t>Implementation</a:t>
            </a:r>
            <a:r>
              <a:rPr lang="fr-FR" dirty="0" smtClean="0"/>
              <a:t> of the ASN-OFSP </a:t>
            </a:r>
            <a:r>
              <a:rPr lang="fr-FR" dirty="0" err="1" smtClean="0"/>
              <a:t>safety</a:t>
            </a:r>
            <a:r>
              <a:rPr lang="fr-FR" dirty="0" smtClean="0"/>
              <a:t> recommandations in </a:t>
            </a:r>
            <a:r>
              <a:rPr lang="fr-FR" dirty="0" smtClean="0"/>
              <a:t>EAR2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Consolidation </a:t>
            </a:r>
            <a:r>
              <a:rPr lang="fr-FR" dirty="0" smtClean="0"/>
              <a:t>of the </a:t>
            </a:r>
            <a:r>
              <a:rPr lang="fr-FR" dirty="0" err="1" smtClean="0"/>
              <a:t>gas</a:t>
            </a:r>
            <a:r>
              <a:rPr lang="fr-FR" dirty="0" smtClean="0"/>
              <a:t> system in </a:t>
            </a:r>
            <a:r>
              <a:rPr lang="fr-FR" dirty="0" smtClean="0"/>
              <a:t>EAR2, </a:t>
            </a:r>
            <a:r>
              <a:rPr lang="fr-FR" dirty="0">
                <a:solidFill>
                  <a:schemeClr val="accent3"/>
                </a:solidFill>
              </a:rPr>
              <a:t>hardware </a:t>
            </a:r>
            <a:r>
              <a:rPr lang="fr-FR" dirty="0" err="1">
                <a:solidFill>
                  <a:schemeClr val="accent3"/>
                </a:solidFill>
              </a:rPr>
              <a:t>installed</a:t>
            </a:r>
            <a:endParaRPr lang="fr-FR" dirty="0">
              <a:solidFill>
                <a:schemeClr val="accent3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Consolidation </a:t>
            </a:r>
            <a:r>
              <a:rPr lang="fr-FR" dirty="0" smtClean="0"/>
              <a:t>of the </a:t>
            </a:r>
            <a:r>
              <a:rPr lang="fr-FR" dirty="0" err="1" smtClean="0"/>
              <a:t>alignment</a:t>
            </a:r>
            <a:r>
              <a:rPr lang="fr-FR" dirty="0" smtClean="0"/>
              <a:t>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Upgrade of the n_TOF </a:t>
            </a:r>
            <a:r>
              <a:rPr lang="fr-FR" dirty="0" err="1" smtClean="0">
                <a:solidFill>
                  <a:schemeClr val="accent3"/>
                </a:solidFill>
              </a:rPr>
              <a:t>electronics</a:t>
            </a:r>
            <a:r>
              <a:rPr lang="fr-FR" dirty="0" smtClean="0">
                <a:solidFill>
                  <a:schemeClr val="accent3"/>
                </a:solidFill>
              </a:rPr>
              <a:t> </a:t>
            </a:r>
            <a:r>
              <a:rPr lang="fr-FR" dirty="0" err="1" smtClean="0">
                <a:solidFill>
                  <a:schemeClr val="accent3"/>
                </a:solidFill>
              </a:rPr>
              <a:t>laboratory</a:t>
            </a:r>
            <a:r>
              <a:rPr lang="fr-FR" dirty="0" smtClean="0"/>
              <a:t> and control room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DAQ upgrade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fr-FR" dirty="0" smtClean="0"/>
              <a:t>Consolidation and R&amp;D program for detectors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fr-FR" dirty="0" smtClean="0"/>
          </a:p>
          <a:p>
            <a:pPr lvl="1">
              <a:buFont typeface="Wingdings" panose="05000000000000000000" pitchFamily="2" charset="2"/>
              <a:buChar char="§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3414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3256"/>
            <a:ext cx="9107594" cy="385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Schedule and coordination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18146"/>
            <a:ext cx="8226854" cy="5028031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hlinkClick r:id="rId3"/>
              </a:rPr>
              <a:t>n_TOF Facility Refurbishment Project Schedule: </a:t>
            </a:r>
            <a:r>
              <a:rPr lang="en-US" sz="2000" dirty="0" smtClean="0">
                <a:hlinkClick r:id="rId3"/>
              </a:rPr>
              <a:t>EDMS 2001626</a:t>
            </a:r>
            <a:endParaRPr lang="en-US" sz="2000" dirty="0" smtClean="0"/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1699846" y="3098658"/>
            <a:ext cx="2596419" cy="1191991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00942" y="5466535"/>
            <a:ext cx="3032320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FTN line completion until October</a:t>
            </a:r>
            <a:endParaRPr lang="en-GB" sz="1600" dirty="0"/>
          </a:p>
        </p:txBody>
      </p:sp>
      <p:cxnSp>
        <p:nvCxnSpPr>
          <p:cNvPr id="12" name="Straight Arrow Connector 11"/>
          <p:cNvCxnSpPr>
            <a:stCxn id="11" idx="0"/>
          </p:cNvCxnSpPr>
          <p:nvPr/>
        </p:nvCxnSpPr>
        <p:spPr>
          <a:xfrm flipV="1">
            <a:off x="1817102" y="4290649"/>
            <a:ext cx="765883" cy="11758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75274" y="1975669"/>
            <a:ext cx="2048818" cy="33855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Target manufacturing</a:t>
            </a:r>
            <a:endParaRPr lang="en-GB" sz="1600" dirty="0"/>
          </a:p>
        </p:txBody>
      </p:sp>
      <p:cxnSp>
        <p:nvCxnSpPr>
          <p:cNvPr id="18" name="Straight Arrow Connector 17"/>
          <p:cNvCxnSpPr>
            <a:stCxn id="17" idx="1"/>
          </p:cNvCxnSpPr>
          <p:nvPr/>
        </p:nvCxnSpPr>
        <p:spPr>
          <a:xfrm flipH="1">
            <a:off x="5240215" y="2144946"/>
            <a:ext cx="83505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8024433" y="3141214"/>
            <a:ext cx="1742781" cy="30777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0C377B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Ready for beam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68853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7" grpId="0" animBg="1"/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218147"/>
            <a:ext cx="8226854" cy="2611392"/>
          </a:xfrm>
          <a:prstGeom prst="rect">
            <a:avLst/>
          </a:prstGeom>
        </p:spPr>
        <p:txBody>
          <a:bodyPr/>
          <a:lstStyle>
            <a:lvl1pPr marL="168275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 kern="1200">
                <a:solidFill>
                  <a:srgbClr val="0C377B"/>
                </a:solidFill>
                <a:latin typeface="+mn-lt"/>
                <a:ea typeface="Ubuntu Light" panose="020B0304030602030204" pitchFamily="34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Main </a:t>
            </a:r>
            <a:r>
              <a:rPr lang="en-US" sz="2400" dirty="0"/>
              <a:t>activities for LS2 - Facility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000" dirty="0"/>
              <a:t>Horizontal beam </a:t>
            </a:r>
            <a:r>
              <a:rPr lang="en-US" sz="2000" dirty="0" smtClean="0"/>
              <a:t>line </a:t>
            </a:r>
            <a:r>
              <a:rPr lang="en-US" sz="2000" dirty="0" smtClean="0"/>
              <a:t>modifications ongoing</a:t>
            </a:r>
            <a:endParaRPr lang="en-US" sz="2000" dirty="0" smtClean="0"/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000" dirty="0" smtClean="0"/>
              <a:t>Target production going well</a:t>
            </a:r>
            <a:endParaRPr lang="en-US" sz="2000" dirty="0" smtClean="0"/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000" dirty="0" smtClean="0"/>
              <a:t>New target </a:t>
            </a:r>
            <a:r>
              <a:rPr lang="en-US" sz="2000" dirty="0" smtClean="0"/>
              <a:t>shielding close to completion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US" sz="2000" dirty="0"/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100" dirty="0" smtClean="0"/>
              <a:t>Restart after lock-down smooth and on track</a:t>
            </a:r>
          </a:p>
          <a:p>
            <a:pPr>
              <a:lnSpc>
                <a:spcPct val="130000"/>
              </a:lnSpc>
              <a:buFont typeface="Wingdings" panose="05000000000000000000" pitchFamily="2" charset="2"/>
              <a:buChar char="§"/>
            </a:pPr>
            <a:endParaRPr lang="en-US" sz="2100" dirty="0"/>
          </a:p>
          <a:p>
            <a:pPr marL="0" indent="0">
              <a:lnSpc>
                <a:spcPct val="130000"/>
              </a:lnSpc>
              <a:buNone/>
            </a:pPr>
            <a:r>
              <a:rPr lang="en-US" sz="2400" dirty="0" smtClean="0"/>
              <a:t>Thank you Enrico!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en-US" sz="2400" dirty="0" smtClean="0"/>
              <a:t>Welcome Alberto</a:t>
            </a:r>
            <a:endParaRPr lang="en-US" sz="2400" dirty="0"/>
          </a:p>
          <a:p>
            <a:pPr marL="173038" lvl="1" indent="0">
              <a:lnSpc>
                <a:spcPct val="130000"/>
              </a:lnSpc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7813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2207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4729" y="320590"/>
            <a:ext cx="6332071" cy="71584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Outlook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44283" y="1415154"/>
            <a:ext cx="7291107" cy="4286394"/>
          </a:xfrm>
        </p:spPr>
        <p:txBody>
          <a:bodyPr>
            <a:noAutofit/>
          </a:bodyPr>
          <a:lstStyle/>
          <a:p>
            <a:pPr marL="0" indent="0">
              <a:lnSpc>
                <a:spcPct val="130000"/>
              </a:lnSpc>
              <a:buNone/>
            </a:pPr>
            <a:r>
              <a:rPr lang="en-US" sz="2800" dirty="0" smtClean="0"/>
              <a:t>Update for the </a:t>
            </a:r>
            <a:r>
              <a:rPr lang="en-US" sz="2800" dirty="0"/>
              <a:t>main LS2 activities</a:t>
            </a:r>
            <a:endParaRPr lang="en-US" sz="2800" dirty="0" smtClean="0"/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Horizontal beam line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Target exchange</a:t>
            </a:r>
          </a:p>
          <a:p>
            <a:pPr lvl="1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sz="2400" dirty="0" smtClean="0"/>
              <a:t>New control room</a:t>
            </a:r>
          </a:p>
          <a:p>
            <a:pPr marL="0" indent="0">
              <a:lnSpc>
                <a:spcPct val="130000"/>
              </a:lnSpc>
              <a:buNone/>
            </a:pPr>
            <a:endParaRPr lang="en-US" sz="2800" dirty="0" smtClean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74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n_TOF LS2 </a:t>
            </a:r>
            <a:r>
              <a:rPr lang="en-GB" dirty="0" smtClean="0"/>
              <a:t>activities - ongoing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346" y="1678721"/>
            <a:ext cx="2619000" cy="1964250"/>
          </a:xfrm>
          <a:prstGeom prst="rect">
            <a:avLst/>
          </a:prstGeom>
        </p:spPr>
      </p:pic>
      <p:pic>
        <p:nvPicPr>
          <p:cNvPr id="14" name="Picture 13" descr="The inside of a building&#10;&#10;Description automatically generated">
            <a:extLst>
              <a:ext uri="{FF2B5EF4-FFF2-40B4-BE49-F238E27FC236}">
                <a16:creationId xmlns:a16="http://schemas.microsoft.com/office/drawing/2014/main" id="{2A3550FD-0D75-4A7F-BAB0-034AAC9CEC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232624" y="2742750"/>
            <a:ext cx="3510000" cy="2025000"/>
          </a:xfrm>
          <a:prstGeom prst="rect">
            <a:avLst/>
          </a:prstGeom>
        </p:spPr>
      </p:pic>
      <p:pic>
        <p:nvPicPr>
          <p:cNvPr id="17" name="Picture 16" descr="A picture containing indoor, green, sitting, old&#10;&#10;Description automatically generated">
            <a:extLst>
              <a:ext uri="{FF2B5EF4-FFF2-40B4-BE49-F238E27FC236}">
                <a16:creationId xmlns:a16="http://schemas.microsoft.com/office/drawing/2014/main" id="{10D89A1A-BBA3-4DB4-8431-8E1EFCE72BF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60682" y="2594554"/>
            <a:ext cx="3510000" cy="1974375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2E14A859-D062-476F-89E1-6DCE81E2738A}"/>
              </a:ext>
            </a:extLst>
          </p:cNvPr>
          <p:cNvSpPr/>
          <p:nvPr/>
        </p:nvSpPr>
        <p:spPr>
          <a:xfrm>
            <a:off x="291423" y="5479192"/>
            <a:ext cx="6675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Before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  <a:t>lock-down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in March,</a:t>
            </a:r>
          </a:p>
          <a:p>
            <a:r>
              <a:rPr lang="en-US" dirty="0">
                <a:latin typeface="Calibri" panose="020F0502020204030204" pitchFamily="34" charset="0"/>
              </a:rPr>
              <a:t>now it is on the final position ready to receive the new magnet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15" r="31823"/>
          <a:stretch/>
        </p:blipFill>
        <p:spPr>
          <a:xfrm>
            <a:off x="7069482" y="2805181"/>
            <a:ext cx="1979184" cy="2698131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2114550" y="3829051"/>
            <a:ext cx="5686047" cy="1596171"/>
          </a:xfrm>
          <a:prstGeom prst="straightConnector1">
            <a:avLst/>
          </a:prstGeom>
          <a:ln w="762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1"/>
          <p:cNvSpPr txBox="1">
            <a:spLocks/>
          </p:cNvSpPr>
          <p:nvPr/>
        </p:nvSpPr>
        <p:spPr>
          <a:xfrm>
            <a:off x="468222" y="1094937"/>
            <a:ext cx="8482219" cy="44158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rgbClr val="3861AA"/>
                </a:solidFill>
              </a:rPr>
              <a:t>Old sweeping magnet</a:t>
            </a:r>
            <a:endParaRPr lang="en-GB" sz="2700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5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n_TOF LS2 </a:t>
            </a:r>
            <a:r>
              <a:rPr lang="en-GB" dirty="0" smtClean="0"/>
              <a:t>activities - ongoing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5" name="Picture 14" descr="A picture containing indoor, table, sitting, box&#10;&#10;Description automatically generated">
            <a:extLst>
              <a:ext uri="{FF2B5EF4-FFF2-40B4-BE49-F238E27FC236}">
                <a16:creationId xmlns:a16="http://schemas.microsoft.com/office/drawing/2014/main" id="{89263F4F-B1C8-4D3D-AAB9-4FDAF0EBB7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85"/>
          <a:stretch/>
        </p:blipFill>
        <p:spPr>
          <a:xfrm>
            <a:off x="1485900" y="2000251"/>
            <a:ext cx="6156000" cy="352828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057400" y="1771651"/>
            <a:ext cx="4966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Cobalt-Samarium permanent magnet</a:t>
            </a:r>
            <a:endParaRPr lang="en-GB" sz="2400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468222" y="1094937"/>
            <a:ext cx="8482219" cy="44158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rgbClr val="3861AA"/>
                </a:solidFill>
              </a:rPr>
              <a:t>New</a:t>
            </a:r>
            <a:r>
              <a:rPr lang="en-US" sz="2700" dirty="0"/>
              <a:t> </a:t>
            </a:r>
            <a:r>
              <a:rPr lang="en-US" sz="2700" dirty="0">
                <a:solidFill>
                  <a:srgbClr val="3861AA"/>
                </a:solidFill>
              </a:rPr>
              <a:t>sweeping</a:t>
            </a:r>
            <a:r>
              <a:rPr lang="en-US" sz="2700" dirty="0"/>
              <a:t> </a:t>
            </a:r>
            <a:r>
              <a:rPr lang="en-US" sz="2700" dirty="0">
                <a:solidFill>
                  <a:srgbClr val="3861AA"/>
                </a:solidFill>
              </a:rPr>
              <a:t>magnet</a:t>
            </a:r>
            <a:endParaRPr lang="en-GB" sz="2700" dirty="0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7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n_TOF LS2 </a:t>
            </a:r>
            <a:r>
              <a:rPr lang="en-GB" dirty="0" smtClean="0"/>
              <a:t>activities - ongoing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7A5F8-8EF4-4457-A5F4-5F2016CCE197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5" name="Picture 14"/>
          <p:cNvPicPr preferRelativeResize="0">
            <a:picLocks noChangeAspect="1"/>
          </p:cNvPicPr>
          <p:nvPr/>
        </p:nvPicPr>
        <p:blipFill rotWithShape="1">
          <a:blip r:embed="rId2"/>
          <a:srcRect r="9420"/>
          <a:stretch/>
        </p:blipFill>
        <p:spPr>
          <a:xfrm>
            <a:off x="5954688" y="1561885"/>
            <a:ext cx="2732112" cy="4680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9560" y="1307969"/>
            <a:ext cx="2262074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New </a:t>
            </a:r>
            <a:r>
              <a:rPr lang="en-GB" sz="2700" dirty="0">
                <a:solidFill>
                  <a:srgbClr val="3861AA"/>
                </a:solidFill>
                <a:latin typeface="+mj-lt"/>
                <a:ea typeface="+mj-ea"/>
                <a:cs typeface="+mj-cs"/>
              </a:rPr>
              <a:t>SEM grid</a:t>
            </a:r>
            <a:endParaRPr lang="fr-FR" sz="2700" dirty="0">
              <a:solidFill>
                <a:srgbClr val="3861A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5" name="Picture 1" descr="Machine generated alternative text:&#10;NEW WINDOWS &#10;100mm &#10;NEW SEM &#10;400mm &#10;EXISTING BELLOW &#10;QDE 480 &#10;BEAM FTN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06" y="2184404"/>
            <a:ext cx="5400000" cy="331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E14A859-D062-476F-89E1-6DCE81E2738A}"/>
              </a:ext>
            </a:extLst>
          </p:cNvPr>
          <p:cNvSpPr/>
          <p:nvPr/>
        </p:nvSpPr>
        <p:spPr>
          <a:xfrm>
            <a:off x="291423" y="5686778"/>
            <a:ext cx="6675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  <a:t>Tank installation in August, instrument in October</a:t>
            </a:r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E14A859-D062-476F-89E1-6DCE81E2738A}"/>
              </a:ext>
            </a:extLst>
          </p:cNvPr>
          <p:cNvSpPr/>
          <p:nvPr/>
        </p:nvSpPr>
        <p:spPr>
          <a:xfrm>
            <a:off x="3141784" y="1506608"/>
            <a:ext cx="29932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  <a:t>Chassis installed,</a:t>
            </a:r>
          </a:p>
          <a:p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</a:rPr>
              <a:t>Cables in place in July/August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015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n_TOF spallation target #3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7201" y="1341140"/>
            <a:ext cx="8226425" cy="4426148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Project well in the target construction phase, having passed a series of reviews during 2018 and 2019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Going ahead with a sliced pure Pb target, cooled by N</a:t>
            </a:r>
            <a:r>
              <a:rPr lang="en-US" sz="2400" baseline="-25000" dirty="0"/>
              <a:t>2</a:t>
            </a:r>
            <a:r>
              <a:rPr lang="en-US" sz="2400" dirty="0"/>
              <a:t> flow at slightly above atmospheric pressure, ~800 m</a:t>
            </a:r>
            <a:r>
              <a:rPr lang="en-US" sz="2400" baseline="30000" dirty="0"/>
              <a:t>3</a:t>
            </a:r>
            <a:r>
              <a:rPr lang="en-US" sz="2400" dirty="0"/>
              <a:t>/h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/>
              <a:t>Dedicated neutron moderation circuits, with borated water and demineralized (light) water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Matching the physics requirements of the n_TOF collaboration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On good track for target installation during November/December 2020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898DDA3-1A1A-49FB-BD01-457A7331D73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7891" y="281049"/>
            <a:ext cx="4416933" cy="715840"/>
          </a:xfrm>
        </p:spPr>
        <p:txBody>
          <a:bodyPr/>
          <a:lstStyle/>
          <a:p>
            <a:r>
              <a:rPr lang="en-GB" sz="2800" dirty="0"/>
              <a:t>Mechanical design overview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488" y="1388568"/>
            <a:ext cx="6497044" cy="457343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831" y="1009196"/>
            <a:ext cx="1514285" cy="516052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350051" y="4673429"/>
            <a:ext cx="1639875" cy="1496291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438931" y="5929745"/>
            <a:ext cx="53554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M. Timmins &amp; V. Maire </a:t>
            </a:r>
            <a:r>
              <a:rPr lang="en-GB" sz="1600" dirty="0" err="1"/>
              <a:t>n_TOF</a:t>
            </a:r>
            <a:r>
              <a:rPr lang="en-GB" sz="1600" dirty="0"/>
              <a:t> target #3 PRR 29-05-2019</a:t>
            </a:r>
          </a:p>
        </p:txBody>
      </p:sp>
      <p:sp>
        <p:nvSpPr>
          <p:cNvPr id="8" name="Rectangle 7"/>
          <p:cNvSpPr/>
          <p:nvPr/>
        </p:nvSpPr>
        <p:spPr>
          <a:xfrm>
            <a:off x="6206259" y="1132626"/>
            <a:ext cx="2647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b="1" dirty="0" smtClean="0"/>
              <a:t>Production at full speed</a:t>
            </a:r>
            <a:endParaRPr lang="en-GB" sz="1600" dirty="0" smtClean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en-US" dirty="0" smtClean="0"/>
              <a:t>n_TOF target</a:t>
            </a:r>
            <a:r>
              <a:rPr lang="en-GB" dirty="0" smtClean="0"/>
              <a:t> #3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1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491637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en-US" dirty="0" smtClean="0"/>
              <a:t>n_TOF target</a:t>
            </a:r>
            <a:r>
              <a:rPr lang="en-GB" dirty="0" smtClean="0"/>
              <a:t> #3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0E0BAD-AA00-428F-85D8-A93E02FCC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2795722"/>
            <a:ext cx="2380089" cy="2619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C56848C-42D5-43D8-B429-38C88E19C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282" y="2795722"/>
            <a:ext cx="2587136" cy="2619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5145092-107C-4CB9-A6F2-B47CBE7760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2409" y="2795722"/>
            <a:ext cx="2751696" cy="2619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25943" y="5470929"/>
            <a:ext cx="1995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T. Coiffet</a:t>
            </a:r>
            <a:endParaRPr lang="en-GB" dirty="0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AC8B2ACD-ACAB-458F-8DA6-3CF2D24015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CH" sz="1500" dirty="0"/>
              <a:t>B</a:t>
            </a:r>
            <a:r>
              <a:rPr lang="en-US" sz="1500" dirty="0"/>
              <a:t>lank Assembly done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500" dirty="0"/>
              <a:t>Metrology ongoing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500" dirty="0"/>
              <a:t>Tooling for lifting &amp; assembly finished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 bwMode="auto">
          <a:xfrm>
            <a:off x="4419599" y="281049"/>
            <a:ext cx="4515225" cy="71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fr-FR" sz="2400" dirty="0" err="1"/>
              <a:t>C</a:t>
            </a:r>
            <a:r>
              <a:rPr lang="fr-FR" sz="2400" dirty="0" err="1" smtClean="0"/>
              <a:t>radle</a:t>
            </a:r>
            <a:r>
              <a:rPr lang="fr-FR" sz="2400" dirty="0" smtClean="0"/>
              <a:t> </a:t>
            </a:r>
            <a:r>
              <a:rPr lang="fr-FR" sz="2400" dirty="0" err="1" smtClean="0"/>
              <a:t>assembly</a:t>
            </a:r>
            <a:r>
              <a:rPr lang="fr-FR" sz="2400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5540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 bwMode="auto">
          <a:xfrm>
            <a:off x="460375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en-US" dirty="0" smtClean="0"/>
              <a:t>n_TOF target</a:t>
            </a:r>
            <a:r>
              <a:rPr lang="en-GB" dirty="0" smtClean="0"/>
              <a:t> #3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24/06/2020</a:t>
            </a:r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64th Meeting of the INTC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5117534-4ED1-4D4E-8D92-7B87A82ACD1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AC8B2ACD-ACAB-458F-8DA6-3CF2D24015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Upper part milling &amp; EBW done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RT ongoing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600" dirty="0"/>
              <a:t>Next Step: EBW lower part</a:t>
            </a:r>
            <a:endParaRPr lang="en-US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28F60A1-9A51-4BF9-89D2-F385A9CA6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2024" y="1076168"/>
            <a:ext cx="2963870" cy="2079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DAC13FD-8764-4CA9-AD82-EE3DD03F4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814" y="2871487"/>
            <a:ext cx="3188797" cy="254769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D0EA20E-555E-46EC-8B38-CD7CCF1B17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8063" y="3266240"/>
            <a:ext cx="2707622" cy="22140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925216" y="5195615"/>
            <a:ext cx="1241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</a:t>
            </a:r>
            <a:br>
              <a:rPr lang="en-US" dirty="0" smtClean="0"/>
            </a:br>
            <a:r>
              <a:rPr lang="en-US" dirty="0" smtClean="0"/>
              <a:t>T</a:t>
            </a:r>
            <a:r>
              <a:rPr lang="en-US" dirty="0" smtClean="0"/>
              <a:t>. Coiffet</a:t>
            </a:r>
            <a:endParaRPr lang="en-GB" dirty="0"/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4419599" y="281049"/>
            <a:ext cx="4515225" cy="71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 panose="020B0304030602030204" pitchFamily="34" charset="0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 panose="020B0304030602030204" pitchFamily="34" charset="0"/>
                <a:cs typeface="Ubuntu Light" panose="020B0304030602030204" pitchFamily="34" charset="0"/>
              </a:defRPr>
            </a:lvl9pPr>
          </a:lstStyle>
          <a:p>
            <a:r>
              <a:rPr lang="fr-FR" sz="2400" smtClean="0"/>
              <a:t>Vessel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5529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22852</TotalTime>
  <Words>603</Words>
  <Application>Microsoft Office PowerPoint</Application>
  <PresentationFormat>On-screen Show (4:3)</PresentationFormat>
  <Paragraphs>129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Ubuntu Light</vt:lpstr>
      <vt:lpstr>Arial</vt:lpstr>
      <vt:lpstr>Calibri</vt:lpstr>
      <vt:lpstr>Ubuntu</vt:lpstr>
      <vt:lpstr>Wingdings</vt:lpstr>
      <vt:lpstr>Corbel</vt:lpstr>
      <vt:lpstr>CERN_ENdept_Presentation_ArialFont copy</vt:lpstr>
      <vt:lpstr>PowerPoint Presentation</vt:lpstr>
      <vt:lpstr>Outlook</vt:lpstr>
      <vt:lpstr>Main n_TOF LS2 activities - ongoing</vt:lpstr>
      <vt:lpstr>Main n_TOF LS2 activities - ongoing</vt:lpstr>
      <vt:lpstr>Main n_TOF LS2 activities - ongoing</vt:lpstr>
      <vt:lpstr>n_TOF spallation target #3</vt:lpstr>
      <vt:lpstr>Mechanical design overview</vt:lpstr>
      <vt:lpstr>PowerPoint Presentation</vt:lpstr>
      <vt:lpstr>PowerPoint Presentation</vt:lpstr>
      <vt:lpstr>PowerPoint Presentation</vt:lpstr>
      <vt:lpstr>Modification of the target side shielding</vt:lpstr>
      <vt:lpstr>Modification of the target side shielding</vt:lpstr>
      <vt:lpstr>n_TOF Experiment LS2 Coordination Meeting</vt:lpstr>
      <vt:lpstr>Schedule and coordination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Oliver Aberle</cp:lastModifiedBy>
  <cp:revision>542</cp:revision>
  <cp:lastPrinted>2016-04-13T11:38:26Z</cp:lastPrinted>
  <dcterms:created xsi:type="dcterms:W3CDTF">2016-04-11T07:30:05Z</dcterms:created>
  <dcterms:modified xsi:type="dcterms:W3CDTF">2020-06-24T07:22:25Z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