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91" r:id="rId3"/>
    <p:sldId id="302" r:id="rId4"/>
    <p:sldId id="325" r:id="rId5"/>
    <p:sldId id="317" r:id="rId6"/>
    <p:sldId id="319" r:id="rId7"/>
    <p:sldId id="320" r:id="rId8"/>
    <p:sldId id="270" r:id="rId9"/>
    <p:sldId id="316" r:id="rId10"/>
    <p:sldId id="288" r:id="rId11"/>
    <p:sldId id="287" r:id="rId12"/>
    <p:sldId id="271" r:id="rId13"/>
    <p:sldId id="298" r:id="rId14"/>
    <p:sldId id="286" r:id="rId15"/>
    <p:sldId id="272" r:id="rId16"/>
    <p:sldId id="299" r:id="rId17"/>
    <p:sldId id="273" r:id="rId18"/>
    <p:sldId id="313" r:id="rId19"/>
    <p:sldId id="308" r:id="rId20"/>
    <p:sldId id="292" r:id="rId21"/>
    <p:sldId id="269" r:id="rId22"/>
    <p:sldId id="315" r:id="rId23"/>
    <p:sldId id="321" r:id="rId24"/>
    <p:sldId id="322" r:id="rId25"/>
    <p:sldId id="323" r:id="rId26"/>
    <p:sldId id="32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2B40D-EAF7-4B5F-B42C-5C2A01850F41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59352-D9F0-489A-93BE-BF2CCF4BA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0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59352-D9F0-489A-93BE-BF2CCF4BA0F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86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9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68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03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80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05734"/>
            <a:ext cx="10515600" cy="56605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89233"/>
            <a:ext cx="10515600" cy="5287730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5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66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897622"/>
            <a:ext cx="5181600" cy="527934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897622"/>
            <a:ext cx="5181600" cy="527934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838200" y="205734"/>
            <a:ext cx="10515600" cy="56605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790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325461"/>
            <a:ext cx="5157787" cy="117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914353"/>
            <a:ext cx="5157787" cy="527531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325461"/>
            <a:ext cx="5183188" cy="117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914353"/>
            <a:ext cx="5183188" cy="527531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838200" y="205734"/>
            <a:ext cx="10515600" cy="56605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13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838200" y="205734"/>
            <a:ext cx="10515600" cy="56605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071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52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9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56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12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70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4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9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7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0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8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2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4BB5F-D990-4822-B349-F0C27E2499E9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5955A-B176-4DBC-B20A-DF6938BB2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1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E7FDB-B8EE-4A52-9455-82E5610D7B9C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6B484-DAE8-4872-8BFE-E46C9BBC15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5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eorgi.georgiev@csnsm.in2p3.fr" TargetMode="External"/><Relationship Id="rId2" Type="http://schemas.openxmlformats.org/officeDocument/2006/relationships/hyperlink" Target="mailto:heinz.haas@cern.ch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liam.gaffney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15" Type="http://schemas.openxmlformats.org/officeDocument/2006/relationships/image" Target="../media/image3.png"/><Relationship Id="rId19" Type="http://schemas.openxmlformats.org/officeDocument/2006/relationships/image" Target="../media/image6.png"/><Relationship Id="rId4" Type="http://schemas.openxmlformats.org/officeDocument/2006/relationships/image" Target="../media/image1.wmf"/><Relationship Id="rId14" Type="http://schemas.openxmlformats.org/officeDocument/2006/relationships/image" Target="../media/image7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09298"/>
            <a:ext cx="9144000" cy="1117498"/>
          </a:xfrm>
        </p:spPr>
        <p:txBody>
          <a:bodyPr>
            <a:normAutofit/>
          </a:bodyPr>
          <a:lstStyle/>
          <a:p>
            <a:r>
              <a:rPr lang="en-US" sz="3600" b="1" dirty="0"/>
              <a:t> Nuclear moments of excited states in neutron rich Sn isotopes studied by on-line PAC </a:t>
            </a:r>
            <a:endParaRPr lang="en-US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13732" y="1635853"/>
            <a:ext cx="10511406" cy="4043494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sz="2800" dirty="0"/>
              <a:t>H. Haas</a:t>
            </a:r>
            <a:r>
              <a:rPr lang="en-US" sz="2800" baseline="30000" dirty="0"/>
              <a:t>1,2</a:t>
            </a:r>
            <a:r>
              <a:rPr lang="en-US" sz="2800" dirty="0"/>
              <a:t>, G. Georgiev</a:t>
            </a:r>
            <a:r>
              <a:rPr lang="en-US" sz="2800" baseline="30000" dirty="0"/>
              <a:t>3</a:t>
            </a:r>
            <a:r>
              <a:rPr lang="en-US" sz="2800" dirty="0"/>
              <a:t>, J.G. Correia</a:t>
            </a:r>
            <a:r>
              <a:rPr lang="en-US" sz="2800" baseline="30000" dirty="0"/>
              <a:t>4,2</a:t>
            </a:r>
            <a:r>
              <a:rPr lang="en-US" sz="2800" dirty="0"/>
              <a:t>, A. Andreyev</a:t>
            </a:r>
            <a:r>
              <a:rPr lang="en-US" sz="2800" baseline="30000" dirty="0"/>
              <a:t>5</a:t>
            </a:r>
            <a:r>
              <a:rPr lang="en-US" sz="2800" dirty="0"/>
              <a:t>, D.L. Balabanski</a:t>
            </a:r>
            <a:r>
              <a:rPr lang="en-US" sz="2800" baseline="30000" dirty="0"/>
              <a:t>6</a:t>
            </a:r>
            <a:r>
              <a:rPr lang="en-US" sz="2800" dirty="0"/>
              <a:t>, J. Benito</a:t>
            </a:r>
            <a:r>
              <a:rPr lang="en-US" sz="2800" baseline="30000" dirty="0"/>
              <a:t>7</a:t>
            </a:r>
            <a:r>
              <a:rPr lang="en-US" sz="2800" dirty="0"/>
              <a:t>, Y.Y. Cheng</a:t>
            </a:r>
            <a:r>
              <a:rPr lang="en-US" sz="2800" baseline="30000" dirty="0"/>
              <a:t>8</a:t>
            </a:r>
            <a:r>
              <a:rPr lang="en-US" sz="2800" dirty="0"/>
              <a:t>, K. Chrysalidis</a:t>
            </a:r>
            <a:r>
              <a:rPr lang="en-US" sz="2800" baseline="30000" dirty="0"/>
              <a:t>2</a:t>
            </a:r>
            <a:r>
              <a:rPr lang="en-US" sz="2800" dirty="0"/>
              <a:t>, T.T. Dang</a:t>
            </a:r>
            <a:r>
              <a:rPr lang="en-US" sz="2800" baseline="30000" dirty="0"/>
              <a:t>9</a:t>
            </a:r>
            <a:r>
              <a:rPr lang="en-US" sz="2800" dirty="0"/>
              <a:t>, A.S. Fenta</a:t>
            </a:r>
            <a:r>
              <a:rPr lang="en-US" sz="2800" baseline="30000" dirty="0"/>
              <a:t>1</a:t>
            </a:r>
            <a:r>
              <a:rPr lang="en-US" sz="2800" dirty="0"/>
              <a:t>, V. Fedosseev</a:t>
            </a:r>
            <a:r>
              <a:rPr lang="en-US" sz="2800" baseline="30000" dirty="0"/>
              <a:t>2</a:t>
            </a:r>
            <a:r>
              <a:rPr lang="en-US" sz="2800" dirty="0"/>
              <a:t>, L.M. Fraile</a:t>
            </a:r>
            <a:r>
              <a:rPr lang="en-US" sz="2800" baseline="30000" dirty="0"/>
              <a:t>7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D. Galaviz</a:t>
            </a:r>
            <a:r>
              <a:rPr lang="en-US" sz="2800" baseline="30000" dirty="0"/>
              <a:t>10</a:t>
            </a:r>
            <a:r>
              <a:rPr lang="en-US" sz="2800" dirty="0"/>
              <a:t>, T.J. Gray</a:t>
            </a:r>
            <a:r>
              <a:rPr lang="en-US" sz="2800" baseline="30000" dirty="0"/>
              <a:t>11</a:t>
            </a:r>
            <a:r>
              <a:rPr lang="en-US" sz="2800" dirty="0"/>
              <a:t>, Y. Ichikawa</a:t>
            </a:r>
            <a:r>
              <a:rPr lang="en-US" sz="2800" baseline="30000" dirty="0"/>
              <a:t>12</a:t>
            </a:r>
            <a:r>
              <a:rPr lang="en-US" sz="2800" dirty="0"/>
              <a:t>, K. Johnston</a:t>
            </a:r>
            <a:r>
              <a:rPr lang="en-US" sz="2800" baseline="30000" dirty="0"/>
              <a:t>2</a:t>
            </a:r>
            <a:r>
              <a:rPr lang="en-US" sz="2800" dirty="0"/>
              <a:t>, A. Kusoglu</a:t>
            </a:r>
            <a:r>
              <a:rPr lang="en-US" sz="2800" baseline="30000" dirty="0"/>
              <a:t>13</a:t>
            </a:r>
            <a:r>
              <a:rPr lang="en-US" sz="2800" dirty="0"/>
              <a:t>, J. Ljungvall</a:t>
            </a:r>
            <a:r>
              <a:rPr lang="en-US" sz="2800" baseline="30000" dirty="0"/>
              <a:t>3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D.C. Lupascu</a:t>
            </a:r>
            <a:r>
              <a:rPr lang="en-US" sz="2800" baseline="30000" dirty="0"/>
              <a:t>9</a:t>
            </a:r>
            <a:r>
              <a:rPr lang="en-US" sz="2800" dirty="0"/>
              <a:t>, B.A. Marsh</a:t>
            </a:r>
            <a:r>
              <a:rPr lang="en-US" sz="2800" baseline="30000" dirty="0"/>
              <a:t>2</a:t>
            </a:r>
            <a:r>
              <a:rPr lang="en-US" sz="2800" dirty="0"/>
              <a:t>, T.J. Mertzimekis</a:t>
            </a:r>
            <a:r>
              <a:rPr lang="en-US" sz="2800" baseline="30000" dirty="0"/>
              <a:t>14</a:t>
            </a:r>
            <a:r>
              <a:rPr lang="en-US" sz="2800" dirty="0"/>
              <a:t>, L.V. Rodriguez</a:t>
            </a:r>
            <a:r>
              <a:rPr lang="en-US" sz="2800" baseline="30000" dirty="0"/>
              <a:t>15</a:t>
            </a:r>
            <a:r>
              <a:rPr lang="en-US" sz="2800" dirty="0"/>
              <a:t>, J. Röder</a:t>
            </a:r>
            <a:r>
              <a:rPr lang="en-US" sz="2800" baseline="30000" dirty="0"/>
              <a:t>1,2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J. Schell</a:t>
            </a:r>
            <a:r>
              <a:rPr lang="en-US" sz="2800" baseline="30000" dirty="0"/>
              <a:t>9,2</a:t>
            </a:r>
            <a:r>
              <a:rPr lang="en-US" sz="2800" dirty="0"/>
              <a:t>, C. Sotty</a:t>
            </a:r>
            <a:r>
              <a:rPr lang="en-US" sz="2800" baseline="30000" dirty="0"/>
              <a:t>16</a:t>
            </a:r>
            <a:r>
              <a:rPr lang="en-US" sz="2800" dirty="0"/>
              <a:t>, A.E. Stuchbery</a:t>
            </a:r>
            <a:r>
              <a:rPr lang="en-US" sz="2800" baseline="30000" dirty="0"/>
              <a:t>11</a:t>
            </a:r>
            <a:r>
              <a:rPr lang="en-US" sz="2800" dirty="0"/>
              <a:t>, A. Takamine</a:t>
            </a:r>
            <a:r>
              <a:rPr lang="en-US" sz="2800" baseline="30000" dirty="0"/>
              <a:t>17</a:t>
            </a:r>
            <a:r>
              <a:rPr lang="en-US" sz="2800" dirty="0"/>
              <a:t>, H. Ueno</a:t>
            </a:r>
            <a:r>
              <a:rPr lang="en-US" sz="2800" baseline="30000" dirty="0"/>
              <a:t>17</a:t>
            </a:r>
            <a:r>
              <a:rPr lang="en-US" sz="2800" dirty="0"/>
              <a:t>, S.G. Wilkins</a:t>
            </a:r>
            <a:r>
              <a:rPr lang="en-US" sz="2800" baseline="30000" dirty="0"/>
              <a:t>2</a:t>
            </a:r>
            <a:r>
              <a:rPr lang="en-US" sz="2800" dirty="0"/>
              <a:t>, </a:t>
            </a:r>
            <a:br>
              <a:rPr lang="en-US" sz="2800" dirty="0"/>
            </a:br>
            <a:r>
              <a:rPr lang="en-US" sz="2800" dirty="0"/>
              <a:t>D.T. Yordanov</a:t>
            </a:r>
            <a:r>
              <a:rPr lang="en-US" sz="2800" baseline="30000" dirty="0"/>
              <a:t>3</a:t>
            </a:r>
            <a:r>
              <a:rPr lang="en-US" sz="2800" dirty="0"/>
              <a:t> </a:t>
            </a:r>
          </a:p>
          <a:p>
            <a:endParaRPr lang="en-US" sz="2600" baseline="30000" dirty="0"/>
          </a:p>
          <a:p>
            <a:r>
              <a:rPr lang="en-US" baseline="30000" dirty="0"/>
              <a:t>1</a:t>
            </a:r>
            <a:r>
              <a:rPr lang="en-US" dirty="0"/>
              <a:t>University of </a:t>
            </a:r>
            <a:r>
              <a:rPr lang="en-US" dirty="0" err="1"/>
              <a:t>Aveiro</a:t>
            </a:r>
            <a:r>
              <a:rPr lang="en-US" dirty="0"/>
              <a:t>, Portugal; </a:t>
            </a:r>
            <a:r>
              <a:rPr lang="en-US" baseline="30000" dirty="0"/>
              <a:t>2</a:t>
            </a:r>
            <a:r>
              <a:rPr lang="en-US" dirty="0"/>
              <a:t>CERN; </a:t>
            </a:r>
            <a:r>
              <a:rPr lang="en-US" baseline="30000" dirty="0"/>
              <a:t>3</a:t>
            </a:r>
            <a:r>
              <a:rPr lang="en-US" dirty="0"/>
              <a:t>IJC Lab, </a:t>
            </a:r>
            <a:r>
              <a:rPr lang="en-US" dirty="0" err="1"/>
              <a:t>Orsay</a:t>
            </a:r>
            <a:r>
              <a:rPr lang="en-US" dirty="0"/>
              <a:t>, France; </a:t>
            </a:r>
            <a:r>
              <a:rPr lang="en-US" baseline="30000" dirty="0"/>
              <a:t>4</a:t>
            </a:r>
            <a:r>
              <a:rPr lang="en-US" dirty="0"/>
              <a:t>C2TN, </a:t>
            </a:r>
            <a:r>
              <a:rPr lang="en-US" dirty="0" err="1"/>
              <a:t>Universidade</a:t>
            </a:r>
            <a:r>
              <a:rPr lang="en-US" dirty="0"/>
              <a:t> de </a:t>
            </a:r>
            <a:r>
              <a:rPr lang="en-US" dirty="0" err="1"/>
              <a:t>Lisboa</a:t>
            </a:r>
            <a:r>
              <a:rPr lang="en-US" dirty="0"/>
              <a:t>, Portugal; </a:t>
            </a:r>
            <a:r>
              <a:rPr lang="en-US" baseline="30000" dirty="0"/>
              <a:t>5</a:t>
            </a:r>
            <a:r>
              <a:rPr lang="en-US" dirty="0"/>
              <a:t>University of York, UK; </a:t>
            </a:r>
            <a:r>
              <a:rPr lang="en-US" baseline="30000" dirty="0"/>
              <a:t>6</a:t>
            </a:r>
            <a:r>
              <a:rPr lang="en-US" dirty="0"/>
              <a:t>ELI-NP, Bucharest, Romania; </a:t>
            </a:r>
            <a:r>
              <a:rPr lang="en-US" baseline="30000" dirty="0"/>
              <a:t>7</a:t>
            </a:r>
            <a:r>
              <a:rPr lang="en-US" dirty="0"/>
              <a:t>Complutense University, Madrid, Spain; </a:t>
            </a:r>
            <a:r>
              <a:rPr lang="en-US" baseline="30000" dirty="0"/>
              <a:t>8</a:t>
            </a:r>
            <a:r>
              <a:rPr lang="en-US" dirty="0"/>
              <a:t>Shanghai Jiao Tong University, Shanghai, China; </a:t>
            </a:r>
            <a:r>
              <a:rPr lang="en-US" baseline="30000" dirty="0"/>
              <a:t>9</a:t>
            </a:r>
            <a:r>
              <a:rPr lang="en-US" dirty="0"/>
              <a:t>CENIDE, Univ. Duisburg-Essen, Germany; </a:t>
            </a:r>
            <a:r>
              <a:rPr lang="en-US" baseline="30000" dirty="0"/>
              <a:t>10</a:t>
            </a:r>
            <a:r>
              <a:rPr lang="en-US" dirty="0"/>
              <a:t>LIP, Lisbon, Portugal; </a:t>
            </a:r>
            <a:r>
              <a:rPr lang="en-US" baseline="30000" dirty="0"/>
              <a:t>11</a:t>
            </a:r>
            <a:r>
              <a:rPr lang="en-US" dirty="0"/>
              <a:t>The Australian National University, Canberra, Australia; </a:t>
            </a:r>
            <a:r>
              <a:rPr lang="en-US" baseline="30000" dirty="0"/>
              <a:t>12</a:t>
            </a:r>
            <a:r>
              <a:rPr lang="en-US" dirty="0"/>
              <a:t>Kyushu University, Japan; </a:t>
            </a:r>
            <a:r>
              <a:rPr lang="en-US" baseline="30000" dirty="0"/>
              <a:t>13</a:t>
            </a:r>
            <a:r>
              <a:rPr lang="en-US" dirty="0"/>
              <a:t>University of Istanbul, Turkey; </a:t>
            </a:r>
            <a:r>
              <a:rPr lang="en-US" baseline="30000" dirty="0"/>
              <a:t>14</a:t>
            </a:r>
            <a:r>
              <a:rPr lang="en-US" dirty="0"/>
              <a:t>Univ. of Athens, Greece; </a:t>
            </a:r>
            <a:r>
              <a:rPr lang="en-US" baseline="30000" dirty="0"/>
              <a:t>15</a:t>
            </a:r>
            <a:r>
              <a:rPr lang="en-US" dirty="0"/>
              <a:t>Max-Planck-Institut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Kernphysik</a:t>
            </a:r>
            <a:r>
              <a:rPr lang="en-US" dirty="0"/>
              <a:t>, Heidelberg, Germany; </a:t>
            </a:r>
            <a:r>
              <a:rPr lang="en-US" baseline="30000" dirty="0"/>
              <a:t>16</a:t>
            </a:r>
            <a:r>
              <a:rPr lang="en-US" dirty="0"/>
              <a:t>Horia </a:t>
            </a:r>
            <a:r>
              <a:rPr lang="en-US" dirty="0" err="1"/>
              <a:t>Hulubei</a:t>
            </a:r>
            <a:r>
              <a:rPr lang="en-US" dirty="0"/>
              <a:t> National Institute, Bucharest, Romania; </a:t>
            </a:r>
            <a:r>
              <a:rPr lang="en-US" baseline="30000" dirty="0"/>
              <a:t>17</a:t>
            </a:r>
            <a:r>
              <a:rPr lang="en-US" dirty="0"/>
              <a:t>RIKEN </a:t>
            </a:r>
            <a:r>
              <a:rPr lang="en-US" dirty="0" err="1"/>
              <a:t>Nishina</a:t>
            </a:r>
            <a:r>
              <a:rPr lang="en-US" dirty="0"/>
              <a:t> Center, Japan</a:t>
            </a:r>
          </a:p>
        </p:txBody>
      </p:sp>
      <p:sp>
        <p:nvSpPr>
          <p:cNvPr id="5" name="Sous-titre 6"/>
          <p:cNvSpPr txBox="1">
            <a:spLocks/>
          </p:cNvSpPr>
          <p:nvPr/>
        </p:nvSpPr>
        <p:spPr>
          <a:xfrm>
            <a:off x="478172" y="1635853"/>
            <a:ext cx="8313490" cy="4043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23752" y="5663628"/>
            <a:ext cx="7071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Spokespersons: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sto MT" panose="02040603050505030304" pitchFamily="18" charset="0"/>
                <a:ea typeface="+mn-ea"/>
                <a:cs typeface="+mn-cs"/>
              </a:rPr>
              <a:t>Heinz Haas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sto MT" panose="02040603050505030304" pitchFamily="18" charset="0"/>
                <a:ea typeface="+mn-ea"/>
                <a:cs typeface="+mn-cs"/>
                <a:hlinkClick r:id="rId2"/>
              </a:rPr>
              <a:t>heinz.haas@cern.ch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sto MT" panose="02040603050505030304" pitchFamily="18" charset="0"/>
                <a:ea typeface="+mn-ea"/>
                <a:cs typeface="+mn-cs"/>
              </a:rPr>
              <a:t>), and              		    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Georgi Georgiev (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  <a:hlinkClick r:id="rId3"/>
              </a:rPr>
              <a:t>georgi.georgiev@csnsm.in2p3.fr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Local contact:     Karl Johnston (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  <a:hlinkClick r:id="rId4"/>
              </a:rPr>
              <a:t>karl.johnston@cern.ch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)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202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321" y="1536174"/>
            <a:ext cx="62544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          Experiment:</a:t>
            </a:r>
          </a:p>
          <a:p>
            <a:endParaRPr lang="de-CH" sz="2400" dirty="0"/>
          </a:p>
          <a:p>
            <a:r>
              <a:rPr lang="de-CH" sz="2400" dirty="0">
                <a:solidFill>
                  <a:srgbClr val="FF0000"/>
                </a:solidFill>
              </a:rPr>
              <a:t>Test </a:t>
            </a:r>
            <a:r>
              <a:rPr lang="de-CH" sz="2400" dirty="0" err="1">
                <a:solidFill>
                  <a:srgbClr val="FF0000"/>
                </a:solidFill>
              </a:rPr>
              <a:t>indium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implantation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into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Zn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single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crystal</a:t>
            </a:r>
            <a:r>
              <a:rPr lang="de-CH" sz="2400" dirty="0">
                <a:solidFill>
                  <a:srgbClr val="FF0000"/>
                </a:solidFill>
              </a:rPr>
              <a:t>, </a:t>
            </a:r>
          </a:p>
          <a:p>
            <a:r>
              <a:rPr lang="de-CH" sz="2400" dirty="0">
                <a:solidFill>
                  <a:srgbClr val="FF0000"/>
                </a:solidFill>
              </a:rPr>
              <a:t>  </a:t>
            </a:r>
            <a:r>
              <a:rPr lang="de-CH" sz="2400" dirty="0" err="1">
                <a:solidFill>
                  <a:srgbClr val="FF0000"/>
                </a:solidFill>
              </a:rPr>
              <a:t>study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damage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effect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as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function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of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temperature</a:t>
            </a:r>
            <a:endParaRPr lang="de-CH" sz="2400" dirty="0">
              <a:solidFill>
                <a:srgbClr val="FF0000"/>
              </a:solidFill>
            </a:endParaRPr>
          </a:p>
          <a:p>
            <a:r>
              <a:rPr lang="de-CH" sz="2400" dirty="0"/>
              <a:t>  </a:t>
            </a:r>
          </a:p>
          <a:p>
            <a:r>
              <a:rPr lang="de-CH" sz="2400" dirty="0" err="1">
                <a:solidFill>
                  <a:srgbClr val="FF0000"/>
                </a:solidFill>
              </a:rPr>
              <a:t>Measure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precision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value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for</a:t>
            </a:r>
            <a:r>
              <a:rPr lang="de-CH" sz="2400" dirty="0">
                <a:solidFill>
                  <a:srgbClr val="FF0000"/>
                </a:solidFill>
              </a:rPr>
              <a:t> QI at </a:t>
            </a:r>
            <a:r>
              <a:rPr lang="de-CH" sz="2400" dirty="0" err="1">
                <a:solidFill>
                  <a:srgbClr val="FF0000"/>
                </a:solidFill>
              </a:rPr>
              <a:t>one</a:t>
            </a:r>
            <a:r>
              <a:rPr lang="de-CH" sz="2400" dirty="0">
                <a:solidFill>
                  <a:srgbClr val="FF0000"/>
                </a:solidFill>
              </a:rPr>
              <a:t> optimal T </a:t>
            </a:r>
          </a:p>
          <a:p>
            <a:endParaRPr lang="de-CH" sz="2400" dirty="0"/>
          </a:p>
          <a:p>
            <a:r>
              <a:rPr lang="de-CH" sz="2400" dirty="0">
                <a:solidFill>
                  <a:srgbClr val="FF0000"/>
                </a:solidFill>
              </a:rPr>
              <a:t>Test </a:t>
            </a:r>
            <a:r>
              <a:rPr lang="de-CH" sz="2400" dirty="0" err="1">
                <a:solidFill>
                  <a:srgbClr val="FF0000"/>
                </a:solidFill>
              </a:rPr>
              <a:t>indium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implantation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into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graphite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</a:p>
          <a:p>
            <a:r>
              <a:rPr lang="de-CH" sz="2400" dirty="0">
                <a:solidFill>
                  <a:srgbClr val="FF0000"/>
                </a:solidFill>
              </a:rPr>
              <a:t>  </a:t>
            </a:r>
            <a:r>
              <a:rPr lang="de-CH" sz="2400" dirty="0" err="1">
                <a:solidFill>
                  <a:srgbClr val="FF0000"/>
                </a:solidFill>
              </a:rPr>
              <a:t>or</a:t>
            </a:r>
            <a:r>
              <a:rPr lang="de-CH" sz="2400" dirty="0">
                <a:solidFill>
                  <a:srgbClr val="FF0000"/>
                </a:solidFill>
              </a:rPr>
              <a:t> alternatives S, Se</a:t>
            </a:r>
          </a:p>
          <a:p>
            <a:endParaRPr lang="de-CH" sz="2400" dirty="0"/>
          </a:p>
          <a:p>
            <a:r>
              <a:rPr lang="de-CH" sz="2400" dirty="0"/>
              <a:t>Check </a:t>
            </a:r>
            <a:r>
              <a:rPr lang="de-CH" sz="2400" dirty="0" err="1"/>
              <a:t>effect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implantation</a:t>
            </a:r>
            <a:r>
              <a:rPr lang="de-CH" sz="2400" dirty="0"/>
              <a:t> </a:t>
            </a:r>
            <a:r>
              <a:rPr lang="de-CH" sz="2400" dirty="0" err="1"/>
              <a:t>damage</a:t>
            </a:r>
            <a:r>
              <a:rPr lang="de-CH" sz="2400" dirty="0"/>
              <a:t> in </a:t>
            </a:r>
            <a:r>
              <a:rPr lang="de-CH" sz="2400" dirty="0" err="1"/>
              <a:t>Fe</a:t>
            </a:r>
            <a:r>
              <a:rPr lang="de-CH" sz="2400" dirty="0"/>
              <a:t> at RT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339400" y="601729"/>
            <a:ext cx="6937248" cy="584775"/>
            <a:chOff x="2060330" y="595792"/>
            <a:chExt cx="6937248" cy="584775"/>
          </a:xfrm>
        </p:grpSpPr>
        <p:sp>
          <p:nvSpPr>
            <p:cNvPr id="2" name="TextBox 1"/>
            <p:cNvSpPr txBox="1"/>
            <p:nvPr/>
          </p:nvSpPr>
          <p:spPr>
            <a:xfrm>
              <a:off x="2060330" y="595792"/>
              <a:ext cx="69372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The </a:t>
              </a:r>
              <a:r>
                <a:rPr lang="de-CH" sz="32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</a:t>
              </a:r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de-CH" sz="32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program</a:t>
              </a:r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de-CH" sz="32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using</a:t>
              </a:r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de-CH" sz="3200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119</a:t>
              </a:r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</a:t>
              </a:r>
              <a:r>
                <a:rPr lang="en-US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  </a:t>
              </a:r>
              <a:r>
                <a:rPr lang="de-CH" sz="3200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119</a:t>
              </a:r>
              <a:r>
                <a:rPr lang="de-CH" sz="32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Sn 3/2</a:t>
              </a:r>
              <a:r>
                <a:rPr lang="de-CH" sz="3600" b="1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+</a:t>
              </a:r>
              <a:endParaRPr lang="en-US" sz="36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Right Arrow 3"/>
            <p:cNvSpPr/>
            <p:nvPr/>
          </p:nvSpPr>
          <p:spPr>
            <a:xfrm>
              <a:off x="6900786" y="831290"/>
              <a:ext cx="200209" cy="11377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6684264" y="1536174"/>
            <a:ext cx="49651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CH" sz="2400" dirty="0">
                <a:solidFill>
                  <a:prstClr val="black"/>
                </a:solidFill>
              </a:rPr>
              <a:t>          </a:t>
            </a:r>
            <a:r>
              <a:rPr lang="de-CH" sz="2400" dirty="0" err="1">
                <a:solidFill>
                  <a:prstClr val="black"/>
                </a:solidFill>
              </a:rPr>
              <a:t>Purpose</a:t>
            </a:r>
            <a:r>
              <a:rPr lang="de-CH" sz="2400" dirty="0">
                <a:solidFill>
                  <a:prstClr val="black"/>
                </a:solidFill>
              </a:rPr>
              <a:t>:</a:t>
            </a:r>
          </a:p>
          <a:p>
            <a:pPr lvl="0"/>
            <a:endParaRPr lang="de-CH" sz="2400" dirty="0">
              <a:solidFill>
                <a:prstClr val="black"/>
              </a:solidFill>
            </a:endParaRPr>
          </a:p>
          <a:p>
            <a:pPr lvl="0"/>
            <a:r>
              <a:rPr lang="de-CH" sz="2400" dirty="0">
                <a:solidFill>
                  <a:srgbClr val="00B050"/>
                </a:solidFill>
              </a:rPr>
              <a:t>Find optimal </a:t>
            </a:r>
            <a:r>
              <a:rPr lang="de-CH" sz="2400" dirty="0" err="1">
                <a:solidFill>
                  <a:srgbClr val="00B050"/>
                </a:solidFill>
              </a:rPr>
              <a:t>temperature</a:t>
            </a:r>
            <a:r>
              <a:rPr lang="de-CH" sz="2400" dirty="0">
                <a:solidFill>
                  <a:srgbClr val="00B050"/>
                </a:solidFill>
              </a:rPr>
              <a:t> </a:t>
            </a:r>
            <a:r>
              <a:rPr lang="de-CH" sz="2400" dirty="0" err="1">
                <a:solidFill>
                  <a:srgbClr val="00B050"/>
                </a:solidFill>
              </a:rPr>
              <a:t>for</a:t>
            </a:r>
            <a:r>
              <a:rPr lang="de-CH" sz="2400" dirty="0">
                <a:solidFill>
                  <a:srgbClr val="00B050"/>
                </a:solidFill>
              </a:rPr>
              <a:t> on-line</a:t>
            </a:r>
          </a:p>
          <a:p>
            <a:pPr lvl="0"/>
            <a:r>
              <a:rPr lang="de-CH" sz="2400" dirty="0">
                <a:solidFill>
                  <a:srgbClr val="00B050"/>
                </a:solidFill>
              </a:rPr>
              <a:t>  </a:t>
            </a:r>
            <a:r>
              <a:rPr lang="de-CH" sz="2400" dirty="0" err="1">
                <a:solidFill>
                  <a:srgbClr val="00B050"/>
                </a:solidFill>
              </a:rPr>
              <a:t>experiments</a:t>
            </a:r>
            <a:r>
              <a:rPr lang="de-CH" sz="2400" dirty="0">
                <a:solidFill>
                  <a:srgbClr val="00B050"/>
                </a:solidFill>
              </a:rPr>
              <a:t> </a:t>
            </a:r>
            <a:r>
              <a:rPr lang="de-CH" sz="2400" dirty="0" err="1">
                <a:solidFill>
                  <a:srgbClr val="00B050"/>
                </a:solidFill>
              </a:rPr>
              <a:t>with</a:t>
            </a:r>
            <a:r>
              <a:rPr lang="de-CH" sz="2400" dirty="0">
                <a:solidFill>
                  <a:srgbClr val="00B050"/>
                </a:solidFill>
              </a:rPr>
              <a:t> 5</a:t>
            </a:r>
            <a:r>
              <a:rPr lang="de-CH" sz="3200" baseline="30000" dirty="0">
                <a:solidFill>
                  <a:srgbClr val="00B050"/>
                </a:solidFill>
              </a:rPr>
              <a:t>-</a:t>
            </a:r>
            <a:r>
              <a:rPr lang="de-CH" sz="2400" dirty="0">
                <a:solidFill>
                  <a:srgbClr val="00B050"/>
                </a:solidFill>
              </a:rPr>
              <a:t> </a:t>
            </a:r>
            <a:r>
              <a:rPr lang="de-CH" sz="2400" dirty="0" err="1">
                <a:solidFill>
                  <a:srgbClr val="00B050"/>
                </a:solidFill>
              </a:rPr>
              <a:t>states</a:t>
            </a:r>
            <a:endParaRPr lang="de-CH" sz="2400" dirty="0">
              <a:solidFill>
                <a:srgbClr val="00B050"/>
              </a:solidFill>
            </a:endParaRPr>
          </a:p>
          <a:p>
            <a:pPr lvl="0"/>
            <a:endParaRPr lang="de-CH" sz="2400" dirty="0">
              <a:solidFill>
                <a:srgbClr val="00B050"/>
              </a:solidFill>
            </a:endParaRPr>
          </a:p>
          <a:p>
            <a:pPr lvl="0"/>
            <a:r>
              <a:rPr lang="de-CH" sz="2400" dirty="0">
                <a:solidFill>
                  <a:srgbClr val="00B050"/>
                </a:solidFill>
              </a:rPr>
              <a:t>Find Q ratio to </a:t>
            </a:r>
            <a:r>
              <a:rPr lang="de-CH" sz="3200" baseline="30000" dirty="0">
                <a:solidFill>
                  <a:srgbClr val="00B050"/>
                </a:solidFill>
              </a:rPr>
              <a:t>116</a:t>
            </a:r>
            <a:r>
              <a:rPr lang="de-CH" sz="2400" dirty="0">
                <a:solidFill>
                  <a:srgbClr val="00B050"/>
                </a:solidFill>
              </a:rPr>
              <a:t>Sn 5</a:t>
            </a:r>
            <a:r>
              <a:rPr lang="de-CH" sz="2800" baseline="30000" dirty="0">
                <a:solidFill>
                  <a:srgbClr val="00B050"/>
                </a:solidFill>
              </a:rPr>
              <a:t>-</a:t>
            </a:r>
            <a:endParaRPr lang="de-CH" sz="2800" baseline="30000" dirty="0">
              <a:solidFill>
                <a:prstClr val="black"/>
              </a:solidFill>
            </a:endParaRPr>
          </a:p>
          <a:p>
            <a:pPr lvl="0"/>
            <a:endParaRPr lang="de-CH" sz="2400" dirty="0">
              <a:solidFill>
                <a:srgbClr val="00B050"/>
              </a:solidFill>
            </a:endParaRPr>
          </a:p>
          <a:p>
            <a:pPr lvl="0"/>
            <a:r>
              <a:rPr lang="de-CH" sz="2400" dirty="0">
                <a:solidFill>
                  <a:srgbClr val="00B050"/>
                </a:solidFill>
              </a:rPr>
              <a:t>Find optimal matrix for short-lived 5</a:t>
            </a:r>
            <a:r>
              <a:rPr lang="de-CH" sz="3200" baseline="30000" dirty="0">
                <a:solidFill>
                  <a:srgbClr val="00B050"/>
                </a:solidFill>
              </a:rPr>
              <a:t>-</a:t>
            </a:r>
            <a:r>
              <a:rPr lang="de-CH" sz="2400" dirty="0">
                <a:solidFill>
                  <a:srgbClr val="00B050"/>
                </a:solidFill>
              </a:rPr>
              <a:t> </a:t>
            </a:r>
          </a:p>
          <a:p>
            <a:pPr lvl="0"/>
            <a:r>
              <a:rPr lang="de-CH" sz="2400" dirty="0">
                <a:solidFill>
                  <a:srgbClr val="00B050"/>
                </a:solidFill>
              </a:rPr>
              <a:t>  </a:t>
            </a:r>
            <a:r>
              <a:rPr lang="de-CH" sz="2400" dirty="0" err="1">
                <a:solidFill>
                  <a:srgbClr val="00B050"/>
                </a:solidFill>
              </a:rPr>
              <a:t>cases</a:t>
            </a:r>
            <a:endParaRPr lang="de-CH" sz="2400" dirty="0">
              <a:solidFill>
                <a:srgbClr val="00B050"/>
              </a:solidFill>
            </a:endParaRPr>
          </a:p>
          <a:p>
            <a:pPr lvl="0"/>
            <a:endParaRPr lang="de-CH" sz="2400" dirty="0">
              <a:solidFill>
                <a:prstClr val="black"/>
              </a:solidFill>
            </a:endParaRPr>
          </a:p>
          <a:p>
            <a:pPr lvl="0"/>
            <a:r>
              <a:rPr lang="de-CH" sz="2400" dirty="0" err="1">
                <a:solidFill>
                  <a:prstClr val="black"/>
                </a:solidFill>
              </a:rPr>
              <a:t>Understand</a:t>
            </a:r>
            <a:r>
              <a:rPr lang="de-CH" sz="2400" dirty="0">
                <a:solidFill>
                  <a:prstClr val="black"/>
                </a:solidFill>
              </a:rPr>
              <a:t> </a:t>
            </a:r>
            <a:r>
              <a:rPr lang="de-CH" sz="2400" dirty="0" err="1">
                <a:solidFill>
                  <a:prstClr val="black"/>
                </a:solidFill>
              </a:rPr>
              <a:t>origin</a:t>
            </a:r>
            <a:r>
              <a:rPr lang="de-CH" sz="2400" dirty="0">
                <a:solidFill>
                  <a:prstClr val="black"/>
                </a:solidFill>
              </a:rPr>
              <a:t> </a:t>
            </a:r>
            <a:r>
              <a:rPr lang="de-CH" sz="2400" dirty="0" err="1">
                <a:solidFill>
                  <a:prstClr val="black"/>
                </a:solidFill>
              </a:rPr>
              <a:t>of</a:t>
            </a:r>
            <a:r>
              <a:rPr lang="de-CH" sz="2400" dirty="0">
                <a:solidFill>
                  <a:prstClr val="black"/>
                </a:solidFill>
              </a:rPr>
              <a:t> </a:t>
            </a:r>
            <a:r>
              <a:rPr lang="de-CH" sz="2400" dirty="0" err="1">
                <a:solidFill>
                  <a:prstClr val="black"/>
                </a:solidFill>
              </a:rPr>
              <a:t>spectral</a:t>
            </a:r>
            <a:r>
              <a:rPr lang="de-CH" sz="2400" dirty="0">
                <a:solidFill>
                  <a:prstClr val="black"/>
                </a:solidFill>
              </a:rPr>
              <a:t> </a:t>
            </a:r>
            <a:r>
              <a:rPr lang="de-CH" sz="2400" dirty="0" err="1">
                <a:solidFill>
                  <a:prstClr val="black"/>
                </a:solidFill>
              </a:rPr>
              <a:t>damping</a:t>
            </a:r>
            <a:endParaRPr lang="de-CH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450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97" y="2663689"/>
            <a:ext cx="5592955" cy="3654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869" y="2663689"/>
            <a:ext cx="5596613" cy="36518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85995" y="599401"/>
            <a:ext cx="220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5</a:t>
            </a:r>
            <a:r>
              <a:rPr lang="de-CH" sz="36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states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6867" y="1533718"/>
            <a:ext cx="4785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/>
              <a:t>Quadrupole </a:t>
            </a:r>
            <a:r>
              <a:rPr lang="de-CH" sz="2400" b="1" dirty="0" err="1"/>
              <a:t>moments</a:t>
            </a:r>
            <a:r>
              <a:rPr lang="de-CH" sz="2400" b="1" dirty="0"/>
              <a:t> </a:t>
            </a:r>
            <a:r>
              <a:rPr lang="de-CH" sz="2400" b="1" dirty="0" err="1"/>
              <a:t>expected</a:t>
            </a:r>
            <a:endParaRPr lang="de-CH" sz="2400" b="1" dirty="0"/>
          </a:p>
          <a:p>
            <a:r>
              <a:rPr lang="de-CH" sz="2400" b="1" dirty="0" err="1"/>
              <a:t>identical</a:t>
            </a:r>
            <a:r>
              <a:rPr lang="de-CH" sz="2400" b="1" dirty="0"/>
              <a:t> </a:t>
            </a:r>
            <a:r>
              <a:rPr lang="de-CH" sz="2400" b="1" dirty="0" err="1"/>
              <a:t>to</a:t>
            </a:r>
            <a:r>
              <a:rPr lang="de-CH" sz="2400" b="1" dirty="0"/>
              <a:t> 11/2</a:t>
            </a:r>
            <a:r>
              <a:rPr lang="de-CH" sz="2800" b="1" baseline="30000" dirty="0"/>
              <a:t>-</a:t>
            </a:r>
            <a:r>
              <a:rPr lang="de-CH" sz="2400" b="1" dirty="0"/>
              <a:t> </a:t>
            </a:r>
            <a:r>
              <a:rPr lang="de-CH" sz="2400" b="1" dirty="0" err="1"/>
              <a:t>state</a:t>
            </a:r>
            <a:r>
              <a:rPr lang="de-CH" sz="2400" b="1" dirty="0"/>
              <a:t> in </a:t>
            </a:r>
            <a:r>
              <a:rPr lang="de-CH" sz="2800" b="1" baseline="30000" dirty="0"/>
              <a:t>A+1</a:t>
            </a:r>
            <a:r>
              <a:rPr lang="de-CH" sz="2400" b="1" dirty="0"/>
              <a:t>Sn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25952" y="1533719"/>
            <a:ext cx="4562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err="1"/>
              <a:t>Magnetic</a:t>
            </a:r>
            <a:r>
              <a:rPr lang="de-CH" sz="2400" b="1" dirty="0"/>
              <a:t> </a:t>
            </a:r>
            <a:r>
              <a:rPr lang="de-CH" sz="2400" b="1" dirty="0" err="1"/>
              <a:t>moments</a:t>
            </a:r>
            <a:r>
              <a:rPr lang="de-CH" sz="2400" b="1" dirty="0"/>
              <a:t> </a:t>
            </a:r>
            <a:r>
              <a:rPr lang="de-CH" sz="2400" b="1" dirty="0" err="1"/>
              <a:t>as</a:t>
            </a:r>
            <a:r>
              <a:rPr lang="de-CH" sz="2400" b="1" dirty="0"/>
              <a:t> </a:t>
            </a:r>
            <a:r>
              <a:rPr lang="de-CH" sz="2400" b="1" dirty="0" err="1"/>
              <a:t>coupling</a:t>
            </a:r>
            <a:r>
              <a:rPr lang="de-CH" sz="2400" b="1" dirty="0"/>
              <a:t>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</a:p>
          <a:p>
            <a:r>
              <a:rPr lang="de-CH" sz="2400" b="1" dirty="0">
                <a:latin typeface="Symbol" panose="05050102010706020507" pitchFamily="18" charset="2"/>
              </a:rPr>
              <a:t>m(</a:t>
            </a:r>
            <a:r>
              <a:rPr lang="de-CH" sz="2400" b="1" dirty="0"/>
              <a:t>11/2</a:t>
            </a:r>
            <a:r>
              <a:rPr lang="de-CH" sz="2800" b="1" baseline="30000" dirty="0"/>
              <a:t>-</a:t>
            </a:r>
            <a:r>
              <a:rPr lang="de-CH" sz="2400" b="1" dirty="0"/>
              <a:t>) </a:t>
            </a:r>
            <a:r>
              <a:rPr lang="de-CH" sz="2400" b="1" dirty="0" err="1"/>
              <a:t>and</a:t>
            </a:r>
            <a:r>
              <a:rPr lang="de-CH" sz="2400" b="1" dirty="0"/>
              <a:t> </a:t>
            </a:r>
            <a:r>
              <a:rPr lang="de-CH" sz="2400" b="1" dirty="0">
                <a:latin typeface="Symbol" panose="05050102010706020507" pitchFamily="18" charset="2"/>
              </a:rPr>
              <a:t>m</a:t>
            </a:r>
            <a:r>
              <a:rPr lang="de-CH" sz="2400" b="1" dirty="0"/>
              <a:t>(1/2</a:t>
            </a:r>
            <a:r>
              <a:rPr lang="de-CH" sz="2800" b="1" baseline="30000" dirty="0"/>
              <a:t>+</a:t>
            </a:r>
            <a:r>
              <a:rPr lang="de-CH" sz="2400" b="1" dirty="0"/>
              <a:t>) in </a:t>
            </a:r>
            <a:r>
              <a:rPr lang="de-CH" sz="2800" b="1" baseline="30000" dirty="0"/>
              <a:t>A+1</a:t>
            </a:r>
            <a:r>
              <a:rPr lang="de-CH" sz="2400" b="1" dirty="0"/>
              <a:t>Sn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83775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396343" y="520262"/>
            <a:ext cx="5361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00B050"/>
                </a:solidFill>
              </a:rPr>
              <a:t>Simulated spectra for long-lived 5</a:t>
            </a:r>
            <a:r>
              <a:rPr lang="de-CH" sz="2400" b="1" baseline="30000" dirty="0">
                <a:solidFill>
                  <a:srgbClr val="00B050"/>
                </a:solidFill>
              </a:rPr>
              <a:t>-</a:t>
            </a:r>
            <a:r>
              <a:rPr lang="de-CH" sz="2400" b="1" dirty="0">
                <a:solidFill>
                  <a:srgbClr val="00B050"/>
                </a:solidFill>
              </a:rPr>
              <a:t> states</a:t>
            </a:r>
          </a:p>
          <a:p>
            <a:r>
              <a:rPr lang="de-CH" dirty="0">
                <a:solidFill>
                  <a:srgbClr val="FF0000"/>
                </a:solidFill>
              </a:rPr>
              <a:t>note different running times!</a:t>
            </a:r>
            <a:r>
              <a:rPr lang="de-CH" dirty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36" y="3734152"/>
            <a:ext cx="3724979" cy="2438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7803" y="3747420"/>
            <a:ext cx="3724979" cy="24386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8878" y="3734151"/>
            <a:ext cx="3724979" cy="24386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564" y="1308809"/>
            <a:ext cx="3724979" cy="24386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9027" y="1308809"/>
            <a:ext cx="3724979" cy="24386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32" y="1308809"/>
            <a:ext cx="3724979" cy="243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22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4114" y="600352"/>
            <a:ext cx="8173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off-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line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program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for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5</a:t>
            </a:r>
            <a:r>
              <a:rPr lang="de-CH" sz="36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states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with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Sb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sources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0635" y="2144741"/>
            <a:ext cx="51846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solidFill>
                  <a:srgbClr val="FF0000"/>
                </a:solidFill>
              </a:rPr>
              <a:t>QI (</a:t>
            </a:r>
            <a:r>
              <a:rPr lang="de-CH" sz="2400" dirty="0" err="1">
                <a:solidFill>
                  <a:srgbClr val="FF0000"/>
                </a:solidFill>
              </a:rPr>
              <a:t>temperature</a:t>
            </a:r>
            <a:r>
              <a:rPr lang="de-CH" sz="2400" dirty="0">
                <a:solidFill>
                  <a:srgbClr val="FF0000"/>
                </a:solidFill>
              </a:rPr>
              <a:t>) </a:t>
            </a:r>
            <a:r>
              <a:rPr lang="de-CH" sz="2400" dirty="0" err="1">
                <a:solidFill>
                  <a:srgbClr val="FF0000"/>
                </a:solidFill>
              </a:rPr>
              <a:t>for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800" baseline="30000" dirty="0">
                <a:solidFill>
                  <a:srgbClr val="FF0000"/>
                </a:solidFill>
              </a:rPr>
              <a:t>116</a:t>
            </a:r>
            <a:r>
              <a:rPr lang="de-CH" sz="2400" dirty="0">
                <a:solidFill>
                  <a:srgbClr val="FF0000"/>
                </a:solidFill>
              </a:rPr>
              <a:t>Sn in </a:t>
            </a:r>
            <a:r>
              <a:rPr lang="de-CH" sz="2400" dirty="0" err="1">
                <a:solidFill>
                  <a:srgbClr val="FF0000"/>
                </a:solidFill>
              </a:rPr>
              <a:t>Zn</a:t>
            </a:r>
            <a:r>
              <a:rPr lang="de-CH" sz="2400" dirty="0">
                <a:solidFill>
                  <a:srgbClr val="FF0000"/>
                </a:solidFill>
              </a:rPr>
              <a:t> after </a:t>
            </a:r>
            <a:r>
              <a:rPr lang="de-CH" sz="2400" dirty="0" err="1">
                <a:solidFill>
                  <a:srgbClr val="FF0000"/>
                </a:solidFill>
              </a:rPr>
              <a:t>annealing</a:t>
            </a:r>
            <a:r>
              <a:rPr lang="de-CH" sz="2400" dirty="0">
                <a:solidFill>
                  <a:srgbClr val="FF0000"/>
                </a:solidFill>
              </a:rPr>
              <a:t> (at least 2 </a:t>
            </a:r>
            <a:r>
              <a:rPr lang="de-CH" sz="2400" dirty="0" err="1">
                <a:solidFill>
                  <a:srgbClr val="FF0000"/>
                </a:solidFill>
              </a:rPr>
              <a:t>points</a:t>
            </a:r>
            <a:r>
              <a:rPr lang="de-CH" sz="2400" dirty="0">
                <a:solidFill>
                  <a:srgbClr val="FF0000"/>
                </a:solidFill>
              </a:rPr>
              <a:t>)</a:t>
            </a:r>
          </a:p>
          <a:p>
            <a:r>
              <a:rPr lang="de-CH" sz="2400" dirty="0"/>
              <a:t> </a:t>
            </a:r>
          </a:p>
          <a:p>
            <a:r>
              <a:rPr lang="de-CH" sz="2400" dirty="0">
                <a:solidFill>
                  <a:srgbClr val="FF0000"/>
                </a:solidFill>
              </a:rPr>
              <a:t>QI for </a:t>
            </a:r>
            <a:r>
              <a:rPr lang="de-CH" sz="2800" baseline="30000" dirty="0">
                <a:solidFill>
                  <a:srgbClr val="FF0000"/>
                </a:solidFill>
              </a:rPr>
              <a:t>116</a:t>
            </a:r>
            <a:r>
              <a:rPr lang="de-CH" sz="2400" dirty="0">
                <a:solidFill>
                  <a:srgbClr val="FF0000"/>
                </a:solidFill>
              </a:rPr>
              <a:t>Sn in In for precise Vzz</a:t>
            </a:r>
          </a:p>
          <a:p>
            <a:endParaRPr lang="de-CH" sz="2400" dirty="0"/>
          </a:p>
          <a:p>
            <a:r>
              <a:rPr lang="de-CH" sz="2400" dirty="0">
                <a:solidFill>
                  <a:srgbClr val="FF0000"/>
                </a:solidFill>
              </a:rPr>
              <a:t>QI </a:t>
            </a:r>
            <a:r>
              <a:rPr lang="de-CH" sz="2400" dirty="0" err="1">
                <a:solidFill>
                  <a:srgbClr val="FF0000"/>
                </a:solidFill>
              </a:rPr>
              <a:t>for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800" baseline="30000" dirty="0">
                <a:solidFill>
                  <a:srgbClr val="FF0000"/>
                </a:solidFill>
              </a:rPr>
              <a:t>118</a:t>
            </a:r>
            <a:r>
              <a:rPr lang="de-CH" sz="2400" dirty="0">
                <a:solidFill>
                  <a:srgbClr val="FF0000"/>
                </a:solidFill>
              </a:rPr>
              <a:t>Sn in </a:t>
            </a:r>
            <a:r>
              <a:rPr lang="de-CH" sz="2400" dirty="0" err="1">
                <a:solidFill>
                  <a:srgbClr val="FF0000"/>
                </a:solidFill>
              </a:rPr>
              <a:t>Zn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for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400" dirty="0" err="1">
                <a:solidFill>
                  <a:srgbClr val="FF0000"/>
                </a:solidFill>
              </a:rPr>
              <a:t>precise</a:t>
            </a:r>
            <a:r>
              <a:rPr lang="de-CH" sz="2400" dirty="0">
                <a:solidFill>
                  <a:srgbClr val="FF0000"/>
                </a:solidFill>
              </a:rPr>
              <a:t> Q</a:t>
            </a:r>
          </a:p>
          <a:p>
            <a:endParaRPr lang="de-CH" sz="2400" dirty="0"/>
          </a:p>
          <a:p>
            <a:r>
              <a:rPr lang="de-CH" sz="2400" dirty="0"/>
              <a:t>Test </a:t>
            </a:r>
            <a:r>
              <a:rPr lang="de-CH" sz="2400" dirty="0" err="1"/>
              <a:t>implantation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800" baseline="30000" dirty="0"/>
              <a:t>118</a:t>
            </a:r>
            <a:r>
              <a:rPr lang="de-CH" sz="2400" dirty="0"/>
              <a:t>Sb </a:t>
            </a:r>
            <a:r>
              <a:rPr lang="de-CH" sz="2400" dirty="0" err="1"/>
              <a:t>into</a:t>
            </a:r>
            <a:r>
              <a:rPr lang="de-CH" sz="2400" dirty="0"/>
              <a:t> </a:t>
            </a:r>
            <a:r>
              <a:rPr lang="de-CH" sz="2400" dirty="0" err="1"/>
              <a:t>graphite</a:t>
            </a:r>
            <a:endParaRPr lang="de-CH" sz="2400" dirty="0"/>
          </a:p>
          <a:p>
            <a:endParaRPr lang="de-CH" sz="2400" dirty="0"/>
          </a:p>
          <a:p>
            <a:r>
              <a:rPr lang="de-CH" sz="2400" dirty="0"/>
              <a:t>QI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800" baseline="30000" dirty="0"/>
              <a:t>120</a:t>
            </a:r>
            <a:r>
              <a:rPr lang="de-CH" sz="2400" dirty="0"/>
              <a:t>Sn in </a:t>
            </a:r>
            <a:r>
              <a:rPr lang="de-CH" sz="2400" dirty="0" err="1"/>
              <a:t>graphite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obtain</a:t>
            </a:r>
            <a:r>
              <a:rPr lang="de-CH" sz="2400" dirty="0"/>
              <a:t> Q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588515" y="2144741"/>
            <a:ext cx="45562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MI at RT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800" baseline="30000" dirty="0"/>
              <a:t>116</a:t>
            </a:r>
            <a:r>
              <a:rPr lang="de-CH" sz="2400" dirty="0"/>
              <a:t>Sn in </a:t>
            </a:r>
            <a:r>
              <a:rPr lang="de-CH" sz="2400" dirty="0" err="1"/>
              <a:t>Fe</a:t>
            </a:r>
            <a:r>
              <a:rPr lang="de-CH" sz="2400" dirty="0"/>
              <a:t> after </a:t>
            </a:r>
            <a:r>
              <a:rPr lang="de-CH" sz="2400" dirty="0" err="1"/>
              <a:t>annealing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precise</a:t>
            </a:r>
            <a:r>
              <a:rPr lang="de-CH" sz="2400" dirty="0"/>
              <a:t> </a:t>
            </a:r>
            <a:r>
              <a:rPr lang="de-CH" sz="2400" dirty="0" err="1"/>
              <a:t>B</a:t>
            </a:r>
            <a:r>
              <a:rPr lang="de-CH" sz="2400" baseline="-25000" dirty="0" err="1"/>
              <a:t>hf</a:t>
            </a:r>
            <a:endParaRPr lang="de-CH" sz="2400" baseline="-25000" dirty="0"/>
          </a:p>
          <a:p>
            <a:endParaRPr lang="de-CH" sz="2400" dirty="0"/>
          </a:p>
          <a:p>
            <a:r>
              <a:rPr lang="de-CH" sz="2400" dirty="0">
                <a:solidFill>
                  <a:srgbClr val="FF0000"/>
                </a:solidFill>
              </a:rPr>
              <a:t>MI </a:t>
            </a:r>
            <a:r>
              <a:rPr lang="de-CH" sz="2400" dirty="0" err="1">
                <a:solidFill>
                  <a:srgbClr val="FF0000"/>
                </a:solidFill>
              </a:rPr>
              <a:t>for</a:t>
            </a:r>
            <a:r>
              <a:rPr lang="de-CH" sz="2400" dirty="0">
                <a:solidFill>
                  <a:srgbClr val="FF0000"/>
                </a:solidFill>
              </a:rPr>
              <a:t> </a:t>
            </a:r>
            <a:r>
              <a:rPr lang="de-CH" sz="2800" baseline="30000" dirty="0">
                <a:solidFill>
                  <a:srgbClr val="FF0000"/>
                </a:solidFill>
              </a:rPr>
              <a:t>116</a:t>
            </a:r>
            <a:r>
              <a:rPr lang="de-CH" sz="2400" dirty="0">
                <a:solidFill>
                  <a:srgbClr val="FF0000"/>
                </a:solidFill>
              </a:rPr>
              <a:t>Sn in </a:t>
            </a:r>
            <a:r>
              <a:rPr lang="de-CH" sz="2400" dirty="0" err="1">
                <a:solidFill>
                  <a:srgbClr val="FF0000"/>
                </a:solidFill>
              </a:rPr>
              <a:t>Ni</a:t>
            </a:r>
            <a:r>
              <a:rPr lang="de-CH" sz="2400" dirty="0">
                <a:solidFill>
                  <a:srgbClr val="FF0000"/>
                </a:solidFill>
              </a:rPr>
              <a:t> at 200C</a:t>
            </a:r>
          </a:p>
          <a:p>
            <a:endParaRPr lang="de-CH" sz="2400" dirty="0"/>
          </a:p>
          <a:p>
            <a:r>
              <a:rPr lang="de-CH" sz="2400" dirty="0"/>
              <a:t>MI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800" baseline="30000" dirty="0"/>
              <a:t>118</a:t>
            </a:r>
            <a:r>
              <a:rPr lang="de-CH" sz="2400" dirty="0"/>
              <a:t>Sn in </a:t>
            </a:r>
            <a:r>
              <a:rPr lang="de-CH" sz="2400" dirty="0" err="1"/>
              <a:t>Fe</a:t>
            </a:r>
            <a:r>
              <a:rPr lang="de-CH" sz="2400" dirty="0"/>
              <a:t>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400" dirty="0" err="1"/>
              <a:t>precise</a:t>
            </a:r>
            <a:r>
              <a:rPr lang="de-CH" sz="2400" dirty="0"/>
              <a:t> </a:t>
            </a:r>
            <a:r>
              <a:rPr lang="de-CH" sz="2400" dirty="0">
                <a:latin typeface="Symbol" panose="05050102010706020507" pitchFamily="18" charset="2"/>
              </a:rPr>
              <a:t>m</a:t>
            </a:r>
          </a:p>
          <a:p>
            <a:endParaRPr lang="de-CH" sz="2400" dirty="0"/>
          </a:p>
          <a:p>
            <a:r>
              <a:rPr lang="de-CH" sz="2400" dirty="0"/>
              <a:t>Test </a:t>
            </a:r>
            <a:r>
              <a:rPr lang="de-CH" sz="2400" dirty="0" err="1"/>
              <a:t>implantation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800" baseline="30000" dirty="0"/>
              <a:t>118</a:t>
            </a:r>
            <a:r>
              <a:rPr lang="de-CH" sz="2400" dirty="0"/>
              <a:t>Sb </a:t>
            </a:r>
            <a:r>
              <a:rPr lang="de-CH" sz="2400" dirty="0" err="1"/>
              <a:t>into</a:t>
            </a:r>
            <a:r>
              <a:rPr lang="de-CH" sz="2400" dirty="0"/>
              <a:t> </a:t>
            </a:r>
            <a:r>
              <a:rPr lang="de-CH" sz="2400" dirty="0" err="1"/>
              <a:t>Gd</a:t>
            </a:r>
            <a:endParaRPr lang="de-CH" sz="2400" dirty="0"/>
          </a:p>
          <a:p>
            <a:endParaRPr lang="de-CH" sz="2400" dirty="0"/>
          </a:p>
          <a:p>
            <a:pPr lvl="0"/>
            <a:r>
              <a:rPr lang="de-CH" sz="2400" dirty="0"/>
              <a:t>MI </a:t>
            </a:r>
            <a:r>
              <a:rPr lang="de-CH" sz="2400" dirty="0" err="1"/>
              <a:t>for</a:t>
            </a:r>
            <a:r>
              <a:rPr lang="de-CH" sz="2400" dirty="0"/>
              <a:t> </a:t>
            </a:r>
            <a:r>
              <a:rPr lang="de-CH" sz="2800" baseline="30000" dirty="0"/>
              <a:t>120</a:t>
            </a:r>
            <a:r>
              <a:rPr lang="de-CH" sz="2400" dirty="0"/>
              <a:t>Sn in </a:t>
            </a:r>
            <a:r>
              <a:rPr lang="de-CH" sz="2400" dirty="0" err="1"/>
              <a:t>Gd</a:t>
            </a:r>
            <a:r>
              <a:rPr lang="de-CH" sz="2400" dirty="0"/>
              <a:t> </a:t>
            </a:r>
            <a:r>
              <a:rPr lang="de-CH" sz="2400" dirty="0" err="1"/>
              <a:t>to</a:t>
            </a:r>
            <a:r>
              <a:rPr lang="de-CH" sz="2400" dirty="0"/>
              <a:t> </a:t>
            </a:r>
            <a:r>
              <a:rPr lang="de-CH" sz="2400" dirty="0" err="1"/>
              <a:t>obtain</a:t>
            </a:r>
            <a:r>
              <a:rPr lang="de-CH" sz="2400" dirty="0"/>
              <a:t> </a:t>
            </a:r>
            <a:r>
              <a:rPr lang="de-CH" sz="2400" dirty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7944" y="1185127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err="1"/>
              <a:t>using</a:t>
            </a:r>
            <a:r>
              <a:rPr lang="de-CH" sz="2400" dirty="0"/>
              <a:t> 4-5 </a:t>
            </a:r>
            <a:r>
              <a:rPr lang="de-CH" sz="2400" dirty="0" err="1"/>
              <a:t>existing</a:t>
            </a:r>
            <a:r>
              <a:rPr lang="de-CH" sz="2400" dirty="0"/>
              <a:t> PAC </a:t>
            </a:r>
            <a:r>
              <a:rPr lang="de-CH" sz="2400" dirty="0" err="1"/>
              <a:t>spectrometers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solid-</a:t>
            </a:r>
            <a:r>
              <a:rPr lang="de-CH" sz="2400" dirty="0" err="1"/>
              <a:t>state</a:t>
            </a:r>
            <a:r>
              <a:rPr lang="de-CH" sz="2400" dirty="0"/>
              <a:t> </a:t>
            </a:r>
            <a:r>
              <a:rPr lang="de-CH" sz="2400" dirty="0" err="1"/>
              <a:t>collaboration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470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96" y="2663689"/>
            <a:ext cx="5592955" cy="3654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709" y="2666127"/>
            <a:ext cx="5596613" cy="36518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46751" y="1533717"/>
            <a:ext cx="4562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err="1"/>
              <a:t>Magnetic</a:t>
            </a:r>
            <a:r>
              <a:rPr lang="de-CH" sz="2400" b="1" dirty="0"/>
              <a:t> </a:t>
            </a:r>
            <a:r>
              <a:rPr lang="de-CH" sz="2400" b="1" dirty="0" err="1"/>
              <a:t>moments</a:t>
            </a:r>
            <a:r>
              <a:rPr lang="de-CH" sz="2400" b="1" dirty="0"/>
              <a:t> </a:t>
            </a:r>
            <a:r>
              <a:rPr lang="de-CH" sz="2400" b="1" dirty="0" err="1"/>
              <a:t>as</a:t>
            </a:r>
            <a:r>
              <a:rPr lang="de-CH" sz="2400" b="1" dirty="0"/>
              <a:t> </a:t>
            </a:r>
            <a:r>
              <a:rPr lang="de-CH" sz="2400" b="1" dirty="0" err="1"/>
              <a:t>coupling</a:t>
            </a:r>
            <a:r>
              <a:rPr lang="de-CH" sz="2400" b="1" dirty="0"/>
              <a:t>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</a:p>
          <a:p>
            <a:r>
              <a:rPr lang="de-CH" sz="2400" b="1" dirty="0">
                <a:latin typeface="Symbol" panose="05050102010706020507" pitchFamily="18" charset="2"/>
              </a:rPr>
              <a:t>m(</a:t>
            </a:r>
            <a:r>
              <a:rPr lang="de-CH" sz="2400" b="1" dirty="0"/>
              <a:t>11/2</a:t>
            </a:r>
            <a:r>
              <a:rPr lang="de-CH" sz="3200" b="1" baseline="30000" dirty="0"/>
              <a:t>-</a:t>
            </a:r>
            <a:r>
              <a:rPr lang="de-CH" sz="2400" b="1" dirty="0"/>
              <a:t>) </a:t>
            </a:r>
            <a:r>
              <a:rPr lang="de-CH" sz="2400" b="1" dirty="0" err="1"/>
              <a:t>and</a:t>
            </a:r>
            <a:r>
              <a:rPr lang="de-CH" sz="2400" b="1" dirty="0"/>
              <a:t> </a:t>
            </a:r>
            <a:r>
              <a:rPr lang="de-CH" sz="2400" b="1" dirty="0">
                <a:latin typeface="Symbol" panose="05050102010706020507" pitchFamily="18" charset="2"/>
              </a:rPr>
              <a:t>m</a:t>
            </a:r>
            <a:r>
              <a:rPr lang="de-CH" sz="2400" b="1" dirty="0"/>
              <a:t>(3/2</a:t>
            </a:r>
            <a:r>
              <a:rPr lang="de-CH" sz="3200" b="1" baseline="30000" dirty="0"/>
              <a:t>+</a:t>
            </a:r>
            <a:r>
              <a:rPr lang="de-CH" sz="2400" b="1" dirty="0"/>
              <a:t>) in </a:t>
            </a:r>
            <a:r>
              <a:rPr lang="de-CH" sz="2800" b="1" baseline="30000" dirty="0"/>
              <a:t>A+1</a:t>
            </a:r>
            <a:r>
              <a:rPr lang="de-CH" sz="2400" b="1" dirty="0"/>
              <a:t>Sn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63726" y="1533718"/>
            <a:ext cx="4894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Quadrupole </a:t>
            </a:r>
            <a:r>
              <a:rPr lang="de-CH" sz="2400" b="1" dirty="0" err="1"/>
              <a:t>moments</a:t>
            </a:r>
            <a:r>
              <a:rPr lang="de-CH" sz="2400" b="1" dirty="0"/>
              <a:t> </a:t>
            </a:r>
            <a:r>
              <a:rPr lang="de-CH" sz="2400" b="1" dirty="0" err="1"/>
              <a:t>as</a:t>
            </a:r>
            <a:r>
              <a:rPr lang="de-CH" sz="2400" b="1" dirty="0"/>
              <a:t> </a:t>
            </a:r>
            <a:r>
              <a:rPr lang="de-CH" sz="2400" b="1" dirty="0" err="1"/>
              <a:t>coupling</a:t>
            </a:r>
            <a:r>
              <a:rPr lang="de-CH" sz="2400" b="1" dirty="0"/>
              <a:t> </a:t>
            </a:r>
            <a:r>
              <a:rPr lang="de-CH" sz="2400" b="1" dirty="0" err="1"/>
              <a:t>of</a:t>
            </a:r>
            <a:r>
              <a:rPr lang="de-CH" sz="2400" b="1" dirty="0"/>
              <a:t> </a:t>
            </a:r>
          </a:p>
          <a:p>
            <a:pPr lvl="0"/>
            <a:r>
              <a:rPr lang="de-CH" sz="2400" b="1" dirty="0"/>
              <a:t>Q</a:t>
            </a:r>
            <a:r>
              <a:rPr lang="de-CH" sz="2400" b="1" dirty="0">
                <a:latin typeface="Symbol" panose="05050102010706020507" pitchFamily="18" charset="2"/>
              </a:rPr>
              <a:t>(</a:t>
            </a:r>
            <a:r>
              <a:rPr lang="de-CH" sz="2400" b="1" dirty="0"/>
              <a:t>11/2</a:t>
            </a:r>
            <a:r>
              <a:rPr lang="de-CH" sz="3200" b="1" baseline="30000" dirty="0"/>
              <a:t>-</a:t>
            </a:r>
            <a:r>
              <a:rPr lang="de-CH" sz="2400" b="1" dirty="0"/>
              <a:t>) </a:t>
            </a:r>
            <a:r>
              <a:rPr lang="de-CH" sz="2400" b="1" dirty="0" err="1"/>
              <a:t>and</a:t>
            </a:r>
            <a:r>
              <a:rPr lang="de-CH" sz="2400" b="1" dirty="0"/>
              <a:t> Q(3/2</a:t>
            </a:r>
            <a:r>
              <a:rPr lang="de-CH" sz="3200" b="1" baseline="30000" dirty="0"/>
              <a:t>+</a:t>
            </a:r>
            <a:r>
              <a:rPr lang="de-CH" sz="2400" b="1" dirty="0"/>
              <a:t>) in </a:t>
            </a:r>
            <a:r>
              <a:rPr lang="de-CH" sz="2800" b="1" baseline="30000" dirty="0">
                <a:solidFill>
                  <a:prstClr val="black"/>
                </a:solidFill>
              </a:rPr>
              <a:t>A+1</a:t>
            </a:r>
            <a:r>
              <a:rPr lang="de-CH" sz="2400" b="1" dirty="0">
                <a:solidFill>
                  <a:prstClr val="black"/>
                </a:solidFill>
              </a:rPr>
              <a:t>Sn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5027" y="598181"/>
            <a:ext cx="2290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7</a:t>
            </a:r>
            <a:r>
              <a:rPr lang="de-CH" sz="3600" b="1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</a:t>
            </a:r>
            <a:r>
              <a:rPr lang="de-CH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states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9283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9168" y="580141"/>
            <a:ext cx="6215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00B050"/>
                </a:solidFill>
              </a:rPr>
              <a:t>Simulated </a:t>
            </a:r>
            <a:r>
              <a:rPr lang="de-CH" sz="2400" b="1" dirty="0" err="1">
                <a:solidFill>
                  <a:srgbClr val="00B050"/>
                </a:solidFill>
              </a:rPr>
              <a:t>spectra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for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long-lived</a:t>
            </a:r>
            <a:r>
              <a:rPr lang="de-CH" sz="2400" b="1" dirty="0">
                <a:solidFill>
                  <a:srgbClr val="00B050"/>
                </a:solidFill>
              </a:rPr>
              <a:t> 7</a:t>
            </a:r>
            <a:r>
              <a:rPr lang="de-CH" sz="2400" b="1" baseline="30000" dirty="0">
                <a:solidFill>
                  <a:srgbClr val="00B050"/>
                </a:solidFill>
              </a:rPr>
              <a:t>-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state</a:t>
            </a:r>
            <a:r>
              <a:rPr lang="de-CH" sz="2400" b="1" dirty="0">
                <a:solidFill>
                  <a:srgbClr val="00B050"/>
                </a:solidFill>
              </a:rPr>
              <a:t> in </a:t>
            </a:r>
            <a:r>
              <a:rPr lang="de-CH" sz="2400" b="1" baseline="30000" dirty="0">
                <a:solidFill>
                  <a:srgbClr val="00B050"/>
                </a:solidFill>
              </a:rPr>
              <a:t>124</a:t>
            </a:r>
            <a:r>
              <a:rPr lang="de-CH" sz="2400" b="1" dirty="0">
                <a:solidFill>
                  <a:srgbClr val="00B050"/>
                </a:solidFill>
              </a:rPr>
              <a:t>Sn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88920" y="1364380"/>
            <a:ext cx="5740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/>
              <a:t>A fortunate case: Due to small Q expected and favorable decay characteristics PAC feasible in spite of long t</a:t>
            </a:r>
            <a:r>
              <a:rPr lang="de-CH" sz="2400" baseline="-25000" dirty="0"/>
              <a:t>1/2</a:t>
            </a:r>
            <a:r>
              <a:rPr lang="de-CH" sz="2400" dirty="0"/>
              <a:t> (3.1 </a:t>
            </a:r>
            <a:r>
              <a:rPr lang="de-CH" sz="2400" dirty="0">
                <a:latin typeface="Symbol" panose="05050102010706020507" pitchFamily="18" charset="2"/>
              </a:rPr>
              <a:t>m</a:t>
            </a:r>
            <a:r>
              <a:rPr lang="de-CH" sz="2400" dirty="0"/>
              <a:t>s)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878" y="3118115"/>
            <a:ext cx="4657748" cy="30482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626" y="3118115"/>
            <a:ext cx="4657748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72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0896"/>
          <a:stretch/>
        </p:blipFill>
        <p:spPr>
          <a:xfrm>
            <a:off x="675067" y="2994338"/>
            <a:ext cx="4983526" cy="365425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1700" y="974673"/>
            <a:ext cx="48897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b="1" kern="0" noProof="0" dirty="0">
                <a:solidFill>
                  <a:srgbClr val="00B050"/>
                </a:solidFill>
              </a:rPr>
              <a:t>S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hould have </a:t>
            </a:r>
            <a:r>
              <a:rPr lang="en-US" b="1" kern="0" dirty="0">
                <a:solidFill>
                  <a:srgbClr val="00B050"/>
                </a:solidFill>
              </a:rPr>
              <a:t>a very pure h</a:t>
            </a:r>
            <a:r>
              <a:rPr lang="en-US" b="1" kern="0" baseline="-25000" dirty="0">
                <a:solidFill>
                  <a:srgbClr val="00B050"/>
                </a:solidFill>
              </a:rPr>
              <a:t>11/2</a:t>
            </a:r>
            <a:r>
              <a:rPr lang="en-US" b="1" kern="0" baseline="30000" dirty="0">
                <a:solidFill>
                  <a:srgbClr val="00B050"/>
                </a:solidFill>
              </a:rPr>
              <a:t>2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configuration</a:t>
            </a:r>
          </a:p>
          <a:p>
            <a:pPr lvl="0"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 </a:t>
            </a:r>
            <a:r>
              <a:rPr lang="en-US" kern="0" dirty="0">
                <a:solidFill>
                  <a:prstClr val="black"/>
                </a:solidFill>
              </a:rPr>
              <a:t>     </a:t>
            </a:r>
            <a:r>
              <a:rPr lang="de-CH" kern="0" dirty="0">
                <a:solidFill>
                  <a:prstClr val="black"/>
                </a:solidFill>
              </a:rPr>
              <a:t>Also 8</a:t>
            </a:r>
            <a:r>
              <a:rPr lang="de-CH" kern="0" baseline="30000" dirty="0">
                <a:solidFill>
                  <a:prstClr val="black"/>
                </a:solidFill>
              </a:rPr>
              <a:t>+</a:t>
            </a:r>
            <a:r>
              <a:rPr lang="de-CH" kern="0" dirty="0">
                <a:solidFill>
                  <a:prstClr val="black"/>
                </a:solidFill>
              </a:rPr>
              <a:t> </a:t>
            </a:r>
            <a:r>
              <a:rPr lang="de-CH" kern="0" dirty="0" err="1">
                <a:solidFill>
                  <a:prstClr val="black"/>
                </a:solidFill>
              </a:rPr>
              <a:t>state</a:t>
            </a:r>
            <a:r>
              <a:rPr lang="de-CH" kern="0" dirty="0">
                <a:solidFill>
                  <a:prstClr val="black"/>
                </a:solidFill>
              </a:rPr>
              <a:t> will </a:t>
            </a:r>
            <a:r>
              <a:rPr lang="de-CH" kern="0" dirty="0" err="1">
                <a:solidFill>
                  <a:prstClr val="black"/>
                </a:solidFill>
              </a:rPr>
              <a:t>be</a:t>
            </a:r>
            <a:r>
              <a:rPr lang="de-CH" kern="0" dirty="0">
                <a:solidFill>
                  <a:prstClr val="black"/>
                </a:solidFill>
              </a:rPr>
              <a:t> </a:t>
            </a:r>
            <a:r>
              <a:rPr lang="de-CH" kern="0" dirty="0" err="1">
                <a:solidFill>
                  <a:prstClr val="black"/>
                </a:solidFill>
              </a:rPr>
              <a:t>virtually</a:t>
            </a:r>
            <a:r>
              <a:rPr lang="de-CH" kern="0" dirty="0">
                <a:solidFill>
                  <a:prstClr val="black"/>
                </a:solidFill>
              </a:rPr>
              <a:t> pure h</a:t>
            </a:r>
            <a:r>
              <a:rPr lang="de-CH" kern="0" baseline="-25000" dirty="0">
                <a:solidFill>
                  <a:prstClr val="black"/>
                </a:solidFill>
              </a:rPr>
              <a:t>11/2</a:t>
            </a:r>
            <a:r>
              <a:rPr lang="de-CH" kern="0" baseline="30000" dirty="0">
                <a:solidFill>
                  <a:prstClr val="black"/>
                </a:solidFill>
              </a:rPr>
              <a:t>2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de-CH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B(E2) will give the most precise value for </a:t>
            </a:r>
            <a:r>
              <a:rPr lang="de-CH" kern="0" dirty="0">
                <a:solidFill>
                  <a:prstClr val="black"/>
                </a:solidFill>
              </a:rPr>
              <a:t>Q</a:t>
            </a:r>
            <a:endParaRPr kumimoji="0" lang="de-CH" sz="1800" b="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de-CH" kern="0" dirty="0">
                <a:solidFill>
                  <a:prstClr val="black"/>
                </a:solidFill>
              </a:rPr>
              <a:t>Thus: Measuring QI (in In) for </a:t>
            </a:r>
            <a:r>
              <a:rPr lang="de-CH" b="1" kern="0" dirty="0">
                <a:solidFill>
                  <a:srgbClr val="FF0000"/>
                </a:solidFill>
              </a:rPr>
              <a:t>new reference!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de-CH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However: Difficult to estimate run time</a:t>
            </a:r>
            <a:endParaRPr lang="de-CH" kern="0" dirty="0">
              <a:solidFill>
                <a:prstClr val="black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0" lang="de-CH" sz="18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Therefore: Postpone until after MI experiment!</a:t>
            </a:r>
            <a:endParaRPr kumimoji="0" lang="en-US" sz="1800" b="0" i="0" u="none" strike="noStrike" kern="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215741" y="408620"/>
            <a:ext cx="3497284" cy="566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>
                <a:solidFill>
                  <a:sysClr val="windowText" lastClr="000000">
                    <a:lumMod val="50000"/>
                    <a:lumOff val="50000"/>
                  </a:sysClr>
                </a:solidFill>
              </a:rPr>
              <a:t>10</a:t>
            </a:r>
            <a:r>
              <a:rPr lang="en-US" sz="3600" baseline="30000" dirty="0">
                <a:solidFill>
                  <a:sysClr val="windowText" lastClr="000000">
                    <a:lumMod val="50000"/>
                    <a:lumOff val="50000"/>
                  </a:sysClr>
                </a:solidFill>
              </a:rPr>
              <a:t>+</a:t>
            </a:r>
            <a:r>
              <a:rPr lang="en-US" dirty="0">
                <a:solidFill>
                  <a:sysClr val="windowText" lastClr="000000">
                    <a:lumMod val="50000"/>
                    <a:lumOff val="50000"/>
                  </a:sysClr>
                </a:solidFill>
              </a:rPr>
              <a:t> state in </a:t>
            </a:r>
            <a:r>
              <a:rPr lang="en-US" sz="3600" baseline="30000" dirty="0">
                <a:solidFill>
                  <a:sysClr val="windowText" lastClr="000000">
                    <a:lumMod val="50000"/>
                    <a:lumOff val="50000"/>
                  </a:sysClr>
                </a:solidFill>
              </a:rPr>
              <a:t>130</a:t>
            </a:r>
            <a:r>
              <a:rPr lang="en-US" dirty="0">
                <a:solidFill>
                  <a:sysClr val="windowText" lastClr="000000">
                    <a:lumMod val="50000"/>
                    <a:lumOff val="50000"/>
                  </a:sysClr>
                </a:solidFill>
              </a:rPr>
              <a:t>Sn 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5012" y="2863720"/>
            <a:ext cx="4657748" cy="305436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97629" y="974673"/>
            <a:ext cx="35525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CH" sz="2400" b="1" dirty="0">
                <a:solidFill>
                  <a:srgbClr val="FF0000"/>
                </a:solidFill>
              </a:rPr>
              <a:t>Check of preliminary </a:t>
            </a:r>
          </a:p>
          <a:p>
            <a:pPr lvl="0"/>
            <a:r>
              <a:rPr lang="de-CH" sz="2400" b="1" dirty="0">
                <a:solidFill>
                  <a:srgbClr val="FF0000"/>
                </a:solidFill>
              </a:rPr>
              <a:t>RIKEN results for </a:t>
            </a:r>
            <a:r>
              <a:rPr lang="de-CH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de-CH" sz="2400" b="1" dirty="0">
                <a:solidFill>
                  <a:srgbClr val="FF0000"/>
                </a:solidFill>
              </a:rPr>
              <a:t>:</a:t>
            </a:r>
          </a:p>
          <a:p>
            <a:pPr lvl="0"/>
            <a:endParaRPr lang="de-CH" sz="2400" b="1" dirty="0">
              <a:solidFill>
                <a:srgbClr val="00B050"/>
              </a:solidFill>
            </a:endParaRPr>
          </a:p>
          <a:p>
            <a:pPr lvl="0"/>
            <a:r>
              <a:rPr lang="de-CH" sz="2400" b="1" dirty="0">
                <a:solidFill>
                  <a:srgbClr val="00B050"/>
                </a:solidFill>
              </a:rPr>
              <a:t>Simulated spectrum for</a:t>
            </a:r>
          </a:p>
          <a:p>
            <a:pPr lvl="0"/>
            <a:r>
              <a:rPr lang="de-CH" sz="2400" b="1" dirty="0">
                <a:solidFill>
                  <a:srgbClr val="00B050"/>
                </a:solidFill>
              </a:rPr>
              <a:t>measurement in magnet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6135" y="5918081"/>
            <a:ext cx="3237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Acceptable accuracy reachable! </a:t>
            </a:r>
          </a:p>
        </p:txBody>
      </p:sp>
    </p:spTree>
    <p:extLst>
      <p:ext uri="{BB962C8B-B14F-4D97-AF65-F5344CB8AC3E}">
        <p14:creationId xmlns:p14="http://schemas.microsoft.com/office/powerpoint/2010/main" val="3698468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844667"/>
              </p:ext>
            </p:extLst>
          </p:nvPr>
        </p:nvGraphicFramePr>
        <p:xfrm>
          <a:off x="2029971" y="1325886"/>
          <a:ext cx="8869681" cy="4781767"/>
        </p:xfrm>
        <a:graphic>
          <a:graphicData uri="http://schemas.openxmlformats.org/drawingml/2006/table">
            <a:tbl>
              <a:tblPr/>
              <a:tblGrid>
                <a:gridCol w="721601">
                  <a:extLst>
                    <a:ext uri="{9D8B030D-6E8A-4147-A177-3AD203B41FA5}">
                      <a16:colId xmlns:a16="http://schemas.microsoft.com/office/drawing/2014/main" val="1885879081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206462624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1115455536"/>
                    </a:ext>
                  </a:extLst>
                </a:gridCol>
                <a:gridCol w="917035">
                  <a:extLst>
                    <a:ext uri="{9D8B030D-6E8A-4147-A177-3AD203B41FA5}">
                      <a16:colId xmlns:a16="http://schemas.microsoft.com/office/drawing/2014/main" val="4085114870"/>
                    </a:ext>
                  </a:extLst>
                </a:gridCol>
                <a:gridCol w="1067369">
                  <a:extLst>
                    <a:ext uri="{9D8B030D-6E8A-4147-A177-3AD203B41FA5}">
                      <a16:colId xmlns:a16="http://schemas.microsoft.com/office/drawing/2014/main" val="3456634948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1991905985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2510617698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3774933634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3518830971"/>
                    </a:ext>
                  </a:extLst>
                </a:gridCol>
                <a:gridCol w="1112469">
                  <a:extLst>
                    <a:ext uri="{9D8B030D-6E8A-4147-A177-3AD203B41FA5}">
                      <a16:colId xmlns:a16="http://schemas.microsoft.com/office/drawing/2014/main" val="1013257055"/>
                    </a:ext>
                  </a:extLst>
                </a:gridCol>
                <a:gridCol w="721601">
                  <a:extLst>
                    <a:ext uri="{9D8B030D-6E8A-4147-A177-3AD203B41FA5}">
                      <a16:colId xmlns:a16="http://schemas.microsoft.com/office/drawing/2014/main" val="533713157"/>
                    </a:ext>
                  </a:extLst>
                </a:gridCol>
              </a:tblGrid>
              <a:tr h="27506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ISOLDE beam, UC/RILIS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of interest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45449"/>
                  </a:ext>
                </a:extLst>
              </a:tr>
              <a:tr h="4511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t1/2 [s]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Approx. int. [at/µC]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Required int. [at/sec]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t1/2 [ns]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shifts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908165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119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9/2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119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3/2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Zn,C,S,Fe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175287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118m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118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07714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120m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47.3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904424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122m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122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582682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124m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124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Zn,Fe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710064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126m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126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8921043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128m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0.72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128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5840960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130m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0.54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130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Zn,Fe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150586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132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4x10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132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6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+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Fe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484211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124m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4x10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5x10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124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r>
                        <a:rPr lang="de-CH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In,Ni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345885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130m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0.55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130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+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1610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422403"/>
                  </a:ext>
                </a:extLst>
              </a:tr>
              <a:tr h="20465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089772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116m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10a)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116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Zn,In,Fe,Ni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391495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118m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5.1h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4x10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10a)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118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Q,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Zn,C,Fe,Gd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565929"/>
                  </a:ext>
                </a:extLst>
              </a:tr>
              <a:tr h="275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5.8d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2x10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11a)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120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Sn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5</a:t>
                      </a:r>
                      <a:r>
                        <a:rPr lang="en-US" sz="12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sto MT" panose="0204060305050503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Q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C,Gd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anose="0204060305050503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74446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34840" y="484632"/>
            <a:ext cx="2780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Required</a:t>
            </a:r>
            <a:r>
              <a:rPr lang="de-CH" sz="2400" dirty="0"/>
              <a:t> </a:t>
            </a:r>
            <a:r>
              <a:rPr lang="de-CH" sz="2400" dirty="0" err="1"/>
              <a:t>beamtimes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31520" y="2011681"/>
            <a:ext cx="1014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>
                <a:solidFill>
                  <a:srgbClr val="FF0000"/>
                </a:solidFill>
              </a:rPr>
              <a:t>On-line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1520" y="5265158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>
                <a:solidFill>
                  <a:srgbClr val="FF0000"/>
                </a:solidFill>
              </a:rPr>
              <a:t>Off-</a:t>
            </a:r>
            <a:r>
              <a:rPr lang="de-CH" b="1" dirty="0" err="1">
                <a:solidFill>
                  <a:srgbClr val="FF0000"/>
                </a:solidFill>
              </a:rPr>
              <a:t>line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99659" y="4764024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>
                <a:solidFill>
                  <a:srgbClr val="FF0000"/>
                </a:solidFill>
              </a:rPr>
              <a:t>23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29501" y="577958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>
                <a:solidFill>
                  <a:srgbClr val="FF0000"/>
                </a:solidFill>
              </a:rPr>
              <a:t>4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5060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6541" y="732253"/>
            <a:ext cx="3591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b="1" dirty="0" err="1"/>
              <a:t>Slides</a:t>
            </a:r>
            <a:r>
              <a:rPr lang="de-CH" sz="3200" b="1" dirty="0"/>
              <a:t> </a:t>
            </a:r>
            <a:r>
              <a:rPr lang="de-CH" sz="3200" b="1" dirty="0" err="1"/>
              <a:t>for</a:t>
            </a:r>
            <a:r>
              <a:rPr lang="de-CH" sz="3200" b="1" dirty="0"/>
              <a:t> </a:t>
            </a:r>
            <a:r>
              <a:rPr lang="de-CH" sz="3200" b="1" dirty="0" err="1"/>
              <a:t>discussion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18287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 results from COLLAPS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889233"/>
            <a:ext cx="10515600" cy="1132514"/>
          </a:xfrm>
        </p:spPr>
        <p:txBody>
          <a:bodyPr>
            <a:normAutofit/>
          </a:bodyPr>
          <a:lstStyle/>
          <a:p>
            <a:r>
              <a:rPr lang="en-US" sz="2400" dirty="0"/>
              <a:t>Recent results from laser spectroscopy of odd-mass Sn isotopes from COLLAPS: </a:t>
            </a:r>
            <a:r>
              <a:rPr lang="en-US" sz="2400" b="1" i="1" dirty="0">
                <a:solidFill>
                  <a:srgbClr val="FF0000"/>
                </a:solidFill>
              </a:rPr>
              <a:t>D.T. Yordanov et al., Comm. Phys. 3, 107 (2020) </a:t>
            </a:r>
            <a:r>
              <a:rPr lang="en-US" sz="2400" dirty="0"/>
              <a:t>– magnetic and quadrupole moments and </a:t>
            </a:r>
            <a:r>
              <a:rPr lang="en-US" sz="2400" dirty="0" err="1"/>
              <a:t>r.m.s</a:t>
            </a:r>
            <a:r>
              <a:rPr lang="en-US" sz="2400" dirty="0"/>
              <a:t>. radii for odd-mass Sn isotopes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18" y="2180173"/>
            <a:ext cx="3080060" cy="450625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60" y="2734811"/>
            <a:ext cx="4069080" cy="3951620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8403111" y="2021747"/>
            <a:ext cx="3675678" cy="458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magnetic and the quadrupole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moments of the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s.p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states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have been determined!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 aim –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the additivity rule for a chain of semi-magic (Sn) nuclei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does the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simple SM picture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work or what could it teach us?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693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10098" y="205734"/>
            <a:ext cx="7743701" cy="56605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Nuclear moments – Why?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665387" y="1735700"/>
          <a:ext cx="3168352" cy="77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Equation" r:id="rId3" imgW="1663560" imgH="431640" progId="Equation.3">
                  <p:embed/>
                </p:oleObj>
              </mc:Choice>
              <mc:Fallback>
                <p:oleObj name="Equation" r:id="rId3" imgW="1663560" imgH="43164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87" y="1735700"/>
                        <a:ext cx="3168352" cy="773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493189" y="4848944"/>
            <a:ext cx="2857819" cy="753719"/>
            <a:chOff x="7493189" y="5568506"/>
            <a:chExt cx="4103769" cy="838199"/>
          </a:xfrm>
        </p:grpSpPr>
        <p:sp>
          <p:nvSpPr>
            <p:cNvPr id="5" name="Rectangle 17"/>
            <p:cNvSpPr>
              <a:spLocks noChangeArrowheads="1"/>
            </p:cNvSpPr>
            <p:nvPr/>
          </p:nvSpPr>
          <p:spPr bwMode="auto">
            <a:xfrm>
              <a:off x="7493189" y="5568506"/>
              <a:ext cx="4103769" cy="58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46B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ü"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valence orbital occupation n;</a:t>
              </a:r>
            </a:p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ü"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33"/>
            <p:cNvSpPr>
              <a:spLocks noChangeArrowheads="1"/>
            </p:cNvSpPr>
            <p:nvPr/>
          </p:nvSpPr>
          <p:spPr bwMode="auto">
            <a:xfrm>
              <a:off x="7493189" y="5819748"/>
              <a:ext cx="3616771" cy="586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46B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ü"/>
                <a:tabLst/>
                <a:defRPr/>
              </a:pPr>
              <a:r>
                <a:rPr lang="en-US" sz="1600" dirty="0">
                  <a:solidFill>
                    <a:srgbClr val="0000FF"/>
                  </a:solidFill>
                  <a:latin typeface="Calibri" panose="020F0502020204030204"/>
                </a:rPr>
                <a:t>c</a:t>
              </a:r>
              <a:r>
                <a:rPr kumimoji="0" lang="en-US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ollective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properties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;</a:t>
              </a:r>
            </a:p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ü"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nuclear deformation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766447" y="717434"/>
            <a:ext cx="82132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Magnetic dipole and electric quadrupole moments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 towards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single-particle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collective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properties of the nuclei</a:t>
            </a:r>
          </a:p>
        </p:txBody>
      </p:sp>
      <p:grpSp>
        <p:nvGrpSpPr>
          <p:cNvPr id="18" name="Groupe 17"/>
          <p:cNvGrpSpPr/>
          <p:nvPr/>
        </p:nvGrpSpPr>
        <p:grpSpPr>
          <a:xfrm>
            <a:off x="665387" y="2805611"/>
            <a:ext cx="4564983" cy="846315"/>
            <a:chOff x="283043" y="2759041"/>
            <a:chExt cx="4757592" cy="846315"/>
          </a:xfrm>
        </p:grpSpPr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786669" y="2759041"/>
              <a:ext cx="3070370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46B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Free-nucleon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vs.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effective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g factors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24"/>
                <p:cNvSpPr txBox="1"/>
                <p:nvPr/>
              </p:nvSpPr>
              <p:spPr>
                <a:xfrm>
                  <a:off x="2363875" y="3102223"/>
                  <a:ext cx="2676760" cy="494687"/>
                </a:xfrm>
                <a:prstGeom prst="rect">
                  <a:avLst/>
                </a:prstGeom>
                <a:noFill/>
                <a:ln w="12700">
                  <a:solidFill>
                    <a:srgbClr val="0000FF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=0.7∗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   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a:rPr lang="de-CH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nor/>
                          </m:rPr>
                          <a:rPr lang="en-AU" sz="1600" i="1" dirty="0">
                            <a:solidFill>
                              <a:prstClr val="black"/>
                            </a:solidFill>
                            <a:latin typeface="Symbol" panose="05050102010706020507" pitchFamily="18" charset="2"/>
                          </a:rPr>
                          <m:t>D</m:t>
                        </m:r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dirty="0">
                    <a:solidFill>
                      <a:prstClr val="black"/>
                    </a:solidFill>
                  </a:endParaRPr>
                </a:p>
                <a:p>
                  <a:pPr lvl="0" algn="just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0.7∗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   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AU" sz="1600" i="1" dirty="0">
                            <a:solidFill>
                              <a:prstClr val="black"/>
                            </a:solidFill>
                            <a:latin typeface="Symbol" panose="05050102010706020507" pitchFamily="18" charset="2"/>
                          </a:rPr>
                          <m:t>D</m:t>
                        </m:r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oMath>
                    </m:oMathPara>
                  </a14:m>
                  <a:endParaRPr lang="en-US" sz="160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3875" y="3102223"/>
                  <a:ext cx="2676760" cy="494687"/>
                </a:xfrm>
                <a:prstGeom prst="rect">
                  <a:avLst/>
                </a:prstGeom>
                <a:blipFill>
                  <a:blip r:embed="rId5"/>
                  <a:stretch>
                    <a:fillRect l="-2600" r="-473" b="-10843"/>
                  </a:stretch>
                </a:blipFill>
                <a:ln w="12700"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3"/>
                <p:cNvSpPr txBox="1"/>
                <p:nvPr/>
              </p:nvSpPr>
              <p:spPr>
                <a:xfrm>
                  <a:off x="283043" y="3110669"/>
                  <a:ext cx="1917641" cy="494687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   5.58     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=1</m:t>
                        </m:r>
                      </m:oMath>
                    </m:oMathPara>
                  </a14:m>
                  <a:endPara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𝑠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−3.2</m:t>
                        </m:r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8     </m:t>
                        </m:r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𝑔</m:t>
                            </m:r>
                          </m:e>
                          <m:sub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oMath>
                    </m:oMathPara>
                  </a14:m>
                  <a:endParaRPr kumimoji="0" lang="en-AU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043" y="3110669"/>
                  <a:ext cx="1917641" cy="494687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1899" r="-1582" b="-9524"/>
                  </a:stretch>
                </a:blipFill>
                <a:ln w="127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e 2"/>
          <p:cNvGrpSpPr/>
          <p:nvPr/>
        </p:nvGrpSpPr>
        <p:grpSpPr>
          <a:xfrm>
            <a:off x="7493189" y="3806196"/>
            <a:ext cx="2350640" cy="972286"/>
            <a:chOff x="6677330" y="3766235"/>
            <a:chExt cx="1778220" cy="9722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50">
                  <a:extLst>
                    <a:ext uri="{FF2B5EF4-FFF2-40B4-BE49-F238E27FC236}">
                      <a16:creationId xmlns:a16="http://schemas.microsoft.com/office/drawing/2014/main" id="{407D51D2-C76F-4E3D-803C-67FD6EA8EE5E}"/>
                    </a:ext>
                  </a:extLst>
                </p:cNvPr>
                <p:cNvSpPr txBox="1"/>
                <p:nvPr/>
              </p:nvSpPr>
              <p:spPr>
                <a:xfrm>
                  <a:off x="6770954" y="4169583"/>
                  <a:ext cx="1684596" cy="56893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b="0" i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+1−2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𝑛</m:t>
                            </m:r>
                          </m:num>
                          <m:den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𝑗</m:t>
                            </m:r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−1</m:t>
                            </m:r>
                          </m:den>
                        </m:f>
                        <m:sSub>
                          <m:sSubPr>
                            <m:ctrlP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de-CH" sz="18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j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50">
                  <a:extLst>
                    <a:ext uri="{FF2B5EF4-FFF2-40B4-BE49-F238E27FC236}">
                      <a16:creationId xmlns:a16="http://schemas.microsoft.com/office/drawing/2014/main" id="{407D51D2-C76F-4E3D-803C-67FD6EA8EE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70954" y="4169583"/>
                  <a:ext cx="1684596" cy="568938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6677330" y="3766235"/>
              <a:ext cx="1778220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46B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Single-particle case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731646" y="5250362"/>
            <a:ext cx="3761495" cy="870945"/>
            <a:chOff x="674657" y="5132174"/>
            <a:chExt cx="3875472" cy="8369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674657" y="5470728"/>
                  <a:ext cx="3875472" cy="49840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𝑔</m:t>
                      </m:r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</m:oMath>
                  </a14:m>
                  <a:r>
                    <a:rPr kumimoji="0" lang="en-US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+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∗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+1</m:t>
                              </m:r>
                            </m:e>
                          </m:d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+1)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𝐼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𝐼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+1)</m:t>
                          </m:r>
                        </m:den>
                      </m:f>
                    </m:oMath>
                  </a14:m>
                  <a:endPara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657" y="5470728"/>
                  <a:ext cx="3875472" cy="498406"/>
                </a:xfrm>
                <a:prstGeom prst="rect">
                  <a:avLst/>
                </a:prstGeom>
                <a:blipFill>
                  <a:blip r:embed="rId16"/>
                  <a:stretch>
                    <a:fillRect b="-588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ZoneTexte 10"/>
            <p:cNvSpPr txBox="1"/>
            <p:nvPr/>
          </p:nvSpPr>
          <p:spPr>
            <a:xfrm>
              <a:off x="1944581" y="5132174"/>
              <a:ext cx="13356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additivity rule</a:t>
              </a:r>
            </a:p>
          </p:txBody>
        </p:sp>
      </p:grpSp>
      <p:grpSp>
        <p:nvGrpSpPr>
          <p:cNvPr id="26" name="Groupe 17"/>
          <p:cNvGrpSpPr/>
          <p:nvPr/>
        </p:nvGrpSpPr>
        <p:grpSpPr>
          <a:xfrm>
            <a:off x="6592824" y="2784205"/>
            <a:ext cx="4032504" cy="912610"/>
            <a:chOff x="815235" y="2759041"/>
            <a:chExt cx="3013239" cy="971813"/>
          </a:xfrm>
        </p:grpSpPr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815235" y="2759041"/>
              <a:ext cx="3013239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46B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Free-nucleon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vs.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effective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charge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24"/>
                <p:cNvSpPr txBox="1"/>
                <p:nvPr/>
              </p:nvSpPr>
              <p:spPr>
                <a:xfrm>
                  <a:off x="2363873" y="3146447"/>
                  <a:ext cx="1327946" cy="584407"/>
                </a:xfrm>
                <a:prstGeom prst="rect">
                  <a:avLst/>
                </a:prstGeom>
                <a:noFill/>
                <a:ln w="12700">
                  <a:solidFill>
                    <a:srgbClr val="0000FF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de-CH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e>
                          <m:sub>
                            <m:r>
                              <a:rPr kumimoji="0" lang="de-CH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𝑒𝑓𝑓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𝜋</m:t>
                            </m:r>
                          </m:sup>
                        </m:sSubSup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AU" sz="1600" i="1" dirty="0">
                            <a:solidFill>
                              <a:prstClr val="black"/>
                            </a:solidFill>
                            <a:latin typeface="Symbol" panose="05050102010706020507" pitchFamily="18" charset="2"/>
                          </a:rPr>
                          <m:t>D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𝑒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𝑒</m:t>
                        </m:r>
                      </m:oMath>
                    </m:oMathPara>
                  </a14:m>
                  <a:endParaRPr kumimoji="0" lang="en-US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endParaRPr>
                </a:p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de-CH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  </m:t>
                            </m:r>
                            <m:r>
                              <a:rPr kumimoji="0" lang="de-CH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e>
                          <m:sub>
                            <m:r>
                              <a:rPr kumimoji="0" lang="de-CH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𝑒𝑓𝑓</m:t>
                            </m:r>
                          </m:sub>
                          <m:sup>
                            <m:r>
                              <a:rPr kumimoji="0" lang="en-US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𝜈</m:t>
                            </m:r>
                          </m:sup>
                        </m:sSubSup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m:rPr>
                            <m:nor/>
                          </m:rPr>
                          <a:rPr lang="en-AU" sz="1600" i="1" dirty="0">
                            <a:solidFill>
                              <a:prstClr val="black"/>
                            </a:solidFill>
                            <a:latin typeface="Symbol" panose="05050102010706020507" pitchFamily="18" charset="2"/>
                          </a:rPr>
                          <m:t>D</m:t>
                        </m:r>
                        <m:r>
                          <a:rPr lang="de-CH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lang="de-CH" sz="1600" b="0" i="1" baseline="300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CH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oMath>
                    </m:oMathPara>
                  </a14:m>
                  <a:endParaRPr lang="en-US" sz="1600" i="1" dirty="0">
                    <a:solidFill>
                      <a:prstClr val="black"/>
                    </a:solidFill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2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63873" y="3146447"/>
                  <a:ext cx="1327946" cy="584407"/>
                </a:xfrm>
                <a:prstGeom prst="rect">
                  <a:avLst/>
                </a:prstGeom>
                <a:blipFill>
                  <a:blip r:embed="rId17"/>
                  <a:stretch>
                    <a:fillRect b="-10870"/>
                  </a:stretch>
                </a:blipFill>
                <a:ln w="12700"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23"/>
                <p:cNvSpPr txBox="1"/>
                <p:nvPr/>
              </p:nvSpPr>
              <p:spPr>
                <a:xfrm>
                  <a:off x="1195146" y="3145487"/>
                  <a:ext cx="1106071" cy="537566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</m:oMath>
                    </m:oMathPara>
                  </a14:m>
                  <a:endParaRPr kumimoji="0" lang="de-CH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endParaRPr>
                </a:p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1600" i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de-CH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  0</m:t>
                        </m:r>
                      </m:oMath>
                    </m:oMathPara>
                  </a14:m>
                  <a:endParaRPr kumimoji="0" lang="en-AU" sz="1600" b="0" i="1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3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95146" y="3145487"/>
                  <a:ext cx="1106071" cy="537566"/>
                </a:xfrm>
                <a:prstGeom prst="rect">
                  <a:avLst/>
                </a:prstGeom>
                <a:blipFill>
                  <a:blip r:embed="rId18"/>
                  <a:stretch>
                    <a:fillRect b="-1176"/>
                  </a:stretch>
                </a:blipFill>
                <a:ln w="127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712910" y="3973570"/>
            <a:ext cx="4103769" cy="833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46B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valence particle configuration;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core polarization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(M1 excitations);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purity of the wave function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493189" y="5602663"/>
            <a:ext cx="25052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additivity: </a:t>
            </a:r>
            <a:r>
              <a:rPr lang="en-US" sz="1600" i="1" dirty="0"/>
              <a:t>I</a:t>
            </a:r>
            <a:r>
              <a:rPr lang="en-US" sz="2000" baseline="-25000" dirty="0"/>
              <a:t>1</a:t>
            </a:r>
            <a:r>
              <a:rPr lang="en-US" sz="1600" dirty="0"/>
              <a:t>x</a:t>
            </a:r>
            <a:r>
              <a:rPr lang="en-US" sz="1600" i="1" dirty="0"/>
              <a:t>I</a:t>
            </a:r>
            <a:r>
              <a:rPr lang="en-US" sz="2000" baseline="-25000" dirty="0"/>
              <a:t>2</a:t>
            </a:r>
            <a:r>
              <a:rPr lang="en-US" sz="1600" dirty="0"/>
              <a:t> coupling,</a:t>
            </a:r>
          </a:p>
          <a:p>
            <a:r>
              <a:rPr lang="en-US" sz="1600" dirty="0"/>
              <a:t>simple addition if stretched 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6765175" y="1959275"/>
            <a:ext cx="4313846" cy="312201"/>
            <a:chOff x="6311483" y="1965585"/>
            <a:chExt cx="4313846" cy="3122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6311483" y="1965585"/>
                  <a:ext cx="4313846" cy="31220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pt-BR" dirty="0"/>
                    <a:t>2 Q </a:t>
                  </a:r>
                  <a14:m>
                    <m:oMath xmlns:m="http://schemas.openxmlformats.org/officeDocument/2006/math">
                      <m:r>
                        <a:rPr lang="pt-BR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1600" i="1" baseline="30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chr m:val="∑"/>
                          <m:ctrlPr>
                            <a:rPr lang="pt-B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e-CH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pt-B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CH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sup>
                        <m:e>
                          <m:d>
                            <m:dPr>
                              <m:ctrlPr>
                                <a:rPr lang="pt-B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CH" i="1" baseline="30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CH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de-CH" i="1" baseline="30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nary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CH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sz="1600" i="1" baseline="30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nary>
                        <m:naryPr>
                          <m:chr m:val="∑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CH" b="0" i="1" baseline="30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de-CH" b="0" i="1" baseline="3000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</m:nary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11483" y="1965585"/>
                  <a:ext cx="4313846" cy="312201"/>
                </a:xfrm>
                <a:prstGeom prst="rect">
                  <a:avLst/>
                </a:prstGeom>
                <a:blipFill>
                  <a:blip r:embed="rId19"/>
                  <a:stretch>
                    <a:fillRect l="-3395" t="-150000" b="-22307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/>
            <p:cNvCxnSpPr/>
            <p:nvPr/>
          </p:nvCxnSpPr>
          <p:spPr>
            <a:xfrm>
              <a:off x="7616951" y="1965585"/>
              <a:ext cx="9645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9522977" y="1965585"/>
              <a:ext cx="100793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459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90" y="1441598"/>
            <a:ext cx="3731075" cy="24386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90" y="3880209"/>
            <a:ext cx="3731075" cy="24386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665" y="1441597"/>
            <a:ext cx="3731075" cy="24386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3664" y="3880208"/>
            <a:ext cx="3731075" cy="2438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4739" y="1441596"/>
            <a:ext cx="3731075" cy="24386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4738" y="3880207"/>
            <a:ext cx="3731075" cy="2438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3575" y="591514"/>
            <a:ext cx="543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err="1">
                <a:solidFill>
                  <a:srgbClr val="00B050"/>
                </a:solidFill>
              </a:rPr>
              <a:t>Expected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spectra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for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short-lived</a:t>
            </a:r>
            <a:r>
              <a:rPr lang="de-CH" sz="2400" b="1" dirty="0">
                <a:solidFill>
                  <a:srgbClr val="00B050"/>
                </a:solidFill>
              </a:rPr>
              <a:t> 5</a:t>
            </a:r>
            <a:r>
              <a:rPr lang="de-CH" sz="2400" b="1" baseline="30000" dirty="0">
                <a:solidFill>
                  <a:srgbClr val="00B050"/>
                </a:solidFill>
              </a:rPr>
              <a:t>-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states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06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15930" y="1269874"/>
            <a:ext cx="52607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CH" sz="2400" b="1" dirty="0" err="1">
                <a:solidFill>
                  <a:srgbClr val="00B050"/>
                </a:solidFill>
              </a:rPr>
              <a:t>Simulated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spectrum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for</a:t>
            </a:r>
            <a:r>
              <a:rPr lang="de-CH" sz="2400" b="1" dirty="0">
                <a:solidFill>
                  <a:srgbClr val="00B050"/>
                </a:solidFill>
              </a:rPr>
              <a:t> 6</a:t>
            </a:r>
            <a:r>
              <a:rPr lang="de-CH" sz="2400" b="1" baseline="30000" dirty="0">
                <a:solidFill>
                  <a:srgbClr val="00B050"/>
                </a:solidFill>
              </a:rPr>
              <a:t>+</a:t>
            </a:r>
            <a:r>
              <a:rPr lang="de-CH" sz="2400" b="1" dirty="0">
                <a:solidFill>
                  <a:srgbClr val="00B050"/>
                </a:solidFill>
              </a:rPr>
              <a:t> </a:t>
            </a:r>
            <a:r>
              <a:rPr lang="de-CH" sz="2400" b="1" dirty="0" err="1">
                <a:solidFill>
                  <a:srgbClr val="00B050"/>
                </a:solidFill>
              </a:rPr>
              <a:t>state</a:t>
            </a:r>
            <a:r>
              <a:rPr lang="de-CH" sz="2400" b="1" dirty="0">
                <a:solidFill>
                  <a:srgbClr val="00B050"/>
                </a:solidFill>
              </a:rPr>
              <a:t> in </a:t>
            </a:r>
            <a:r>
              <a:rPr lang="de-CH" sz="2400" b="1" baseline="30000" dirty="0">
                <a:solidFill>
                  <a:srgbClr val="00B050"/>
                </a:solidFill>
              </a:rPr>
              <a:t>132</a:t>
            </a:r>
            <a:r>
              <a:rPr lang="de-CH" sz="2400" b="1" dirty="0">
                <a:solidFill>
                  <a:srgbClr val="00B050"/>
                </a:solidFill>
              </a:rPr>
              <a:t>Sn</a:t>
            </a:r>
            <a:endParaRPr lang="en-US" sz="24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126" y="1904868"/>
            <a:ext cx="4657748" cy="304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04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Gamow-Teller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decay of 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 (Z,N=50)</a:t>
            </a:r>
          </a:p>
        </p:txBody>
      </p:sp>
      <p:sp>
        <p:nvSpPr>
          <p:cNvPr id="9" name="TextBox 6"/>
          <p:cNvSpPr txBox="1"/>
          <p:nvPr/>
        </p:nvSpPr>
        <p:spPr>
          <a:xfrm>
            <a:off x="112434" y="6093296"/>
            <a:ext cx="3835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Lubos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Phys Rev. Lett. 122, 222502 (2019)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Gysbers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Nature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 428 (2019)</a:t>
            </a:r>
          </a:p>
        </p:txBody>
      </p:sp>
      <p:grpSp>
        <p:nvGrpSpPr>
          <p:cNvPr id="15" name="Group 34"/>
          <p:cNvGrpSpPr/>
          <p:nvPr/>
        </p:nvGrpSpPr>
        <p:grpSpPr>
          <a:xfrm>
            <a:off x="295113" y="950282"/>
            <a:ext cx="6103756" cy="4349091"/>
            <a:chOff x="401647" y="781606"/>
            <a:chExt cx="6103756" cy="4349091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06"/>
            <a:stretch/>
          </p:blipFill>
          <p:spPr bwMode="auto">
            <a:xfrm>
              <a:off x="401647" y="781606"/>
              <a:ext cx="6103756" cy="4349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/>
            <p:nvPr/>
          </p:nvSpPr>
          <p:spPr bwMode="auto">
            <a:xfrm>
              <a:off x="2582863" y="2387104"/>
              <a:ext cx="477837" cy="46672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99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Sn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612678" y="3357231"/>
              <a:ext cx="476611" cy="465945"/>
            </a:xfrm>
            <a:prstGeom prst="rect">
              <a:avLst/>
            </a:prstGeom>
            <a:solidFill>
              <a:srgbClr val="92D050"/>
            </a:solidFill>
            <a:ln w="12700" cap="sq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30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95</a:t>
              </a:r>
              <a:r>
                <a:rPr kumimoji="0" lang="en-US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Cd</a:t>
              </a:r>
              <a:endParaRPr kumimoji="0" lang="de-DE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136650" y="3823792"/>
              <a:ext cx="476250" cy="4651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93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Ag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2089289" y="2852936"/>
              <a:ext cx="476611" cy="465945"/>
            </a:xfrm>
            <a:prstGeom prst="rect">
              <a:avLst/>
            </a:prstGeom>
            <a:solidFill>
              <a:srgbClr val="92D050"/>
            </a:solidFill>
            <a:ln w="12700" cap="sq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1" i="0" u="none" strike="noStrike" kern="1200" cap="none" spc="0" normalizeH="0" baseline="30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97</a:t>
              </a:r>
              <a:r>
                <a:rPr kumimoji="0" lang="en-US" alt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In</a:t>
              </a:r>
              <a:endParaRPr kumimoji="0" lang="de-DE" alt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" name="ZoneTexte 25"/>
            <p:cNvSpPr txBox="1"/>
            <p:nvPr/>
          </p:nvSpPr>
          <p:spPr>
            <a:xfrm>
              <a:off x="3923928" y="1988840"/>
              <a:ext cx="6523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GB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103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1199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Gamow-Teller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decay of 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 (Z,N=50)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40543" y="944671"/>
            <a:ext cx="3049837" cy="4400893"/>
            <a:chOff x="4107139" y="1230439"/>
            <a:chExt cx="3049837" cy="4400893"/>
          </a:xfrm>
        </p:grpSpPr>
        <p:pic>
          <p:nvPicPr>
            <p:cNvPr id="5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7139" y="1230439"/>
              <a:ext cx="929721" cy="4397121"/>
            </a:xfrm>
            <a:prstGeom prst="rect">
              <a:avLst/>
            </a:prstGeom>
          </p:spPr>
        </p:pic>
        <p:pic>
          <p:nvPicPr>
            <p:cNvPr id="6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3191" y="1279935"/>
              <a:ext cx="2133785" cy="4351397"/>
            </a:xfrm>
            <a:prstGeom prst="rect">
              <a:avLst/>
            </a:prstGeom>
          </p:spPr>
        </p:pic>
      </p:grpSp>
      <p:pic>
        <p:nvPicPr>
          <p:cNvPr id="7" name="Picture 6" descr="eurica_logo_xfig.png">
            <a:extLst>
              <a:ext uri="{FF2B5EF4-FFF2-40B4-BE49-F238E27FC236}">
                <a16:creationId xmlns:a16="http://schemas.microsoft.com/office/drawing/2014/main" id="{9AA2ED67-E27E-D34B-8271-AAD0C7EFBE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6316" y="1181723"/>
            <a:ext cx="956414" cy="955956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7867" y="5283133"/>
            <a:ext cx="1573577" cy="719896"/>
          </a:xfrm>
          <a:prstGeom prst="rect">
            <a:avLst/>
          </a:prstGeom>
        </p:spPr>
      </p:pic>
      <p:sp>
        <p:nvSpPr>
          <p:cNvPr id="9" name="TextBox 6"/>
          <p:cNvSpPr txBox="1"/>
          <p:nvPr/>
        </p:nvSpPr>
        <p:spPr>
          <a:xfrm>
            <a:off x="112434" y="6093296"/>
            <a:ext cx="38358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Lubos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Phys Rev. Lett. 122, 222502 (2019)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Gysbers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Nature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 428 (2019)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251520" y="1659701"/>
            <a:ext cx="5702544" cy="3774605"/>
            <a:chOff x="1271281" y="1631896"/>
            <a:chExt cx="6844326" cy="4195847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 rotWithShape="1">
            <a:blip r:embed="rId6"/>
            <a:srcRect l="3427"/>
            <a:stretch/>
          </p:blipFill>
          <p:spPr>
            <a:xfrm>
              <a:off x="1271281" y="1702921"/>
              <a:ext cx="6844326" cy="3452160"/>
            </a:xfrm>
            <a:prstGeom prst="rect">
              <a:avLst/>
            </a:prstGeom>
          </p:spPr>
        </p:pic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55658" y="5149504"/>
              <a:ext cx="6325148" cy="67823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3701989" y="1631896"/>
              <a:ext cx="4376696" cy="244295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57543" y="1915982"/>
              <a:ext cx="4038950" cy="18975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7571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Gamow-Teller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decay of 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 (Z,N=50)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112434" y="6381328"/>
            <a:ext cx="3568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Gysbers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Nature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 428 (2019)</a:t>
            </a:r>
          </a:p>
        </p:txBody>
      </p:sp>
      <p:sp>
        <p:nvSpPr>
          <p:cNvPr id="5" name="TextBox 11"/>
          <p:cNvSpPr txBox="1"/>
          <p:nvPr/>
        </p:nvSpPr>
        <p:spPr>
          <a:xfrm>
            <a:off x="204187" y="724258"/>
            <a:ext cx="872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Discrepancy between exp. and theoretical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rates,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g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(1,27) quenched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~ 0.75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Towner “Quenching of spin matrix elements in nuclei” Phys. Rep. 155 (1987)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is without first-principle explanation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Combining EFT of the strong and the weak forces with quantum many-body techniques explains the discrepancy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864" y="1989507"/>
            <a:ext cx="5911625" cy="42958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0995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Gamow-Teller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decay of 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 (Z,N=50)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112434" y="6381328"/>
            <a:ext cx="3568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Gysbers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al.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Nature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 428 (2019)</a:t>
            </a:r>
          </a:p>
        </p:txBody>
      </p:sp>
      <p:sp>
        <p:nvSpPr>
          <p:cNvPr id="5" name="TextBox 11"/>
          <p:cNvSpPr txBox="1"/>
          <p:nvPr/>
        </p:nvSpPr>
        <p:spPr>
          <a:xfrm>
            <a:off x="204187" y="724258"/>
            <a:ext cx="87267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Discrepancy between exp. and theoretical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rates,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g</a:t>
            </a:r>
            <a:r>
              <a:rPr kumimoji="0" lang="en-US" sz="16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(1,27) quenched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~ 0.75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Towner “Quenching of spin matrix elements in nuclei” Phys. Rep. 155 (1987)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is without first-principle explanation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Combining EFT of the strong and the weak forces with quantum many-body techniques explains the discrepancy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816" y="1882066"/>
            <a:ext cx="4898966" cy="44743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1"/>
          <p:cNvSpPr txBox="1"/>
          <p:nvPr/>
        </p:nvSpPr>
        <p:spPr>
          <a:xfrm>
            <a:off x="4866856" y="2157273"/>
            <a:ext cx="1023037" cy="523220"/>
          </a:xfrm>
          <a:prstGeom prst="rect">
            <a:avLst/>
          </a:prstGeom>
          <a:noFill/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</a:t>
            </a:r>
          </a:p>
        </p:txBody>
      </p:sp>
    </p:spTree>
    <p:extLst>
      <p:ext uri="{BB962C8B-B14F-4D97-AF65-F5344CB8AC3E}">
        <p14:creationId xmlns:p14="http://schemas.microsoft.com/office/powerpoint/2010/main" val="3975225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3392" y="205734"/>
            <a:ext cx="8577072" cy="56605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area of the present proposal – neutron-rich Sn</a:t>
            </a:r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1" y="757086"/>
            <a:ext cx="8903326" cy="136740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5" r="70757" b="10120"/>
          <a:stretch/>
        </p:blipFill>
        <p:spPr>
          <a:xfrm>
            <a:off x="567951" y="2884601"/>
            <a:ext cx="2343900" cy="26583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97239" y="2675843"/>
            <a:ext cx="3739896" cy="321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</a:rPr>
              <a:t>Most </a:t>
            </a:r>
            <a:r>
              <a:rPr lang="en-US" sz="2400" b="1" dirty="0">
                <a:solidFill>
                  <a:srgbClr val="00B050"/>
                </a:solidFill>
              </a:rPr>
              <a:t>nuclear moments of the single-particle states</a:t>
            </a:r>
            <a:r>
              <a:rPr lang="en-US" sz="2400" dirty="0">
                <a:solidFill>
                  <a:prstClr val="black"/>
                </a:solidFill>
              </a:rPr>
              <a:t> have been determined, primarily by COLLAPS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[D.T. Yordanov et al., Comm. Phys. 3, 107 (2020)]</a:t>
            </a:r>
          </a:p>
          <a:p>
            <a:pPr marL="228600" lvl="0" indent="-228600" algn="just">
              <a:lnSpc>
                <a:spcPct val="90000"/>
              </a:lnSpc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b="1" dirty="0">
                <a:solidFill>
                  <a:srgbClr val="FF0000"/>
                </a:solidFill>
              </a:rPr>
              <a:t> for heavier s</a:t>
            </a:r>
            <a:r>
              <a:rPr lang="en-US" sz="2400" b="1" baseline="-25000" dirty="0">
                <a:solidFill>
                  <a:srgbClr val="FF0000"/>
                </a:solidFill>
              </a:rPr>
              <a:t>1/2</a:t>
            </a:r>
            <a:r>
              <a:rPr lang="en-US" sz="2400" b="1" dirty="0">
                <a:solidFill>
                  <a:srgbClr val="FF0000"/>
                </a:solidFill>
              </a:rPr>
              <a:t> not measurable 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3674" y="2339308"/>
            <a:ext cx="4123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/>
              <a:t>Single-</a:t>
            </a:r>
            <a:r>
              <a:rPr lang="de-CH" sz="2000" b="1" dirty="0" err="1"/>
              <a:t>particle</a:t>
            </a:r>
            <a:r>
              <a:rPr lang="de-CH" sz="2000" b="1" dirty="0"/>
              <a:t> (hole) </a:t>
            </a:r>
            <a:r>
              <a:rPr lang="de-CH" sz="2000" b="1" dirty="0" err="1"/>
              <a:t>states</a:t>
            </a:r>
            <a:r>
              <a:rPr lang="de-CH" sz="2000" b="1" dirty="0"/>
              <a:t> in </a:t>
            </a:r>
            <a:r>
              <a:rPr lang="de-CH" sz="2000" b="1" dirty="0" err="1"/>
              <a:t>odd</a:t>
            </a:r>
            <a:r>
              <a:rPr lang="de-CH" sz="2000" b="1" dirty="0"/>
              <a:t> </a:t>
            </a:r>
            <a:r>
              <a:rPr lang="de-CH" sz="2000" b="1" dirty="0" err="1"/>
              <a:t>Sn</a:t>
            </a:r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756" y="5959676"/>
            <a:ext cx="1295400" cy="276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5147" y="2954235"/>
            <a:ext cx="257175" cy="723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t="27325" r="27353"/>
          <a:stretch/>
        </p:blipFill>
        <p:spPr>
          <a:xfrm>
            <a:off x="3350878" y="2684546"/>
            <a:ext cx="4515122" cy="328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07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Subject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the present proposal:  two-quasi-particle states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342423" y="771787"/>
            <a:ext cx="8460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Probing the interaction between the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neutron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2B04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2B04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11/2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5799D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srgbClr val="5799D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3/2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FC000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srgbClr val="FC000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orbitals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Z=50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31400" y="4631468"/>
            <a:ext cx="11026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magnetic dipole and electric quadrupole moments of the 5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7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states in a chain of Sn isotopes would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0070C0"/>
                </a:solidFill>
                <a:latin typeface="Calibri" panose="020F0502020204030204"/>
              </a:rPr>
              <a:t>p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rovide</a:t>
            </a:r>
            <a:r>
              <a:rPr lang="en-US" b="1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very stringent test of the nuclear models </a:t>
            </a:r>
            <a:r>
              <a:rPr lang="en-US" b="1" dirty="0">
                <a:solidFill>
                  <a:srgbClr val="0070C0"/>
                </a:solidFill>
                <a:latin typeface="Calibri" panose="020F0502020204030204"/>
              </a:rPr>
              <a:t>and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demonstrate simple textbook concepts of nuclear physics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2" r="32439"/>
          <a:stretch/>
        </p:blipFill>
        <p:spPr>
          <a:xfrm>
            <a:off x="737556" y="1558840"/>
            <a:ext cx="4040335" cy="28231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70776" y="1489925"/>
            <a:ext cx="25830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Our aim – </a:t>
            </a:r>
            <a:r>
              <a:rPr lang="en-US" sz="2400" b="1" dirty="0">
                <a:solidFill>
                  <a:prstClr val="black"/>
                </a:solidFill>
              </a:rPr>
              <a:t>test nuclear coupling concept (</a:t>
            </a:r>
            <a:r>
              <a:rPr lang="en-US" sz="2400" b="1" dirty="0">
                <a:solidFill>
                  <a:srgbClr val="0000FF"/>
                </a:solidFill>
              </a:rPr>
              <a:t>the additivity rule</a:t>
            </a:r>
            <a:r>
              <a:rPr lang="en-US" sz="2400" b="1" dirty="0">
                <a:solidFill>
                  <a:prstClr val="black"/>
                </a:solidFill>
              </a:rPr>
              <a:t>) for a chain of semi-magic (Sn) nuclei, </a:t>
            </a:r>
            <a:r>
              <a:rPr lang="en-US" sz="2400" b="1" dirty="0">
                <a:solidFill>
                  <a:srgbClr val="FF0000"/>
                </a:solidFill>
              </a:rPr>
              <a:t> a textbook case ?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8200" y="5410441"/>
            <a:ext cx="770484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2400"/>
              </a:spcBef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does the </a:t>
            </a:r>
            <a:r>
              <a:rPr lang="en-US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simple SM picture</a:t>
            </a:r>
            <a:r>
              <a:rPr lang="en-US" sz="24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prstClr val="black"/>
                </a:solidFill>
                <a:sym typeface="Wingdings" panose="05000000000000000000" pitchFamily="2" charset="2"/>
              </a:rPr>
              <a:t>work or what could we learn?</a:t>
            </a:r>
          </a:p>
          <a:p>
            <a:pPr marL="342900" lvl="0" indent="-342900" algn="just">
              <a:spcBef>
                <a:spcPts val="2400"/>
              </a:spcBef>
              <a:spcAft>
                <a:spcPts val="1200"/>
              </a:spcAft>
              <a:buFont typeface="Wingdings" panose="05000000000000000000" pitchFamily="2" charset="2"/>
              <a:buChar char="à"/>
              <a:defRPr/>
            </a:pPr>
            <a:r>
              <a:rPr lang="de-CH" sz="2400" b="1" dirty="0" err="1">
                <a:solidFill>
                  <a:srgbClr val="FF0000"/>
                </a:solidFill>
              </a:rPr>
              <a:t>indirect</a:t>
            </a:r>
            <a:r>
              <a:rPr lang="de-CH" sz="2400" b="1" dirty="0">
                <a:solidFill>
                  <a:srgbClr val="FF0000"/>
                </a:solidFill>
              </a:rPr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information</a:t>
            </a:r>
            <a:r>
              <a:rPr lang="de-CH" sz="2400" b="1" dirty="0">
                <a:solidFill>
                  <a:srgbClr val="FF0000"/>
                </a:solidFill>
              </a:rPr>
              <a:t> on s</a:t>
            </a:r>
            <a:r>
              <a:rPr lang="de-CH" sz="2400" b="1" baseline="-25000" dirty="0">
                <a:solidFill>
                  <a:srgbClr val="FF0000"/>
                </a:solidFill>
              </a:rPr>
              <a:t>1/2</a:t>
            </a:r>
            <a:r>
              <a:rPr lang="de-CH" sz="2400" b="1" dirty="0">
                <a:solidFill>
                  <a:srgbClr val="FF0000"/>
                </a:solidFill>
              </a:rPr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moments</a:t>
            </a:r>
            <a:r>
              <a:rPr lang="de-CH" sz="2400" b="1" dirty="0">
                <a:solidFill>
                  <a:srgbClr val="FF0000"/>
                </a:solidFill>
              </a:rPr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through</a:t>
            </a:r>
            <a:r>
              <a:rPr lang="de-CH" sz="2400" b="1" dirty="0">
                <a:solidFill>
                  <a:srgbClr val="FF0000"/>
                </a:solidFill>
              </a:rPr>
              <a:t> 5</a:t>
            </a:r>
            <a:r>
              <a:rPr lang="de-CH" sz="2800" b="1" baseline="30000" dirty="0">
                <a:solidFill>
                  <a:srgbClr val="FF0000"/>
                </a:solidFill>
              </a:rPr>
              <a:t>-</a:t>
            </a:r>
            <a:r>
              <a:rPr lang="de-CH" sz="2400" b="1" dirty="0">
                <a:solidFill>
                  <a:srgbClr val="FF0000"/>
                </a:solidFill>
              </a:rPr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states</a:t>
            </a:r>
            <a:r>
              <a:rPr lang="de-CH" sz="2400" b="1" dirty="0">
                <a:solidFill>
                  <a:srgbClr val="FF0000"/>
                </a:solidFill>
              </a:rPr>
              <a:t> 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30968" y="1393125"/>
            <a:ext cx="3939808" cy="3076358"/>
            <a:chOff x="4830968" y="1393125"/>
            <a:chExt cx="3939808" cy="307635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15827"/>
            <a:stretch/>
          </p:blipFill>
          <p:spPr>
            <a:xfrm>
              <a:off x="4897493" y="1393125"/>
              <a:ext cx="3873283" cy="300639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0968" y="1530082"/>
              <a:ext cx="238125" cy="9144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44640" y="4231358"/>
              <a:ext cx="1314450" cy="238125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947553" y="1235674"/>
            <a:ext cx="183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Excitation energies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8408" y="1247749"/>
            <a:ext cx="1025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Half-lives</a:t>
            </a:r>
          </a:p>
        </p:txBody>
      </p:sp>
    </p:spTree>
    <p:extLst>
      <p:ext uri="{BB962C8B-B14F-4D97-AF65-F5344CB8AC3E}">
        <p14:creationId xmlns:p14="http://schemas.microsoft.com/office/powerpoint/2010/main" val="83120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38200" y="205734"/>
            <a:ext cx="10515600" cy="566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Unexpected results from RIKEN on </a:t>
            </a:r>
            <a:r>
              <a:rPr lang="en-US" sz="28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130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</a:t>
            </a:r>
            <a:r>
              <a:rPr lang="en-US" sz="28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 10</a:t>
            </a:r>
            <a:r>
              <a:rPr lang="en-US" sz="2800" b="1" baseline="30000" dirty="0">
                <a:solidFill>
                  <a:prstClr val="black">
                    <a:lumMod val="50000"/>
                    <a:lumOff val="50000"/>
                  </a:prstClr>
                </a:solidFill>
              </a:rPr>
              <a:t>+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92279" y="1006678"/>
            <a:ext cx="5577001" cy="2587860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Gyromagnetic factors of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11/2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(also including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Sn) are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quasi constant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 the large range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neutron numbers. The only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exception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(reported with a large error-bar). They are all very close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Schmidt line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0.7*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Different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theoretical calculations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reproduce those, using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g factors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0" y="822960"/>
            <a:ext cx="6348783" cy="414223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67" y="3883004"/>
            <a:ext cx="6044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 in 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should have the most pure configuration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(high spin; no possible mixing  below the  shell closure)</a:t>
            </a:r>
          </a:p>
        </p:txBody>
      </p:sp>
    </p:spTree>
    <p:extLst>
      <p:ext uri="{BB962C8B-B14F-4D97-AF65-F5344CB8AC3E}">
        <p14:creationId xmlns:p14="http://schemas.microsoft.com/office/powerpoint/2010/main" val="395645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92279" y="1006678"/>
            <a:ext cx="5577001" cy="2587860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Gyromagnetic factors of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11/2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(also including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Sn) are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quasi constant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 the large range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neutron numbers. The only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exception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(reported with a large error-bar). They are all very close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Schmidt line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0.7*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Different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theoretical calculations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reproduce those, using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effective g factors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60789" y="5059594"/>
            <a:ext cx="116393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recent study at RIBF, RIKEN of the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isomer in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indicates a g factor very close to the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Schmidt value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this 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another example that the “effective values” are due to shortcomings in theory rather then having any robust physical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meaning?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 e.g. 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Gysbers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Nature </a:t>
            </a:r>
            <a:r>
              <a:rPr kumimoji="0" lang="fr-FR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15, 428 (2019)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unexpected RIKEN result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(done with very poor statistics)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needs reconfirmation beyond any doubts!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0" y="822960"/>
            <a:ext cx="6342077" cy="413785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68" y="3883004"/>
            <a:ext cx="600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 in 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130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 should have the most pure configuration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(high spin; no possible mixing  below the  shell closure)</a:t>
            </a:r>
          </a:p>
        </p:txBody>
      </p:sp>
      <p:sp>
        <p:nvSpPr>
          <p:cNvPr id="11" name="Titre 1"/>
          <p:cNvSpPr txBox="1">
            <a:spLocks noGrp="1"/>
          </p:cNvSpPr>
          <p:nvPr>
            <p:ph type="title"/>
          </p:nvPr>
        </p:nvSpPr>
        <p:spPr>
          <a:xfrm>
            <a:off x="838200" y="206375"/>
            <a:ext cx="10515600" cy="565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Unexpected results from RIKEN on </a:t>
            </a:r>
            <a:r>
              <a:rPr lang="en-US" sz="2800" b="1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130</a:t>
            </a:r>
            <a:r>
              <a: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Sn</a:t>
            </a:r>
            <a:r>
              <a:rPr lang="en-US" sz="28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 10</a:t>
            </a:r>
            <a:r>
              <a:rPr lang="en-US" sz="2800" b="1" baseline="30000" dirty="0">
                <a:solidFill>
                  <a:prstClr val="black">
                    <a:lumMod val="50000"/>
                    <a:lumOff val="50000"/>
                  </a:prstClr>
                </a:solidFill>
              </a:rPr>
              <a:t>+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8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964" y="1052268"/>
            <a:ext cx="9173261" cy="31162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30168" y="432741"/>
            <a:ext cx="4088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on-line PAC </a:t>
            </a:r>
            <a:r>
              <a:rPr lang="de-CH" sz="28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technique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7400" y="4398849"/>
            <a:ext cx="7308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the</a:t>
            </a:r>
            <a:r>
              <a:rPr lang="de-CH" sz="2400" dirty="0"/>
              <a:t> experimental </a:t>
            </a:r>
            <a:r>
              <a:rPr lang="de-CH" sz="2400" dirty="0" err="1"/>
              <a:t>perturbation</a:t>
            </a:r>
            <a:r>
              <a:rPr lang="de-CH" sz="2400" dirty="0"/>
              <a:t> </a:t>
            </a:r>
            <a:r>
              <a:rPr lang="de-CH" sz="2400" dirty="0" err="1"/>
              <a:t>pattern</a:t>
            </a:r>
            <a:r>
              <a:rPr lang="de-CH" sz="2400" dirty="0"/>
              <a:t> </a:t>
            </a:r>
            <a:r>
              <a:rPr lang="de-CH" sz="2400" dirty="0" err="1"/>
              <a:t>one</a:t>
            </a:r>
            <a:r>
              <a:rPr lang="de-CH" sz="2400" dirty="0"/>
              <a:t> </a:t>
            </a:r>
            <a:r>
              <a:rPr lang="de-CH" sz="2400" dirty="0" err="1"/>
              <a:t>extracts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35964" y="4868606"/>
            <a:ext cx="39838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i="1" dirty="0">
                <a:latin typeface="Symbol" panose="05050102010706020507" pitchFamily="18" charset="2"/>
              </a:rPr>
              <a:t>n</a:t>
            </a:r>
            <a:r>
              <a:rPr lang="de-CH" sz="2400" baseline="-25000" dirty="0"/>
              <a:t>L</a:t>
            </a:r>
            <a:r>
              <a:rPr lang="de-CH" sz="2400" dirty="0"/>
              <a:t> = </a:t>
            </a:r>
            <a:r>
              <a:rPr lang="de-CH" sz="2400" dirty="0">
                <a:latin typeface="Symbol" panose="05050102010706020507" pitchFamily="18" charset="2"/>
              </a:rPr>
              <a:t>m</a:t>
            </a:r>
            <a:r>
              <a:rPr lang="de-CH" sz="2400" dirty="0"/>
              <a:t>/I </a:t>
            </a:r>
            <a:r>
              <a:rPr lang="de-CH" sz="2400" baseline="-2000" dirty="0"/>
              <a:t>*</a:t>
            </a:r>
            <a:r>
              <a:rPr lang="de-CH" sz="2400" dirty="0"/>
              <a:t> B / h</a:t>
            </a:r>
          </a:p>
          <a:p>
            <a:r>
              <a:rPr lang="de-CH" sz="2400" dirty="0" err="1"/>
              <a:t>Magnetic</a:t>
            </a:r>
            <a:r>
              <a:rPr lang="de-CH" sz="2400" dirty="0"/>
              <a:t> </a:t>
            </a:r>
            <a:r>
              <a:rPr lang="de-CH" sz="2400" dirty="0" err="1"/>
              <a:t>field</a:t>
            </a:r>
            <a:r>
              <a:rPr lang="de-CH" sz="2400" dirty="0"/>
              <a:t> B 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external</a:t>
            </a:r>
            <a:endParaRPr lang="de-CH" sz="2400" dirty="0"/>
          </a:p>
          <a:p>
            <a:r>
              <a:rPr lang="de-CH" sz="2400" dirty="0" err="1"/>
              <a:t>magnet</a:t>
            </a:r>
            <a:r>
              <a:rPr lang="de-CH" sz="2400" dirty="0"/>
              <a:t> </a:t>
            </a:r>
            <a:r>
              <a:rPr lang="de-CH" sz="2400" dirty="0" err="1"/>
              <a:t>or</a:t>
            </a:r>
            <a:r>
              <a:rPr lang="de-CH" sz="2400" dirty="0"/>
              <a:t> </a:t>
            </a:r>
            <a:r>
              <a:rPr lang="de-CH" sz="2400" dirty="0" err="1"/>
              <a:t>ferromagnetic</a:t>
            </a:r>
            <a:r>
              <a:rPr lang="de-CH" sz="2400" dirty="0"/>
              <a:t> solid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49442" y="4868606"/>
            <a:ext cx="5382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i="1" dirty="0" err="1">
                <a:latin typeface="Symbol" panose="05050102010706020507" pitchFamily="18" charset="2"/>
              </a:rPr>
              <a:t>n</a:t>
            </a:r>
            <a:r>
              <a:rPr lang="de-CH" sz="2400" baseline="-25000" dirty="0" err="1"/>
              <a:t>Q</a:t>
            </a:r>
            <a:r>
              <a:rPr lang="de-CH" sz="2400" dirty="0"/>
              <a:t> = e Q </a:t>
            </a:r>
            <a:r>
              <a:rPr lang="de-CH" sz="2400" baseline="-2000" dirty="0"/>
              <a:t>*</a:t>
            </a:r>
            <a:r>
              <a:rPr lang="de-CH" sz="2400" dirty="0"/>
              <a:t> </a:t>
            </a:r>
            <a:r>
              <a:rPr lang="de-CH" sz="2400" dirty="0" err="1"/>
              <a:t>Vzz</a:t>
            </a:r>
            <a:r>
              <a:rPr lang="de-CH" sz="2400" dirty="0"/>
              <a:t> / h</a:t>
            </a:r>
          </a:p>
          <a:p>
            <a:r>
              <a:rPr lang="de-CH" sz="2400" dirty="0" err="1"/>
              <a:t>Electric</a:t>
            </a:r>
            <a:r>
              <a:rPr lang="de-CH" sz="2400" dirty="0"/>
              <a:t> </a:t>
            </a:r>
            <a:r>
              <a:rPr lang="de-CH" sz="2400" dirty="0" err="1"/>
              <a:t>field</a:t>
            </a:r>
            <a:r>
              <a:rPr lang="de-CH" sz="2400" dirty="0"/>
              <a:t> </a:t>
            </a:r>
            <a:r>
              <a:rPr lang="de-CH" sz="2400" dirty="0" err="1"/>
              <a:t>gradient</a:t>
            </a:r>
            <a:r>
              <a:rPr lang="de-CH" sz="2400" dirty="0"/>
              <a:t> </a:t>
            </a:r>
            <a:r>
              <a:rPr lang="de-CH" sz="2400" dirty="0" err="1"/>
              <a:t>Vzz</a:t>
            </a:r>
            <a:r>
              <a:rPr lang="de-CH" sz="2400" dirty="0"/>
              <a:t> in non-</a:t>
            </a:r>
            <a:r>
              <a:rPr lang="de-CH" sz="2400" dirty="0" err="1"/>
              <a:t>cubic</a:t>
            </a:r>
            <a:endParaRPr lang="de-CH" sz="2400" dirty="0"/>
          </a:p>
          <a:p>
            <a:r>
              <a:rPr lang="de-CH" sz="2400" dirty="0"/>
              <a:t>solid (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theory</a:t>
            </a:r>
            <a:r>
              <a:rPr lang="de-CH" sz="2400" dirty="0"/>
              <a:t>!)</a:t>
            </a:r>
            <a:r>
              <a:rPr lang="en-US" sz="2400" dirty="0"/>
              <a:t> or reference isotope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411963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811" y="309736"/>
            <a:ext cx="8378459" cy="54759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52602" y="5890161"/>
            <a:ext cx="4831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We shall clear up most of this mess !</a:t>
            </a:r>
          </a:p>
        </p:txBody>
      </p:sp>
    </p:spTree>
    <p:extLst>
      <p:ext uri="{BB962C8B-B14F-4D97-AF65-F5344CB8AC3E}">
        <p14:creationId xmlns:p14="http://schemas.microsoft.com/office/powerpoint/2010/main" val="3409026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984" y="173421"/>
            <a:ext cx="6045825" cy="64639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2845" b="2794"/>
          <a:stretch/>
        </p:blipFill>
        <p:spPr>
          <a:xfrm>
            <a:off x="609930" y="2790496"/>
            <a:ext cx="4486275" cy="38467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8634" y="1757070"/>
            <a:ext cx="37364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/>
              <a:t>Simple </a:t>
            </a:r>
            <a:r>
              <a:rPr lang="de-CH" sz="2400" b="1" dirty="0" err="1"/>
              <a:t>decay</a:t>
            </a:r>
            <a:r>
              <a:rPr lang="de-CH" sz="2400" b="1" dirty="0"/>
              <a:t> </a:t>
            </a:r>
            <a:r>
              <a:rPr lang="de-CH" sz="2400" b="1" dirty="0" err="1"/>
              <a:t>scheme</a:t>
            </a:r>
            <a:endParaRPr lang="de-CH" sz="2400" b="1" dirty="0"/>
          </a:p>
          <a:p>
            <a:r>
              <a:rPr lang="de-CH" sz="2000" dirty="0" err="1"/>
              <a:t>for</a:t>
            </a:r>
            <a:r>
              <a:rPr lang="de-CH" sz="2000" dirty="0"/>
              <a:t> </a:t>
            </a:r>
            <a:r>
              <a:rPr lang="de-CH" sz="2000" dirty="0" err="1"/>
              <a:t>testing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target</a:t>
            </a:r>
            <a:r>
              <a:rPr lang="de-CH" sz="2000" dirty="0"/>
              <a:t> </a:t>
            </a:r>
            <a:r>
              <a:rPr lang="de-CH" sz="2000" dirty="0" err="1"/>
              <a:t>materials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effects</a:t>
            </a:r>
            <a:r>
              <a:rPr lang="de-CH" sz="2000" dirty="0"/>
              <a:t> </a:t>
            </a:r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implantation</a:t>
            </a:r>
            <a:r>
              <a:rPr lang="de-CH" sz="2000" dirty="0"/>
              <a:t> </a:t>
            </a:r>
            <a:r>
              <a:rPr lang="de-CH" sz="2000" dirty="0" err="1"/>
              <a:t>damage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98635" y="476347"/>
            <a:ext cx="41975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err="1"/>
              <a:t>Complex</a:t>
            </a:r>
            <a:r>
              <a:rPr lang="de-CH" sz="2400" b="1" dirty="0"/>
              <a:t> </a:t>
            </a:r>
            <a:r>
              <a:rPr lang="de-CH" sz="2400" b="1" dirty="0" err="1"/>
              <a:t>decay</a:t>
            </a:r>
            <a:r>
              <a:rPr lang="de-CH" sz="2400" b="1" dirty="0"/>
              <a:t> </a:t>
            </a:r>
            <a:r>
              <a:rPr lang="de-CH" sz="2400" b="1" dirty="0" err="1"/>
              <a:t>scheme</a:t>
            </a:r>
            <a:endParaRPr lang="de-CH" sz="2400" b="1" dirty="0"/>
          </a:p>
          <a:p>
            <a:r>
              <a:rPr lang="de-CH" sz="2000" dirty="0" err="1"/>
              <a:t>requires</a:t>
            </a:r>
            <a:r>
              <a:rPr lang="de-CH" sz="2000" dirty="0"/>
              <a:t> multi-dimensional on-line</a:t>
            </a:r>
          </a:p>
          <a:p>
            <a:r>
              <a:rPr lang="de-CH" sz="2000" dirty="0" err="1"/>
              <a:t>storage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off-</a:t>
            </a:r>
            <a:r>
              <a:rPr lang="de-CH" sz="2000" dirty="0" err="1"/>
              <a:t>line</a:t>
            </a:r>
            <a:r>
              <a:rPr lang="de-CH" sz="2000" dirty="0"/>
              <a:t> </a:t>
            </a:r>
            <a:r>
              <a:rPr lang="de-CH" sz="2000" dirty="0" err="1"/>
              <a:t>analysis</a:t>
            </a:r>
            <a:endParaRPr lang="en-US" sz="2000" dirty="0"/>
          </a:p>
        </p:txBody>
      </p:sp>
      <p:sp>
        <p:nvSpPr>
          <p:cNvPr id="6" name="Right Arrow 5"/>
          <p:cNvSpPr/>
          <p:nvPr/>
        </p:nvSpPr>
        <p:spPr>
          <a:xfrm>
            <a:off x="4178808" y="655376"/>
            <a:ext cx="457200" cy="18288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58952" y="2002536"/>
            <a:ext cx="182880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04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</TotalTime>
  <Words>2050</Words>
  <Application>Microsoft Office PowerPoint</Application>
  <PresentationFormat>Widescreen</PresentationFormat>
  <Paragraphs>343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Calibri Light</vt:lpstr>
      <vt:lpstr>Calisto MT</vt:lpstr>
      <vt:lpstr>Cambria Math</vt:lpstr>
      <vt:lpstr>Courier New</vt:lpstr>
      <vt:lpstr>Symbol</vt:lpstr>
      <vt:lpstr>Times New Roman</vt:lpstr>
      <vt:lpstr>Wingdings</vt:lpstr>
      <vt:lpstr>Office Theme</vt:lpstr>
      <vt:lpstr>Thème Office</vt:lpstr>
      <vt:lpstr>Equation</vt:lpstr>
      <vt:lpstr> Nuclear moments of excited states in neutron rich Sn isotopes studied by on-line PAC </vt:lpstr>
      <vt:lpstr>Nuclear moments – Why? </vt:lpstr>
      <vt:lpstr>The area of the present proposal – neutron-rich Sn</vt:lpstr>
      <vt:lpstr>Subject of the present proposal:  two-quasi-particle states</vt:lpstr>
      <vt:lpstr>PowerPoint Presentation</vt:lpstr>
      <vt:lpstr>Unexpected results from RIKEN on 130Sn 10+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Sn results from COLLAPS</vt:lpstr>
      <vt:lpstr>PowerPoint Presentation</vt:lpstr>
      <vt:lpstr>PowerPoint Presentation</vt:lpstr>
      <vt:lpstr>Gamow-Teller b decay of 100Sn (Z,N=50)</vt:lpstr>
      <vt:lpstr>Gamow-Teller b decay of 100Sn (Z,N=50)</vt:lpstr>
      <vt:lpstr>Gamow-Teller b decay of 100Sn (Z,N=50)</vt:lpstr>
      <vt:lpstr>Gamow-Teller b decay of 100Sn (Z,N=50)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Heinz Haas</dc:creator>
  <cp:lastModifiedBy>hhaas</cp:lastModifiedBy>
  <cp:revision>150</cp:revision>
  <dcterms:created xsi:type="dcterms:W3CDTF">2020-06-06T13:47:20Z</dcterms:created>
  <dcterms:modified xsi:type="dcterms:W3CDTF">2020-06-23T12:03:42Z</dcterms:modified>
</cp:coreProperties>
</file>