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96" r:id="rId3"/>
    <p:sldId id="289" r:id="rId4"/>
    <p:sldId id="297" r:id="rId5"/>
    <p:sldId id="302" r:id="rId6"/>
    <p:sldId id="268" r:id="rId7"/>
    <p:sldId id="299" r:id="rId8"/>
    <p:sldId id="300" r:id="rId9"/>
    <p:sldId id="301" r:id="rId10"/>
    <p:sldId id="298" r:id="rId11"/>
    <p:sldId id="295" r:id="rId12"/>
    <p:sldId id="290" r:id="rId13"/>
    <p:sldId id="291" r:id="rId14"/>
    <p:sldId id="292" r:id="rId15"/>
    <p:sldId id="293" r:id="rId16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3"/>
    <p:restoredTop sz="94674"/>
  </p:normalViewPr>
  <p:slideViewPr>
    <p:cSldViewPr snapToGrid="0" snapToObjects="1">
      <p:cViewPr>
        <p:scale>
          <a:sx n="99" d="100"/>
          <a:sy n="99" d="100"/>
        </p:scale>
        <p:origin x="31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0548D-DF7D-9B40-BB32-91ADE74FDF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17C6D3-4AD7-AF47-9592-5EB6139AB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89E26-63D0-134B-87E4-16BA4A66A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95720-A84C-1846-B78E-A9B17F1BF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1CD90-BC58-594A-98B0-4C5170D93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130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52A9C-4206-8D42-A2DF-15DAFA09C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91F779-5D3F-254E-B592-954865868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0ED3A-03BD-3B44-89D8-FF4D96361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75D60-AEB8-6B4D-B1B5-1DF80AEDE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60DF9-8739-A447-9C4A-6DA16A5B9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0550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8FA7D1-47B1-6843-8E57-9CC770E78F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DAC90B-32F3-9F4D-B806-0FDA37806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9E580-22B3-DE41-96D9-BCA5C5105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0FF11-0649-9C49-B245-D381AAC9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77434-D3E9-EB4E-A292-F65C1148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6020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8D699-C260-904A-83CD-1779E3357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552E0-DB8D-3F41-9A43-60B066EC7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A8910-E822-FA43-9A8E-A2381AEBC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8968F-9A9A-8145-895D-CD486FF02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75B81-8A51-2D44-84BE-BE7496539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3888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5E03C-4812-E74B-82BA-13FD10DAD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A4E0A-9A21-4F4E-A2C9-A2454CBB8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56CD6-7749-E54D-9162-42F81FE0B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25646-E345-3D4A-89EB-8B6296BD7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27153-875A-BE4D-BF2E-A37BD9EF2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6333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60EFB-015A-B34F-8742-3A63EBE2C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E7D4E-0A6E-8A4F-A07D-D5A2F692A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032B14-98CC-BD4D-BA29-A9563ED2C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2F934-60D8-7541-884D-45A6C8166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0DD4A-E687-6D4E-863F-9233E91CE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4F843-032E-C840-A407-8FD61CBE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27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43F7-74EF-E041-AEBA-2884F9F68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4F3B5-C7A1-9847-A18F-15DEBDC40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68AF69-8748-2C44-AE7C-287BE08DB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7E189E-30DB-F342-87F3-37B5EEF14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379549-EDAA-3043-9191-9AC9A4C2F9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087A59-34CC-354F-B5EC-554329BE2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46C6DC-4BF6-8A48-9906-0B3D17174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BF4B94-264C-5A42-A70B-288C5D0C3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75628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303B6-CF87-6845-9F4D-37740E962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F74100-55CE-A345-BA44-0DCC6927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34870D-C5FA-EB40-B1C2-36E779C7E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120C9A-5F6D-5C4E-A5E5-E84F0A00A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830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FC1D0E-AD01-A64F-88D4-E56A7626F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0EE305-5B87-CE40-8162-26A6B1183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A5FB2-047C-DD4E-A029-CF9B3D192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291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9A13B-B0A2-9440-8EB5-34933D1C5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845EA-5E14-004C-9D57-2A2BECE4F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9032E-8F6A-0E42-83D6-A7EE83110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0D97E-DD1F-E441-B3DF-23D169A4D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C35851-09C8-6641-98CD-69FDDA9F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1C847-BAD9-C746-9EDA-9E573FE1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9522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7CF07-CB9A-0F43-88EC-D6603BE93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A1199B-5544-AC48-BE21-5A677A510C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1AFE9-7130-4F45-A3B9-E1A21AC45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F1E053-E66F-AD4A-8966-7C329BCC8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AEA0CA-E541-4240-9D41-213F8CBCD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B3604E-541E-2144-8148-7A4668164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29574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95F2F9-DF7B-C04E-AE03-F40CD2DAD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7D482-F06E-5B40-80CB-DAFF79861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AD6A1-3732-0748-887D-5A5C404C22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02481-52D4-3940-BA1C-85B0210C1B3C}" type="datetimeFigureOut">
              <a:rPr lang="sk-SK" smtClean="0"/>
              <a:t>8.6.20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F5C05-CBC6-9848-89DF-D4FFE8A2F1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46EE6-1B23-3548-85DA-49BD309F1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83FF8-768D-9147-BED2-0FE33F8BB6C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612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274657-B4C0-B748-9E1D-65543864501B}"/>
              </a:ext>
            </a:extLst>
          </p:cNvPr>
          <p:cNvSpPr txBox="1"/>
          <p:nvPr/>
        </p:nvSpPr>
        <p:spPr>
          <a:xfrm>
            <a:off x="0" y="-4568"/>
            <a:ext cx="12192000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3600" b="1" dirty="0" err="1">
                <a:solidFill>
                  <a:schemeClr val="bg1"/>
                </a:solidFill>
              </a:rPr>
              <a:t>Nuclear</a:t>
            </a:r>
            <a:r>
              <a:rPr lang="sk-SK" sz="3600" b="1" dirty="0">
                <a:solidFill>
                  <a:schemeClr val="bg1"/>
                </a:solidFill>
              </a:rPr>
              <a:t> </a:t>
            </a:r>
            <a:r>
              <a:rPr lang="sk-SK" sz="3600" b="1" dirty="0" err="1">
                <a:solidFill>
                  <a:schemeClr val="bg1"/>
                </a:solidFill>
              </a:rPr>
              <a:t>Structure</a:t>
            </a:r>
            <a:r>
              <a:rPr lang="sk-SK" sz="3600" b="1" dirty="0">
                <a:solidFill>
                  <a:schemeClr val="bg1"/>
                </a:solidFill>
              </a:rPr>
              <a:t> of </a:t>
            </a:r>
            <a:r>
              <a:rPr lang="sk-SK" sz="3600" b="1" dirty="0" err="1">
                <a:solidFill>
                  <a:schemeClr val="bg1"/>
                </a:solidFill>
              </a:rPr>
              <a:t>Odd</a:t>
            </a:r>
            <a:r>
              <a:rPr lang="sk-SK" sz="3600" b="1" dirty="0">
                <a:solidFill>
                  <a:schemeClr val="bg1"/>
                </a:solidFill>
              </a:rPr>
              <a:t>-Au </a:t>
            </a:r>
            <a:r>
              <a:rPr lang="sk-SK" sz="3600" b="1" dirty="0" err="1">
                <a:solidFill>
                  <a:schemeClr val="bg1"/>
                </a:solidFill>
              </a:rPr>
              <a:t>Isotopes</a:t>
            </a:r>
            <a:endParaRPr lang="sk-SK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CF51C9-0A17-6745-B79B-FF870F91D08B}"/>
              </a:ext>
            </a:extLst>
          </p:cNvPr>
          <p:cNvSpPr txBox="1"/>
          <p:nvPr/>
        </p:nvSpPr>
        <p:spPr>
          <a:xfrm>
            <a:off x="291959" y="650501"/>
            <a:ext cx="7030579" cy="4486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sz="3200" b="1" dirty="0">
                <a:solidFill>
                  <a:srgbClr val="002060"/>
                </a:solidFill>
              </a:rPr>
              <a:t>Martin Venhart</a:t>
            </a:r>
          </a:p>
          <a:p>
            <a:pPr>
              <a:lnSpc>
                <a:spcPct val="150000"/>
              </a:lnSpc>
            </a:pPr>
            <a:r>
              <a:rPr lang="sk-SK" sz="1600" i="1" dirty="0"/>
              <a:t>Department of </a:t>
            </a:r>
            <a:r>
              <a:rPr lang="sk-SK" sz="1600" i="1" dirty="0" err="1"/>
              <a:t>Nuclear</a:t>
            </a:r>
            <a:r>
              <a:rPr lang="sk-SK" sz="1600" i="1" dirty="0"/>
              <a:t> </a:t>
            </a:r>
            <a:r>
              <a:rPr lang="sk-SK" sz="1600" i="1" dirty="0" err="1"/>
              <a:t>Physics</a:t>
            </a:r>
            <a:r>
              <a:rPr lang="sk-SK" sz="1600" i="1" dirty="0"/>
              <a:t>, </a:t>
            </a:r>
            <a:r>
              <a:rPr lang="sk-SK" sz="1600" i="1" dirty="0" err="1"/>
              <a:t>Institute</a:t>
            </a:r>
            <a:r>
              <a:rPr lang="sk-SK" sz="1600" i="1" dirty="0"/>
              <a:t> of </a:t>
            </a:r>
            <a:r>
              <a:rPr lang="sk-SK" sz="1600" i="1" dirty="0" err="1"/>
              <a:t>Physics</a:t>
            </a:r>
            <a:r>
              <a:rPr lang="sk-SK" sz="1600" i="1" dirty="0"/>
              <a:t>, Slovak </a:t>
            </a:r>
            <a:r>
              <a:rPr lang="sk-SK" sz="1600" i="1" dirty="0" err="1"/>
              <a:t>Academy</a:t>
            </a:r>
            <a:r>
              <a:rPr lang="sk-SK" sz="1600" i="1" dirty="0"/>
              <a:t> of </a:t>
            </a:r>
            <a:r>
              <a:rPr lang="sk-SK" sz="1600" i="1" dirty="0" err="1"/>
              <a:t>Sciences</a:t>
            </a:r>
            <a:endParaRPr lang="sk-SK" sz="1600" i="1" dirty="0"/>
          </a:p>
          <a:p>
            <a:pPr>
              <a:lnSpc>
                <a:spcPct val="150000"/>
              </a:lnSpc>
            </a:pPr>
            <a:endParaRPr lang="sk-SK" sz="1600" i="1" dirty="0"/>
          </a:p>
          <a:p>
            <a:pPr>
              <a:lnSpc>
                <a:spcPct val="150000"/>
              </a:lnSpc>
            </a:pPr>
            <a:endParaRPr lang="sk-SK" sz="1600" i="1" dirty="0"/>
          </a:p>
          <a:p>
            <a:pPr>
              <a:lnSpc>
                <a:spcPct val="150000"/>
              </a:lnSpc>
            </a:pPr>
            <a:r>
              <a:rPr lang="sk-SK" sz="3200" b="1" dirty="0">
                <a:solidFill>
                  <a:srgbClr val="002060"/>
                </a:solidFill>
              </a:rPr>
              <a:t>John L. </a:t>
            </a:r>
            <a:r>
              <a:rPr lang="sk-SK" sz="3200" b="1" dirty="0" err="1">
                <a:solidFill>
                  <a:srgbClr val="002060"/>
                </a:solidFill>
              </a:rPr>
              <a:t>Wood</a:t>
            </a:r>
            <a:endParaRPr lang="sk-SK" sz="3200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sk-SK" sz="1600" i="1" dirty="0"/>
              <a:t>Georgia </a:t>
            </a:r>
            <a:r>
              <a:rPr lang="sk-SK" sz="1600" i="1" dirty="0" err="1"/>
              <a:t>Institute</a:t>
            </a:r>
            <a:r>
              <a:rPr lang="sk-SK" sz="1600" i="1" dirty="0"/>
              <a:t> of </a:t>
            </a:r>
            <a:r>
              <a:rPr lang="sk-SK" sz="1600" i="1" dirty="0" err="1"/>
              <a:t>Technology</a:t>
            </a:r>
            <a:r>
              <a:rPr lang="sk-SK" sz="1600" i="1" dirty="0"/>
              <a:t>, Atlanta, Georgia, USA</a:t>
            </a:r>
          </a:p>
          <a:p>
            <a:pPr>
              <a:lnSpc>
                <a:spcPct val="150000"/>
              </a:lnSpc>
            </a:pPr>
            <a:endParaRPr lang="sk-SK" sz="1600" i="1" dirty="0"/>
          </a:p>
          <a:p>
            <a:pPr>
              <a:lnSpc>
                <a:spcPct val="150000"/>
              </a:lnSpc>
            </a:pPr>
            <a:r>
              <a:rPr lang="sk-SK" sz="1600" i="1" dirty="0"/>
              <a:t>On </a:t>
            </a:r>
            <a:r>
              <a:rPr lang="sk-SK" sz="1600" i="1" dirty="0" err="1"/>
              <a:t>behalf</a:t>
            </a:r>
            <a:r>
              <a:rPr lang="sk-SK" sz="1600" i="1" dirty="0"/>
              <a:t> of </a:t>
            </a:r>
          </a:p>
          <a:p>
            <a:pPr>
              <a:lnSpc>
                <a:spcPct val="150000"/>
              </a:lnSpc>
            </a:pPr>
            <a:r>
              <a:rPr lang="sk-SK" sz="1600" i="1" dirty="0"/>
              <a:t>	</a:t>
            </a:r>
            <a:r>
              <a:rPr lang="sk-SK" sz="1600" b="1" i="1" dirty="0"/>
              <a:t>IS521 </a:t>
            </a:r>
            <a:r>
              <a:rPr lang="sk-SK" sz="1600" b="1" i="1" dirty="0" err="1"/>
              <a:t>collaboration</a:t>
            </a:r>
            <a:endParaRPr lang="sk-SK" sz="1600" i="1" dirty="0"/>
          </a:p>
          <a:p>
            <a:pPr>
              <a:lnSpc>
                <a:spcPct val="150000"/>
              </a:lnSpc>
            </a:pPr>
            <a:r>
              <a:rPr lang="sk-SK" sz="1600" i="1" dirty="0"/>
              <a:t>	</a:t>
            </a:r>
          </a:p>
        </p:txBody>
      </p:sp>
      <p:pic>
        <p:nvPicPr>
          <p:cNvPr id="5" name="Picture 4" descr="IPSAS_logo_transparent_dark_blue.png">
            <a:extLst>
              <a:ext uri="{FF2B5EF4-FFF2-40B4-BE49-F238E27FC236}">
                <a16:creationId xmlns:a16="http://schemas.microsoft.com/office/drawing/2014/main" id="{6BEADC03-D408-6A44-AA6A-4E76FA666A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1069" y="1235207"/>
            <a:ext cx="2029299" cy="1518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07484E-1B20-BC49-AC42-00AF0D681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784" y="909987"/>
            <a:ext cx="2052516" cy="2084214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3506425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Multiple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shapes</a:t>
            </a:r>
            <a:r>
              <a:rPr lang="sk-SK" sz="2800" b="1" dirty="0">
                <a:solidFill>
                  <a:schemeClr val="bg1"/>
                </a:solidFill>
              </a:rPr>
              <a:t> in </a:t>
            </a:r>
            <a:r>
              <a:rPr lang="sk-SK" sz="2800" b="1" dirty="0" err="1">
                <a:solidFill>
                  <a:schemeClr val="bg1"/>
                </a:solidFill>
              </a:rPr>
              <a:t>odd</a:t>
            </a:r>
            <a:r>
              <a:rPr lang="sk-SK" sz="2800" b="1" dirty="0">
                <a:solidFill>
                  <a:schemeClr val="bg1"/>
                </a:solidFill>
              </a:rPr>
              <a:t>-Au </a:t>
            </a:r>
            <a:r>
              <a:rPr lang="sk-SK" sz="2800" b="1" dirty="0" err="1">
                <a:solidFill>
                  <a:schemeClr val="bg1"/>
                </a:solidFill>
              </a:rPr>
              <a:t>isotopes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094D0DDD-7C51-4D43-9395-E7823F890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402" y="1255971"/>
            <a:ext cx="5123156" cy="45685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93B8C0-2A8C-9741-B37B-6EAE969C9A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5798" y="779518"/>
            <a:ext cx="4858114" cy="50449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39D974-EB94-9A4D-9C78-314548B83977}"/>
              </a:ext>
            </a:extLst>
          </p:cNvPr>
          <p:cNvSpPr txBox="1"/>
          <p:nvPr/>
        </p:nvSpPr>
        <p:spPr>
          <a:xfrm>
            <a:off x="7769640" y="5922555"/>
            <a:ext cx="425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/>
              <a:t>C. D. </a:t>
            </a:r>
            <a:r>
              <a:rPr lang="sk-SK" sz="1400" dirty="0" err="1"/>
              <a:t>Papanicolopoulos</a:t>
            </a:r>
            <a:r>
              <a:rPr lang="sk-SK" sz="1400" dirty="0"/>
              <a:t> </a:t>
            </a:r>
            <a:r>
              <a:rPr lang="sk-SK" sz="1400" i="1" dirty="0"/>
              <a:t>et al.</a:t>
            </a:r>
            <a:r>
              <a:rPr lang="sk-SK" sz="1400" dirty="0"/>
              <a:t>, Z. </a:t>
            </a:r>
            <a:r>
              <a:rPr lang="sk-SK" sz="1400" dirty="0" err="1"/>
              <a:t>Phys</a:t>
            </a:r>
            <a:r>
              <a:rPr lang="sk-SK" sz="1400" dirty="0"/>
              <a:t>. A </a:t>
            </a:r>
            <a:r>
              <a:rPr lang="sk-SK" sz="1400" b="1" dirty="0"/>
              <a:t>330</a:t>
            </a:r>
            <a:r>
              <a:rPr lang="sk-SK" sz="1400" dirty="0"/>
              <a:t>, 371 (1988).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EFB3EE-A7EC-1A42-A904-ACB39B46A6E3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2462320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Choice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isotope</a:t>
            </a:r>
            <a:r>
              <a:rPr lang="sk-SK" sz="2800" b="1" dirty="0">
                <a:solidFill>
                  <a:schemeClr val="bg1"/>
                </a:solidFill>
              </a:rPr>
              <a:t>: </a:t>
            </a:r>
            <a:r>
              <a:rPr lang="sk-SK" sz="2800" b="1" dirty="0" err="1">
                <a:solidFill>
                  <a:schemeClr val="bg1"/>
                </a:solidFill>
              </a:rPr>
              <a:t>Complexity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level </a:t>
            </a:r>
            <a:r>
              <a:rPr lang="sk-SK" sz="2800" b="1" dirty="0" err="1">
                <a:solidFill>
                  <a:schemeClr val="bg1"/>
                </a:solidFill>
              </a:rPr>
              <a:t>scheme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BE04027-B220-6047-9B4B-4067B1A7E990}"/>
              </a:ext>
            </a:extLst>
          </p:cNvPr>
          <p:cNvSpPr txBox="1"/>
          <p:nvPr/>
        </p:nvSpPr>
        <p:spPr>
          <a:xfrm>
            <a:off x="374822" y="784654"/>
            <a:ext cx="99307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/>
              <a:t> Many configurations are expected to coexists in </a:t>
            </a:r>
            <a:r>
              <a:rPr lang="en-US" baseline="30000" dirty="0"/>
              <a:t>185</a:t>
            </a:r>
            <a:r>
              <a:rPr lang="en-US" dirty="0"/>
              <a:t>Au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Only small fraction of the data that were measured at UNISOR was published</a:t>
            </a:r>
          </a:p>
          <a:p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Large density of excited states (example: </a:t>
            </a:r>
            <a:r>
              <a:rPr lang="en-US" baseline="30000" dirty="0"/>
              <a:t>181</a:t>
            </a:r>
            <a:r>
              <a:rPr lang="en-US" dirty="0"/>
              <a:t>Au has first-excited state at 1.76 keV)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Resolution of the system is crucial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In </a:t>
            </a:r>
            <a:r>
              <a:rPr lang="en-US" baseline="30000" dirty="0"/>
              <a:t>187</a:t>
            </a:r>
            <a:r>
              <a:rPr lang="en-US" dirty="0"/>
              <a:t>Au: 9 </a:t>
            </a:r>
            <a:r>
              <a:rPr lang="en-US" i="1" dirty="0"/>
              <a:t>E</a:t>
            </a:r>
            <a:r>
              <a:rPr lang="en-US" dirty="0"/>
              <a:t>0 transitions is known (connecting both positive and negative parity states)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In </a:t>
            </a:r>
            <a:r>
              <a:rPr lang="en-US" baseline="30000" dirty="0"/>
              <a:t>185</a:t>
            </a:r>
            <a:r>
              <a:rPr lang="en-US" dirty="0"/>
              <a:t>Au: E0 transitions connecting positive-parity states are not known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Strongest gamma-ray is not placed into the level scheme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FDF4FA-8606-294B-ADCB-8767F848B2C9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2804454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>
                <a:solidFill>
                  <a:schemeClr val="bg1"/>
                </a:solidFill>
              </a:rPr>
              <a:t>TATRA </a:t>
            </a:r>
            <a:r>
              <a:rPr lang="sk-SK" sz="2800" b="1" dirty="0" err="1">
                <a:solidFill>
                  <a:schemeClr val="bg1"/>
                </a:solidFill>
              </a:rPr>
              <a:t>system</a:t>
            </a:r>
            <a:r>
              <a:rPr lang="sk-SK" sz="2800" b="1" dirty="0">
                <a:solidFill>
                  <a:schemeClr val="bg1"/>
                </a:solidFill>
              </a:rPr>
              <a:t>: </a:t>
            </a:r>
            <a:r>
              <a:rPr lang="sk-SK" sz="2800" b="1" dirty="0" err="1">
                <a:solidFill>
                  <a:schemeClr val="bg1"/>
                </a:solidFill>
              </a:rPr>
              <a:t>high-vacuum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tape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tranportation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P1040594.JPG">
            <a:extLst>
              <a:ext uri="{FF2B5EF4-FFF2-40B4-BE49-F238E27FC236}">
                <a16:creationId xmlns:a16="http://schemas.microsoft.com/office/drawing/2014/main" id="{E0772610-CEA0-C844-BE7A-BD7A4F7F41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" y="671219"/>
            <a:ext cx="7134282" cy="53507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0554DD-9746-6549-995B-84295A7AA26E}"/>
              </a:ext>
            </a:extLst>
          </p:cNvPr>
          <p:cNvSpPr txBox="1"/>
          <p:nvPr/>
        </p:nvSpPr>
        <p:spPr>
          <a:xfrm>
            <a:off x="7652084" y="901032"/>
            <a:ext cx="42190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b="1" dirty="0" err="1">
                <a:solidFill>
                  <a:srgbClr val="002060"/>
                </a:solidFill>
              </a:rPr>
              <a:t>TA</a:t>
            </a:r>
            <a:r>
              <a:rPr lang="sk-SK" dirty="0" err="1"/>
              <a:t>pe</a:t>
            </a:r>
            <a:r>
              <a:rPr lang="sk-SK" dirty="0"/>
              <a:t> </a:t>
            </a:r>
            <a:r>
              <a:rPr lang="sk-SK" b="1" dirty="0" err="1">
                <a:solidFill>
                  <a:srgbClr val="002060"/>
                </a:solidFill>
              </a:rPr>
              <a:t>TRA</a:t>
            </a:r>
            <a:r>
              <a:rPr lang="sk-SK" dirty="0" err="1"/>
              <a:t>nsportation</a:t>
            </a:r>
            <a:r>
              <a:rPr lang="sk-SK" dirty="0"/>
              <a:t> </a:t>
            </a:r>
            <a:r>
              <a:rPr lang="sk-SK" dirty="0" err="1"/>
              <a:t>system</a:t>
            </a:r>
            <a:r>
              <a:rPr lang="sk-SK" dirty="0"/>
              <a:t> </a:t>
            </a:r>
            <a:r>
              <a:rPr lang="sk-SK" dirty="0" err="1"/>
              <a:t>inspired</a:t>
            </a:r>
            <a:r>
              <a:rPr lang="sk-SK" dirty="0"/>
              <a:t> by 8-track </a:t>
            </a:r>
            <a:r>
              <a:rPr lang="sk-SK" dirty="0" err="1"/>
              <a:t>tapes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Rapidly</a:t>
            </a:r>
            <a:r>
              <a:rPr lang="sk-SK" dirty="0"/>
              <a:t> </a:t>
            </a:r>
            <a:r>
              <a:rPr lang="sk-SK" dirty="0" err="1"/>
              <a:t>quenched</a:t>
            </a:r>
            <a:r>
              <a:rPr lang="sk-SK" dirty="0"/>
              <a:t> </a:t>
            </a:r>
            <a:r>
              <a:rPr lang="sk-SK" dirty="0" err="1"/>
              <a:t>material</a:t>
            </a:r>
            <a:r>
              <a:rPr lang="sk-SK" dirty="0"/>
              <a:t>: </a:t>
            </a:r>
            <a:r>
              <a:rPr lang="sk-SK" dirty="0" err="1"/>
              <a:t>metallic</a:t>
            </a:r>
            <a:r>
              <a:rPr lang="sk-SK" dirty="0"/>
              <a:t> </a:t>
            </a:r>
            <a:r>
              <a:rPr lang="sk-SK" dirty="0" err="1"/>
              <a:t>glass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used</a:t>
            </a:r>
            <a:r>
              <a:rPr lang="sk-SK" dirty="0"/>
              <a:t> to transport </a:t>
            </a:r>
            <a:r>
              <a:rPr lang="sk-SK" dirty="0" err="1"/>
              <a:t>radioactive</a:t>
            </a:r>
            <a:r>
              <a:rPr lang="sk-SK" dirty="0"/>
              <a:t> </a:t>
            </a:r>
            <a:r>
              <a:rPr lang="sk-SK" dirty="0" err="1"/>
              <a:t>samples</a:t>
            </a:r>
            <a:r>
              <a:rPr lang="sk-SK" dirty="0"/>
              <a:t> (</a:t>
            </a:r>
            <a:r>
              <a:rPr lang="sk-SK" dirty="0" err="1"/>
              <a:t>deposition</a:t>
            </a:r>
            <a:r>
              <a:rPr lang="sk-SK" dirty="0"/>
              <a:t> of ISOLDE </a:t>
            </a:r>
            <a:r>
              <a:rPr lang="sk-SK" dirty="0" err="1"/>
              <a:t>beam</a:t>
            </a:r>
            <a:r>
              <a:rPr lang="sk-SK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Operated</a:t>
            </a:r>
            <a:r>
              <a:rPr lang="sk-SK" dirty="0"/>
              <a:t> at 3 x 10</a:t>
            </a:r>
            <a:r>
              <a:rPr lang="sk-SK" baseline="30000" dirty="0"/>
              <a:t>-8</a:t>
            </a:r>
            <a:r>
              <a:rPr lang="sk-SK" dirty="0"/>
              <a:t> </a:t>
            </a:r>
            <a:r>
              <a:rPr lang="sk-SK" dirty="0" err="1"/>
              <a:t>mbar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Windowless</a:t>
            </a:r>
            <a:r>
              <a:rPr lang="sk-SK" dirty="0"/>
              <a:t> LN</a:t>
            </a:r>
            <a:r>
              <a:rPr lang="sk-SK" baseline="-25000" dirty="0"/>
              <a:t>2</a:t>
            </a:r>
            <a:r>
              <a:rPr lang="sk-SK" dirty="0"/>
              <a:t> </a:t>
            </a:r>
            <a:r>
              <a:rPr lang="sk-SK" dirty="0" err="1"/>
              <a:t>cooled</a:t>
            </a:r>
            <a:r>
              <a:rPr lang="sk-SK" dirty="0"/>
              <a:t> </a:t>
            </a:r>
            <a:r>
              <a:rPr lang="sk-SK" dirty="0" err="1"/>
              <a:t>detector</a:t>
            </a:r>
            <a:r>
              <a:rPr lang="sk-SK" dirty="0"/>
              <a:t> </a:t>
            </a:r>
            <a:r>
              <a:rPr lang="sk-SK" dirty="0" err="1"/>
              <a:t>was</a:t>
            </a:r>
            <a:r>
              <a:rPr lang="sk-SK" dirty="0"/>
              <a:t> </a:t>
            </a:r>
            <a:r>
              <a:rPr lang="sk-SK" dirty="0" err="1"/>
              <a:t>used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Very</a:t>
            </a:r>
            <a:r>
              <a:rPr lang="sk-SK" dirty="0"/>
              <a:t> </a:t>
            </a:r>
            <a:r>
              <a:rPr lang="sk-SK" dirty="0" err="1"/>
              <a:t>good</a:t>
            </a:r>
            <a:r>
              <a:rPr lang="sk-SK" dirty="0"/>
              <a:t> </a:t>
            </a:r>
            <a:r>
              <a:rPr lang="sk-SK" dirty="0" err="1"/>
              <a:t>resolution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conversion</a:t>
            </a:r>
            <a:r>
              <a:rPr lang="sk-SK" dirty="0"/>
              <a:t> </a:t>
            </a:r>
            <a:r>
              <a:rPr lang="sk-SK" dirty="0" err="1"/>
              <a:t>electrons</a:t>
            </a:r>
            <a:endParaRPr lang="sk-SK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A6716-57AD-3F4C-A9F1-3D30D0DED0EC}"/>
              </a:ext>
            </a:extLst>
          </p:cNvPr>
          <p:cNvSpPr txBox="1"/>
          <p:nvPr/>
        </p:nvSpPr>
        <p:spPr>
          <a:xfrm>
            <a:off x="145881" y="6082506"/>
            <a:ext cx="4702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/>
              <a:t>V. </a:t>
            </a:r>
            <a:r>
              <a:rPr lang="sk-SK" sz="1400" dirty="0" err="1"/>
              <a:t>Matoušek</a:t>
            </a:r>
            <a:r>
              <a:rPr lang="sk-SK" sz="1400" dirty="0"/>
              <a:t> </a:t>
            </a:r>
            <a:r>
              <a:rPr lang="sk-SK" sz="1400" i="1" dirty="0"/>
              <a:t>et al.</a:t>
            </a:r>
            <a:r>
              <a:rPr lang="sk-SK" sz="1400" dirty="0"/>
              <a:t>, </a:t>
            </a:r>
            <a:r>
              <a:rPr lang="sk-SK" sz="1400" dirty="0" err="1"/>
              <a:t>Nucl</a:t>
            </a:r>
            <a:r>
              <a:rPr lang="sk-SK" sz="1400" dirty="0"/>
              <a:t>. </a:t>
            </a:r>
            <a:r>
              <a:rPr lang="sk-SK" sz="1400" dirty="0" err="1"/>
              <a:t>Instrum</a:t>
            </a:r>
            <a:r>
              <a:rPr lang="sk-SK" sz="1400" dirty="0"/>
              <a:t>. And </a:t>
            </a:r>
            <a:r>
              <a:rPr lang="sk-SK" sz="1400" dirty="0" err="1"/>
              <a:t>Meth</a:t>
            </a:r>
            <a:r>
              <a:rPr lang="sk-SK" sz="1400" dirty="0"/>
              <a:t> A </a:t>
            </a:r>
            <a:r>
              <a:rPr lang="sk-SK" sz="1400" b="1" dirty="0"/>
              <a:t>812</a:t>
            </a:r>
            <a:r>
              <a:rPr lang="sk-SK" sz="1400" dirty="0"/>
              <a:t>, 118 (2016).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E36ED8-99E3-2747-A20D-A7A7A2A320E7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2428973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>
                <a:solidFill>
                  <a:schemeClr val="bg1"/>
                </a:solidFill>
              </a:rPr>
              <a:t>Broad Energy </a:t>
            </a:r>
            <a:r>
              <a:rPr lang="sk-SK" sz="2800" b="1" dirty="0" err="1">
                <a:solidFill>
                  <a:schemeClr val="bg1"/>
                </a:solidFill>
              </a:rPr>
              <a:t>Germanium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detotors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CC13B01-7994-1647-83E9-C51CDA1A9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7633" y="1346697"/>
            <a:ext cx="6725874" cy="45304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4A79EE-1E56-2148-B59A-0C32458187C6}"/>
              </a:ext>
            </a:extLst>
          </p:cNvPr>
          <p:cNvSpPr txBox="1"/>
          <p:nvPr/>
        </p:nvSpPr>
        <p:spPr>
          <a:xfrm>
            <a:off x="768097" y="1036320"/>
            <a:ext cx="46695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Apporximately</a:t>
            </a:r>
            <a:r>
              <a:rPr lang="sk-SK" dirty="0"/>
              <a:t> 1 </a:t>
            </a:r>
            <a:r>
              <a:rPr lang="sk-SK" dirty="0" err="1"/>
              <a:t>MeV</a:t>
            </a:r>
            <a:r>
              <a:rPr lang="sk-SK" dirty="0"/>
              <a:t> </a:t>
            </a:r>
            <a:r>
              <a:rPr lang="sk-SK" dirty="0" err="1"/>
              <a:t>range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BEGe</a:t>
            </a:r>
            <a:r>
              <a:rPr lang="sk-SK" dirty="0"/>
              <a:t>, </a:t>
            </a:r>
            <a:r>
              <a:rPr lang="sk-SK" dirty="0" err="1"/>
              <a:t>i.e</a:t>
            </a:r>
            <a:r>
              <a:rPr lang="sk-SK" dirty="0"/>
              <a:t>. 27 </a:t>
            </a:r>
            <a:r>
              <a:rPr lang="sk-SK" dirty="0" err="1"/>
              <a:t>eV</a:t>
            </a:r>
            <a:r>
              <a:rPr lang="sk-SK" dirty="0"/>
              <a:t> per </a:t>
            </a:r>
            <a:r>
              <a:rPr lang="sk-SK" dirty="0" err="1"/>
              <a:t>channel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(</a:t>
            </a:r>
            <a:r>
              <a:rPr lang="sk-SK" dirty="0" err="1"/>
              <a:t>Almost</a:t>
            </a:r>
            <a:r>
              <a:rPr lang="sk-SK" dirty="0"/>
              <a:t>) </a:t>
            </a:r>
            <a:r>
              <a:rPr lang="sk-SK" dirty="0" err="1"/>
              <a:t>ideal</a:t>
            </a:r>
            <a:r>
              <a:rPr lang="sk-SK" dirty="0"/>
              <a:t> </a:t>
            </a:r>
            <a:r>
              <a:rPr lang="sk-SK" dirty="0" err="1"/>
              <a:t>gaussian</a:t>
            </a:r>
            <a:r>
              <a:rPr lang="sk-SK" dirty="0"/>
              <a:t> </a:t>
            </a:r>
            <a:r>
              <a:rPr lang="sk-SK" dirty="0" err="1"/>
              <a:t>peak</a:t>
            </a:r>
            <a:r>
              <a:rPr lang="sk-SK" dirty="0"/>
              <a:t> </a:t>
            </a:r>
            <a:r>
              <a:rPr lang="sk-SK" dirty="0" err="1"/>
              <a:t>shape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(</a:t>
            </a:r>
            <a:r>
              <a:rPr lang="sk-SK" dirty="0" err="1"/>
              <a:t>Almost</a:t>
            </a:r>
            <a:r>
              <a:rPr lang="sk-SK" dirty="0"/>
              <a:t>) </a:t>
            </a:r>
            <a:r>
              <a:rPr lang="sk-SK" dirty="0" err="1"/>
              <a:t>linear</a:t>
            </a:r>
            <a:r>
              <a:rPr lang="sk-SK" dirty="0"/>
              <a:t> </a:t>
            </a:r>
            <a:r>
              <a:rPr lang="sk-SK" dirty="0" err="1"/>
              <a:t>background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Rydberg-Ritz</a:t>
            </a:r>
            <a:r>
              <a:rPr lang="sk-SK" dirty="0"/>
              <a:t> </a:t>
            </a:r>
            <a:r>
              <a:rPr lang="sk-SK" dirty="0" err="1"/>
              <a:t>combination</a:t>
            </a:r>
            <a:r>
              <a:rPr lang="sk-SK" dirty="0"/>
              <a:t> </a:t>
            </a:r>
            <a:r>
              <a:rPr lang="sk-SK" dirty="0" err="1"/>
              <a:t>principle</a:t>
            </a:r>
            <a:r>
              <a:rPr lang="sk-SK" dirty="0"/>
              <a:t> to 30 </a:t>
            </a:r>
            <a:r>
              <a:rPr lang="sk-SK" dirty="0" err="1"/>
              <a:t>eV</a:t>
            </a:r>
            <a:r>
              <a:rPr lang="sk-SK" dirty="0"/>
              <a:t> </a:t>
            </a:r>
            <a:r>
              <a:rPr lang="sk-SK" dirty="0" err="1"/>
              <a:t>precision</a:t>
            </a:r>
            <a:r>
              <a:rPr lang="sk-SK" dirty="0"/>
              <a:t> (in most </a:t>
            </a:r>
            <a:r>
              <a:rPr lang="sk-SK" dirty="0" err="1"/>
              <a:t>cases</a:t>
            </a:r>
            <a:r>
              <a:rPr lang="sk-SK" dirty="0"/>
              <a:t> </a:t>
            </a:r>
            <a:r>
              <a:rPr lang="sk-SK" dirty="0" err="1"/>
              <a:t>down</a:t>
            </a:r>
            <a:r>
              <a:rPr lang="sk-SK" dirty="0"/>
              <a:t> to 10 </a:t>
            </a:r>
            <a:r>
              <a:rPr lang="sk-SK" dirty="0" err="1"/>
              <a:t>eV</a:t>
            </a:r>
            <a:r>
              <a:rPr lang="sk-SK" dirty="0"/>
              <a:t>)</a:t>
            </a:r>
          </a:p>
          <a:p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System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combined</a:t>
            </a:r>
            <a:r>
              <a:rPr lang="sk-SK" dirty="0"/>
              <a:t> </a:t>
            </a:r>
            <a:r>
              <a:rPr lang="sk-SK" dirty="0" err="1"/>
              <a:t>with</a:t>
            </a:r>
            <a:r>
              <a:rPr lang="sk-SK" dirty="0"/>
              <a:t> “</a:t>
            </a:r>
            <a:r>
              <a:rPr lang="sk-SK" dirty="0" err="1"/>
              <a:t>standard</a:t>
            </a:r>
            <a:r>
              <a:rPr lang="sk-SK" dirty="0"/>
              <a:t>“ </a:t>
            </a:r>
            <a:r>
              <a:rPr lang="sk-SK" dirty="0" err="1"/>
              <a:t>germanium</a:t>
            </a:r>
            <a:r>
              <a:rPr lang="sk-SK" dirty="0"/>
              <a:t> </a:t>
            </a:r>
            <a:r>
              <a:rPr lang="sk-SK" dirty="0" err="1"/>
              <a:t>detectors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coincidences</a:t>
            </a: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Sucessfully</a:t>
            </a:r>
            <a:r>
              <a:rPr lang="sk-SK" dirty="0"/>
              <a:t> </a:t>
            </a:r>
            <a:r>
              <a:rPr lang="sk-SK" dirty="0" err="1"/>
              <a:t>used</a:t>
            </a:r>
            <a:r>
              <a:rPr lang="sk-SK" dirty="0"/>
              <a:t> to </a:t>
            </a:r>
            <a:r>
              <a:rPr lang="sk-SK" dirty="0" err="1"/>
              <a:t>construct</a:t>
            </a:r>
            <a:r>
              <a:rPr lang="sk-SK" dirty="0"/>
              <a:t> </a:t>
            </a:r>
            <a:r>
              <a:rPr lang="sk-SK" dirty="0" err="1"/>
              <a:t>decay</a:t>
            </a:r>
            <a:r>
              <a:rPr lang="sk-SK" dirty="0"/>
              <a:t> </a:t>
            </a:r>
            <a:r>
              <a:rPr lang="sk-SK" dirty="0" err="1"/>
              <a:t>schemes</a:t>
            </a:r>
            <a:r>
              <a:rPr lang="sk-SK" dirty="0"/>
              <a:t> of </a:t>
            </a:r>
            <a:r>
              <a:rPr lang="sk-SK" baseline="30000" dirty="0"/>
              <a:t>181,183</a:t>
            </a:r>
            <a:r>
              <a:rPr lang="sk-SK" dirty="0"/>
              <a:t>Hg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C1D3DB-9BCB-B042-93D5-2BF2C82DD365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1554505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Conversion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electrons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1BB6EE5-E2BA-BF41-89E3-5AE9410EB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86" y="706627"/>
            <a:ext cx="7040100" cy="47431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D0C881D-B662-7D49-8F62-5B9E5F8816F4}"/>
              </a:ext>
            </a:extLst>
          </p:cNvPr>
          <p:cNvSpPr txBox="1"/>
          <p:nvPr/>
        </p:nvSpPr>
        <p:spPr>
          <a:xfrm>
            <a:off x="7351777" y="1011936"/>
            <a:ext cx="4401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/>
              <a:t>Resolution</a:t>
            </a:r>
            <a:r>
              <a:rPr lang="sk-SK" dirty="0"/>
              <a:t> 1.6 keV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electrons</a:t>
            </a:r>
            <a:r>
              <a:rPr lang="sk-SK" dirty="0"/>
              <a:t> </a:t>
            </a:r>
            <a:r>
              <a:rPr lang="sk-SK" dirty="0" err="1"/>
              <a:t>above</a:t>
            </a:r>
            <a:r>
              <a:rPr lang="sk-SK" dirty="0"/>
              <a:t> 100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b="1" dirty="0" err="1"/>
              <a:t>Worse</a:t>
            </a:r>
            <a:r>
              <a:rPr lang="sk-SK" b="1" dirty="0"/>
              <a:t> </a:t>
            </a:r>
            <a:r>
              <a:rPr lang="sk-SK" b="1" dirty="0" err="1"/>
              <a:t>resolution</a:t>
            </a:r>
            <a:r>
              <a:rPr lang="sk-SK" b="1" dirty="0"/>
              <a:t> </a:t>
            </a:r>
            <a:r>
              <a:rPr lang="sk-SK" b="1" dirty="0" err="1"/>
              <a:t>is</a:t>
            </a:r>
            <a:r>
              <a:rPr lang="sk-SK" b="1" dirty="0"/>
              <a:t> </a:t>
            </a:r>
            <a:r>
              <a:rPr lang="sk-SK" b="1" dirty="0" err="1"/>
              <a:t>not</a:t>
            </a:r>
            <a:r>
              <a:rPr lang="sk-SK" b="1" dirty="0"/>
              <a:t> </a:t>
            </a:r>
            <a:r>
              <a:rPr lang="sk-SK" b="1" dirty="0" err="1"/>
              <a:t>acceptable</a:t>
            </a:r>
            <a:r>
              <a:rPr lang="sk-SK" b="1" dirty="0"/>
              <a:t> </a:t>
            </a:r>
            <a:r>
              <a:rPr lang="sk-SK" b="1" dirty="0" err="1"/>
              <a:t>for</a:t>
            </a:r>
            <a:r>
              <a:rPr lang="sk-SK" b="1" dirty="0"/>
              <a:t> </a:t>
            </a:r>
            <a:r>
              <a:rPr lang="sk-SK" b="1" dirty="0" err="1"/>
              <a:t>these</a:t>
            </a:r>
            <a:r>
              <a:rPr lang="sk-SK" b="1" dirty="0"/>
              <a:t> </a:t>
            </a:r>
            <a:r>
              <a:rPr lang="sk-SK" b="1" dirty="0" err="1"/>
              <a:t>studies</a:t>
            </a:r>
            <a:endParaRPr lang="sk-SK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9025A7-19A5-F14A-999E-0BC5678112F8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3858586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Beam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time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length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justification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0940F9D-CDC5-9341-831E-ADF8171DD455}"/>
              </a:ext>
            </a:extLst>
          </p:cNvPr>
          <p:cNvSpPr txBox="1"/>
          <p:nvPr/>
        </p:nvSpPr>
        <p:spPr>
          <a:xfrm>
            <a:off x="374822" y="784654"/>
            <a:ext cx="99307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/>
              <a:t> Goal of the experiment: Spectroscopy on the level of 1 % of strongest gamma ray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E0 transitions are expected to have 1 – 6 %</a:t>
            </a:r>
          </a:p>
          <a:p>
            <a:pPr>
              <a:buFont typeface="Arial"/>
              <a:buChar char="•"/>
            </a:pPr>
            <a:endParaRPr lang="en-US" dirty="0"/>
          </a:p>
          <a:p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The yield is not a limitation, beam time estimation is based on our study of 183Hg decay (10 % of strongest gamma ray)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Increased gamma-gamma efficiency 	=&gt; factor of 3 increase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dirty="0" err="1"/>
              <a:t>Optimised</a:t>
            </a:r>
            <a:r>
              <a:rPr lang="en-US" dirty="0"/>
              <a:t> DAQ electronics		=&gt; factor of 2 increase 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Longer beam time compared with study of </a:t>
            </a:r>
            <a:r>
              <a:rPr lang="en-US" baseline="30000" dirty="0"/>
              <a:t>183</a:t>
            </a:r>
            <a:r>
              <a:rPr lang="en-US" dirty="0"/>
              <a:t>Hg =&gt; factor of 2 increase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Within 4 days of beamtime we will reach the goal.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b="1" dirty="0"/>
              <a:t>Therefore we request to add 7 shifts to remaining 5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01ABDE-41B9-F240-934E-6469CEFD219B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236916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How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can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we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use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odd</a:t>
            </a:r>
            <a:r>
              <a:rPr lang="sk-SK" sz="2800" b="1" dirty="0">
                <a:solidFill>
                  <a:schemeClr val="bg1"/>
                </a:solidFill>
              </a:rPr>
              <a:t>-Au </a:t>
            </a:r>
            <a:r>
              <a:rPr lang="sk-SK" sz="2800" b="1" dirty="0" err="1">
                <a:solidFill>
                  <a:schemeClr val="bg1"/>
                </a:solidFill>
              </a:rPr>
              <a:t>isotopes</a:t>
            </a:r>
            <a:r>
              <a:rPr lang="sk-SK" sz="2800" b="1" dirty="0">
                <a:solidFill>
                  <a:schemeClr val="bg1"/>
                </a:solidFill>
              </a:rPr>
              <a:t> to </a:t>
            </a:r>
            <a:r>
              <a:rPr lang="sk-SK" sz="2800" b="1" dirty="0" err="1">
                <a:solidFill>
                  <a:schemeClr val="bg1"/>
                </a:solidFill>
              </a:rPr>
              <a:t>understand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structure</a:t>
            </a:r>
            <a:r>
              <a:rPr lang="sk-SK" sz="2800" b="1" dirty="0">
                <a:solidFill>
                  <a:schemeClr val="bg1"/>
                </a:solidFill>
              </a:rPr>
              <a:t> of Hg and </a:t>
            </a:r>
            <a:r>
              <a:rPr lang="sk-SK" sz="2800" b="1" dirty="0" err="1">
                <a:solidFill>
                  <a:schemeClr val="bg1"/>
                </a:solidFill>
              </a:rPr>
              <a:t>Pt</a:t>
            </a:r>
            <a:r>
              <a:rPr lang="sk-SK" sz="28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6B80C3-759F-9943-9FE9-9F01BCD9DFBD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CFB35A6-228D-D94B-8990-B497844946B9}"/>
              </a:ext>
            </a:extLst>
          </p:cNvPr>
          <p:cNvSpPr txBox="1"/>
          <p:nvPr/>
        </p:nvSpPr>
        <p:spPr>
          <a:xfrm>
            <a:off x="374822" y="784654"/>
            <a:ext cx="993071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/>
              <a:t> An odd particle acts as a probe of the core</a:t>
            </a:r>
          </a:p>
          <a:p>
            <a:pPr lvl="1">
              <a:buFont typeface="Arial"/>
              <a:buChar char="•"/>
            </a:pPr>
            <a:endParaRPr lang="en-US" dirty="0"/>
          </a:p>
          <a:p>
            <a:pPr lvl="1">
              <a:buFont typeface="Arial"/>
              <a:buChar char="•"/>
            </a:pPr>
            <a:r>
              <a:rPr lang="en-US" dirty="0"/>
              <a:t> Information on independent particle states</a:t>
            </a:r>
          </a:p>
          <a:p>
            <a:pPr lvl="1"/>
            <a:r>
              <a:rPr lang="en-US" dirty="0"/>
              <a:t> </a:t>
            </a:r>
          </a:p>
          <a:p>
            <a:pPr lvl="1">
              <a:buFont typeface="Arial"/>
              <a:buChar char="•"/>
            </a:pPr>
            <a:r>
              <a:rPr lang="en-US" dirty="0"/>
              <a:t> Information on deformation: axial and </a:t>
            </a:r>
            <a:r>
              <a:rPr lang="en-US" dirty="0" err="1"/>
              <a:t>triaxial</a:t>
            </a:r>
            <a:r>
              <a:rPr lang="en-US" dirty="0"/>
              <a:t> shapes</a:t>
            </a:r>
          </a:p>
          <a:p>
            <a:pPr lvl="1">
              <a:buFont typeface="Arial"/>
              <a:buChar char="•"/>
            </a:pPr>
            <a:endParaRPr lang="en-US" dirty="0"/>
          </a:p>
          <a:p>
            <a:pPr lvl="1">
              <a:buFont typeface="Arial"/>
              <a:buChar char="•"/>
            </a:pPr>
            <a:r>
              <a:rPr lang="en-US" dirty="0"/>
              <a:t> Information on pairing from blocking</a:t>
            </a:r>
          </a:p>
          <a:p>
            <a:pPr lvl="1">
              <a:buFont typeface="Arial"/>
              <a:buChar char="•"/>
            </a:pPr>
            <a:endParaRPr lang="en-US" dirty="0"/>
          </a:p>
          <a:p>
            <a:pPr lvl="1">
              <a:buFont typeface="Arial"/>
              <a:buChar char="•"/>
            </a:pPr>
            <a:r>
              <a:rPr lang="en-US" dirty="0"/>
              <a:t> Identification of intruder states free of mixing</a:t>
            </a:r>
          </a:p>
          <a:p>
            <a:pPr lvl="1">
              <a:buFont typeface="Arial"/>
              <a:buChar char="•"/>
            </a:pPr>
            <a:endParaRPr lang="en-US" dirty="0"/>
          </a:p>
          <a:p>
            <a:pPr lvl="1">
              <a:buFont typeface="Arial"/>
              <a:buChar char="•"/>
            </a:pPr>
            <a:r>
              <a:rPr lang="en-US" dirty="0"/>
              <a:t> Information on rotational collectivity</a:t>
            </a:r>
          </a:p>
          <a:p>
            <a:pPr lvl="1"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Need of beta decay studies - non-</a:t>
            </a:r>
            <a:r>
              <a:rPr lang="en-US" dirty="0" err="1"/>
              <a:t>yrast</a:t>
            </a:r>
            <a:r>
              <a:rPr lang="en-US" dirty="0"/>
              <a:t> states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Need of in-beam studies - rotational bands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b="1" dirty="0"/>
              <a:t> One way how to probe even-even cores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52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Particle-core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coupling</a:t>
            </a:r>
            <a:r>
              <a:rPr lang="sk-SK" sz="2800" b="1" dirty="0">
                <a:solidFill>
                  <a:schemeClr val="bg1"/>
                </a:solidFill>
              </a:rPr>
              <a:t>: 0</a:t>
            </a:r>
            <a:r>
              <a:rPr lang="sk-SK" sz="2800" b="1" baseline="30000" dirty="0">
                <a:solidFill>
                  <a:schemeClr val="bg1"/>
                </a:solidFill>
              </a:rPr>
              <a:t>th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order</a:t>
            </a:r>
            <a:r>
              <a:rPr lang="sk-SK" sz="2800" b="1" dirty="0">
                <a:solidFill>
                  <a:schemeClr val="bg1"/>
                </a:solidFill>
              </a:rPr>
              <a:t> model to </a:t>
            </a:r>
            <a:r>
              <a:rPr lang="sk-SK" sz="2800" b="1" dirty="0" err="1">
                <a:solidFill>
                  <a:schemeClr val="bg1"/>
                </a:solidFill>
              </a:rPr>
              <a:t>navigate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data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630BFB9-D46B-C448-A51F-E2A15AF153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241"/>
          <a:stretch/>
        </p:blipFill>
        <p:spPr>
          <a:xfrm>
            <a:off x="146418" y="992775"/>
            <a:ext cx="6978255" cy="48903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F47E75-3A25-C74D-A388-E6FE6A899E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8740" y="736083"/>
            <a:ext cx="4811006" cy="561712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FA0B26-88F9-864D-A4EA-7A0A3EC368AB}"/>
              </a:ext>
            </a:extLst>
          </p:cNvPr>
          <p:cNvSpPr txBox="1"/>
          <p:nvPr/>
        </p:nvSpPr>
        <p:spPr>
          <a:xfrm>
            <a:off x="65574" y="6009354"/>
            <a:ext cx="4270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/>
              <a:t>J. </a:t>
            </a:r>
            <a:r>
              <a:rPr lang="sk-SK" sz="1400" dirty="0" err="1"/>
              <a:t>Meyer-ter-Vehn</a:t>
            </a:r>
            <a:r>
              <a:rPr lang="sk-SK" sz="1400" dirty="0"/>
              <a:t> </a:t>
            </a:r>
            <a:r>
              <a:rPr lang="sk-SK" sz="1400" i="1" dirty="0"/>
              <a:t>et al.</a:t>
            </a:r>
            <a:r>
              <a:rPr lang="sk-SK" sz="1400" dirty="0"/>
              <a:t>, </a:t>
            </a:r>
            <a:r>
              <a:rPr lang="sk-SK" sz="1400" dirty="0" err="1"/>
              <a:t>Phys</a:t>
            </a:r>
            <a:r>
              <a:rPr lang="sk-SK" sz="1400" dirty="0"/>
              <a:t>. Rev. </a:t>
            </a:r>
            <a:r>
              <a:rPr lang="sk-SK" sz="1400" dirty="0" err="1"/>
              <a:t>Lett</a:t>
            </a:r>
            <a:r>
              <a:rPr lang="sk-SK" sz="1400" dirty="0"/>
              <a:t>. </a:t>
            </a:r>
            <a:r>
              <a:rPr lang="sk-SK" sz="1400" b="1" dirty="0"/>
              <a:t>32</a:t>
            </a:r>
            <a:r>
              <a:rPr lang="sk-SK" sz="1400" dirty="0"/>
              <a:t>, 1383 (1974).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668837-0636-E04B-A0A9-B606FB6C1539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193441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Particle-core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coupling</a:t>
            </a:r>
            <a:r>
              <a:rPr lang="sk-SK" sz="2800" b="1" dirty="0">
                <a:solidFill>
                  <a:schemeClr val="bg1"/>
                </a:solidFill>
              </a:rPr>
              <a:t>: 0</a:t>
            </a:r>
            <a:r>
              <a:rPr lang="sk-SK" sz="2800" b="1" baseline="30000" dirty="0">
                <a:solidFill>
                  <a:schemeClr val="bg1"/>
                </a:solidFill>
              </a:rPr>
              <a:t>th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order</a:t>
            </a:r>
            <a:r>
              <a:rPr lang="sk-SK" sz="2800" b="1" dirty="0">
                <a:solidFill>
                  <a:schemeClr val="bg1"/>
                </a:solidFill>
              </a:rPr>
              <a:t> model to </a:t>
            </a:r>
            <a:r>
              <a:rPr lang="sk-SK" sz="2800" b="1" dirty="0" err="1">
                <a:solidFill>
                  <a:schemeClr val="bg1"/>
                </a:solidFill>
              </a:rPr>
              <a:t>navigate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data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FA35790D-CC6F-244B-853D-F2CE1D2D7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54" y="566880"/>
            <a:ext cx="11232292" cy="57863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71458E9-A0E0-7448-AAAF-F17EBACF9E85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1122421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Broader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picture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studies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odd</a:t>
            </a:r>
            <a:r>
              <a:rPr lang="sk-SK" sz="2800" b="1" dirty="0">
                <a:solidFill>
                  <a:schemeClr val="bg1"/>
                </a:solidFill>
              </a:rPr>
              <a:t>-Au </a:t>
            </a:r>
            <a:r>
              <a:rPr lang="sk-SK" sz="2800" b="1" dirty="0" err="1">
                <a:solidFill>
                  <a:schemeClr val="bg1"/>
                </a:solidFill>
              </a:rPr>
              <a:t>isotopes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F066721-EDD0-2341-BA51-75E16C06C93A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29FEDA-7553-7E4D-9C9F-0B48C8BB0801}"/>
              </a:ext>
            </a:extLst>
          </p:cNvPr>
          <p:cNvSpPr txBox="1"/>
          <p:nvPr/>
        </p:nvSpPr>
        <p:spPr>
          <a:xfrm>
            <a:off x="374822" y="784654"/>
            <a:ext cx="99307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/>
              <a:t> Done at ISOLDE so-far: structure of </a:t>
            </a:r>
            <a:r>
              <a:rPr lang="en-US" baseline="30000" dirty="0"/>
              <a:t>181,183</a:t>
            </a:r>
            <a:r>
              <a:rPr lang="en-US" dirty="0"/>
              <a:t>Au (4 publications, 1 PhD., 2 master and 3 bachelor theses)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In-beam gamma-ray studies performed at the University of Jyvaskyla and at </a:t>
            </a:r>
            <a:r>
              <a:rPr lang="en-US" dirty="0" err="1"/>
              <a:t>iThemba</a:t>
            </a:r>
            <a:r>
              <a:rPr lang="en-US" dirty="0"/>
              <a:t> Labs</a:t>
            </a:r>
          </a:p>
          <a:p>
            <a:pPr>
              <a:buFont typeface="Arial"/>
              <a:buChar char="•"/>
            </a:pPr>
            <a:endParaRPr lang="en-US" b="1" dirty="0"/>
          </a:p>
          <a:p>
            <a:pPr>
              <a:buFont typeface="Arial"/>
              <a:buChar char="•"/>
            </a:pPr>
            <a:r>
              <a:rPr lang="en-US" b="1" dirty="0"/>
              <a:t> </a:t>
            </a:r>
            <a:r>
              <a:rPr lang="en-US" dirty="0"/>
              <a:t>Newly discovered K isomerism in light Au isotopes (unpublished) – new research program is starting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Lifetimes measurements are foreseen</a:t>
            </a:r>
          </a:p>
          <a:p>
            <a:pPr>
              <a:buFont typeface="Arial"/>
              <a:buChar char="•"/>
            </a:pPr>
            <a:endParaRPr lang="en-US" b="1" dirty="0"/>
          </a:p>
          <a:p>
            <a:pPr>
              <a:buFont typeface="Arial"/>
              <a:buChar char="•"/>
            </a:pPr>
            <a:r>
              <a:rPr lang="en-US" b="1" dirty="0"/>
              <a:t> </a:t>
            </a:r>
            <a:r>
              <a:rPr lang="en-US" dirty="0"/>
              <a:t>These studies complement decay studies at ISOLDE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Our work has implications on understanding of even-even Hg isotopes</a:t>
            </a:r>
          </a:p>
          <a:p>
            <a:pPr>
              <a:buFont typeface="Arial"/>
              <a:buChar char="•"/>
            </a:pPr>
            <a:endParaRPr lang="en-US" b="1" dirty="0"/>
          </a:p>
          <a:p>
            <a:pPr>
              <a:buFont typeface="Arial"/>
              <a:buChar char="•"/>
            </a:pPr>
            <a:endParaRPr lang="en-US" b="1" dirty="0"/>
          </a:p>
          <a:p>
            <a:pPr>
              <a:buFont typeface="Arial"/>
              <a:buChar char="•"/>
            </a:pPr>
            <a:r>
              <a:rPr lang="en-US" b="1" dirty="0"/>
              <a:t> </a:t>
            </a:r>
            <a:r>
              <a:rPr lang="en-US" dirty="0"/>
              <a:t>We closely follow the work of laser spectroscopy specialists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469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Choice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isotope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F3FBB57-6170-1B44-8083-541AB38E6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228" y="944718"/>
            <a:ext cx="10143544" cy="52250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4D906C-DF9F-C543-B8E7-8BF739DD85D8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3356828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Choice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isotope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F3FBB57-6170-1B44-8083-541AB38E6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228" y="944718"/>
            <a:ext cx="10143544" cy="522504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7457BFB-3C03-7245-BE13-ADA545A4D1BC}"/>
              </a:ext>
            </a:extLst>
          </p:cNvPr>
          <p:cNvSpPr/>
          <p:nvPr/>
        </p:nvSpPr>
        <p:spPr>
          <a:xfrm>
            <a:off x="4056845" y="3361386"/>
            <a:ext cx="1365161" cy="16227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942309-D8DF-694E-B08D-F5F90994F730}"/>
              </a:ext>
            </a:extLst>
          </p:cNvPr>
          <p:cNvSpPr txBox="1"/>
          <p:nvPr/>
        </p:nvSpPr>
        <p:spPr>
          <a:xfrm>
            <a:off x="2149097" y="2042458"/>
            <a:ext cx="50466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>
                <a:solidFill>
                  <a:srgbClr val="FF0000"/>
                </a:solidFill>
              </a:rPr>
              <a:t>Out</a:t>
            </a:r>
            <a:r>
              <a:rPr lang="sk-SK" dirty="0">
                <a:solidFill>
                  <a:srgbClr val="FF0000"/>
                </a:solidFill>
              </a:rPr>
              <a:t> in-</a:t>
            </a:r>
            <a:r>
              <a:rPr lang="sk-SK" dirty="0" err="1">
                <a:solidFill>
                  <a:srgbClr val="FF0000"/>
                </a:solidFill>
              </a:rPr>
              <a:t>beam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work</a:t>
            </a:r>
            <a:r>
              <a:rPr lang="sk-SK" dirty="0">
                <a:solidFill>
                  <a:srgbClr val="FF0000"/>
                </a:solidFill>
              </a:rPr>
              <a:t> (JYFL):</a:t>
            </a:r>
          </a:p>
          <a:p>
            <a:r>
              <a:rPr lang="sk-SK" dirty="0" err="1">
                <a:solidFill>
                  <a:srgbClr val="FF0000"/>
                </a:solidFill>
              </a:rPr>
              <a:t>Intruder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configurations</a:t>
            </a:r>
            <a:r>
              <a:rPr lang="sk-SK" dirty="0">
                <a:solidFill>
                  <a:srgbClr val="FF0000"/>
                </a:solidFill>
              </a:rPr>
              <a:t> are </a:t>
            </a:r>
            <a:r>
              <a:rPr lang="sk-SK" dirty="0" err="1">
                <a:solidFill>
                  <a:srgbClr val="FF0000"/>
                </a:solidFill>
              </a:rPr>
              <a:t>different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sk-SK" dirty="0">
                <a:solidFill>
                  <a:srgbClr val="FF0000"/>
                </a:solidFill>
              </a:rPr>
              <a:t>M. Venhart et al., </a:t>
            </a:r>
            <a:r>
              <a:rPr lang="sk-SK" dirty="0" err="1">
                <a:solidFill>
                  <a:srgbClr val="FF0000"/>
                </a:solidFill>
              </a:rPr>
              <a:t>Phys</a:t>
            </a:r>
            <a:r>
              <a:rPr lang="sk-SK" dirty="0">
                <a:solidFill>
                  <a:srgbClr val="FF0000"/>
                </a:solidFill>
              </a:rPr>
              <a:t>. Rev. C </a:t>
            </a:r>
            <a:r>
              <a:rPr lang="sk-SK" b="1" dirty="0">
                <a:solidFill>
                  <a:srgbClr val="FF0000"/>
                </a:solidFill>
              </a:rPr>
              <a:t>95</a:t>
            </a:r>
            <a:r>
              <a:rPr lang="sk-SK" dirty="0">
                <a:solidFill>
                  <a:srgbClr val="FF0000"/>
                </a:solidFill>
              </a:rPr>
              <a:t>, 061302(R) (2017).</a:t>
            </a:r>
          </a:p>
          <a:p>
            <a:r>
              <a:rPr lang="sk-SK" dirty="0">
                <a:solidFill>
                  <a:srgbClr val="FF0000"/>
                </a:solidFill>
              </a:rPr>
              <a:t>M. Venhart et al., </a:t>
            </a:r>
            <a:r>
              <a:rPr lang="sk-SK" dirty="0" err="1">
                <a:solidFill>
                  <a:srgbClr val="FF0000"/>
                </a:solidFill>
              </a:rPr>
              <a:t>Phys</a:t>
            </a:r>
            <a:r>
              <a:rPr lang="sk-SK" dirty="0">
                <a:solidFill>
                  <a:srgbClr val="FF0000"/>
                </a:solidFill>
              </a:rPr>
              <a:t>. </a:t>
            </a:r>
            <a:r>
              <a:rPr lang="sk-SK" dirty="0" err="1">
                <a:solidFill>
                  <a:srgbClr val="FF0000"/>
                </a:solidFill>
              </a:rPr>
              <a:t>Lett</a:t>
            </a:r>
            <a:r>
              <a:rPr lang="sk-SK" dirty="0">
                <a:solidFill>
                  <a:srgbClr val="FF0000"/>
                </a:solidFill>
              </a:rPr>
              <a:t>. B </a:t>
            </a:r>
            <a:r>
              <a:rPr lang="sk-SK" b="1" dirty="0">
                <a:solidFill>
                  <a:srgbClr val="FF0000"/>
                </a:solidFill>
              </a:rPr>
              <a:t>806</a:t>
            </a:r>
            <a:r>
              <a:rPr lang="sk-SK" dirty="0">
                <a:solidFill>
                  <a:srgbClr val="FF0000"/>
                </a:solidFill>
              </a:rPr>
              <a:t>, 135488 (2020).</a:t>
            </a:r>
          </a:p>
          <a:p>
            <a:endParaRPr lang="sk-SK" dirty="0">
              <a:solidFill>
                <a:srgbClr val="FF0000"/>
              </a:solidFill>
            </a:endParaRPr>
          </a:p>
          <a:p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7E37A3-10A3-5C48-80D3-BE944090332D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</p:spTree>
    <p:extLst>
      <p:ext uri="{BB962C8B-B14F-4D97-AF65-F5344CB8AC3E}">
        <p14:creationId xmlns:p14="http://schemas.microsoft.com/office/powerpoint/2010/main" val="3092291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Choice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isotope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F3FBB57-6170-1B44-8083-541AB38E6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228" y="944718"/>
            <a:ext cx="10143544" cy="522504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7457BFB-3C03-7245-BE13-ADA545A4D1BC}"/>
              </a:ext>
            </a:extLst>
          </p:cNvPr>
          <p:cNvSpPr/>
          <p:nvPr/>
        </p:nvSpPr>
        <p:spPr>
          <a:xfrm>
            <a:off x="4056845" y="3361386"/>
            <a:ext cx="1365161" cy="16227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38E36574-A156-D140-9D2B-562AA825DE6B}"/>
              </a:ext>
            </a:extLst>
          </p:cNvPr>
          <p:cNvSpPr/>
          <p:nvPr/>
        </p:nvSpPr>
        <p:spPr>
          <a:xfrm rot="991949">
            <a:off x="7006107" y="2240926"/>
            <a:ext cx="1120462" cy="3039414"/>
          </a:xfrm>
          <a:custGeom>
            <a:avLst/>
            <a:gdLst>
              <a:gd name="connsiteX0" fmla="*/ 1120462 w 1120462"/>
              <a:gd name="connsiteY0" fmla="*/ 0 h 3039414"/>
              <a:gd name="connsiteX1" fmla="*/ 914400 w 1120462"/>
              <a:gd name="connsiteY1" fmla="*/ 1751527 h 3039414"/>
              <a:gd name="connsiteX2" fmla="*/ 0 w 1120462"/>
              <a:gd name="connsiteY2" fmla="*/ 3039414 h 303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0462" h="3039414">
                <a:moveTo>
                  <a:pt x="1120462" y="0"/>
                </a:moveTo>
                <a:cubicBezTo>
                  <a:pt x="1110803" y="622479"/>
                  <a:pt x="1101144" y="1244958"/>
                  <a:pt x="914400" y="1751527"/>
                </a:cubicBezTo>
                <a:cubicBezTo>
                  <a:pt x="727656" y="2258096"/>
                  <a:pt x="363828" y="2648755"/>
                  <a:pt x="0" y="3039414"/>
                </a:cubicBezTo>
              </a:path>
            </a:pathLst>
          </a:cu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83F1E5-837C-974B-85CD-B30DF6DDCD88}"/>
              </a:ext>
            </a:extLst>
          </p:cNvPr>
          <p:cNvSpPr txBox="1"/>
          <p:nvPr/>
        </p:nvSpPr>
        <p:spPr>
          <a:xfrm>
            <a:off x="6096000" y="1676606"/>
            <a:ext cx="3320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</a:rPr>
              <a:t>To </a:t>
            </a:r>
            <a:r>
              <a:rPr lang="sk-SK" dirty="0" err="1">
                <a:solidFill>
                  <a:srgbClr val="FF0000"/>
                </a:solidFill>
              </a:rPr>
              <a:t>understand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the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difference</a:t>
            </a:r>
            <a:r>
              <a:rPr lang="sk-SK" dirty="0">
                <a:solidFill>
                  <a:srgbClr val="FF0000"/>
                </a:solidFill>
              </a:rPr>
              <a:t>: </a:t>
            </a:r>
          </a:p>
          <a:p>
            <a:r>
              <a:rPr lang="sk-SK" dirty="0" err="1">
                <a:solidFill>
                  <a:srgbClr val="FF0000"/>
                </a:solidFill>
              </a:rPr>
              <a:t>Spectroscopic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studies</a:t>
            </a:r>
            <a:r>
              <a:rPr lang="sk-SK" dirty="0">
                <a:solidFill>
                  <a:srgbClr val="FF0000"/>
                </a:solidFill>
              </a:rPr>
              <a:t> are </a:t>
            </a:r>
            <a:r>
              <a:rPr lang="sk-SK" dirty="0" err="1">
                <a:solidFill>
                  <a:srgbClr val="FF0000"/>
                </a:solidFill>
              </a:rPr>
              <a:t>needed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66721-EDD0-2341-BA51-75E16C06C93A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8989EA-7DE5-FD43-AAFD-EE7400DE09E4}"/>
              </a:ext>
            </a:extLst>
          </p:cNvPr>
          <p:cNvSpPr txBox="1"/>
          <p:nvPr/>
        </p:nvSpPr>
        <p:spPr>
          <a:xfrm>
            <a:off x="2149097" y="2042458"/>
            <a:ext cx="50466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>
                <a:solidFill>
                  <a:srgbClr val="FF0000"/>
                </a:solidFill>
              </a:rPr>
              <a:t>Out</a:t>
            </a:r>
            <a:r>
              <a:rPr lang="sk-SK" dirty="0">
                <a:solidFill>
                  <a:srgbClr val="FF0000"/>
                </a:solidFill>
              </a:rPr>
              <a:t> in-</a:t>
            </a:r>
            <a:r>
              <a:rPr lang="sk-SK" dirty="0" err="1">
                <a:solidFill>
                  <a:srgbClr val="FF0000"/>
                </a:solidFill>
              </a:rPr>
              <a:t>beam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work</a:t>
            </a:r>
            <a:r>
              <a:rPr lang="sk-SK" dirty="0">
                <a:solidFill>
                  <a:srgbClr val="FF0000"/>
                </a:solidFill>
              </a:rPr>
              <a:t> (JYFL):</a:t>
            </a:r>
          </a:p>
          <a:p>
            <a:r>
              <a:rPr lang="sk-SK" dirty="0" err="1">
                <a:solidFill>
                  <a:srgbClr val="FF0000"/>
                </a:solidFill>
              </a:rPr>
              <a:t>Intruder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configurations</a:t>
            </a:r>
            <a:r>
              <a:rPr lang="sk-SK" dirty="0">
                <a:solidFill>
                  <a:srgbClr val="FF0000"/>
                </a:solidFill>
              </a:rPr>
              <a:t> are </a:t>
            </a:r>
            <a:r>
              <a:rPr lang="sk-SK" dirty="0" err="1">
                <a:solidFill>
                  <a:srgbClr val="FF0000"/>
                </a:solidFill>
              </a:rPr>
              <a:t>different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sk-SK" dirty="0">
                <a:solidFill>
                  <a:srgbClr val="FF0000"/>
                </a:solidFill>
              </a:rPr>
              <a:t>M. Venhart et al., </a:t>
            </a:r>
            <a:r>
              <a:rPr lang="sk-SK" dirty="0" err="1">
                <a:solidFill>
                  <a:srgbClr val="FF0000"/>
                </a:solidFill>
              </a:rPr>
              <a:t>Phys</a:t>
            </a:r>
            <a:r>
              <a:rPr lang="sk-SK" dirty="0">
                <a:solidFill>
                  <a:srgbClr val="FF0000"/>
                </a:solidFill>
              </a:rPr>
              <a:t>. Rev. C </a:t>
            </a:r>
            <a:r>
              <a:rPr lang="sk-SK" b="1" dirty="0">
                <a:solidFill>
                  <a:srgbClr val="FF0000"/>
                </a:solidFill>
              </a:rPr>
              <a:t>95</a:t>
            </a:r>
            <a:r>
              <a:rPr lang="sk-SK" dirty="0">
                <a:solidFill>
                  <a:srgbClr val="FF0000"/>
                </a:solidFill>
              </a:rPr>
              <a:t>, 061302(R) (2017).</a:t>
            </a:r>
          </a:p>
          <a:p>
            <a:r>
              <a:rPr lang="sk-SK" dirty="0">
                <a:solidFill>
                  <a:srgbClr val="FF0000"/>
                </a:solidFill>
              </a:rPr>
              <a:t>M. Venhart et al., </a:t>
            </a:r>
            <a:r>
              <a:rPr lang="sk-SK" dirty="0" err="1">
                <a:solidFill>
                  <a:srgbClr val="FF0000"/>
                </a:solidFill>
              </a:rPr>
              <a:t>Phys</a:t>
            </a:r>
            <a:r>
              <a:rPr lang="sk-SK" dirty="0">
                <a:solidFill>
                  <a:srgbClr val="FF0000"/>
                </a:solidFill>
              </a:rPr>
              <a:t>. </a:t>
            </a:r>
            <a:r>
              <a:rPr lang="sk-SK" dirty="0" err="1">
                <a:solidFill>
                  <a:srgbClr val="FF0000"/>
                </a:solidFill>
              </a:rPr>
              <a:t>Lett</a:t>
            </a:r>
            <a:r>
              <a:rPr lang="sk-SK" dirty="0">
                <a:solidFill>
                  <a:srgbClr val="FF0000"/>
                </a:solidFill>
              </a:rPr>
              <a:t>. B </a:t>
            </a:r>
            <a:r>
              <a:rPr lang="sk-SK" b="1" dirty="0">
                <a:solidFill>
                  <a:srgbClr val="FF0000"/>
                </a:solidFill>
              </a:rPr>
              <a:t>806</a:t>
            </a:r>
            <a:r>
              <a:rPr lang="sk-SK" dirty="0">
                <a:solidFill>
                  <a:srgbClr val="FF0000"/>
                </a:solidFill>
              </a:rPr>
              <a:t>, 135488 (2020).</a:t>
            </a:r>
          </a:p>
          <a:p>
            <a:endParaRPr lang="sk-SK" dirty="0">
              <a:solidFill>
                <a:srgbClr val="FF0000"/>
              </a:solidFill>
            </a:endParaRPr>
          </a:p>
          <a:p>
            <a:endParaRPr lang="sk-SK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97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9328FA-4FC1-6048-BFE2-689ABDD27D86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k-SK" sz="2800" b="1" dirty="0" err="1">
                <a:solidFill>
                  <a:schemeClr val="bg1"/>
                </a:solidFill>
              </a:rPr>
              <a:t>Choice</a:t>
            </a:r>
            <a:r>
              <a:rPr lang="sk-SK" sz="2800" b="1" dirty="0">
                <a:solidFill>
                  <a:schemeClr val="bg1"/>
                </a:solidFill>
              </a:rPr>
              <a:t> of </a:t>
            </a:r>
            <a:r>
              <a:rPr lang="sk-SK" sz="2800" b="1" dirty="0" err="1">
                <a:solidFill>
                  <a:schemeClr val="bg1"/>
                </a:solidFill>
              </a:rPr>
              <a:t>the</a:t>
            </a:r>
            <a:r>
              <a:rPr lang="sk-SK" sz="2800" b="1" dirty="0">
                <a:solidFill>
                  <a:schemeClr val="bg1"/>
                </a:solidFill>
              </a:rPr>
              <a:t> </a:t>
            </a:r>
            <a:r>
              <a:rPr lang="sk-SK" sz="2800" b="1" dirty="0" err="1">
                <a:solidFill>
                  <a:schemeClr val="bg1"/>
                </a:solidFill>
              </a:rPr>
              <a:t>isotope</a:t>
            </a:r>
            <a:endParaRPr lang="sk-SK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IPSAS_logo_transparent_dark_blue.png">
            <a:extLst>
              <a:ext uri="{FF2B5EF4-FFF2-40B4-BE49-F238E27FC236}">
                <a16:creationId xmlns:a16="http://schemas.microsoft.com/office/drawing/2014/main" id="{604CCFEA-8CC6-5945-BAA0-3F4B8251F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263" y="6452457"/>
            <a:ext cx="474095" cy="354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C6665C-F3B2-6748-8A34-7E57A245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742" y="6390283"/>
            <a:ext cx="448958" cy="455892"/>
          </a:xfrm>
          <a:prstGeom prst="rect">
            <a:avLst/>
          </a:prstGeom>
          <a:ln w="19050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F5B0BC-81DD-FA44-A060-5187D9D3455D}"/>
              </a:ext>
            </a:extLst>
          </p:cNvPr>
          <p:cNvCxnSpPr/>
          <p:nvPr/>
        </p:nvCxnSpPr>
        <p:spPr>
          <a:xfrm>
            <a:off x="0" y="6390283"/>
            <a:ext cx="12192000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F3FBB57-6170-1B44-8083-541AB38E6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228" y="944718"/>
            <a:ext cx="10143544" cy="522504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7457BFB-3C03-7245-BE13-ADA545A4D1BC}"/>
              </a:ext>
            </a:extLst>
          </p:cNvPr>
          <p:cNvSpPr/>
          <p:nvPr/>
        </p:nvSpPr>
        <p:spPr>
          <a:xfrm>
            <a:off x="4056845" y="3361386"/>
            <a:ext cx="1365161" cy="16227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66721-EDD0-2341-BA51-75E16C06C93A}"/>
              </a:ext>
            </a:extLst>
          </p:cNvPr>
          <p:cNvSpPr txBox="1"/>
          <p:nvPr/>
        </p:nvSpPr>
        <p:spPr>
          <a:xfrm>
            <a:off x="-24714" y="6365569"/>
            <a:ext cx="3345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300" b="1" dirty="0">
                <a:solidFill>
                  <a:srgbClr val="002060"/>
                </a:solidFill>
              </a:rPr>
              <a:t>Martin Venhart: </a:t>
            </a:r>
            <a:r>
              <a:rPr lang="sk-SK" sz="1300" b="1" dirty="0" err="1">
                <a:solidFill>
                  <a:srgbClr val="002060"/>
                </a:solidFill>
              </a:rPr>
              <a:t>Structure</a:t>
            </a:r>
            <a:r>
              <a:rPr lang="sk-SK" sz="1300" b="1" dirty="0">
                <a:solidFill>
                  <a:srgbClr val="002060"/>
                </a:solidFill>
              </a:rPr>
              <a:t> of </a:t>
            </a:r>
            <a:r>
              <a:rPr lang="sk-SK" sz="1300" b="1" dirty="0" err="1">
                <a:solidFill>
                  <a:srgbClr val="002060"/>
                </a:solidFill>
              </a:rPr>
              <a:t>Odd</a:t>
            </a:r>
            <a:r>
              <a:rPr lang="sk-SK" sz="1300" b="1" dirty="0">
                <a:solidFill>
                  <a:srgbClr val="002060"/>
                </a:solidFill>
              </a:rPr>
              <a:t>-Au </a:t>
            </a:r>
            <a:r>
              <a:rPr lang="sk-SK" sz="1300" b="1" dirty="0" err="1">
                <a:solidFill>
                  <a:srgbClr val="002060"/>
                </a:solidFill>
              </a:rPr>
              <a:t>Isotopes</a:t>
            </a:r>
            <a:endParaRPr lang="sk-SK" sz="1300" b="1" dirty="0">
              <a:solidFill>
                <a:srgbClr val="002060"/>
              </a:solidFill>
            </a:endParaRPr>
          </a:p>
          <a:p>
            <a:r>
              <a:rPr lang="sk-SK" sz="1300" dirty="0"/>
              <a:t>64</a:t>
            </a:r>
            <a:r>
              <a:rPr lang="sk-SK" sz="1300" i="1" baseline="30000" dirty="0"/>
              <a:t>th</a:t>
            </a:r>
            <a:r>
              <a:rPr lang="sk-SK" sz="1300" dirty="0"/>
              <a:t> </a:t>
            </a:r>
            <a:r>
              <a:rPr lang="sk-SK" sz="1300" dirty="0" err="1"/>
              <a:t>meeting</a:t>
            </a:r>
            <a:r>
              <a:rPr lang="sk-SK" sz="1300" dirty="0"/>
              <a:t> of </a:t>
            </a:r>
            <a:r>
              <a:rPr lang="sk-SK" sz="1300" dirty="0" err="1"/>
              <a:t>the</a:t>
            </a:r>
            <a:r>
              <a:rPr lang="sk-SK" sz="1300" dirty="0"/>
              <a:t> INTC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48E1652-0BD2-C847-83A1-B8B10C446A6A}"/>
              </a:ext>
            </a:extLst>
          </p:cNvPr>
          <p:cNvCxnSpPr/>
          <p:nvPr/>
        </p:nvCxnSpPr>
        <p:spPr>
          <a:xfrm>
            <a:off x="7122017" y="3216823"/>
            <a:ext cx="0" cy="10589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AB79BF6-FF49-5143-A928-5DC62059D3B5}"/>
              </a:ext>
            </a:extLst>
          </p:cNvPr>
          <p:cNvSpPr txBox="1"/>
          <p:nvPr/>
        </p:nvSpPr>
        <p:spPr>
          <a:xfrm>
            <a:off x="6460521" y="2650468"/>
            <a:ext cx="132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aseline="30000" dirty="0">
                <a:solidFill>
                  <a:srgbClr val="FF0000"/>
                </a:solidFill>
              </a:rPr>
              <a:t>185</a:t>
            </a:r>
            <a:r>
              <a:rPr lang="sk-SK" dirty="0">
                <a:solidFill>
                  <a:srgbClr val="FF0000"/>
                </a:solidFill>
              </a:rPr>
              <a:t>Hg </a:t>
            </a:r>
            <a:r>
              <a:rPr lang="sk-SK" dirty="0" err="1">
                <a:solidFill>
                  <a:srgbClr val="FF0000"/>
                </a:solidFill>
              </a:rPr>
              <a:t>decay</a:t>
            </a:r>
            <a:r>
              <a:rPr lang="sk-SK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9450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5527</TotalTime>
  <Words>883</Words>
  <Application>Microsoft Macintosh PowerPoint</Application>
  <PresentationFormat>Widescreen</PresentationFormat>
  <Paragraphs>153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Venhart</dc:creator>
  <cp:lastModifiedBy>Martin Venhart</cp:lastModifiedBy>
  <cp:revision>99</cp:revision>
  <dcterms:created xsi:type="dcterms:W3CDTF">2019-03-23T20:49:08Z</dcterms:created>
  <dcterms:modified xsi:type="dcterms:W3CDTF">2020-06-09T10:39:31Z</dcterms:modified>
</cp:coreProperties>
</file>