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7" r:id="rId2"/>
    <p:sldMasterId id="2147483685" r:id="rId3"/>
  </p:sldMasterIdLst>
  <p:notesMasterIdLst>
    <p:notesMasterId r:id="rId28"/>
  </p:notesMasterIdLst>
  <p:handoutMasterIdLst>
    <p:handoutMasterId r:id="rId29"/>
  </p:handoutMasterIdLst>
  <p:sldIdLst>
    <p:sldId id="299" r:id="rId4"/>
    <p:sldId id="387" r:id="rId5"/>
    <p:sldId id="396" r:id="rId6"/>
    <p:sldId id="394" r:id="rId7"/>
    <p:sldId id="395" r:id="rId8"/>
    <p:sldId id="397" r:id="rId9"/>
    <p:sldId id="398" r:id="rId10"/>
    <p:sldId id="408" r:id="rId11"/>
    <p:sldId id="400" r:id="rId12"/>
    <p:sldId id="414" r:id="rId13"/>
    <p:sldId id="415" r:id="rId14"/>
    <p:sldId id="410" r:id="rId15"/>
    <p:sldId id="403" r:id="rId16"/>
    <p:sldId id="404" r:id="rId17"/>
    <p:sldId id="405" r:id="rId18"/>
    <p:sldId id="406" r:id="rId19"/>
    <p:sldId id="407" r:id="rId20"/>
    <p:sldId id="402" r:id="rId21"/>
    <p:sldId id="413" r:id="rId22"/>
    <p:sldId id="411" r:id="rId23"/>
    <p:sldId id="409" r:id="rId24"/>
    <p:sldId id="417" r:id="rId25"/>
    <p:sldId id="412" r:id="rId26"/>
    <p:sldId id="416" r:id="rId2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AC9EB8F9-EAB1-4EB6-B482-9773ABE7B79A}">
          <p14:sldIdLst>
            <p14:sldId id="299"/>
            <p14:sldId id="387"/>
            <p14:sldId id="396"/>
            <p14:sldId id="394"/>
            <p14:sldId id="395"/>
            <p14:sldId id="397"/>
            <p14:sldId id="398"/>
            <p14:sldId id="408"/>
            <p14:sldId id="400"/>
            <p14:sldId id="414"/>
            <p14:sldId id="415"/>
            <p14:sldId id="410"/>
          </p14:sldIdLst>
        </p14:section>
        <p14:section name="Backup" id="{508EEBF4-6643-4E69-9E76-2F9E53553055}">
          <p14:sldIdLst>
            <p14:sldId id="403"/>
            <p14:sldId id="404"/>
            <p14:sldId id="405"/>
            <p14:sldId id="406"/>
            <p14:sldId id="407"/>
            <p14:sldId id="402"/>
            <p14:sldId id="413"/>
            <p14:sldId id="411"/>
            <p14:sldId id="409"/>
            <p14:sldId id="417"/>
            <p14:sldId id="412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314E5E"/>
    <a:srgbClr val="1F8EB0"/>
    <a:srgbClr val="166A84"/>
    <a:srgbClr val="4C92C3"/>
    <a:srgbClr val="DA8232"/>
    <a:srgbClr val="1D8DB0"/>
    <a:srgbClr val="CBECF6"/>
    <a:srgbClr val="62C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69" autoAdjust="0"/>
    <p:restoredTop sz="96437" autoAdjust="0"/>
  </p:normalViewPr>
  <p:slideViewPr>
    <p:cSldViewPr snapToGrid="0">
      <p:cViewPr varScale="1">
        <p:scale>
          <a:sx n="113" d="100"/>
          <a:sy n="113" d="100"/>
        </p:scale>
        <p:origin x="1350" y="84"/>
      </p:cViewPr>
      <p:guideLst>
        <p:guide orient="horz" pos="2160"/>
        <p:guide pos="363"/>
      </p:guideLst>
    </p:cSldViewPr>
  </p:slideViewPr>
  <p:outlineViewPr>
    <p:cViewPr>
      <p:scale>
        <a:sx n="33" d="100"/>
        <a:sy n="33" d="100"/>
      </p:scale>
      <p:origin x="0" y="-15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92"/>
    </p:cViewPr>
  </p:sorterViewPr>
  <p:notesViewPr>
    <p:cSldViewPr snapToGrid="0">
      <p:cViewPr>
        <p:scale>
          <a:sx n="130" d="100"/>
          <a:sy n="130" d="100"/>
        </p:scale>
        <p:origin x="2088" y="-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1B916-2353-4FAD-9309-8A9A64CD5697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51B3D-EC2A-4C06-AC6B-86864D879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27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67E3-005B-4A5B-A64B-4E620D6532D3}" type="datetimeFigureOut">
              <a:rPr lang="nl-NL" smtClean="0"/>
              <a:t>24-6-2020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6EB55-D046-4316-A421-6DEA4C9E91D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21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6264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474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144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</p:spPr>
      </p:sp>
      <p:sp>
        <p:nvSpPr>
          <p:cNvPr id="1111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8160" cy="39092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112" name="TextShape 3"/>
          <p:cNvSpPr txBox="1"/>
          <p:nvPr/>
        </p:nvSpPr>
        <p:spPr>
          <a:xfrm>
            <a:off x="3850560" y="9430200"/>
            <a:ext cx="2945520" cy="4982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CB9457FA-FAAE-40D9-8E41-4DFD38073F3D}" type="slidenum">
              <a:rPr lang="nl-NL" sz="1200" b="0" strike="noStrike" spc="-1">
                <a:solidFill>
                  <a:srgbClr val="000000"/>
                </a:solidFill>
                <a:latin typeface="Calibri"/>
              </a:rPr>
              <a:t>13</a:t>
            </a:fld>
            <a:endParaRPr lang="en-GB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18245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</p:spPr>
      </p:sp>
      <p:sp>
        <p:nvSpPr>
          <p:cNvPr id="1120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8160" cy="39092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121" name="TextShape 3"/>
          <p:cNvSpPr txBox="1"/>
          <p:nvPr/>
        </p:nvSpPr>
        <p:spPr>
          <a:xfrm>
            <a:off x="3850560" y="9430200"/>
            <a:ext cx="2945520" cy="4982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BD895A7-CA36-4E12-9B32-84878C097743}" type="slidenum">
              <a:rPr lang="nl-NL" sz="1200" b="0" strike="noStrike" spc="-1">
                <a:solidFill>
                  <a:srgbClr val="000000"/>
                </a:solidFill>
                <a:latin typeface="Calibri"/>
              </a:rPr>
              <a:t>14</a:t>
            </a:fld>
            <a:endParaRPr lang="en-GB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1066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</p:spPr>
      </p:sp>
      <p:sp>
        <p:nvSpPr>
          <p:cNvPr id="1123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8160" cy="39092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124" name="TextShape 3"/>
          <p:cNvSpPr txBox="1"/>
          <p:nvPr/>
        </p:nvSpPr>
        <p:spPr>
          <a:xfrm>
            <a:off x="3850560" y="9430200"/>
            <a:ext cx="2945520" cy="4982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25706F0-CBC1-4419-B26A-2345F10F0DFD}" type="slidenum">
              <a:rPr lang="nl-NL" sz="1200" b="0" strike="noStrike" spc="-1">
                <a:solidFill>
                  <a:srgbClr val="000000"/>
                </a:solidFill>
                <a:latin typeface="Calibri"/>
              </a:rPr>
              <a:t>15</a:t>
            </a:fld>
            <a:endParaRPr lang="en-GB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3458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</p:spPr>
      </p:sp>
      <p:sp>
        <p:nvSpPr>
          <p:cNvPr id="1126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8160" cy="39092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127" name="TextShape 3"/>
          <p:cNvSpPr txBox="1"/>
          <p:nvPr/>
        </p:nvSpPr>
        <p:spPr>
          <a:xfrm>
            <a:off x="3850560" y="9430200"/>
            <a:ext cx="2945520" cy="4982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FA56703-018F-4D3A-AC0F-E43686082E17}" type="slidenum">
              <a:rPr lang="nl-NL" sz="1200" b="0" strike="noStrike" spc="-1">
                <a:solidFill>
                  <a:srgbClr val="000000"/>
                </a:solidFill>
                <a:latin typeface="Calibri"/>
              </a:rPr>
              <a:t>16</a:t>
            </a:fld>
            <a:endParaRPr lang="en-GB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4045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</p:spPr>
      </p:sp>
      <p:sp>
        <p:nvSpPr>
          <p:cNvPr id="1111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8160" cy="39092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112" name="TextShape 3"/>
          <p:cNvSpPr txBox="1"/>
          <p:nvPr/>
        </p:nvSpPr>
        <p:spPr>
          <a:xfrm>
            <a:off x="3850560" y="9430200"/>
            <a:ext cx="2945520" cy="4982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CB9457FA-FAAE-40D9-8E41-4DFD38073F3D}" type="slidenum">
              <a:rPr lang="nl-NL" sz="1200" b="0" strike="noStrike" spc="-1">
                <a:solidFill>
                  <a:srgbClr val="000000"/>
                </a:solidFill>
                <a:latin typeface="Calibri"/>
              </a:rPr>
              <a:t>17</a:t>
            </a:fld>
            <a:endParaRPr lang="en-GB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57763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81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303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8290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4332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51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922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452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472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022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714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732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3061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1" y="1350253"/>
            <a:ext cx="4648209" cy="5507747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2" name="Rechthoek 11"/>
          <p:cNvSpPr/>
          <p:nvPr userDrawn="1"/>
        </p:nvSpPr>
        <p:spPr>
          <a:xfrm>
            <a:off x="0" y="4679576"/>
            <a:ext cx="9144000" cy="21759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91440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10" name="Titel 1"/>
          <p:cNvSpPr>
            <a:spLocks noGrp="1"/>
          </p:cNvSpPr>
          <p:nvPr>
            <p:ph type="ctrTitle"/>
          </p:nvPr>
        </p:nvSpPr>
        <p:spPr>
          <a:xfrm>
            <a:off x="576000" y="1080000"/>
            <a:ext cx="4919366" cy="4024798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1" name="Ondertitel 2"/>
          <p:cNvSpPr>
            <a:spLocks noGrp="1"/>
          </p:cNvSpPr>
          <p:nvPr>
            <p:ph type="subTitle" idx="1"/>
          </p:nvPr>
        </p:nvSpPr>
        <p:spPr>
          <a:xfrm>
            <a:off x="576000" y="5392800"/>
            <a:ext cx="4919366" cy="82079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6071365" y="1646238"/>
            <a:ext cx="2498893" cy="4567361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" t="68379" r="154" b="-85"/>
          <a:stretch/>
        </p:blipFill>
        <p:spPr>
          <a:xfrm>
            <a:off x="4483894" y="5105400"/>
            <a:ext cx="4652963" cy="17463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1590"/>
          <a:stretch/>
        </p:blipFill>
        <p:spPr>
          <a:xfrm>
            <a:off x="4486266" y="1340728"/>
            <a:ext cx="4648209" cy="376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196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29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785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76360" y="1656000"/>
            <a:ext cx="7991640" cy="4392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5050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91440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1" y="1350253"/>
            <a:ext cx="4648209" cy="55077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6516950" cy="238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5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6516947" cy="165599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871740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  <p15:guide id="2" pos="446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1" y="701033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516951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516951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6D18C7-4785-6843-89F6-D34F61E33A9B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14813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46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1" y="702253"/>
            <a:ext cx="4648209" cy="5507747"/>
          </a:xfrm>
          <a:prstGeom prst="rect">
            <a:avLst/>
          </a:prstGeom>
        </p:spPr>
      </p:pic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516951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E43DB05-A793-C64C-A8AB-0586BE9B45D0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14414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46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9144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350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91449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35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1" y="360000"/>
            <a:ext cx="1513601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44" y="1350253"/>
            <a:ext cx="3486157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432003" y="4359605"/>
            <a:ext cx="6250499" cy="1655999"/>
          </a:xfrm>
        </p:spPr>
        <p:txBody>
          <a:bodyPr lIns="0" tIns="0" rIns="0" bIns="0"/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2000" y="1800000"/>
            <a:ext cx="6250500" cy="238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24548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9144900" cy="620756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35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A6AC-413A-4F99-B6BF-645C4BCE8118}" type="datetime1">
              <a:rPr lang="nl-BE" smtClean="0"/>
              <a:t>24/06/2020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IKS, KU Leuven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44" y="675127"/>
            <a:ext cx="3486157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32003" y="1800000"/>
            <a:ext cx="6250499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32003" y="4359600"/>
            <a:ext cx="6250499" cy="1501200"/>
          </a:xfrm>
        </p:spPr>
        <p:txBody>
          <a:bodyPr lIns="0" tIns="0" rIns="0" bIns="0"/>
          <a:lstStyle>
            <a:lvl1pPr marL="0" indent="0">
              <a:buNone/>
              <a:defRPr sz="1800" baseline="0">
                <a:solidFill>
                  <a:srgbClr val="005E77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51397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94757-E557-475C-A895-D763FF9C1620}" type="datetime1">
              <a:rPr lang="nl-BE" smtClean="0"/>
              <a:t>24/06/2020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IKS, KU Leuven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44" y="675127"/>
            <a:ext cx="3486157" cy="5507747"/>
          </a:xfrm>
          <a:prstGeom prst="rect">
            <a:avLst/>
          </a:prstGeom>
        </p:spPr>
      </p:pic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32003" y="4359600"/>
            <a:ext cx="6250499" cy="1501200"/>
          </a:xfrm>
        </p:spPr>
        <p:txBody>
          <a:bodyPr lIns="0" tIns="0" rIns="0" bIns="0"/>
          <a:lstStyle>
            <a:lvl1pPr marL="0" indent="0">
              <a:buNone/>
              <a:defRPr sz="1800" baseline="0">
                <a:solidFill>
                  <a:srgbClr val="2F4D5D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453355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905933"/>
            <a:ext cx="3924000" cy="51420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738" y="905933"/>
            <a:ext cx="3924000" cy="51420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3A2B-69FB-D149-851B-406C9AA9C106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6939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269C-3B7C-F947-B90A-EBFC25B242E8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6263" y="939800"/>
            <a:ext cx="7991475" cy="5108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653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269C-3B7C-F947-B90A-EBFC25B242E8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6263" y="1655999"/>
            <a:ext cx="7991475" cy="43923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7991738" cy="512133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0397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0" y="1800000"/>
            <a:ext cx="4921624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4359600"/>
            <a:ext cx="4921624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BD3098-FC3D-854E-BF2B-50032629A4EC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6071365" y="663108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15" name="Tijdelijke aanduiding voor afbeelding 2"/>
          <p:cNvSpPr>
            <a:spLocks noGrp="1"/>
          </p:cNvSpPr>
          <p:nvPr>
            <p:ph type="pic" sz="quarter" idx="18"/>
          </p:nvPr>
        </p:nvSpPr>
        <p:spPr>
          <a:xfrm>
            <a:off x="6071364" y="3435334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2290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4921200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4921200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B2EC51B-A9B6-B847-B4B9-09B09BE290BE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6071365" y="663108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afbeelding 2"/>
          <p:cNvSpPr>
            <a:spLocks noGrp="1"/>
          </p:cNvSpPr>
          <p:nvPr>
            <p:ph type="pic" sz="quarter" idx="18"/>
          </p:nvPr>
        </p:nvSpPr>
        <p:spPr>
          <a:xfrm>
            <a:off x="6071364" y="3435334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619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656000"/>
            <a:ext cx="3924000" cy="439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738" y="1656000"/>
            <a:ext cx="3924000" cy="439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3A2B-69FB-D149-851B-406C9AA9C106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63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459" y="1656000"/>
            <a:ext cx="3924000" cy="5760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3459" y="2339788"/>
            <a:ext cx="3924000" cy="3708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49" y="1656000"/>
            <a:ext cx="3924000" cy="5760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49" y="2339789"/>
            <a:ext cx="3924000" cy="37085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B95A-7E6C-A743-94EC-7F5A29C7E15A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2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53F7-FB60-904B-8239-0B6C206B7089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36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88C49-5D4D-9D42-B5C5-969639EAD0D5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36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68772" y="860612"/>
            <a:ext cx="7806456" cy="44851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5662-F80C-2C49-BBB6-402559CE3348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8493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6"/>
          <p:cNvSpPr/>
          <p:nvPr userDrawn="1"/>
        </p:nvSpPr>
        <p:spPr>
          <a:xfrm>
            <a:off x="0" y="6210000"/>
            <a:ext cx="9144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F2D009E-8D2A-A242-9E5F-24710582AAB4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200" y="6353999"/>
            <a:ext cx="1008305" cy="360000"/>
          </a:xfrm>
          <a:prstGeom prst="rect">
            <a:avLst/>
          </a:prstGeom>
        </p:spPr>
      </p:pic>
      <p:sp>
        <p:nvSpPr>
          <p:cNvPr id="13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286250" y="6210000"/>
            <a:ext cx="369255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dirty="0"/>
              <a:t>Instituut voor Kern- en Stralingsfysica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7991738" cy="588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1655999"/>
            <a:ext cx="7991738" cy="439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4497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4" r:id="rId4"/>
    <p:sldLayoutId id="2147483664" r:id="rId5"/>
    <p:sldLayoutId id="2147483665" r:id="rId6"/>
    <p:sldLayoutId id="2147483666" r:id="rId7"/>
    <p:sldLayoutId id="2147483667" r:id="rId8"/>
    <p:sldLayoutId id="2147483676" r:id="rId9"/>
    <p:sldLayoutId id="2147483691" r:id="rId10"/>
    <p:sldLayoutId id="214748369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16" userDrawn="1">
          <p15:clr>
            <a:srgbClr val="F26B43"/>
          </p15:clr>
        </p15:guide>
        <p15:guide id="2" pos="5397" userDrawn="1">
          <p15:clr>
            <a:srgbClr val="F26B43"/>
          </p15:clr>
        </p15:guide>
        <p15:guide id="3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6"/>
          <p:cNvSpPr/>
          <p:nvPr userDrawn="1"/>
        </p:nvSpPr>
        <p:spPr>
          <a:xfrm>
            <a:off x="0" y="6210000"/>
            <a:ext cx="9144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9950B540-FFE9-114B-82F2-E50E718A477E}" type="datetime1">
              <a:rPr lang="en-US" smtClean="0"/>
              <a:t>6/24/2020</a:t>
            </a:fld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200" y="6353999"/>
            <a:ext cx="1008305" cy="360000"/>
          </a:xfrm>
          <a:prstGeom prst="rect">
            <a:avLst/>
          </a:prstGeom>
        </p:spPr>
      </p:pic>
      <p:sp>
        <p:nvSpPr>
          <p:cNvPr id="13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286250" y="6210000"/>
            <a:ext cx="369255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Instituut voor Kern- en Stralingsfysica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939800"/>
            <a:ext cx="7991738" cy="5153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8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2" r:id="rId2"/>
    <p:sldLayoutId id="214748368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26" userDrawn="1">
          <p15:clr>
            <a:srgbClr val="F26B43"/>
          </p15:clr>
        </p15:guide>
        <p15:guide id="2" pos="5397" userDrawn="1">
          <p15:clr>
            <a:srgbClr val="F26B43"/>
          </p15:clr>
        </p15:guide>
        <p15:guide id="3" orient="horz" pos="3816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9144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35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900" y="6353999"/>
            <a:ext cx="756229" cy="360000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32000" y="939800"/>
            <a:ext cx="8280900" cy="518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080000" y="6210000"/>
            <a:ext cx="54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9AE18F8D-68AF-4241-9984-9BAD35FEDA59}" type="datetime1">
              <a:rPr lang="nl-BE" smtClean="0"/>
              <a:t>24/06/2020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525200" y="6210000"/>
            <a:ext cx="37449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75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IKS, KU Leuven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32000" y="6210000"/>
            <a:ext cx="486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357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hf hd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5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35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35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8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70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3.png"/><Relationship Id="rId5" Type="http://schemas.openxmlformats.org/officeDocument/2006/relationships/image" Target="../media/image49.png"/><Relationship Id="rId4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24.png"/><Relationship Id="rId4" Type="http://schemas.openxmlformats.org/officeDocument/2006/relationships/image" Target="../media/image5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12388" y="1333285"/>
            <a:ext cx="8502097" cy="2272776"/>
          </a:xfrm>
        </p:spPr>
        <p:txBody>
          <a:bodyPr/>
          <a:lstStyle/>
          <a:p>
            <a:pPr algn="ctr"/>
            <a:r>
              <a:rPr lang="en-GB" sz="3000" dirty="0" smtClean="0"/>
              <a:t>Study of the Radiative Decay of the </a:t>
            </a:r>
            <a:br>
              <a:rPr lang="en-GB" sz="3000" dirty="0" smtClean="0"/>
            </a:br>
            <a:r>
              <a:rPr lang="en-GB" sz="3000" dirty="0" smtClean="0"/>
              <a:t>Low-Energy Isomer in </a:t>
            </a:r>
            <a:r>
              <a:rPr lang="en-GB" sz="3000" baseline="30000" dirty="0" smtClean="0"/>
              <a:t>229</a:t>
            </a:r>
            <a:r>
              <a:rPr lang="en-GB" sz="3000" dirty="0" smtClean="0"/>
              <a:t>Th</a:t>
            </a:r>
            <a:br>
              <a:rPr lang="en-GB" sz="3000" dirty="0" smtClean="0"/>
            </a:br>
            <a:r>
              <a:rPr lang="en-GB" sz="3000" dirty="0" smtClean="0"/>
              <a:t> </a:t>
            </a:r>
            <a:endParaRPr lang="en-GB" sz="3000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8856" y="5839085"/>
            <a:ext cx="5034643" cy="1255135"/>
          </a:xfrm>
        </p:spPr>
        <p:txBody>
          <a:bodyPr>
            <a:normAutofit/>
          </a:bodyPr>
          <a:lstStyle/>
          <a:p>
            <a:r>
              <a:rPr lang="en-GB" sz="1400" dirty="0" smtClean="0"/>
              <a:t>64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INTC meeting</a:t>
            </a:r>
            <a:endParaRPr lang="en-GB" sz="1400" noProof="0" dirty="0" smtClean="0"/>
          </a:p>
          <a:p>
            <a:r>
              <a:rPr lang="en-GB" sz="1400" noProof="0" dirty="0" smtClean="0"/>
              <a:t>24/06/2020</a:t>
            </a:r>
            <a:endParaRPr lang="en-GB" sz="1400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1" y="2993510"/>
            <a:ext cx="9144000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S. </a:t>
            </a:r>
            <a:r>
              <a:rPr lang="en-US" sz="1400" dirty="0" smtClean="0">
                <a:solidFill>
                  <a:schemeClr val="bg1"/>
                </a:solidFill>
              </a:rPr>
              <a:t>Kraemer</a:t>
            </a:r>
            <a:r>
              <a:rPr lang="en-US" sz="1400" baseline="30000" dirty="0" smtClean="0">
                <a:solidFill>
                  <a:schemeClr val="bg1"/>
                </a:solidFill>
              </a:rPr>
              <a:t>1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>
                <a:solidFill>
                  <a:schemeClr val="bg1"/>
                </a:solidFill>
              </a:rPr>
              <a:t>K. Beeks</a:t>
            </a:r>
            <a:r>
              <a:rPr lang="en-US" sz="1400" baseline="30000" dirty="0">
                <a:solidFill>
                  <a:schemeClr val="bg1"/>
                </a:solidFill>
              </a:rPr>
              <a:t>2</a:t>
            </a:r>
            <a:r>
              <a:rPr lang="en-US" sz="1400" dirty="0">
                <a:solidFill>
                  <a:schemeClr val="bg1"/>
                </a:solidFill>
              </a:rPr>
              <a:t>, M. Block</a:t>
            </a:r>
            <a:r>
              <a:rPr lang="en-US" sz="1400" baseline="30000" dirty="0">
                <a:solidFill>
                  <a:schemeClr val="bg1"/>
                </a:solidFill>
              </a:rPr>
              <a:t>3</a:t>
            </a:r>
            <a:r>
              <a:rPr lang="en-US" sz="1400" dirty="0">
                <a:solidFill>
                  <a:schemeClr val="bg1"/>
                </a:solidFill>
              </a:rPr>
              <a:t>, T. Cocolios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J.G. Correia</a:t>
            </a: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, S. Cottenier</a:t>
            </a:r>
            <a:r>
              <a:rPr lang="en-US" sz="1400" baseline="30000" dirty="0">
                <a:solidFill>
                  <a:schemeClr val="bg1"/>
                </a:solidFill>
              </a:rPr>
              <a:t>5</a:t>
            </a:r>
            <a:r>
              <a:rPr lang="en-US" sz="1400" dirty="0">
                <a:solidFill>
                  <a:schemeClr val="bg1"/>
                </a:solidFill>
              </a:rPr>
              <a:t>, H. De </a:t>
            </a:r>
            <a:r>
              <a:rPr lang="en-US" sz="1400" dirty="0" smtClean="0">
                <a:solidFill>
                  <a:schemeClr val="bg1"/>
                </a:solidFill>
              </a:rPr>
              <a:t>Witte</a:t>
            </a:r>
            <a:r>
              <a:rPr lang="en-US" sz="1400" baseline="30000" dirty="0" smtClean="0">
                <a:solidFill>
                  <a:schemeClr val="bg1"/>
                </a:solidFill>
              </a:rPr>
              <a:t>1</a:t>
            </a:r>
            <a:r>
              <a:rPr lang="en-US" sz="1400" dirty="0" smtClean="0">
                <a:solidFill>
                  <a:schemeClr val="bg1"/>
                </a:solidFill>
              </a:rPr>
              <a:t>, K</a:t>
            </a:r>
            <a:r>
              <a:rPr lang="en-US" sz="1400" dirty="0">
                <a:solidFill>
                  <a:schemeClr val="bg1"/>
                </a:solidFill>
              </a:rPr>
              <a:t>. Dockx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 smtClean="0">
                <a:solidFill>
                  <a:schemeClr val="bg1"/>
                </a:solidFill>
              </a:rPr>
              <a:t>,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R. Ferrer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S. Geldhof</a:t>
            </a:r>
            <a:r>
              <a:rPr lang="en-US" sz="1400" baseline="30000" dirty="0">
                <a:solidFill>
                  <a:schemeClr val="bg1"/>
                </a:solidFill>
              </a:rPr>
              <a:t>6</a:t>
            </a:r>
            <a:r>
              <a:rPr lang="en-US" sz="1400" dirty="0">
                <a:solidFill>
                  <a:schemeClr val="bg1"/>
                </a:solidFill>
              </a:rPr>
              <a:t>, U. </a:t>
            </a:r>
            <a:r>
              <a:rPr lang="en-US" sz="1400" dirty="0" smtClean="0">
                <a:solidFill>
                  <a:schemeClr val="bg1"/>
                </a:solidFill>
              </a:rPr>
              <a:t>K</a:t>
            </a:r>
            <a:r>
              <a:rPr lang="en-US" sz="1400" dirty="0">
                <a:solidFill>
                  <a:schemeClr val="bg1"/>
                </a:solidFill>
              </a:rPr>
              <a:t>ö</a:t>
            </a:r>
            <a:r>
              <a:rPr lang="en-US" sz="1400" dirty="0" smtClean="0">
                <a:solidFill>
                  <a:schemeClr val="bg1"/>
                </a:solidFill>
              </a:rPr>
              <a:t>ster</a:t>
            </a:r>
            <a:r>
              <a:rPr lang="en-US" sz="1400" baseline="30000" dirty="0" smtClean="0">
                <a:solidFill>
                  <a:schemeClr val="bg1"/>
                </a:solidFill>
              </a:rPr>
              <a:t>7</a:t>
            </a:r>
            <a:r>
              <a:rPr lang="en-US" sz="1400" dirty="0">
                <a:solidFill>
                  <a:schemeClr val="bg1"/>
                </a:solidFill>
              </a:rPr>
              <a:t>, M. Laatiaoui</a:t>
            </a:r>
            <a:r>
              <a:rPr lang="en-US" sz="1400" baseline="30000" dirty="0">
                <a:solidFill>
                  <a:schemeClr val="bg1"/>
                </a:solidFill>
              </a:rPr>
              <a:t>8</a:t>
            </a:r>
            <a:r>
              <a:rPr lang="en-US" sz="1400" dirty="0">
                <a:solidFill>
                  <a:schemeClr val="bg1"/>
                </a:solidFill>
              </a:rPr>
              <a:t>, R. Lica</a:t>
            </a: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, P.-C. </a:t>
            </a:r>
            <a:r>
              <a:rPr lang="en-US" sz="1400" dirty="0" smtClean="0">
                <a:solidFill>
                  <a:schemeClr val="bg1"/>
                </a:solidFill>
              </a:rPr>
              <a:t>Lin</a:t>
            </a:r>
            <a:r>
              <a:rPr lang="en-US" sz="1400" baseline="30000" dirty="0" smtClean="0">
                <a:solidFill>
                  <a:schemeClr val="bg1"/>
                </a:solidFill>
              </a:rPr>
              <a:t>9</a:t>
            </a:r>
            <a:r>
              <a:rPr lang="en-US" sz="1400" dirty="0" smtClean="0">
                <a:solidFill>
                  <a:schemeClr val="bg1"/>
                </a:solidFill>
              </a:rPr>
              <a:t>, V</a:t>
            </a:r>
            <a:r>
              <a:rPr lang="en-US" sz="1400" dirty="0">
                <a:solidFill>
                  <a:schemeClr val="bg1"/>
                </a:solidFill>
              </a:rPr>
              <a:t>. Manea</a:t>
            </a:r>
            <a:r>
              <a:rPr lang="en-US" sz="1400" baseline="30000" dirty="0">
                <a:solidFill>
                  <a:schemeClr val="bg1"/>
                </a:solidFill>
              </a:rPr>
              <a:t>10</a:t>
            </a:r>
            <a:r>
              <a:rPr lang="en-US" sz="1400" dirty="0">
                <a:solidFill>
                  <a:schemeClr val="bg1"/>
                </a:solidFill>
              </a:rPr>
              <a:t>, J. Moens</a:t>
            </a:r>
            <a:r>
              <a:rPr lang="en-US" sz="1400" baseline="30000" dirty="0">
                <a:solidFill>
                  <a:schemeClr val="bg1"/>
                </a:solidFill>
              </a:rPr>
              <a:t>9</a:t>
            </a:r>
            <a:r>
              <a:rPr lang="en-US" sz="1400" dirty="0">
                <a:solidFill>
                  <a:schemeClr val="bg1"/>
                </a:solidFill>
              </a:rPr>
              <a:t>, I. Moore</a:t>
            </a:r>
            <a:r>
              <a:rPr lang="en-US" sz="1400" baseline="30000" dirty="0">
                <a:solidFill>
                  <a:schemeClr val="bg1"/>
                </a:solidFill>
              </a:rPr>
              <a:t>6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smtClean="0">
                <a:solidFill>
                  <a:schemeClr val="bg1"/>
                </a:solidFill>
              </a:rPr>
              <a:t/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L</a:t>
            </a:r>
            <a:r>
              <a:rPr lang="en-US" sz="1400" dirty="0">
                <a:solidFill>
                  <a:schemeClr val="bg1"/>
                </a:solidFill>
              </a:rPr>
              <a:t>. M. C. Pereira</a:t>
            </a:r>
            <a:r>
              <a:rPr lang="en-US" sz="1400" baseline="30000" dirty="0">
                <a:solidFill>
                  <a:schemeClr val="bg1"/>
                </a:solidFill>
              </a:rPr>
              <a:t>9</a:t>
            </a:r>
            <a:r>
              <a:rPr lang="en-US" sz="1400" dirty="0">
                <a:solidFill>
                  <a:schemeClr val="bg1"/>
                </a:solidFill>
              </a:rPr>
              <a:t>, S. Raeder</a:t>
            </a:r>
            <a:r>
              <a:rPr lang="en-US" sz="1400" baseline="30000" dirty="0">
                <a:solidFill>
                  <a:schemeClr val="bg1"/>
                </a:solidFill>
              </a:rPr>
              <a:t>3</a:t>
            </a:r>
            <a:r>
              <a:rPr lang="en-US" sz="1400" dirty="0">
                <a:solidFill>
                  <a:schemeClr val="bg1"/>
                </a:solidFill>
              </a:rPr>
              <a:t>, M. Reponen</a:t>
            </a:r>
            <a:r>
              <a:rPr lang="en-US" sz="1400" baseline="30000" dirty="0">
                <a:solidFill>
                  <a:schemeClr val="bg1"/>
                </a:solidFill>
              </a:rPr>
              <a:t>6</a:t>
            </a:r>
            <a:r>
              <a:rPr lang="en-US" sz="1400" dirty="0">
                <a:solidFill>
                  <a:schemeClr val="bg1"/>
                </a:solidFill>
              </a:rPr>
              <a:t>, S. </a:t>
            </a:r>
            <a:r>
              <a:rPr lang="en-US" sz="1400" dirty="0" smtClean="0">
                <a:solidFill>
                  <a:schemeClr val="bg1"/>
                </a:solidFill>
              </a:rPr>
              <a:t>Rothe</a:t>
            </a:r>
            <a:r>
              <a:rPr lang="en-US" sz="1400" baseline="30000" dirty="0" smtClean="0">
                <a:solidFill>
                  <a:schemeClr val="bg1"/>
                </a:solidFill>
              </a:rPr>
              <a:t>4</a:t>
            </a:r>
            <a:r>
              <a:rPr lang="en-US" sz="1400" dirty="0" smtClean="0">
                <a:solidFill>
                  <a:schemeClr val="bg1"/>
                </a:solidFill>
              </a:rPr>
              <a:t>, T</a:t>
            </a:r>
            <a:r>
              <a:rPr lang="en-US" sz="1400" dirty="0">
                <a:solidFill>
                  <a:schemeClr val="bg1"/>
                </a:solidFill>
              </a:rPr>
              <a:t>. Schumm</a:t>
            </a:r>
            <a:r>
              <a:rPr lang="en-US" sz="1400" baseline="30000" dirty="0">
                <a:solidFill>
                  <a:schemeClr val="bg1"/>
                </a:solidFill>
              </a:rPr>
              <a:t>2</a:t>
            </a:r>
            <a:r>
              <a:rPr lang="en-US" sz="1400" dirty="0">
                <a:solidFill>
                  <a:schemeClr val="bg1"/>
                </a:solidFill>
              </a:rPr>
              <a:t>, B. Seiferle</a:t>
            </a:r>
            <a:r>
              <a:rPr lang="en-US" sz="1400" baseline="30000" dirty="0">
                <a:solidFill>
                  <a:schemeClr val="bg1"/>
                </a:solidFill>
              </a:rPr>
              <a:t>11</a:t>
            </a:r>
            <a:r>
              <a:rPr lang="en-US" sz="1400" dirty="0">
                <a:solidFill>
                  <a:schemeClr val="bg1"/>
                </a:solidFill>
              </a:rPr>
              <a:t>, S.Sels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P.G. Thirolf</a:t>
            </a:r>
            <a:r>
              <a:rPr lang="en-US" sz="1400" baseline="30000" dirty="0">
                <a:solidFill>
                  <a:schemeClr val="bg1"/>
                </a:solidFill>
              </a:rPr>
              <a:t>11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smtClean="0">
                <a:solidFill>
                  <a:schemeClr val="bg1"/>
                </a:solidFill>
              </a:rPr>
              <a:t/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P</a:t>
            </a:r>
            <a:r>
              <a:rPr lang="en-US" sz="1400" dirty="0">
                <a:solidFill>
                  <a:schemeClr val="bg1"/>
                </a:solidFill>
              </a:rPr>
              <a:t>. Van Den Bergh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P. Van </a:t>
            </a:r>
            <a:r>
              <a:rPr lang="en-US" sz="1400" dirty="0" smtClean="0">
                <a:solidFill>
                  <a:schemeClr val="bg1"/>
                </a:solidFill>
              </a:rPr>
              <a:t>Duppen</a:t>
            </a:r>
            <a:r>
              <a:rPr lang="en-US" sz="1400" baseline="30000" dirty="0" smtClean="0">
                <a:solidFill>
                  <a:schemeClr val="bg1"/>
                </a:solidFill>
              </a:rPr>
              <a:t>1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de-DE" sz="1400" dirty="0" smtClean="0">
                <a:solidFill>
                  <a:schemeClr val="bg1"/>
                </a:solidFill>
              </a:rPr>
              <a:t>A. Vantomme</a:t>
            </a:r>
            <a:r>
              <a:rPr lang="de-DE" sz="1400" baseline="30000" dirty="0" smtClean="0">
                <a:solidFill>
                  <a:schemeClr val="bg1"/>
                </a:solidFill>
              </a:rPr>
              <a:t>9</a:t>
            </a:r>
            <a:r>
              <a:rPr lang="de-DE" sz="1400" dirty="0">
                <a:solidFill>
                  <a:schemeClr val="bg1"/>
                </a:solidFill>
              </a:rPr>
              <a:t>, M. Verlinde</a:t>
            </a:r>
            <a:r>
              <a:rPr lang="de-DE" sz="1400" baseline="30000" dirty="0">
                <a:solidFill>
                  <a:schemeClr val="bg1"/>
                </a:solidFill>
              </a:rPr>
              <a:t>1</a:t>
            </a:r>
            <a:r>
              <a:rPr lang="de-DE" sz="1400" dirty="0">
                <a:solidFill>
                  <a:schemeClr val="bg1"/>
                </a:solidFill>
              </a:rPr>
              <a:t>, E. Verstraelen</a:t>
            </a:r>
            <a:r>
              <a:rPr lang="de-DE" sz="1400" baseline="30000" dirty="0">
                <a:solidFill>
                  <a:schemeClr val="bg1"/>
                </a:solidFill>
              </a:rPr>
              <a:t>1</a:t>
            </a:r>
            <a:r>
              <a:rPr lang="de-DE" sz="1400" dirty="0">
                <a:solidFill>
                  <a:schemeClr val="bg1"/>
                </a:solidFill>
              </a:rPr>
              <a:t>, U. </a:t>
            </a:r>
            <a:r>
              <a:rPr lang="de-DE" sz="1400" dirty="0" smtClean="0">
                <a:solidFill>
                  <a:schemeClr val="bg1"/>
                </a:solidFill>
              </a:rPr>
              <a:t>Wahl</a:t>
            </a:r>
            <a:r>
              <a:rPr lang="de-DE" sz="1400" baseline="30000" dirty="0" smtClean="0">
                <a:solidFill>
                  <a:schemeClr val="bg1"/>
                </a:solidFill>
              </a:rPr>
              <a:t>12</a:t>
            </a:r>
          </a:p>
          <a:p>
            <a:endParaRPr lang="de-DE" sz="1400" baseline="30000" dirty="0">
              <a:solidFill>
                <a:schemeClr val="bg1"/>
              </a:solidFill>
            </a:endParaRPr>
          </a:p>
          <a:p>
            <a:pPr lvl="0" algn="ctr"/>
            <a:r>
              <a:rPr lang="en-US" b="1" dirty="0">
                <a:solidFill>
                  <a:srgbClr val="FFFFFF"/>
                </a:solidFill>
              </a:rPr>
              <a:t>Spokesperson: Piet Van </a:t>
            </a:r>
            <a:r>
              <a:rPr lang="en-US" b="1" dirty="0" err="1" smtClean="0">
                <a:solidFill>
                  <a:srgbClr val="FFFFFF"/>
                </a:solidFill>
              </a:rPr>
              <a:t>Duppen</a:t>
            </a:r>
            <a:endParaRPr lang="en-US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b="1" dirty="0" smtClean="0">
                <a:solidFill>
                  <a:srgbClr val="FFFFFF"/>
                </a:solidFill>
              </a:rPr>
              <a:t>Local contact: </a:t>
            </a:r>
            <a:r>
              <a:rPr lang="en-US" b="1" dirty="0" err="1" smtClean="0">
                <a:solidFill>
                  <a:srgbClr val="FFFFFF"/>
                </a:solidFill>
              </a:rPr>
              <a:t>Razvan</a:t>
            </a:r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b="1" dirty="0" err="1" smtClean="0">
                <a:solidFill>
                  <a:srgbClr val="FFFFFF"/>
                </a:solidFill>
              </a:rPr>
              <a:t>Lica</a:t>
            </a:r>
            <a:endParaRPr lang="en-GB" dirty="0">
              <a:solidFill>
                <a:srgbClr val="FFFFFF"/>
              </a:solidFill>
            </a:endParaRP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926325" y="5189424"/>
            <a:ext cx="410881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1: </a:t>
            </a:r>
            <a:r>
              <a:rPr lang="en-US" sz="800" dirty="0"/>
              <a:t>Institute for Nuclear and Radiation Physics, KU Leuven, Belgium</a:t>
            </a:r>
          </a:p>
          <a:p>
            <a:r>
              <a:rPr lang="en-US" sz="800" dirty="0" smtClean="0"/>
              <a:t>2: </a:t>
            </a:r>
            <a:r>
              <a:rPr lang="en-US" sz="800" dirty="0"/>
              <a:t>Institute of Atomic and Subatomic Physics, Vienna University of Technology, Austria</a:t>
            </a:r>
          </a:p>
          <a:p>
            <a:r>
              <a:rPr lang="de-DE" sz="800" dirty="0" smtClean="0"/>
              <a:t>3: </a:t>
            </a:r>
            <a:r>
              <a:rPr lang="de-DE" sz="800" dirty="0"/>
              <a:t>GSI </a:t>
            </a:r>
            <a:r>
              <a:rPr lang="de-DE" sz="800" dirty="0" err="1"/>
              <a:t>Helmholtzzentrum</a:t>
            </a:r>
            <a:r>
              <a:rPr lang="de-DE" sz="800" dirty="0"/>
              <a:t> </a:t>
            </a:r>
            <a:r>
              <a:rPr lang="de-DE" sz="800" dirty="0" smtClean="0"/>
              <a:t>f</a:t>
            </a:r>
            <a:r>
              <a:rPr lang="de-DE" sz="800" dirty="0"/>
              <a:t>ü</a:t>
            </a:r>
            <a:r>
              <a:rPr lang="de-DE" sz="800" dirty="0" smtClean="0"/>
              <a:t>r </a:t>
            </a:r>
            <a:r>
              <a:rPr lang="de-DE" sz="800" dirty="0"/>
              <a:t>Schwerionenforschung, Germany</a:t>
            </a:r>
          </a:p>
          <a:p>
            <a:r>
              <a:rPr lang="en-US" sz="800" dirty="0" smtClean="0"/>
              <a:t>4: </a:t>
            </a:r>
            <a:r>
              <a:rPr lang="en-US" sz="800" dirty="0"/>
              <a:t>ISOLDE-CERN, Switzerland</a:t>
            </a:r>
          </a:p>
          <a:p>
            <a:r>
              <a:rPr lang="en-US" sz="800" dirty="0" smtClean="0"/>
              <a:t>5: </a:t>
            </a:r>
            <a:r>
              <a:rPr lang="en-US" sz="800" dirty="0"/>
              <a:t>Center for Molecular Modelling, Ghent University, Belgium</a:t>
            </a:r>
          </a:p>
          <a:p>
            <a:r>
              <a:rPr lang="en-US" sz="800" dirty="0" smtClean="0"/>
              <a:t>6: </a:t>
            </a:r>
            <a:r>
              <a:rPr lang="en-US" sz="800" dirty="0"/>
              <a:t>Department of Physics, University of </a:t>
            </a:r>
            <a:r>
              <a:rPr lang="en-US" sz="800" dirty="0" err="1" smtClean="0"/>
              <a:t>Jyväskylä</a:t>
            </a:r>
            <a:r>
              <a:rPr lang="en-US" sz="800" dirty="0" smtClean="0"/>
              <a:t>, </a:t>
            </a:r>
            <a:r>
              <a:rPr lang="en-US" sz="800" dirty="0"/>
              <a:t>Finland</a:t>
            </a:r>
          </a:p>
          <a:p>
            <a:r>
              <a:rPr lang="en-US" sz="800" dirty="0" smtClean="0"/>
              <a:t>7: </a:t>
            </a:r>
            <a:r>
              <a:rPr lang="en-US" sz="800" dirty="0" err="1"/>
              <a:t>Institut</a:t>
            </a:r>
            <a:r>
              <a:rPr lang="en-US" sz="800" dirty="0"/>
              <a:t> Laue-</a:t>
            </a:r>
            <a:r>
              <a:rPr lang="en-US" sz="800" dirty="0" err="1"/>
              <a:t>Langevin</a:t>
            </a:r>
            <a:r>
              <a:rPr lang="en-US" sz="800" dirty="0"/>
              <a:t> Grenoble, France</a:t>
            </a:r>
          </a:p>
          <a:p>
            <a:r>
              <a:rPr lang="en-US" sz="800" dirty="0" smtClean="0"/>
              <a:t>8: </a:t>
            </a:r>
            <a:r>
              <a:rPr lang="en-US" sz="800" dirty="0"/>
              <a:t>Helmholtz-</a:t>
            </a:r>
            <a:r>
              <a:rPr lang="en-US" sz="800" dirty="0" err="1"/>
              <a:t>Institut</a:t>
            </a:r>
            <a:r>
              <a:rPr lang="en-US" sz="800" dirty="0"/>
              <a:t> Mainz, Germany</a:t>
            </a:r>
          </a:p>
          <a:p>
            <a:r>
              <a:rPr lang="en-US" sz="800" dirty="0" smtClean="0"/>
              <a:t>9: </a:t>
            </a:r>
            <a:r>
              <a:rPr lang="en-US" sz="800" dirty="0"/>
              <a:t>Quantum Solid State Physics, KU Leuven, Belgium</a:t>
            </a:r>
          </a:p>
          <a:p>
            <a:r>
              <a:rPr lang="fr-FR" sz="800" dirty="0" smtClean="0"/>
              <a:t>10: </a:t>
            </a:r>
            <a:r>
              <a:rPr lang="fr-FR" sz="800" dirty="0"/>
              <a:t>Institut de physique </a:t>
            </a:r>
            <a:r>
              <a:rPr lang="fr-FR" sz="800" dirty="0" err="1"/>
              <a:t>nucleaire</a:t>
            </a:r>
            <a:r>
              <a:rPr lang="fr-FR" sz="800" dirty="0"/>
              <a:t> d'Orsay, France</a:t>
            </a:r>
          </a:p>
          <a:p>
            <a:r>
              <a:rPr lang="en-US" sz="800" dirty="0" smtClean="0"/>
              <a:t>11: Ludwig-</a:t>
            </a:r>
            <a:r>
              <a:rPr lang="en-US" sz="800" dirty="0" err="1" smtClean="0"/>
              <a:t>Maximilians</a:t>
            </a:r>
            <a:r>
              <a:rPr lang="en-US" sz="800" dirty="0" smtClean="0"/>
              <a:t>-</a:t>
            </a:r>
            <a:r>
              <a:rPr lang="en-US" sz="800" dirty="0" err="1" smtClean="0"/>
              <a:t>Universit</a:t>
            </a:r>
            <a:r>
              <a:rPr lang="en-US" sz="800" dirty="0" err="1"/>
              <a:t>ä</a:t>
            </a:r>
            <a:r>
              <a:rPr lang="en-US" sz="800" dirty="0" err="1" smtClean="0"/>
              <a:t>t</a:t>
            </a:r>
            <a:r>
              <a:rPr lang="en-US" sz="800" dirty="0" smtClean="0"/>
              <a:t> </a:t>
            </a:r>
            <a:r>
              <a:rPr lang="en-US" sz="800" dirty="0" err="1" smtClean="0"/>
              <a:t>M</a:t>
            </a:r>
            <a:r>
              <a:rPr lang="en-US" sz="800" dirty="0" err="1"/>
              <a:t>ü</a:t>
            </a:r>
            <a:r>
              <a:rPr lang="en-US" sz="800" dirty="0" err="1" smtClean="0"/>
              <a:t>nchen</a:t>
            </a:r>
            <a:r>
              <a:rPr lang="en-US" sz="800" dirty="0"/>
              <a:t>, Germany</a:t>
            </a:r>
          </a:p>
          <a:p>
            <a:r>
              <a:rPr lang="pt-BR" sz="800" dirty="0" smtClean="0"/>
              <a:t>12: </a:t>
            </a:r>
            <a:r>
              <a:rPr lang="pt-BR" sz="800" dirty="0"/>
              <a:t>Centro de </a:t>
            </a:r>
            <a:r>
              <a:rPr lang="pt-BR" sz="800" dirty="0" smtClean="0"/>
              <a:t>Ciencias </a:t>
            </a:r>
            <a:r>
              <a:rPr lang="pt-BR" sz="800" dirty="0"/>
              <a:t>e Tecnologias Nucleares, Universidade de Lisboa, Portugal</a:t>
            </a:r>
            <a:endParaRPr lang="en-US" sz="8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267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10</a:t>
            </a:fld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67015" y="905633"/>
            <a:ext cx="8641519" cy="5329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u="sng" dirty="0">
                <a:solidFill>
                  <a:srgbClr val="FF0000"/>
                </a:solidFill>
              </a:rPr>
              <a:t>Study of the Radiative Decay of the </a:t>
            </a:r>
            <a:r>
              <a:rPr lang="en-US" sz="1800" b="1" u="sng" dirty="0" smtClean="0">
                <a:solidFill>
                  <a:srgbClr val="FF0000"/>
                </a:solidFill>
              </a:rPr>
              <a:t>Low-Energy </a:t>
            </a:r>
            <a:r>
              <a:rPr lang="en-US" sz="1800" b="1" u="sng" dirty="0">
                <a:solidFill>
                  <a:srgbClr val="FF0000"/>
                </a:solidFill>
              </a:rPr>
              <a:t>Isomer in </a:t>
            </a:r>
            <a:r>
              <a:rPr lang="en-US" sz="1800" b="1" u="sng" baseline="30000" dirty="0" smtClean="0">
                <a:solidFill>
                  <a:srgbClr val="FF0000"/>
                </a:solidFill>
              </a:rPr>
              <a:t>229</a:t>
            </a:r>
            <a:r>
              <a:rPr lang="en-US" sz="1800" b="1" u="sng" dirty="0" smtClean="0">
                <a:solidFill>
                  <a:srgbClr val="FF0000"/>
                </a:solidFill>
              </a:rPr>
              <a:t>Th</a:t>
            </a:r>
          </a:p>
          <a:p>
            <a:pPr marL="0" indent="0">
              <a:buNone/>
            </a:pPr>
            <a:r>
              <a:rPr lang="en-US" sz="1600" b="1" u="sng" dirty="0"/>
              <a:t/>
            </a:r>
            <a:br>
              <a:rPr lang="en-US" sz="1600" b="1" u="sng" dirty="0"/>
            </a:br>
            <a:r>
              <a:rPr lang="en-US" sz="1600" b="1" u="sng" dirty="0"/>
              <a:t>Advantages compared to previous attempts:</a:t>
            </a:r>
          </a:p>
          <a:p>
            <a:pPr marL="0" indent="0">
              <a:buNone/>
            </a:pPr>
            <a:endParaRPr lang="en-US" sz="1600" b="1" u="sng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&gt; 14% </a:t>
            </a:r>
            <a:r>
              <a:rPr lang="en-US" sz="1600" dirty="0" smtClean="0"/>
              <a:t>feeding of the isomer in the 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dirty="0" smtClean="0"/>
              <a:t> decay of </a:t>
            </a:r>
            <a:r>
              <a:rPr lang="en-US" sz="1600" baseline="30000" dirty="0" smtClean="0"/>
              <a:t>229</a:t>
            </a:r>
            <a:r>
              <a:rPr lang="en-US" sz="1600" dirty="0" smtClean="0"/>
              <a:t>Ac (versus 2% in </a:t>
            </a:r>
            <a:r>
              <a:rPr lang="en-US" sz="1600" dirty="0" smtClean="0">
                <a:latin typeface="Symbol" panose="05050102010706020507" pitchFamily="18" charset="2"/>
              </a:rPr>
              <a:t>a</a:t>
            </a:r>
            <a:r>
              <a:rPr lang="en-US" sz="1600" dirty="0" smtClean="0"/>
              <a:t> decay of </a:t>
            </a:r>
            <a:r>
              <a:rPr lang="en-US" sz="1600" baseline="30000" dirty="0" smtClean="0"/>
              <a:t>233</a:t>
            </a:r>
            <a:r>
              <a:rPr lang="en-US" sz="1600" dirty="0" smtClean="0"/>
              <a:t>U)</a:t>
            </a:r>
          </a:p>
          <a:p>
            <a:r>
              <a:rPr lang="en-US" sz="1600" dirty="0" smtClean="0"/>
              <a:t>Implantation into a </a:t>
            </a:r>
            <a:r>
              <a:rPr lang="en-US" sz="1600" dirty="0" smtClean="0">
                <a:solidFill>
                  <a:srgbClr val="FF0000"/>
                </a:solidFill>
              </a:rPr>
              <a:t>thin CaF</a:t>
            </a:r>
            <a:r>
              <a:rPr lang="en-US" sz="1600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crystal - substitutional position: </a:t>
            </a:r>
            <a:r>
              <a:rPr lang="en-US" sz="1600" dirty="0" smtClean="0">
                <a:solidFill>
                  <a:srgbClr val="FF0000"/>
                </a:solidFill>
              </a:rPr>
              <a:t>low recoil energy </a:t>
            </a:r>
            <a:r>
              <a:rPr lang="en-US" sz="1600" dirty="0" smtClean="0"/>
              <a:t>after 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dirty="0" smtClean="0"/>
              <a:t> decay (&lt; 6 eV)</a:t>
            </a:r>
          </a:p>
          <a:p>
            <a:r>
              <a:rPr lang="en-US" sz="1600" dirty="0" smtClean="0"/>
              <a:t>T</a:t>
            </a:r>
            <a:r>
              <a:rPr lang="en-US" sz="1600" baseline="-25000" dirty="0" smtClean="0"/>
              <a:t>1/2</a:t>
            </a:r>
            <a:r>
              <a:rPr lang="en-US" sz="1600" dirty="0" smtClean="0"/>
              <a:t>(</a:t>
            </a:r>
            <a:r>
              <a:rPr lang="en-US" sz="1600" baseline="30000" dirty="0" smtClean="0"/>
              <a:t>229</a:t>
            </a:r>
            <a:r>
              <a:rPr lang="en-US" sz="1600" dirty="0" smtClean="0"/>
              <a:t>Ac) = 62.7 min: </a:t>
            </a:r>
            <a:r>
              <a:rPr lang="en-US" sz="1600" dirty="0" smtClean="0">
                <a:solidFill>
                  <a:srgbClr val="FF0000"/>
                </a:solidFill>
              </a:rPr>
              <a:t>annealing and manipulation</a:t>
            </a:r>
          </a:p>
          <a:p>
            <a:r>
              <a:rPr lang="en-US" sz="1600" dirty="0" smtClean="0"/>
              <a:t>Availability of a </a:t>
            </a:r>
            <a:r>
              <a:rPr lang="en-US" sz="1600" dirty="0" smtClean="0">
                <a:solidFill>
                  <a:srgbClr val="FF0000"/>
                </a:solidFill>
              </a:rPr>
              <a:t>pure</a:t>
            </a:r>
            <a:r>
              <a:rPr lang="en-US" sz="1600" dirty="0" smtClean="0"/>
              <a:t> </a:t>
            </a:r>
            <a:r>
              <a:rPr lang="en-US" sz="1600" baseline="30000" dirty="0" smtClean="0"/>
              <a:t>229</a:t>
            </a:r>
            <a:r>
              <a:rPr lang="en-US" sz="1600" dirty="0" smtClean="0"/>
              <a:t>Ac beam: less crystal damage</a:t>
            </a:r>
          </a:p>
          <a:p>
            <a:r>
              <a:rPr lang="en-US" sz="1600" dirty="0" smtClean="0"/>
              <a:t>Resonance ionization and availability of neighboring mass actinium: </a:t>
            </a:r>
            <a:r>
              <a:rPr lang="en-US" sz="1600" dirty="0" smtClean="0">
                <a:solidFill>
                  <a:srgbClr val="FF0000"/>
                </a:solidFill>
              </a:rPr>
              <a:t>control of the background conditions</a:t>
            </a:r>
          </a:p>
          <a:p>
            <a:r>
              <a:rPr lang="en-US" sz="1600" dirty="0" smtClean="0"/>
              <a:t>Study of </a:t>
            </a:r>
            <a:r>
              <a:rPr lang="en-US" sz="1600" baseline="30000" dirty="0" smtClean="0"/>
              <a:t>231</a:t>
            </a:r>
            <a:r>
              <a:rPr lang="en-US" sz="1600" dirty="0" smtClean="0"/>
              <a:t>Ac – </a:t>
            </a:r>
            <a:r>
              <a:rPr lang="en-US" sz="1600" baseline="30000" dirty="0" smtClean="0"/>
              <a:t>231</a:t>
            </a:r>
            <a:r>
              <a:rPr lang="en-US" sz="1600" dirty="0" smtClean="0"/>
              <a:t>Th: assess </a:t>
            </a:r>
            <a:r>
              <a:rPr lang="en-US" sz="1600" dirty="0"/>
              <a:t>the stability of </a:t>
            </a:r>
            <a:r>
              <a:rPr lang="en-US" sz="1600" dirty="0">
                <a:solidFill>
                  <a:srgbClr val="FF0000"/>
                </a:solidFill>
              </a:rPr>
              <a:t>substitutional incorporation </a:t>
            </a:r>
            <a:r>
              <a:rPr lang="en-US" sz="1600" dirty="0"/>
              <a:t>against low-recoil β-decay</a:t>
            </a:r>
            <a:endParaRPr lang="en-US" sz="16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6000" y="207533"/>
            <a:ext cx="7991738" cy="512133"/>
          </a:xfrm>
        </p:spPr>
        <p:txBody>
          <a:bodyPr>
            <a:normAutofit/>
          </a:bodyPr>
          <a:lstStyle/>
          <a:p>
            <a:r>
              <a:rPr lang="nl-BE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01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58548" y="1049866"/>
            <a:ext cx="8641519" cy="532976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/>
              <a:t>Optimization of extraction of </a:t>
            </a:r>
            <a:r>
              <a:rPr lang="en-US" sz="1800" baseline="30000" dirty="0" smtClean="0"/>
              <a:t>231</a:t>
            </a:r>
            <a:r>
              <a:rPr lang="en-US" sz="1800" dirty="0" smtClean="0"/>
              <a:t>Ac or </a:t>
            </a:r>
            <a:r>
              <a:rPr lang="en-US" sz="1800" baseline="30000" dirty="0" smtClean="0"/>
              <a:t>231</a:t>
            </a:r>
            <a:r>
              <a:rPr lang="en-US" sz="1800" dirty="0" smtClean="0"/>
              <a:t>RaF</a:t>
            </a:r>
          </a:p>
          <a:p>
            <a:pPr marL="180000" indent="0">
              <a:spcBef>
                <a:spcPts val="0"/>
              </a:spcBef>
              <a:buNone/>
            </a:pPr>
            <a:r>
              <a:rPr lang="en-US" sz="1800" b="1" dirty="0" smtClean="0">
                <a:sym typeface="Wingdings" panose="05000000000000000000" pitchFamily="2" charset="2"/>
              </a:rPr>
              <a:t>3 shifts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/>
          </a:p>
          <a:p>
            <a:pPr>
              <a:spcBef>
                <a:spcPts val="0"/>
              </a:spcBef>
            </a:pPr>
            <a:r>
              <a:rPr lang="en-US" sz="1800" dirty="0" smtClean="0"/>
              <a:t>Emission channeling measurements</a:t>
            </a:r>
          </a:p>
          <a:p>
            <a:pPr marL="180000" indent="0">
              <a:spcBef>
                <a:spcPts val="0"/>
              </a:spcBef>
              <a:buNone/>
            </a:pPr>
            <a:r>
              <a:rPr lang="en-US" sz="1800" dirty="0" smtClean="0"/>
              <a:t>Quantification </a:t>
            </a:r>
            <a:r>
              <a:rPr lang="en-US" sz="1800" dirty="0"/>
              <a:t>and optimization of the substitutional incorporation of Ac/</a:t>
            </a:r>
            <a:r>
              <a:rPr lang="en-US" sz="1800" dirty="0" err="1"/>
              <a:t>Th</a:t>
            </a:r>
            <a:r>
              <a:rPr lang="en-US" sz="1800" dirty="0"/>
              <a:t> in </a:t>
            </a:r>
            <a:r>
              <a:rPr lang="en-US" sz="1800" dirty="0" smtClean="0"/>
              <a:t>CaF</a:t>
            </a:r>
            <a:r>
              <a:rPr lang="en-US" sz="1800" baseline="-25000" dirty="0" smtClean="0"/>
              <a:t>2</a:t>
            </a:r>
            <a:r>
              <a:rPr lang="en-US" sz="1800" dirty="0" smtClean="0">
                <a:sym typeface="Wingdings" panose="05000000000000000000" pitchFamily="2" charset="2"/>
              </a:rPr>
              <a:t>Study of the lattice position inheritance in the low-recoil β-decay (</a:t>
            </a:r>
            <a:r>
              <a:rPr lang="en-US" sz="1800" baseline="30000" dirty="0" smtClean="0">
                <a:sym typeface="Wingdings" panose="05000000000000000000" pitchFamily="2" charset="2"/>
              </a:rPr>
              <a:t>231</a:t>
            </a:r>
            <a:r>
              <a:rPr lang="en-US" sz="1800" dirty="0" smtClean="0">
                <a:sym typeface="Wingdings" panose="05000000000000000000" pitchFamily="2" charset="2"/>
              </a:rPr>
              <a:t>Ac or </a:t>
            </a:r>
            <a:r>
              <a:rPr lang="en-US" sz="1800" baseline="30000" dirty="0" smtClean="0">
                <a:sym typeface="Wingdings" panose="05000000000000000000" pitchFamily="2" charset="2"/>
              </a:rPr>
              <a:t>231</a:t>
            </a:r>
            <a:r>
              <a:rPr lang="en-US" sz="1800" dirty="0" smtClean="0">
                <a:sym typeface="Wingdings" panose="05000000000000000000" pitchFamily="2" charset="2"/>
              </a:rPr>
              <a:t>RaF – comment from the TAC)</a:t>
            </a:r>
            <a:br>
              <a:rPr lang="en-US" sz="1800" dirty="0" smtClean="0">
                <a:sym typeface="Wingdings" panose="05000000000000000000" pitchFamily="2" charset="2"/>
              </a:rPr>
            </a:br>
            <a:r>
              <a:rPr lang="en-US" sz="1800" b="1" dirty="0" smtClean="0">
                <a:sym typeface="Wingdings" panose="05000000000000000000" pitchFamily="2" charset="2"/>
              </a:rPr>
              <a:t>2 shifts </a:t>
            </a:r>
            <a:r>
              <a:rPr lang="en-US" sz="1800" dirty="0" smtClean="0">
                <a:sym typeface="Wingdings" panose="05000000000000000000" pitchFamily="2" charset="2"/>
              </a:rPr>
              <a:t>(multiple collections of 2h spread over several days)</a:t>
            </a:r>
          </a:p>
          <a:p>
            <a:pPr marL="180000" indent="0">
              <a:spcBef>
                <a:spcPts val="0"/>
              </a:spcBef>
              <a:buNone/>
            </a:pPr>
            <a:endParaRPr lang="en-US" sz="1800" dirty="0" smtClean="0">
              <a:sym typeface="Wingdings" panose="05000000000000000000" pitchFamily="2" charset="2"/>
            </a:endParaRPr>
          </a:p>
          <a:p>
            <a:pPr marL="180000"/>
            <a:r>
              <a:rPr lang="en-US" sz="1800" dirty="0" smtClean="0">
                <a:sym typeface="Wingdings" panose="05000000000000000000" pitchFamily="2" charset="2"/>
              </a:rPr>
              <a:t>VUV spectroscopy of the radiative decay</a:t>
            </a:r>
            <a:br>
              <a:rPr lang="en-US" sz="1800" dirty="0" smtClean="0">
                <a:sym typeface="Wingdings" panose="05000000000000000000" pitchFamily="2" charset="2"/>
              </a:rPr>
            </a:br>
            <a:r>
              <a:rPr lang="en-US" sz="1800" b="1" dirty="0" smtClean="0">
                <a:sym typeface="Wingdings" panose="05000000000000000000" pitchFamily="2" charset="2"/>
              </a:rPr>
              <a:t>6 shifts </a:t>
            </a:r>
            <a:r>
              <a:rPr lang="en-US" sz="1800" dirty="0" smtClean="0">
                <a:sym typeface="Wingdings" panose="05000000000000000000" pitchFamily="2" charset="2"/>
              </a:rPr>
              <a:t>(&gt;20 collections of 2h spread over several days)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Beamtime</a:t>
            </a:r>
            <a:r>
              <a:rPr lang="nl-BE" dirty="0" smtClean="0"/>
              <a:t> </a:t>
            </a:r>
            <a:r>
              <a:rPr lang="nl-BE" dirty="0" err="1" smtClean="0"/>
              <a:t>Request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2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73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TextShape 1"/>
          <p:cNvSpPr txBox="1"/>
          <p:nvPr/>
        </p:nvSpPr>
        <p:spPr>
          <a:xfrm>
            <a:off x="4286160" y="6210000"/>
            <a:ext cx="369252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18000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nl-NL" sz="1000" b="0" strike="noStrike" spc="-1">
                <a:solidFill>
                  <a:srgbClr val="FFFFFF"/>
                </a:solidFill>
                <a:latin typeface="Arial"/>
              </a:rPr>
              <a:t>Instituut voor Kern- en Stralingsfysica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991" name="TextShape 2"/>
          <p:cNvSpPr txBox="1"/>
          <p:nvPr/>
        </p:nvSpPr>
        <p:spPr>
          <a:xfrm>
            <a:off x="576000" y="6210000"/>
            <a:ext cx="64800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CB5725CC-4E2D-4C8D-B72D-427D2A390EA2}" type="slidenum">
              <a:rPr lang="nl-NL" sz="1000" b="0" strike="noStrike" spc="-1">
                <a:solidFill>
                  <a:srgbClr val="FFFFFF"/>
                </a:solidFill>
                <a:latin typeface="Arial"/>
              </a:rPr>
              <a:t>13</a:t>
            </a:fld>
            <a:endParaRPr lang="en-GB" sz="1000" b="0" strike="noStrike" spc="-1">
              <a:latin typeface="Arial"/>
            </a:endParaRPr>
          </a:p>
        </p:txBody>
      </p:sp>
      <p:sp>
        <p:nvSpPr>
          <p:cNvPr id="992" name="TextShape 3"/>
          <p:cNvSpPr txBox="1"/>
          <p:nvPr/>
        </p:nvSpPr>
        <p:spPr>
          <a:xfrm>
            <a:off x="576000" y="216000"/>
            <a:ext cx="7991640" cy="512280"/>
          </a:xfrm>
          <a:prstGeom prst="rect">
            <a:avLst/>
          </a:prstGeom>
          <a:noFill/>
          <a:ln w="1260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BE" sz="3000" b="0" strike="noStrike" spc="-1">
                <a:solidFill>
                  <a:srgbClr val="1D8DB0"/>
                </a:solidFill>
                <a:latin typeface="Arial"/>
              </a:rPr>
              <a:t>LoI198: γ-Spectra</a:t>
            </a:r>
            <a:endParaRPr lang="en-GB" sz="3000" b="0" strike="noStrike" spc="-1">
              <a:latin typeface="Arial"/>
            </a:endParaRPr>
          </a:p>
        </p:txBody>
      </p:sp>
      <p:pic>
        <p:nvPicPr>
          <p:cNvPr id="993" name="Picture 992"/>
          <p:cNvPicPr/>
          <p:nvPr/>
        </p:nvPicPr>
        <p:blipFill>
          <a:blip r:embed="rId3"/>
          <a:stretch/>
        </p:blipFill>
        <p:spPr>
          <a:xfrm>
            <a:off x="792000" y="936000"/>
            <a:ext cx="7560000" cy="4734720"/>
          </a:xfrm>
          <a:prstGeom prst="rect">
            <a:avLst/>
          </a:prstGeom>
          <a:ln>
            <a:noFill/>
          </a:ln>
        </p:spPr>
      </p:pic>
      <p:sp>
        <p:nvSpPr>
          <p:cNvPr id="994" name="TextShape 4"/>
          <p:cNvSpPr txBox="1"/>
          <p:nvPr/>
        </p:nvSpPr>
        <p:spPr>
          <a:xfrm>
            <a:off x="6696000" y="5832000"/>
            <a:ext cx="2189520" cy="261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>
                <a:latin typeface="Arial"/>
              </a:rPr>
              <a:t>[Implantation into Nb at 2keV]</a:t>
            </a:r>
          </a:p>
        </p:txBody>
      </p:sp>
    </p:spTree>
    <p:extLst>
      <p:ext uri="{BB962C8B-B14F-4D97-AF65-F5344CB8AC3E}">
        <p14:creationId xmlns:p14="http://schemas.microsoft.com/office/powerpoint/2010/main" val="101549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239587"/>
            <a:ext cx="4040777" cy="2950321"/>
          </a:xfrm>
          <a:prstGeom prst="rect">
            <a:avLst/>
          </a:prstGeom>
        </p:spPr>
      </p:pic>
      <p:sp>
        <p:nvSpPr>
          <p:cNvPr id="1008" name="TextShape 1"/>
          <p:cNvSpPr txBox="1"/>
          <p:nvPr/>
        </p:nvSpPr>
        <p:spPr>
          <a:xfrm>
            <a:off x="4286160" y="6210000"/>
            <a:ext cx="369252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18000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nl-NL" sz="1000" b="0" strike="noStrike" spc="-1">
                <a:solidFill>
                  <a:srgbClr val="FFFFFF"/>
                </a:solidFill>
                <a:latin typeface="Arial"/>
              </a:rPr>
              <a:t>Instituut voor Kern- en Stralingsfysica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1009" name="TextShape 2"/>
          <p:cNvSpPr txBox="1"/>
          <p:nvPr/>
        </p:nvSpPr>
        <p:spPr>
          <a:xfrm>
            <a:off x="576000" y="6210000"/>
            <a:ext cx="64800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19ABC426-D23C-471E-920E-46DDF7682792}" type="slidenum">
              <a:rPr lang="nl-NL" sz="1000" b="0" strike="noStrike" spc="-1">
                <a:solidFill>
                  <a:srgbClr val="FFFFFF"/>
                </a:solidFill>
                <a:latin typeface="Arial"/>
              </a:rPr>
              <a:t>14</a:t>
            </a:fld>
            <a:endParaRPr lang="en-GB" sz="1000" b="0" strike="noStrike" spc="-1">
              <a:latin typeface="Arial"/>
            </a:endParaRPr>
          </a:p>
        </p:txBody>
      </p:sp>
      <p:sp>
        <p:nvSpPr>
          <p:cNvPr id="1010" name="TextShape 3"/>
          <p:cNvSpPr txBox="1"/>
          <p:nvPr/>
        </p:nvSpPr>
        <p:spPr>
          <a:xfrm>
            <a:off x="576000" y="216000"/>
            <a:ext cx="7991640" cy="512280"/>
          </a:xfrm>
          <a:prstGeom prst="rect">
            <a:avLst/>
          </a:prstGeom>
          <a:noFill/>
          <a:ln w="12600">
            <a:noFill/>
          </a:ln>
        </p:spPr>
        <p:txBody>
          <a:bodyPr anchor="ctr"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nl-BE" sz="3000" b="0" strike="noStrike" spc="-1" dirty="0">
                <a:solidFill>
                  <a:srgbClr val="1D8DB0"/>
                </a:solidFill>
                <a:latin typeface="Arial"/>
              </a:rPr>
              <a:t>LoI198: </a:t>
            </a:r>
            <a:r>
              <a:rPr lang="nl-BE" sz="3000" b="0" strike="noStrike" spc="-1" dirty="0" err="1">
                <a:solidFill>
                  <a:srgbClr val="1D8DB0"/>
                </a:solidFill>
                <a:latin typeface="Arial"/>
              </a:rPr>
              <a:t>Delayed</a:t>
            </a:r>
            <a:r>
              <a:rPr lang="nl-BE" sz="3000" b="0" strike="noStrike" spc="-1" dirty="0">
                <a:solidFill>
                  <a:srgbClr val="1D8DB0"/>
                </a:solidFill>
                <a:latin typeface="Arial"/>
              </a:rPr>
              <a:t> γ-</a:t>
            </a:r>
            <a:r>
              <a:rPr lang="nl-BE" sz="3000" b="0" strike="noStrike" spc="-1" dirty="0" err="1">
                <a:solidFill>
                  <a:srgbClr val="1D8DB0"/>
                </a:solidFill>
                <a:latin typeface="Arial"/>
              </a:rPr>
              <a:t>electron</a:t>
            </a:r>
            <a:r>
              <a:rPr lang="nl-BE" sz="3000" b="0" strike="noStrike" spc="-1" dirty="0">
                <a:solidFill>
                  <a:srgbClr val="1D8DB0"/>
                </a:solidFill>
                <a:latin typeface="Arial"/>
              </a:rPr>
              <a:t> </a:t>
            </a:r>
            <a:r>
              <a:rPr lang="nl-BE" sz="3000" b="0" strike="noStrike" spc="-1" dirty="0" err="1" smtClean="0">
                <a:solidFill>
                  <a:srgbClr val="1D8DB0"/>
                </a:solidFill>
                <a:latin typeface="Arial"/>
              </a:rPr>
              <a:t>coincidences</a:t>
            </a:r>
            <a:r>
              <a:rPr lang="nl-BE" sz="3000" b="0" strike="noStrike" spc="-1" dirty="0" smtClean="0">
                <a:solidFill>
                  <a:srgbClr val="1D8DB0"/>
                </a:solidFill>
                <a:latin typeface="Arial"/>
              </a:rPr>
              <a:t> </a:t>
            </a:r>
            <a:r>
              <a:rPr lang="nl-BE" sz="3000" b="0" strike="noStrike" spc="-1" dirty="0" err="1" smtClean="0">
                <a:solidFill>
                  <a:srgbClr val="1D8DB0"/>
                </a:solidFill>
                <a:latin typeface="Arial"/>
              </a:rPr>
              <a:t>and</a:t>
            </a:r>
            <a:r>
              <a:rPr lang="nl-BE" sz="3000" b="0" strike="noStrike" spc="-1" dirty="0" smtClean="0">
                <a:solidFill>
                  <a:srgbClr val="1D8DB0"/>
                </a:solidFill>
                <a:latin typeface="Arial"/>
              </a:rPr>
              <a:t> CE </a:t>
            </a:r>
            <a:r>
              <a:rPr lang="nl-BE" sz="3000" b="0" strike="noStrike" spc="-1" dirty="0" err="1" smtClean="0">
                <a:solidFill>
                  <a:srgbClr val="1D8DB0"/>
                </a:solidFill>
                <a:latin typeface="Arial"/>
              </a:rPr>
              <a:t>strength</a:t>
            </a:r>
            <a:endParaRPr lang="en-GB" sz="3000" b="0" strike="noStrike" spc="-1" dirty="0">
              <a:latin typeface="Arial"/>
            </a:endParaRPr>
          </a:p>
        </p:txBody>
      </p:sp>
      <p:pic>
        <p:nvPicPr>
          <p:cNvPr id="1011" name="Picture 1010"/>
          <p:cNvPicPr/>
          <p:nvPr/>
        </p:nvPicPr>
        <p:blipFill>
          <a:blip r:embed="rId4"/>
          <a:stretch/>
        </p:blipFill>
        <p:spPr>
          <a:xfrm>
            <a:off x="4286160" y="3314489"/>
            <a:ext cx="4796280" cy="2905265"/>
          </a:xfrm>
          <a:prstGeom prst="rect">
            <a:avLst/>
          </a:prstGeom>
          <a:ln>
            <a:noFill/>
          </a:ln>
        </p:spPr>
      </p:pic>
      <p:pic>
        <p:nvPicPr>
          <p:cNvPr id="1013" name="Picture 1012"/>
          <p:cNvPicPr/>
          <p:nvPr/>
        </p:nvPicPr>
        <p:blipFill>
          <a:blip r:embed="rId5"/>
          <a:stretch/>
        </p:blipFill>
        <p:spPr>
          <a:xfrm>
            <a:off x="4893840" y="1537560"/>
            <a:ext cx="3890160" cy="1270440"/>
          </a:xfrm>
          <a:prstGeom prst="rect">
            <a:avLst/>
          </a:prstGeom>
          <a:ln>
            <a:noFill/>
          </a:ln>
        </p:spPr>
      </p:pic>
      <p:pic>
        <p:nvPicPr>
          <p:cNvPr id="1012" name="Picture 1011"/>
          <p:cNvPicPr/>
          <p:nvPr/>
        </p:nvPicPr>
        <p:blipFill>
          <a:blip r:embed="rId6"/>
          <a:stretch/>
        </p:blipFill>
        <p:spPr>
          <a:xfrm>
            <a:off x="99549" y="684736"/>
            <a:ext cx="3836725" cy="2624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454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TextShape 1"/>
          <p:cNvSpPr txBox="1"/>
          <p:nvPr/>
        </p:nvSpPr>
        <p:spPr>
          <a:xfrm>
            <a:off x="4286160" y="6210000"/>
            <a:ext cx="369252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18000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nl-NL" sz="1000" b="0" strike="noStrike" spc="-1">
                <a:solidFill>
                  <a:srgbClr val="FFFFFF"/>
                </a:solidFill>
                <a:latin typeface="Arial"/>
              </a:rPr>
              <a:t>Instituut voor Kern- en Stralingsfysica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1015" name="TextShape 2"/>
          <p:cNvSpPr txBox="1"/>
          <p:nvPr/>
        </p:nvSpPr>
        <p:spPr>
          <a:xfrm>
            <a:off x="576000" y="6210000"/>
            <a:ext cx="64800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4FEFD8AB-AA91-4D32-AD08-3785E94C0234}" type="slidenum">
              <a:rPr lang="nl-NL" sz="1000" b="0" strike="noStrike" spc="-1">
                <a:solidFill>
                  <a:srgbClr val="FFFFFF"/>
                </a:solidFill>
                <a:latin typeface="Arial"/>
              </a:rPr>
              <a:t>15</a:t>
            </a:fld>
            <a:endParaRPr lang="en-GB" sz="1000" b="0" strike="noStrike" spc="-1">
              <a:latin typeface="Arial"/>
            </a:endParaRPr>
          </a:p>
        </p:txBody>
      </p:sp>
      <p:sp>
        <p:nvSpPr>
          <p:cNvPr id="1016" name="TextShape 3"/>
          <p:cNvSpPr txBox="1"/>
          <p:nvPr/>
        </p:nvSpPr>
        <p:spPr>
          <a:xfrm>
            <a:off x="432360" y="216000"/>
            <a:ext cx="7991640" cy="512280"/>
          </a:xfrm>
          <a:prstGeom prst="rect">
            <a:avLst/>
          </a:prstGeom>
          <a:noFill/>
          <a:ln w="12600">
            <a:noFill/>
          </a:ln>
        </p:spPr>
        <p:txBody>
          <a:bodyPr anchor="ctr">
            <a:normAutofit fontScale="99500"/>
          </a:bodyPr>
          <a:lstStyle/>
          <a:p>
            <a:pPr>
              <a:lnSpc>
                <a:spcPct val="90000"/>
              </a:lnSpc>
            </a:pPr>
            <a:r>
              <a:rPr lang="nl-BE" sz="3000" b="0" strike="noStrike" spc="-1">
                <a:solidFill>
                  <a:srgbClr val="1D8DB0"/>
                </a:solidFill>
                <a:latin typeface="Arial"/>
              </a:rPr>
              <a:t>DFT calculation of Th:CaF</a:t>
            </a:r>
            <a:r>
              <a:rPr lang="nl-BE" sz="3000" b="0" strike="noStrike" spc="-1" baseline="-14000000">
                <a:solidFill>
                  <a:srgbClr val="1D8DB0"/>
                </a:solidFill>
                <a:latin typeface="Arial"/>
              </a:rPr>
              <a:t>2</a:t>
            </a:r>
            <a:endParaRPr lang="en-GB" sz="3000" b="0" strike="noStrike" spc="-1">
              <a:latin typeface="Arial"/>
            </a:endParaRPr>
          </a:p>
        </p:txBody>
      </p:sp>
      <p:grpSp>
        <p:nvGrpSpPr>
          <p:cNvPr id="1017" name="Group 4"/>
          <p:cNvGrpSpPr/>
          <p:nvPr/>
        </p:nvGrpSpPr>
        <p:grpSpPr>
          <a:xfrm>
            <a:off x="259920" y="711000"/>
            <a:ext cx="8668080" cy="4433400"/>
            <a:chOff x="259920" y="711000"/>
            <a:chExt cx="8668080" cy="4433400"/>
          </a:xfrm>
        </p:grpSpPr>
        <p:pic>
          <p:nvPicPr>
            <p:cNvPr id="1018" name="Picture 10_1"/>
            <p:cNvPicPr/>
            <p:nvPr/>
          </p:nvPicPr>
          <p:blipFill>
            <a:blip r:embed="rId3"/>
            <a:stretch/>
          </p:blipFill>
          <p:spPr>
            <a:xfrm>
              <a:off x="1020600" y="957240"/>
              <a:ext cx="1610280" cy="172512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1019" name="Picture 12_1"/>
            <p:cNvPicPr/>
            <p:nvPr/>
          </p:nvPicPr>
          <p:blipFill>
            <a:blip r:embed="rId4"/>
            <a:stretch/>
          </p:blipFill>
          <p:spPr>
            <a:xfrm>
              <a:off x="6096960" y="3021120"/>
              <a:ext cx="2831040" cy="212328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1020" name="Picture 13_1"/>
            <p:cNvPicPr/>
            <p:nvPr/>
          </p:nvPicPr>
          <p:blipFill>
            <a:blip r:embed="rId5"/>
            <a:stretch/>
          </p:blipFill>
          <p:spPr>
            <a:xfrm>
              <a:off x="6995160" y="1034280"/>
              <a:ext cx="1601280" cy="178416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1021" name="Picture 14_1"/>
            <p:cNvPicPr/>
            <p:nvPr/>
          </p:nvPicPr>
          <p:blipFill>
            <a:blip r:embed="rId6"/>
            <a:stretch/>
          </p:blipFill>
          <p:spPr>
            <a:xfrm>
              <a:off x="4055040" y="943920"/>
              <a:ext cx="1515960" cy="175140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1022" name="Picture 15_1"/>
            <p:cNvPicPr/>
            <p:nvPr/>
          </p:nvPicPr>
          <p:blipFill>
            <a:blip r:embed="rId7"/>
            <a:stretch/>
          </p:blipFill>
          <p:spPr>
            <a:xfrm>
              <a:off x="3257280" y="3021120"/>
              <a:ext cx="2746800" cy="212328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1023" name="Picture 16_1"/>
            <p:cNvPicPr/>
            <p:nvPr/>
          </p:nvPicPr>
          <p:blipFill>
            <a:blip r:embed="rId8"/>
            <a:stretch/>
          </p:blipFill>
          <p:spPr>
            <a:xfrm>
              <a:off x="259920" y="2978280"/>
              <a:ext cx="2758680" cy="2138400"/>
            </a:xfrm>
            <a:prstGeom prst="rect">
              <a:avLst/>
            </a:prstGeom>
            <a:ln w="12600">
              <a:noFill/>
            </a:ln>
          </p:spPr>
        </p:pic>
        <p:sp>
          <p:nvSpPr>
            <p:cNvPr id="1024" name="CustomShape 5"/>
            <p:cNvSpPr/>
            <p:nvPr/>
          </p:nvSpPr>
          <p:spPr>
            <a:xfrm>
              <a:off x="3759120" y="711000"/>
              <a:ext cx="452520" cy="615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25" name="CustomShape 6"/>
            <p:cNvSpPr/>
            <p:nvPr/>
          </p:nvSpPr>
          <p:spPr>
            <a:xfrm>
              <a:off x="6853320" y="800280"/>
              <a:ext cx="267840" cy="4802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026" name="TextShape 7"/>
          <p:cNvSpPr txBox="1"/>
          <p:nvPr/>
        </p:nvSpPr>
        <p:spPr>
          <a:xfrm>
            <a:off x="906120" y="6247440"/>
            <a:ext cx="4133880" cy="232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800" b="0" strike="noStrike" spc="-1">
                <a:solidFill>
                  <a:srgbClr val="FFFFFF"/>
                </a:solidFill>
                <a:latin typeface="Arial"/>
              </a:rPr>
              <a:t>Figures taken from: Dessovic et al., JoP Cond. Mat. 2014; </a:t>
            </a:r>
            <a:r>
              <a:rPr lang="en-US" sz="800" b="1" strike="noStrike" spc="-1">
                <a:solidFill>
                  <a:srgbClr val="FFFFFF"/>
                </a:solidFill>
                <a:latin typeface="Arial"/>
              </a:rPr>
              <a:t>26</a:t>
            </a:r>
            <a:r>
              <a:rPr lang="en-US" sz="800" b="0" strike="noStrike" spc="-1">
                <a:solidFill>
                  <a:srgbClr val="FFFFFF"/>
                </a:solidFill>
                <a:latin typeface="Arial"/>
              </a:rPr>
              <a:t> (105402)</a:t>
            </a:r>
            <a:endParaRPr lang="en-GB" sz="800" b="0" strike="noStrike" spc="-1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4000" y="515412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undoped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47276" y="515412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substitutional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37602" y="5220395"/>
            <a:ext cx="2390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Interstitial with O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</a:p>
          <a:p>
            <a:r>
              <a:rPr lang="en-US" dirty="0" smtClean="0"/>
              <a:t>charge compensation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64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Shape 1"/>
          <p:cNvSpPr txBox="1"/>
          <p:nvPr/>
        </p:nvSpPr>
        <p:spPr>
          <a:xfrm>
            <a:off x="4286160" y="6210000"/>
            <a:ext cx="369252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18000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nl-NL" sz="1000" b="0" strike="noStrike" spc="-1">
                <a:solidFill>
                  <a:srgbClr val="FFFFFF"/>
                </a:solidFill>
                <a:latin typeface="Arial"/>
              </a:rPr>
              <a:t>Instituut voor Kern- en Stralingsfysica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1028" name="TextShape 2"/>
          <p:cNvSpPr txBox="1"/>
          <p:nvPr/>
        </p:nvSpPr>
        <p:spPr>
          <a:xfrm>
            <a:off x="576000" y="6210000"/>
            <a:ext cx="64800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677D31B5-91D8-4D0C-BBE3-64794C570B74}" type="slidenum">
              <a:rPr lang="nl-NL" sz="1000" b="0" strike="noStrike" spc="-1">
                <a:solidFill>
                  <a:srgbClr val="FFFFFF"/>
                </a:solidFill>
                <a:latin typeface="Arial"/>
              </a:rPr>
              <a:t>16</a:t>
            </a:fld>
            <a:endParaRPr lang="en-GB" sz="1000" b="0" strike="noStrike" spc="-1">
              <a:latin typeface="Arial"/>
            </a:endParaRPr>
          </a:p>
        </p:txBody>
      </p:sp>
      <p:sp>
        <p:nvSpPr>
          <p:cNvPr id="1029" name="TextShape 3"/>
          <p:cNvSpPr txBox="1"/>
          <p:nvPr/>
        </p:nvSpPr>
        <p:spPr>
          <a:xfrm>
            <a:off x="576000" y="216000"/>
            <a:ext cx="7991640" cy="512280"/>
          </a:xfrm>
          <a:prstGeom prst="rect">
            <a:avLst/>
          </a:prstGeom>
          <a:noFill/>
          <a:ln w="1260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BE" sz="3000" b="0" strike="noStrike" spc="-1" dirty="0" err="1">
                <a:solidFill>
                  <a:srgbClr val="1D8DB0"/>
                </a:solidFill>
                <a:latin typeface="Arial"/>
              </a:rPr>
              <a:t>Implantation</a:t>
            </a:r>
            <a:r>
              <a:rPr lang="nl-BE" sz="3000" b="0" strike="noStrike" spc="-1" dirty="0">
                <a:solidFill>
                  <a:srgbClr val="1D8DB0"/>
                </a:solidFill>
                <a:latin typeface="Arial"/>
              </a:rPr>
              <a:t> </a:t>
            </a:r>
            <a:r>
              <a:rPr lang="nl-BE" sz="3000" b="0" strike="noStrike" spc="-1" dirty="0" err="1">
                <a:solidFill>
                  <a:srgbClr val="1D8DB0"/>
                </a:solidFill>
                <a:latin typeface="Arial"/>
              </a:rPr>
              <a:t>and</a:t>
            </a:r>
            <a:r>
              <a:rPr lang="nl-BE" sz="3000" b="0" strike="noStrike" spc="-1" dirty="0">
                <a:solidFill>
                  <a:srgbClr val="1D8DB0"/>
                </a:solidFill>
                <a:latin typeface="Arial"/>
              </a:rPr>
              <a:t> </a:t>
            </a:r>
            <a:r>
              <a:rPr lang="nl-BE" sz="3000" b="0" strike="noStrike" spc="-1" dirty="0" err="1">
                <a:solidFill>
                  <a:srgbClr val="1D8DB0"/>
                </a:solidFill>
                <a:latin typeface="Arial"/>
              </a:rPr>
              <a:t>Photon</a:t>
            </a:r>
            <a:r>
              <a:rPr lang="nl-BE" sz="3000" b="0" strike="noStrike" spc="-1" dirty="0">
                <a:solidFill>
                  <a:srgbClr val="1D8DB0"/>
                </a:solidFill>
                <a:latin typeface="Arial"/>
              </a:rPr>
              <a:t> Source</a:t>
            </a:r>
            <a:endParaRPr lang="en-GB" sz="3000" b="0" strike="noStrike" spc="-1" dirty="0">
              <a:latin typeface="Arial"/>
            </a:endParaRPr>
          </a:p>
        </p:txBody>
      </p:sp>
      <p:pic>
        <p:nvPicPr>
          <p:cNvPr id="1030" name="Picture 1029"/>
          <p:cNvPicPr/>
          <p:nvPr/>
        </p:nvPicPr>
        <p:blipFill>
          <a:blip r:embed="rId3"/>
          <a:stretch/>
        </p:blipFill>
        <p:spPr>
          <a:xfrm>
            <a:off x="3096000" y="924120"/>
            <a:ext cx="5240880" cy="4043880"/>
          </a:xfrm>
          <a:prstGeom prst="rect">
            <a:avLst/>
          </a:prstGeom>
          <a:ln>
            <a:noFill/>
          </a:ln>
        </p:spPr>
      </p:pic>
      <p:pic>
        <p:nvPicPr>
          <p:cNvPr id="1031" name="Picture 1030"/>
          <p:cNvPicPr/>
          <p:nvPr/>
        </p:nvPicPr>
        <p:blipFill>
          <a:blip r:embed="rId4"/>
          <a:stretch/>
        </p:blipFill>
        <p:spPr>
          <a:xfrm>
            <a:off x="144000" y="936000"/>
            <a:ext cx="2504880" cy="36856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826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TextShape 1"/>
          <p:cNvSpPr txBox="1"/>
          <p:nvPr/>
        </p:nvSpPr>
        <p:spPr>
          <a:xfrm>
            <a:off x="4286160" y="6210000"/>
            <a:ext cx="369252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18000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nl-NL" sz="1000" b="0" strike="noStrike" spc="-1">
                <a:solidFill>
                  <a:srgbClr val="FFFFFF"/>
                </a:solidFill>
                <a:latin typeface="Arial"/>
              </a:rPr>
              <a:t>Instituut voor Kern- en Stralingsfysica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991" name="TextShape 2"/>
          <p:cNvSpPr txBox="1"/>
          <p:nvPr/>
        </p:nvSpPr>
        <p:spPr>
          <a:xfrm>
            <a:off x="576000" y="6210000"/>
            <a:ext cx="64800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CB5725CC-4E2D-4C8D-B72D-427D2A390EA2}" type="slidenum">
              <a:rPr lang="nl-NL" sz="1000" b="0" strike="noStrike" spc="-1">
                <a:solidFill>
                  <a:srgbClr val="FFFFFF"/>
                </a:solidFill>
                <a:latin typeface="Arial"/>
              </a:rPr>
              <a:t>17</a:t>
            </a:fld>
            <a:endParaRPr lang="en-GB" sz="1000" b="0" strike="noStrike" spc="-1">
              <a:latin typeface="Arial"/>
            </a:endParaRPr>
          </a:p>
        </p:txBody>
      </p:sp>
      <p:sp>
        <p:nvSpPr>
          <p:cNvPr id="992" name="TextShape 3"/>
          <p:cNvSpPr txBox="1"/>
          <p:nvPr/>
        </p:nvSpPr>
        <p:spPr>
          <a:xfrm>
            <a:off x="576000" y="216000"/>
            <a:ext cx="7991640" cy="512280"/>
          </a:xfrm>
          <a:prstGeom prst="rect">
            <a:avLst/>
          </a:prstGeom>
          <a:noFill/>
          <a:ln w="1260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BE" sz="3000" spc="-1" dirty="0" smtClean="0">
                <a:solidFill>
                  <a:srgbClr val="1D8DB0"/>
                </a:solidFill>
                <a:latin typeface="Arial"/>
              </a:rPr>
              <a:t>VUV </a:t>
            </a:r>
            <a:r>
              <a:rPr lang="nl-BE" sz="3000" spc="-1" dirty="0" err="1" smtClean="0">
                <a:solidFill>
                  <a:srgbClr val="1D8DB0"/>
                </a:solidFill>
                <a:latin typeface="Arial"/>
              </a:rPr>
              <a:t>spectroscopy</a:t>
            </a:r>
            <a:r>
              <a:rPr lang="nl-BE" sz="3000" spc="-1" dirty="0" smtClean="0">
                <a:solidFill>
                  <a:srgbClr val="1D8DB0"/>
                </a:solidFill>
                <a:latin typeface="Arial"/>
              </a:rPr>
              <a:t> background</a:t>
            </a:r>
            <a:endParaRPr lang="en-GB" sz="3000" b="0" strike="noStrike" spc="-1" dirty="0"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853520" y="728280"/>
            <a:ext cx="4032000" cy="2823120"/>
            <a:chOff x="144000" y="717120"/>
            <a:chExt cx="4032000" cy="2823120"/>
          </a:xfrm>
        </p:grpSpPr>
        <p:pic>
          <p:nvPicPr>
            <p:cNvPr id="9" name="Picture 8"/>
            <p:cNvPicPr/>
            <p:nvPr/>
          </p:nvPicPr>
          <p:blipFill>
            <a:blip r:embed="rId3"/>
            <a:stretch/>
          </p:blipFill>
          <p:spPr>
            <a:xfrm>
              <a:off x="144000" y="717120"/>
              <a:ext cx="4032000" cy="28231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CustomShape 5"/>
            <p:cNvSpPr/>
            <p:nvPr/>
          </p:nvSpPr>
          <p:spPr>
            <a:xfrm>
              <a:off x="1203480" y="936000"/>
              <a:ext cx="2863800" cy="2231640"/>
            </a:xfrm>
            <a:prstGeom prst="rect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" name="TextShape 6"/>
            <p:cNvSpPr txBox="1"/>
            <p:nvPr/>
          </p:nvSpPr>
          <p:spPr>
            <a:xfrm>
              <a:off x="2088000" y="1800000"/>
              <a:ext cx="128268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400" b="0" strike="noStrike" spc="-1" dirty="0" smtClean="0">
                  <a:solidFill>
                    <a:srgbClr val="B2B2B2"/>
                  </a:solidFill>
                  <a:latin typeface="Arial"/>
                </a:rPr>
                <a:t>Cherenkov</a:t>
              </a:r>
              <a:endParaRPr lang="en-GB" sz="1400" b="0" strike="noStrike" spc="-1" dirty="0">
                <a:latin typeface="Arial"/>
              </a:endParaRPr>
            </a:p>
          </p:txBody>
        </p:sp>
      </p:grpSp>
      <p:pic>
        <p:nvPicPr>
          <p:cNvPr id="12" name="Picture 11"/>
          <p:cNvPicPr/>
          <p:nvPr/>
        </p:nvPicPr>
        <p:blipFill>
          <a:blip r:embed="rId4"/>
          <a:stretch/>
        </p:blipFill>
        <p:spPr>
          <a:xfrm>
            <a:off x="5009400" y="3551040"/>
            <a:ext cx="3720240" cy="2658960"/>
          </a:xfrm>
          <a:prstGeom prst="rect">
            <a:avLst/>
          </a:prstGeom>
          <a:ln>
            <a:noFill/>
          </a:ln>
        </p:spPr>
      </p:pic>
      <p:sp>
        <p:nvSpPr>
          <p:cNvPr id="13" name="TextShape 6"/>
          <p:cNvSpPr txBox="1"/>
          <p:nvPr/>
        </p:nvSpPr>
        <p:spPr>
          <a:xfrm>
            <a:off x="5782885" y="5271840"/>
            <a:ext cx="1797840" cy="290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400" b="0" strike="noStrike" spc="-1" dirty="0">
                <a:solidFill>
                  <a:srgbClr val="FF860D"/>
                </a:solidFill>
                <a:latin typeface="Arial"/>
              </a:rPr>
              <a:t>Worst case estimate</a:t>
            </a:r>
            <a:endParaRPr lang="en-GB" sz="14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/>
              </p:nvPr>
            </p:nvSpPr>
            <p:spPr>
              <a:xfrm>
                <a:off x="265611" y="970560"/>
                <a:ext cx="8229240" cy="5239440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solidFill>
                      <a:schemeClr val="tx1"/>
                    </a:solidFill>
                  </a:rPr>
                  <a:t>Mean energy deposit in crystal based on </a:t>
                </a:r>
                <a:br>
                  <a:rPr lang="en-US" sz="1500" dirty="0" smtClean="0">
                    <a:solidFill>
                      <a:schemeClr val="tx1"/>
                    </a:solidFill>
                  </a:rPr>
                </a:br>
                <a:r>
                  <a:rPr lang="en-US" sz="1500" dirty="0" smtClean="0">
                    <a:solidFill>
                      <a:schemeClr val="tx1"/>
                    </a:solidFill>
                  </a:rPr>
                  <a:t>- stopping power/linear attenuation</a:t>
                </a:r>
                <a:br>
                  <a:rPr lang="en-US" sz="1500" dirty="0" smtClean="0">
                    <a:solidFill>
                      <a:schemeClr val="tx1"/>
                    </a:solidFill>
                  </a:rPr>
                </a:br>
                <a:r>
                  <a:rPr lang="en-US" sz="1500" dirty="0" smtClean="0">
                    <a:solidFill>
                      <a:schemeClr val="tx1"/>
                    </a:solidFill>
                  </a:rPr>
                  <a:t>- travelled path in crystal (for isotropic emission)</a:t>
                </a:r>
              </a:p>
              <a:p>
                <a:pPr marL="0" indent="0">
                  <a:buNone/>
                </a:pPr>
                <a:endParaRPr lang="en-US" sz="15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1500" dirty="0">
                    <a:solidFill>
                      <a:schemeClr val="tx1"/>
                    </a:solidFill>
                  </a:rPr>
                  <a:t> </a:t>
                </a:r>
                <a:r>
                  <a:rPr lang="en-US" sz="1500" dirty="0" smtClean="0">
                    <a:solidFill>
                      <a:schemeClr val="tx1"/>
                    </a:solidFill>
                  </a:rPr>
                  <a:t>    </a:t>
                </a:r>
              </a:p>
              <a:p>
                <a:pPr marL="0" indent="0">
                  <a:buNone/>
                </a:pPr>
                <a:r>
                  <a:rPr lang="en-US" sz="1500" dirty="0" smtClean="0">
                    <a:solidFill>
                      <a:schemeClr val="tx1"/>
                    </a:solidFill>
                  </a:rPr>
                  <a:t>      (from center of 50nm x 1cm x 1cm crystal)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solidFill>
                      <a:schemeClr val="tx1"/>
                    </a:solidFill>
                  </a:rPr>
                  <a:t>Conversion deposited energy to photon:</a:t>
                </a:r>
                <a:br>
                  <a:rPr lang="en-US" sz="1500" dirty="0" smtClean="0">
                    <a:solidFill>
                      <a:schemeClr val="tx1"/>
                    </a:solidFill>
                  </a:rPr>
                </a:br>
                <a:r>
                  <a:rPr lang="en-US" sz="1500" dirty="0" smtClean="0">
                    <a:solidFill>
                      <a:schemeClr val="tx1"/>
                    </a:solidFill>
                  </a:rPr>
                  <a:t>α,β:  </a:t>
                </a:r>
                <a14:m>
                  <m:oMath xmlns:m="http://schemas.openxmlformats.org/officeDocument/2006/math">
                    <m:r>
                      <a:rPr lang="en-US" sz="15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1%</m:t>
                    </m:r>
                  </m:oMath>
                </a14:m>
                <a:r>
                  <a:rPr lang="en-US" sz="1500" b="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/>
                </a:r>
                <a:br>
                  <a:rPr lang="en-US" sz="1500" b="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r>
                  <a:rPr lang="en-US" sz="1500" b="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γ: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100%</m:t>
                    </m:r>
                  </m:oMath>
                </a14:m>
                <a:endParaRPr lang="en-US" sz="1500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endParaRPr lang="en-US" sz="1500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b="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Spectral contribution around 150nm:</a:t>
                </a:r>
                <a:r>
                  <a:rPr lang="en-US" sz="15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/>
                </a:r>
                <a:br>
                  <a:rPr lang="en-US" sz="15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r>
                  <a:rPr lang="en-US" sz="15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worst-case estimate from instrumental noise in </a:t>
                </a:r>
                <a:br>
                  <a:rPr lang="en-US" sz="15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r>
                  <a:rPr lang="en-US" sz="15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measurement performed at TU Vienna</a:t>
                </a:r>
                <a:endParaRPr lang="en-US" sz="1500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/>
              </p:nvPr>
            </p:nvSpPr>
            <p:spPr>
              <a:xfrm>
                <a:off x="265611" y="970560"/>
                <a:ext cx="8229240" cy="5239440"/>
              </a:xfrm>
              <a:blipFill>
                <a:blip r:embed="rId5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865244"/>
              </p:ext>
            </p:extLst>
          </p:nvPr>
        </p:nvGraphicFramePr>
        <p:xfrm>
          <a:off x="570100" y="1984320"/>
          <a:ext cx="3716060" cy="194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030">
                  <a:extLst>
                    <a:ext uri="{9D8B030D-6E8A-4147-A177-3AD203B41FA5}">
                      <a16:colId xmlns:a16="http://schemas.microsoft.com/office/drawing/2014/main" val="1102982375"/>
                    </a:ext>
                  </a:extLst>
                </a:gridCol>
                <a:gridCol w="1858030">
                  <a:extLst>
                    <a:ext uri="{9D8B030D-6E8A-4147-A177-3AD203B41FA5}">
                      <a16:colId xmlns:a16="http://schemas.microsoft.com/office/drawing/2014/main" val="3879128456"/>
                    </a:ext>
                  </a:extLst>
                </a:gridCol>
              </a:tblGrid>
              <a:tr h="36704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contribution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Energy</a:t>
                      </a:r>
                      <a:r>
                        <a:rPr lang="en-US" sz="1200" baseline="0" dirty="0" smtClean="0"/>
                        <a:t> deposit per β decay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363220"/>
                  </a:ext>
                </a:extLst>
              </a:tr>
              <a:tr h="297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γ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0.25eV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413098"/>
                  </a:ext>
                </a:extLst>
              </a:tr>
              <a:tr h="29771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Xray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2.6eV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40105"/>
                  </a:ext>
                </a:extLst>
              </a:tr>
              <a:tr h="297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β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137eV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925975"/>
                  </a:ext>
                </a:extLst>
              </a:tr>
              <a:tr h="297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71eV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680055"/>
                  </a:ext>
                </a:extLst>
              </a:tr>
              <a:tr h="297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α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31keV (per α)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15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95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18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Background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76" y="2134971"/>
            <a:ext cx="4646919" cy="34851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891" y="5706260"/>
            <a:ext cx="7015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r>
              <a:rPr lang="en-US" dirty="0" smtClean="0"/>
              <a:t> implantation rate (</a:t>
            </a:r>
            <a:r>
              <a:rPr lang="en-US" dirty="0" err="1" smtClean="0"/>
              <a:t>pps</a:t>
            </a:r>
            <a:r>
              <a:rPr lang="en-US" dirty="0" smtClean="0"/>
              <a:t>), 2 </a:t>
            </a:r>
            <a:r>
              <a:rPr lang="en-US" dirty="0" err="1" smtClean="0"/>
              <a:t>hrs</a:t>
            </a:r>
            <a:r>
              <a:rPr lang="en-US" dirty="0" smtClean="0"/>
              <a:t> isomer half-life, 3 h measurement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22399"/>
          <a:stretch/>
        </p:blipFill>
        <p:spPr>
          <a:xfrm>
            <a:off x="4477485" y="296528"/>
            <a:ext cx="4223747" cy="197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7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768000" y="216001"/>
            <a:ext cx="10655651" cy="51213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mtClean="0"/>
              <a:t>VUV spectrometer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235187"/>
              </p:ext>
            </p:extLst>
          </p:nvPr>
        </p:nvGraphicFramePr>
        <p:xfrm>
          <a:off x="155980" y="1328102"/>
          <a:ext cx="5918988" cy="428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282">
                  <a:extLst>
                    <a:ext uri="{9D8B030D-6E8A-4147-A177-3AD203B41FA5}">
                      <a16:colId xmlns:a16="http://schemas.microsoft.com/office/drawing/2014/main" val="441906693"/>
                    </a:ext>
                  </a:extLst>
                </a:gridCol>
                <a:gridCol w="3053924">
                  <a:extLst>
                    <a:ext uri="{9D8B030D-6E8A-4147-A177-3AD203B41FA5}">
                      <a16:colId xmlns:a16="http://schemas.microsoft.com/office/drawing/2014/main" val="3641489352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13498476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contribution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Efficiency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369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Transmission</a:t>
                      </a:r>
                      <a:r>
                        <a:rPr lang="en-US" sz="1600" baseline="0" dirty="0" smtClean="0"/>
                        <a:t> through entrance slit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Beam: 4mm FWHM</a:t>
                      </a:r>
                      <a:r>
                        <a:rPr lang="en-US" sz="1600" baseline="0" dirty="0" smtClean="0"/>
                        <a:t> Gaussian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12.3%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660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Solid angle spectrometer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Corresponding to F/1.2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3.85%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940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Reflectivity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grating+mirrors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into 1</a:t>
                      </a:r>
                      <a:r>
                        <a:rPr lang="en-US" sz="1600" baseline="30000" dirty="0" smtClean="0"/>
                        <a:t>st</a:t>
                      </a:r>
                      <a:r>
                        <a:rPr lang="en-US" sz="1600" baseline="0" dirty="0" smtClean="0"/>
                        <a:t> order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38%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780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Quantum efficiency PMT detector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@ 150nm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20%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62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19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Total: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0.035%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22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Proposal: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(Conservative</a:t>
                      </a:r>
                      <a:r>
                        <a:rPr lang="en-US" sz="1600" baseline="0" dirty="0" smtClean="0"/>
                        <a:t> estimate)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0.01%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837295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4969" y="1628775"/>
            <a:ext cx="3069031" cy="344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13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6446" y="198423"/>
            <a:ext cx="7991738" cy="512133"/>
          </a:xfrm>
        </p:spPr>
        <p:txBody>
          <a:bodyPr>
            <a:normAutofit/>
          </a:bodyPr>
          <a:lstStyle/>
          <a:p>
            <a:r>
              <a:rPr lang="nl-BE" sz="2800" dirty="0" smtClean="0"/>
              <a:t>The Road </a:t>
            </a:r>
            <a:r>
              <a:rPr lang="nl-BE" sz="2800" dirty="0" err="1" smtClean="0"/>
              <a:t>towards</a:t>
            </a:r>
            <a:r>
              <a:rPr lang="nl-BE" sz="2800" dirty="0" smtClean="0"/>
              <a:t> a </a:t>
            </a:r>
            <a:r>
              <a:rPr lang="nl-BE" sz="2800" dirty="0" err="1" smtClean="0"/>
              <a:t>Nuclear</a:t>
            </a:r>
            <a:r>
              <a:rPr lang="nl-BE" sz="2800" dirty="0" smtClean="0"/>
              <a:t> </a:t>
            </a:r>
            <a:r>
              <a:rPr lang="nl-BE" sz="2800" dirty="0" err="1" smtClean="0"/>
              <a:t>Clock</a:t>
            </a:r>
            <a:endParaRPr lang="en-GB" sz="2800" dirty="0"/>
          </a:p>
        </p:txBody>
      </p:sp>
      <p:sp>
        <p:nvSpPr>
          <p:cNvPr id="16" name="TextShape 4"/>
          <p:cNvSpPr txBox="1"/>
          <p:nvPr/>
        </p:nvSpPr>
        <p:spPr>
          <a:xfrm>
            <a:off x="900000" y="6210000"/>
            <a:ext cx="3641049" cy="68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28600" indent="-228600">
              <a:buAutoNum type="arabicParenBoth"/>
            </a:pPr>
            <a:r>
              <a:rPr lang="fr-FR" sz="1000" b="0" strike="noStrike" spc="-1" dirty="0" err="1" smtClean="0">
                <a:solidFill>
                  <a:schemeClr val="bg1"/>
                </a:solidFill>
                <a:latin typeface="Arial"/>
              </a:rPr>
              <a:t>Peik</a:t>
            </a:r>
            <a:r>
              <a:rPr lang="fr-FR" sz="1000" b="0" strike="noStrike" spc="-1" dirty="0" smtClean="0">
                <a:solidFill>
                  <a:schemeClr val="bg1"/>
                </a:solidFill>
                <a:latin typeface="Arial"/>
              </a:rPr>
              <a:t> and Tamm </a:t>
            </a:r>
            <a:r>
              <a:rPr lang="fr-FR" sz="1000" b="0" strike="noStrike" spc="-1" dirty="0">
                <a:solidFill>
                  <a:schemeClr val="bg1"/>
                </a:solidFill>
                <a:latin typeface="Arial"/>
              </a:rPr>
              <a:t>2014 </a:t>
            </a:r>
            <a:r>
              <a:rPr lang="fr-FR" sz="1000" b="0" i="1" strike="noStrike" spc="-1" dirty="0">
                <a:solidFill>
                  <a:schemeClr val="bg1"/>
                </a:solidFill>
                <a:latin typeface="Arial"/>
              </a:rPr>
              <a:t>J. Phys. </a:t>
            </a:r>
            <a:r>
              <a:rPr lang="fr-FR" sz="1000" b="0" i="1" strike="noStrike" spc="-1" dirty="0" err="1">
                <a:solidFill>
                  <a:schemeClr val="bg1"/>
                </a:solidFill>
                <a:latin typeface="Arial"/>
              </a:rPr>
              <a:t>Condens</a:t>
            </a:r>
            <a:r>
              <a:rPr lang="fr-FR" sz="1000" b="0" i="1" strike="noStrike" spc="-1" dirty="0">
                <a:solidFill>
                  <a:schemeClr val="bg1"/>
                </a:solidFill>
                <a:latin typeface="Arial"/>
              </a:rPr>
              <a:t>. </a:t>
            </a:r>
            <a:r>
              <a:rPr lang="fr-FR" sz="1000" b="0" i="1" strike="noStrike" spc="-1" dirty="0" err="1">
                <a:solidFill>
                  <a:schemeClr val="bg1"/>
                </a:solidFill>
                <a:latin typeface="Arial"/>
              </a:rPr>
              <a:t>Matter</a:t>
            </a:r>
            <a:r>
              <a:rPr lang="fr-FR" sz="1000" b="0" strike="noStrike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000" b="1" strike="noStrike" spc="-1" dirty="0">
                <a:solidFill>
                  <a:schemeClr val="bg1"/>
                </a:solidFill>
                <a:latin typeface="Arial"/>
              </a:rPr>
              <a:t>26 </a:t>
            </a:r>
            <a:r>
              <a:rPr lang="fr-FR" sz="1000" b="0" strike="noStrike" spc="-1" dirty="0" smtClean="0">
                <a:solidFill>
                  <a:schemeClr val="bg1"/>
                </a:solidFill>
                <a:latin typeface="Arial"/>
              </a:rPr>
              <a:t>10</a:t>
            </a:r>
          </a:p>
          <a:p>
            <a:pPr marL="228600" indent="-228600">
              <a:buAutoNum type="arabicParenBoth"/>
            </a:pPr>
            <a:r>
              <a:rPr lang="en-GB" sz="1000" b="0" strike="noStrike" spc="-1" dirty="0" smtClean="0">
                <a:solidFill>
                  <a:schemeClr val="bg1"/>
                </a:solidFill>
                <a:latin typeface="Arial"/>
              </a:rPr>
              <a:t>Campbell et.al. 2012 </a:t>
            </a:r>
            <a:r>
              <a:rPr lang="en-GB" sz="1000" b="0" i="1" strike="noStrike" spc="-1" dirty="0" smtClean="0">
                <a:solidFill>
                  <a:schemeClr val="bg1"/>
                </a:solidFill>
                <a:latin typeface="Arial"/>
              </a:rPr>
              <a:t>PRL </a:t>
            </a:r>
            <a:r>
              <a:rPr lang="en-GB" sz="1000" b="1" strike="noStrike" spc="-1" dirty="0" smtClean="0">
                <a:solidFill>
                  <a:schemeClr val="bg1"/>
                </a:solidFill>
                <a:latin typeface="Arial"/>
              </a:rPr>
              <a:t>108 </a:t>
            </a:r>
            <a:r>
              <a:rPr lang="en-GB" sz="1000" strike="noStrike" spc="-1" dirty="0" smtClean="0">
                <a:solidFill>
                  <a:schemeClr val="bg1"/>
                </a:solidFill>
                <a:latin typeface="Arial"/>
              </a:rPr>
              <a:t>12</a:t>
            </a:r>
            <a:endParaRPr lang="en-GB" sz="1000" b="0" strike="noStrike" spc="-1" dirty="0" smtClean="0">
              <a:solidFill>
                <a:schemeClr val="bg1"/>
              </a:solidFill>
              <a:latin typeface="Arial"/>
            </a:endParaRPr>
          </a:p>
          <a:p>
            <a:pPr marL="228600" indent="-228600">
              <a:buAutoNum type="arabicParenBoth"/>
            </a:pPr>
            <a:r>
              <a:rPr lang="en-GB" sz="1000" spc="-1" dirty="0" err="1" smtClean="0">
                <a:solidFill>
                  <a:schemeClr val="bg1"/>
                </a:solidFill>
                <a:latin typeface="Arial"/>
              </a:rPr>
              <a:t>Flambaum</a:t>
            </a:r>
            <a:r>
              <a:rPr lang="en-GB" sz="1000" spc="-1" dirty="0" smtClean="0">
                <a:solidFill>
                  <a:schemeClr val="bg1"/>
                </a:solidFill>
                <a:latin typeface="Arial"/>
              </a:rPr>
              <a:t> 2006 </a:t>
            </a:r>
            <a:r>
              <a:rPr lang="en-GB" sz="1000" i="1" spc="-1" dirty="0" smtClean="0">
                <a:solidFill>
                  <a:schemeClr val="bg1"/>
                </a:solidFill>
                <a:latin typeface="Arial"/>
              </a:rPr>
              <a:t>PRL</a:t>
            </a:r>
            <a:r>
              <a:rPr lang="en-GB" sz="1000" spc="-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en-GB" sz="1000" b="1" spc="-1" dirty="0" smtClean="0">
                <a:solidFill>
                  <a:schemeClr val="bg1"/>
                </a:solidFill>
                <a:latin typeface="Arial"/>
              </a:rPr>
              <a:t>97</a:t>
            </a:r>
            <a:r>
              <a:rPr lang="en-GB" sz="1000" spc="-1" dirty="0" smtClean="0">
                <a:solidFill>
                  <a:schemeClr val="bg1"/>
                </a:solidFill>
                <a:latin typeface="Arial"/>
              </a:rPr>
              <a:t> 9</a:t>
            </a:r>
          </a:p>
          <a:p>
            <a:endParaRPr lang="en-GB" sz="10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quarter" idx="13"/>
          </p:nvPr>
        </p:nvSpPr>
        <p:spPr>
          <a:xfrm>
            <a:off x="102509" y="746398"/>
            <a:ext cx="4818840" cy="505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u="sng" dirty="0" smtClean="0"/>
              <a:t>Atomic clock based on electronic shell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02509" y="2748192"/>
                <a:ext cx="7263491" cy="30418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u="sng" dirty="0" smtClean="0"/>
                  <a:t>Concept of a nuclear clock based on </a:t>
                </a:r>
                <a:r>
                  <a:rPr lang="en-US" sz="1600" b="1" u="sng" baseline="30000" dirty="0" smtClean="0"/>
                  <a:t>229</a:t>
                </a:r>
                <a:r>
                  <a:rPr lang="en-US" sz="1600" b="1" u="sng" dirty="0" smtClean="0"/>
                  <a:t>Th isomer</a:t>
                </a:r>
                <a:r>
                  <a:rPr lang="en-US" sz="1600" b="1" u="sng" baseline="30000" dirty="0" smtClean="0"/>
                  <a:t>(1)</a:t>
                </a:r>
              </a:p>
              <a:p>
                <a:endParaRPr lang="en-US" sz="1600" b="1" u="sng" baseline="30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ea typeface="Cambria Math" panose="02040503050406030204" pitchFamily="18" charset="0"/>
                  </a:rPr>
                  <a:t>Low-lying nuclear isomer </a:t>
                </a:r>
                <a14:m>
                  <m:oMath xmlns:m="http://schemas.openxmlformats.org/officeDocument/2006/math"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1500" b="0" dirty="0" smtClean="0">
                    <a:ea typeface="Cambria Math" panose="02040503050406030204" pitchFamily="18" charset="0"/>
                  </a:rPr>
                  <a:t/>
                </a:r>
                <a:br>
                  <a:rPr lang="en-US" sz="1500" b="0" dirty="0" smtClean="0">
                    <a:ea typeface="Cambria Math" panose="02040503050406030204" pitchFamily="18" charset="0"/>
                  </a:rPr>
                </a:br>
                <a:r>
                  <a:rPr lang="en-US" sz="1500" b="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 still in range of today’s laser technology</a:t>
                </a:r>
              </a:p>
              <a:p>
                <a:endParaRPr lang="en-US" sz="1500" dirty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Favorable lifetime  </a:t>
                </a:r>
                <a:r>
                  <a:rPr lang="en-US" sz="1500" dirty="0" smtClean="0">
                    <a:latin typeface="Symbol" panose="05050102010706020507" pitchFamily="18" charset="2"/>
                    <a:ea typeface="Cambria Math" panose="02040503050406030204" pitchFamily="18" charset="0"/>
                    <a:sym typeface="Wingdings" panose="05000000000000000000" pitchFamily="2" charset="2"/>
                  </a:rPr>
                  <a:t>D</a:t>
                </a:r>
                <a:r>
                  <a:rPr lang="en-US" sz="15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E/E ~ 10</a:t>
                </a:r>
                <a:r>
                  <a:rPr lang="en-US" sz="1500" baseline="300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-19</a:t>
                </a:r>
                <a:endParaRPr lang="en-US" sz="1500" dirty="0" smtClean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endParaRPr lang="en-US" sz="1500" dirty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Much less susceptible to environment expected clock acc. </a:t>
                </a:r>
                <a14:m>
                  <m:oMath xmlns:m="http://schemas.openxmlformats.org/officeDocument/2006/math"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</m:t>
                    </m:r>
                    <m:sSup>
                      <m:sSupPr>
                        <m:ctrlP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−19</m:t>
                        </m:r>
                      </m:sup>
                    </m:sSup>
                  </m:oMath>
                </a14:m>
                <a:r>
                  <a:rPr lang="en-US" sz="1500" baseline="300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(2)</a:t>
                </a:r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/>
                  <a:t>new perspectives in ultra-high </a:t>
                </a:r>
                <a:r>
                  <a:rPr lang="en-US" sz="1500" dirty="0" smtClean="0"/>
                  <a:t>precision frequency </a:t>
                </a:r>
                <a:r>
                  <a:rPr lang="en-US" sz="1500" dirty="0"/>
                  <a:t>quantum </a:t>
                </a:r>
                <a:r>
                  <a:rPr lang="en-US" sz="1500" dirty="0" smtClean="0"/>
                  <a:t>metrology:</a:t>
                </a:r>
              </a:p>
              <a:p>
                <a:r>
                  <a:rPr lang="en-US" sz="1500" dirty="0"/>
                  <a:t>	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1500" dirty="0" smtClean="0"/>
                  <a:t>applications</a:t>
                </a:r>
              </a:p>
              <a:p>
                <a:r>
                  <a:rPr lang="en-US" sz="1500" dirty="0">
                    <a:sym typeface="Wingdings" panose="05000000000000000000" pitchFamily="2" charset="2"/>
                  </a:rPr>
                  <a:t>	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 sensitivity to variations of fundamental constants 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(3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)</a:t>
                </a:r>
              </a:p>
              <a:p>
                <a:r>
                  <a:rPr lang="en-US" sz="1400" dirty="0" smtClean="0">
                    <a:sym typeface="Wingdings" panose="05000000000000000000" pitchFamily="2" charset="2"/>
                  </a:rPr>
                  <a:t>(see also Th. Schumm (TU Vienna) – CERN Colloquium June 11, 2020)</a:t>
                </a:r>
                <a:endParaRPr lang="en-US" sz="1400" dirty="0" smtClean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09" y="2748192"/>
                <a:ext cx="7263491" cy="3041858"/>
              </a:xfrm>
              <a:prstGeom prst="rect">
                <a:avLst/>
              </a:prstGeom>
              <a:blipFill>
                <a:blip r:embed="rId3"/>
                <a:stretch>
                  <a:fillRect l="-504" t="-601" b="-6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02509" y="1118287"/>
                <a:ext cx="4968027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solidFill>
                      <a:srgbClr val="314E5E"/>
                    </a:solidFill>
                  </a:rPr>
                  <a:t>Limitations:</a:t>
                </a:r>
              </a:p>
              <a:p>
                <a:r>
                  <a:rPr lang="en-US" sz="1500" dirty="0" smtClean="0">
                    <a:solidFill>
                      <a:srgbClr val="314E5E"/>
                    </a:solidFill>
                  </a:rPr>
                  <a:t>	Susceptible to the environment, i.e. Stark, Zeeman</a:t>
                </a:r>
              </a:p>
              <a:p>
                <a:r>
                  <a:rPr lang="en-US" sz="1500" dirty="0" smtClean="0">
                    <a:solidFill>
                      <a:srgbClr val="314E5E"/>
                    </a:solidFill>
                  </a:rPr>
                  <a:t>	Transition-intrinsic properties,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500" i="1" smtClean="0">
                            <a:solidFill>
                              <a:srgbClr val="314E5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00" i="0" smtClean="0">
                            <a:solidFill>
                              <a:srgbClr val="314E5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1500" b="0" i="0" smtClean="0">
                            <a:solidFill>
                              <a:srgbClr val="314E5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500" b="0" i="0" smtClean="0">
                        <a:solidFill>
                          <a:srgbClr val="314E5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l-GR" sz="1500" b="0" i="0" smtClean="0">
                        <a:solidFill>
                          <a:srgbClr val="314E5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US" sz="1500" b="0" i="0" smtClean="0">
                        <a:solidFill>
                          <a:srgbClr val="314E5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</m:oMath>
                </a14:m>
                <a:endParaRPr lang="en-US" sz="1500" dirty="0">
                  <a:solidFill>
                    <a:srgbClr val="314E5E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09" y="1118287"/>
                <a:ext cx="4968027" cy="784830"/>
              </a:xfrm>
              <a:prstGeom prst="rect">
                <a:avLst/>
              </a:prstGeom>
              <a:blipFill>
                <a:blip r:embed="rId4"/>
                <a:stretch>
                  <a:fillRect l="-368" t="-1550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6147811" y="101296"/>
            <a:ext cx="3012010" cy="3883303"/>
            <a:chOff x="6012782" y="617765"/>
            <a:chExt cx="3012010" cy="38833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2782" y="765573"/>
              <a:ext cx="2017780" cy="371247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3155" y="3837214"/>
              <a:ext cx="586184" cy="66385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3155" y="920350"/>
              <a:ext cx="595486" cy="59548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8187703" y="3537857"/>
              <a:ext cx="837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solidFill>
                    <a:srgbClr val="FF0000"/>
                  </a:solidFill>
                </a:rPr>
                <a:t>229m</a:t>
              </a:r>
              <a:r>
                <a:rPr lang="en-US" dirty="0" smtClean="0">
                  <a:solidFill>
                    <a:srgbClr val="FF0000"/>
                  </a:solidFill>
                </a:rPr>
                <a:t>Th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1" name="Right Brace 20"/>
            <p:cNvSpPr/>
            <p:nvPr/>
          </p:nvSpPr>
          <p:spPr>
            <a:xfrm>
              <a:off x="8141983" y="3837214"/>
              <a:ext cx="45719" cy="419100"/>
            </a:xfrm>
            <a:prstGeom prst="rightBrac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sp>
          <p:nvSpPr>
            <p:cNvPr id="28" name="Right Brace 27"/>
            <p:cNvSpPr/>
            <p:nvPr/>
          </p:nvSpPr>
          <p:spPr>
            <a:xfrm>
              <a:off x="8140655" y="617765"/>
              <a:ext cx="45719" cy="1170214"/>
            </a:xfrm>
            <a:prstGeom prst="righ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6665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951" y="725613"/>
            <a:ext cx="7654184" cy="457720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20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 smtClean="0"/>
              <a:t>Spectroscopy</a:t>
            </a:r>
            <a:r>
              <a:rPr lang="nl-BE" dirty="0" smtClean="0"/>
              <a:t> of </a:t>
            </a:r>
            <a:r>
              <a:rPr lang="nl-BE" dirty="0" err="1" smtClean="0"/>
              <a:t>the</a:t>
            </a:r>
            <a:r>
              <a:rPr lang="nl-BE" dirty="0" smtClean="0"/>
              <a:t> </a:t>
            </a:r>
            <a:r>
              <a:rPr lang="nl-BE" dirty="0" err="1" smtClean="0"/>
              <a:t>Radiative</a:t>
            </a:r>
            <a:r>
              <a:rPr lang="nl-BE" dirty="0" smtClean="0"/>
              <a:t> </a:t>
            </a:r>
            <a:r>
              <a:rPr lang="nl-BE" dirty="0" err="1" smtClean="0"/>
              <a:t>Decay</a:t>
            </a:r>
            <a:r>
              <a:rPr lang="nl-BE" dirty="0" smtClean="0"/>
              <a:t>: </a:t>
            </a:r>
            <a:r>
              <a:rPr lang="nl-BE" dirty="0" err="1" smtClean="0"/>
              <a:t>Methodology</a:t>
            </a:r>
            <a:endParaRPr lang="en-GB" dirty="0"/>
          </a:p>
        </p:txBody>
      </p:sp>
      <p:sp>
        <p:nvSpPr>
          <p:cNvPr id="29" name="TextShape 4"/>
          <p:cNvSpPr txBox="1"/>
          <p:nvPr/>
        </p:nvSpPr>
        <p:spPr>
          <a:xfrm>
            <a:off x="634062" y="6208336"/>
            <a:ext cx="366912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(11) </a:t>
            </a:r>
            <a:r>
              <a:rPr lang="fr-FR" sz="1000" b="0" strike="noStrike" spc="-1" dirty="0" err="1" smtClean="0">
                <a:solidFill>
                  <a:srgbClr val="FFFFFF"/>
                </a:solidFill>
                <a:latin typeface="Arial"/>
              </a:rPr>
              <a:t>Stellmer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et al.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2015 </a:t>
            </a:r>
            <a:r>
              <a:rPr lang="fr-FR" sz="1000" i="1" spc="-1" dirty="0" err="1" smtClean="0">
                <a:solidFill>
                  <a:srgbClr val="FFFFFF"/>
                </a:solidFill>
                <a:latin typeface="Arial"/>
              </a:rPr>
              <a:t>Scient.Rep</a:t>
            </a:r>
            <a:r>
              <a:rPr lang="fr-FR" sz="1000" i="1" spc="-1" dirty="0" smtClean="0">
                <a:solidFill>
                  <a:srgbClr val="FFFFFF"/>
                </a:solidFill>
                <a:latin typeface="Arial"/>
              </a:rPr>
              <a:t>. </a:t>
            </a:r>
            <a:r>
              <a:rPr lang="fr-FR" sz="1000" b="1" spc="-1" dirty="0" smtClean="0">
                <a:solidFill>
                  <a:srgbClr val="FFFFFF"/>
                </a:solidFill>
                <a:latin typeface="Arial"/>
              </a:rPr>
              <a:t>5</a:t>
            </a:r>
            <a:r>
              <a:rPr lang="fr-FR" sz="1000" spc="-1" dirty="0" smtClean="0">
                <a:solidFill>
                  <a:srgbClr val="FFFFFF"/>
                </a:solidFill>
                <a:latin typeface="Arial"/>
              </a:rPr>
              <a:t> 1</a:t>
            </a:r>
            <a:endParaRPr lang="en-GB" sz="1000" b="0" strike="noStrike" spc="-1" dirty="0">
              <a:latin typeface="Arial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5" y="4688665"/>
            <a:ext cx="1485900" cy="14859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367751" y="562382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Spectroscopy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Pie 43"/>
          <p:cNvSpPr/>
          <p:nvPr/>
        </p:nvSpPr>
        <p:spPr>
          <a:xfrm>
            <a:off x="376217" y="4967315"/>
            <a:ext cx="848698" cy="1022899"/>
          </a:xfrm>
          <a:prstGeom prst="pie">
            <a:avLst>
              <a:gd name="adj1" fmla="val 16198931"/>
              <a:gd name="adj2" fmla="val 19919968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24915" y="4688665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Implantation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5" name="Pie 74"/>
          <p:cNvSpPr/>
          <p:nvPr/>
        </p:nvSpPr>
        <p:spPr>
          <a:xfrm>
            <a:off x="376217" y="4967315"/>
            <a:ext cx="848698" cy="1022899"/>
          </a:xfrm>
          <a:prstGeom prst="pie">
            <a:avLst>
              <a:gd name="adj1" fmla="val 19915806"/>
              <a:gd name="adj2" fmla="val 355080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29386" y="4873331"/>
            <a:ext cx="52213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Implantation into thin (50nm) CaF</a:t>
            </a:r>
            <a:r>
              <a:rPr lang="en-US" sz="1500" baseline="-25000" dirty="0" smtClean="0"/>
              <a:t>2</a:t>
            </a:r>
            <a:r>
              <a:rPr lang="en-US" sz="1500" dirty="0" smtClean="0"/>
              <a:t> crystal on Si backing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Implantation time: 2 half-</a:t>
            </a:r>
            <a:r>
              <a:rPr lang="en-US" sz="1500" dirty="0" err="1" smtClean="0"/>
              <a:t>lifes</a:t>
            </a:r>
            <a:endParaRPr lang="en-US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Transfer of crystal under vacuum to spectrometer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Crystal positioned close to entrance slit of spectrometer</a:t>
            </a:r>
            <a:endParaRPr lang="en-US" sz="1500" dirty="0"/>
          </a:p>
        </p:txBody>
      </p:sp>
      <p:sp>
        <p:nvSpPr>
          <p:cNvPr id="15" name="TextShape 9"/>
          <p:cNvSpPr txBox="1"/>
          <p:nvPr/>
        </p:nvSpPr>
        <p:spPr>
          <a:xfrm>
            <a:off x="1556582" y="3836263"/>
            <a:ext cx="1310562" cy="354249"/>
          </a:xfrm>
          <a:prstGeom prst="rect">
            <a:avLst/>
          </a:prstGeom>
          <a:solidFill>
            <a:srgbClr val="FFFFFF"/>
          </a:solidFill>
          <a:ln w="18000">
            <a:solidFill>
              <a:srgbClr val="C9211E"/>
            </a:solidFill>
            <a:miter/>
          </a:ln>
        </p:spPr>
        <p:txBody>
          <a:bodyPr lIns="99000" tIns="54000" rIns="99000" bIns="54000">
            <a:noAutofit/>
          </a:bodyPr>
          <a:lstStyle/>
          <a:p>
            <a:r>
              <a:rPr lang="en-GB" sz="1500" b="0" i="1" strike="noStrike" spc="-1" dirty="0" smtClean="0">
                <a:latin typeface="Arial"/>
              </a:rPr>
              <a:t>CaF</a:t>
            </a:r>
            <a:r>
              <a:rPr lang="en-GB" sz="1500" b="0" i="1" strike="noStrike" spc="-1" baseline="-25000" dirty="0" smtClean="0">
                <a:latin typeface="Arial"/>
              </a:rPr>
              <a:t>2</a:t>
            </a:r>
            <a:r>
              <a:rPr lang="en-GB" sz="1500" b="0" i="1" strike="noStrike" spc="-1" dirty="0" smtClean="0">
                <a:latin typeface="Arial"/>
              </a:rPr>
              <a:t> crystal</a:t>
            </a:r>
            <a:endParaRPr lang="en-GB" sz="1500" b="0" i="1" strike="noStrike" spc="-1" dirty="0">
              <a:latin typeface="Arial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408395" y="4132967"/>
            <a:ext cx="2215796" cy="318383"/>
            <a:chOff x="9266977" y="3970959"/>
            <a:chExt cx="2425402" cy="364320"/>
          </a:xfrm>
        </p:grpSpPr>
        <p:sp>
          <p:nvSpPr>
            <p:cNvPr id="18" name="TextShape 12"/>
            <p:cNvSpPr txBox="1"/>
            <p:nvPr/>
          </p:nvSpPr>
          <p:spPr>
            <a:xfrm>
              <a:off x="10795619" y="3970959"/>
              <a:ext cx="896760" cy="364320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dirty="0">
                  <a:latin typeface="Arial"/>
                </a:rPr>
                <a:t>exit slit</a:t>
              </a:r>
            </a:p>
          </p:txBody>
        </p:sp>
        <p:cxnSp>
          <p:nvCxnSpPr>
            <p:cNvPr id="19" name="Line 13"/>
            <p:cNvCxnSpPr/>
            <p:nvPr/>
          </p:nvCxnSpPr>
          <p:spPr>
            <a:xfrm flipH="1" flipV="1">
              <a:off x="9266977" y="3970959"/>
              <a:ext cx="1528643" cy="192213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</p:grpSp>
      <p:sp>
        <p:nvSpPr>
          <p:cNvPr id="20" name="TextShape 15"/>
          <p:cNvSpPr txBox="1"/>
          <p:nvPr/>
        </p:nvSpPr>
        <p:spPr>
          <a:xfrm>
            <a:off x="5248867" y="4540394"/>
            <a:ext cx="1346795" cy="296541"/>
          </a:xfrm>
          <a:prstGeom prst="rect">
            <a:avLst/>
          </a:prstGeom>
          <a:solidFill>
            <a:srgbClr val="FFFFFF"/>
          </a:solidFill>
          <a:ln w="18000">
            <a:solidFill>
              <a:srgbClr val="C9211E"/>
            </a:solidFill>
            <a:miter/>
          </a:ln>
        </p:spPr>
        <p:txBody>
          <a:bodyPr lIns="99000" tIns="54000" rIns="99000" bIns="54000">
            <a:noAutofit/>
          </a:bodyPr>
          <a:lstStyle/>
          <a:p>
            <a:r>
              <a:rPr lang="en-GB" sz="1500" b="0" i="1" strike="noStrike" spc="-1" dirty="0">
                <a:latin typeface="Arial"/>
              </a:rPr>
              <a:t>PMT detector</a:t>
            </a:r>
          </a:p>
        </p:txBody>
      </p:sp>
      <p:cxnSp>
        <p:nvCxnSpPr>
          <p:cNvPr id="21" name="Line 16"/>
          <p:cNvCxnSpPr/>
          <p:nvPr/>
        </p:nvCxnSpPr>
        <p:spPr>
          <a:xfrm flipH="1" flipV="1">
            <a:off x="4229100" y="4185932"/>
            <a:ext cx="1010749" cy="515624"/>
          </a:xfrm>
          <a:prstGeom prst="straightConnector1">
            <a:avLst/>
          </a:prstGeom>
          <a:ln w="18000">
            <a:solidFill>
              <a:srgbClr val="C9211E"/>
            </a:solidFill>
            <a:miter/>
            <a:tailEnd type="triangle" w="med" len="med"/>
          </a:ln>
        </p:spPr>
      </p:cxnSp>
      <p:grpSp>
        <p:nvGrpSpPr>
          <p:cNvPr id="7" name="Group 6"/>
          <p:cNvGrpSpPr/>
          <p:nvPr/>
        </p:nvGrpSpPr>
        <p:grpSpPr>
          <a:xfrm>
            <a:off x="4020942" y="1209667"/>
            <a:ext cx="1321558" cy="1159543"/>
            <a:chOff x="8552737" y="1064176"/>
            <a:chExt cx="1321558" cy="1159543"/>
          </a:xfrm>
        </p:grpSpPr>
        <p:sp>
          <p:nvSpPr>
            <p:cNvPr id="17" name="TextShape 11"/>
            <p:cNvSpPr txBox="1"/>
            <p:nvPr/>
          </p:nvSpPr>
          <p:spPr>
            <a:xfrm>
              <a:off x="8552737" y="1064176"/>
              <a:ext cx="1321558" cy="258829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dirty="0">
                  <a:latin typeface="Arial"/>
                </a:rPr>
                <a:t>entrance slit</a:t>
              </a:r>
            </a:p>
          </p:txBody>
        </p:sp>
        <p:cxnSp>
          <p:nvCxnSpPr>
            <p:cNvPr id="23" name="Line 17"/>
            <p:cNvCxnSpPr>
              <a:stCxn id="17" idx="2"/>
            </p:cNvCxnSpPr>
            <p:nvPr/>
          </p:nvCxnSpPr>
          <p:spPr>
            <a:xfrm flipH="1">
              <a:off x="8668164" y="1323005"/>
              <a:ext cx="545352" cy="900714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</p:grpSp>
      <p:cxnSp>
        <p:nvCxnSpPr>
          <p:cNvPr id="24" name="Line 17"/>
          <p:cNvCxnSpPr/>
          <p:nvPr/>
        </p:nvCxnSpPr>
        <p:spPr>
          <a:xfrm flipH="1">
            <a:off x="5690430" y="1619359"/>
            <a:ext cx="584316" cy="1852311"/>
          </a:xfrm>
          <a:prstGeom prst="straightConnector1">
            <a:avLst/>
          </a:prstGeom>
          <a:ln w="18000">
            <a:solidFill>
              <a:srgbClr val="C9211E"/>
            </a:solidFill>
            <a:miter/>
            <a:tailEnd type="triangle" w="med" len="med"/>
          </a:ln>
        </p:spPr>
      </p:cxnSp>
      <p:cxnSp>
        <p:nvCxnSpPr>
          <p:cNvPr id="25" name="Line 17"/>
          <p:cNvCxnSpPr/>
          <p:nvPr/>
        </p:nvCxnSpPr>
        <p:spPr>
          <a:xfrm flipH="1">
            <a:off x="5169447" y="1619359"/>
            <a:ext cx="1105299" cy="791875"/>
          </a:xfrm>
          <a:prstGeom prst="straightConnector1">
            <a:avLst/>
          </a:prstGeom>
          <a:ln w="18000">
            <a:solidFill>
              <a:srgbClr val="C9211E"/>
            </a:solidFill>
            <a:miter/>
            <a:tailEnd type="triangle" w="med" len="med"/>
          </a:ln>
        </p:spPr>
      </p:cxnSp>
      <p:grpSp>
        <p:nvGrpSpPr>
          <p:cNvPr id="9" name="Group 8"/>
          <p:cNvGrpSpPr/>
          <p:nvPr/>
        </p:nvGrpSpPr>
        <p:grpSpPr>
          <a:xfrm>
            <a:off x="2347581" y="3067050"/>
            <a:ext cx="1938669" cy="1612397"/>
            <a:chOff x="7441541" y="3097848"/>
            <a:chExt cx="1938669" cy="1612397"/>
          </a:xfrm>
        </p:grpSpPr>
        <p:sp>
          <p:nvSpPr>
            <p:cNvPr id="16" name="TextShape 10"/>
            <p:cNvSpPr txBox="1"/>
            <p:nvPr/>
          </p:nvSpPr>
          <p:spPr>
            <a:xfrm>
              <a:off x="7441541" y="4345925"/>
              <a:ext cx="1554995" cy="364320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dirty="0" err="1">
                  <a:latin typeface="Arial"/>
                </a:rPr>
                <a:t>turnable</a:t>
              </a:r>
              <a:r>
                <a:rPr lang="en-GB" sz="1500" b="0" i="1" strike="noStrike" spc="-1" dirty="0">
                  <a:latin typeface="Arial"/>
                </a:rPr>
                <a:t> grating</a:t>
              </a:r>
            </a:p>
          </p:txBody>
        </p:sp>
        <p:cxnSp>
          <p:nvCxnSpPr>
            <p:cNvPr id="26" name="Line 16"/>
            <p:cNvCxnSpPr/>
            <p:nvPr/>
          </p:nvCxnSpPr>
          <p:spPr>
            <a:xfrm flipV="1">
              <a:off x="8164548" y="3097848"/>
              <a:ext cx="1215662" cy="1224815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</p:grpSp>
      <p:cxnSp>
        <p:nvCxnSpPr>
          <p:cNvPr id="27" name="Line 16"/>
          <p:cNvCxnSpPr/>
          <p:nvPr/>
        </p:nvCxnSpPr>
        <p:spPr>
          <a:xfrm flipV="1">
            <a:off x="2187390" y="2379651"/>
            <a:ext cx="1895615" cy="1443722"/>
          </a:xfrm>
          <a:prstGeom prst="straightConnector1">
            <a:avLst/>
          </a:prstGeom>
          <a:ln w="18000">
            <a:solidFill>
              <a:srgbClr val="C9211E"/>
            </a:solidFill>
            <a:miter/>
            <a:tailEnd type="triangle" w="med" len="med"/>
          </a:ln>
        </p:spPr>
      </p:cxnSp>
      <p:grpSp>
        <p:nvGrpSpPr>
          <p:cNvPr id="6" name="Group 5"/>
          <p:cNvGrpSpPr/>
          <p:nvPr/>
        </p:nvGrpSpPr>
        <p:grpSpPr>
          <a:xfrm>
            <a:off x="2957794" y="1149350"/>
            <a:ext cx="776006" cy="556760"/>
            <a:chOff x="7544630" y="1123096"/>
            <a:chExt cx="776006" cy="556760"/>
          </a:xfrm>
        </p:grpSpPr>
        <p:sp>
          <p:nvSpPr>
            <p:cNvPr id="22" name="TextShape 11"/>
            <p:cNvSpPr txBox="1"/>
            <p:nvPr/>
          </p:nvSpPr>
          <p:spPr>
            <a:xfrm>
              <a:off x="7544630" y="1123096"/>
              <a:ext cx="776006" cy="291340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dirty="0" err="1" smtClean="0">
                  <a:latin typeface="Arial"/>
                </a:rPr>
                <a:t>HPGe</a:t>
              </a:r>
              <a:endParaRPr lang="en-GB" sz="1500" b="0" i="1" strike="noStrike" spc="-1" dirty="0">
                <a:latin typeface="Arial"/>
              </a:endParaRPr>
            </a:p>
          </p:txBody>
        </p:sp>
        <p:cxnSp>
          <p:nvCxnSpPr>
            <p:cNvPr id="28" name="Line 16"/>
            <p:cNvCxnSpPr/>
            <p:nvPr/>
          </p:nvCxnSpPr>
          <p:spPr>
            <a:xfrm>
              <a:off x="7980504" y="1414436"/>
              <a:ext cx="116318" cy="265420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</p:grpSp>
      <p:cxnSp>
        <p:nvCxnSpPr>
          <p:cNvPr id="37" name="Line 16"/>
          <p:cNvCxnSpPr/>
          <p:nvPr/>
        </p:nvCxnSpPr>
        <p:spPr>
          <a:xfrm flipH="1" flipV="1">
            <a:off x="1945625" y="2379651"/>
            <a:ext cx="241766" cy="1443723"/>
          </a:xfrm>
          <a:prstGeom prst="straightConnector1">
            <a:avLst/>
          </a:prstGeom>
          <a:ln w="18000">
            <a:solidFill>
              <a:srgbClr val="C9211E"/>
            </a:solidFill>
            <a:miter/>
            <a:tailEnd type="triangle" w="med" len="med"/>
          </a:ln>
        </p:spPr>
      </p:cxnSp>
      <p:sp>
        <p:nvSpPr>
          <p:cNvPr id="40" name="TextShape 11"/>
          <p:cNvSpPr txBox="1"/>
          <p:nvPr/>
        </p:nvSpPr>
        <p:spPr>
          <a:xfrm>
            <a:off x="5690430" y="1309599"/>
            <a:ext cx="1728803" cy="303898"/>
          </a:xfrm>
          <a:prstGeom prst="rect">
            <a:avLst/>
          </a:prstGeom>
          <a:solidFill>
            <a:srgbClr val="FFFFFF"/>
          </a:solidFill>
          <a:ln w="18000">
            <a:solidFill>
              <a:srgbClr val="C9211E"/>
            </a:solidFill>
            <a:miter/>
          </a:ln>
        </p:spPr>
        <p:txBody>
          <a:bodyPr lIns="99000" tIns="54000" rIns="99000" bIns="54000">
            <a:noAutofit/>
          </a:bodyPr>
          <a:lstStyle/>
          <a:p>
            <a:r>
              <a:rPr lang="en-GB" sz="1500" i="1" spc="-1" dirty="0">
                <a:latin typeface="Arial"/>
              </a:rPr>
              <a:t>f</a:t>
            </a:r>
            <a:r>
              <a:rPr lang="en-GB" sz="1500" i="1" spc="-1" dirty="0" smtClean="0">
                <a:latin typeface="Arial"/>
              </a:rPr>
              <a:t>ocussing mirrors</a:t>
            </a:r>
            <a:endParaRPr lang="en-GB" sz="1500" b="0" i="1" strike="noStrike" spc="-1" dirty="0">
              <a:latin typeface="Arial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05866" y="1103391"/>
            <a:ext cx="1843219" cy="268709"/>
            <a:chOff x="7385130" y="1117246"/>
            <a:chExt cx="1843219" cy="268709"/>
          </a:xfrm>
        </p:grpSpPr>
        <p:sp>
          <p:nvSpPr>
            <p:cNvPr id="46" name="TextShape 11"/>
            <p:cNvSpPr txBox="1"/>
            <p:nvPr/>
          </p:nvSpPr>
          <p:spPr>
            <a:xfrm>
              <a:off x="7385130" y="1117246"/>
              <a:ext cx="1188784" cy="268709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baseline="30000" dirty="0" smtClean="0">
                  <a:latin typeface="Arial"/>
                </a:rPr>
                <a:t>229</a:t>
              </a:r>
              <a:r>
                <a:rPr lang="en-GB" sz="1500" b="0" i="1" strike="noStrike" spc="-1" dirty="0" smtClean="0">
                  <a:latin typeface="Arial"/>
                </a:rPr>
                <a:t>Ac beam</a:t>
              </a:r>
              <a:endParaRPr lang="en-GB" sz="1500" b="0" i="1" strike="noStrike" spc="-1" dirty="0">
                <a:latin typeface="Arial"/>
              </a:endParaRPr>
            </a:p>
          </p:txBody>
        </p:sp>
        <p:cxnSp>
          <p:nvCxnSpPr>
            <p:cNvPr id="48" name="Line 16"/>
            <p:cNvCxnSpPr>
              <a:stCxn id="46" idx="3"/>
            </p:cNvCxnSpPr>
            <p:nvPr/>
          </p:nvCxnSpPr>
          <p:spPr>
            <a:xfrm flipV="1">
              <a:off x="8573914" y="1223522"/>
              <a:ext cx="654435" cy="28079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14467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10613" y="998117"/>
            <a:ext cx="4974503" cy="4094095"/>
            <a:chOff x="4171067" y="675083"/>
            <a:chExt cx="4974503" cy="409409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0341" y="1187216"/>
              <a:ext cx="4775950" cy="358196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4171067" y="675083"/>
                  <a:ext cx="4974503" cy="7848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 smtClean="0"/>
                    <a:t>Signal and background contributions for </a:t>
                  </a:r>
                  <a14:m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a14:m>
                  <a:r>
                    <a:rPr lang="en-US" sz="1500" dirty="0" smtClean="0"/>
                    <a:t> measurment</a:t>
                  </a:r>
                </a:p>
                <a:p>
                  <a:pPr algn="ctr"/>
                  <a:r>
                    <a:rPr lang="en-US" sz="1500" dirty="0"/>
                    <a:t>a</a:t>
                  </a:r>
                  <a:r>
                    <a:rPr lang="en-US" sz="1500" dirty="0" smtClean="0"/>
                    <a:t>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𝑝𝑝𝑠</m:t>
                      </m:r>
                    </m:oMath>
                  </a14:m>
                  <a:r>
                    <a:rPr lang="en-US" sz="1500" dirty="0" smtClean="0"/>
                    <a:t> implantation and </a:t>
                  </a:r>
                  <a14:m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a14:m>
                  <a:r>
                    <a:rPr lang="en-US" sz="1500" dirty="0" smtClean="0"/>
                    <a:t> isomer half-life:</a:t>
                  </a:r>
                </a:p>
                <a:p>
                  <a:pPr algn="ctr"/>
                  <a:endParaRPr lang="en-US" sz="15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1067" y="675083"/>
                  <a:ext cx="4974503" cy="784830"/>
                </a:xfrm>
                <a:prstGeom prst="rect">
                  <a:avLst/>
                </a:prstGeom>
                <a:blipFill>
                  <a:blip r:embed="rId5"/>
                  <a:stretch>
                    <a:fillRect t="-15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00485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6" y="353532"/>
            <a:ext cx="6245057" cy="3600436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576263" y="97466"/>
            <a:ext cx="7991738" cy="51213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Dependance </a:t>
            </a:r>
            <a:r>
              <a:rPr lang="nl-BE" dirty="0" smtClean="0"/>
              <a:t>on the </a:t>
            </a:r>
            <a:r>
              <a:rPr lang="nl-BE" dirty="0" err="1" smtClean="0"/>
              <a:t>isomer’s</a:t>
            </a:r>
            <a:r>
              <a:rPr lang="nl-BE" dirty="0" smtClean="0"/>
              <a:t> half life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9394" y="3725333"/>
            <a:ext cx="6050458" cy="313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79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23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 smtClean="0"/>
              <a:t>Spectroscopy</a:t>
            </a:r>
            <a:r>
              <a:rPr lang="nl-BE" dirty="0" smtClean="0"/>
              <a:t> of </a:t>
            </a:r>
            <a:r>
              <a:rPr lang="nl-BE" dirty="0" err="1" smtClean="0"/>
              <a:t>the</a:t>
            </a:r>
            <a:r>
              <a:rPr lang="nl-BE" dirty="0" smtClean="0"/>
              <a:t> </a:t>
            </a:r>
            <a:r>
              <a:rPr lang="nl-BE" dirty="0" err="1" smtClean="0"/>
              <a:t>Radiative</a:t>
            </a:r>
            <a:r>
              <a:rPr lang="nl-BE" dirty="0" smtClean="0"/>
              <a:t> </a:t>
            </a:r>
            <a:r>
              <a:rPr lang="nl-BE" dirty="0" err="1" smtClean="0"/>
              <a:t>Decay</a:t>
            </a:r>
            <a:r>
              <a:rPr lang="nl-BE" dirty="0" smtClean="0"/>
              <a:t>: </a:t>
            </a:r>
            <a:r>
              <a:rPr lang="nl-BE" dirty="0" err="1" smtClean="0"/>
              <a:t>Methodology</a:t>
            </a:r>
            <a:endParaRPr lang="en-GB" dirty="0"/>
          </a:p>
        </p:txBody>
      </p:sp>
      <p:sp>
        <p:nvSpPr>
          <p:cNvPr id="29" name="TextShape 4"/>
          <p:cNvSpPr txBox="1"/>
          <p:nvPr/>
        </p:nvSpPr>
        <p:spPr>
          <a:xfrm>
            <a:off x="634062" y="6208336"/>
            <a:ext cx="366912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(11) </a:t>
            </a:r>
            <a:r>
              <a:rPr lang="fr-FR" sz="1000" b="0" strike="noStrike" spc="-1" dirty="0" err="1" smtClean="0">
                <a:solidFill>
                  <a:srgbClr val="FFFFFF"/>
                </a:solidFill>
                <a:latin typeface="Arial"/>
              </a:rPr>
              <a:t>Stellmer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et al.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2015 </a:t>
            </a:r>
            <a:r>
              <a:rPr lang="fr-FR" sz="1000" i="1" spc="-1" dirty="0" err="1" smtClean="0">
                <a:solidFill>
                  <a:srgbClr val="FFFFFF"/>
                </a:solidFill>
                <a:latin typeface="Arial"/>
              </a:rPr>
              <a:t>Scient.Rep</a:t>
            </a:r>
            <a:r>
              <a:rPr lang="fr-FR" sz="1000" i="1" spc="-1" dirty="0" smtClean="0">
                <a:solidFill>
                  <a:srgbClr val="FFFFFF"/>
                </a:solidFill>
                <a:latin typeface="Arial"/>
              </a:rPr>
              <a:t>. </a:t>
            </a:r>
            <a:r>
              <a:rPr lang="fr-FR" sz="1000" b="1" spc="-1" dirty="0" smtClean="0">
                <a:solidFill>
                  <a:srgbClr val="FFFFFF"/>
                </a:solidFill>
                <a:latin typeface="Arial"/>
              </a:rPr>
              <a:t>5</a:t>
            </a:r>
            <a:r>
              <a:rPr lang="fr-FR" sz="1000" spc="-1" dirty="0" smtClean="0">
                <a:solidFill>
                  <a:srgbClr val="FFFFFF"/>
                </a:solidFill>
                <a:latin typeface="Arial"/>
              </a:rPr>
              <a:t> 1</a:t>
            </a:r>
            <a:endParaRPr lang="en-GB" sz="1000" b="0" strike="noStrike" spc="-1" dirty="0">
              <a:latin typeface="Arial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5" y="4688665"/>
            <a:ext cx="1485900" cy="14859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367751" y="562382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Spectroscopy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Pie 43"/>
          <p:cNvSpPr/>
          <p:nvPr/>
        </p:nvSpPr>
        <p:spPr>
          <a:xfrm>
            <a:off x="376217" y="4967315"/>
            <a:ext cx="848698" cy="1022899"/>
          </a:xfrm>
          <a:prstGeom prst="pie">
            <a:avLst>
              <a:gd name="adj1" fmla="val 16198931"/>
              <a:gd name="adj2" fmla="val 19919968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24915" y="4688665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Implantation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5" name="Pie 74"/>
          <p:cNvSpPr/>
          <p:nvPr/>
        </p:nvSpPr>
        <p:spPr>
          <a:xfrm>
            <a:off x="376217" y="4967315"/>
            <a:ext cx="848698" cy="1022899"/>
          </a:xfrm>
          <a:prstGeom prst="pie">
            <a:avLst>
              <a:gd name="adj1" fmla="val 19915806"/>
              <a:gd name="adj2" fmla="val 355080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29386" y="4873331"/>
            <a:ext cx="52213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Implantation into thin (50nm) CaF</a:t>
            </a:r>
            <a:r>
              <a:rPr lang="en-US" sz="1500" baseline="-25000" dirty="0" smtClean="0"/>
              <a:t>2</a:t>
            </a:r>
            <a:r>
              <a:rPr lang="en-US" sz="1500" dirty="0" smtClean="0"/>
              <a:t> crystal on Si backing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Implantation time: 2 half-lives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Transfer of crystal under vacuum to spectrometer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Crystal positioned close to entrance slit of spectrometer</a:t>
            </a:r>
            <a:endParaRPr lang="en-US" sz="1500" dirty="0"/>
          </a:p>
        </p:txBody>
      </p:sp>
      <p:pic>
        <p:nvPicPr>
          <p:cNvPr id="47" name="01282B01A Spectromet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07485" y="808758"/>
            <a:ext cx="6118225" cy="366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8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7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24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Preparatory</a:t>
            </a:r>
            <a:r>
              <a:rPr lang="nl-BE" dirty="0" smtClean="0"/>
              <a:t> </a:t>
            </a:r>
            <a:r>
              <a:rPr lang="nl-BE" dirty="0" err="1" smtClean="0"/>
              <a:t>study</a:t>
            </a:r>
            <a:r>
              <a:rPr lang="nl-BE" dirty="0" smtClean="0"/>
              <a:t> at ISOLDE: LoI198</a:t>
            </a:r>
            <a:endParaRPr lang="en-GB" dirty="0"/>
          </a:p>
        </p:txBody>
      </p:sp>
      <p:grpSp>
        <p:nvGrpSpPr>
          <p:cNvPr id="6" name="Group 1"/>
          <p:cNvGrpSpPr/>
          <p:nvPr/>
        </p:nvGrpSpPr>
        <p:grpSpPr>
          <a:xfrm>
            <a:off x="6158669" y="2255183"/>
            <a:ext cx="3023640" cy="3889568"/>
            <a:chOff x="5544000" y="1656000"/>
            <a:chExt cx="3600000" cy="4488120"/>
          </a:xfrm>
        </p:grpSpPr>
        <p:pic>
          <p:nvPicPr>
            <p:cNvPr id="7" name="Picture 6"/>
            <p:cNvPicPr/>
            <p:nvPr/>
          </p:nvPicPr>
          <p:blipFill>
            <a:blip r:embed="rId3"/>
            <a:stretch/>
          </p:blipFill>
          <p:spPr>
            <a:xfrm>
              <a:off x="5544000" y="1980000"/>
              <a:ext cx="3600000" cy="4164120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TextShape 2"/>
            <p:cNvSpPr txBox="1"/>
            <p:nvPr/>
          </p:nvSpPr>
          <p:spPr>
            <a:xfrm>
              <a:off x="6480719" y="1656000"/>
              <a:ext cx="679432" cy="3160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400" b="0" strike="noStrike" spc="-1" dirty="0">
                  <a:latin typeface="Arial"/>
                </a:rPr>
                <a:t>data</a:t>
              </a:r>
              <a:endParaRPr lang="en-GB" sz="1600" b="0" strike="noStrike" spc="-1" dirty="0">
                <a:latin typeface="Arial"/>
              </a:endParaRPr>
            </a:p>
          </p:txBody>
        </p:sp>
        <p:sp>
          <p:nvSpPr>
            <p:cNvPr id="9" name="TextShape 3"/>
            <p:cNvSpPr txBox="1"/>
            <p:nvPr/>
          </p:nvSpPr>
          <p:spPr>
            <a:xfrm>
              <a:off x="7272000" y="1656000"/>
              <a:ext cx="1346234" cy="3160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400" b="0" strike="noStrike" spc="-1" dirty="0" smtClean="0">
                  <a:latin typeface="Arial"/>
                </a:rPr>
                <a:t>simulation</a:t>
              </a:r>
              <a:endParaRPr lang="en-GB" sz="1400" b="0" strike="noStrike" spc="-1" dirty="0">
                <a:latin typeface="Arial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4522" y="805873"/>
                <a:ext cx="5915402" cy="2885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/>
                  <a:t>Implementation of laser ionization of Ac</a:t>
                </a:r>
                <a:br>
                  <a:rPr lang="en-US" sz="1500" dirty="0" smtClean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 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229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Ac beam at LA1: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8.8(2)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5</m:t>
                        </m:r>
                      </m:sup>
                    </m:sSup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𝑝𝑝𝑠</m:t>
                    </m:r>
                  </m:oMath>
                </a14:m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/>
                  <a:t>γ-CE-spectroscopy</a:t>
                </a:r>
                <a:br>
                  <a:rPr lang="en-US" sz="1500" dirty="0" smtClean="0"/>
                </a:br>
                <a:r>
                  <a:rPr lang="en-US" sz="1500" baseline="30000" dirty="0" smtClean="0"/>
                  <a:t>229</a:t>
                </a:r>
                <a:r>
                  <a:rPr lang="en-US" sz="1500" dirty="0" smtClean="0"/>
                  <a:t>Ac beam retarded to 2keV and implanted in </a:t>
                </a:r>
                <a:r>
                  <a:rPr lang="en-US" sz="1500" dirty="0" err="1" smtClean="0"/>
                  <a:t>Nb</a:t>
                </a:r>
                <a:r>
                  <a:rPr lang="en-US" sz="1500" dirty="0" smtClean="0"/>
                  <a:t> and Au foils</a:t>
                </a:r>
                <a:br>
                  <a:rPr lang="en-US" sz="1500" dirty="0" smtClean="0"/>
                </a:br>
                <a:r>
                  <a:rPr lang="en-US" sz="1500" dirty="0" smtClean="0"/>
                  <a:t>Low-energy electron detection based on a </a:t>
                </a:r>
                <a:r>
                  <a:rPr lang="en-US" sz="1500" dirty="0" err="1" smtClean="0"/>
                  <a:t>Channeltron</a:t>
                </a:r>
                <a:r>
                  <a:rPr lang="en-US" sz="1500" dirty="0" smtClean="0"/>
                  <a:t> detector</a:t>
                </a:r>
                <a:r>
                  <a:rPr lang="en-US" sz="1500" dirty="0"/>
                  <a:t/>
                </a:r>
                <a:br>
                  <a:rPr lang="en-US" sz="1500" dirty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 no signature of isomer CE with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4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𝑠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</m:t>
                    </m:r>
                    <m:sSub>
                      <m:sSubPr>
                        <m:ctrlPr>
                          <a:rPr lang="en-US" sz="15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1/2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&lt;80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𝑠</m:t>
                    </m:r>
                  </m:oMath>
                </a14:m>
                <a:r>
                  <a:rPr lang="en-US" sz="1500" dirty="0" smtClean="0"/>
                  <a:t> </a:t>
                </a:r>
                <a:br>
                  <a:rPr lang="en-US" sz="1500" dirty="0" smtClean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 level scheme in agreement with literature</a:t>
                </a:r>
              </a:p>
              <a:p>
                <a:endParaRPr lang="en-US" sz="150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sym typeface="Wingdings" panose="05000000000000000000" pitchFamily="2" charset="2"/>
                  </a:rPr>
                  <a:t>Emission channeling of 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229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Ac implanted in CaF</a:t>
                </a:r>
                <a:r>
                  <a:rPr lang="en-US" sz="1500" baseline="-25000" dirty="0" smtClean="0">
                    <a:sym typeface="Wingdings" panose="05000000000000000000" pitchFamily="2" charset="2"/>
                  </a:rPr>
                  <a:t>2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/>
                </a:r>
                <a:br>
                  <a:rPr lang="en-US" sz="1500" dirty="0" smtClean="0">
                    <a:sym typeface="Wingdings" panose="05000000000000000000" pitchFamily="2" charset="2"/>
                  </a:rPr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 90% of 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229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Ac in substitutional position (preliminary)</a:t>
                </a:r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22" y="805873"/>
                <a:ext cx="5915402" cy="2885598"/>
              </a:xfrm>
              <a:prstGeom prst="rect">
                <a:avLst/>
              </a:prstGeom>
              <a:blipFill>
                <a:blip r:embed="rId4"/>
                <a:stretch>
                  <a:fillRect l="-309" t="-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/>
          <p:nvPr/>
        </p:nvPicPr>
        <p:blipFill>
          <a:blip r:embed="rId5"/>
          <a:stretch/>
        </p:blipFill>
        <p:spPr>
          <a:xfrm>
            <a:off x="7133541" y="16221"/>
            <a:ext cx="1564145" cy="2301482"/>
          </a:xfrm>
          <a:prstGeom prst="rect">
            <a:avLst/>
          </a:prstGeom>
          <a:ln>
            <a:noFill/>
          </a:ln>
        </p:spPr>
      </p:pic>
      <p:grpSp>
        <p:nvGrpSpPr>
          <p:cNvPr id="45" name="Group 44"/>
          <p:cNvGrpSpPr/>
          <p:nvPr/>
        </p:nvGrpSpPr>
        <p:grpSpPr>
          <a:xfrm>
            <a:off x="-46306" y="3560848"/>
            <a:ext cx="6052640" cy="2813937"/>
            <a:chOff x="-46306" y="3560848"/>
            <a:chExt cx="6052640" cy="281393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8853" y="3844452"/>
              <a:ext cx="3307064" cy="2477013"/>
            </a:xfrm>
            <a:prstGeom prst="rect">
              <a:avLst/>
            </a:prstGeom>
          </p:spPr>
        </p:pic>
        <p:sp>
          <p:nvSpPr>
            <p:cNvPr id="12" name="TextShape 20"/>
            <p:cNvSpPr txBox="1"/>
            <p:nvPr/>
          </p:nvSpPr>
          <p:spPr>
            <a:xfrm>
              <a:off x="4024102" y="5970737"/>
              <a:ext cx="1278886" cy="4040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 dirty="0" smtClean="0">
                  <a:solidFill>
                    <a:srgbClr val="2F4D5D"/>
                  </a:solidFill>
                  <a:latin typeface="Arial"/>
                </a:rPr>
                <a:t>Si-detector (β)</a:t>
              </a:r>
              <a:endParaRPr lang="en-GB" sz="1200" b="0" strike="noStrike" spc="-1" dirty="0">
                <a:latin typeface="Arial"/>
              </a:endParaRPr>
            </a:p>
          </p:txBody>
        </p:sp>
        <p:sp>
          <p:nvSpPr>
            <p:cNvPr id="13" name="TextShape 21"/>
            <p:cNvSpPr txBox="1"/>
            <p:nvPr/>
          </p:nvSpPr>
          <p:spPr>
            <a:xfrm>
              <a:off x="741004" y="5970316"/>
              <a:ext cx="2181607" cy="4040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2F4D5D"/>
                  </a:solidFill>
                  <a:latin typeface="Arial"/>
                </a:rPr>
                <a:t>Implantation target</a:t>
              </a:r>
              <a:endParaRPr lang="en-GB" sz="1200" b="0" strike="noStrike" spc="-1" dirty="0">
                <a:latin typeface="Arial"/>
              </a:endParaRPr>
            </a:p>
          </p:txBody>
        </p:sp>
        <p:sp>
          <p:nvSpPr>
            <p:cNvPr id="14" name="TextShape 22"/>
            <p:cNvSpPr txBox="1"/>
            <p:nvPr/>
          </p:nvSpPr>
          <p:spPr>
            <a:xfrm>
              <a:off x="3372420" y="3560848"/>
              <a:ext cx="2633914" cy="4040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 dirty="0" err="1" smtClean="0">
                  <a:solidFill>
                    <a:srgbClr val="2F4D5D"/>
                  </a:solidFill>
                  <a:latin typeface="Arial"/>
                </a:rPr>
                <a:t>Channeltron</a:t>
              </a:r>
              <a:r>
                <a:rPr lang="en-US" sz="1200" b="0" strike="noStrike" spc="-1" dirty="0" smtClean="0">
                  <a:solidFill>
                    <a:srgbClr val="2F4D5D"/>
                  </a:solidFill>
                  <a:latin typeface="Arial"/>
                </a:rPr>
                <a:t> detector</a:t>
              </a:r>
              <a:br>
                <a:rPr lang="en-US" sz="1200" b="0" strike="noStrike" spc="-1" dirty="0" smtClean="0">
                  <a:solidFill>
                    <a:srgbClr val="2F4D5D"/>
                  </a:solidFill>
                  <a:latin typeface="Arial"/>
                </a:rPr>
              </a:br>
              <a:r>
                <a:rPr lang="en-US" sz="1200" b="0" strike="noStrike" spc="-1" dirty="0" smtClean="0">
                  <a:solidFill>
                    <a:srgbClr val="2F4D5D"/>
                  </a:solidFill>
                  <a:latin typeface="Arial"/>
                </a:rPr>
                <a:t>(low-energy electrons)</a:t>
              </a:r>
              <a:endParaRPr lang="en-GB" sz="1200" b="0" strike="noStrike" spc="-1" dirty="0">
                <a:latin typeface="Arial"/>
              </a:endParaRPr>
            </a:p>
          </p:txBody>
        </p:sp>
        <p:cxnSp>
          <p:nvCxnSpPr>
            <p:cNvPr id="15" name="Line 23"/>
            <p:cNvCxnSpPr/>
            <p:nvPr/>
          </p:nvCxnSpPr>
          <p:spPr>
            <a:xfrm flipH="1" flipV="1">
              <a:off x="3404933" y="5152805"/>
              <a:ext cx="902203" cy="870409"/>
            </a:xfrm>
            <a:prstGeom prst="straightConnector1">
              <a:avLst/>
            </a:prstGeom>
            <a:ln w="6480">
              <a:solidFill>
                <a:srgbClr val="FF0000"/>
              </a:solidFill>
              <a:miter/>
              <a:tailEnd type="triangle" w="med" len="med"/>
            </a:ln>
          </p:spPr>
        </p:cxnSp>
        <p:cxnSp>
          <p:nvCxnSpPr>
            <p:cNvPr id="16" name="Line 24"/>
            <p:cNvCxnSpPr/>
            <p:nvPr/>
          </p:nvCxnSpPr>
          <p:spPr>
            <a:xfrm flipV="1">
              <a:off x="1826942" y="5058982"/>
              <a:ext cx="1254263" cy="964231"/>
            </a:xfrm>
            <a:prstGeom prst="straightConnector1">
              <a:avLst/>
            </a:prstGeom>
            <a:ln w="6480">
              <a:solidFill>
                <a:srgbClr val="FF0000"/>
              </a:solidFill>
              <a:miter/>
              <a:tailEnd type="triangle" w="med" len="med"/>
            </a:ln>
          </p:spPr>
        </p:cxnSp>
        <p:cxnSp>
          <p:nvCxnSpPr>
            <p:cNvPr id="17" name="Line 25"/>
            <p:cNvCxnSpPr/>
            <p:nvPr/>
          </p:nvCxnSpPr>
          <p:spPr>
            <a:xfrm>
              <a:off x="4354804" y="3952119"/>
              <a:ext cx="226668" cy="939988"/>
            </a:xfrm>
            <a:prstGeom prst="straightConnector1">
              <a:avLst/>
            </a:prstGeom>
            <a:ln w="6480">
              <a:solidFill>
                <a:srgbClr val="FF0000"/>
              </a:solidFill>
              <a:miter/>
              <a:tailEnd type="triangle" w="med" len="med"/>
            </a:ln>
          </p:spPr>
        </p:cxnSp>
        <p:cxnSp>
          <p:nvCxnSpPr>
            <p:cNvPr id="18" name="Line 26"/>
            <p:cNvCxnSpPr/>
            <p:nvPr/>
          </p:nvCxnSpPr>
          <p:spPr>
            <a:xfrm flipV="1">
              <a:off x="3297737" y="5801392"/>
              <a:ext cx="31140" cy="179282"/>
            </a:xfrm>
            <a:prstGeom prst="straightConnector1">
              <a:avLst/>
            </a:prstGeom>
            <a:ln w="6480">
              <a:solidFill>
                <a:srgbClr val="FF0000"/>
              </a:solidFill>
              <a:miter/>
              <a:tailEnd type="triangle" w="med" len="med"/>
            </a:ln>
          </p:spPr>
        </p:cxnSp>
        <p:sp>
          <p:nvSpPr>
            <p:cNvPr id="34" name="TextShape 21"/>
            <p:cNvSpPr txBox="1"/>
            <p:nvPr/>
          </p:nvSpPr>
          <p:spPr>
            <a:xfrm>
              <a:off x="2617149" y="5943867"/>
              <a:ext cx="2181607" cy="4040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 dirty="0" err="1" smtClean="0">
                  <a:solidFill>
                    <a:srgbClr val="2F4D5D"/>
                  </a:solidFill>
                  <a:latin typeface="Arial"/>
                </a:rPr>
                <a:t>HPGe</a:t>
              </a:r>
              <a:r>
                <a:rPr lang="en-US" sz="1200" b="0" strike="noStrike" spc="-1" dirty="0" smtClean="0">
                  <a:solidFill>
                    <a:srgbClr val="2F4D5D"/>
                  </a:solidFill>
                  <a:latin typeface="Arial"/>
                </a:rPr>
                <a:t> detector (γ)</a:t>
              </a:r>
              <a:endParaRPr lang="en-GB" sz="1200" b="0" strike="noStrike" spc="-1" dirty="0">
                <a:latin typeface="Arial"/>
              </a:endParaRPr>
            </a:p>
          </p:txBody>
        </p:sp>
        <p:cxnSp>
          <p:nvCxnSpPr>
            <p:cNvPr id="35" name="Line 24"/>
            <p:cNvCxnSpPr/>
            <p:nvPr/>
          </p:nvCxnSpPr>
          <p:spPr>
            <a:xfrm flipV="1">
              <a:off x="1814942" y="4947860"/>
              <a:ext cx="1657375" cy="1075353"/>
            </a:xfrm>
            <a:prstGeom prst="straightConnector1">
              <a:avLst/>
            </a:prstGeom>
            <a:ln w="6480">
              <a:solidFill>
                <a:srgbClr val="FF0000"/>
              </a:solidFill>
              <a:miter/>
              <a:tailEnd type="triangle" w="med" len="med"/>
            </a:ln>
          </p:spPr>
        </p:cxnSp>
        <p:sp>
          <p:nvSpPr>
            <p:cNvPr id="40" name="TextShape 21"/>
            <p:cNvSpPr txBox="1"/>
            <p:nvPr/>
          </p:nvSpPr>
          <p:spPr>
            <a:xfrm>
              <a:off x="-46306" y="4400781"/>
              <a:ext cx="2181607" cy="4040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 dirty="0" smtClean="0">
                  <a:solidFill>
                    <a:srgbClr val="2F4D5D"/>
                  </a:solidFill>
                  <a:latin typeface="Arial"/>
                </a:rPr>
                <a:t>Retardation and focusing electrode</a:t>
              </a:r>
              <a:endParaRPr lang="en-GB" sz="1200" b="0" strike="noStrike" spc="-1" dirty="0">
                <a:latin typeface="Arial"/>
              </a:endParaRPr>
            </a:p>
          </p:txBody>
        </p:sp>
        <p:cxnSp>
          <p:nvCxnSpPr>
            <p:cNvPr id="42" name="Line 24"/>
            <p:cNvCxnSpPr/>
            <p:nvPr/>
          </p:nvCxnSpPr>
          <p:spPr>
            <a:xfrm flipV="1">
              <a:off x="1727054" y="4575346"/>
              <a:ext cx="890095" cy="1010"/>
            </a:xfrm>
            <a:prstGeom prst="straightConnector1">
              <a:avLst/>
            </a:prstGeom>
            <a:ln w="6480">
              <a:solidFill>
                <a:srgbClr val="FF0000"/>
              </a:solidFill>
              <a:miter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67517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1597" y="155082"/>
            <a:ext cx="8195467" cy="512133"/>
          </a:xfrm>
        </p:spPr>
        <p:txBody>
          <a:bodyPr>
            <a:noAutofit/>
          </a:bodyPr>
          <a:lstStyle/>
          <a:p>
            <a:r>
              <a:rPr lang="nl-BE" sz="2800" dirty="0" err="1" smtClean="0"/>
              <a:t>Nuclear</a:t>
            </a:r>
            <a:r>
              <a:rPr lang="nl-BE" sz="2800" dirty="0" smtClean="0"/>
              <a:t> </a:t>
            </a:r>
            <a:r>
              <a:rPr lang="nl-BE" sz="2800" dirty="0" err="1" smtClean="0"/>
              <a:t>Structure</a:t>
            </a:r>
            <a:r>
              <a:rPr lang="nl-BE" sz="2800" dirty="0" smtClean="0"/>
              <a:t> of </a:t>
            </a:r>
            <a:r>
              <a:rPr lang="nl-BE" sz="2800" dirty="0" err="1" smtClean="0"/>
              <a:t>the</a:t>
            </a:r>
            <a:r>
              <a:rPr lang="nl-BE" sz="2800" dirty="0" smtClean="0"/>
              <a:t> low-energy </a:t>
            </a:r>
            <a:r>
              <a:rPr lang="nl-BE" sz="2800" dirty="0" err="1" smtClean="0"/>
              <a:t>isomer</a:t>
            </a:r>
            <a:r>
              <a:rPr lang="nl-BE" sz="2800" dirty="0" smtClean="0"/>
              <a:t> </a:t>
            </a:r>
            <a:r>
              <a:rPr lang="nl-BE" sz="2800" baseline="30000" dirty="0" smtClean="0"/>
              <a:t>229m</a:t>
            </a:r>
            <a:r>
              <a:rPr lang="nl-BE" sz="2800" dirty="0" smtClean="0"/>
              <a:t>Th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649" y="2880146"/>
            <a:ext cx="3340615" cy="32766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06668" y="617988"/>
                <a:ext cx="8090391" cy="3116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u="sng" dirty="0" smtClean="0"/>
                  <a:t>Time line of the measured properties: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500" b="1" dirty="0" smtClean="0"/>
                  <a:t>1976: 	</a:t>
                </a:r>
                <a:r>
                  <a:rPr lang="en-US" sz="1500" dirty="0" smtClean="0"/>
                  <a:t>First evidence in γ-spectroscopy</a:t>
                </a:r>
                <a:r>
                  <a:rPr lang="en-US" sz="1500" baseline="30000" dirty="0" smtClean="0"/>
                  <a:t>(4)</a:t>
                </a:r>
              </a:p>
              <a:p>
                <a:pPr>
                  <a:lnSpc>
                    <a:spcPct val="150000"/>
                  </a:lnSpc>
                </a:pPr>
                <a:endParaRPr lang="en-US" sz="1500" baseline="300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1500" b="1" dirty="0" smtClean="0"/>
                  <a:t>2016:</a:t>
                </a:r>
                <a:r>
                  <a:rPr lang="en-US" sz="1500" dirty="0" smtClean="0"/>
                  <a:t> 	Experimental proof of existence</a:t>
                </a:r>
                <a:r>
                  <a:rPr lang="en-US" sz="1500" baseline="30000" dirty="0" smtClean="0"/>
                  <a:t>(5)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500" b="1" dirty="0" smtClean="0"/>
                  <a:t>2018:</a:t>
                </a:r>
                <a:r>
                  <a:rPr lang="en-US" sz="1500" dirty="0"/>
                  <a:t>	</a:t>
                </a:r>
                <a:r>
                  <a:rPr lang="en-US" sz="1500" dirty="0" smtClean="0"/>
                  <a:t>Isomer’s magnetic dipole and quadrupole moment</a:t>
                </a:r>
                <a:r>
                  <a:rPr lang="en-US" sz="1500" baseline="30000" dirty="0" smtClean="0"/>
                  <a:t>(7)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500" b="1" dirty="0" smtClean="0"/>
                  <a:t>2019:</a:t>
                </a:r>
                <a:r>
                  <a:rPr lang="en-US" sz="15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=8.28</m:t>
                    </m:r>
                    <m:d>
                      <m:d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</m:d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1500" dirty="0" smtClean="0"/>
                  <a:t> from conversion electron spectroscopy</a:t>
                </a:r>
                <a:r>
                  <a:rPr lang="en-US" sz="1500" baseline="30000" dirty="0" smtClean="0"/>
                  <a:t>(8)</a:t>
                </a:r>
                <a:r>
                  <a:rPr lang="en-US" sz="1500" dirty="0" smtClean="0"/>
                  <a:t/>
                </a:r>
                <a:br>
                  <a:rPr lang="en-US" sz="1500" dirty="0" smtClean="0"/>
                </a:br>
                <a:r>
                  <a:rPr lang="en-US" sz="1500" b="1" dirty="0" smtClean="0"/>
                  <a:t>2020:</a:t>
                </a:r>
                <a:r>
                  <a:rPr lang="en-US" sz="15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=8.10</m:t>
                    </m:r>
                    <m:d>
                      <m:d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</m:d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1500" b="0" dirty="0" smtClean="0"/>
                  <a:t> from micro-calorimeter γ-spectroscopy</a:t>
                </a:r>
                <a:r>
                  <a:rPr lang="en-US" sz="1500" b="0" baseline="30000" dirty="0" smtClean="0"/>
                  <a:t>(9)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 smtClean="0"/>
              </a:p>
              <a:p>
                <a:endParaRPr lang="en-US" sz="15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668" y="617988"/>
                <a:ext cx="8090391" cy="3116238"/>
              </a:xfrm>
              <a:prstGeom prst="rect">
                <a:avLst/>
              </a:prstGeom>
              <a:blipFill>
                <a:blip r:embed="rId4"/>
                <a:stretch>
                  <a:fillRect l="-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Shape 4"/>
          <p:cNvSpPr txBox="1"/>
          <p:nvPr/>
        </p:nvSpPr>
        <p:spPr>
          <a:xfrm>
            <a:off x="656087" y="6174502"/>
            <a:ext cx="5766485" cy="522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000" b="0" strike="noStrike" spc="-1" dirty="0" smtClean="0">
                <a:solidFill>
                  <a:schemeClr val="bg1"/>
                </a:solidFill>
                <a:latin typeface="Arial"/>
              </a:rPr>
              <a:t>(4) </a:t>
            </a:r>
            <a:r>
              <a:rPr lang="fr-FR" sz="1000" b="0" strike="noStrike" spc="-1" dirty="0" err="1" smtClean="0">
                <a:solidFill>
                  <a:schemeClr val="bg1"/>
                </a:solidFill>
                <a:latin typeface="Arial"/>
              </a:rPr>
              <a:t>Kroger</a:t>
            </a:r>
            <a:r>
              <a:rPr lang="fr-FR" sz="1000" b="0" strike="noStrike" spc="-1" dirty="0" smtClean="0">
                <a:solidFill>
                  <a:schemeClr val="bg1"/>
                </a:solidFill>
                <a:latin typeface="Arial"/>
              </a:rPr>
              <a:t> and Reich 1976 </a:t>
            </a:r>
            <a:r>
              <a:rPr lang="fr-FR" sz="1000" b="0" i="1" strike="noStrike" spc="-1" dirty="0" err="1" smtClean="0">
                <a:solidFill>
                  <a:schemeClr val="bg1"/>
                </a:solidFill>
                <a:latin typeface="Arial"/>
              </a:rPr>
              <a:t>Nucl</a:t>
            </a:r>
            <a:r>
              <a:rPr lang="fr-FR" sz="1000" b="0" i="1" strike="noStrike" spc="-1" dirty="0" smtClean="0">
                <a:solidFill>
                  <a:schemeClr val="bg1"/>
                </a:solidFill>
                <a:latin typeface="Arial"/>
              </a:rPr>
              <a:t>. Phys. A </a:t>
            </a:r>
            <a:r>
              <a:rPr lang="fr-FR" sz="1000" b="1" strike="noStrike" spc="-1" dirty="0" smtClean="0">
                <a:solidFill>
                  <a:schemeClr val="bg1"/>
                </a:solidFill>
                <a:latin typeface="Arial"/>
              </a:rPr>
              <a:t>259 </a:t>
            </a:r>
            <a:r>
              <a:rPr lang="fr-FR" sz="1000" strike="noStrike" spc="-1" dirty="0" smtClean="0">
                <a:solidFill>
                  <a:schemeClr val="bg1"/>
                </a:solidFill>
                <a:latin typeface="Arial"/>
              </a:rPr>
              <a:t>1	(8) </a:t>
            </a:r>
            <a:r>
              <a:rPr lang="fr-FR" sz="1000" strike="noStrike" spc="-1" dirty="0" err="1" smtClean="0">
                <a:solidFill>
                  <a:schemeClr val="bg1"/>
                </a:solidFill>
                <a:latin typeface="Arial"/>
              </a:rPr>
              <a:t>Seiferle</a:t>
            </a:r>
            <a:r>
              <a:rPr lang="fr-FR" sz="1000" strike="noStrike" spc="-1" dirty="0" smtClean="0">
                <a:solidFill>
                  <a:schemeClr val="bg1"/>
                </a:solidFill>
                <a:latin typeface="Arial"/>
              </a:rPr>
              <a:t> et.al. 2019 </a:t>
            </a:r>
            <a:r>
              <a:rPr lang="fr-FR" sz="1000" i="1" strike="noStrike" spc="-1" dirty="0" smtClean="0">
                <a:solidFill>
                  <a:schemeClr val="bg1"/>
                </a:solidFill>
                <a:latin typeface="Arial"/>
              </a:rPr>
              <a:t>Nature</a:t>
            </a:r>
            <a:r>
              <a:rPr lang="fr-FR" sz="1000" strike="noStrike" spc="-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000" b="1" strike="noStrike" spc="-1" dirty="0" smtClean="0">
                <a:solidFill>
                  <a:schemeClr val="bg1"/>
                </a:solidFill>
                <a:latin typeface="Arial"/>
              </a:rPr>
              <a:t>573 </a:t>
            </a:r>
            <a:r>
              <a:rPr lang="fr-FR" sz="1000" strike="noStrike" spc="-1" dirty="0" smtClean="0">
                <a:solidFill>
                  <a:schemeClr val="bg1"/>
                </a:solidFill>
                <a:latin typeface="Arial"/>
              </a:rPr>
              <a:t>7773	</a:t>
            </a:r>
            <a:endParaRPr lang="fr-FR" sz="1000" b="0" strike="noStrike" spc="-1" dirty="0" smtClean="0">
              <a:solidFill>
                <a:schemeClr val="bg1"/>
              </a:solidFill>
              <a:latin typeface="Arial"/>
            </a:endParaRPr>
          </a:p>
          <a:p>
            <a:r>
              <a:rPr lang="fr-FR" sz="1000" spc="-1" dirty="0" smtClean="0">
                <a:solidFill>
                  <a:schemeClr val="bg1"/>
                </a:solidFill>
                <a:latin typeface="Arial"/>
              </a:rPr>
              <a:t>(5) Von der </a:t>
            </a:r>
            <a:r>
              <a:rPr lang="fr-FR" sz="1000" spc="-1" dirty="0" err="1" smtClean="0">
                <a:solidFill>
                  <a:schemeClr val="bg1"/>
                </a:solidFill>
                <a:latin typeface="Arial"/>
              </a:rPr>
              <a:t>Wense</a:t>
            </a:r>
            <a:r>
              <a:rPr lang="fr-FR" sz="1000" spc="-1" dirty="0" smtClean="0">
                <a:solidFill>
                  <a:schemeClr val="bg1"/>
                </a:solidFill>
                <a:latin typeface="Arial"/>
              </a:rPr>
              <a:t> et.al. 2016 </a:t>
            </a:r>
            <a:r>
              <a:rPr lang="fr-FR" sz="1000" i="1" spc="-1" dirty="0" smtClean="0">
                <a:solidFill>
                  <a:schemeClr val="bg1"/>
                </a:solidFill>
                <a:latin typeface="Arial"/>
              </a:rPr>
              <a:t>Nature </a:t>
            </a:r>
            <a:r>
              <a:rPr lang="fr-FR" sz="1000" b="1" spc="-1" dirty="0" smtClean="0">
                <a:solidFill>
                  <a:schemeClr val="bg1"/>
                </a:solidFill>
                <a:latin typeface="Arial"/>
              </a:rPr>
              <a:t>533 </a:t>
            </a:r>
            <a:r>
              <a:rPr lang="fr-FR" sz="1000" spc="-1" dirty="0" smtClean="0">
                <a:solidFill>
                  <a:schemeClr val="bg1"/>
                </a:solidFill>
                <a:latin typeface="Arial"/>
              </a:rPr>
              <a:t>7601	(9) </a:t>
            </a:r>
            <a:r>
              <a:rPr lang="fr-FR" sz="1000" spc="-1" dirty="0" err="1" smtClean="0">
                <a:solidFill>
                  <a:schemeClr val="bg1"/>
                </a:solidFill>
                <a:latin typeface="Arial"/>
              </a:rPr>
              <a:t>Sikorsky</a:t>
            </a:r>
            <a:r>
              <a:rPr lang="fr-FR" sz="1000" spc="-1" dirty="0" smtClean="0">
                <a:solidFill>
                  <a:schemeClr val="bg1"/>
                </a:solidFill>
                <a:latin typeface="Arial"/>
              </a:rPr>
              <a:t> et.al. Arxiv:2005.13340</a:t>
            </a:r>
          </a:p>
          <a:p>
            <a:r>
              <a:rPr lang="fr-FR" sz="1000" b="0" strike="noStrike" spc="-1" dirty="0" smtClean="0">
                <a:solidFill>
                  <a:schemeClr val="bg1"/>
                </a:solidFill>
                <a:latin typeface="Arial"/>
              </a:rPr>
              <a:t>(6) </a:t>
            </a:r>
            <a:r>
              <a:rPr lang="fr-FR" sz="1000" b="0" strike="noStrike" spc="-1" dirty="0" err="1" smtClean="0">
                <a:solidFill>
                  <a:schemeClr val="bg1"/>
                </a:solidFill>
                <a:latin typeface="Arial"/>
              </a:rPr>
              <a:t>Seiferle</a:t>
            </a:r>
            <a:r>
              <a:rPr lang="fr-FR" sz="1000" b="0" strike="noStrike" spc="-1" dirty="0" smtClean="0">
                <a:solidFill>
                  <a:schemeClr val="bg1"/>
                </a:solidFill>
                <a:latin typeface="Arial"/>
              </a:rPr>
              <a:t> et.al. 2017 </a:t>
            </a:r>
            <a:r>
              <a:rPr lang="fr-FR" sz="1000" b="0" i="1" strike="noStrike" spc="-1" dirty="0" smtClean="0">
                <a:solidFill>
                  <a:schemeClr val="bg1"/>
                </a:solidFill>
                <a:latin typeface="Arial"/>
              </a:rPr>
              <a:t>PRL </a:t>
            </a:r>
            <a:r>
              <a:rPr lang="fr-FR" sz="1000" b="1" strike="noStrike" spc="-1" dirty="0" smtClean="0">
                <a:solidFill>
                  <a:schemeClr val="bg1"/>
                </a:solidFill>
                <a:latin typeface="Arial"/>
              </a:rPr>
              <a:t>118 </a:t>
            </a:r>
            <a:r>
              <a:rPr lang="fr-FR" sz="1000" strike="noStrike" spc="-1" dirty="0" smtClean="0">
                <a:solidFill>
                  <a:schemeClr val="bg1"/>
                </a:solidFill>
                <a:latin typeface="Arial"/>
              </a:rPr>
              <a:t>4</a:t>
            </a:r>
            <a:r>
              <a:rPr lang="fr-FR" sz="1000" b="1" strike="noStrike" spc="-1" dirty="0" smtClean="0">
                <a:solidFill>
                  <a:schemeClr val="bg1"/>
                </a:solidFill>
                <a:latin typeface="Arial"/>
              </a:rPr>
              <a:t> </a:t>
            </a:r>
          </a:p>
          <a:p>
            <a:r>
              <a:rPr lang="fr-FR" sz="1000" spc="-1" dirty="0" smtClean="0">
                <a:solidFill>
                  <a:schemeClr val="bg1"/>
                </a:solidFill>
              </a:rPr>
              <a:t>(</a:t>
            </a:r>
            <a:r>
              <a:rPr lang="fr-FR" sz="1000" spc="-1" dirty="0">
                <a:solidFill>
                  <a:schemeClr val="bg1"/>
                </a:solidFill>
              </a:rPr>
              <a:t>7) </a:t>
            </a:r>
            <a:r>
              <a:rPr lang="fr-FR" sz="1000" spc="-1" dirty="0" err="1">
                <a:solidFill>
                  <a:schemeClr val="bg1"/>
                </a:solidFill>
              </a:rPr>
              <a:t>Thielking</a:t>
            </a:r>
            <a:r>
              <a:rPr lang="fr-FR" sz="1000" spc="-1" dirty="0">
                <a:solidFill>
                  <a:schemeClr val="bg1"/>
                </a:solidFill>
              </a:rPr>
              <a:t> et.al. 2018 </a:t>
            </a:r>
            <a:r>
              <a:rPr lang="fr-FR" sz="1000" i="1" spc="-1" dirty="0">
                <a:solidFill>
                  <a:schemeClr val="bg1"/>
                </a:solidFill>
              </a:rPr>
              <a:t>Nature </a:t>
            </a:r>
            <a:r>
              <a:rPr lang="fr-FR" sz="1000" b="1" spc="-1" dirty="0">
                <a:solidFill>
                  <a:schemeClr val="bg1"/>
                </a:solidFill>
              </a:rPr>
              <a:t>556</a:t>
            </a:r>
            <a:r>
              <a:rPr lang="fr-FR" sz="1000" spc="-1" dirty="0">
                <a:solidFill>
                  <a:schemeClr val="bg1"/>
                </a:solidFill>
              </a:rPr>
              <a:t> 7701</a:t>
            </a:r>
            <a:endParaRPr lang="en-GB" sz="1000" b="0" strike="noStrike" spc="-1" dirty="0" smtClean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 rot="5400000">
            <a:off x="368514" y="125165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6668" y="3485909"/>
                <a:ext cx="5609932" cy="1619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b="1" u="sng" dirty="0" smtClean="0">
                    <a:solidFill>
                      <a:srgbClr val="314E5E"/>
                    </a:solidFill>
                  </a:rPr>
                  <a:t>Current status – </a:t>
                </a:r>
                <a:r>
                  <a:rPr lang="en-US" sz="1600" b="1" u="sng" baseline="30000" dirty="0" smtClean="0">
                    <a:solidFill>
                      <a:srgbClr val="314E5E"/>
                    </a:solidFill>
                  </a:rPr>
                  <a:t>229m</a:t>
                </a:r>
                <a:r>
                  <a:rPr lang="en-US" sz="1600" b="1" u="sng" dirty="0" smtClean="0">
                    <a:solidFill>
                      <a:srgbClr val="314E5E"/>
                    </a:solidFill>
                  </a:rPr>
                  <a:t>Th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solidFill>
                      <a:srgbClr val="314E5E"/>
                    </a:solidFill>
                  </a:rPr>
                  <a:t>Energy is poorly-defined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314E5E"/>
                    </a:solidFill>
                  </a:rPr>
                  <a:t>Radiative decay not yet observed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500" dirty="0" smtClean="0"/>
                  <a:t>Internal </a:t>
                </a:r>
                <a:r>
                  <a:rPr lang="en-US" sz="1500" dirty="0"/>
                  <a:t>conversion (</a:t>
                </a:r>
                <a:r>
                  <a:rPr lang="en-US" sz="1500" baseline="30000" dirty="0"/>
                  <a:t>229</a:t>
                </a:r>
                <a:r>
                  <a:rPr lang="en-US" sz="1500" dirty="0"/>
                  <a:t>Th</a:t>
                </a:r>
                <a:r>
                  <a:rPr lang="en-US" sz="1500" baseline="30000" dirty="0"/>
                  <a:t>0</a:t>
                </a:r>
                <a:r>
                  <a:rPr lang="en-US" sz="1500" dirty="0"/>
                  <a:t>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1/2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𝐼𝐶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7</m:t>
                    </m:r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500" dirty="0"/>
                  <a:t> </a:t>
                </a:r>
                <a:r>
                  <a:rPr lang="en-US" sz="1500" baseline="30000" dirty="0"/>
                  <a:t>(5,6)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500" dirty="0"/>
                  <a:t>Radiative decay ([</a:t>
                </a:r>
                <a:r>
                  <a:rPr lang="en-US" sz="1500" baseline="30000" dirty="0"/>
                  <a:t>229</a:t>
                </a:r>
                <a:r>
                  <a:rPr lang="en-US" sz="1500" dirty="0"/>
                  <a:t>Th</a:t>
                </a:r>
                <a:r>
                  <a:rPr lang="en-US" sz="1500" baseline="30000" dirty="0"/>
                  <a:t>1+</a:t>
                </a:r>
                <a:r>
                  <a:rPr lang="en-US" sz="1500" dirty="0"/>
                  <a:t>], </a:t>
                </a:r>
                <a:r>
                  <a:rPr lang="en-US" sz="1500" baseline="30000" dirty="0"/>
                  <a:t>229</a:t>
                </a:r>
                <a:r>
                  <a:rPr lang="en-US" sz="1500" dirty="0"/>
                  <a:t>Th</a:t>
                </a:r>
                <a:r>
                  <a:rPr lang="en-US" sz="1500" baseline="30000" dirty="0"/>
                  <a:t>2+</a:t>
                </a:r>
                <a:r>
                  <a:rPr lang="en-US" sz="1500" dirty="0"/>
                  <a:t>,..):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1/2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en-US" sz="1500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− 10</m:t>
                        </m:r>
                      </m:e>
                      <m:sup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15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668" y="3485909"/>
                <a:ext cx="5609932" cy="1619354"/>
              </a:xfrm>
              <a:prstGeom prst="rect">
                <a:avLst/>
              </a:prstGeom>
              <a:blipFill>
                <a:blip r:embed="rId5"/>
                <a:stretch>
                  <a:fillRect l="-652" t="-1132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973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Population</a:t>
            </a:r>
            <a:r>
              <a:rPr lang="nl-BE" dirty="0" smtClean="0"/>
              <a:t> of </a:t>
            </a:r>
            <a:r>
              <a:rPr lang="nl-BE" dirty="0" err="1" smtClean="0"/>
              <a:t>the</a:t>
            </a:r>
            <a:r>
              <a:rPr lang="nl-BE" dirty="0" smtClean="0"/>
              <a:t> </a:t>
            </a:r>
            <a:r>
              <a:rPr lang="nl-BE" dirty="0" err="1" smtClean="0"/>
              <a:t>isomer</a:t>
            </a:r>
            <a:endParaRPr lang="en-GB" dirty="0"/>
          </a:p>
        </p:txBody>
      </p:sp>
      <p:sp>
        <p:nvSpPr>
          <p:cNvPr id="8" name="TextShape 4"/>
          <p:cNvSpPr txBox="1"/>
          <p:nvPr/>
        </p:nvSpPr>
        <p:spPr>
          <a:xfrm>
            <a:off x="655827" y="6208336"/>
            <a:ext cx="366912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(10) </a:t>
            </a:r>
            <a:r>
              <a:rPr lang="fr-FR" sz="1000" b="0" strike="noStrike" spc="-1" dirty="0" err="1">
                <a:solidFill>
                  <a:srgbClr val="FFFFFF"/>
                </a:solidFill>
                <a:latin typeface="Arial"/>
              </a:rPr>
              <a:t>Dessovic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et al.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2014 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J. Phys. </a:t>
            </a:r>
            <a:r>
              <a:rPr lang="fr-FR" sz="1000" b="0" i="1" strike="noStrike" spc="-1" dirty="0" err="1">
                <a:solidFill>
                  <a:srgbClr val="FFFFFF"/>
                </a:solidFill>
                <a:latin typeface="Arial"/>
              </a:rPr>
              <a:t>Condens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. </a:t>
            </a:r>
            <a:r>
              <a:rPr lang="fr-FR" sz="1000" b="0" i="1" strike="noStrike" spc="-1" dirty="0" err="1">
                <a:solidFill>
                  <a:srgbClr val="FFFFFF"/>
                </a:solidFill>
                <a:latin typeface="Arial"/>
              </a:rPr>
              <a:t>Matter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1" strike="noStrike" spc="-1" dirty="0">
                <a:solidFill>
                  <a:srgbClr val="FFFFFF"/>
                </a:solidFill>
                <a:latin typeface="Arial"/>
              </a:rPr>
              <a:t>26 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10</a:t>
            </a:r>
            <a:endParaRPr lang="en-GB" sz="1000" b="0" strike="noStrike" spc="-1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93" y="671239"/>
            <a:ext cx="5128270" cy="29870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8178" y="921213"/>
                <a:ext cx="7870622" cy="54741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600" b="1" u="sng" dirty="0" smtClean="0"/>
                  <a:t>Direct laser excitation of </a:t>
                </a:r>
                <a:r>
                  <a:rPr lang="en-US" sz="1600" b="1" u="sng" baseline="30000" dirty="0" smtClean="0"/>
                  <a:t>229</a:t>
                </a:r>
                <a:r>
                  <a:rPr lang="en-US" sz="1600" b="1" u="sng" dirty="0" smtClean="0"/>
                  <a:t>Th</a:t>
                </a:r>
              </a:p>
              <a:p>
                <a:r>
                  <a:rPr lang="en-US" sz="1600" dirty="0" smtClean="0"/>
                  <a:t>Energy:</a:t>
                </a:r>
                <a:br>
                  <a:rPr lang="en-US" sz="1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=8.1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1600" dirty="0" smtClean="0">
                    <a:sym typeface="Wingdings" panose="05000000000000000000" pitchFamily="2" charset="2"/>
                  </a:rPr>
                  <a:t>,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=153.1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37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𝑛𝑚</m:t>
                    </m:r>
                  </m:oMath>
                </a14:m>
                <a:r>
                  <a:rPr lang="en-US" sz="1600" dirty="0" smtClean="0"/>
                  <a:t>,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endParaRPr lang="en-US" sz="1800" dirty="0" smtClean="0"/>
              </a:p>
              <a:p>
                <a:r>
                  <a:rPr lang="en-US" sz="1600" dirty="0" smtClean="0"/>
                  <a:t>Ionization potential of thorium:</a:t>
                </a:r>
              </a:p>
              <a:p>
                <a:pPr marL="0" indent="0">
                  <a:buNone/>
                </a:pPr>
                <a:r>
                  <a:rPr lang="en-US" sz="1600" dirty="0" smtClean="0"/>
                  <a:t>Th</a:t>
                </a:r>
                <a:r>
                  <a:rPr lang="en-US" sz="1600" baseline="30000" dirty="0" smtClean="0"/>
                  <a:t>0</a:t>
                </a:r>
                <a:r>
                  <a:rPr lang="en-US" sz="1600" dirty="0" smtClean="0"/>
                  <a:t>: 6.1 eV – Th</a:t>
                </a:r>
                <a:r>
                  <a:rPr lang="en-US" sz="1600" baseline="30000" dirty="0" smtClean="0"/>
                  <a:t>1+</a:t>
                </a:r>
                <a:r>
                  <a:rPr lang="en-US" sz="1600" dirty="0" smtClean="0"/>
                  <a:t>: </a:t>
                </a:r>
                <a:r>
                  <a:rPr lang="en-US" sz="1600" dirty="0"/>
                  <a:t>11.5 </a:t>
                </a:r>
                <a:r>
                  <a:rPr lang="en-US" sz="1600" dirty="0" smtClean="0"/>
                  <a:t>eV – Th</a:t>
                </a:r>
                <a:r>
                  <a:rPr lang="en-US" sz="1600" baseline="30000" dirty="0" smtClean="0"/>
                  <a:t>2+</a:t>
                </a:r>
                <a:r>
                  <a:rPr lang="en-US" sz="1600" dirty="0" smtClean="0"/>
                  <a:t>: </a:t>
                </a:r>
                <a:r>
                  <a:rPr lang="en-US" sz="1600" dirty="0"/>
                  <a:t>20 </a:t>
                </a:r>
                <a:r>
                  <a:rPr lang="en-US" sz="1600" dirty="0" smtClean="0"/>
                  <a:t>eV</a:t>
                </a:r>
              </a:p>
              <a:p>
                <a:pPr marL="0" indent="0">
                  <a:buNone/>
                </a:pPr>
                <a:r>
                  <a:rPr lang="en-US" sz="1600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sz="1600" b="1" u="sng" dirty="0" smtClean="0">
                    <a:sym typeface="Wingdings" panose="05000000000000000000" pitchFamily="2" charset="2"/>
                  </a:rPr>
                  <a:t>Population in </a:t>
                </a:r>
                <a:r>
                  <a:rPr lang="en-US" sz="1600" b="1" u="sng" dirty="0" smtClean="0">
                    <a:latin typeface="Symbol" panose="05050102010706020507" pitchFamily="18" charset="2"/>
                    <a:sym typeface="Wingdings" panose="05000000000000000000" pitchFamily="2" charset="2"/>
                  </a:rPr>
                  <a:t>a</a:t>
                </a:r>
                <a:r>
                  <a:rPr lang="en-US" sz="1600" b="1" u="sng" dirty="0" smtClean="0">
                    <a:sym typeface="Wingdings" panose="05000000000000000000" pitchFamily="2" charset="2"/>
                  </a:rPr>
                  <a:t> decay of </a:t>
                </a:r>
                <a:r>
                  <a:rPr lang="en-US" sz="1600" b="1" u="sng" baseline="30000" dirty="0" smtClean="0">
                    <a:sym typeface="Wingdings" panose="05000000000000000000" pitchFamily="2" charset="2"/>
                  </a:rPr>
                  <a:t>233</a:t>
                </a:r>
                <a:r>
                  <a:rPr lang="en-US" sz="1600" b="1" u="sng" dirty="0" smtClean="0">
                    <a:sym typeface="Wingdings" panose="05000000000000000000" pitchFamily="2" charset="2"/>
                  </a:rPr>
                  <a:t>U</a:t>
                </a:r>
              </a:p>
              <a:p>
                <a:r>
                  <a:rPr lang="en-US" sz="1600" baseline="30000" dirty="0" smtClean="0"/>
                  <a:t>233</a:t>
                </a:r>
                <a:r>
                  <a:rPr lang="en-US" sz="1600" dirty="0" smtClean="0"/>
                  <a:t>U feeds the isomer with a 2% branching ratio</a:t>
                </a:r>
              </a:p>
              <a:p>
                <a:r>
                  <a:rPr lang="en-US" sz="1600" dirty="0" smtClean="0"/>
                  <a:t>Embedded in a solid state matrix: </a:t>
                </a:r>
                <a:r>
                  <a:rPr lang="en-US" sz="1600" baseline="30000" dirty="0" smtClean="0"/>
                  <a:t>233</a:t>
                </a:r>
                <a:r>
                  <a:rPr lang="en-US" sz="1600" dirty="0" smtClean="0"/>
                  <a:t>U-doped CaF</a:t>
                </a:r>
                <a:r>
                  <a:rPr lang="en-US" sz="1600" baseline="-25000" dirty="0" smtClean="0"/>
                  <a:t>2  </a:t>
                </a:r>
                <a:r>
                  <a:rPr lang="en-US" sz="1600" dirty="0" smtClean="0"/>
                  <a:t>crystal (transparent at 150nm)</a:t>
                </a:r>
                <a:endParaRPr lang="en-US" sz="1600" dirty="0" smtClean="0">
                  <a:sym typeface="Wingdings" panose="05000000000000000000" pitchFamily="2" charset="2"/>
                </a:endParaRPr>
              </a:p>
              <a:p>
                <a:r>
                  <a:rPr lang="en-US" sz="1600" dirty="0"/>
                  <a:t>Blocking of IC channel for a Th</a:t>
                </a:r>
                <a:r>
                  <a:rPr lang="en-US" sz="1600" baseline="30000" dirty="0"/>
                  <a:t>4+</a:t>
                </a:r>
                <a:r>
                  <a:rPr lang="en-US" sz="1600" dirty="0"/>
                  <a:t> charge state in a Ca</a:t>
                </a:r>
                <a:r>
                  <a:rPr lang="en-US" sz="1600" baseline="30000" dirty="0"/>
                  <a:t>2+</a:t>
                </a:r>
                <a:r>
                  <a:rPr lang="en-US" sz="1600" dirty="0"/>
                  <a:t> substitutional position</a:t>
                </a:r>
                <a:r>
                  <a:rPr lang="en-US" sz="1600" baseline="30000" dirty="0"/>
                  <a:t>(10)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en-US" sz="1600" dirty="0" smtClean="0"/>
                  <a:t> recoil of the </a:t>
                </a:r>
                <a:r>
                  <a:rPr lang="en-US" sz="1600" baseline="30000" dirty="0" smtClean="0"/>
                  <a:t>229m</a:t>
                </a:r>
                <a:r>
                  <a:rPr lang="en-US" sz="1600" dirty="0" smtClean="0"/>
                  <a:t>Th/</a:t>
                </a:r>
                <a:r>
                  <a:rPr lang="en-US" sz="1600" baseline="30000" dirty="0" smtClean="0"/>
                  <a:t>229</a:t>
                </a:r>
                <a:r>
                  <a:rPr lang="en-US" sz="1600" dirty="0" smtClean="0"/>
                  <a:t>Th daughters – lattice position?</a:t>
                </a:r>
              </a:p>
              <a:p>
                <a:r>
                  <a:rPr lang="en-US" sz="1600" dirty="0" smtClean="0"/>
                  <a:t>Radio luminescence from α-radiation</a:t>
                </a:r>
              </a:p>
              <a:p>
                <a:pPr marL="0" indent="0">
                  <a:buNone/>
                </a:pPr>
                <a:r>
                  <a:rPr lang="en-US" sz="1600" dirty="0" smtClean="0">
                    <a:sym typeface="Wingdings" panose="05000000000000000000" pitchFamily="2" charset="2"/>
                  </a:rPr>
                  <a:t> Observation of radiative decay to-date not successful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8178" y="921213"/>
                <a:ext cx="7870622" cy="5474143"/>
              </a:xfrm>
              <a:blipFill>
                <a:blip r:embed="rId5"/>
                <a:stretch>
                  <a:fillRect l="-465" t="-3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139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5</a:t>
            </a:fld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35392" y="965200"/>
                <a:ext cx="7991475" cy="539205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1500" b="1" u="sng" dirty="0" smtClean="0"/>
                  <a:t>Alternative approach: β-decay of </a:t>
                </a:r>
                <a:r>
                  <a:rPr lang="en-US" sz="1500" b="1" u="sng" baseline="30000" dirty="0" smtClean="0"/>
                  <a:t>229</a:t>
                </a:r>
                <a:r>
                  <a:rPr lang="en-US" sz="1500" b="1" u="sng" dirty="0" smtClean="0"/>
                  <a:t>Ac</a:t>
                </a:r>
              </a:p>
              <a:p>
                <a:r>
                  <a:rPr lang="en-US" sz="1500" dirty="0" smtClean="0"/>
                  <a:t>Feeding of the isomer:    14% indirect</a:t>
                </a:r>
                <a:r>
                  <a:rPr lang="en-US" sz="1500" dirty="0"/>
                  <a:t/>
                </a:r>
                <a:br>
                  <a:rPr lang="en-US" sz="1500" dirty="0"/>
                </a:br>
                <a:r>
                  <a:rPr lang="en-US" sz="1500" dirty="0" smtClean="0"/>
                  <a:t>	  between 0% and 79% direct </a:t>
                </a:r>
                <a:r>
                  <a:rPr lang="en-US" sz="1500" baseline="30000" dirty="0" smtClean="0"/>
                  <a:t>(11)</a:t>
                </a:r>
              </a:p>
              <a:p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&lt;6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1500" dirty="0" smtClean="0"/>
                  <a:t> recoil energy</a:t>
                </a:r>
                <a:br>
                  <a:rPr lang="en-US" sz="1500" dirty="0" smtClean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 preservation of lattice location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=62.7(5)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𝑚𝑖𝑛</m:t>
                    </m:r>
                  </m:oMath>
                </a14:m>
                <a:r>
                  <a:rPr lang="en-US" sz="1500" dirty="0" smtClean="0"/>
                  <a:t> allows annealing</a:t>
                </a:r>
                <a:br>
                  <a:rPr lang="en-US" sz="1500" dirty="0" smtClean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optimization of lattice position </a:t>
                </a:r>
              </a:p>
              <a:p>
                <a:r>
                  <a:rPr lang="en-US" sz="1500" dirty="0" smtClean="0"/>
                  <a:t>availability of a pure </a:t>
                </a:r>
                <a:r>
                  <a:rPr lang="en-US" sz="1500" baseline="30000" dirty="0" smtClean="0"/>
                  <a:t>229</a:t>
                </a:r>
                <a:r>
                  <a:rPr lang="en-US" sz="1500" dirty="0" smtClean="0"/>
                  <a:t>Ac beam for implantation</a:t>
                </a:r>
                <a:br>
                  <a:rPr lang="en-US" sz="1500" dirty="0" smtClean="0"/>
                </a:br>
                <a:r>
                  <a:rPr lang="en-US" sz="1500" dirty="0" smtClean="0"/>
                  <a:t>and </a:t>
                </a:r>
                <a:r>
                  <a:rPr lang="en-US" sz="1500" baseline="30000" dirty="0" smtClean="0"/>
                  <a:t>231</a:t>
                </a:r>
                <a:r>
                  <a:rPr lang="en-US" sz="1500" dirty="0" smtClean="0"/>
                  <a:t>Ac for lattice position studies after </a:t>
                </a:r>
                <a:r>
                  <a:rPr lang="en-US" sz="1500" dirty="0" smtClean="0">
                    <a:latin typeface="Symbol" panose="05050102010706020507" pitchFamily="18" charset="2"/>
                  </a:rPr>
                  <a:t>b</a:t>
                </a:r>
                <a:r>
                  <a:rPr lang="en-US" sz="1500" dirty="0" smtClean="0"/>
                  <a:t> decay</a:t>
                </a:r>
              </a:p>
              <a:p>
                <a:r>
                  <a:rPr lang="en-US" sz="1500" dirty="0" smtClean="0"/>
                  <a:t>Laser-ionization and availability of other radioisotopes improve background characterization</a:t>
                </a:r>
              </a:p>
              <a:p>
                <a:endParaRPr lang="en-US" sz="1500" dirty="0" smtClean="0"/>
              </a:p>
              <a:p>
                <a:pPr marL="0" indent="0">
                  <a:buNone/>
                </a:pPr>
                <a:r>
                  <a:rPr lang="en-US" sz="1500" b="1" u="sng" dirty="0" smtClean="0"/>
                  <a:t>Aims of this proposal</a:t>
                </a:r>
              </a:p>
              <a:p>
                <a:pPr marL="0" indent="0">
                  <a:buNone/>
                </a:pPr>
                <a:r>
                  <a:rPr lang="en-US" sz="1500" dirty="0" smtClean="0"/>
                  <a:t>I. Quantification </a:t>
                </a:r>
                <a:r>
                  <a:rPr lang="en-US" sz="1500" dirty="0" smtClean="0"/>
                  <a:t>and optimization </a:t>
                </a:r>
                <a:r>
                  <a:rPr lang="en-US" sz="1500" dirty="0"/>
                  <a:t>of the </a:t>
                </a:r>
                <a:r>
                  <a:rPr lang="en-US" sz="1500" dirty="0" smtClean="0"/>
                  <a:t>substitutional incorporation of Ac/</a:t>
                </a:r>
                <a:r>
                  <a:rPr lang="en-US" sz="1500" dirty="0" err="1" smtClean="0"/>
                  <a:t>Th</a:t>
                </a:r>
                <a:r>
                  <a:rPr lang="en-US" sz="1500" dirty="0" smtClean="0"/>
                  <a:t> in CaF</a:t>
                </a:r>
                <a:r>
                  <a:rPr lang="en-US" sz="1500" baseline="-25000" dirty="0" smtClean="0"/>
                  <a:t>2</a:t>
                </a:r>
                <a:endParaRPr lang="en-US" sz="1500" dirty="0" smtClean="0"/>
              </a:p>
              <a:p>
                <a:pPr marL="0" indent="0">
                  <a:buNone/>
                </a:pPr>
                <a:r>
                  <a:rPr lang="en-US" sz="1500" dirty="0" smtClean="0"/>
                  <a:t>II. Detection </a:t>
                </a:r>
                <a:r>
                  <a:rPr lang="en-US" sz="1500" dirty="0" smtClean="0"/>
                  <a:t>of the radiative decay of the </a:t>
                </a:r>
                <a:r>
                  <a:rPr lang="en-US" sz="1500" dirty="0" smtClean="0"/>
                  <a:t>isomer</a:t>
                </a:r>
              </a:p>
              <a:p>
                <a:pPr marL="0" indent="0" defTabSz="355600">
                  <a:buNone/>
                </a:pPr>
                <a:r>
                  <a:rPr lang="en-US" sz="1500" dirty="0"/>
                  <a:t>	</a:t>
                </a:r>
                <a:r>
                  <a:rPr lang="en-US" sz="1500" dirty="0" smtClean="0"/>
                  <a:t>determination </a:t>
                </a:r>
                <a:r>
                  <a:rPr lang="en-US" sz="1500" dirty="0" smtClean="0"/>
                  <a:t>of </a:t>
                </a:r>
                <a:r>
                  <a:rPr lang="en-US" sz="1500" dirty="0" smtClean="0"/>
                  <a:t>the radiative half-life</a:t>
                </a:r>
              </a:p>
              <a:p>
                <a:pPr marL="0" indent="0" defTabSz="355600">
                  <a:buNone/>
                </a:pPr>
                <a:r>
                  <a:rPr lang="en-US" sz="1500" dirty="0"/>
                  <a:t>	</a:t>
                </a:r>
                <a:r>
                  <a:rPr lang="en-US" sz="1500" dirty="0" smtClean="0"/>
                  <a:t>d</a:t>
                </a:r>
                <a:r>
                  <a:rPr lang="en-US" sz="1500" dirty="0" smtClean="0"/>
                  <a:t>etermination </a:t>
                </a:r>
                <a:r>
                  <a:rPr lang="en-US" sz="1500" dirty="0" smtClean="0"/>
                  <a:t>of the </a:t>
                </a:r>
                <a:r>
                  <a:rPr lang="en-US" sz="1500" dirty="0" smtClean="0"/>
                  <a:t>energy: </a:t>
                </a:r>
                <a14:m>
                  <m:oMath xmlns:m="http://schemas.openxmlformats.org/officeDocument/2006/math">
                    <m:r>
                      <a:rPr lang="en-US" sz="1500" b="0" i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0.1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1500" dirty="0" smtClean="0"/>
                  <a:t> accuracy to bridge the gap to laser excitation</a:t>
                </a:r>
              </a:p>
              <a:p>
                <a:pPr marL="0" indent="0">
                  <a:buNone/>
                </a:pPr>
                <a:endParaRPr lang="en-US" sz="1500" dirty="0" smtClean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35392" y="965200"/>
                <a:ext cx="7991475" cy="5392057"/>
              </a:xfrm>
              <a:blipFill>
                <a:blip r:embed="rId3"/>
                <a:stretch>
                  <a:fillRect l="-305" t="-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Population</a:t>
            </a:r>
            <a:r>
              <a:rPr lang="nl-BE" sz="2800" dirty="0" smtClean="0"/>
              <a:t> of the </a:t>
            </a:r>
            <a:r>
              <a:rPr lang="nl-BE" sz="2800" dirty="0" err="1" smtClean="0"/>
              <a:t>isomer</a:t>
            </a:r>
            <a:r>
              <a:rPr lang="nl-BE" sz="2800" dirty="0" smtClean="0"/>
              <a:t> in the β-</a:t>
            </a:r>
            <a:r>
              <a:rPr lang="nl-BE" sz="2800" dirty="0" err="1"/>
              <a:t>d</a:t>
            </a:r>
            <a:r>
              <a:rPr lang="nl-BE" sz="2800" dirty="0" err="1" smtClean="0"/>
              <a:t>ecay</a:t>
            </a:r>
            <a:r>
              <a:rPr lang="nl-BE" sz="2800" dirty="0" smtClean="0"/>
              <a:t> of </a:t>
            </a:r>
            <a:r>
              <a:rPr lang="nl-BE" sz="2800" baseline="30000" dirty="0" smtClean="0"/>
              <a:t>229</a:t>
            </a:r>
            <a:r>
              <a:rPr lang="nl-BE" sz="2800" dirty="0" smtClean="0"/>
              <a:t>Ac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0" y="728133"/>
            <a:ext cx="4631140" cy="26974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2200" y="6287779"/>
            <a:ext cx="3805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(11) 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Ruchowska</a:t>
            </a:r>
            <a:r>
              <a:rPr lang="en-US" sz="1000" dirty="0">
                <a:solidFill>
                  <a:schemeClr val="bg1"/>
                </a:solidFill>
              </a:rPr>
              <a:t> et al., Physical Review C 73, 044326 (2006).</a:t>
            </a:r>
          </a:p>
        </p:txBody>
      </p:sp>
    </p:spTree>
    <p:extLst>
      <p:ext uri="{BB962C8B-B14F-4D97-AF65-F5344CB8AC3E}">
        <p14:creationId xmlns:p14="http://schemas.microsoft.com/office/powerpoint/2010/main" val="181461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Preparatory</a:t>
            </a:r>
            <a:r>
              <a:rPr lang="nl-BE" dirty="0" smtClean="0"/>
              <a:t> </a:t>
            </a:r>
            <a:r>
              <a:rPr lang="nl-BE" dirty="0" err="1" smtClean="0"/>
              <a:t>study</a:t>
            </a:r>
            <a:r>
              <a:rPr lang="nl-BE" dirty="0" smtClean="0"/>
              <a:t> at ISOLDE: LoI198</a:t>
            </a:r>
            <a:endParaRPr lang="en-GB" dirty="0"/>
          </a:p>
        </p:txBody>
      </p:sp>
      <p:grpSp>
        <p:nvGrpSpPr>
          <p:cNvPr id="6" name="Group 1"/>
          <p:cNvGrpSpPr/>
          <p:nvPr/>
        </p:nvGrpSpPr>
        <p:grpSpPr>
          <a:xfrm>
            <a:off x="6158669" y="2255183"/>
            <a:ext cx="3023640" cy="3889568"/>
            <a:chOff x="5544000" y="1656000"/>
            <a:chExt cx="3600000" cy="4488120"/>
          </a:xfrm>
        </p:grpSpPr>
        <p:pic>
          <p:nvPicPr>
            <p:cNvPr id="7" name="Picture 6"/>
            <p:cNvPicPr/>
            <p:nvPr/>
          </p:nvPicPr>
          <p:blipFill>
            <a:blip r:embed="rId3"/>
            <a:stretch/>
          </p:blipFill>
          <p:spPr>
            <a:xfrm>
              <a:off x="5544000" y="1980000"/>
              <a:ext cx="3600000" cy="4164120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TextShape 2"/>
            <p:cNvSpPr txBox="1"/>
            <p:nvPr/>
          </p:nvSpPr>
          <p:spPr>
            <a:xfrm>
              <a:off x="6480719" y="1656000"/>
              <a:ext cx="679432" cy="3160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400" b="0" strike="noStrike" spc="-1" dirty="0">
                  <a:latin typeface="Arial"/>
                </a:rPr>
                <a:t>data</a:t>
              </a:r>
              <a:endParaRPr lang="en-GB" sz="1600" b="0" strike="noStrike" spc="-1" dirty="0">
                <a:latin typeface="Arial"/>
              </a:endParaRPr>
            </a:p>
          </p:txBody>
        </p:sp>
        <p:sp>
          <p:nvSpPr>
            <p:cNvPr id="9" name="TextShape 3"/>
            <p:cNvSpPr txBox="1"/>
            <p:nvPr/>
          </p:nvSpPr>
          <p:spPr>
            <a:xfrm>
              <a:off x="7272000" y="1656000"/>
              <a:ext cx="1346234" cy="3160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400" b="0" strike="noStrike" spc="-1" dirty="0" smtClean="0">
                  <a:latin typeface="Arial"/>
                </a:rPr>
                <a:t>simulation</a:t>
              </a:r>
              <a:endParaRPr lang="en-GB" sz="1400" b="0" strike="noStrike" spc="-1" dirty="0">
                <a:latin typeface="Arial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43267" y="927912"/>
                <a:ext cx="6577442" cy="33472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/>
                  <a:t>Implementation of laser ionization of Ac</a:t>
                </a:r>
                <a:br>
                  <a:rPr lang="en-US" sz="1500" dirty="0" smtClean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 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229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Ac beam at LA1: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8.8(2)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5</m:t>
                        </m:r>
                      </m:sup>
                    </m:sSup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𝑝𝑝𝑠</m:t>
                    </m:r>
                  </m:oMath>
                </a14:m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/>
                  <a:t>γ-CE-spectroscopy</a:t>
                </a:r>
                <a:br>
                  <a:rPr lang="en-US" sz="1500" dirty="0" smtClean="0"/>
                </a:br>
                <a:r>
                  <a:rPr lang="en-US" sz="1500" baseline="30000" dirty="0" smtClean="0"/>
                  <a:t>229</a:t>
                </a:r>
                <a:r>
                  <a:rPr lang="en-US" sz="1500" dirty="0" smtClean="0"/>
                  <a:t>Ac beam retarded to </a:t>
                </a:r>
                <a:r>
                  <a:rPr lang="en-US" sz="1500" dirty="0" smtClean="0"/>
                  <a:t>2 </a:t>
                </a:r>
                <a:r>
                  <a:rPr lang="en-US" sz="1500" dirty="0" err="1" smtClean="0"/>
                  <a:t>keV</a:t>
                </a:r>
                <a:r>
                  <a:rPr lang="en-US" sz="1500" dirty="0" smtClean="0"/>
                  <a:t> </a:t>
                </a:r>
                <a:r>
                  <a:rPr lang="en-US" sz="1500" dirty="0" smtClean="0"/>
                  <a:t>and implanted in </a:t>
                </a:r>
                <a:r>
                  <a:rPr lang="en-US" sz="1500" dirty="0" err="1" smtClean="0"/>
                  <a:t>Nb</a:t>
                </a:r>
                <a:r>
                  <a:rPr lang="en-US" sz="1500" dirty="0" smtClean="0"/>
                  <a:t> and Au foils</a:t>
                </a:r>
                <a:br>
                  <a:rPr lang="en-US" sz="1500" dirty="0" smtClean="0"/>
                </a:br>
                <a:r>
                  <a:rPr lang="en-US" sz="1500" dirty="0" smtClean="0"/>
                  <a:t>Low-energy electron detection system based on a </a:t>
                </a:r>
                <a:r>
                  <a:rPr lang="en-US" sz="1500" dirty="0" err="1" smtClean="0"/>
                  <a:t>Channeltron</a:t>
                </a:r>
                <a:r>
                  <a:rPr lang="en-US" sz="1500" dirty="0" smtClean="0"/>
                  <a:t> detector</a:t>
                </a:r>
                <a:r>
                  <a:rPr lang="en-US" sz="1500" dirty="0"/>
                  <a:t/>
                </a:r>
                <a:br>
                  <a:rPr lang="en-US" sz="1500" dirty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 no signature of isomer CE with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4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𝑠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</m:t>
                    </m:r>
                    <m:sSub>
                      <m:sSubPr>
                        <m:ctrlPr>
                          <a:rPr lang="en-US" sz="15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1/2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&lt;80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𝑠</m:t>
                    </m:r>
                  </m:oMath>
                </a14:m>
                <a:r>
                  <a:rPr lang="en-US" sz="1500" dirty="0" smtClean="0"/>
                  <a:t> </a:t>
                </a:r>
                <a:br>
                  <a:rPr lang="en-US" sz="1500" dirty="0" smtClean="0"/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 level scheme in agreement with literature</a:t>
                </a:r>
              </a:p>
              <a:p>
                <a:endParaRPr lang="en-US" sz="1500" dirty="0" smtClean="0">
                  <a:sym typeface="Wingdings" panose="05000000000000000000" pitchFamily="2" charset="2"/>
                </a:endParaRPr>
              </a:p>
              <a:p>
                <a:endParaRPr lang="en-US" sz="150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 smtClean="0">
                    <a:sym typeface="Wingdings" panose="05000000000000000000" pitchFamily="2" charset="2"/>
                  </a:rPr>
                  <a:t>Emission channeling of 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229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Ac implanted in CaF</a:t>
                </a:r>
                <a:r>
                  <a:rPr lang="en-US" sz="1500" baseline="-25000" dirty="0" smtClean="0">
                    <a:sym typeface="Wingdings" panose="05000000000000000000" pitchFamily="2" charset="2"/>
                  </a:rPr>
                  <a:t>2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/>
                </a:r>
                <a:br>
                  <a:rPr lang="en-US" sz="1500" dirty="0" smtClean="0">
                    <a:sym typeface="Wingdings" panose="05000000000000000000" pitchFamily="2" charset="2"/>
                  </a:rPr>
                </a:br>
                <a:r>
                  <a:rPr lang="en-US" sz="1500" dirty="0" smtClean="0">
                    <a:sym typeface="Wingdings" panose="05000000000000000000" pitchFamily="2" charset="2"/>
                  </a:rPr>
                  <a:t> 90% of </a:t>
                </a:r>
                <a:r>
                  <a:rPr lang="en-US" sz="1500" baseline="30000" dirty="0" smtClean="0">
                    <a:sym typeface="Wingdings" panose="05000000000000000000" pitchFamily="2" charset="2"/>
                  </a:rPr>
                  <a:t>229</a:t>
                </a:r>
                <a:r>
                  <a:rPr lang="en-US" sz="1500" dirty="0" smtClean="0">
                    <a:sym typeface="Wingdings" panose="05000000000000000000" pitchFamily="2" charset="2"/>
                  </a:rPr>
                  <a:t>Ac in substitutional position (preliminary)</a:t>
                </a:r>
                <a:endParaRPr lang="en-US" sz="15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267" y="927912"/>
                <a:ext cx="6577442" cy="3347263"/>
              </a:xfrm>
              <a:prstGeom prst="rect">
                <a:avLst/>
              </a:prstGeom>
              <a:blipFill>
                <a:blip r:embed="rId4"/>
                <a:stretch>
                  <a:fillRect l="-278" t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/>
          <p:nvPr/>
        </p:nvPicPr>
        <p:blipFill>
          <a:blip r:embed="rId5"/>
          <a:stretch/>
        </p:blipFill>
        <p:spPr>
          <a:xfrm>
            <a:off x="7133541" y="16221"/>
            <a:ext cx="1564145" cy="230148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494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I. </a:t>
            </a:r>
            <a:r>
              <a:rPr lang="nl-BE" dirty="0" err="1" smtClean="0"/>
              <a:t>Characterisation</a:t>
            </a:r>
            <a:r>
              <a:rPr lang="nl-BE" dirty="0" smtClean="0"/>
              <a:t> of the </a:t>
            </a:r>
            <a:r>
              <a:rPr lang="nl-BE" dirty="0" err="1" smtClean="0"/>
              <a:t>Lattice</a:t>
            </a:r>
            <a:r>
              <a:rPr lang="nl-BE" dirty="0" smtClean="0"/>
              <a:t> </a:t>
            </a:r>
            <a:r>
              <a:rPr lang="nl-BE" dirty="0" err="1" smtClean="0"/>
              <a:t>Position</a:t>
            </a:r>
            <a:endParaRPr lang="en-GB" dirty="0"/>
          </a:p>
        </p:txBody>
      </p:sp>
      <p:grpSp>
        <p:nvGrpSpPr>
          <p:cNvPr id="6" name="Group 7"/>
          <p:cNvGrpSpPr/>
          <p:nvPr/>
        </p:nvGrpSpPr>
        <p:grpSpPr>
          <a:xfrm>
            <a:off x="0" y="654453"/>
            <a:ext cx="3286800" cy="5592987"/>
            <a:chOff x="0" y="654453"/>
            <a:chExt cx="3286800" cy="5592987"/>
          </a:xfrm>
        </p:grpSpPr>
        <p:pic>
          <p:nvPicPr>
            <p:cNvPr id="7" name="Picture 15_0"/>
            <p:cNvPicPr/>
            <p:nvPr/>
          </p:nvPicPr>
          <p:blipFill>
            <a:blip r:embed="rId3"/>
            <a:stretch/>
          </p:blipFill>
          <p:spPr>
            <a:xfrm>
              <a:off x="46800" y="1063440"/>
              <a:ext cx="3168000" cy="2448720"/>
            </a:xfrm>
            <a:prstGeom prst="rect">
              <a:avLst/>
            </a:prstGeom>
            <a:ln w="12600">
              <a:noFill/>
            </a:ln>
          </p:spPr>
        </p:pic>
        <p:sp>
          <p:nvSpPr>
            <p:cNvPr id="8" name="TextShape 8"/>
            <p:cNvSpPr txBox="1"/>
            <p:nvPr/>
          </p:nvSpPr>
          <p:spPr>
            <a:xfrm>
              <a:off x="1270800" y="847440"/>
              <a:ext cx="1073880" cy="26100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200" b="0" strike="noStrike" spc="-1">
                  <a:latin typeface="Arial"/>
                </a:rPr>
                <a:t>substitutional</a:t>
              </a:r>
            </a:p>
          </p:txBody>
        </p:sp>
        <p:sp>
          <p:nvSpPr>
            <p:cNvPr id="9" name="TextShape 9"/>
            <p:cNvSpPr txBox="1"/>
            <p:nvPr/>
          </p:nvSpPr>
          <p:spPr>
            <a:xfrm>
              <a:off x="1453320" y="3466440"/>
              <a:ext cx="825480" cy="26100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200" b="0" strike="noStrike" spc="-1" dirty="0">
                  <a:latin typeface="Arial"/>
                </a:rPr>
                <a:t>interstitial</a:t>
              </a:r>
            </a:p>
          </p:txBody>
        </p:sp>
        <p:grpSp>
          <p:nvGrpSpPr>
            <p:cNvPr id="10" name="Group 10"/>
            <p:cNvGrpSpPr/>
            <p:nvPr/>
          </p:nvGrpSpPr>
          <p:grpSpPr>
            <a:xfrm>
              <a:off x="0" y="3727440"/>
              <a:ext cx="3286800" cy="2520000"/>
              <a:chOff x="0" y="3727440"/>
              <a:chExt cx="3286800" cy="2520000"/>
            </a:xfrm>
          </p:grpSpPr>
          <p:pic>
            <p:nvPicPr>
              <p:cNvPr id="12" name="Picture 12_0"/>
              <p:cNvPicPr/>
              <p:nvPr/>
            </p:nvPicPr>
            <p:blipFill>
              <a:blip r:embed="rId4"/>
              <a:stretch/>
            </p:blipFill>
            <p:spPr>
              <a:xfrm>
                <a:off x="0" y="3727440"/>
                <a:ext cx="3286800" cy="246528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13" name="TextShape 11"/>
              <p:cNvSpPr txBox="1"/>
              <p:nvPr/>
            </p:nvSpPr>
            <p:spPr>
              <a:xfrm>
                <a:off x="2137229" y="6015240"/>
                <a:ext cx="1149571" cy="232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>
                <a:noAutofit/>
              </a:bodyPr>
              <a:lstStyle/>
              <a:p>
                <a:r>
                  <a:rPr lang="en-GB" sz="1000" b="0" strike="noStrike" spc="-1" dirty="0">
                    <a:latin typeface="Arial"/>
                  </a:rPr>
                  <a:t>Taken from </a:t>
                </a:r>
                <a:r>
                  <a:rPr lang="en-GB" sz="1000" b="0" strike="noStrike" spc="-1" dirty="0" smtClean="0">
                    <a:latin typeface="Arial"/>
                  </a:rPr>
                  <a:t>(10)</a:t>
                </a:r>
                <a:endParaRPr lang="en-GB" sz="1000" b="0" strike="noStrike" spc="-1" dirty="0">
                  <a:latin typeface="Arial"/>
                </a:endParaRPr>
              </a:p>
            </p:txBody>
          </p:sp>
        </p:grpSp>
        <p:sp>
          <p:nvSpPr>
            <p:cNvPr id="11" name="TextShape 12"/>
            <p:cNvSpPr txBox="1"/>
            <p:nvPr/>
          </p:nvSpPr>
          <p:spPr>
            <a:xfrm>
              <a:off x="622800" y="654453"/>
              <a:ext cx="2379600" cy="3110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en-GB" sz="1200" b="0" u="sng" strike="noStrike" spc="-1" dirty="0">
                  <a:uFillTx/>
                  <a:latin typeface="Arial"/>
                </a:rPr>
                <a:t>DFT calculation of </a:t>
              </a:r>
              <a:r>
                <a:rPr lang="en-GB" sz="1200" b="0" u="sng" strike="noStrike" spc="-1" dirty="0" smtClean="0">
                  <a:uFillTx/>
                  <a:latin typeface="Arial"/>
                </a:rPr>
                <a:t>Th:CaF</a:t>
              </a:r>
              <a:r>
                <a:rPr lang="en-GB" sz="1200" b="0" u="sng" strike="noStrike" spc="-1" baseline="-25000" dirty="0" smtClean="0">
                  <a:uFillTx/>
                  <a:latin typeface="Arial"/>
                </a:rPr>
                <a:t>2</a:t>
              </a:r>
              <a:r>
                <a:rPr lang="en-GB" sz="1200" b="0" u="sng" strike="noStrike" spc="-1" dirty="0" smtClean="0">
                  <a:uFillTx/>
                  <a:latin typeface="Arial"/>
                </a:rPr>
                <a:t> DOS</a:t>
              </a:r>
              <a:endParaRPr lang="en-GB" sz="1200" b="0" strike="noStrike" spc="-1" dirty="0">
                <a:latin typeface="Arial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Shape 6"/>
              <p:cNvSpPr txBox="1"/>
              <p:nvPr/>
            </p:nvSpPr>
            <p:spPr>
              <a:xfrm>
                <a:off x="3563237" y="1063439"/>
                <a:ext cx="5369760" cy="36283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>
                <a:noAutofit/>
              </a:bodyPr>
              <a:lstStyle/>
              <a:p>
                <a:pPr>
                  <a:buClr>
                    <a:srgbClr val="000000"/>
                  </a:buClr>
                  <a:buSzPct val="45000"/>
                </a:pPr>
                <a:r>
                  <a:rPr lang="en-US" spc="-1" dirty="0" smtClean="0">
                    <a:latin typeface="Arial"/>
                  </a:rPr>
                  <a:t>β</a:t>
                </a:r>
                <a:r>
                  <a:rPr lang="en-US" sz="1800" b="0" strike="noStrike" spc="-1" dirty="0" smtClean="0">
                    <a:latin typeface="Arial"/>
                  </a:rPr>
                  <a:t>-emission channeling measurements allow to</a:t>
                </a:r>
                <a:r>
                  <a:rPr lang="en-US" dirty="0"/>
                  <a:t/>
                </a:r>
                <a:br>
                  <a:rPr lang="en-US" dirty="0"/>
                </a:br>
                <a:endParaRPr lang="en-US" sz="1800" b="0" strike="noStrike" spc="-1" dirty="0">
                  <a:latin typeface="Arial"/>
                </a:endParaRPr>
              </a:p>
              <a:p>
                <a:pPr marL="216000" indent="-216000"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800" b="0" strike="noStrike" spc="-1" dirty="0">
                    <a:latin typeface="Arial"/>
                  </a:rPr>
                  <a:t>develop thermal annealing procedure 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sz="1800" b="0" strike="noStrike" spc="-1" dirty="0">
                    <a:latin typeface="Arial"/>
                  </a:rPr>
                  <a:t>to improve substitutional lattice incorporation 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sz="1800" b="0" strike="noStrike" spc="-1" dirty="0" smtClean="0">
                    <a:latin typeface="Arial"/>
                  </a:rPr>
                  <a:t>→ first observation </a:t>
                </a:r>
                <a:r>
                  <a:rPr lang="en-US" sz="1800" b="0" strike="noStrike" spc="-1" dirty="0">
                    <a:latin typeface="Arial"/>
                  </a:rPr>
                  <a:t>of radiative </a:t>
                </a:r>
                <a:r>
                  <a:rPr lang="en-US" sz="1800" b="0" strike="noStrike" spc="-1" dirty="0" smtClean="0">
                    <a:latin typeface="Arial"/>
                  </a:rPr>
                  <a:t>decay</a:t>
                </a:r>
                <a:br>
                  <a:rPr lang="en-US" sz="1800" b="0" strike="noStrike" spc="-1" dirty="0" smtClean="0">
                    <a:latin typeface="Arial"/>
                  </a:rPr>
                </a:br>
                <a:r>
                  <a:rPr lang="en-US" sz="1800" b="0" strike="noStrike" spc="-1" dirty="0" smtClean="0">
                    <a:latin typeface="Arial"/>
                  </a:rPr>
                  <a:t>→ </a:t>
                </a:r>
                <a:r>
                  <a:rPr lang="en-US" spc="-1" dirty="0">
                    <a:latin typeface="Arial"/>
                  </a:rPr>
                  <a:t>f</a:t>
                </a:r>
                <a:r>
                  <a:rPr lang="en-US" sz="1800" b="0" strike="noStrike" spc="-1" dirty="0" smtClean="0">
                    <a:latin typeface="Arial"/>
                  </a:rPr>
                  <a:t>uture </a:t>
                </a:r>
                <a:r>
                  <a:rPr lang="en-US" sz="1800" b="0" strike="noStrike" spc="-1" dirty="0">
                    <a:latin typeface="Arial"/>
                  </a:rPr>
                  <a:t>developments towards solid state </a:t>
                </a:r>
                <a:r>
                  <a:rPr lang="en-US" sz="1800" b="0" strike="noStrike" spc="-1" dirty="0" smtClean="0">
                    <a:latin typeface="Arial"/>
                  </a:rPr>
                  <a:t>clock</a:t>
                </a:r>
                <a:br>
                  <a:rPr lang="en-US" sz="1800" b="0" strike="noStrike" spc="-1" dirty="0" smtClean="0">
                    <a:latin typeface="Arial"/>
                  </a:rPr>
                </a:br>
                <a:r>
                  <a:rPr lang="en-US" sz="1800" b="1" strike="noStrike" spc="-1" dirty="0" smtClean="0">
                    <a:latin typeface="Arial"/>
                  </a:rPr>
                  <a:t>Beam</a:t>
                </a:r>
                <a:r>
                  <a:rPr lang="en-US" sz="1800" b="1" strike="noStrike" spc="-1" dirty="0">
                    <a:latin typeface="Arial"/>
                  </a:rPr>
                  <a:t>:</a:t>
                </a:r>
                <a:r>
                  <a:rPr lang="en-US" sz="1800" b="0" strike="noStrike" spc="-1" dirty="0">
                    <a:latin typeface="Arial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800" b="0" i="1" strike="noStrike" spc="-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1800" b="0" i="1" strike="noStrike" spc="-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trike="noStrike" spc="-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trike="noStrike" spc="-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1800" b="0" i="1" strike="noStrike" spc="-1" smtClean="0">
                        <a:latin typeface="Cambria Math" panose="02040503050406030204" pitchFamily="18" charset="0"/>
                      </a:rPr>
                      <m:t>𝑝𝑝𝑠</m:t>
                    </m:r>
                  </m:oMath>
                </a14:m>
                <a:r>
                  <a:rPr lang="en-US" sz="1800" b="0" strike="noStrike" spc="-1" dirty="0" smtClean="0">
                    <a:latin typeface="Arial"/>
                  </a:rPr>
                  <a:t> </a:t>
                </a:r>
                <a:r>
                  <a:rPr lang="en-US" sz="1800" b="0" strike="noStrike" spc="-1" baseline="30000" dirty="0" smtClean="0">
                    <a:latin typeface="Arial"/>
                  </a:rPr>
                  <a:t>229</a:t>
                </a:r>
                <a:r>
                  <a:rPr lang="en-US" sz="1800" b="0" strike="noStrike" spc="-1" dirty="0" smtClean="0">
                    <a:latin typeface="Arial"/>
                  </a:rPr>
                  <a:t>Ac beam</a:t>
                </a:r>
                <a:endParaRPr lang="en-US" sz="1800" b="0" strike="noStrike" spc="-1" dirty="0">
                  <a:latin typeface="Arial"/>
                </a:endParaRPr>
              </a:p>
              <a:p>
                <a:pPr marL="216000" indent="-216000"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endParaRPr lang="en-US" sz="1800" b="0" strike="noStrike" spc="-1" dirty="0">
                  <a:latin typeface="Arial"/>
                </a:endParaRPr>
              </a:p>
              <a:p>
                <a:pPr marL="216000" indent="-216000"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800" b="0" strike="noStrike" spc="-1" dirty="0">
                    <a:latin typeface="Arial"/>
                  </a:rPr>
                  <a:t>test the inheritance of lattice position in the 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 smtClean="0"/>
                  <a:t>β-</a:t>
                </a:r>
                <a:r>
                  <a:rPr lang="en-US" sz="1800" b="0" strike="noStrike" spc="-1" dirty="0" smtClean="0">
                    <a:latin typeface="Arial"/>
                  </a:rPr>
                  <a:t>decay </a:t>
                </a:r>
                <a:r>
                  <a:rPr lang="en-US" sz="1800" b="0" strike="noStrike" spc="-1" dirty="0">
                    <a:latin typeface="Arial"/>
                  </a:rPr>
                  <a:t>of </a:t>
                </a:r>
                <a:r>
                  <a:rPr lang="en-US" sz="1800" b="0" strike="noStrike" spc="-1" baseline="30000" dirty="0" smtClean="0">
                    <a:latin typeface="Arial"/>
                  </a:rPr>
                  <a:t>229</a:t>
                </a:r>
                <a:r>
                  <a:rPr lang="en-US" sz="1800" b="0" strike="noStrike" spc="-1" dirty="0" smtClean="0">
                    <a:latin typeface="Arial"/>
                  </a:rPr>
                  <a:t>Ac</a:t>
                </a:r>
                <a:br>
                  <a:rPr lang="en-US" sz="1800" b="0" strike="noStrike" spc="-1" dirty="0" smtClean="0">
                    <a:latin typeface="Arial"/>
                  </a:rPr>
                </a:br>
                <a:r>
                  <a:rPr lang="en-US" b="1" spc="-1" dirty="0" smtClean="0"/>
                  <a:t>Beam</a:t>
                </a:r>
                <a:r>
                  <a:rPr lang="en-US" b="1" spc="-1" dirty="0"/>
                  <a:t>:</a:t>
                </a:r>
                <a:r>
                  <a:rPr lang="en-US" spc="-1" dirty="0"/>
                  <a:t>  </a:t>
                </a:r>
                <a14:m>
                  <m:oMath xmlns:m="http://schemas.openxmlformats.org/officeDocument/2006/math">
                    <m:r>
                      <a:rPr lang="en-US" i="1" spc="-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i="1" spc="-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pc="-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pc="-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 spc="-1">
                        <a:latin typeface="Cambria Math" panose="02040503050406030204" pitchFamily="18" charset="0"/>
                      </a:rPr>
                      <m:t>𝑝𝑝𝑠</m:t>
                    </m:r>
                  </m:oMath>
                </a14:m>
                <a:r>
                  <a:rPr lang="en-US" spc="-1" dirty="0"/>
                  <a:t> </a:t>
                </a:r>
                <a:r>
                  <a:rPr lang="en-US" spc="-1" baseline="30000" dirty="0" smtClean="0"/>
                  <a:t>231</a:t>
                </a:r>
                <a:r>
                  <a:rPr lang="en-US" spc="-1" dirty="0" smtClean="0"/>
                  <a:t>Ac beam</a:t>
                </a:r>
              </a:p>
              <a:p>
                <a:pPr>
                  <a:buClr>
                    <a:srgbClr val="000000"/>
                  </a:buClr>
                  <a:buSzPct val="45000"/>
                </a:pPr>
                <a:r>
                  <a:rPr lang="en-US" spc="-1" dirty="0" smtClean="0"/>
                  <a:t>    Alternative (TAC comment): </a:t>
                </a:r>
                <a:r>
                  <a:rPr lang="en-US" spc="-1" baseline="30000" dirty="0" smtClean="0"/>
                  <a:t>231</a:t>
                </a:r>
                <a:r>
                  <a:rPr lang="en-US" spc="-1" dirty="0" smtClean="0"/>
                  <a:t>RaF</a:t>
                </a:r>
                <a:endParaRPr lang="en-US" spc="-1" dirty="0"/>
              </a:p>
              <a:p>
                <a:pPr>
                  <a:buClr>
                    <a:srgbClr val="000000"/>
                  </a:buClr>
                  <a:buSzPct val="45000"/>
                </a:pPr>
                <a:endParaRPr lang="en-GB" sz="1800" b="0" strike="noStrike" spc="-1" dirty="0">
                  <a:latin typeface="Arial"/>
                </a:endParaRPr>
              </a:p>
            </p:txBody>
          </p:sp>
        </mc:Choice>
        <mc:Fallback>
          <p:sp>
            <p:nvSpPr>
              <p:cNvPr id="23" name="TextShap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237" y="1063439"/>
                <a:ext cx="5369760" cy="3628303"/>
              </a:xfrm>
              <a:prstGeom prst="rect">
                <a:avLst/>
              </a:prstGeom>
              <a:blipFill>
                <a:blip r:embed="rId5"/>
                <a:stretch>
                  <a:fillRect l="-1023" t="-8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Shape 4"/>
          <p:cNvSpPr txBox="1"/>
          <p:nvPr/>
        </p:nvSpPr>
        <p:spPr>
          <a:xfrm>
            <a:off x="634062" y="6208336"/>
            <a:ext cx="366912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(10) </a:t>
            </a:r>
            <a:r>
              <a:rPr lang="fr-FR" sz="1000" b="0" strike="noStrike" spc="-1" dirty="0" err="1">
                <a:solidFill>
                  <a:srgbClr val="FFFFFF"/>
                </a:solidFill>
                <a:latin typeface="Arial"/>
              </a:rPr>
              <a:t>Dessovic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et al.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2014 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J. Phys. </a:t>
            </a:r>
            <a:r>
              <a:rPr lang="fr-FR" sz="1000" b="0" i="1" strike="noStrike" spc="-1" dirty="0" err="1">
                <a:solidFill>
                  <a:srgbClr val="FFFFFF"/>
                </a:solidFill>
                <a:latin typeface="Arial"/>
              </a:rPr>
              <a:t>Condens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. </a:t>
            </a:r>
            <a:r>
              <a:rPr lang="fr-FR" sz="1000" b="0" i="1" strike="noStrike" spc="-1" dirty="0" err="1">
                <a:solidFill>
                  <a:srgbClr val="FFFFFF"/>
                </a:solidFill>
                <a:latin typeface="Arial"/>
              </a:rPr>
              <a:t>Matter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1" strike="noStrike" spc="-1" dirty="0">
                <a:solidFill>
                  <a:srgbClr val="FFFFFF"/>
                </a:solidFill>
                <a:latin typeface="Arial"/>
              </a:rPr>
              <a:t>26 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10</a:t>
            </a:r>
            <a:endParaRPr lang="en-GB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47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8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8095" y="187908"/>
            <a:ext cx="8473437" cy="512133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>II. </a:t>
            </a:r>
            <a:r>
              <a:rPr lang="nl-BE" dirty="0" err="1" smtClean="0"/>
              <a:t>Spectroscopy</a:t>
            </a:r>
            <a:r>
              <a:rPr lang="nl-BE" dirty="0" smtClean="0"/>
              <a:t> of the </a:t>
            </a:r>
            <a:r>
              <a:rPr lang="nl-BE" dirty="0" err="1" smtClean="0"/>
              <a:t>Radiative</a:t>
            </a:r>
            <a:r>
              <a:rPr lang="nl-BE" dirty="0" smtClean="0"/>
              <a:t> </a:t>
            </a:r>
            <a:r>
              <a:rPr lang="nl-BE" dirty="0" err="1" smtClean="0"/>
              <a:t>Decay</a:t>
            </a:r>
            <a:r>
              <a:rPr lang="nl-BE" dirty="0" smtClean="0"/>
              <a:t>: </a:t>
            </a:r>
            <a:r>
              <a:rPr lang="nl-BE" dirty="0" err="1" smtClean="0"/>
              <a:t>Methodology</a:t>
            </a:r>
            <a:r>
              <a:rPr lang="nl-BE" dirty="0" smtClean="0"/>
              <a:t> 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386824" y="802968"/>
            <a:ext cx="4758983" cy="3836615"/>
            <a:chOff x="4385017" y="1090947"/>
            <a:chExt cx="4758983" cy="383661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28" t="25546" r="6850" b="14436"/>
            <a:stretch/>
          </p:blipFill>
          <p:spPr>
            <a:xfrm>
              <a:off x="4999669" y="1497473"/>
              <a:ext cx="3440162" cy="3281819"/>
            </a:xfrm>
            <a:prstGeom prst="rect">
              <a:avLst/>
            </a:prstGeom>
          </p:spPr>
        </p:pic>
        <p:sp>
          <p:nvSpPr>
            <p:cNvPr id="12" name="TextShape 9"/>
            <p:cNvSpPr txBox="1"/>
            <p:nvPr/>
          </p:nvSpPr>
          <p:spPr>
            <a:xfrm>
              <a:off x="4385017" y="2785905"/>
              <a:ext cx="1310562" cy="354249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dirty="0" smtClean="0">
                  <a:latin typeface="Arial"/>
                </a:rPr>
                <a:t>CaF</a:t>
              </a:r>
              <a:r>
                <a:rPr lang="en-GB" sz="1500" b="0" i="1" strike="noStrike" spc="-1" baseline="-25000" dirty="0" smtClean="0">
                  <a:latin typeface="Arial"/>
                </a:rPr>
                <a:t>2</a:t>
              </a:r>
              <a:r>
                <a:rPr lang="en-GB" sz="1500" b="0" i="1" strike="noStrike" spc="-1" dirty="0" smtClean="0">
                  <a:latin typeface="Arial"/>
                </a:rPr>
                <a:t> crystal</a:t>
              </a:r>
              <a:endParaRPr lang="en-GB" sz="1500" b="0" i="1" strike="noStrike" spc="-1" dirty="0">
                <a:latin typeface="Arial"/>
              </a:endParaRPr>
            </a:p>
          </p:txBody>
        </p:sp>
        <p:sp>
          <p:nvSpPr>
            <p:cNvPr id="13" name="TextShape 10"/>
            <p:cNvSpPr txBox="1"/>
            <p:nvPr/>
          </p:nvSpPr>
          <p:spPr>
            <a:xfrm>
              <a:off x="4385017" y="4512806"/>
              <a:ext cx="1554995" cy="364320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dirty="0" err="1">
                  <a:latin typeface="Arial"/>
                </a:rPr>
                <a:t>turnable</a:t>
              </a:r>
              <a:r>
                <a:rPr lang="en-GB" sz="1500" b="0" i="1" strike="noStrike" spc="-1" dirty="0">
                  <a:latin typeface="Arial"/>
                </a:rPr>
                <a:t> grating</a:t>
              </a:r>
            </a:p>
          </p:txBody>
        </p:sp>
        <p:sp>
          <p:nvSpPr>
            <p:cNvPr id="14" name="TextShape 11"/>
            <p:cNvSpPr txBox="1"/>
            <p:nvPr/>
          </p:nvSpPr>
          <p:spPr>
            <a:xfrm>
              <a:off x="5496213" y="1125567"/>
              <a:ext cx="1428480" cy="364320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800" b="0" i="1" strike="noStrike" spc="-1" dirty="0">
                  <a:latin typeface="Arial"/>
                </a:rPr>
                <a:t>entrance slit</a:t>
              </a:r>
            </a:p>
          </p:txBody>
        </p:sp>
        <p:sp>
          <p:nvSpPr>
            <p:cNvPr id="15" name="TextShape 12"/>
            <p:cNvSpPr txBox="1"/>
            <p:nvPr/>
          </p:nvSpPr>
          <p:spPr>
            <a:xfrm>
              <a:off x="7739095" y="4137840"/>
              <a:ext cx="896760" cy="364320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800" b="0" i="1" strike="noStrike" spc="-1">
                  <a:latin typeface="Arial"/>
                </a:rPr>
                <a:t>exit slit</a:t>
              </a:r>
            </a:p>
          </p:txBody>
        </p:sp>
        <p:cxnSp>
          <p:nvCxnSpPr>
            <p:cNvPr id="16" name="Line 13"/>
            <p:cNvCxnSpPr/>
            <p:nvPr/>
          </p:nvCxnSpPr>
          <p:spPr>
            <a:xfrm flipH="1" flipV="1">
              <a:off x="6210453" y="4137840"/>
              <a:ext cx="1528643" cy="192213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  <p:sp>
          <p:nvSpPr>
            <p:cNvPr id="18" name="TextShape 15"/>
            <p:cNvSpPr txBox="1"/>
            <p:nvPr/>
          </p:nvSpPr>
          <p:spPr>
            <a:xfrm>
              <a:off x="6879987" y="4631021"/>
              <a:ext cx="1346795" cy="296541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500" b="0" i="1" strike="noStrike" spc="-1" dirty="0">
                  <a:latin typeface="Arial"/>
                </a:rPr>
                <a:t>PMT detector</a:t>
              </a:r>
            </a:p>
          </p:txBody>
        </p:sp>
        <p:cxnSp>
          <p:nvCxnSpPr>
            <p:cNvPr id="19" name="Line 16"/>
            <p:cNvCxnSpPr/>
            <p:nvPr/>
          </p:nvCxnSpPr>
          <p:spPr>
            <a:xfrm flipH="1" flipV="1">
              <a:off x="6047997" y="4180269"/>
              <a:ext cx="822972" cy="611913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  <p:sp>
          <p:nvSpPr>
            <p:cNvPr id="43" name="TextShape 11"/>
            <p:cNvSpPr txBox="1"/>
            <p:nvPr/>
          </p:nvSpPr>
          <p:spPr>
            <a:xfrm>
              <a:off x="4504361" y="1399639"/>
              <a:ext cx="900122" cy="364320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800" b="0" strike="noStrike" spc="-1" dirty="0" err="1" smtClean="0">
                  <a:latin typeface="Arial"/>
                </a:rPr>
                <a:t>HPGe</a:t>
              </a:r>
              <a:endParaRPr lang="en-GB" sz="1800" b="0" strike="noStrike" spc="-1" dirty="0">
                <a:latin typeface="Arial"/>
              </a:endParaRPr>
            </a:p>
          </p:txBody>
        </p:sp>
        <p:cxnSp>
          <p:nvCxnSpPr>
            <p:cNvPr id="46" name="Line 17"/>
            <p:cNvCxnSpPr>
              <a:stCxn id="14" idx="2"/>
            </p:cNvCxnSpPr>
            <p:nvPr/>
          </p:nvCxnSpPr>
          <p:spPr>
            <a:xfrm flipH="1">
              <a:off x="5967588" y="1489887"/>
              <a:ext cx="242865" cy="766209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  <p:sp>
          <p:nvSpPr>
            <p:cNvPr id="64" name="TextShape 11"/>
            <p:cNvSpPr txBox="1"/>
            <p:nvPr/>
          </p:nvSpPr>
          <p:spPr>
            <a:xfrm>
              <a:off x="7131402" y="1090947"/>
              <a:ext cx="2012598" cy="359853"/>
            </a:xfrm>
            <a:prstGeom prst="rect">
              <a:avLst/>
            </a:prstGeom>
            <a:solidFill>
              <a:srgbClr val="FFFFFF"/>
            </a:solidFill>
            <a:ln w="18000">
              <a:solidFill>
                <a:srgbClr val="C9211E"/>
              </a:solidFill>
              <a:miter/>
            </a:ln>
          </p:spPr>
          <p:txBody>
            <a:bodyPr lIns="99000" tIns="54000" rIns="99000" bIns="54000">
              <a:noAutofit/>
            </a:bodyPr>
            <a:lstStyle/>
            <a:p>
              <a:r>
                <a:rPr lang="en-GB" sz="1800" b="0" strike="noStrike" spc="-1" dirty="0" smtClean="0">
                  <a:latin typeface="Arial"/>
                </a:rPr>
                <a:t>Focussing mirrors</a:t>
              </a:r>
              <a:endParaRPr lang="en-GB" sz="1800" b="0" strike="noStrike" spc="-1" dirty="0">
                <a:latin typeface="Arial"/>
              </a:endParaRPr>
            </a:p>
          </p:txBody>
        </p:sp>
        <p:cxnSp>
          <p:nvCxnSpPr>
            <p:cNvPr id="65" name="Line 17"/>
            <p:cNvCxnSpPr>
              <a:stCxn id="64" idx="2"/>
            </p:cNvCxnSpPr>
            <p:nvPr/>
          </p:nvCxnSpPr>
          <p:spPr>
            <a:xfrm flipH="1">
              <a:off x="7553385" y="1450800"/>
              <a:ext cx="584316" cy="1852311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  <p:cxnSp>
          <p:nvCxnSpPr>
            <p:cNvPr id="67" name="Line 17"/>
            <p:cNvCxnSpPr>
              <a:stCxn id="64" idx="2"/>
            </p:cNvCxnSpPr>
            <p:nvPr/>
          </p:nvCxnSpPr>
          <p:spPr>
            <a:xfrm flipH="1">
              <a:off x="7032402" y="1450800"/>
              <a:ext cx="1105299" cy="791875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  <p:cxnSp>
          <p:nvCxnSpPr>
            <p:cNvPr id="52" name="Line 16"/>
            <p:cNvCxnSpPr/>
            <p:nvPr/>
          </p:nvCxnSpPr>
          <p:spPr>
            <a:xfrm flipV="1">
              <a:off x="5108024" y="3075842"/>
              <a:ext cx="1069612" cy="1413702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  <p:cxnSp>
          <p:nvCxnSpPr>
            <p:cNvPr id="55" name="Line 16"/>
            <p:cNvCxnSpPr/>
            <p:nvPr/>
          </p:nvCxnSpPr>
          <p:spPr>
            <a:xfrm flipV="1">
              <a:off x="5015825" y="2242675"/>
              <a:ext cx="924187" cy="530340"/>
            </a:xfrm>
            <a:prstGeom prst="straightConnector1">
              <a:avLst/>
            </a:prstGeom>
            <a:ln w="18000">
              <a:solidFill>
                <a:srgbClr val="C9211E"/>
              </a:solidFill>
              <a:miter/>
              <a:tailEnd type="triangle" w="med" len="med"/>
            </a:ln>
          </p:spPr>
        </p:cxnSp>
      </p:grpSp>
      <p:sp>
        <p:nvSpPr>
          <p:cNvPr id="37" name="TextBox 36"/>
          <p:cNvSpPr txBox="1"/>
          <p:nvPr/>
        </p:nvSpPr>
        <p:spPr>
          <a:xfrm>
            <a:off x="34120" y="1111660"/>
            <a:ext cx="4249350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Implantation into thin (50nm) CaF</a:t>
            </a:r>
            <a:r>
              <a:rPr lang="en-US" sz="1500" baseline="-25000" dirty="0" smtClean="0"/>
              <a:t>2</a:t>
            </a:r>
            <a:r>
              <a:rPr lang="en-US" sz="1500" dirty="0" smtClean="0"/>
              <a:t> crystal on Si backing (characterization at KU Leuven)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Implantation time: 2 half-lives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Transfer of crystal under vacuum to spectrometer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Crystal positioned close to entrance slit of VUV spectrometer (design based on Resonance Ltd customized VM180)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Activity monitoring using a Ge detector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Simulation of signal strength and worst-case background contributions (see next slide)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40750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9</a:t>
            </a:fld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7944" y="716079"/>
                <a:ext cx="7991475" cy="4392376"/>
              </a:xfrm>
            </p:spPr>
            <p:txBody>
              <a:bodyPr>
                <a:normAutofit/>
              </a:bodyPr>
              <a:lstStyle/>
              <a:p>
                <a:r>
                  <a:rPr lang="en-US" sz="1500" dirty="0" smtClean="0"/>
                  <a:t>Implantation of a 4 mm FWHM ion beam</a:t>
                </a:r>
              </a:p>
              <a:p>
                <a:r>
                  <a:rPr lang="en-US" sz="1500" dirty="0" smtClean="0"/>
                  <a:t>Scintillation properties in CaF</a:t>
                </a:r>
                <a:r>
                  <a:rPr lang="en-US" sz="1500" baseline="-25000" dirty="0" smtClean="0"/>
                  <a:t>2</a:t>
                </a:r>
                <a:r>
                  <a:rPr lang="en-US" sz="1500" dirty="0" smtClean="0"/>
                  <a:t/>
                </a:r>
                <a:br>
                  <a:rPr lang="en-US" sz="1500" dirty="0" smtClean="0"/>
                </a:br>
                <a:r>
                  <a:rPr lang="en-US" sz="1500" dirty="0" smtClean="0"/>
                  <a:t>α,β: from literature </a:t>
                </a:r>
                <a14:m>
                  <m:oMath xmlns:m="http://schemas.openxmlformats.org/officeDocument/2006/math"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1%</m:t>
                    </m:r>
                  </m:oMath>
                </a14:m>
                <a:r>
                  <a:rPr lang="en-US" sz="1500" dirty="0" smtClean="0"/>
                  <a:t> conversion</a:t>
                </a:r>
                <a:br>
                  <a:rPr lang="en-US" sz="1500" dirty="0" smtClean="0"/>
                </a:br>
                <a:r>
                  <a:rPr lang="en-US" sz="1500" dirty="0" smtClean="0"/>
                  <a:t>γ: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100%</m:t>
                    </m:r>
                  </m:oMath>
                </a14:m>
                <a:r>
                  <a:rPr lang="en-US" sz="1500" dirty="0" smtClean="0"/>
                  <a:t> conversion</a:t>
                </a:r>
              </a:p>
              <a:p>
                <a:r>
                  <a:rPr lang="en-US" sz="1500" dirty="0" smtClean="0"/>
                  <a:t>PMT sensitivity window</a:t>
                </a:r>
              </a:p>
              <a:p>
                <a:r>
                  <a:rPr lang="en-US" sz="1500" dirty="0" smtClean="0"/>
                  <a:t>Conservative estimates of</a:t>
                </a:r>
                <a:br>
                  <a:rPr lang="en-US" sz="1500" dirty="0" smtClean="0"/>
                </a:br>
                <a:r>
                  <a:rPr lang="en-US" sz="1500" dirty="0" smtClean="0"/>
                  <a:t>- photon coll.+ det. </a:t>
                </a:r>
                <a:r>
                  <a:rPr lang="en-US" sz="1500" dirty="0"/>
                  <a:t>efficiency</a:t>
                </a:r>
                <a:r>
                  <a:rPr lang="en-US" sz="1500" dirty="0" smtClean="0"/>
                  <a:t>: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&gt;0.01%</m:t>
                    </m:r>
                  </m:oMath>
                </a14:m>
                <a:r>
                  <a:rPr lang="en-US" sz="1500" dirty="0" smtClean="0"/>
                  <a:t/>
                </a:r>
                <a:br>
                  <a:rPr lang="en-US" sz="1500" dirty="0" smtClean="0"/>
                </a:br>
                <a:r>
                  <a:rPr lang="en-US" sz="1500" dirty="0" smtClean="0"/>
                  <a:t>- substitutional lattice position: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50%</m:t>
                    </m:r>
                  </m:oMath>
                </a14:m>
                <a:r>
                  <a:rPr lang="en-US" sz="1500" dirty="0" smtClean="0"/>
                  <a:t/>
                </a:r>
                <a:br>
                  <a:rPr lang="en-US" sz="1500" dirty="0" smtClean="0"/>
                </a:br>
                <a:r>
                  <a:rPr lang="en-US" sz="1500" dirty="0" smtClean="0"/>
                  <a:t>- isomer feeding: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14%</m:t>
                    </m:r>
                  </m:oMath>
                </a14:m>
                <a:endParaRPr lang="en-US" sz="1500" dirty="0" smtClean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7944" y="716079"/>
                <a:ext cx="7991475" cy="4392376"/>
              </a:xfrm>
              <a:blipFill>
                <a:blip r:embed="rId3"/>
                <a:stretch>
                  <a:fillRect l="-229" t="-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0228" y="142337"/>
            <a:ext cx="8365784" cy="512133"/>
          </a:xfrm>
        </p:spPr>
        <p:txBody>
          <a:bodyPr>
            <a:normAutofit fontScale="90000"/>
          </a:bodyPr>
          <a:lstStyle/>
          <a:p>
            <a:r>
              <a:rPr lang="nl-BE" smtClean="0"/>
              <a:t>II. </a:t>
            </a:r>
            <a:r>
              <a:rPr lang="nl-BE" dirty="0" err="1" smtClean="0"/>
              <a:t>Spectroscopy</a:t>
            </a:r>
            <a:r>
              <a:rPr lang="nl-BE" dirty="0" smtClean="0"/>
              <a:t> of the </a:t>
            </a:r>
            <a:r>
              <a:rPr lang="nl-BE" dirty="0" err="1" smtClean="0"/>
              <a:t>Radiative</a:t>
            </a:r>
            <a:r>
              <a:rPr lang="nl-BE" dirty="0" smtClean="0"/>
              <a:t> </a:t>
            </a:r>
            <a:r>
              <a:rPr lang="nl-BE" dirty="0" err="1" smtClean="0"/>
              <a:t>Decay</a:t>
            </a:r>
            <a:r>
              <a:rPr lang="nl-BE" dirty="0" smtClean="0"/>
              <a:t>: Background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3871216" y="1038934"/>
            <a:ext cx="5193012" cy="4673067"/>
            <a:chOff x="3882851" y="1262643"/>
            <a:chExt cx="5193012" cy="46730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015440" y="1262643"/>
                  <a:ext cx="5060423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 smtClean="0"/>
                    <a:t>Signal (counts/sec.) and background contributions for </a:t>
                  </a:r>
                  <a14:m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a14:m>
                  <a:r>
                    <a:rPr lang="en-US" sz="1500" dirty="0" smtClean="0"/>
                    <a:t> measurement at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𝑝𝑝𝑠</m:t>
                      </m:r>
                    </m:oMath>
                  </a14:m>
                  <a:r>
                    <a:rPr lang="en-US" sz="1500" dirty="0" smtClean="0"/>
                    <a:t> implantation (2 h) </a:t>
                  </a:r>
                </a:p>
                <a:p>
                  <a:pPr algn="ctr"/>
                  <a:r>
                    <a:rPr lang="en-US" sz="1500" dirty="0" smtClean="0"/>
                    <a:t>and </a:t>
                  </a:r>
                  <a14:m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a14:m>
                  <a:r>
                    <a:rPr lang="en-US" sz="1500" dirty="0" smtClean="0"/>
                    <a:t> isomer half-life:</a:t>
                  </a:r>
                </a:p>
                <a:p>
                  <a:pPr algn="ctr"/>
                  <a:endParaRPr lang="en-US" sz="15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5440" y="1262643"/>
                  <a:ext cx="5060423" cy="1015663"/>
                </a:xfrm>
                <a:prstGeom prst="rect">
                  <a:avLst/>
                </a:prstGeom>
                <a:blipFill>
                  <a:blip r:embed="rId4"/>
                  <a:stretch>
                    <a:fillRect t="-119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2851" y="2132784"/>
              <a:ext cx="5070568" cy="3802926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66736" y="3328130"/>
            <a:ext cx="3960000" cy="2703960"/>
            <a:chOff x="4469521" y="1245121"/>
            <a:chExt cx="3960000" cy="2703960"/>
          </a:xfrm>
        </p:grpSpPr>
        <p:grpSp>
          <p:nvGrpSpPr>
            <p:cNvPr id="11" name="Group 10"/>
            <p:cNvGrpSpPr/>
            <p:nvPr/>
          </p:nvGrpSpPr>
          <p:grpSpPr>
            <a:xfrm>
              <a:off x="4469521" y="1245121"/>
              <a:ext cx="3960000" cy="2703960"/>
              <a:chOff x="5112000" y="3488040"/>
              <a:chExt cx="3960000" cy="2703960"/>
            </a:xfrm>
          </p:grpSpPr>
          <p:grpSp>
            <p:nvGrpSpPr>
              <p:cNvPr id="13" name="Group 1"/>
              <p:cNvGrpSpPr/>
              <p:nvPr/>
            </p:nvGrpSpPr>
            <p:grpSpPr>
              <a:xfrm>
                <a:off x="5112000" y="3488040"/>
                <a:ext cx="3960000" cy="2703960"/>
                <a:chOff x="5112000" y="3488040"/>
                <a:chExt cx="3960000" cy="2703960"/>
              </a:xfrm>
            </p:grpSpPr>
            <p:pic>
              <p:nvPicPr>
                <p:cNvPr id="20" name="Picture 19"/>
                <p:cNvPicPr/>
                <p:nvPr/>
              </p:nvPicPr>
              <p:blipFill>
                <a:blip r:embed="rId6"/>
                <a:stretch/>
              </p:blipFill>
              <p:spPr>
                <a:xfrm>
                  <a:off x="5112000" y="3488040"/>
                  <a:ext cx="3732480" cy="270396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21" name="TextShape 2"/>
                <p:cNvSpPr txBox="1"/>
                <p:nvPr/>
              </p:nvSpPr>
              <p:spPr>
                <a:xfrm>
                  <a:off x="7922520" y="5933520"/>
                  <a:ext cx="1149480" cy="2584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1000" b="0" strike="noStrike" spc="-1" dirty="0">
                      <a:latin typeface="Arial"/>
                    </a:rPr>
                    <a:t>Taken from </a:t>
                  </a:r>
                  <a:r>
                    <a:rPr lang="en-GB" sz="1000" b="0" strike="noStrike" spc="-1" dirty="0" smtClean="0">
                      <a:latin typeface="Arial"/>
                    </a:rPr>
                    <a:t>(11)</a:t>
                  </a:r>
                  <a:endParaRPr lang="en-GB" sz="1000" b="0" strike="noStrike" spc="-1" dirty="0">
                    <a:latin typeface="Arial"/>
                  </a:endParaRPr>
                </a:p>
              </p:txBody>
            </p:sp>
          </p:grpSp>
          <p:sp>
            <p:nvSpPr>
              <p:cNvPr id="14" name="CustomShape 20"/>
              <p:cNvSpPr/>
              <p:nvPr/>
            </p:nvSpPr>
            <p:spPr>
              <a:xfrm>
                <a:off x="5976000" y="3600000"/>
                <a:ext cx="432000" cy="2128680"/>
              </a:xfrm>
              <a:prstGeom prst="rect">
                <a:avLst/>
              </a:prstGeom>
              <a:noFill/>
              <a:ln w="18000">
                <a:solidFill>
                  <a:srgbClr val="C9211E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" name="TextShape 21"/>
              <p:cNvSpPr txBox="1"/>
              <p:nvPr/>
            </p:nvSpPr>
            <p:spPr>
              <a:xfrm rot="16200000">
                <a:off x="5272273" y="4447727"/>
                <a:ext cx="1812454" cy="26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>
                <a:noAutofit/>
              </a:bodyPr>
              <a:lstStyle/>
              <a:p>
                <a:r>
                  <a:rPr lang="en-GB" sz="1200" spc="-1" dirty="0" smtClean="0">
                    <a:latin typeface="Arial"/>
                  </a:rPr>
                  <a:t>PMT</a:t>
                </a:r>
                <a:r>
                  <a:rPr lang="en-GB" sz="1200" b="0" strike="noStrike" spc="-1" dirty="0" smtClean="0">
                    <a:latin typeface="Arial"/>
                  </a:rPr>
                  <a:t> </a:t>
                </a:r>
                <a:r>
                  <a:rPr lang="en-GB" sz="1200" b="0" strike="noStrike" spc="-1" dirty="0">
                    <a:latin typeface="Arial"/>
                  </a:rPr>
                  <a:t>sensitivity window</a:t>
                </a:r>
              </a:p>
            </p:txBody>
          </p:sp>
          <p:cxnSp>
            <p:nvCxnSpPr>
              <p:cNvPr id="16" name="Line 22"/>
              <p:cNvCxnSpPr/>
              <p:nvPr/>
            </p:nvCxnSpPr>
            <p:spPr>
              <a:xfrm flipH="1">
                <a:off x="7272000" y="3960000"/>
                <a:ext cx="274320" cy="292320"/>
              </a:xfrm>
              <a:prstGeom prst="straightConnector1">
                <a:avLst/>
              </a:prstGeom>
              <a:ln w="18000">
                <a:solidFill>
                  <a:srgbClr val="666666"/>
                </a:solidFill>
                <a:miter/>
                <a:tailEnd type="triangle" w="med" len="med"/>
              </a:ln>
            </p:spPr>
          </p:cxnSp>
          <p:sp>
            <p:nvSpPr>
              <p:cNvPr id="17" name="TextShape 23"/>
              <p:cNvSpPr txBox="1"/>
              <p:nvPr/>
            </p:nvSpPr>
            <p:spPr>
              <a:xfrm>
                <a:off x="7469640" y="3816000"/>
                <a:ext cx="1602360" cy="291960"/>
              </a:xfrm>
              <a:prstGeom prst="rect">
                <a:avLst/>
              </a:prstGeom>
              <a:noFill/>
              <a:ln w="18000">
                <a:noFill/>
              </a:ln>
            </p:spPr>
            <p:txBody>
              <a:bodyPr lIns="99000" tIns="54000" rIns="99000" bIns="54000">
                <a:noAutofit/>
              </a:bodyPr>
              <a:lstStyle/>
              <a:p>
                <a:r>
                  <a:rPr lang="en-GB" sz="1000" b="0" strike="noStrike" spc="-1" dirty="0">
                    <a:solidFill>
                      <a:srgbClr val="666666"/>
                    </a:solidFill>
                    <a:latin typeface="Arial"/>
                  </a:rPr>
                  <a:t>CaF</a:t>
                </a:r>
                <a:r>
                  <a:rPr lang="en-GB" sz="1000" b="0" strike="noStrike" spc="-1" baseline="-14000000" dirty="0">
                    <a:solidFill>
                      <a:srgbClr val="666666"/>
                    </a:solidFill>
                    <a:latin typeface="Arial"/>
                  </a:rPr>
                  <a:t>2</a:t>
                </a:r>
                <a:r>
                  <a:rPr lang="en-GB" sz="1000" b="0" strike="noStrike" spc="-1" dirty="0">
                    <a:solidFill>
                      <a:srgbClr val="666666"/>
                    </a:solidFill>
                    <a:latin typeface="Arial"/>
                  </a:rPr>
                  <a:t> photoluminescence</a:t>
                </a:r>
                <a:endParaRPr lang="en-GB" sz="1000" b="0" strike="noStrike" spc="-1" dirty="0">
                  <a:latin typeface="Arial"/>
                </a:endParaRPr>
              </a:p>
            </p:txBody>
          </p:sp>
          <p:cxnSp>
            <p:nvCxnSpPr>
              <p:cNvPr id="18" name="Line 24"/>
              <p:cNvCxnSpPr/>
              <p:nvPr/>
            </p:nvCxnSpPr>
            <p:spPr>
              <a:xfrm flipH="1">
                <a:off x="7272000" y="4536000"/>
                <a:ext cx="274320" cy="292320"/>
              </a:xfrm>
              <a:prstGeom prst="straightConnector1">
                <a:avLst/>
              </a:prstGeom>
              <a:ln w="18000">
                <a:solidFill>
                  <a:srgbClr val="000000"/>
                </a:solidFill>
                <a:miter/>
                <a:tailEnd type="triangle" w="med" len="med"/>
              </a:ln>
            </p:spPr>
          </p:cxnSp>
          <p:sp>
            <p:nvSpPr>
              <p:cNvPr id="19" name="TextShape 25"/>
              <p:cNvSpPr txBox="1"/>
              <p:nvPr/>
            </p:nvSpPr>
            <p:spPr>
              <a:xfrm>
                <a:off x="7469640" y="4392000"/>
                <a:ext cx="1567440" cy="291960"/>
              </a:xfrm>
              <a:prstGeom prst="rect">
                <a:avLst/>
              </a:prstGeom>
              <a:noFill/>
              <a:ln w="18000">
                <a:noFill/>
              </a:ln>
            </p:spPr>
            <p:txBody>
              <a:bodyPr lIns="99000" tIns="54000" rIns="99000" bIns="54000">
                <a:noAutofit/>
              </a:bodyPr>
              <a:lstStyle/>
              <a:p>
                <a:r>
                  <a:rPr lang="en-GB" sz="1000" b="0" strike="noStrike" spc="-1" dirty="0">
                    <a:latin typeface="Arial"/>
                  </a:rPr>
                  <a:t>CaF</a:t>
                </a:r>
                <a:r>
                  <a:rPr lang="en-GB" sz="1000" b="0" strike="noStrike" spc="-1" baseline="-14000000" dirty="0">
                    <a:latin typeface="Arial"/>
                  </a:rPr>
                  <a:t>2</a:t>
                </a:r>
                <a:r>
                  <a:rPr lang="en-GB" sz="1000" b="0" strike="noStrike" spc="-1" dirty="0">
                    <a:latin typeface="Arial"/>
                  </a:rPr>
                  <a:t> </a:t>
                </a:r>
                <a:r>
                  <a:rPr lang="en-GB" sz="1000" b="0" strike="noStrike" spc="-1" dirty="0" err="1">
                    <a:latin typeface="Arial"/>
                  </a:rPr>
                  <a:t>radioluminescence</a:t>
                </a:r>
                <a:endParaRPr lang="en-GB" sz="1000" b="0" strike="noStrike" spc="-1" dirty="0">
                  <a:latin typeface="Arial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4489186" y="1292459"/>
              <a:ext cx="341305" cy="273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Shape 4"/>
          <p:cNvSpPr txBox="1"/>
          <p:nvPr/>
        </p:nvSpPr>
        <p:spPr>
          <a:xfrm>
            <a:off x="864000" y="6209835"/>
            <a:ext cx="366912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(11) </a:t>
            </a:r>
            <a:r>
              <a:rPr lang="fr-FR" sz="1000" b="0" strike="noStrike" spc="-1" dirty="0" err="1" smtClean="0">
                <a:solidFill>
                  <a:srgbClr val="FFFFFF"/>
                </a:solidFill>
                <a:latin typeface="Arial"/>
              </a:rPr>
              <a:t>Stellmer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i="1" strike="noStrike" spc="-1" dirty="0">
                <a:solidFill>
                  <a:srgbClr val="FFFFFF"/>
                </a:solidFill>
                <a:latin typeface="Arial"/>
              </a:rPr>
              <a:t>et al.</a:t>
            </a:r>
            <a:r>
              <a:rPr lang="fr-FR" sz="1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</a:rPr>
              <a:t>2015 </a:t>
            </a:r>
            <a:r>
              <a:rPr lang="fr-FR" sz="1000" i="1" spc="-1" dirty="0" err="1" smtClean="0">
                <a:solidFill>
                  <a:srgbClr val="FFFFFF"/>
                </a:solidFill>
                <a:latin typeface="Arial"/>
              </a:rPr>
              <a:t>Scient.Rep</a:t>
            </a:r>
            <a:r>
              <a:rPr lang="fr-FR" sz="1000" i="1" spc="-1" dirty="0" smtClean="0">
                <a:solidFill>
                  <a:srgbClr val="FFFFFF"/>
                </a:solidFill>
                <a:latin typeface="Arial"/>
              </a:rPr>
              <a:t>. </a:t>
            </a:r>
            <a:r>
              <a:rPr lang="fr-FR" sz="1000" b="1" spc="-1" dirty="0" smtClean="0">
                <a:solidFill>
                  <a:srgbClr val="FFFFFF"/>
                </a:solidFill>
                <a:latin typeface="Arial"/>
              </a:rPr>
              <a:t>5</a:t>
            </a:r>
            <a:r>
              <a:rPr lang="fr-FR" sz="1000" spc="-1" dirty="0" smtClean="0">
                <a:solidFill>
                  <a:srgbClr val="FFFFFF"/>
                </a:solidFill>
                <a:latin typeface="Arial"/>
              </a:rPr>
              <a:t> 1</a:t>
            </a:r>
            <a:endParaRPr lang="en-GB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379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2165</Words>
  <Application>Microsoft Office PowerPoint</Application>
  <PresentationFormat>On-screen Show (4:3)</PresentationFormat>
  <Paragraphs>317</Paragraphs>
  <Slides>24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Cambria Math</vt:lpstr>
      <vt:lpstr>Symbol</vt:lpstr>
      <vt:lpstr>Wingdings</vt:lpstr>
      <vt:lpstr>KU Leuven</vt:lpstr>
      <vt:lpstr>KU Leuven sedes</vt:lpstr>
      <vt:lpstr>1_KU Leuven Sedes</vt:lpstr>
      <vt:lpstr>Study of the Radiative Decay of the  Low-Energy Isomer in 229Th  </vt:lpstr>
      <vt:lpstr>The Road towards a Nuclear Clock</vt:lpstr>
      <vt:lpstr>Nuclear Structure of the low-energy isomer 229mTh</vt:lpstr>
      <vt:lpstr>Population of the isomer</vt:lpstr>
      <vt:lpstr>Population of the isomer in the β-decay of 229Ac</vt:lpstr>
      <vt:lpstr>Preparatory study at ISOLDE: LoI198</vt:lpstr>
      <vt:lpstr>I. Characterisation of the Lattice Position</vt:lpstr>
      <vt:lpstr>II. Spectroscopy of the Radiative Decay: Methodology </vt:lpstr>
      <vt:lpstr>II. Spectroscopy of the Radiative Decay: Background</vt:lpstr>
      <vt:lpstr>Summary</vt:lpstr>
      <vt:lpstr>Beamtime Request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Background</vt:lpstr>
      <vt:lpstr>PowerPoint Presentation</vt:lpstr>
      <vt:lpstr>Spectroscopy of the Radiative Decay: Methodology</vt:lpstr>
      <vt:lpstr>PowerPoint Presentation</vt:lpstr>
      <vt:lpstr>PowerPoint Presentation</vt:lpstr>
      <vt:lpstr>Spectroscopy of the Radiative Decay: Methodology</vt:lpstr>
      <vt:lpstr>Preparatory study at ISOLDE: LoI198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low-energy 229mTh isomer</dc:title>
  <dc:creator/>
  <cp:lastModifiedBy/>
  <cp:revision>162</cp:revision>
  <dcterms:created xsi:type="dcterms:W3CDTF">2017-09-13T11:56:44Z</dcterms:created>
  <dcterms:modified xsi:type="dcterms:W3CDTF">2020-06-24T06:04:25Z</dcterms:modified>
</cp:coreProperties>
</file>