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8" r:id="rId2"/>
    <p:sldId id="267" r:id="rId3"/>
    <p:sldId id="281" r:id="rId4"/>
    <p:sldId id="269" r:id="rId5"/>
    <p:sldId id="277" r:id="rId6"/>
    <p:sldId id="268" r:id="rId7"/>
    <p:sldId id="259" r:id="rId8"/>
    <p:sldId id="263" r:id="rId9"/>
    <p:sldId id="280" r:id="rId10"/>
    <p:sldId id="273" r:id="rId11"/>
    <p:sldId id="283" r:id="rId12"/>
    <p:sldId id="286" r:id="rId13"/>
    <p:sldId id="282" r:id="rId14"/>
    <p:sldId id="284" r:id="rId15"/>
    <p:sldId id="265" r:id="rId16"/>
    <p:sldId id="275" r:id="rId17"/>
    <p:sldId id="274" r:id="rId18"/>
    <p:sldId id="285" r:id="rId19"/>
    <p:sldId id="260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 snapToGrid="0">
      <p:cViewPr varScale="1">
        <p:scale>
          <a:sx n="62" d="100"/>
          <a:sy n="62" d="100"/>
        </p:scale>
        <p:origin x="14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7DEDD4-2C7A-4AED-8F4D-041239DF70FA}" type="datetimeFigureOut">
              <a:rPr lang="en-GB" smtClean="0"/>
              <a:t>24/06/2020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F09AC-352E-48DE-8E64-F992539658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413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to set the ground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F09AC-352E-48DE-8E64-F992539658D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329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some text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F09AC-352E-48DE-8E64-F992539658D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264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Refer to presentations before &gt; CRIS, MIRACLS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F09AC-352E-48DE-8E64-F992539658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207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Connected to inverted odd-even staggering: Odd-N N-rich Rn, Fr, Ra have larger radii than average even-n </a:t>
            </a:r>
            <a:r>
              <a:rPr lang="en-US" dirty="0" err="1"/>
              <a:t>neighbours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F09AC-352E-48DE-8E64-F992539658D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748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Measuring two more isotopes n-rich maybe possible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F09AC-352E-48DE-8E64-F992539658D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754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Has been achieved with PI-LIST already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F09AC-352E-48DE-8E64-F992539658D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8711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F09AC-352E-48DE-8E64-F992539658D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217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show capability/achievements of PI-LIST. Maybe leave out.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F09AC-352E-48DE-8E64-F992539658D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4410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Work ongoing, now is the best time!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F09AC-352E-48DE-8E64-F992539658D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309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is done where – maybe more details about IDS?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F09AC-352E-48DE-8E64-F992539658D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247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ADC5D36-6E1D-4597-9D19-474453EF9624}"/>
              </a:ext>
            </a:extLst>
          </p:cNvPr>
          <p:cNvCxnSpPr>
            <a:cxnSpLocks/>
          </p:cNvCxnSpPr>
          <p:nvPr userDrawn="1"/>
        </p:nvCxnSpPr>
        <p:spPr>
          <a:xfrm>
            <a:off x="306001" y="453810"/>
            <a:ext cx="8592561" cy="0"/>
          </a:xfrm>
          <a:prstGeom prst="line">
            <a:avLst/>
          </a:prstGeom>
          <a:ln w="38100">
            <a:solidFill>
              <a:srgbClr val="004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Afbeelding 7" descr="KULEUVEN_CMYK_LOGO.png">
            <a:extLst>
              <a:ext uri="{FF2B5EF4-FFF2-40B4-BE49-F238E27FC236}">
                <a16:creationId xmlns:a16="http://schemas.microsoft.com/office/drawing/2014/main" id="{885222F3-3949-4B55-B973-0E04ED6979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637" y="6410142"/>
            <a:ext cx="1255363" cy="447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247ED497-63D6-449F-8E3F-6181703E81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" y="6634072"/>
            <a:ext cx="2567635" cy="223928"/>
          </a:xfrm>
        </p:spPr>
        <p:txBody>
          <a:bodyPr/>
          <a:lstStyle/>
          <a:p>
            <a:r>
              <a:rPr lang="en-US" dirty="0"/>
              <a:t>24/6/2020 | 64th meeting of the INTC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8386C60-C5FA-4CE0-861C-36C28E9FD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43300" y="6634072"/>
            <a:ext cx="2057400" cy="223928"/>
          </a:xfrm>
        </p:spPr>
        <p:txBody>
          <a:bodyPr/>
          <a:lstStyle>
            <a:lvl1pPr algn="ctr">
              <a:defRPr/>
            </a:lvl1pPr>
          </a:lstStyle>
          <a:p>
            <a:fld id="{F96C2119-00CA-4B92-A4E7-0A67E888CF9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408499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564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961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982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38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98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513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216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87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232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28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24/6/2020 | 64th meeting of the INTC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C2119-00CA-4B92-A4E7-0A67E888CF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670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23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microsoft.com/office/2007/relationships/hdphoto" Target="../media/hdphoto2.wdp"/><Relationship Id="rId7" Type="http://schemas.microsoft.com/office/2007/relationships/hdphoto" Target="../media/hdphoto1.wdp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microsoft.com/office/2007/relationships/hdphoto" Target="../media/hdphoto3.wdp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5A8FC3A-CE1F-45C1-960B-852A6EBC4671}"/>
              </a:ext>
            </a:extLst>
          </p:cNvPr>
          <p:cNvSpPr txBox="1"/>
          <p:nvPr/>
        </p:nvSpPr>
        <p:spPr>
          <a:xfrm>
            <a:off x="580075" y="3185059"/>
            <a:ext cx="79838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Proposal to the ISOLDE and Neutron Time-of-Flight Committee</a:t>
            </a:r>
          </a:p>
          <a:p>
            <a:pPr algn="ctr"/>
            <a:endParaRPr lang="en-US" sz="2400" dirty="0"/>
          </a:p>
          <a:p>
            <a:pPr algn="ctr"/>
            <a:r>
              <a:rPr lang="en-US" sz="2400" b="1" dirty="0"/>
              <a:t>P-556</a:t>
            </a:r>
            <a:endParaRPr lang="en-GB" sz="2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42F037-B554-4D18-97A4-977C88B7A2DE}"/>
              </a:ext>
            </a:extLst>
          </p:cNvPr>
          <p:cNvSpPr txBox="1"/>
          <p:nvPr/>
        </p:nvSpPr>
        <p:spPr>
          <a:xfrm>
            <a:off x="2602613" y="5202252"/>
            <a:ext cx="3938771" cy="967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/>
              <a:t>Reinhard Heinke</a:t>
            </a:r>
          </a:p>
          <a:p>
            <a:pPr algn="ctr">
              <a:lnSpc>
                <a:spcPct val="150000"/>
              </a:lnSpc>
            </a:pPr>
            <a:r>
              <a:rPr lang="en-US" sz="2000" dirty="0"/>
              <a:t>on behalf of the P-556 collaboration</a:t>
            </a:r>
            <a:endParaRPr lang="en-GB" sz="200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8B21B2DF-51F6-459E-8470-0A1D4C1356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" y="6634072"/>
            <a:ext cx="2567635" cy="223928"/>
          </a:xfrm>
        </p:spPr>
        <p:txBody>
          <a:bodyPr/>
          <a:lstStyle/>
          <a:p>
            <a:r>
              <a:rPr lang="en-US" dirty="0"/>
              <a:t>24/6/2020 | 64th meeting of the INTC</a:t>
            </a:r>
            <a:endParaRPr lang="en-GB" dirty="0"/>
          </a:p>
        </p:txBody>
      </p:sp>
      <p:sp>
        <p:nvSpPr>
          <p:cNvPr id="8" name="Rechteck 4">
            <a:extLst>
              <a:ext uri="{FF2B5EF4-FFF2-40B4-BE49-F238E27FC236}">
                <a16:creationId xmlns:a16="http://schemas.microsoft.com/office/drawing/2014/main" id="{28941840-3A7F-4C71-AEE2-F39E00BB249B}"/>
              </a:ext>
            </a:extLst>
          </p:cNvPr>
          <p:cNvSpPr/>
          <p:nvPr/>
        </p:nvSpPr>
        <p:spPr>
          <a:xfrm>
            <a:off x="-2" y="1276349"/>
            <a:ext cx="9143999" cy="1475061"/>
          </a:xfrm>
          <a:prstGeom prst="rect">
            <a:avLst/>
          </a:prstGeom>
          <a:solidFill>
            <a:srgbClr val="00407A"/>
          </a:solidFill>
          <a:ln w="38100">
            <a:solidFill>
              <a:srgbClr val="7F7F7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700" dirty="0"/>
              <a:t>Investigation of octupole deformation in neutron-rich actinium</a:t>
            </a:r>
            <a:br>
              <a:rPr lang="en-US" sz="2700" dirty="0"/>
            </a:br>
            <a:r>
              <a:rPr lang="en-US" sz="2700" dirty="0"/>
              <a:t>using high-resolution in-source laser spectroscopy</a:t>
            </a:r>
            <a:endParaRPr lang="en-GB" sz="2700" dirty="0"/>
          </a:p>
        </p:txBody>
      </p:sp>
      <p:pic>
        <p:nvPicPr>
          <p:cNvPr id="9" name="Afbeelding 7" descr="KULEUVEN_CMYK_LOGO.png">
            <a:extLst>
              <a:ext uri="{FF2B5EF4-FFF2-40B4-BE49-F238E27FC236}">
                <a16:creationId xmlns:a16="http://schemas.microsoft.com/office/drawing/2014/main" id="{EDE32AEB-162C-4E59-8A0C-60A9E6DD29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637" y="6410142"/>
            <a:ext cx="1255363" cy="447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572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8D96DD-DDAD-46BC-9D8B-32A424666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A52B50-F676-4D68-A390-738333645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9C5F18-FC0F-41D5-98EC-CF2C626EF62E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Shift planning and detection</a:t>
            </a:r>
            <a:endParaRPr lang="en-GB" sz="28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7EFBDC-21E0-48CC-9E11-CFC60ED17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782" y="1606992"/>
            <a:ext cx="6459843" cy="364401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758E761-CFAA-44AF-9393-3D6537FC3E58}"/>
              </a:ext>
            </a:extLst>
          </p:cNvPr>
          <p:cNvSpPr/>
          <p:nvPr/>
        </p:nvSpPr>
        <p:spPr>
          <a:xfrm>
            <a:off x="3123395" y="2619632"/>
            <a:ext cx="1352349" cy="1288225"/>
          </a:xfrm>
          <a:prstGeom prst="rect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7E25-8F75-4A29-833B-C9652F16B857}"/>
              </a:ext>
            </a:extLst>
          </p:cNvPr>
          <p:cNvSpPr txBox="1"/>
          <p:nvPr/>
        </p:nvSpPr>
        <p:spPr>
          <a:xfrm>
            <a:off x="6781121" y="1350040"/>
            <a:ext cx="2305493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00B050"/>
                </a:solidFill>
              </a:rPr>
              <a:t>Single ion counting with </a:t>
            </a:r>
            <a:r>
              <a:rPr lang="en-US" dirty="0" err="1">
                <a:solidFill>
                  <a:srgbClr val="00B050"/>
                </a:solidFill>
              </a:rPr>
              <a:t>MagneToF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AA100A-023B-40B3-9BF8-A66514E7E76A}"/>
              </a:ext>
            </a:extLst>
          </p:cNvPr>
          <p:cNvSpPr/>
          <p:nvPr/>
        </p:nvSpPr>
        <p:spPr>
          <a:xfrm>
            <a:off x="1831169" y="2812398"/>
            <a:ext cx="620410" cy="23725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79DFF4-6016-4402-9EFD-05295D63777D}"/>
              </a:ext>
            </a:extLst>
          </p:cNvPr>
          <p:cNvSpPr/>
          <p:nvPr/>
        </p:nvSpPr>
        <p:spPr>
          <a:xfrm>
            <a:off x="1831169" y="3248915"/>
            <a:ext cx="620410" cy="23725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3338E2-4AA2-41C9-BA2C-41381EFB2BC9}"/>
              </a:ext>
            </a:extLst>
          </p:cNvPr>
          <p:cNvSpPr txBox="1"/>
          <p:nvPr/>
        </p:nvSpPr>
        <p:spPr>
          <a:xfrm>
            <a:off x="596638" y="5450274"/>
            <a:ext cx="5111464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</a:rPr>
              <a:t>TAC: Contamination of beam instrumentation (FC’s)?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US" dirty="0">
                <a:solidFill>
                  <a:srgbClr val="FF0000"/>
                </a:solidFill>
              </a:rPr>
              <a:t>Only setup / cross checks in standard RILIS mode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3D2ABB-289A-4BCF-BDB6-9610D2196692}"/>
              </a:ext>
            </a:extLst>
          </p:cNvPr>
          <p:cNvSpPr/>
          <p:nvPr/>
        </p:nvSpPr>
        <p:spPr>
          <a:xfrm>
            <a:off x="2604186" y="2174789"/>
            <a:ext cx="1871558" cy="444843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E5ADFC2-3288-4364-AB70-FF07CE2D3456}"/>
              </a:ext>
            </a:extLst>
          </p:cNvPr>
          <p:cNvSpPr/>
          <p:nvPr/>
        </p:nvSpPr>
        <p:spPr>
          <a:xfrm>
            <a:off x="2604186" y="3907857"/>
            <a:ext cx="1871558" cy="851966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DDB286-E8F5-4FED-B2E3-4839DEB180B9}"/>
              </a:ext>
            </a:extLst>
          </p:cNvPr>
          <p:cNvSpPr txBox="1"/>
          <p:nvPr/>
        </p:nvSpPr>
        <p:spPr>
          <a:xfrm>
            <a:off x="6781121" y="2434337"/>
            <a:ext cx="2362879" cy="212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FFC000"/>
                </a:solidFill>
              </a:rPr>
              <a:t>Lower resolution and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FFC000"/>
                </a:solidFill>
              </a:rPr>
              <a:t>decay detection at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FFC000"/>
                </a:solidFill>
              </a:rPr>
              <a:t>ISOLDE Decay Station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rgbClr val="FFC000"/>
                </a:solidFill>
              </a:rPr>
              <a:t>(annular Si detector + plastic scintillators)</a:t>
            </a:r>
            <a:endParaRPr lang="en-GB" dirty="0">
              <a:solidFill>
                <a:srgbClr val="FFC000"/>
              </a:solidFill>
            </a:endParaRP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28C58976-C184-4E97-8E15-077222D616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164" y="4643340"/>
            <a:ext cx="1849029" cy="51913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3F6F47C-4A2D-4C57-8C06-437468A4A836}"/>
              </a:ext>
            </a:extLst>
          </p:cNvPr>
          <p:cNvSpPr txBox="1"/>
          <p:nvPr/>
        </p:nvSpPr>
        <p:spPr>
          <a:xfrm>
            <a:off x="247135" y="565856"/>
            <a:ext cx="8150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Detection of produced ions vs. laser frequency adapted to yield and decay properties:</a:t>
            </a:r>
            <a:endParaRPr lang="en-GB" dirty="0"/>
          </a:p>
        </p:txBody>
      </p:sp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73471105-A449-4551-8EAB-06B5AB08BE9D}"/>
              </a:ext>
            </a:extLst>
          </p:cNvPr>
          <p:cNvSpPr/>
          <p:nvPr/>
        </p:nvSpPr>
        <p:spPr>
          <a:xfrm rot="16200000" flipH="1">
            <a:off x="2437075" y="1207724"/>
            <a:ext cx="237250" cy="731462"/>
          </a:xfrm>
          <a:prstGeom prst="curvedRightArrow">
            <a:avLst>
              <a:gd name="adj1" fmla="val 29079"/>
              <a:gd name="adj2" fmla="val 88445"/>
              <a:gd name="adj3" fmla="val 25000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Arrow: Curved Right 18">
            <a:extLst>
              <a:ext uri="{FF2B5EF4-FFF2-40B4-BE49-F238E27FC236}">
                <a16:creationId xmlns:a16="http://schemas.microsoft.com/office/drawing/2014/main" id="{EF08B041-AB61-4F33-89A5-B83AC273699C}"/>
              </a:ext>
            </a:extLst>
          </p:cNvPr>
          <p:cNvSpPr/>
          <p:nvPr/>
        </p:nvSpPr>
        <p:spPr>
          <a:xfrm rot="16200000" flipH="1">
            <a:off x="2589000" y="831339"/>
            <a:ext cx="444843" cy="1242906"/>
          </a:xfrm>
          <a:prstGeom prst="curvedRightArrow">
            <a:avLst>
              <a:gd name="adj1" fmla="val 10839"/>
              <a:gd name="adj2" fmla="val 50000"/>
              <a:gd name="adj3" fmla="val 23259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2678D3-33DC-4103-B055-C1F9B7CBB415}"/>
              </a:ext>
            </a:extLst>
          </p:cNvPr>
          <p:cNvSpPr txBox="1"/>
          <p:nvPr/>
        </p:nvSpPr>
        <p:spPr>
          <a:xfrm>
            <a:off x="2611811" y="1263859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÷ 30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B91005-36D6-4C08-9637-F4B3EED81B1E}"/>
              </a:ext>
            </a:extLst>
          </p:cNvPr>
          <p:cNvSpPr txBox="1"/>
          <p:nvPr/>
        </p:nvSpPr>
        <p:spPr>
          <a:xfrm>
            <a:off x="3123395" y="110011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÷ 1000</a:t>
            </a:r>
          </a:p>
        </p:txBody>
      </p:sp>
    </p:spTree>
    <p:extLst>
      <p:ext uri="{BB962C8B-B14F-4D97-AF65-F5344CB8AC3E}">
        <p14:creationId xmlns:p14="http://schemas.microsoft.com/office/powerpoint/2010/main" val="428809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2" grpId="0"/>
      <p:bldP spid="13" grpId="0" animBg="1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8D96DD-DDAD-46BC-9D8B-32A424666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A52B50-F676-4D68-A390-738333645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9C5F18-FC0F-41D5-98EC-CF2C626EF62E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Summary</a:t>
            </a:r>
            <a:endParaRPr lang="en-GB" sz="2800" b="1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9C31258-1C82-4957-B1EF-975BBB193884}"/>
              </a:ext>
            </a:extLst>
          </p:cNvPr>
          <p:cNvGrpSpPr/>
          <p:nvPr/>
        </p:nvGrpSpPr>
        <p:grpSpPr>
          <a:xfrm>
            <a:off x="19927" y="4856979"/>
            <a:ext cx="2925112" cy="1529007"/>
            <a:chOff x="4572000" y="816569"/>
            <a:chExt cx="4306527" cy="225109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3A2B2D4-150A-424D-A25C-A559BC087F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2986"/>
            <a:stretch/>
          </p:blipFill>
          <p:spPr>
            <a:xfrm>
              <a:off x="4572000" y="816569"/>
              <a:ext cx="4306527" cy="2251096"/>
            </a:xfrm>
            <a:prstGeom prst="rect">
              <a:avLst/>
            </a:prstGeom>
          </p:spPr>
        </p:pic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C0A832AA-53B2-4ADE-AC9C-A9FF3FBC0280}"/>
                </a:ext>
              </a:extLst>
            </p:cNvPr>
            <p:cNvCxnSpPr>
              <a:cxnSpLocks/>
            </p:cNvCxnSpPr>
            <p:nvPr/>
          </p:nvCxnSpPr>
          <p:spPr>
            <a:xfrm>
              <a:off x="8554066" y="1007980"/>
              <a:ext cx="0" cy="183465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E8457A2-2D38-401F-B587-905E9590DB2B}"/>
                </a:ext>
              </a:extLst>
            </p:cNvPr>
            <p:cNvCxnSpPr>
              <a:cxnSpLocks/>
            </p:cNvCxnSpPr>
            <p:nvPr/>
          </p:nvCxnSpPr>
          <p:spPr>
            <a:xfrm>
              <a:off x="6951407" y="1007980"/>
              <a:ext cx="0" cy="183465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06AF98-1B4B-4F18-A86B-F07B80B6B165}"/>
              </a:ext>
            </a:extLst>
          </p:cNvPr>
          <p:cNvGrpSpPr/>
          <p:nvPr/>
        </p:nvGrpSpPr>
        <p:grpSpPr>
          <a:xfrm>
            <a:off x="61414" y="587743"/>
            <a:ext cx="2852275" cy="4117245"/>
            <a:chOff x="473882" y="854156"/>
            <a:chExt cx="3832647" cy="5532406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E3BA751-DF03-4436-8918-192CA9FEFC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400"/>
            <a:stretch/>
          </p:blipFill>
          <p:spPr>
            <a:xfrm>
              <a:off x="473882" y="854156"/>
              <a:ext cx="3832647" cy="5532406"/>
            </a:xfrm>
            <a:prstGeom prst="rect">
              <a:avLst/>
            </a:prstGeom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FF62472-A7CB-43C2-B007-758B09BBF958}"/>
                </a:ext>
              </a:extLst>
            </p:cNvPr>
            <p:cNvCxnSpPr>
              <a:cxnSpLocks/>
            </p:cNvCxnSpPr>
            <p:nvPr/>
          </p:nvCxnSpPr>
          <p:spPr>
            <a:xfrm>
              <a:off x="2598175" y="1017639"/>
              <a:ext cx="0" cy="4970206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E3E7095B-3664-48AD-8521-F9D4AF793264}"/>
                </a:ext>
              </a:extLst>
            </p:cNvPr>
            <p:cNvCxnSpPr>
              <a:cxnSpLocks/>
            </p:cNvCxnSpPr>
            <p:nvPr/>
          </p:nvCxnSpPr>
          <p:spPr>
            <a:xfrm>
              <a:off x="4052106" y="1019334"/>
              <a:ext cx="0" cy="4970206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0C2AE6D-99E0-4F27-89F8-C1A23866D68D}"/>
              </a:ext>
            </a:extLst>
          </p:cNvPr>
          <p:cNvGrpSpPr/>
          <p:nvPr/>
        </p:nvGrpSpPr>
        <p:grpSpPr>
          <a:xfrm>
            <a:off x="3365072" y="587743"/>
            <a:ext cx="2430502" cy="2856465"/>
            <a:chOff x="370573" y="790400"/>
            <a:chExt cx="4425690" cy="5201326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077D2BC-E855-4994-A536-8D97BDA19D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0573" y="790400"/>
              <a:ext cx="4425690" cy="5201326"/>
            </a:xfrm>
            <a:prstGeom prst="rect">
              <a:avLst/>
            </a:prstGeom>
          </p:spPr>
        </p:pic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23AE46F-B024-436D-B8EB-8035FDF06C99}"/>
                </a:ext>
              </a:extLst>
            </p:cNvPr>
            <p:cNvCxnSpPr>
              <a:cxnSpLocks/>
            </p:cNvCxnSpPr>
            <p:nvPr/>
          </p:nvCxnSpPr>
          <p:spPr>
            <a:xfrm>
              <a:off x="3940899" y="919213"/>
              <a:ext cx="0" cy="4601806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BA62581-097D-4C2C-BB74-0936697BA391}"/>
                </a:ext>
              </a:extLst>
            </p:cNvPr>
            <p:cNvCxnSpPr>
              <a:cxnSpLocks/>
            </p:cNvCxnSpPr>
            <p:nvPr/>
          </p:nvCxnSpPr>
          <p:spPr>
            <a:xfrm>
              <a:off x="3135585" y="919213"/>
              <a:ext cx="0" cy="4601806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2" name="Grafik 6">
            <a:extLst>
              <a:ext uri="{FF2B5EF4-FFF2-40B4-BE49-F238E27FC236}">
                <a16:creationId xmlns:a16="http://schemas.microsoft.com/office/drawing/2014/main" id="{FCF691F7-F3CF-4F61-8670-48236BA5A51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46956" y="557473"/>
            <a:ext cx="2575472" cy="197823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C05E533-13C9-4634-8DF5-26398D3462CD}"/>
              </a:ext>
            </a:extLst>
          </p:cNvPr>
          <p:cNvSpPr/>
          <p:nvPr/>
        </p:nvSpPr>
        <p:spPr>
          <a:xfrm>
            <a:off x="3372066" y="3920334"/>
            <a:ext cx="5716494" cy="2542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Measurement on </a:t>
            </a:r>
            <a:r>
              <a:rPr lang="en-US" baseline="30000" dirty="0"/>
              <a:t>222-233</a:t>
            </a:r>
            <a:r>
              <a:rPr lang="en-US" dirty="0"/>
              <a:t>Ac isotope chain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Extraction of  </a:t>
            </a:r>
            <a:r>
              <a:rPr lang="el-GR" dirty="0">
                <a:solidFill>
                  <a:srgbClr val="FF0000"/>
                </a:solidFill>
              </a:rPr>
              <a:t>δ</a:t>
            </a:r>
            <a:r>
              <a:rPr lang="en-US" dirty="0">
                <a:solidFill>
                  <a:srgbClr val="FF0000"/>
                </a:solidFill>
              </a:rPr>
              <a:t>&lt;r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&gt; 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</a:rPr>
              <a:t> I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l-GR" dirty="0">
                <a:solidFill>
                  <a:srgbClr val="FF0000"/>
                </a:solidFill>
              </a:rPr>
              <a:t>μ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</a:rPr>
              <a:t> Q</a:t>
            </a:r>
            <a:r>
              <a:rPr lang="en-US" baseline="-25000" dirty="0">
                <a:solidFill>
                  <a:srgbClr val="FF0000"/>
                </a:solidFill>
              </a:rPr>
              <a:t>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Pin down octupole behavior in Ac region</a:t>
            </a:r>
            <a:br>
              <a:rPr lang="en-US" dirty="0"/>
            </a:br>
            <a:r>
              <a:rPr lang="en-US" dirty="0"/>
              <a:t>by probing state-of-the-art theoretical models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Achieve required resolution and selectivity</a:t>
            </a:r>
            <a:br>
              <a:rPr lang="en-US" dirty="0"/>
            </a:br>
            <a:r>
              <a:rPr lang="en-US" dirty="0"/>
              <a:t>with PI-LIST and IDS</a:t>
            </a:r>
          </a:p>
        </p:txBody>
      </p:sp>
      <p:pic>
        <p:nvPicPr>
          <p:cNvPr id="20" name="Picture 19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0A09331A-EAB3-4BA6-8F4D-E955C34392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833" y="2163247"/>
            <a:ext cx="2683595" cy="145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8533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47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2360F6-CD97-494E-8EFF-5C16A3487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3C6398-8426-4084-A616-6AAC51B4C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B6523F-9D95-45FD-9247-3118A0B0D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292" y="877443"/>
            <a:ext cx="8317416" cy="49476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E23470-C7B3-4651-A24D-EE1696600D79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Collaboration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446514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2360F6-CD97-494E-8EFF-5C16A3487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3C6398-8426-4084-A616-6AAC51B4C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C63A24-A372-47E2-A321-00E940975707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Backup slides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667715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7837B1-6295-4DF5-A23C-A3B037764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D58F1A-CA33-474F-AB51-1DFCBA614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4" name="Grafik 1">
            <a:extLst>
              <a:ext uri="{FF2B5EF4-FFF2-40B4-BE49-F238E27FC236}">
                <a16:creationId xmlns:a16="http://schemas.microsoft.com/office/drawing/2014/main" id="{A6B8D05E-73C9-4342-874E-75DCC5021D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4" y="903096"/>
            <a:ext cx="8653280" cy="5443798"/>
          </a:xfrm>
          <a:prstGeom prst="rect">
            <a:avLst/>
          </a:prstGeom>
        </p:spPr>
      </p:pic>
      <p:pic>
        <p:nvPicPr>
          <p:cNvPr id="5" name="Grafik 5">
            <a:extLst>
              <a:ext uri="{FF2B5EF4-FFF2-40B4-BE49-F238E27FC236}">
                <a16:creationId xmlns:a16="http://schemas.microsoft.com/office/drawing/2014/main" id="{59CE5B51-A712-40F8-AE01-1F93F0BCB5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4" y="903095"/>
            <a:ext cx="8653280" cy="5443798"/>
          </a:xfrm>
          <a:prstGeom prst="rect">
            <a:avLst/>
          </a:prstGeom>
        </p:spPr>
      </p:pic>
      <p:pic>
        <p:nvPicPr>
          <p:cNvPr id="6" name="Grafik 6">
            <a:extLst>
              <a:ext uri="{FF2B5EF4-FFF2-40B4-BE49-F238E27FC236}">
                <a16:creationId xmlns:a16="http://schemas.microsoft.com/office/drawing/2014/main" id="{B1765E88-95BF-479F-A98B-5886A9B541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4" y="903095"/>
            <a:ext cx="8653280" cy="5443798"/>
          </a:xfrm>
          <a:prstGeom prst="rect">
            <a:avLst/>
          </a:prstGeom>
        </p:spPr>
      </p:pic>
      <p:pic>
        <p:nvPicPr>
          <p:cNvPr id="7" name="Grafik 7">
            <a:extLst>
              <a:ext uri="{FF2B5EF4-FFF2-40B4-BE49-F238E27FC236}">
                <a16:creationId xmlns:a16="http://schemas.microsoft.com/office/drawing/2014/main" id="{AF93940E-5B91-4A2F-B29A-AAA40D447E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5" y="903094"/>
            <a:ext cx="8653280" cy="5443798"/>
          </a:xfrm>
          <a:prstGeom prst="rect">
            <a:avLst/>
          </a:prstGeom>
        </p:spPr>
      </p:pic>
      <p:sp>
        <p:nvSpPr>
          <p:cNvPr id="8" name="Textfeld 8">
            <a:extLst>
              <a:ext uri="{FF2B5EF4-FFF2-40B4-BE49-F238E27FC236}">
                <a16:creationId xmlns:a16="http://schemas.microsoft.com/office/drawing/2014/main" id="{EE04BF06-C974-40BD-B5A7-9B239F33A7E0}"/>
              </a:ext>
            </a:extLst>
          </p:cNvPr>
          <p:cNvSpPr txBox="1"/>
          <p:nvPr/>
        </p:nvSpPr>
        <p:spPr>
          <a:xfrm>
            <a:off x="889785" y="921901"/>
            <a:ext cx="181574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Internal </a:t>
            </a:r>
            <a:r>
              <a:rPr lang="de-DE" dirty="0" err="1"/>
              <a:t>reflection</a:t>
            </a:r>
            <a:br>
              <a:rPr lang="de-DE" dirty="0"/>
            </a:br>
            <a:r>
              <a:rPr lang="de-DE" dirty="0"/>
              <a:t>PI-LIST </a:t>
            </a:r>
            <a:r>
              <a:rPr lang="de-DE" dirty="0" err="1"/>
              <a:t>mode</a:t>
            </a:r>
            <a:endParaRPr lang="en-US" dirty="0"/>
          </a:p>
        </p:txBody>
      </p:sp>
      <p:sp>
        <p:nvSpPr>
          <p:cNvPr id="9" name="Textfeld 9">
            <a:extLst>
              <a:ext uri="{FF2B5EF4-FFF2-40B4-BE49-F238E27FC236}">
                <a16:creationId xmlns:a16="http://schemas.microsoft.com/office/drawing/2014/main" id="{C0B5407D-5372-4E14-92FC-DD95F62B8903}"/>
              </a:ext>
            </a:extLst>
          </p:cNvPr>
          <p:cNvSpPr txBox="1"/>
          <p:nvPr/>
        </p:nvSpPr>
        <p:spPr>
          <a:xfrm>
            <a:off x="6720966" y="2032225"/>
            <a:ext cx="19291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101"/>
                </a:solidFill>
              </a:rPr>
              <a:t>FWHM = 160 MHz</a:t>
            </a:r>
            <a:endParaRPr lang="en-US" dirty="0">
              <a:solidFill>
                <a:srgbClr val="FF0101"/>
              </a:solidFill>
            </a:endParaRPr>
          </a:p>
        </p:txBody>
      </p:sp>
      <p:sp>
        <p:nvSpPr>
          <p:cNvPr id="10" name="Textfeld 10">
            <a:extLst>
              <a:ext uri="{FF2B5EF4-FFF2-40B4-BE49-F238E27FC236}">
                <a16:creationId xmlns:a16="http://schemas.microsoft.com/office/drawing/2014/main" id="{BE491478-295C-4882-AC15-066A34C689E7}"/>
              </a:ext>
            </a:extLst>
          </p:cNvPr>
          <p:cNvSpPr txBox="1"/>
          <p:nvPr/>
        </p:nvSpPr>
        <p:spPr>
          <a:xfrm>
            <a:off x="889784" y="1568232"/>
            <a:ext cx="189228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7C7C7C"/>
                </a:solidFill>
              </a:rPr>
              <a:t>Standard</a:t>
            </a:r>
            <a:br>
              <a:rPr lang="de-DE" dirty="0">
                <a:solidFill>
                  <a:srgbClr val="7C7C7C"/>
                </a:solidFill>
              </a:rPr>
            </a:br>
            <a:r>
              <a:rPr lang="de-DE" dirty="0">
                <a:solidFill>
                  <a:srgbClr val="7C7C7C"/>
                </a:solidFill>
              </a:rPr>
              <a:t>in-</a:t>
            </a:r>
            <a:r>
              <a:rPr lang="de-DE" dirty="0" err="1">
                <a:solidFill>
                  <a:srgbClr val="7C7C7C"/>
                </a:solidFill>
              </a:rPr>
              <a:t>source</a:t>
            </a:r>
            <a:endParaRPr lang="en-US" dirty="0">
              <a:solidFill>
                <a:srgbClr val="7C7C7C"/>
              </a:solidFill>
            </a:endParaRPr>
          </a:p>
        </p:txBody>
      </p:sp>
      <p:sp>
        <p:nvSpPr>
          <p:cNvPr id="11" name="Textfeld 11">
            <a:extLst>
              <a:ext uri="{FF2B5EF4-FFF2-40B4-BE49-F238E27FC236}">
                <a16:creationId xmlns:a16="http://schemas.microsoft.com/office/drawing/2014/main" id="{3A62D443-8ECC-45B7-B444-6FD585797325}"/>
              </a:ext>
            </a:extLst>
          </p:cNvPr>
          <p:cNvSpPr txBox="1"/>
          <p:nvPr/>
        </p:nvSpPr>
        <p:spPr>
          <a:xfrm>
            <a:off x="6720966" y="921901"/>
            <a:ext cx="10509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aseline="30000" dirty="0">
                <a:solidFill>
                  <a:srgbClr val="198C19"/>
                </a:solidFill>
              </a:rPr>
              <a:t>165</a:t>
            </a:r>
            <a:r>
              <a:rPr lang="de-DE" dirty="0">
                <a:solidFill>
                  <a:srgbClr val="198C19"/>
                </a:solidFill>
              </a:rPr>
              <a:t>Ho fit</a:t>
            </a:r>
            <a:endParaRPr lang="en-US" dirty="0">
              <a:solidFill>
                <a:srgbClr val="198C19"/>
              </a:solidFill>
            </a:endParaRPr>
          </a:p>
        </p:txBody>
      </p:sp>
      <p:sp>
        <p:nvSpPr>
          <p:cNvPr id="12" name="Textfeld 12">
            <a:extLst>
              <a:ext uri="{FF2B5EF4-FFF2-40B4-BE49-F238E27FC236}">
                <a16:creationId xmlns:a16="http://schemas.microsoft.com/office/drawing/2014/main" id="{A00362E5-8A1A-4631-BC2C-C04288EADA15}"/>
              </a:ext>
            </a:extLst>
          </p:cNvPr>
          <p:cNvSpPr txBox="1"/>
          <p:nvPr/>
        </p:nvSpPr>
        <p:spPr>
          <a:xfrm>
            <a:off x="6720966" y="1292009"/>
            <a:ext cx="11147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aseline="30000" dirty="0">
                <a:solidFill>
                  <a:srgbClr val="0B0BFE"/>
                </a:solidFill>
              </a:rPr>
              <a:t>166m</a:t>
            </a:r>
            <a:r>
              <a:rPr lang="de-DE" dirty="0">
                <a:solidFill>
                  <a:srgbClr val="0B0BFE"/>
                </a:solidFill>
              </a:rPr>
              <a:t>Ho fit</a:t>
            </a:r>
            <a:endParaRPr lang="en-US" dirty="0">
              <a:solidFill>
                <a:srgbClr val="0B0BFE"/>
              </a:solidFill>
            </a:endParaRPr>
          </a:p>
        </p:txBody>
      </p:sp>
      <p:sp>
        <p:nvSpPr>
          <p:cNvPr id="13" name="Textfeld 13">
            <a:extLst>
              <a:ext uri="{FF2B5EF4-FFF2-40B4-BE49-F238E27FC236}">
                <a16:creationId xmlns:a16="http://schemas.microsoft.com/office/drawing/2014/main" id="{56C85C37-DF51-4961-B94A-7EE466980AB1}"/>
              </a:ext>
            </a:extLst>
          </p:cNvPr>
          <p:cNvSpPr txBox="1"/>
          <p:nvPr/>
        </p:nvSpPr>
        <p:spPr>
          <a:xfrm>
            <a:off x="6720966" y="1662117"/>
            <a:ext cx="17209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101"/>
                </a:solidFill>
              </a:rPr>
              <a:t>Cumulative</a:t>
            </a:r>
            <a:r>
              <a:rPr lang="de-DE" dirty="0">
                <a:solidFill>
                  <a:srgbClr val="FF0101"/>
                </a:solidFill>
              </a:rPr>
              <a:t> fit</a:t>
            </a:r>
            <a:endParaRPr lang="en-US" dirty="0">
              <a:solidFill>
                <a:srgbClr val="FF0101"/>
              </a:solidFill>
            </a:endParaRPr>
          </a:p>
        </p:txBody>
      </p:sp>
      <p:pic>
        <p:nvPicPr>
          <p:cNvPr id="14" name="Grafik 16">
            <a:extLst>
              <a:ext uri="{FF2B5EF4-FFF2-40B4-BE49-F238E27FC236}">
                <a16:creationId xmlns:a16="http://schemas.microsoft.com/office/drawing/2014/main" id="{FA1B959E-62E2-482F-8833-C012A7F4C25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117" y="839133"/>
            <a:ext cx="637414" cy="63741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9D8249D-25F1-4356-BE06-D4A5EE1B6643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PI-LIST Spectroscopy on </a:t>
            </a:r>
            <a:r>
              <a:rPr lang="en-US" sz="2800" b="1" baseline="30000" dirty="0"/>
              <a:t>166m</a:t>
            </a:r>
            <a:r>
              <a:rPr lang="en-US" sz="2800" b="1" dirty="0"/>
              <a:t>Hoc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0441835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FDD458-BF27-4401-AF95-EFD7CF288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EF43D3-AA3D-4737-875E-78271B77A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448B88-A0AC-462F-BAD7-221C1CAB3E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622" y="618485"/>
            <a:ext cx="5670756" cy="31167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529D3B-79A6-4565-BA3A-A5AC644D70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6064" y="3421626"/>
            <a:ext cx="5755558" cy="316531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DC89BB-C95B-4E87-BF2D-0E85B96EA620}"/>
              </a:ext>
            </a:extLst>
          </p:cNvPr>
          <p:cNvCxnSpPr>
            <a:cxnSpLocks/>
          </p:cNvCxnSpPr>
          <p:nvPr/>
        </p:nvCxnSpPr>
        <p:spPr>
          <a:xfrm flipV="1">
            <a:off x="5847723" y="2628599"/>
            <a:ext cx="22123" cy="2359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86F76C6-C306-498F-8608-CD7E2B8007DD}"/>
              </a:ext>
            </a:extLst>
          </p:cNvPr>
          <p:cNvSpPr txBox="1"/>
          <p:nvPr/>
        </p:nvSpPr>
        <p:spPr>
          <a:xfrm>
            <a:off x="5600700" y="2864573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>
                <a:solidFill>
                  <a:srgbClr val="FF0000"/>
                </a:solidFill>
              </a:rPr>
              <a:t>228</a:t>
            </a:r>
            <a:r>
              <a:rPr lang="en-US" sz="1200" dirty="0">
                <a:solidFill>
                  <a:srgbClr val="FF0000"/>
                </a:solidFill>
              </a:rPr>
              <a:t>Ac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30F8A09-5BDF-423B-9E1C-514CC1060691}"/>
              </a:ext>
            </a:extLst>
          </p:cNvPr>
          <p:cNvCxnSpPr>
            <a:cxnSpLocks/>
          </p:cNvCxnSpPr>
          <p:nvPr/>
        </p:nvCxnSpPr>
        <p:spPr>
          <a:xfrm flipH="1" flipV="1">
            <a:off x="6658897" y="4962832"/>
            <a:ext cx="112452" cy="2925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9C7FB36-A2B2-41CF-9DC3-0AAC98803EFF}"/>
              </a:ext>
            </a:extLst>
          </p:cNvPr>
          <p:cNvSpPr txBox="1"/>
          <p:nvPr/>
        </p:nvSpPr>
        <p:spPr>
          <a:xfrm>
            <a:off x="6524325" y="5255422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>
                <a:solidFill>
                  <a:srgbClr val="FF0000"/>
                </a:solidFill>
              </a:rPr>
              <a:t>232</a:t>
            </a:r>
            <a:r>
              <a:rPr lang="en-US" sz="1200" dirty="0">
                <a:solidFill>
                  <a:srgbClr val="FF0000"/>
                </a:solidFill>
              </a:rPr>
              <a:t>Ac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E060F3-3491-452D-8888-2B131D287484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Inverse odd-even-staggering in actinium</a:t>
            </a:r>
            <a:endParaRPr lang="en-GB" sz="28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CE983A-7E4D-441F-A927-FA5265E248FA}"/>
              </a:ext>
            </a:extLst>
          </p:cNvPr>
          <p:cNvSpPr/>
          <p:nvPr/>
        </p:nvSpPr>
        <p:spPr>
          <a:xfrm rot="16200000">
            <a:off x="7510930" y="2008619"/>
            <a:ext cx="29482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/>
              <a:t>Fig. from Verstraelen et al., Phys. Rev.</a:t>
            </a:r>
            <a:r>
              <a:rPr lang="en-GB" sz="900" b="1" dirty="0"/>
              <a:t> C </a:t>
            </a:r>
            <a:r>
              <a:rPr lang="en-GB" sz="900" dirty="0"/>
              <a:t>100, 044321 (2019)</a:t>
            </a:r>
          </a:p>
        </p:txBody>
      </p:sp>
    </p:spTree>
    <p:extLst>
      <p:ext uri="{BB962C8B-B14F-4D97-AF65-F5344CB8AC3E}">
        <p14:creationId xmlns:p14="http://schemas.microsoft.com/office/powerpoint/2010/main" val="2955627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834078-9549-4973-8787-90BC21A19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B743D1-6980-4E5A-B891-28C2B5A6C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3235CE-22D3-400C-8202-74B387CD8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515" y="1615658"/>
            <a:ext cx="6389021" cy="36266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BED870-99D3-4265-9160-A40118F087E8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Nuclear moments in actinium</a:t>
            </a:r>
            <a:endParaRPr lang="en-GB" sz="28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04D376-9789-4D50-9730-574180BD705F}"/>
              </a:ext>
            </a:extLst>
          </p:cNvPr>
          <p:cNvSpPr/>
          <p:nvPr/>
        </p:nvSpPr>
        <p:spPr>
          <a:xfrm rot="16200000">
            <a:off x="7510930" y="2008619"/>
            <a:ext cx="29482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/>
              <a:t>Fig. from Verstraelen et al., Phys. Rev.</a:t>
            </a:r>
            <a:r>
              <a:rPr lang="en-GB" sz="900" b="1" dirty="0"/>
              <a:t> C </a:t>
            </a:r>
            <a:r>
              <a:rPr lang="en-GB" sz="900" dirty="0"/>
              <a:t>100, 044321 (2019)</a:t>
            </a:r>
          </a:p>
        </p:txBody>
      </p:sp>
    </p:spTree>
    <p:extLst>
      <p:ext uri="{BB962C8B-B14F-4D97-AF65-F5344CB8AC3E}">
        <p14:creationId xmlns:p14="http://schemas.microsoft.com/office/powerpoint/2010/main" val="1160754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0E7DC3-2E16-46E4-8D54-4072DCE66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615E92-0147-4851-BF7E-AFFE45556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4" name="Tabelle 25">
            <a:extLst>
              <a:ext uri="{FF2B5EF4-FFF2-40B4-BE49-F238E27FC236}">
                <a16:creationId xmlns:a16="http://schemas.microsoft.com/office/drawing/2014/main" id="{DF8D279D-8D39-4063-BE64-3CC04E397E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448744"/>
              </p:ext>
            </p:extLst>
          </p:nvPr>
        </p:nvGraphicFramePr>
        <p:xfrm>
          <a:off x="205740" y="5071790"/>
          <a:ext cx="6895685" cy="1191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021">
                  <a:extLst>
                    <a:ext uri="{9D8B030D-6E8A-4147-A177-3AD203B41FA5}">
                      <a16:colId xmlns:a16="http://schemas.microsoft.com/office/drawing/2014/main" val="4280210904"/>
                    </a:ext>
                  </a:extLst>
                </a:gridCol>
                <a:gridCol w="1507118">
                  <a:extLst>
                    <a:ext uri="{9D8B030D-6E8A-4147-A177-3AD203B41FA5}">
                      <a16:colId xmlns:a16="http://schemas.microsoft.com/office/drawing/2014/main" val="2338698342"/>
                    </a:ext>
                  </a:extLst>
                </a:gridCol>
                <a:gridCol w="1888546">
                  <a:extLst>
                    <a:ext uri="{9D8B030D-6E8A-4147-A177-3AD203B41FA5}">
                      <a16:colId xmlns:a16="http://schemas.microsoft.com/office/drawing/2014/main" val="3523418607"/>
                    </a:ext>
                  </a:extLst>
                </a:gridCol>
              </a:tblGrid>
              <a:tr h="282570">
                <a:tc gridSpan="3"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Radioisotopes (</a:t>
                      </a:r>
                      <a:r>
                        <a:rPr lang="el-GR" sz="1400" dirty="0"/>
                        <a:t>β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counting</a:t>
                      </a:r>
                      <a:r>
                        <a:rPr lang="de-DE" sz="1400" dirty="0"/>
                        <a:t>)</a:t>
                      </a:r>
                    </a:p>
                  </a:txBody>
                  <a:tcPr marL="98956" marR="98956" marT="49478" marB="49478"/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18196"/>
                  </a:ext>
                </a:extLst>
              </a:tr>
              <a:tr h="282570">
                <a:tc>
                  <a:txBody>
                    <a:bodyPr/>
                    <a:lstStyle/>
                    <a:p>
                      <a:pPr algn="ctr"/>
                      <a:endParaRPr lang="de-DE" sz="1400" dirty="0"/>
                    </a:p>
                  </a:txBody>
                  <a:tcPr marL="77065" marR="77065" marT="38533" marB="385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Before</a:t>
                      </a:r>
                      <a:r>
                        <a:rPr lang="de-DE" sz="1400" dirty="0"/>
                        <a:t> </a:t>
                      </a:r>
                      <a:r>
                        <a:rPr lang="de-DE" sz="1400" dirty="0" err="1"/>
                        <a:t>run</a:t>
                      </a:r>
                      <a:endParaRPr lang="de-DE" sz="1400" dirty="0"/>
                    </a:p>
                  </a:txBody>
                  <a:tcPr marL="77065" marR="77065" marT="38533" marB="385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/>
                        <a:t>After </a:t>
                      </a:r>
                      <a:r>
                        <a:rPr lang="de-DE" sz="1400" dirty="0" err="1"/>
                        <a:t>run</a:t>
                      </a:r>
                      <a:r>
                        <a:rPr lang="de-DE" sz="1400" dirty="0"/>
                        <a:t> (4 </a:t>
                      </a:r>
                      <a:r>
                        <a:rPr lang="de-DE" sz="1400" dirty="0" err="1"/>
                        <a:t>days</a:t>
                      </a:r>
                      <a:r>
                        <a:rPr lang="de-DE" sz="1400" dirty="0"/>
                        <a:t>)</a:t>
                      </a:r>
                    </a:p>
                  </a:txBody>
                  <a:tcPr marL="77065" marR="77065" marT="38533" marB="38533"/>
                </a:tc>
                <a:extLst>
                  <a:ext uri="{0D108BD9-81ED-4DB2-BD59-A6C34878D82A}">
                    <a16:rowId xmlns:a16="http://schemas.microsoft.com/office/drawing/2014/main" val="262604118"/>
                  </a:ext>
                </a:extLst>
              </a:tr>
              <a:tr h="2825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rgbClr val="9C6742"/>
                          </a:solidFill>
                        </a:rPr>
                        <a:t>Loss </a:t>
                      </a:r>
                      <a:r>
                        <a:rPr lang="de-DE" sz="1400" dirty="0" err="1">
                          <a:solidFill>
                            <a:srgbClr val="9C6742"/>
                          </a:solidFill>
                        </a:rPr>
                        <a:t>Factor</a:t>
                      </a:r>
                      <a:r>
                        <a:rPr lang="de-DE" sz="1400" dirty="0">
                          <a:solidFill>
                            <a:srgbClr val="9C6742"/>
                          </a:solidFill>
                        </a:rPr>
                        <a:t> (</a:t>
                      </a:r>
                      <a:r>
                        <a:rPr lang="de-DE" sz="1400" baseline="30000" dirty="0">
                          <a:solidFill>
                            <a:schemeClr val="tx1"/>
                          </a:solidFill>
                        </a:rPr>
                        <a:t>22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Mg,</a:t>
                      </a:r>
                      <a:r>
                        <a:rPr lang="de-DE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de-DE" sz="1400" baseline="-25000" dirty="0">
                          <a:solidFill>
                            <a:schemeClr val="tx1"/>
                          </a:solidFill>
                        </a:rPr>
                        <a:t>1/2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 = 3.9s</a:t>
                      </a:r>
                      <a:r>
                        <a:rPr lang="de-DE" sz="1400" dirty="0">
                          <a:solidFill>
                            <a:srgbClr val="9C6742"/>
                          </a:solidFill>
                        </a:rPr>
                        <a:t>)</a:t>
                      </a:r>
                    </a:p>
                  </a:txBody>
                  <a:tcPr marL="77065" marR="77065" marT="38533" marB="385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28</a:t>
                      </a:r>
                    </a:p>
                  </a:txBody>
                  <a:tcPr marL="77065" marR="77065" marT="38533" marB="385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26</a:t>
                      </a:r>
                    </a:p>
                  </a:txBody>
                  <a:tcPr marL="77065" marR="77065" marT="38533" marB="38533"/>
                </a:tc>
                <a:extLst>
                  <a:ext uri="{0D108BD9-81ED-4DB2-BD59-A6C34878D82A}">
                    <a16:rowId xmlns:a16="http://schemas.microsoft.com/office/drawing/2014/main" val="3242088556"/>
                  </a:ext>
                </a:extLst>
              </a:tr>
              <a:tr h="29870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>
                          <a:solidFill>
                            <a:srgbClr val="3A9262"/>
                          </a:solidFill>
                        </a:rPr>
                        <a:t>Suppression </a:t>
                      </a:r>
                      <a:r>
                        <a:rPr lang="de-DE" sz="1400" dirty="0" err="1">
                          <a:solidFill>
                            <a:srgbClr val="3A9262"/>
                          </a:solidFill>
                        </a:rPr>
                        <a:t>Factor</a:t>
                      </a:r>
                      <a:r>
                        <a:rPr lang="de-DE" sz="1400" dirty="0">
                          <a:solidFill>
                            <a:srgbClr val="3A9262"/>
                          </a:solidFill>
                        </a:rPr>
                        <a:t> (</a:t>
                      </a:r>
                      <a:r>
                        <a:rPr lang="de-DE" sz="1400" baseline="30000" dirty="0">
                          <a:solidFill>
                            <a:schemeClr val="tx1"/>
                          </a:solidFill>
                        </a:rPr>
                        <a:t>21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Na,</a:t>
                      </a:r>
                      <a:r>
                        <a:rPr lang="de-DE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de-DE" sz="1400" baseline="-25000" dirty="0">
                          <a:solidFill>
                            <a:schemeClr val="tx1"/>
                          </a:solidFill>
                        </a:rPr>
                        <a:t>1/2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</a:rPr>
                        <a:t> = 22.5s</a:t>
                      </a:r>
                      <a:r>
                        <a:rPr lang="de-DE" sz="1400" dirty="0">
                          <a:solidFill>
                            <a:srgbClr val="3A9262"/>
                          </a:solidFill>
                        </a:rPr>
                        <a:t>)</a:t>
                      </a:r>
                    </a:p>
                  </a:txBody>
                  <a:tcPr marL="77065" marR="77065" marT="38533" marB="385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aseline="0" dirty="0">
                          <a:solidFill>
                            <a:srgbClr val="00B050"/>
                          </a:solidFill>
                        </a:rPr>
                        <a:t>1.0 </a:t>
                      </a:r>
                      <a:r>
                        <a:rPr lang="de-DE" sz="1400" dirty="0">
                          <a:solidFill>
                            <a:srgbClr val="00B050"/>
                          </a:solidFill>
                        </a:rPr>
                        <a:t>· 10</a:t>
                      </a:r>
                      <a:r>
                        <a:rPr lang="de-DE" sz="1400" baseline="30000" dirty="0">
                          <a:solidFill>
                            <a:srgbClr val="00B050"/>
                          </a:solidFill>
                        </a:rPr>
                        <a:t>6</a:t>
                      </a:r>
                    </a:p>
                  </a:txBody>
                  <a:tcPr marL="77065" marR="77065" marT="38533" marB="385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>
                          <a:solidFill>
                            <a:srgbClr val="00B050"/>
                          </a:solidFill>
                        </a:rPr>
                        <a:t>1.6</a:t>
                      </a:r>
                      <a:r>
                        <a:rPr lang="de-DE" sz="1400" baseline="0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de-DE" sz="1400" dirty="0">
                          <a:solidFill>
                            <a:srgbClr val="00B050"/>
                          </a:solidFill>
                        </a:rPr>
                        <a:t>· 10</a:t>
                      </a:r>
                      <a:r>
                        <a:rPr lang="de-DE" sz="1400" baseline="30000" dirty="0">
                          <a:solidFill>
                            <a:srgbClr val="00B050"/>
                          </a:solidFill>
                        </a:rPr>
                        <a:t>6</a:t>
                      </a:r>
                    </a:p>
                  </a:txBody>
                  <a:tcPr marL="77065" marR="77065" marT="38533" marB="38533"/>
                </a:tc>
                <a:extLst>
                  <a:ext uri="{0D108BD9-81ED-4DB2-BD59-A6C34878D82A}">
                    <a16:rowId xmlns:a16="http://schemas.microsoft.com/office/drawing/2014/main" val="2133705291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40151EBA-62BC-40C3-8F69-B43CE938791E}"/>
              </a:ext>
            </a:extLst>
          </p:cNvPr>
          <p:cNvGrpSpPr/>
          <p:nvPr/>
        </p:nvGrpSpPr>
        <p:grpSpPr>
          <a:xfrm>
            <a:off x="84202" y="802267"/>
            <a:ext cx="6402507" cy="3948931"/>
            <a:chOff x="656201" y="506359"/>
            <a:chExt cx="7311317" cy="4509466"/>
          </a:xfrm>
        </p:grpSpPr>
        <p:pic>
          <p:nvPicPr>
            <p:cNvPr id="6" name="Grafik 28">
              <a:extLst>
                <a:ext uri="{FF2B5EF4-FFF2-40B4-BE49-F238E27FC236}">
                  <a16:creationId xmlns:a16="http://schemas.microsoft.com/office/drawing/2014/main" id="{3CC45EB0-F6A6-4EA9-A4DA-127B9A01D3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577" y="506359"/>
              <a:ext cx="6922941" cy="4264532"/>
            </a:xfrm>
            <a:prstGeom prst="rect">
              <a:avLst/>
            </a:prstGeom>
          </p:spPr>
        </p:pic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D368F5BB-5AF6-4AAC-8088-AE58A09650D3}"/>
                </a:ext>
              </a:extLst>
            </p:cNvPr>
            <p:cNvCxnSpPr/>
            <p:nvPr/>
          </p:nvCxnSpPr>
          <p:spPr>
            <a:xfrm>
              <a:off x="3763985" y="1091587"/>
              <a:ext cx="0" cy="787166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Gerade Verbindung mit Pfeil 14">
              <a:extLst>
                <a:ext uri="{FF2B5EF4-FFF2-40B4-BE49-F238E27FC236}">
                  <a16:creationId xmlns:a16="http://schemas.microsoft.com/office/drawing/2014/main" id="{6929470C-4E56-4B6F-A217-DEC0624FEC26}"/>
                </a:ext>
              </a:extLst>
            </p:cNvPr>
            <p:cNvCxnSpPr/>
            <p:nvPr/>
          </p:nvCxnSpPr>
          <p:spPr>
            <a:xfrm>
              <a:off x="7181365" y="848991"/>
              <a:ext cx="0" cy="3396345"/>
            </a:xfrm>
            <a:prstGeom prst="straightConnector1">
              <a:avLst/>
            </a:prstGeom>
            <a:ln w="2857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r Verbinder 15">
              <a:extLst>
                <a:ext uri="{FF2B5EF4-FFF2-40B4-BE49-F238E27FC236}">
                  <a16:creationId xmlns:a16="http://schemas.microsoft.com/office/drawing/2014/main" id="{14B17BA7-EEA1-4A77-BF5B-2FB3FE41BDD7}"/>
                </a:ext>
              </a:extLst>
            </p:cNvPr>
            <p:cNvCxnSpPr/>
            <p:nvPr/>
          </p:nvCxnSpPr>
          <p:spPr>
            <a:xfrm flipH="1">
              <a:off x="3623568" y="1888084"/>
              <a:ext cx="3557797" cy="0"/>
            </a:xfrm>
            <a:prstGeom prst="line">
              <a:avLst/>
            </a:prstGeom>
            <a:ln w="2540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r Verbinder 19">
              <a:extLst>
                <a:ext uri="{FF2B5EF4-FFF2-40B4-BE49-F238E27FC236}">
                  <a16:creationId xmlns:a16="http://schemas.microsoft.com/office/drawing/2014/main" id="{2650FCCC-2409-4232-B11C-3BC87907AFA8}"/>
                </a:ext>
              </a:extLst>
            </p:cNvPr>
            <p:cNvCxnSpPr/>
            <p:nvPr/>
          </p:nvCxnSpPr>
          <p:spPr>
            <a:xfrm flipH="1">
              <a:off x="3623567" y="846166"/>
              <a:ext cx="3557797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7">
              <a:extLst>
                <a:ext uri="{FF2B5EF4-FFF2-40B4-BE49-F238E27FC236}">
                  <a16:creationId xmlns:a16="http://schemas.microsoft.com/office/drawing/2014/main" id="{F12E5E64-C471-473B-8279-8F97C840BBC6}"/>
                </a:ext>
              </a:extLst>
            </p:cNvPr>
            <p:cNvSpPr txBox="1"/>
            <p:nvPr/>
          </p:nvSpPr>
          <p:spPr>
            <a:xfrm>
              <a:off x="5557770" y="2406159"/>
              <a:ext cx="1366537" cy="948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solidFill>
                    <a:srgbClr val="00B050"/>
                  </a:solidFill>
                </a:rPr>
                <a:t>Suppression</a:t>
              </a:r>
            </a:p>
            <a:p>
              <a:r>
                <a:rPr lang="de-DE" sz="1600" dirty="0" err="1">
                  <a:solidFill>
                    <a:srgbClr val="00B050"/>
                  </a:solidFill>
                </a:rPr>
                <a:t>Factor</a:t>
              </a:r>
              <a:r>
                <a:rPr lang="de-DE" sz="1600" dirty="0">
                  <a:solidFill>
                    <a:srgbClr val="00B050"/>
                  </a:solidFill>
                </a:rPr>
                <a:t>:</a:t>
              </a:r>
            </a:p>
            <a:p>
              <a:r>
                <a:rPr lang="de-DE" sz="1600" dirty="0">
                  <a:solidFill>
                    <a:srgbClr val="00B050"/>
                  </a:solidFill>
                </a:rPr>
                <a:t>&gt; 10</a:t>
              </a:r>
              <a:r>
                <a:rPr lang="de-DE" sz="1600" baseline="30000" dirty="0">
                  <a:solidFill>
                    <a:srgbClr val="00B050"/>
                  </a:solidFill>
                </a:rPr>
                <a:t>4</a:t>
              </a:r>
            </a:p>
          </p:txBody>
        </p:sp>
        <p:sp>
          <p:nvSpPr>
            <p:cNvPr id="12" name="Textfeld 21">
              <a:extLst>
                <a:ext uri="{FF2B5EF4-FFF2-40B4-BE49-F238E27FC236}">
                  <a16:creationId xmlns:a16="http://schemas.microsoft.com/office/drawing/2014/main" id="{60945F2F-7CCA-4A10-8AA7-05C2AABF9B17}"/>
                </a:ext>
              </a:extLst>
            </p:cNvPr>
            <p:cNvSpPr txBox="1"/>
            <p:nvPr/>
          </p:nvSpPr>
          <p:spPr>
            <a:xfrm>
              <a:off x="2132636" y="1232422"/>
              <a:ext cx="1328096" cy="6677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solidFill>
                    <a:schemeClr val="accent2">
                      <a:lumMod val="75000"/>
                    </a:schemeClr>
                  </a:solidFill>
                </a:rPr>
                <a:t>Loss </a:t>
              </a:r>
              <a:r>
                <a:rPr lang="de-DE" sz="1600" dirty="0" err="1">
                  <a:solidFill>
                    <a:schemeClr val="accent2">
                      <a:lumMod val="75000"/>
                    </a:schemeClr>
                  </a:solidFill>
                </a:rPr>
                <a:t>Factor</a:t>
              </a:r>
              <a:r>
                <a:rPr lang="de-DE" sz="1600" dirty="0">
                  <a:solidFill>
                    <a:schemeClr val="accent2">
                      <a:lumMod val="75000"/>
                    </a:schemeClr>
                  </a:solidFill>
                </a:rPr>
                <a:t>:</a:t>
              </a:r>
            </a:p>
            <a:p>
              <a:r>
                <a:rPr lang="de-DE" sz="1600" dirty="0">
                  <a:solidFill>
                    <a:schemeClr val="accent2">
                      <a:lumMod val="75000"/>
                    </a:schemeClr>
                  </a:solidFill>
                </a:rPr>
                <a:t>≈ 30</a:t>
              </a:r>
            </a:p>
          </p:txBody>
        </p:sp>
        <p:sp>
          <p:nvSpPr>
            <p:cNvPr id="13" name="Rechteck 7">
              <a:extLst>
                <a:ext uri="{FF2B5EF4-FFF2-40B4-BE49-F238E27FC236}">
                  <a16:creationId xmlns:a16="http://schemas.microsoft.com/office/drawing/2014/main" id="{A3EC0AF4-7059-4307-B590-12595BB55F4B}"/>
                </a:ext>
              </a:extLst>
            </p:cNvPr>
            <p:cNvSpPr/>
            <p:nvPr/>
          </p:nvSpPr>
          <p:spPr>
            <a:xfrm>
              <a:off x="3406062" y="621390"/>
              <a:ext cx="694944" cy="3903862"/>
            </a:xfrm>
            <a:prstGeom prst="rect">
              <a:avLst/>
            </a:prstGeom>
            <a:solidFill>
              <a:schemeClr val="accent2">
                <a:lumMod val="7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14" name="Textfeld 20">
              <a:extLst>
                <a:ext uri="{FF2B5EF4-FFF2-40B4-BE49-F238E27FC236}">
                  <a16:creationId xmlns:a16="http://schemas.microsoft.com/office/drawing/2014/main" id="{97ECC568-86CC-42DA-9682-676E13EC468D}"/>
                </a:ext>
              </a:extLst>
            </p:cNvPr>
            <p:cNvSpPr txBox="1"/>
            <p:nvPr/>
          </p:nvSpPr>
          <p:spPr>
            <a:xfrm rot="16200000">
              <a:off x="3055334" y="3047252"/>
              <a:ext cx="1737551" cy="386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solidFill>
                    <a:schemeClr val="accent2">
                      <a:lumMod val="75000"/>
                    </a:schemeClr>
                  </a:solidFill>
                </a:rPr>
                <a:t>Ion Guide </a:t>
              </a:r>
              <a:r>
                <a:rPr lang="de-DE" sz="1600" dirty="0" err="1">
                  <a:solidFill>
                    <a:schemeClr val="accent2">
                      <a:lumMod val="75000"/>
                    </a:schemeClr>
                  </a:solidFill>
                </a:rPr>
                <a:t>mode</a:t>
              </a:r>
              <a:endParaRPr lang="de-DE" sz="16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5" name="Rechteck 2">
              <a:extLst>
                <a:ext uri="{FF2B5EF4-FFF2-40B4-BE49-F238E27FC236}">
                  <a16:creationId xmlns:a16="http://schemas.microsoft.com/office/drawing/2014/main" id="{6F2B95E3-E6A0-448A-97BB-737F5FB117C9}"/>
                </a:ext>
              </a:extLst>
            </p:cNvPr>
            <p:cNvSpPr/>
            <p:nvPr/>
          </p:nvSpPr>
          <p:spPr>
            <a:xfrm>
              <a:off x="6833893" y="621390"/>
              <a:ext cx="694944" cy="3903862"/>
            </a:xfrm>
            <a:prstGeom prst="rect">
              <a:avLst/>
            </a:prstGeom>
            <a:solidFill>
              <a:srgbClr val="99FF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16" name="Textfeld 24">
              <a:extLst>
                <a:ext uri="{FF2B5EF4-FFF2-40B4-BE49-F238E27FC236}">
                  <a16:creationId xmlns:a16="http://schemas.microsoft.com/office/drawing/2014/main" id="{5FEC26EE-7B73-4556-B1FE-F3EEA39EE127}"/>
                </a:ext>
              </a:extLst>
            </p:cNvPr>
            <p:cNvSpPr txBox="1"/>
            <p:nvPr/>
          </p:nvSpPr>
          <p:spPr>
            <a:xfrm rot="16200000">
              <a:off x="6748037" y="3266062"/>
              <a:ext cx="1192269" cy="386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>
                  <a:solidFill>
                    <a:srgbClr val="00B050"/>
                  </a:solidFill>
                </a:rPr>
                <a:t>LIST </a:t>
              </a:r>
              <a:r>
                <a:rPr lang="de-DE" sz="1600" dirty="0" err="1">
                  <a:solidFill>
                    <a:srgbClr val="00B050"/>
                  </a:solidFill>
                </a:rPr>
                <a:t>mode</a:t>
              </a:r>
              <a:endParaRPr lang="de-DE" sz="1600" dirty="0">
                <a:solidFill>
                  <a:srgbClr val="00B050"/>
                </a:solidFill>
              </a:endParaRPr>
            </a:p>
          </p:txBody>
        </p:sp>
        <p:sp>
          <p:nvSpPr>
            <p:cNvPr id="17" name="Textfeld 29">
              <a:extLst>
                <a:ext uri="{FF2B5EF4-FFF2-40B4-BE49-F238E27FC236}">
                  <a16:creationId xmlns:a16="http://schemas.microsoft.com/office/drawing/2014/main" id="{AF2391AC-5B63-4661-A00A-6105F4737361}"/>
                </a:ext>
              </a:extLst>
            </p:cNvPr>
            <p:cNvSpPr txBox="1"/>
            <p:nvPr/>
          </p:nvSpPr>
          <p:spPr>
            <a:xfrm>
              <a:off x="3623567" y="4664360"/>
              <a:ext cx="1862102" cy="351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/>
                <a:t>Repeller</a:t>
              </a:r>
              <a:r>
                <a:rPr lang="de-DE" sz="1400" dirty="0"/>
                <a:t> </a:t>
              </a:r>
              <a:r>
                <a:rPr lang="de-DE" sz="1400" dirty="0" err="1"/>
                <a:t>Voltage</a:t>
              </a:r>
              <a:r>
                <a:rPr lang="de-DE" sz="1400" dirty="0"/>
                <a:t> (V)</a:t>
              </a:r>
            </a:p>
          </p:txBody>
        </p:sp>
        <p:sp>
          <p:nvSpPr>
            <p:cNvPr id="18" name="Textfeld 32">
              <a:extLst>
                <a:ext uri="{FF2B5EF4-FFF2-40B4-BE49-F238E27FC236}">
                  <a16:creationId xmlns:a16="http://schemas.microsoft.com/office/drawing/2014/main" id="{911E6D18-7FC8-48D3-801B-A527CF3C38E8}"/>
                </a:ext>
              </a:extLst>
            </p:cNvPr>
            <p:cNvSpPr txBox="1"/>
            <p:nvPr/>
          </p:nvSpPr>
          <p:spPr>
            <a:xfrm rot="16200000">
              <a:off x="130213" y="2462892"/>
              <a:ext cx="1403441" cy="351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err="1"/>
                <a:t>IonCurrent</a:t>
              </a:r>
              <a:r>
                <a:rPr lang="de-DE" sz="1400" dirty="0"/>
                <a:t> (A)</a:t>
              </a:r>
            </a:p>
          </p:txBody>
        </p:sp>
        <p:sp>
          <p:nvSpPr>
            <p:cNvPr id="19" name="Rechteck 36">
              <a:extLst>
                <a:ext uri="{FF2B5EF4-FFF2-40B4-BE49-F238E27FC236}">
                  <a16:creationId xmlns:a16="http://schemas.microsoft.com/office/drawing/2014/main" id="{37C7A45A-2B0F-400E-9B42-5DC2AEB694EB}"/>
                </a:ext>
              </a:extLst>
            </p:cNvPr>
            <p:cNvSpPr/>
            <p:nvPr/>
          </p:nvSpPr>
          <p:spPr>
            <a:xfrm>
              <a:off x="1535299" y="3869507"/>
              <a:ext cx="1824745" cy="519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20" name="Textfeld 31">
              <a:extLst>
                <a:ext uri="{FF2B5EF4-FFF2-40B4-BE49-F238E27FC236}">
                  <a16:creationId xmlns:a16="http://schemas.microsoft.com/office/drawing/2014/main" id="{90E91CC5-EFC4-457B-BC8F-FFFE2CEC2F99}"/>
                </a:ext>
              </a:extLst>
            </p:cNvPr>
            <p:cNvSpPr txBox="1"/>
            <p:nvPr/>
          </p:nvSpPr>
          <p:spPr>
            <a:xfrm>
              <a:off x="1784896" y="3850552"/>
              <a:ext cx="1638336" cy="597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aseline="30000" dirty="0">
                  <a:solidFill>
                    <a:srgbClr val="0000FF"/>
                  </a:solidFill>
                </a:rPr>
                <a:t>24</a:t>
              </a:r>
              <a:r>
                <a:rPr lang="de-DE" sz="1400" dirty="0">
                  <a:solidFill>
                    <a:srgbClr val="0000FF"/>
                  </a:solidFill>
                </a:rPr>
                <a:t>Mg Laser Ions</a:t>
              </a:r>
            </a:p>
            <a:p>
              <a:r>
                <a:rPr lang="de-DE" sz="1400" baseline="30000" dirty="0">
                  <a:solidFill>
                    <a:srgbClr val="FF0000"/>
                  </a:solidFill>
                </a:rPr>
                <a:t>23</a:t>
              </a:r>
              <a:r>
                <a:rPr lang="de-DE" sz="1400" dirty="0">
                  <a:solidFill>
                    <a:srgbClr val="FF0000"/>
                  </a:solidFill>
                </a:rPr>
                <a:t>Na Surface Ions</a:t>
              </a:r>
            </a:p>
          </p:txBody>
        </p:sp>
        <p:cxnSp>
          <p:nvCxnSpPr>
            <p:cNvPr id="21" name="Gerader Verbinder 34">
              <a:extLst>
                <a:ext uri="{FF2B5EF4-FFF2-40B4-BE49-F238E27FC236}">
                  <a16:creationId xmlns:a16="http://schemas.microsoft.com/office/drawing/2014/main" id="{EB6AD03D-7935-4D55-B25C-4BBB2FC1A41B}"/>
                </a:ext>
              </a:extLst>
            </p:cNvPr>
            <p:cNvCxnSpPr/>
            <p:nvPr/>
          </p:nvCxnSpPr>
          <p:spPr>
            <a:xfrm>
              <a:off x="1629403" y="4031564"/>
              <a:ext cx="149143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37">
              <a:extLst>
                <a:ext uri="{FF2B5EF4-FFF2-40B4-BE49-F238E27FC236}">
                  <a16:creationId xmlns:a16="http://schemas.microsoft.com/office/drawing/2014/main" id="{804F0C4E-B18A-4EB9-A9BB-3D0375AEC5A9}"/>
                </a:ext>
              </a:extLst>
            </p:cNvPr>
            <p:cNvCxnSpPr/>
            <p:nvPr/>
          </p:nvCxnSpPr>
          <p:spPr>
            <a:xfrm>
              <a:off x="1629402" y="4272864"/>
              <a:ext cx="149143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684F116-D12D-4FC0-AF46-D76B9042C4B9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Standard LIST for IS614 (2018)</a:t>
            </a:r>
            <a:endParaRPr lang="en-GB" sz="2800" b="1" dirty="0"/>
          </a:p>
        </p:txBody>
      </p:sp>
      <p:pic>
        <p:nvPicPr>
          <p:cNvPr id="24" name="Picture 1">
            <a:extLst>
              <a:ext uri="{FF2B5EF4-FFF2-40B4-BE49-F238E27FC236}">
                <a16:creationId xmlns:a16="http://schemas.microsoft.com/office/drawing/2014/main" id="{639E083D-6667-4353-8804-1EA4AAF3A8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662"/>
          <a:stretch/>
        </p:blipFill>
        <p:spPr>
          <a:xfrm>
            <a:off x="5960717" y="587779"/>
            <a:ext cx="3203130" cy="252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770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0752F3-B073-4C92-AC9F-F7899E85AB29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The Laser Ion Source and Trap LIST</a:t>
            </a:r>
            <a:endParaRPr lang="en-GB" sz="2800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F886D6-8173-4E18-ABB4-D5A76BF29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45F20D-CDD3-4566-8ECC-9527FA5B0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5" name="Rechteck 11">
            <a:extLst>
              <a:ext uri="{FF2B5EF4-FFF2-40B4-BE49-F238E27FC236}">
                <a16:creationId xmlns:a16="http://schemas.microsoft.com/office/drawing/2014/main" id="{275CB6B1-A2EB-47E6-8415-7D5DED1527A7}"/>
              </a:ext>
            </a:extLst>
          </p:cNvPr>
          <p:cNvSpPr/>
          <p:nvPr/>
        </p:nvSpPr>
        <p:spPr>
          <a:xfrm>
            <a:off x="369884" y="5176948"/>
            <a:ext cx="86997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de-DE" dirty="0"/>
              <a:t>Transversal </a:t>
            </a:r>
            <a:r>
              <a:rPr lang="de-DE" dirty="0" err="1"/>
              <a:t>reflection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b="1" dirty="0"/>
              <a:t>robust metallic </a:t>
            </a:r>
            <a:r>
              <a:rPr lang="de-DE" b="1" dirty="0" err="1"/>
              <a:t>mirror</a:t>
            </a:r>
            <a:r>
              <a:rPr lang="de-DE" dirty="0"/>
              <a:t> </a:t>
            </a:r>
            <a:r>
              <a:rPr lang="de-DE" dirty="0" err="1"/>
              <a:t>surfaces</a:t>
            </a:r>
            <a:endParaRPr lang="de-DE" dirty="0"/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de-DE" b="1" dirty="0"/>
              <a:t>Off-</a:t>
            </a:r>
            <a:r>
              <a:rPr lang="de-DE" b="1" dirty="0" err="1"/>
              <a:t>axis</a:t>
            </a:r>
            <a:r>
              <a:rPr lang="de-DE" b="1" dirty="0"/>
              <a:t> </a:t>
            </a:r>
            <a:r>
              <a:rPr lang="de-DE" b="1" dirty="0" err="1"/>
              <a:t>guiding</a:t>
            </a:r>
            <a:r>
              <a:rPr lang="de-DE" b="1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spectroscopy</a:t>
            </a:r>
            <a:r>
              <a:rPr lang="de-DE" dirty="0"/>
              <a:t> </a:t>
            </a:r>
            <a:r>
              <a:rPr lang="de-DE" dirty="0" err="1"/>
              <a:t>laser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ion</a:t>
            </a:r>
            <a:r>
              <a:rPr lang="de-DE" dirty="0"/>
              <a:t> beam line</a:t>
            </a:r>
          </a:p>
        </p:txBody>
      </p:sp>
      <p:pic>
        <p:nvPicPr>
          <p:cNvPr id="6" name="Grafik 22">
            <a:extLst>
              <a:ext uri="{FF2B5EF4-FFF2-40B4-BE49-F238E27FC236}">
                <a16:creationId xmlns:a16="http://schemas.microsoft.com/office/drawing/2014/main" id="{246FDAEA-53B8-4801-8ECA-5940E2EFFE8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15941" y="2215389"/>
            <a:ext cx="2331317" cy="1052015"/>
          </a:xfrm>
          <a:prstGeom prst="rect">
            <a:avLst/>
          </a:prstGeom>
        </p:spPr>
      </p:pic>
      <p:cxnSp>
        <p:nvCxnSpPr>
          <p:cNvPr id="7" name="Gerade Verbindung mit Pfeil 7">
            <a:extLst>
              <a:ext uri="{FF2B5EF4-FFF2-40B4-BE49-F238E27FC236}">
                <a16:creationId xmlns:a16="http://schemas.microsoft.com/office/drawing/2014/main" id="{C8A763BF-572F-43F4-8AB7-D5E4BCB09E7F}"/>
              </a:ext>
            </a:extLst>
          </p:cNvPr>
          <p:cNvCxnSpPr/>
          <p:nvPr/>
        </p:nvCxnSpPr>
        <p:spPr>
          <a:xfrm>
            <a:off x="2172614" y="959174"/>
            <a:ext cx="2531222" cy="365187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9">
            <a:extLst>
              <a:ext uri="{FF2B5EF4-FFF2-40B4-BE49-F238E27FC236}">
                <a16:creationId xmlns:a16="http://schemas.microsoft.com/office/drawing/2014/main" id="{4E524836-C7ED-4970-8796-FDE68DC62DC5}"/>
              </a:ext>
            </a:extLst>
          </p:cNvPr>
          <p:cNvSpPr txBox="1"/>
          <p:nvPr/>
        </p:nvSpPr>
        <p:spPr>
          <a:xfrm rot="538631">
            <a:off x="3224252" y="857879"/>
            <a:ext cx="737789" cy="3242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45 mm</a:t>
            </a:r>
            <a:endParaRPr lang="en-US" dirty="0"/>
          </a:p>
        </p:txBody>
      </p:sp>
      <p:pic>
        <p:nvPicPr>
          <p:cNvPr id="9" name="Grafik 18">
            <a:extLst>
              <a:ext uri="{FF2B5EF4-FFF2-40B4-BE49-F238E27FC236}">
                <a16:creationId xmlns:a16="http://schemas.microsoft.com/office/drawing/2014/main" id="{297BFDB5-B066-4BCE-8B43-1B931FBBF3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8971" y="1080860"/>
            <a:ext cx="5332702" cy="4096087"/>
          </a:xfrm>
          <a:prstGeom prst="rect">
            <a:avLst/>
          </a:prstGeom>
        </p:spPr>
      </p:pic>
      <p:sp>
        <p:nvSpPr>
          <p:cNvPr id="10" name="Textfeld 24">
            <a:extLst>
              <a:ext uri="{FF2B5EF4-FFF2-40B4-BE49-F238E27FC236}">
                <a16:creationId xmlns:a16="http://schemas.microsoft.com/office/drawing/2014/main" id="{B0496EA1-DA35-4CFA-8818-12763C069606}"/>
              </a:ext>
            </a:extLst>
          </p:cNvPr>
          <p:cNvSpPr txBox="1"/>
          <p:nvPr/>
        </p:nvSpPr>
        <p:spPr>
          <a:xfrm rot="524209">
            <a:off x="219153" y="2838902"/>
            <a:ext cx="1123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>
                <a:solidFill>
                  <a:srgbClr val="949496"/>
                </a:solidFill>
              </a:rPr>
              <a:t>Atomizer</a:t>
            </a:r>
            <a:endParaRPr lang="en-US" sz="2000" dirty="0">
              <a:solidFill>
                <a:srgbClr val="949496"/>
              </a:solidFill>
            </a:endParaRPr>
          </a:p>
        </p:txBody>
      </p:sp>
      <p:pic>
        <p:nvPicPr>
          <p:cNvPr id="11" name="Grafik 6">
            <a:extLst>
              <a:ext uri="{FF2B5EF4-FFF2-40B4-BE49-F238E27FC236}">
                <a16:creationId xmlns:a16="http://schemas.microsoft.com/office/drawing/2014/main" id="{A5D04EDF-C5A3-4EFE-9829-E96640EB1BB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8971" y="1080861"/>
            <a:ext cx="5332702" cy="4096087"/>
          </a:xfrm>
          <a:prstGeom prst="rect">
            <a:avLst/>
          </a:prstGeom>
        </p:spPr>
      </p:pic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8A5ADD26-0496-49BA-A177-20B38BECA0DA}"/>
              </a:ext>
            </a:extLst>
          </p:cNvPr>
          <p:cNvGrpSpPr/>
          <p:nvPr/>
        </p:nvGrpSpPr>
        <p:grpSpPr>
          <a:xfrm>
            <a:off x="1933353" y="1124306"/>
            <a:ext cx="6624305" cy="2683238"/>
            <a:chOff x="2813200" y="2223930"/>
            <a:chExt cx="6624305" cy="2683238"/>
          </a:xfrm>
        </p:grpSpPr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6BC59955-A938-4FD5-A96B-E39437431979}"/>
                </a:ext>
              </a:extLst>
            </p:cNvPr>
            <p:cNvSpPr txBox="1"/>
            <p:nvPr/>
          </p:nvSpPr>
          <p:spPr>
            <a:xfrm>
              <a:off x="7332821" y="2223930"/>
              <a:ext cx="21046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000" dirty="0">
                  <a:solidFill>
                    <a:srgbClr val="655311"/>
                  </a:solidFill>
                </a:rPr>
                <a:t>Metallic mirrors</a:t>
              </a:r>
              <a:endParaRPr lang="en-US" sz="2000" dirty="0">
                <a:solidFill>
                  <a:srgbClr val="655311"/>
                </a:solidFill>
              </a:endParaRPr>
            </a:p>
          </p:txBody>
        </p:sp>
        <p:cxnSp>
          <p:nvCxnSpPr>
            <p:cNvPr id="14" name="Gerade Verbindung mit Pfeil 14">
              <a:extLst>
                <a:ext uri="{FF2B5EF4-FFF2-40B4-BE49-F238E27FC236}">
                  <a16:creationId xmlns:a16="http://schemas.microsoft.com/office/drawing/2014/main" id="{7F41333E-31E9-40C1-A688-F343175F20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64111" y="3052249"/>
              <a:ext cx="3725386" cy="16489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7">
              <a:extLst>
                <a:ext uri="{FF2B5EF4-FFF2-40B4-BE49-F238E27FC236}">
                  <a16:creationId xmlns:a16="http://schemas.microsoft.com/office/drawing/2014/main" id="{4D14105C-FD96-4237-A74B-B548DE644A2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13200" y="3360854"/>
              <a:ext cx="4376297" cy="154631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Grafik 8">
            <a:extLst>
              <a:ext uri="{FF2B5EF4-FFF2-40B4-BE49-F238E27FC236}">
                <a16:creationId xmlns:a16="http://schemas.microsoft.com/office/drawing/2014/main" id="{23C3E337-C2D4-4499-A5D6-B8262CF786C1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20000"/>
          </a:blip>
          <a:stretch>
            <a:fillRect/>
          </a:stretch>
        </p:blipFill>
        <p:spPr>
          <a:xfrm>
            <a:off x="6463636" y="1617210"/>
            <a:ext cx="2387190" cy="1819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64908A1-9785-4D1C-B4FD-CC9431E93FB3}"/>
              </a:ext>
            </a:extLst>
          </p:cNvPr>
          <p:cNvSpPr txBox="1"/>
          <p:nvPr/>
        </p:nvSpPr>
        <p:spPr>
          <a:xfrm>
            <a:off x="6410495" y="3567479"/>
            <a:ext cx="27335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Machined at</a:t>
            </a:r>
            <a:br>
              <a:rPr lang="en-US" dirty="0"/>
            </a:br>
            <a:r>
              <a:rPr lang="en-US" dirty="0"/>
              <a:t>JGU mechanical workshop</a:t>
            </a:r>
          </a:p>
          <a:p>
            <a:endParaRPr lang="en-US" dirty="0"/>
          </a:p>
          <a:p>
            <a:r>
              <a:rPr lang="en-US" dirty="0"/>
              <a:t>Optional surface treatment</a:t>
            </a:r>
            <a:br>
              <a:rPr lang="en-US" dirty="0"/>
            </a:br>
            <a:r>
              <a:rPr lang="en-US" dirty="0"/>
              <a:t>by pulsed laser deposition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466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28">
            <a:extLst>
              <a:ext uri="{FF2B5EF4-FFF2-40B4-BE49-F238E27FC236}">
                <a16:creationId xmlns:a16="http://schemas.microsoft.com/office/drawing/2014/main" id="{C7FB16A4-4585-4F28-ABA5-9BB30EE25DC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588" y="1157264"/>
            <a:ext cx="8105677" cy="5476808"/>
          </a:xfrm>
          <a:prstGeom prst="snip2DiagRect">
            <a:avLst>
              <a:gd name="adj1" fmla="val 41309"/>
              <a:gd name="adj2" fmla="val 0"/>
            </a:avLst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BF4D8D-F040-42E7-96F1-F7674F97E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21F479-F9AF-4167-9151-5DB156E73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1961A9-F539-49F7-AE90-3A1745C0F3F5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Octupole deformation in Ac region</a:t>
            </a:r>
            <a:endParaRPr lang="en-GB" sz="2800" b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BA54882-60AB-49FF-A1C0-1C9CD31F6DCC}"/>
              </a:ext>
            </a:extLst>
          </p:cNvPr>
          <p:cNvGrpSpPr/>
          <p:nvPr/>
        </p:nvGrpSpPr>
        <p:grpSpPr>
          <a:xfrm>
            <a:off x="3776693" y="5071746"/>
            <a:ext cx="2843465" cy="1509097"/>
            <a:chOff x="5738325" y="4484702"/>
            <a:chExt cx="3365405" cy="1786103"/>
          </a:xfrm>
        </p:grpSpPr>
        <p:pic>
          <p:nvPicPr>
            <p:cNvPr id="10" name="Picture 9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6B3841B9-D897-4CA0-BC31-F3C4FC3C2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8325" y="4484702"/>
              <a:ext cx="3365405" cy="1655156"/>
            </a:xfrm>
            <a:prstGeom prst="rect">
              <a:avLst/>
            </a:prstGeom>
            <a:scene3d>
              <a:camera prst="perspectiveHeroicExtremeLeftFacing"/>
              <a:lightRig rig="threePt" dir="t"/>
            </a:scene3d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318D02A-1B56-49F1-BFDE-A61E234713E2}"/>
                </a:ext>
              </a:extLst>
            </p:cNvPr>
            <p:cNvSpPr/>
            <p:nvPr/>
          </p:nvSpPr>
          <p:spPr>
            <a:xfrm rot="734632">
              <a:off x="6065583" y="6039972"/>
              <a:ext cx="2177198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900" i="1" dirty="0"/>
                <a:t>Gaffney et al., Nature</a:t>
              </a:r>
              <a:r>
                <a:rPr lang="en-GB" sz="900" dirty="0"/>
                <a:t> </a:t>
              </a:r>
              <a:r>
                <a:rPr lang="en-GB" sz="900" b="1" dirty="0"/>
                <a:t>497, </a:t>
              </a:r>
              <a:r>
                <a:rPr lang="en-GB" sz="900" dirty="0"/>
                <a:t>199–204 (2013)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670D358-7808-4787-9EF7-99496B85275F}"/>
              </a:ext>
            </a:extLst>
          </p:cNvPr>
          <p:cNvSpPr txBox="1"/>
          <p:nvPr/>
        </p:nvSpPr>
        <p:spPr>
          <a:xfrm>
            <a:off x="87212" y="524594"/>
            <a:ext cx="6613553" cy="4619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Pear shaped intrinsic nuclear configurations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Resulting from opposite parity single nucleon states, differing in</a:t>
            </a:r>
            <a:br>
              <a:rPr lang="en-US" dirty="0"/>
            </a:br>
            <a:r>
              <a:rPr lang="en-US" dirty="0"/>
              <a:t>3 units of orbital and total angular momentum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Breaking of reflection symmetry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Prominent around </a:t>
            </a:r>
            <a:r>
              <a:rPr lang="en-US" baseline="30000" dirty="0"/>
              <a:t>222</a:t>
            </a:r>
            <a:r>
              <a:rPr lang="en-US" dirty="0"/>
              <a:t>Ra (Z </a:t>
            </a:r>
            <a:r>
              <a:rPr lang="en-GB" dirty="0"/>
              <a:t>≈</a:t>
            </a:r>
            <a:r>
              <a:rPr lang="en-US" dirty="0"/>
              <a:t> 88, N </a:t>
            </a:r>
            <a:r>
              <a:rPr lang="en-GB" dirty="0"/>
              <a:t>≈</a:t>
            </a:r>
            <a:r>
              <a:rPr lang="en-US" dirty="0"/>
              <a:t> 134)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Manifestation in near-generate</a:t>
            </a:r>
            <a:br>
              <a:rPr lang="en-US" dirty="0"/>
            </a:br>
            <a:r>
              <a:rPr lang="en-US" dirty="0"/>
              <a:t>parity doublets with same ang. momentum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Inverted odd-even staggering</a:t>
            </a:r>
            <a:br>
              <a:rPr lang="en-US" dirty="0"/>
            </a:br>
            <a:r>
              <a:rPr lang="en-US" dirty="0"/>
              <a:t>of charge radii?</a:t>
            </a:r>
            <a:br>
              <a:rPr lang="en-US" dirty="0"/>
            </a:br>
            <a:r>
              <a:rPr lang="en-US" dirty="0"/>
              <a:t>(Po, At, Fr,</a:t>
            </a:r>
            <a:br>
              <a:rPr lang="en-US" dirty="0"/>
            </a:br>
            <a:r>
              <a:rPr lang="en-US" dirty="0"/>
              <a:t>Rn, Ra)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4E14651-5F14-4AAF-AA34-FA5241464D4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88483" y="3437402"/>
            <a:ext cx="2524669" cy="1963631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1780FD-F6C8-4D6A-B148-CABA49F80746}"/>
              </a:ext>
            </a:extLst>
          </p:cNvPr>
          <p:cNvSpPr/>
          <p:nvPr/>
        </p:nvSpPr>
        <p:spPr>
          <a:xfrm rot="16442009">
            <a:off x="7879373" y="4473779"/>
            <a:ext cx="21787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900" dirty="0"/>
              <a:t>Lynch </a:t>
            </a:r>
            <a:r>
              <a:rPr lang="da-DK" sz="900" i="1" dirty="0"/>
              <a:t>et al., </a:t>
            </a:r>
            <a:r>
              <a:rPr lang="da-DK" sz="900" dirty="0"/>
              <a:t>Phys. Rev. C 97, 024309 (2018)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B047608-A674-4C88-B421-9ACDFEC165EA}"/>
              </a:ext>
            </a:extLst>
          </p:cNvPr>
          <p:cNvSpPr/>
          <p:nvPr/>
        </p:nvSpPr>
        <p:spPr>
          <a:xfrm>
            <a:off x="6700765" y="2404779"/>
            <a:ext cx="1168135" cy="402077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264327539">
                  <a:custGeom>
                    <a:avLst/>
                    <a:gdLst>
                      <a:gd name="connsiteX0" fmla="*/ 0 w 1168135"/>
                      <a:gd name="connsiteY0" fmla="*/ 201039 h 402077"/>
                      <a:gd name="connsiteX1" fmla="*/ 584068 w 1168135"/>
                      <a:gd name="connsiteY1" fmla="*/ 0 h 402077"/>
                      <a:gd name="connsiteX2" fmla="*/ 1168136 w 1168135"/>
                      <a:gd name="connsiteY2" fmla="*/ 201039 h 402077"/>
                      <a:gd name="connsiteX3" fmla="*/ 584068 w 1168135"/>
                      <a:gd name="connsiteY3" fmla="*/ 402078 h 402077"/>
                      <a:gd name="connsiteX4" fmla="*/ 0 w 1168135"/>
                      <a:gd name="connsiteY4" fmla="*/ 201039 h 402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68135" h="402077" extrusionOk="0">
                        <a:moveTo>
                          <a:pt x="0" y="201039"/>
                        </a:moveTo>
                        <a:cubicBezTo>
                          <a:pt x="-14932" y="48266"/>
                          <a:pt x="256615" y="-59227"/>
                          <a:pt x="584068" y="0"/>
                        </a:cubicBezTo>
                        <a:cubicBezTo>
                          <a:pt x="901722" y="-1191"/>
                          <a:pt x="1155013" y="92480"/>
                          <a:pt x="1168136" y="201039"/>
                        </a:cubicBezTo>
                        <a:cubicBezTo>
                          <a:pt x="1176879" y="330566"/>
                          <a:pt x="969724" y="375873"/>
                          <a:pt x="584068" y="402078"/>
                        </a:cubicBezTo>
                        <a:cubicBezTo>
                          <a:pt x="278915" y="402902"/>
                          <a:pt x="219" y="314574"/>
                          <a:pt x="0" y="201039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8231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0E7A74-210A-44AF-B213-783C865F5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A631AC-6783-4DF1-B548-5E1776952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051A14-C70B-4426-B3AB-2CF5E715BC8D}"/>
              </a:ext>
            </a:extLst>
          </p:cNvPr>
          <p:cNvSpPr txBox="1"/>
          <p:nvPr/>
        </p:nvSpPr>
        <p:spPr>
          <a:xfrm>
            <a:off x="3217359" y="4147180"/>
            <a:ext cx="4529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US" sz="2400" dirty="0">
                <a:solidFill>
                  <a:srgbClr val="FF0000"/>
                </a:solidFill>
              </a:rPr>
              <a:t>Overall efficiency        10</a:t>
            </a:r>
            <a:r>
              <a:rPr lang="en-US" sz="2400" baseline="30000" dirty="0">
                <a:solidFill>
                  <a:srgbClr val="FF0000"/>
                </a:solidFill>
              </a:rPr>
              <a:t>-4</a:t>
            </a:r>
            <a:r>
              <a:rPr lang="en-US" sz="2400" dirty="0">
                <a:solidFill>
                  <a:srgbClr val="FF0000"/>
                </a:solidFill>
              </a:rPr>
              <a:t> .. 10</a:t>
            </a:r>
            <a:r>
              <a:rPr lang="en-US" sz="2400" baseline="30000" dirty="0">
                <a:solidFill>
                  <a:srgbClr val="FF0000"/>
                </a:solidFill>
              </a:rPr>
              <a:t>-5</a:t>
            </a:r>
            <a:endParaRPr lang="en-GB" sz="2400" baseline="30000" dirty="0">
              <a:solidFill>
                <a:srgbClr val="FF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44A790F-23D8-418F-9296-3F4E7168E1E9}"/>
              </a:ext>
            </a:extLst>
          </p:cNvPr>
          <p:cNvGrpSpPr/>
          <p:nvPr/>
        </p:nvGrpSpPr>
        <p:grpSpPr>
          <a:xfrm>
            <a:off x="3362880" y="1148051"/>
            <a:ext cx="4421461" cy="3064010"/>
            <a:chOff x="1697064" y="990450"/>
            <a:chExt cx="3518903" cy="243855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4D5CAD1-4B1B-42B6-B013-854BCA7F9E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8165"/>
            <a:stretch/>
          </p:blipFill>
          <p:spPr>
            <a:xfrm>
              <a:off x="1697064" y="990450"/>
              <a:ext cx="3518903" cy="2438550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DCCF6C7-0225-45F9-828A-CC4255B7C0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7007"/>
            <a:stretch/>
          </p:blipFill>
          <p:spPr>
            <a:xfrm>
              <a:off x="1757017" y="1821988"/>
              <a:ext cx="3458950" cy="139537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3C9A532-C89B-49CC-92CF-0E647DD4B22D}"/>
              </a:ext>
            </a:extLst>
          </p:cNvPr>
          <p:cNvSpPr txBox="1"/>
          <p:nvPr/>
        </p:nvSpPr>
        <p:spPr>
          <a:xfrm>
            <a:off x="689838" y="2183530"/>
            <a:ext cx="1332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RILIS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LIST</a:t>
            </a:r>
            <a:endParaRPr lang="en-GB" dirty="0"/>
          </a:p>
        </p:txBody>
      </p:sp>
      <p:sp>
        <p:nvSpPr>
          <p:cNvPr id="10" name="Arrow: Curved Right 9">
            <a:extLst>
              <a:ext uri="{FF2B5EF4-FFF2-40B4-BE49-F238E27FC236}">
                <a16:creationId xmlns:a16="http://schemas.microsoft.com/office/drawing/2014/main" id="{842BE98D-34FC-4AE3-B106-D5229A0C7A42}"/>
              </a:ext>
            </a:extLst>
          </p:cNvPr>
          <p:cNvSpPr/>
          <p:nvPr/>
        </p:nvSpPr>
        <p:spPr>
          <a:xfrm>
            <a:off x="2996508" y="2746746"/>
            <a:ext cx="441702" cy="523220"/>
          </a:xfrm>
          <a:prstGeom prst="curved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Arrow: Curved Right 10">
            <a:extLst>
              <a:ext uri="{FF2B5EF4-FFF2-40B4-BE49-F238E27FC236}">
                <a16:creationId xmlns:a16="http://schemas.microsoft.com/office/drawing/2014/main" id="{400B5BED-1498-41E4-B918-EFFB948F0EAA}"/>
              </a:ext>
            </a:extLst>
          </p:cNvPr>
          <p:cNvSpPr/>
          <p:nvPr/>
        </p:nvSpPr>
        <p:spPr>
          <a:xfrm>
            <a:off x="2996508" y="3386905"/>
            <a:ext cx="441702" cy="523220"/>
          </a:xfrm>
          <a:prstGeom prst="curved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Arrow: Curved Right 11">
            <a:extLst>
              <a:ext uri="{FF2B5EF4-FFF2-40B4-BE49-F238E27FC236}">
                <a16:creationId xmlns:a16="http://schemas.microsoft.com/office/drawing/2014/main" id="{36C9C4BF-1C71-43B9-94C8-19A381DA8DC3}"/>
              </a:ext>
            </a:extLst>
          </p:cNvPr>
          <p:cNvSpPr/>
          <p:nvPr/>
        </p:nvSpPr>
        <p:spPr>
          <a:xfrm>
            <a:off x="2996508" y="2106586"/>
            <a:ext cx="441702" cy="523220"/>
          </a:xfrm>
          <a:prstGeom prst="curved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08845E-E559-48A3-96E2-21572DDBF1E2}"/>
              </a:ext>
            </a:extLst>
          </p:cNvPr>
          <p:cNvSpPr txBox="1"/>
          <p:nvPr/>
        </p:nvSpPr>
        <p:spPr>
          <a:xfrm>
            <a:off x="689838" y="282369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LIST </a:t>
            </a:r>
            <a:r>
              <a:rPr lang="en-US" dirty="0">
                <a:sym typeface="Wingdings" panose="05000000000000000000" pitchFamily="2" charset="2"/>
              </a:rPr>
              <a:t> PI-LIST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E6B47B-5C52-4452-B2A1-D8B0A1BEFFD7}"/>
              </a:ext>
            </a:extLst>
          </p:cNvPr>
          <p:cNvSpPr txBox="1"/>
          <p:nvPr/>
        </p:nvSpPr>
        <p:spPr>
          <a:xfrm>
            <a:off x="689838" y="3473331"/>
            <a:ext cx="1233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PI-LIST opt.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C6F64E8-E039-4D71-B524-1000FDD59DCC}"/>
              </a:ext>
            </a:extLst>
          </p:cNvPr>
          <p:cNvSpPr/>
          <p:nvPr/>
        </p:nvSpPr>
        <p:spPr>
          <a:xfrm>
            <a:off x="2321624" y="2183530"/>
            <a:ext cx="587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~ 30</a:t>
            </a:r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B8EA68C-1E89-4104-8479-E9BD2C965CEC}"/>
              </a:ext>
            </a:extLst>
          </p:cNvPr>
          <p:cNvSpPr/>
          <p:nvPr/>
        </p:nvSpPr>
        <p:spPr>
          <a:xfrm>
            <a:off x="2321624" y="2823690"/>
            <a:ext cx="470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~ 4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739D5C3-0CC7-4BC1-98C1-A13B7C2078DE}"/>
              </a:ext>
            </a:extLst>
          </p:cNvPr>
          <p:cNvSpPr/>
          <p:nvPr/>
        </p:nvSpPr>
        <p:spPr>
          <a:xfrm>
            <a:off x="2321624" y="3473331"/>
            <a:ext cx="587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~ 10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23F76AF-6CB3-4C24-A913-A612134AF168}"/>
              </a:ext>
            </a:extLst>
          </p:cNvPr>
          <p:cNvCxnSpPr/>
          <p:nvPr/>
        </p:nvCxnSpPr>
        <p:spPr>
          <a:xfrm>
            <a:off x="2196982" y="4103574"/>
            <a:ext cx="88693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6372EBC-4F91-41D7-ADC4-5E22E1A75791}"/>
              </a:ext>
            </a:extLst>
          </p:cNvPr>
          <p:cNvSpPr/>
          <p:nvPr/>
        </p:nvSpPr>
        <p:spPr>
          <a:xfrm>
            <a:off x="2070095" y="4163211"/>
            <a:ext cx="11095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~ 1,000</a:t>
            </a:r>
            <a:endParaRPr lang="en-GB" sz="24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F3D7DE-93BD-456F-BE90-0CD3F23D87EA}"/>
              </a:ext>
            </a:extLst>
          </p:cNvPr>
          <p:cNvSpPr txBox="1"/>
          <p:nvPr/>
        </p:nvSpPr>
        <p:spPr>
          <a:xfrm>
            <a:off x="1337296" y="1599220"/>
            <a:ext cx="1273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Loss factors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F96864-EEF0-4D57-B32B-AF14B48CE309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Efficiency considerations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057919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BF4D8D-F040-42E7-96F1-F7674F97E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21F479-F9AF-4167-9151-5DB156E73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093169-7B05-4885-831E-DE5788B27C20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Nuclear shape investigations by laser spectroscopy</a:t>
            </a:r>
            <a:endParaRPr lang="en-GB" sz="28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9AABD7-1715-4A02-ABF4-E2F752FF6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455" y="1869287"/>
            <a:ext cx="4298367" cy="399935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608AF4E-D6D1-4078-AA20-FB5BAB96B4FB}"/>
              </a:ext>
            </a:extLst>
          </p:cNvPr>
          <p:cNvGrpSpPr/>
          <p:nvPr/>
        </p:nvGrpSpPr>
        <p:grpSpPr>
          <a:xfrm>
            <a:off x="250549" y="1976984"/>
            <a:ext cx="580550" cy="2759648"/>
            <a:chOff x="250549" y="1976984"/>
            <a:chExt cx="580550" cy="2759648"/>
          </a:xfrm>
        </p:grpSpPr>
        <p:grpSp>
          <p:nvGrpSpPr>
            <p:cNvPr id="8" name="Gruppieren 24">
              <a:extLst>
                <a:ext uri="{FF2B5EF4-FFF2-40B4-BE49-F238E27FC236}">
                  <a16:creationId xmlns:a16="http://schemas.microsoft.com/office/drawing/2014/main" id="{487A7FB3-00DC-47A2-B7BD-2F5051B43BD9}"/>
                </a:ext>
              </a:extLst>
            </p:cNvPr>
            <p:cNvGrpSpPr/>
            <p:nvPr/>
          </p:nvGrpSpPr>
          <p:grpSpPr>
            <a:xfrm>
              <a:off x="250549" y="4153873"/>
              <a:ext cx="580550" cy="582759"/>
              <a:chOff x="-319251" y="5056208"/>
              <a:chExt cx="839327" cy="842519"/>
            </a:xfrm>
          </p:grpSpPr>
          <p:sp>
            <p:nvSpPr>
              <p:cNvPr id="13" name="Ellipse 119">
                <a:extLst>
                  <a:ext uri="{FF2B5EF4-FFF2-40B4-BE49-F238E27FC236}">
                    <a16:creationId xmlns:a16="http://schemas.microsoft.com/office/drawing/2014/main" id="{FD2C1020-685B-4883-9960-E4B168C31BD9}"/>
                  </a:ext>
                </a:extLst>
              </p:cNvPr>
              <p:cNvSpPr/>
              <p:nvPr/>
            </p:nvSpPr>
            <p:spPr>
              <a:xfrm>
                <a:off x="-319251" y="5056208"/>
                <a:ext cx="839327" cy="842519"/>
              </a:xfrm>
              <a:prstGeom prst="ellipse">
                <a:avLst/>
              </a:prstGeom>
              <a:gradFill flip="none" rotWithShape="1">
                <a:gsLst>
                  <a:gs pos="69000">
                    <a:schemeClr val="accent6">
                      <a:lumMod val="0"/>
                      <a:lumOff val="100000"/>
                    </a:schemeClr>
                  </a:gs>
                  <a:gs pos="44000">
                    <a:schemeClr val="tx1">
                      <a:lumMod val="65000"/>
                      <a:lumOff val="3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Textfeld 120">
                <a:extLst>
                  <a:ext uri="{FF2B5EF4-FFF2-40B4-BE49-F238E27FC236}">
                    <a16:creationId xmlns:a16="http://schemas.microsoft.com/office/drawing/2014/main" id="{8F4E6046-9B2C-4C3D-8D9D-E08058B2BAE3}"/>
                  </a:ext>
                </a:extLst>
              </p:cNvPr>
              <p:cNvSpPr txBox="1"/>
              <p:nvPr/>
            </p:nvSpPr>
            <p:spPr>
              <a:xfrm>
                <a:off x="-253587" y="5292872"/>
                <a:ext cx="693405" cy="3559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000" b="1" dirty="0">
                    <a:solidFill>
                      <a:schemeClr val="bg1"/>
                    </a:solidFill>
                  </a:rPr>
                  <a:t>Atom</a:t>
                </a:r>
              </a:p>
            </p:txBody>
          </p:sp>
        </p:grpSp>
        <p:grpSp>
          <p:nvGrpSpPr>
            <p:cNvPr id="9" name="Gruppieren 123">
              <a:extLst>
                <a:ext uri="{FF2B5EF4-FFF2-40B4-BE49-F238E27FC236}">
                  <a16:creationId xmlns:a16="http://schemas.microsoft.com/office/drawing/2014/main" id="{4E1EBD89-C511-4290-8FE9-63D71066C651}"/>
                </a:ext>
              </a:extLst>
            </p:cNvPr>
            <p:cNvGrpSpPr/>
            <p:nvPr/>
          </p:nvGrpSpPr>
          <p:grpSpPr>
            <a:xfrm>
              <a:off x="331369" y="1976984"/>
              <a:ext cx="411221" cy="410371"/>
              <a:chOff x="-324189" y="5056208"/>
              <a:chExt cx="844265" cy="842519"/>
            </a:xfrm>
            <a:effectLst>
              <a:glow rad="228600">
                <a:srgbClr val="FFC000">
                  <a:alpha val="40000"/>
                </a:srgbClr>
              </a:glow>
            </a:effectLst>
          </p:grpSpPr>
          <p:sp>
            <p:nvSpPr>
              <p:cNvPr id="11" name="Ellipse 124">
                <a:extLst>
                  <a:ext uri="{FF2B5EF4-FFF2-40B4-BE49-F238E27FC236}">
                    <a16:creationId xmlns:a16="http://schemas.microsoft.com/office/drawing/2014/main" id="{FAC3EA2A-191C-4FB0-A5C9-56F8BFA2C34F}"/>
                  </a:ext>
                </a:extLst>
              </p:cNvPr>
              <p:cNvSpPr/>
              <p:nvPr/>
            </p:nvSpPr>
            <p:spPr>
              <a:xfrm>
                <a:off x="-319251" y="5056208"/>
                <a:ext cx="839327" cy="842519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Textfeld 125">
                <a:extLst>
                  <a:ext uri="{FF2B5EF4-FFF2-40B4-BE49-F238E27FC236}">
                    <a16:creationId xmlns:a16="http://schemas.microsoft.com/office/drawing/2014/main" id="{E22A8613-B3C6-4EF3-B403-15F5DB2C3F41}"/>
                  </a:ext>
                </a:extLst>
              </p:cNvPr>
              <p:cNvSpPr txBox="1"/>
              <p:nvPr/>
            </p:nvSpPr>
            <p:spPr>
              <a:xfrm>
                <a:off x="-324189" y="5204825"/>
                <a:ext cx="839327" cy="425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b="1" dirty="0">
                    <a:solidFill>
                      <a:schemeClr val="bg1"/>
                    </a:solidFill>
                  </a:rPr>
                  <a:t>Ion</a:t>
                </a:r>
              </a:p>
            </p:txBody>
          </p:sp>
        </p:grpSp>
        <p:sp>
          <p:nvSpPr>
            <p:cNvPr id="10" name="Line 347">
              <a:extLst>
                <a:ext uri="{FF2B5EF4-FFF2-40B4-BE49-F238E27FC236}">
                  <a16:creationId xmlns:a16="http://schemas.microsoft.com/office/drawing/2014/main" id="{68256A5C-E559-45FA-9A56-5E6E54DE28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5777" y="2548943"/>
              <a:ext cx="0" cy="1496780"/>
            </a:xfrm>
            <a:prstGeom prst="line">
              <a:avLst/>
            </a:prstGeom>
            <a:noFill/>
            <a:ln w="76200" cap="flat" cmpd="sng" algn="ctr">
              <a:solidFill>
                <a:srgbClr val="7030A0"/>
              </a:solidFill>
              <a:prstDash val="solid"/>
              <a:headEnd type="none" w="med" len="med"/>
              <a:tailEnd type="triangle" w="med" len="med"/>
            </a:ln>
            <a:effectLst/>
            <a:scene3d>
              <a:camera prst="orthographicFront"/>
              <a:lightRig rig="threePt" dir="t"/>
            </a:scene3d>
            <a:sp3d extrusionH="120650" contourW="635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1" i="0" u="none" strike="noStrike" kern="0" normalizeH="0" baseline="0" noProof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uLnTx/>
                <a:uFillTx/>
                <a:latin typeface="Arial Narrow" pitchFamily="34" charset="0"/>
                <a:cs typeface="Arial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8C416D18-281C-4A3F-9D05-771D49B4432D}"/>
              </a:ext>
            </a:extLst>
          </p:cNvPr>
          <p:cNvSpPr txBox="1"/>
          <p:nvPr/>
        </p:nvSpPr>
        <p:spPr>
          <a:xfrm>
            <a:off x="885326" y="717174"/>
            <a:ext cx="35307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Ac laser ionization scheme</a:t>
            </a:r>
          </a:p>
          <a:p>
            <a:r>
              <a:rPr lang="en-US" sz="1600" dirty="0"/>
              <a:t>(used at LISOL, TRIUMF, ISOLDE, JGU, …)</a:t>
            </a:r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27F451-CD44-4F5B-B9F3-8298A8FF6B05}"/>
              </a:ext>
            </a:extLst>
          </p:cNvPr>
          <p:cNvSpPr txBox="1"/>
          <p:nvPr/>
        </p:nvSpPr>
        <p:spPr>
          <a:xfrm>
            <a:off x="5217594" y="1725114"/>
            <a:ext cx="3255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Isotope shift:</a:t>
            </a:r>
            <a:br>
              <a:rPr lang="en-US" dirty="0"/>
            </a:br>
            <a:r>
              <a:rPr lang="en-US" dirty="0"/>
              <a:t>Evolution of center frequency with changing 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2">
                <a:extLst>
                  <a:ext uri="{FF2B5EF4-FFF2-40B4-BE49-F238E27FC236}">
                    <a16:creationId xmlns:a16="http://schemas.microsoft.com/office/drawing/2014/main" id="{43DBEAC0-93D6-4A77-B921-7AD6B891BE6F}"/>
                  </a:ext>
                </a:extLst>
              </p:cNvPr>
              <p:cNvSpPr txBox="1"/>
              <p:nvPr/>
            </p:nvSpPr>
            <p:spPr>
              <a:xfrm>
                <a:off x="5566411" y="2759225"/>
                <a:ext cx="3530005" cy="9747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sSubSup>
                      <m:sSubSupPr>
                        <m:ctrlPr>
                          <a:rPr lang="en-US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de-DE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i="1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de-DE" i="1" baseline="3000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  <m:sup/>
                    </m:sSubSup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de-DE" b="0" i="1" baseline="30000" dirty="0" smtClean="0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de-DE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de-DE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</a:p>
              <a:p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(K</a:t>
                </a:r>
                <a:r>
                  <a:rPr lang="en-US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NMS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+ K</a:t>
                </a:r>
                <a:r>
                  <a:rPr lang="en-US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SMS</a:t>
                </a:r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</a:t>
                </a:r>
                <a:r>
                  <a:rPr lang="de-DE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de-DE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DE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DE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de-DE" b="0" i="1" baseline="30000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DE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de-DE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sSub>
                          <m:sSubPr>
                            <m:ctrlPr>
                              <a:rPr lang="de-DE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DE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de-DE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de-DE" i="1" baseline="30000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+ F</a:t>
                </a:r>
                <a:r>
                  <a:rPr lang="en-US" baseline="-25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FS</a:t>
                </a:r>
                <a14:m>
                  <m:oMath xmlns:m="http://schemas.openxmlformats.org/officeDocument/2006/math">
                    <m:r>
                      <a:rPr lang="de-DE" b="0" i="0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DE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de-DE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  <m:r>
                              <a:rPr lang="de-DE" i="1" baseline="3000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  <m:sub>
                        <m:r>
                          <a:rPr lang="de-DE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de-DE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de-DE" b="0" i="1" baseline="3000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feld 12">
                <a:extLst>
                  <a:ext uri="{FF2B5EF4-FFF2-40B4-BE49-F238E27FC236}">
                    <a16:creationId xmlns:a16="http://schemas.microsoft.com/office/drawing/2014/main" id="{43DBEAC0-93D6-4A77-B921-7AD6B891BE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6411" y="2759225"/>
                <a:ext cx="3530005" cy="974754"/>
              </a:xfrm>
              <a:prstGeom prst="rect">
                <a:avLst/>
              </a:prstGeom>
              <a:blipFill>
                <a:blip r:embed="rId4"/>
                <a:stretch>
                  <a:fillRect l="-3972" t="-8750" b="-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93AE7E0C-D4B2-410A-A97E-59227A3A9C30}"/>
              </a:ext>
            </a:extLst>
          </p:cNvPr>
          <p:cNvSpPr txBox="1"/>
          <p:nvPr/>
        </p:nvSpPr>
        <p:spPr>
          <a:xfrm>
            <a:off x="5148302" y="4009677"/>
            <a:ext cx="3589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Hyperfine structure:</a:t>
            </a:r>
            <a:br>
              <a:rPr lang="en-US" dirty="0"/>
            </a:br>
            <a:r>
              <a:rPr lang="en-US" dirty="0"/>
              <a:t>Spin, magnetic dipole moment, electric quadrupole moment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9">
                <a:extLst>
                  <a:ext uri="{FF2B5EF4-FFF2-40B4-BE49-F238E27FC236}">
                    <a16:creationId xmlns:a16="http://schemas.microsoft.com/office/drawing/2014/main" id="{ADEB8D03-4A10-49EB-AD98-9E87079D6F32}"/>
                  </a:ext>
                </a:extLst>
              </p:cNvPr>
              <p:cNvSpPr txBox="1"/>
              <p:nvPr/>
            </p:nvSpPr>
            <p:spPr>
              <a:xfrm>
                <a:off x="5586483" y="5095212"/>
                <a:ext cx="954107" cy="560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de-DE" i="1" baseline="-25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  <m:r>
                            <a:rPr lang="de-DE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de-DE" i="1" baseline="-25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de-DE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de-DE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feld 9">
                <a:extLst>
                  <a:ext uri="{FF2B5EF4-FFF2-40B4-BE49-F238E27FC236}">
                    <a16:creationId xmlns:a16="http://schemas.microsoft.com/office/drawing/2014/main" id="{ADEB8D03-4A10-49EB-AD98-9E87079D6F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6483" y="5095212"/>
                <a:ext cx="954107" cy="5604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8">
                <a:extLst>
                  <a:ext uri="{FF2B5EF4-FFF2-40B4-BE49-F238E27FC236}">
                    <a16:creationId xmlns:a16="http://schemas.microsoft.com/office/drawing/2014/main" id="{E2415210-4424-4466-9778-E26813E1328C}"/>
                  </a:ext>
                </a:extLst>
              </p:cNvPr>
              <p:cNvSpPr txBox="1"/>
              <p:nvPr/>
            </p:nvSpPr>
            <p:spPr>
              <a:xfrm>
                <a:off x="7030496" y="5004354"/>
                <a:ext cx="1854674" cy="7421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36BC36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𝑒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"/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de-DE" i="1" baseline="300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𝑉</m:t>
                                      </m:r>
                                      <m:r>
                                        <a:rPr lang="de-DE" i="1" baseline="-250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</m:t>
                                      </m:r>
                                    </m:num>
                                    <m:den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de-DE" i="1" baseline="300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feld 8">
                <a:extLst>
                  <a:ext uri="{FF2B5EF4-FFF2-40B4-BE49-F238E27FC236}">
                    <a16:creationId xmlns:a16="http://schemas.microsoft.com/office/drawing/2014/main" id="{E2415210-4424-4466-9778-E26813E132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0496" y="5004354"/>
                <a:ext cx="1854674" cy="74212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28369657-C2A2-41EF-9A04-A57FDE354716}"/>
              </a:ext>
            </a:extLst>
          </p:cNvPr>
          <p:cNvSpPr/>
          <p:nvPr/>
        </p:nvSpPr>
        <p:spPr>
          <a:xfrm>
            <a:off x="-5028" y="6249973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/>
              <a:t>Fig. from Verstraelen et al.,</a:t>
            </a:r>
            <a:br>
              <a:rPr lang="en-GB" sz="900" dirty="0"/>
            </a:br>
            <a:r>
              <a:rPr lang="en-GB" sz="900" dirty="0"/>
              <a:t>Phys. Rev.</a:t>
            </a:r>
            <a:r>
              <a:rPr lang="en-GB" sz="900" b="1" dirty="0"/>
              <a:t> C </a:t>
            </a:r>
            <a:r>
              <a:rPr lang="en-GB" sz="900" dirty="0"/>
              <a:t>100, 044321 (2019)</a:t>
            </a:r>
          </a:p>
        </p:txBody>
      </p:sp>
    </p:spTree>
    <p:extLst>
      <p:ext uri="{BB962C8B-B14F-4D97-AF65-F5344CB8AC3E}">
        <p14:creationId xmlns:p14="http://schemas.microsoft.com/office/powerpoint/2010/main" val="395385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BF4D8D-F040-42E7-96F1-F7674F97E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21F479-F9AF-4167-9151-5DB156E73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4C58EC-7A44-45DA-AF1D-C656077B81D4}"/>
              </a:ext>
            </a:extLst>
          </p:cNvPr>
          <p:cNvSpPr txBox="1"/>
          <p:nvPr/>
        </p:nvSpPr>
        <p:spPr>
          <a:xfrm>
            <a:off x="165599" y="649914"/>
            <a:ext cx="7048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State-of-the-art EDF calculations in comparison to laser spectroscopy data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CD7FC54-64C8-490E-9B88-3CD075FEEB3E}"/>
              </a:ext>
            </a:extLst>
          </p:cNvPr>
          <p:cNvGrpSpPr/>
          <p:nvPr/>
        </p:nvGrpSpPr>
        <p:grpSpPr>
          <a:xfrm>
            <a:off x="4828968" y="1169474"/>
            <a:ext cx="3623912" cy="2176978"/>
            <a:chOff x="4572000" y="480623"/>
            <a:chExt cx="4306527" cy="258704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26A89B2-9AD9-4FF3-B8AB-CF8487FCE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72000" y="480623"/>
              <a:ext cx="4306527" cy="2587042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4288243-2E8B-4643-ADA6-5BE71C8B21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97566" y="1649361"/>
              <a:ext cx="22123" cy="23597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47FD7D7-BA15-403B-B13D-618ADA7041BE}"/>
                </a:ext>
              </a:extLst>
            </p:cNvPr>
            <p:cNvSpPr txBox="1"/>
            <p:nvPr/>
          </p:nvSpPr>
          <p:spPr>
            <a:xfrm>
              <a:off x="7950543" y="1885335"/>
              <a:ext cx="4940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aseline="30000" dirty="0">
                  <a:solidFill>
                    <a:srgbClr val="FF0000"/>
                  </a:solidFill>
                </a:rPr>
                <a:t>231</a:t>
              </a:r>
              <a:r>
                <a:rPr lang="en-US" sz="1200" dirty="0">
                  <a:solidFill>
                    <a:srgbClr val="FF0000"/>
                  </a:solidFill>
                </a:rPr>
                <a:t>Ac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80D06B98-0C9C-44FA-9044-0274C9D24087}"/>
                </a:ext>
              </a:extLst>
            </p:cNvPr>
            <p:cNvCxnSpPr>
              <a:cxnSpLocks/>
            </p:cNvCxnSpPr>
            <p:nvPr/>
          </p:nvCxnSpPr>
          <p:spPr>
            <a:xfrm>
              <a:off x="6459714" y="2023834"/>
              <a:ext cx="79928" cy="23720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DDADE94-47B5-49EC-9646-9238F3BF9BF3}"/>
                </a:ext>
              </a:extLst>
            </p:cNvPr>
            <p:cNvSpPr txBox="1"/>
            <p:nvPr/>
          </p:nvSpPr>
          <p:spPr>
            <a:xfrm>
              <a:off x="6137760" y="1778876"/>
              <a:ext cx="5870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(</a:t>
              </a:r>
              <a:r>
                <a:rPr lang="en-US" sz="1200" baseline="30000" dirty="0">
                  <a:solidFill>
                    <a:srgbClr val="FF0000"/>
                  </a:solidFill>
                </a:rPr>
                <a:t>219</a:t>
              </a:r>
              <a:r>
                <a:rPr lang="en-US" sz="1200" dirty="0">
                  <a:solidFill>
                    <a:srgbClr val="FF0000"/>
                  </a:solidFill>
                </a:rPr>
                <a:t>Ac)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CC9406D-06D6-4347-BB4A-B3FDA25AF786}"/>
                </a:ext>
              </a:extLst>
            </p:cNvPr>
            <p:cNvCxnSpPr>
              <a:cxnSpLocks/>
            </p:cNvCxnSpPr>
            <p:nvPr/>
          </p:nvCxnSpPr>
          <p:spPr>
            <a:xfrm>
              <a:off x="8554066" y="1007980"/>
              <a:ext cx="0" cy="183465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482E4889-39D1-4E43-8E13-35E7AD408178}"/>
                </a:ext>
              </a:extLst>
            </p:cNvPr>
            <p:cNvCxnSpPr>
              <a:cxnSpLocks/>
            </p:cNvCxnSpPr>
            <p:nvPr/>
          </p:nvCxnSpPr>
          <p:spPr>
            <a:xfrm>
              <a:off x="6951407" y="1007980"/>
              <a:ext cx="0" cy="183465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2014424-1B76-46B8-B521-C709CA5E9EF5}"/>
              </a:ext>
            </a:extLst>
          </p:cNvPr>
          <p:cNvGrpSpPr/>
          <p:nvPr/>
        </p:nvGrpSpPr>
        <p:grpSpPr>
          <a:xfrm>
            <a:off x="473883" y="1169474"/>
            <a:ext cx="3548332" cy="5414410"/>
            <a:chOff x="473882" y="538315"/>
            <a:chExt cx="3832647" cy="584824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44FEF83-A52A-4F7F-86A2-632AE3DF2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3882" y="538315"/>
              <a:ext cx="3832647" cy="5848247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0D10ECD-AC39-4800-9D84-79D91F4452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6594" y="1607574"/>
              <a:ext cx="22123" cy="23597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0384E88-6CF6-4874-B549-DF45FAA9FD5B}"/>
                </a:ext>
              </a:extLst>
            </p:cNvPr>
            <p:cNvSpPr txBox="1"/>
            <p:nvPr/>
          </p:nvSpPr>
          <p:spPr>
            <a:xfrm>
              <a:off x="3469571" y="1843548"/>
              <a:ext cx="4940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aseline="30000" dirty="0">
                  <a:solidFill>
                    <a:srgbClr val="FF0000"/>
                  </a:solidFill>
                </a:rPr>
                <a:t>231</a:t>
              </a:r>
              <a:r>
                <a:rPr lang="en-US" sz="1200" dirty="0">
                  <a:solidFill>
                    <a:srgbClr val="FF0000"/>
                  </a:solidFill>
                </a:rPr>
                <a:t>Ac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5180558-1366-43E8-85C3-313D9EAB558C}"/>
                </a:ext>
              </a:extLst>
            </p:cNvPr>
            <p:cNvSpPr txBox="1"/>
            <p:nvPr/>
          </p:nvSpPr>
          <p:spPr>
            <a:xfrm>
              <a:off x="2876903" y="3893574"/>
              <a:ext cx="4940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aseline="30000" dirty="0">
                  <a:solidFill>
                    <a:srgbClr val="FF0000"/>
                  </a:solidFill>
                </a:rPr>
                <a:t>223</a:t>
              </a:r>
              <a:r>
                <a:rPr lang="en-US" sz="1200" dirty="0">
                  <a:solidFill>
                    <a:srgbClr val="FF0000"/>
                  </a:solidFill>
                </a:rPr>
                <a:t>Ac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349421C-B1B4-4AEC-9E21-33D56EDA036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39067" y="3760840"/>
              <a:ext cx="150021" cy="13273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8908FDB-2E2A-4740-996E-C38A9C061F08}"/>
                </a:ext>
              </a:extLst>
            </p:cNvPr>
            <p:cNvCxnSpPr>
              <a:cxnSpLocks/>
            </p:cNvCxnSpPr>
            <p:nvPr/>
          </p:nvCxnSpPr>
          <p:spPr>
            <a:xfrm>
              <a:off x="2598175" y="1017639"/>
              <a:ext cx="0" cy="4970206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F832439-788E-4EE5-81F6-5734F45072F3}"/>
                </a:ext>
              </a:extLst>
            </p:cNvPr>
            <p:cNvCxnSpPr>
              <a:cxnSpLocks/>
            </p:cNvCxnSpPr>
            <p:nvPr/>
          </p:nvCxnSpPr>
          <p:spPr>
            <a:xfrm>
              <a:off x="4052106" y="1019334"/>
              <a:ext cx="0" cy="4970206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310D848-D844-4ABB-BBA2-A3E86CA52562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Changes in mean-square charge radii</a:t>
            </a:r>
            <a:endParaRPr lang="en-GB" sz="28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C776AD-2C68-4CDB-B58F-C9D48062127A}"/>
              </a:ext>
            </a:extLst>
          </p:cNvPr>
          <p:cNvSpPr txBox="1"/>
          <p:nvPr/>
        </p:nvSpPr>
        <p:spPr>
          <a:xfrm>
            <a:off x="4336181" y="3562417"/>
            <a:ext cx="4692316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Data below N = 126 described equally well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Neutron-rich data as benchmark cases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Incorporation of reflection-asymmetry</a:t>
            </a:r>
            <a:br>
              <a:rPr lang="en-US" dirty="0"/>
            </a:br>
            <a:r>
              <a:rPr lang="en-US" dirty="0"/>
              <a:t>as key parameter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Measurement of </a:t>
            </a:r>
            <a:r>
              <a:rPr lang="el-GR" dirty="0">
                <a:solidFill>
                  <a:srgbClr val="FF0000"/>
                </a:solidFill>
              </a:rPr>
              <a:t>δ</a:t>
            </a:r>
            <a:r>
              <a:rPr lang="en-US" dirty="0">
                <a:solidFill>
                  <a:srgbClr val="FF0000"/>
                </a:solidFill>
              </a:rPr>
              <a:t>&lt;r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&gt; </a:t>
            </a:r>
            <a:r>
              <a:rPr lang="en-US" dirty="0"/>
              <a:t>to pin down behavior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Evaluation of odd-even staggering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Strong support from theory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FE6DC41-C45E-45E6-8EAF-DAF0B2B6844F}"/>
              </a:ext>
            </a:extLst>
          </p:cNvPr>
          <p:cNvSpPr txBox="1"/>
          <p:nvPr/>
        </p:nvSpPr>
        <p:spPr>
          <a:xfrm rot="16200000">
            <a:off x="1732798" y="3413887"/>
            <a:ext cx="944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solidFill>
                  <a:srgbClr val="FF0000"/>
                </a:solidFill>
              </a:rPr>
              <a:t>Measuement</a:t>
            </a:r>
            <a:br>
              <a:rPr lang="en-US" sz="1100" dirty="0">
                <a:solidFill>
                  <a:srgbClr val="FF0000"/>
                </a:solidFill>
              </a:rPr>
            </a:br>
            <a:r>
              <a:rPr lang="en-US" sz="1100" dirty="0">
                <a:solidFill>
                  <a:srgbClr val="FF0000"/>
                </a:solidFill>
              </a:rPr>
              <a:t>range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791C714-1992-4309-A793-FC4A0BDA6612}"/>
              </a:ext>
            </a:extLst>
          </p:cNvPr>
          <p:cNvSpPr/>
          <p:nvPr/>
        </p:nvSpPr>
        <p:spPr>
          <a:xfrm rot="16200000">
            <a:off x="7510930" y="2008619"/>
            <a:ext cx="29482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/>
              <a:t>Fig. from Verstraelen et al., Phys. Rev.</a:t>
            </a:r>
            <a:r>
              <a:rPr lang="en-GB" sz="900" b="1" dirty="0"/>
              <a:t> C </a:t>
            </a:r>
            <a:r>
              <a:rPr lang="en-GB" sz="900" dirty="0"/>
              <a:t>100, 044321 (2019)</a:t>
            </a:r>
          </a:p>
        </p:txBody>
      </p:sp>
    </p:spTree>
    <p:extLst>
      <p:ext uri="{BB962C8B-B14F-4D97-AF65-F5344CB8AC3E}">
        <p14:creationId xmlns:p14="http://schemas.microsoft.com/office/powerpoint/2010/main" val="54939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834078-9549-4973-8787-90BC21A19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B743D1-6980-4E5A-B891-28C2B5A6C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5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8E33F87-42C9-4AEF-94D1-4C3E4F8B52BE}"/>
              </a:ext>
            </a:extLst>
          </p:cNvPr>
          <p:cNvGrpSpPr/>
          <p:nvPr/>
        </p:nvGrpSpPr>
        <p:grpSpPr>
          <a:xfrm>
            <a:off x="0" y="969604"/>
            <a:ext cx="4256307" cy="5002257"/>
            <a:chOff x="370573" y="790400"/>
            <a:chExt cx="4425690" cy="520132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F61DB73-4670-438E-90C0-AA4D8B036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0573" y="790400"/>
              <a:ext cx="4425690" cy="5201326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5008000-DB9C-4D77-9350-6B0D13AB41D6}"/>
                </a:ext>
              </a:extLst>
            </p:cNvPr>
            <p:cNvCxnSpPr>
              <a:cxnSpLocks/>
            </p:cNvCxnSpPr>
            <p:nvPr/>
          </p:nvCxnSpPr>
          <p:spPr>
            <a:xfrm>
              <a:off x="3940899" y="919213"/>
              <a:ext cx="0" cy="4601806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97E80A7-72D2-4817-BC8E-DE9F74240C7C}"/>
                </a:ext>
              </a:extLst>
            </p:cNvPr>
            <p:cNvCxnSpPr>
              <a:cxnSpLocks/>
            </p:cNvCxnSpPr>
            <p:nvPr/>
          </p:nvCxnSpPr>
          <p:spPr>
            <a:xfrm>
              <a:off x="3135585" y="919213"/>
              <a:ext cx="0" cy="4601806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4F36D8C-DD3A-4E41-8D68-9CEF09F568F3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Electric multipole moments</a:t>
            </a:r>
            <a:endParaRPr lang="en-GB" sz="28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FAC60F9-BEA8-4EF5-901F-79E0C2F95105}"/>
              </a:ext>
            </a:extLst>
          </p:cNvPr>
          <p:cNvSpPr txBox="1"/>
          <p:nvPr/>
        </p:nvSpPr>
        <p:spPr>
          <a:xfrm>
            <a:off x="4229934" y="1028699"/>
            <a:ext cx="4596431" cy="3788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l-GR" dirty="0"/>
              <a:t>δ</a:t>
            </a:r>
            <a:r>
              <a:rPr lang="en-US" dirty="0"/>
              <a:t>&lt;r</a:t>
            </a:r>
            <a:r>
              <a:rPr lang="en-US" baseline="30000" dirty="0"/>
              <a:t>2</a:t>
            </a:r>
            <a:r>
              <a:rPr lang="en-US" dirty="0"/>
              <a:t>&gt; </a:t>
            </a:r>
            <a:r>
              <a:rPr lang="en-US" i="1" dirty="0"/>
              <a:t>a priori </a:t>
            </a:r>
            <a:r>
              <a:rPr lang="en-US" dirty="0"/>
              <a:t>potentially arising from different multipole contributions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Larger β</a:t>
            </a:r>
            <a:r>
              <a:rPr lang="en-US" baseline="-25000" dirty="0"/>
              <a:t>20</a:t>
            </a:r>
            <a:r>
              <a:rPr lang="en-US" dirty="0"/>
              <a:t> values if no octupole deformation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Disentanglement by additional observables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l-GR" dirty="0"/>
              <a:t>Β</a:t>
            </a:r>
            <a:r>
              <a:rPr lang="en-US" baseline="-25000" dirty="0"/>
              <a:t>20</a:t>
            </a:r>
            <a:r>
              <a:rPr lang="en-US" baseline="30000" dirty="0"/>
              <a:t> </a:t>
            </a:r>
            <a:r>
              <a:rPr lang="en-US" dirty="0"/>
              <a:t>as inferred from </a:t>
            </a:r>
            <a:r>
              <a:rPr lang="en-US" i="1" dirty="0"/>
              <a:t>B(E2)</a:t>
            </a:r>
            <a:br>
              <a:rPr lang="en-US" i="1" dirty="0"/>
            </a:br>
            <a:r>
              <a:rPr lang="en-US" dirty="0"/>
              <a:t>in neighboring Th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Observed parity doublets in Ac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Measurements of </a:t>
            </a:r>
            <a:r>
              <a:rPr lang="en-US" dirty="0">
                <a:solidFill>
                  <a:srgbClr val="FF0000"/>
                </a:solidFill>
              </a:rPr>
              <a:t>spectroscopic quadrupole moment Q</a:t>
            </a:r>
            <a:r>
              <a:rPr lang="en-US" baseline="-25000" dirty="0">
                <a:solidFill>
                  <a:srgbClr val="FF0000"/>
                </a:solidFill>
              </a:rPr>
              <a:t>S</a:t>
            </a:r>
            <a:endParaRPr lang="en-GB" baseline="-250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00B4795-7214-46FE-BB6E-F3B676D6A8C8}"/>
              </a:ext>
            </a:extLst>
          </p:cNvPr>
          <p:cNvSpPr txBox="1"/>
          <p:nvPr/>
        </p:nvSpPr>
        <p:spPr>
          <a:xfrm rot="16200000">
            <a:off x="3176879" y="3090884"/>
            <a:ext cx="944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solidFill>
                  <a:srgbClr val="FF0000"/>
                </a:solidFill>
              </a:rPr>
              <a:t>Measuement</a:t>
            </a:r>
            <a:br>
              <a:rPr lang="en-US" sz="1100" dirty="0">
                <a:solidFill>
                  <a:srgbClr val="FF0000"/>
                </a:solidFill>
              </a:rPr>
            </a:br>
            <a:r>
              <a:rPr lang="en-US" sz="1100" dirty="0">
                <a:solidFill>
                  <a:srgbClr val="FF0000"/>
                </a:solidFill>
              </a:rPr>
              <a:t>range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2F43F6-F2BF-4381-AEE7-A9B5DDADB1FA}"/>
              </a:ext>
            </a:extLst>
          </p:cNvPr>
          <p:cNvSpPr/>
          <p:nvPr/>
        </p:nvSpPr>
        <p:spPr>
          <a:xfrm rot="16200000">
            <a:off x="7510930" y="2008619"/>
            <a:ext cx="29482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/>
              <a:t>Fig. from Verstraelen et al., Phys. Rev.</a:t>
            </a:r>
            <a:r>
              <a:rPr lang="en-GB" sz="900" b="1" dirty="0"/>
              <a:t> C </a:t>
            </a:r>
            <a:r>
              <a:rPr lang="en-GB" sz="900" dirty="0"/>
              <a:t>100, 044321 (2019)</a:t>
            </a:r>
          </a:p>
        </p:txBody>
      </p:sp>
    </p:spTree>
    <p:extLst>
      <p:ext uri="{BB962C8B-B14F-4D97-AF65-F5344CB8AC3E}">
        <p14:creationId xmlns:p14="http://schemas.microsoft.com/office/powerpoint/2010/main" val="2735318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BF4D8D-F040-42E7-96F1-F7674F97E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21F479-F9AF-4167-9151-5DB156E73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4DA62BB-1A9A-4FC1-90BD-1F1474308D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085"/>
          <a:stretch/>
        </p:blipFill>
        <p:spPr>
          <a:xfrm>
            <a:off x="191005" y="664143"/>
            <a:ext cx="3875667" cy="4456590"/>
          </a:xfrm>
          <a:custGeom>
            <a:avLst/>
            <a:gdLst>
              <a:gd name="connsiteX0" fmla="*/ 0 w 3875667"/>
              <a:gd name="connsiteY0" fmla="*/ 0 h 4456590"/>
              <a:gd name="connsiteX1" fmla="*/ 3875667 w 3875667"/>
              <a:gd name="connsiteY1" fmla="*/ 0 h 4456590"/>
              <a:gd name="connsiteX2" fmla="*/ 3875667 w 3875667"/>
              <a:gd name="connsiteY2" fmla="*/ 4456590 h 4456590"/>
              <a:gd name="connsiteX3" fmla="*/ 0 w 3875667"/>
              <a:gd name="connsiteY3" fmla="*/ 4456590 h 4456590"/>
              <a:gd name="connsiteX4" fmla="*/ 0 w 3875667"/>
              <a:gd name="connsiteY4" fmla="*/ 2839134 h 4456590"/>
              <a:gd name="connsiteX5" fmla="*/ 357635 w 3875667"/>
              <a:gd name="connsiteY5" fmla="*/ 2839134 h 4456590"/>
              <a:gd name="connsiteX6" fmla="*/ 357635 w 3875667"/>
              <a:gd name="connsiteY6" fmla="*/ 2526313 h 4456590"/>
              <a:gd name="connsiteX7" fmla="*/ 0 w 3875667"/>
              <a:gd name="connsiteY7" fmla="*/ 2526313 h 4456590"/>
              <a:gd name="connsiteX8" fmla="*/ 0 w 3875667"/>
              <a:gd name="connsiteY8" fmla="*/ 1924058 h 4456590"/>
              <a:gd name="connsiteX9" fmla="*/ 357635 w 3875667"/>
              <a:gd name="connsiteY9" fmla="*/ 1924058 h 4456590"/>
              <a:gd name="connsiteX10" fmla="*/ 357635 w 3875667"/>
              <a:gd name="connsiteY10" fmla="*/ 1611237 h 4456590"/>
              <a:gd name="connsiteX11" fmla="*/ 0 w 3875667"/>
              <a:gd name="connsiteY11" fmla="*/ 1611237 h 4456590"/>
              <a:gd name="connsiteX12" fmla="*/ 0 w 3875667"/>
              <a:gd name="connsiteY12" fmla="*/ 1564289 h 4456590"/>
              <a:gd name="connsiteX13" fmla="*/ 357635 w 3875667"/>
              <a:gd name="connsiteY13" fmla="*/ 1564289 h 4456590"/>
              <a:gd name="connsiteX14" fmla="*/ 357635 w 3875667"/>
              <a:gd name="connsiteY14" fmla="*/ 1251468 h 4456590"/>
              <a:gd name="connsiteX15" fmla="*/ 0 w 3875667"/>
              <a:gd name="connsiteY15" fmla="*/ 1251468 h 4456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875667" h="4456590">
                <a:moveTo>
                  <a:pt x="0" y="0"/>
                </a:moveTo>
                <a:lnTo>
                  <a:pt x="3875667" y="0"/>
                </a:lnTo>
                <a:lnTo>
                  <a:pt x="3875667" y="4456590"/>
                </a:lnTo>
                <a:lnTo>
                  <a:pt x="0" y="4456590"/>
                </a:lnTo>
                <a:lnTo>
                  <a:pt x="0" y="2839134"/>
                </a:lnTo>
                <a:lnTo>
                  <a:pt x="357635" y="2839134"/>
                </a:lnTo>
                <a:lnTo>
                  <a:pt x="357635" y="2526313"/>
                </a:lnTo>
                <a:lnTo>
                  <a:pt x="0" y="2526313"/>
                </a:lnTo>
                <a:lnTo>
                  <a:pt x="0" y="1924058"/>
                </a:lnTo>
                <a:lnTo>
                  <a:pt x="357635" y="1924058"/>
                </a:lnTo>
                <a:lnTo>
                  <a:pt x="357635" y="1611237"/>
                </a:lnTo>
                <a:lnTo>
                  <a:pt x="0" y="1611237"/>
                </a:lnTo>
                <a:lnTo>
                  <a:pt x="0" y="1564289"/>
                </a:lnTo>
                <a:lnTo>
                  <a:pt x="357635" y="1564289"/>
                </a:lnTo>
                <a:lnTo>
                  <a:pt x="357635" y="1251468"/>
                </a:lnTo>
                <a:lnTo>
                  <a:pt x="0" y="1251468"/>
                </a:lnTo>
                <a:close/>
              </a:path>
            </a:pathLst>
          </a:cu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C67C2C8-AAFB-409B-A198-A3B98D05E8D4}"/>
              </a:ext>
            </a:extLst>
          </p:cNvPr>
          <p:cNvSpPr txBox="1"/>
          <p:nvPr/>
        </p:nvSpPr>
        <p:spPr>
          <a:xfrm>
            <a:off x="157315" y="5147666"/>
            <a:ext cx="4596431" cy="1295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Extraction of Q</a:t>
            </a:r>
            <a:r>
              <a:rPr lang="en-US" baseline="-25000" dirty="0"/>
              <a:t>S</a:t>
            </a:r>
            <a:r>
              <a:rPr lang="en-US" dirty="0"/>
              <a:t> prevented</a:t>
            </a:r>
            <a:br>
              <a:rPr lang="en-US" dirty="0"/>
            </a:br>
            <a:r>
              <a:rPr lang="en-US" dirty="0"/>
              <a:t>by in-source Doppler broadening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ym typeface="Wingdings" panose="05000000000000000000" pitchFamily="2" charset="2"/>
              </a:rPr>
              <a:t></a:t>
            </a:r>
            <a:r>
              <a:rPr lang="en-US" dirty="0">
                <a:sym typeface="Wingdings" panose="05000000000000000000" pitchFamily="2" charset="2"/>
              </a:rPr>
              <a:t> Sub-Doppler spectroscopy technique</a:t>
            </a:r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5686ED2-1F31-42AF-B986-5DE094BE5971}"/>
              </a:ext>
            </a:extLst>
          </p:cNvPr>
          <p:cNvGrpSpPr/>
          <p:nvPr/>
        </p:nvGrpSpPr>
        <p:grpSpPr>
          <a:xfrm>
            <a:off x="4356532" y="3704983"/>
            <a:ext cx="4299114" cy="2810738"/>
            <a:chOff x="4359876" y="3679768"/>
            <a:chExt cx="4299114" cy="2810738"/>
          </a:xfrm>
        </p:grpSpPr>
        <p:pic>
          <p:nvPicPr>
            <p:cNvPr id="24" name="Picture 23" descr="A picture containing table, red, large, group&#10;&#10;Description automatically generated">
              <a:extLst>
                <a:ext uri="{FF2B5EF4-FFF2-40B4-BE49-F238E27FC236}">
                  <a16:creationId xmlns:a16="http://schemas.microsoft.com/office/drawing/2014/main" id="{C6565C2E-7B35-4797-97B5-FCCEFEC39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7779" y="3679768"/>
              <a:ext cx="4031211" cy="259610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DD53BEF-4816-439C-9CB0-CF84E2993486}"/>
                </a:ext>
              </a:extLst>
            </p:cNvPr>
            <p:cNvSpPr txBox="1"/>
            <p:nvPr/>
          </p:nvSpPr>
          <p:spPr>
            <a:xfrm>
              <a:off x="6124982" y="6228896"/>
              <a:ext cx="14189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Frequency shift (GHz)</a:t>
              </a:r>
              <a:endParaRPr lang="en-GB" sz="11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61CBCC5-15C6-4ED1-8985-A9E5ECD42AAD}"/>
                </a:ext>
              </a:extLst>
            </p:cNvPr>
            <p:cNvSpPr txBox="1"/>
            <p:nvPr/>
          </p:nvSpPr>
          <p:spPr>
            <a:xfrm rot="16200000">
              <a:off x="3975155" y="4725620"/>
              <a:ext cx="103105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Ion signal (cps)</a:t>
              </a:r>
              <a:endParaRPr lang="en-GB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1D787DA-8880-4583-B430-0CB4FF2777A9}"/>
              </a:ext>
            </a:extLst>
          </p:cNvPr>
          <p:cNvSpPr txBox="1"/>
          <p:nvPr/>
        </p:nvSpPr>
        <p:spPr>
          <a:xfrm>
            <a:off x="6094910" y="3821124"/>
            <a:ext cx="227308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Off-line measurement</a:t>
            </a:r>
            <a:br>
              <a:rPr lang="en-US" dirty="0"/>
            </a:br>
            <a:r>
              <a:rPr lang="en-US" dirty="0"/>
              <a:t>on 10</a:t>
            </a:r>
            <a:r>
              <a:rPr lang="en-US" baseline="30000" dirty="0"/>
              <a:t>9</a:t>
            </a:r>
            <a:r>
              <a:rPr lang="en-US" dirty="0"/>
              <a:t> atoms </a:t>
            </a:r>
            <a:r>
              <a:rPr lang="en-US" baseline="30000" dirty="0"/>
              <a:t>225</a:t>
            </a:r>
            <a:r>
              <a:rPr lang="en-US" dirty="0"/>
              <a:t>Ac</a:t>
            </a:r>
            <a:br>
              <a:rPr lang="en-US" dirty="0"/>
            </a:br>
            <a:r>
              <a:rPr lang="en-US" i="1" dirty="0"/>
              <a:t>using PI-LIST </a:t>
            </a:r>
            <a:r>
              <a:rPr lang="en-US" dirty="0"/>
              <a:t>at JGU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0539BE0-BD30-44AC-9318-A67FBE6D0D22}"/>
              </a:ext>
            </a:extLst>
          </p:cNvPr>
          <p:cNvSpPr txBox="1"/>
          <p:nvPr/>
        </p:nvSpPr>
        <p:spPr>
          <a:xfrm rot="16200000">
            <a:off x="7746904" y="5017595"/>
            <a:ext cx="20329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Preliminary: S. Raeder at al., to be published</a:t>
            </a:r>
            <a:endParaRPr lang="en-GB" sz="8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A2A88E-F9B8-46E1-B80C-2F8B9C57F829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High resolution in-source spectroscopy</a:t>
            </a:r>
            <a:endParaRPr lang="en-GB" sz="2800" b="1" dirty="0"/>
          </a:p>
        </p:txBody>
      </p:sp>
      <p:pic>
        <p:nvPicPr>
          <p:cNvPr id="32" name="Picture 31" descr="A close up of a map&#10;&#10;Description automatically generated">
            <a:extLst>
              <a:ext uri="{FF2B5EF4-FFF2-40B4-BE49-F238E27FC236}">
                <a16:creationId xmlns:a16="http://schemas.microsoft.com/office/drawing/2014/main" id="{74390F25-2620-44FD-8A11-C7D475C74D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099" y="696224"/>
            <a:ext cx="4677080" cy="2537316"/>
          </a:xfrm>
          <a:prstGeom prst="rect">
            <a:avLst/>
          </a:prstGeom>
        </p:spPr>
      </p:pic>
      <p:pic>
        <p:nvPicPr>
          <p:cNvPr id="34" name="Picture 33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40D447C6-59AD-47BD-AA0B-08B417637B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4100" y="698408"/>
            <a:ext cx="4677080" cy="253731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D7631CC-02AB-4945-9C6B-A26C1B46FC5C}"/>
              </a:ext>
            </a:extLst>
          </p:cNvPr>
          <p:cNvSpPr txBox="1"/>
          <p:nvPr/>
        </p:nvSpPr>
        <p:spPr>
          <a:xfrm>
            <a:off x="5010859" y="3839208"/>
            <a:ext cx="69762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200 MHz</a:t>
            </a:r>
          </a:p>
          <a:p>
            <a:r>
              <a:rPr lang="en-US" sz="1100" dirty="0">
                <a:solidFill>
                  <a:srgbClr val="0000FF"/>
                </a:solidFill>
              </a:rPr>
              <a:t>120 MHz</a:t>
            </a:r>
            <a:endParaRPr lang="en-GB" sz="11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42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0752F3-B073-4C92-AC9F-F7899E85AB29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Sub-Doppler in-source spectroscopy: PI-LIST</a:t>
            </a:r>
            <a:endParaRPr lang="en-GB" sz="2800" b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F886D6-8173-4E18-ABB4-D5A76BF29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45F20D-CDD3-4566-8ECC-9527FA5B0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7</a:t>
            </a:fld>
            <a:endParaRPr lang="en-GB"/>
          </a:p>
        </p:txBody>
      </p:sp>
      <p:grpSp>
        <p:nvGrpSpPr>
          <p:cNvPr id="5" name="Gruppieren 8">
            <a:extLst>
              <a:ext uri="{FF2B5EF4-FFF2-40B4-BE49-F238E27FC236}">
                <a16:creationId xmlns:a16="http://schemas.microsoft.com/office/drawing/2014/main" id="{87D765F0-295F-4C01-917C-88C26ACF54CD}"/>
              </a:ext>
            </a:extLst>
          </p:cNvPr>
          <p:cNvGrpSpPr/>
          <p:nvPr/>
        </p:nvGrpSpPr>
        <p:grpSpPr>
          <a:xfrm>
            <a:off x="480597" y="965943"/>
            <a:ext cx="3029418" cy="2107613"/>
            <a:chOff x="7136550" y="17961868"/>
            <a:chExt cx="2969568" cy="2099755"/>
          </a:xfrm>
        </p:grpSpPr>
        <p:sp>
          <p:nvSpPr>
            <p:cNvPr id="6" name="Rechteck 9">
              <a:extLst>
                <a:ext uri="{FF2B5EF4-FFF2-40B4-BE49-F238E27FC236}">
                  <a16:creationId xmlns:a16="http://schemas.microsoft.com/office/drawing/2014/main" id="{BF1C39FC-3DB2-4D98-921E-BB95DF406B8F}"/>
                </a:ext>
              </a:extLst>
            </p:cNvPr>
            <p:cNvSpPr/>
            <p:nvPr/>
          </p:nvSpPr>
          <p:spPr>
            <a:xfrm>
              <a:off x="7292669" y="17961868"/>
              <a:ext cx="2661090" cy="436796"/>
            </a:xfrm>
            <a:prstGeom prst="rect">
              <a:avLst/>
            </a:prstGeom>
            <a:solidFill>
              <a:srgbClr val="2E942F"/>
            </a:solidFill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7" name="Rechteck 10">
              <a:extLst>
                <a:ext uri="{FF2B5EF4-FFF2-40B4-BE49-F238E27FC236}">
                  <a16:creationId xmlns:a16="http://schemas.microsoft.com/office/drawing/2014/main" id="{CDADBBF5-46B2-4B87-881C-12D55241B05B}"/>
                </a:ext>
              </a:extLst>
            </p:cNvPr>
            <p:cNvSpPr/>
            <p:nvPr/>
          </p:nvSpPr>
          <p:spPr>
            <a:xfrm>
              <a:off x="7292669" y="19624827"/>
              <a:ext cx="2661090" cy="436796"/>
            </a:xfrm>
            <a:prstGeom prst="rect">
              <a:avLst/>
            </a:prstGeom>
            <a:solidFill>
              <a:srgbClr val="2E942F"/>
            </a:solidFill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8" name="Rechteck 11">
              <a:extLst>
                <a:ext uri="{FF2B5EF4-FFF2-40B4-BE49-F238E27FC236}">
                  <a16:creationId xmlns:a16="http://schemas.microsoft.com/office/drawing/2014/main" id="{3181F564-D348-4FF7-9955-A4F488C69E2F}"/>
                </a:ext>
              </a:extLst>
            </p:cNvPr>
            <p:cNvSpPr/>
            <p:nvPr/>
          </p:nvSpPr>
          <p:spPr>
            <a:xfrm>
              <a:off x="7137864" y="17963781"/>
              <a:ext cx="75502" cy="868628"/>
            </a:xfrm>
            <a:prstGeom prst="rect">
              <a:avLst/>
            </a:prstGeom>
            <a:solidFill>
              <a:srgbClr val="04CC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9" name="Rechteck 12">
              <a:extLst>
                <a:ext uri="{FF2B5EF4-FFF2-40B4-BE49-F238E27FC236}">
                  <a16:creationId xmlns:a16="http://schemas.microsoft.com/office/drawing/2014/main" id="{1C7D0AB1-6C71-4671-8390-ADB7501916D5}"/>
                </a:ext>
              </a:extLst>
            </p:cNvPr>
            <p:cNvSpPr/>
            <p:nvPr/>
          </p:nvSpPr>
          <p:spPr>
            <a:xfrm>
              <a:off x="7136550" y="19174623"/>
              <a:ext cx="75502" cy="868628"/>
            </a:xfrm>
            <a:prstGeom prst="rect">
              <a:avLst/>
            </a:prstGeom>
            <a:solidFill>
              <a:srgbClr val="04CC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10" name="Rechteck 13">
              <a:extLst>
                <a:ext uri="{FF2B5EF4-FFF2-40B4-BE49-F238E27FC236}">
                  <a16:creationId xmlns:a16="http://schemas.microsoft.com/office/drawing/2014/main" id="{C07C4E7C-2D4C-4FA6-8FC0-D4502D80BDC9}"/>
                </a:ext>
              </a:extLst>
            </p:cNvPr>
            <p:cNvSpPr/>
            <p:nvPr/>
          </p:nvSpPr>
          <p:spPr>
            <a:xfrm>
              <a:off x="10030616" y="19192995"/>
              <a:ext cx="75502" cy="868628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  <p:sp>
          <p:nvSpPr>
            <p:cNvPr id="11" name="Rechteck 14">
              <a:extLst>
                <a:ext uri="{FF2B5EF4-FFF2-40B4-BE49-F238E27FC236}">
                  <a16:creationId xmlns:a16="http://schemas.microsoft.com/office/drawing/2014/main" id="{7164FEB0-53B0-474C-8617-9FD68567C052}"/>
                </a:ext>
              </a:extLst>
            </p:cNvPr>
            <p:cNvSpPr/>
            <p:nvPr/>
          </p:nvSpPr>
          <p:spPr>
            <a:xfrm>
              <a:off x="10030548" y="17971441"/>
              <a:ext cx="75502" cy="787449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/>
            </a:p>
          </p:txBody>
        </p:sp>
      </p:grpSp>
      <p:sp>
        <p:nvSpPr>
          <p:cNvPr id="12" name="Textfeld 15">
            <a:extLst>
              <a:ext uri="{FF2B5EF4-FFF2-40B4-BE49-F238E27FC236}">
                <a16:creationId xmlns:a16="http://schemas.microsoft.com/office/drawing/2014/main" id="{E9A1DA5F-3363-4855-89D3-84B39530B7C3}"/>
              </a:ext>
            </a:extLst>
          </p:cNvPr>
          <p:cNvSpPr txBox="1"/>
          <p:nvPr/>
        </p:nvSpPr>
        <p:spPr>
          <a:xfrm>
            <a:off x="1925993" y="2127899"/>
            <a:ext cx="1529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>
                <a:solidFill>
                  <a:srgbClr val="F98200"/>
                </a:solidFill>
              </a:rPr>
              <a:t>Atomic</a:t>
            </a:r>
            <a:br>
              <a:rPr lang="de-DE" sz="1400" b="1" dirty="0">
                <a:solidFill>
                  <a:srgbClr val="F98200"/>
                </a:solidFill>
              </a:rPr>
            </a:br>
            <a:r>
              <a:rPr lang="de-DE" sz="1400" b="1" dirty="0">
                <a:solidFill>
                  <a:srgbClr val="F98200"/>
                </a:solidFill>
              </a:rPr>
              <a:t>beam </a:t>
            </a:r>
            <a:r>
              <a:rPr lang="de-DE" sz="1400" b="1" dirty="0" err="1">
                <a:solidFill>
                  <a:srgbClr val="F98200"/>
                </a:solidFill>
              </a:rPr>
              <a:t>cone</a:t>
            </a:r>
            <a:endParaRPr lang="de-DE" sz="1400" b="1" dirty="0">
              <a:solidFill>
                <a:srgbClr val="F98200"/>
              </a:solidFill>
            </a:endParaRPr>
          </a:p>
        </p:txBody>
      </p:sp>
      <p:sp>
        <p:nvSpPr>
          <p:cNvPr id="13" name="Gleichschenkliges Dreieck 16">
            <a:extLst>
              <a:ext uri="{FF2B5EF4-FFF2-40B4-BE49-F238E27FC236}">
                <a16:creationId xmlns:a16="http://schemas.microsoft.com/office/drawing/2014/main" id="{5730123B-3A47-4491-9D72-B918C257DF22}"/>
              </a:ext>
            </a:extLst>
          </p:cNvPr>
          <p:cNvSpPr/>
          <p:nvPr/>
        </p:nvSpPr>
        <p:spPr>
          <a:xfrm rot="16200000">
            <a:off x="413776" y="1034184"/>
            <a:ext cx="1066539" cy="1935446"/>
          </a:xfrm>
          <a:prstGeom prst="triangle">
            <a:avLst/>
          </a:prstGeom>
          <a:gradFill>
            <a:gsLst>
              <a:gs pos="100000">
                <a:schemeClr val="bg1"/>
              </a:gs>
              <a:gs pos="53000">
                <a:srgbClr val="F98200"/>
              </a:gs>
              <a:gs pos="0">
                <a:srgbClr val="F982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/>
          </a:p>
        </p:txBody>
      </p:sp>
      <p:sp>
        <p:nvSpPr>
          <p:cNvPr id="14" name="Rechteck 17">
            <a:extLst>
              <a:ext uri="{FF2B5EF4-FFF2-40B4-BE49-F238E27FC236}">
                <a16:creationId xmlns:a16="http://schemas.microsoft.com/office/drawing/2014/main" id="{7B31D94B-199E-4E30-8B4E-244684FB63EB}"/>
              </a:ext>
            </a:extLst>
          </p:cNvPr>
          <p:cNvSpPr/>
          <p:nvPr/>
        </p:nvSpPr>
        <p:spPr>
          <a:xfrm>
            <a:off x="-878007" y="1849153"/>
            <a:ext cx="1168877" cy="331207"/>
          </a:xfrm>
          <a:prstGeom prst="rect">
            <a:avLst/>
          </a:prstGeom>
          <a:solidFill>
            <a:srgbClr val="B3A2C7"/>
          </a:solidFill>
          <a:ln w="31750">
            <a:solidFill>
              <a:srgbClr val="604A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cxnSp>
        <p:nvCxnSpPr>
          <p:cNvPr id="15" name="Gerader Verbinder 18">
            <a:extLst>
              <a:ext uri="{FF2B5EF4-FFF2-40B4-BE49-F238E27FC236}">
                <a16:creationId xmlns:a16="http://schemas.microsoft.com/office/drawing/2014/main" id="{6AD8845C-5020-4C7F-A20E-32E96843BF56}"/>
              </a:ext>
            </a:extLst>
          </p:cNvPr>
          <p:cNvCxnSpPr/>
          <p:nvPr/>
        </p:nvCxnSpPr>
        <p:spPr>
          <a:xfrm>
            <a:off x="-781333" y="1973153"/>
            <a:ext cx="4577599" cy="0"/>
          </a:xfrm>
          <a:prstGeom prst="line">
            <a:avLst/>
          </a:prstGeom>
          <a:ln w="254000">
            <a:solidFill>
              <a:srgbClr val="FF0000">
                <a:alpha val="50000"/>
              </a:srgbClr>
            </a:solidFill>
            <a:headEnd type="triangle"/>
            <a:tailEnd type="none" w="lg" len="lg"/>
          </a:ln>
          <a:effectLst>
            <a:glow rad="76200">
              <a:schemeClr val="bg1">
                <a:alpha val="17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9">
            <a:extLst>
              <a:ext uri="{FF2B5EF4-FFF2-40B4-BE49-F238E27FC236}">
                <a16:creationId xmlns:a16="http://schemas.microsoft.com/office/drawing/2014/main" id="{6C8215C9-0148-45DF-BE33-02B4F4E3327A}"/>
              </a:ext>
            </a:extLst>
          </p:cNvPr>
          <p:cNvCxnSpPr/>
          <p:nvPr/>
        </p:nvCxnSpPr>
        <p:spPr>
          <a:xfrm>
            <a:off x="-658280" y="2007116"/>
            <a:ext cx="4543120" cy="0"/>
          </a:xfrm>
          <a:prstGeom prst="line">
            <a:avLst/>
          </a:prstGeom>
          <a:ln w="254000">
            <a:solidFill>
              <a:srgbClr val="00B0F0">
                <a:alpha val="50000"/>
              </a:srgbClr>
            </a:solidFill>
            <a:headEnd type="triangle"/>
            <a:tailEnd type="none" w="lg" len="lg"/>
          </a:ln>
          <a:effectLst>
            <a:glow rad="76200">
              <a:schemeClr val="bg1">
                <a:alpha val="27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Pfeil nach oben 20">
            <a:extLst>
              <a:ext uri="{FF2B5EF4-FFF2-40B4-BE49-F238E27FC236}">
                <a16:creationId xmlns:a16="http://schemas.microsoft.com/office/drawing/2014/main" id="{DBC32C52-2872-4756-B6F7-8E0BB4FB69F5}"/>
              </a:ext>
            </a:extLst>
          </p:cNvPr>
          <p:cNvSpPr/>
          <p:nvPr/>
        </p:nvSpPr>
        <p:spPr>
          <a:xfrm>
            <a:off x="385898" y="1419579"/>
            <a:ext cx="1323070" cy="1904420"/>
          </a:xfrm>
          <a:prstGeom prst="upArrow">
            <a:avLst>
              <a:gd name="adj1" fmla="val 50000"/>
              <a:gd name="adj2" fmla="val 28069"/>
            </a:avLst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/>
          </a:p>
        </p:txBody>
      </p:sp>
      <p:sp>
        <p:nvSpPr>
          <p:cNvPr id="18" name="Textfeld 23">
            <a:extLst>
              <a:ext uri="{FF2B5EF4-FFF2-40B4-BE49-F238E27FC236}">
                <a16:creationId xmlns:a16="http://schemas.microsoft.com/office/drawing/2014/main" id="{12E7A87F-CCBF-48C3-83B6-A95C6994BFB1}"/>
              </a:ext>
            </a:extLst>
          </p:cNvPr>
          <p:cNvSpPr txBox="1"/>
          <p:nvPr/>
        </p:nvSpPr>
        <p:spPr>
          <a:xfrm>
            <a:off x="649110" y="3406683"/>
            <a:ext cx="33574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>
                <a:solidFill>
                  <a:srgbClr val="00B0F0"/>
                </a:solidFill>
              </a:rPr>
              <a:t>Narrow band </a:t>
            </a:r>
            <a:r>
              <a:rPr lang="de-DE" sz="1600" dirty="0">
                <a:solidFill>
                  <a:srgbClr val="00B0F0"/>
                </a:solidFill>
              </a:rPr>
              <a:t>spectroscopy laser</a:t>
            </a:r>
          </a:p>
          <a:p>
            <a:r>
              <a:rPr lang="de-DE" sz="1600" dirty="0"/>
              <a:t>(Fiber link CRIS + RILIS,</a:t>
            </a:r>
            <a:br>
              <a:rPr lang="de-DE" sz="1600" dirty="0"/>
            </a:br>
            <a:r>
              <a:rPr lang="de-DE" sz="1600" dirty="0"/>
              <a:t>used for 2-photon spectroscopy 2018)</a:t>
            </a:r>
          </a:p>
        </p:txBody>
      </p:sp>
      <p:grpSp>
        <p:nvGrpSpPr>
          <p:cNvPr id="19" name="Gruppieren 26">
            <a:extLst>
              <a:ext uri="{FF2B5EF4-FFF2-40B4-BE49-F238E27FC236}">
                <a16:creationId xmlns:a16="http://schemas.microsoft.com/office/drawing/2014/main" id="{82818E50-770B-45A6-B4B3-A4D5D3F51741}"/>
              </a:ext>
            </a:extLst>
          </p:cNvPr>
          <p:cNvGrpSpPr/>
          <p:nvPr/>
        </p:nvGrpSpPr>
        <p:grpSpPr>
          <a:xfrm>
            <a:off x="557621" y="1975939"/>
            <a:ext cx="1448057" cy="45719"/>
            <a:chOff x="3141552" y="2988113"/>
            <a:chExt cx="905357" cy="0"/>
          </a:xfrm>
        </p:grpSpPr>
        <p:cxnSp>
          <p:nvCxnSpPr>
            <p:cNvPr id="20" name="Gerade Verbindung mit Pfeil 27">
              <a:extLst>
                <a:ext uri="{FF2B5EF4-FFF2-40B4-BE49-F238E27FC236}">
                  <a16:creationId xmlns:a16="http://schemas.microsoft.com/office/drawing/2014/main" id="{0C95D02C-E2DD-46E1-8C12-8650E5805E41}"/>
                </a:ext>
              </a:extLst>
            </p:cNvPr>
            <p:cNvCxnSpPr/>
            <p:nvPr/>
          </p:nvCxnSpPr>
          <p:spPr>
            <a:xfrm>
              <a:off x="3141552" y="2988113"/>
              <a:ext cx="262550" cy="0"/>
            </a:xfrm>
            <a:prstGeom prst="straightConnector1">
              <a:avLst/>
            </a:prstGeom>
            <a:ln w="38100">
              <a:solidFill>
                <a:schemeClr val="tx1">
                  <a:alpha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8">
              <a:extLst>
                <a:ext uri="{FF2B5EF4-FFF2-40B4-BE49-F238E27FC236}">
                  <a16:creationId xmlns:a16="http://schemas.microsoft.com/office/drawing/2014/main" id="{8299874D-B664-40FD-9781-3A5BC69F386E}"/>
                </a:ext>
              </a:extLst>
            </p:cNvPr>
            <p:cNvCxnSpPr/>
            <p:nvPr/>
          </p:nvCxnSpPr>
          <p:spPr>
            <a:xfrm>
              <a:off x="3141552" y="2988113"/>
              <a:ext cx="479834" cy="0"/>
            </a:xfrm>
            <a:prstGeom prst="straightConnector1">
              <a:avLst/>
            </a:prstGeom>
            <a:ln w="38100">
              <a:solidFill>
                <a:schemeClr val="tx1">
                  <a:alpha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9">
              <a:extLst>
                <a:ext uri="{FF2B5EF4-FFF2-40B4-BE49-F238E27FC236}">
                  <a16:creationId xmlns:a16="http://schemas.microsoft.com/office/drawing/2014/main" id="{F8CFED1E-0775-485F-AAB8-636AEEB9D0AC}"/>
                </a:ext>
              </a:extLst>
            </p:cNvPr>
            <p:cNvCxnSpPr/>
            <p:nvPr/>
          </p:nvCxnSpPr>
          <p:spPr>
            <a:xfrm>
              <a:off x="3141552" y="2988113"/>
              <a:ext cx="679010" cy="0"/>
            </a:xfrm>
            <a:prstGeom prst="straightConnector1">
              <a:avLst/>
            </a:prstGeom>
            <a:ln w="38100">
              <a:solidFill>
                <a:schemeClr val="tx1">
                  <a:alpha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30">
              <a:extLst>
                <a:ext uri="{FF2B5EF4-FFF2-40B4-BE49-F238E27FC236}">
                  <a16:creationId xmlns:a16="http://schemas.microsoft.com/office/drawing/2014/main" id="{CC889DF7-B938-4CB4-9FFF-D5C48F7CA36C}"/>
                </a:ext>
              </a:extLst>
            </p:cNvPr>
            <p:cNvCxnSpPr/>
            <p:nvPr/>
          </p:nvCxnSpPr>
          <p:spPr>
            <a:xfrm>
              <a:off x="3141560" y="2988113"/>
              <a:ext cx="905349" cy="0"/>
            </a:xfrm>
            <a:prstGeom prst="straightConnector1">
              <a:avLst/>
            </a:prstGeom>
            <a:ln w="38100">
              <a:solidFill>
                <a:schemeClr val="tx1">
                  <a:alpha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uppieren 122">
            <a:extLst>
              <a:ext uri="{FF2B5EF4-FFF2-40B4-BE49-F238E27FC236}">
                <a16:creationId xmlns:a16="http://schemas.microsoft.com/office/drawing/2014/main" id="{F79E1502-987E-4E00-A852-7DAA0E5F5A56}"/>
              </a:ext>
            </a:extLst>
          </p:cNvPr>
          <p:cNvGrpSpPr/>
          <p:nvPr/>
        </p:nvGrpSpPr>
        <p:grpSpPr>
          <a:xfrm>
            <a:off x="711703" y="1848406"/>
            <a:ext cx="599750" cy="256502"/>
            <a:chOff x="711703" y="1820018"/>
            <a:chExt cx="599750" cy="389476"/>
          </a:xfrm>
        </p:grpSpPr>
        <p:grpSp>
          <p:nvGrpSpPr>
            <p:cNvPr id="25" name="Gruppieren 109">
              <a:extLst>
                <a:ext uri="{FF2B5EF4-FFF2-40B4-BE49-F238E27FC236}">
                  <a16:creationId xmlns:a16="http://schemas.microsoft.com/office/drawing/2014/main" id="{A1D417A2-3398-42A8-950C-46235B8CC464}"/>
                </a:ext>
              </a:extLst>
            </p:cNvPr>
            <p:cNvGrpSpPr/>
            <p:nvPr/>
          </p:nvGrpSpPr>
          <p:grpSpPr>
            <a:xfrm>
              <a:off x="711703" y="1820018"/>
              <a:ext cx="0" cy="389476"/>
              <a:chOff x="5461466" y="3767662"/>
              <a:chExt cx="0" cy="389476"/>
            </a:xfrm>
          </p:grpSpPr>
          <p:cxnSp>
            <p:nvCxnSpPr>
              <p:cNvPr id="35" name="Gerade Verbindung mit Pfeil 101">
                <a:extLst>
                  <a:ext uri="{FF2B5EF4-FFF2-40B4-BE49-F238E27FC236}">
                    <a16:creationId xmlns:a16="http://schemas.microsoft.com/office/drawing/2014/main" id="{8ADAD31D-4C6D-4070-8C29-67C544D8F52A}"/>
                  </a:ext>
                </a:extLst>
              </p:cNvPr>
              <p:cNvCxnSpPr/>
              <p:nvPr/>
            </p:nvCxnSpPr>
            <p:spPr>
              <a:xfrm>
                <a:off x="5461466" y="3962400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mit Pfeil 108">
                <a:extLst>
                  <a:ext uri="{FF2B5EF4-FFF2-40B4-BE49-F238E27FC236}">
                    <a16:creationId xmlns:a16="http://schemas.microsoft.com/office/drawing/2014/main" id="{61838773-103E-4AF9-824A-CB75C6440A3C}"/>
                  </a:ext>
                </a:extLst>
              </p:cNvPr>
              <p:cNvCxnSpPr/>
              <p:nvPr/>
            </p:nvCxnSpPr>
            <p:spPr>
              <a:xfrm flipV="1">
                <a:off x="5461466" y="3767662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uppieren 110">
              <a:extLst>
                <a:ext uri="{FF2B5EF4-FFF2-40B4-BE49-F238E27FC236}">
                  <a16:creationId xmlns:a16="http://schemas.microsoft.com/office/drawing/2014/main" id="{786CCF90-D7A0-44B8-B46F-0425A51A8B8C}"/>
                </a:ext>
              </a:extLst>
            </p:cNvPr>
            <p:cNvGrpSpPr/>
            <p:nvPr/>
          </p:nvGrpSpPr>
          <p:grpSpPr>
            <a:xfrm>
              <a:off x="911620" y="1820018"/>
              <a:ext cx="0" cy="389476"/>
              <a:chOff x="5461466" y="3767662"/>
              <a:chExt cx="0" cy="389476"/>
            </a:xfrm>
          </p:grpSpPr>
          <p:cxnSp>
            <p:nvCxnSpPr>
              <p:cNvPr id="33" name="Gerade Verbindung mit Pfeil 111">
                <a:extLst>
                  <a:ext uri="{FF2B5EF4-FFF2-40B4-BE49-F238E27FC236}">
                    <a16:creationId xmlns:a16="http://schemas.microsoft.com/office/drawing/2014/main" id="{AFB52A31-1BD1-4639-A44F-E52618EA7FD7}"/>
                  </a:ext>
                </a:extLst>
              </p:cNvPr>
              <p:cNvCxnSpPr/>
              <p:nvPr/>
            </p:nvCxnSpPr>
            <p:spPr>
              <a:xfrm>
                <a:off x="5461466" y="3962400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mit Pfeil 112">
                <a:extLst>
                  <a:ext uri="{FF2B5EF4-FFF2-40B4-BE49-F238E27FC236}">
                    <a16:creationId xmlns:a16="http://schemas.microsoft.com/office/drawing/2014/main" id="{0A383978-9DC9-4FD6-B686-E0A6370A0BB4}"/>
                  </a:ext>
                </a:extLst>
              </p:cNvPr>
              <p:cNvCxnSpPr/>
              <p:nvPr/>
            </p:nvCxnSpPr>
            <p:spPr>
              <a:xfrm flipV="1">
                <a:off x="5461466" y="3767662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uppieren 113">
              <a:extLst>
                <a:ext uri="{FF2B5EF4-FFF2-40B4-BE49-F238E27FC236}">
                  <a16:creationId xmlns:a16="http://schemas.microsoft.com/office/drawing/2014/main" id="{6D13C5A6-A096-406C-BCD2-A71D831F25F2}"/>
                </a:ext>
              </a:extLst>
            </p:cNvPr>
            <p:cNvGrpSpPr/>
            <p:nvPr/>
          </p:nvGrpSpPr>
          <p:grpSpPr>
            <a:xfrm>
              <a:off x="1111537" y="1820018"/>
              <a:ext cx="0" cy="389476"/>
              <a:chOff x="5461466" y="3767662"/>
              <a:chExt cx="0" cy="389476"/>
            </a:xfrm>
          </p:grpSpPr>
          <p:cxnSp>
            <p:nvCxnSpPr>
              <p:cNvPr id="31" name="Gerade Verbindung mit Pfeil 114">
                <a:extLst>
                  <a:ext uri="{FF2B5EF4-FFF2-40B4-BE49-F238E27FC236}">
                    <a16:creationId xmlns:a16="http://schemas.microsoft.com/office/drawing/2014/main" id="{191D0DF7-9831-493E-A28A-5E14A37CD38C}"/>
                  </a:ext>
                </a:extLst>
              </p:cNvPr>
              <p:cNvCxnSpPr/>
              <p:nvPr/>
            </p:nvCxnSpPr>
            <p:spPr>
              <a:xfrm>
                <a:off x="5461466" y="3962400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mit Pfeil 115">
                <a:extLst>
                  <a:ext uri="{FF2B5EF4-FFF2-40B4-BE49-F238E27FC236}">
                    <a16:creationId xmlns:a16="http://schemas.microsoft.com/office/drawing/2014/main" id="{817B2FAD-88D0-4593-9057-A80A0AAEED81}"/>
                  </a:ext>
                </a:extLst>
              </p:cNvPr>
              <p:cNvCxnSpPr/>
              <p:nvPr/>
            </p:nvCxnSpPr>
            <p:spPr>
              <a:xfrm flipV="1">
                <a:off x="5461466" y="3767662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uppieren 116">
              <a:extLst>
                <a:ext uri="{FF2B5EF4-FFF2-40B4-BE49-F238E27FC236}">
                  <a16:creationId xmlns:a16="http://schemas.microsoft.com/office/drawing/2014/main" id="{001E45E1-CD05-4A01-A989-7AF6620166C1}"/>
                </a:ext>
              </a:extLst>
            </p:cNvPr>
            <p:cNvGrpSpPr/>
            <p:nvPr/>
          </p:nvGrpSpPr>
          <p:grpSpPr>
            <a:xfrm>
              <a:off x="1311453" y="1820018"/>
              <a:ext cx="0" cy="389476"/>
              <a:chOff x="5461466" y="3767662"/>
              <a:chExt cx="0" cy="389476"/>
            </a:xfrm>
          </p:grpSpPr>
          <p:cxnSp>
            <p:nvCxnSpPr>
              <p:cNvPr id="29" name="Gerade Verbindung mit Pfeil 117">
                <a:extLst>
                  <a:ext uri="{FF2B5EF4-FFF2-40B4-BE49-F238E27FC236}">
                    <a16:creationId xmlns:a16="http://schemas.microsoft.com/office/drawing/2014/main" id="{E8503C2B-4559-4BD9-8235-43A85682A167}"/>
                  </a:ext>
                </a:extLst>
              </p:cNvPr>
              <p:cNvCxnSpPr/>
              <p:nvPr/>
            </p:nvCxnSpPr>
            <p:spPr>
              <a:xfrm>
                <a:off x="5461466" y="3962400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mit Pfeil 118">
                <a:extLst>
                  <a:ext uri="{FF2B5EF4-FFF2-40B4-BE49-F238E27FC236}">
                    <a16:creationId xmlns:a16="http://schemas.microsoft.com/office/drawing/2014/main" id="{74F46185-0AEF-4D06-9B7C-D820BA2CA097}"/>
                  </a:ext>
                </a:extLst>
              </p:cNvPr>
              <p:cNvCxnSpPr/>
              <p:nvPr/>
            </p:nvCxnSpPr>
            <p:spPr>
              <a:xfrm flipV="1">
                <a:off x="5461466" y="3767662"/>
                <a:ext cx="0" cy="19473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Rechteck 119">
            <a:extLst>
              <a:ext uri="{FF2B5EF4-FFF2-40B4-BE49-F238E27FC236}">
                <a16:creationId xmlns:a16="http://schemas.microsoft.com/office/drawing/2014/main" id="{293E94A3-7CC2-4F03-AA1E-5DBCCB07CE41}"/>
              </a:ext>
            </a:extLst>
          </p:cNvPr>
          <p:cNvSpPr/>
          <p:nvPr/>
        </p:nvSpPr>
        <p:spPr>
          <a:xfrm>
            <a:off x="-969876" y="1144155"/>
            <a:ext cx="1439250" cy="1685925"/>
          </a:xfrm>
          <a:prstGeom prst="rect">
            <a:avLst/>
          </a:prstGeom>
          <a:gradFill>
            <a:gsLst>
              <a:gs pos="0">
                <a:schemeClr val="bg1"/>
              </a:gs>
              <a:gs pos="76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feld 1">
            <a:extLst>
              <a:ext uri="{FF2B5EF4-FFF2-40B4-BE49-F238E27FC236}">
                <a16:creationId xmlns:a16="http://schemas.microsoft.com/office/drawing/2014/main" id="{CEDB352E-4334-4E81-A131-042DB6B527A2}"/>
              </a:ext>
            </a:extLst>
          </p:cNvPr>
          <p:cNvSpPr txBox="1"/>
          <p:nvPr/>
        </p:nvSpPr>
        <p:spPr>
          <a:xfrm>
            <a:off x="1886294" y="1465852"/>
            <a:ext cx="78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v</a:t>
            </a:r>
            <a:r>
              <a:rPr lang="de-DE" baseline="-25000" dirty="0" err="1"/>
              <a:t>thermal</a:t>
            </a:r>
            <a:endParaRPr lang="en-US" baseline="-25000" dirty="0"/>
          </a:p>
        </p:txBody>
      </p:sp>
      <p:pic>
        <p:nvPicPr>
          <p:cNvPr id="38" name="Grafik 121">
            <a:extLst>
              <a:ext uri="{FF2B5EF4-FFF2-40B4-BE49-F238E27FC236}">
                <a16:creationId xmlns:a16="http://schemas.microsoft.com/office/drawing/2014/main" id="{326492D0-9FBD-4564-B1DD-13594A48040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006" y="699878"/>
            <a:ext cx="4779041" cy="3029912"/>
          </a:xfrm>
          <a:prstGeom prst="rect">
            <a:avLst/>
          </a:prstGeom>
        </p:spPr>
      </p:pic>
      <p:sp>
        <p:nvSpPr>
          <p:cNvPr id="39" name="Rechteck 136">
            <a:extLst>
              <a:ext uri="{FF2B5EF4-FFF2-40B4-BE49-F238E27FC236}">
                <a16:creationId xmlns:a16="http://schemas.microsoft.com/office/drawing/2014/main" id="{9806471C-804E-49D8-BFAC-C8AF3B22C5DA}"/>
              </a:ext>
            </a:extLst>
          </p:cNvPr>
          <p:cNvSpPr/>
          <p:nvPr/>
        </p:nvSpPr>
        <p:spPr>
          <a:xfrm>
            <a:off x="7286358" y="3259709"/>
            <a:ext cx="1693140" cy="57801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Grafik 7">
            <a:extLst>
              <a:ext uri="{FF2B5EF4-FFF2-40B4-BE49-F238E27FC236}">
                <a16:creationId xmlns:a16="http://schemas.microsoft.com/office/drawing/2014/main" id="{084B94CD-C0F3-4CAB-9DFA-1BF2939ED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5798" y="780651"/>
            <a:ext cx="775759" cy="8032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feld 24">
                <a:extLst>
                  <a:ext uri="{FF2B5EF4-FFF2-40B4-BE49-F238E27FC236}">
                    <a16:creationId xmlns:a16="http://schemas.microsoft.com/office/drawing/2014/main" id="{203672C8-7144-41C7-9A41-48E9570953EC}"/>
                  </a:ext>
                </a:extLst>
              </p:cNvPr>
              <p:cNvSpPr txBox="1"/>
              <p:nvPr/>
            </p:nvSpPr>
            <p:spPr>
              <a:xfrm>
                <a:off x="6779002" y="2120367"/>
                <a:ext cx="10707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solidFill>
                              <a:srgbClr val="0202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>
                            <a:solidFill>
                              <a:srgbClr val="0202FF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1200" i="1">
                            <a:solidFill>
                              <a:srgbClr val="0202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de-DE" sz="1200" dirty="0">
                    <a:solidFill>
                      <a:srgbClr val="0202FF"/>
                    </a:solidFill>
                  </a:rPr>
                  <a:t> </a:t>
                </a:r>
                <a:r>
                  <a:rPr lang="en-US" sz="1200" dirty="0">
                    <a:solidFill>
                      <a:srgbClr val="0202FF"/>
                    </a:solidFill>
                  </a:rPr>
                  <a:t>≙</a:t>
                </a:r>
                <a:r>
                  <a:rPr lang="de-DE" sz="1200" dirty="0">
                    <a:solidFill>
                      <a:srgbClr val="0202FF"/>
                    </a:solidFill>
                  </a:rPr>
                  <a:t> 400 </a:t>
                </a:r>
                <a:r>
                  <a:rPr lang="de-DE" sz="1200" dirty="0" err="1">
                    <a:solidFill>
                      <a:srgbClr val="0202FF"/>
                    </a:solidFill>
                  </a:rPr>
                  <a:t>nm</a:t>
                </a:r>
                <a:endParaRPr lang="en-US" sz="1200" dirty="0">
                  <a:solidFill>
                    <a:srgbClr val="0202FF"/>
                  </a:solidFill>
                </a:endParaRPr>
              </a:p>
            </p:txBody>
          </p:sp>
        </mc:Choice>
        <mc:Fallback xmlns="">
          <p:sp>
            <p:nvSpPr>
              <p:cNvPr id="46" name="Textfeld 24">
                <a:extLst>
                  <a:ext uri="{FF2B5EF4-FFF2-40B4-BE49-F238E27FC236}">
                    <a16:creationId xmlns:a16="http://schemas.microsoft.com/office/drawing/2014/main" id="{203672C8-7144-41C7-9A41-48E9570953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9002" y="2120367"/>
                <a:ext cx="1070745" cy="276999"/>
              </a:xfrm>
              <a:prstGeom prst="rect">
                <a:avLst/>
              </a:prstGeom>
              <a:blipFill>
                <a:blip r:embed="rId5"/>
                <a:stretch>
                  <a:fillRect t="-222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feld 137">
                <a:extLst>
                  <a:ext uri="{FF2B5EF4-FFF2-40B4-BE49-F238E27FC236}">
                    <a16:creationId xmlns:a16="http://schemas.microsoft.com/office/drawing/2014/main" id="{71B6C449-C675-4AF4-B4F2-52FE186BFB1E}"/>
                  </a:ext>
                </a:extLst>
              </p:cNvPr>
              <p:cNvSpPr txBox="1"/>
              <p:nvPr/>
            </p:nvSpPr>
            <p:spPr>
              <a:xfrm>
                <a:off x="5569651" y="864009"/>
                <a:ext cx="2103323" cy="6365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sz="1400" b="0" i="0" smtClean="0">
                          <a:latin typeface="Cambria Math" panose="02040503050406030204" pitchFamily="18" charset="0"/>
                        </a:rPr>
                        <m:t>FWHM</m:t>
                      </m:r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dirty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func>
                                <m:funcPr>
                                  <m:ctrlP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de-DE" sz="1400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de-DE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1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d>
                                </m:e>
                              </m:func>
                              <m:sSub>
                                <m:sSubPr>
                                  <m:ctrlP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num>
                            <m:den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7" name="Textfeld 137">
                <a:extLst>
                  <a:ext uri="{FF2B5EF4-FFF2-40B4-BE49-F238E27FC236}">
                    <a16:creationId xmlns:a16="http://schemas.microsoft.com/office/drawing/2014/main" id="{71B6C449-C675-4AF4-B4F2-52FE186BFB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9651" y="864009"/>
                <a:ext cx="2103323" cy="63652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feld 53">
                <a:extLst>
                  <a:ext uri="{FF2B5EF4-FFF2-40B4-BE49-F238E27FC236}">
                    <a16:creationId xmlns:a16="http://schemas.microsoft.com/office/drawing/2014/main" id="{AA9982D0-F228-4F64-AB75-6DAA8A02FCC5}"/>
                  </a:ext>
                </a:extLst>
              </p:cNvPr>
              <p:cNvSpPr txBox="1"/>
              <p:nvPr/>
            </p:nvSpPr>
            <p:spPr>
              <a:xfrm>
                <a:off x="4894246" y="2797379"/>
                <a:ext cx="10707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1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de-DE" sz="1200" dirty="0">
                    <a:solidFill>
                      <a:srgbClr val="FF0000"/>
                    </a:solidFill>
                  </a:rPr>
                  <a:t> </a:t>
                </a:r>
                <a:r>
                  <a:rPr lang="en-US" sz="1200" dirty="0">
                    <a:solidFill>
                      <a:srgbClr val="FF0000"/>
                    </a:solidFill>
                  </a:rPr>
                  <a:t>≙</a:t>
                </a:r>
                <a:r>
                  <a:rPr lang="de-DE" sz="1200" dirty="0">
                    <a:solidFill>
                      <a:srgbClr val="FF0000"/>
                    </a:solidFill>
                  </a:rPr>
                  <a:t> 800 </a:t>
                </a:r>
                <a:r>
                  <a:rPr lang="de-DE" sz="1200" dirty="0" err="1">
                    <a:solidFill>
                      <a:srgbClr val="FF0000"/>
                    </a:solidFill>
                  </a:rPr>
                  <a:t>nm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8" name="Textfeld 53">
                <a:extLst>
                  <a:ext uri="{FF2B5EF4-FFF2-40B4-BE49-F238E27FC236}">
                    <a16:creationId xmlns:a16="http://schemas.microsoft.com/office/drawing/2014/main" id="{AA9982D0-F228-4F64-AB75-6DAA8A02FC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4246" y="2797379"/>
                <a:ext cx="1070745" cy="276999"/>
              </a:xfrm>
              <a:prstGeom prst="rect">
                <a:avLst/>
              </a:prstGeom>
              <a:blipFill>
                <a:blip r:embed="rId7"/>
                <a:stretch>
                  <a:fillRect t="-2222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3355A199-16E1-4AA8-8A19-BC6DE72D9C28}"/>
              </a:ext>
            </a:extLst>
          </p:cNvPr>
          <p:cNvSpPr txBox="1"/>
          <p:nvPr/>
        </p:nvSpPr>
        <p:spPr>
          <a:xfrm>
            <a:off x="767586" y="563504"/>
            <a:ext cx="2437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ISOLDE’s LIST ion source</a:t>
            </a:r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EF99CBC-D5C3-4B28-AE88-CAB7C6964999}"/>
              </a:ext>
            </a:extLst>
          </p:cNvPr>
          <p:cNvSpPr txBox="1"/>
          <p:nvPr/>
        </p:nvSpPr>
        <p:spPr>
          <a:xfrm>
            <a:off x="290870" y="4250776"/>
            <a:ext cx="4669099" cy="2126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Resolution enhancement</a:t>
            </a:r>
            <a:b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</a:b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by order of magnitude (&lt; 200 MHz)</a:t>
            </a:r>
            <a:b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</a:b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at cost of factor 1000 in intensity</a:t>
            </a:r>
            <a:b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compared to standard RILIS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Operation mode change possible at any time</a:t>
            </a:r>
            <a:endParaRPr lang="en-GB" dirty="0"/>
          </a:p>
        </p:txBody>
      </p:sp>
      <p:pic>
        <p:nvPicPr>
          <p:cNvPr id="52" name="Grafik 6">
            <a:extLst>
              <a:ext uri="{FF2B5EF4-FFF2-40B4-BE49-F238E27FC236}">
                <a16:creationId xmlns:a16="http://schemas.microsoft.com/office/drawing/2014/main" id="{56D94826-C2F0-4391-9A86-8F0D616639F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37434" y="3927966"/>
            <a:ext cx="3523084" cy="270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94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39" grpId="0" animBg="1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E70836-36DF-465E-B713-45F5916D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547EB1-A04B-4488-9E91-89720CF0F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77A893-17DB-42E4-A389-4F2F328CB8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23"/>
          <a:stretch/>
        </p:blipFill>
        <p:spPr>
          <a:xfrm>
            <a:off x="184273" y="651111"/>
            <a:ext cx="4078860" cy="31379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7C011C7-9234-4BF3-898B-C3D426873C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14"/>
          <a:stretch/>
        </p:blipFill>
        <p:spPr>
          <a:xfrm>
            <a:off x="381000" y="3877059"/>
            <a:ext cx="5309854" cy="270852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03BBBB-89CA-4D7E-AD2F-F020DF2DCF46}"/>
              </a:ext>
            </a:extLst>
          </p:cNvPr>
          <p:cNvSpPr txBox="1"/>
          <p:nvPr/>
        </p:nvSpPr>
        <p:spPr>
          <a:xfrm>
            <a:off x="6096864" y="4295987"/>
            <a:ext cx="2829493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Resolution benchmark: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60 MHz @ U, </a:t>
            </a:r>
            <a:r>
              <a:rPr lang="en-US" sz="2200" dirty="0" err="1">
                <a:solidFill>
                  <a:schemeClr val="accent6">
                    <a:lumMod val="75000"/>
                  </a:schemeClr>
                </a:solidFill>
              </a:rPr>
              <a:t>Rb</a:t>
            </a:r>
            <a:endParaRPr lang="en-US" sz="22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2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Overall efficiency: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10</a:t>
            </a:r>
            <a:r>
              <a:rPr lang="en-US" sz="2200" baseline="30000" dirty="0">
                <a:solidFill>
                  <a:schemeClr val="accent6">
                    <a:lumMod val="75000"/>
                  </a:schemeClr>
                </a:solidFill>
              </a:rPr>
              <a:t>-4</a:t>
            </a:r>
            <a:r>
              <a:rPr lang="en-US" sz="2200" dirty="0">
                <a:solidFill>
                  <a:schemeClr val="accent6">
                    <a:lumMod val="75000"/>
                  </a:schemeClr>
                </a:solidFill>
              </a:rPr>
              <a:t> … 10</a:t>
            </a:r>
            <a:r>
              <a:rPr lang="en-US" sz="2200" baseline="30000" dirty="0">
                <a:solidFill>
                  <a:schemeClr val="accent6">
                    <a:lumMod val="75000"/>
                  </a:schemeClr>
                </a:solidFill>
              </a:rPr>
              <a:t>-5</a:t>
            </a:r>
            <a:endParaRPr lang="en-GB" sz="2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9E588CA-F80C-41EC-B81A-3607FF2B5F32}"/>
              </a:ext>
            </a:extLst>
          </p:cNvPr>
          <p:cNvSpPr/>
          <p:nvPr/>
        </p:nvSpPr>
        <p:spPr>
          <a:xfrm rot="643312">
            <a:off x="2519137" y="4091559"/>
            <a:ext cx="1362526" cy="823347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aseline="30000" dirty="0"/>
              <a:t>143-147</a:t>
            </a:r>
            <a:r>
              <a:rPr lang="en-US" sz="1400" dirty="0"/>
              <a:t>Pm</a:t>
            </a:r>
            <a:br>
              <a:rPr lang="en-US" sz="1400" dirty="0"/>
            </a:br>
            <a:r>
              <a:rPr lang="en-US" sz="1400" dirty="0"/>
              <a:t>Eur. Phys. J. A.</a:t>
            </a:r>
          </a:p>
          <a:p>
            <a:r>
              <a:rPr lang="en-US" sz="1400" dirty="0"/>
              <a:t>100 – 250 MHz</a:t>
            </a:r>
            <a:endParaRPr lang="en-GB" sz="14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94F42A5-49AC-4AF3-82CE-D313DD89DAC7}"/>
              </a:ext>
            </a:extLst>
          </p:cNvPr>
          <p:cNvSpPr/>
          <p:nvPr/>
        </p:nvSpPr>
        <p:spPr>
          <a:xfrm rot="643312">
            <a:off x="2908825" y="660539"/>
            <a:ext cx="1516167" cy="843112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aseline="30000" dirty="0"/>
              <a:t>97-99</a:t>
            </a:r>
            <a:r>
              <a:rPr lang="en-US" sz="1400" dirty="0"/>
              <a:t>Tc</a:t>
            </a:r>
            <a:br>
              <a:rPr lang="en-US" sz="1400" dirty="0"/>
            </a:br>
            <a:r>
              <a:rPr lang="en-US" sz="1400" dirty="0"/>
              <a:t>accepted by PRC</a:t>
            </a:r>
          </a:p>
          <a:p>
            <a:r>
              <a:rPr lang="en-US" sz="1400" dirty="0"/>
              <a:t>100 – 120 MHz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6E3C2F-18EF-4633-A0CC-FECB9928AABA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PI-LIST high-resolution spectroscopy at JGU</a:t>
            </a:r>
            <a:endParaRPr lang="en-GB" sz="2800" b="1" dirty="0"/>
          </a:p>
        </p:txBody>
      </p:sp>
      <p:pic>
        <p:nvPicPr>
          <p:cNvPr id="10" name="Grafik 7">
            <a:extLst>
              <a:ext uri="{FF2B5EF4-FFF2-40B4-BE49-F238E27FC236}">
                <a16:creationId xmlns:a16="http://schemas.microsoft.com/office/drawing/2014/main" id="{1DC1D703-1051-4354-A560-DF344DBEBCD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2"/>
          <a:stretch/>
        </p:blipFill>
        <p:spPr>
          <a:xfrm>
            <a:off x="4711566" y="731311"/>
            <a:ext cx="4308612" cy="2922490"/>
          </a:xfrm>
          <a:prstGeom prst="rect">
            <a:avLst/>
          </a:prstGeom>
        </p:spPr>
      </p:pic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10B30D5-BE77-49FA-8E22-8C60199E4A7A}"/>
              </a:ext>
            </a:extLst>
          </p:cNvPr>
          <p:cNvSpPr/>
          <p:nvPr/>
        </p:nvSpPr>
        <p:spPr>
          <a:xfrm rot="643312">
            <a:off x="7750937" y="891910"/>
            <a:ext cx="1308128" cy="765587"/>
          </a:xfrm>
          <a:prstGeom prst="round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aseline="30000" dirty="0"/>
              <a:t>163,165,166m</a:t>
            </a:r>
            <a:r>
              <a:rPr lang="en-US" sz="1400" dirty="0"/>
              <a:t>Ho</a:t>
            </a:r>
            <a:br>
              <a:rPr lang="en-US" sz="1400" dirty="0"/>
            </a:br>
            <a:r>
              <a:rPr lang="en-US" sz="1400" dirty="0"/>
              <a:t>PhD R. Heinke</a:t>
            </a:r>
          </a:p>
          <a:p>
            <a:r>
              <a:rPr lang="en-US" sz="1400" dirty="0"/>
              <a:t>160 MHz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3876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5723FB-33EA-4D4A-9581-AA1ECD2DC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24/6/2020 | 64th meeting of the INTC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AAA3EA-0334-43D6-9644-0E362789F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C2119-00CA-4B92-A4E7-0A67E888CF9C}" type="slidenum">
              <a:rPr lang="en-GB" smtClean="0"/>
              <a:pPr/>
              <a:t>9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2EE02EE-D450-49F7-B9D6-9280DBD6D686}"/>
              </a:ext>
            </a:extLst>
          </p:cNvPr>
          <p:cNvGrpSpPr/>
          <p:nvPr/>
        </p:nvGrpSpPr>
        <p:grpSpPr>
          <a:xfrm>
            <a:off x="243282" y="591253"/>
            <a:ext cx="4371975" cy="2228850"/>
            <a:chOff x="3159131" y="832065"/>
            <a:chExt cx="4371975" cy="2228850"/>
          </a:xfrm>
        </p:grpSpPr>
        <p:pic>
          <p:nvPicPr>
            <p:cNvPr id="6" name="Picture 2" descr="Machine generated alternative text:&#10;Extraction &#10;electrode tip &#10;15mm &#10;Hot cavity &#10;Metal &#10;mirrors &#10;LIST unit &#10;45mm &#10;Central orifice &#10;(Ø 6mm) &#10;Lateral orifices &#10;(Ø 9mm) ">
              <a:extLst>
                <a:ext uri="{FF2B5EF4-FFF2-40B4-BE49-F238E27FC236}">
                  <a16:creationId xmlns:a16="http://schemas.microsoft.com/office/drawing/2014/main" id="{3F24AEE2-12FC-4B98-BDAD-05EAFC1763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9131" y="832065"/>
              <a:ext cx="4371975" cy="2228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7DE68364-63DE-4582-BBCA-FE3C01F46A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19258" y="2144418"/>
              <a:ext cx="2905932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6E94F729-DF6D-4406-9817-8976EDE233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42866" y="1862865"/>
              <a:ext cx="3882324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FE003F5-8D1F-47B1-BC70-02D74621D3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42506" y="1470241"/>
              <a:ext cx="0" cy="71292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1CD268C-D873-49C5-B741-D413BE1C94CE}"/>
              </a:ext>
            </a:extLst>
          </p:cNvPr>
          <p:cNvSpPr txBox="1"/>
          <p:nvPr/>
        </p:nvSpPr>
        <p:spPr>
          <a:xfrm>
            <a:off x="144206" y="2845214"/>
            <a:ext cx="6516015" cy="3788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Extensive simulation studies and off-line tests performed at JGU,</a:t>
            </a:r>
            <a:br>
              <a:rPr lang="en-US" dirty="0"/>
            </a:br>
            <a:r>
              <a:rPr lang="en-US" dirty="0"/>
              <a:t>&gt; 1 year of routine operation without problems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PI-LIST unit assembled at CERN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Adaption of ISOLDE-type extractor approved by RBS team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Test planned on Off-line 2 separator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/>
              <a:t>Test planned at on-line frontend </a:t>
            </a:r>
            <a:r>
              <a:rPr lang="en-GB" i="1" dirty="0"/>
              <a:t>within LS2</a:t>
            </a:r>
            <a:br>
              <a:rPr lang="en-GB" i="1" dirty="0"/>
            </a:br>
            <a:r>
              <a:rPr lang="en-GB" sz="1400" dirty="0">
                <a:sym typeface="Wingdings" panose="05000000000000000000" pitchFamily="2" charset="2"/>
              </a:rPr>
              <a:t></a:t>
            </a:r>
            <a:r>
              <a:rPr lang="en-GB" dirty="0">
                <a:sym typeface="Wingdings" panose="05000000000000000000" pitchFamily="2" charset="2"/>
              </a:rPr>
              <a:t> optimum moment for integration!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sym typeface="Wingdings" panose="05000000000000000000" pitchFamily="2" charset="2"/>
              </a:rPr>
              <a:t>Activity within EU Marie Curie Network </a:t>
            </a:r>
            <a:r>
              <a:rPr lang="en-GB" i="1" dirty="0">
                <a:sym typeface="Wingdings" panose="05000000000000000000" pitchFamily="2" charset="2"/>
              </a:rPr>
              <a:t>LISA</a:t>
            </a:r>
            <a:br>
              <a:rPr lang="en-GB" dirty="0">
                <a:sym typeface="Wingdings" panose="05000000000000000000" pitchFamily="2" charset="2"/>
              </a:rPr>
            </a:br>
            <a:r>
              <a:rPr lang="en-GB" sz="1400" dirty="0">
                <a:sym typeface="Wingdings" panose="05000000000000000000" pitchFamily="2" charset="2"/>
              </a:rPr>
              <a:t> </a:t>
            </a:r>
            <a:r>
              <a:rPr lang="en-GB" dirty="0">
                <a:sym typeface="Wingdings" panose="05000000000000000000" pitchFamily="2" charset="2"/>
              </a:rPr>
              <a:t>dedicated manpower and support!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344B793-2467-47D6-9FEE-18667D7916D9}"/>
              </a:ext>
            </a:extLst>
          </p:cNvPr>
          <p:cNvGrpSpPr/>
          <p:nvPr/>
        </p:nvGrpSpPr>
        <p:grpSpPr>
          <a:xfrm>
            <a:off x="5995648" y="711205"/>
            <a:ext cx="1821695" cy="1821696"/>
            <a:chOff x="5970859" y="653073"/>
            <a:chExt cx="1821695" cy="182169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CC3FFEB-4AAE-42C4-8D5F-53EE6875E0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0859" y="653073"/>
              <a:ext cx="1821695" cy="1821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ABE6C46-22FD-4BE1-A89D-31B6C1E5BD1A}"/>
                </a:ext>
              </a:extLst>
            </p:cNvPr>
            <p:cNvSpPr txBox="1"/>
            <p:nvPr/>
          </p:nvSpPr>
          <p:spPr>
            <a:xfrm>
              <a:off x="5970859" y="653073"/>
              <a:ext cx="13811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n>
                    <a:solidFill>
                      <a:schemeClr val="bg1">
                        <a:lumMod val="95000"/>
                      </a:schemeClr>
                    </a:solidFill>
                  </a:ln>
                </a:rPr>
                <a:t>Extractor at JGU</a:t>
              </a:r>
              <a:endParaRPr lang="en-GB" sz="1400" b="1" dirty="0">
                <a:ln>
                  <a:solidFill>
                    <a:schemeClr val="bg1">
                      <a:lumMod val="95000"/>
                    </a:schemeClr>
                  </a:solidFill>
                </a:ln>
              </a:endParaRP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9BEED55-B28E-460D-9E91-57B2C96626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6339" y="4823326"/>
            <a:ext cx="1671714" cy="122819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F0909CF-1DFC-4CB9-9470-DF67222CC80B}"/>
              </a:ext>
            </a:extLst>
          </p:cNvPr>
          <p:cNvGrpSpPr/>
          <p:nvPr/>
        </p:nvGrpSpPr>
        <p:grpSpPr>
          <a:xfrm>
            <a:off x="6590076" y="3028579"/>
            <a:ext cx="2271169" cy="1821696"/>
            <a:chOff x="5893181" y="2605592"/>
            <a:chExt cx="2637564" cy="211558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1EF25D7-DB57-47E5-9ABF-EB4707065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93181" y="2605592"/>
              <a:ext cx="2527754" cy="211558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F53F320-69A1-4328-9219-7AFAC3111F0D}"/>
                </a:ext>
              </a:extLst>
            </p:cNvPr>
            <p:cNvSpPr txBox="1"/>
            <p:nvPr/>
          </p:nvSpPr>
          <p:spPr>
            <a:xfrm rot="19126416">
              <a:off x="7113690" y="4086026"/>
              <a:ext cx="1417055" cy="3574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ISOLDE design</a:t>
              </a:r>
              <a:endParaRPr lang="en-GB" sz="1400" dirty="0"/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81219C9-B0F0-404A-AEAE-98F1DDB03CAB}"/>
              </a:ext>
            </a:extLst>
          </p:cNvPr>
          <p:cNvCxnSpPr>
            <a:cxnSpLocks/>
          </p:cNvCxnSpPr>
          <p:nvPr/>
        </p:nvCxnSpPr>
        <p:spPr>
          <a:xfrm>
            <a:off x="306001" y="453810"/>
            <a:ext cx="8592561" cy="0"/>
          </a:xfrm>
          <a:prstGeom prst="line">
            <a:avLst/>
          </a:prstGeom>
          <a:ln w="38100">
            <a:solidFill>
              <a:srgbClr val="0040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C21DF56-E0B1-4358-A442-A3AC729EA997}"/>
              </a:ext>
            </a:extLst>
          </p:cNvPr>
          <p:cNvSpPr txBox="1"/>
          <p:nvPr/>
        </p:nvSpPr>
        <p:spPr>
          <a:xfrm>
            <a:off x="1072515" y="-15166"/>
            <a:ext cx="7896225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800" b="1" dirty="0"/>
              <a:t>Implementation at ISOLDE: Adapted extractor</a:t>
            </a:r>
            <a:endParaRPr lang="en-GB" sz="2800" b="1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8AC1616-5D97-4D84-8211-73A2EBE9FF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6340" y="6146571"/>
            <a:ext cx="1671714" cy="487501"/>
          </a:xfrm>
          <a:prstGeom prst="rect">
            <a:avLst/>
          </a:prstGeom>
        </p:spPr>
      </p:pic>
      <p:pic>
        <p:nvPicPr>
          <p:cNvPr id="22" name="Grafik 3">
            <a:extLst>
              <a:ext uri="{FF2B5EF4-FFF2-40B4-BE49-F238E27FC236}">
                <a16:creationId xmlns:a16="http://schemas.microsoft.com/office/drawing/2014/main" id="{42B64948-F1F1-498F-B892-B67DFA59DA3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98" t="19235" r="6457" b="27686"/>
          <a:stretch/>
        </p:blipFill>
        <p:spPr>
          <a:xfrm>
            <a:off x="7612563" y="559265"/>
            <a:ext cx="600691" cy="60069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4598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3190</TotalTime>
  <Words>1194</Words>
  <Application>Microsoft Office PowerPoint</Application>
  <PresentationFormat>On-screen Show (4:3)</PresentationFormat>
  <Paragraphs>219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Arial Narrow</vt:lpstr>
      <vt:lpstr>Calibri</vt:lpstr>
      <vt:lpstr>Calibri Light</vt:lpstr>
      <vt:lpstr>Cambria Math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Reinhard Heinke</dc:creator>
  <cp:lastModifiedBy>Reinhard Heinke</cp:lastModifiedBy>
  <cp:revision>141</cp:revision>
  <dcterms:created xsi:type="dcterms:W3CDTF">2020-06-12T14:21:27Z</dcterms:created>
  <dcterms:modified xsi:type="dcterms:W3CDTF">2020-06-24T11:18:36Z</dcterms:modified>
</cp:coreProperties>
</file>