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14"/>
  </p:notesMasterIdLst>
  <p:sldIdLst>
    <p:sldId id="256" r:id="rId2"/>
    <p:sldId id="273" r:id="rId3"/>
    <p:sldId id="336" r:id="rId4"/>
    <p:sldId id="331" r:id="rId5"/>
    <p:sldId id="335" r:id="rId6"/>
    <p:sldId id="337" r:id="rId7"/>
    <p:sldId id="333" r:id="rId8"/>
    <p:sldId id="334" r:id="rId9"/>
    <p:sldId id="329" r:id="rId10"/>
    <p:sldId id="288" r:id="rId11"/>
    <p:sldId id="266" r:id="rId12"/>
    <p:sldId id="275" r:id="rId13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2BC8BB-09E9-4DB0-AA47-10F437105CCE}">
          <p14:sldIdLst>
            <p14:sldId id="256"/>
            <p14:sldId id="273"/>
            <p14:sldId id="336"/>
            <p14:sldId id="331"/>
            <p14:sldId id="335"/>
            <p14:sldId id="337"/>
            <p14:sldId id="333"/>
            <p14:sldId id="334"/>
            <p14:sldId id="329"/>
            <p14:sldId id="288"/>
            <p14:sldId id="266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12"/>
    <a:srgbClr val="004479"/>
    <a:srgbClr val="FF7C00"/>
    <a:srgbClr val="FFD30E"/>
    <a:srgbClr val="407AAA"/>
    <a:srgbClr val="4D596F"/>
    <a:srgbClr val="AAAAAA"/>
    <a:srgbClr val="003359"/>
    <a:srgbClr val="A7B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55665" autoAdjust="0"/>
  </p:normalViewPr>
  <p:slideViewPr>
    <p:cSldViewPr snapToGrid="0" snapToObjects="1" showGuides="1">
      <p:cViewPr varScale="1">
        <p:scale>
          <a:sx n="64" d="100"/>
          <a:sy n="64" d="100"/>
        </p:scale>
        <p:origin x="1987" y="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0D663C-33BC-4F03-8E97-521583C370E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515E86C-28DD-42BD-81DF-194DB074C8A9}">
      <dgm:prSet phldrT="[Text]"/>
      <dgm:spPr>
        <a:noFill/>
        <a:ln w="38100">
          <a:solidFill>
            <a:srgbClr val="FF7C00"/>
          </a:solidFill>
        </a:ln>
      </dgm:spPr>
      <dgm:t>
        <a:bodyPr/>
        <a:lstStyle/>
        <a:p>
          <a:r>
            <a:rPr lang="en-GB" altLang="en-US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Growing amount of autonomous vehicles, automatization </a:t>
          </a:r>
          <a:endParaRPr lang="en-US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2BAA83-0611-4516-AAA1-688DBA154783}" type="parTrans" cxnId="{E8AAC31F-6DA2-4D00-9A1B-CC4F6FE924A9}">
      <dgm:prSet/>
      <dgm:spPr/>
      <dgm:t>
        <a:bodyPr/>
        <a:lstStyle/>
        <a:p>
          <a:endParaRPr lang="en-US"/>
        </a:p>
      </dgm:t>
    </dgm:pt>
    <dgm:pt modelId="{9B4C9E46-CD16-4B95-A113-9A07201339C3}" type="sibTrans" cxnId="{E8AAC31F-6DA2-4D00-9A1B-CC4F6FE924A9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97792285-D9EA-49B4-BCB5-B43417D504E2}">
      <dgm:prSet phldrT="[Text]"/>
      <dgm:spPr>
        <a:noFill/>
        <a:ln w="38100">
          <a:solidFill>
            <a:srgbClr val="004479"/>
          </a:solidFill>
        </a:ln>
      </dgm:spPr>
      <dgm:t>
        <a:bodyPr/>
        <a:lstStyle/>
        <a:p>
          <a:r>
            <a:rPr lang="en-GB" altLang="en-US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High demand of hard magnets </a:t>
          </a:r>
          <a:endParaRPr lang="en-US" baseline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BC5A90-C09D-4D69-A0A6-44BEDE5D55A7}" type="parTrans" cxnId="{C49FB2DE-485E-47B5-B0A2-7E3BF2ECD6BF}">
      <dgm:prSet/>
      <dgm:spPr/>
      <dgm:t>
        <a:bodyPr/>
        <a:lstStyle/>
        <a:p>
          <a:endParaRPr lang="en-US"/>
        </a:p>
      </dgm:t>
    </dgm:pt>
    <dgm:pt modelId="{465ED466-5C4D-40EB-BA7A-587A75D74346}" type="sibTrans" cxnId="{C49FB2DE-485E-47B5-B0A2-7E3BF2ECD6BF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265409F3-47A6-4196-B2AC-523785444AF3}">
      <dgm:prSet phldrT="[Text]"/>
      <dgm:spPr>
        <a:noFill/>
        <a:ln w="38100">
          <a:solidFill>
            <a:srgbClr val="C00000"/>
          </a:solidFill>
        </a:ln>
      </dgm:spPr>
      <dgm:t>
        <a:bodyPr/>
        <a:lstStyle/>
        <a:p>
          <a:r>
            <a:rPr lang="en-GB" altLang="en-US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Depletion of rare-earth metals </a:t>
          </a:r>
          <a:endParaRPr lang="en-DE" altLang="en-US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altLang="en-US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(Nd, Dy, Tb etc)</a:t>
          </a:r>
          <a:endParaRPr lang="en-US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D00946-B25B-48CF-A66D-5E361771B8BC}" type="parTrans" cxnId="{AAA3D64F-8487-49DE-ACC9-44F6BAFDA7C6}">
      <dgm:prSet/>
      <dgm:spPr/>
      <dgm:t>
        <a:bodyPr/>
        <a:lstStyle/>
        <a:p>
          <a:endParaRPr lang="en-US"/>
        </a:p>
      </dgm:t>
    </dgm:pt>
    <dgm:pt modelId="{10E83075-3B12-47FB-B2D4-5CA0574E0BE5}" type="sibTrans" cxnId="{AAA3D64F-8487-49DE-ACC9-44F6BAFDA7C6}">
      <dgm:prSet/>
      <dgm:spPr/>
      <dgm:t>
        <a:bodyPr/>
        <a:lstStyle/>
        <a:p>
          <a:endParaRPr lang="en-US"/>
        </a:p>
      </dgm:t>
    </dgm:pt>
    <dgm:pt modelId="{94161331-E419-456B-9C30-D932BF3ED9A6}" type="pres">
      <dgm:prSet presAssocID="{C10D663C-33BC-4F03-8E97-521583C370EB}" presName="Name0" presStyleCnt="0">
        <dgm:presLayoutVars>
          <dgm:dir/>
          <dgm:resizeHandles val="exact"/>
        </dgm:presLayoutVars>
      </dgm:prSet>
      <dgm:spPr/>
    </dgm:pt>
    <dgm:pt modelId="{8B8B3387-510C-4B57-A1B5-01197A1EA4A5}" type="pres">
      <dgm:prSet presAssocID="{4515E86C-28DD-42BD-81DF-194DB074C8A9}" presName="node" presStyleLbl="node1" presStyleIdx="0" presStyleCnt="3" custLinFactNeighborX="-2386">
        <dgm:presLayoutVars>
          <dgm:bulletEnabled val="1"/>
        </dgm:presLayoutVars>
      </dgm:prSet>
      <dgm:spPr/>
    </dgm:pt>
    <dgm:pt modelId="{C880DCD9-021C-4FF9-9E21-D42DCDD19C87}" type="pres">
      <dgm:prSet presAssocID="{9B4C9E46-CD16-4B95-A113-9A07201339C3}" presName="sibTrans" presStyleLbl="sibTrans2D1" presStyleIdx="0" presStyleCnt="2"/>
      <dgm:spPr/>
    </dgm:pt>
    <dgm:pt modelId="{9078C300-1164-4DE4-8E04-841EAE94DC8A}" type="pres">
      <dgm:prSet presAssocID="{9B4C9E46-CD16-4B95-A113-9A07201339C3}" presName="connectorText" presStyleLbl="sibTrans2D1" presStyleIdx="0" presStyleCnt="2"/>
      <dgm:spPr/>
    </dgm:pt>
    <dgm:pt modelId="{09DB9DA9-EFEF-469B-B5A7-02A8DE304582}" type="pres">
      <dgm:prSet presAssocID="{97792285-D9EA-49B4-BCB5-B43417D504E2}" presName="node" presStyleLbl="node1" presStyleIdx="1" presStyleCnt="3">
        <dgm:presLayoutVars>
          <dgm:bulletEnabled val="1"/>
        </dgm:presLayoutVars>
      </dgm:prSet>
      <dgm:spPr/>
    </dgm:pt>
    <dgm:pt modelId="{2C8E0CCF-C67B-40B3-A1AF-2BFE35809F51}" type="pres">
      <dgm:prSet presAssocID="{465ED466-5C4D-40EB-BA7A-587A75D74346}" presName="sibTrans" presStyleLbl="sibTrans2D1" presStyleIdx="1" presStyleCnt="2"/>
      <dgm:spPr/>
    </dgm:pt>
    <dgm:pt modelId="{E754FFDA-706A-45B1-8797-969276BA4887}" type="pres">
      <dgm:prSet presAssocID="{465ED466-5C4D-40EB-BA7A-587A75D74346}" presName="connectorText" presStyleLbl="sibTrans2D1" presStyleIdx="1" presStyleCnt="2"/>
      <dgm:spPr/>
    </dgm:pt>
    <dgm:pt modelId="{DBCDBFFB-3867-4C08-9ABF-545BEAF498B4}" type="pres">
      <dgm:prSet presAssocID="{265409F3-47A6-4196-B2AC-523785444AF3}" presName="node" presStyleLbl="node1" presStyleIdx="2" presStyleCnt="3">
        <dgm:presLayoutVars>
          <dgm:bulletEnabled val="1"/>
        </dgm:presLayoutVars>
      </dgm:prSet>
      <dgm:spPr/>
    </dgm:pt>
  </dgm:ptLst>
  <dgm:cxnLst>
    <dgm:cxn modelId="{E8AAC31F-6DA2-4D00-9A1B-CC4F6FE924A9}" srcId="{C10D663C-33BC-4F03-8E97-521583C370EB}" destId="{4515E86C-28DD-42BD-81DF-194DB074C8A9}" srcOrd="0" destOrd="0" parTransId="{C72BAA83-0611-4516-AAA1-688DBA154783}" sibTransId="{9B4C9E46-CD16-4B95-A113-9A07201339C3}"/>
    <dgm:cxn modelId="{E4579635-CDD8-491A-9DC5-E477BF40036D}" type="presOf" srcId="{C10D663C-33BC-4F03-8E97-521583C370EB}" destId="{94161331-E419-456B-9C30-D932BF3ED9A6}" srcOrd="0" destOrd="0" presId="urn:microsoft.com/office/officeart/2005/8/layout/process1"/>
    <dgm:cxn modelId="{38DDE63E-5BB5-4E27-A04F-6BB10374EC24}" type="presOf" srcId="{465ED466-5C4D-40EB-BA7A-587A75D74346}" destId="{2C8E0CCF-C67B-40B3-A1AF-2BFE35809F51}" srcOrd="0" destOrd="0" presId="urn:microsoft.com/office/officeart/2005/8/layout/process1"/>
    <dgm:cxn modelId="{AAA3D64F-8487-49DE-ACC9-44F6BAFDA7C6}" srcId="{C10D663C-33BC-4F03-8E97-521583C370EB}" destId="{265409F3-47A6-4196-B2AC-523785444AF3}" srcOrd="2" destOrd="0" parTransId="{4BD00946-B25B-48CF-A66D-5E361771B8BC}" sibTransId="{10E83075-3B12-47FB-B2D4-5CA0574E0BE5}"/>
    <dgm:cxn modelId="{81182189-5454-45E7-A1CA-F69FD007D10B}" type="presOf" srcId="{9B4C9E46-CD16-4B95-A113-9A07201339C3}" destId="{C880DCD9-021C-4FF9-9E21-D42DCDD19C87}" srcOrd="0" destOrd="0" presId="urn:microsoft.com/office/officeart/2005/8/layout/process1"/>
    <dgm:cxn modelId="{8ABB638E-9DFD-4475-9A34-9E507F438167}" type="presOf" srcId="{4515E86C-28DD-42BD-81DF-194DB074C8A9}" destId="{8B8B3387-510C-4B57-A1B5-01197A1EA4A5}" srcOrd="0" destOrd="0" presId="urn:microsoft.com/office/officeart/2005/8/layout/process1"/>
    <dgm:cxn modelId="{0C288D8E-87C2-4E77-8CE8-948A239834E3}" type="presOf" srcId="{97792285-D9EA-49B4-BCB5-B43417D504E2}" destId="{09DB9DA9-EFEF-469B-B5A7-02A8DE304582}" srcOrd="0" destOrd="0" presId="urn:microsoft.com/office/officeart/2005/8/layout/process1"/>
    <dgm:cxn modelId="{84C0E791-F7CD-4490-B88A-2D335E9AF842}" type="presOf" srcId="{9B4C9E46-CD16-4B95-A113-9A07201339C3}" destId="{9078C300-1164-4DE4-8E04-841EAE94DC8A}" srcOrd="1" destOrd="0" presId="urn:microsoft.com/office/officeart/2005/8/layout/process1"/>
    <dgm:cxn modelId="{B18788B7-D15D-497B-8200-A82AF04F2759}" type="presOf" srcId="{465ED466-5C4D-40EB-BA7A-587A75D74346}" destId="{E754FFDA-706A-45B1-8797-969276BA4887}" srcOrd="1" destOrd="0" presId="urn:microsoft.com/office/officeart/2005/8/layout/process1"/>
    <dgm:cxn modelId="{7C0F95C6-ABAA-40E9-9E22-08DE7839F3C9}" type="presOf" srcId="{265409F3-47A6-4196-B2AC-523785444AF3}" destId="{DBCDBFFB-3867-4C08-9ABF-545BEAF498B4}" srcOrd="0" destOrd="0" presId="urn:microsoft.com/office/officeart/2005/8/layout/process1"/>
    <dgm:cxn modelId="{C49FB2DE-485E-47B5-B0A2-7E3BF2ECD6BF}" srcId="{C10D663C-33BC-4F03-8E97-521583C370EB}" destId="{97792285-D9EA-49B4-BCB5-B43417D504E2}" srcOrd="1" destOrd="0" parTransId="{A8BC5A90-C09D-4D69-A0A6-44BEDE5D55A7}" sibTransId="{465ED466-5C4D-40EB-BA7A-587A75D74346}"/>
    <dgm:cxn modelId="{1502BB25-CC58-49A6-8CE8-BDA066C85B65}" type="presParOf" srcId="{94161331-E419-456B-9C30-D932BF3ED9A6}" destId="{8B8B3387-510C-4B57-A1B5-01197A1EA4A5}" srcOrd="0" destOrd="0" presId="urn:microsoft.com/office/officeart/2005/8/layout/process1"/>
    <dgm:cxn modelId="{BF36E921-F6B6-494C-9F8F-1BA2657B6C3E}" type="presParOf" srcId="{94161331-E419-456B-9C30-D932BF3ED9A6}" destId="{C880DCD9-021C-4FF9-9E21-D42DCDD19C87}" srcOrd="1" destOrd="0" presId="urn:microsoft.com/office/officeart/2005/8/layout/process1"/>
    <dgm:cxn modelId="{D71796B1-D54C-42F2-8ED0-7218A803F8E4}" type="presParOf" srcId="{C880DCD9-021C-4FF9-9E21-D42DCDD19C87}" destId="{9078C300-1164-4DE4-8E04-841EAE94DC8A}" srcOrd="0" destOrd="0" presId="urn:microsoft.com/office/officeart/2005/8/layout/process1"/>
    <dgm:cxn modelId="{D901B054-ED53-4AE3-B827-1677EC815C37}" type="presParOf" srcId="{94161331-E419-456B-9C30-D932BF3ED9A6}" destId="{09DB9DA9-EFEF-469B-B5A7-02A8DE304582}" srcOrd="2" destOrd="0" presId="urn:microsoft.com/office/officeart/2005/8/layout/process1"/>
    <dgm:cxn modelId="{2548E111-E561-4DCA-BC9A-B537CD57404E}" type="presParOf" srcId="{94161331-E419-456B-9C30-D932BF3ED9A6}" destId="{2C8E0CCF-C67B-40B3-A1AF-2BFE35809F51}" srcOrd="3" destOrd="0" presId="urn:microsoft.com/office/officeart/2005/8/layout/process1"/>
    <dgm:cxn modelId="{E56CCD75-252A-463C-93D3-8B894FE88556}" type="presParOf" srcId="{2C8E0CCF-C67B-40B3-A1AF-2BFE35809F51}" destId="{E754FFDA-706A-45B1-8797-969276BA4887}" srcOrd="0" destOrd="0" presId="urn:microsoft.com/office/officeart/2005/8/layout/process1"/>
    <dgm:cxn modelId="{0A3579A7-196D-46C8-977E-98869E4B4D36}" type="presParOf" srcId="{94161331-E419-456B-9C30-D932BF3ED9A6}" destId="{DBCDBFFB-3867-4C08-9ABF-545BEAF498B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B3387-510C-4B57-A1B5-01197A1EA4A5}">
      <dsp:nvSpPr>
        <dsp:cNvPr id="0" name=""/>
        <dsp:cNvSpPr/>
      </dsp:nvSpPr>
      <dsp:spPr>
        <a:xfrm>
          <a:off x="0" y="232019"/>
          <a:ext cx="1341318" cy="1031138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rgbClr val="FF7C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300" kern="120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Growing amount of autonomous vehicles, automatization </a:t>
          </a:r>
          <a:endParaRPr lang="en-US" sz="1300" kern="1200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201" y="262220"/>
        <a:ext cx="1280916" cy="970736"/>
      </dsp:txXfrm>
    </dsp:sp>
    <dsp:sp modelId="{C880DCD9-021C-4FF9-9E21-D42DCDD19C87}">
      <dsp:nvSpPr>
        <dsp:cNvPr id="0" name=""/>
        <dsp:cNvSpPr/>
      </dsp:nvSpPr>
      <dsp:spPr>
        <a:xfrm>
          <a:off x="1476572" y="581265"/>
          <a:ext cx="286737" cy="332646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476572" y="647794"/>
        <a:ext cx="200716" cy="199588"/>
      </dsp:txXfrm>
    </dsp:sp>
    <dsp:sp modelId="{09DB9DA9-EFEF-469B-B5A7-02A8DE304582}">
      <dsp:nvSpPr>
        <dsp:cNvPr id="0" name=""/>
        <dsp:cNvSpPr/>
      </dsp:nvSpPr>
      <dsp:spPr>
        <a:xfrm>
          <a:off x="1882333" y="232019"/>
          <a:ext cx="1341318" cy="1031138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rgbClr val="00447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300" kern="120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High demand of hard magnets </a:t>
          </a:r>
          <a:endParaRPr lang="en-US" sz="1300" kern="1200" baseline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12534" y="262220"/>
        <a:ext cx="1280916" cy="970736"/>
      </dsp:txXfrm>
    </dsp:sp>
    <dsp:sp modelId="{2C8E0CCF-C67B-40B3-A1AF-2BFE35809F51}">
      <dsp:nvSpPr>
        <dsp:cNvPr id="0" name=""/>
        <dsp:cNvSpPr/>
      </dsp:nvSpPr>
      <dsp:spPr>
        <a:xfrm>
          <a:off x="3357783" y="581265"/>
          <a:ext cx="284359" cy="332646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357783" y="647794"/>
        <a:ext cx="199051" cy="199588"/>
      </dsp:txXfrm>
    </dsp:sp>
    <dsp:sp modelId="{DBCDBFFB-3867-4C08-9ABF-545BEAF498B4}">
      <dsp:nvSpPr>
        <dsp:cNvPr id="0" name=""/>
        <dsp:cNvSpPr/>
      </dsp:nvSpPr>
      <dsp:spPr>
        <a:xfrm>
          <a:off x="3760178" y="232019"/>
          <a:ext cx="1341318" cy="1031138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300" kern="120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Depletion of rare-earth metals </a:t>
          </a:r>
          <a:endParaRPr lang="en-DE" altLang="en-US" sz="1300" kern="1200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300" kern="120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(Nd, Dy, Tb etc)</a:t>
          </a:r>
          <a:endParaRPr lang="en-US" sz="1300" kern="1200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0379" y="262220"/>
        <a:ext cx="1280916" cy="970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48000-DA9F-EC4E-B523-8C052A90EE31}" type="datetimeFigureOut">
              <a:rPr lang="de-DE" smtClean="0"/>
              <a:t>24.06.2020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74058-EEFA-1547-9728-76A16B36686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657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733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658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259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240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5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301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90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4669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74058-EEFA-1547-9728-76A16B366864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842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1D0F-B10B-3347-9C68-468F73CE40B4}" type="slidenum">
              <a:rPr lang="de-DE"/>
              <a:pPr/>
              <a:t>9</a:t>
            </a:fld>
            <a:endParaRPr lang="de-DE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3393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995C2-A8CB-490C-8DC1-5CA9D1706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0B3B29-B813-4370-BF28-74BF8AD4FF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83FA9-7C11-B04D-BE6F-500EF6F49D2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7C32B-FB36-47BB-A447-1D77F4AAA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FG Werkstoffe der Elektrotechnik  		Dmitry Zyabkin</a:t>
            </a:r>
            <a:endParaRPr lang="de-DE" dirty="0"/>
          </a:p>
        </p:txBody>
      </p:sp>
      <p:sp>
        <p:nvSpPr>
          <p:cNvPr id="8" name="Date Placeholder 12">
            <a:extLst>
              <a:ext uri="{FF2B5EF4-FFF2-40B4-BE49-F238E27FC236}">
                <a16:creationId xmlns:a16="http://schemas.microsoft.com/office/drawing/2014/main" id="{755DEFA9-2216-42E1-A64F-C4F7A12D3D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67928" y="468055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2852-74B8-49AB-93BC-F93163E825A4}" type="datetime3">
              <a:rPr lang="en-US" smtClean="0"/>
              <a:t>24 June 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2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DFF4A9-FFBA-D44F-83CC-1D8F0A082101}" type="datetime1">
              <a:rPr lang="de-DE"/>
              <a:pPr/>
              <a:t>24.06.2020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A6A80F0-F976-F248-B02D-70178571BE0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12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ABCE5-D2C3-7D4E-BBE5-92226AE36A8A}" type="datetime1">
              <a:rPr lang="de-DE"/>
              <a:pPr/>
              <a:t>24.06.2020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www.tu-ilmenau.de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8CBC2B25-583A-6F46-82AE-E85F017926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75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accent3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C8083FA9-7C11-B04D-BE6F-500EF6F49D2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D8115AD6-9C29-514F-B636-3753A40D3444}"/>
              </a:ext>
            </a:extLst>
          </p:cNvPr>
          <p:cNvSpPr/>
          <p:nvPr/>
        </p:nvSpPr>
        <p:spPr>
          <a:xfrm>
            <a:off x="0" y="4516438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6350">
            <a:solidFill>
              <a:srgbClr val="007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6E020307-2C4B-064E-8E6B-916D2997EC36}"/>
              </a:ext>
            </a:extLst>
          </p:cNvPr>
          <p:cNvSpPr/>
          <p:nvPr userDrawn="1"/>
        </p:nvSpPr>
        <p:spPr>
          <a:xfrm>
            <a:off x="0" y="4516438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6350">
            <a:solidFill>
              <a:srgbClr val="0074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B323844-2DE0-6549-BCD6-CBF4B20B757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82886" y="4601420"/>
            <a:ext cx="2023268" cy="476063"/>
          </a:xfrm>
          <a:prstGeom prst="rect">
            <a:avLst/>
          </a:prstGeom>
        </p:spPr>
      </p:pic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7DB557C9-C2CD-C245-82F3-61BC8B45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496084"/>
            <a:ext cx="8248469" cy="993775"/>
          </a:xfrm>
          <a:prstGeom prst="rect">
            <a:avLst/>
          </a:prstGeom>
        </p:spPr>
        <p:txBody>
          <a:bodyPr vert="horz" lIns="0" tIns="45720" rIns="0" bIns="45720" rtlCol="0" anchor="t" anchorCtr="0"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de-DE" dirty="0"/>
              <a:t>Title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072F4E-5E18-FA48-9E6A-CDD7D217E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8860" y="4679757"/>
            <a:ext cx="277779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="1">
                <a:solidFill>
                  <a:schemeClr val="accent3"/>
                </a:solidFill>
              </a:defRPr>
            </a:lvl1pPr>
          </a:lstStyle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477E9633-A2B6-4274-BF71-1C779D5B53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67928" y="468055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928BB-5677-453C-9FA1-221295E5230A}" type="datetime3">
              <a:rPr lang="en-US" smtClean="0"/>
              <a:t>24 June 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82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5465" userDrawn="1">
          <p15:clr>
            <a:srgbClr val="F26B43"/>
          </p15:clr>
        </p15:guide>
        <p15:guide id="4" orient="horz" pos="3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4597E-BA1C-4C30-A909-14735F372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193948"/>
            <a:ext cx="8248469" cy="479495"/>
          </a:xfrm>
        </p:spPr>
        <p:txBody>
          <a:bodyPr>
            <a:normAutofit fontScale="90000"/>
          </a:bodyPr>
          <a:lstStyle/>
          <a:p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EUROPEAN ORGANIZATION FOR NUCLEAR RESEARCH</a:t>
            </a:r>
            <a:b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en-US" sz="1400" b="0" dirty="0">
                <a:solidFill>
                  <a:schemeClr val="tx2"/>
                </a:solidFill>
                <a:latin typeface="Arial" panose="020B0604020202020204" pitchFamily="34" charset="0"/>
              </a:rPr>
              <a:t> Proposal to the ISOLDE and Neutron Time-of-Flight Committee</a:t>
            </a:r>
            <a:b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endParaRPr lang="en-US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D8BC0F-EC1B-4680-A07F-71F8F4161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76491C-C1DC-45EE-A9B2-B7E1E4DB1646}"/>
              </a:ext>
            </a:extLst>
          </p:cNvPr>
          <p:cNvSpPr txBox="1"/>
          <p:nvPr/>
        </p:nvSpPr>
        <p:spPr>
          <a:xfrm>
            <a:off x="311496" y="1467136"/>
            <a:ext cx="8520989" cy="5555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300"/>
              </a:lnSpc>
              <a:spcBef>
                <a:spcPts val="48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 Zyabkin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I. Unzueta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R. Mantovan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H. P. Gunnlaugsson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H. Masenda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D. Naidoo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K. Bharuth-Ram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J. Schell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7,8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P. B. Krastev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S. Ólafsson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B.Qi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T. T. Dang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K. Johnston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D. C. Lupascu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P. Schaaf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spc="-5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E4F1C3-CC7B-4CF5-86F7-912997227559}"/>
              </a:ext>
            </a:extLst>
          </p:cNvPr>
          <p:cNvSpPr txBox="1"/>
          <p:nvPr/>
        </p:nvSpPr>
        <p:spPr>
          <a:xfrm>
            <a:off x="555996" y="2254039"/>
            <a:ext cx="8031991" cy="21159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Department of Materials for Electronics, Institute of Materials Science and Engineering, TU Ilmenau, 98693, Germany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Department of Applied Mathematics, University of the Basque Country UPV/EHU, 48013, Spain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Laboratorio MDM, IMM-CNR, Via Olivetti 2, 20864,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Agrate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Brianza (MB), Italy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Science Institute, University of Iceland,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Dunhaga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3, IS-107 Reykjavík, Iceland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School of Physics, University of the Witwatersrand, WITS 2050, South Africa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University of KwaZulu-Natal, Durban 4001, South Africa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Institute for Materials Science and Center for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Nanointegration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Duisburg-Essen (CENIDE), University of Duisburg-Essen, 45141, Germany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European Organization for Nuclear Research (CERN), CH-1211 Geneva, Switzerland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Institute for Nuclear Research and Nuclear Energy, Bulgarian Academy of Sciences, Sofia, 1784, Bulgaria </a:t>
            </a:r>
          </a:p>
          <a:p>
            <a:pPr marL="12700" algn="ctr">
              <a:spcBef>
                <a:spcPts val="500"/>
              </a:spcBef>
            </a:pP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Science Institute, University of Iceland, 107, Iceland</a:t>
            </a:r>
            <a:endParaRPr lang="en-US" sz="1000" b="1" spc="-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8ABA89C2-45E4-4D99-BB41-0F6D74FE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10024" y="4126619"/>
            <a:ext cx="1177221" cy="274637"/>
          </a:xfrm>
        </p:spPr>
        <p:txBody>
          <a:bodyPr/>
          <a:lstStyle/>
          <a:p>
            <a:fld id="{93C94DFF-85AB-445C-AF58-F95FBD95365B}" type="datetime3">
              <a:rPr lang="en-US" sz="11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June 2020</a:t>
            </a:fld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A0F1BA-8EAA-4D9A-B38A-8CDFE70E95C6}"/>
              </a:ext>
            </a:extLst>
          </p:cNvPr>
          <p:cNvSpPr/>
          <p:nvPr/>
        </p:nvSpPr>
        <p:spPr>
          <a:xfrm>
            <a:off x="780555" y="879562"/>
            <a:ext cx="7582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</a:rPr>
              <a:t>Development of new rare-earth-free hard magnetic materials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269DEA-8204-4D68-BFEA-23533C97DDA9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AD075531-ACD4-4C24-BE36-FAAE8116E3D9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645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FE155-19EA-49BC-8304-B4D7E3CFA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FUNDING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67D98-37B3-43CB-A6ED-3431E9077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4" y="1463278"/>
            <a:ext cx="5626968" cy="1306048"/>
          </a:xfrm>
        </p:spPr>
        <p:txBody>
          <a:bodyPr/>
          <a:lstStyle/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de-DE" altLang="de-DE" sz="1600" b="1" dirty="0"/>
              <a:t>BMBF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de-DE" altLang="de-DE" sz="1600" dirty="0"/>
              <a:t>Bundesministerium für Bildung und Forschung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de-DE" altLang="de-DE" sz="1600" dirty="0"/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de-DE" altLang="de-DE" sz="1600" dirty="0">
                <a:solidFill>
                  <a:prstClr val="black"/>
                </a:solidFill>
              </a:rPr>
              <a:t>Erforschung kondensierter Materie mit Großgeräten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de-DE" altLang="de-DE" sz="1600" dirty="0">
                <a:solidFill>
                  <a:prstClr val="black"/>
                </a:solidFill>
              </a:rPr>
              <a:t>Ausbau und Unterhalt der Einrichtungen an ISOLDE/CERN</a:t>
            </a:r>
          </a:p>
          <a:p>
            <a:pPr marL="0" indent="0" algn="just" eaLnBrk="0" hangingPunc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1600" dirty="0"/>
              <a:t>Germany</a:t>
            </a:r>
            <a:r>
              <a:rPr lang="en-US" sz="1600" dirty="0">
                <a:solidFill>
                  <a:prstClr val="black"/>
                </a:solidFill>
              </a:rPr>
              <a:t>, contract: 5K19SI1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10999-FAE6-411E-B709-47B47D9B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FAB382-5740-46BF-8A8A-5C7376DAE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962" y="1543528"/>
            <a:ext cx="2446425" cy="1514745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A34076E-5382-4C8F-B677-0F586270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4CE77535-765A-41BD-B42B-54A2F0B8C849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D7703C-BBF3-4E8C-BAA4-D346BC189922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</p:spTree>
    <p:extLst>
      <p:ext uri="{BB962C8B-B14F-4D97-AF65-F5344CB8AC3E}">
        <p14:creationId xmlns:p14="http://schemas.microsoft.com/office/powerpoint/2010/main" val="2526065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01670" y="1577579"/>
            <a:ext cx="6172200" cy="616981"/>
          </a:xfrm>
        </p:spPr>
        <p:txBody>
          <a:bodyPr/>
          <a:lstStyle/>
          <a:p>
            <a:pPr marL="0" indent="0" algn="ctr">
              <a:buNone/>
            </a:pPr>
            <a:r>
              <a:rPr lang="en-US" sz="2700" b="1" dirty="0"/>
              <a:t>Thank you for your attention!</a:t>
            </a:r>
            <a:endParaRPr lang="ru-RU" sz="2700" b="1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8B655FD-E3E9-4BAB-8A6A-C85EC512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CFC0E6C1-2E43-41F8-A80E-C5FE606C9796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4E9131-6036-4D0E-84C5-B882F960DA7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B1350BAA-373E-40BE-9810-F38AB1D3A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980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sp>
        <p:nvSpPr>
          <p:cNvPr id="8" name="Rechteck 9">
            <a:extLst>
              <a:ext uri="{FF2B5EF4-FFF2-40B4-BE49-F238E27FC236}">
                <a16:creationId xmlns:a16="http://schemas.microsoft.com/office/drawing/2014/main" id="{6EB81D96-B062-45AD-9636-9AF820BE0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161" y="653090"/>
            <a:ext cx="567451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sz="1650" baseline="30000" dirty="0"/>
              <a:t>57</a:t>
            </a:r>
            <a:r>
              <a:rPr lang="en-GB" sz="1650" dirty="0"/>
              <a:t>Mn/</a:t>
            </a:r>
            <a:r>
              <a:rPr lang="en-GB" sz="1650" baseline="30000" dirty="0"/>
              <a:t>57</a:t>
            </a:r>
            <a:r>
              <a:rPr lang="en-GB" sz="1650" dirty="0"/>
              <a:t>Fe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650" b="1" dirty="0">
              <a:latin typeface="Rockwell" panose="020606030202050204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0136C7-90D0-4003-B542-7267E824E0E9}"/>
              </a:ext>
            </a:extLst>
          </p:cNvPr>
          <p:cNvSpPr txBox="1"/>
          <p:nvPr/>
        </p:nvSpPr>
        <p:spPr>
          <a:xfrm>
            <a:off x="3544894" y="-16289"/>
            <a:ext cx="170110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chemeClr val="tx2"/>
                </a:solidFill>
              </a:rPr>
              <a:t>Additional information </a:t>
            </a:r>
            <a:r>
              <a:rPr lang="en-GB" sz="1013">
                <a:solidFill>
                  <a:schemeClr val="tx2"/>
                </a:solidFill>
              </a:rPr>
              <a:t>eMS</a:t>
            </a:r>
            <a:endParaRPr lang="en-GB" sz="1013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7A548F-6C82-49B1-A17F-B1C4DF3B9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726" y="1021971"/>
            <a:ext cx="4108547" cy="2798232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3BEE189-BC8A-45A3-A175-F80071AF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E12220FC-4EBB-483F-8732-50B7BC58A18B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A9D8C3-56AE-4EC8-9AF3-78E5689E13FD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</p:spTree>
    <p:extLst>
      <p:ext uri="{BB962C8B-B14F-4D97-AF65-F5344CB8AC3E}">
        <p14:creationId xmlns:p14="http://schemas.microsoft.com/office/powerpoint/2010/main" val="243104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1763689" y="170373"/>
            <a:ext cx="5778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hard magnets? </a:t>
            </a:r>
            <a:endParaRPr lang="en-US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0D24DC8-FC0A-4124-B9AA-4323EEB5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9AC6A81-A52E-4D40-88C5-D2365F53BD78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7D89A2-6EC4-4560-87B6-5D9D329E244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A7EED4E9-AC73-44A3-BA0C-4D1CC433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FB6FBBC-8C4E-491A-AC71-43FA3F5075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935230"/>
              </p:ext>
            </p:extLst>
          </p:nvPr>
        </p:nvGraphicFramePr>
        <p:xfrm>
          <a:off x="1817206" y="904160"/>
          <a:ext cx="5105985" cy="1495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6CEE24A-6E8F-43C8-B0BB-22BB953E74F3}"/>
              </a:ext>
            </a:extLst>
          </p:cNvPr>
          <p:cNvSpPr/>
          <p:nvPr/>
        </p:nvSpPr>
        <p:spPr>
          <a:xfrm>
            <a:off x="3391176" y="2444594"/>
            <a:ext cx="3446042" cy="734435"/>
          </a:xfrm>
          <a:prstGeom prst="roundRect">
            <a:avLst>
              <a:gd name="adj" fmla="val 10000"/>
            </a:avLst>
          </a:prstGeom>
          <a:noFill/>
          <a:ln w="38100">
            <a:solidFill>
              <a:srgbClr val="FFD81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9053C555-F856-40BB-9197-4D8C8B18064F}"/>
              </a:ext>
            </a:extLst>
          </p:cNvPr>
          <p:cNvSpPr/>
          <p:nvPr/>
        </p:nvSpPr>
        <p:spPr>
          <a:xfrm rot="5400000">
            <a:off x="6691930" y="1911748"/>
            <a:ext cx="1397887" cy="713914"/>
          </a:xfrm>
          <a:prstGeom prst="uturnArrow">
            <a:avLst>
              <a:gd name="adj1" fmla="val 25000"/>
              <a:gd name="adj2" fmla="val 25000"/>
              <a:gd name="adj3" fmla="val 27054"/>
              <a:gd name="adj4" fmla="val 43750"/>
              <a:gd name="adj5" fmla="val 10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9DC1AC-C928-4A77-8215-FFEDBB0D8E2A}"/>
              </a:ext>
            </a:extLst>
          </p:cNvPr>
          <p:cNvSpPr/>
          <p:nvPr/>
        </p:nvSpPr>
        <p:spPr>
          <a:xfrm>
            <a:off x="3561487" y="3587900"/>
            <a:ext cx="1807161" cy="351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ctr">
              <a:lnSpc>
                <a:spcPts val="2300"/>
              </a:lnSpc>
              <a:spcBef>
                <a:spcPts val="480"/>
              </a:spcBef>
            </a:pPr>
            <a:r>
              <a:rPr lang="en-DE" sz="1300" b="1" spc="-5" dirty="0">
                <a:solidFill>
                  <a:schemeClr val="tx2"/>
                </a:solidFill>
                <a:latin typeface="Arial"/>
                <a:cs typeface="Arial"/>
              </a:rPr>
              <a:t>M</a:t>
            </a:r>
            <a:r>
              <a:rPr lang="en-US" sz="1300" b="1" spc="-5" dirty="0">
                <a:solidFill>
                  <a:schemeClr val="tx2"/>
                </a:solidFill>
                <a:latin typeface="Arial"/>
                <a:cs typeface="Arial"/>
              </a:rPr>
              <a:t>n</a:t>
            </a:r>
            <a:r>
              <a:rPr lang="en-DE" sz="1300" b="1" spc="-5" dirty="0">
                <a:solidFill>
                  <a:schemeClr val="tx2"/>
                </a:solidFill>
                <a:latin typeface="Arial"/>
                <a:cs typeface="Arial"/>
              </a:rPr>
              <a:t>X</a:t>
            </a:r>
            <a:r>
              <a:rPr lang="ru-RU" sz="1300" b="1" spc="-5" dirty="0">
                <a:solidFill>
                  <a:schemeClr val="tx2"/>
                </a:solidFill>
                <a:latin typeface="Arial"/>
                <a:cs typeface="Arial"/>
              </a:rPr>
              <a:t> (</a:t>
            </a:r>
            <a:r>
              <a:rPr lang="en-US" sz="1300" b="1" spc="-5" dirty="0">
                <a:solidFill>
                  <a:schemeClr val="tx2"/>
                </a:solidFill>
                <a:latin typeface="Arial"/>
                <a:cs typeface="Arial"/>
              </a:rPr>
              <a:t>X= Al, Bi &amp; Ga</a:t>
            </a:r>
            <a:r>
              <a:rPr lang="ru-RU" sz="1300" b="1" spc="-5" dirty="0">
                <a:solidFill>
                  <a:schemeClr val="tx2"/>
                </a:solidFill>
                <a:latin typeface="Arial"/>
                <a:cs typeface="Arial"/>
              </a:rPr>
              <a:t>)</a:t>
            </a:r>
            <a:endParaRPr lang="en-US" sz="1300" b="1" spc="-5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B0B44D0-5A1F-4C19-A051-CDB5E2F32C45}"/>
              </a:ext>
            </a:extLst>
          </p:cNvPr>
          <p:cNvSpPr/>
          <p:nvPr/>
        </p:nvSpPr>
        <p:spPr>
          <a:xfrm>
            <a:off x="3421437" y="3332282"/>
            <a:ext cx="1947211" cy="909894"/>
          </a:xfrm>
          <a:prstGeom prst="roundRect">
            <a:avLst>
              <a:gd name="adj" fmla="val 10000"/>
            </a:avLst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F627C7-1A9C-4F0E-9C69-29B764B97F64}"/>
              </a:ext>
            </a:extLst>
          </p:cNvPr>
          <p:cNvSpPr/>
          <p:nvPr/>
        </p:nvSpPr>
        <p:spPr>
          <a:xfrm>
            <a:off x="3679132" y="2439740"/>
            <a:ext cx="2954335" cy="710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ctr">
              <a:lnSpc>
                <a:spcPts val="2300"/>
              </a:lnSpc>
              <a:spcBef>
                <a:spcPts val="480"/>
              </a:spcBef>
            </a:pPr>
            <a:r>
              <a:rPr lang="en-US" sz="1300" b="1" spc="-5" dirty="0">
                <a:solidFill>
                  <a:schemeClr val="tx2"/>
                </a:solidFill>
                <a:latin typeface="Arial"/>
                <a:cs typeface="Arial"/>
              </a:rPr>
              <a:t>Hard magnets without rare-earths?</a:t>
            </a:r>
            <a:endParaRPr lang="ru-RU" sz="1300" b="1" spc="-5" dirty="0">
              <a:solidFill>
                <a:schemeClr val="tx2"/>
              </a:solidFill>
              <a:latin typeface="Arial"/>
              <a:cs typeface="Arial"/>
            </a:endParaRPr>
          </a:p>
          <a:p>
            <a:pPr marL="12700" algn="ctr">
              <a:lnSpc>
                <a:spcPts val="2300"/>
              </a:lnSpc>
              <a:spcBef>
                <a:spcPts val="480"/>
              </a:spcBef>
            </a:pPr>
            <a:r>
              <a:rPr lang="en-US" sz="1300" b="1" spc="-5" dirty="0">
                <a:solidFill>
                  <a:schemeClr val="tx2"/>
                </a:solidFill>
                <a:latin typeface="Arial"/>
                <a:cs typeface="Arial"/>
              </a:rPr>
              <a:t>Alternatives?</a:t>
            </a: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D50A877C-86E5-40AA-96AF-CDDFC9289625}"/>
              </a:ext>
            </a:extLst>
          </p:cNvPr>
          <p:cNvSpPr/>
          <p:nvPr/>
        </p:nvSpPr>
        <p:spPr>
          <a:xfrm rot="5400000" flipV="1">
            <a:off x="2166551" y="2942716"/>
            <a:ext cx="1388098" cy="839700"/>
          </a:xfrm>
          <a:prstGeom prst="uturnArrow">
            <a:avLst>
              <a:gd name="adj1" fmla="val 25000"/>
              <a:gd name="adj2" fmla="val 25000"/>
              <a:gd name="adj3" fmla="val 27054"/>
              <a:gd name="adj4" fmla="val 43750"/>
              <a:gd name="adj5" fmla="val 10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600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1763689" y="170373"/>
            <a:ext cx="5778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Candidates</a:t>
            </a:r>
            <a:endParaRPr lang="en-US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0D24DC8-FC0A-4124-B9AA-4323EEB5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9AC6A81-A52E-4D40-88C5-D2365F53BD78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7D89A2-6EC4-4560-87B6-5D9D329E244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A7EED4E9-AC73-44A3-BA0C-4D1CC433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7628C4-5FCB-4CBB-97F2-BBCFE1C420D4}"/>
              </a:ext>
            </a:extLst>
          </p:cNvPr>
          <p:cNvSpPr/>
          <p:nvPr/>
        </p:nvSpPr>
        <p:spPr>
          <a:xfrm>
            <a:off x="2955863" y="1106627"/>
            <a:ext cx="4671472" cy="698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Segregation of Mn? 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Doping theoretically may lead to high magnetization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D76ABF9-BB5F-42FD-AA49-BC4E25002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757" y="799088"/>
            <a:ext cx="1709106" cy="13781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9F69D91-3576-4F99-8D0F-88F8BCDE58D8}"/>
              </a:ext>
            </a:extLst>
          </p:cNvPr>
          <p:cNvSpPr txBox="1"/>
          <p:nvPr/>
        </p:nvSpPr>
        <p:spPr>
          <a:xfrm>
            <a:off x="1734863" y="2078606"/>
            <a:ext cx="853119" cy="262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200" spc="-5" dirty="0">
                <a:solidFill>
                  <a:schemeClr val="tx2"/>
                </a:solidFill>
                <a:latin typeface="Arial"/>
                <a:cs typeface="Arial"/>
              </a:rPr>
              <a:t>hex.- </a:t>
            </a:r>
            <a:r>
              <a:rPr lang="en-US" sz="1200" spc="-5" dirty="0" err="1">
                <a:solidFill>
                  <a:schemeClr val="tx2"/>
                </a:solidFill>
                <a:latin typeface="Arial"/>
                <a:cs typeface="Arial"/>
              </a:rPr>
              <a:t>MnBi</a:t>
            </a:r>
            <a:endParaRPr lang="en-US" sz="1200" spc="-5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0" name="Rechteck 11">
            <a:extLst>
              <a:ext uri="{FF2B5EF4-FFF2-40B4-BE49-F238E27FC236}">
                <a16:creationId xmlns:a16="http://schemas.microsoft.com/office/drawing/2014/main" id="{2F45C466-DF19-4967-8C50-71670C5DA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4035" y="2324060"/>
            <a:ext cx="159984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Metastable</a:t>
            </a:r>
            <a:endParaRPr lang="en-US" altLang="en-US" sz="1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C5E19B-6F96-45F2-B738-D5F885FE02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318" t="32789" r="-842" b="51190"/>
          <a:stretch/>
        </p:blipFill>
        <p:spPr>
          <a:xfrm>
            <a:off x="1467273" y="2448387"/>
            <a:ext cx="1268073" cy="11850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CEA70A-42CE-4C0E-A067-C78AED174B9C}"/>
              </a:ext>
            </a:extLst>
          </p:cNvPr>
          <p:cNvSpPr txBox="1"/>
          <p:nvPr/>
        </p:nvSpPr>
        <p:spPr>
          <a:xfrm>
            <a:off x="1763689" y="3676882"/>
            <a:ext cx="824293" cy="2562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200" spc="-5" dirty="0">
                <a:solidFill>
                  <a:schemeClr val="tx2"/>
                </a:solidFill>
                <a:latin typeface="Arial"/>
                <a:cs typeface="Arial"/>
              </a:rPr>
              <a:t>L1</a:t>
            </a:r>
            <a:r>
              <a:rPr lang="en-US" sz="1200" spc="-5" baseline="-25000" dirty="0">
                <a:solidFill>
                  <a:schemeClr val="tx2"/>
                </a:solidFill>
                <a:latin typeface="Arial"/>
                <a:cs typeface="Arial"/>
              </a:rPr>
              <a:t>0</a:t>
            </a:r>
            <a:r>
              <a:rPr lang="en-US" sz="1200" spc="-5" dirty="0">
                <a:solidFill>
                  <a:schemeClr val="tx2"/>
                </a:solidFill>
                <a:latin typeface="Arial"/>
                <a:cs typeface="Arial"/>
              </a:rPr>
              <a:t>- </a:t>
            </a:r>
            <a:r>
              <a:rPr lang="en-US" sz="1200" spc="-5" dirty="0" err="1">
                <a:solidFill>
                  <a:schemeClr val="tx2"/>
                </a:solidFill>
                <a:latin typeface="Arial"/>
                <a:cs typeface="Arial"/>
              </a:rPr>
              <a:t>MnAl</a:t>
            </a:r>
            <a:endParaRPr lang="en-US" sz="1200" spc="-5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75042E0-26DC-4907-9F3D-617637AE62DC}"/>
              </a:ext>
            </a:extLst>
          </p:cNvPr>
          <p:cNvSpPr/>
          <p:nvPr/>
        </p:nvSpPr>
        <p:spPr>
          <a:xfrm>
            <a:off x="2936626" y="2654999"/>
            <a:ext cx="4709944" cy="10218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is surplus of Mn? Which site?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Doping? Deteriorates magnetic properties!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Fe-doped is stable, what about dilute concentrations?</a:t>
            </a:r>
          </a:p>
        </p:txBody>
      </p:sp>
      <p:sp>
        <p:nvSpPr>
          <p:cNvPr id="20" name="Rechteck 11">
            <a:extLst>
              <a:ext uri="{FF2B5EF4-FFF2-40B4-BE49-F238E27FC236}">
                <a16:creationId xmlns:a16="http://schemas.microsoft.com/office/drawing/2014/main" id="{8EEF6437-5AA5-4ECF-94FE-021C4AE53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4035" y="676972"/>
            <a:ext cx="212756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single phase</a:t>
            </a:r>
            <a:endParaRPr lang="en-US" altLang="en-US" sz="1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747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ACA5924-A1EF-43C8-B072-C3F172C16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56" t="4714" r="21820" b="1859"/>
          <a:stretch/>
        </p:blipFill>
        <p:spPr>
          <a:xfrm>
            <a:off x="6596162" y="423528"/>
            <a:ext cx="2174014" cy="3527870"/>
          </a:xfrm>
          <a:prstGeom prst="rect">
            <a:avLst/>
          </a:prstGeom>
        </p:spPr>
      </p:pic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1763689" y="170373"/>
            <a:ext cx="5778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Candidates</a:t>
            </a:r>
            <a:endParaRPr lang="en-US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0D24DC8-FC0A-4124-B9AA-4323EEB5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9AC6A81-A52E-4D40-88C5-D2365F53BD78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7D89A2-6EC4-4560-87B6-5D9D329E244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A7EED4E9-AC73-44A3-BA0C-4D1CC433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26E9BB2-E525-4A7B-855F-3E32A4246F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318" t="13129" r="-842" b="72502"/>
          <a:stretch/>
        </p:blipFill>
        <p:spPr>
          <a:xfrm>
            <a:off x="482345" y="853283"/>
            <a:ext cx="1252518" cy="10498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DD660B-AE52-41A5-82C9-9AFE7BF23930}"/>
              </a:ext>
            </a:extLst>
          </p:cNvPr>
          <p:cNvSpPr txBox="1"/>
          <p:nvPr/>
        </p:nvSpPr>
        <p:spPr>
          <a:xfrm>
            <a:off x="666127" y="1917871"/>
            <a:ext cx="884954" cy="2562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200" spc="-5" dirty="0">
                <a:solidFill>
                  <a:schemeClr val="tx2"/>
                </a:solidFill>
                <a:latin typeface="Arial"/>
                <a:cs typeface="Arial"/>
              </a:rPr>
              <a:t>L1</a:t>
            </a:r>
            <a:r>
              <a:rPr lang="en-US" sz="1200" spc="-5" baseline="-25000" dirty="0">
                <a:solidFill>
                  <a:schemeClr val="tx2"/>
                </a:solidFill>
                <a:latin typeface="Arial"/>
                <a:cs typeface="Arial"/>
              </a:rPr>
              <a:t>0</a:t>
            </a:r>
            <a:r>
              <a:rPr lang="en-US" sz="1200" spc="-5" dirty="0">
                <a:solidFill>
                  <a:schemeClr val="tx2"/>
                </a:solidFill>
                <a:latin typeface="Arial"/>
                <a:cs typeface="Arial"/>
              </a:rPr>
              <a:t>- </a:t>
            </a:r>
            <a:r>
              <a:rPr lang="en-US" sz="1200" spc="-5" dirty="0" err="1">
                <a:solidFill>
                  <a:schemeClr val="tx2"/>
                </a:solidFill>
                <a:latin typeface="Arial"/>
                <a:cs typeface="Arial"/>
              </a:rPr>
              <a:t>MnGa</a:t>
            </a:r>
            <a:endParaRPr lang="en-US" sz="1200" spc="-5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06A8D4-A2BF-4FCA-8E2B-9BAACDBFE29D}"/>
              </a:ext>
            </a:extLst>
          </p:cNvPr>
          <p:cNvSpPr/>
          <p:nvPr/>
        </p:nvSpPr>
        <p:spPr>
          <a:xfrm>
            <a:off x="1589161" y="1015734"/>
            <a:ext cx="5287025" cy="698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Reveal the interplay between structure/strain and magnetism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 of the unexpected large hyperfine field at Ga sites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6F2F4E-4C6F-4D2A-886C-5EA90ABB6561}"/>
              </a:ext>
            </a:extLst>
          </p:cNvPr>
          <p:cNvSpPr txBox="1"/>
          <p:nvPr/>
        </p:nvSpPr>
        <p:spPr>
          <a:xfrm>
            <a:off x="827572" y="2754736"/>
            <a:ext cx="861454" cy="26205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DE" sz="1400" b="1" spc="-5" dirty="0">
                <a:solidFill>
                  <a:schemeClr val="tx2"/>
                </a:solidFill>
                <a:latin typeface="Arial"/>
                <a:cs typeface="Arial"/>
              </a:rPr>
              <a:t>E</a:t>
            </a:r>
            <a:r>
              <a:rPr lang="en-US" sz="1400" b="1" spc="-5" dirty="0">
                <a:solidFill>
                  <a:schemeClr val="tx2"/>
                </a:solidFill>
                <a:latin typeface="Arial"/>
                <a:cs typeface="Arial"/>
              </a:rPr>
              <a:t>x</a:t>
            </a:r>
            <a:r>
              <a:rPr lang="en-DE" sz="1400" b="1" spc="-5" dirty="0">
                <a:solidFill>
                  <a:schemeClr val="tx2"/>
                </a:solidFill>
                <a:latin typeface="Arial"/>
                <a:cs typeface="Arial"/>
              </a:rPr>
              <a:t>p</a:t>
            </a:r>
            <a:r>
              <a:rPr lang="en-US" sz="1400" b="1" spc="-5" dirty="0">
                <a:solidFill>
                  <a:schemeClr val="tx2"/>
                </a:solidFill>
                <a:latin typeface="Arial"/>
                <a:cs typeface="Arial"/>
              </a:rPr>
              <a:t>e</a:t>
            </a:r>
            <a:r>
              <a:rPr lang="en-DE" sz="1400" b="1" spc="-5" dirty="0">
                <a:solidFill>
                  <a:schemeClr val="tx2"/>
                </a:solidFill>
                <a:latin typeface="Arial"/>
                <a:cs typeface="Arial"/>
              </a:rPr>
              <a:t>c</a:t>
            </a:r>
            <a:r>
              <a:rPr lang="en-US" sz="1400" b="1" spc="-5" dirty="0">
                <a:solidFill>
                  <a:schemeClr val="tx2"/>
                </a:solidFill>
                <a:latin typeface="Arial"/>
                <a:cs typeface="Arial"/>
              </a:rPr>
              <a:t>t</a:t>
            </a:r>
            <a:r>
              <a:rPr lang="en-DE" sz="1400" b="1" spc="-5" dirty="0">
                <a:solidFill>
                  <a:schemeClr val="tx2"/>
                </a:solidFill>
                <a:latin typeface="Arial"/>
                <a:cs typeface="Arial"/>
              </a:rPr>
              <a:t>e</a:t>
            </a:r>
            <a:r>
              <a:rPr lang="en-US" sz="1400" b="1" spc="-5" dirty="0">
                <a:solidFill>
                  <a:schemeClr val="tx2"/>
                </a:solidFill>
                <a:latin typeface="Arial"/>
                <a:cs typeface="Arial"/>
              </a:rPr>
              <a:t>d: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425316-A851-4F21-82AF-7442B9368D83}"/>
              </a:ext>
            </a:extLst>
          </p:cNvPr>
          <p:cNvSpPr/>
          <p:nvPr/>
        </p:nvSpPr>
        <p:spPr>
          <a:xfrm>
            <a:off x="1830403" y="276830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negligible hyperfine fields with In at Ga sites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40392D-9AA7-42E2-B48C-962407810802}"/>
              </a:ext>
            </a:extLst>
          </p:cNvPr>
          <p:cNvSpPr/>
          <p:nvPr/>
        </p:nvSpPr>
        <p:spPr>
          <a:xfrm>
            <a:off x="1840518" y="3246221"/>
            <a:ext cx="26801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huge hyperfine fields with 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119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288B6B-675E-4B6A-9156-03105D1519E5}"/>
              </a:ext>
            </a:extLst>
          </p:cNvPr>
          <p:cNvSpPr txBox="1"/>
          <p:nvPr/>
        </p:nvSpPr>
        <p:spPr>
          <a:xfrm>
            <a:off x="827572" y="3246221"/>
            <a:ext cx="891911" cy="26205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700" algn="l">
              <a:lnSpc>
                <a:spcPts val="2300"/>
              </a:lnSpc>
              <a:spcBef>
                <a:spcPts val="480"/>
              </a:spcBef>
            </a:pPr>
            <a:r>
              <a:rPr lang="en-US" sz="1400" b="1" spc="-5" dirty="0">
                <a:solidFill>
                  <a:schemeClr val="tx2"/>
                </a:solidFill>
                <a:latin typeface="Arial"/>
                <a:cs typeface="Arial"/>
              </a:rPr>
              <a:t>Observed: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D37E8B-6BE1-4334-9E40-924588897F69}"/>
              </a:ext>
            </a:extLst>
          </p:cNvPr>
          <p:cNvSpPr/>
          <p:nvPr/>
        </p:nvSpPr>
        <p:spPr>
          <a:xfrm>
            <a:off x="733369" y="3715538"/>
            <a:ext cx="364162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LS2 did not allow to finalize the studies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F863BBB-0D7D-439B-85A4-FDB36D28A12B}"/>
              </a:ext>
            </a:extLst>
          </p:cNvPr>
          <p:cNvSpPr/>
          <p:nvPr/>
        </p:nvSpPr>
        <p:spPr>
          <a:xfrm>
            <a:off x="6876186" y="3924326"/>
            <a:ext cx="19790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In/Sn measured at angles of 60 and 0 under 0.6T during (a) and after (b) implantation. </a:t>
            </a:r>
          </a:p>
        </p:txBody>
      </p:sp>
    </p:spTree>
    <p:extLst>
      <p:ext uri="{BB962C8B-B14F-4D97-AF65-F5344CB8AC3E}">
        <p14:creationId xmlns:p14="http://schemas.microsoft.com/office/powerpoint/2010/main" val="17141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  <p:bldP spid="24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1763689" y="170373"/>
            <a:ext cx="5778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</a:t>
            </a:r>
            <a:endParaRPr lang="en-US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eck 11"/>
          <p:cNvSpPr>
            <a:spLocks noChangeArrowheads="1"/>
          </p:cNvSpPr>
          <p:nvPr/>
        </p:nvSpPr>
        <p:spPr bwMode="auto">
          <a:xfrm>
            <a:off x="4699630" y="909342"/>
            <a:ext cx="104026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1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HOW?</a:t>
            </a:r>
            <a:endParaRPr lang="en-US" altLang="en-US" sz="1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eck 12"/>
          <p:cNvSpPr>
            <a:spLocks noChangeArrowheads="1"/>
          </p:cNvSpPr>
          <p:nvPr/>
        </p:nvSpPr>
        <p:spPr bwMode="auto">
          <a:xfrm>
            <a:off x="4848471" y="1390430"/>
            <a:ext cx="3851392" cy="263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 a function of</a:t>
            </a:r>
          </a:p>
          <a:p>
            <a:pPr marL="257175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stoichiometry </a:t>
            </a:r>
          </a:p>
          <a:p>
            <a:pPr marL="1000125" lvl="1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Mn</a:t>
            </a:r>
            <a:r>
              <a:rPr lang="en-GB" altLang="en-US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[x=49-60]</a:t>
            </a:r>
          </a:p>
          <a:p>
            <a:pPr marL="1000125" lvl="1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Mn</a:t>
            </a:r>
            <a:r>
              <a:rPr lang="en-GB" altLang="en-US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[x=49-60]</a:t>
            </a:r>
          </a:p>
          <a:p>
            <a:pPr marL="1000125" lvl="1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Mn</a:t>
            </a:r>
            <a:r>
              <a:rPr lang="en-GB" altLang="en-US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[x=0.7-1.9]</a:t>
            </a: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Annealing and measuring </a:t>
            </a:r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</a:p>
          <a:p>
            <a:pPr marL="257175" indent="-257175">
              <a:lnSpc>
                <a:spcPct val="150000"/>
              </a:lnSpc>
              <a:spcBef>
                <a:spcPct val="0"/>
              </a:spcBef>
            </a:pPr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Magnetic field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A00CC6-F34E-43CD-8E4A-12540C4623DC}"/>
              </a:ext>
            </a:extLst>
          </p:cNvPr>
          <p:cNvSpPr/>
          <p:nvPr/>
        </p:nvSpPr>
        <p:spPr>
          <a:xfrm>
            <a:off x="781635" y="2815181"/>
            <a:ext cx="3699673" cy="122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Implantation depth [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TRIM est. at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40 keV]: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19/13 nm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57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Mn/ 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119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In]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into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MnAl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22/16 nm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57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Mn/ 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119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In]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MnBi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15/10 nm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57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Mn/ </a:t>
            </a:r>
            <a:r>
              <a:rPr lang="en-GB" sz="14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119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In]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MnGa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0D24DC8-FC0A-4124-B9AA-4323EEB5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9AC6A81-A52E-4D40-88C5-D2365F53BD78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7D89A2-6EC4-4560-87B6-5D9D329E244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A7EED4E9-AC73-44A3-BA0C-4D1CC433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DF98C5-D5EC-497C-A726-153CC36CDF4F}"/>
              </a:ext>
            </a:extLst>
          </p:cNvPr>
          <p:cNvSpPr/>
          <p:nvPr/>
        </p:nvSpPr>
        <p:spPr>
          <a:xfrm>
            <a:off x="781635" y="909342"/>
            <a:ext cx="953228" cy="321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WHAT?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D3A354-352E-44D0-A2E2-C200A98D10CD}"/>
              </a:ext>
            </a:extLst>
          </p:cNvPr>
          <p:cNvSpPr/>
          <p:nvPr/>
        </p:nvSpPr>
        <p:spPr>
          <a:xfrm>
            <a:off x="983054" y="1571367"/>
            <a:ext cx="2979346" cy="84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MnAl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MnBi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MnGa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by electron beam and magnetron sputtering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Ilmenau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B28D63-1CDF-4F97-8F5E-C416A771CCA5}"/>
              </a:ext>
            </a:extLst>
          </p:cNvPr>
          <p:cNvSpPr/>
          <p:nvPr/>
        </p:nvSpPr>
        <p:spPr>
          <a:xfrm>
            <a:off x="5704918" y="3789198"/>
            <a:ext cx="1627370" cy="3213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ISOLDE/CERN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3823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6"/>
          <p:cNvSpPr>
            <a:spLocks noChangeArrowheads="1"/>
          </p:cNvSpPr>
          <p:nvPr/>
        </p:nvSpPr>
        <p:spPr bwMode="auto">
          <a:xfrm>
            <a:off x="1763689" y="170373"/>
            <a:ext cx="5778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</a:t>
            </a:r>
            <a:endParaRPr lang="en-US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0D24DC8-FC0A-4124-B9AA-4323EEB5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9AC6A81-A52E-4D40-88C5-D2365F53BD78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7D89A2-6EC4-4560-87B6-5D9D329E2444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A7EED4E9-AC73-44A3-BA0C-4D1CC433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DF98C5-D5EC-497C-A726-153CC36CDF4F}"/>
              </a:ext>
            </a:extLst>
          </p:cNvPr>
          <p:cNvSpPr/>
          <p:nvPr/>
        </p:nvSpPr>
        <p:spPr>
          <a:xfrm>
            <a:off x="572574" y="883948"/>
            <a:ext cx="3790366" cy="321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500" b="1" dirty="0">
                <a:latin typeface="Arial" panose="020B0604020202020204" pitchFamily="34" charset="0"/>
                <a:cs typeface="Arial" panose="020B0604020202020204" pitchFamily="34" charset="0"/>
              </a:rPr>
              <a:t>Emission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Mössbauer spectroscopy</a:t>
            </a:r>
            <a:endParaRPr lang="en-GB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D3A354-352E-44D0-A2E2-C200A98D10CD}"/>
              </a:ext>
            </a:extLst>
          </p:cNvPr>
          <p:cNvSpPr/>
          <p:nvPr/>
        </p:nvSpPr>
        <p:spPr>
          <a:xfrm>
            <a:off x="749164" y="1628813"/>
            <a:ext cx="4334706" cy="1996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Probe-host &amp; probe-defect interaction</a:t>
            </a:r>
          </a:p>
          <a:p>
            <a:pPr marL="628650" lvl="1" indent="-28575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Valence, site symmetry, magnetic interactions, diffusion, spin relaxation, binding properties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Dilute concentration (~10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-4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at.%)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Short spectra collection time</a:t>
            </a:r>
          </a:p>
          <a:p>
            <a:pPr marL="628650" lvl="1" indent="-28575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F12D38-3846-422C-B298-6C733BC5FB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01" t="18519"/>
          <a:stretch/>
        </p:blipFill>
        <p:spPr>
          <a:xfrm>
            <a:off x="5691728" y="883948"/>
            <a:ext cx="1584439" cy="29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70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2844" y="189106"/>
            <a:ext cx="1052032" cy="259538"/>
          </a:xfrm>
        </p:spPr>
        <p:txBody>
          <a:bodyPr>
            <a:noAutofit/>
          </a:bodyPr>
          <a:lstStyle/>
          <a:p>
            <a:pPr algn="l"/>
            <a:r>
              <a:rPr lang="en-GB" sz="1600" dirty="0"/>
              <a:t>eMIL</a:t>
            </a:r>
            <a:endParaRPr lang="ru-RU" sz="1600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2C16F63-88DD-4F33-B6D4-6DB4E04D1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8034D85-BCBD-47E1-83A7-1F4BDEDEC8F1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3E996-B25F-4FF2-860A-B242AB19D585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DB8BCE7-AD78-4E56-A94A-8CD3137F5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6BB744-F15A-48AF-9521-A70424581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157" y="669900"/>
            <a:ext cx="3563317" cy="20043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714A721-087C-4F35-93D5-027B4C618C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42" t="13747" r="21082" b="21176"/>
          <a:stretch/>
        </p:blipFill>
        <p:spPr>
          <a:xfrm>
            <a:off x="4772025" y="764704"/>
            <a:ext cx="3381817" cy="184010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8E1F6EB-BFF9-4A09-811C-24AFA29A2A5E}"/>
              </a:ext>
            </a:extLst>
          </p:cNvPr>
          <p:cNvSpPr/>
          <p:nvPr/>
        </p:nvSpPr>
        <p:spPr>
          <a:xfrm>
            <a:off x="4995107" y="4241874"/>
            <a:ext cx="41488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b="1" dirty="0"/>
              <a:t>Zyabkin </a:t>
            </a:r>
            <a:r>
              <a:rPr lang="en-GB" sz="1200" b="1" i="1" dirty="0"/>
              <a:t>et al</a:t>
            </a:r>
            <a:r>
              <a:rPr lang="en-GB" sz="1200" b="1" dirty="0"/>
              <a:t>. </a:t>
            </a:r>
            <a:r>
              <a:rPr lang="en-US" sz="1200" b="1" dirty="0" err="1"/>
              <a:t>Nucl</a:t>
            </a:r>
            <a:r>
              <a:rPr lang="en-US" sz="1200" b="1" dirty="0"/>
              <a:t>. </a:t>
            </a:r>
            <a:r>
              <a:rPr lang="en-US" sz="1200" b="1" dirty="0" err="1"/>
              <a:t>Instrum</a:t>
            </a:r>
            <a:r>
              <a:rPr lang="en-US" sz="1200" b="1" dirty="0"/>
              <a:t>. Methods Phys. Res A.968 (2020) </a:t>
            </a:r>
            <a:endParaRPr lang="en-GB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F7022A-63BF-4A14-855A-BD7FCC81B239}"/>
              </a:ext>
            </a:extLst>
          </p:cNvPr>
          <p:cNvSpPr txBox="1"/>
          <p:nvPr/>
        </p:nvSpPr>
        <p:spPr>
          <a:xfrm>
            <a:off x="709007" y="3127739"/>
            <a:ext cx="2595006" cy="6211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Annealing up to 1100 K</a:t>
            </a:r>
            <a:endParaRPr lang="ru-RU" sz="1400" spc="-5" dirty="0">
              <a:solidFill>
                <a:schemeClr val="tx2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Time-delayed measurements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1AD54F-C858-49C3-B62F-896E30CC714E}"/>
              </a:ext>
            </a:extLst>
          </p:cNvPr>
          <p:cNvSpPr/>
          <p:nvPr/>
        </p:nvSpPr>
        <p:spPr>
          <a:xfrm>
            <a:off x="3563056" y="3076177"/>
            <a:ext cx="3376886" cy="713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98450" indent="-285750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Angular dependence</a:t>
            </a:r>
            <a:endParaRPr lang="ru-RU" sz="1400" spc="-5" dirty="0">
              <a:solidFill>
                <a:schemeClr val="tx2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sz="1400" spc="-5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Solid Base for future modifications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875A78-333E-4576-89B6-FC7A4136FE4C}"/>
              </a:ext>
            </a:extLst>
          </p:cNvPr>
          <p:cNvSpPr/>
          <p:nvPr/>
        </p:nvSpPr>
        <p:spPr>
          <a:xfrm>
            <a:off x="6220106" y="3078518"/>
            <a:ext cx="2510944" cy="3543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98450" indent="-285750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Cryogenic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898836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2843" y="189106"/>
            <a:ext cx="1344967" cy="259538"/>
          </a:xfrm>
        </p:spPr>
        <p:txBody>
          <a:bodyPr>
            <a:noAutofit/>
          </a:bodyPr>
          <a:lstStyle/>
          <a:p>
            <a:pPr algn="l"/>
            <a:r>
              <a:rPr lang="en-GB" sz="1500" dirty="0">
                <a:latin typeface="Arial" panose="020B0604020202020204" pitchFamily="34" charset="0"/>
              </a:rPr>
              <a:t>eMIL + </a:t>
            </a:r>
            <a:r>
              <a:rPr lang="en-GB" sz="1500" dirty="0" err="1">
                <a:latin typeface="Arial" panose="020B0604020202020204" pitchFamily="34" charset="0"/>
              </a:rPr>
              <a:t>eMMA</a:t>
            </a:r>
            <a:endParaRPr lang="ru-RU" sz="1500" dirty="0">
              <a:latin typeface="Arial" panose="020B0604020202020204" pitchFamily="34" charset="0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2C16F63-88DD-4F33-B6D4-6DB4E04D1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8034D85-BCBD-47E1-83A7-1F4BDEDEC8F1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3E996-B25F-4FF2-860A-B242AB19D585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DB8BCE7-AD78-4E56-A94A-8CD3137F56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02E213-1F1C-4129-8B5A-C774A7A6A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701" y="591987"/>
            <a:ext cx="5827213" cy="37891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938DD7-9CA4-48A2-ABBD-A6CD6E1B4B09}"/>
              </a:ext>
            </a:extLst>
          </p:cNvPr>
          <p:cNvSpPr txBox="1"/>
          <p:nvPr/>
        </p:nvSpPr>
        <p:spPr>
          <a:xfrm>
            <a:off x="417600" y="1238917"/>
            <a:ext cx="2444900" cy="133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Magnetic field up 2.2 T</a:t>
            </a:r>
          </a:p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Off/On-line usage</a:t>
            </a:r>
          </a:p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Heating &amp; possible cooling </a:t>
            </a:r>
          </a:p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endParaRPr lang="en-US" sz="1400" spc="-5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BD8B1C-3F48-48B2-A613-6C1DE5B85950}"/>
              </a:ext>
            </a:extLst>
          </p:cNvPr>
          <p:cNvSpPr txBox="1"/>
          <p:nvPr/>
        </p:nvSpPr>
        <p:spPr>
          <a:xfrm>
            <a:off x="417600" y="4040964"/>
            <a:ext cx="4908395" cy="26205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298450" indent="-285750" algn="l">
              <a:lnSpc>
                <a:spcPts val="2300"/>
              </a:lnSpc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1400" spc="-5" dirty="0">
                <a:solidFill>
                  <a:schemeClr val="tx2"/>
                </a:solidFill>
                <a:latin typeface="Arial"/>
                <a:cs typeface="Arial"/>
              </a:rPr>
              <a:t>Promising platform for investigation of magnetic materials  </a:t>
            </a:r>
          </a:p>
        </p:txBody>
      </p:sp>
    </p:spTree>
    <p:extLst>
      <p:ext uri="{BB962C8B-B14F-4D97-AF65-F5344CB8AC3E}">
        <p14:creationId xmlns:p14="http://schemas.microsoft.com/office/powerpoint/2010/main" val="1449830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743075" y="157632"/>
            <a:ext cx="5657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de-DE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TIME REQUEST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3369469" y="4577954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 sz="1013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6337B80-5D77-4CDA-8E86-DAB137A2F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351005"/>
              </p:ext>
            </p:extLst>
          </p:nvPr>
        </p:nvGraphicFramePr>
        <p:xfrm>
          <a:off x="1524000" y="1044717"/>
          <a:ext cx="6096000" cy="15087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157785">
                  <a:extLst>
                    <a:ext uri="{9D8B030D-6E8A-4147-A177-3AD203B41FA5}">
                      <a16:colId xmlns:a16="http://schemas.microsoft.com/office/drawing/2014/main" val="1796590155"/>
                    </a:ext>
                  </a:extLst>
                </a:gridCol>
                <a:gridCol w="941696">
                  <a:extLst>
                    <a:ext uri="{9D8B030D-6E8A-4147-A177-3AD203B41FA5}">
                      <a16:colId xmlns:a16="http://schemas.microsoft.com/office/drawing/2014/main" val="2562118366"/>
                    </a:ext>
                  </a:extLst>
                </a:gridCol>
                <a:gridCol w="1187355">
                  <a:extLst>
                    <a:ext uri="{9D8B030D-6E8A-4147-A177-3AD203B41FA5}">
                      <a16:colId xmlns:a16="http://schemas.microsoft.com/office/drawing/2014/main" val="3189017552"/>
                    </a:ext>
                  </a:extLst>
                </a:gridCol>
                <a:gridCol w="777164">
                  <a:extLst>
                    <a:ext uri="{9D8B030D-6E8A-4147-A177-3AD203B41FA5}">
                      <a16:colId xmlns:a16="http://schemas.microsoft.com/office/drawing/2014/main" val="194984433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98305495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5823311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Shifts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990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Mn (1.5min)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(1-3) x 10</a:t>
                      </a:r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40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</a:t>
                      </a:r>
                      <a:r>
                        <a:rPr lang="en-US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Mn RILIS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069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  (2.1min)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(2-3) x 10</a:t>
                      </a:r>
                      <a:r>
                        <a:rPr lang="en-US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40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</a:t>
                      </a:r>
                      <a:r>
                        <a:rPr lang="en-US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RILIS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159614"/>
                  </a:ext>
                </a:extLst>
              </a:tr>
            </a:tbl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07AEEAF-165C-4B0B-BF51-9C44BE1C3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860" y="4679757"/>
            <a:ext cx="2777794" cy="274637"/>
          </a:xfrm>
        </p:spPr>
        <p:txBody>
          <a:bodyPr/>
          <a:lstStyle/>
          <a:p>
            <a:r>
              <a:rPr lang="de-DE" dirty="0"/>
              <a:t>FG Werkstoffe der Elektrotechnik  		Dmitry Zyabkin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E557AC38-A603-4F37-BCB8-9834C1A23F40}"/>
              </a:ext>
            </a:extLst>
          </p:cNvPr>
          <p:cNvSpPr txBox="1">
            <a:spLocks/>
          </p:cNvSpPr>
          <p:nvPr/>
        </p:nvSpPr>
        <p:spPr>
          <a:xfrm>
            <a:off x="417600" y="4680550"/>
            <a:ext cx="6612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685800" rtl="0" eaLnBrk="1" latinLnBrk="0" hangingPunct="1">
              <a:defRPr sz="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083FA9-7C11-B04D-BE6F-500EF6F49D2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518133-2E40-4373-A443-ED70EF6E7838}"/>
              </a:ext>
            </a:extLst>
          </p:cNvPr>
          <p:cNvSpPr/>
          <p:nvPr/>
        </p:nvSpPr>
        <p:spPr>
          <a:xfrm>
            <a:off x="1368417" y="4846672"/>
            <a:ext cx="7328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INTC-P-564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98045257-6539-471F-97D7-8FB6E81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67928" y="4680550"/>
            <a:ext cx="2057400" cy="274637"/>
          </a:xfrm>
        </p:spPr>
        <p:txBody>
          <a:bodyPr/>
          <a:lstStyle/>
          <a:p>
            <a:fld id="{46DFF4A9-FFBA-D44F-83CC-1D8F0A082101}" type="datetime1">
              <a:rPr lang="de-DE" smtClean="0"/>
              <a:pPr/>
              <a:t>24.06.2020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366887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TU_Ilmenau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0" rIns="0" bIns="0" rtlCol="0">
        <a:spAutoFit/>
      </a:bodyPr>
      <a:lstStyle>
        <a:defPPr marL="12700" algn="l">
          <a:lnSpc>
            <a:spcPts val="2300"/>
          </a:lnSpc>
          <a:spcBef>
            <a:spcPts val="480"/>
          </a:spcBef>
          <a:defRPr sz="1600" b="1" spc="-5" dirty="0">
            <a:solidFill>
              <a:srgbClr val="003358"/>
            </a:solidFill>
            <a:latin typeface="Arial"/>
            <a:cs typeface="Arial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4C5E651-8E08-4173-AF76-ADA0D52DD867}" vid="{C0D3C049-ABC7-49C6-AD22-DA44EB45873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Zyabkin-alpha01</Template>
  <TotalTime>19518</TotalTime>
  <Words>817</Words>
  <Application>Microsoft Office PowerPoint</Application>
  <PresentationFormat>On-screen Show (16:9)</PresentationFormat>
  <Paragraphs>163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Candara</vt:lpstr>
      <vt:lpstr>Rockwell</vt:lpstr>
      <vt:lpstr>Wingdings</vt:lpstr>
      <vt:lpstr>Design_TU_Ilmenau</vt:lpstr>
      <vt:lpstr>EUROPEAN ORGANIZATION FOR NUCLEAR RESEARCH  Proposal to the ISOLDE and Neutron Time-of-Flight Committee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eMIL</vt:lpstr>
      <vt:lpstr>eMIL + eMMA</vt:lpstr>
      <vt:lpstr>PowerPoint Presentation</vt:lpstr>
      <vt:lpstr>FUNDING INVOLVED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Zyabkin</dc:creator>
  <cp:lastModifiedBy>Dmitry Zyabkin</cp:lastModifiedBy>
  <cp:revision>396</cp:revision>
  <dcterms:created xsi:type="dcterms:W3CDTF">2020-05-10T13:14:03Z</dcterms:created>
  <dcterms:modified xsi:type="dcterms:W3CDTF">2020-06-24T08:23:55Z</dcterms:modified>
</cp:coreProperties>
</file>