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5"/>
  </p:notesMasterIdLst>
  <p:handoutMasterIdLst>
    <p:handoutMasterId r:id="rId16"/>
  </p:handoutMasterIdLst>
  <p:sldIdLst>
    <p:sldId id="337" r:id="rId4"/>
    <p:sldId id="312" r:id="rId5"/>
    <p:sldId id="321" r:id="rId6"/>
    <p:sldId id="323" r:id="rId7"/>
    <p:sldId id="324" r:id="rId8"/>
    <p:sldId id="309" r:id="rId9"/>
    <p:sldId id="317" r:id="rId10"/>
    <p:sldId id="315" r:id="rId11"/>
    <p:sldId id="319" r:id="rId12"/>
    <p:sldId id="313" r:id="rId13"/>
    <p:sldId id="336" r:id="rId14"/>
  </p:sldIdLst>
  <p:sldSz cx="24384000" cy="13716000"/>
  <p:notesSz cx="6797675" cy="9928225"/>
  <p:defaultTextStyle>
    <a:defPPr>
      <a:defRPr lang="de-DE"/>
    </a:defPPr>
    <a:lvl1pPr marL="0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02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606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908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210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514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816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120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422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oolbox Slides" id="{878827CB-F001-431E-8642-0DF02B629B71}">
          <p14:sldIdLst>
            <p14:sldId id="337"/>
            <p14:sldId id="312"/>
            <p14:sldId id="321"/>
            <p14:sldId id="323"/>
            <p14:sldId id="324"/>
            <p14:sldId id="309"/>
            <p14:sldId id="317"/>
            <p14:sldId id="315"/>
            <p14:sldId id="319"/>
            <p14:sldId id="313"/>
            <p14:sldId id="33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rtori, Emanuela" initials="SE" lastIdx="1" clrIdx="0">
    <p:extLst>
      <p:ext uri="{19B8F6BF-5375-455C-9EA6-DF929625EA0E}">
        <p15:presenceInfo xmlns:p15="http://schemas.microsoft.com/office/powerpoint/2012/main" userId="Sirtori, Emanuel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B8BAFA"/>
    <a:srgbClr val="03FBDD"/>
    <a:srgbClr val="DFDFDF"/>
    <a:srgbClr val="F6FDA3"/>
    <a:srgbClr val="D4BEF7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 autoAdjust="0"/>
    <p:restoredTop sz="89610" autoAdjust="0"/>
  </p:normalViewPr>
  <p:slideViewPr>
    <p:cSldViewPr>
      <p:cViewPr varScale="1">
        <p:scale>
          <a:sx n="52" d="100"/>
          <a:sy n="52" d="100"/>
        </p:scale>
        <p:origin x="1470" y="9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641F26E-6BFC-1044-BECC-8CD0B9FF7B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/>
              <a:t>fdfdfdf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BD19DD-EACB-6B49-840B-4326839C021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D3A93-C486-ED47-B73B-0B17858D5E80}" type="datetimeFigureOut">
              <a:rPr lang="en-CH" smtClean="0"/>
              <a:t>11/09/2020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184D74-E6CB-6E45-A7DD-C62463E5AD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dfdfdfdfd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8924F2-E4C6-5446-B216-E1C0CF958E4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56424-3993-1E49-876C-01F10EABCBC2}" type="slidenum">
              <a:rPr lang="en-CH" smtClean="0"/>
              <a:t>‹N›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3735895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AT"/>
              <a:t>fdfdfdf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09.11.2020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AT"/>
              <a:t>dfdfdfdfd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fdfdfdf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AT"/>
              <a:t>dfdfdfdfd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3201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fdfdfdf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AT"/>
              <a:t>dfdfdfdfd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881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baseline="0" dirty="0">
              <a:latin typeface="TimesNewRomanPSMT"/>
            </a:endParaRPr>
          </a:p>
          <a:p>
            <a:pPr algn="l"/>
            <a:endParaRPr lang="en-US" sz="1200" b="0" i="0" u="none" strike="noStrike" baseline="0" dirty="0">
              <a:latin typeface="TimesNewRomanPSMT"/>
            </a:endParaRPr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fdfdfdf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AT"/>
              <a:t>dfdfdfdfd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10003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it-IT" sz="1200" b="0" i="0" u="none" strike="noStrike" baseline="0" dirty="0">
              <a:latin typeface="TimesNewRomanPSMT"/>
            </a:endParaRPr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fdfdfdf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AT"/>
              <a:t>dfdfdfdfd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7794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  <a:p>
            <a:pPr algn="l"/>
            <a:endParaRPr lang="it-IT" dirty="0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fdfdfdf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AT"/>
              <a:t>dfdfdfdfd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5205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it-IT" dirty="0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fdfdfdf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AT"/>
              <a:t>dfdfdfdfd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4464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fdfdfdf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AT"/>
              <a:t>dfdfdfdfd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68354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b="0" i="0" u="none" strike="noStrike" baseline="0" dirty="0">
              <a:latin typeface="TimesNewRomanPSMT"/>
            </a:endParaRPr>
          </a:p>
          <a:p>
            <a:endParaRPr lang="en-CH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fdfdfdf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AT"/>
              <a:t>dfdfdfdfd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28794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it-IT" dirty="0"/>
          </a:p>
          <a:p>
            <a:pPr algn="l"/>
            <a:endParaRPr lang="en-CH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fdfdfdf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AT"/>
              <a:t>dfdfdfdfd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0004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b="0" i="0" u="none" strike="noStrike" baseline="0" dirty="0">
              <a:latin typeface="TimesNewRomanPSM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200" dirty="0"/>
          </a:p>
          <a:p>
            <a:endParaRPr lang="en-CH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fdfdfdf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AT"/>
              <a:t>dfdfdfdfd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9086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24384000" cy="13716000"/>
          </a:xfrm>
        </p:spPr>
        <p:txBody>
          <a:bodyPr/>
          <a:lstStyle>
            <a:lvl1pPr algn="ctr">
              <a:lnSpc>
                <a:spcPct val="200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46187" y="3808798"/>
            <a:ext cx="10544400" cy="86868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574800" y="3808798"/>
            <a:ext cx="10544400" cy="86868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574800" y="3808798"/>
            <a:ext cx="10544400" cy="762171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799" y="3745593"/>
            <a:ext cx="1072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799" y="4654799"/>
            <a:ext cx="10728000" cy="732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480032" y="11646532"/>
            <a:ext cx="1072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10728325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45600" y="3808798"/>
            <a:ext cx="10544400" cy="762171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99200" y="3745593"/>
            <a:ext cx="1072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99200" y="4654799"/>
            <a:ext cx="10728000" cy="732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10728325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09200" y="3808800"/>
            <a:ext cx="6769100" cy="4017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799" y="3745593"/>
            <a:ext cx="694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799" y="4654799"/>
            <a:ext cx="6948000" cy="7326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254000" y="4654799"/>
            <a:ext cx="6948000" cy="732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809200" y="8330400"/>
            <a:ext cx="6769100" cy="4017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6947699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863999"/>
            <a:ext cx="24384000" cy="12852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10249200"/>
            <a:ext cx="24384000" cy="3466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80800" y="12186592"/>
            <a:ext cx="6930000" cy="756682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1">
                <a:solidFill>
                  <a:schemeClr val="bg1"/>
                </a:solidFill>
              </a:defRPr>
            </a:lvl1pPr>
            <a:lvl2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2pPr>
            <a:lvl3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3pPr>
            <a:lvl4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4pPr>
            <a:lvl5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3185592"/>
            <a:ext cx="22035600" cy="4775200"/>
          </a:xfr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8551032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865" y="255600"/>
            <a:ext cx="922837" cy="370935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136173B-ADC4-48D8-8FD1-FAE6B6018F59}"/>
              </a:ext>
            </a:extLst>
          </p:cNvPr>
          <p:cNvSpPr txBox="1"/>
          <p:nvPr userDrawn="1"/>
        </p:nvSpPr>
        <p:spPr>
          <a:xfrm>
            <a:off x="2687548" y="139782"/>
            <a:ext cx="5436000" cy="4535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3300"/>
              </a:lnSpc>
            </a:pPr>
            <a:r>
              <a:rPr lang="en-US" sz="1500" noProof="0" dirty="0" err="1">
                <a:solidFill>
                  <a:schemeClr val="bg1"/>
                </a:solidFill>
              </a:rPr>
              <a:t>FCCNoW</a:t>
            </a:r>
            <a:r>
              <a:rPr lang="en-US" sz="1500" noProof="0" dirty="0">
                <a:solidFill>
                  <a:schemeClr val="bg1"/>
                </a:solidFill>
              </a:rPr>
              <a:t> 2020-11-09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20A6FAC-8407-4032-B758-2E53F90BF4C5}"/>
              </a:ext>
            </a:extLst>
          </p:cNvPr>
          <p:cNvSpPr txBox="1"/>
          <p:nvPr userDrawn="1"/>
        </p:nvSpPr>
        <p:spPr>
          <a:xfrm>
            <a:off x="12480384" y="139782"/>
            <a:ext cx="3168000" cy="4535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3300"/>
              </a:lnSpc>
            </a:pPr>
            <a:r>
              <a:rPr lang="en-US" sz="1500" noProof="0" dirty="0">
                <a:solidFill>
                  <a:schemeClr val="bg1"/>
                </a:solidFill>
              </a:rPr>
              <a:t>S. Vignetti (CSIL)</a:t>
            </a:r>
          </a:p>
        </p:txBody>
      </p:sp>
      <p:sp>
        <p:nvSpPr>
          <p:cNvPr id="9" name="additional logos">
            <a:extLst>
              <a:ext uri="{FF2B5EF4-FFF2-40B4-BE49-F238E27FC236}">
                <a16:creationId xmlns:a16="http://schemas.microsoft.com/office/drawing/2014/main" id="{08DA79EA-95EB-40D9-BE96-C60DC99F1D09}"/>
              </a:ext>
            </a:extLst>
          </p:cNvPr>
          <p:cNvSpPr/>
          <p:nvPr userDrawn="1"/>
        </p:nvSpPr>
        <p:spPr>
          <a:xfrm>
            <a:off x="16333200" y="225421"/>
            <a:ext cx="6793200" cy="417600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sz="1000" cap="all" baseline="0" noProof="0" dirty="0">
              <a:solidFill>
                <a:schemeClr val="bg1"/>
              </a:solidFill>
            </a:endParaRPr>
          </a:p>
        </p:txBody>
      </p:sp>
      <p:pic>
        <p:nvPicPr>
          <p:cNvPr id="4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9F83640-C3C5-4AD5-9A5F-E94537622B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19964" y="139782"/>
            <a:ext cx="648000" cy="64800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7D4368C3-7ADE-41A1-984D-33E572A7C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43128" y="139782"/>
            <a:ext cx="97200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>
            <a:extLst>
              <a:ext uri="{FF2B5EF4-FFF2-40B4-BE49-F238E27FC236}">
                <a16:creationId xmlns:a16="http://schemas.microsoft.com/office/drawing/2014/main" id="{2A68311A-172B-4C10-BF25-DB474A039A87}"/>
              </a:ext>
            </a:extLst>
          </p:cNvPr>
          <p:cNvSpPr/>
          <p:nvPr userDrawn="1"/>
        </p:nvSpPr>
        <p:spPr>
          <a:xfrm>
            <a:off x="18024648" y="270139"/>
            <a:ext cx="263726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Grant agreement No 951754</a:t>
            </a:r>
            <a:endParaRPr lang="en-CH" sz="1500" i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1480" y="2214680"/>
            <a:ext cx="9433048" cy="944026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3185592"/>
            <a:ext cx="22035600" cy="4775200"/>
          </a:xfr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8551032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tx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865" y="256074"/>
            <a:ext cx="922837" cy="369987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136173B-ADC4-48D8-8FD1-FAE6B6018F59}"/>
              </a:ext>
            </a:extLst>
          </p:cNvPr>
          <p:cNvSpPr txBox="1"/>
          <p:nvPr userDrawn="1"/>
        </p:nvSpPr>
        <p:spPr>
          <a:xfrm>
            <a:off x="2687548" y="139782"/>
            <a:ext cx="5436000" cy="4535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3300"/>
              </a:lnSpc>
            </a:pPr>
            <a:r>
              <a:rPr lang="en-US" sz="1500" dirty="0">
                <a:solidFill>
                  <a:schemeClr val="tx2"/>
                </a:solidFill>
              </a:rPr>
              <a:t>Date / Name of the event</a:t>
            </a:r>
            <a:endParaRPr lang="de-AT" sz="1500" dirty="0">
              <a:solidFill>
                <a:schemeClr val="tx2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20A6FAC-8407-4032-B758-2E53F90BF4C5}"/>
              </a:ext>
            </a:extLst>
          </p:cNvPr>
          <p:cNvSpPr txBox="1"/>
          <p:nvPr userDrawn="1"/>
        </p:nvSpPr>
        <p:spPr>
          <a:xfrm>
            <a:off x="12480384" y="139782"/>
            <a:ext cx="3168000" cy="4535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3300"/>
              </a:lnSpc>
            </a:pPr>
            <a:r>
              <a:rPr lang="en-US" sz="1500" dirty="0">
                <a:solidFill>
                  <a:schemeClr val="tx2"/>
                </a:solidFill>
              </a:rPr>
              <a:t>Name of the speaker/author</a:t>
            </a:r>
            <a:endParaRPr lang="de-AT" sz="15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2800" y="2264400"/>
            <a:ext cx="10931951" cy="95976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2789548"/>
            <a:ext cx="22035600" cy="4775200"/>
          </a:xfr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7722096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865" y="255600"/>
            <a:ext cx="922837" cy="370935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136173B-ADC4-48D8-8FD1-FAE6B6018F59}"/>
              </a:ext>
            </a:extLst>
          </p:cNvPr>
          <p:cNvSpPr txBox="1"/>
          <p:nvPr userDrawn="1"/>
        </p:nvSpPr>
        <p:spPr>
          <a:xfrm>
            <a:off x="2687548" y="139782"/>
            <a:ext cx="5436000" cy="4535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3300"/>
              </a:lnSpc>
            </a:pPr>
            <a:r>
              <a:rPr lang="en-US" sz="1500" dirty="0">
                <a:solidFill>
                  <a:schemeClr val="bg1"/>
                </a:solidFill>
              </a:rPr>
              <a:t>Date / Name of the event</a:t>
            </a:r>
            <a:endParaRPr lang="de-AT" sz="1500" dirty="0">
              <a:solidFill>
                <a:schemeClr val="bg1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20A6FAC-8407-4032-B758-2E53F90BF4C5}"/>
              </a:ext>
            </a:extLst>
          </p:cNvPr>
          <p:cNvSpPr txBox="1"/>
          <p:nvPr userDrawn="1"/>
        </p:nvSpPr>
        <p:spPr>
          <a:xfrm>
            <a:off x="12480384" y="139782"/>
            <a:ext cx="3168000" cy="4535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3300"/>
              </a:lnSpc>
            </a:pPr>
            <a:r>
              <a:rPr lang="en-US" sz="1500" dirty="0">
                <a:solidFill>
                  <a:schemeClr val="bg1"/>
                </a:solidFill>
              </a:rPr>
              <a:t>Name of the speaker/author</a:t>
            </a:r>
            <a:endParaRPr lang="de-AT" sz="1500" dirty="0">
              <a:solidFill>
                <a:schemeClr val="bg1"/>
              </a:solidFill>
            </a:endParaRPr>
          </a:p>
        </p:txBody>
      </p:sp>
      <p:sp>
        <p:nvSpPr>
          <p:cNvPr id="8" name="additional logos">
            <a:extLst>
              <a:ext uri="{FF2B5EF4-FFF2-40B4-BE49-F238E27FC236}">
                <a16:creationId xmlns:a16="http://schemas.microsoft.com/office/drawing/2014/main" id="{0AA5206F-B469-48ED-BD15-270339F8E9ED}"/>
              </a:ext>
            </a:extLst>
          </p:cNvPr>
          <p:cNvSpPr/>
          <p:nvPr userDrawn="1"/>
        </p:nvSpPr>
        <p:spPr>
          <a:xfrm>
            <a:off x="16333200" y="225421"/>
            <a:ext cx="6793200" cy="417600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00" cap="all" baseline="0" noProof="0" dirty="0">
                <a:solidFill>
                  <a:schemeClr val="bg1"/>
                </a:solidFill>
              </a:rPr>
              <a:t>Space</a:t>
            </a:r>
            <a:r>
              <a:rPr lang="en-US" sz="1000" cap="all" baseline="0" noProof="0" dirty="0">
                <a:solidFill>
                  <a:schemeClr val="tx2"/>
                </a:solidFill>
              </a:rPr>
              <a:t> </a:t>
            </a:r>
            <a:r>
              <a:rPr lang="en-US" sz="1000" cap="all" baseline="0" noProof="0" dirty="0">
                <a:solidFill>
                  <a:schemeClr val="bg1"/>
                </a:solidFill>
              </a:rPr>
              <a:t>for additional logos</a:t>
            </a:r>
          </a:p>
        </p:txBody>
      </p:sp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4769768"/>
            <a:ext cx="22035600" cy="4775200"/>
          </a:xfrm>
        </p:spPr>
        <p:txBody>
          <a:bodyPr anchor="ctr" anchorCtr="0"/>
          <a:lstStyle>
            <a:lvl1pPr algn="ctr">
              <a:lnSpc>
                <a:spcPts val="9500"/>
              </a:lnSpc>
              <a:defRPr sz="90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865" y="255600"/>
            <a:ext cx="922837" cy="370935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136173B-ADC4-48D8-8FD1-FAE6B6018F59}"/>
              </a:ext>
            </a:extLst>
          </p:cNvPr>
          <p:cNvSpPr txBox="1"/>
          <p:nvPr userDrawn="1"/>
        </p:nvSpPr>
        <p:spPr>
          <a:xfrm>
            <a:off x="2687548" y="139782"/>
            <a:ext cx="5436000" cy="4535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3300"/>
              </a:lnSpc>
            </a:pPr>
            <a:r>
              <a:rPr lang="en-US" sz="1500" noProof="0" dirty="0">
                <a:solidFill>
                  <a:schemeClr val="bg1"/>
                </a:solidFill>
              </a:rPr>
              <a:t>Date / Name of the event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20A6FAC-8407-4032-B758-2E53F90BF4C5}"/>
              </a:ext>
            </a:extLst>
          </p:cNvPr>
          <p:cNvSpPr txBox="1"/>
          <p:nvPr userDrawn="1"/>
        </p:nvSpPr>
        <p:spPr>
          <a:xfrm>
            <a:off x="12480384" y="139782"/>
            <a:ext cx="3168000" cy="4535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3300"/>
              </a:lnSpc>
            </a:pPr>
            <a:r>
              <a:rPr lang="en-US" sz="1500" noProof="0" dirty="0">
                <a:solidFill>
                  <a:schemeClr val="bg1"/>
                </a:solidFill>
              </a:rPr>
              <a:t>Name of the speaker/author</a:t>
            </a:r>
          </a:p>
        </p:txBody>
      </p:sp>
      <p:sp>
        <p:nvSpPr>
          <p:cNvPr id="9" name="additional logos">
            <a:extLst>
              <a:ext uri="{FF2B5EF4-FFF2-40B4-BE49-F238E27FC236}">
                <a16:creationId xmlns:a16="http://schemas.microsoft.com/office/drawing/2014/main" id="{08DA79EA-95EB-40D9-BE96-C60DC99F1D09}"/>
              </a:ext>
            </a:extLst>
          </p:cNvPr>
          <p:cNvSpPr/>
          <p:nvPr userDrawn="1"/>
        </p:nvSpPr>
        <p:spPr>
          <a:xfrm>
            <a:off x="16333200" y="225421"/>
            <a:ext cx="6793200" cy="417600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00" cap="all" baseline="0" noProof="0" dirty="0">
                <a:solidFill>
                  <a:schemeClr val="bg1"/>
                </a:solidFill>
              </a:rPr>
              <a:t>Space</a:t>
            </a:r>
            <a:r>
              <a:rPr lang="en-US" sz="1000" cap="all" baseline="0" noProof="0" dirty="0">
                <a:solidFill>
                  <a:schemeClr val="tx2"/>
                </a:solidFill>
              </a:rPr>
              <a:t> </a:t>
            </a:r>
            <a:r>
              <a:rPr lang="en-US" sz="1000" cap="all" baseline="0" noProof="0" dirty="0">
                <a:solidFill>
                  <a:schemeClr val="bg1"/>
                </a:solidFill>
              </a:rPr>
              <a:t>for additional logos</a:t>
            </a:r>
          </a:p>
        </p:txBody>
      </p:sp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799" y="3743999"/>
            <a:ext cx="10728000" cy="8236800"/>
          </a:xfrm>
        </p:spPr>
        <p:txBody>
          <a:bodyPr/>
          <a:lstStyle>
            <a:lvl1pPr>
              <a:spcBef>
                <a:spcPts val="3700"/>
              </a:spcBef>
              <a:defRPr sz="3600" b="1"/>
            </a:lvl1pPr>
            <a:lvl2pPr marL="1260000" indent="0">
              <a:buNone/>
              <a:tabLst>
                <a:tab pos="10548000" algn="r"/>
              </a:tabLst>
              <a:defRPr/>
            </a:lvl2pPr>
            <a:lvl3pPr marL="2988000" indent="0">
              <a:buFont typeface="Arial" panose="020B0604020202020204" pitchFamily="34" charset="0"/>
              <a:buNone/>
              <a:tabLst>
                <a:tab pos="10548000" algn="r"/>
              </a:tabLst>
              <a:defRPr/>
            </a:lvl3pPr>
            <a:lvl4pPr marL="2988000" indent="0">
              <a:buFont typeface="Arial" panose="020B0604020202020204" pitchFamily="34" charset="0"/>
              <a:buNone/>
              <a:tabLst>
                <a:tab pos="10548000" algn="r"/>
              </a:tabLst>
              <a:defRPr/>
            </a:lvl4pPr>
            <a:lvl5pPr marL="2988000" indent="0">
              <a:buFont typeface="Arial" panose="020B0604020202020204" pitchFamily="34" charset="0"/>
              <a:buNone/>
              <a:tabLst>
                <a:tab pos="105480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99200" y="3743999"/>
            <a:ext cx="10728000" cy="8236800"/>
          </a:xfrm>
        </p:spPr>
        <p:txBody>
          <a:bodyPr/>
          <a:lstStyle>
            <a:lvl1pPr>
              <a:spcBef>
                <a:spcPts val="3700"/>
              </a:spcBef>
              <a:defRPr sz="3600" b="1"/>
            </a:lvl1pPr>
            <a:lvl2pPr marL="1260000" indent="0">
              <a:buNone/>
              <a:tabLst>
                <a:tab pos="10548000" algn="r"/>
              </a:tabLst>
              <a:defRPr/>
            </a:lvl2pPr>
            <a:lvl3pPr marL="2988000" indent="0">
              <a:buFont typeface="Arial" panose="020B0604020202020204" pitchFamily="34" charset="0"/>
              <a:buNone/>
              <a:tabLst>
                <a:tab pos="10548000" algn="r"/>
              </a:tabLst>
              <a:defRPr/>
            </a:lvl3pPr>
            <a:lvl4pPr marL="2988000" indent="0">
              <a:buFont typeface="Arial" panose="020B0604020202020204" pitchFamily="34" charset="0"/>
              <a:buNone/>
              <a:tabLst>
                <a:tab pos="10548000" algn="r"/>
              </a:tabLst>
              <a:defRPr/>
            </a:lvl4pPr>
            <a:lvl5pPr marL="2988000" indent="0">
              <a:buFont typeface="Arial" panose="020B0604020202020204" pitchFamily="34" charset="0"/>
              <a:buNone/>
              <a:tabLst>
                <a:tab pos="105480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2789548"/>
            <a:ext cx="22035600" cy="47752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7686092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863999"/>
            <a:ext cx="24384000" cy="12852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4D98DCC-DCF7-784D-86AA-E213BB64B70D}"/>
              </a:ext>
            </a:extLst>
          </p:cNvPr>
          <p:cNvSpPr txBox="1">
            <a:spLocks/>
          </p:cNvSpPr>
          <p:nvPr userDrawn="1"/>
        </p:nvSpPr>
        <p:spPr>
          <a:xfrm>
            <a:off x="1180800" y="4769768"/>
            <a:ext cx="22035600" cy="4775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1828800" rtl="0" eaLnBrk="1" latinLnBrk="0" hangingPunct="1">
              <a:lnSpc>
                <a:spcPts val="9500"/>
              </a:lnSpc>
              <a:spcBef>
                <a:spcPct val="0"/>
              </a:spcBef>
              <a:buNone/>
              <a:defRPr sz="900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Add Your Final Greetings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799" y="3745593"/>
            <a:ext cx="1072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799" y="4654799"/>
            <a:ext cx="10728000" cy="7326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99200" y="4654655"/>
            <a:ext cx="10728000" cy="7326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18288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10728325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800" y="12474624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46188" y="2221200"/>
            <a:ext cx="6769100" cy="4626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07450" y="22212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6368713" y="22212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246188" y="77220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807450" y="77220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368713" y="77220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80800" y="7002016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718000" y="7002016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255200" y="7002016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718000" y="12474624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255200" y="12474624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0800" y="4654498"/>
            <a:ext cx="22035600" cy="732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1828800" rtl="0" eaLnBrk="1" latinLnBrk="0" hangingPunct="1">
        <a:lnSpc>
          <a:spcPts val="8000"/>
        </a:lnSpc>
        <a:spcBef>
          <a:spcPct val="0"/>
        </a:spcBef>
        <a:buNone/>
        <a:defRPr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64800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3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3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3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>
          <p15:clr>
            <a:srgbClr val="F26B43"/>
          </p15:clr>
        </p15:guide>
        <p15:guide id="3" pos="241">
          <p15:clr>
            <a:srgbClr val="F26B43"/>
          </p15:clr>
        </p15:guide>
        <p15:guide id="4" pos="785">
          <p15:clr>
            <a:srgbClr val="F26B43"/>
          </p15:clr>
        </p15:guide>
        <p15:guide id="5" pos="2690">
          <p15:clr>
            <a:srgbClr val="F26B43"/>
          </p15:clr>
        </p15:guide>
        <p15:guide id="6" pos="3189">
          <p15:clr>
            <a:srgbClr val="F26B43"/>
          </p15:clr>
        </p15:guide>
        <p15:guide id="7" pos="15119">
          <p15:clr>
            <a:srgbClr val="F26B43"/>
          </p15:clr>
        </p15:guide>
        <p15:guide id="8" pos="14575">
          <p15:clr>
            <a:srgbClr val="F26B43"/>
          </p15:clr>
        </p15:guide>
        <p15:guide id="9" pos="5548">
          <p15:clr>
            <a:srgbClr val="F26B43"/>
          </p15:clr>
        </p15:guide>
        <p15:guide id="10" pos="5049">
          <p15:clr>
            <a:srgbClr val="F26B43"/>
          </p15:clr>
        </p15:guide>
        <p15:guide id="12" pos="7929">
          <p15:clr>
            <a:srgbClr val="F26B43"/>
          </p15:clr>
        </p15:guide>
        <p15:guide id="13" pos="7431">
          <p15:clr>
            <a:srgbClr val="F26B43"/>
          </p15:clr>
        </p15:guide>
        <p15:guide id="14" pos="12670">
          <p15:clr>
            <a:srgbClr val="F26B43"/>
          </p15:clr>
        </p15:guide>
        <p15:guide id="15" pos="12171">
          <p15:clr>
            <a:srgbClr val="F26B43"/>
          </p15:clr>
        </p15:guide>
        <p15:guide id="16" pos="10311">
          <p15:clr>
            <a:srgbClr val="F26B43"/>
          </p15:clr>
        </p15:guide>
        <p15:guide id="17" pos="9812">
          <p15:clr>
            <a:srgbClr val="F26B43"/>
          </p15:clr>
        </p15:guide>
        <p15:guide id="19" orient="horz" pos="328">
          <p15:clr>
            <a:srgbClr val="F26B43"/>
          </p15:clr>
        </p15:guide>
        <p15:guide id="21" orient="horz" pos="532">
          <p15:clr>
            <a:srgbClr val="F26B43"/>
          </p15:clr>
        </p15:guide>
        <p15:guide id="23" orient="horz" pos="1031">
          <p15:clr>
            <a:srgbClr val="F26B43"/>
          </p15:clr>
        </p15:guide>
        <p15:guide id="24" orient="horz" pos="7518">
          <p15:clr>
            <a:srgbClr val="F26B43"/>
          </p15:clr>
        </p15:guide>
        <p15:guide id="25" orient="horz" pos="783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800" y="1545471"/>
            <a:ext cx="22035600" cy="21441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0800" y="4654498"/>
            <a:ext cx="22035600" cy="732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3300"/>
              </a:lnSpc>
              <a:defRPr sz="1500">
                <a:solidFill>
                  <a:schemeClr val="tx2"/>
                </a:solidFill>
              </a:defRPr>
            </a:lvl1pPr>
          </a:lstStyle>
          <a:p>
            <a:r>
              <a:rPr lang="de-AT" dirty="0"/>
              <a:t> </a:t>
            </a:r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10" name="additional logos">
            <a:extLst>
              <a:ext uri="{FF2B5EF4-FFF2-40B4-BE49-F238E27FC236}">
                <a16:creationId xmlns:a16="http://schemas.microsoft.com/office/drawing/2014/main" id="{10F71DD6-42B5-4F3C-AAC5-53D95E75CDAB}"/>
              </a:ext>
            </a:extLst>
          </p:cNvPr>
          <p:cNvSpPr/>
          <p:nvPr userDrawn="1"/>
        </p:nvSpPr>
        <p:spPr>
          <a:xfrm>
            <a:off x="16333200" y="225421"/>
            <a:ext cx="6793200" cy="417600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00" cap="all" baseline="0" noProof="0">
                <a:solidFill>
                  <a:schemeClr val="tx2"/>
                </a:solidFill>
              </a:rPr>
              <a:t>Space for additional logos</a:t>
            </a:r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1828800" rtl="0" eaLnBrk="1" latinLnBrk="0" hangingPunct="1">
        <a:lnSpc>
          <a:spcPts val="8000"/>
        </a:lnSpc>
        <a:spcBef>
          <a:spcPct val="0"/>
        </a:spcBef>
        <a:buNone/>
        <a:defRPr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64800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6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6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6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 userDrawn="1">
          <p15:clr>
            <a:srgbClr val="F26B43"/>
          </p15:clr>
        </p15:guide>
        <p15:guide id="3" pos="241" userDrawn="1">
          <p15:clr>
            <a:srgbClr val="F26B43"/>
          </p15:clr>
        </p15:guide>
        <p15:guide id="4" pos="785" userDrawn="1">
          <p15:clr>
            <a:srgbClr val="F26B43"/>
          </p15:clr>
        </p15:guide>
        <p15:guide id="5" pos="2690" userDrawn="1">
          <p15:clr>
            <a:srgbClr val="F26B43"/>
          </p15:clr>
        </p15:guide>
        <p15:guide id="6" pos="3189" userDrawn="1">
          <p15:clr>
            <a:srgbClr val="F26B43"/>
          </p15:clr>
        </p15:guide>
        <p15:guide id="7" pos="15119" userDrawn="1">
          <p15:clr>
            <a:srgbClr val="F26B43"/>
          </p15:clr>
        </p15:guide>
        <p15:guide id="8" pos="14575" userDrawn="1">
          <p15:clr>
            <a:srgbClr val="F26B43"/>
          </p15:clr>
        </p15:guide>
        <p15:guide id="9" pos="5548" userDrawn="1">
          <p15:clr>
            <a:srgbClr val="F26B43"/>
          </p15:clr>
        </p15:guide>
        <p15:guide id="10" pos="5049" userDrawn="1">
          <p15:clr>
            <a:srgbClr val="F26B43"/>
          </p15:clr>
        </p15:guide>
        <p15:guide id="12" pos="7929" userDrawn="1">
          <p15:clr>
            <a:srgbClr val="F26B43"/>
          </p15:clr>
        </p15:guide>
        <p15:guide id="13" pos="7431" userDrawn="1">
          <p15:clr>
            <a:srgbClr val="F26B43"/>
          </p15:clr>
        </p15:guide>
        <p15:guide id="14" pos="12670" userDrawn="1">
          <p15:clr>
            <a:srgbClr val="F26B43"/>
          </p15:clr>
        </p15:guide>
        <p15:guide id="15" pos="12171" userDrawn="1">
          <p15:clr>
            <a:srgbClr val="F26B43"/>
          </p15:clr>
        </p15:guide>
        <p15:guide id="16" pos="10311" userDrawn="1">
          <p15:clr>
            <a:srgbClr val="F26B43"/>
          </p15:clr>
        </p15:guide>
        <p15:guide id="17" pos="9812" userDrawn="1">
          <p15:clr>
            <a:srgbClr val="F26B43"/>
          </p15:clr>
        </p15:guide>
        <p15:guide id="19" orient="horz" pos="328" userDrawn="1">
          <p15:clr>
            <a:srgbClr val="F26B43"/>
          </p15:clr>
        </p15:guide>
        <p15:guide id="21" orient="horz" pos="532" userDrawn="1">
          <p15:clr>
            <a:srgbClr val="F26B43"/>
          </p15:clr>
        </p15:guide>
        <p15:guide id="23" orient="horz" pos="1031" userDrawn="1">
          <p15:clr>
            <a:srgbClr val="F26B43"/>
          </p15:clr>
        </p15:guide>
        <p15:guide id="24" orient="horz" pos="7518" userDrawn="1">
          <p15:clr>
            <a:srgbClr val="F26B43"/>
          </p15:clr>
        </p15:guide>
        <p15:guide id="25" orient="horz" pos="783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0800" y="4654498"/>
            <a:ext cx="22035600" cy="732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24382800" cy="864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3300"/>
              </a:lnSpc>
              <a:defRPr sz="15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5C3122F-E190-40B5-857B-06585FC6E9C1}"/>
              </a:ext>
            </a:extLst>
          </p:cNvPr>
          <p:cNvSpPr txBox="1"/>
          <p:nvPr userDrawn="1"/>
        </p:nvSpPr>
        <p:spPr>
          <a:xfrm>
            <a:off x="12480384" y="139782"/>
            <a:ext cx="3168000" cy="4535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3300"/>
              </a:lnSpc>
            </a:pPr>
            <a:r>
              <a:rPr lang="en-US" sz="1500" dirty="0">
                <a:solidFill>
                  <a:schemeClr val="bg1"/>
                </a:solidFill>
              </a:rPr>
              <a:t>S. Vignetti (CSIL)</a:t>
            </a:r>
            <a:endParaRPr lang="de-AT" sz="1500" dirty="0">
              <a:solidFill>
                <a:schemeClr val="bg1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2B9CFDA-6280-482D-B662-4226DAAAFC27}"/>
              </a:ext>
            </a:extLst>
          </p:cNvPr>
          <p:cNvSpPr txBox="1"/>
          <p:nvPr userDrawn="1"/>
        </p:nvSpPr>
        <p:spPr>
          <a:xfrm>
            <a:off x="2687548" y="139782"/>
            <a:ext cx="5436000" cy="4535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3300"/>
              </a:lnSpc>
            </a:pPr>
            <a:r>
              <a:rPr lang="en-US" sz="1500" dirty="0">
                <a:solidFill>
                  <a:schemeClr val="bg1"/>
                </a:solidFill>
              </a:rPr>
              <a:t>FCCIS Kickoff 2020-11-10</a:t>
            </a:r>
            <a:endParaRPr lang="de-AT" sz="1500" dirty="0">
              <a:solidFill>
                <a:schemeClr val="bg1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257" y="162000"/>
            <a:ext cx="1343447" cy="540000"/>
          </a:xfrm>
          <a:prstGeom prst="rect">
            <a:avLst/>
          </a:prstGeom>
        </p:spPr>
      </p:pic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B5C7045E-A8D6-EC4B-849F-99705C8EB5B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68400" y="108000"/>
            <a:ext cx="648000" cy="648000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419652E6-2B69-F544-997F-40829C25C1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95164" y="108000"/>
            <a:ext cx="97200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A9C19E1-0182-DD4D-86E0-6075D9B1DE9A}"/>
              </a:ext>
            </a:extLst>
          </p:cNvPr>
          <p:cNvSpPr/>
          <p:nvPr userDrawn="1"/>
        </p:nvSpPr>
        <p:spPr>
          <a:xfrm>
            <a:off x="18805704" y="270417"/>
            <a:ext cx="263726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Grant agreement No 951754</a:t>
            </a:r>
            <a:endParaRPr lang="en-CH" sz="1500" i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3" r:id="rId3"/>
    <p:sldLayoutId id="2147483655" r:id="rId4"/>
    <p:sldLayoutId id="2147483656" r:id="rId5"/>
    <p:sldLayoutId id="2147483657" r:id="rId6"/>
    <p:sldLayoutId id="2147483658" r:id="rId7"/>
    <p:sldLayoutId id="2147483661" r:id="rId8"/>
    <p:sldLayoutId id="2147483662" r:id="rId9"/>
    <p:sldLayoutId id="2147483667" r:id="rId10"/>
  </p:sldLayoutIdLst>
  <p:hf hdr="0" dt="0"/>
  <p:txStyles>
    <p:titleStyle>
      <a:lvl1pPr algn="l" defTabSz="1828800" rtl="0" eaLnBrk="1" latinLnBrk="0" hangingPunct="1">
        <a:lnSpc>
          <a:spcPts val="8000"/>
        </a:lnSpc>
        <a:spcBef>
          <a:spcPct val="0"/>
        </a:spcBef>
        <a:buNone/>
        <a:defRPr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64800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15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15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15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>
          <p15:clr>
            <a:srgbClr val="F26B43"/>
          </p15:clr>
        </p15:guide>
        <p15:guide id="3" pos="241">
          <p15:clr>
            <a:srgbClr val="F26B43"/>
          </p15:clr>
        </p15:guide>
        <p15:guide id="4" pos="785" userDrawn="1">
          <p15:clr>
            <a:srgbClr val="F26B43"/>
          </p15:clr>
        </p15:guide>
        <p15:guide id="5" pos="2690">
          <p15:clr>
            <a:srgbClr val="F26B43"/>
          </p15:clr>
        </p15:guide>
        <p15:guide id="6" pos="3189">
          <p15:clr>
            <a:srgbClr val="F26B43"/>
          </p15:clr>
        </p15:guide>
        <p15:guide id="7" pos="15119">
          <p15:clr>
            <a:srgbClr val="F26B43"/>
          </p15:clr>
        </p15:guide>
        <p15:guide id="8" pos="14575">
          <p15:clr>
            <a:srgbClr val="F26B43"/>
          </p15:clr>
        </p15:guide>
        <p15:guide id="9" pos="5548">
          <p15:clr>
            <a:srgbClr val="F26B43"/>
          </p15:clr>
        </p15:guide>
        <p15:guide id="10" pos="5049">
          <p15:clr>
            <a:srgbClr val="F26B43"/>
          </p15:clr>
        </p15:guide>
        <p15:guide id="12" pos="7929">
          <p15:clr>
            <a:srgbClr val="F26B43"/>
          </p15:clr>
        </p15:guide>
        <p15:guide id="13" pos="7431">
          <p15:clr>
            <a:srgbClr val="F26B43"/>
          </p15:clr>
        </p15:guide>
        <p15:guide id="14" pos="12670">
          <p15:clr>
            <a:srgbClr val="F26B43"/>
          </p15:clr>
        </p15:guide>
        <p15:guide id="15" pos="12171">
          <p15:clr>
            <a:srgbClr val="F26B43"/>
          </p15:clr>
        </p15:guide>
        <p15:guide id="16" pos="10311">
          <p15:clr>
            <a:srgbClr val="F26B43"/>
          </p15:clr>
        </p15:guide>
        <p15:guide id="17" pos="9812">
          <p15:clr>
            <a:srgbClr val="F26B43"/>
          </p15:clr>
        </p15:guide>
        <p15:guide id="19" orient="horz" pos="328">
          <p15:clr>
            <a:srgbClr val="F26B43"/>
          </p15:clr>
        </p15:guide>
        <p15:guide id="21" orient="horz" pos="532">
          <p15:clr>
            <a:srgbClr val="F26B43"/>
          </p15:clr>
        </p15:guide>
        <p15:guide id="23" orient="horz" pos="1031">
          <p15:clr>
            <a:srgbClr val="F26B43"/>
          </p15:clr>
        </p15:guide>
        <p15:guide id="24" orient="horz" pos="7518">
          <p15:clr>
            <a:srgbClr val="F26B43"/>
          </p15:clr>
        </p15:guide>
        <p15:guide id="25" orient="horz" pos="7835">
          <p15:clr>
            <a:srgbClr val="F26B43"/>
          </p15:clr>
        </p15:guide>
        <p15:guide id="26" pos="7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sirtori@csilmilano.co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325AAE-97CB-425E-A0F0-85C2FE17D8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9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Impact &amp; Sustainability </a:t>
            </a:r>
            <a:br>
              <a:rPr lang="en-US" sz="9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9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(Work package 4 )</a:t>
            </a:r>
            <a:endParaRPr lang="it-IT" sz="115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97D6D6A-5135-49E2-BD82-49FAEE6EEF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cap="none" dirty="0">
                <a:effectLst/>
                <a:ea typeface="Calibri" panose="020F0502020204030204" pitchFamily="34" charset="0"/>
              </a:rPr>
              <a:t>Silvia Vignetti (CSIL)</a:t>
            </a:r>
            <a:br>
              <a:rPr lang="en-US" sz="3200" cap="none" dirty="0">
                <a:effectLst/>
                <a:ea typeface="Calibri" panose="020F0502020204030204" pitchFamily="34" charset="0"/>
              </a:rPr>
            </a:br>
            <a:r>
              <a:rPr lang="en-US" sz="3200" cap="none" dirty="0">
                <a:effectLst/>
                <a:ea typeface="Calibri" panose="020F0502020204030204" pitchFamily="34" charset="0"/>
              </a:rPr>
              <a:t>Monday, 9 November 2020, 14:30-15:00</a:t>
            </a:r>
          </a:p>
          <a:p>
            <a:endParaRPr lang="en-US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800" i="1" dirty="0">
                <a:effectLst/>
                <a:latin typeface="+mj-lt"/>
                <a:ea typeface="Calibri" panose="020F0502020204030204" pitchFamily="34" charset="0"/>
              </a:rPr>
              <a:t>This project has received funding from the European Union's Horizon 2020 research and innovation </a:t>
            </a:r>
            <a:r>
              <a:rPr lang="en-US" sz="2800" i="1" dirty="0" err="1">
                <a:effectLst/>
                <a:latin typeface="+mj-lt"/>
                <a:ea typeface="Calibri" panose="020F0502020204030204" pitchFamily="34" charset="0"/>
              </a:rPr>
              <a:t>programme</a:t>
            </a:r>
            <a:r>
              <a:rPr lang="en-US" sz="2800" i="1" dirty="0">
                <a:effectLst/>
                <a:latin typeface="+mj-lt"/>
                <a:ea typeface="Calibri" panose="020F0502020204030204" pitchFamily="34" charset="0"/>
              </a:rPr>
              <a:t> under grant No 951754</a:t>
            </a:r>
            <a:endParaRPr lang="it-IT" sz="2800" i="1" dirty="0">
              <a:latin typeface="+mj-lt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8159874-0566-4A8F-9F0A-36EE26E80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92927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AE68E9-1382-874D-9B3F-F180BA8746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tx1"/>
                </a:solidFill>
              </a:rPr>
              <a:pPr/>
              <a:t>10</a:t>
            </a:fld>
            <a:endParaRPr lang="en-US" noProof="0" dirty="0">
              <a:solidFill>
                <a:schemeClr val="tx1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128B5434-E29A-4AFA-8508-11834E063B37}"/>
              </a:ext>
            </a:extLst>
          </p:cNvPr>
          <p:cNvSpPr/>
          <p:nvPr/>
        </p:nvSpPr>
        <p:spPr>
          <a:xfrm>
            <a:off x="12336016" y="116226"/>
            <a:ext cx="2147036" cy="636471"/>
          </a:xfrm>
          <a:prstGeom prst="rect">
            <a:avLst/>
          </a:prstGeom>
          <a:solidFill>
            <a:srgbClr val="0F124A"/>
          </a:solidFill>
          <a:ln>
            <a:solidFill>
              <a:srgbClr val="0F1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itle 7">
            <a:extLst>
              <a:ext uri="{FF2B5EF4-FFF2-40B4-BE49-F238E27FC236}">
                <a16:creationId xmlns:a16="http://schemas.microsoft.com/office/drawing/2014/main" id="{814D7D29-88A4-4D19-BFD4-DD6FF4CD8D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267" y="1025352"/>
            <a:ext cx="22878937" cy="3107680"/>
          </a:xfrm>
        </p:spPr>
        <p:txBody>
          <a:bodyPr/>
          <a:lstStyle/>
          <a:p>
            <a:pPr algn="l"/>
            <a:r>
              <a:rPr lang="it-IT" dirty="0" err="1">
                <a:solidFill>
                  <a:schemeClr val="tx1"/>
                </a:solidFill>
              </a:rPr>
              <a:t>Maximising</a:t>
            </a:r>
            <a:r>
              <a:rPr lang="it-IT" dirty="0">
                <a:solidFill>
                  <a:schemeClr val="tx1"/>
                </a:solidFill>
              </a:rPr>
              <a:t> VALUE for society</a:t>
            </a:r>
            <a:br>
              <a:rPr lang="it-IT" dirty="0">
                <a:solidFill>
                  <a:schemeClr val="tx1"/>
                </a:solidFill>
              </a:rPr>
            </a:br>
            <a:endParaRPr lang="en-CH" sz="7200" dirty="0">
              <a:solidFill>
                <a:schemeClr val="tx1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BA81A57-BB34-44EE-A062-C3ABEA1CEC65}"/>
              </a:ext>
            </a:extLst>
          </p:cNvPr>
          <p:cNvSpPr txBox="1"/>
          <p:nvPr/>
        </p:nvSpPr>
        <p:spPr>
          <a:xfrm>
            <a:off x="752531" y="4877780"/>
            <a:ext cx="2287893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Clr>
                <a:schemeClr val="accent6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it-IT" sz="8000" dirty="0">
                <a:solidFill>
                  <a:schemeClr val="tx1"/>
                </a:solidFill>
              </a:rPr>
              <a:t>Cultural benefits </a:t>
            </a:r>
          </a:p>
          <a:p>
            <a:pPr marL="1143000" indent="-1143000">
              <a:buClr>
                <a:schemeClr val="accent6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it-IT" sz="8000" dirty="0" err="1">
                <a:solidFill>
                  <a:schemeClr val="tx1"/>
                </a:solidFill>
              </a:rPr>
              <a:t>Communication</a:t>
            </a:r>
            <a:r>
              <a:rPr lang="it-IT" sz="8000" dirty="0">
                <a:solidFill>
                  <a:schemeClr val="tx1"/>
                </a:solidFill>
              </a:rPr>
              <a:t> strategy</a:t>
            </a:r>
          </a:p>
          <a:p>
            <a:pPr marL="1143000" indent="-1143000">
              <a:buClr>
                <a:schemeClr val="accent6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it-IT" sz="8000" dirty="0"/>
              <a:t>Non-use </a:t>
            </a:r>
            <a:r>
              <a:rPr lang="it-IT" sz="8000" dirty="0" err="1"/>
              <a:t>value</a:t>
            </a:r>
            <a:r>
              <a:rPr lang="it-IT" sz="8000" dirty="0">
                <a:solidFill>
                  <a:schemeClr val="tx1"/>
                </a:solidFill>
              </a:rPr>
              <a:t> </a:t>
            </a:r>
          </a:p>
          <a:p>
            <a:pPr marL="1143000" indent="-1143000">
              <a:buFontTx/>
              <a:buChar char="-"/>
            </a:pPr>
            <a:endParaRPr lang="en-US" sz="6600" b="0" i="0" u="none" strike="noStrike" baseline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0" b="0" i="0" u="none" strike="noStrike" baseline="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B900E57-6CF5-4923-A432-F2C212B89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0" y="7818383"/>
            <a:ext cx="9691761" cy="41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736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cumento 10">
            <a:extLst>
              <a:ext uri="{FF2B5EF4-FFF2-40B4-BE49-F238E27FC236}">
                <a16:creationId xmlns:a16="http://schemas.microsoft.com/office/drawing/2014/main" id="{996584C4-AC59-4037-935F-3914C73171CA}"/>
              </a:ext>
            </a:extLst>
          </p:cNvPr>
          <p:cNvSpPr/>
          <p:nvPr/>
        </p:nvSpPr>
        <p:spPr>
          <a:xfrm rot="5400000" flipH="1">
            <a:off x="13011472" y="2150096"/>
            <a:ext cx="12942676" cy="10189132"/>
          </a:xfrm>
          <a:prstGeom prst="flowChartDocumen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971DDAB-6A53-4BC5-BC15-E9065689DF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15CACE1A-8DD8-407F-8F57-70045F273F15}"/>
              </a:ext>
            </a:extLst>
          </p:cNvPr>
          <p:cNvSpPr/>
          <p:nvPr/>
        </p:nvSpPr>
        <p:spPr>
          <a:xfrm>
            <a:off x="12192000" y="139782"/>
            <a:ext cx="2556284" cy="453522"/>
          </a:xfrm>
          <a:prstGeom prst="roundRect">
            <a:avLst/>
          </a:prstGeom>
          <a:solidFill>
            <a:srgbClr val="0F124A"/>
          </a:solidFill>
          <a:ln>
            <a:solidFill>
              <a:srgbClr val="0F1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531F8DE-7219-4F2A-B7C8-CEC3656AB6D7}"/>
              </a:ext>
            </a:extLst>
          </p:cNvPr>
          <p:cNvSpPr txBox="1"/>
          <p:nvPr/>
        </p:nvSpPr>
        <p:spPr>
          <a:xfrm>
            <a:off x="14887087" y="9486066"/>
            <a:ext cx="9690289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GB" sz="5400" dirty="0">
              <a:solidFill>
                <a:schemeClr val="bg1"/>
              </a:solidFill>
            </a:endParaRPr>
          </a:p>
          <a:p>
            <a:pPr algn="ctr"/>
            <a:endParaRPr lang="en-GB" sz="5400" dirty="0">
              <a:solidFill>
                <a:schemeClr val="bg1"/>
              </a:solidFill>
            </a:endParaRPr>
          </a:p>
          <a:p>
            <a:pPr algn="ctr"/>
            <a:endParaRPr lang="en-GB" sz="5400" dirty="0">
              <a:solidFill>
                <a:schemeClr val="bg1"/>
              </a:solidFill>
            </a:endParaRPr>
          </a:p>
          <a:p>
            <a:pPr algn="ctr"/>
            <a:r>
              <a:rPr lang="en-GB" sz="4800" dirty="0">
                <a:solidFill>
                  <a:schemeClr val="bg1"/>
                </a:solidFill>
              </a:rPr>
              <a:t>Silvia Vignetti</a:t>
            </a:r>
          </a:p>
          <a:p>
            <a:pPr algn="ctr"/>
            <a:r>
              <a:rPr lang="en-GB" sz="4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vignetti@csilmilano.com</a:t>
            </a:r>
            <a:r>
              <a:rPr lang="en-GB" sz="4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92CB6D7A-795F-4BA4-B82B-291069FF231A}"/>
              </a:ext>
            </a:extLst>
          </p:cNvPr>
          <p:cNvSpPr txBox="1">
            <a:spLocks/>
          </p:cNvSpPr>
          <p:nvPr/>
        </p:nvSpPr>
        <p:spPr>
          <a:xfrm>
            <a:off x="418692" y="9373215"/>
            <a:ext cx="16532941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3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</a:p>
          <a:p>
            <a:pPr algn="ctr"/>
            <a:endParaRPr lang="it-IT" sz="9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C03A63B-D9AB-493C-817E-AAFB3BD8ABE6}"/>
              </a:ext>
            </a:extLst>
          </p:cNvPr>
          <p:cNvSpPr txBox="1"/>
          <p:nvPr/>
        </p:nvSpPr>
        <p:spPr>
          <a:xfrm>
            <a:off x="10104" y="3329608"/>
            <a:ext cx="14126112" cy="47895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5400" dirty="0">
                <a:solidFill>
                  <a:srgbClr val="0070C0"/>
                </a:solidFill>
              </a:rPr>
              <a:t>“</a:t>
            </a:r>
            <a:r>
              <a:rPr lang="en-US" sz="5400" i="1" dirty="0">
                <a:solidFill>
                  <a:srgbClr val="0070C0"/>
                </a:solidFill>
              </a:rPr>
              <a:t>To recognize that the public sector creates value we must first find ways to assess that value including the spill-overs.”</a:t>
            </a:r>
            <a:r>
              <a:rPr lang="en-US" sz="5400" dirty="0">
                <a:solidFill>
                  <a:srgbClr val="0070C0"/>
                </a:solidFill>
              </a:rPr>
              <a:t> </a:t>
            </a:r>
          </a:p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5400" dirty="0">
                <a:solidFill>
                  <a:srgbClr val="0070C0"/>
                </a:solidFill>
              </a:rPr>
              <a:t>(M. </a:t>
            </a:r>
            <a:r>
              <a:rPr lang="en-US" sz="5400" dirty="0" err="1">
                <a:solidFill>
                  <a:srgbClr val="0070C0"/>
                </a:solidFill>
              </a:rPr>
              <a:t>Mazzucato</a:t>
            </a:r>
            <a:r>
              <a:rPr lang="en-US" sz="5400" dirty="0">
                <a:solidFill>
                  <a:srgbClr val="0070C0"/>
                </a:solidFill>
              </a:rPr>
              <a:t>)</a:t>
            </a:r>
            <a:endParaRPr lang="en-GB" sz="5400" dirty="0">
              <a:solidFill>
                <a:srgbClr val="0070C0"/>
              </a:solidFill>
            </a:endParaRPr>
          </a:p>
          <a:p>
            <a:pPr algn="ctr"/>
            <a:endParaRPr lang="en-GB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270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AE68E9-1382-874D-9B3F-F180BA8746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tx1"/>
                </a:solidFill>
              </a:rPr>
              <a:pPr/>
              <a:t>2</a:t>
            </a:fld>
            <a:endParaRPr lang="en-US" noProof="0" dirty="0">
              <a:solidFill>
                <a:schemeClr val="tx1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128B5434-E29A-4AFA-8508-11834E063B37}"/>
              </a:ext>
            </a:extLst>
          </p:cNvPr>
          <p:cNvSpPr/>
          <p:nvPr/>
        </p:nvSpPr>
        <p:spPr>
          <a:xfrm>
            <a:off x="12336016" y="116226"/>
            <a:ext cx="2147036" cy="636471"/>
          </a:xfrm>
          <a:prstGeom prst="rect">
            <a:avLst/>
          </a:prstGeom>
          <a:solidFill>
            <a:srgbClr val="0F124A"/>
          </a:solidFill>
          <a:ln>
            <a:solidFill>
              <a:srgbClr val="0F1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21C00460-2699-4599-9052-BFF15F129A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0191" y="1457400"/>
            <a:ext cx="21887224" cy="2383101"/>
          </a:xfrm>
        </p:spPr>
        <p:txBody>
          <a:bodyPr/>
          <a:lstStyle/>
          <a:p>
            <a:pPr algn="l"/>
            <a:r>
              <a:rPr lang="it-IT" dirty="0">
                <a:solidFill>
                  <a:schemeClr val="tx1"/>
                </a:solidFill>
              </a:rPr>
              <a:t>WP 4 </a:t>
            </a:r>
            <a:r>
              <a:rPr lang="it-IT" dirty="0" err="1">
                <a:solidFill>
                  <a:schemeClr val="tx1"/>
                </a:solidFill>
              </a:rPr>
              <a:t>rationale</a:t>
            </a:r>
            <a:br>
              <a:rPr lang="it-IT" dirty="0">
                <a:solidFill>
                  <a:schemeClr val="tx1"/>
                </a:solidFill>
              </a:rPr>
            </a:br>
            <a:endParaRPr lang="en-CH" sz="7200" dirty="0">
              <a:solidFill>
                <a:schemeClr val="tx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3C45C36-481E-402F-A29D-E7BDA45BBC44}"/>
              </a:ext>
            </a:extLst>
          </p:cNvPr>
          <p:cNvSpPr txBox="1"/>
          <p:nvPr/>
        </p:nvSpPr>
        <p:spPr>
          <a:xfrm>
            <a:off x="724971" y="4204284"/>
            <a:ext cx="2287893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dirty="0">
                <a:solidFill>
                  <a:schemeClr val="tx1"/>
                </a:solidFill>
              </a:rPr>
              <a:t>FCC: a project </a:t>
            </a:r>
            <a:r>
              <a:rPr lang="it-IT" sz="8000" dirty="0" err="1">
                <a:solidFill>
                  <a:schemeClr val="tx1"/>
                </a:solidFill>
              </a:rPr>
              <a:t>designed</a:t>
            </a:r>
            <a:r>
              <a:rPr lang="it-IT" sz="8000" dirty="0">
                <a:solidFill>
                  <a:schemeClr val="tx1"/>
                </a:solidFill>
              </a:rPr>
              <a:t> for </a:t>
            </a:r>
            <a:r>
              <a:rPr lang="it-IT" sz="8000" dirty="0" err="1">
                <a:solidFill>
                  <a:schemeClr val="tx1"/>
                </a:solidFill>
              </a:rPr>
              <a:t>sustainability</a:t>
            </a:r>
            <a:r>
              <a:rPr lang="it-IT" sz="8000" dirty="0">
                <a:solidFill>
                  <a:schemeClr val="tx1"/>
                </a:solidFill>
              </a:rPr>
              <a:t>. </a:t>
            </a:r>
          </a:p>
          <a:p>
            <a:r>
              <a:rPr lang="en-US" sz="6600" dirty="0" err="1">
                <a:solidFill>
                  <a:schemeClr val="tx1"/>
                </a:solidFill>
              </a:rPr>
              <a:t>eDe</a:t>
            </a:r>
            <a:r>
              <a:rPr lang="en-US" sz="6600" b="0" i="0" u="none" strike="noStrike" baseline="0" dirty="0" err="1"/>
              <a:t>velop</a:t>
            </a:r>
            <a:r>
              <a:rPr lang="en-US" sz="6600" b="0" i="0" u="none" strike="noStrike" baseline="0" dirty="0"/>
              <a:t> a project scenario for the implementation of the new research infrastructure that delivers long-term service for a worldwide science community.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0" b="0" i="0" u="none" strike="noStrike" baseline="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CD34563-A81A-47FF-9BC8-9E0CD8C55AD7}"/>
              </a:ext>
            </a:extLst>
          </p:cNvPr>
          <p:cNvSpPr txBox="1"/>
          <p:nvPr/>
        </p:nvSpPr>
        <p:spPr>
          <a:xfrm>
            <a:off x="444330" y="9498041"/>
            <a:ext cx="228789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6000" b="1" i="1" u="none" strike="noStrike" baseline="0" dirty="0">
                <a:latin typeface="TimesNewRomanPS-BoldMT"/>
              </a:rPr>
              <a:t>SO5 </a:t>
            </a:r>
            <a:r>
              <a:rPr lang="it-IT" sz="6000" b="1" i="1" u="none" strike="noStrike" baseline="0" dirty="0" err="1">
                <a:latin typeface="TimesNewRomanPS-BoldMT"/>
              </a:rPr>
              <a:t>Demonstrate</a:t>
            </a:r>
            <a:r>
              <a:rPr lang="it-IT" sz="6000" b="1" i="1" u="none" strike="noStrike" baseline="0" dirty="0">
                <a:latin typeface="TimesNewRomanPS-BoldMT"/>
              </a:rPr>
              <a:t> the </a:t>
            </a:r>
            <a:r>
              <a:rPr lang="it-IT" sz="6000" b="1" i="1" u="none" strike="noStrike" baseline="0" dirty="0" err="1">
                <a:latin typeface="TimesNewRomanPS-BoldMT"/>
              </a:rPr>
              <a:t>role</a:t>
            </a:r>
            <a:r>
              <a:rPr lang="it-IT" sz="6000" b="1" i="1" u="none" strike="noStrike" baseline="0" dirty="0">
                <a:latin typeface="TimesNewRomanPS-BoldMT"/>
              </a:rPr>
              <a:t> and impact of the </a:t>
            </a:r>
            <a:r>
              <a:rPr lang="it-IT" sz="6000" b="1" i="1" u="none" strike="noStrike" baseline="0" dirty="0" err="1">
                <a:latin typeface="TimesNewRomanPS-BoldMT"/>
              </a:rPr>
              <a:t>research</a:t>
            </a:r>
            <a:r>
              <a:rPr lang="it-IT" sz="6000" b="1" i="1" u="none" strike="noStrike" baseline="0" dirty="0">
                <a:latin typeface="TimesNewRomanPS-BoldMT"/>
              </a:rPr>
              <a:t> </a:t>
            </a:r>
            <a:r>
              <a:rPr lang="it-IT" sz="6000" b="1" i="1" u="none" strike="noStrike" baseline="0" dirty="0" err="1">
                <a:latin typeface="TimesNewRomanPS-BoldMT"/>
              </a:rPr>
              <a:t>infrastructure</a:t>
            </a:r>
            <a:r>
              <a:rPr lang="it-IT" sz="6000" b="1" i="1" u="none" strike="noStrike" baseline="0" dirty="0">
                <a:latin typeface="TimesNewRomanPS-BoldMT"/>
              </a:rPr>
              <a:t> in the </a:t>
            </a:r>
            <a:r>
              <a:rPr lang="it-IT" sz="6000" b="1" i="1" u="none" strike="noStrike" baseline="0" dirty="0" err="1">
                <a:latin typeface="TimesNewRomanPS-BoldMT"/>
              </a:rPr>
              <a:t>innovation</a:t>
            </a:r>
            <a:r>
              <a:rPr lang="it-IT" sz="6000" b="1" i="1" u="none" strike="noStrike" baseline="0" dirty="0">
                <a:latin typeface="TimesNewRomanPS-BoldMT"/>
              </a:rPr>
              <a:t> chain </a:t>
            </a:r>
            <a:r>
              <a:rPr lang="it-IT" sz="6000" b="1" i="1" u="none" strike="noStrike" baseline="0" dirty="0" err="1">
                <a:latin typeface="TimesNewRomanPS-BoldMT"/>
              </a:rPr>
              <a:t>focusing</a:t>
            </a:r>
            <a:r>
              <a:rPr lang="it-IT" sz="6000" b="1" i="1" u="none" strike="noStrike" baseline="0" dirty="0">
                <a:latin typeface="TimesNewRomanPS-BoldMT"/>
              </a:rPr>
              <a:t> on </a:t>
            </a:r>
            <a:r>
              <a:rPr lang="it-IT" sz="6000" b="1" i="1" u="none" strike="noStrike" baseline="0" dirty="0" err="1">
                <a:latin typeface="TimesNewRomanPS-BoldMT"/>
              </a:rPr>
              <a:t>responsible</a:t>
            </a:r>
            <a:r>
              <a:rPr lang="it-IT" sz="6000" b="1" i="1" u="none" strike="noStrike" baseline="0" dirty="0">
                <a:latin typeface="TimesNewRomanPS-BoldMT"/>
              </a:rPr>
              <a:t> </a:t>
            </a:r>
            <a:r>
              <a:rPr lang="it-IT" sz="6000" b="1" i="1" u="none" strike="noStrike" baseline="0" dirty="0" err="1">
                <a:latin typeface="TimesNewRomanPS-BoldMT"/>
              </a:rPr>
              <a:t>resource</a:t>
            </a:r>
            <a:r>
              <a:rPr lang="it-IT" sz="6000" b="1" i="1" u="none" strike="noStrike" baseline="0" dirty="0">
                <a:latin typeface="TimesNewRomanPS-BoldMT"/>
              </a:rPr>
              <a:t> use and </a:t>
            </a:r>
            <a:r>
              <a:rPr lang="it-IT" sz="6000" b="1" i="1" u="none" strike="noStrike" baseline="0" dirty="0" err="1">
                <a:latin typeface="TimesNewRomanPS-BoldMT"/>
              </a:rPr>
              <a:t>managing</a:t>
            </a:r>
            <a:r>
              <a:rPr lang="it-IT" sz="6000" b="1" i="1" u="none" strike="noStrike" baseline="0" dirty="0">
                <a:latin typeface="TimesNewRomanPS-BoldMT"/>
              </a:rPr>
              <a:t> </a:t>
            </a:r>
            <a:r>
              <a:rPr lang="it-IT" sz="6000" b="1" i="1" u="none" strike="noStrike" baseline="0" dirty="0" err="1">
                <a:latin typeface="TimesNewRomanPS-BoldMT"/>
              </a:rPr>
              <a:t>environmental</a:t>
            </a:r>
            <a:r>
              <a:rPr lang="it-IT" sz="6000" b="1" i="1" u="none" strike="noStrike" baseline="0" dirty="0">
                <a:latin typeface="TimesNewRomanPS-BoldMT"/>
              </a:rPr>
              <a:t> impacts</a:t>
            </a:r>
            <a:endParaRPr lang="en-US" sz="6000" b="0" i="1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2124182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39BDC74-AEB9-4B59-B95A-6126A19241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25A5DF10-FC5F-453D-839F-D2B7C7447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717" y="1292343"/>
            <a:ext cx="23458026" cy="2144177"/>
          </a:xfrm>
        </p:spPr>
        <p:txBody>
          <a:bodyPr/>
          <a:lstStyle/>
          <a:p>
            <a:r>
              <a:rPr lang="it-IT" dirty="0"/>
              <a:t>A LIFECYCLE APPROACH TO IMPACT ASSESSMENT</a:t>
            </a: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7C871B75-AF43-470D-9402-61515BC8E6B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06824" y="4473080"/>
            <a:ext cx="20264228" cy="9258944"/>
            <a:chOff x="-1191" y="2399"/>
            <a:chExt cx="10134" cy="4831"/>
          </a:xfrm>
        </p:grpSpPr>
        <p:sp>
          <p:nvSpPr>
            <p:cNvPr id="10" name="AutoShape 3">
              <a:extLst>
                <a:ext uri="{FF2B5EF4-FFF2-40B4-BE49-F238E27FC236}">
                  <a16:creationId xmlns:a16="http://schemas.microsoft.com/office/drawing/2014/main" id="{08619DAD-8555-47A3-BD45-F52F28EB202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744" y="2399"/>
              <a:ext cx="6683" cy="4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6C82E506-F4F0-456C-8B68-2898660E0C8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0" r="7248" b="4745"/>
            <a:stretch/>
          </p:blipFill>
          <p:spPr bwMode="auto">
            <a:xfrm>
              <a:off x="-1191" y="2399"/>
              <a:ext cx="10134" cy="4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CEDA716-BAEE-4714-B181-00385FA5CC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19292" y="3852757"/>
            <a:ext cx="10728000" cy="566822"/>
          </a:xfrm>
        </p:spPr>
        <p:txBody>
          <a:bodyPr/>
          <a:lstStyle/>
          <a:p>
            <a:pPr algn="r"/>
            <a:r>
              <a:rPr lang="it-IT" dirty="0"/>
              <a:t>Lifecycle of a </a:t>
            </a:r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infrastructure</a:t>
            </a:r>
            <a:endParaRPr 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8BC7B571-99EF-494A-A25C-14211E954E09}"/>
              </a:ext>
            </a:extLst>
          </p:cNvPr>
          <p:cNvSpPr/>
          <p:nvPr/>
        </p:nvSpPr>
        <p:spPr>
          <a:xfrm>
            <a:off x="12336016" y="116226"/>
            <a:ext cx="2147036" cy="636471"/>
          </a:xfrm>
          <a:prstGeom prst="rect">
            <a:avLst/>
          </a:prstGeom>
          <a:solidFill>
            <a:srgbClr val="0F124A"/>
          </a:solidFill>
          <a:ln>
            <a:solidFill>
              <a:srgbClr val="0F1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681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BE3AA62-880D-44DA-9016-45438F1DFF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6C13DCA0-D345-48DB-97A1-8C8865737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635" y="1589008"/>
            <a:ext cx="22035600" cy="2144177"/>
          </a:xfrm>
        </p:spPr>
        <p:txBody>
          <a:bodyPr/>
          <a:lstStyle/>
          <a:p>
            <a:r>
              <a:rPr lang="it-IT" dirty="0">
                <a:solidFill>
                  <a:schemeClr val="tx1"/>
                </a:solidFill>
              </a:rPr>
              <a:t>WHY SUSTAINABILITY IS IMPORTANT</a:t>
            </a:r>
            <a:endParaRPr lang="it-IT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66FF277-1B1B-47B3-85ED-A8B038B1F74A}"/>
              </a:ext>
            </a:extLst>
          </p:cNvPr>
          <p:cNvSpPr txBox="1"/>
          <p:nvPr/>
        </p:nvSpPr>
        <p:spPr>
          <a:xfrm>
            <a:off x="1166635" y="4553744"/>
            <a:ext cx="22035600" cy="30896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8000" dirty="0">
                <a:ea typeface="Calibri" panose="020F0502020204030204" pitchFamily="34" charset="0"/>
                <a:cs typeface="Times New Roman" panose="02020603050405020304" pitchFamily="18" charset="0"/>
              </a:rPr>
              <a:t>A condition for </a:t>
            </a:r>
            <a:r>
              <a:rPr lang="en-GB" sz="8000" b="1" dirty="0">
                <a:solidFill>
                  <a:srgbClr val="0070C0"/>
                </a:solidFill>
                <a:cs typeface="Times New Roman" panose="02020603050405020304" pitchFamily="18" charset="0"/>
              </a:rPr>
              <a:t>feasibility and responsibility</a:t>
            </a:r>
            <a:endParaRPr lang="en-GB" sz="8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8000" dirty="0">
                <a:ea typeface="Calibri" panose="020F0502020204030204" pitchFamily="34" charset="0"/>
                <a:cs typeface="Times New Roman" panose="02020603050405020304" pitchFamily="18" charset="0"/>
              </a:rPr>
              <a:t>A condition for </a:t>
            </a:r>
            <a:r>
              <a:rPr lang="en-GB" sz="8000" b="1" dirty="0">
                <a:solidFill>
                  <a:srgbClr val="0070C0"/>
                </a:solidFill>
                <a:cs typeface="Times New Roman" panose="02020603050405020304" pitchFamily="18" charset="0"/>
              </a:rPr>
              <a:t>acceptance</a:t>
            </a:r>
            <a:r>
              <a:rPr lang="en-GB" sz="80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82114ABE-D9CC-4D2D-8469-EB82A524CD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61298" y="7952951"/>
            <a:ext cx="5378775" cy="5623267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E098E8AE-A9A4-4A0E-8F9B-7B77C3696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79932" y="7959839"/>
            <a:ext cx="5378775" cy="5691492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56ECD1D5-6B11-44A5-97CA-F5676958BE22}"/>
              </a:ext>
            </a:extLst>
          </p:cNvPr>
          <p:cNvSpPr/>
          <p:nvPr/>
        </p:nvSpPr>
        <p:spPr>
          <a:xfrm>
            <a:off x="12336016" y="116226"/>
            <a:ext cx="2147036" cy="636471"/>
          </a:xfrm>
          <a:prstGeom prst="rect">
            <a:avLst/>
          </a:prstGeom>
          <a:solidFill>
            <a:srgbClr val="0F124A"/>
          </a:solidFill>
          <a:ln>
            <a:solidFill>
              <a:srgbClr val="0F1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4525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BE3AA62-880D-44DA-9016-45438F1DFF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6C13DCA0-D345-48DB-97A1-8C8865737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21" y="1540800"/>
            <a:ext cx="23422022" cy="2144177"/>
          </a:xfrm>
        </p:spPr>
        <p:txBody>
          <a:bodyPr/>
          <a:lstStyle/>
          <a:p>
            <a:r>
              <a:rPr lang="it-IT" cap="all" dirty="0"/>
              <a:t>HOW CAN WE ENSURE SUSTAINABILITY?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66FF277-1B1B-47B3-85ED-A8B038B1F74A}"/>
              </a:ext>
            </a:extLst>
          </p:cNvPr>
          <p:cNvSpPr txBox="1"/>
          <p:nvPr/>
        </p:nvSpPr>
        <p:spPr>
          <a:xfrm>
            <a:off x="1177516" y="4589748"/>
            <a:ext cx="21621528" cy="61467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8000" b="1" dirty="0">
                <a:solidFill>
                  <a:srgbClr val="0070C0"/>
                </a:solidFill>
                <a:cs typeface="Times New Roman" panose="02020603050405020304" pitchFamily="18" charset="0"/>
              </a:rPr>
              <a:t>Financial and environmental sustainability</a:t>
            </a:r>
          </a:p>
          <a:p>
            <a:pPr marL="1485802" lvl="1" indent="-571500" algn="just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7200" b="0" i="0" u="none" strike="noStrike" baseline="0" dirty="0"/>
              <a:t>cost effectiveness and resource-responsibility</a:t>
            </a:r>
            <a:endParaRPr lang="en-GB" sz="8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8000" b="1" dirty="0">
                <a:solidFill>
                  <a:srgbClr val="0070C0"/>
                </a:solidFill>
                <a:cs typeface="Times New Roman" panose="02020603050405020304" pitchFamily="18" charset="0"/>
              </a:rPr>
              <a:t>S</a:t>
            </a:r>
            <a:r>
              <a:rPr lang="en-GB" sz="80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ocio-economic impacts</a:t>
            </a:r>
          </a:p>
          <a:p>
            <a:pPr marL="1485802" lvl="1" indent="-571500" algn="just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6600" dirty="0">
                <a:ea typeface="Calibri" panose="020F0502020204030204" pitchFamily="34" charset="0"/>
                <a:cs typeface="Times New Roman" panose="02020603050405020304" pitchFamily="18" charset="0"/>
              </a:rPr>
              <a:t>User community engagement and capacity building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E8B8AF21-412E-4899-BF84-7E2AA00DAB93}"/>
              </a:ext>
            </a:extLst>
          </p:cNvPr>
          <p:cNvCxnSpPr>
            <a:cxnSpLocks/>
          </p:cNvCxnSpPr>
          <p:nvPr/>
        </p:nvCxnSpPr>
        <p:spPr>
          <a:xfrm>
            <a:off x="6179528" y="12718749"/>
            <a:ext cx="7524000" cy="0"/>
          </a:xfrm>
          <a:prstGeom prst="straightConnector1">
            <a:avLst/>
          </a:prstGeom>
          <a:ln w="117475" cap="flat" cmpd="sng" algn="ctr">
            <a:solidFill>
              <a:schemeClr val="bg2">
                <a:lumMod val="6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121F991-FE87-4DE4-BF4B-4B05E1C1E7CE}"/>
              </a:ext>
            </a:extLst>
          </p:cNvPr>
          <p:cNvSpPr txBox="1"/>
          <p:nvPr/>
        </p:nvSpPr>
        <p:spPr>
          <a:xfrm>
            <a:off x="14316236" y="12462385"/>
            <a:ext cx="7020140" cy="588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it-IT" sz="48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Economic</a:t>
            </a:r>
            <a:r>
              <a:rPr lang="it-IT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48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perspective</a:t>
            </a:r>
            <a:endParaRPr lang="it-IT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E90F348-78A6-455F-9864-BECDCEA7AC67}"/>
              </a:ext>
            </a:extLst>
          </p:cNvPr>
          <p:cNvSpPr/>
          <p:nvPr/>
        </p:nvSpPr>
        <p:spPr>
          <a:xfrm>
            <a:off x="12336016" y="116226"/>
            <a:ext cx="2147036" cy="636471"/>
          </a:xfrm>
          <a:prstGeom prst="rect">
            <a:avLst/>
          </a:prstGeom>
          <a:solidFill>
            <a:srgbClr val="0F124A"/>
          </a:solidFill>
          <a:ln>
            <a:solidFill>
              <a:srgbClr val="0F1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244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35C353-33E0-E84F-8704-FFB83DDF6F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A3F6D42-B3D9-5D49-9BCD-F5C432E9F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9000" dirty="0"/>
              <a:t>WP4 IN A NUTSHELL</a:t>
            </a:r>
            <a:endParaRPr lang="en-CH" sz="9000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230A05AD-37BD-437B-92FD-72CAD04D1588}"/>
              </a:ext>
            </a:extLst>
          </p:cNvPr>
          <p:cNvSpPr>
            <a:spLocks noGrp="1"/>
          </p:cNvSpPr>
          <p:nvPr/>
        </p:nvSpPr>
        <p:spPr>
          <a:xfrm>
            <a:off x="1167600" y="2897560"/>
            <a:ext cx="22153200" cy="41764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4800" b="1" dirty="0" err="1">
                <a:solidFill>
                  <a:schemeClr val="dk1"/>
                </a:solidFill>
              </a:rPr>
              <a:t>Objectives</a:t>
            </a:r>
            <a:r>
              <a:rPr lang="it-IT" sz="6000" dirty="0">
                <a:solidFill>
                  <a:schemeClr val="dk1"/>
                </a:solidFill>
              </a:rPr>
              <a:t>:</a:t>
            </a:r>
          </a:p>
          <a:p>
            <a:pPr marL="753750" lvl="1" indent="-285750">
              <a:buFont typeface="Arial" panose="020B0604020202020204" pitchFamily="34" charset="0"/>
              <a:buChar char="•"/>
            </a:pPr>
            <a:r>
              <a:rPr lang="it-IT" sz="4400" dirty="0" err="1">
                <a:solidFill>
                  <a:schemeClr val="dk1"/>
                </a:solidFill>
              </a:rPr>
              <a:t>Develop</a:t>
            </a:r>
            <a:r>
              <a:rPr lang="it-IT" sz="4400" dirty="0">
                <a:solidFill>
                  <a:schemeClr val="dk1"/>
                </a:solidFill>
              </a:rPr>
              <a:t> the </a:t>
            </a:r>
            <a:r>
              <a:rPr lang="it-IT" sz="4400" dirty="0" err="1">
                <a:solidFill>
                  <a:schemeClr val="dk1"/>
                </a:solidFill>
              </a:rPr>
              <a:t>financial</a:t>
            </a:r>
            <a:r>
              <a:rPr lang="it-IT" sz="4400" dirty="0">
                <a:solidFill>
                  <a:schemeClr val="dk1"/>
                </a:solidFill>
              </a:rPr>
              <a:t> </a:t>
            </a:r>
            <a:r>
              <a:rPr lang="it-IT" sz="4400" dirty="0" err="1">
                <a:solidFill>
                  <a:schemeClr val="dk1"/>
                </a:solidFill>
              </a:rPr>
              <a:t>roadmap</a:t>
            </a:r>
            <a:r>
              <a:rPr lang="it-IT" sz="4400" dirty="0">
                <a:solidFill>
                  <a:schemeClr val="dk1"/>
                </a:solidFill>
              </a:rPr>
              <a:t> of the </a:t>
            </a:r>
            <a:r>
              <a:rPr lang="it-IT" sz="4400" dirty="0" err="1">
                <a:solidFill>
                  <a:schemeClr val="dk1"/>
                </a:solidFill>
              </a:rPr>
              <a:t>project</a:t>
            </a:r>
            <a:endParaRPr lang="it-IT" sz="4400" dirty="0">
              <a:solidFill>
                <a:schemeClr val="dk1"/>
              </a:solidFill>
            </a:endParaRPr>
          </a:p>
          <a:p>
            <a:pPr marL="753750" lvl="1" indent="-285750">
              <a:buFont typeface="Arial" panose="020B0604020202020204" pitchFamily="34" charset="0"/>
              <a:buChar char="•"/>
            </a:pPr>
            <a:r>
              <a:rPr lang="it-IT" sz="4400" dirty="0" err="1">
                <a:solidFill>
                  <a:schemeClr val="dk1"/>
                </a:solidFill>
              </a:rPr>
              <a:t>Estimates</a:t>
            </a:r>
            <a:r>
              <a:rPr lang="it-IT" sz="4400" dirty="0">
                <a:solidFill>
                  <a:schemeClr val="dk1"/>
                </a:solidFill>
              </a:rPr>
              <a:t> of </a:t>
            </a:r>
            <a:r>
              <a:rPr lang="it-IT" sz="4400" dirty="0" err="1">
                <a:solidFill>
                  <a:schemeClr val="dk1"/>
                </a:solidFill>
              </a:rPr>
              <a:t>ranges</a:t>
            </a:r>
            <a:r>
              <a:rPr lang="it-IT" sz="4400" dirty="0">
                <a:solidFill>
                  <a:schemeClr val="dk1"/>
                </a:solidFill>
              </a:rPr>
              <a:t> and </a:t>
            </a:r>
            <a:r>
              <a:rPr lang="it-IT" sz="4400" dirty="0" err="1">
                <a:solidFill>
                  <a:schemeClr val="dk1"/>
                </a:solidFill>
              </a:rPr>
              <a:t>likelihoods</a:t>
            </a:r>
            <a:r>
              <a:rPr lang="it-IT" sz="4400" dirty="0">
                <a:solidFill>
                  <a:schemeClr val="dk1"/>
                </a:solidFill>
              </a:rPr>
              <a:t> of </a:t>
            </a:r>
            <a:r>
              <a:rPr lang="it-IT" sz="4400" dirty="0" err="1">
                <a:solidFill>
                  <a:schemeClr val="dk1"/>
                </a:solidFill>
              </a:rPr>
              <a:t>different</a:t>
            </a:r>
            <a:r>
              <a:rPr lang="it-IT" sz="4400" dirty="0">
                <a:solidFill>
                  <a:schemeClr val="dk1"/>
                </a:solidFill>
              </a:rPr>
              <a:t> impact</a:t>
            </a:r>
          </a:p>
          <a:p>
            <a:pPr marL="753750" lvl="1" indent="-285750">
              <a:buFont typeface="Arial" panose="020B0604020202020204" pitchFamily="34" charset="0"/>
              <a:buChar char="•"/>
            </a:pPr>
            <a:r>
              <a:rPr lang="it-IT" sz="4400" dirty="0">
                <a:solidFill>
                  <a:schemeClr val="dk1"/>
                </a:solidFill>
              </a:rPr>
              <a:t>Formulate </a:t>
            </a:r>
            <a:r>
              <a:rPr lang="en-GB" sz="4400" dirty="0">
                <a:solidFill>
                  <a:schemeClr val="dk1"/>
                </a:solidFill>
              </a:rPr>
              <a:t>recommendations</a:t>
            </a:r>
            <a:r>
              <a:rPr lang="it-IT" sz="4400" dirty="0">
                <a:solidFill>
                  <a:schemeClr val="dk1"/>
                </a:solidFill>
              </a:rPr>
              <a:t> for </a:t>
            </a:r>
            <a:r>
              <a:rPr lang="it-IT" sz="4400" dirty="0" err="1">
                <a:solidFill>
                  <a:schemeClr val="dk1"/>
                </a:solidFill>
              </a:rPr>
              <a:t>cost-effective</a:t>
            </a:r>
            <a:r>
              <a:rPr lang="it-IT" sz="4400" dirty="0">
                <a:solidFill>
                  <a:schemeClr val="dk1"/>
                </a:solidFill>
              </a:rPr>
              <a:t> and </a:t>
            </a:r>
            <a:r>
              <a:rPr lang="it-IT" sz="4400" dirty="0" err="1">
                <a:solidFill>
                  <a:schemeClr val="dk1"/>
                </a:solidFill>
              </a:rPr>
              <a:t>sustainable</a:t>
            </a:r>
            <a:r>
              <a:rPr lang="it-IT" sz="4400" dirty="0">
                <a:solidFill>
                  <a:schemeClr val="dk1"/>
                </a:solidFill>
              </a:rPr>
              <a:t> </a:t>
            </a:r>
            <a:r>
              <a:rPr lang="it-IT" sz="4400" dirty="0" err="1">
                <a:solidFill>
                  <a:schemeClr val="dk1"/>
                </a:solidFill>
              </a:rPr>
              <a:t>infrastructure</a:t>
            </a:r>
            <a:endParaRPr lang="it-IT" sz="4400" dirty="0">
              <a:solidFill>
                <a:schemeClr val="dk1"/>
              </a:solidFill>
            </a:endParaRPr>
          </a:p>
          <a:p>
            <a:pPr marL="468000" lvl="1" indent="0">
              <a:buNone/>
            </a:pPr>
            <a:endParaRPr lang="it-IT" sz="4400" dirty="0">
              <a:solidFill>
                <a:schemeClr val="dk1"/>
              </a:solidFill>
            </a:endParaRPr>
          </a:p>
        </p:txBody>
      </p:sp>
      <p:pic>
        <p:nvPicPr>
          <p:cNvPr id="8" name="table">
            <a:extLst>
              <a:ext uri="{FF2B5EF4-FFF2-40B4-BE49-F238E27FC236}">
                <a16:creationId xmlns:a16="http://schemas.microsoft.com/office/drawing/2014/main" id="{291EB162-ED95-4D7C-BCFB-9425FA78F1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0820" y="6421281"/>
            <a:ext cx="21645580" cy="6988471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9F3A5733-08BE-4CC4-88B1-57E17B7F5BE7}"/>
              </a:ext>
            </a:extLst>
          </p:cNvPr>
          <p:cNvSpPr/>
          <p:nvPr/>
        </p:nvSpPr>
        <p:spPr>
          <a:xfrm>
            <a:off x="12336016" y="116226"/>
            <a:ext cx="2147036" cy="636471"/>
          </a:xfrm>
          <a:prstGeom prst="rect">
            <a:avLst/>
          </a:prstGeom>
          <a:solidFill>
            <a:srgbClr val="0F124A"/>
          </a:solidFill>
          <a:ln>
            <a:solidFill>
              <a:srgbClr val="0F1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4420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35C353-33E0-E84F-8704-FFB83DDF6F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9F3A5733-08BE-4CC4-88B1-57E17B7F5BE7}"/>
              </a:ext>
            </a:extLst>
          </p:cNvPr>
          <p:cNvSpPr/>
          <p:nvPr/>
        </p:nvSpPr>
        <p:spPr>
          <a:xfrm>
            <a:off x="12336016" y="116226"/>
            <a:ext cx="2147036" cy="636471"/>
          </a:xfrm>
          <a:prstGeom prst="rect">
            <a:avLst/>
          </a:prstGeom>
          <a:solidFill>
            <a:srgbClr val="0F124A"/>
          </a:solidFill>
          <a:ln>
            <a:solidFill>
              <a:srgbClr val="0F1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880500BE-C46B-4182-A24C-2ABBFC2E8304}"/>
              </a:ext>
            </a:extLst>
          </p:cNvPr>
          <p:cNvSpPr txBox="1">
            <a:spLocks/>
          </p:cNvSpPr>
          <p:nvPr/>
        </p:nvSpPr>
        <p:spPr>
          <a:xfrm>
            <a:off x="886744" y="1526085"/>
            <a:ext cx="22035600" cy="21441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SOCIO-ECONOMIC IMPACT PATHWAYS</a:t>
            </a:r>
            <a:endParaRPr lang="en-CH" dirty="0"/>
          </a:p>
        </p:txBody>
      </p:sp>
      <p:grpSp>
        <p:nvGrpSpPr>
          <p:cNvPr id="10" name="Group 19">
            <a:extLst>
              <a:ext uri="{FF2B5EF4-FFF2-40B4-BE49-F238E27FC236}">
                <a16:creationId xmlns:a16="http://schemas.microsoft.com/office/drawing/2014/main" id="{FB9A2F4E-DB9C-4240-80DA-0ADCAE5D6E50}"/>
              </a:ext>
            </a:extLst>
          </p:cNvPr>
          <p:cNvGrpSpPr/>
          <p:nvPr/>
        </p:nvGrpSpPr>
        <p:grpSpPr>
          <a:xfrm>
            <a:off x="7093488" y="3043256"/>
            <a:ext cx="10485055" cy="10672744"/>
            <a:chOff x="3291121" y="788790"/>
            <a:chExt cx="5554602" cy="5654033"/>
          </a:xfrm>
        </p:grpSpPr>
        <p:sp>
          <p:nvSpPr>
            <p:cNvPr id="11" name="Hexagon 12">
              <a:extLst>
                <a:ext uri="{FF2B5EF4-FFF2-40B4-BE49-F238E27FC236}">
                  <a16:creationId xmlns:a16="http://schemas.microsoft.com/office/drawing/2014/main" id="{1CC2B52D-A2D1-4322-847E-43D49C08C6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24422" y="2716747"/>
              <a:ext cx="2088000" cy="18000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4400" dirty="0">
                  <a:solidFill>
                    <a:schemeClr val="tx1"/>
                  </a:solidFill>
                </a:rPr>
                <a:t>IMPACT</a:t>
              </a:r>
            </a:p>
          </p:txBody>
        </p:sp>
        <p:sp>
          <p:nvSpPr>
            <p:cNvPr id="12" name="Hexagon 13">
              <a:extLst>
                <a:ext uri="{FF2B5EF4-FFF2-40B4-BE49-F238E27FC236}">
                  <a16:creationId xmlns:a16="http://schemas.microsoft.com/office/drawing/2014/main" id="{885FDC83-9A1D-4471-BFBC-588FB73E60AC}"/>
                </a:ext>
              </a:extLst>
            </p:cNvPr>
            <p:cNvSpPr>
              <a:spLocks/>
            </p:cNvSpPr>
            <p:nvPr/>
          </p:nvSpPr>
          <p:spPr>
            <a:xfrm>
              <a:off x="6757723" y="1792041"/>
              <a:ext cx="2088000" cy="1800000"/>
            </a:xfrm>
            <a:prstGeom prst="hexag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4400" dirty="0"/>
                <a:t>Education</a:t>
              </a:r>
            </a:p>
            <a:p>
              <a:pPr algn="ctr"/>
              <a:r>
                <a:rPr lang="en-US" sz="4400" dirty="0"/>
                <a:t>and</a:t>
              </a:r>
            </a:p>
            <a:p>
              <a:pPr algn="ctr"/>
              <a:r>
                <a:rPr lang="en-US" sz="4400" dirty="0"/>
                <a:t>Training</a:t>
              </a:r>
            </a:p>
          </p:txBody>
        </p:sp>
        <p:sp>
          <p:nvSpPr>
            <p:cNvPr id="13" name="Hexagon 14">
              <a:extLst>
                <a:ext uri="{FF2B5EF4-FFF2-40B4-BE49-F238E27FC236}">
                  <a16:creationId xmlns:a16="http://schemas.microsoft.com/office/drawing/2014/main" id="{33D86AE7-8AE9-44A3-840C-38E6565101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57723" y="3679785"/>
              <a:ext cx="2088000" cy="1800000"/>
            </a:xfrm>
            <a:prstGeom prst="hexag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4400" dirty="0"/>
                <a:t>Industrial</a:t>
              </a:r>
            </a:p>
            <a:p>
              <a:pPr algn="ctr"/>
              <a:r>
                <a:rPr lang="en-US" sz="4400" dirty="0"/>
                <a:t>Spillovers</a:t>
              </a:r>
            </a:p>
          </p:txBody>
        </p:sp>
        <p:sp>
          <p:nvSpPr>
            <p:cNvPr id="14" name="Hexagon 15">
              <a:extLst>
                <a:ext uri="{FF2B5EF4-FFF2-40B4-BE49-F238E27FC236}">
                  <a16:creationId xmlns:a16="http://schemas.microsoft.com/office/drawing/2014/main" id="{D1AE9BD6-650F-4729-9352-5624186414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24422" y="4642823"/>
              <a:ext cx="2088000" cy="1800000"/>
            </a:xfrm>
            <a:prstGeom prst="hexag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4400" dirty="0"/>
                <a:t>ICT and Data</a:t>
              </a:r>
            </a:p>
            <a:p>
              <a:pPr algn="ctr"/>
              <a:r>
                <a:rPr lang="en-US" sz="4400" dirty="0"/>
                <a:t>Spillovers</a:t>
              </a:r>
            </a:p>
          </p:txBody>
        </p:sp>
        <p:sp>
          <p:nvSpPr>
            <p:cNvPr id="15" name="Hexagon 16">
              <a:extLst>
                <a:ext uri="{FF2B5EF4-FFF2-40B4-BE49-F238E27FC236}">
                  <a16:creationId xmlns:a16="http://schemas.microsoft.com/office/drawing/2014/main" id="{BB9D0AAB-1432-4E9E-9444-DC95824328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24422" y="788790"/>
              <a:ext cx="2088000" cy="1800000"/>
            </a:xfrm>
            <a:prstGeom prst="hexag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4400" dirty="0"/>
                <a:t>Science</a:t>
              </a:r>
            </a:p>
            <a:p>
              <a:pPr algn="ctr"/>
              <a:r>
                <a:rPr lang="en-US" sz="4400" dirty="0"/>
                <a:t>Products</a:t>
              </a:r>
            </a:p>
          </p:txBody>
        </p:sp>
        <p:sp>
          <p:nvSpPr>
            <p:cNvPr id="16" name="Hexagon 17">
              <a:extLst>
                <a:ext uri="{FF2B5EF4-FFF2-40B4-BE49-F238E27FC236}">
                  <a16:creationId xmlns:a16="http://schemas.microsoft.com/office/drawing/2014/main" id="{66E8E6E0-87FF-4AAC-B207-DA77A4F3A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91121" y="3692533"/>
              <a:ext cx="2088000" cy="1800000"/>
            </a:xfrm>
            <a:prstGeom prst="hexag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4400" dirty="0"/>
                <a:t>Cultural</a:t>
              </a:r>
            </a:p>
            <a:p>
              <a:pPr algn="ctr"/>
              <a:r>
                <a:rPr lang="en-US" sz="4400" dirty="0"/>
                <a:t>Effects</a:t>
              </a:r>
            </a:p>
          </p:txBody>
        </p:sp>
        <p:sp>
          <p:nvSpPr>
            <p:cNvPr id="17" name="Hexagon 18">
              <a:extLst>
                <a:ext uri="{FF2B5EF4-FFF2-40B4-BE49-F238E27FC236}">
                  <a16:creationId xmlns:a16="http://schemas.microsoft.com/office/drawing/2014/main" id="{28C124E1-D0D7-4008-AC50-B86D0AC1B7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91121" y="1766457"/>
              <a:ext cx="2088000" cy="1800000"/>
            </a:xfrm>
            <a:prstGeom prst="hexag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4400" dirty="0"/>
                <a:t>Public</a:t>
              </a:r>
            </a:p>
            <a:p>
              <a:pPr algn="ctr"/>
              <a:r>
                <a:rPr lang="en-US" sz="4400" dirty="0"/>
                <a:t>Good</a:t>
              </a:r>
            </a:p>
            <a:p>
              <a:pPr algn="ctr"/>
              <a:r>
                <a:rPr lang="en-US" sz="4400" dirty="0"/>
                <a:t>Value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1871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AE68E9-1382-874D-9B3F-F180BA8746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tx1"/>
                </a:solidFill>
              </a:rPr>
              <a:pPr/>
              <a:t>8</a:t>
            </a:fld>
            <a:endParaRPr lang="en-US" noProof="0" dirty="0">
              <a:solidFill>
                <a:schemeClr val="tx1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128B5434-E29A-4AFA-8508-11834E063B37}"/>
              </a:ext>
            </a:extLst>
          </p:cNvPr>
          <p:cNvSpPr/>
          <p:nvPr/>
        </p:nvSpPr>
        <p:spPr>
          <a:xfrm>
            <a:off x="12336016" y="116226"/>
            <a:ext cx="2147036" cy="636471"/>
          </a:xfrm>
          <a:prstGeom prst="rect">
            <a:avLst/>
          </a:prstGeom>
          <a:solidFill>
            <a:srgbClr val="0F124A"/>
          </a:solidFill>
          <a:ln>
            <a:solidFill>
              <a:srgbClr val="0F1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C397E4A7-BF8E-4636-B560-3E9EF2215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720" y="906004"/>
            <a:ext cx="21887224" cy="3107680"/>
          </a:xfrm>
        </p:spPr>
        <p:txBody>
          <a:bodyPr/>
          <a:lstStyle/>
          <a:p>
            <a:pPr algn="l"/>
            <a:r>
              <a:rPr lang="it-IT" dirty="0">
                <a:solidFill>
                  <a:schemeClr val="tx1"/>
                </a:solidFill>
              </a:rPr>
              <a:t>IMPACT PATHWAY LOGIC</a:t>
            </a:r>
            <a:br>
              <a:rPr lang="it-IT" dirty="0">
                <a:solidFill>
                  <a:schemeClr val="tx1"/>
                </a:solidFill>
              </a:rPr>
            </a:br>
            <a:endParaRPr lang="en-CH" sz="7200" dirty="0">
              <a:solidFill>
                <a:schemeClr val="tx1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24E8F83-FED4-41C3-B04E-F20236F773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63" r="8674"/>
          <a:stretch/>
        </p:blipFill>
        <p:spPr>
          <a:xfrm>
            <a:off x="3191000" y="4429617"/>
            <a:ext cx="18362040" cy="5736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159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AE68E9-1382-874D-9B3F-F180BA8746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>
                <a:solidFill>
                  <a:schemeClr val="tx1"/>
                </a:solidFill>
              </a:rPr>
              <a:pPr/>
              <a:t>9</a:t>
            </a:fld>
            <a:endParaRPr lang="en-US" noProof="0" dirty="0">
              <a:solidFill>
                <a:schemeClr val="tx1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128B5434-E29A-4AFA-8508-11834E063B37}"/>
              </a:ext>
            </a:extLst>
          </p:cNvPr>
          <p:cNvSpPr/>
          <p:nvPr/>
        </p:nvSpPr>
        <p:spPr>
          <a:xfrm>
            <a:off x="12336016" y="116226"/>
            <a:ext cx="2147036" cy="636471"/>
          </a:xfrm>
          <a:prstGeom prst="rect">
            <a:avLst/>
          </a:prstGeom>
          <a:solidFill>
            <a:srgbClr val="0F124A"/>
          </a:solidFill>
          <a:ln>
            <a:solidFill>
              <a:srgbClr val="0F1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4D715F3-7A04-4A7B-9D9D-93D93B3508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47" t="54200" r="33679" b="20950"/>
          <a:stretch/>
        </p:blipFill>
        <p:spPr>
          <a:xfrm>
            <a:off x="2181411" y="5093804"/>
            <a:ext cx="21148381" cy="5822089"/>
          </a:xfrm>
          <a:prstGeom prst="rect">
            <a:avLst/>
          </a:prstGeom>
        </p:spPr>
      </p:pic>
      <p:sp>
        <p:nvSpPr>
          <p:cNvPr id="7" name="Title 7">
            <a:extLst>
              <a:ext uri="{FF2B5EF4-FFF2-40B4-BE49-F238E27FC236}">
                <a16:creationId xmlns:a16="http://schemas.microsoft.com/office/drawing/2014/main" id="{3E2C2FF8-A06D-442A-AD1E-7C164302AB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680" y="760161"/>
            <a:ext cx="21887224" cy="3107680"/>
          </a:xfrm>
        </p:spPr>
        <p:txBody>
          <a:bodyPr/>
          <a:lstStyle/>
          <a:p>
            <a:pPr algn="l"/>
            <a:r>
              <a:rPr lang="it-IT" dirty="0">
                <a:solidFill>
                  <a:schemeClr val="tx1"/>
                </a:solidFill>
              </a:rPr>
              <a:t>ENGAGING USERS COMMUNITIES </a:t>
            </a:r>
            <a:br>
              <a:rPr lang="it-IT" dirty="0">
                <a:solidFill>
                  <a:schemeClr val="tx1"/>
                </a:solidFill>
              </a:rPr>
            </a:br>
            <a:endParaRPr lang="en-CH" sz="7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490400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Exempel.potx" id="{5A6DE731-F62F-4393-846B-6DB5958E2F3F}" vid="{8B7EF261-BFFB-469E-86AB-02F80F19429E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Exempel.potx" id="{5A6DE731-F62F-4393-846B-6DB5958E2F3F}" vid="{17B14D3C-37D6-41F8-B27B-D435D8075930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Exempel.potx" id="{5A6DE731-F62F-4393-846B-6DB5958E2F3F}" vid="{6C6AD931-A751-4127-A0E9-78885972E943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6669</TotalTime>
  <Words>291</Words>
  <Application>Microsoft Office PowerPoint</Application>
  <PresentationFormat>Personalizzato</PresentationFormat>
  <Paragraphs>101</Paragraphs>
  <Slides>11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11</vt:i4>
      </vt:variant>
    </vt:vector>
  </HeadingPairs>
  <TitlesOfParts>
    <vt:vector size="20" baseType="lpstr">
      <vt:lpstr>Arial</vt:lpstr>
      <vt:lpstr>Arial</vt:lpstr>
      <vt:lpstr>Calibri</vt:lpstr>
      <vt:lpstr>TimesNewRomanPS-BoldMT</vt:lpstr>
      <vt:lpstr>TimesNewRomanPSMT</vt:lpstr>
      <vt:lpstr>Wingdings</vt:lpstr>
      <vt:lpstr>Introslides</vt:lpstr>
      <vt:lpstr>Titleslides, Conclusion</vt:lpstr>
      <vt:lpstr>Content Slides - Deep Blue</vt:lpstr>
      <vt:lpstr>Impact &amp; Sustainability  (Work package 4 )</vt:lpstr>
      <vt:lpstr>WP 4 rationale </vt:lpstr>
      <vt:lpstr>A LIFECYCLE APPROACH TO IMPACT ASSESSMENT</vt:lpstr>
      <vt:lpstr>WHY SUSTAINABILITY IS IMPORTANT</vt:lpstr>
      <vt:lpstr>HOW CAN WE ENSURE SUSTAINABILITY?</vt:lpstr>
      <vt:lpstr>WP4 IN A NUTSHELL</vt:lpstr>
      <vt:lpstr>Presentazione standard di PowerPoint</vt:lpstr>
      <vt:lpstr>IMPACT PATHWAY LOGIC </vt:lpstr>
      <vt:lpstr>ENGAGING USERS COMMUNITIES  </vt:lpstr>
      <vt:lpstr>Maximising VALUE for society </vt:lpstr>
      <vt:lpstr>Presentazione standard di PowerPoint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Placement optimisation status and progress 2020</dc:title>
  <dc:subject/>
  <dc:creator>Johannes Gutleber</dc:creator>
  <cp:keywords/>
  <dc:description/>
  <cp:lastModifiedBy>Silvia Vignetti</cp:lastModifiedBy>
  <cp:revision>548</cp:revision>
  <cp:lastPrinted>2020-11-06T17:59:40Z</cp:lastPrinted>
  <dcterms:created xsi:type="dcterms:W3CDTF">2020-09-02T18:09:29Z</dcterms:created>
  <dcterms:modified xsi:type="dcterms:W3CDTF">2020-11-09T09:54:54Z</dcterms:modified>
  <cp:category/>
</cp:coreProperties>
</file>