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29" r:id="rId2"/>
    <p:sldId id="586" r:id="rId3"/>
    <p:sldId id="587" r:id="rId4"/>
    <p:sldId id="590" r:id="rId5"/>
    <p:sldId id="596" r:id="rId6"/>
    <p:sldId id="588" r:id="rId7"/>
    <p:sldId id="560" r:id="rId8"/>
    <p:sldId id="561" r:id="rId9"/>
    <p:sldId id="562" r:id="rId10"/>
    <p:sldId id="564" r:id="rId11"/>
    <p:sldId id="593" r:id="rId12"/>
    <p:sldId id="591" r:id="rId13"/>
    <p:sldId id="595" r:id="rId14"/>
    <p:sldId id="597" r:id="rId15"/>
    <p:sldId id="594" r:id="rId16"/>
    <p:sldId id="592" r:id="rId17"/>
    <p:sldId id="584" r:id="rId18"/>
    <p:sldId id="580" r:id="rId1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go Ruehl" initials="IR" lastIdx="4" clrIdx="0">
    <p:extLst>
      <p:ext uri="{19B8F6BF-5375-455C-9EA6-DF929625EA0E}">
        <p15:presenceInfo xmlns:p15="http://schemas.microsoft.com/office/powerpoint/2012/main" userId="S-1-5-21-1526224874-1540688658-1361462980-22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1F4981"/>
    <a:srgbClr val="FFFF99"/>
    <a:srgbClr val="0052A3"/>
    <a:srgbClr val="285096"/>
    <a:srgbClr val="FFF1C5"/>
    <a:srgbClr val="3D73DF"/>
    <a:srgbClr val="21FFAA"/>
    <a:srgbClr val="FF99FF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3837" autoAdjust="0"/>
  </p:normalViewPr>
  <p:slideViewPr>
    <p:cSldViewPr>
      <p:cViewPr varScale="1">
        <p:scale>
          <a:sx n="108" d="100"/>
          <a:sy n="108" d="100"/>
        </p:scale>
        <p:origin x="666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633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BEB2C00-6566-4FFC-8CE3-53A3D5548807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AF8E466B-9CA7-4AE2-89F7-34F8F8684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861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331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09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81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632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70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010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242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F97BA-4204-427D-AF59-D2AA96FB783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6263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72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260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24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627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907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437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646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71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3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81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88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262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3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6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44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8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6" name="TextBox 5"/>
          <p:cNvSpPr txBox="1"/>
          <p:nvPr userDrawn="1"/>
        </p:nvSpPr>
        <p:spPr>
          <a:xfrm>
            <a:off x="954455" y="6309320"/>
            <a:ext cx="8525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FCC November Week</a:t>
            </a:r>
            <a:r>
              <a:rPr lang="en-GB" sz="1000" b="1" baseline="0" dirty="0" smtClean="0">
                <a:solidFill>
                  <a:schemeClr val="bg1"/>
                </a:solidFill>
              </a:rPr>
              <a:t> 9.-13.11.2020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Volker Mertens, </a:t>
            </a:r>
            <a:r>
              <a:rPr lang="fr-FR" sz="1000" b="0" baseline="0" dirty="0" err="1" smtClean="0">
                <a:solidFill>
                  <a:schemeClr val="bg1"/>
                </a:solidFill>
              </a:rPr>
              <a:t>Collider</a:t>
            </a:r>
            <a:r>
              <a:rPr lang="fr-FR" sz="1000" b="0" baseline="0" dirty="0" smtClean="0">
                <a:solidFill>
                  <a:schemeClr val="bg1"/>
                </a:solidFill>
              </a:rPr>
              <a:t> </a:t>
            </a:r>
            <a:r>
              <a:rPr lang="fr-FR" sz="1000" b="0" baseline="0" dirty="0" err="1" smtClean="0">
                <a:solidFill>
                  <a:schemeClr val="bg1"/>
                </a:solidFill>
              </a:rPr>
              <a:t>requirements</a:t>
            </a:r>
            <a:r>
              <a:rPr lang="fr-FR" sz="1000" b="0" baseline="0" dirty="0" smtClean="0">
                <a:solidFill>
                  <a:schemeClr val="bg1"/>
                </a:solidFill>
              </a:rPr>
              <a:t> and </a:t>
            </a:r>
            <a:r>
              <a:rPr lang="fr-FR" sz="1000" b="0" baseline="0" dirty="0" err="1" smtClean="0">
                <a:solidFill>
                  <a:schemeClr val="bg1"/>
                </a:solidFill>
              </a:rPr>
              <a:t>constraints</a:t>
            </a:r>
            <a:r>
              <a:rPr lang="en-GB" sz="1000" b="0" baseline="0" dirty="0" smtClean="0">
                <a:solidFill>
                  <a:schemeClr val="bg1"/>
                </a:solidFill>
              </a:rPr>
              <a:t>, 10.11.2020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9072331" y="630872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r>
              <a:rPr lang="en-GB" sz="1200" dirty="0" smtClean="0"/>
              <a:t> of 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0319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961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FDFF-4DDC-4D84-953C-D5CCF8CA1F5A}" type="datetimeFigureOut">
              <a:rPr lang="en-GB" smtClean="0"/>
              <a:t>09/11/2020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9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2.png"/><Relationship Id="rId5" Type="http://schemas.openxmlformats.org/officeDocument/2006/relationships/image" Target="../media/image37.png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99392"/>
            <a:ext cx="12192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9" y="56425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rc 6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600745" y="-99392"/>
            <a:ext cx="16704562" cy="6968641"/>
            <a:chOff x="1000942" y="-54911"/>
            <a:chExt cx="12430451" cy="69174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2835885" y="3011602"/>
              <a:ext cx="10595508" cy="1409061"/>
            </a:xfrm>
            <a:prstGeom prst="arc">
              <a:avLst>
                <a:gd name="adj1" fmla="val 643113"/>
                <a:gd name="adj2" fmla="val 11392760"/>
              </a:avLst>
            </a:prstGeom>
            <a:ln w="28575" cap="rnd" cmpd="sng">
              <a:solidFill>
                <a:srgbClr val="00B050"/>
              </a:solidFill>
              <a:prstDash val="sysDash"/>
              <a:headEnd type="none"/>
              <a:tailEnd type="none"/>
            </a:ln>
            <a:effectLst>
              <a:glow rad="101600">
                <a:srgbClr val="92D05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c 12"/>
            <p:cNvSpPr/>
            <p:nvPr/>
          </p:nvSpPr>
          <p:spPr>
            <a:xfrm rot="10800000">
              <a:off x="1000942" y="4073015"/>
              <a:ext cx="5453498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rgbClr val="0000FF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03512" y="2985123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78338" y="3969282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88640"/>
            <a:ext cx="1229253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Collider requirements and constraints</a:t>
            </a:r>
          </a:p>
          <a:p>
            <a:pPr algn="ctr"/>
            <a:endParaRPr lang="de-DE" sz="2000" dirty="0">
              <a:solidFill>
                <a:schemeClr val="bg1"/>
              </a:solidFill>
            </a:endParaRPr>
          </a:p>
          <a:p>
            <a:pPr algn="ctr"/>
            <a:r>
              <a:rPr lang="de-DE" sz="2400" dirty="0">
                <a:solidFill>
                  <a:schemeClr val="bg1"/>
                </a:solidFill>
              </a:rPr>
              <a:t>Volker </a:t>
            </a:r>
            <a:r>
              <a:rPr lang="de-DE" sz="2400" dirty="0" smtClean="0">
                <a:solidFill>
                  <a:schemeClr val="bg1"/>
                </a:solidFill>
              </a:rPr>
              <a:t>Mertens</a:t>
            </a:r>
          </a:p>
          <a:p>
            <a:pPr algn="ctr"/>
            <a:endParaRPr lang="de-DE" sz="2400" dirty="0">
              <a:solidFill>
                <a:schemeClr val="bg1"/>
              </a:solidFill>
            </a:endParaRPr>
          </a:p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FCC November Week</a:t>
            </a:r>
          </a:p>
          <a:p>
            <a:pPr algn="ctr"/>
            <a:r>
              <a:rPr lang="de-DE" sz="2400" dirty="0" smtClean="0">
                <a:solidFill>
                  <a:schemeClr val="bg1"/>
                </a:solidFill>
              </a:rPr>
              <a:t>10.11.2020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00456" y="6550223"/>
            <a:ext cx="1654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638" y="6472386"/>
            <a:ext cx="7043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Die Lösung ist immer </a:t>
            </a:r>
            <a:r>
              <a:rPr lang="de-CH" dirty="0" smtClean="0"/>
              <a:t>einfach, man </a:t>
            </a:r>
            <a:r>
              <a:rPr lang="de-CH" dirty="0"/>
              <a:t>muss sie nur </a:t>
            </a:r>
            <a:r>
              <a:rPr lang="de-CH" dirty="0" smtClean="0"/>
              <a:t>finden. </a:t>
            </a:r>
            <a:r>
              <a:rPr lang="de-CH" i="1" dirty="0" smtClean="0"/>
              <a:t>A. Solschenizyn</a:t>
            </a:r>
            <a:endParaRPr lang="de-DE" i="1" dirty="0" smtClean="0"/>
          </a:p>
        </p:txBody>
      </p:sp>
      <p:pic>
        <p:nvPicPr>
          <p:cNvPr id="19" name="Picture 18" descr="A picture containing diagram&#10;&#10;Description automatically generated">
            <a:extLst>
              <a:ext uri="{FF2B5EF4-FFF2-40B4-BE49-F238E27FC236}">
                <a16:creationId xmlns:a16="http://schemas.microsoft.com/office/drawing/2014/main" id="{E61066EF-4B46-8547-A6FC-A7A16D1919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883" y="-36844"/>
            <a:ext cx="407681" cy="407681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C063DE80-B59B-8D45-B445-CB3A91578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352" y="-38073"/>
            <a:ext cx="611960" cy="40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2B0E152-A608-5B47-8711-85006E2AF6CA}"/>
              </a:ext>
            </a:extLst>
          </p:cNvPr>
          <p:cNvSpPr/>
          <p:nvPr/>
        </p:nvSpPr>
        <p:spPr>
          <a:xfrm>
            <a:off x="8954644" y="27220"/>
            <a:ext cx="22736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0" i="0" u="none" strike="noStrike" dirty="0">
                <a:effectLst/>
              </a:rPr>
              <a:t>Grant agreement No 951754</a:t>
            </a:r>
            <a:endParaRPr lang="en-CH" sz="1400" i="0" dirty="0"/>
          </a:p>
        </p:txBody>
      </p:sp>
    </p:spTree>
    <p:extLst>
      <p:ext uri="{BB962C8B-B14F-4D97-AF65-F5344CB8AC3E}">
        <p14:creationId xmlns:p14="http://schemas.microsoft.com/office/powerpoint/2010/main" val="342476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de-DE" dirty="0" smtClean="0">
                <a:latin typeface="+mn-lt"/>
              </a:rPr>
              <a:t>Underground and surface structures</a:t>
            </a:r>
            <a:endParaRPr lang="fr-FR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18320" y="568871"/>
            <a:ext cx="6408712" cy="572464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At each of the 12 points around the collider are </a:t>
            </a:r>
            <a:r>
              <a:rPr lang="de-DE" dirty="0" smtClean="0">
                <a:solidFill>
                  <a:srgbClr val="FF0000"/>
                </a:solidFill>
              </a:rPr>
              <a:t>underground structures </a:t>
            </a:r>
            <a:r>
              <a:rPr lang="de-DE" dirty="0" smtClean="0"/>
              <a:t>(caverns, galleries) and </a:t>
            </a:r>
            <a:r>
              <a:rPr lang="de-DE" dirty="0" smtClean="0">
                <a:solidFill>
                  <a:srgbClr val="FF0000"/>
                </a:solidFill>
              </a:rPr>
              <a:t>surface structures</a:t>
            </a:r>
            <a:r>
              <a:rPr lang="de-DE" dirty="0" smtClean="0"/>
              <a:t> (halls, service buildings, electrical sub-stations, ...).</a:t>
            </a:r>
          </a:p>
          <a:p>
            <a:pPr algn="just"/>
            <a:endParaRPr lang="de-DE" sz="1400" dirty="0"/>
          </a:p>
          <a:p>
            <a:pPr algn="just"/>
            <a:r>
              <a:rPr lang="de-DE" dirty="0" smtClean="0"/>
              <a:t>The underground and surface structures at each points are linked by one or more </a:t>
            </a:r>
            <a:r>
              <a:rPr lang="de-DE" dirty="0" smtClean="0">
                <a:solidFill>
                  <a:srgbClr val="FF0000"/>
                </a:solidFill>
              </a:rPr>
              <a:t>shafts</a:t>
            </a:r>
            <a:r>
              <a:rPr lang="de-DE" dirty="0" smtClean="0"/>
              <a:t> of the required diameter, typically 12 to 18 m.</a:t>
            </a:r>
          </a:p>
          <a:p>
            <a:pPr algn="just"/>
            <a:endParaRPr lang="de-DE" sz="1400" dirty="0"/>
          </a:p>
          <a:p>
            <a:pPr algn="just"/>
            <a:r>
              <a:rPr lang="de-DE" dirty="0" smtClean="0"/>
              <a:t>The </a:t>
            </a:r>
            <a:r>
              <a:rPr lang="de-DE" u="sng" dirty="0" smtClean="0">
                <a:solidFill>
                  <a:srgbClr val="FF0000"/>
                </a:solidFill>
              </a:rPr>
              <a:t>size</a:t>
            </a:r>
            <a:r>
              <a:rPr lang="de-DE" dirty="0" smtClean="0"/>
              <a:t> of the structures, their layout and the number of shafts depend on the type of point (larger for an experimental site, relatively small for a MID-ARC point). Detailed requirements are being compiled.</a:t>
            </a:r>
          </a:p>
          <a:p>
            <a:pPr algn="just"/>
            <a:endParaRPr lang="de-DE" sz="1400" dirty="0" smtClean="0"/>
          </a:p>
          <a:p>
            <a:pPr algn="just"/>
            <a:r>
              <a:rPr lang="de-DE" dirty="0" smtClean="0"/>
              <a:t>Also the </a:t>
            </a:r>
            <a:r>
              <a:rPr lang="de-DE" u="sng" dirty="0" smtClean="0">
                <a:solidFill>
                  <a:srgbClr val="FF0000"/>
                </a:solidFill>
              </a:rPr>
              <a:t>position</a:t>
            </a:r>
            <a:r>
              <a:rPr lang="de-DE" dirty="0" smtClean="0"/>
              <a:t> of the shafts and structures relative to the machine depends on the point use. </a:t>
            </a:r>
            <a:r>
              <a:rPr lang="de-DE" dirty="0" smtClean="0">
                <a:solidFill>
                  <a:srgbClr val="FF0000"/>
                </a:solidFill>
              </a:rPr>
              <a:t>Experiment shafts </a:t>
            </a:r>
            <a:r>
              <a:rPr lang="de-DE" dirty="0" smtClean="0"/>
              <a:t>must a priori be located </a:t>
            </a:r>
            <a:r>
              <a:rPr lang="de-DE" dirty="0" smtClean="0">
                <a:solidFill>
                  <a:srgbClr val="FF0000"/>
                </a:solidFill>
              </a:rPr>
              <a:t>exactly over the beam trace </a:t>
            </a:r>
            <a:r>
              <a:rPr lang="de-DE" dirty="0" smtClean="0"/>
              <a:t>(at about ± 20 m from the nominal point position). For other systems, e.g. at the MID-ARC points, a certain </a:t>
            </a:r>
            <a:r>
              <a:rPr lang="de-DE" dirty="0" smtClean="0">
                <a:solidFill>
                  <a:srgbClr val="FF0000"/>
                </a:solidFill>
              </a:rPr>
              <a:t>flexibility</a:t>
            </a:r>
            <a:r>
              <a:rPr lang="de-DE" dirty="0" smtClean="0"/>
              <a:t> is possible (getting back to this on slide 14). This deviation from the normal case demands specific technical solutions, and causes usually extra cost. Such cases must </a:t>
            </a:r>
            <a:r>
              <a:rPr lang="de-DE" dirty="0"/>
              <a:t>be </a:t>
            </a:r>
            <a:r>
              <a:rPr lang="de-DE" dirty="0" smtClean="0"/>
              <a:t>individually studied </a:t>
            </a:r>
            <a:r>
              <a:rPr lang="de-DE" dirty="0"/>
              <a:t>and </a:t>
            </a:r>
            <a:r>
              <a:rPr lang="de-DE" dirty="0" smtClean="0"/>
              <a:t>their feasibility confirmed.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1" y="702759"/>
            <a:ext cx="5538936" cy="391645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31906" y="2259679"/>
            <a:ext cx="12721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schematic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not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scale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131906" y="1824974"/>
            <a:ext cx="1126015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b="1" dirty="0" smtClean="0">
                <a:solidFill>
                  <a:srgbClr val="FF0000"/>
                </a:solidFill>
              </a:rPr>
              <a:t>FCC-hh</a:t>
            </a:r>
          </a:p>
        </p:txBody>
      </p:sp>
      <p:sp>
        <p:nvSpPr>
          <p:cNvPr id="4" name="Rectangle 3"/>
          <p:cNvSpPr/>
          <p:nvPr/>
        </p:nvSpPr>
        <p:spPr>
          <a:xfrm>
            <a:off x="43458" y="4310506"/>
            <a:ext cx="1732062" cy="3087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TextBox 20"/>
          <p:cNvSpPr txBox="1"/>
          <p:nvPr/>
        </p:nvSpPr>
        <p:spPr>
          <a:xfrm>
            <a:off x="160969" y="386764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5.5 m Ø</a:t>
            </a:r>
            <a:endParaRPr lang="de-CH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3458" y="1998466"/>
            <a:ext cx="1370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97.75 km</a:t>
            </a:r>
            <a:endParaRPr lang="de-CH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251995" y="2094659"/>
            <a:ext cx="1527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200-400 m</a:t>
            </a:r>
            <a:endParaRPr lang="de-CH" sz="2400" dirty="0"/>
          </a:p>
        </p:txBody>
      </p:sp>
      <p:sp>
        <p:nvSpPr>
          <p:cNvPr id="36" name="Freeform 35"/>
          <p:cNvSpPr/>
          <p:nvPr/>
        </p:nvSpPr>
        <p:spPr>
          <a:xfrm>
            <a:off x="796594" y="2533650"/>
            <a:ext cx="222581" cy="866775"/>
          </a:xfrm>
          <a:custGeom>
            <a:avLst/>
            <a:gdLst>
              <a:gd name="connsiteX0" fmla="*/ 108281 w 222581"/>
              <a:gd name="connsiteY0" fmla="*/ 0 h 866775"/>
              <a:gd name="connsiteX1" fmla="*/ 3506 w 222581"/>
              <a:gd name="connsiteY1" fmla="*/ 381000 h 866775"/>
              <a:gd name="connsiteX2" fmla="*/ 222581 w 222581"/>
              <a:gd name="connsiteY2" fmla="*/ 866775 h 866775"/>
              <a:gd name="connsiteX3" fmla="*/ 222581 w 222581"/>
              <a:gd name="connsiteY3" fmla="*/ 866775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81" h="866775">
                <a:moveTo>
                  <a:pt x="108281" y="0"/>
                </a:moveTo>
                <a:cubicBezTo>
                  <a:pt x="46368" y="118269"/>
                  <a:pt x="-15544" y="236538"/>
                  <a:pt x="3506" y="381000"/>
                </a:cubicBezTo>
                <a:cubicBezTo>
                  <a:pt x="22556" y="525462"/>
                  <a:pt x="222581" y="866775"/>
                  <a:pt x="222581" y="866775"/>
                </a:cubicBezTo>
                <a:lnTo>
                  <a:pt x="222581" y="866775"/>
                </a:lnTo>
              </a:path>
            </a:pathLst>
          </a:custGeom>
          <a:noFill/>
          <a:ln w="63500"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80" y="4219166"/>
            <a:ext cx="2002395" cy="194171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1413547" y="3933056"/>
            <a:ext cx="359178" cy="37745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583832" y="1747781"/>
            <a:ext cx="465432" cy="48151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740" y="4065259"/>
            <a:ext cx="3564760" cy="240956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447045" y="4181747"/>
            <a:ext cx="1137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few ha</a:t>
            </a:r>
            <a:endParaRPr lang="de-CH" sz="2400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178" y="3347299"/>
            <a:ext cx="467741" cy="31616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383" y="3155863"/>
            <a:ext cx="467741" cy="31616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01" y="3304026"/>
            <a:ext cx="701088" cy="47389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85" y="2865402"/>
            <a:ext cx="467741" cy="3161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787" y="1389969"/>
            <a:ext cx="467741" cy="3161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166" y="609310"/>
            <a:ext cx="701088" cy="47389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699" y="850564"/>
            <a:ext cx="701088" cy="47389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807" y="596615"/>
            <a:ext cx="701088" cy="47389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236" y="2217486"/>
            <a:ext cx="467741" cy="31616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93" y="2342036"/>
            <a:ext cx="467741" cy="31616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84" y="1497871"/>
            <a:ext cx="467741" cy="31616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534" y="922034"/>
            <a:ext cx="467741" cy="316164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3570815" y="3545714"/>
            <a:ext cx="547439" cy="84657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4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Beam transfer</a:t>
            </a:r>
            <a:endParaRPr lang="fr-FR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80729"/>
            <a:ext cx="5193407" cy="50018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827" y="980729"/>
            <a:ext cx="5171113" cy="5001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42488" y="225711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7608168" y="6345896"/>
            <a:ext cx="356863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W</a:t>
            </a:r>
            <a:r>
              <a:rPr lang="de-DE" dirty="0"/>
              <a:t>. Bartmann, B. </a:t>
            </a:r>
            <a:r>
              <a:rPr lang="de-DE" dirty="0" smtClean="0"/>
              <a:t>Goddard, E. Renner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61904" y="1219680"/>
            <a:ext cx="404240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Length </a:t>
            </a:r>
            <a:r>
              <a:rPr lang="de-DE" dirty="0" smtClean="0"/>
              <a:t>given from </a:t>
            </a:r>
            <a:r>
              <a:rPr lang="de-DE" dirty="0"/>
              <a:t>extraction to </a:t>
            </a:r>
            <a:r>
              <a:rPr lang="de-DE" dirty="0" smtClean="0"/>
              <a:t>injection.</a:t>
            </a:r>
            <a:endParaRPr lang="de-DE" dirty="0"/>
          </a:p>
          <a:p>
            <a:r>
              <a:rPr lang="de-DE" dirty="0" smtClean="0"/>
              <a:t>Alternative: LHC_2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FCC_B,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	5 </a:t>
            </a:r>
            <a:r>
              <a:rPr lang="de-DE" dirty="0">
                <a:sym typeface="Wingdings" panose="05000000000000000000" pitchFamily="2" charset="2"/>
              </a:rPr>
              <a:t>T dipoles, </a:t>
            </a:r>
            <a:r>
              <a:rPr lang="de-DE" dirty="0" smtClean="0">
                <a:sym typeface="Wingdings" panose="05000000000000000000" pitchFamily="2" charset="2"/>
              </a:rPr>
              <a:t>line factor </a:t>
            </a:r>
            <a:r>
              <a:rPr lang="de-DE" dirty="0">
                <a:sym typeface="Wingdings" panose="05000000000000000000" pitchFamily="2" charset="2"/>
              </a:rPr>
              <a:t>2 longer.</a:t>
            </a:r>
            <a:endParaRPr lang="de-CH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63120"/>
              </p:ext>
            </p:extLst>
          </p:nvPr>
        </p:nvGraphicFramePr>
        <p:xfrm>
          <a:off x="2366824" y="3717032"/>
          <a:ext cx="4896546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88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3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19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Beam transfer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(all in </a:t>
                      </a: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[km]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SC part (7.2 T)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NC part (1.8 T)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Straights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Total length</a:t>
                      </a:r>
                      <a:endParaRPr lang="en-GB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94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LHC_1 </a:t>
                      </a:r>
                      <a:r>
                        <a:rPr lang="de-DE" sz="1400" dirty="0" smtClean="0">
                          <a:sym typeface="Wingdings" panose="05000000000000000000" pitchFamily="2" charset="2"/>
                        </a:rPr>
                        <a:t> FCC_B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baseline="0" dirty="0" smtClean="0"/>
                        <a:t>3.9</a:t>
                      </a:r>
                      <a:endParaRPr lang="en-GB" sz="1400" b="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baseline="0" dirty="0" smtClean="0"/>
                        <a:t>-</a:t>
                      </a:r>
                      <a:endParaRPr lang="en-GB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baseline="0" dirty="0" smtClean="0"/>
                        <a:t>0.3</a:t>
                      </a:r>
                      <a:endParaRPr lang="en-GB" sz="1400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4.2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9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LHC_8 </a:t>
                      </a:r>
                      <a:r>
                        <a:rPr lang="de-DE" sz="1400" dirty="0" smtClean="0">
                          <a:sym typeface="Wingdings" panose="05000000000000000000" pitchFamily="2" charset="2"/>
                        </a:rPr>
                        <a:t> FCC_L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1.5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-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5.9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7.4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946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scSPS_3 </a:t>
                      </a:r>
                      <a:r>
                        <a:rPr lang="de-DE" sz="1400" dirty="0" smtClean="0">
                          <a:sym typeface="Wingdings" panose="05000000000000000000" pitchFamily="2" charset="2"/>
                        </a:rPr>
                        <a:t> FCC_B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-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1.9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2.5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4.4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9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scSPS_5 </a:t>
                      </a:r>
                      <a:r>
                        <a:rPr lang="de-DE" sz="1400" dirty="0" smtClean="0">
                          <a:sym typeface="Wingdings" panose="05000000000000000000" pitchFamily="2" charset="2"/>
                        </a:rPr>
                        <a:t> FCC_L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-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4.4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1.3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/>
                        <a:t>5.7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2366824" y="4834976"/>
            <a:ext cx="489654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28248" y="103387"/>
            <a:ext cx="364342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(values for FCC-hh baseline scenario)</a:t>
            </a:r>
            <a:endParaRPr lang="de-CH" dirty="0"/>
          </a:p>
        </p:txBody>
      </p:sp>
      <p:sp>
        <p:nvSpPr>
          <p:cNvPr id="14" name="TextBox 13"/>
          <p:cNvSpPr txBox="1"/>
          <p:nvPr/>
        </p:nvSpPr>
        <p:spPr>
          <a:xfrm>
            <a:off x="2063552" y="682895"/>
            <a:ext cx="14102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LHC to FCC</a:t>
            </a:r>
            <a:endParaRPr lang="de-CH" dirty="0"/>
          </a:p>
        </p:txBody>
      </p:sp>
      <p:sp>
        <p:nvSpPr>
          <p:cNvPr id="15" name="TextBox 14"/>
          <p:cNvSpPr txBox="1"/>
          <p:nvPr/>
        </p:nvSpPr>
        <p:spPr>
          <a:xfrm>
            <a:off x="8994516" y="682895"/>
            <a:ext cx="14102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scSPS to FCC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909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565953"/>
            <a:ext cx="8559891" cy="4292047"/>
          </a:xfrm>
          <a:prstGeom prst="rect">
            <a:avLst/>
          </a:prstGeom>
        </p:spPr>
      </p:pic>
      <p:sp>
        <p:nvSpPr>
          <p:cNvPr id="22" name="Slide Number Placeholder 1">
            <a:extLst>
              <a:ext uri="{FF2B5EF4-FFF2-40B4-BE49-F238E27FC236}">
                <a16:creationId xmlns:a16="http://schemas.microsoft.com/office/drawing/2014/main" id="{3B5EAE95-32EB-234B-85EC-CEDCB6C87E11}"/>
              </a:ext>
            </a:extLst>
          </p:cNvPr>
          <p:cNvSpPr txBox="1">
            <a:spLocks/>
          </p:cNvSpPr>
          <p:nvPr/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861EC547-CECD-6549-AD5E-FEB8ECB1B5C1}"/>
              </a:ext>
            </a:extLst>
          </p:cNvPr>
          <p:cNvSpPr txBox="1">
            <a:spLocks/>
          </p:cNvSpPr>
          <p:nvPr/>
        </p:nvSpPr>
        <p:spPr>
          <a:xfrm>
            <a:off x="0" y="603460"/>
            <a:ext cx="12108668" cy="54726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de-DE" sz="1800" dirty="0" smtClean="0"/>
              <a:t>During 2019 and 2020, gathered much more input on territorial constraints </a:t>
            </a:r>
            <a:r>
              <a:rPr lang="de-DE" sz="1800" dirty="0" smtClean="0">
                <a:sym typeface="Wingdings" panose="05000000000000000000" pitchFamily="2" charset="2"/>
              </a:rPr>
              <a:t> needed an </a:t>
            </a:r>
            <a:r>
              <a:rPr lang="de-DE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efficient tool </a:t>
            </a:r>
            <a:r>
              <a:rPr lang="de-DE" sz="1800" dirty="0" smtClean="0">
                <a:sym typeface="Wingdings" panose="05000000000000000000" pitchFamily="2" charset="2"/>
              </a:rPr>
              <a:t>which allows to </a:t>
            </a:r>
            <a:endParaRPr lang="de-DE" sz="1800" dirty="0" smtClean="0"/>
          </a:p>
          <a:p>
            <a:pPr algn="just">
              <a:buFontTx/>
              <a:buChar char="-"/>
            </a:pPr>
            <a:r>
              <a:rPr lang="en-GB" sz="1800" dirty="0">
                <a:solidFill>
                  <a:srgbClr val="FF0000"/>
                </a:solidFill>
              </a:rPr>
              <a:t>vary machine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geographical ring parameters </a:t>
            </a:r>
            <a:r>
              <a:rPr lang="en-GB" sz="1800" dirty="0"/>
              <a:t>and </a:t>
            </a:r>
            <a:r>
              <a:rPr lang="en-GB" sz="1800" dirty="0">
                <a:solidFill>
                  <a:srgbClr val="FF0000"/>
                </a:solidFill>
              </a:rPr>
              <a:t>update</a:t>
            </a:r>
            <a:r>
              <a:rPr lang="en-GB" sz="1800" dirty="0"/>
              <a:t> the resulting </a:t>
            </a:r>
            <a:r>
              <a:rPr lang="en-GB" sz="1800" dirty="0">
                <a:solidFill>
                  <a:srgbClr val="FF0000"/>
                </a:solidFill>
              </a:rPr>
              <a:t>positions of access points in real </a:t>
            </a:r>
            <a:r>
              <a:rPr lang="en-GB" sz="1800" dirty="0" smtClean="0">
                <a:solidFill>
                  <a:srgbClr val="FF0000"/>
                </a:solidFill>
              </a:rPr>
              <a:t>time</a:t>
            </a:r>
            <a:r>
              <a:rPr lang="en-GB" sz="1800" dirty="0" smtClean="0"/>
              <a:t>;</a:t>
            </a:r>
            <a:endParaRPr lang="en-GB" sz="1800" dirty="0"/>
          </a:p>
          <a:p>
            <a:pPr algn="just">
              <a:buFontTx/>
              <a:buChar char="-"/>
            </a:pPr>
            <a:r>
              <a:rPr lang="en-GB" sz="1800" dirty="0" smtClean="0"/>
              <a:t>use various </a:t>
            </a:r>
            <a:r>
              <a:rPr lang="en-GB" sz="1800" dirty="0" smtClean="0">
                <a:solidFill>
                  <a:srgbClr val="FF0000"/>
                </a:solidFill>
              </a:rPr>
              <a:t>base maps </a:t>
            </a:r>
            <a:r>
              <a:rPr lang="en-GB" sz="1800" dirty="0" smtClean="0"/>
              <a:t>and superimpose </a:t>
            </a:r>
            <a:r>
              <a:rPr lang="en-GB" sz="1800" dirty="0" smtClean="0">
                <a:solidFill>
                  <a:srgbClr val="FF0000"/>
                </a:solidFill>
              </a:rPr>
              <a:t>additional layers </a:t>
            </a:r>
            <a:r>
              <a:rPr lang="en-GB" sz="1800" dirty="0" smtClean="0"/>
              <a:t>(e.g. </a:t>
            </a:r>
            <a:r>
              <a:rPr lang="en-GB" sz="1800" dirty="0" smtClean="0">
                <a:solidFill>
                  <a:srgbClr val="FF0000"/>
                </a:solidFill>
              </a:rPr>
              <a:t>constraints maps/“sensibility grids”</a:t>
            </a:r>
            <a:r>
              <a:rPr lang="en-GB" sz="1800" dirty="0" smtClean="0"/>
              <a:t>).</a:t>
            </a:r>
            <a:endParaRPr lang="de-DE" sz="1800" dirty="0" smtClean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de-DE" sz="1800" dirty="0" smtClean="0"/>
              <a:t>New Web App </a:t>
            </a:r>
            <a:r>
              <a:rPr lang="de-DE" sz="1800" b="1" dirty="0" smtClean="0"/>
              <a:t>„</a:t>
            </a:r>
            <a:r>
              <a:rPr lang="de-DE" sz="1800" b="1" dirty="0" smtClean="0">
                <a:solidFill>
                  <a:srgbClr val="FF0000"/>
                </a:solidFill>
              </a:rPr>
              <a:t>FCC Footprint Explorer</a:t>
            </a:r>
            <a:r>
              <a:rPr lang="de-DE" sz="1800" b="1" dirty="0" smtClean="0"/>
              <a:t>“ </a:t>
            </a:r>
            <a:r>
              <a:rPr lang="de-DE" sz="1800" dirty="0" smtClean="0"/>
              <a:t>(1500 lines of JavaScript) allows to scan parameter space much more rapidly.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de-DE" sz="1800" dirty="0" smtClean="0"/>
              <a:t>While using it, </a:t>
            </a:r>
            <a:r>
              <a:rPr lang="de-DE" sz="1800" dirty="0" smtClean="0">
                <a:solidFill>
                  <a:srgbClr val="FF0000"/>
                </a:solidFill>
              </a:rPr>
              <a:t>underground and transfer line criteria are borne in mind</a:t>
            </a:r>
            <a:r>
              <a:rPr lang="de-DE" sz="1800" dirty="0" smtClean="0"/>
              <a:t>. Following that first exploratory step, </a:t>
            </a:r>
            <a:r>
              <a:rPr lang="de-DE" sz="1800" dirty="0" smtClean="0">
                <a:solidFill>
                  <a:srgbClr val="FF0000"/>
                </a:solidFill>
              </a:rPr>
              <a:t>results are output for further processing </a:t>
            </a:r>
            <a:r>
              <a:rPr lang="de-DE" sz="1800" dirty="0" smtClean="0"/>
              <a:t>(</a:t>
            </a:r>
            <a:r>
              <a:rPr lang="en-GB" sz="1800" dirty="0" smtClean="0"/>
              <a:t>transfer to ArcGIS data base, production of detailed site description/analysis, “micro-optimisation”, …).</a:t>
            </a:r>
            <a:endParaRPr lang="en-CH" sz="1800" dirty="0"/>
          </a:p>
        </p:txBody>
      </p:sp>
      <p:sp>
        <p:nvSpPr>
          <p:cNvPr id="25" name="Rectangular Callout 24"/>
          <p:cNvSpPr/>
          <p:nvPr/>
        </p:nvSpPr>
        <p:spPr>
          <a:xfrm>
            <a:off x="659396" y="2655962"/>
            <a:ext cx="2394266" cy="324036"/>
          </a:xfrm>
          <a:prstGeom prst="wedgeRectCallout">
            <a:avLst>
              <a:gd name="adj1" fmla="val 63951"/>
              <a:gd name="adj2" fmla="val -30623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select </a:t>
            </a:r>
            <a:r>
              <a:rPr lang="de-DE" sz="1200" dirty="0"/>
              <a:t>base </a:t>
            </a:r>
            <a:r>
              <a:rPr lang="de-DE" sz="1200" dirty="0" smtClean="0"/>
              <a:t>map </a:t>
            </a:r>
            <a:r>
              <a:rPr lang="de-DE" sz="1200" dirty="0"/>
              <a:t>and overlays</a:t>
            </a:r>
            <a:endParaRPr lang="de-CH" sz="1200" dirty="0"/>
          </a:p>
        </p:txBody>
      </p:sp>
      <p:sp>
        <p:nvSpPr>
          <p:cNvPr id="26" name="Rectangular Callout 25"/>
          <p:cNvSpPr/>
          <p:nvPr/>
        </p:nvSpPr>
        <p:spPr>
          <a:xfrm>
            <a:off x="839416" y="4365104"/>
            <a:ext cx="1368152" cy="216023"/>
          </a:xfrm>
          <a:prstGeom prst="wedgeRectCallout">
            <a:avLst>
              <a:gd name="adj1" fmla="val -18712"/>
              <a:gd name="adj2" fmla="val -187371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constraints </a:t>
            </a:r>
            <a:r>
              <a:rPr lang="de-DE" sz="1200" dirty="0">
                <a:solidFill>
                  <a:schemeClr val="tx1"/>
                </a:solidFill>
              </a:rPr>
              <a:t>maps</a:t>
            </a:r>
            <a:endParaRPr lang="de-CH" sz="12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99575" y="4869160"/>
            <a:ext cx="251006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for </a:t>
            </a:r>
            <a:r>
              <a:rPr lang="de-DE" sz="1200" dirty="0"/>
              <a:t>chosen </a:t>
            </a:r>
            <a:r>
              <a:rPr lang="de-DE" sz="1200" dirty="0" smtClean="0"/>
              <a:t>parameters,</a:t>
            </a:r>
          </a:p>
          <a:p>
            <a:pPr algn="ctr"/>
            <a:r>
              <a:rPr lang="de-DE" sz="1200" dirty="0" smtClean="0"/>
              <a:t>the new trace and all point positions are updated in </a:t>
            </a:r>
            <a:r>
              <a:rPr lang="de-DE" sz="1200" dirty="0"/>
              <a:t>real time</a:t>
            </a:r>
            <a:endParaRPr lang="de-CH" sz="1200" dirty="0"/>
          </a:p>
        </p:txBody>
      </p:sp>
      <p:sp>
        <p:nvSpPr>
          <p:cNvPr id="28" name="Rectangular Callout 27"/>
          <p:cNvSpPr/>
          <p:nvPr/>
        </p:nvSpPr>
        <p:spPr>
          <a:xfrm>
            <a:off x="7248128" y="3140968"/>
            <a:ext cx="1278142" cy="612068"/>
          </a:xfrm>
          <a:prstGeom prst="wedgeRectCallout">
            <a:avLst>
              <a:gd name="adj1" fmla="val 38650"/>
              <a:gd name="adj2" fmla="val 98731"/>
            </a:avLst>
          </a:prstGeom>
          <a:solidFill>
            <a:srgbClr val="03FB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vary </a:t>
            </a:r>
            <a:r>
              <a:rPr lang="de-DE" sz="1200" dirty="0">
                <a:solidFill>
                  <a:schemeClr val="tx1"/>
                </a:solidFill>
              </a:rPr>
              <a:t>machine and geographical parameters</a:t>
            </a:r>
            <a:endParaRPr lang="de-CH" sz="1200" dirty="0">
              <a:solidFill>
                <a:schemeClr val="tx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749" y="2565952"/>
            <a:ext cx="3391919" cy="335591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873537" y="5307739"/>
            <a:ext cx="3078342" cy="1554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lang="de-DE" sz="1500" b="1" dirty="0"/>
              <a:t>„Assisted pre-search“ </a:t>
            </a:r>
            <a:r>
              <a:rPr lang="de-DE" sz="1500" dirty="0"/>
              <a:t>(additional </a:t>
            </a:r>
            <a:r>
              <a:rPr lang="de-DE" sz="1500" dirty="0" smtClean="0"/>
              <a:t>SW module </a:t>
            </a:r>
            <a:r>
              <a:rPr lang="de-DE" sz="1500" dirty="0"/>
              <a:t>varies machine parameters automatically within chosen limits</a:t>
            </a:r>
          </a:p>
          <a:p>
            <a:pPr algn="ctr">
              <a:lnSpc>
                <a:spcPts val="1850"/>
              </a:lnSpc>
            </a:pPr>
            <a:r>
              <a:rPr lang="de-DE" sz="1500" dirty="0"/>
              <a:t>and outputs candidate scenarios</a:t>
            </a:r>
          </a:p>
          <a:p>
            <a:pPr algn="ctr">
              <a:lnSpc>
                <a:spcPts val="1850"/>
              </a:lnSpc>
            </a:pPr>
            <a:r>
              <a:rPr lang="de-DE" sz="1500" dirty="0"/>
              <a:t>with enough hits in </a:t>
            </a:r>
            <a:r>
              <a:rPr lang="de-DE" sz="1500" dirty="0" smtClean="0"/>
              <a:t>„target zones“</a:t>
            </a:r>
            <a:endParaRPr lang="de-DE" sz="1500" dirty="0"/>
          </a:p>
          <a:p>
            <a:pPr algn="ctr">
              <a:lnSpc>
                <a:spcPts val="1850"/>
              </a:lnSpc>
            </a:pPr>
            <a:r>
              <a:rPr lang="de-DE" sz="1500" dirty="0"/>
              <a:t>for manual </a:t>
            </a:r>
            <a:r>
              <a:rPr lang="de-DE" sz="1500" dirty="0" smtClean="0"/>
              <a:t>post-optimisation</a:t>
            </a:r>
            <a:r>
              <a:rPr lang="de-DE" sz="1500" dirty="0"/>
              <a:t>).</a:t>
            </a:r>
            <a:endParaRPr lang="de-CH" sz="1500" dirty="0"/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Post-CDR exploration </a:t>
            </a:r>
            <a:r>
              <a:rPr lang="en-US" sz="1800" b="0" dirty="0" smtClean="0">
                <a:latin typeface="+mn-lt"/>
              </a:rPr>
              <a:t>(first step)</a:t>
            </a:r>
            <a:endParaRPr lang="en-US" sz="1800" b="0" baseline="30000" dirty="0">
              <a:latin typeface="+mn-lt"/>
            </a:endParaRPr>
          </a:p>
        </p:txBody>
      </p:sp>
      <p:pic>
        <p:nvPicPr>
          <p:cNvPr id="3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59154" y="6282368"/>
            <a:ext cx="553654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all data shown here are </a:t>
            </a:r>
            <a:r>
              <a:rPr lang="de-DE" b="1" dirty="0">
                <a:solidFill>
                  <a:schemeClr val="bg1"/>
                </a:solidFill>
              </a:rPr>
              <a:t>randomised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(for illustration only)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67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“Invariants” and flexibility (1)</a:t>
            </a:r>
            <a:endParaRPr lang="fr-FR" dirty="0">
              <a:latin typeface="+mn-lt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92661" y="689598"/>
            <a:ext cx="6527120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Even with </a:t>
            </a:r>
            <a:r>
              <a:rPr lang="de-DE" dirty="0"/>
              <a:t>this efficient </a:t>
            </a:r>
            <a:r>
              <a:rPr lang="de-DE" dirty="0" smtClean="0"/>
              <a:t>and versatile tool the „perfect“ </a:t>
            </a:r>
            <a:r>
              <a:rPr lang="de-DE" dirty="0"/>
              <a:t>alignment </a:t>
            </a:r>
            <a:r>
              <a:rPr lang="de-DE" dirty="0" smtClean="0"/>
              <a:t>– fulfilling </a:t>
            </a:r>
            <a:r>
              <a:rPr lang="de-DE" dirty="0" smtClean="0">
                <a:solidFill>
                  <a:srgbClr val="FF0000"/>
                </a:solidFill>
              </a:rPr>
              <a:t>all</a:t>
            </a:r>
            <a:r>
              <a:rPr lang="de-DE" dirty="0" smtClean="0"/>
              <a:t> </a:t>
            </a:r>
            <a:r>
              <a:rPr lang="de-DE" dirty="0"/>
              <a:t>criteria </a:t>
            </a:r>
            <a:r>
              <a:rPr lang="de-DE" dirty="0" smtClean="0"/>
              <a:t>in an </a:t>
            </a:r>
            <a:r>
              <a:rPr lang="de-DE" dirty="0" smtClean="0">
                <a:solidFill>
                  <a:srgbClr val="FF0000"/>
                </a:solidFill>
              </a:rPr>
              <a:t>optimal</a:t>
            </a:r>
            <a:r>
              <a:rPr lang="de-DE" dirty="0" smtClean="0"/>
              <a:t> fashion – wasn‘t found (yet).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Many territorial constraints exist in this densely populated area, and we must cope with </a:t>
            </a:r>
            <a:r>
              <a:rPr lang="de-DE" dirty="0" smtClean="0">
                <a:solidFill>
                  <a:srgbClr val="FF0000"/>
                </a:solidFill>
              </a:rPr>
              <a:t>„invariants“ </a:t>
            </a:r>
            <a:r>
              <a:rPr lang="de-DE" dirty="0" smtClean="0"/>
              <a:t>(locations which „must“ be used).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The more such „invariants“  one has to respect, the more constrained becomes the search.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Everything is interconnected: </a:t>
            </a:r>
            <a:r>
              <a:rPr lang="de-DE" dirty="0" smtClean="0">
                <a:solidFill>
                  <a:srgbClr val="FF0000"/>
                </a:solidFill>
              </a:rPr>
              <a:t>trying </a:t>
            </a:r>
            <a:r>
              <a:rPr lang="de-DE" dirty="0">
                <a:solidFill>
                  <a:srgbClr val="FF0000"/>
                </a:solidFill>
              </a:rPr>
              <a:t>to reach a „good“ spot in point </a:t>
            </a:r>
            <a:r>
              <a:rPr lang="de-DE" dirty="0" smtClean="0">
                <a:solidFill>
                  <a:srgbClr val="FF0000"/>
                </a:solidFill>
              </a:rPr>
              <a:t>X </a:t>
            </a:r>
            <a:r>
              <a:rPr lang="de-DE" dirty="0">
                <a:solidFill>
                  <a:srgbClr val="FF0000"/>
                </a:solidFill>
              </a:rPr>
              <a:t>can degrade a good </a:t>
            </a:r>
            <a:r>
              <a:rPr lang="de-DE" dirty="0" smtClean="0">
                <a:solidFill>
                  <a:srgbClr val="FF0000"/>
                </a:solidFill>
              </a:rPr>
              <a:t>match </a:t>
            </a:r>
            <a:r>
              <a:rPr lang="de-DE" dirty="0">
                <a:solidFill>
                  <a:srgbClr val="FF0000"/>
                </a:solidFill>
              </a:rPr>
              <a:t>in points Y, Z, </a:t>
            </a:r>
            <a:r>
              <a:rPr lang="de-DE" dirty="0" smtClean="0">
                <a:solidFill>
                  <a:srgbClr val="FF0000"/>
                </a:solidFill>
              </a:rPr>
              <a:t>... (NB: 213 m steps !).</a:t>
            </a:r>
            <a:endParaRPr lang="de-DE" dirty="0">
              <a:solidFill>
                <a:srgbClr val="FF0000"/>
              </a:solidFill>
            </a:endParaRP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For sure: </a:t>
            </a:r>
            <a:r>
              <a:rPr lang="de-DE" dirty="0" smtClean="0">
                <a:solidFill>
                  <a:srgbClr val="FF0000"/>
                </a:solidFill>
              </a:rPr>
              <a:t>the FCC trace cannot zig-zag around, or change the arc radius, to connect „only ideal“ spots       </a:t>
            </a:r>
            <a:r>
              <a:rPr lang="de-DE" dirty="0" smtClean="0"/>
              <a:t>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Current search follows the paper J. Gutleber/M. Benedikt: </a:t>
            </a:r>
            <a:r>
              <a:rPr lang="de-DE" dirty="0" smtClean="0">
                <a:solidFill>
                  <a:srgbClr val="FF0000"/>
                </a:solidFill>
              </a:rPr>
              <a:t>„</a:t>
            </a:r>
            <a:r>
              <a:rPr lang="en-GB" dirty="0">
                <a:solidFill>
                  <a:srgbClr val="FF0000"/>
                </a:solidFill>
              </a:rPr>
              <a:t>Layout and placement optimization priorities on </a:t>
            </a:r>
            <a:r>
              <a:rPr lang="en-GB" dirty="0" smtClean="0">
                <a:solidFill>
                  <a:srgbClr val="FF0000"/>
                </a:solidFill>
              </a:rPr>
              <a:t>[F/CH] territory”</a:t>
            </a:r>
            <a:r>
              <a:rPr lang="en-GB" dirty="0" smtClean="0"/>
              <a:t>, providing  guidelines on </a:t>
            </a:r>
            <a:r>
              <a:rPr lang="en-GB" u="sng" dirty="0" smtClean="0"/>
              <a:t>primordial</a:t>
            </a:r>
            <a:r>
              <a:rPr lang="en-GB" dirty="0" smtClean="0"/>
              <a:t> parameters and those where more </a:t>
            </a:r>
            <a:r>
              <a:rPr lang="en-GB" u="sng" dirty="0" smtClean="0"/>
              <a:t>flexibility</a:t>
            </a:r>
            <a:r>
              <a:rPr lang="en-GB" dirty="0" smtClean="0"/>
              <a:t> is admitted (e.g. position of A, total length, …).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475" y="1196752"/>
            <a:ext cx="4248472" cy="442601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200407" y="192023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C</a:t>
            </a:r>
            <a:endParaRPr lang="de-CH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4200407" y="430587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</a:t>
            </a:r>
            <a:endParaRPr lang="de-CH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859661" y="429240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I</a:t>
            </a:r>
            <a:endParaRPr lang="de-CH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936140" y="192779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K</a:t>
            </a:r>
            <a:endParaRPr lang="de-CH" sz="28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037445" y="2409919"/>
            <a:ext cx="76479" cy="29842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519397" y="1727373"/>
            <a:ext cx="564178" cy="26146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983432" y="3545908"/>
            <a:ext cx="0" cy="312753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2"/>
          <p:cNvSpPr txBox="1">
            <a:spLocks/>
          </p:cNvSpPr>
          <p:nvPr/>
        </p:nvSpPr>
        <p:spPr>
          <a:xfrm>
            <a:off x="9945" y="622923"/>
            <a:ext cx="1126015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hh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284529" y="1727373"/>
            <a:ext cx="216024" cy="20041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" name="Oval 41"/>
          <p:cNvSpPr/>
          <p:nvPr/>
        </p:nvSpPr>
        <p:spPr>
          <a:xfrm>
            <a:off x="4049198" y="2243033"/>
            <a:ext cx="216024" cy="20041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611748" y="1761054"/>
            <a:ext cx="545462" cy="29695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68189" y="4700958"/>
            <a:ext cx="551347" cy="312218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643877" y="4700958"/>
            <a:ext cx="513333" cy="33361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406629" y="2410195"/>
            <a:ext cx="87710" cy="29814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4421370" y="4040982"/>
            <a:ext cx="190574" cy="31932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1037445" y="4035074"/>
            <a:ext cx="66996" cy="31235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4579820" y="3565917"/>
            <a:ext cx="6720" cy="326903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2650329" y="1627163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7" name="Oval 76"/>
          <p:cNvSpPr/>
          <p:nvPr/>
        </p:nvSpPr>
        <p:spPr>
          <a:xfrm>
            <a:off x="1923149" y="1605319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8" name="Oval 77"/>
          <p:cNvSpPr/>
          <p:nvPr/>
        </p:nvSpPr>
        <p:spPr>
          <a:xfrm>
            <a:off x="1466398" y="2309709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9" name="Oval 78"/>
          <p:cNvSpPr/>
          <p:nvPr/>
        </p:nvSpPr>
        <p:spPr>
          <a:xfrm>
            <a:off x="1174183" y="3498721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0" name="Oval 79"/>
          <p:cNvSpPr/>
          <p:nvPr/>
        </p:nvSpPr>
        <p:spPr>
          <a:xfrm>
            <a:off x="1151289" y="4443642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1" name="Oval 80"/>
          <p:cNvSpPr/>
          <p:nvPr/>
        </p:nvSpPr>
        <p:spPr>
          <a:xfrm>
            <a:off x="2270015" y="4728880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302510" y="4363907"/>
            <a:ext cx="9612" cy="537350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229862" y="5034570"/>
            <a:ext cx="9612" cy="537350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371714" y="5013176"/>
            <a:ext cx="9612" cy="537350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4255610" y="4438363"/>
            <a:ext cx="9612" cy="537350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2791951" y="5093393"/>
            <a:ext cx="9612" cy="537350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2240" y="2420733"/>
            <a:ext cx="237765" cy="225572"/>
          </a:xfrm>
          <a:prstGeom prst="rect">
            <a:avLst/>
          </a:prstGeom>
        </p:spPr>
      </p:pic>
      <p:sp>
        <p:nvSpPr>
          <p:cNvPr id="88" name="Oval 87"/>
          <p:cNvSpPr/>
          <p:nvPr/>
        </p:nvSpPr>
        <p:spPr>
          <a:xfrm>
            <a:off x="9048328" y="4343433"/>
            <a:ext cx="216024" cy="200419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9" name="Oval 88"/>
          <p:cNvSpPr/>
          <p:nvPr/>
        </p:nvSpPr>
        <p:spPr>
          <a:xfrm>
            <a:off x="2679032" y="4975713"/>
            <a:ext cx="216024" cy="20041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0" name="TextBox 89"/>
          <p:cNvSpPr txBox="1"/>
          <p:nvPr/>
        </p:nvSpPr>
        <p:spPr>
          <a:xfrm>
            <a:off x="2423592" y="6188988"/>
            <a:ext cx="890041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Need for flexibility can arise for different causes – the most prominent are land plot (or other territorial) constraints and shaft depth (or other topological aspects like important slope).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5856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42" grpId="0" animBg="1"/>
      <p:bldP spid="42" grpId="1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9" grpId="0" animBg="1"/>
      <p:bldP spid="8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48" y="6323510"/>
            <a:ext cx="121920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In the end, to arrive at an „all-acceptable“ alignment, once must use such flexibilities to some degree plus „micro-optimise“.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“Invariants” and flexibility (2)</a:t>
            </a:r>
            <a:endParaRPr lang="fr-FR" dirty="0">
              <a:latin typeface="+mn-lt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6115" y="619744"/>
            <a:ext cx="560320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Looked with machine designers which symmetries must be preserved and where flexibility exists to move systems.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6115" y="5556783"/>
            <a:ext cx="6156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Some impact on </a:t>
            </a:r>
            <a:r>
              <a:rPr lang="de-DE" dirty="0"/>
              <a:t>performance </a:t>
            </a:r>
            <a:r>
              <a:rPr lang="de-DE" dirty="0" smtClean="0"/>
              <a:t>and operability may be expected (not yet assessed to detail, awaiting a more firm alignment).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68008" y="629235"/>
            <a:ext cx="560320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Looked with (most) systems engineers which flexibility exists to displace systems or to displace access shafts.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6861" y="4943857"/>
            <a:ext cx="560320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So far no showstoppers signalled.</a:t>
            </a:r>
          </a:p>
          <a:p>
            <a:pPr algn="ctr"/>
            <a:r>
              <a:rPr lang="en-GB" dirty="0" smtClean="0"/>
              <a:t>Connecting the “supply” at the nominal point is usually preferred over an asymmetric situation. Expect higher cost and somewhat increased operational complexity.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591" y="1241689"/>
            <a:ext cx="4248472" cy="442601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097523" y="1931221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C</a:t>
            </a:r>
            <a:endParaRPr lang="de-CH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4097523" y="4316859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</a:t>
            </a:r>
            <a:endParaRPr lang="de-CH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756777" y="4303391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I</a:t>
            </a:r>
            <a:endParaRPr lang="de-CH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822615" y="188946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K</a:t>
            </a:r>
            <a:endParaRPr lang="de-CH" sz="2800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481198" y="4840079"/>
            <a:ext cx="432048" cy="22102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1423916" y="4826611"/>
            <a:ext cx="474929" cy="23449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2272328" y="5153529"/>
            <a:ext cx="373773" cy="54343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30827" y="1603135"/>
            <a:ext cx="378036" cy="35542"/>
          </a:xfrm>
          <a:prstGeom prst="straightConnector1">
            <a:avLst/>
          </a:prstGeom>
          <a:ln w="635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242326" y="4514817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Discussion on</a:t>
            </a:r>
          </a:p>
          <a:p>
            <a:pPr algn="ctr"/>
            <a:r>
              <a:rPr lang="de-DE" dirty="0" smtClean="0"/>
              <a:t>mirror symmetry vs            2-superperiodicity ...</a:t>
            </a:r>
            <a:endParaRPr lang="de-CH" dirty="0"/>
          </a:p>
        </p:txBody>
      </p:sp>
      <p:sp>
        <p:nvSpPr>
          <p:cNvPr id="34" name="Oval 33"/>
          <p:cNvSpPr/>
          <p:nvPr/>
        </p:nvSpPr>
        <p:spPr>
          <a:xfrm>
            <a:off x="7221658" y="1429997"/>
            <a:ext cx="3571840" cy="340100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5" name="Straight Connector 34"/>
          <p:cNvCxnSpPr/>
          <p:nvPr/>
        </p:nvCxnSpPr>
        <p:spPr>
          <a:xfrm>
            <a:off x="8955108" y="1321087"/>
            <a:ext cx="0" cy="266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007578" y="4689512"/>
            <a:ext cx="0" cy="301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0267142" y="1956611"/>
            <a:ext cx="230250" cy="179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10382267" y="4054942"/>
            <a:ext cx="106221" cy="11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679320" y="3164582"/>
            <a:ext cx="199675" cy="3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9624392" y="1469144"/>
            <a:ext cx="100587" cy="186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724979" y="4547466"/>
            <a:ext cx="83377" cy="217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9631446" y="1493197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Rectangle 42"/>
          <p:cNvSpPr/>
          <p:nvPr/>
        </p:nvSpPr>
        <p:spPr>
          <a:xfrm>
            <a:off x="10488489" y="2187438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Rectangle 43"/>
          <p:cNvSpPr/>
          <p:nvPr/>
        </p:nvSpPr>
        <p:spPr>
          <a:xfrm>
            <a:off x="9540527" y="4337628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5" name="Straight Arrow Connector 44"/>
          <p:cNvCxnSpPr>
            <a:endCxn id="87" idx="1"/>
          </p:cNvCxnSpPr>
          <p:nvPr/>
        </p:nvCxnSpPr>
        <p:spPr>
          <a:xfrm flipV="1">
            <a:off x="10793498" y="2965120"/>
            <a:ext cx="239049" cy="19387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44" idx="2"/>
          </p:cNvCxnSpPr>
          <p:nvPr/>
        </p:nvCxnSpPr>
        <p:spPr>
          <a:xfrm flipH="1" flipV="1">
            <a:off x="9592366" y="4452644"/>
            <a:ext cx="169786" cy="20335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08124" y="1242996"/>
            <a:ext cx="1984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00B050"/>
                </a:solidFill>
              </a:rPr>
              <a:t>„regular“ location of surface site w access shaft</a:t>
            </a:r>
            <a:endParaRPr lang="de-CH" dirty="0">
              <a:solidFill>
                <a:srgbClr val="00B050"/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0382267" y="2051292"/>
            <a:ext cx="178552" cy="16661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11032547" y="2907612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8" name="Rectangle 87"/>
          <p:cNvSpPr/>
          <p:nvPr/>
        </p:nvSpPr>
        <p:spPr>
          <a:xfrm>
            <a:off x="7169818" y="3101487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1" name="Rectangle 90"/>
          <p:cNvSpPr/>
          <p:nvPr/>
        </p:nvSpPr>
        <p:spPr>
          <a:xfrm>
            <a:off x="10855665" y="4020545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93" name="Straight Arrow Connector 92"/>
          <p:cNvCxnSpPr>
            <a:endCxn id="91" idx="1"/>
          </p:cNvCxnSpPr>
          <p:nvPr/>
        </p:nvCxnSpPr>
        <p:spPr>
          <a:xfrm>
            <a:off x="10592167" y="3965146"/>
            <a:ext cx="263498" cy="11290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>
            <a:off x="9774456" y="1486629"/>
            <a:ext cx="492686" cy="73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074557" y="3158995"/>
            <a:ext cx="294201" cy="2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7298718" y="2950727"/>
            <a:ext cx="103678" cy="11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TextBox 47"/>
          <p:cNvSpPr txBox="1"/>
          <p:nvPr/>
        </p:nvSpPr>
        <p:spPr>
          <a:xfrm>
            <a:off x="8013614" y="2090570"/>
            <a:ext cx="2463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displaced along the ring</a:t>
            </a:r>
            <a:endParaRPr lang="de-CH" dirty="0"/>
          </a:p>
        </p:txBody>
      </p:sp>
      <p:sp>
        <p:nvSpPr>
          <p:cNvPr id="50" name="TextBox 49"/>
          <p:cNvSpPr txBox="1"/>
          <p:nvPr/>
        </p:nvSpPr>
        <p:spPr>
          <a:xfrm>
            <a:off x="8706202" y="2921916"/>
            <a:ext cx="1986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displaced sideways</a:t>
            </a:r>
            <a:endParaRPr lang="de-CH" dirty="0"/>
          </a:p>
        </p:txBody>
      </p:sp>
      <p:sp>
        <p:nvSpPr>
          <p:cNvPr id="51" name="TextBox 50"/>
          <p:cNvSpPr txBox="1"/>
          <p:nvPr/>
        </p:nvSpPr>
        <p:spPr>
          <a:xfrm>
            <a:off x="8605717" y="3496987"/>
            <a:ext cx="1986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displaced sideways</a:t>
            </a:r>
          </a:p>
          <a:p>
            <a:pPr algn="ctr"/>
            <a:r>
              <a:rPr lang="de-DE" dirty="0" smtClean="0"/>
              <a:t>(asymmetrically)</a:t>
            </a:r>
            <a:endParaRPr lang="de-CH" dirty="0"/>
          </a:p>
        </p:txBody>
      </p:sp>
      <p:sp>
        <p:nvSpPr>
          <p:cNvPr id="53" name="TextBox 52"/>
          <p:cNvSpPr txBox="1"/>
          <p:nvPr/>
        </p:nvSpPr>
        <p:spPr>
          <a:xfrm>
            <a:off x="8391234" y="4164391"/>
            <a:ext cx="116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inside ring</a:t>
            </a:r>
            <a:endParaRPr lang="de-CH" dirty="0"/>
          </a:p>
        </p:txBody>
      </p:sp>
      <p:sp>
        <p:nvSpPr>
          <p:cNvPr id="55" name="TextBox 54"/>
          <p:cNvSpPr txBox="1"/>
          <p:nvPr/>
        </p:nvSpPr>
        <p:spPr>
          <a:xfrm>
            <a:off x="6007170" y="2899364"/>
            <a:ext cx="1163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„split“ site</a:t>
            </a:r>
            <a:endParaRPr lang="de-CH" dirty="0"/>
          </a:p>
        </p:txBody>
      </p:sp>
      <p:sp>
        <p:nvSpPr>
          <p:cNvPr id="4" name="Oval 3"/>
          <p:cNvSpPr/>
          <p:nvPr/>
        </p:nvSpPr>
        <p:spPr>
          <a:xfrm>
            <a:off x="4215964" y="4533723"/>
            <a:ext cx="2149667" cy="1068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0666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33846"/>
            <a:ext cx="10053893" cy="6891846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Shaft depth</a:t>
            </a:r>
            <a:endParaRPr lang="fr-FR" sz="1800" b="0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583848"/>
            <a:ext cx="12192000" cy="923330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Although technically </a:t>
            </a:r>
            <a:r>
              <a:rPr lang="de-DE" dirty="0" smtClean="0">
                <a:solidFill>
                  <a:srgbClr val="FF0000"/>
                </a:solidFill>
              </a:rPr>
              <a:t>a lot is feasible</a:t>
            </a:r>
            <a:r>
              <a:rPr lang="de-DE" dirty="0" smtClean="0"/>
              <a:t> in terms of lifting gear, elevators </a:t>
            </a:r>
            <a:r>
              <a:rPr lang="de-DE" dirty="0"/>
              <a:t>etc. </a:t>
            </a:r>
            <a:r>
              <a:rPr lang="de-DE" dirty="0" smtClean="0"/>
              <a:t>(conceptually confirmed) </a:t>
            </a:r>
            <a:r>
              <a:rPr lang="de-DE" dirty="0" smtClean="0">
                <a:solidFill>
                  <a:srgbClr val="FF0000"/>
                </a:solidFill>
              </a:rPr>
              <a:t>much emphasis </a:t>
            </a:r>
            <a:r>
              <a:rPr lang="de-DE" dirty="0" smtClean="0"/>
              <a:t>is currently put on doing away with „excessively“ deep shafts (450 ... 500 ... 550 m), in particular for experiment site G.</a:t>
            </a:r>
          </a:p>
          <a:p>
            <a:r>
              <a:rPr lang="de-DE" dirty="0" smtClean="0"/>
              <a:t>Deep shafts (= high elevation) have also </a:t>
            </a:r>
            <a:r>
              <a:rPr lang="de-DE" dirty="0" smtClean="0">
                <a:solidFill>
                  <a:srgbClr val="FF0000"/>
                </a:solidFill>
              </a:rPr>
              <a:t>other drawbacks</a:t>
            </a:r>
            <a:r>
              <a:rPr lang="de-DE" dirty="0" smtClean="0"/>
              <a:t>: water pressure, pipe/cable lengths, road accessibility, „remoteness“, ...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C06681-F138-B54B-B4A0-B56FE7B6EE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158" t="32473" b="5574"/>
          <a:stretch/>
        </p:blipFill>
        <p:spPr>
          <a:xfrm>
            <a:off x="6102449" y="3283992"/>
            <a:ext cx="2893276" cy="355443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cxnSp>
        <p:nvCxnSpPr>
          <p:cNvPr id="21" name="Straight Arrow Connector 20"/>
          <p:cNvCxnSpPr/>
          <p:nvPr/>
        </p:nvCxnSpPr>
        <p:spPr>
          <a:xfrm>
            <a:off x="6614642" y="5311775"/>
            <a:ext cx="544620" cy="714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388" y="5085184"/>
            <a:ext cx="828734" cy="171333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802" y="3605581"/>
            <a:ext cx="828734" cy="1713337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7076896" y="5311775"/>
            <a:ext cx="1251352" cy="7601"/>
          </a:xfrm>
          <a:prstGeom prst="line">
            <a:avLst/>
          </a:prstGeom>
          <a:ln w="254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8536" y="6161422"/>
            <a:ext cx="5122744" cy="646331"/>
          </a:xfrm>
          <a:prstGeom prst="rect">
            <a:avLst/>
          </a:prstGeom>
          <a:solidFill>
            <a:srgbClr val="FFC000">
              <a:alpha val="7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Plot should also be sufficiently large and rather flat</a:t>
            </a:r>
          </a:p>
          <a:p>
            <a:pPr algn="ctr"/>
            <a:r>
              <a:rPr lang="de-DE" dirty="0" smtClean="0"/>
              <a:t>(avoid too strong slopes; somewhat rare in Pre-Alps).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953" y="1546253"/>
            <a:ext cx="3089162" cy="461516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9043332" y="6136950"/>
            <a:ext cx="310440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Lowering CMS detector part (1450 t); shaft depth 100 m</a:t>
            </a:r>
            <a:endParaRPr lang="de-CH" dirty="0"/>
          </a:p>
        </p:txBody>
      </p:sp>
      <p:sp>
        <p:nvSpPr>
          <p:cNvPr id="19" name="TextBox 18"/>
          <p:cNvSpPr txBox="1"/>
          <p:nvPr/>
        </p:nvSpPr>
        <p:spPr>
          <a:xfrm>
            <a:off x="11333614" y="5733288"/>
            <a:ext cx="83056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I. Rühl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4151786" y="5127902"/>
            <a:ext cx="24795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view from here (276 m</a:t>
            </a:r>
            <a:r>
              <a:rPr lang="de-DE" dirty="0" smtClean="0"/>
              <a:t>)</a:t>
            </a:r>
            <a:endParaRPr lang="de-CH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537759" y="5322093"/>
            <a:ext cx="614025" cy="714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51785" y="3656752"/>
            <a:ext cx="247958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FCC shaft depth 550 m </a:t>
            </a:r>
            <a:r>
              <a:rPr lang="de-DE" dirty="0" smtClean="0">
                <a:solidFill>
                  <a:schemeClr val="bg1"/>
                </a:solidFill>
              </a:rPr>
              <a:t>?</a:t>
            </a:r>
            <a:endParaRPr lang="de-CH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629556" y="3814698"/>
            <a:ext cx="919531" cy="714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91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Current tool use, data flow/</a:t>
            </a:r>
            <a:r>
              <a:rPr lang="en-US" dirty="0" err="1" smtClean="0">
                <a:latin typeface="+mn-lt"/>
              </a:rPr>
              <a:t>organisation</a:t>
            </a:r>
            <a:endParaRPr lang="fr-FR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4233" y="1052736"/>
            <a:ext cx="1678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Central, unique</a:t>
            </a:r>
          </a:p>
          <a:p>
            <a:pPr algn="ctr"/>
            <a:r>
              <a:rPr lang="en-US" dirty="0" smtClean="0"/>
              <a:t>data repository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526" y="1238320"/>
            <a:ext cx="2380453" cy="16741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88571" y="658051"/>
            <a:ext cx="23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Viewing/assessment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6246" y="1699067"/>
            <a:ext cx="1794026" cy="17729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407" y="1308076"/>
            <a:ext cx="3093712" cy="15468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9699" y="662716"/>
            <a:ext cx="326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Surface point exploration</a:t>
            </a:r>
          </a:p>
        </p:txBody>
      </p:sp>
      <p:cxnSp>
        <p:nvCxnSpPr>
          <p:cNvPr id="14" name="Straight Arrow Connector 13"/>
          <p:cNvCxnSpPr>
            <a:stCxn id="11" idx="3"/>
            <a:endCxn id="10" idx="1"/>
          </p:cNvCxnSpPr>
          <p:nvPr/>
        </p:nvCxnSpPr>
        <p:spPr>
          <a:xfrm>
            <a:off x="3617119" y="2081504"/>
            <a:ext cx="1429127" cy="504034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5" idx="1"/>
          </p:cNvCxnSpPr>
          <p:nvPr/>
        </p:nvCxnSpPr>
        <p:spPr>
          <a:xfrm flipV="1">
            <a:off x="6840272" y="2075413"/>
            <a:ext cx="726254" cy="363542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7428" y="4029534"/>
            <a:ext cx="2958442" cy="174336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46184" y="3373342"/>
            <a:ext cx="326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Underground check/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algn="ctr"/>
            <a:r>
              <a:rPr lang="en-US" dirty="0" smtClean="0"/>
              <a:t>(geological layers, depth, tilt)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3407" y="989266"/>
            <a:ext cx="2808312" cy="36933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Footprint Explorer Web App</a:t>
            </a:r>
            <a:endParaRPr lang="de-CH" dirty="0"/>
          </a:p>
        </p:txBody>
      </p:sp>
      <p:sp>
        <p:nvSpPr>
          <p:cNvPr id="27" name="TextBox 26"/>
          <p:cNvSpPr txBox="1"/>
          <p:nvPr/>
        </p:nvSpPr>
        <p:spPr>
          <a:xfrm>
            <a:off x="2205379" y="3920457"/>
            <a:ext cx="568101" cy="36933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TOT</a:t>
            </a:r>
            <a:endParaRPr lang="de-CH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4118" y="4457832"/>
            <a:ext cx="1977727" cy="190476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239183" y="5410213"/>
            <a:ext cx="132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Transfer line calculations</a:t>
            </a:r>
          </a:p>
        </p:txBody>
      </p:sp>
      <p:cxnSp>
        <p:nvCxnSpPr>
          <p:cNvPr id="31" name="Straight Arrow Connector 30"/>
          <p:cNvCxnSpPr>
            <a:stCxn id="10" idx="2"/>
          </p:cNvCxnSpPr>
          <p:nvPr/>
        </p:nvCxnSpPr>
        <p:spPr>
          <a:xfrm flipH="1">
            <a:off x="5943258" y="3472009"/>
            <a:ext cx="1" cy="985823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01334" y="3472010"/>
            <a:ext cx="1" cy="985822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910376" y="3309010"/>
            <a:ext cx="1072543" cy="655910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4113604" y="3499314"/>
            <a:ext cx="990629" cy="589050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56976" y="4408925"/>
            <a:ext cx="2158449" cy="147068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8212670" y="355261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Survey</a:t>
            </a:r>
          </a:p>
          <a:p>
            <a:pPr algn="ctr"/>
            <a:r>
              <a:rPr lang="en-US" dirty="0" smtClean="0"/>
              <a:t>high precision calculations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862190" y="957443"/>
            <a:ext cx="1824835" cy="36933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FCC-GIS Web App</a:t>
            </a:r>
            <a:endParaRPr lang="de-CH" dirty="0"/>
          </a:p>
        </p:txBody>
      </p:sp>
      <p:sp>
        <p:nvSpPr>
          <p:cNvPr id="57" name="TextBox 56"/>
          <p:cNvSpPr txBox="1"/>
          <p:nvPr/>
        </p:nvSpPr>
        <p:spPr>
          <a:xfrm>
            <a:off x="1631504" y="5637395"/>
            <a:ext cx="197007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J. Osborne, A. A. Tudora</a:t>
            </a:r>
            <a:endParaRPr lang="de-CH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695661" y="2651075"/>
            <a:ext cx="1860443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J. Gutleber, V. Mertens</a:t>
            </a:r>
            <a:endParaRPr lang="de-CH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8360842" y="2758616"/>
            <a:ext cx="154134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A.-L. Verdier et al.</a:t>
            </a:r>
            <a:endParaRPr lang="de-CH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8937597" y="5756244"/>
            <a:ext cx="864697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M. Jones</a:t>
            </a:r>
            <a:endParaRPr lang="de-CH" sz="14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6615458" y="3518364"/>
            <a:ext cx="1541518" cy="1278788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Left-Right Arrow 67"/>
          <p:cNvSpPr/>
          <p:nvPr/>
        </p:nvSpPr>
        <p:spPr>
          <a:xfrm>
            <a:off x="6860306" y="3014682"/>
            <a:ext cx="3844206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2" name="Straight Arrow Connector 71"/>
          <p:cNvCxnSpPr/>
          <p:nvPr/>
        </p:nvCxnSpPr>
        <p:spPr>
          <a:xfrm flipH="1" flipV="1">
            <a:off x="6860306" y="3468890"/>
            <a:ext cx="1235944" cy="1017385"/>
          </a:xfrm>
          <a:prstGeom prst="straightConnector1">
            <a:avLst/>
          </a:prstGeom>
          <a:ln w="88900">
            <a:solidFill>
              <a:srgbClr val="1F49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784507" y="2667471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0070C0"/>
                </a:solidFill>
              </a:rPr>
              <a:t>I/O with Host State bodies and companies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01993" y="6229079"/>
            <a:ext cx="1593203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W. Bartmann et al.</a:t>
            </a:r>
            <a:endParaRPr lang="de-CH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20536" y="2333521"/>
            <a:ext cx="519528" cy="3512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523445" y="2333522"/>
            <a:ext cx="343349" cy="35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1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Concluding remarks</a:t>
            </a:r>
            <a:endParaRPr lang="en-US" baseline="30000" dirty="0">
              <a:latin typeface="+mn-lt"/>
            </a:endParaRPr>
          </a:p>
        </p:txBody>
      </p:sp>
      <p:pic>
        <p:nvPicPr>
          <p:cNvPr id="1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9336" y="633096"/>
            <a:ext cx="11809312" cy="58169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Collider requirements and constraints are </a:t>
            </a:r>
            <a:r>
              <a:rPr lang="de-DE" dirty="0" smtClean="0">
                <a:solidFill>
                  <a:srgbClr val="FF0000"/>
                </a:solidFill>
              </a:rPr>
              <a:t>strong and important points </a:t>
            </a:r>
            <a:r>
              <a:rPr lang="de-DE" dirty="0" smtClean="0"/>
              <a:t>in the layout and placement of the FCC,</a:t>
            </a:r>
          </a:p>
          <a:p>
            <a:r>
              <a:rPr lang="de-DE" dirty="0"/>
              <a:t>	</a:t>
            </a:r>
            <a:r>
              <a:rPr lang="de-DE" dirty="0" smtClean="0"/>
              <a:t>but </a:t>
            </a:r>
            <a:r>
              <a:rPr lang="de-DE" dirty="0" smtClean="0">
                <a:solidFill>
                  <a:srgbClr val="FF0000"/>
                </a:solidFill>
              </a:rPr>
              <a:t>only part of a multitude of considerations </a:t>
            </a:r>
            <a:r>
              <a:rPr lang="de-DE" dirty="0" smtClean="0"/>
              <a:t>to take into account.</a:t>
            </a:r>
          </a:p>
          <a:p>
            <a:endParaRPr lang="de-DE" sz="1600" dirty="0"/>
          </a:p>
          <a:p>
            <a:r>
              <a:rPr lang="de-DE" dirty="0" smtClean="0"/>
              <a:t>By now we have </a:t>
            </a:r>
            <a:r>
              <a:rPr lang="de-DE" dirty="0" smtClean="0">
                <a:solidFill>
                  <a:srgbClr val="FF0000"/>
                </a:solidFill>
              </a:rPr>
              <a:t>gained </a:t>
            </a:r>
            <a:r>
              <a:rPr lang="de-DE" dirty="0">
                <a:solidFill>
                  <a:srgbClr val="FF0000"/>
                </a:solidFill>
              </a:rPr>
              <a:t>much more insight </a:t>
            </a:r>
            <a:r>
              <a:rPr lang="de-DE" dirty="0"/>
              <a:t>into </a:t>
            </a:r>
            <a:r>
              <a:rPr lang="de-DE" dirty="0" smtClean="0"/>
              <a:t>many of these other parameters</a:t>
            </a:r>
          </a:p>
          <a:p>
            <a:r>
              <a:rPr lang="de-DE" dirty="0"/>
              <a:t>	</a:t>
            </a:r>
            <a:r>
              <a:rPr lang="de-DE" dirty="0" smtClean="0"/>
              <a:t>(process ongoing for: surface site refinement, environmental evaluation, geological modelling).</a:t>
            </a:r>
            <a:endParaRPr lang="de-DE" dirty="0"/>
          </a:p>
          <a:p>
            <a:endParaRPr lang="de-DE" sz="1600" dirty="0" smtClean="0"/>
          </a:p>
          <a:p>
            <a:r>
              <a:rPr lang="de-DE" dirty="0"/>
              <a:t>Identifying an </a:t>
            </a:r>
            <a:r>
              <a:rPr lang="de-DE" dirty="0">
                <a:solidFill>
                  <a:srgbClr val="FF0000"/>
                </a:solidFill>
              </a:rPr>
              <a:t>„all-ideal“ placement </a:t>
            </a:r>
            <a:r>
              <a:rPr lang="de-DE" dirty="0"/>
              <a:t>(underground conditions, surface site and other constraints) is </a:t>
            </a:r>
            <a:r>
              <a:rPr lang="de-DE" dirty="0">
                <a:solidFill>
                  <a:srgbClr val="FF0000"/>
                </a:solidFill>
              </a:rPr>
              <a:t>not straightforward</a:t>
            </a:r>
            <a:r>
              <a:rPr lang="de-DE" dirty="0"/>
              <a:t>.</a:t>
            </a:r>
          </a:p>
          <a:p>
            <a:r>
              <a:rPr lang="de-DE" dirty="0" smtClean="0"/>
              <a:t>„Invariants“ and strong criteria for specific points limit the choice.</a:t>
            </a:r>
          </a:p>
          <a:p>
            <a:endParaRPr lang="de-DE" sz="1600" dirty="0" smtClean="0"/>
          </a:p>
          <a:p>
            <a:r>
              <a:rPr lang="de-DE" dirty="0" smtClean="0"/>
              <a:t>Fully automatic search would be „nice to have“, but parametrisation probably pretty complex and ambiguous.</a:t>
            </a:r>
          </a:p>
          <a:p>
            <a:r>
              <a:rPr lang="de-DE" dirty="0" smtClean="0"/>
              <a:t>Have </a:t>
            </a:r>
            <a:r>
              <a:rPr lang="de-DE" dirty="0" smtClean="0">
                <a:solidFill>
                  <a:srgbClr val="FF0000"/>
                </a:solidFill>
              </a:rPr>
              <a:t>several efficient tools at hand </a:t>
            </a:r>
            <a:r>
              <a:rPr lang="de-DE" dirty="0" smtClean="0"/>
              <a:t>for exploration and data organisation.</a:t>
            </a:r>
          </a:p>
          <a:p>
            <a:r>
              <a:rPr lang="de-DE" dirty="0" smtClean="0"/>
              <a:t>Established </a:t>
            </a:r>
            <a:r>
              <a:rPr lang="de-DE" dirty="0" smtClean="0">
                <a:solidFill>
                  <a:srgbClr val="FF0000"/>
                </a:solidFill>
              </a:rPr>
              <a:t>multi-criteria analysis </a:t>
            </a:r>
            <a:r>
              <a:rPr lang="de-DE" dirty="0" smtClean="0"/>
              <a:t>helps for objective pre-selection of scenarios.</a:t>
            </a:r>
          </a:p>
          <a:p>
            <a:endParaRPr lang="de-DE" sz="1600" dirty="0" smtClean="0"/>
          </a:p>
          <a:p>
            <a:r>
              <a:rPr lang="de-DE" dirty="0"/>
              <a:t>Very intensive </a:t>
            </a:r>
            <a:r>
              <a:rPr lang="de-DE" dirty="0" smtClean="0"/>
              <a:t>post-CDR exploration and preparation phase, </a:t>
            </a:r>
            <a:r>
              <a:rPr lang="de-DE" dirty="0" smtClean="0">
                <a:solidFill>
                  <a:srgbClr val="FF0000"/>
                </a:solidFill>
              </a:rPr>
              <a:t>strongly supported by Host State bodies</a:t>
            </a:r>
            <a:r>
              <a:rPr lang="de-DE" dirty="0" smtClean="0"/>
              <a:t>.</a:t>
            </a:r>
          </a:p>
          <a:p>
            <a:endParaRPr lang="de-DE" sz="1000" dirty="0" smtClean="0"/>
          </a:p>
          <a:p>
            <a:endParaRPr lang="de-DE" sz="1000" dirty="0"/>
          </a:p>
          <a:p>
            <a:r>
              <a:rPr lang="de-DE" dirty="0" smtClean="0"/>
              <a:t>Despite many boundary conditions, it is meanwhile </a:t>
            </a:r>
            <a:r>
              <a:rPr lang="de-DE" dirty="0" smtClean="0">
                <a:solidFill>
                  <a:srgbClr val="FF0000"/>
                </a:solidFill>
              </a:rPr>
              <a:t>„looking good“ for several scenario „classes“.</a:t>
            </a:r>
          </a:p>
          <a:p>
            <a:r>
              <a:rPr lang="de-DE" dirty="0" smtClean="0"/>
              <a:t>Aim is to come up with </a:t>
            </a:r>
            <a:r>
              <a:rPr lang="de-DE" dirty="0" smtClean="0">
                <a:solidFill>
                  <a:srgbClr val="FF0000"/>
                </a:solidFill>
              </a:rPr>
              <a:t>more than one optimised scenario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Work will </a:t>
            </a:r>
            <a:r>
              <a:rPr lang="de-DE" dirty="0" smtClean="0">
                <a:solidFill>
                  <a:srgbClr val="FF0000"/>
                </a:solidFill>
              </a:rPr>
              <a:t>continue to refine </a:t>
            </a:r>
            <a:r>
              <a:rPr lang="de-DE" dirty="0" smtClean="0"/>
              <a:t>and pre-select them as basis for </a:t>
            </a:r>
            <a:r>
              <a:rPr lang="de-DE" dirty="0" smtClean="0">
                <a:solidFill>
                  <a:srgbClr val="FF0000"/>
                </a:solidFill>
              </a:rPr>
              <a:t>further evaluation with Host States </a:t>
            </a:r>
            <a:r>
              <a:rPr lang="de-DE" dirty="0" smtClean="0"/>
              <a:t>and preparation for</a:t>
            </a:r>
          </a:p>
          <a:p>
            <a:r>
              <a:rPr lang="de-DE" dirty="0"/>
              <a:t>	</a:t>
            </a:r>
            <a:r>
              <a:rPr lang="de-DE" dirty="0" smtClean="0"/>
              <a:t>high-risk site investigations (</a:t>
            </a:r>
            <a:r>
              <a:rPr lang="de-DE" dirty="0" smtClean="0">
                <a:solidFill>
                  <a:srgbClr val="FF0000"/>
                </a:solidFill>
              </a:rPr>
              <a:t>important next step for CE</a:t>
            </a:r>
            <a:r>
              <a:rPr lang="de-DE" dirty="0" smtClean="0"/>
              <a:t> to better understand the geology</a:t>
            </a:r>
          </a:p>
          <a:p>
            <a:r>
              <a:rPr lang="de-DE" dirty="0"/>
              <a:t>	</a:t>
            </a:r>
            <a:r>
              <a:rPr lang="de-DE" dirty="0" smtClean="0"/>
              <a:t>and further optimise the placement, to minimise CE cost and risk and indeed </a:t>
            </a:r>
            <a:r>
              <a:rPr lang="de-DE" dirty="0" smtClean="0">
                <a:solidFill>
                  <a:srgbClr val="FF0000"/>
                </a:solidFill>
              </a:rPr>
              <a:t>confirm the feasibility</a:t>
            </a:r>
            <a:r>
              <a:rPr lang="de-DE" dirty="0" smtClean="0"/>
              <a:t>).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227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99392"/>
            <a:ext cx="12192000" cy="6957392"/>
          </a:xfrm>
          <a:prstGeom prst="rect">
            <a:avLst/>
          </a:prstGeom>
          <a:solidFill>
            <a:srgbClr val="005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5013176"/>
            <a:ext cx="1219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nl-NL" sz="2700" b="1" dirty="0" smtClean="0">
                <a:solidFill>
                  <a:prstClr val="white"/>
                </a:solidFill>
                <a:latin typeface="Calibri"/>
              </a:rPr>
              <a:t>THANK YOU FOR YOUR ATTENTION !</a:t>
            </a:r>
            <a:endParaRPr lang="nl-NL" sz="2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2948" r="23685" b="2568"/>
          <a:stretch/>
        </p:blipFill>
        <p:spPr>
          <a:xfrm>
            <a:off x="4188288" y="1089240"/>
            <a:ext cx="3779920" cy="377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6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120" y="692696"/>
            <a:ext cx="119695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Many aspects are linked to such a monumental endeavour as the FCC, each with its own requirements and constraints: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physics, </a:t>
            </a:r>
            <a:r>
              <a:rPr lang="de-DE" dirty="0" smtClean="0">
                <a:solidFill>
                  <a:srgbClr val="0070C0"/>
                </a:solidFill>
              </a:rPr>
              <a:t>collider design</a:t>
            </a:r>
            <a:r>
              <a:rPr lang="de-DE" dirty="0" smtClean="0"/>
              <a:t>, </a:t>
            </a:r>
            <a:r>
              <a:rPr lang="de-DE" dirty="0"/>
              <a:t>technologies, </a:t>
            </a:r>
            <a:r>
              <a:rPr lang="de-DE" dirty="0" smtClean="0"/>
              <a:t>... (the „machine“)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g</a:t>
            </a:r>
            <a:r>
              <a:rPr lang="de-DE" dirty="0" smtClean="0">
                <a:solidFill>
                  <a:srgbClr val="0070C0"/>
                </a:solidFill>
              </a:rPr>
              <a:t>eology</a:t>
            </a:r>
            <a:r>
              <a:rPr lang="de-DE" dirty="0" smtClean="0"/>
              <a:t>, </a:t>
            </a:r>
            <a:r>
              <a:rPr lang="de-DE" dirty="0" smtClean="0">
                <a:solidFill>
                  <a:srgbClr val="0070C0"/>
                </a:solidFill>
              </a:rPr>
              <a:t>topology</a:t>
            </a:r>
            <a:r>
              <a:rPr lang="de-DE" dirty="0" smtClean="0"/>
              <a:t>, infrastructure</a:t>
            </a:r>
            <a:r>
              <a:rPr lang="de-DE" dirty="0"/>
              <a:t>, </a:t>
            </a:r>
            <a:r>
              <a:rPr lang="de-DE" dirty="0" smtClean="0"/>
              <a:t>urbanistic, environment</a:t>
            </a:r>
            <a:r>
              <a:rPr lang="de-DE" dirty="0"/>
              <a:t>, </a:t>
            </a:r>
            <a:r>
              <a:rPr lang="de-DE" dirty="0" smtClean="0"/>
              <a:t>... (the „environment“ in which to implant the machine)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 smtClean="0">
                <a:solidFill>
                  <a:srgbClr val="FF0000"/>
                </a:solidFill>
              </a:rPr>
              <a:t>In this presentation I‘ll discuss some of the </a:t>
            </a:r>
            <a:r>
              <a:rPr lang="de-DE" dirty="0" smtClean="0">
                <a:solidFill>
                  <a:srgbClr val="0070C0"/>
                </a:solidFill>
              </a:rPr>
              <a:t>blue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aspects.</a:t>
            </a:r>
          </a:p>
          <a:p>
            <a:endParaRPr lang="de-DE" dirty="0"/>
          </a:p>
          <a:p>
            <a:r>
              <a:rPr lang="de-DE" dirty="0" smtClean="0"/>
              <a:t>Urbanistic, environmental ... aspects</a:t>
            </a:r>
            <a:endParaRPr lang="de-DE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US" dirty="0" smtClean="0">
                <a:latin typeface="+mn-lt"/>
              </a:rPr>
              <a:t>Scope, related presentations, acknowledgements	</a:t>
            </a:r>
            <a:endParaRPr lang="en-US" baseline="30000" dirty="0">
              <a:latin typeface="+mn-lt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9416" y="5911620"/>
            <a:ext cx="1051316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Many thanks to W. Bartmann et al., Cerema team (P. Boillon et al.), H. Gerwig, J. Gutleber, M. Jones, J</a:t>
            </a:r>
            <a:r>
              <a:rPr lang="de-DE" dirty="0"/>
              <a:t>. </a:t>
            </a:r>
            <a:r>
              <a:rPr lang="de-DE" dirty="0" smtClean="0"/>
              <a:t>Osborne,</a:t>
            </a:r>
          </a:p>
          <a:p>
            <a:r>
              <a:rPr lang="de-DE" dirty="0" smtClean="0"/>
              <a:t>I. Rühl, D. Schulte, A</a:t>
            </a:r>
            <a:r>
              <a:rPr lang="de-DE" dirty="0"/>
              <a:t>. A. Tudora, </a:t>
            </a:r>
            <a:r>
              <a:rPr lang="de-DE" dirty="0" smtClean="0"/>
              <a:t>A.-L. Verdier, F. Zimmermann for material, discussions, great collaboration.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3246274"/>
            <a:ext cx="4362744" cy="213320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953688" y="4655838"/>
            <a:ext cx="3600400" cy="723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856" y="3267970"/>
            <a:ext cx="5976664" cy="205362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591944" y="4632229"/>
            <a:ext cx="4680520" cy="7236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Bent Arrow 12"/>
          <p:cNvSpPr/>
          <p:nvPr/>
        </p:nvSpPr>
        <p:spPr>
          <a:xfrm rot="5400000">
            <a:off x="2846215" y="3293362"/>
            <a:ext cx="2035074" cy="43204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5400000">
            <a:off x="4245567" y="2487730"/>
            <a:ext cx="2017420" cy="2060970"/>
          </a:xfrm>
          <a:prstGeom prst="bentArrow">
            <a:avLst>
              <a:gd name="adj1" fmla="val 5579"/>
              <a:gd name="adj2" fmla="val 6053"/>
              <a:gd name="adj3" fmla="val 6526"/>
              <a:gd name="adj4" fmla="val 10956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08368" y="2678139"/>
            <a:ext cx="230425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... and other WP3 </a:t>
            </a:r>
            <a:r>
              <a:rPr lang="de-CH" dirty="0" smtClean="0"/>
              <a:t>talks</a:t>
            </a:r>
            <a:endParaRPr lang="de-DE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559496" y="2852936"/>
            <a:ext cx="93610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Tuesday</a:t>
            </a:r>
            <a:endParaRPr lang="de-CH" dirty="0"/>
          </a:p>
        </p:txBody>
      </p:sp>
      <p:sp>
        <p:nvSpPr>
          <p:cNvPr id="17" name="TextBox 16"/>
          <p:cNvSpPr txBox="1"/>
          <p:nvPr/>
        </p:nvSpPr>
        <p:spPr>
          <a:xfrm>
            <a:off x="7015964" y="2852936"/>
            <a:ext cx="93610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Tuesday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2216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Major design considerations</a:t>
            </a:r>
            <a:endParaRPr lang="en-US" baseline="30000" dirty="0">
              <a:latin typeface="+mn-lt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1344" y="692696"/>
            <a:ext cx="158417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Physics goals</a:t>
            </a:r>
          </a:p>
        </p:txBody>
      </p:sp>
      <p:sp>
        <p:nvSpPr>
          <p:cNvPr id="9" name="Down Arrow 8"/>
          <p:cNvSpPr/>
          <p:nvPr/>
        </p:nvSpPr>
        <p:spPr>
          <a:xfrm>
            <a:off x="731404" y="1108913"/>
            <a:ext cx="504056" cy="375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Box 9"/>
          <p:cNvSpPr txBox="1"/>
          <p:nvPr/>
        </p:nvSpPr>
        <p:spPr>
          <a:xfrm>
            <a:off x="1991544" y="69269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energy, precision, run time (years of functioning), number of experiments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191344" y="1545847"/>
            <a:ext cx="158417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Technological limitations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1991544" y="1344626"/>
            <a:ext cx="10081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FCC-ee: </a:t>
            </a:r>
            <a:r>
              <a:rPr lang="de-DE" dirty="0" smtClean="0">
                <a:solidFill>
                  <a:srgbClr val="FF0000"/>
                </a:solidFill>
              </a:rPr>
              <a:t>synchrotron radiation </a:t>
            </a:r>
            <a:r>
              <a:rPr lang="de-DE" dirty="0" smtClean="0"/>
              <a:t>(gets emitted, when relativistic charged </a:t>
            </a:r>
            <a:r>
              <a:rPr lang="de-DE" dirty="0"/>
              <a:t>particles </a:t>
            </a:r>
            <a:r>
              <a:rPr lang="de-DE" dirty="0" smtClean="0"/>
              <a:t>get deflected);</a:t>
            </a:r>
          </a:p>
          <a:p>
            <a:r>
              <a:rPr lang="de-DE" dirty="0"/>
              <a:t>	</a:t>
            </a:r>
            <a:r>
              <a:rPr lang="de-DE" dirty="0" smtClean="0"/>
              <a:t>for high beam current (many particles) </a:t>
            </a:r>
            <a:r>
              <a:rPr lang="de-DE" dirty="0"/>
              <a:t>and </a:t>
            </a:r>
            <a:r>
              <a:rPr lang="de-DE" dirty="0" smtClean="0"/>
              <a:t>high energy</a:t>
            </a:r>
            <a:r>
              <a:rPr lang="de-DE" dirty="0"/>
              <a:t>, </a:t>
            </a:r>
            <a:r>
              <a:rPr lang="de-DE" dirty="0" smtClean="0"/>
              <a:t>that energy loss gets substantial.</a:t>
            </a:r>
            <a:endParaRPr lang="de-DE" dirty="0"/>
          </a:p>
          <a:p>
            <a:r>
              <a:rPr lang="de-DE" dirty="0" smtClean="0"/>
              <a:t>FCC-hh: until which </a:t>
            </a:r>
            <a:r>
              <a:rPr lang="de-DE" dirty="0" smtClean="0">
                <a:solidFill>
                  <a:srgbClr val="FF0000"/>
                </a:solidFill>
              </a:rPr>
              <a:t>force</a:t>
            </a:r>
            <a:r>
              <a:rPr lang="de-DE" dirty="0">
                <a:solidFill>
                  <a:srgbClr val="FF0000"/>
                </a:solidFill>
              </a:rPr>
              <a:t>, precision, </a:t>
            </a:r>
            <a:r>
              <a:rPr lang="de-DE" dirty="0" smtClean="0">
                <a:solidFill>
                  <a:srgbClr val="FF0000"/>
                </a:solidFill>
              </a:rPr>
              <a:t>size of beam hole </a:t>
            </a:r>
            <a:r>
              <a:rPr lang="de-DE" dirty="0" smtClean="0"/>
              <a:t>(aperture) </a:t>
            </a:r>
            <a:r>
              <a:rPr lang="de-DE" dirty="0"/>
              <a:t>can </a:t>
            </a:r>
            <a:r>
              <a:rPr lang="de-DE" dirty="0" smtClean="0"/>
              <a:t>bending magnets</a:t>
            </a:r>
          </a:p>
          <a:p>
            <a:r>
              <a:rPr lang="de-DE" dirty="0"/>
              <a:t>	</a:t>
            </a:r>
            <a:r>
              <a:rPr lang="de-DE" dirty="0" smtClean="0"/>
              <a:t>be produced (and operated) </a:t>
            </a:r>
            <a:r>
              <a:rPr lang="de-DE" dirty="0"/>
              <a:t>at an affordable </a:t>
            </a:r>
            <a:r>
              <a:rPr lang="de-DE" dirty="0" smtClean="0"/>
              <a:t>cost.</a:t>
            </a:r>
            <a:endParaRPr lang="de-CH" dirty="0"/>
          </a:p>
        </p:txBody>
      </p:sp>
      <p:sp>
        <p:nvSpPr>
          <p:cNvPr id="16" name="TextBox 15"/>
          <p:cNvSpPr txBox="1"/>
          <p:nvPr/>
        </p:nvSpPr>
        <p:spPr>
          <a:xfrm>
            <a:off x="191344" y="4051177"/>
            <a:ext cx="1584176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Topological</a:t>
            </a:r>
          </a:p>
          <a:p>
            <a:pPr algn="ctr"/>
            <a:r>
              <a:rPr lang="de-DE" dirty="0" smtClean="0"/>
              <a:t>(+ geological) constraints</a:t>
            </a:r>
            <a:endParaRPr lang="de-CH" dirty="0"/>
          </a:p>
        </p:txBody>
      </p:sp>
      <p:sp>
        <p:nvSpPr>
          <p:cNvPr id="17" name="TextBox 16"/>
          <p:cNvSpPr txBox="1"/>
          <p:nvPr/>
        </p:nvSpPr>
        <p:spPr>
          <a:xfrm>
            <a:off x="191344" y="2652004"/>
            <a:ext cx="1584176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Proximity of exist. research</a:t>
            </a:r>
          </a:p>
          <a:p>
            <a:pPr algn="ctr"/>
            <a:r>
              <a:rPr lang="de-DE" dirty="0" smtClean="0"/>
              <a:t>infrastructure</a:t>
            </a:r>
            <a:endParaRPr lang="de-CH" dirty="0"/>
          </a:p>
        </p:txBody>
      </p:sp>
      <p:sp>
        <p:nvSpPr>
          <p:cNvPr id="18" name="TextBox 17"/>
          <p:cNvSpPr txBox="1"/>
          <p:nvPr/>
        </p:nvSpPr>
        <p:spPr>
          <a:xfrm>
            <a:off x="1991544" y="2622057"/>
            <a:ext cx="10081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pre-accelerators (delivering the pre-accelerated beam (through connection tunnels)), competent people</a:t>
            </a:r>
          </a:p>
          <a:p>
            <a:r>
              <a:rPr lang="de-DE" dirty="0"/>
              <a:t>a</a:t>
            </a:r>
            <a:r>
              <a:rPr lang="de-DE" dirty="0" smtClean="0"/>
              <a:t>spects of complementarity/extension of existing facilities</a:t>
            </a:r>
          </a:p>
          <a:p>
            <a:r>
              <a:rPr lang="de-DE" dirty="0"/>
              <a:t>o</a:t>
            </a:r>
            <a:r>
              <a:rPr lang="de-DE" dirty="0" smtClean="0"/>
              <a:t>ther service infrastructure (electricity, ...)</a:t>
            </a:r>
            <a:endParaRPr lang="de-CH" dirty="0"/>
          </a:p>
        </p:txBody>
      </p:sp>
      <p:sp>
        <p:nvSpPr>
          <p:cNvPr id="22" name="TextBox 21"/>
          <p:cNvSpPr txBox="1"/>
          <p:nvPr/>
        </p:nvSpPr>
        <p:spPr>
          <a:xfrm>
            <a:off x="1991544" y="4189676"/>
            <a:ext cx="10200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civil </a:t>
            </a:r>
            <a:r>
              <a:rPr lang="de-DE" dirty="0" smtClean="0"/>
              <a:t>engineering </a:t>
            </a:r>
            <a:r>
              <a:rPr lang="de-DE" dirty="0"/>
              <a:t>challenges should </a:t>
            </a:r>
            <a:r>
              <a:rPr lang="de-DE" dirty="0" smtClean="0"/>
              <a:t>remain „reasonable“ (construction time</a:t>
            </a:r>
            <a:r>
              <a:rPr lang="de-DE" dirty="0"/>
              <a:t>, </a:t>
            </a:r>
            <a:r>
              <a:rPr lang="de-DE" dirty="0" smtClean="0"/>
              <a:t>risk of delay/cost increase, tunnel instabilities (operational difficulties, high maintenance cost)), manageable shaft depths</a:t>
            </a:r>
          </a:p>
        </p:txBody>
      </p:sp>
      <p:sp>
        <p:nvSpPr>
          <p:cNvPr id="25" name="Bent Arrow 24"/>
          <p:cNvSpPr/>
          <p:nvPr/>
        </p:nvSpPr>
        <p:spPr>
          <a:xfrm flipV="1">
            <a:off x="831424" y="5024312"/>
            <a:ext cx="1175049" cy="981019"/>
          </a:xfrm>
          <a:prstGeom prst="bentArrow">
            <a:avLst>
              <a:gd name="adj1" fmla="val 25000"/>
              <a:gd name="adj2" fmla="val 22848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731404" y="2243403"/>
            <a:ext cx="504056" cy="375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Down Arrow 26"/>
          <p:cNvSpPr/>
          <p:nvPr/>
        </p:nvSpPr>
        <p:spPr>
          <a:xfrm>
            <a:off x="731404" y="3620133"/>
            <a:ext cx="504056" cy="3758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TextBox 27"/>
          <p:cNvSpPr txBox="1"/>
          <p:nvPr/>
        </p:nvSpPr>
        <p:spPr>
          <a:xfrm>
            <a:off x="3920831" y="5082001"/>
            <a:ext cx="6695216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Proposal of approximate placement inside Geneva </a:t>
            </a:r>
            <a:r>
              <a:rPr lang="de-DE" dirty="0" smtClean="0"/>
              <a:t>basin</a:t>
            </a:r>
          </a:p>
          <a:p>
            <a:r>
              <a:rPr lang="de-DE" dirty="0"/>
              <a:t>	</a:t>
            </a:r>
            <a:r>
              <a:rPr lang="de-DE" dirty="0" smtClean="0"/>
              <a:t>(in proximity </a:t>
            </a:r>
            <a:r>
              <a:rPr lang="de-DE" dirty="0"/>
              <a:t>of existing </a:t>
            </a:r>
            <a:r>
              <a:rPr lang="de-DE" dirty="0" smtClean="0"/>
              <a:t>laboratory and pre-accelerators;</a:t>
            </a:r>
          </a:p>
          <a:p>
            <a:r>
              <a:rPr lang="de-DE" dirty="0"/>
              <a:t>	</a:t>
            </a:r>
            <a:r>
              <a:rPr lang="de-DE" dirty="0" smtClean="0"/>
              <a:t>within boundaries </a:t>
            </a:r>
            <a:r>
              <a:rPr lang="de-DE" dirty="0"/>
              <a:t>from limestone formations and Pre-Alps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671" y="4836007"/>
            <a:ext cx="1747724" cy="194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2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5775" y="861808"/>
            <a:ext cx="8657181" cy="5447512"/>
            <a:chOff x="1835696" y="1196752"/>
            <a:chExt cx="7240587" cy="4556125"/>
          </a:xfrm>
        </p:grpSpPr>
        <p:pic>
          <p:nvPicPr>
            <p:cNvPr id="5" name="Imag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196752"/>
              <a:ext cx="7240587" cy="455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50800" dir="5400000" algn="ctr" rotWithShape="0">
                <a:srgbClr val="000000">
                  <a:alpha val="3000"/>
                </a:srgbClr>
              </a:outerShdw>
            </a:effectLst>
          </p:spPr>
        </p:pic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4355976" y="2348880"/>
              <a:ext cx="158417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Plaine du genevois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350 – 550 m/mer</a:t>
              </a: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 rot="18561472">
              <a:off x="5149564" y="3059184"/>
              <a:ext cx="129614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Salève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550 - 1380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5148064" y="1207785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Lac Léman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300 – 372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5372071" y="3569222"/>
              <a:ext cx="1642168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des Bornes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 600 – 850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 rot="3864953">
              <a:off x="6140593" y="3197022"/>
              <a:ext cx="158417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Valée de l’Arve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400 – 600 m/mer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4458891" y="4723982"/>
              <a:ext cx="129614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fr-CH" sz="1200" b="1" dirty="0" err="1" smtClean="0">
                  <a:solidFill>
                    <a:prstClr val="black"/>
                  </a:solidFill>
                  <a:latin typeface="Garamond" pitchFamily="18" charset="0"/>
                </a:rPr>
                <a:t>Mandallaz</a:t>
              </a: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 rot="3264090">
              <a:off x="3237782" y="3585849"/>
              <a:ext cx="1180321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Mont </a:t>
              </a:r>
              <a:r>
                <a:rPr lang="fr-CH" sz="1100" b="1" dirty="0" err="1" smtClean="0">
                  <a:solidFill>
                    <a:prstClr val="black"/>
                  </a:solidFill>
                  <a:latin typeface="Garamond" pitchFamily="18" charset="0"/>
                </a:rPr>
                <a:t>Vuache</a:t>
              </a:r>
              <a:endParaRPr lang="fr-CH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550 - 1100</a:t>
              </a:r>
              <a:endParaRPr lang="fr-FR" sz="11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3923928" y="3429000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Plateau du Mont Sion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550 – 860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3275856" y="2827238"/>
              <a:ext cx="1584176" cy="961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Vallée du Rhône</a:t>
              </a:r>
            </a:p>
            <a:p>
              <a:pPr algn="ctr">
                <a:spcBef>
                  <a:spcPts val="0"/>
                </a:spcBef>
              </a:pP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  <a:sym typeface="Symbol"/>
                </a:rPr>
                <a:t></a:t>
              </a:r>
              <a:r>
                <a:rPr lang="fr-CH" sz="1100" b="1" dirty="0" smtClean="0">
                  <a:solidFill>
                    <a:prstClr val="black"/>
                  </a:solidFill>
                  <a:latin typeface="Garamond" pitchFamily="18" charset="0"/>
                </a:rPr>
                <a:t>330 m/mer</a:t>
              </a:r>
            </a:p>
            <a:p>
              <a:pPr algn="ctr">
                <a:spcBef>
                  <a:spcPct val="50000"/>
                </a:spcBef>
              </a:pPr>
              <a:endParaRPr lang="fr-FR" sz="1100" b="1" dirty="0" smtClean="0">
                <a:solidFill>
                  <a:prstClr val="black"/>
                </a:solidFill>
                <a:latin typeface="Garamond" pitchFamily="18" charset="0"/>
              </a:endParaRPr>
            </a:p>
            <a:p>
              <a:pPr algn="ctr">
                <a:spcBef>
                  <a:spcPct val="50000"/>
                </a:spcBef>
              </a:pPr>
              <a:endParaRPr lang="fr-FR" sz="12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  <p:sp>
        <p:nvSpPr>
          <p:cNvPr id="15" name="Down Arrow 14"/>
          <p:cNvSpPr/>
          <p:nvPr/>
        </p:nvSpPr>
        <p:spPr>
          <a:xfrm rot="7590634">
            <a:off x="2484107" y="1718853"/>
            <a:ext cx="492343" cy="6750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62921">
            <a:off x="4423601" y="1371431"/>
            <a:ext cx="621846" cy="5608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43879" y="1947223"/>
            <a:ext cx="120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l</a:t>
            </a:r>
            <a:r>
              <a:rPr lang="de-DE" dirty="0" smtClean="0">
                <a:solidFill>
                  <a:srgbClr val="0070C0"/>
                </a:solidFill>
              </a:rPr>
              <a:t>ake depth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5297" y="2249719"/>
            <a:ext cx="73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karst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 rot="3809862">
            <a:off x="2525879" y="3355499"/>
            <a:ext cx="492343" cy="6750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372508">
            <a:off x="5141957" y="4315571"/>
            <a:ext cx="621846" cy="56088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68666" y="3971000"/>
            <a:ext cx="287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shaft depths, overburden 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030" y="5447685"/>
            <a:ext cx="8477241" cy="1200329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Topography (terrain profile, Lake Geneva, rivers, gorges, ...)</a:t>
            </a:r>
          </a:p>
          <a:p>
            <a:r>
              <a:rPr lang="de-DE" dirty="0" smtClean="0"/>
              <a:t>Geology (layers, boundaries/ceilings, fault lines, ...)</a:t>
            </a:r>
          </a:p>
          <a:p>
            <a:r>
              <a:rPr lang="de-DE" dirty="0" smtClean="0"/>
              <a:t>Civil engineering (vertical shafts, inclined access tunnels,</a:t>
            </a:r>
          </a:p>
          <a:p>
            <a:r>
              <a:rPr lang="de-DE" dirty="0" smtClean="0"/>
              <a:t>	tilt of the collider plane to reduce depth of underground structures, ...)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789" y="895062"/>
            <a:ext cx="6058185" cy="1477328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Urbanistic (constructed zones, developing zones,</a:t>
            </a:r>
          </a:p>
          <a:p>
            <a:pPr algn="ctr"/>
            <a:r>
              <a:rPr lang="de-DE" dirty="0" smtClean="0"/>
              <a:t>existing and required infrastructure (access roads, ...))</a:t>
            </a:r>
          </a:p>
          <a:p>
            <a:pPr algn="ctr"/>
            <a:r>
              <a:rPr lang="de-DE" dirty="0" smtClean="0">
                <a:solidFill>
                  <a:srgbClr val="00B050"/>
                </a:solidFill>
              </a:rPr>
              <a:t>Synergies also possible (and sought after)</a:t>
            </a:r>
            <a:endParaRPr lang="de-DE" dirty="0" smtClean="0"/>
          </a:p>
          <a:p>
            <a:pPr algn="ctr"/>
            <a:r>
              <a:rPr lang="de-DE" dirty="0" smtClean="0"/>
              <a:t>Environmental (natural or agricultural zones, aquifers,</a:t>
            </a:r>
          </a:p>
          <a:p>
            <a:pPr algn="ctr"/>
            <a:r>
              <a:rPr lang="de-DE" dirty="0" smtClean="0"/>
              <a:t>various impact on the surroundings, ...)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133437" y="2519982"/>
            <a:ext cx="2777847" cy="92333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Various human-made objects (geothermal boreholes, gas pipelines, ...)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89269" y="3864299"/>
            <a:ext cx="2953848" cy="2031325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„Operational needs“ (position of points with important infrastructure requirements and high flow of personnel, electricity and water needs, length and geometry</a:t>
            </a:r>
          </a:p>
          <a:p>
            <a:pPr algn="ctr"/>
            <a:r>
              <a:rPr lang="de-DE" dirty="0" smtClean="0"/>
              <a:t>of beam transfer lines, ...)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44300" y="3272017"/>
            <a:ext cx="133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karst, faults</a:t>
            </a:r>
            <a:endParaRPr lang="de-CH" dirty="0">
              <a:solidFill>
                <a:srgbClr val="0070C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-27385"/>
            <a:ext cx="12192000" cy="86458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dirty="0" smtClean="0">
                <a:latin typeface="+mn-lt"/>
              </a:rPr>
              <a:t>A multitude of constraints to respect …</a:t>
            </a:r>
          </a:p>
          <a:p>
            <a:pPr lvl="0">
              <a:defRPr/>
            </a:pPr>
            <a:r>
              <a:rPr lang="en-GB" sz="1800" dirty="0" smtClean="0">
                <a:latin typeface="+mn-lt"/>
              </a:rPr>
              <a:t>(other than those from the collider itself)</a:t>
            </a:r>
            <a:endParaRPr lang="en-GB" sz="18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00456" y="404905"/>
            <a:ext cx="18884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Non-exhaustive ...</a:t>
            </a:r>
            <a:endParaRPr lang="de-CH" dirty="0"/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03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US" dirty="0" smtClean="0">
                <a:latin typeface="+mn-lt"/>
              </a:rPr>
              <a:t>Examples of civil engineering input + study output	</a:t>
            </a:r>
            <a:endParaRPr lang="fr-FR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3" y="3247094"/>
            <a:ext cx="4533107" cy="352068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362" y="4386036"/>
            <a:ext cx="2369276" cy="1725856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6" y="646725"/>
            <a:ext cx="3305856" cy="304122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2" y="641925"/>
            <a:ext cx="1606146" cy="1044962"/>
          </a:xfrm>
          <a:prstGeom prst="rect">
            <a:avLst/>
          </a:prstGeom>
        </p:spPr>
      </p:pic>
      <p:sp>
        <p:nvSpPr>
          <p:cNvPr id="84" name="Rectangle 83"/>
          <p:cNvSpPr/>
          <p:nvPr/>
        </p:nvSpPr>
        <p:spPr>
          <a:xfrm>
            <a:off x="767408" y="2700930"/>
            <a:ext cx="2583451" cy="954107"/>
          </a:xfrm>
          <a:prstGeom prst="rect">
            <a:avLst/>
          </a:prstGeom>
          <a:solidFill>
            <a:schemeClr val="accent6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Hydrogeological database </a:t>
            </a:r>
            <a:r>
              <a:rPr lang="en-GB" sz="1400" dirty="0"/>
              <a:t>of the Canton of Geneva: Hydrological maps of the main aquifers, protected water sources.</a:t>
            </a:r>
          </a:p>
        </p:txBody>
      </p:sp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0049" y="641925"/>
            <a:ext cx="4006350" cy="304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Rectangle 85"/>
          <p:cNvSpPr/>
          <p:nvPr/>
        </p:nvSpPr>
        <p:spPr>
          <a:xfrm>
            <a:off x="4651950" y="2920583"/>
            <a:ext cx="2382273" cy="307777"/>
          </a:xfrm>
          <a:prstGeom prst="rect">
            <a:avLst/>
          </a:prstGeom>
          <a:solidFill>
            <a:schemeClr val="accent6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Geology and main fault lines</a:t>
            </a:r>
            <a:endParaRPr lang="en-GB" sz="1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100574" y="3565399"/>
            <a:ext cx="5061033" cy="2603481"/>
            <a:chOff x="392833" y="1072430"/>
            <a:chExt cx="4005355" cy="186962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833" y="1072430"/>
              <a:ext cx="4005355" cy="1869621"/>
            </a:xfrm>
            <a:prstGeom prst="rect">
              <a:avLst/>
            </a:prstGeom>
          </p:spPr>
        </p:pic>
        <p:sp>
          <p:nvSpPr>
            <p:cNvPr id="22" name="Down Arrow 21"/>
            <p:cNvSpPr/>
            <p:nvPr/>
          </p:nvSpPr>
          <p:spPr>
            <a:xfrm>
              <a:off x="2619315" y="1996512"/>
              <a:ext cx="168101" cy="15895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4FF9389-3DB3-4817-AFD8-014FE4E99DC6}"/>
              </a:ext>
            </a:extLst>
          </p:cNvPr>
          <p:cNvGrpSpPr/>
          <p:nvPr/>
        </p:nvGrpSpPr>
        <p:grpSpPr>
          <a:xfrm>
            <a:off x="7504990" y="659310"/>
            <a:ext cx="2866794" cy="2941966"/>
            <a:chOff x="2605600" y="1373906"/>
            <a:chExt cx="3962399" cy="4365136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3A31FCAC-B83C-48F8-B0FA-8D87D3BA6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05600" y="1373906"/>
              <a:ext cx="3962399" cy="4290888"/>
            </a:xfrm>
            <a:prstGeom prst="rect">
              <a:avLst/>
            </a:prstGeom>
          </p:spPr>
        </p:pic>
        <p:sp>
          <p:nvSpPr>
            <p:cNvPr id="89" name="Block Arc 88">
              <a:extLst>
                <a:ext uri="{FF2B5EF4-FFF2-40B4-BE49-F238E27FC236}">
                  <a16:creationId xmlns:a16="http://schemas.microsoft.com/office/drawing/2014/main" id="{8417F14D-BDAA-49EE-A621-BAAB013C1CCE}"/>
                </a:ext>
              </a:extLst>
            </p:cNvPr>
            <p:cNvSpPr/>
            <p:nvPr/>
          </p:nvSpPr>
          <p:spPr>
            <a:xfrm rot="9416069">
              <a:off x="3895845" y="4465958"/>
              <a:ext cx="2348232" cy="970916"/>
            </a:xfrm>
            <a:prstGeom prst="blockArc">
              <a:avLst>
                <a:gd name="adj1" fmla="val 11417926"/>
                <a:gd name="adj2" fmla="val 20025124"/>
                <a:gd name="adj3" fmla="val 18502"/>
              </a:avLst>
            </a:prstGeom>
            <a:solidFill>
              <a:srgbClr val="FFC000">
                <a:alpha val="63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0" name="Block Arc 89">
              <a:extLst>
                <a:ext uri="{FF2B5EF4-FFF2-40B4-BE49-F238E27FC236}">
                  <a16:creationId xmlns:a16="http://schemas.microsoft.com/office/drawing/2014/main" id="{616537A0-119F-47D8-BB3E-73178993B265}"/>
                </a:ext>
              </a:extLst>
            </p:cNvPr>
            <p:cNvSpPr/>
            <p:nvPr/>
          </p:nvSpPr>
          <p:spPr>
            <a:xfrm rot="17033369">
              <a:off x="2483272" y="3121926"/>
              <a:ext cx="1742921" cy="876398"/>
            </a:xfrm>
            <a:prstGeom prst="blockArc">
              <a:avLst>
                <a:gd name="adj1" fmla="val 11383739"/>
                <a:gd name="adj2" fmla="val 20548629"/>
                <a:gd name="adj3" fmla="val 18281"/>
              </a:avLst>
            </a:prstGeom>
            <a:solidFill>
              <a:srgbClr val="12E217">
                <a:alpha val="62745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1" name="Block Arc 90">
              <a:extLst>
                <a:ext uri="{FF2B5EF4-FFF2-40B4-BE49-F238E27FC236}">
                  <a16:creationId xmlns:a16="http://schemas.microsoft.com/office/drawing/2014/main" id="{E64C2B5E-1013-465A-97CB-09485038EA12}"/>
                </a:ext>
              </a:extLst>
            </p:cNvPr>
            <p:cNvSpPr/>
            <p:nvPr/>
          </p:nvSpPr>
          <p:spPr>
            <a:xfrm rot="5400000">
              <a:off x="4789932" y="3423715"/>
              <a:ext cx="2055861" cy="956837"/>
            </a:xfrm>
            <a:prstGeom prst="blockArc">
              <a:avLst>
                <a:gd name="adj1" fmla="val 11653859"/>
                <a:gd name="adj2" fmla="val 21321235"/>
                <a:gd name="adj3" fmla="val 16504"/>
              </a:avLst>
            </a:prstGeom>
            <a:solidFill>
              <a:srgbClr val="FFC000">
                <a:alpha val="63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2" name="Block Arc 91">
              <a:extLst>
                <a:ext uri="{FF2B5EF4-FFF2-40B4-BE49-F238E27FC236}">
                  <a16:creationId xmlns:a16="http://schemas.microsoft.com/office/drawing/2014/main" id="{512DC28A-E53F-445B-9D3D-81E66C2FA373}"/>
                </a:ext>
              </a:extLst>
            </p:cNvPr>
            <p:cNvSpPr/>
            <p:nvPr/>
          </p:nvSpPr>
          <p:spPr>
            <a:xfrm rot="15522915">
              <a:off x="2414846" y="3795885"/>
              <a:ext cx="1886096" cy="814540"/>
            </a:xfrm>
            <a:prstGeom prst="blockArc">
              <a:avLst>
                <a:gd name="adj1" fmla="val 12056481"/>
                <a:gd name="adj2" fmla="val 16965674"/>
                <a:gd name="adj3" fmla="val 20118"/>
              </a:avLst>
            </a:prstGeom>
            <a:solidFill>
              <a:srgbClr val="FFC000">
                <a:alpha val="63000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3" name="Block Arc 92">
              <a:extLst>
                <a:ext uri="{FF2B5EF4-FFF2-40B4-BE49-F238E27FC236}">
                  <a16:creationId xmlns:a16="http://schemas.microsoft.com/office/drawing/2014/main" id="{76C9CEF6-9578-4891-916B-C47B747E4B55}"/>
                </a:ext>
              </a:extLst>
            </p:cNvPr>
            <p:cNvSpPr/>
            <p:nvPr/>
          </p:nvSpPr>
          <p:spPr>
            <a:xfrm rot="12140687">
              <a:off x="2684241" y="4272831"/>
              <a:ext cx="2454147" cy="1227672"/>
            </a:xfrm>
            <a:prstGeom prst="blockArc">
              <a:avLst>
                <a:gd name="adj1" fmla="val 11477462"/>
                <a:gd name="adj2" fmla="val 16131497"/>
                <a:gd name="adj3" fmla="val 17652"/>
              </a:avLst>
            </a:prstGeom>
            <a:solidFill>
              <a:srgbClr val="FFC000">
                <a:alpha val="63000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4" name="Block Arc 93">
              <a:extLst>
                <a:ext uri="{FF2B5EF4-FFF2-40B4-BE49-F238E27FC236}">
                  <a16:creationId xmlns:a16="http://schemas.microsoft.com/office/drawing/2014/main" id="{4DBB6AE1-1781-4AF3-BA1E-4A216C8C3970}"/>
                </a:ext>
              </a:extLst>
            </p:cNvPr>
            <p:cNvSpPr/>
            <p:nvPr/>
          </p:nvSpPr>
          <p:spPr>
            <a:xfrm rot="13613329">
              <a:off x="2880720" y="4539517"/>
              <a:ext cx="1636432" cy="762617"/>
            </a:xfrm>
            <a:prstGeom prst="blockArc">
              <a:avLst>
                <a:gd name="adj1" fmla="val 12436821"/>
                <a:gd name="adj2" fmla="val 20113728"/>
                <a:gd name="adj3" fmla="val 22897"/>
              </a:avLst>
            </a:prstGeom>
            <a:solidFill>
              <a:srgbClr val="12E217">
                <a:alpha val="62745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5" name="Rounded Rectangle 20">
              <a:extLst>
                <a:ext uri="{FF2B5EF4-FFF2-40B4-BE49-F238E27FC236}">
                  <a16:creationId xmlns:a16="http://schemas.microsoft.com/office/drawing/2014/main" id="{CF80F295-B010-4D67-90C4-C337B1C77EA1}"/>
                </a:ext>
              </a:extLst>
            </p:cNvPr>
            <p:cNvSpPr/>
            <p:nvPr/>
          </p:nvSpPr>
          <p:spPr>
            <a:xfrm rot="369802">
              <a:off x="6128872" y="3994093"/>
              <a:ext cx="171128" cy="279440"/>
            </a:xfrm>
            <a:prstGeom prst="roundRect">
              <a:avLst/>
            </a:prstGeom>
            <a:solidFill>
              <a:srgbClr val="FF0000">
                <a:alpha val="63000"/>
              </a:srgb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6" name="Block Arc 95">
              <a:extLst>
                <a:ext uri="{FF2B5EF4-FFF2-40B4-BE49-F238E27FC236}">
                  <a16:creationId xmlns:a16="http://schemas.microsoft.com/office/drawing/2014/main" id="{8BD41CAE-BFEC-4909-A52E-8B61C50EA38B}"/>
                </a:ext>
              </a:extLst>
            </p:cNvPr>
            <p:cNvSpPr/>
            <p:nvPr/>
          </p:nvSpPr>
          <p:spPr>
            <a:xfrm rot="2834724">
              <a:off x="4628389" y="2578911"/>
              <a:ext cx="1831694" cy="812471"/>
            </a:xfrm>
            <a:prstGeom prst="blockArc">
              <a:avLst>
                <a:gd name="adj1" fmla="val 11889301"/>
                <a:gd name="adj2" fmla="val 20173841"/>
                <a:gd name="adj3" fmla="val 22483"/>
              </a:avLst>
            </a:prstGeom>
            <a:solidFill>
              <a:srgbClr val="12E217">
                <a:alpha val="62745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7" name="Block Arc 96">
              <a:extLst>
                <a:ext uri="{FF2B5EF4-FFF2-40B4-BE49-F238E27FC236}">
                  <a16:creationId xmlns:a16="http://schemas.microsoft.com/office/drawing/2014/main" id="{8EF51A0B-DE3B-4AC0-819F-D54BE28F5D37}"/>
                </a:ext>
              </a:extLst>
            </p:cNvPr>
            <p:cNvSpPr/>
            <p:nvPr/>
          </p:nvSpPr>
          <p:spPr>
            <a:xfrm rot="16810631">
              <a:off x="2405972" y="3163915"/>
              <a:ext cx="1883268" cy="903332"/>
            </a:xfrm>
            <a:prstGeom prst="blockArc">
              <a:avLst>
                <a:gd name="adj1" fmla="val 14194265"/>
                <a:gd name="adj2" fmla="val 17193571"/>
                <a:gd name="adj3" fmla="val 19854"/>
              </a:avLst>
            </a:prstGeom>
            <a:solidFill>
              <a:srgbClr val="FF0000">
                <a:alpha val="63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A0B5D7B-9A82-4AFC-B98C-D8E77424E3B9}"/>
                </a:ext>
              </a:extLst>
            </p:cNvPr>
            <p:cNvSpPr/>
            <p:nvPr/>
          </p:nvSpPr>
          <p:spPr>
            <a:xfrm>
              <a:off x="5938964" y="3037479"/>
              <a:ext cx="257123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D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A218EA7-8842-4B48-8D4F-D75CF123D4E4}"/>
                </a:ext>
              </a:extLst>
            </p:cNvPr>
            <p:cNvSpPr/>
            <p:nvPr/>
          </p:nvSpPr>
          <p:spPr>
            <a:xfrm>
              <a:off x="6098750" y="3970431"/>
              <a:ext cx="233077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E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B90520F9-3E1D-477C-81C4-9A05335A2003}"/>
                </a:ext>
              </a:extLst>
            </p:cNvPr>
            <p:cNvSpPr/>
            <p:nvPr/>
          </p:nvSpPr>
          <p:spPr>
            <a:xfrm>
              <a:off x="5733884" y="4762710"/>
              <a:ext cx="226665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F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FF4D368-E91D-4ACA-9702-68367CFDCE7C}"/>
                </a:ext>
              </a:extLst>
            </p:cNvPr>
            <p:cNvSpPr/>
            <p:nvPr/>
          </p:nvSpPr>
          <p:spPr>
            <a:xfrm>
              <a:off x="5161621" y="5143605"/>
              <a:ext cx="260329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G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70F29CA-8895-479C-8CA0-1B65BC55D652}"/>
                </a:ext>
              </a:extLst>
            </p:cNvPr>
            <p:cNvSpPr/>
            <p:nvPr/>
          </p:nvSpPr>
          <p:spPr>
            <a:xfrm>
              <a:off x="4531781" y="5347072"/>
              <a:ext cx="258725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H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B786EDA-4B7C-4616-9A31-ABF08AE5B5B6}"/>
                </a:ext>
              </a:extLst>
            </p:cNvPr>
            <p:cNvSpPr/>
            <p:nvPr/>
          </p:nvSpPr>
          <p:spPr>
            <a:xfrm>
              <a:off x="3703544" y="5218666"/>
              <a:ext cx="186591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I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6A06D62-A1D3-4E67-B84A-98F891FD9DA4}"/>
                </a:ext>
              </a:extLst>
            </p:cNvPr>
            <p:cNvSpPr/>
            <p:nvPr/>
          </p:nvSpPr>
          <p:spPr>
            <a:xfrm>
              <a:off x="3059228" y="4433208"/>
              <a:ext cx="199414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J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EAEA61B-F856-4136-B539-3E86BD617DA7}"/>
                </a:ext>
              </a:extLst>
            </p:cNvPr>
            <p:cNvSpPr/>
            <p:nvPr/>
          </p:nvSpPr>
          <p:spPr>
            <a:xfrm>
              <a:off x="2878714" y="3474355"/>
              <a:ext cx="237887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K</a:t>
              </a:r>
            </a:p>
          </p:txBody>
        </p:sp>
        <p:sp>
          <p:nvSpPr>
            <p:cNvPr id="106" name="Block Arc 105">
              <a:extLst>
                <a:ext uri="{FF2B5EF4-FFF2-40B4-BE49-F238E27FC236}">
                  <a16:creationId xmlns:a16="http://schemas.microsoft.com/office/drawing/2014/main" id="{4B7AD88C-BFD6-48ED-9B2D-DFA785CA98E2}"/>
                </a:ext>
              </a:extLst>
            </p:cNvPr>
            <p:cNvSpPr/>
            <p:nvPr/>
          </p:nvSpPr>
          <p:spPr>
            <a:xfrm rot="1481170">
              <a:off x="4215741" y="2208995"/>
              <a:ext cx="1601214" cy="903332"/>
            </a:xfrm>
            <a:prstGeom prst="blockArc">
              <a:avLst>
                <a:gd name="adj1" fmla="val 11383739"/>
                <a:gd name="adj2" fmla="val 17873225"/>
                <a:gd name="adj3" fmla="val 17844"/>
              </a:avLst>
            </a:prstGeom>
            <a:solidFill>
              <a:srgbClr val="FF0000">
                <a:alpha val="63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6C0358B-36DF-4658-A637-402A64D39C09}"/>
                </a:ext>
              </a:extLst>
            </p:cNvPr>
            <p:cNvSpPr/>
            <p:nvPr/>
          </p:nvSpPr>
          <p:spPr>
            <a:xfrm>
              <a:off x="5307647" y="2297582"/>
              <a:ext cx="241093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</a:t>
              </a:r>
              <a:endParaRPr lang="en-US" sz="1500" dirty="0">
                <a:ln w="0"/>
              </a:endParaRPr>
            </a:p>
          </p:txBody>
        </p:sp>
        <p:sp>
          <p:nvSpPr>
            <p:cNvPr id="108" name="Block Arc 107">
              <a:extLst>
                <a:ext uri="{FF2B5EF4-FFF2-40B4-BE49-F238E27FC236}">
                  <a16:creationId xmlns:a16="http://schemas.microsoft.com/office/drawing/2014/main" id="{95CB4254-BDC7-4916-B2D8-FF5AD479EDF2}"/>
                </a:ext>
              </a:extLst>
            </p:cNvPr>
            <p:cNvSpPr/>
            <p:nvPr/>
          </p:nvSpPr>
          <p:spPr>
            <a:xfrm rot="20362759">
              <a:off x="3391551" y="2222586"/>
              <a:ext cx="1596608" cy="772739"/>
            </a:xfrm>
            <a:prstGeom prst="blockArc">
              <a:avLst>
                <a:gd name="adj1" fmla="val 12436821"/>
                <a:gd name="adj2" fmla="val 20504424"/>
                <a:gd name="adj3" fmla="val 23060"/>
              </a:avLst>
            </a:prstGeom>
            <a:solidFill>
              <a:srgbClr val="12E217">
                <a:alpha val="62745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18166A3-AFE6-4A3A-A1E4-9E5C521A9A28}"/>
                </a:ext>
              </a:extLst>
            </p:cNvPr>
            <p:cNvSpPr/>
            <p:nvPr/>
          </p:nvSpPr>
          <p:spPr>
            <a:xfrm>
              <a:off x="4448258" y="2063268"/>
              <a:ext cx="242695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</a:t>
              </a:r>
              <a:endParaRPr lang="en-US" sz="1500" dirty="0">
                <a:ln w="0"/>
              </a:endParaRPr>
            </a:p>
          </p:txBody>
        </p:sp>
        <p:sp>
          <p:nvSpPr>
            <p:cNvPr id="110" name="Block Arc 109">
              <a:extLst>
                <a:ext uri="{FF2B5EF4-FFF2-40B4-BE49-F238E27FC236}">
                  <a16:creationId xmlns:a16="http://schemas.microsoft.com/office/drawing/2014/main" id="{B9F57F57-0427-4A1F-8B89-0474B8B7BCE4}"/>
                </a:ext>
              </a:extLst>
            </p:cNvPr>
            <p:cNvSpPr/>
            <p:nvPr/>
          </p:nvSpPr>
          <p:spPr>
            <a:xfrm rot="19219672">
              <a:off x="2865634" y="2526361"/>
              <a:ext cx="1636432" cy="698143"/>
            </a:xfrm>
            <a:prstGeom prst="blockArc">
              <a:avLst>
                <a:gd name="adj1" fmla="val 11889301"/>
                <a:gd name="adj2" fmla="val 20173841"/>
                <a:gd name="adj3" fmla="val 22483"/>
              </a:avLst>
            </a:prstGeom>
            <a:solidFill>
              <a:srgbClr val="FFC000">
                <a:alpha val="62745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tx1"/>
                </a:solidFill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772EA97C-6B8C-4B93-94ED-223202B96115}"/>
                </a:ext>
              </a:extLst>
            </p:cNvPr>
            <p:cNvSpPr/>
            <p:nvPr/>
          </p:nvSpPr>
          <p:spPr>
            <a:xfrm>
              <a:off x="3274013" y="2642433"/>
              <a:ext cx="218650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</a:rPr>
                <a:t>L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63A631E-BD43-4FA6-B49B-47D450C0A5A9}"/>
                </a:ext>
              </a:extLst>
            </p:cNvPr>
            <p:cNvSpPr/>
            <p:nvPr/>
          </p:nvSpPr>
          <p:spPr>
            <a:xfrm>
              <a:off x="3817277" y="2264590"/>
              <a:ext cx="249107" cy="30008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15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</a:t>
              </a:r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B0CD76B6-3D33-4AE6-B35C-E3722706702A}"/>
              </a:ext>
            </a:extLst>
          </p:cNvPr>
          <p:cNvSpPr txBox="1"/>
          <p:nvPr/>
        </p:nvSpPr>
        <p:spPr>
          <a:xfrm>
            <a:off x="8046124" y="1605929"/>
            <a:ext cx="1767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Criticality / uncertainty of tunnel stretches </a:t>
            </a:r>
            <a:r>
              <a:rPr lang="en-US" dirty="0">
                <a:solidFill>
                  <a:srgbClr val="FFFF00"/>
                </a:solidFill>
              </a:rPr>
              <a:t>for CDR baseline scenario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838152" y="6296855"/>
            <a:ext cx="241295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J. Osborne. A. A. Tudora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85824" y="680680"/>
            <a:ext cx="1503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Some </a:t>
            </a:r>
            <a:r>
              <a:rPr lang="en-GB" sz="1200" dirty="0" smtClean="0"/>
              <a:t>seismic</a:t>
            </a:r>
          </a:p>
          <a:p>
            <a:pPr algn="ctr"/>
            <a:r>
              <a:rPr lang="en-GB" sz="1200" dirty="0" smtClean="0"/>
              <a:t>and </a:t>
            </a:r>
            <a:r>
              <a:rPr lang="en-GB" sz="1200" dirty="0"/>
              <a:t>borehole information for lake crossing </a:t>
            </a:r>
            <a:r>
              <a:rPr lang="en-GB" sz="1200" dirty="0" smtClean="0"/>
              <a:t>exist from </a:t>
            </a:r>
            <a:r>
              <a:rPr lang="en-GB" sz="1200" dirty="0"/>
              <a:t>proposed road tunnel, but layered nature of lake bed leads to uncertainty.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491906" y="711213"/>
            <a:ext cx="1497705" cy="1539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9354270" y="1123919"/>
            <a:ext cx="1131554" cy="13568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8332249" y="3646621"/>
            <a:ext cx="2903360" cy="307777"/>
          </a:xfrm>
          <a:prstGeom prst="rect">
            <a:avLst/>
          </a:prstGeom>
          <a:solidFill>
            <a:schemeClr val="accent6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Tunnel alignment under Lake Geneva</a:t>
            </a:r>
            <a:endParaRPr lang="en-GB" sz="1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10543209" y="2298427"/>
            <a:ext cx="1503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Moraine/molasse interface not certain, cavern close to interface.</a:t>
            </a:r>
          </a:p>
          <a:p>
            <a:pPr algn="ctr"/>
            <a:r>
              <a:rPr lang="en-GB" sz="1200" dirty="0"/>
              <a:t>Lack of deep boreholes in area.</a:t>
            </a:r>
          </a:p>
        </p:txBody>
      </p:sp>
      <p:sp>
        <p:nvSpPr>
          <p:cNvPr id="121" name="Rounded Rectangle 120"/>
          <p:cNvSpPr/>
          <p:nvPr/>
        </p:nvSpPr>
        <p:spPr>
          <a:xfrm>
            <a:off x="10516762" y="2300876"/>
            <a:ext cx="1497705" cy="11978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10163548" y="2547054"/>
            <a:ext cx="366237" cy="12843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51645" y="3800509"/>
            <a:ext cx="1115660" cy="2893100"/>
          </a:xfrm>
          <a:prstGeom prst="rect">
            <a:avLst/>
          </a:prstGeom>
          <a:solidFill>
            <a:schemeClr val="accent6">
              <a:lumMod val="60000"/>
              <a:lumOff val="40000"/>
              <a:alpha val="78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Investigation into areas from where an inclined tunnel with maximum slope of 15 % could  lead to point F (avoiding deep shaft; example for illustration)</a:t>
            </a:r>
            <a:endParaRPr lang="en-GB" sz="1400" dirty="0"/>
          </a:p>
        </p:txBody>
      </p:sp>
      <p:cxnSp>
        <p:nvCxnSpPr>
          <p:cNvPr id="125" name="Straight Connector 124"/>
          <p:cNvCxnSpPr/>
          <p:nvPr/>
        </p:nvCxnSpPr>
        <p:spPr>
          <a:xfrm>
            <a:off x="2270663" y="4126951"/>
            <a:ext cx="2246976" cy="880484"/>
          </a:xfrm>
          <a:prstGeom prst="line">
            <a:avLst/>
          </a:prstGeom>
          <a:ln w="508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2592421" y="5248157"/>
            <a:ext cx="1925218" cy="1311618"/>
          </a:xfrm>
          <a:prstGeom prst="line">
            <a:avLst/>
          </a:prstGeom>
          <a:ln w="508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208741" y="5680745"/>
            <a:ext cx="76872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GADZ</a:t>
            </a:r>
            <a:endParaRPr lang="en-GB" dirty="0"/>
          </a:p>
        </p:txBody>
      </p:sp>
      <p:sp>
        <p:nvSpPr>
          <p:cNvPr id="137" name="TextBox 136"/>
          <p:cNvSpPr txBox="1"/>
          <p:nvPr/>
        </p:nvSpPr>
        <p:spPr>
          <a:xfrm>
            <a:off x="2818074" y="3751248"/>
            <a:ext cx="17340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TOT tool (ARUP)</a:t>
            </a:r>
            <a:endParaRPr lang="en-GB" dirty="0"/>
          </a:p>
        </p:txBody>
      </p:sp>
      <p:sp>
        <p:nvSpPr>
          <p:cNvPr id="138" name="TextBox 137"/>
          <p:cNvSpPr txBox="1"/>
          <p:nvPr/>
        </p:nvSpPr>
        <p:spPr>
          <a:xfrm>
            <a:off x="2332382" y="686061"/>
            <a:ext cx="95716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GESDEC</a:t>
            </a:r>
            <a:endParaRPr lang="en-GB" dirty="0"/>
          </a:p>
        </p:txBody>
      </p:sp>
      <p:sp>
        <p:nvSpPr>
          <p:cNvPr id="139" name="TextBox 138"/>
          <p:cNvSpPr txBox="1"/>
          <p:nvPr/>
        </p:nvSpPr>
        <p:spPr>
          <a:xfrm>
            <a:off x="3496019" y="1266292"/>
            <a:ext cx="76872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GADZ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13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524" y="2108545"/>
            <a:ext cx="3396476" cy="401901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0361" y="2149488"/>
            <a:ext cx="6054386" cy="45337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455" y="685450"/>
            <a:ext cx="9978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First optimisation, mainly from civil engineering considerations, </a:t>
            </a:r>
            <a:r>
              <a:rPr lang="de-DE" dirty="0" smtClean="0"/>
              <a:t>done in </a:t>
            </a:r>
            <a:r>
              <a:rPr lang="de-DE" dirty="0"/>
              <a:t>FCC study phase I (2014-2018).</a:t>
            </a:r>
          </a:p>
          <a:p>
            <a:endParaRPr lang="de-DE" i="1" dirty="0" smtClean="0"/>
          </a:p>
          <a:p>
            <a:r>
              <a:rPr lang="de-DE" i="1" dirty="0" smtClean="0"/>
              <a:t>NB: many alternative scenarios were also evaluated</a:t>
            </a:r>
          </a:p>
          <a:p>
            <a:r>
              <a:rPr lang="de-DE" i="1" dirty="0"/>
              <a:t>	</a:t>
            </a:r>
            <a:r>
              <a:rPr lang="de-DE" i="1" dirty="0" smtClean="0"/>
              <a:t>(47 km „lakeside“, FCC intersecting LHC vs tangential, racetrack, under Jura, „trans-Jura“, ...).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Pre-CDR exploration</a:t>
            </a:r>
            <a:endParaRPr lang="en-US" b="0" baseline="30000" dirty="0">
              <a:latin typeface="+mn-lt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urved Connector 6"/>
          <p:cNvCxnSpPr/>
          <p:nvPr/>
        </p:nvCxnSpPr>
        <p:spPr>
          <a:xfrm rot="15060000" flipH="1">
            <a:off x="1863608" y="5698562"/>
            <a:ext cx="504056" cy="360040"/>
          </a:xfrm>
          <a:prstGeom prst="curvedConnector3">
            <a:avLst>
              <a:gd name="adj1" fmla="val -26532"/>
            </a:avLst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926531" y="5003242"/>
            <a:ext cx="213524" cy="381521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037493" y="3942581"/>
            <a:ext cx="1" cy="36004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838003" y="4118615"/>
            <a:ext cx="396203" cy="291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1865293" y="4458317"/>
            <a:ext cx="348620" cy="36652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39" name="Straight Arrow Connector 38"/>
          <p:cNvCxnSpPr>
            <a:stCxn id="37" idx="0"/>
          </p:cNvCxnSpPr>
          <p:nvPr/>
        </p:nvCxnSpPr>
        <p:spPr>
          <a:xfrm>
            <a:off x="2039603" y="4458317"/>
            <a:ext cx="10071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004831" y="5928736"/>
            <a:ext cx="54579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percentage of various geological formations traversed</a:t>
            </a:r>
            <a:endParaRPr lang="de-CH" dirty="0"/>
          </a:p>
        </p:txBody>
      </p:sp>
      <p:sp>
        <p:nvSpPr>
          <p:cNvPr id="47" name="TextBox 46"/>
          <p:cNvSpPr txBox="1"/>
          <p:nvPr/>
        </p:nvSpPr>
        <p:spPr>
          <a:xfrm>
            <a:off x="6709787" y="4088985"/>
            <a:ext cx="16561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shaft depths</a:t>
            </a:r>
            <a:endParaRPr lang="de-CH" dirty="0"/>
          </a:p>
        </p:txBody>
      </p:sp>
      <p:sp>
        <p:nvSpPr>
          <p:cNvPr id="50" name="TextBox 49"/>
          <p:cNvSpPr txBox="1"/>
          <p:nvPr/>
        </p:nvSpPr>
        <p:spPr>
          <a:xfrm>
            <a:off x="5266" y="3121015"/>
            <a:ext cx="24229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</a:rPr>
              <a:t>For given ring shapes and lengths vary ...</a:t>
            </a:r>
          </a:p>
          <a:p>
            <a:pPr algn="ctr"/>
            <a:endParaRPr lang="de-DE" dirty="0" smtClean="0">
              <a:solidFill>
                <a:srgbClr val="FF0000"/>
              </a:solidFill>
            </a:endParaRPr>
          </a:p>
          <a:p>
            <a:pPr algn="ctr"/>
            <a:r>
              <a:rPr lang="de-DE" dirty="0" smtClean="0"/>
              <a:t>LON/LAT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azimuth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depth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tilt</a:t>
            </a:r>
            <a:endParaRPr lang="de-CH" dirty="0"/>
          </a:p>
        </p:txBody>
      </p:sp>
      <p:sp>
        <p:nvSpPr>
          <p:cNvPr id="51" name="Right Arrow 50"/>
          <p:cNvSpPr/>
          <p:nvPr/>
        </p:nvSpPr>
        <p:spPr>
          <a:xfrm>
            <a:off x="8535537" y="3443499"/>
            <a:ext cx="320462" cy="674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Right Arrow 65"/>
          <p:cNvSpPr/>
          <p:nvPr/>
        </p:nvSpPr>
        <p:spPr>
          <a:xfrm>
            <a:off x="2117830" y="2233137"/>
            <a:ext cx="320462" cy="674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" name="TextBox 67"/>
          <p:cNvSpPr txBox="1"/>
          <p:nvPr/>
        </p:nvSpPr>
        <p:spPr>
          <a:xfrm>
            <a:off x="6014467" y="2627773"/>
            <a:ext cx="244827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J. Osborne, A. A. Tudora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9201095" y="5876435"/>
            <a:ext cx="2900734" cy="92333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Obvious </a:t>
            </a:r>
            <a:r>
              <a:rPr lang="de-DE" dirty="0"/>
              <a:t>surface obstacles (constructed areas, rivers, </a:t>
            </a:r>
            <a:r>
              <a:rPr lang="de-DE" dirty="0" smtClean="0"/>
              <a:t>...)</a:t>
            </a:r>
          </a:p>
          <a:p>
            <a:pPr algn="ctr"/>
            <a:r>
              <a:rPr lang="de-DE" dirty="0" smtClean="0"/>
              <a:t>were </a:t>
            </a:r>
            <a:r>
              <a:rPr lang="de-DE" dirty="0"/>
              <a:t>of course avoided</a:t>
            </a:r>
            <a:r>
              <a:rPr lang="de-DE" dirty="0" smtClean="0"/>
              <a:t>.</a:t>
            </a:r>
            <a:endParaRPr lang="de-DE" i="1" dirty="0"/>
          </a:p>
        </p:txBody>
      </p:sp>
      <p:sp>
        <p:nvSpPr>
          <p:cNvPr id="70" name="Rectangular Callout 69"/>
          <p:cNvSpPr/>
          <p:nvPr/>
        </p:nvSpPr>
        <p:spPr>
          <a:xfrm>
            <a:off x="128375" y="3121014"/>
            <a:ext cx="2278905" cy="2972281"/>
          </a:xfrm>
          <a:prstGeom prst="wedgeRectCallout">
            <a:avLst>
              <a:gd name="adj1" fmla="val 78694"/>
              <a:gd name="adj2" fmla="val -213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TextBox 72"/>
          <p:cNvSpPr txBox="1"/>
          <p:nvPr/>
        </p:nvSpPr>
        <p:spPr>
          <a:xfrm>
            <a:off x="9077502" y="1822761"/>
            <a:ext cx="2875046" cy="1200329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/>
              <a:t>„Baseline version“</a:t>
            </a:r>
          </a:p>
          <a:p>
            <a:pPr algn="ctr"/>
            <a:r>
              <a:rPr lang="en-GB"/>
              <a:t>(97.75 km, 12 access points)</a:t>
            </a:r>
          </a:p>
          <a:p>
            <a:pPr algn="ctr"/>
            <a:r>
              <a:rPr lang="en-GB"/>
              <a:t>published in CDR early 2019,</a:t>
            </a:r>
          </a:p>
          <a:p>
            <a:pPr algn="ctr"/>
            <a:r>
              <a:rPr lang="en-GB"/>
              <a:t>submitted to EPPSU process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" y="652844"/>
            <a:ext cx="1989601" cy="22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3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Two phases of FCC</a:t>
            </a:r>
            <a:endParaRPr lang="en-US" baseline="30000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864" y="590629"/>
            <a:ext cx="5489288" cy="571869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319518" y="603490"/>
            <a:ext cx="1821797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dirty="0" smtClean="0">
                <a:solidFill>
                  <a:srgbClr val="FF0000"/>
                </a:solidFill>
              </a:rPr>
              <a:t>then</a:t>
            </a:r>
            <a:r>
              <a:rPr lang="en-US" b="1" dirty="0" smtClean="0">
                <a:solidFill>
                  <a:srgbClr val="FF0000"/>
                </a:solidFill>
              </a:rPr>
              <a:t> FCC-hh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25219" y="620688"/>
            <a:ext cx="6036526" cy="5328592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879424" y="580469"/>
            <a:ext cx="1747468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dirty="0" smtClean="0">
                <a:solidFill>
                  <a:srgbClr val="FF0000"/>
                </a:solidFill>
              </a:rPr>
              <a:t>first</a:t>
            </a:r>
            <a:r>
              <a:rPr lang="en-US" b="1" dirty="0" smtClean="0">
                <a:solidFill>
                  <a:srgbClr val="FF0000"/>
                </a:solidFill>
              </a:rPr>
              <a:t> FCC-</a:t>
            </a:r>
            <a:r>
              <a:rPr lang="en-US" b="1" dirty="0" err="1" smtClean="0">
                <a:solidFill>
                  <a:srgbClr val="FF0000"/>
                </a:solidFill>
              </a:rPr>
              <a:t>ee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1744" y="6196385"/>
            <a:ext cx="746821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</a:rPr>
              <a:t>Requirements for both phases need to be taken into account from the outset</a:t>
            </a:r>
          </a:p>
          <a:p>
            <a:pPr algn="ctr"/>
            <a:r>
              <a:rPr lang="de-DE" dirty="0" smtClean="0"/>
              <a:t>(compatibility with geological, territorial etc. </a:t>
            </a:r>
            <a:r>
              <a:rPr lang="de-DE" dirty="0"/>
              <a:t>c</a:t>
            </a:r>
            <a:r>
              <a:rPr lang="de-DE" dirty="0" smtClean="0"/>
              <a:t>onstraints, space reservations) </a:t>
            </a:r>
            <a:endParaRPr lang="de-CH" dirty="0"/>
          </a:p>
        </p:txBody>
      </p:sp>
      <p:sp>
        <p:nvSpPr>
          <p:cNvPr id="12" name="Right Arrow 11"/>
          <p:cNvSpPr/>
          <p:nvPr/>
        </p:nvSpPr>
        <p:spPr>
          <a:xfrm>
            <a:off x="5700502" y="620688"/>
            <a:ext cx="576064" cy="50405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TextBox 12"/>
          <p:cNvSpPr txBox="1"/>
          <p:nvPr/>
        </p:nvSpPr>
        <p:spPr>
          <a:xfrm>
            <a:off x="5015880" y="5374957"/>
            <a:ext cx="208823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Experimental zones</a:t>
            </a:r>
          </a:p>
          <a:p>
            <a:pPr algn="ctr"/>
            <a:r>
              <a:rPr lang="de-DE" dirty="0" smtClean="0"/>
              <a:t>2        4</a:t>
            </a:r>
          </a:p>
        </p:txBody>
      </p:sp>
      <p:sp>
        <p:nvSpPr>
          <p:cNvPr id="2" name="Right Arrow 1"/>
          <p:cNvSpPr/>
          <p:nvPr/>
        </p:nvSpPr>
        <p:spPr>
          <a:xfrm flipH="1">
            <a:off x="5208619" y="5730887"/>
            <a:ext cx="374509" cy="24480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ight Arrow 13"/>
          <p:cNvSpPr/>
          <p:nvPr/>
        </p:nvSpPr>
        <p:spPr>
          <a:xfrm>
            <a:off x="6510276" y="5724986"/>
            <a:ext cx="395454" cy="24480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Box 14"/>
          <p:cNvSpPr txBox="1"/>
          <p:nvPr/>
        </p:nvSpPr>
        <p:spPr>
          <a:xfrm>
            <a:off x="5196922" y="3752317"/>
            <a:ext cx="1717387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Some points change their purpose between FCC-ee and FCC-hh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04869" y="1254780"/>
            <a:ext cx="140313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Same tunnel</a:t>
            </a:r>
          </a:p>
        </p:txBody>
      </p:sp>
    </p:spTree>
    <p:extLst>
      <p:ext uri="{BB962C8B-B14F-4D97-AF65-F5344CB8AC3E}">
        <p14:creationId xmlns:p14="http://schemas.microsoft.com/office/powerpoint/2010/main" val="89516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Collider design and constraints (1)</a:t>
            </a:r>
            <a:endParaRPr lang="en-US" baseline="30000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4750" y="550651"/>
            <a:ext cx="6365906" cy="62170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The ring is not a perfect circle. It is </a:t>
            </a:r>
            <a:r>
              <a:rPr lang="de-DE" dirty="0" smtClean="0">
                <a:solidFill>
                  <a:srgbClr val="FF0000"/>
                </a:solidFill>
              </a:rPr>
              <a:t>made from curved and from straight parts</a:t>
            </a:r>
            <a:r>
              <a:rPr lang="de-DE" dirty="0" smtClean="0"/>
              <a:t>.</a:t>
            </a:r>
          </a:p>
          <a:p>
            <a:endParaRPr lang="de-DE" sz="1400" dirty="0"/>
          </a:p>
          <a:p>
            <a:pPr algn="just"/>
            <a:r>
              <a:rPr lang="de-DE" dirty="0" smtClean="0"/>
              <a:t>The experiments (the detectors) are installed in the centre of </a:t>
            </a:r>
            <a:r>
              <a:rPr lang="de-DE" dirty="0" smtClean="0">
                <a:solidFill>
                  <a:srgbClr val="FF0000"/>
                </a:solidFill>
              </a:rPr>
              <a:t>„long straight sections“</a:t>
            </a:r>
            <a:r>
              <a:rPr lang="de-DE" dirty="0" smtClean="0"/>
              <a:t> (LSS) of 1.4 km each, over which the beams are prepared for the collisions. Auxiliary systems occupy further LSS of 1.4 or 2.8 km, respectively.</a:t>
            </a:r>
          </a:p>
          <a:p>
            <a:endParaRPr lang="de-DE" sz="1400" dirty="0" smtClean="0"/>
          </a:p>
          <a:p>
            <a:pPr algn="just"/>
            <a:r>
              <a:rPr lang="de-DE" dirty="0" smtClean="0"/>
              <a:t>The LSS can </a:t>
            </a:r>
            <a:r>
              <a:rPr lang="de-DE" dirty="0" smtClean="0">
                <a:solidFill>
                  <a:srgbClr val="FF0000"/>
                </a:solidFill>
              </a:rPr>
              <a:t>more easily be lengthened than shortened </a:t>
            </a:r>
            <a:r>
              <a:rPr lang="de-DE" dirty="0" smtClean="0"/>
              <a:t>(to make the FCC fit other constraints). </a:t>
            </a:r>
            <a:r>
              <a:rPr lang="de-DE" u="sng" dirty="0" smtClean="0"/>
              <a:t>But attention</a:t>
            </a:r>
            <a:r>
              <a:rPr lang="de-DE" dirty="0" smtClean="0"/>
              <a:t>: their lengthening (at constant total circumference) comes at the </a:t>
            </a:r>
            <a:r>
              <a:rPr lang="de-DE" dirty="0" smtClean="0">
                <a:solidFill>
                  <a:srgbClr val="FF0000"/>
                </a:solidFill>
              </a:rPr>
              <a:t>expense of shortening the arcs</a:t>
            </a:r>
            <a:r>
              <a:rPr lang="de-DE" dirty="0" smtClean="0"/>
              <a:t>. This entails a smaller beam energy (thus reduced discovery potential) or more difficult (thus more expensive) magnets (or a combination of both).</a:t>
            </a:r>
          </a:p>
          <a:p>
            <a:pPr algn="just"/>
            <a:endParaRPr lang="de-DE" sz="1400" dirty="0" smtClean="0"/>
          </a:p>
          <a:p>
            <a:pPr algn="just"/>
            <a:r>
              <a:rPr lang="de-DE" dirty="0" smtClean="0">
                <a:solidFill>
                  <a:srgbClr val="FF0000"/>
                </a:solidFill>
              </a:rPr>
              <a:t>Two beam transfer (injection) lines </a:t>
            </a:r>
            <a:r>
              <a:rPr lang="de-DE" dirty="0" smtClean="0"/>
              <a:t>are needed, bringing beam from the pre-accelerateur (the SPS or the LHC). Two beam extraction lines are also needed, leading to two external beam absorbers.</a:t>
            </a:r>
          </a:p>
          <a:p>
            <a:endParaRPr lang="de-DE" sz="1400" dirty="0"/>
          </a:p>
          <a:p>
            <a:pPr algn="just"/>
            <a:r>
              <a:rPr lang="de-DE" dirty="0" smtClean="0"/>
              <a:t>For best collider performance/beam stability </a:t>
            </a:r>
            <a:r>
              <a:rPr lang="de-DE" dirty="0" smtClean="0">
                <a:solidFill>
                  <a:srgbClr val="FF0000"/>
                </a:solidFill>
              </a:rPr>
              <a:t>symmetries must be respected</a:t>
            </a:r>
            <a:r>
              <a:rPr lang="de-DE" dirty="0" smtClean="0"/>
              <a:t>, e.g. relative position of experiments, length and distribution of LSS, ...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9983"/>
            <a:ext cx="5489288" cy="5718691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9945" y="622923"/>
            <a:ext cx="1126015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hh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1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>
                <a:latin typeface="+mn-lt"/>
              </a:rPr>
              <a:t>Collider design and </a:t>
            </a:r>
            <a:r>
              <a:rPr lang="en-US" dirty="0" smtClean="0">
                <a:latin typeface="+mn-lt"/>
              </a:rPr>
              <a:t>constraints </a:t>
            </a:r>
            <a:r>
              <a:rPr lang="fr-FR" dirty="0" smtClean="0">
                <a:latin typeface="+mn-lt"/>
              </a:rPr>
              <a:t>(2)</a:t>
            </a:r>
            <a:endParaRPr lang="fr-FR" dirty="0">
              <a:latin typeface="+mn-lt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951"/>
            <a:ext cx="1418948" cy="59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18320" y="577282"/>
            <a:ext cx="6408712" cy="563231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The „rest“ of the ring is made from arcs, either </a:t>
            </a:r>
            <a:r>
              <a:rPr lang="de-DE" dirty="0" smtClean="0">
                <a:solidFill>
                  <a:srgbClr val="FF0000"/>
                </a:solidFill>
              </a:rPr>
              <a:t>„SHORT_ARCs“</a:t>
            </a:r>
            <a:r>
              <a:rPr lang="de-DE" dirty="0" smtClean="0"/>
              <a:t>, here grey, or </a:t>
            </a:r>
            <a:r>
              <a:rPr lang="de-DE" dirty="0" smtClean="0">
                <a:solidFill>
                  <a:srgbClr val="FF0000"/>
                </a:solidFill>
              </a:rPr>
              <a:t>„LONG_ARCs“</a:t>
            </a:r>
            <a:r>
              <a:rPr lang="de-DE" dirty="0" smtClean="0"/>
              <a:t>, black</a:t>
            </a:r>
            <a:r>
              <a:rPr lang="de-DE" dirty="0" smtClean="0"/>
              <a:t>. The SHORT_ARCs should not be shorter than 1.5 km to limit the cross-talk between experiments.</a:t>
            </a:r>
            <a:endParaRPr lang="de-DE" dirty="0" smtClean="0"/>
          </a:p>
          <a:p>
            <a:pPr algn="just"/>
            <a:endParaRPr lang="de-DE" dirty="0"/>
          </a:p>
          <a:p>
            <a:pPr algn="just"/>
            <a:r>
              <a:rPr lang="de-DE" dirty="0" smtClean="0"/>
              <a:t>Due to technical limitations (e.g. </a:t>
            </a:r>
            <a:r>
              <a:rPr lang="de-DE" dirty="0"/>
              <a:t>h</a:t>
            </a:r>
            <a:r>
              <a:rPr lang="de-DE" dirty="0" smtClean="0"/>
              <a:t>elium supply to superconducting magnets), but also for other reasons, the LONG-ARCs cannot reasonably exceed 10-11 km.</a:t>
            </a:r>
          </a:p>
          <a:p>
            <a:endParaRPr lang="de-DE" dirty="0" smtClean="0"/>
          </a:p>
          <a:p>
            <a:pPr algn="just"/>
            <a:r>
              <a:rPr lang="de-DE" dirty="0" smtClean="0"/>
              <a:t>This entails the need for </a:t>
            </a:r>
            <a:r>
              <a:rPr lang="de-DE" dirty="0" smtClean="0">
                <a:solidFill>
                  <a:srgbClr val="FF0000"/>
                </a:solidFill>
              </a:rPr>
              <a:t>4 additional „MID-ARC“ </a:t>
            </a:r>
            <a:r>
              <a:rPr lang="de-DE" dirty="0" smtClean="0"/>
              <a:t>points. The total number of access points (and surface sites) thus becomes </a:t>
            </a:r>
            <a:r>
              <a:rPr lang="de-DE" dirty="0">
                <a:solidFill>
                  <a:srgbClr val="FF0000"/>
                </a:solidFill>
              </a:rPr>
              <a:t>12</a:t>
            </a:r>
            <a:r>
              <a:rPr lang="de-DE" dirty="0" smtClean="0"/>
              <a:t>.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 smtClean="0"/>
              <a:t>The arcs are made from </a:t>
            </a:r>
            <a:r>
              <a:rPr lang="de-DE" dirty="0" smtClean="0">
                <a:solidFill>
                  <a:srgbClr val="FF0000"/>
                </a:solidFill>
              </a:rPr>
              <a:t>„optical cells“</a:t>
            </a:r>
            <a:r>
              <a:rPr lang="de-DE" dirty="0" smtClean="0"/>
              <a:t> (repetitive sequences of bending and focusing magnets and other beam line elements).</a:t>
            </a:r>
          </a:p>
          <a:p>
            <a:endParaRPr lang="de-DE" dirty="0"/>
          </a:p>
          <a:p>
            <a:pPr algn="just"/>
            <a:r>
              <a:rPr lang="de-DE" dirty="0" smtClean="0"/>
              <a:t>In FCC-hh these cells have a length of </a:t>
            </a:r>
            <a:r>
              <a:rPr lang="de-DE" dirty="0" smtClean="0">
                <a:solidFill>
                  <a:srgbClr val="FF0000"/>
                </a:solidFill>
              </a:rPr>
              <a:t>213 m</a:t>
            </a:r>
            <a:r>
              <a:rPr lang="de-DE" dirty="0" smtClean="0"/>
              <a:t>. A priori one can only add or remove complete cells. Taking into account the </a:t>
            </a:r>
            <a:r>
              <a:rPr lang="de-DE" dirty="0" smtClean="0">
                <a:solidFill>
                  <a:srgbClr val="FF0000"/>
                </a:solidFill>
              </a:rPr>
              <a:t>symmetry</a:t>
            </a:r>
            <a:r>
              <a:rPr lang="de-DE" dirty="0" smtClean="0"/>
              <a:t> requirements, one must repeat that same action in each SHORT_ARC (or LONG_ARC). If the circumference shall not change, one must swap cells between the SHORT_ARCs and the LONG_ARCs.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9983"/>
            <a:ext cx="5489288" cy="5718691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9945" y="622923"/>
            <a:ext cx="1126015" cy="42720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spcBef>
                <a:spcPts val="1000"/>
              </a:spcBef>
              <a:buClr>
                <a:srgbClr val="0C377B"/>
              </a:buClr>
              <a:buNone/>
            </a:pPr>
            <a:r>
              <a:rPr lang="en-US" b="1" dirty="0">
                <a:solidFill>
                  <a:srgbClr val="FF0000"/>
                </a:solidFill>
              </a:rPr>
              <a:t>FCC-</a:t>
            </a:r>
            <a:r>
              <a:rPr lang="en-US" b="1" dirty="0" err="1">
                <a:solidFill>
                  <a:srgbClr val="FF0000"/>
                </a:solidFill>
              </a:rPr>
              <a:t>hh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39816" y="1484784"/>
            <a:ext cx="483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C</a:t>
            </a:r>
            <a:endParaRPr lang="de-CH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39816" y="4570680"/>
            <a:ext cx="483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E</a:t>
            </a:r>
            <a:endParaRPr lang="de-CH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31264" y="4605876"/>
            <a:ext cx="483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I</a:t>
            </a:r>
            <a:endParaRPr lang="de-CH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49124" y="1511188"/>
            <a:ext cx="483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/>
              <a:t>K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18854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2635</Words>
  <Application>Microsoft Office PowerPoint</Application>
  <PresentationFormat>Widescreen</PresentationFormat>
  <Paragraphs>341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Garamond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Mertens</dc:creator>
  <cp:lastModifiedBy>Volker Mertens</cp:lastModifiedBy>
  <cp:revision>2460</cp:revision>
  <cp:lastPrinted>2018-06-14T08:36:16Z</cp:lastPrinted>
  <dcterms:created xsi:type="dcterms:W3CDTF">2015-01-09T08:05:07Z</dcterms:created>
  <dcterms:modified xsi:type="dcterms:W3CDTF">2020-11-09T18:52:28Z</dcterms:modified>
</cp:coreProperties>
</file>