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61" r:id="rId3"/>
    <p:sldMasterId id="2147483662" r:id="rId4"/>
    <p:sldMasterId id="2147483663" r:id="rId5"/>
    <p:sldMasterId id="2147483664" r:id="rId6"/>
    <p:sldMasterId id="2147483665" r:id="rId7"/>
    <p:sldMasterId id="2147483666" r:id="rId8"/>
    <p:sldMasterId id="2147483667" r:id="rId9"/>
    <p:sldMasterId id="2147483668" r:id="rId10"/>
    <p:sldMasterId id="2147483669" r:id="rId11"/>
    <p:sldMasterId id="2147483670" r:id="rId12"/>
    <p:sldMasterId id="2147483671" r:id="rId13"/>
    <p:sldMasterId id="2147483672" r:id="rId14"/>
    <p:sldMasterId id="2147483673" r:id="rId15"/>
    <p:sldMasterId id="2147483674" r:id="rId16"/>
    <p:sldMasterId id="2147483675" r:id="rId17"/>
    <p:sldMasterId id="2147483676" r:id="rId18"/>
    <p:sldMasterId id="2147483677" r:id="rId19"/>
    <p:sldMasterId id="2147483678" r:id="rId20"/>
    <p:sldMasterId id="2147483679" r:id="rId21"/>
    <p:sldMasterId id="2147483680" r:id="rId22"/>
    <p:sldMasterId id="2147483681" r:id="rId23"/>
  </p:sldMasterIdLst>
  <p:notesMasterIdLst>
    <p:notesMasterId r:id="rId50"/>
  </p:notesMasterIdLst>
  <p:sldIdLst>
    <p:sldId id="258" r:id="rId24"/>
    <p:sldId id="1385" r:id="rId25"/>
    <p:sldId id="262" r:id="rId26"/>
    <p:sldId id="263" r:id="rId27"/>
    <p:sldId id="1388" r:id="rId28"/>
    <p:sldId id="260" r:id="rId29"/>
    <p:sldId id="1327" r:id="rId30"/>
    <p:sldId id="1352" r:id="rId31"/>
    <p:sldId id="1391" r:id="rId32"/>
    <p:sldId id="1390" r:id="rId33"/>
    <p:sldId id="261" r:id="rId34"/>
    <p:sldId id="1389" r:id="rId35"/>
    <p:sldId id="1375" r:id="rId36"/>
    <p:sldId id="1365" r:id="rId37"/>
    <p:sldId id="1366" r:id="rId38"/>
    <p:sldId id="1380" r:id="rId39"/>
    <p:sldId id="1379" r:id="rId40"/>
    <p:sldId id="1371" r:id="rId41"/>
    <p:sldId id="1373" r:id="rId42"/>
    <p:sldId id="1395" r:id="rId43"/>
    <p:sldId id="1398" r:id="rId44"/>
    <p:sldId id="1396" r:id="rId45"/>
    <p:sldId id="1399" r:id="rId46"/>
    <p:sldId id="1397" r:id="rId47"/>
    <p:sldId id="1378" r:id="rId48"/>
    <p:sldId id="1386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121C83"/>
    <a:srgbClr val="46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42"/>
    <p:restoredTop sz="79354"/>
  </p:normalViewPr>
  <p:slideViewPr>
    <p:cSldViewPr snapToGrid="0" snapToObjects="1">
      <p:cViewPr>
        <p:scale>
          <a:sx n="91" d="100"/>
          <a:sy n="91" d="100"/>
        </p:scale>
        <p:origin x="48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3.xml"/><Relationship Id="rId39" Type="http://schemas.openxmlformats.org/officeDocument/2006/relationships/slide" Target="slides/slide16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1.xml"/><Relationship Id="rId42" Type="http://schemas.openxmlformats.org/officeDocument/2006/relationships/slide" Target="slides/slide19.xml"/><Relationship Id="rId47" Type="http://schemas.openxmlformats.org/officeDocument/2006/relationships/slide" Target="slides/slide24.xml"/><Relationship Id="rId50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32" Type="http://schemas.openxmlformats.org/officeDocument/2006/relationships/slide" Target="slides/slide9.xml"/><Relationship Id="rId37" Type="http://schemas.openxmlformats.org/officeDocument/2006/relationships/slide" Target="slides/slide14.xml"/><Relationship Id="rId40" Type="http://schemas.openxmlformats.org/officeDocument/2006/relationships/slide" Target="slides/slide17.xml"/><Relationship Id="rId45" Type="http://schemas.openxmlformats.org/officeDocument/2006/relationships/slide" Target="slides/slide22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8.xml"/><Relationship Id="rId44" Type="http://schemas.openxmlformats.org/officeDocument/2006/relationships/slide" Target="slides/slide21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4.xml"/><Relationship Id="rId30" Type="http://schemas.openxmlformats.org/officeDocument/2006/relationships/slide" Target="slides/slide7.xml"/><Relationship Id="rId35" Type="http://schemas.openxmlformats.org/officeDocument/2006/relationships/slide" Target="slides/slide12.xml"/><Relationship Id="rId43" Type="http://schemas.openxmlformats.org/officeDocument/2006/relationships/slide" Target="slides/slide20.xml"/><Relationship Id="rId48" Type="http://schemas.openxmlformats.org/officeDocument/2006/relationships/slide" Target="slides/slide25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2.xml"/><Relationship Id="rId33" Type="http://schemas.openxmlformats.org/officeDocument/2006/relationships/slide" Target="slides/slide10.xml"/><Relationship Id="rId38" Type="http://schemas.openxmlformats.org/officeDocument/2006/relationships/slide" Target="slides/slide15.xml"/><Relationship Id="rId46" Type="http://schemas.openxmlformats.org/officeDocument/2006/relationships/slide" Target="slides/slide23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5.xml"/><Relationship Id="rId36" Type="http://schemas.openxmlformats.org/officeDocument/2006/relationships/slide" Target="slides/slide13.xml"/><Relationship Id="rId49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6A560-EE8C-1B4A-A3CA-796E88D2C197}" type="datetimeFigureOut">
              <a:rPr lang="en-US" smtClean="0"/>
              <a:t>11/5/20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84BEB-A107-2A42-A622-34314378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1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82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97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20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012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presents some unique challenges when it comes to</a:t>
            </a:r>
            <a:r>
              <a:rPr lang="en-US" baseline="0" dirty="0"/>
              <a:t> emittance tuning. The v large beta max makes us sensitive to field and misalignment errors. The v small beta* mean strong FF magnets and requires strong </a:t>
            </a:r>
            <a:r>
              <a:rPr lang="en-US" baseline="0" dirty="0" err="1"/>
              <a:t>sextupoles</a:t>
            </a:r>
            <a:r>
              <a:rPr lang="en-US" baseline="0" dirty="0"/>
              <a:t> for chromaticity correction. And finally, there large emittance ratio makes us sensitive to any coupling between the horizontal and vertical motion.  </a:t>
            </a:r>
          </a:p>
          <a:p>
            <a:endParaRPr lang="en-GB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122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add these various misalignments together to hopefully get a more realistic idea of how a machine may look in terms of misalignments,</a:t>
            </a:r>
          </a:p>
          <a:p>
            <a:r>
              <a:rPr lang="en-US" dirty="0"/>
              <a:t>and also we use this to determined tolerances of magnet alignments.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712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values have been gradually increasing over the past years, as we further develop the correction strategies to handle greater misalignments.</a:t>
            </a:r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lccccc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Field Errors 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200 &amp; 50 &amp; $\Delta k/k = 2\times 10^{-4}$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200 &amp; 50 &amp; $\Delta k/k = 2\times 10^{-4}$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100  &amp; 100 &amp; - &amp; 500 &amp; -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  &amp; 100  &amp; 200 &amp; 500 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Delta$B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/B $= 1\times 10^{-4}$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 &amp; 75 &amp; 100 &amp; 75 &amp; $\Delta k/k = 2\times 10^{-4}$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 &amp; 75  &amp; 100 &amp; 75 &amp; $\Delta k/k = 2\times 10^{-4}$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&amp; -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{-.45cm} </a:t>
            </a: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\  misalignments relative to girder placement  </a:t>
            </a: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** misalignments relative to quadruple placement </a:t>
            </a: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b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5B01-2103-A64C-8A8A-1DF1B76D03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296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are the main results</a:t>
            </a:r>
          </a:p>
          <a:p>
            <a:endParaRPr lang="en-US" dirty="0"/>
          </a:p>
          <a:p>
            <a:endParaRPr lang="en-US" dirty="0"/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1.685$ nm rad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0.871$ pm rad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0.0789$ $\%$ \\</a:t>
            </a:r>
          </a:p>
          <a:p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200 &amp; 50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200 &amp; 50 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  &amp; 100  &amp; 200 &amp; 500  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100  &amp; 100 &amp; - &amp; 500 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100 &amp; 75 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100 &amp; 75 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endParaRPr lang="en-GB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02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are the main results</a:t>
            </a:r>
          </a:p>
          <a:p>
            <a:endParaRPr lang="en-US" dirty="0"/>
          </a:p>
          <a:p>
            <a:endParaRPr lang="en-US" dirty="0"/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%$\epsilon_{x, 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1.685$ nm rad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%$\epsilon_{y, 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{rms}} = 0.871$ pm rad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$\frac{\epsilon_{y}}{\epsilon_{x}} = 0.0789$ $\%$ \\</a:t>
            </a:r>
          </a:p>
          <a:p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\begin{table}[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htb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!]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centering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\begin{tabular}{p{3cm}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cccc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Type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Delta$X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Delta$Y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Delta$PSI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 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Delta$S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   &amp;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mu$rad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&amp;  ($\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mu$m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vspace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{.1cm} \\ 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quadrupole* &amp; 50  &amp; 50  &amp; 200 &amp; 50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Arc 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&amp; 50  &amp; 50  &amp; 200 &amp; 50 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Dipoles &amp; 100  &amp; 100  &amp; 200 &amp; 500  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Girders &amp; 100  &amp; 100 &amp; - &amp; 500 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quadrupole &amp; 75  &amp; 75  &amp; 100 &amp; 75 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IR 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sextupoles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75  &amp; 75  &amp; 100 &amp; 75 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BPM** &amp; 40 &amp; 40 &amp; 100 &amp; - \\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A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hline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\end{tabular}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\end{table}</a:t>
            </a:r>
          </a:p>
          <a:p>
            <a:endParaRPr lang="en-GB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771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3.5561651829486616 </a:t>
            </a:r>
          </a:p>
          <a:p>
            <a:r>
              <a:rPr lang="en-AU" dirty="0"/>
              <a:t>2.0491715154065955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523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03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4BEB-A107-2A42-A622-34314378309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8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E2828-C3E9-3D4B-8FC6-30F7821E3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BF5B6-9BEB-4E4D-8693-F20D8420FC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8F1B3-A04E-0844-A180-FF7B286E9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710CF-B9CA-EA41-B0D2-F3FD7CF51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4563E-9B63-A647-A555-CB1D2B12F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F0CF4-36C2-FC49-8E99-401647B48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7D232-1347-4B4E-B759-72A7210D9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BFAAB9-84F6-F448-85B6-9EDA28C030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DB2354-AEDB-044D-BDB1-0C0F5C646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7CE51-B231-DE42-BBD7-137CD92C8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A6689-10A0-5742-B22C-D2C992E81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F0CF4-36C2-FC49-8E99-401647B48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79E8C-6D2A-3F4D-ADEF-663AE065F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BB948-A65D-6B40-89DA-12DB2E6DE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5CE98-2A94-604E-9AD7-D6D88A40A9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0138C-1363-CE42-89E8-8B440973150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D9E96-6761-7344-9220-A83E58C31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078EDF-9CFD-A64E-B3A0-980618FBB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BFD939-04C5-9D49-AB0A-D1EAF97E5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98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295C1-BBCB-4541-A7A7-E3938EAB0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26FCB-79B1-394C-8FE4-30E01CD7FC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1ED26-5824-F14B-98ED-8FDCCEF6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B84C5-52D6-A540-804F-14EE0F485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D2C32-58BF-C341-8084-BFEB98070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F0CF4-36C2-FC49-8E99-401647B48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9CEDC-2999-CF41-A4DA-E5319C3F1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6EA31-2EA0-A240-B97E-E936E3737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BCD78-6A28-DC42-BCAE-73333DB3E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12E53-ACE2-B94A-8E92-230235F2F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F6A2B-5D65-8947-AEF3-5A598265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F0CF4-36C2-FC49-8E99-401647B48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F3588-C686-3243-8719-D7263ABC5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C0834-3C64-D14C-9F49-91990AF2E4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E9E19-A6C7-2147-B604-EC3A5CDB7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C6B32-330B-5948-85FF-8C36E2445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3FDE6-EF2E-7944-9C4A-506436CFA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F0CF4-36C2-FC49-8E99-401647B48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6EE15-CF1B-1E4A-A915-B46CD36A4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EB04D7-F884-DA43-8C58-065E1401E2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7F464-B4BA-8C42-A756-401486A4D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1C0FE-17C1-2A4E-8A13-C006EA70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C0C7B-4986-CB4C-A0B1-DA99350F9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F0CF4-36C2-FC49-8E99-401647B48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20642-E0B0-DA49-84A6-185D93C70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0348B7-31D5-184F-B881-12F34F1D0F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543AF-DFC5-2248-AA59-A8CAFDCA0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6C354-6969-BC4E-BC1A-FF1D78FF5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40059-B0DF-EA40-A5D2-AC35A2DE4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F0CF4-36C2-FC49-8E99-401647B48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BB577-6FD0-524D-A372-CCBAFC02A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37AF0-0279-E841-846B-0E8C207482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77B37-7FE7-1542-9F56-23C42BDE7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1F2E5-A9A6-5049-A589-F83F7015C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BE446-91FE-4A47-A357-4BB35EA06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F0CF4-36C2-FC49-8E99-401647B48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1B9A2-618C-5644-90E5-690DDEEFD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D0F300-D506-784F-807B-C4B81BDF67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DB190-56A0-6546-8083-38A7BE8F9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012E5-3D38-CD47-B82A-FD993B6E6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C48E0-77F3-3240-8D88-E99F79AD7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F0CF4-36C2-FC49-8E99-401647B48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86F0A-5E13-544E-843C-C3FE93208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5C701-896A-1541-973B-E61F33772E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DE3DB-2052-604B-9F88-E35F6C552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E7140-62AD-9845-AD32-E3D0E0917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06F07-8617-B649-96B1-061E93CD2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F0CF4-36C2-FC49-8E99-401647B48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2256E3-6E67-5E44-9082-3190A6FF7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425EFD-C746-DA48-8E4F-E409FC5FA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9DC32-ED82-0847-9BA9-92AE9B78E6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77EC0-A1D4-F749-8287-4AB5766FFF66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657F1-3A67-D447-BD82-65898D66EF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rgbClr val="0432FF"/>
                </a:solidFill>
              </a:defRPr>
            </a:lvl1pPr>
          </a:lstStyle>
          <a:p>
            <a:r>
              <a:rPr lang="en-US" dirty="0"/>
              <a:t>Tessa Charles - FCC week 2020</a:t>
            </a:r>
            <a:endParaRPr lang="en-US" sz="13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8AD6D-2445-8745-B02E-9831AEE29A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rgbClr val="0432FF"/>
                </a:solidFill>
              </a:defRPr>
            </a:lvl1pPr>
          </a:lstStyle>
          <a:p>
            <a:fld id="{6E2F0CF4-36C2-FC49-8E99-401647B48B84}" type="slidenum">
              <a:rPr lang="en-US" smtClean="0"/>
              <a:pPr/>
              <a:t>‹#›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4138007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82" r:id="rId11"/>
    <p:sldLayoutId id="214748368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7.emf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0.png"/><Relationship Id="rId5" Type="http://schemas.openxmlformats.org/officeDocument/2006/relationships/image" Target="../media/image39.emf"/><Relationship Id="rId4" Type="http://schemas.openxmlformats.org/officeDocument/2006/relationships/image" Target="../media/image38.emf"/><Relationship Id="rId9" Type="http://schemas.openxmlformats.org/officeDocument/2006/relationships/image" Target="../media/image4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4.png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2.emf"/><Relationship Id="rId11" Type="http://schemas.openxmlformats.org/officeDocument/2006/relationships/image" Target="../media/image48.emf"/><Relationship Id="rId5" Type="http://schemas.openxmlformats.org/officeDocument/2006/relationships/image" Target="../media/image41.png"/><Relationship Id="rId10" Type="http://schemas.openxmlformats.org/officeDocument/2006/relationships/image" Target="../media/image47.png"/><Relationship Id="rId4" Type="http://schemas.openxmlformats.org/officeDocument/2006/relationships/image" Target="../media/image40.png"/><Relationship Id="rId9" Type="http://schemas.openxmlformats.org/officeDocument/2006/relationships/image" Target="../media/image4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9.png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.png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1.png"/><Relationship Id="rId7" Type="http://schemas.openxmlformats.org/officeDocument/2006/relationships/image" Target="../media/image7.tif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png"/><Relationship Id="rId7" Type="http://schemas.openxmlformats.org/officeDocument/2006/relationships/image" Target="../media/image1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13" Type="http://schemas.openxmlformats.org/officeDocument/2006/relationships/image" Target="../media/image32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12" Type="http://schemas.openxmlformats.org/officeDocument/2006/relationships/image" Target="../media/image3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5" Type="http://schemas.openxmlformats.org/officeDocument/2006/relationships/image" Target="../media/image24.emf"/><Relationship Id="rId10" Type="http://schemas.openxmlformats.org/officeDocument/2006/relationships/image" Target="../media/image29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Relationship Id="rId14" Type="http://schemas.openxmlformats.org/officeDocument/2006/relationships/image" Target="../media/image3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A70FC08-6B9D-5942-ADE1-18692F80FA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50" y="675560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AU" b="1" dirty="0">
                <a:solidFill>
                  <a:srgbClr val="011893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Emittance tuning simulations </a:t>
            </a:r>
            <a:br>
              <a:rPr lang="en-AU" b="1" dirty="0">
                <a:solidFill>
                  <a:srgbClr val="011893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</a:br>
            <a:r>
              <a:rPr lang="en-AU" b="1" dirty="0">
                <a:solidFill>
                  <a:srgbClr val="011893"/>
                </a:solidFill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and next steps</a:t>
            </a:r>
            <a:endParaRPr lang="en-US" sz="3800" dirty="0">
              <a:solidFill>
                <a:srgbClr val="011893"/>
              </a:solidFill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DA3BFC3A-526A-8A45-8352-7068FAB0F18D}"/>
              </a:ext>
            </a:extLst>
          </p:cNvPr>
          <p:cNvSpPr txBox="1">
            <a:spLocks/>
          </p:cNvSpPr>
          <p:nvPr/>
        </p:nvSpPr>
        <p:spPr>
          <a:xfrm>
            <a:off x="2065866" y="5083329"/>
            <a:ext cx="8060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lumMod val="50000"/>
                    <a:lumOff val="50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000" b="1" dirty="0">
                <a:solidFill>
                  <a:srgbClr val="121C83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 Week </a:t>
            </a:r>
            <a:r>
              <a:rPr lang="en-US" sz="2000" b="1" dirty="0">
                <a:solidFill>
                  <a:srgbClr val="121C83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10.11.2020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21850A-6993-4C4F-AE3E-C169C5D3D44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7317" y="6052124"/>
            <a:ext cx="610624" cy="6106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C53BEE-FC66-384F-9954-315926B231D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3799" y="6046095"/>
            <a:ext cx="1464838" cy="610623"/>
          </a:xfrm>
          <a:prstGeom prst="rect">
            <a:avLst/>
          </a:prstGeom>
        </p:spPr>
      </p:pic>
      <p:pic>
        <p:nvPicPr>
          <p:cNvPr id="11" name="Picture 10" descr="Maps - Maps - University of Liverpool">
            <a:extLst>
              <a:ext uri="{FF2B5EF4-FFF2-40B4-BE49-F238E27FC236}">
                <a16:creationId xmlns:a16="http://schemas.microsoft.com/office/drawing/2014/main" id="{D363F629-7B4F-2C40-884D-CF28C197E3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93" y="6087982"/>
            <a:ext cx="2097589" cy="53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BEC7A27-8F8A-F24B-894D-5FE026898A11}"/>
              </a:ext>
            </a:extLst>
          </p:cNvPr>
          <p:cNvSpPr txBox="1">
            <a:spLocks/>
          </p:cNvSpPr>
          <p:nvPr/>
        </p:nvSpPr>
        <p:spPr>
          <a:xfrm>
            <a:off x="2958353" y="3189850"/>
            <a:ext cx="6472518" cy="5727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Tessa Charles</a:t>
            </a:r>
            <a:r>
              <a:rPr lang="en-US" sz="2400" baseline="30000" dirty="0"/>
              <a:t>1,2</a:t>
            </a:r>
            <a:r>
              <a:rPr lang="en-US" sz="2400" dirty="0"/>
              <a:t> and the FCC-</a:t>
            </a:r>
            <a:r>
              <a:rPr lang="en-US" sz="2400" dirty="0" err="1"/>
              <a:t>ee</a:t>
            </a:r>
            <a:r>
              <a:rPr lang="en-US" sz="2400" dirty="0"/>
              <a:t> optics team</a:t>
            </a:r>
          </a:p>
          <a:p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F0D768-22C4-704B-BD9A-DDE16EF73CD1}"/>
              </a:ext>
            </a:extLst>
          </p:cNvPr>
          <p:cNvSpPr txBox="1"/>
          <p:nvPr/>
        </p:nvSpPr>
        <p:spPr>
          <a:xfrm>
            <a:off x="317996" y="3571154"/>
            <a:ext cx="11556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1. University of Liverpool,</a:t>
            </a:r>
          </a:p>
          <a:p>
            <a:pPr algn="ctr"/>
            <a:r>
              <a:rPr lang="en-GB" sz="2400" dirty="0">
                <a:solidFill>
                  <a:schemeClr val="bg2">
                    <a:lumMod val="50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2. Cockcroft Institute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2D35F0-4DBA-E64C-B62B-93E0E2A9A19B}"/>
              </a:ext>
            </a:extLst>
          </p:cNvPr>
          <p:cNvSpPr/>
          <p:nvPr/>
        </p:nvSpPr>
        <p:spPr>
          <a:xfrm>
            <a:off x="2529784" y="5853883"/>
            <a:ext cx="7299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Future Circular Collider Innovation Study (FCCIS) project has received funding from the European Union's Horizon 2020 research and innovation programme under grant No 951754.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58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38A2B37-3E3C-DE41-8C82-71E2415FB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31133" y="827104"/>
            <a:ext cx="8243182" cy="5361279"/>
          </a:xfrm>
        </p:spPr>
        <p:txBody>
          <a:bodyPr>
            <a:noAutofit/>
          </a:bodyPr>
          <a:lstStyle/>
          <a:p>
            <a:r>
              <a:rPr lang="en-US" sz="1600" b="1" dirty="0" err="1"/>
              <a:t>Sextupoles</a:t>
            </a:r>
            <a:r>
              <a:rPr lang="en-US" sz="1600" b="1" dirty="0"/>
              <a:t> strengths set to 0</a:t>
            </a:r>
          </a:p>
          <a:p>
            <a:endParaRPr lang="en-US" sz="1600" b="1" dirty="0"/>
          </a:p>
          <a:p>
            <a:pPr lvl="1">
              <a:lnSpc>
                <a:spcPct val="90000"/>
              </a:lnSpc>
            </a:pPr>
            <a:r>
              <a:rPr lang="en-US" sz="1500" dirty="0"/>
              <a:t>Closed-orbit correction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Rematch the tune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Beat-beat correction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1 step Dispersion Free Steering w/o </a:t>
            </a:r>
            <a:r>
              <a:rPr lang="en-US" sz="1500" dirty="0" err="1"/>
              <a:t>sextupole</a:t>
            </a:r>
            <a:r>
              <a:rPr lang="en-US" sz="15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+</a:t>
            </a:r>
            <a:br>
              <a:rPr lang="en-US" sz="1500" dirty="0"/>
            </a:br>
            <a:r>
              <a:rPr lang="en-US" sz="1500" dirty="0"/>
              <a:t>1 step coupling correction </a:t>
            </a:r>
          </a:p>
          <a:p>
            <a:pPr lvl="1">
              <a:lnSpc>
                <a:spcPct val="90000"/>
              </a:lnSpc>
            </a:pPr>
            <a:r>
              <a:rPr lang="en-US" sz="1500" i="1" dirty="0">
                <a:solidFill>
                  <a:srgbClr val="000090"/>
                </a:solidFill>
              </a:rPr>
              <a:t>CHECK of tunes, orbit, β</a:t>
            </a:r>
            <a:r>
              <a:rPr lang="en-US" sz="1500" i="1" baseline="-25000" dirty="0">
                <a:solidFill>
                  <a:srgbClr val="000090"/>
                </a:solidFill>
              </a:rPr>
              <a:t>y, max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1 step Dispersion Free Steering w/o </a:t>
            </a:r>
            <a:r>
              <a:rPr lang="en-US" sz="1500" dirty="0" err="1"/>
              <a:t>sextupole</a:t>
            </a:r>
            <a:r>
              <a:rPr lang="en-US" sz="15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+</a:t>
            </a:r>
            <a:br>
              <a:rPr lang="en-US" sz="1500" dirty="0"/>
            </a:br>
            <a:r>
              <a:rPr lang="en-US" sz="1500" dirty="0"/>
              <a:t>1 step coupling correction </a:t>
            </a:r>
          </a:p>
          <a:p>
            <a:pPr lvl="1">
              <a:lnSpc>
                <a:spcPct val="90000"/>
              </a:lnSpc>
            </a:pPr>
            <a:r>
              <a:rPr lang="en-US" sz="1500" i="1" dirty="0">
                <a:solidFill>
                  <a:srgbClr val="000090"/>
                </a:solidFill>
              </a:rPr>
              <a:t>CHECK of tunes, orbit, β</a:t>
            </a:r>
            <a:r>
              <a:rPr lang="en-US" sz="1500" i="1" baseline="-25000" dirty="0">
                <a:solidFill>
                  <a:srgbClr val="000090"/>
                </a:solidFill>
              </a:rPr>
              <a:t>y, max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Save x,x’,</a:t>
            </a:r>
            <a:r>
              <a:rPr lang="en-US" sz="1500" dirty="0" err="1"/>
              <a:t>y,y</a:t>
            </a:r>
            <a:r>
              <a:rPr lang="en-US" sz="1500" dirty="0"/>
              <a:t>’ at the beginning of the machine</a:t>
            </a:r>
          </a:p>
          <a:p>
            <a:endParaRPr lang="en-US" sz="800" b="1" dirty="0"/>
          </a:p>
          <a:p>
            <a:r>
              <a:rPr lang="en-US" sz="1600" b="1" dirty="0"/>
              <a:t>Set </a:t>
            </a:r>
            <a:r>
              <a:rPr lang="en-US" sz="1600" b="1" dirty="0" err="1"/>
              <a:t>sextupoles</a:t>
            </a:r>
            <a:r>
              <a:rPr lang="en-US" sz="1600" b="1" dirty="0"/>
              <a:t> strength to 10% of their design current</a:t>
            </a:r>
          </a:p>
          <a:p>
            <a:pPr marL="0" indent="0">
              <a:buNone/>
            </a:pPr>
            <a:r>
              <a:rPr lang="en-US" sz="1400" dirty="0"/>
              <a:t>	(details on next slide)</a:t>
            </a:r>
            <a:endParaRPr lang="en-US" sz="1400" b="1" dirty="0"/>
          </a:p>
          <a:p>
            <a:pPr>
              <a:lnSpc>
                <a:spcPct val="80000"/>
              </a:lnSpc>
            </a:pPr>
            <a:r>
              <a:rPr lang="en-US" sz="1600" b="1" dirty="0"/>
              <a:t>Final correction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400" dirty="0"/>
              <a:t>	(details on next slide)</a:t>
            </a:r>
            <a:endParaRPr lang="en-US" sz="1400" b="1" dirty="0"/>
          </a:p>
          <a:p>
            <a:pPr>
              <a:lnSpc>
                <a:spcPct val="80000"/>
              </a:lnSpc>
            </a:pPr>
            <a:endParaRPr lang="en-US" sz="1400" dirty="0"/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CACCAA86-EB57-FF4E-B88D-A97492FD5A0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349563" y="1210047"/>
            <a:ext cx="10035232" cy="459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500" b="1" i="0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Sextupoles</a:t>
            </a:r>
            <a:r>
              <a:rPr kumimoji="0" lang="en-US" altLang="en-US" sz="1500" b="1" i="0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strengths set to zero. </a:t>
            </a:r>
          </a:p>
          <a:p>
            <a:pPr lvl="1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500" dirty="0"/>
              <a:t>(details on previous slide)</a:t>
            </a:r>
            <a:endParaRPr kumimoji="0" lang="en-US" altLang="en-US" sz="1500" b="1" i="0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ea typeface="CMU Sans Serif Medium" panose="02000603000000000000" pitchFamily="2" charset="0"/>
              <a:cs typeface="Calibri" panose="020F0502020204030204" pitchFamily="34" charset="0"/>
            </a:endParaRPr>
          </a:p>
          <a:p>
            <a:pPr marR="0" lvl="0" algn="l" defTabSz="914400" rtl="0" eaLnBrk="0" fontAlgn="base" latinLnBrk="0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500" b="1" i="0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ea typeface="CMU Sans Serif Medium" panose="02000603000000000000" pitchFamily="2" charset="0"/>
              <a:cs typeface="Calibri" panose="020F0502020204030204" pitchFamily="34" charset="0"/>
            </a:endParaRPr>
          </a:p>
          <a:p>
            <a:pPr marL="171450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b="1" dirty="0" err="1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Sextupoles</a:t>
            </a:r>
            <a:r>
              <a:rPr lang="en-US" altLang="en-US" sz="1500" b="1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set to 10% of their design strength</a:t>
            </a: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Orbit correction </a:t>
            </a: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Combined coupling and dispersion correction</a:t>
            </a: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Beta-beating correction applied. </a:t>
            </a: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strengths increased by 10%</a:t>
            </a:r>
          </a:p>
          <a:p>
            <a:pPr lvl="1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b="1" dirty="0">
                <a:latin typeface="Calibri" panose="020F0502020204030204" pitchFamily="34" charset="0"/>
                <a:cs typeface="Calibri" panose="020F0502020204030204" pitchFamily="34" charset="0"/>
              </a:rPr>
              <a:t>Final correction</a:t>
            </a: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(at 100% </a:t>
            </a:r>
            <a:r>
              <a:rPr lang="en-US" altLang="en-US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strength) </a:t>
            </a: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Additional coupling, dispersion and beta-beating correction was applied.</a:t>
            </a: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Step through corrections until beta beating threshold is reached (trade-off between beta beating and vertical emittance can be varied).</a:t>
            </a: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Vary SV cut off values</a:t>
            </a: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sz="1500" b="0" i="0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ea typeface="CMU Sans Serif Medium" panose="02000603000000000000" pitchFamily="2" charset="0"/>
              <a:cs typeface="Calibri" panose="020F0502020204030204" pitchFamily="34" charset="0"/>
            </a:endParaRPr>
          </a:p>
        </p:txBody>
      </p:sp>
      <p:sp>
        <p:nvSpPr>
          <p:cNvPr id="18" name="Rectangle 7">
            <a:extLst>
              <a:ext uri="{FF2B5EF4-FFF2-40B4-BE49-F238E27FC236}">
                <a16:creationId xmlns:a16="http://schemas.microsoft.com/office/drawing/2014/main" id="{EFF0EE91-ABD1-174C-9684-5F84C915A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2367" y="-862292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378A5344-A055-114C-8EB9-5D6147C6D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6748" y="-1638718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ABCBD4D3-778B-1847-AE11-49BF06E68356}"/>
              </a:ext>
            </a:extLst>
          </p:cNvPr>
          <p:cNvSpPr/>
          <p:nvPr/>
        </p:nvSpPr>
        <p:spPr>
          <a:xfrm>
            <a:off x="5693814" y="2833127"/>
            <a:ext cx="213632" cy="457016"/>
          </a:xfrm>
          <a:prstGeom prst="rightBrace">
            <a:avLst>
              <a:gd name="adj1" fmla="val 45199"/>
              <a:gd name="adj2" fmla="val 50000"/>
            </a:avLst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A7CA01-08A6-9048-A756-F6306C77BA28}"/>
              </a:ext>
            </a:extLst>
          </p:cNvPr>
          <p:cNvSpPr txBox="1"/>
          <p:nvPr/>
        </p:nvSpPr>
        <p:spPr>
          <a:xfrm>
            <a:off x="5959184" y="2710939"/>
            <a:ext cx="141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These two steps repeated ~12 times. </a:t>
            </a:r>
          </a:p>
        </p:txBody>
      </p: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C3BBC1B1-4AAC-D64F-8B46-9AA3B99D9680}"/>
              </a:ext>
            </a:extLst>
          </p:cNvPr>
          <p:cNvCxnSpPr>
            <a:cxnSpLocks/>
          </p:cNvCxnSpPr>
          <p:nvPr/>
        </p:nvCxnSpPr>
        <p:spPr>
          <a:xfrm rot="5400000">
            <a:off x="4817411" y="2047993"/>
            <a:ext cx="303323" cy="12700"/>
          </a:xfrm>
          <a:prstGeom prst="bentConnector3">
            <a:avLst>
              <a:gd name="adj1" fmla="val 1766"/>
            </a:avLst>
          </a:prstGeom>
          <a:ln>
            <a:solidFill>
              <a:srgbClr val="03158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288990B-432D-5641-A6F6-0DBB9476C2A5}"/>
              </a:ext>
            </a:extLst>
          </p:cNvPr>
          <p:cNvSpPr txBox="1"/>
          <p:nvPr/>
        </p:nvSpPr>
        <p:spPr>
          <a:xfrm>
            <a:off x="7893087" y="2106712"/>
            <a:ext cx="17102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Constant checking of the tunes and orbit avoids running into resonances, or failure to find the closed orbit.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039401C-1CCA-EE4B-A618-72B1E9A99F10}"/>
              </a:ext>
            </a:extLst>
          </p:cNvPr>
          <p:cNvCxnSpPr>
            <a:cxnSpLocks/>
          </p:cNvCxnSpPr>
          <p:nvPr/>
        </p:nvCxnSpPr>
        <p:spPr>
          <a:xfrm flipH="1">
            <a:off x="4968652" y="1902681"/>
            <a:ext cx="2673279" cy="3876"/>
          </a:xfrm>
          <a:prstGeom prst="line">
            <a:avLst/>
          </a:prstGeom>
          <a:ln>
            <a:solidFill>
              <a:srgbClr val="0315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4CBD974-E21D-D84F-8366-A863289E5934}"/>
              </a:ext>
            </a:extLst>
          </p:cNvPr>
          <p:cNvCxnSpPr>
            <a:cxnSpLocks/>
          </p:cNvCxnSpPr>
          <p:nvPr/>
        </p:nvCxnSpPr>
        <p:spPr>
          <a:xfrm flipH="1">
            <a:off x="5050141" y="3703471"/>
            <a:ext cx="2611208" cy="0"/>
          </a:xfrm>
          <a:prstGeom prst="line">
            <a:avLst/>
          </a:prstGeom>
          <a:ln>
            <a:solidFill>
              <a:srgbClr val="0315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0961E96-0A9B-CB4A-8C13-C1940297B338}"/>
              </a:ext>
            </a:extLst>
          </p:cNvPr>
          <p:cNvCxnSpPr>
            <a:cxnSpLocks/>
          </p:cNvCxnSpPr>
          <p:nvPr/>
        </p:nvCxnSpPr>
        <p:spPr>
          <a:xfrm flipH="1" flipV="1">
            <a:off x="7641931" y="1902681"/>
            <a:ext cx="19418" cy="1793059"/>
          </a:xfrm>
          <a:prstGeom prst="line">
            <a:avLst/>
          </a:prstGeom>
          <a:ln>
            <a:solidFill>
              <a:srgbClr val="0315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DFBEFDBE-6D46-B64B-928B-6BA02AC87EC2}"/>
              </a:ext>
            </a:extLst>
          </p:cNvPr>
          <p:cNvSpPr/>
          <p:nvPr/>
        </p:nvSpPr>
        <p:spPr>
          <a:xfrm>
            <a:off x="1711605" y="2799385"/>
            <a:ext cx="3909761" cy="557885"/>
          </a:xfrm>
          <a:prstGeom prst="rect">
            <a:avLst/>
          </a:prstGeom>
          <a:noFill/>
          <a:ln w="12700" cmpd="sng">
            <a:solidFill>
              <a:srgbClr val="3584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5DF126A-4304-9345-AD5D-2E1987EEC90D}"/>
              </a:ext>
            </a:extLst>
          </p:cNvPr>
          <p:cNvSpPr/>
          <p:nvPr/>
        </p:nvSpPr>
        <p:spPr>
          <a:xfrm>
            <a:off x="-6002" y="6070600"/>
            <a:ext cx="2533302" cy="78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D3ABA1BC-4ED4-DB48-ADF8-B551C336A0FB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0C33AE77-9DFA-1D41-867B-5A457F558FF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1821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FA4B0901-9EB5-7A44-8B7F-5E8275A8106A}"/>
              </a:ext>
            </a:extLst>
          </p:cNvPr>
          <p:cNvSpPr txBox="1">
            <a:spLocks/>
          </p:cNvSpPr>
          <p:nvPr/>
        </p:nvSpPr>
        <p:spPr>
          <a:xfrm>
            <a:off x="339125" y="255074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</a:rPr>
              <a:t>Correction Strategy (2/2)</a:t>
            </a:r>
            <a:endParaRPr lang="en-US" sz="3200" dirty="0">
              <a:solidFill>
                <a:srgbClr val="0432FF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35E809A-AA30-0E4E-8037-32FA419CFA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176" y="6362507"/>
            <a:ext cx="428940" cy="4289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5EE2685-7431-D642-AE2F-97F8E505B2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0116" y="6319028"/>
            <a:ext cx="1028992" cy="428939"/>
          </a:xfrm>
          <a:prstGeom prst="rect">
            <a:avLst/>
          </a:prstGeom>
        </p:spPr>
      </p:pic>
      <p:pic>
        <p:nvPicPr>
          <p:cNvPr id="28" name="Picture 27" descr="Maps - Maps - University of Liverpool">
            <a:extLst>
              <a:ext uri="{FF2B5EF4-FFF2-40B4-BE49-F238E27FC236}">
                <a16:creationId xmlns:a16="http://schemas.microsoft.com/office/drawing/2014/main" id="{DEB36F09-E2B4-9146-88C6-A6AF2E4A3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725" y="6389896"/>
            <a:ext cx="1473475" cy="37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443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141974F8-9015-924C-8C67-39A884848207}"/>
              </a:ext>
            </a:extLst>
          </p:cNvPr>
          <p:cNvGrpSpPr/>
          <p:nvPr/>
        </p:nvGrpSpPr>
        <p:grpSpPr>
          <a:xfrm>
            <a:off x="-348451" y="1054963"/>
            <a:ext cx="6444451" cy="4927764"/>
            <a:chOff x="-196044" y="965118"/>
            <a:chExt cx="6444451" cy="492776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0AED8DE-A453-B44B-802F-6A2BD5EC2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6075" y="1360096"/>
              <a:ext cx="4940300" cy="2311400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F6AA297-60F0-3444-A83A-E523FAF4800C}"/>
                </a:ext>
              </a:extLst>
            </p:cNvPr>
            <p:cNvGrpSpPr/>
            <p:nvPr/>
          </p:nvGrpSpPr>
          <p:grpSpPr>
            <a:xfrm>
              <a:off x="-196044" y="965118"/>
              <a:ext cx="6444451" cy="4927764"/>
              <a:chOff x="-472771" y="1133540"/>
              <a:chExt cx="6444451" cy="492776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9E50FFD-534A-0A46-962B-9F23D04CE13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6607" t="93505" r="15000" b="-1589"/>
              <a:stretch/>
            </p:blipFill>
            <p:spPr>
              <a:xfrm>
                <a:off x="825217" y="4030260"/>
                <a:ext cx="3897637" cy="241173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96253F5-5779-754E-9D2C-23B8E6264CA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957" b="1"/>
              <a:stretch/>
            </p:blipFill>
            <p:spPr>
              <a:xfrm>
                <a:off x="-472771" y="4481113"/>
                <a:ext cx="6444451" cy="1580191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37A8FD7-79E1-A74C-9BBB-E007897512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6607" t="86331" r="15000" b="6784"/>
              <a:stretch/>
            </p:blipFill>
            <p:spPr>
              <a:xfrm>
                <a:off x="630451" y="3839918"/>
                <a:ext cx="4091118" cy="215596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707F92C-4975-9445-8C1F-ED0CD7C04160}"/>
                  </a:ext>
                </a:extLst>
              </p:cNvPr>
              <p:cNvSpPr txBox="1"/>
              <p:nvPr/>
            </p:nvSpPr>
            <p:spPr>
              <a:xfrm>
                <a:off x="770375" y="1133540"/>
                <a:ext cx="45970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121C83"/>
                    </a:solidFill>
                  </a:rPr>
                  <a:t>RMS misalignment and field errors tolerances:</a:t>
                </a:r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3405973-C621-C74A-8E08-DD5525123E67}"/>
              </a:ext>
            </a:extLst>
          </p:cNvPr>
          <p:cNvSpPr txBox="1"/>
          <p:nvPr/>
        </p:nvSpPr>
        <p:spPr>
          <a:xfrm>
            <a:off x="7764099" y="418010"/>
            <a:ext cx="3115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C81"/>
                </a:solidFill>
              </a:rPr>
              <a:t>ttbar (182.5 GeV) 4IP lattice, </a:t>
            </a:r>
          </a:p>
          <a:p>
            <a:r>
              <a:rPr lang="en-US" sz="1600" b="1" dirty="0">
                <a:solidFill>
                  <a:srgbClr val="C00000"/>
                </a:solidFill>
              </a:rPr>
              <a:t>after correction strategy: 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5B68675-F0E8-A440-BA5B-3989016A908F}"/>
              </a:ext>
            </a:extLst>
          </p:cNvPr>
          <p:cNvSpPr txBox="1">
            <a:spLocks/>
          </p:cNvSpPr>
          <p:nvPr/>
        </p:nvSpPr>
        <p:spPr>
          <a:xfrm>
            <a:off x="299445" y="273629"/>
            <a:ext cx="10923009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3200" dirty="0" err="1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</a:t>
            </a:r>
            <a:endParaRPr lang="en-US" sz="32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C137DB70-6F85-8743-B1C1-FAC942D87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4816" y="1002785"/>
            <a:ext cx="3897638" cy="274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>
            <a:extLst>
              <a:ext uri="{FF2B5EF4-FFF2-40B4-BE49-F238E27FC236}">
                <a16:creationId xmlns:a16="http://schemas.microsoft.com/office/drawing/2014/main" id="{228FD946-E31B-2242-8674-BDD329DB8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631" y="3751119"/>
            <a:ext cx="3926191" cy="274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67C4518-6BBC-2F45-BF4F-76E9210A6F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70656" y="3895016"/>
            <a:ext cx="2451100" cy="241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DB9475A-A892-3E47-89BA-35A74C01C0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70656" y="1150241"/>
            <a:ext cx="2438400" cy="241300"/>
          </a:xfrm>
          <a:prstGeom prst="rect">
            <a:avLst/>
          </a:prstGeom>
        </p:spPr>
      </p:pic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1B03EDC2-0EBF-E540-B3C3-7C6750D37993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267118A2-7BBA-F849-A31B-2E15CBEF29E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28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C5B68675-F0E8-A440-BA5B-3989016A908F}"/>
              </a:ext>
            </a:extLst>
          </p:cNvPr>
          <p:cNvSpPr txBox="1">
            <a:spLocks/>
          </p:cNvSpPr>
          <p:nvPr/>
        </p:nvSpPr>
        <p:spPr>
          <a:xfrm>
            <a:off x="299445" y="273629"/>
            <a:ext cx="10923009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3200" dirty="0" err="1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</a:t>
            </a:r>
            <a:endParaRPr lang="en-US" sz="32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CA48EE92-0145-9A4A-A694-72A5D013F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245" y="1857378"/>
            <a:ext cx="4606281" cy="314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4D12425-E09A-D04D-9B24-486FE5DC1D41}"/>
              </a:ext>
            </a:extLst>
          </p:cNvPr>
          <p:cNvCxnSpPr>
            <a:cxnSpLocks/>
          </p:cNvCxnSpPr>
          <p:nvPr/>
        </p:nvCxnSpPr>
        <p:spPr>
          <a:xfrm flipH="1">
            <a:off x="5094526" y="2071555"/>
            <a:ext cx="2264105" cy="60360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1F56972-4677-2049-BE7F-13F29BE7B99D}"/>
              </a:ext>
            </a:extLst>
          </p:cNvPr>
          <p:cNvSpPr txBox="1"/>
          <p:nvPr/>
        </p:nvSpPr>
        <p:spPr>
          <a:xfrm>
            <a:off x="5316407" y="2627857"/>
            <a:ext cx="1973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Removing 4 seeds with 𝜀</a:t>
            </a:r>
            <a:r>
              <a:rPr lang="en-US" baseline="-25000" dirty="0"/>
              <a:t>y </a:t>
            </a:r>
            <a:r>
              <a:rPr lang="en-US" dirty="0"/>
              <a:t>&gt; 5 pm rad</a:t>
            </a:r>
            <a:endParaRPr lang="en-US" baseline="-25000" dirty="0"/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id="{5D2123BB-7A6B-634F-A049-E2EC3A5AF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4816" y="1002785"/>
            <a:ext cx="3897638" cy="274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>
            <a:extLst>
              <a:ext uri="{FF2B5EF4-FFF2-40B4-BE49-F238E27FC236}">
                <a16:creationId xmlns:a16="http://schemas.microsoft.com/office/drawing/2014/main" id="{135C93C3-8FCD-864A-B9B6-A5446803B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631" y="3751119"/>
            <a:ext cx="3926191" cy="274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4F13E50-0E7D-394F-AE5E-7BCF6F8347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0656" y="3895016"/>
            <a:ext cx="2451100" cy="2413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DB2F402-09BB-1146-88EF-48C5F499FE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0656" y="1150241"/>
            <a:ext cx="2438400" cy="2413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7CCEA44-36B5-A54D-B390-D12C754F4C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9225" y="2048994"/>
            <a:ext cx="2984500" cy="2921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8521EFB-6EE9-1B4B-9339-40FBE1155E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67061" y="2383055"/>
            <a:ext cx="2794000" cy="292100"/>
          </a:xfrm>
          <a:prstGeom prst="rect">
            <a:avLst/>
          </a:prstGeom>
        </p:spPr>
      </p:pic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73E591B2-088E-4D4F-A370-3849E711C876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B3BF130-3FC0-FE4B-A761-A3FF62E99AE2}"/>
              </a:ext>
            </a:extLst>
          </p:cNvPr>
          <p:cNvSpPr txBox="1"/>
          <p:nvPr/>
        </p:nvSpPr>
        <p:spPr>
          <a:xfrm>
            <a:off x="7764099" y="418010"/>
            <a:ext cx="3115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C81"/>
                </a:solidFill>
              </a:rPr>
              <a:t>ttbar (182.5 GeV) 4IP lattice, </a:t>
            </a:r>
          </a:p>
          <a:p>
            <a:r>
              <a:rPr lang="en-US" sz="1600" b="1" dirty="0">
                <a:solidFill>
                  <a:srgbClr val="C00000"/>
                </a:solidFill>
              </a:rPr>
              <a:t>after correction strategy: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3F9E1C1-76E8-6A47-BFFE-4BC16119C309}"/>
              </a:ext>
            </a:extLst>
          </p:cNvPr>
          <p:cNvGrpSpPr/>
          <p:nvPr/>
        </p:nvGrpSpPr>
        <p:grpSpPr>
          <a:xfrm>
            <a:off x="7290350" y="3708660"/>
            <a:ext cx="4211328" cy="2833252"/>
            <a:chOff x="0" y="5441374"/>
            <a:chExt cx="4211328" cy="283325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2D6067F-810C-504E-8B51-BFB34CA5BC18}"/>
                </a:ext>
              </a:extLst>
            </p:cNvPr>
            <p:cNvSpPr/>
            <p:nvPr/>
          </p:nvSpPr>
          <p:spPr>
            <a:xfrm>
              <a:off x="0" y="5441374"/>
              <a:ext cx="4211328" cy="2833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5B3F71B2-B492-1347-A0EE-83FB98C845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28" y="5441374"/>
              <a:ext cx="4018066" cy="2833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6CA2CE4-5CDA-CB48-8F30-BD42025DF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452660" y="5609708"/>
              <a:ext cx="1409700" cy="292100"/>
            </a:xfrm>
            <a:prstGeom prst="rect">
              <a:avLst/>
            </a:prstGeom>
          </p:spPr>
        </p:pic>
      </p:grp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CFEF1F07-895C-194B-9DEC-92A9C482E0DF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32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3405973-C621-C74A-8E08-DD5525123E67}"/>
              </a:ext>
            </a:extLst>
          </p:cNvPr>
          <p:cNvSpPr txBox="1"/>
          <p:nvPr/>
        </p:nvSpPr>
        <p:spPr>
          <a:xfrm>
            <a:off x="7447094" y="572887"/>
            <a:ext cx="3115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C81"/>
                </a:solidFill>
              </a:rPr>
              <a:t>ttbar (182.5 GeV) 4IP lattice, </a:t>
            </a:r>
            <a:r>
              <a:rPr lang="en-US" sz="1600" b="1" dirty="0">
                <a:solidFill>
                  <a:srgbClr val="C00000"/>
                </a:solidFill>
              </a:rPr>
              <a:t>after correction strategy: 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5B68675-F0E8-A440-BA5B-3989016A908F}"/>
              </a:ext>
            </a:extLst>
          </p:cNvPr>
          <p:cNvSpPr txBox="1">
            <a:spLocks/>
          </p:cNvSpPr>
          <p:nvPr/>
        </p:nvSpPr>
        <p:spPr>
          <a:xfrm>
            <a:off x="299445" y="273629"/>
            <a:ext cx="10923009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3200" kern="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FCC-</a:t>
            </a:r>
            <a:r>
              <a:rPr lang="en-US" sz="3200" dirty="0" err="1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ee</a:t>
            </a:r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emittance tuning results</a:t>
            </a:r>
            <a:endParaRPr lang="en-US" sz="3200" kern="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167475A-AB83-6544-81BF-23D37AE272EE}"/>
              </a:ext>
            </a:extLst>
          </p:cNvPr>
          <p:cNvGrpSpPr/>
          <p:nvPr/>
        </p:nvGrpSpPr>
        <p:grpSpPr>
          <a:xfrm>
            <a:off x="-196044" y="965118"/>
            <a:ext cx="6444451" cy="4927764"/>
            <a:chOff x="-196044" y="965118"/>
            <a:chExt cx="6444451" cy="492776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350A7C4-A8C4-B645-BE30-470514557E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4891" y="1340758"/>
              <a:ext cx="4940300" cy="2311400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FA43C4F-2246-0A4F-8B61-79B9C5394D23}"/>
                </a:ext>
              </a:extLst>
            </p:cNvPr>
            <p:cNvGrpSpPr/>
            <p:nvPr/>
          </p:nvGrpSpPr>
          <p:grpSpPr>
            <a:xfrm>
              <a:off x="-196044" y="965118"/>
              <a:ext cx="6444451" cy="4927764"/>
              <a:chOff x="-472771" y="1133540"/>
              <a:chExt cx="6444451" cy="4927764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E1AF31DC-AA1C-EB4C-B9E7-CD6D283D4B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6607" t="93505" r="15000" b="-1589"/>
              <a:stretch/>
            </p:blipFill>
            <p:spPr>
              <a:xfrm>
                <a:off x="825217" y="4030260"/>
                <a:ext cx="3897637" cy="241173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06C6D8A4-BF41-3443-977F-4DD62239D4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957" b="1"/>
              <a:stretch/>
            </p:blipFill>
            <p:spPr>
              <a:xfrm>
                <a:off x="-472771" y="4481113"/>
                <a:ext cx="6444451" cy="1580191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5225953B-B5D5-2545-AD58-028BB2A01B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6607" t="86331" r="15000" b="6784"/>
              <a:stretch/>
            </p:blipFill>
            <p:spPr>
              <a:xfrm>
                <a:off x="630451" y="3839918"/>
                <a:ext cx="4091118" cy="215596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A4AD249-17CB-6847-9ECB-11E6F8B68467}"/>
                  </a:ext>
                </a:extLst>
              </p:cNvPr>
              <p:cNvSpPr txBox="1"/>
              <p:nvPr/>
            </p:nvSpPr>
            <p:spPr>
              <a:xfrm>
                <a:off x="770375" y="1133540"/>
                <a:ext cx="45970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121C83"/>
                    </a:solidFill>
                  </a:rPr>
                  <a:t>RMS misalignment and field errors tolerances:</a:t>
                </a:r>
              </a:p>
            </p:txBody>
          </p:sp>
        </p:grpSp>
      </p:grpSp>
      <p:pic>
        <p:nvPicPr>
          <p:cNvPr id="7170" name="Picture 2">
            <a:extLst>
              <a:ext uri="{FF2B5EF4-FFF2-40B4-BE49-F238E27FC236}">
                <a16:creationId xmlns:a16="http://schemas.microsoft.com/office/drawing/2014/main" id="{AED62383-0579-3C46-B52D-4BF59ACF0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4835" y="1411445"/>
            <a:ext cx="4544167" cy="452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29834450-B67F-3B42-A2BA-D643E8D5F338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2FDA81AB-FD8E-C348-AEA2-BAC2881250BF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961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22013E2-4FB9-0245-9D73-BBCBD4E4FDD9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121C83"/>
                </a:solidFill>
              </a:rPr>
              <a:t>Coupling matrix elements</a:t>
            </a:r>
            <a:endParaRPr lang="en-US" sz="3200" dirty="0">
              <a:solidFill>
                <a:srgbClr val="121C83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A296518E-9429-BB4C-B0B1-A3EC5B45B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39" y="1590683"/>
            <a:ext cx="5968661" cy="4514850"/>
          </a:xfrm>
          <a:prstGeom prst="rect">
            <a:avLst/>
          </a:prstGeom>
        </p:spPr>
      </p:pic>
      <p:pic>
        <p:nvPicPr>
          <p:cNvPr id="7" name="Picture 6" descr="Chart, box and whisker chart&#10;&#10;Description automatically generated">
            <a:extLst>
              <a:ext uri="{FF2B5EF4-FFF2-40B4-BE49-F238E27FC236}">
                <a16:creationId xmlns:a16="http://schemas.microsoft.com/office/drawing/2014/main" id="{2D416745-F978-2046-BC58-9D4705D35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341" y="1716405"/>
            <a:ext cx="5677466" cy="441580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501E7D-15DD-0A47-859D-0439E9254FF3}"/>
              </a:ext>
            </a:extLst>
          </p:cNvPr>
          <p:cNvCxnSpPr/>
          <p:nvPr/>
        </p:nvCxnSpPr>
        <p:spPr>
          <a:xfrm>
            <a:off x="6096000" y="1026574"/>
            <a:ext cx="0" cy="510276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4BB3A1F-2464-F441-B089-F82A6839BF23}"/>
              </a:ext>
            </a:extLst>
          </p:cNvPr>
          <p:cNvSpPr txBox="1"/>
          <p:nvPr/>
        </p:nvSpPr>
        <p:spPr>
          <a:xfrm>
            <a:off x="516106" y="1055900"/>
            <a:ext cx="2149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Before correction</a:t>
            </a:r>
          </a:p>
          <a:p>
            <a:r>
              <a:rPr lang="en-US" dirty="0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(without </a:t>
            </a:r>
            <a:r>
              <a:rPr lang="en-US" dirty="0" err="1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dirty="0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70272F-9333-8748-A080-6C1E3C3E9BAD}"/>
              </a:ext>
            </a:extLst>
          </p:cNvPr>
          <p:cNvSpPr txBox="1"/>
          <p:nvPr/>
        </p:nvSpPr>
        <p:spPr>
          <a:xfrm>
            <a:off x="3719816" y="1071139"/>
            <a:ext cx="1832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After correction</a:t>
            </a:r>
          </a:p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(with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3311ED-E8E7-E244-8B56-DB6AF1F52E4B}"/>
              </a:ext>
            </a:extLst>
          </p:cNvPr>
          <p:cNvSpPr txBox="1"/>
          <p:nvPr/>
        </p:nvSpPr>
        <p:spPr>
          <a:xfrm>
            <a:off x="6606131" y="1100284"/>
            <a:ext cx="2149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Before correction</a:t>
            </a:r>
          </a:p>
          <a:p>
            <a:r>
              <a:rPr lang="en-US" dirty="0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(without </a:t>
            </a:r>
            <a:r>
              <a:rPr lang="en-US" dirty="0" err="1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dirty="0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CBD0EE-DF4E-FF48-AD3E-95ACDAEBD40F}"/>
              </a:ext>
            </a:extLst>
          </p:cNvPr>
          <p:cNvSpPr txBox="1"/>
          <p:nvPr/>
        </p:nvSpPr>
        <p:spPr>
          <a:xfrm>
            <a:off x="9809841" y="1115523"/>
            <a:ext cx="1832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After correction</a:t>
            </a:r>
          </a:p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(with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6D8689-DD8C-5B45-B22E-090F052DBE06}"/>
              </a:ext>
            </a:extLst>
          </p:cNvPr>
          <p:cNvSpPr/>
          <p:nvPr/>
        </p:nvSpPr>
        <p:spPr>
          <a:xfrm>
            <a:off x="-6002" y="6070600"/>
            <a:ext cx="2533302" cy="78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D4E935-A602-5541-B701-FCA76403CB0C}"/>
              </a:ext>
            </a:extLst>
          </p:cNvPr>
          <p:cNvSpPr/>
          <p:nvPr/>
        </p:nvSpPr>
        <p:spPr>
          <a:xfrm>
            <a:off x="9931503" y="6070600"/>
            <a:ext cx="2533302" cy="78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13059C6-232D-0B4E-9CB1-2C8AAFCC7594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154CB3E0-13AD-C948-9FAE-67B2D31D4701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90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>
            <a:extLst>
              <a:ext uri="{FF2B5EF4-FFF2-40B4-BE49-F238E27FC236}">
                <a16:creationId xmlns:a16="http://schemas.microsoft.com/office/drawing/2014/main" id="{16524A2C-B3F9-4444-9E50-87205F3B3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062135"/>
            <a:ext cx="5549900" cy="34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22013E2-4FB9-0245-9D73-BBCBD4E4FDD9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121C83"/>
                </a:solidFill>
              </a:rPr>
              <a:t>Vertical dispersion</a:t>
            </a:r>
            <a:endParaRPr lang="en-US" sz="3200" dirty="0">
              <a:solidFill>
                <a:srgbClr val="121C83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93C1C7-3D95-3441-AE7E-B933FF3EDF23}"/>
              </a:ext>
            </a:extLst>
          </p:cNvPr>
          <p:cNvSpPr txBox="1"/>
          <p:nvPr/>
        </p:nvSpPr>
        <p:spPr>
          <a:xfrm>
            <a:off x="2343450" y="1415804"/>
            <a:ext cx="2149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Before correction</a:t>
            </a:r>
          </a:p>
          <a:p>
            <a:r>
              <a:rPr lang="en-US" dirty="0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(without </a:t>
            </a:r>
            <a:r>
              <a:rPr lang="en-US" dirty="0" err="1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dirty="0">
                <a:solidFill>
                  <a:srgbClr val="0074B7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B1462-6F5C-4746-8EF3-69347841E309}"/>
              </a:ext>
            </a:extLst>
          </p:cNvPr>
          <p:cNvSpPr txBox="1"/>
          <p:nvPr/>
        </p:nvSpPr>
        <p:spPr>
          <a:xfrm>
            <a:off x="8027226" y="1415804"/>
            <a:ext cx="1832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After correction</a:t>
            </a:r>
          </a:p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(with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C802816-0B09-0744-A804-B172B4FD8B45}"/>
              </a:ext>
            </a:extLst>
          </p:cNvPr>
          <p:cNvSpPr/>
          <p:nvPr/>
        </p:nvSpPr>
        <p:spPr>
          <a:xfrm>
            <a:off x="8993845" y="2174376"/>
            <a:ext cx="1864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D</a:t>
            </a:r>
            <a:r>
              <a:rPr lang="en-AU" baseline="-25000" dirty="0"/>
              <a:t>y, rms</a:t>
            </a:r>
            <a:r>
              <a:rPr lang="en-AU" dirty="0"/>
              <a:t> = 0.495 mm</a:t>
            </a:r>
            <a:endParaRPr lang="en-US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082BD569-60CB-0D41-9ADD-F4542CFA9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763" y="2062135"/>
            <a:ext cx="5384800" cy="34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3A32A2D2-4E74-3742-8CAE-ADF4B015245B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2C133A7-DE88-A240-A577-9222EC01C2F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483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22013E2-4FB9-0245-9D73-BBCBD4E4FDD9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Girder misalignment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16F427-1535-2B4E-9235-4228CB1E8F05}"/>
              </a:ext>
            </a:extLst>
          </p:cNvPr>
          <p:cNvSpPr/>
          <p:nvPr/>
        </p:nvSpPr>
        <p:spPr>
          <a:xfrm>
            <a:off x="820502" y="895342"/>
            <a:ext cx="10088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girder misalignment has the strongest influence on horizontal emittance of all the parameters listed in the previous table.</a:t>
            </a:r>
            <a:endParaRPr lang="en-US" sz="20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D8FB21-0C65-714C-9957-5AD515E568BA}"/>
              </a:ext>
            </a:extLst>
          </p:cNvPr>
          <p:cNvSpPr/>
          <p:nvPr/>
        </p:nvSpPr>
        <p:spPr>
          <a:xfrm>
            <a:off x="-6002" y="6070600"/>
            <a:ext cx="2533302" cy="78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69366CF-5AEE-984E-9B57-E9A1FEC54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0600" y="1700362"/>
            <a:ext cx="50800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0D497AD-D48A-3D47-8BF4-9B79A2DA9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145" y="1700362"/>
            <a:ext cx="51562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5C95B3FA-B18E-6445-BDD4-6D6EA3993982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2B8C1FF-888E-DC47-BAF9-EE9D83A45AFF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524D9D3-44AB-C141-94E3-71C9C9877507}"/>
              </a:ext>
            </a:extLst>
          </p:cNvPr>
          <p:cNvSpPr/>
          <p:nvPr/>
        </p:nvSpPr>
        <p:spPr>
          <a:xfrm>
            <a:off x="1059182" y="5530225"/>
            <a:ext cx="5951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All other misalignments are as defined previously (slide 15).</a:t>
            </a:r>
            <a:endParaRPr lang="en-US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066CE9-7057-C048-89CF-4A8E9545DB98}"/>
              </a:ext>
            </a:extLst>
          </p:cNvPr>
          <p:cNvSpPr/>
          <p:nvPr/>
        </p:nvSpPr>
        <p:spPr>
          <a:xfrm>
            <a:off x="7192849" y="1415278"/>
            <a:ext cx="5951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4600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error bars = 90% confidence interval</a:t>
            </a:r>
            <a:endParaRPr lang="en-US" dirty="0">
              <a:solidFill>
                <a:srgbClr val="4600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91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090BEA-0140-F043-B5A8-6D80491F3342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Arc magnet misalignments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DC5DFAB9-F7B7-2746-BFFD-F3216FC36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859" y="1544849"/>
            <a:ext cx="53467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59D30A67-7BAD-1F47-AB99-9CC72CC02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4182" y="1532149"/>
            <a:ext cx="5156200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8D49B5F-9EAD-1249-881F-243ECAC8F912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E95F7E2-E0B5-9243-8AF9-DB1836F08C5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972DEE-BE90-4344-B215-919615D5E77A}"/>
              </a:ext>
            </a:extLst>
          </p:cNvPr>
          <p:cNvSpPr/>
          <p:nvPr/>
        </p:nvSpPr>
        <p:spPr>
          <a:xfrm>
            <a:off x="1059181" y="5530225"/>
            <a:ext cx="100570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All other misalignments are as defined previously (i.e. girder DX and DY = 150 𝜇m).</a:t>
            </a:r>
            <a:endParaRPr lang="en-US" sz="20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902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090BEA-0140-F043-B5A8-6D80491F3342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Arc magnet roll angles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2ADE786-C38A-DE44-84EA-E3B56C1C1B5C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5D5B147-AA83-D646-88EB-EE08C1554223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221EBD-9AD3-7440-B504-9577223EFA01}"/>
              </a:ext>
            </a:extLst>
          </p:cNvPr>
          <p:cNvSpPr/>
          <p:nvPr/>
        </p:nvSpPr>
        <p:spPr>
          <a:xfrm>
            <a:off x="1059182" y="5530225"/>
            <a:ext cx="59512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All other misalignments are as defined previously.</a:t>
            </a:r>
            <a:endParaRPr lang="en-US" sz="20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91AE4F-776B-304A-A72F-E33CD8C233FF}"/>
              </a:ext>
            </a:extLst>
          </p:cNvPr>
          <p:cNvSpPr/>
          <p:nvPr/>
        </p:nvSpPr>
        <p:spPr>
          <a:xfrm>
            <a:off x="1059182" y="927665"/>
            <a:ext cx="98060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Arc magnet roll angles of up 200 𝜇rad can be handled by the correction strategy. This could be extended beyond 200 𝜇rad if necessary.</a:t>
            </a:r>
            <a:endParaRPr lang="en-US" sz="20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12300" name="Picture 12">
            <a:extLst>
              <a:ext uri="{FF2B5EF4-FFF2-40B4-BE49-F238E27FC236}">
                <a16:creationId xmlns:a16="http://schemas.microsoft.com/office/drawing/2014/main" id="{AAE4EED3-0028-244C-82DA-5647FAB76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9278" y="1919969"/>
            <a:ext cx="4782922" cy="326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>
            <a:extLst>
              <a:ext uri="{FF2B5EF4-FFF2-40B4-BE49-F238E27FC236}">
                <a16:creationId xmlns:a16="http://schemas.microsoft.com/office/drawing/2014/main" id="{EC36E399-740B-1D4E-8A68-B8650C5E3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057" y="1919969"/>
            <a:ext cx="4854666" cy="326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990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090BEA-0140-F043-B5A8-6D80491F3342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Dipole misalignments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37BDFB-CE32-6945-9A1B-6BA1823660ED}"/>
              </a:ext>
            </a:extLst>
          </p:cNvPr>
          <p:cNvSpPr/>
          <p:nvPr/>
        </p:nvSpPr>
        <p:spPr>
          <a:xfrm>
            <a:off x="1059182" y="5530225"/>
            <a:ext cx="59512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All other misalignments are as defined previously.</a:t>
            </a:r>
            <a:endParaRPr lang="en-US" sz="20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2DF92-42E9-994A-A37C-48073913BD60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9BA148C-E1AA-0E4C-9EA0-5A05BC004B1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B5B9F522-D9C4-B847-8DAA-F847456996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4250" y="1553610"/>
            <a:ext cx="50927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D7878ADB-D548-8B45-8D82-2E140E6B6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728" y="1486374"/>
            <a:ext cx="5168900" cy="35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F3FDEF2-7EC9-3D47-843A-8B8FFDD264C9}"/>
              </a:ext>
            </a:extLst>
          </p:cNvPr>
          <p:cNvSpPr/>
          <p:nvPr/>
        </p:nvSpPr>
        <p:spPr>
          <a:xfrm>
            <a:off x="1059182" y="927665"/>
            <a:ext cx="9806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Transverse dipole misalignments have little influence on final emittances achievable.</a:t>
            </a:r>
            <a:endParaRPr lang="en-US" sz="20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308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B5D7E46F-4120-6C40-BE61-25EDBCD5F0F2}"/>
              </a:ext>
            </a:extLst>
          </p:cNvPr>
          <p:cNvGrpSpPr/>
          <p:nvPr/>
        </p:nvGrpSpPr>
        <p:grpSpPr>
          <a:xfrm>
            <a:off x="0" y="1069814"/>
            <a:ext cx="6427718" cy="4250742"/>
            <a:chOff x="335272" y="1656580"/>
            <a:chExt cx="5969527" cy="388945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0D2E4C1-54FC-F945-83E9-AC3A0723F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5272" y="1656580"/>
              <a:ext cx="5969527" cy="388945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067CA45-97A6-2648-AE2F-720203B131F7}"/>
                </a:ext>
              </a:extLst>
            </p:cNvPr>
            <p:cNvSpPr txBox="1"/>
            <p:nvPr/>
          </p:nvSpPr>
          <p:spPr>
            <a:xfrm>
              <a:off x="4020194" y="2354276"/>
              <a:ext cx="482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800000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IP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FBC03BF8-3B6D-D84F-982F-9F43A5EAE9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13570" y="2815941"/>
              <a:ext cx="170728" cy="1935673"/>
            </a:xfrm>
            <a:prstGeom prst="straightConnector1">
              <a:avLst/>
            </a:prstGeom>
            <a:ln w="3175" cmpd="sng">
              <a:solidFill>
                <a:srgbClr val="800000"/>
              </a:solidFill>
              <a:headEnd type="non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6B16A141-C923-D841-BC27-F0700AE2BA40}"/>
              </a:ext>
            </a:extLst>
          </p:cNvPr>
          <p:cNvSpPr txBox="1">
            <a:spLocks/>
          </p:cNvSpPr>
          <p:nvPr/>
        </p:nvSpPr>
        <p:spPr>
          <a:xfrm>
            <a:off x="188559" y="178345"/>
            <a:ext cx="11814882" cy="645991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dirty="0">
                <a:solidFill>
                  <a:srgbClr val="121C83"/>
                </a:solidFill>
              </a:rPr>
              <a:t>FCC-</a:t>
            </a:r>
            <a:r>
              <a:rPr lang="en-US" sz="3200" dirty="0" err="1">
                <a:solidFill>
                  <a:srgbClr val="121C83"/>
                </a:solidFill>
              </a:rPr>
              <a:t>ee</a:t>
            </a:r>
            <a:r>
              <a:rPr lang="en-US" sz="3200" dirty="0">
                <a:solidFill>
                  <a:srgbClr val="121C83"/>
                </a:solidFill>
              </a:rPr>
              <a:t> Emittance Tuning: Challenges &amp; Constraints</a:t>
            </a:r>
            <a:endParaRPr lang="en-US" sz="3000" kern="0" dirty="0">
              <a:solidFill>
                <a:srgbClr val="121C83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7E97AA-FD04-1449-9C34-917ECA6DFCE2}"/>
              </a:ext>
            </a:extLst>
          </p:cNvPr>
          <p:cNvSpPr txBox="1"/>
          <p:nvPr/>
        </p:nvSpPr>
        <p:spPr>
          <a:xfrm>
            <a:off x="6681231" y="1233281"/>
            <a:ext cx="4899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Challenges:</a:t>
            </a:r>
          </a:p>
          <a:p>
            <a:endParaRPr lang="en-US" b="1" dirty="0"/>
          </a:p>
          <a:p>
            <a:pPr marL="342900" indent="-342900">
              <a:buAutoNum type="arabicPeriod"/>
            </a:pPr>
            <a:r>
              <a:rPr lang="en-US" dirty="0"/>
              <a:t>Large beta function values makes us sensitive to field and misalignment errors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Small beta* means strong FF magnets, which in turn requires strong </a:t>
            </a:r>
            <a:r>
              <a:rPr lang="en-US" dirty="0" err="1"/>
              <a:t>sextupoles</a:t>
            </a:r>
            <a:r>
              <a:rPr lang="en-US" dirty="0"/>
              <a:t> for local chromaticity correction.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Small emittance ratio makes us sensitive to any coupling between the horizontal and vertical motion. </a:t>
            </a:r>
          </a:p>
        </p:txBody>
      </p:sp>
      <p:pic>
        <p:nvPicPr>
          <p:cNvPr id="21" name="Picture 20" descr="latex-image-1.pdf">
            <a:extLst>
              <a:ext uri="{FF2B5EF4-FFF2-40B4-BE49-F238E27FC236}">
                <a16:creationId xmlns:a16="http://schemas.microsoft.com/office/drawing/2014/main" id="{D1466D1C-D3D9-9D4F-B0A7-2F8D9550AF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022" b="79036"/>
          <a:stretch/>
        </p:blipFill>
        <p:spPr>
          <a:xfrm>
            <a:off x="4221271" y="2230306"/>
            <a:ext cx="1860874" cy="461665"/>
          </a:xfrm>
          <a:prstGeom prst="rect">
            <a:avLst/>
          </a:prstGeom>
        </p:spPr>
      </p:pic>
      <p:pic>
        <p:nvPicPr>
          <p:cNvPr id="22" name="Picture 21" descr="latex-image-1.pdf">
            <a:extLst>
              <a:ext uri="{FF2B5EF4-FFF2-40B4-BE49-F238E27FC236}">
                <a16:creationId xmlns:a16="http://schemas.microsoft.com/office/drawing/2014/main" id="{36AAA5F7-FE13-F343-91E5-59C7BE6F77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49639" r="45220" b="26411"/>
          <a:stretch/>
        </p:blipFill>
        <p:spPr>
          <a:xfrm>
            <a:off x="1352588" y="1334278"/>
            <a:ext cx="2684194" cy="52741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ABBB3F4-6F4A-2543-A601-70E890724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462" y="5516646"/>
            <a:ext cx="3901033" cy="338580"/>
          </a:xfrm>
          <a:prstGeom prst="rect">
            <a:avLst/>
          </a:prstGeom>
        </p:spPr>
      </p:pic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1CACA829-A850-CB4A-B919-62ABB7EB6FEE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Tessa Charles - FCC week 2020</a:t>
            </a:r>
          </a:p>
        </p:txBody>
      </p:sp>
      <p:pic>
        <p:nvPicPr>
          <p:cNvPr id="31" name="Picture 30" descr="Maps - Maps - University of Liverpool">
            <a:extLst>
              <a:ext uri="{FF2B5EF4-FFF2-40B4-BE49-F238E27FC236}">
                <a16:creationId xmlns:a16="http://schemas.microsoft.com/office/drawing/2014/main" id="{75B5FCE7-D81F-374D-8E2C-4C1D5B93C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725" y="6389896"/>
            <a:ext cx="1473475" cy="37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0AC37C3C-80D5-A04A-8A08-E5E4C1748EB2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1821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E7C773B-7C16-9748-A08B-5EF5BCA9CAD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176" y="6362507"/>
            <a:ext cx="428940" cy="42894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2D164A5-CE5F-7C45-9CE3-C8409A30B50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0116" y="6319028"/>
            <a:ext cx="1028992" cy="42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5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C509546-FACD-C947-BDBA-F1CD456469AE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IR magnets alignment - transverse misalignments (𝛥X and 𝛥Y)</a:t>
            </a:r>
          </a:p>
          <a:p>
            <a:endParaRPr lang="en-US" sz="320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9E79311-7C30-7147-BC87-B93A172815B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237300C-EB54-5243-9BCD-1AC8209AB1D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AB049B-99B5-9E4B-AA73-66A43A5FB4C8}"/>
              </a:ext>
            </a:extLst>
          </p:cNvPr>
          <p:cNvSpPr/>
          <p:nvPr/>
        </p:nvSpPr>
        <p:spPr>
          <a:xfrm>
            <a:off x="352124" y="499104"/>
            <a:ext cx="1118338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2000" dirty="0">
              <a:solidFill>
                <a:srgbClr val="00000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AU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IR magnet misalignments as indicated in table, and all other misalignments are as defined previously (slide 11).</a:t>
            </a:r>
            <a:endParaRPr lang="en-US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B78F7A-8CD8-D348-85A4-E9131DC647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151" y="1266374"/>
            <a:ext cx="4793017" cy="996778"/>
          </a:xfrm>
          <a:prstGeom prst="rect">
            <a:avLst/>
          </a:prstGeom>
        </p:spPr>
      </p:pic>
      <p:pic>
        <p:nvPicPr>
          <p:cNvPr id="19464" name="Picture 8">
            <a:extLst>
              <a:ext uri="{FF2B5EF4-FFF2-40B4-BE49-F238E27FC236}">
                <a16:creationId xmlns:a16="http://schemas.microsoft.com/office/drawing/2014/main" id="{F5B3007A-FC9D-5141-A885-067732B97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436430"/>
            <a:ext cx="5016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>
            <a:extLst>
              <a:ext uri="{FF2B5EF4-FFF2-40B4-BE49-F238E27FC236}">
                <a16:creationId xmlns:a16="http://schemas.microsoft.com/office/drawing/2014/main" id="{5B24848B-6C0F-C64A-A10F-D4E4DA967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24" y="2436430"/>
            <a:ext cx="54991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0162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C509546-FACD-C947-BDBA-F1CD456469AE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IR magnets alignment - transverse misalignments (𝛥X and 𝛥Y)</a:t>
            </a:r>
          </a:p>
          <a:p>
            <a:endParaRPr lang="en-US" sz="320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9E79311-7C30-7147-BC87-B93A172815B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237300C-EB54-5243-9BCD-1AC8209AB1D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AB049B-99B5-9E4B-AA73-66A43A5FB4C8}"/>
              </a:ext>
            </a:extLst>
          </p:cNvPr>
          <p:cNvSpPr/>
          <p:nvPr/>
        </p:nvSpPr>
        <p:spPr>
          <a:xfrm>
            <a:off x="352124" y="499104"/>
            <a:ext cx="1118338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2000" dirty="0">
              <a:solidFill>
                <a:srgbClr val="00000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AU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IR magnet misalignments as indicated in table, and all other misalignments are as defined previously (slide 11).</a:t>
            </a:r>
            <a:endParaRPr lang="en-US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B78F7A-8CD8-D348-85A4-E9131DC647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151" y="1266374"/>
            <a:ext cx="4793017" cy="996778"/>
          </a:xfrm>
          <a:prstGeom prst="rect">
            <a:avLst/>
          </a:prstGeom>
        </p:spPr>
      </p:pic>
      <p:pic>
        <p:nvPicPr>
          <p:cNvPr id="22538" name="Picture 10">
            <a:extLst>
              <a:ext uri="{FF2B5EF4-FFF2-40B4-BE49-F238E27FC236}">
                <a16:creationId xmlns:a16="http://schemas.microsoft.com/office/drawing/2014/main" id="{3CB97D4D-D185-9C40-B94F-64F0BFC0D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47" y="2488223"/>
            <a:ext cx="50038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0" name="Picture 12">
            <a:extLst>
              <a:ext uri="{FF2B5EF4-FFF2-40B4-BE49-F238E27FC236}">
                <a16:creationId xmlns:a16="http://schemas.microsoft.com/office/drawing/2014/main" id="{9606DC18-95AA-5343-A39E-9180F2585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850" y="2488223"/>
            <a:ext cx="4889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3593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C509546-FACD-C947-BDBA-F1CD456469AE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IR magnets alignment – roll angle (</a:t>
            </a:r>
            <a:r>
              <a:rPr lang="en-AU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𝛥PHI</a:t>
            </a:r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9E79311-7C30-7147-BC87-B93A172815B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237300C-EB54-5243-9BCD-1AC8209AB1D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478E4D-E316-7F43-AE39-248D13BF63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868" y="1296191"/>
            <a:ext cx="4680802" cy="100685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C43979F-1EA9-BE4A-991D-0F2B31B0AB05}"/>
              </a:ext>
            </a:extLst>
          </p:cNvPr>
          <p:cNvSpPr/>
          <p:nvPr/>
        </p:nvSpPr>
        <p:spPr>
          <a:xfrm>
            <a:off x="352124" y="499104"/>
            <a:ext cx="1118338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2000" dirty="0">
              <a:solidFill>
                <a:srgbClr val="00000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AU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IR magnet misalignments as indicated in table, and all other misalignments are as defined previously (slide 11).</a:t>
            </a:r>
            <a:endParaRPr lang="en-US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20484" name="Picture 4">
            <a:extLst>
              <a:ext uri="{FF2B5EF4-FFF2-40B4-BE49-F238E27FC236}">
                <a16:creationId xmlns:a16="http://schemas.microsoft.com/office/drawing/2014/main" id="{0DED4090-8132-2E45-839D-A749D5A8E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29" y="2513263"/>
            <a:ext cx="50673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>
            <a:extLst>
              <a:ext uri="{FF2B5EF4-FFF2-40B4-BE49-F238E27FC236}">
                <a16:creationId xmlns:a16="http://schemas.microsoft.com/office/drawing/2014/main" id="{28D1F79F-1DD4-E647-92BA-113FCC3A3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2513263"/>
            <a:ext cx="5016500" cy="344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6021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C509546-FACD-C947-BDBA-F1CD456469AE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IR magnets alignment – roll angle (</a:t>
            </a:r>
            <a:r>
              <a:rPr lang="en-AU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𝛥PHI</a:t>
            </a:r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9E79311-7C30-7147-BC87-B93A172815B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237300C-EB54-5243-9BCD-1AC8209AB1D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478E4D-E316-7F43-AE39-248D13BF63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0868" y="1296191"/>
            <a:ext cx="4680802" cy="100685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C43979F-1EA9-BE4A-991D-0F2B31B0AB05}"/>
              </a:ext>
            </a:extLst>
          </p:cNvPr>
          <p:cNvSpPr/>
          <p:nvPr/>
        </p:nvSpPr>
        <p:spPr>
          <a:xfrm>
            <a:off x="352124" y="499104"/>
            <a:ext cx="1118338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2000" dirty="0">
              <a:solidFill>
                <a:srgbClr val="00000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AU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IR magnet misalignments as indicated in table, and all other misalignments are as defined previously (slide 11).</a:t>
            </a:r>
            <a:endParaRPr lang="en-US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23558" name="Picture 6">
            <a:extLst>
              <a:ext uri="{FF2B5EF4-FFF2-40B4-BE49-F238E27FC236}">
                <a16:creationId xmlns:a16="http://schemas.microsoft.com/office/drawing/2014/main" id="{E62C2275-7E4F-6449-803F-B4C28F2E2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24" y="2433575"/>
            <a:ext cx="50038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2" name="Picture 10">
            <a:extLst>
              <a:ext uri="{FF2B5EF4-FFF2-40B4-BE49-F238E27FC236}">
                <a16:creationId xmlns:a16="http://schemas.microsoft.com/office/drawing/2014/main" id="{A1CF9470-69FE-EA4A-9815-899A1F6CA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816" y="2433575"/>
            <a:ext cx="4889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792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6A0049-243B-6A42-ACB4-41D77CF98CD7}"/>
              </a:ext>
            </a:extLst>
          </p:cNvPr>
          <p:cNvSpPr/>
          <p:nvPr/>
        </p:nvSpPr>
        <p:spPr>
          <a:xfrm>
            <a:off x="359035" y="550480"/>
            <a:ext cx="115945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2000" dirty="0">
              <a:solidFill>
                <a:srgbClr val="00000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AU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IR magnets and girders misalignments as indicated in tables, with all other misalignments are as defined on slide 11.</a:t>
            </a:r>
            <a:endParaRPr lang="en-US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E4ECA61-4ADA-F945-8391-F3BA96C1DB60}"/>
              </a:ext>
            </a:extLst>
          </p:cNvPr>
          <p:cNvSpPr txBox="1">
            <a:spLocks/>
          </p:cNvSpPr>
          <p:nvPr/>
        </p:nvSpPr>
        <p:spPr>
          <a:xfrm>
            <a:off x="352124" y="237026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IR magnets - longitudinal alignment </a:t>
            </a:r>
            <a:r>
              <a:rPr lang="en-AU" sz="3200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(𝛥S)</a:t>
            </a:r>
            <a:endParaRPr lang="en-US" sz="320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endParaRPr lang="en-US" sz="3200" dirty="0">
              <a:solidFill>
                <a:srgbClr val="0432FF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7BF9C8-AC3F-9541-A1FD-35CAD976A3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8697" y="1306743"/>
            <a:ext cx="4649861" cy="1235368"/>
          </a:xfrm>
          <a:prstGeom prst="rect">
            <a:avLst/>
          </a:prstGeom>
        </p:spPr>
      </p:pic>
      <p:pic>
        <p:nvPicPr>
          <p:cNvPr id="18434" name="Picture 2">
            <a:extLst>
              <a:ext uri="{FF2B5EF4-FFF2-40B4-BE49-F238E27FC236}">
                <a16:creationId xmlns:a16="http://schemas.microsoft.com/office/drawing/2014/main" id="{48DEAB13-DF1A-8B48-91B9-191F838EB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13" y="2743125"/>
            <a:ext cx="4833395" cy="330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>
            <a:extLst>
              <a:ext uri="{FF2B5EF4-FFF2-40B4-BE49-F238E27FC236}">
                <a16:creationId xmlns:a16="http://schemas.microsoft.com/office/drawing/2014/main" id="{E9D915D3-4048-7B4F-A7EE-8FCC5A9A4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435" y="2733727"/>
            <a:ext cx="4833395" cy="327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10BE4E2-1932-A648-9C13-1CB598994E87}"/>
              </a:ext>
            </a:extLst>
          </p:cNvPr>
          <p:cNvSpPr/>
          <p:nvPr/>
        </p:nvSpPr>
        <p:spPr>
          <a:xfrm>
            <a:off x="8318415" y="1227588"/>
            <a:ext cx="38735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2000" dirty="0">
              <a:solidFill>
                <a:srgbClr val="000000"/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r>
              <a:rPr lang="en-AU" sz="15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This data was taken from older simulation results, with different girder misalignment. Nevertheless, these results can be used to investigate the trends.</a:t>
            </a:r>
            <a:endParaRPr lang="en-US" sz="15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8234231-EE20-1D4E-8389-E10C0CD20C2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503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A090BEA-0140-F043-B5A8-6D80491F3342}"/>
              </a:ext>
            </a:extLst>
          </p:cNvPr>
          <p:cNvSpPr txBox="1">
            <a:spLocks/>
          </p:cNvSpPr>
          <p:nvPr/>
        </p:nvSpPr>
        <p:spPr>
          <a:xfrm>
            <a:off x="430791" y="388618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432FF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Next steps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3F157BD-B300-FF44-AF72-56EEAF1C9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0578"/>
            <a:ext cx="10923009" cy="5150389"/>
          </a:xfrm>
        </p:spPr>
        <p:txBody>
          <a:bodyPr/>
          <a:lstStyle/>
          <a:p>
            <a:r>
              <a:rPr lang="en-US" dirty="0"/>
              <a:t>Include solenoid misalignment into simulations</a:t>
            </a:r>
          </a:p>
          <a:p>
            <a:r>
              <a:rPr lang="en-US" dirty="0"/>
              <a:t>Establish the most realistic modelling for BPM errors </a:t>
            </a:r>
            <a:r>
              <a:rPr lang="en-US" sz="2000" dirty="0"/>
              <a:t>(e.g. non-linear responses, calibration measures for rotated BPMs, non-Gaussian BPM offset distributions)</a:t>
            </a:r>
          </a:p>
          <a:p>
            <a:r>
              <a:rPr lang="en-AU" dirty="0"/>
              <a:t>Investigate the few seeds that results in vertical emittances &gt; 2 pm rad</a:t>
            </a:r>
            <a:endParaRPr lang="en-US" dirty="0"/>
          </a:p>
          <a:p>
            <a:r>
              <a:rPr lang="en-US" dirty="0"/>
              <a:t>Apply correction technique to low energy, Z lattice</a:t>
            </a:r>
          </a:p>
          <a:p>
            <a:r>
              <a:rPr lang="en-US" dirty="0"/>
              <a:t>Local corrections for vertical dispersion at the IP</a:t>
            </a:r>
          </a:p>
          <a:p>
            <a:r>
              <a:rPr lang="en-US" dirty="0"/>
              <a:t>Determine how to apply corrections quickly</a:t>
            </a:r>
          </a:p>
          <a:p>
            <a:pPr lvl="1"/>
            <a:r>
              <a:rPr lang="en-AU" dirty="0"/>
              <a:t>LOCO is too slow on such a large machine </a:t>
            </a:r>
          </a:p>
          <a:p>
            <a:pPr lvl="1"/>
            <a:r>
              <a:rPr lang="en-AU" dirty="0"/>
              <a:t>AC dipole method may run into problems due to strong damping</a:t>
            </a:r>
            <a:endParaRPr lang="en-US" dirty="0"/>
          </a:p>
          <a:p>
            <a:r>
              <a:rPr lang="en-US" dirty="0"/>
              <a:t>Possible simulation of commissioning </a:t>
            </a:r>
          </a:p>
          <a:p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A60EA3B-BB00-0A48-B41B-E7609797FE8A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7D32CDA-5B0B-EB4E-9691-613968834DC5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3425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040F75C-0817-984A-A406-AD43F2CFADDD}"/>
              </a:ext>
            </a:extLst>
          </p:cNvPr>
          <p:cNvSpPr txBox="1">
            <a:spLocks/>
          </p:cNvSpPr>
          <p:nvPr/>
        </p:nvSpPr>
        <p:spPr>
          <a:xfrm>
            <a:off x="404196" y="270386"/>
            <a:ext cx="10923009" cy="6889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b="1" kern="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Summary</a:t>
            </a:r>
            <a:endParaRPr lang="en-US" sz="3200" kern="0" dirty="0">
              <a:solidFill>
                <a:srgbClr val="0432FF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10F8940-EBFA-964C-A322-E9BB9DB49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606" y="959335"/>
            <a:ext cx="10923009" cy="5931016"/>
          </a:xfrm>
        </p:spPr>
        <p:txBody>
          <a:bodyPr>
            <a:normAutofit/>
          </a:bodyPr>
          <a:lstStyle/>
          <a:p>
            <a:pPr marL="0" indent="0">
              <a:spcBef>
                <a:spcPts val="2200"/>
              </a:spcBef>
              <a:buNone/>
            </a:pPr>
            <a:r>
              <a:rPr lang="en-US" altLang="en-US" sz="21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In a simulation campaign, we systematically studied a wide combination of magnet tolerances for field errors, alignment of individual magnets as well as girders and the settings of the BPMs.</a:t>
            </a:r>
            <a:r>
              <a:rPr lang="en-US" altLang="en-US" sz="21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</a:p>
          <a:p>
            <a:pPr marL="0" indent="0">
              <a:spcBef>
                <a:spcPts val="2200"/>
              </a:spcBef>
              <a:buNone/>
            </a:pPr>
            <a:r>
              <a:rPr lang="en-US" altLang="en-US" sz="2100" dirty="0">
                <a:solidFill>
                  <a:srgbClr val="0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The correction algorithms developed in this context represent a powerful correction tools and lead to successful convergence for a large majority of the applied errors seeds. And, most importantly, the lead to values of coupling and emittances that lie within the requirements of the machine design. For a standard set of misalignments, the final median vertical emittance achieved is 0.086 pm rad and horizontal emittance of 1.835 nm rad (see slide 12 and 14).</a:t>
            </a:r>
          </a:p>
          <a:p>
            <a:pPr marL="0" indent="0">
              <a:spcBef>
                <a:spcPts val="2200"/>
              </a:spcBef>
              <a:buNone/>
            </a:pPr>
            <a:endParaRPr lang="en-US" sz="20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marL="0" indent="0">
              <a:spcBef>
                <a:spcPts val="2200"/>
              </a:spcBef>
              <a:buNone/>
            </a:pPr>
            <a:endParaRPr lang="en-US" sz="20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  <a:p>
            <a:pPr marL="0" indent="0">
              <a:spcBef>
                <a:spcPts val="2200"/>
              </a:spcBef>
              <a:buNone/>
            </a:pPr>
            <a:endParaRPr lang="en-US" sz="20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1AB62A4-3FF2-FF48-A9D8-41CBC146233A}"/>
              </a:ext>
            </a:extLst>
          </p:cNvPr>
          <p:cNvSpPr txBox="1">
            <a:spLocks/>
          </p:cNvSpPr>
          <p:nvPr/>
        </p:nvSpPr>
        <p:spPr>
          <a:xfrm>
            <a:off x="9252921" y="5336111"/>
            <a:ext cx="3333750" cy="6889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700" dirty="0">
                <a:solidFill>
                  <a:srgbClr val="002060"/>
                </a:solidFill>
              </a:rPr>
              <a:t>Thank you</a:t>
            </a:r>
            <a:endParaRPr lang="en-US" sz="3700" kern="0" dirty="0">
              <a:solidFill>
                <a:srgbClr val="002060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E2D39F1-6BCD-6D4A-A5A2-83FC41F27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196" y="-1310099"/>
            <a:ext cx="1051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43CC9D7B-1F25-C84F-98F3-B7C82034C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606" y="3639213"/>
            <a:ext cx="3897638" cy="274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5FD2FC27-8912-4640-90FD-F62165C34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440" y="3639213"/>
            <a:ext cx="3926191" cy="274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9594BA-CD8A-AF4D-973E-24C44B583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7465" y="3767068"/>
            <a:ext cx="2451100" cy="241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E5E30F-86EE-AC44-ADE6-F002951F97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1320" y="3786669"/>
            <a:ext cx="2438400" cy="241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7A26D8-027F-3A40-BECD-C6895A08F82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176" y="6362507"/>
            <a:ext cx="428940" cy="4289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576690B-C0F4-D947-91B1-162FA04F9AA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0116" y="6335120"/>
            <a:ext cx="1028992" cy="428939"/>
          </a:xfrm>
          <a:prstGeom prst="rect">
            <a:avLst/>
          </a:prstGeom>
        </p:spPr>
      </p:pic>
      <p:pic>
        <p:nvPicPr>
          <p:cNvPr id="17" name="Picture 16" descr="Maps - Maps - University of Liverpool">
            <a:extLst>
              <a:ext uri="{FF2B5EF4-FFF2-40B4-BE49-F238E27FC236}">
                <a16:creationId xmlns:a16="http://schemas.microsoft.com/office/drawing/2014/main" id="{F64EE3DA-BD51-C441-8CB1-772B0844D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725" y="6389896"/>
            <a:ext cx="1473475" cy="37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6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BAEF60E-C739-B440-9FB1-E8A1C7C6BF21}"/>
              </a:ext>
            </a:extLst>
          </p:cNvPr>
          <p:cNvSpPr/>
          <p:nvPr/>
        </p:nvSpPr>
        <p:spPr>
          <a:xfrm>
            <a:off x="0" y="5769693"/>
            <a:ext cx="12192000" cy="1088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96D3E0E-59C6-6743-83D8-3D8E16295B78}"/>
              </a:ext>
            </a:extLst>
          </p:cNvPr>
          <p:cNvSpPr txBox="1">
            <a:spLocks/>
          </p:cNvSpPr>
          <p:nvPr/>
        </p:nvSpPr>
        <p:spPr>
          <a:xfrm>
            <a:off x="4571388" y="1694299"/>
            <a:ext cx="2049933" cy="475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700" i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(during collisions)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4E761DF-7C84-3847-BD0F-3A5799889417}"/>
              </a:ext>
            </a:extLst>
          </p:cNvPr>
          <p:cNvSpPr txBox="1">
            <a:spLocks/>
          </p:cNvSpPr>
          <p:nvPr/>
        </p:nvSpPr>
        <p:spPr>
          <a:xfrm>
            <a:off x="4571388" y="2707044"/>
            <a:ext cx="2049933" cy="475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700" i="1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(during collisions)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F8E04B-7478-6343-B3E1-E9B5C2E4D399}"/>
              </a:ext>
            </a:extLst>
          </p:cNvPr>
          <p:cNvSpPr txBox="1">
            <a:spLocks/>
          </p:cNvSpPr>
          <p:nvPr/>
        </p:nvSpPr>
        <p:spPr>
          <a:xfrm>
            <a:off x="12315360" y="3791022"/>
            <a:ext cx="4927020" cy="2698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700"/>
              </a:lnSpc>
              <a:buNone/>
            </a:pPr>
            <a:r>
              <a:rPr lang="en-US" sz="21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Many thanks to:</a:t>
            </a:r>
          </a:p>
          <a:p>
            <a:pPr marL="0" indent="0">
              <a:lnSpc>
                <a:spcPts val="2700"/>
              </a:lnSpc>
              <a:buNone/>
            </a:pP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Rohan Dowd (AS), </a:t>
            </a:r>
            <a:r>
              <a:rPr lang="en-AU" sz="23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Masamitsu</a:t>
            </a: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23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Aiba</a:t>
            </a: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(PSI), </a:t>
            </a:r>
            <a:r>
              <a:rPr lang="en-US" sz="23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Katsunobu</a:t>
            </a: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23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Oide</a:t>
            </a: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(KEK), Thorsten </a:t>
            </a:r>
            <a:r>
              <a:rPr lang="en-US" sz="23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Hellert</a:t>
            </a: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(ALS), Ilya </a:t>
            </a:r>
            <a:r>
              <a:rPr lang="en-US" sz="23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Agapov</a:t>
            </a: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(DESY), Pedro Fernandes Tavares (MAX IV), Kent </a:t>
            </a:r>
            <a:r>
              <a:rPr lang="en-US" sz="23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Wooton</a:t>
            </a: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(APS), Bastian </a:t>
            </a:r>
            <a:r>
              <a:rPr lang="en-US" sz="23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Härer</a:t>
            </a: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(KEK), Liu Lin (LNLS), Simone Di </a:t>
            </a:r>
            <a:r>
              <a:rPr lang="en-US" sz="23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Mitri</a:t>
            </a: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</a:t>
            </a:r>
            <a:r>
              <a:rPr lang="en-US" sz="23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Elettra</a:t>
            </a:r>
            <a:r>
              <a:rPr lang="en-US" sz="23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), Jeff Corbett (SLAC), </a:t>
            </a:r>
            <a:r>
              <a:rPr lang="en-US" sz="2300" dirty="0">
                <a:solidFill>
                  <a:srgbClr val="262626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Bernhard Holzer (CERN)</a:t>
            </a:r>
            <a:endParaRPr lang="en-US" sz="2300" dirty="0"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B148255-6672-584C-A004-CE46D0BEE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59" y="178345"/>
            <a:ext cx="11814882" cy="645991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000" kern="0" dirty="0">
                <a:solidFill>
                  <a:srgbClr val="121C83"/>
                </a:solidFill>
              </a:rPr>
              <a:t>Natural </a:t>
            </a:r>
            <a:r>
              <a:rPr lang="en-US" sz="3000" kern="0" dirty="0" err="1">
                <a:solidFill>
                  <a:srgbClr val="121C83"/>
                </a:solidFill>
              </a:rPr>
              <a:t>chromaticities</a:t>
            </a:r>
            <a:r>
              <a:rPr lang="en-US" sz="3000" kern="0" dirty="0">
                <a:solidFill>
                  <a:srgbClr val="121C83"/>
                </a:solidFill>
              </a:rPr>
              <a:t> for a range of low emittance storage rings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7690C55-D191-0343-A077-0B462ECEEAA0}"/>
              </a:ext>
            </a:extLst>
          </p:cNvPr>
          <p:cNvSpPr txBox="1">
            <a:spLocks/>
          </p:cNvSpPr>
          <p:nvPr/>
        </p:nvSpPr>
        <p:spPr>
          <a:xfrm>
            <a:off x="194204" y="5680317"/>
            <a:ext cx="10946236" cy="10998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Many thanks to: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Rohan Dowd (AS), </a:t>
            </a:r>
            <a:r>
              <a:rPr lang="en-AU" sz="14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Masamitsu</a:t>
            </a: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14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Aiba</a:t>
            </a: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(PSI), </a:t>
            </a:r>
            <a:r>
              <a:rPr lang="en-US" sz="14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Katsunobu</a:t>
            </a: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</a:t>
            </a:r>
            <a:r>
              <a:rPr lang="en-US" sz="14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Oide</a:t>
            </a: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(KEK), Thorsten </a:t>
            </a:r>
            <a:r>
              <a:rPr lang="en-US" sz="14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Hellert</a:t>
            </a: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(ALS), Ilya </a:t>
            </a:r>
            <a:r>
              <a:rPr lang="en-US" sz="14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Agapov</a:t>
            </a: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(DESY), Pedro Fernandes Tavares (MAX IV), Kent </a:t>
            </a:r>
            <a:r>
              <a:rPr lang="en-US" sz="14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Wooton</a:t>
            </a: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(APS), Bastian </a:t>
            </a:r>
            <a:r>
              <a:rPr lang="en-US" sz="14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Härer</a:t>
            </a: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(KEK), Liu Lin (LNLS), Simone Di </a:t>
            </a:r>
            <a:r>
              <a:rPr lang="en-US" sz="14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Mitri</a:t>
            </a: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(</a:t>
            </a:r>
            <a:r>
              <a:rPr lang="en-US" sz="14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Elettra</a:t>
            </a:r>
            <a:r>
              <a:rPr lang="en-US" sz="14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), Jeff Corbett (SLAC), Bernhard Holzer (CERN), Ian Martin (Diamond)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5D94E2B-8D70-D947-B672-699C368912FE}"/>
              </a:ext>
            </a:extLst>
          </p:cNvPr>
          <p:cNvSpPr txBox="1">
            <a:spLocks/>
          </p:cNvSpPr>
          <p:nvPr/>
        </p:nvSpPr>
        <p:spPr>
          <a:xfrm>
            <a:off x="10179574" y="6395647"/>
            <a:ext cx="960866" cy="323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002C8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C1B0CB-5362-B74B-A5FD-81771B4ABF66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95B800F-105F-5943-A3FA-E737017EEADD}"/>
              </a:ext>
            </a:extLst>
          </p:cNvPr>
          <p:cNvGrpSpPr/>
          <p:nvPr/>
        </p:nvGrpSpPr>
        <p:grpSpPr>
          <a:xfrm>
            <a:off x="1863744" y="1015783"/>
            <a:ext cx="8764688" cy="4497637"/>
            <a:chOff x="1863744" y="1015783"/>
            <a:chExt cx="8764688" cy="449763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9E6AD3D-AE2E-B34C-8521-23CA170815EC}"/>
                </a:ext>
              </a:extLst>
            </p:cNvPr>
            <p:cNvGrpSpPr/>
            <p:nvPr/>
          </p:nvGrpSpPr>
          <p:grpSpPr>
            <a:xfrm>
              <a:off x="1863744" y="1015783"/>
              <a:ext cx="8764688" cy="4497637"/>
              <a:chOff x="1863744" y="1015783"/>
              <a:chExt cx="8764688" cy="4497637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09AB75E-51E6-854E-9C44-A1B7B5FFF66B}"/>
                  </a:ext>
                </a:extLst>
              </p:cNvPr>
              <p:cNvGrpSpPr/>
              <p:nvPr/>
            </p:nvGrpSpPr>
            <p:grpSpPr>
              <a:xfrm>
                <a:off x="8185270" y="3812645"/>
                <a:ext cx="2443162" cy="996168"/>
                <a:chOff x="8401481" y="2112962"/>
                <a:chExt cx="2443162" cy="996168"/>
              </a:xfrm>
            </p:grpSpPr>
            <p:pic>
              <p:nvPicPr>
                <p:cNvPr id="20" name="Content Placeholder 5">
                  <a:extLst>
                    <a:ext uri="{FF2B5EF4-FFF2-40B4-BE49-F238E27FC236}">
                      <a16:creationId xmlns:a16="http://schemas.microsoft.com/office/drawing/2014/main" id="{E2E373F5-C427-974A-ACA6-5DF8205C4C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401481" y="2112962"/>
                  <a:ext cx="284328" cy="365126"/>
                </a:xfrm>
                <a:prstGeom prst="rect">
                  <a:avLst/>
                </a:prstGeom>
              </p:spPr>
            </p:pic>
            <p:pic>
              <p:nvPicPr>
                <p:cNvPr id="21" name="Content Placeholder 5">
                  <a:extLst>
                    <a:ext uri="{FF2B5EF4-FFF2-40B4-BE49-F238E27FC236}">
                      <a16:creationId xmlns:a16="http://schemas.microsoft.com/office/drawing/2014/main" id="{A106E905-BBD8-ED4A-9CD3-DBA2F213CF6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446890" y="2438968"/>
                  <a:ext cx="238919" cy="256103"/>
                </a:xfrm>
                <a:prstGeom prst="rect">
                  <a:avLst/>
                </a:prstGeom>
              </p:spPr>
            </p:pic>
            <p:pic>
              <p:nvPicPr>
                <p:cNvPr id="22" name="Content Placeholder 5">
                  <a:extLst>
                    <a:ext uri="{FF2B5EF4-FFF2-40B4-BE49-F238E27FC236}">
                      <a16:creationId xmlns:a16="http://schemas.microsoft.com/office/drawing/2014/main" id="{E221A9C3-E2A3-4B4B-B59E-8F6E65411B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473878" y="2804221"/>
                  <a:ext cx="211931" cy="304909"/>
                </a:xfrm>
                <a:prstGeom prst="rect">
                  <a:avLst/>
                </a:prstGeom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A895B0CF-CC66-E047-8285-B13D4D609F4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774543" y="2117725"/>
                  <a:ext cx="812800" cy="177800"/>
                </a:xfrm>
                <a:prstGeom prst="rect">
                  <a:avLst/>
                </a:prstGeom>
              </p:spPr>
            </p:pic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7526EEB3-2D94-FC48-B88D-CB02B6DA58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787243" y="2778422"/>
                  <a:ext cx="2057400" cy="228600"/>
                </a:xfrm>
                <a:prstGeom prst="rect">
                  <a:avLst/>
                </a:prstGeom>
              </p:spPr>
            </p:pic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C7F824CE-878E-7148-BF90-4CB2FC66AB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774543" y="2439788"/>
                  <a:ext cx="2070100" cy="228600"/>
                </a:xfrm>
                <a:prstGeom prst="rect">
                  <a:avLst/>
                </a:prstGeom>
              </p:spPr>
            </p:pic>
          </p:grp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ED2EFBB4-AA8E-8548-A7CB-2E64282BD1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 rot="16200000">
                <a:off x="1228961" y="2603116"/>
                <a:ext cx="1665672" cy="396105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2F9C0E06-EC9E-FB49-B13C-B03A65AB9B3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767" t="6119" r="7623"/>
              <a:stretch/>
            </p:blipFill>
            <p:spPr>
              <a:xfrm>
                <a:off x="2258761" y="1015783"/>
                <a:ext cx="6038960" cy="4497637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E86C3AE-D44D-964D-9F67-23DB3FEFBC9D}"/>
                  </a:ext>
                </a:extLst>
              </p:cNvPr>
              <p:cNvSpPr/>
              <p:nvPr/>
            </p:nvSpPr>
            <p:spPr>
              <a:xfrm>
                <a:off x="2861953" y="3634005"/>
                <a:ext cx="463138" cy="3493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69123DF-A1FC-EA4B-A0AB-B82DA3269056}"/>
                </a:ext>
              </a:extLst>
            </p:cNvPr>
            <p:cNvSpPr/>
            <p:nvPr/>
          </p:nvSpPr>
          <p:spPr>
            <a:xfrm>
              <a:off x="3805530" y="3089937"/>
              <a:ext cx="1087103" cy="349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DE0E2C1-8A0F-964D-B5C4-4CC4C70CAD5B}"/>
                </a:ext>
              </a:extLst>
            </p:cNvPr>
            <p:cNvSpPr/>
            <p:nvPr/>
          </p:nvSpPr>
          <p:spPr>
            <a:xfrm>
              <a:off x="4405744" y="3169036"/>
              <a:ext cx="522514" cy="162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4917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9EA61C5-E4FB-E747-AD1C-DF9656714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798" y="903290"/>
            <a:ext cx="10312404" cy="51943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>
                <a:solidFill>
                  <a:srgbClr val="0055A0"/>
                </a:solidFill>
              </a:rPr>
              <a:t>Orbit correction: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accent1">
                    <a:lumMod val="10000"/>
                  </a:schemeClr>
                </a:solidFill>
              </a:rPr>
              <a:t>MICADO &amp; SVD from MAD-X</a:t>
            </a:r>
          </a:p>
          <a:p>
            <a:pPr marL="1133856" lvl="2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ym typeface="Wingdings"/>
              </a:rPr>
              <a:t>Hor. corrector at each QF, Vert. corrector at each QD</a:t>
            </a:r>
          </a:p>
          <a:p>
            <a:pPr marL="448056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500" dirty="0"/>
              <a:t>		1598 vertical </a:t>
            </a:r>
            <a:r>
              <a:rPr lang="en-US" sz="1500" dirty="0">
                <a:sym typeface="Wingdings"/>
              </a:rPr>
              <a:t>correctors / </a:t>
            </a:r>
            <a:r>
              <a:rPr lang="en-US" sz="1500" dirty="0"/>
              <a:t>1590 horizontal </a:t>
            </a:r>
            <a:r>
              <a:rPr lang="en-US" sz="1500" dirty="0">
                <a:sym typeface="Wingdings"/>
              </a:rPr>
              <a:t>correctors</a:t>
            </a:r>
          </a:p>
          <a:p>
            <a:pPr marL="1133856" lvl="2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ym typeface="Wingdings"/>
              </a:rPr>
              <a:t>BPM at each </a:t>
            </a:r>
            <a:r>
              <a:rPr lang="en-US" sz="1800" dirty="0" err="1">
                <a:sym typeface="Wingdings"/>
              </a:rPr>
              <a:t>quadrupole</a:t>
            </a:r>
            <a:endParaRPr lang="en-US" sz="1800" dirty="0">
              <a:sym typeface="Wingdings"/>
            </a:endParaRPr>
          </a:p>
          <a:p>
            <a:pPr marL="448056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500" dirty="0">
                <a:sym typeface="Wingdings"/>
              </a:rPr>
              <a:t>		</a:t>
            </a:r>
            <a:r>
              <a:rPr lang="en-US" sz="1500" dirty="0"/>
              <a:t>1598 BPMs vertical / 1590 BPMs horizontal  </a:t>
            </a:r>
          </a:p>
          <a:p>
            <a:pPr marL="448056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>
                <a:solidFill>
                  <a:srgbClr val="0055A0"/>
                </a:solidFill>
              </a:rPr>
              <a:t>Vertical dispersion and orbit: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Orbit Dispersion Free Steering (DFS)</a:t>
            </a:r>
            <a:br>
              <a:rPr lang="en-US" sz="1800" dirty="0"/>
            </a:br>
            <a:endParaRPr lang="en-US" sz="18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>
                <a:solidFill>
                  <a:srgbClr val="0055A0"/>
                </a:solidFill>
              </a:rPr>
              <a:t>Linear coupling: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800" dirty="0"/>
              <a:t>Coupling resonant driving terms (RDT)</a:t>
            </a:r>
          </a:p>
          <a:p>
            <a:pPr marL="1133856" lvl="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>
                <a:sym typeface="Wingdings"/>
              </a:rPr>
              <a:t>1 skew at each </a:t>
            </a:r>
            <a:r>
              <a:rPr lang="en-US" sz="1800" dirty="0" err="1">
                <a:sym typeface="Wingdings"/>
              </a:rPr>
              <a:t>sextupole</a:t>
            </a:r>
            <a:r>
              <a:rPr lang="en-US" sz="1800" dirty="0">
                <a:sym typeface="Wingdings"/>
              </a:rPr>
              <a:t> + skews correctors at the IP</a:t>
            </a:r>
            <a:br>
              <a:rPr lang="en-US" sz="1800" dirty="0">
                <a:sym typeface="Wingdings"/>
              </a:rPr>
            </a:br>
            <a:endParaRPr lang="en-US" sz="18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>
                <a:solidFill>
                  <a:srgbClr val="0055A0"/>
                </a:solidFill>
              </a:rPr>
              <a:t>Beta beating correction &amp; Horizontal dispersion via Response Matrix: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800" dirty="0" err="1"/>
              <a:t>Rematching</a:t>
            </a:r>
            <a:r>
              <a:rPr lang="en-US" sz="1800" dirty="0"/>
              <a:t> of the phase advance at the BPMs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ym typeface="Wingdings"/>
              </a:rPr>
              <a:t> </a:t>
            </a:r>
            <a:r>
              <a:rPr lang="en-US" sz="1800" dirty="0">
                <a:sym typeface="Wingdings"/>
              </a:rPr>
              <a:t>1 trim </a:t>
            </a:r>
            <a:r>
              <a:rPr lang="en-US" sz="1800" dirty="0" err="1">
                <a:sym typeface="Wingdings"/>
              </a:rPr>
              <a:t>quadrupole</a:t>
            </a:r>
            <a:r>
              <a:rPr lang="en-US" sz="1800" dirty="0">
                <a:sym typeface="Wingdings"/>
              </a:rPr>
              <a:t> at each </a:t>
            </a:r>
            <a:r>
              <a:rPr lang="en-US" sz="1800" dirty="0" err="1">
                <a:sym typeface="Wingdings"/>
              </a:rPr>
              <a:t>sextupole</a:t>
            </a:r>
            <a:endParaRPr lang="en-US" sz="1800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DFD585-D716-894A-849D-E472A2A93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572" y="2886711"/>
            <a:ext cx="2883931" cy="5563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02D52F-09A2-D343-A5B1-C1F9F585B4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5593" y="3739118"/>
            <a:ext cx="1755598" cy="871484"/>
          </a:xfrm>
          <a:prstGeom prst="rect">
            <a:avLst/>
          </a:prstGeom>
        </p:spPr>
      </p:pic>
      <p:pic>
        <p:nvPicPr>
          <p:cNvPr id="7" name="Picture 6" descr="latex-image-1.pdf">
            <a:extLst>
              <a:ext uri="{FF2B5EF4-FFF2-40B4-BE49-F238E27FC236}">
                <a16:creationId xmlns:a16="http://schemas.microsoft.com/office/drawing/2014/main" id="{1B5886D8-07E5-BE49-BAA1-97AD69A376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932" b="16553"/>
          <a:stretch/>
        </p:blipFill>
        <p:spPr>
          <a:xfrm>
            <a:off x="5967572" y="5021546"/>
            <a:ext cx="5779537" cy="137212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6362C7E-296C-D54F-A1D1-A6D1136AA03E}"/>
              </a:ext>
            </a:extLst>
          </p:cNvPr>
          <p:cNvSpPr/>
          <p:nvPr/>
        </p:nvSpPr>
        <p:spPr>
          <a:xfrm>
            <a:off x="-6002" y="90076"/>
            <a:ext cx="12192000" cy="687532"/>
          </a:xfrm>
          <a:prstGeom prst="rect">
            <a:avLst/>
          </a:prstGeom>
          <a:gradFill flip="none" rotWithShape="1">
            <a:gsLst>
              <a:gs pos="0">
                <a:srgbClr val="002C81"/>
              </a:gs>
              <a:gs pos="97000">
                <a:srgbClr val="084B81"/>
              </a:gs>
              <a:gs pos="65000">
                <a:srgbClr val="002C81"/>
              </a:gs>
            </a:gsLst>
            <a:lin ang="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2ECFA8C-BA1A-F145-A3D3-C490EB76EC88}"/>
              </a:ext>
            </a:extLst>
          </p:cNvPr>
          <p:cNvSpPr txBox="1">
            <a:spLocks/>
          </p:cNvSpPr>
          <p:nvPr/>
        </p:nvSpPr>
        <p:spPr>
          <a:xfrm>
            <a:off x="346122" y="197512"/>
            <a:ext cx="10923009" cy="81174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dirty="0">
                <a:solidFill>
                  <a:schemeClr val="bg1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Correction tools</a:t>
            </a:r>
            <a:endParaRPr lang="en-US" sz="3000" kern="0" dirty="0">
              <a:solidFill>
                <a:schemeClr val="bg1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9CBEBA4-C78F-4E49-AE08-6218AA3F3BF7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6D738A9-B06A-1342-B282-C0C17D4FC2B3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526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352DA6-E6F6-1149-9C5C-3A7BFBD4A4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2" r="5050"/>
          <a:stretch/>
        </p:blipFill>
        <p:spPr>
          <a:xfrm>
            <a:off x="174331" y="1267173"/>
            <a:ext cx="4486276" cy="24327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E000B2-108D-4C46-9231-EBE76779AC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4" r="16217"/>
          <a:stretch/>
        </p:blipFill>
        <p:spPr>
          <a:xfrm>
            <a:off x="4620618" y="1652936"/>
            <a:ext cx="3357563" cy="24327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E3F09A1-AC25-A943-8808-E46F00FA822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53" r="5149"/>
          <a:stretch/>
        </p:blipFill>
        <p:spPr>
          <a:xfrm>
            <a:off x="7995344" y="1137285"/>
            <a:ext cx="4002040" cy="243274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747DEEE-9F0E-4943-BC99-68C188FE3F83}"/>
              </a:ext>
            </a:extLst>
          </p:cNvPr>
          <p:cNvSpPr txBox="1">
            <a:spLocks/>
          </p:cNvSpPr>
          <p:nvPr/>
        </p:nvSpPr>
        <p:spPr>
          <a:xfrm>
            <a:off x="299597" y="4471446"/>
            <a:ext cx="9687365" cy="2775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7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 Misalignment randomly distributed via a Gaussian, truncated at 2.5 sigma.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7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- 2 independent DX and DY misalignments for each end of the girder, and which are used to calculate DTHETA and DPHI.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C63036D-0236-234A-8944-EBDD5807A3BC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EDB5C26-4EA9-F744-BA88-9DD8ADD6DE7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D63D32F-7953-A543-A37D-EF92507AA765}"/>
              </a:ext>
            </a:extLst>
          </p:cNvPr>
          <p:cNvSpPr txBox="1">
            <a:spLocks/>
          </p:cNvSpPr>
          <p:nvPr/>
        </p:nvSpPr>
        <p:spPr>
          <a:xfrm>
            <a:off x="188559" y="233242"/>
            <a:ext cx="11814882" cy="645991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00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Assigning misalignments</a:t>
            </a:r>
            <a:endParaRPr lang="en-US" sz="3000" kern="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871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49AC63F-8FA9-944A-BDEF-646973B49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234" y="1008309"/>
            <a:ext cx="10515600" cy="4550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Arc quadrupoles and </a:t>
            </a:r>
            <a:r>
              <a:rPr lang="en-US" sz="2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are misaligned relative to a girder misalignment, incorporating misalignment due to ∆</a:t>
            </a:r>
            <a:r>
              <a:rPr lang="en-US" sz="2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y</a:t>
            </a:r>
            <a:r>
              <a:rPr lang="en-US" sz="2000" baseline="-25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girder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and ∆𝛳.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512C454-82FE-8A49-857E-049905605900}"/>
              </a:ext>
            </a:extLst>
          </p:cNvPr>
          <p:cNvSpPr txBox="1">
            <a:spLocks/>
          </p:cNvSpPr>
          <p:nvPr/>
        </p:nvSpPr>
        <p:spPr>
          <a:xfrm>
            <a:off x="374472" y="5356264"/>
            <a:ext cx="10515600" cy="656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(not to scale)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BE8219-45F3-2947-B229-E5B49E9687F4}"/>
              </a:ext>
            </a:extLst>
          </p:cNvPr>
          <p:cNvGrpSpPr/>
          <p:nvPr/>
        </p:nvGrpSpPr>
        <p:grpSpPr>
          <a:xfrm>
            <a:off x="813396" y="2293304"/>
            <a:ext cx="5094965" cy="3184017"/>
            <a:chOff x="160826" y="2521494"/>
            <a:chExt cx="5487199" cy="3105815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3393D63-5714-2C48-8906-4AB2DCCFF9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9209" y="4486629"/>
              <a:ext cx="5223750" cy="480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2DFF99A-C17D-6A4E-8754-BD599847F4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988" y="4186182"/>
              <a:ext cx="806322" cy="19207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65A8892-24B6-7042-BCF7-7D0B86C39108}"/>
                </a:ext>
              </a:extLst>
            </p:cNvPr>
            <p:cNvSpPr/>
            <p:nvPr/>
          </p:nvSpPr>
          <p:spPr>
            <a:xfrm rot="221233">
              <a:off x="4259828" y="4614880"/>
              <a:ext cx="1040748" cy="312409"/>
            </a:xfrm>
            <a:prstGeom prst="rect">
              <a:avLst/>
            </a:prstGeom>
            <a:solidFill>
              <a:srgbClr val="61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610000"/>
                </a:solidFill>
                <a:highlight>
                  <a:srgbClr val="610000"/>
                </a:highlight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34F24CF-25D4-0648-AF61-1842697118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4925"/>
            <a:stretch/>
          </p:blipFill>
          <p:spPr>
            <a:xfrm>
              <a:off x="3317035" y="4518957"/>
              <a:ext cx="681389" cy="252126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44801B8-70B2-FE47-8552-2BA43D70CB17}"/>
                </a:ext>
              </a:extLst>
            </p:cNvPr>
            <p:cNvCxnSpPr>
              <a:cxnSpLocks/>
            </p:cNvCxnSpPr>
            <p:nvPr/>
          </p:nvCxnSpPr>
          <p:spPr>
            <a:xfrm>
              <a:off x="4149883" y="4497567"/>
              <a:ext cx="0" cy="210872"/>
            </a:xfrm>
            <a:prstGeom prst="straightConnector1">
              <a:avLst/>
            </a:prstGeom>
            <a:ln w="25400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B9DB97C-477F-9B4F-8FF3-097E419332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29437" y="4702310"/>
              <a:ext cx="317040" cy="2012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F6DC636-E5D8-844F-B262-E33A3D22E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0826" y="2521494"/>
              <a:ext cx="250928" cy="23579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7098EDA-6E42-2645-AF11-BC58DB8C92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99853" y="4086916"/>
              <a:ext cx="148172" cy="252028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F13E4EC-7C70-0C41-898F-773857F4066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0763" y="2689714"/>
              <a:ext cx="230" cy="25109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81C9A20-E1B9-B64C-A562-563B10BD90E8}"/>
                </a:ext>
              </a:extLst>
            </p:cNvPr>
            <p:cNvGrpSpPr/>
            <p:nvPr/>
          </p:nvGrpSpPr>
          <p:grpSpPr>
            <a:xfrm rot="21035963">
              <a:off x="1274456" y="2918299"/>
              <a:ext cx="3080426" cy="1082870"/>
              <a:chOff x="2523432" y="3074068"/>
              <a:chExt cx="4209488" cy="1272168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D337B80-7E4C-644C-83CB-88DD82072659}"/>
                  </a:ext>
                </a:extLst>
              </p:cNvPr>
              <p:cNvSpPr/>
              <p:nvPr/>
            </p:nvSpPr>
            <p:spPr>
              <a:xfrm>
                <a:off x="3757075" y="3838623"/>
                <a:ext cx="50400" cy="36702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FE4D572-75F5-6D47-B318-225BAA6CB296}"/>
                  </a:ext>
                </a:extLst>
              </p:cNvPr>
              <p:cNvSpPr/>
              <p:nvPr/>
            </p:nvSpPr>
            <p:spPr>
              <a:xfrm>
                <a:off x="5391441" y="3860393"/>
                <a:ext cx="50400" cy="36702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1D87CB4-B46C-894B-B63C-CB3E0C179D56}"/>
                  </a:ext>
                </a:extLst>
              </p:cNvPr>
              <p:cNvSpPr/>
              <p:nvPr/>
            </p:nvSpPr>
            <p:spPr>
              <a:xfrm>
                <a:off x="4605200" y="3493370"/>
                <a:ext cx="50400" cy="65420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D553F0A4-2DDC-9945-A2F3-88989F46ED3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11567"/>
              <a:stretch/>
            </p:blipFill>
            <p:spPr>
              <a:xfrm>
                <a:off x="2523432" y="3836470"/>
                <a:ext cx="894943" cy="256834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94869D2E-914E-FC4F-8869-DF38DA35B2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91309" y="3868328"/>
                <a:ext cx="941611" cy="274841"/>
              </a:xfrm>
              <a:prstGeom prst="rect">
                <a:avLst/>
              </a:prstGeom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902DDA8D-7984-D44D-8F18-7BE0D57578C5}"/>
                  </a:ext>
                </a:extLst>
              </p:cNvPr>
              <p:cNvSpPr/>
              <p:nvPr/>
            </p:nvSpPr>
            <p:spPr>
              <a:xfrm>
                <a:off x="3371301" y="4113750"/>
                <a:ext cx="2396669" cy="23248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4DFFB9D-D913-6A46-83A8-7DCB8DD506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74590" y="4215764"/>
                <a:ext cx="2820455" cy="1984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5FB51B6-E10C-0F44-935E-6F936F5F53F7}"/>
                  </a:ext>
                </a:extLst>
              </p:cNvPr>
              <p:cNvCxnSpPr>
                <a:cxnSpLocks/>
                <a:endCxn id="37" idx="1"/>
              </p:cNvCxnSpPr>
              <p:nvPr/>
            </p:nvCxnSpPr>
            <p:spPr>
              <a:xfrm flipV="1">
                <a:off x="3366572" y="3633218"/>
                <a:ext cx="274697" cy="1606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83CFDDF3-B1D8-3049-80C3-AEA9481B06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9425" y="3633217"/>
                <a:ext cx="0" cy="597087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C5B7F137-BC37-FF4D-B970-206349EB51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51680" y="3708513"/>
                <a:ext cx="0" cy="507251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D084CBCB-10FE-F344-816F-ACC19AE304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2941" y="3706963"/>
                <a:ext cx="261063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0411B2A1-C20E-E845-99AC-008C8EE5DF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44284" y="3296455"/>
                <a:ext cx="0" cy="921947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679B10D5-E0C0-5F44-B84E-DF7F48444B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17475" y="3291144"/>
                <a:ext cx="19986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53AF176A-C754-6D47-86FB-DCE0738815AC}"/>
                  </a:ext>
                </a:extLst>
              </p:cNvPr>
              <p:cNvSpPr/>
              <p:nvPr/>
            </p:nvSpPr>
            <p:spPr>
              <a:xfrm>
                <a:off x="3641269" y="3401686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5FA22BF-54DC-4D4C-A9A5-A257ED74BEFE}"/>
                  </a:ext>
                </a:extLst>
              </p:cNvPr>
              <p:cNvSpPr/>
              <p:nvPr/>
            </p:nvSpPr>
            <p:spPr>
              <a:xfrm>
                <a:off x="4495789" y="3074068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1EBE3EE0-D8E1-F145-9A65-CCCB9358893C}"/>
                  </a:ext>
                </a:extLst>
              </p:cNvPr>
              <p:cNvSpPr/>
              <p:nvPr/>
            </p:nvSpPr>
            <p:spPr>
              <a:xfrm>
                <a:off x="5285016" y="3502991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F81F16C-D2AF-FA48-9CE6-C9443C4D19AA}"/>
                </a:ext>
              </a:extLst>
            </p:cNvPr>
            <p:cNvCxnSpPr>
              <a:cxnSpLocks/>
            </p:cNvCxnSpPr>
            <p:nvPr/>
          </p:nvCxnSpPr>
          <p:spPr>
            <a:xfrm>
              <a:off x="1983536" y="4056620"/>
              <a:ext cx="0" cy="448068"/>
            </a:xfrm>
            <a:prstGeom prst="straightConnector1">
              <a:avLst/>
            </a:prstGeom>
            <a:ln w="25400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BD733CB-A8F2-8848-9382-16D28606F6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1071" y="4016518"/>
              <a:ext cx="2191809" cy="8824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3F1C9310-E852-3344-B201-2ACB4F8F380E}"/>
                </a:ext>
              </a:extLst>
            </p:cNvPr>
            <p:cNvSpPr/>
            <p:nvPr/>
          </p:nvSpPr>
          <p:spPr>
            <a:xfrm rot="969857">
              <a:off x="2483591" y="3956759"/>
              <a:ext cx="98090" cy="221433"/>
            </a:xfrm>
            <a:prstGeom prst="arc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8DA2FF2-87AA-F94F-A075-C13940219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749951" y="3948769"/>
              <a:ext cx="802383" cy="228470"/>
            </a:xfrm>
            <a:prstGeom prst="rect">
              <a:avLst/>
            </a:prstGeom>
          </p:spPr>
        </p:pic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83E77248-6FD7-7548-BF11-EEEE11F99DE2}"/>
                </a:ext>
              </a:extLst>
            </p:cNvPr>
            <p:cNvSpPr txBox="1">
              <a:spLocks/>
            </p:cNvSpPr>
            <p:nvPr/>
          </p:nvSpPr>
          <p:spPr>
            <a:xfrm>
              <a:off x="4467937" y="4971138"/>
              <a:ext cx="821559" cy="65617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400" dirty="0">
                  <a:solidFill>
                    <a:srgbClr val="6B0000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dipole</a:t>
              </a:r>
            </a:p>
          </p:txBody>
        </p: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D632B50A-EC18-324A-86A5-E96CAC65BAE3}"/>
                </a:ext>
              </a:extLst>
            </p:cNvPr>
            <p:cNvSpPr txBox="1">
              <a:spLocks/>
            </p:cNvSpPr>
            <p:nvPr/>
          </p:nvSpPr>
          <p:spPr>
            <a:xfrm>
              <a:off x="2275859" y="3584683"/>
              <a:ext cx="821559" cy="65617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girder</a:t>
              </a:r>
            </a:p>
          </p:txBody>
        </p:sp>
        <p:sp>
          <p:nvSpPr>
            <p:cNvPr id="23" name="Content Placeholder 2">
              <a:extLst>
                <a:ext uri="{FF2B5EF4-FFF2-40B4-BE49-F238E27FC236}">
                  <a16:creationId xmlns:a16="http://schemas.microsoft.com/office/drawing/2014/main" id="{913156B7-63AD-A749-A963-A3CBD6E69B2C}"/>
                </a:ext>
              </a:extLst>
            </p:cNvPr>
            <p:cNvSpPr txBox="1">
              <a:spLocks/>
            </p:cNvSpPr>
            <p:nvPr/>
          </p:nvSpPr>
          <p:spPr>
            <a:xfrm>
              <a:off x="2833513" y="2567275"/>
              <a:ext cx="1298417" cy="65617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400" dirty="0" err="1">
                  <a:solidFill>
                    <a:srgbClr val="6B0000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sextupoles</a:t>
              </a:r>
              <a:r>
                <a:rPr lang="en-US" sz="1400" dirty="0">
                  <a:solidFill>
                    <a:srgbClr val="6B0000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/ quadrupoles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0917FAB-097D-6849-A863-3252D1AA187E}"/>
              </a:ext>
            </a:extLst>
          </p:cNvPr>
          <p:cNvGrpSpPr/>
          <p:nvPr/>
        </p:nvGrpSpPr>
        <p:grpSpPr>
          <a:xfrm>
            <a:off x="6381910" y="2230161"/>
            <a:ext cx="5339818" cy="3136976"/>
            <a:chOff x="6144179" y="2518359"/>
            <a:chExt cx="5750902" cy="3046770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3843EE2-3DE0-624D-88D3-A9571DCC7F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6620" y="4495201"/>
              <a:ext cx="5628461" cy="925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0BD1F105-BA49-834D-8D75-7B3C8BC09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21190630">
              <a:off x="6790171" y="4289313"/>
              <a:ext cx="719265" cy="20151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394E14D6-30F9-5244-8347-DC77B04A5C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144179" y="2518359"/>
              <a:ext cx="244882" cy="242067"/>
            </a:xfrm>
            <a:prstGeom prst="rect">
              <a:avLst/>
            </a:prstGeom>
          </p:spPr>
        </p:pic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3C7016D-1667-6740-B045-E15943A32B61}"/>
                </a:ext>
              </a:extLst>
            </p:cNvPr>
            <p:cNvGrpSpPr/>
            <p:nvPr/>
          </p:nvGrpSpPr>
          <p:grpSpPr>
            <a:xfrm rot="275894">
              <a:off x="9962237" y="4477601"/>
              <a:ext cx="1907391" cy="462820"/>
              <a:chOff x="6200125" y="4692734"/>
              <a:chExt cx="2571937" cy="506553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7AA9A60A-04E7-7349-BA90-3FD6607D9DBA}"/>
                  </a:ext>
                </a:extLst>
              </p:cNvPr>
              <p:cNvSpPr/>
              <p:nvPr/>
            </p:nvSpPr>
            <p:spPr>
              <a:xfrm>
                <a:off x="6200125" y="4771665"/>
                <a:ext cx="1422212" cy="427622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610000"/>
                  </a:solidFill>
                  <a:highlight>
                    <a:srgbClr val="610000"/>
                  </a:highlight>
                </a:endParaRPr>
              </a:p>
            </p:txBody>
          </p: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A9EEA401-82C3-924E-8271-453E8C5025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18563" y="4692734"/>
                <a:ext cx="2344" cy="282018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9F06D491-A139-2E40-8BA2-2E14EA556B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4681" y="4967450"/>
                <a:ext cx="19245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FEBE01FA-EE94-6E42-831F-C1AEC4A7B1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929029" y="4758057"/>
                <a:ext cx="843033" cy="204922"/>
              </a:xfrm>
              <a:prstGeom prst="rect">
                <a:avLst/>
              </a:prstGeom>
            </p:spPr>
          </p:pic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EA36FB-6889-A84C-9270-A5095250437F}"/>
                </a:ext>
              </a:extLst>
            </p:cNvPr>
            <p:cNvGrpSpPr/>
            <p:nvPr/>
          </p:nvGrpSpPr>
          <p:grpSpPr>
            <a:xfrm rot="21190630">
              <a:off x="7164458" y="3694601"/>
              <a:ext cx="3042096" cy="962908"/>
              <a:chOff x="2576262" y="3941583"/>
              <a:chExt cx="4101979" cy="1053895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00C15FC3-4B0B-BB46-903E-D7E0E9A46C78}"/>
                  </a:ext>
                </a:extLst>
              </p:cNvPr>
              <p:cNvSpPr/>
              <p:nvPr/>
            </p:nvSpPr>
            <p:spPr>
              <a:xfrm>
                <a:off x="3371301" y="3941583"/>
                <a:ext cx="2396669" cy="105389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4C461897-A764-7347-9182-3D937421FF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9425" y="4231150"/>
                <a:ext cx="17205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861BF3AB-328F-7040-B8BC-7B8E613F58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04128" y="4231150"/>
                <a:ext cx="0" cy="244517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E4C4F6AF-638C-AF44-BD75-B553F24469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40255" y="4450240"/>
                <a:ext cx="0" cy="288775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36F76AA9-B16A-6E45-8CD9-149BC27AD9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3338" y="4338450"/>
                <a:ext cx="0" cy="133127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7AF521E6-30A1-0F4B-BE21-E573ECD578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49040" y="4343956"/>
                <a:ext cx="19986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B8C0D5E4-7229-3E48-88AA-D92ECD093A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00546" y="4451730"/>
                <a:ext cx="2700000" cy="1984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B3091AEA-C852-BE42-8F16-AC1A2D6DC3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76262" y="4133534"/>
                <a:ext cx="768428" cy="204916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755B30EE-D3A5-EC46-9CAE-CFBB35424F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05367" y="4388114"/>
                <a:ext cx="872874" cy="220615"/>
              </a:xfrm>
              <a:prstGeom prst="rect">
                <a:avLst/>
              </a:prstGeom>
            </p:spPr>
          </p:pic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B2214BA8-DBE6-FC4E-AE2A-0604BA6216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37311" y="4475667"/>
                <a:ext cx="0" cy="220580"/>
              </a:xfrm>
              <a:prstGeom prst="straightConnector1">
                <a:avLst/>
              </a:prstGeom>
              <a:ln w="25400"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A219E00-6D8B-1440-B8DD-70BE537BE9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50211" y="4732621"/>
                <a:ext cx="19986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6EBFD4D-7A9D-B94B-8E08-EA6CC8D44AB9}"/>
                  </a:ext>
                </a:extLst>
              </p:cNvPr>
              <p:cNvSpPr/>
              <p:nvPr/>
            </p:nvSpPr>
            <p:spPr>
              <a:xfrm>
                <a:off x="3698864" y="4015251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92F6F58F-DB45-D04F-8D24-B1E4A78F76FF}"/>
                  </a:ext>
                </a:extLst>
              </p:cNvPr>
              <p:cNvSpPr/>
              <p:nvPr/>
            </p:nvSpPr>
            <p:spPr>
              <a:xfrm>
                <a:off x="4476831" y="4122357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2D4C1D71-A7E0-3349-B675-11B6CFFB46A1}"/>
                  </a:ext>
                </a:extLst>
              </p:cNvPr>
              <p:cNvSpPr/>
              <p:nvPr/>
            </p:nvSpPr>
            <p:spPr>
              <a:xfrm>
                <a:off x="5280570" y="4489655"/>
                <a:ext cx="272141" cy="463063"/>
              </a:xfrm>
              <a:prstGeom prst="rect">
                <a:avLst/>
              </a:prstGeom>
              <a:solidFill>
                <a:srgbClr val="61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Content Placeholder 2">
              <a:extLst>
                <a:ext uri="{FF2B5EF4-FFF2-40B4-BE49-F238E27FC236}">
                  <a16:creationId xmlns:a16="http://schemas.microsoft.com/office/drawing/2014/main" id="{962B8C30-B070-EA45-BDDE-0EC74E50A2F9}"/>
                </a:ext>
              </a:extLst>
            </p:cNvPr>
            <p:cNvSpPr txBox="1">
              <a:spLocks/>
            </p:cNvSpPr>
            <p:nvPr/>
          </p:nvSpPr>
          <p:spPr>
            <a:xfrm>
              <a:off x="10128946" y="4908958"/>
              <a:ext cx="821559" cy="65617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400" dirty="0">
                  <a:solidFill>
                    <a:srgbClr val="6B0000"/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dipole</a:t>
              </a:r>
            </a:p>
          </p:txBody>
        </p:sp>
        <p:sp>
          <p:nvSpPr>
            <p:cNvPr id="47" name="Content Placeholder 2">
              <a:extLst>
                <a:ext uri="{FF2B5EF4-FFF2-40B4-BE49-F238E27FC236}">
                  <a16:creationId xmlns:a16="http://schemas.microsoft.com/office/drawing/2014/main" id="{11D9F49D-FBD5-6B42-A356-5C39D6BC5A61}"/>
                </a:ext>
              </a:extLst>
            </p:cNvPr>
            <p:cNvSpPr txBox="1">
              <a:spLocks/>
            </p:cNvSpPr>
            <p:nvPr/>
          </p:nvSpPr>
          <p:spPr>
            <a:xfrm>
              <a:off x="8209389" y="3446778"/>
              <a:ext cx="821559" cy="65617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MU Sans Serif Medium" panose="02000603000000000000" pitchFamily="2" charset="0"/>
                  <a:ea typeface="CMU Sans Serif Medium" panose="02000603000000000000" pitchFamily="2" charset="0"/>
                  <a:cs typeface="CMU Sans Serif Medium" panose="02000603000000000000" pitchFamily="2" charset="0"/>
                </a:rPr>
                <a:t>girder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18ED4709-BFAE-F94F-80AF-805D9797F0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72963" y="2726106"/>
              <a:ext cx="230" cy="25109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7" name="Picture 66">
            <a:extLst>
              <a:ext uri="{FF2B5EF4-FFF2-40B4-BE49-F238E27FC236}">
                <a16:creationId xmlns:a16="http://schemas.microsoft.com/office/drawing/2014/main" id="{9845522C-F337-D940-B1E9-6B27EF387E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60307" y="3848341"/>
            <a:ext cx="137580" cy="258374"/>
          </a:xfrm>
          <a:prstGeom prst="rect">
            <a:avLst/>
          </a:prstGeom>
        </p:spPr>
      </p:pic>
      <p:sp>
        <p:nvSpPr>
          <p:cNvPr id="68" name="Title 1">
            <a:extLst>
              <a:ext uri="{FF2B5EF4-FFF2-40B4-BE49-F238E27FC236}">
                <a16:creationId xmlns:a16="http://schemas.microsoft.com/office/drawing/2014/main" id="{9F3485BA-9E0A-CC41-B448-36AAD0B6E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34" y="365125"/>
            <a:ext cx="10677566" cy="1325563"/>
          </a:xfrm>
        </p:spPr>
        <p:txBody>
          <a:bodyPr/>
          <a:lstStyle/>
          <a:p>
            <a:r>
              <a:rPr lang="en-US" sz="300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Assigning girder misalignments</a:t>
            </a:r>
            <a:endParaRPr lang="en-US" sz="3000" dirty="0">
              <a:solidFill>
                <a:srgbClr val="0432FF"/>
              </a:solidFill>
            </a:endParaRPr>
          </a:p>
        </p:txBody>
      </p:sp>
      <p:sp>
        <p:nvSpPr>
          <p:cNvPr id="71" name="Footer Placeholder 4">
            <a:extLst>
              <a:ext uri="{FF2B5EF4-FFF2-40B4-BE49-F238E27FC236}">
                <a16:creationId xmlns:a16="http://schemas.microsoft.com/office/drawing/2014/main" id="{9990D448-068E-0B42-9F96-7231FA19AF80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72" name="Slide Number Placeholder 5">
            <a:extLst>
              <a:ext uri="{FF2B5EF4-FFF2-40B4-BE49-F238E27FC236}">
                <a16:creationId xmlns:a16="http://schemas.microsoft.com/office/drawing/2014/main" id="{A673E231-9C75-804A-80EB-03E8B2D1AFCA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09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50C577-E5E8-4148-93D5-1B521E26B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2" y="1066670"/>
            <a:ext cx="8406965" cy="265483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828F369-76AB-104A-913E-7160022DB9C7}"/>
              </a:ext>
            </a:extLst>
          </p:cNvPr>
          <p:cNvSpPr/>
          <p:nvPr/>
        </p:nvSpPr>
        <p:spPr>
          <a:xfrm>
            <a:off x="4171950" y="6343650"/>
            <a:ext cx="4429125" cy="514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CC97C6A-B3B8-8341-BDD9-CBE62A28E974}"/>
              </a:ext>
            </a:extLst>
          </p:cNvPr>
          <p:cNvSpPr txBox="1">
            <a:spLocks/>
          </p:cNvSpPr>
          <p:nvPr/>
        </p:nvSpPr>
        <p:spPr>
          <a:xfrm>
            <a:off x="1981200" y="-96043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solidFill>
                <a:srgbClr val="011893"/>
              </a:solidFill>
              <a:latin typeface="CMU Serif Roman" panose="02000603000000000000" pitchFamily="2" charset="0"/>
              <a:ea typeface="CMU Serif Roman" panose="02000603000000000000" pitchFamily="2" charset="0"/>
              <a:cs typeface="CMU Serif Roman" panose="02000603000000000000" pitchFamily="2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5355A7E-C7B7-024C-AE7B-A6FE9A6E8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584" y="167665"/>
            <a:ext cx="10923009" cy="78954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432FF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Assigning misalignments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1580D1-0C64-DA46-ACCD-EE6186BE54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2" r="5050"/>
          <a:stretch/>
        </p:blipFill>
        <p:spPr>
          <a:xfrm>
            <a:off x="578642" y="3939838"/>
            <a:ext cx="4096252" cy="22212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D01B4E-2FBC-C047-9205-4BAE854AD79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54" r="16217"/>
          <a:stretch/>
        </p:blipFill>
        <p:spPr>
          <a:xfrm>
            <a:off x="4926802" y="4325601"/>
            <a:ext cx="3065666" cy="22212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516BE08-362D-E94D-B7E1-1127336432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53" r="5149"/>
          <a:stretch/>
        </p:blipFill>
        <p:spPr>
          <a:xfrm>
            <a:off x="8357557" y="3809950"/>
            <a:ext cx="3654114" cy="222125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552DADF-D74B-2F45-B699-CF4D64A8C433}"/>
              </a:ext>
            </a:extLst>
          </p:cNvPr>
          <p:cNvSpPr/>
          <p:nvPr/>
        </p:nvSpPr>
        <p:spPr>
          <a:xfrm>
            <a:off x="-6002" y="6070600"/>
            <a:ext cx="2533302" cy="78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1A0EC7C-6912-9F42-944A-F5C19D7E050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406E9F4-1B92-B44B-842F-112B486816BE}"/>
              </a:ext>
            </a:extLst>
          </p:cNvPr>
          <p:cNvSpPr/>
          <p:nvPr/>
        </p:nvSpPr>
        <p:spPr>
          <a:xfrm>
            <a:off x="6293223" y="1362434"/>
            <a:ext cx="489995" cy="5201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579B63E-2165-854D-A4C3-7C24E9626B5F}"/>
              </a:ext>
            </a:extLst>
          </p:cNvPr>
          <p:cNvSpPr/>
          <p:nvPr/>
        </p:nvSpPr>
        <p:spPr>
          <a:xfrm>
            <a:off x="5021825" y="1362434"/>
            <a:ext cx="531520" cy="5558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F6BC60-67C5-B640-9046-21F58D560491}"/>
              </a:ext>
            </a:extLst>
          </p:cNvPr>
          <p:cNvSpPr/>
          <p:nvPr/>
        </p:nvSpPr>
        <p:spPr>
          <a:xfrm>
            <a:off x="5021825" y="2375955"/>
            <a:ext cx="531520" cy="5558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0D27EFC-A4F9-6040-AD5E-EEB63DA8FF0A}"/>
              </a:ext>
            </a:extLst>
          </p:cNvPr>
          <p:cNvCxnSpPr/>
          <p:nvPr/>
        </p:nvCxnSpPr>
        <p:spPr>
          <a:xfrm flipH="1">
            <a:off x="5530183" y="660889"/>
            <a:ext cx="856329" cy="78909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E4B3065-8C76-CA40-8BC6-5F886783ACF2}"/>
              </a:ext>
            </a:extLst>
          </p:cNvPr>
          <p:cNvCxnSpPr>
            <a:cxnSpLocks/>
          </p:cNvCxnSpPr>
          <p:nvPr/>
        </p:nvCxnSpPr>
        <p:spPr>
          <a:xfrm flipH="1">
            <a:off x="5553345" y="755521"/>
            <a:ext cx="833167" cy="177382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F3A671F-1834-DD4E-ADE5-66E53C2F3D66}"/>
              </a:ext>
            </a:extLst>
          </p:cNvPr>
          <p:cNvCxnSpPr>
            <a:cxnSpLocks/>
          </p:cNvCxnSpPr>
          <p:nvPr/>
        </p:nvCxnSpPr>
        <p:spPr>
          <a:xfrm flipH="1">
            <a:off x="6409674" y="763416"/>
            <a:ext cx="23161" cy="5840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1D994C3-98A0-754E-B61A-C252963C5D08}"/>
              </a:ext>
            </a:extLst>
          </p:cNvPr>
          <p:cNvSpPr txBox="1"/>
          <p:nvPr/>
        </p:nvSpPr>
        <p:spPr>
          <a:xfrm>
            <a:off x="6338483" y="447440"/>
            <a:ext cx="2292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Possibly still too tight</a:t>
            </a:r>
          </a:p>
        </p:txBody>
      </p:sp>
    </p:spTree>
    <p:extLst>
      <p:ext uri="{BB962C8B-B14F-4D97-AF65-F5344CB8AC3E}">
        <p14:creationId xmlns:p14="http://schemas.microsoft.com/office/powerpoint/2010/main" val="117199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18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1475D33-6F3A-AD41-A0DC-B93B6220E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201" y="2100354"/>
            <a:ext cx="4887517" cy="336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C6FD09-2A86-3543-9DBF-2393083AA799}"/>
              </a:ext>
            </a:extLst>
          </p:cNvPr>
          <p:cNvSpPr txBox="1"/>
          <p:nvPr/>
        </p:nvSpPr>
        <p:spPr>
          <a:xfrm>
            <a:off x="5480550" y="2340606"/>
            <a:ext cx="1515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Switch on </a:t>
            </a:r>
            <a:b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</a:br>
            <a:r>
              <a:rPr lang="en-US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endParaRPr lang="en-US" i="1" dirty="0">
              <a:solidFill>
                <a:schemeClr val="tx1">
                  <a:lumMod val="65000"/>
                  <a:lumOff val="35000"/>
                </a:schemeClr>
              </a:solidFill>
              <a:latin typeface="CMU Sans Serif Medium" panose="02000603000000000000" pitchFamily="2" charset="0"/>
              <a:ea typeface="CMU Sans Serif Medium" panose="02000603000000000000" pitchFamily="2" charset="0"/>
              <a:cs typeface="CMU Sans Serif Medium" panose="02000603000000000000" pitchFamily="2" charset="0"/>
            </a:endParaRP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5ECAC0C9-CE65-8348-9428-21DED50577E6}"/>
              </a:ext>
            </a:extLst>
          </p:cNvPr>
          <p:cNvSpPr/>
          <p:nvPr/>
        </p:nvSpPr>
        <p:spPr>
          <a:xfrm>
            <a:off x="5718696" y="3131805"/>
            <a:ext cx="627687" cy="312007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D1B6383-4716-E54F-B336-011F3B25D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191" y="232033"/>
            <a:ext cx="10923009" cy="78954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432FF"/>
                </a:solidFill>
              </a:rPr>
              <a:t>The starting situation....</a:t>
            </a:r>
            <a:endParaRPr lang="en-US" sz="3200" dirty="0">
              <a:solidFill>
                <a:srgbClr val="0432FF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DF3BD-87F4-1D40-854A-B3D5891600E2}"/>
              </a:ext>
            </a:extLst>
          </p:cNvPr>
          <p:cNvSpPr txBox="1"/>
          <p:nvPr/>
        </p:nvSpPr>
        <p:spPr>
          <a:xfrm>
            <a:off x="1295515" y="1247600"/>
            <a:ext cx="4294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Orbit correction</a:t>
            </a:r>
          </a:p>
          <a:p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+DFS (</a:t>
            </a:r>
            <a:r>
              <a:rPr lang="en-US" sz="2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off)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0BEC2-5F52-8D48-9E9A-6AE6F293C293}"/>
              </a:ext>
            </a:extLst>
          </p:cNvPr>
          <p:cNvSpPr txBox="1"/>
          <p:nvPr/>
        </p:nvSpPr>
        <p:spPr>
          <a:xfrm>
            <a:off x="7540353" y="1247600"/>
            <a:ext cx="3821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Dispersion and coupling correction (</a:t>
            </a:r>
            <a:r>
              <a:rPr lang="en-US" sz="2000" dirty="0" err="1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sextupoles</a:t>
            </a:r>
            <a:r>
              <a:rPr lang="en-US" sz="2000" dirty="0">
                <a:latin typeface="CMU Sans Serif Medium" panose="02000603000000000000" pitchFamily="2" charset="0"/>
                <a:ea typeface="CMU Sans Serif Medium" panose="02000603000000000000" pitchFamily="2" charset="0"/>
                <a:cs typeface="CMU Sans Serif Medium" panose="02000603000000000000" pitchFamily="2" charset="0"/>
              </a:rPr>
              <a:t> on)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3B5FF64-1C4E-AE4C-9ECA-1A857FDD3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4305" y="1966080"/>
            <a:ext cx="5157494" cy="348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E04B21D-3B17-BB4B-B536-E39A82BBDBF1}"/>
              </a:ext>
            </a:extLst>
          </p:cNvPr>
          <p:cNvSpPr/>
          <p:nvPr/>
        </p:nvSpPr>
        <p:spPr>
          <a:xfrm>
            <a:off x="-6002" y="6070600"/>
            <a:ext cx="2533302" cy="78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4487C1-0C28-7047-8DD5-71F9F74BC75D}"/>
              </a:ext>
            </a:extLst>
          </p:cNvPr>
          <p:cNvSpPr/>
          <p:nvPr/>
        </p:nvSpPr>
        <p:spPr>
          <a:xfrm>
            <a:off x="9931503" y="6070600"/>
            <a:ext cx="2533302" cy="78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3BC2A654-DB35-774F-AB7E-8B4ED0D44ADA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432ABB6-8DD9-3B49-B0EA-F32F7CFEBDF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70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>
            <a:extLst>
              <a:ext uri="{FF2B5EF4-FFF2-40B4-BE49-F238E27FC236}">
                <a16:creationId xmlns:a16="http://schemas.microsoft.com/office/drawing/2014/main" id="{CACCAA86-EB57-FF4E-B88D-A97492FD5A00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346410" y="1212366"/>
            <a:ext cx="10035232" cy="5513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171450" marR="0" lvl="0" indent="-171450" algn="l" defTabSz="914400" rtl="0" eaLnBrk="0" fontAlgn="base" latinLnBrk="0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500" b="1" i="0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Sextupoles</a:t>
            </a:r>
            <a:r>
              <a:rPr kumimoji="0" lang="en-US" altLang="en-US" sz="1500" b="1" i="0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strengths set to zero. </a:t>
            </a: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500" b="0" i="0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Gradient errors applied</a:t>
            </a:r>
          </a:p>
          <a:p>
            <a:pPr marL="1085850" lvl="2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500" b="0" i="0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Weighted beta-beat correction was performed and tune re-matched. </a:t>
            </a:r>
          </a:p>
          <a:p>
            <a:pPr marL="1085850" lvl="2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500" b="0" i="0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Sextupole</a:t>
            </a:r>
            <a:r>
              <a:rPr kumimoji="0" lang="en-US" altLang="en-US" sz="1500" b="0" i="0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and dipole field errors introduced.</a:t>
            </a:r>
          </a:p>
          <a:p>
            <a:pPr marL="1085850" lvl="2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500" b="0" i="0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Weighted beta-beat correction was performed and tune re-matched.</a:t>
            </a: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Misalignments applied to all magnets and girders. </a:t>
            </a:r>
          </a:p>
          <a:p>
            <a:pPr marL="1085850" lvl="2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Tune re-matched to the nominal tune, and orbit correction performed. </a:t>
            </a:r>
          </a:p>
          <a:p>
            <a:pPr marL="1085850" lvl="2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Beta-beat correction applied, and if needed orbit corrected and tune rematched. </a:t>
            </a:r>
          </a:p>
          <a:p>
            <a:pPr marL="1085850" lvl="2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Coupling correction, followed by beta-beat correction and coupling correction.</a:t>
            </a:r>
          </a:p>
          <a:p>
            <a:pPr lvl="2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500" dirty="0">
              <a:latin typeface="Calibri" panose="020F0502020204030204" pitchFamily="34" charset="0"/>
              <a:ea typeface="CMU Sans Serif Medium" panose="02000603000000000000" pitchFamily="2" charset="0"/>
              <a:cs typeface="Calibri" panose="020F0502020204030204" pitchFamily="34" charset="0"/>
            </a:endParaRPr>
          </a:p>
          <a:p>
            <a:pPr marL="171450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b="1" dirty="0" err="1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Sextupoles</a:t>
            </a:r>
            <a:r>
              <a:rPr lang="en-US" altLang="en-US" sz="1500" b="1" dirty="0">
                <a:latin typeface="Calibri" panose="020F0502020204030204" pitchFamily="34" charset="0"/>
                <a:ea typeface="CMU Sans Serif Medium" panose="02000603000000000000" pitchFamily="2" charset="0"/>
                <a:cs typeface="Calibri" panose="020F0502020204030204" pitchFamily="34" charset="0"/>
              </a:rPr>
              <a:t> set to 10% of their design strength</a:t>
            </a:r>
          </a:p>
          <a:p>
            <a:pPr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500" dirty="0"/>
              <a:t>	(details on next slide)</a:t>
            </a:r>
            <a:endParaRPr lang="en-US" altLang="en-US" sz="1500" b="1" dirty="0">
              <a:latin typeface="Calibri" panose="020F0502020204030204" pitchFamily="34" charset="0"/>
              <a:ea typeface="CMU Sans Serif Medium" panose="02000603000000000000" pitchFamily="2" charset="0"/>
              <a:cs typeface="Calibri" panose="020F0502020204030204" pitchFamily="34" charset="0"/>
            </a:endParaRPr>
          </a:p>
          <a:p>
            <a:pPr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500" b="1" dirty="0">
              <a:latin typeface="Calibri" panose="020F0502020204030204" pitchFamily="34" charset="0"/>
              <a:ea typeface="CMU Sans Serif Medium" panose="02000603000000000000" pitchFamily="2" charset="0"/>
              <a:cs typeface="Calibri" panose="020F0502020204030204" pitchFamily="34" charset="0"/>
            </a:endParaRPr>
          </a:p>
          <a:p>
            <a:pPr marL="171450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500" b="1" dirty="0">
                <a:latin typeface="Calibri" panose="020F0502020204030204" pitchFamily="34" charset="0"/>
                <a:cs typeface="Calibri" panose="020F0502020204030204" pitchFamily="34" charset="0"/>
              </a:rPr>
              <a:t>Final correction</a:t>
            </a: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(at 100% </a:t>
            </a:r>
            <a:r>
              <a:rPr lang="en-US" altLang="en-US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alt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strength) </a:t>
            </a:r>
          </a:p>
          <a:p>
            <a:pPr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500" dirty="0"/>
              <a:t>	(details on next slide)</a:t>
            </a:r>
            <a:endParaRPr lang="en-US" sz="1500" b="1" dirty="0"/>
          </a:p>
          <a:p>
            <a:pPr marL="171450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17145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US" altLang="en-US" sz="1500" b="0" i="0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ea typeface="CMU Sans Serif Medium" panose="02000603000000000000" pitchFamily="2" charset="0"/>
              <a:cs typeface="Calibri" panose="020F0502020204030204" pitchFamily="34" charset="0"/>
            </a:endParaRPr>
          </a:p>
        </p:txBody>
      </p:sp>
      <p:sp>
        <p:nvSpPr>
          <p:cNvPr id="18" name="Rectangle 7">
            <a:extLst>
              <a:ext uri="{FF2B5EF4-FFF2-40B4-BE49-F238E27FC236}">
                <a16:creationId xmlns:a16="http://schemas.microsoft.com/office/drawing/2014/main" id="{EFF0EE91-ABD1-174C-9684-5F84C915A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2367" y="-862292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378A5344-A055-114C-8EB9-5D6147C6D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6748" y="-1638718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34B155-8EA3-BE4E-A88F-3718C1D15130}"/>
              </a:ext>
            </a:extLst>
          </p:cNvPr>
          <p:cNvSpPr/>
          <p:nvPr/>
        </p:nvSpPr>
        <p:spPr>
          <a:xfrm>
            <a:off x="-6002" y="6070600"/>
            <a:ext cx="2533302" cy="787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5DD45A9B-D586-4544-8779-A7328BE60F6D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Tessa Charles - FCC week 2020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DE445D1-5A7D-9541-AD5E-0E65A55190C2}"/>
              </a:ext>
            </a:extLst>
          </p:cNvPr>
          <p:cNvSpPr txBox="1">
            <a:spLocks/>
          </p:cNvSpPr>
          <p:nvPr/>
        </p:nvSpPr>
        <p:spPr>
          <a:xfrm>
            <a:off x="339125" y="255074"/>
            <a:ext cx="10923009" cy="78954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432FF"/>
                </a:solidFill>
              </a:rPr>
              <a:t>Correction Strategy (1/2)</a:t>
            </a:r>
            <a:endParaRPr lang="en-US" sz="3200" dirty="0">
              <a:solidFill>
                <a:srgbClr val="0432FF"/>
              </a:solidFill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pic>
        <p:nvPicPr>
          <p:cNvPr id="26" name="Picture 25" descr="Maps - Maps - University of Liverpool">
            <a:extLst>
              <a:ext uri="{FF2B5EF4-FFF2-40B4-BE49-F238E27FC236}">
                <a16:creationId xmlns:a16="http://schemas.microsoft.com/office/drawing/2014/main" id="{F6976BEB-E8AB-4A43-8178-F306554D5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725" y="6389896"/>
            <a:ext cx="1473475" cy="37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2118CD5C-EDAE-494B-A16C-B590C00A721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1821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2F0CF4-36C2-FC49-8E99-401647B48B84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CF2BA61-5E4A-334A-8618-DC54C6ABDA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176" y="6362507"/>
            <a:ext cx="428940" cy="42894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78DD970-1EE3-2E4F-8530-E3B8DA4B88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0116" y="6319028"/>
            <a:ext cx="1028992" cy="42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139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6630</TotalTime>
  <Words>2588</Words>
  <Application>Microsoft Macintosh PowerPoint</Application>
  <PresentationFormat>Widescreen</PresentationFormat>
  <Paragraphs>339</Paragraphs>
  <Slides>26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23</vt:i4>
      </vt:variant>
      <vt:variant>
        <vt:lpstr>Slide Titles</vt:lpstr>
      </vt:variant>
      <vt:variant>
        <vt:i4>26</vt:i4>
      </vt:variant>
    </vt:vector>
  </HeadingPairs>
  <TitlesOfParts>
    <vt:vector size="57" baseType="lpstr">
      <vt:lpstr>Arial</vt:lpstr>
      <vt:lpstr>Calibri</vt:lpstr>
      <vt:lpstr>Calibri Light</vt:lpstr>
      <vt:lpstr>CMU Bright Roman</vt:lpstr>
      <vt:lpstr>CMU Sans Serif Medium</vt:lpstr>
      <vt:lpstr>CMU Sans Serif Medium</vt:lpstr>
      <vt:lpstr>CMU Serif Roman</vt:lpstr>
      <vt:lpstr>CMU Serif Roman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Emittance tuning simulations  and next steps</vt:lpstr>
      <vt:lpstr>PowerPoint Presentation</vt:lpstr>
      <vt:lpstr>Natural chromaticities for a range of low emittance storage rings </vt:lpstr>
      <vt:lpstr>PowerPoint Presentation</vt:lpstr>
      <vt:lpstr>PowerPoint Presentation</vt:lpstr>
      <vt:lpstr>Assigning girder misalignments</vt:lpstr>
      <vt:lpstr>Assigning misalignments</vt:lpstr>
      <vt:lpstr>The starting situation....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emittance tuning results</dc:title>
  <dc:creator>Charles, Tessa</dc:creator>
  <cp:lastModifiedBy>Charles, Tessa</cp:lastModifiedBy>
  <cp:revision>123</cp:revision>
  <dcterms:created xsi:type="dcterms:W3CDTF">2020-11-02T11:59:19Z</dcterms:created>
  <dcterms:modified xsi:type="dcterms:W3CDTF">2020-11-09T18:41:23Z</dcterms:modified>
</cp:coreProperties>
</file>