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68" r:id="rId2"/>
    <p:sldId id="269" r:id="rId3"/>
    <p:sldId id="270" r:id="rId4"/>
    <p:sldId id="271" r:id="rId5"/>
    <p:sldId id="260" r:id="rId6"/>
    <p:sldId id="267" r:id="rId7"/>
    <p:sldId id="272" r:id="rId8"/>
    <p:sldId id="273" r:id="rId9"/>
    <p:sldId id="275" r:id="rId10"/>
    <p:sldId id="274" r:id="rId11"/>
    <p:sldId id="276" r:id="rId12"/>
    <p:sldId id="277" r:id="rId13"/>
    <p:sldId id="265" r:id="rId14"/>
    <p:sldId id="261" r:id="rId15"/>
    <p:sldId id="278" r:id="rId16"/>
    <p:sldId id="279" r:id="rId17"/>
    <p:sldId id="280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CC00CC"/>
    <a:srgbClr val="008000"/>
    <a:srgbClr val="3399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33" autoAdjust="0"/>
    <p:restoredTop sz="94660"/>
  </p:normalViewPr>
  <p:slideViewPr>
    <p:cSldViewPr>
      <p:cViewPr varScale="1">
        <p:scale>
          <a:sx n="62" d="100"/>
          <a:sy n="62" d="100"/>
        </p:scale>
        <p:origin x="528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7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4301D8-AE9B-4F04-B6AD-A6FF4FAC203B}" type="datetimeFigureOut">
              <a:rPr lang="en-US" smtClean="0"/>
              <a:pPr/>
              <a:t>6/15/2020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17ECA-EC36-4DA8-8C98-26182AB982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92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608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511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03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1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94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855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6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72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84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74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54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864EB-8988-4074-B86E-820F62319F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25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11" Type="http://schemas.openxmlformats.org/officeDocument/2006/relationships/image" Target="../media/image7.jpe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6.jpe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7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7.jpe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0.emf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0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8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Updates on the impact of fringe fields on corrector strength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Thomas Pugnat, Barbara </a:t>
            </a:r>
            <a:r>
              <a:rPr lang="en-US" sz="2000" dirty="0" err="1" smtClean="0"/>
              <a:t>Dalena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A. Simona, L. Bonaventura</a:t>
            </a:r>
          </a:p>
          <a:p>
            <a:r>
              <a:rPr lang="en-US" sz="2000" dirty="0" smtClean="0"/>
              <a:t>R. De Maria, V. K. </a:t>
            </a:r>
            <a:r>
              <a:rPr lang="en-US" sz="2000" dirty="0" err="1" smtClean="0"/>
              <a:t>Berglyd</a:t>
            </a:r>
            <a:r>
              <a:rPr lang="en-US" sz="2000" dirty="0" smtClean="0"/>
              <a:t> Olsen, R. </a:t>
            </a:r>
            <a:r>
              <a:rPr lang="en-US" sz="2000" dirty="0" err="1" smtClean="0"/>
              <a:t>Tomás</a:t>
            </a:r>
            <a:r>
              <a:rPr lang="en-US" sz="2000" dirty="0" smtClean="0"/>
              <a:t>, E. H.  Maclean, O. </a:t>
            </a:r>
            <a:r>
              <a:rPr lang="en-US" sz="2000" dirty="0" err="1" smtClean="0"/>
              <a:t>Napoly</a:t>
            </a:r>
            <a:r>
              <a:rPr lang="en-US" sz="2000" dirty="0" smtClean="0"/>
              <a:t>, C. </a:t>
            </a:r>
            <a:r>
              <a:rPr lang="en-US" sz="2000" dirty="0" err="1" smtClean="0"/>
              <a:t>Lorin</a:t>
            </a:r>
            <a:r>
              <a:rPr lang="en-US" sz="2000" dirty="0" smtClean="0"/>
              <a:t>, S. </a:t>
            </a:r>
            <a:r>
              <a:rPr lang="en-US" sz="2000" dirty="0" err="1" smtClean="0"/>
              <a:t>Izquierdo</a:t>
            </a:r>
            <a:r>
              <a:rPr lang="en-US" sz="2000" dirty="0" smtClean="0"/>
              <a:t> Bermudez, 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endParaRPr lang="en-US" sz="2000" dirty="0"/>
          </a:p>
        </p:txBody>
      </p:sp>
      <p:pic>
        <p:nvPicPr>
          <p:cNvPr id="4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2" y="41944"/>
            <a:ext cx="1150112" cy="938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530" y="44624"/>
            <a:ext cx="861198" cy="98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21372"/>
            <a:ext cx="2083433" cy="8366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0040"/>
            <a:ext cx="1714500" cy="8686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496" y="6001829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5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2509" y="1052747"/>
            <a:ext cx="4187723" cy="23989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HE+Heads</a:t>
            </a:r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Lie2 </a:t>
            </a:r>
            <a:endParaRPr lang="en-US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10" name="Straight Connector 9"/>
          <p:cNvCxnSpPr>
            <a:cxnSpLocks noChangeAspect="1"/>
          </p:cNvCxnSpPr>
          <p:nvPr/>
        </p:nvCxnSpPr>
        <p:spPr>
          <a:xfrm flipH="1">
            <a:off x="4427984" y="1052736"/>
            <a:ext cx="1" cy="1944216"/>
          </a:xfrm>
          <a:prstGeom prst="line">
            <a:avLst/>
          </a:prstGeom>
          <a:ln w="317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 noChangeAspect="1"/>
          </p:cNvCxnSpPr>
          <p:nvPr/>
        </p:nvCxnSpPr>
        <p:spPr>
          <a:xfrm flipH="1">
            <a:off x="4724400" y="1052736"/>
            <a:ext cx="1" cy="1944216"/>
          </a:xfrm>
          <a:prstGeom prst="line">
            <a:avLst/>
          </a:prstGeom>
          <a:ln w="3175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 noChangeAspect="1"/>
          </p:cNvCxnSpPr>
          <p:nvPr/>
        </p:nvCxnSpPr>
        <p:spPr>
          <a:xfrm flipH="1">
            <a:off x="4572000" y="1124744"/>
            <a:ext cx="1" cy="1944216"/>
          </a:xfrm>
          <a:prstGeom prst="line">
            <a:avLst/>
          </a:prstGeom>
          <a:ln w="317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644008" y="3501008"/>
            <a:ext cx="1575792" cy="0"/>
          </a:xfrm>
          <a:prstGeom prst="straightConnector1">
            <a:avLst/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124200" y="3501008"/>
            <a:ext cx="1447801" cy="0"/>
          </a:xfrm>
          <a:prstGeom prst="straightConnector1">
            <a:avLst/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360071" y="3859861"/>
                <a:ext cx="2149114" cy="6495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𝑛𝑐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1.42</m:t>
                          </m:r>
                        </m:sub>
                        <m:sup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  <m:e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2,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0071" y="3859861"/>
                <a:ext cx="2149114" cy="6495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860032" y="3825044"/>
                <a:ext cx="2088457" cy="6495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𝑐𝑠</m:t>
                          </m:r>
                        </m:sub>
                      </m:sSub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1.62</m:t>
                          </m:r>
                        </m:sup>
                        <m:e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2,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3825044"/>
                <a:ext cx="2088457" cy="64953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907704" y="4652404"/>
                <a:ext cx="2601481" cy="6495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6,</m:t>
                              </m:r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𝑛𝑐</m:t>
                              </m:r>
                            </m:sub>
                          </m:sSub>
                        </m:e>
                      </m:acc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 =</m:t>
                      </m:r>
                      <m:nary>
                        <m:nary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1.42</m:t>
                          </m:r>
                        </m:sub>
                        <m:sup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  <m:e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2,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𝑛𝑐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4652404"/>
                <a:ext cx="2601481" cy="64953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860032" y="4652404"/>
                <a:ext cx="2513509" cy="6495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6,</m:t>
                              </m:r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𝑐𝑠</m:t>
                              </m:r>
                            </m:sub>
                          </m:sSub>
                        </m:e>
                      </m:acc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 =</m:t>
                      </m:r>
                      <m:nary>
                        <m:nary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1.62</m:t>
                          </m:r>
                        </m:sup>
                        <m:e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2,</m:t>
                                  </m:r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𝑐𝑠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4652404"/>
                <a:ext cx="2513509" cy="64953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6588224" y="2237963"/>
            <a:ext cx="2304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Longer magnets has same Heads of prototype with longer body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323528" y="1412776"/>
            <a:ext cx="2225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HL-LHC MQXF prototype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435518" y="5661248"/>
                <a:ext cx="4272965" cy="2770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𝑚𝑞𝑥𝑓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6,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𝑚𝑞𝑥𝑓</m:t>
                            </m:r>
                          </m:sub>
                        </m:sSub>
                      </m:e>
                    </m:acc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𝑏𝑜𝑑𝑦</m:t>
                        </m:r>
                      </m:sub>
                    </m:sSub>
                    <m:acc>
                      <m:accPr>
                        <m:chr m:val="̅"/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6,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𝑏𝑜𝑑𝑦</m:t>
                            </m:r>
                          </m:sub>
                        </m:sSub>
                      </m:e>
                    </m:acc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𝑐𝑠</m:t>
                        </m:r>
                      </m:sub>
                    </m:sSub>
                    <m:acc>
                      <m:accPr>
                        <m:chr m:val="̅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6,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𝑐𝑠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6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𝑛𝑐</m:t>
                        </m:r>
                      </m:sub>
                    </m:sSub>
                    <m:acc>
                      <m:accPr>
                        <m:chr m:val="̅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6,</m:t>
                            </m:r>
                            <m:r>
                              <a:rPr lang="fr-FR" sz="1600" b="0" i="1" smtClean="0">
                                <a:latin typeface="Cambria Math" panose="02040503050406030204" pitchFamily="18" charset="0"/>
                              </a:rPr>
                              <m:t>𝑛𝑐</m:t>
                            </m:r>
                          </m:sub>
                        </m:sSub>
                      </m:e>
                    </m:acc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5518" y="5661248"/>
                <a:ext cx="4272965" cy="277064"/>
              </a:xfrm>
              <a:prstGeom prst="rect">
                <a:avLst/>
              </a:prstGeom>
              <a:blipFill>
                <a:blip r:embed="rId7"/>
                <a:stretch>
                  <a:fillRect l="-1714" t="-20000" b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107504" y="4015352"/>
            <a:ext cx="2114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Heads: Non Connector 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7380312" y="4015352"/>
            <a:ext cx="1452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Connector Side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3375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4624"/>
            <a:ext cx="7067128" cy="11430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HE+Heads</a:t>
            </a:r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vs </a:t>
            </a:r>
            <a:r>
              <a:rPr lang="en-US" sz="3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HE+Heads</a:t>
            </a:r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Lie2</a:t>
            </a:r>
            <a:endParaRPr lang="en-US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17" y="1394893"/>
            <a:ext cx="5040563" cy="3330251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355057"/>
              </p:ext>
            </p:extLst>
          </p:nvPr>
        </p:nvGraphicFramePr>
        <p:xfrm>
          <a:off x="323529" y="3051077"/>
          <a:ext cx="3384375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>
                  <a:extLst>
                    <a:ext uri="{9D8B030D-6E8A-4147-A177-3AD203B41FA5}">
                      <a16:colId xmlns:a16="http://schemas.microsoft.com/office/drawing/2014/main" val="3521393577"/>
                    </a:ext>
                  </a:extLst>
                </a:gridCol>
                <a:gridCol w="1320147">
                  <a:extLst>
                    <a:ext uri="{9D8B030D-6E8A-4147-A177-3AD203B41FA5}">
                      <a16:colId xmlns:a16="http://schemas.microsoft.com/office/drawing/2014/main" val="4281900884"/>
                    </a:ext>
                  </a:extLst>
                </a:gridCol>
                <a:gridCol w="1128125">
                  <a:extLst>
                    <a:ext uri="{9D8B030D-6E8A-4147-A177-3AD203B41FA5}">
                      <a16:colId xmlns:a16="http://schemas.microsoft.com/office/drawing/2014/main" val="1816352048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NC (0.341 m) [units]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CS (0.4 m) [units]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8245643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HE+Heads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-0.0250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8.943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442188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439570"/>
              </p:ext>
            </p:extLst>
          </p:nvPr>
        </p:nvGraphicFramePr>
        <p:xfrm>
          <a:off x="323528" y="1596813"/>
          <a:ext cx="3384375" cy="1166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3521393577"/>
                    </a:ext>
                  </a:extLst>
                </a:gridCol>
                <a:gridCol w="1320146">
                  <a:extLst>
                    <a:ext uri="{9D8B030D-6E8A-4147-A177-3AD203B41FA5}">
                      <a16:colId xmlns:a16="http://schemas.microsoft.com/office/drawing/2014/main" val="4281900884"/>
                    </a:ext>
                  </a:extLst>
                </a:gridCol>
                <a:gridCol w="1128125">
                  <a:extLst>
                    <a:ext uri="{9D8B030D-6E8A-4147-A177-3AD203B41FA5}">
                      <a16:colId xmlns:a16="http://schemas.microsoft.com/office/drawing/2014/main" val="1816352048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b6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NC (0.581 m) [units]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CS (0.62 m) [units]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8245643"/>
                  </a:ext>
                </a:extLst>
              </a:tr>
              <a:tr h="4231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HE+Heads</a:t>
                      </a:r>
                      <a:r>
                        <a:rPr lang="en-US" sz="1400" dirty="0" smtClean="0"/>
                        <a:t> Lie2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-1.0303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4.8663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442188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5536" y="5157192"/>
            <a:ext cx="80648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CC00CC"/>
                </a:solidFill>
              </a:rPr>
              <a:t>HE+Heads</a:t>
            </a:r>
            <a:r>
              <a:rPr lang="en-US" sz="1600" dirty="0" smtClean="0"/>
              <a:t> converges to HE calculation of the correctors strength (&lt;1% difference from HE)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rgbClr val="0000FF"/>
                </a:solidFill>
              </a:rPr>
              <a:t>HE+Heads</a:t>
            </a:r>
            <a:r>
              <a:rPr lang="en-US" sz="1600" dirty="0" smtClean="0"/>
              <a:t> Lie2 converges to the calculation of the correctors strength done with 2 cm sampled harmonics in the heads (~ 11% difference from HE)</a:t>
            </a:r>
          </a:p>
          <a:p>
            <a:r>
              <a:rPr lang="en-US" sz="1600" dirty="0" smtClean="0">
                <a:sym typeface="Symbol" panose="05050102010706020507" pitchFamily="18" charset="2"/>
              </a:rPr>
              <a:t> How the magnet is divided into Heads + Body change correctors strength evaluation </a:t>
            </a:r>
            <a:endParaRPr lang="en-US" sz="1600" dirty="0"/>
          </a:p>
        </p:txBody>
      </p:sp>
      <p:pic>
        <p:nvPicPr>
          <p:cNvPr id="12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80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About LHC ?</a:t>
            </a:r>
            <a:endParaRPr lang="en-US" b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26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-27384"/>
            <a:ext cx="5976664" cy="1143000"/>
          </a:xfrm>
        </p:spPr>
        <p:txBody>
          <a:bodyPr>
            <a:noAutofit/>
          </a:bodyPr>
          <a:lstStyle/>
          <a:p>
            <a:r>
              <a:rPr lang="en-US" cap="all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Magnetic MEASUREMENTS: LHC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3124200" y="6357600"/>
            <a:ext cx="2895600" cy="365125"/>
          </a:xfrm>
        </p:spPr>
        <p:txBody>
          <a:bodyPr/>
          <a:lstStyle/>
          <a:p>
            <a:r>
              <a:rPr lang="en-US" smtClean="0"/>
              <a:t>B. Dalena, 177th HL-LHC WP2 meeting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553200" y="6357600"/>
            <a:ext cx="2133600" cy="365125"/>
          </a:xfrm>
        </p:spPr>
        <p:txBody>
          <a:bodyPr/>
          <a:lstStyle/>
          <a:p>
            <a:fld id="{B17864EB-8988-4074-B86E-820F62319FF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545312"/>
            <a:ext cx="5349240" cy="36118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1" y="1760036"/>
            <a:ext cx="296267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/>
              <a:t>NbTi</a:t>
            </a:r>
            <a:r>
              <a:rPr lang="en-US" sz="1600" dirty="0" smtClean="0"/>
              <a:t> </a:t>
            </a:r>
            <a:r>
              <a:rPr lang="en-US" sz="1600" b="1" dirty="0" smtClean="0"/>
              <a:t>quadrupole </a:t>
            </a:r>
            <a:r>
              <a:rPr lang="en-US" sz="1600" dirty="0"/>
              <a:t>(</a:t>
            </a:r>
            <a:r>
              <a:rPr lang="en-US" sz="1600" b="1" dirty="0"/>
              <a:t>MQXA</a:t>
            </a:r>
            <a:r>
              <a:rPr lang="en-US" sz="1600" dirty="0"/>
              <a:t>) </a:t>
            </a:r>
            <a:endParaRPr lang="en-US" sz="1600" b="1" dirty="0" smtClean="0"/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 cm step for the longitudinal harmonics measurements of one head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Systematic b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 presents in both ROXIE model and measurements (for us, it would be better to measure until the field harmonics are zero on the axis)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283968" y="5251675"/>
            <a:ext cx="2534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Courtesy of </a:t>
            </a:r>
            <a:r>
              <a:rPr lang="en-US" sz="1600" dirty="0" err="1" smtClean="0"/>
              <a:t>Tatsu</a:t>
            </a:r>
            <a:r>
              <a:rPr lang="en-US" sz="1600" dirty="0" smtClean="0"/>
              <a:t> Nakamoto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124200" y="2492896"/>
            <a:ext cx="1663824" cy="1872208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90437" b="56534"/>
          <a:stretch/>
        </p:blipFill>
        <p:spPr>
          <a:xfrm>
            <a:off x="7025025" y="5157192"/>
            <a:ext cx="998606" cy="55829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1" y="4725144"/>
            <a:ext cx="29038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 similar data or model available for the </a:t>
            </a:r>
            <a:r>
              <a:rPr lang="en-US" sz="1600" dirty="0" err="1" smtClean="0"/>
              <a:t>NbTi</a:t>
            </a:r>
            <a:r>
              <a:rPr lang="en-US" sz="1600" dirty="0" smtClean="0"/>
              <a:t> </a:t>
            </a:r>
            <a:r>
              <a:rPr lang="en-US" sz="1600" b="1" dirty="0" smtClean="0"/>
              <a:t>MQXB </a:t>
            </a:r>
            <a:r>
              <a:rPr lang="en-US" sz="1600" dirty="0" smtClean="0"/>
              <a:t>type of magnet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1" y="5970766"/>
            <a:ext cx="7290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For difference between MQXA and MQXB design see </a:t>
            </a:r>
            <a:r>
              <a:rPr lang="en-US" sz="1400" dirty="0" err="1" smtClean="0"/>
              <a:t>Ezio</a:t>
            </a:r>
            <a:r>
              <a:rPr lang="en-US" sz="1400" dirty="0" smtClean="0"/>
              <a:t> talk WP2 </a:t>
            </a:r>
            <a:r>
              <a:rPr lang="en-US" sz="1400" dirty="0"/>
              <a:t>172th meeting, 7th April 2020</a:t>
            </a:r>
          </a:p>
        </p:txBody>
      </p:sp>
      <p:pic>
        <p:nvPicPr>
          <p:cNvPr id="19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98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54332" y="-27384"/>
            <a:ext cx="5725816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Recap impact of Fringe Field on b</a:t>
            </a:r>
            <a:r>
              <a:rPr lang="en-US" sz="3600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correction in LHC</a:t>
            </a:r>
            <a:endParaRPr lang="en-US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/>
          <a:srcRect l="4163" b="5992"/>
          <a:stretch/>
        </p:blipFill>
        <p:spPr>
          <a:xfrm>
            <a:off x="4644008" y="1772817"/>
            <a:ext cx="4104456" cy="295232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951782" y="4941168"/>
            <a:ext cx="37246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Beam-based values courtesy of E. Maclean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41440" y="1772816"/>
            <a:ext cx="27760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Measured Integrated b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 [units]</a:t>
            </a:r>
            <a:endParaRPr lang="en-US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69" y="2116450"/>
            <a:ext cx="3962925" cy="1268667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58080"/>
              </p:ext>
            </p:extLst>
          </p:nvPr>
        </p:nvGraphicFramePr>
        <p:xfrm>
          <a:off x="603044" y="3704838"/>
          <a:ext cx="3384375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>
                  <a:extLst>
                    <a:ext uri="{9D8B030D-6E8A-4147-A177-3AD203B41FA5}">
                      <a16:colId xmlns:a16="http://schemas.microsoft.com/office/drawing/2014/main" val="3521393577"/>
                    </a:ext>
                  </a:extLst>
                </a:gridCol>
                <a:gridCol w="1320147">
                  <a:extLst>
                    <a:ext uri="{9D8B030D-6E8A-4147-A177-3AD203B41FA5}">
                      <a16:colId xmlns:a16="http://schemas.microsoft.com/office/drawing/2014/main" val="4281900884"/>
                    </a:ext>
                  </a:extLst>
                </a:gridCol>
                <a:gridCol w="1128125">
                  <a:extLst>
                    <a:ext uri="{9D8B030D-6E8A-4147-A177-3AD203B41FA5}">
                      <a16:colId xmlns:a16="http://schemas.microsoft.com/office/drawing/2014/main" val="1816352048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NC (0.62 m) [units]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CS (0.34 m) [units]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8245643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HE+Heads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2.07 (0.14)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1.17 (0.14)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44218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619672" y="3335506"/>
            <a:ext cx="1497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Q1/Q3 (MQXA)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32285" y="1340768"/>
            <a:ext cx="4089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Thomas Pugnat @ 166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HL-LHC WP2 meeting  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41440" y="5373216"/>
            <a:ext cx="7428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Data from https://lhc-div-mms.web.cern.ch/lhc-div-mms/tests/MAG/Fidel/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Beam Screen (BS) contribution missing (see </a:t>
            </a:r>
            <a:r>
              <a:rPr lang="en-US" sz="1600" dirty="0" err="1" smtClean="0">
                <a:solidFill>
                  <a:srgbClr val="FF0000"/>
                </a:solidFill>
              </a:rPr>
              <a:t>Ezio</a:t>
            </a:r>
            <a:r>
              <a:rPr lang="en-US" sz="1600" dirty="0" smtClean="0">
                <a:solidFill>
                  <a:srgbClr val="FF0000"/>
                </a:solidFill>
              </a:rPr>
              <a:t> talk @ 172</a:t>
            </a:r>
            <a:r>
              <a:rPr lang="en-US" sz="1600" baseline="30000" dirty="0" smtClean="0">
                <a:solidFill>
                  <a:srgbClr val="FF0000"/>
                </a:solidFill>
              </a:rPr>
              <a:t>nd</a:t>
            </a:r>
            <a:r>
              <a:rPr lang="en-US" sz="1600" dirty="0" smtClean="0">
                <a:solidFill>
                  <a:srgbClr val="FF0000"/>
                </a:solidFill>
              </a:rPr>
              <a:t> HL-LHC WP2 meeting)!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22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156176" y="4653136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K3L Left [m</a:t>
            </a:r>
            <a:r>
              <a:rPr lang="en-US" sz="1400" baseline="30000" dirty="0" smtClean="0"/>
              <a:t>-3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3920637" y="3077051"/>
            <a:ext cx="1252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K3L Right [m</a:t>
            </a:r>
            <a:r>
              <a:rPr lang="en-US" sz="1400" baseline="30000" dirty="0" smtClean="0"/>
              <a:t>-3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675276" y="3625279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IR1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675276" y="3068960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IR5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28784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44624"/>
            <a:ext cx="5832648" cy="114300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 impact of MQXA Heads on b</a:t>
            </a:r>
            <a:r>
              <a:rPr lang="en-US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correction LHC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273" y="1700808"/>
            <a:ext cx="4363853" cy="30840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1916832"/>
            <a:ext cx="36156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WISE</a:t>
            </a:r>
            <a:r>
              <a:rPr lang="en-US" sz="1600" dirty="0" smtClean="0"/>
              <a:t> values for the total integrated b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 (MQXA &amp; MQXB), which include BS contribution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BS contribution of MQXA is approximately assumed to go entirely in the body </a:t>
            </a:r>
            <a:endParaRPr lang="en-US" sz="16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7092280" y="3501008"/>
            <a:ext cx="360040" cy="36004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580112" y="3284984"/>
            <a:ext cx="360040" cy="360040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5576" y="4869160"/>
            <a:ext cx="58751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Reduction of the discrepancy with beam based values for IR5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Slight increase in the discrepancy with beam based values for IR1</a:t>
            </a:r>
          </a:p>
          <a:p>
            <a:r>
              <a:rPr lang="en-US" sz="1600" dirty="0" smtClean="0">
                <a:sym typeface="Symbol" panose="05050102010706020507" pitchFamily="18" charset="2"/>
              </a:rPr>
              <a:t> It doesn’t help to solve the puzzle of b</a:t>
            </a:r>
            <a:r>
              <a:rPr lang="en-US" sz="1600" baseline="-25000" dirty="0" smtClean="0">
                <a:sym typeface="Symbol" panose="05050102010706020507" pitchFamily="18" charset="2"/>
              </a:rPr>
              <a:t>4</a:t>
            </a:r>
            <a:endParaRPr lang="en-US" sz="1600" baseline="-25000" dirty="0" smtClean="0"/>
          </a:p>
        </p:txBody>
      </p:sp>
      <p:pic>
        <p:nvPicPr>
          <p:cNvPr id="15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940152" y="3625279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IR1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 flipH="1">
            <a:off x="6444208" y="2689175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IR5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2126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611" y="44624"/>
            <a:ext cx="5629361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of MQXA Heads on b</a:t>
            </a:r>
            <a:r>
              <a:rPr lang="en-US" sz="3600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correction in LHC </a:t>
            </a:r>
            <a:endParaRPr lang="en-US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916832"/>
            <a:ext cx="4217851" cy="3168784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734146"/>
              </p:ext>
            </p:extLst>
          </p:nvPr>
        </p:nvGraphicFramePr>
        <p:xfrm>
          <a:off x="755577" y="3137486"/>
          <a:ext cx="3384375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>
                  <a:extLst>
                    <a:ext uri="{9D8B030D-6E8A-4147-A177-3AD203B41FA5}">
                      <a16:colId xmlns:a16="http://schemas.microsoft.com/office/drawing/2014/main" val="3521393577"/>
                    </a:ext>
                  </a:extLst>
                </a:gridCol>
                <a:gridCol w="1320147">
                  <a:extLst>
                    <a:ext uri="{9D8B030D-6E8A-4147-A177-3AD203B41FA5}">
                      <a16:colId xmlns:a16="http://schemas.microsoft.com/office/drawing/2014/main" val="4281900884"/>
                    </a:ext>
                  </a:extLst>
                </a:gridCol>
                <a:gridCol w="1128125">
                  <a:extLst>
                    <a:ext uri="{9D8B030D-6E8A-4147-A177-3AD203B41FA5}">
                      <a16:colId xmlns:a16="http://schemas.microsoft.com/office/drawing/2014/main" val="1816352048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</a:t>
                      </a:r>
                      <a:r>
                        <a:rPr lang="en-US" sz="1400" baseline="-25000" dirty="0" smtClean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NC (0.62 m) [units]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CS (0.34 m) [units]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8245643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HE+Heads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2.59 (0.10)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-0.54 (0.10)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442188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19672" y="2768154"/>
            <a:ext cx="1497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Q1/Q3 (MQXA)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2060848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WISE</a:t>
            </a:r>
            <a:r>
              <a:rPr lang="en-US" sz="1600" dirty="0"/>
              <a:t> values for the total integrated </a:t>
            </a:r>
            <a:r>
              <a:rPr lang="en-US" sz="1600" dirty="0" smtClean="0"/>
              <a:t>b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 </a:t>
            </a:r>
            <a:r>
              <a:rPr lang="en-US" sz="1600" dirty="0"/>
              <a:t>(MQXA &amp; MQXB)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436510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https</a:t>
            </a:r>
            <a:r>
              <a:rPr lang="en-US" sz="1400" dirty="0"/>
              <a:t>://lhc-div-mms.web.cern.ch/lhc-div-mms/tests/MAG/Fidel/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1560" y="5229200"/>
            <a:ext cx="7426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Big impact of longitudinal distribution of b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 in MQXA on correctors strength calculation</a:t>
            </a:r>
          </a:p>
          <a:p>
            <a:r>
              <a:rPr lang="en-US" sz="1600" dirty="0" smtClean="0">
                <a:sym typeface="Symbol" panose="05050102010706020507" pitchFamily="18" charset="2"/>
              </a:rPr>
              <a:t> difficult to predict a precise value </a:t>
            </a:r>
            <a:endParaRPr lang="en-US" sz="1600" dirty="0"/>
          </a:p>
        </p:txBody>
      </p:sp>
      <p:pic>
        <p:nvPicPr>
          <p:cNvPr id="13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flipH="1" flipV="1">
            <a:off x="5364088" y="2768154"/>
            <a:ext cx="1008112" cy="1380926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57552" y="4057327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IR1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969720" y="3861048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IR5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24756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and Open questions</a:t>
            </a:r>
            <a:endParaRPr lang="en-US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5544616"/>
          </a:xfrm>
        </p:spPr>
        <p:txBody>
          <a:bodyPr>
            <a:noAutofit/>
          </a:bodyPr>
          <a:lstStyle/>
          <a:p>
            <a:r>
              <a:rPr lang="en-US" sz="1600" dirty="0" smtClean="0"/>
              <a:t>3D representation of the main field and errors of the inner triplet impacts the non linear correctors strength computation</a:t>
            </a:r>
          </a:p>
          <a:p>
            <a:r>
              <a:rPr lang="en-US" sz="1600" b="1" dirty="0" smtClean="0"/>
              <a:t>HL-LHC: </a:t>
            </a:r>
          </a:p>
          <a:p>
            <a:pPr lvl="1"/>
            <a:r>
              <a:rPr lang="en-US" sz="1600" dirty="0" smtClean="0"/>
              <a:t>main field derivatives have small impact on b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 correction (~4%)</a:t>
            </a:r>
          </a:p>
          <a:p>
            <a:pPr lvl="1"/>
            <a:r>
              <a:rPr lang="en-US" sz="1600" dirty="0" smtClean="0"/>
              <a:t>The impact of the longitudinal distribution of b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 can be well approximated by splitting the magnet in 2 Heads + Body and it results in a shift of ~ 11% for HL-LHC optic 1.4 and        b</a:t>
            </a:r>
            <a:r>
              <a:rPr lang="en-US" sz="1600" baseline="-25000" dirty="0" smtClean="0"/>
              <a:t>6,body</a:t>
            </a:r>
            <a:r>
              <a:rPr lang="en-US" sz="1600" dirty="0" smtClean="0"/>
              <a:t> =-4 units (but depends on the definition of the Body and Heads)</a:t>
            </a:r>
          </a:p>
          <a:p>
            <a:pPr lvl="1"/>
            <a:r>
              <a:rPr lang="en-US" sz="1600" dirty="0" smtClean="0"/>
              <a:t>Accurate measurements of the longitudinal harmonics are important when comparing accelerators models with beam based values, in particular of the not allowed ones (b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,b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,b</a:t>
            </a:r>
            <a:r>
              <a:rPr lang="en-US" sz="1600" baseline="-25000" dirty="0" smtClean="0"/>
              <a:t>5</a:t>
            </a:r>
            <a:r>
              <a:rPr lang="en-US" sz="1600" dirty="0" smtClean="0"/>
              <a:t>, </a:t>
            </a:r>
            <a:r>
              <a:rPr lang="en-US" sz="1600" dirty="0" err="1" smtClean="0"/>
              <a:t>etc</a:t>
            </a:r>
            <a:r>
              <a:rPr lang="en-US" sz="1600" dirty="0" smtClean="0"/>
              <a:t> for quad), for which no ROXIE model is available.</a:t>
            </a:r>
          </a:p>
          <a:p>
            <a:r>
              <a:rPr lang="en-US" sz="1600" b="1" dirty="0" smtClean="0"/>
              <a:t>LHC:</a:t>
            </a:r>
          </a:p>
          <a:p>
            <a:pPr lvl="1"/>
            <a:r>
              <a:rPr lang="en-US" sz="1600" dirty="0" smtClean="0"/>
              <a:t>MQXA </a:t>
            </a:r>
            <a:r>
              <a:rPr lang="en-US" sz="1600" dirty="0"/>
              <a:t>b</a:t>
            </a:r>
            <a:r>
              <a:rPr lang="en-US" sz="1600" baseline="-25000" dirty="0"/>
              <a:t>4 </a:t>
            </a:r>
            <a:r>
              <a:rPr lang="en-US" sz="1600" dirty="0" smtClean="0"/>
              <a:t>longitudinal distribution produces a small shift with respect to WISE integrated value which </a:t>
            </a:r>
            <a:r>
              <a:rPr lang="en-US" sz="1600" dirty="0" smtClean="0"/>
              <a:t>increases </a:t>
            </a:r>
            <a:r>
              <a:rPr lang="en-US" sz="1600" dirty="0" smtClean="0"/>
              <a:t>the puzzle of </a:t>
            </a:r>
            <a:r>
              <a:rPr lang="en-US" sz="1600" dirty="0" err="1" smtClean="0"/>
              <a:t>octupole</a:t>
            </a:r>
            <a:r>
              <a:rPr lang="en-US" sz="1600" dirty="0" smtClean="0"/>
              <a:t> correction in LHC</a:t>
            </a:r>
          </a:p>
          <a:p>
            <a:pPr lvl="1"/>
            <a:r>
              <a:rPr lang="en-US" sz="1600" dirty="0" smtClean="0"/>
              <a:t>MQXA </a:t>
            </a:r>
            <a:r>
              <a:rPr lang="en-US" sz="1600" dirty="0"/>
              <a:t>b</a:t>
            </a:r>
            <a:r>
              <a:rPr lang="en-US" sz="1600" baseline="-25000" dirty="0"/>
              <a:t>6 </a:t>
            </a:r>
            <a:r>
              <a:rPr lang="en-US" sz="1600" dirty="0" smtClean="0"/>
              <a:t>longitudinal distribution has a big impact on the </a:t>
            </a:r>
            <a:r>
              <a:rPr lang="en-US" sz="1600" dirty="0" err="1" smtClean="0"/>
              <a:t>dodecapole</a:t>
            </a:r>
            <a:r>
              <a:rPr lang="en-US" sz="1600" dirty="0" smtClean="0"/>
              <a:t> correctors strength, hard to predict a precise value (how much it can change with another definition of Body and Heads?)</a:t>
            </a:r>
          </a:p>
          <a:p>
            <a:pPr lvl="1"/>
            <a:r>
              <a:rPr lang="en-US" sz="1600" dirty="0" smtClean="0"/>
              <a:t>Are the derivatives of the systematic b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 in MQXA also playing a role in the second order amplitude detuning ?</a:t>
            </a:r>
          </a:p>
          <a:p>
            <a:pPr lvl="1"/>
            <a:r>
              <a:rPr lang="en-US" sz="1600" dirty="0" smtClean="0"/>
              <a:t>Longitudinal profile of MQXB b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 and b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 are not available, any guess on them is difficult due to the strong difference between MQXA and MQXB type of magnets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0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Outlook</a:t>
            </a:r>
            <a:endParaRPr lang="en-US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36912"/>
          </a:xfrm>
        </p:spPr>
        <p:txBody>
          <a:bodyPr>
            <a:noAutofit/>
          </a:bodyPr>
          <a:lstStyle/>
          <a:p>
            <a:r>
              <a:rPr lang="en-US" sz="1800" dirty="0" smtClean="0"/>
              <a:t>Recap 166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HL-LHC WP2 meeting presentation</a:t>
            </a:r>
          </a:p>
          <a:p>
            <a:r>
              <a:rPr lang="en-US" sz="1800" dirty="0" smtClean="0"/>
              <a:t>HL-LHC: </a:t>
            </a:r>
          </a:p>
          <a:p>
            <a:pPr lvl="1"/>
            <a:r>
              <a:rPr lang="en-US" sz="1800" dirty="0" smtClean="0"/>
              <a:t>Update of impact of fringe fields on b</a:t>
            </a:r>
            <a:r>
              <a:rPr lang="en-US" sz="1800" baseline="-25000" dirty="0" smtClean="0"/>
              <a:t>6</a:t>
            </a:r>
            <a:r>
              <a:rPr lang="en-US" sz="1800" dirty="0" smtClean="0"/>
              <a:t> correction for optics v1.4 and new b</a:t>
            </a:r>
            <a:r>
              <a:rPr lang="en-US" sz="1800" baseline="-25000" dirty="0" smtClean="0"/>
              <a:t>6</a:t>
            </a:r>
            <a:r>
              <a:rPr lang="en-US" sz="1800" dirty="0" smtClean="0"/>
              <a:t> value</a:t>
            </a:r>
          </a:p>
          <a:p>
            <a:r>
              <a:rPr lang="en-US" sz="1800" dirty="0" smtClean="0"/>
              <a:t>LHC: </a:t>
            </a:r>
          </a:p>
          <a:p>
            <a:pPr lvl="1"/>
            <a:r>
              <a:rPr lang="en-US" sz="1800" dirty="0" smtClean="0"/>
              <a:t>Update impact of fringe fields on b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 correction in LHC</a:t>
            </a:r>
          </a:p>
          <a:p>
            <a:pPr lvl="1"/>
            <a:r>
              <a:rPr lang="en-US" sz="1800" dirty="0" smtClean="0"/>
              <a:t>Impact of fringe fields on b</a:t>
            </a:r>
            <a:r>
              <a:rPr lang="en-US" sz="1800" baseline="-25000" dirty="0" smtClean="0"/>
              <a:t>6</a:t>
            </a:r>
            <a:r>
              <a:rPr lang="en-US" sz="1800" dirty="0" smtClean="0"/>
              <a:t> correction in LHC</a:t>
            </a:r>
          </a:p>
          <a:p>
            <a:r>
              <a:rPr lang="en-US" sz="1800" dirty="0" smtClean="0"/>
              <a:t>Summary and open questions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9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399" y="44624"/>
            <a:ext cx="6938961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we want to evaluate</a:t>
            </a:r>
            <a:endParaRPr lang="en-US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068960"/>
            <a:ext cx="3826768" cy="3024336"/>
          </a:xfrm>
        </p:spPr>
        <p:txBody>
          <a:bodyPr>
            <a:normAutofit fontScale="92500" lnSpcReduction="10000"/>
          </a:bodyPr>
          <a:lstStyle/>
          <a:p>
            <a:pPr marL="285750" indent="-285750"/>
            <a:r>
              <a:rPr lang="en-US" sz="1600" dirty="0"/>
              <a:t>Part of systematic non linear field is concentrated in the magnet extremities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1600" dirty="0">
                <a:sym typeface="Symbol" panose="05050102010706020507" pitchFamily="18" charset="2"/>
              </a:rPr>
              <a:t>Accurate and efficient modeling of the magnet field extremities </a:t>
            </a:r>
            <a:r>
              <a:rPr lang="en-US" sz="1600" dirty="0" smtClean="0">
                <a:sym typeface="Symbol" panose="05050102010706020507" pitchFamily="18" charset="2"/>
              </a:rPr>
              <a:t>required </a:t>
            </a:r>
            <a:r>
              <a:rPr lang="en-US" sz="1600" dirty="0">
                <a:sym typeface="Symbol" panose="05050102010706020507" pitchFamily="18" charset="2"/>
              </a:rPr>
              <a:t>to see their effects on the </a:t>
            </a:r>
            <a:r>
              <a:rPr lang="en-US" sz="1600" dirty="0" smtClean="0">
                <a:sym typeface="Symbol" panose="05050102010706020507" pitchFamily="18" charset="2"/>
              </a:rPr>
              <a:t>beam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1600" dirty="0" smtClean="0">
                <a:sym typeface="Symbol" panose="05050102010706020507" pitchFamily="18" charset="2"/>
              </a:rPr>
              <a:t>In the High Luminosity IRs the variation of the beta function along a single magnet is not small, the longitudinal distribution of field errors may impact beam based quantities</a:t>
            </a:r>
            <a:endParaRPr lang="en-US" sz="1600" dirty="0">
              <a:sym typeface="Symbol" panose="05050102010706020507" pitchFamily="18" charset="2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1600" dirty="0">
                <a:sym typeface="Symbol" panose="05050102010706020507" pitchFamily="18" charset="2"/>
              </a:rPr>
              <a:t>Aim: improve our capability to correct non-linear effects hence the stability of future accelerators </a:t>
            </a:r>
            <a:r>
              <a:rPr lang="en-US" sz="1600" dirty="0"/>
              <a:t> </a:t>
            </a:r>
          </a:p>
          <a:p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8"/>
          <p:cNvPicPr/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22" t="37159" r="14534" b="41204"/>
          <a:stretch/>
        </p:blipFill>
        <p:spPr bwMode="auto">
          <a:xfrm>
            <a:off x="2973688" y="1126485"/>
            <a:ext cx="2304256" cy="1437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189712" y="2350621"/>
            <a:ext cx="22463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 smtClean="0"/>
              <a:t>3D Nb3Sn Quadrupole</a:t>
            </a:r>
          </a:p>
          <a:p>
            <a:pPr algn="r"/>
            <a:r>
              <a:rPr lang="en-US" sz="1200" dirty="0" smtClean="0"/>
              <a:t>Simulated with ROXIE</a:t>
            </a:r>
          </a:p>
          <a:p>
            <a:pPr algn="r"/>
            <a:r>
              <a:rPr lang="en-US" sz="1200" dirty="0" smtClean="0"/>
              <a:t>Courtesy of CERN magnets group</a:t>
            </a:r>
            <a:endParaRPr lang="en-US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3123085"/>
            <a:ext cx="5023182" cy="33302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5130" y="1151618"/>
            <a:ext cx="3221326" cy="1845334"/>
          </a:xfrm>
          <a:prstGeom prst="rect">
            <a:avLst/>
          </a:prstGeom>
        </p:spPr>
      </p:pic>
      <p:pic>
        <p:nvPicPr>
          <p:cNvPr id="12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0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411761" y="4197566"/>
                <a:ext cx="6912767" cy="6715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l-GR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fr-F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</m:e>
                      </m:d>
                      <m:nary>
                        <m:naryPr>
                          <m:chr m:val="∑"/>
                          <m:ctrl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1" y="4197566"/>
                <a:ext cx="6912767" cy="6715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980729"/>
            <a:ext cx="5472608" cy="884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 Field representation</a:t>
            </a:r>
            <a:endParaRPr lang="en-US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95173"/>
            <a:ext cx="8229600" cy="4708525"/>
          </a:xfrm>
        </p:spPr>
        <p:txBody>
          <a:bodyPr>
            <a:normAutofit/>
          </a:bodyPr>
          <a:lstStyle/>
          <a:p>
            <a:r>
              <a:rPr lang="en-US" sz="1600" dirty="0" smtClean="0"/>
              <a:t>Field Harmonics</a:t>
            </a:r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Generalized Gradient for normal multipole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3D</a:t>
            </a:r>
            <a:r>
              <a:rPr lang="en-US" sz="1600" dirty="0" smtClean="0"/>
              <a:t> Vector Potential for normal multipole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9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326674"/>
              </p:ext>
            </p:extLst>
          </p:nvPr>
        </p:nvGraphicFramePr>
        <p:xfrm>
          <a:off x="4716016" y="2060848"/>
          <a:ext cx="4032448" cy="698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" name="Equation" r:id="rId5" imgW="2641600" imgH="457200" progId="Equation.3">
                  <p:embed/>
                </p:oleObj>
              </mc:Choice>
              <mc:Fallback>
                <p:oleObj name="Equation" r:id="rId5" imgW="2641600" imgH="457200" progId="Equation.3">
                  <p:embed/>
                  <p:pic>
                    <p:nvPicPr>
                      <p:cNvPr id="3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2060848"/>
                        <a:ext cx="4032448" cy="6986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Connecteur droit 18"/>
          <p:cNvCxnSpPr/>
          <p:nvPr/>
        </p:nvCxnSpPr>
        <p:spPr>
          <a:xfrm>
            <a:off x="7123812" y="5770315"/>
            <a:ext cx="710001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7"/>
          <p:cNvCxnSpPr/>
          <p:nvPr/>
        </p:nvCxnSpPr>
        <p:spPr>
          <a:xfrm>
            <a:off x="6876256" y="4725144"/>
            <a:ext cx="710001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13599" y="4797152"/>
            <a:ext cx="2404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99FF"/>
                </a:solidFill>
              </a:rPr>
              <a:t>HE approximation for normal multipole</a:t>
            </a:r>
            <a:endParaRPr lang="en-US" dirty="0">
              <a:solidFill>
                <a:srgbClr val="3399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12758" y="5373216"/>
                <a:ext cx="2279277" cy="4626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600" i="1" smtClean="0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600" b="0" i="1" smtClean="0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l-GR" sz="1600" i="1" smtClean="0">
                          <a:solidFill>
                            <a:srgbClr val="3399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b>
                        <m:sSubPr>
                          <m:ctrlPr>
                            <a:rPr lang="en-US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fr-FR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fr-FR" sz="1600" i="1">
                          <a:solidFill>
                            <a:srgbClr val="3399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r>
                        <a:rPr lang="fr-FR" sz="1600" i="1">
                          <a:solidFill>
                            <a:srgbClr val="3399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sSup>
                        <m:sSupPr>
                          <m:ctrlPr>
                            <a:rPr lang="el-GR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l-GR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l-GR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l-GR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l-GR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𝑖𝑦</m:t>
                          </m:r>
                          <m:r>
                            <a:rPr lang="el-GR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fr-FR" sz="1600" i="1">
                              <a:solidFill>
                                <a:srgbClr val="3399FF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r>
                        <a:rPr lang="fr-FR" sz="1600" b="0" i="1" smtClean="0">
                          <a:solidFill>
                            <a:srgbClr val="3399FF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600" dirty="0">
                  <a:solidFill>
                    <a:srgbClr val="3399FF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758" y="5373216"/>
                <a:ext cx="2279277" cy="46262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179512" y="4653136"/>
            <a:ext cx="2802992" cy="1232589"/>
          </a:xfrm>
          <a:prstGeom prst="rect">
            <a:avLst/>
          </a:prstGeom>
          <a:noFill/>
          <a:ln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483768" y="5229200"/>
                <a:ext cx="6912767" cy="6715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l-GR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fr-F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</m:e>
                      </m:d>
                      <m:nary>
                        <m:naryPr>
                          <m:chr m:val="∑"/>
                          <m:ctrl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5229200"/>
                <a:ext cx="6912767" cy="67159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411760" y="3405478"/>
                <a:ext cx="6912767" cy="67159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  <m:r>
                        <a:rPr lang="el-GR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fr-FR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ℜ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l-GR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𝑖𝑦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</m:e>
                      </m:d>
                      <m:nary>
                        <m:naryPr>
                          <m:chr m:val="∑"/>
                          <m:ctrl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fr-FR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p>
                              </m:s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  <m: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sSup>
                            <m:sSupPr>
                              <m:ctrlP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fr-FR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fr-FR" sz="1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fr-FR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405478"/>
                <a:ext cx="6912767" cy="67159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cteur droit 16"/>
          <p:cNvCxnSpPr/>
          <p:nvPr/>
        </p:nvCxnSpPr>
        <p:spPr>
          <a:xfrm>
            <a:off x="6876256" y="3933056"/>
            <a:ext cx="710001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82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Non-linear maps </a:t>
            </a:r>
            <a:endParaRPr lang="en-US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705" y="1124744"/>
            <a:ext cx="4472775" cy="4792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1196752"/>
            <a:ext cx="38987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8000"/>
                </a:solidFill>
              </a:rPr>
              <a:t>HE</a:t>
            </a:r>
            <a:r>
              <a:rPr lang="en-US" sz="1600" dirty="0"/>
              <a:t> (Hard Edge</a:t>
            </a:r>
            <a:r>
              <a:rPr lang="en-US" sz="1600" dirty="0" smtClean="0"/>
              <a:t>): </a:t>
            </a:r>
            <a:r>
              <a:rPr lang="en-US" sz="1600" dirty="0"/>
              <a:t>16 Drifts and Kicks of equal multipolar integrated strength</a:t>
            </a:r>
            <a:r>
              <a:rPr lang="en-US" sz="1600" dirty="0" smtClean="0"/>
              <a:t>.</a:t>
            </a:r>
          </a:p>
          <a:p>
            <a:endParaRPr lang="en-US" sz="1600" b="1" dirty="0" smtClean="0">
              <a:solidFill>
                <a:srgbClr val="FF0000"/>
              </a:solidFill>
            </a:endParaRPr>
          </a:p>
          <a:p>
            <a:r>
              <a:rPr lang="en-US" sz="1600" b="1" dirty="0" err="1" smtClean="0">
                <a:solidFill>
                  <a:srgbClr val="FF0000"/>
                </a:solidFill>
              </a:rPr>
              <a:t>HE+Heads</a:t>
            </a:r>
            <a:r>
              <a:rPr lang="en-US" sz="1600" dirty="0" smtClean="0"/>
              <a:t>: </a:t>
            </a:r>
            <a:r>
              <a:rPr lang="en-US" sz="1600" dirty="0"/>
              <a:t>Similar to HE but with a part of the total integrated strength in additional Kicks in the two extremities, respecting the connector (CS) and non connector (NC) </a:t>
            </a:r>
            <a:r>
              <a:rPr lang="en-US" sz="1600" dirty="0" smtClean="0"/>
              <a:t>side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Lie2</a:t>
            </a:r>
            <a:r>
              <a:rPr lang="en-US" sz="1600" dirty="0" smtClean="0"/>
              <a:t>: Non-linear </a:t>
            </a:r>
            <a:r>
              <a:rPr lang="en-US" sz="1600" dirty="0"/>
              <a:t>transfer map from Lie </a:t>
            </a:r>
            <a:r>
              <a:rPr lang="en-US" sz="1600" dirty="0" smtClean="0"/>
              <a:t>algebra. The </a:t>
            </a:r>
            <a:r>
              <a:rPr lang="en-US" sz="1600" dirty="0"/>
              <a:t>extremities are modeled by computing the </a:t>
            </a:r>
            <a:r>
              <a:rPr lang="en-US" sz="1600" dirty="0" smtClean="0"/>
              <a:t>3D vector </a:t>
            </a:r>
            <a:r>
              <a:rPr lang="en-US" sz="1600" dirty="0"/>
              <a:t>potential with </a:t>
            </a:r>
            <a:r>
              <a:rPr lang="en-US" sz="1600" dirty="0" smtClean="0"/>
              <a:t>step of 2cm:</a:t>
            </a:r>
          </a:p>
          <a:p>
            <a:r>
              <a:rPr lang="en-US" sz="1600" dirty="0" smtClean="0"/>
              <a:t>   </a:t>
            </a:r>
            <a:r>
              <a:rPr lang="en-US" sz="1600" b="1" dirty="0" smtClean="0">
                <a:solidFill>
                  <a:srgbClr val="0000FF"/>
                </a:solidFill>
              </a:rPr>
              <a:t> ND0</a:t>
            </a:r>
            <a:r>
              <a:rPr lang="en-US" sz="1600" dirty="0" smtClean="0"/>
              <a:t>: Only </a:t>
            </a:r>
            <a:r>
              <a:rPr lang="en-US" sz="1600" dirty="0"/>
              <a:t>pure harmonics in </a:t>
            </a:r>
            <a:r>
              <a:rPr lang="en-US" sz="1600" dirty="0" smtClean="0"/>
              <a:t>the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/>
              <a:t>Quadrupole</a:t>
            </a:r>
            <a:r>
              <a:rPr lang="en-US" sz="1600" dirty="0" smtClean="0"/>
              <a:t>.</a:t>
            </a:r>
          </a:p>
          <a:p>
            <a:r>
              <a:rPr lang="en-US" sz="1600" dirty="0"/>
              <a:t>    </a:t>
            </a:r>
            <a:r>
              <a:rPr lang="en-US" sz="1600" b="1" dirty="0"/>
              <a:t>ND6</a:t>
            </a:r>
            <a:r>
              <a:rPr lang="en-US" sz="1600" dirty="0" smtClean="0"/>
              <a:t>: </a:t>
            </a:r>
            <a:r>
              <a:rPr lang="en-US" sz="1600" dirty="0"/>
              <a:t>with up to the </a:t>
            </a:r>
            <a:r>
              <a:rPr lang="en-US" sz="1600" dirty="0" smtClean="0"/>
              <a:t>6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derivatives of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</a:t>
            </a:r>
            <a:r>
              <a:rPr lang="en-US" sz="1600" dirty="0"/>
              <a:t>the generalized gradients.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5229200"/>
            <a:ext cx="3244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Lie2 model has been developed at CEA and integrated in </a:t>
            </a:r>
            <a:r>
              <a:rPr lang="en-US" sz="1400" b="1" dirty="0" err="1" smtClean="0"/>
              <a:t>SixTrack</a:t>
            </a:r>
            <a:endParaRPr lang="en-US" sz="1400" b="1" dirty="0"/>
          </a:p>
        </p:txBody>
      </p:sp>
      <p:pic>
        <p:nvPicPr>
          <p:cNvPr id="12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5949280"/>
            <a:ext cx="7296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For details of Lie2 non-linear transfer map see T. Pugnat @ 122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HL-LHC WP2 meeting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1021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-27384"/>
            <a:ext cx="657956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amplitude detuning  </a:t>
            </a:r>
            <a:endParaRPr lang="en-US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55576" y="5088086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 the plot: amplitude detuning with b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and b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 harmonics only: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and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order  detuning well reproduced by analytic computation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solidFill>
                  <a:srgbClr val="FF0000"/>
                </a:solidFill>
              </a:rPr>
              <a:t>HE+heads</a:t>
            </a:r>
            <a:r>
              <a:rPr lang="en-US" sz="1600" dirty="0" smtClean="0"/>
              <a:t> is a good approximation of Lie2 map, but do not account for effects due to gradients derivatives  </a:t>
            </a:r>
            <a:endParaRPr lang="en-US" sz="16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5845" y="1765140"/>
            <a:ext cx="4172659" cy="31111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>
                <a:spLocks noChangeAspect="1"/>
              </p:cNvSpPr>
              <p:nvPr/>
            </p:nvSpPr>
            <p:spPr>
              <a:xfrm>
                <a:off x="714421" y="1950122"/>
                <a:ext cx="4001595" cy="5493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acc>
                                        <m:accPr>
                                          <m:chr m:val="̅"/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𝑏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4</m:t>
                                              </m:r>
                                            </m:sub>
                                          </m:sSub>
                                        </m:e>
                                      </m:acc>
                                    </m:e>
                                  </m:d>
                                </m:e>
                                <m:sub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f>
                                <m:fPr>
                                  <m:ctrl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fr-FR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  <m:acc>
                                        <m:accPr>
                                          <m:chr m:val="̅"/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𝑏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6</m:t>
                                              </m:r>
                                            </m:sub>
                                          </m:sSub>
                                        </m:e>
                                      </m:acc>
                                    </m:e>
                                  </m:d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fr-F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421" y="1950122"/>
                <a:ext cx="4001595" cy="549384"/>
              </a:xfrm>
              <a:prstGeom prst="rect">
                <a:avLst/>
              </a:prstGeom>
              <a:blipFill>
                <a:blip r:embed="rId3"/>
                <a:stretch>
                  <a:fillRect r="-7306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>
                <a:spLocks noChangeAspect="1"/>
              </p:cNvSpPr>
              <p:nvPr/>
            </p:nvSpPr>
            <p:spPr>
              <a:xfrm>
                <a:off x="107506" y="3082126"/>
                <a:ext cx="5328590" cy="655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sSubSup>
                                        <m:sSubSup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sub>
                                        <m:sup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e>
                                          </m:d>
                                        </m:sup>
                                      </m:sSub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+2</m:t>
                                      </m:r>
                                      <m:sSub>
                                        <m:sSub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  <m:sup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e>
                                          </m:d>
                                        </m:sup>
                                      </m:sSub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fr-FR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sSubSup>
                                        <m:sSubSup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  <m:sup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e>
                                          </m:d>
                                        </m:sup>
                                      </m:sSubSup>
                                    </m:e>
                                  </m:d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6" y="3082126"/>
                <a:ext cx="5328590" cy="65575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>
                <a:spLocks noChangeAspect="1"/>
              </p:cNvSpPr>
              <p:nvPr/>
            </p:nvSpPr>
            <p:spPr>
              <a:xfrm>
                <a:off x="739198" y="4086511"/>
                <a:ext cx="4340802" cy="6386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+ </m:t>
                          </m:r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6 </m:t>
                                  </m:r>
                                  <m:sSubSup>
                                    <m:sSub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p>
                                  </m:sSubSup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  <m:sup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bSup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num>
                                    <m:den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  <m:sup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bSup>
                                </m:e>
                              </m:d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p>
                            <m:sSup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1600" dirty="0"/>
                            <m:t> 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98" y="4086511"/>
                <a:ext cx="4340802" cy="63863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oneTexte 16"/>
          <p:cNvSpPr txBox="1"/>
          <p:nvPr/>
        </p:nvSpPr>
        <p:spPr>
          <a:xfrm>
            <a:off x="6321087" y="1196497"/>
            <a:ext cx="1674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HLLHC v1.0 optics</a:t>
            </a:r>
          </a:p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IT errors tables v5</a:t>
            </a:r>
          </a:p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Seed 1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411760" y="3068960"/>
            <a:ext cx="936104" cy="65575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419872" y="3068960"/>
            <a:ext cx="936104" cy="65575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594740" y="1909147"/>
            <a:ext cx="936104" cy="655757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187624" y="4077072"/>
            <a:ext cx="936104" cy="65575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282426" y="1340768"/>
            <a:ext cx="4089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Thomas Pugnat @ 166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HL-LHC WP2 meeting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0294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628799"/>
            <a:ext cx="3870457" cy="27084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Octupole</a:t>
            </a:r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correctors strength</a:t>
            </a:r>
            <a:endParaRPr lang="en-US" sz="3600" baseline="-25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55576" y="5334307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First and second derivative of the main quadrupole field provide a systematic shift in the integrated </a:t>
            </a:r>
            <a:r>
              <a:rPr lang="en-US" sz="1600" dirty="0" err="1" smtClean="0"/>
              <a:t>octupole</a:t>
            </a:r>
            <a:r>
              <a:rPr lang="en-US" sz="1600" dirty="0"/>
              <a:t> </a:t>
            </a:r>
            <a:r>
              <a:rPr lang="en-US" sz="1600" dirty="0" smtClean="0"/>
              <a:t>corrector strength (K3L)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shift is </a:t>
            </a:r>
            <a:r>
              <a:rPr lang="en-US" sz="1600" dirty="0" smtClean="0">
                <a:solidFill>
                  <a:srgbClr val="FF0000"/>
                </a:solidFill>
              </a:rPr>
              <a:t>~4% </a:t>
            </a:r>
            <a:r>
              <a:rPr lang="en-US" sz="1600" dirty="0" smtClean="0"/>
              <a:t>with respect to </a:t>
            </a:r>
            <a:r>
              <a:rPr lang="en-US" sz="1600" dirty="0" err="1" smtClean="0"/>
              <a:t>octupole</a:t>
            </a:r>
            <a:r>
              <a:rPr lang="en-US" sz="1600" dirty="0" smtClean="0"/>
              <a:t> correctors specification (IPAC13 WEPEA048)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>
                <a:spLocks noChangeAspect="1"/>
              </p:cNvSpPr>
              <p:nvPr/>
            </p:nvSpPr>
            <p:spPr>
              <a:xfrm>
                <a:off x="107504" y="1949156"/>
                <a:ext cx="4948514" cy="655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sSubSup>
                                        <m:sSubSup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sub>
                                        <m:sup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e>
                                          </m:d>
                                        </m:sup>
                                      </m:sSub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+2</m:t>
                                      </m:r>
                                      <m:sSub>
                                        <m:sSub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  <m:sup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e>
                                          </m:d>
                                        </m:sup>
                                      </m:sSub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fr-FR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sSubSup>
                                        <m:sSubSup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  <m:sup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e>
                                          </m:d>
                                        </m:sup>
                                      </m:sSubSup>
                                    </m:e>
                                  </m:d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949156"/>
                <a:ext cx="4948514" cy="65575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>
                <a:spLocks noChangeAspect="1"/>
              </p:cNvSpPr>
              <p:nvPr/>
            </p:nvSpPr>
            <p:spPr>
              <a:xfrm>
                <a:off x="739196" y="2953538"/>
                <a:ext cx="4346451" cy="61947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+ </m:t>
                          </m:r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6 </m:t>
                                  </m:r>
                                  <m:sSubSup>
                                    <m:sSub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p>
                                  </m:sSubSup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  <m:sup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bSup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num>
                                    <m:den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  <m:sup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bSup>
                                </m:e>
                              </m:d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p>
                            <m:sSup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1600" dirty="0"/>
                            <m:t> 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96" y="2953538"/>
                <a:ext cx="4346451" cy="619478"/>
              </a:xfrm>
              <a:prstGeom prst="rect">
                <a:avLst/>
              </a:prstGeom>
              <a:blipFill>
                <a:blip r:embed="rId4"/>
                <a:stretch>
                  <a:fillRect b="-2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/>
          <p:cNvSpPr/>
          <p:nvPr/>
        </p:nvSpPr>
        <p:spPr>
          <a:xfrm>
            <a:off x="2483768" y="1909147"/>
            <a:ext cx="936104" cy="65575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491880" y="1909147"/>
            <a:ext cx="936104" cy="65575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8381" y="4419560"/>
            <a:ext cx="5527238" cy="809640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7308304" y="1916832"/>
            <a:ext cx="144016" cy="14401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val 21"/>
          <p:cNvSpPr/>
          <p:nvPr/>
        </p:nvSpPr>
        <p:spPr>
          <a:xfrm>
            <a:off x="1475656" y="1909147"/>
            <a:ext cx="936104" cy="655757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432285" y="1340768"/>
            <a:ext cx="4089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Thomas Pugnat @ 166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HL-LHC WP2 meeting  </a:t>
            </a:r>
            <a:endParaRPr lang="en-US" sz="1600" dirty="0"/>
          </a:p>
        </p:txBody>
      </p:sp>
      <p:sp>
        <p:nvSpPr>
          <p:cNvPr id="19" name="ZoneTexte 16"/>
          <p:cNvSpPr txBox="1"/>
          <p:nvPr/>
        </p:nvSpPr>
        <p:spPr>
          <a:xfrm>
            <a:off x="6444208" y="1196497"/>
            <a:ext cx="1674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HLLHC v1.0 optics</a:t>
            </a:r>
          </a:p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IT errors tables v5</a:t>
            </a:r>
          </a:p>
        </p:txBody>
      </p:sp>
    </p:spTree>
    <p:extLst>
      <p:ext uri="{BB962C8B-B14F-4D97-AF65-F5344CB8AC3E}">
        <p14:creationId xmlns:p14="http://schemas.microsoft.com/office/powerpoint/2010/main" val="59267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916832"/>
            <a:ext cx="3709159" cy="26134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44624"/>
            <a:ext cx="6624736" cy="1143000"/>
          </a:xfrm>
        </p:spPr>
        <p:txBody>
          <a:bodyPr>
            <a:normAutofit fontScale="90000"/>
          </a:bodyPr>
          <a:lstStyle/>
          <a:p>
            <a:r>
              <a:rPr lang="en-US" sz="3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Dodecapole</a:t>
            </a:r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correctors </a:t>
            </a:r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 </a:t>
            </a:r>
            <a:r>
              <a:rPr lang="en-US" sz="3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(1/2)</a:t>
            </a:r>
            <a:endParaRPr lang="en-US" sz="3600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ZoneTexte 16"/>
          <p:cNvSpPr txBox="1"/>
          <p:nvPr/>
        </p:nvSpPr>
        <p:spPr>
          <a:xfrm>
            <a:off x="6321087" y="1484784"/>
            <a:ext cx="1674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HLLHC v1.0 optics</a:t>
            </a:r>
          </a:p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IT errors tables v5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5576" y="4941168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</a:t>
            </a:r>
            <a:r>
              <a:rPr lang="en-US" sz="1600" dirty="0" smtClean="0"/>
              <a:t>6 longitudinal distribution along the inner triplet quadrupoles provides a systematic shift in the integrated </a:t>
            </a:r>
            <a:r>
              <a:rPr lang="en-US" sz="1600" dirty="0" err="1" smtClean="0"/>
              <a:t>dodecapole</a:t>
            </a:r>
            <a:r>
              <a:rPr lang="en-US" sz="1600" dirty="0" smtClean="0"/>
              <a:t> corrector strength (K5L)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shift is </a:t>
            </a:r>
            <a:r>
              <a:rPr lang="en-US" sz="1600" dirty="0" smtClean="0"/>
              <a:t>~</a:t>
            </a:r>
            <a:r>
              <a:rPr lang="en-US" sz="1600" dirty="0" smtClean="0">
                <a:solidFill>
                  <a:srgbClr val="FF0000"/>
                </a:solidFill>
              </a:rPr>
              <a:t>13</a:t>
            </a:r>
            <a:r>
              <a:rPr lang="en-US" sz="1600" dirty="0" smtClean="0">
                <a:solidFill>
                  <a:srgbClr val="FF0000"/>
                </a:solidFill>
              </a:rPr>
              <a:t>% </a:t>
            </a:r>
            <a:r>
              <a:rPr lang="en-US" sz="1600" dirty="0" smtClean="0"/>
              <a:t>with respect to correctors’ specification (IPAC13 WEPEA048)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rgbClr val="FF0000"/>
                </a:solidFill>
              </a:rPr>
              <a:t>HE+heads</a:t>
            </a:r>
            <a:r>
              <a:rPr lang="en-US" sz="1600" dirty="0"/>
              <a:t> is a good approximation of </a:t>
            </a:r>
            <a:r>
              <a:rPr lang="en-US" sz="1600" dirty="0" smtClean="0"/>
              <a:t>the more accurate Lie2 calculation (…gradient derivatives more than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have negligible impact… )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7341488" y="2348880"/>
            <a:ext cx="398864" cy="28803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>
                <a:spLocks noChangeAspect="1"/>
              </p:cNvSpPr>
              <p:nvPr/>
            </p:nvSpPr>
            <p:spPr>
              <a:xfrm>
                <a:off x="714421" y="1950122"/>
                <a:ext cx="4001595" cy="5493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acc>
                                        <m:accPr>
                                          <m:chr m:val="̅"/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𝑏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4</m:t>
                                              </m:r>
                                            </m:sub>
                                          </m:sSub>
                                        </m:e>
                                      </m:acc>
                                    </m:e>
                                  </m:d>
                                </m:e>
                                <m:sub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fr-FR" sz="16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f>
                                <m:fPr>
                                  <m:ctrl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fr-FR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bSup>
                                      <m:acc>
                                        <m:accPr>
                                          <m:chr m:val="̅"/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𝑏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6</m:t>
                                              </m:r>
                                            </m:sub>
                                          </m:sSub>
                                        </m:e>
                                      </m:acc>
                                    </m:e>
                                  </m:d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fr-F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421" y="1950122"/>
                <a:ext cx="4001595" cy="549384"/>
              </a:xfrm>
              <a:prstGeom prst="rect">
                <a:avLst/>
              </a:prstGeom>
              <a:blipFill>
                <a:blip r:embed="rId5"/>
                <a:stretch>
                  <a:fillRect r="-7306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Oval 28"/>
          <p:cNvSpPr/>
          <p:nvPr/>
        </p:nvSpPr>
        <p:spPr>
          <a:xfrm>
            <a:off x="3594740" y="1909147"/>
            <a:ext cx="936104" cy="655757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>
                <a:spLocks noChangeAspect="1"/>
              </p:cNvSpPr>
              <p:nvPr/>
            </p:nvSpPr>
            <p:spPr>
              <a:xfrm>
                <a:off x="107506" y="3082126"/>
                <a:ext cx="5328590" cy="655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sSubSup>
                                        <m:sSubSup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sub>
                                        <m:sup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e>
                                          </m:d>
                                        </m:sup>
                                      </m:sSub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+2</m:t>
                                      </m:r>
                                      <m:sSub>
                                        <m:sSub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  <m:sup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e>
                                          </m:d>
                                        </m:sup>
                                      </m:sSub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fr-FR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num>
                                        <m:den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  <m:sup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sSubSup>
                                        <m:sSubSupPr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  <m:sup>
                                          <m:d>
                                            <m:dPr>
                                              <m:begChr m:val="["/>
                                              <m:endChr m:val="]"/>
                                              <m:ctrlP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FR" sz="1600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e>
                                          </m:d>
                                        </m:sup>
                                      </m:sSubSup>
                                    </m:e>
                                  </m:d>
                                </m:e>
                                <m:sub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6" y="3082126"/>
                <a:ext cx="5328590" cy="6557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>
                <a:spLocks noChangeAspect="1"/>
              </p:cNvSpPr>
              <p:nvPr/>
            </p:nvSpPr>
            <p:spPr>
              <a:xfrm>
                <a:off x="739198" y="4086511"/>
                <a:ext cx="4340802" cy="6386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]"/>
                          <m:ctrlPr>
                            <a:rPr lang="fr-FR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i="1">
                              <a:latin typeface="Cambria Math" panose="02040503050406030204" pitchFamily="18" charset="0"/>
                            </a:rPr>
                            <m:t>+ </m:t>
                          </m:r>
                          <m:f>
                            <m:f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6 </m:t>
                                  </m:r>
                                  <m:sSubSup>
                                    <m:sSub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p>
                                  </m:sSubSup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  <m:sup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</m:sup>
                                  </m:sSubSup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num>
                                    <m:den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20</m:t>
                                      </m:r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  <m:sup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sz="1600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e>
                                      </m:d>
                                    </m:sup>
                                  </m:sSubSup>
                                </m:e>
                              </m:d>
                            </m:e>
                            <m:sub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p>
                            <m:sSupPr>
                              <m:ctrlPr>
                                <a:rPr lang="fr-F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fr-FR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fr-F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nor/>
                            </m:rPr>
                            <a:rPr lang="en-US" sz="1600" dirty="0"/>
                            <m:t> 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198" y="4086511"/>
                <a:ext cx="4340802" cy="63863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Oval 31"/>
          <p:cNvSpPr/>
          <p:nvPr/>
        </p:nvSpPr>
        <p:spPr>
          <a:xfrm>
            <a:off x="1187624" y="4077072"/>
            <a:ext cx="936104" cy="65575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2432285" y="1484784"/>
            <a:ext cx="4089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Thomas Pugnat @ 166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HL-LHC WP2 meeting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0964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25" y="1916832"/>
            <a:ext cx="3776599" cy="266097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16/06/2020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 Dalena, 177th HL-LHC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864EB-8988-4074-B86E-820F62319FF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18348" y="44624"/>
            <a:ext cx="7625652" cy="1143000"/>
          </a:xfrm>
        </p:spPr>
        <p:txBody>
          <a:bodyPr>
            <a:noAutofit/>
          </a:bodyPr>
          <a:lstStyle/>
          <a:p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Dodecapole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correctors strength</a:t>
            </a:r>
            <a:r>
              <a:rPr lang="en-US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(2/2)</a:t>
            </a:r>
            <a:endParaRPr lang="en-US" baseline="-25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916832"/>
            <a:ext cx="3796066" cy="2664200"/>
          </a:xfrm>
          <a:prstGeom prst="rect">
            <a:avLst/>
          </a:prstGeom>
        </p:spPr>
      </p:pic>
      <p:sp>
        <p:nvSpPr>
          <p:cNvPr id="11" name="ZoneTexte 16"/>
          <p:cNvSpPr txBox="1"/>
          <p:nvPr/>
        </p:nvSpPr>
        <p:spPr>
          <a:xfrm>
            <a:off x="2158661" y="1556792"/>
            <a:ext cx="1583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HLLHC v1.0 optics</a:t>
            </a:r>
          </a:p>
          <a:p>
            <a:pPr algn="ctr"/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IT errors tables v5 </a:t>
            </a:r>
          </a:p>
        </p:txBody>
      </p:sp>
      <p:sp>
        <p:nvSpPr>
          <p:cNvPr id="12" name="ZoneTexte 16"/>
          <p:cNvSpPr txBox="1"/>
          <p:nvPr/>
        </p:nvSpPr>
        <p:spPr>
          <a:xfrm>
            <a:off x="6260332" y="1556792"/>
            <a:ext cx="1516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HLLHC v1.4 optics</a:t>
            </a:r>
          </a:p>
          <a:p>
            <a:pPr algn="ctr"/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IT new b6 values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8991" y="5013176"/>
            <a:ext cx="77417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shift with </a:t>
            </a:r>
            <a:r>
              <a:rPr lang="en-US" dirty="0"/>
              <a:t>respect to correctors’ </a:t>
            </a:r>
            <a:r>
              <a:rPr lang="en-US" dirty="0" smtClean="0"/>
              <a:t>specification changes from </a:t>
            </a:r>
            <a:r>
              <a:rPr lang="en-US" dirty="0" smtClean="0">
                <a:solidFill>
                  <a:srgbClr val="FF0000"/>
                </a:solidFill>
              </a:rPr>
              <a:t>~</a:t>
            </a:r>
            <a:r>
              <a:rPr lang="en-US" dirty="0" smtClean="0">
                <a:solidFill>
                  <a:srgbClr val="FF0000"/>
                </a:solidFill>
              </a:rPr>
              <a:t>13</a:t>
            </a:r>
            <a:r>
              <a:rPr lang="en-US" dirty="0" smtClean="0">
                <a:solidFill>
                  <a:srgbClr val="FF0000"/>
                </a:solidFill>
              </a:rPr>
              <a:t>%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FF0000"/>
                </a:solidFill>
              </a:rPr>
              <a:t>~11%</a:t>
            </a:r>
          </a:p>
          <a:p>
            <a:r>
              <a:rPr lang="en-US" dirty="0" smtClean="0"/>
              <a:t>The shift with respect to correctors’ specification due to the optic version is ~ 1%</a:t>
            </a:r>
          </a:p>
          <a:p>
            <a:endParaRPr lang="en-US" dirty="0"/>
          </a:p>
        </p:txBody>
      </p:sp>
      <p:pic>
        <p:nvPicPr>
          <p:cNvPr id="16" name="Picture 45" descr="\\Dapdc5\otuske\My Documents\ADMIN\CEA_logo_quadri-sur-fond-rou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" y="41954"/>
            <a:ext cx="805919" cy="6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C:\Users\jerome\LocalData\CAS 2012\irfu_signaturesac_d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99" y="44639"/>
            <a:ext cx="602257" cy="68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>
            <a:off x="2949000" y="2348880"/>
            <a:ext cx="398864" cy="28803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012160" y="2924944"/>
            <a:ext cx="288032" cy="21602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00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18730</TotalTime>
  <Words>2719</Words>
  <Application>Microsoft Office PowerPoint</Application>
  <PresentationFormat>On-screen Show (4:3)</PresentationFormat>
  <Paragraphs>215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Symbol</vt:lpstr>
      <vt:lpstr>Thème Office</vt:lpstr>
      <vt:lpstr>Equation</vt:lpstr>
      <vt:lpstr>Updates on the impact of fringe fields on corrector strength</vt:lpstr>
      <vt:lpstr>Outlook</vt:lpstr>
      <vt:lpstr>What we want to evaluate</vt:lpstr>
      <vt:lpstr>3D Field representation</vt:lpstr>
      <vt:lpstr>Non-linear maps </vt:lpstr>
      <vt:lpstr>Direct amplitude detuning  </vt:lpstr>
      <vt:lpstr>Octupole correctors strength</vt:lpstr>
      <vt:lpstr>Dodecapole correctors strength (1/2)</vt:lpstr>
      <vt:lpstr>Dodecapole correctors strength (2/2)</vt:lpstr>
      <vt:lpstr>HE+Heads Lie2 </vt:lpstr>
      <vt:lpstr>HE+Heads vs HE+Heads Lie2</vt:lpstr>
      <vt:lpstr>What About LHC ?</vt:lpstr>
      <vt:lpstr>Magnetic MEASUREMENTS: LHC</vt:lpstr>
      <vt:lpstr>Recap impact of Fringe Field on b4 correction in LHC</vt:lpstr>
      <vt:lpstr>Update impact of MQXA Heads on b4 correction LHC</vt:lpstr>
      <vt:lpstr>Impact of MQXA Heads on b6 correction in LHC </vt:lpstr>
      <vt:lpstr>Summary and Open questions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Dynamique des faisceaux de particules pour les upgrades du LHC</dc:title>
  <dc:creator>DALENA Barbara</dc:creator>
  <cp:lastModifiedBy>DALENA Barbara</cp:lastModifiedBy>
  <cp:revision>324</cp:revision>
  <dcterms:created xsi:type="dcterms:W3CDTF">2016-06-21T07:43:06Z</dcterms:created>
  <dcterms:modified xsi:type="dcterms:W3CDTF">2020-06-15T15:34:38Z</dcterms:modified>
</cp:coreProperties>
</file>