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8" r:id="rId4"/>
    <p:sldMasterId id="2147483710" r:id="rId5"/>
    <p:sldMasterId id="2147483722" r:id="rId6"/>
    <p:sldMasterId id="2147483734" r:id="rId7"/>
    <p:sldMasterId id="2147483746" r:id="rId8"/>
  </p:sldMasterIdLst>
  <p:sldIdLst>
    <p:sldId id="256" r:id="rId9"/>
    <p:sldId id="265" r:id="rId10"/>
    <p:sldId id="281" r:id="rId11"/>
    <p:sldId id="270" r:id="rId12"/>
    <p:sldId id="282" r:id="rId13"/>
    <p:sldId id="283" r:id="rId14"/>
    <p:sldId id="275" r:id="rId15"/>
    <p:sldId id="272" r:id="rId16"/>
    <p:sldId id="284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1" autoAdjust="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003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Master" Target="../slideMasters/slideMaster5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2.bin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-228600" y="6111875"/>
            <a:ext cx="18288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400" b="0">
                <a:solidFill>
                  <a:schemeClr val="tx1"/>
                </a:solidFill>
                <a:latin typeface="Comic Sans MS" pitchFamily="66" charset="0"/>
              </a:rPr>
              <a:t>Maria Girone</a:t>
            </a:r>
          </a:p>
          <a:p>
            <a:pPr>
              <a:spcBef>
                <a:spcPct val="0"/>
              </a:spcBef>
              <a:defRPr/>
            </a:pPr>
            <a:r>
              <a:rPr lang="en-US" sz="1400" b="0">
                <a:solidFill>
                  <a:schemeClr val="tx1"/>
                </a:solidFill>
                <a:latin typeface="Comic Sans MS" pitchFamily="66" charset="0"/>
              </a:rPr>
              <a:t>CERN - IT</a:t>
            </a:r>
            <a:endParaRPr lang="en-US" sz="160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nn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04900" y="0"/>
            <a:ext cx="80391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lato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04913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657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E1000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1F457-4F43-4D57-AD29-F753145D05E4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53BEF-0298-4DEC-AA03-299D225683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FAE02-AE0E-452E-AC78-C6AAA6EE76DF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2A6C-E364-4A50-84BA-3B9DBC52BC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B130D-1E26-4C0A-8501-E5B39CA69058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123B9-CC5B-4E60-BB22-325A492AFC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47500-2E0B-4394-9FFD-78577CBF564C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F859C-44F3-43AC-8273-5813A3B79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625FE-3C1E-4867-B06E-0B0E55EBD8AB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2BC60-0474-4296-AFE8-90378B8F52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7D26F-9428-4B38-B964-C622698FF17B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BACE7-308A-4115-94D2-CB8D8F803A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3F766-FF3E-4B56-BF4F-3C6923DD957A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E304E-FBCE-4E66-8F3C-0AC37A4E17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8A929-6B26-41DF-B340-6D299FE73B84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34349-1529-4DB2-8D4B-826A3EADB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087F5-FFD3-4DF1-A105-E09788F19F43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453A4-33C3-4781-BF8E-18FB73003A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51EF6-C501-4F2E-87C2-AE7E04983FD9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C6CA8-D794-426C-917F-EDEEA7453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CD5F2-D9A5-460D-A6EC-535999ADE579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5C028-3FE2-4203-8365-BD00CD51AE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 userDrawn="1"/>
        </p:nvGrpSpPr>
        <p:grpSpPr bwMode="auto">
          <a:xfrm>
            <a:off x="384175" y="549275"/>
            <a:ext cx="844550" cy="912813"/>
            <a:chOff x="1344" y="385"/>
            <a:chExt cx="576" cy="575"/>
          </a:xfrm>
        </p:grpSpPr>
        <p:pic>
          <p:nvPicPr>
            <p:cNvPr id="5" name="Picture 6" descr="CLGlogo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7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5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>
                  <a:latin typeface="Comic Sans MS" pitchFamily="64" charset="0"/>
                  <a:cs typeface="Times New Roman" pitchFamily="16" charset="0"/>
                </a:rPr>
                <a:t>LCG</a:t>
              </a:r>
            </a:p>
          </p:txBody>
        </p:sp>
      </p:grp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8228013" y="5805488"/>
            <a:ext cx="731837" cy="8636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55689" y="636588"/>
            <a:ext cx="6738937" cy="825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14450" y="2439988"/>
            <a:ext cx="64008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7726" y="1785938"/>
            <a:ext cx="3576638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4" y="1785938"/>
            <a:ext cx="3576637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A3DF41B1-D931-48EB-8788-D91440DBB5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5DEC9B4F-DEB5-409D-B7EC-7CFD44AB5F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13951361-89B7-4893-BF3D-D4317D52FF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5CD37E8F-63D6-4C7F-BE17-B5E2019C6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7775" y="333377"/>
            <a:ext cx="1825625" cy="576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7726" y="333377"/>
            <a:ext cx="5327650" cy="576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B6F9C987-2F56-4EA5-9FFF-F29911F9C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9" y="333375"/>
            <a:ext cx="703262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47726" y="1785938"/>
            <a:ext cx="3576638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4" y="1785938"/>
            <a:ext cx="3576637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9" y="333375"/>
            <a:ext cx="703262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47726" y="1785938"/>
            <a:ext cx="7305675" cy="4310062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74750" y="636588"/>
            <a:ext cx="6619875" cy="825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14450" y="2439988"/>
            <a:ext cx="6400800" cy="1752600"/>
          </a:xfrm>
        </p:spPr>
        <p:txBody>
          <a:bodyPr/>
          <a:lstStyle>
            <a:lvl1pPr marL="0" indent="0" algn="ctr">
              <a:buFont typeface="Wingdings" pitchFamily="48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7775" y="333375"/>
            <a:ext cx="1825625" cy="576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7725" y="333375"/>
            <a:ext cx="5327650" cy="576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rid-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01950" y="3098800"/>
            <a:ext cx="6242050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892175" y="901700"/>
          <a:ext cx="14478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8" name="Photo Editor Photo" r:id="rId4" imgW="2247619" imgH="2247619" progId="MSPhotoEd.3">
                  <p:embed/>
                </p:oleObj>
              </mc:Choice>
              <mc:Fallback>
                <p:oleObj name="Photo Editor Photo" r:id="rId4" imgW="2247619" imgH="2247619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2175" y="901700"/>
                        <a:ext cx="1447800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524625"/>
            <a:ext cx="9180513" cy="333375"/>
          </a:xfrm>
          <a:prstGeom prst="rect">
            <a:avLst/>
          </a:prstGeom>
          <a:solidFill>
            <a:srgbClr val="21245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Line 13"/>
          <p:cNvSpPr>
            <a:spLocks noChangeShapeType="1"/>
          </p:cNvSpPr>
          <p:nvPr/>
        </p:nvSpPr>
        <p:spPr bwMode="auto">
          <a:xfrm>
            <a:off x="0" y="6524625"/>
            <a:ext cx="9180513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IT-GD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IT-GD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55725"/>
            <a:ext cx="42291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355725"/>
            <a:ext cx="42291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IT-GD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IT-GD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IT-GD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IT-GD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IT-GD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IT-GD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IT-GD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85738"/>
            <a:ext cx="2152650" cy="6122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5738"/>
            <a:ext cx="6305550" cy="6122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IT-GD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September 2006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Lessons Learnt from WLCG Service Deployment</a:t>
            </a:r>
            <a:r>
              <a:rPr lang="en-GB"/>
              <a:t> - Jamie.Shiers@cern.ch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4D8E9-F66A-4B0A-9BD5-4FB247222D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September 2006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WLCG Service Deployment – Lessons Learnt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102F2-510A-4445-A819-50566BB888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September 2006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Lessons Learnt from WLCG Service Deployment</a:t>
            </a:r>
            <a:r>
              <a:rPr lang="en-GB"/>
              <a:t> - Jamie.Shiers@cern.ch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61BEF-6A71-4D47-B15D-02D8C841E2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19213"/>
            <a:ext cx="3810000" cy="4776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9213"/>
            <a:ext cx="3810000" cy="4776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September 2006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Lessons Learnt from WLCG Service Deployment</a:t>
            </a:r>
            <a:r>
              <a:rPr lang="en-GB"/>
              <a:t> - Jamie.Shiers@cern.ch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0411B-3C51-4049-A819-E6498BD58B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September 2006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Lessons Learnt from WLCG Service Deployment</a:t>
            </a:r>
            <a:r>
              <a:rPr lang="en-GB"/>
              <a:t> - Jamie.Shiers@cern.ch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7903B-81A5-468F-96D3-A7EB5572F2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September 2006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Lessons Learnt from WLCG Service Deployment</a:t>
            </a:r>
            <a:r>
              <a:rPr lang="en-GB"/>
              <a:t> - Jamie.Shiers@cern.ch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BDA83-BFEA-400F-A8AE-88DE84A156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September 2006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Lessons Learnt from WLCG Service Deployment</a:t>
            </a:r>
            <a:r>
              <a:rPr lang="en-GB"/>
              <a:t> - Jamie.Shiers@cern.ch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F7FBD-0188-47D9-8C9A-737C692E96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September 2006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Lessons Learnt from WLCG Service Deployment</a:t>
            </a:r>
            <a:r>
              <a:rPr lang="en-GB"/>
              <a:t> - Jamie.Shiers@cern.ch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B6102-5288-4DD9-8481-E30D434537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September 2006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Lessons Learnt from WLCG Service Deployment</a:t>
            </a:r>
            <a:r>
              <a:rPr lang="en-GB"/>
              <a:t> - Jamie.Shiers@cern.ch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731CE-54BC-4176-A0E3-7BA6DFDA8B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September 2006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Lessons Learnt from WLCG Service Deployment</a:t>
            </a:r>
            <a:r>
              <a:rPr lang="en-GB"/>
              <a:t> - Jamie.Shiers@cern.ch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A558D-91E0-46CD-85C9-4525342C32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98463"/>
            <a:ext cx="1943100" cy="56975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98463"/>
            <a:ext cx="5676900" cy="5697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September 2006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Lessons Learnt from WLCG Service Deployment</a:t>
            </a:r>
            <a:r>
              <a:rPr lang="en-GB"/>
              <a:t> - Jamie.Shiers@cern.ch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87EB2-E0B0-4BF5-96C4-985FB95612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 userDrawn="1"/>
        </p:nvGrpSpPr>
        <p:grpSpPr bwMode="auto">
          <a:xfrm>
            <a:off x="0" y="1447800"/>
            <a:ext cx="9144000" cy="5410200"/>
            <a:chOff x="0" y="1369219"/>
            <a:chExt cx="9144000" cy="5410200"/>
          </a:xfrm>
        </p:grpSpPr>
        <p:pic>
          <p:nvPicPr>
            <p:cNvPr id="3" name="Picture 8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369219"/>
              <a:ext cx="8001000" cy="5408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9" descr="logo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153400" y="5712619"/>
              <a:ext cx="8382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0" y="6627019"/>
              <a:ext cx="9144000" cy="152400"/>
            </a:xfrm>
            <a:prstGeom prst="rect">
              <a:avLst/>
            </a:prstGeom>
            <a:solidFill>
              <a:srgbClr val="0D2B88"/>
            </a:solidFill>
            <a:ln w="9525">
              <a:solidFill>
                <a:srgbClr val="0D2B8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6" name="Text Box 6"/>
            <p:cNvSpPr txBox="1">
              <a:spLocks noChangeArrowheads="1"/>
            </p:cNvSpPr>
            <p:nvPr userDrawn="1"/>
          </p:nvSpPr>
          <p:spPr bwMode="auto">
            <a:xfrm>
              <a:off x="0" y="5779294"/>
              <a:ext cx="3143250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Jamie Shiers</a:t>
              </a:r>
              <a:endParaRPr lang="en-US" sz="2000" dirty="0">
                <a:solidFill>
                  <a:schemeClr val="bg1"/>
                </a:solidFill>
              </a:endParaRPr>
            </a:p>
            <a:p>
              <a:pPr>
                <a:defRPr/>
              </a:pPr>
              <a:r>
                <a:rPr lang="en-US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WLCG Service Coordination</a:t>
              </a:r>
              <a:endPara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47162-5C04-45F4-956A-C5F307E3F3B2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99D4F-C477-47D1-BB83-278CAFB03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CCC60-BDE4-4C45-9B6B-2F742FCF048D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F4256-6B7A-4A0E-870D-D2C45F315B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D2609-5A58-48C9-B1B1-2DC00FE61942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C9A00-19FC-406B-81F4-4E34C5409D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C79A0-10B6-4CFC-AB96-6580643CD3A0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A49CF-84D1-455D-B570-D71E100266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26936-C1EF-4222-9457-B17D9A7CB9D9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9287E-CD53-4BB5-91E7-5FC0ED90C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3711D-ADAD-4976-9926-38D001BFB426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9E8A0-0587-44F4-A57C-6594C4E5F8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4D023-3699-4105-B830-8F7000ED9F54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196D9-CEC0-4683-BE13-3A92091198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84B83-2EE3-4733-9068-7CAAFBD289E9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A6D67-0B9C-481B-AEB7-24DDEA0160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7FB19-A529-4C10-ADD2-E93D9E34FE1A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48D64-DE59-4794-9484-49B485C513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3B79B-1FAB-453E-85E6-C2143EDA1FC5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3896C-E992-4DDE-A835-9C672BC29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16" charset="2"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CD09D91-9F42-4F01-A952-A3B5B2DC3DFC}" type="datetime2">
              <a:rPr lang="en-US"/>
              <a:pPr/>
              <a:t>Thursday, June 17, 2010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To change: View -&gt; Header and Footer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9D8538C-6A2A-49A9-851A-7416FDBF33A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>
              <a:latin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A2017D-DC03-4BC6-A202-FEC4C538A630}" type="datetime2">
              <a:rPr lang="en-US"/>
              <a:pPr/>
              <a:t>Thursday, June 17,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55BAC8-8F7C-4CB9-A63B-51AEDA246D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7C97E0-A2E0-4C61-8A96-C5D67096B51A}" type="datetime2">
              <a:rPr lang="en-US"/>
              <a:pPr/>
              <a:t>Thursday, June 17,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04993-2DE3-463B-B121-1A2BAED3AB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341438"/>
            <a:ext cx="392430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341438"/>
            <a:ext cx="392430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EE1BC0-6B1B-4029-8BB1-D8EB3744A74F}" type="datetime2">
              <a:rPr lang="en-US"/>
              <a:pPr/>
              <a:t>Thursday, June 17,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0B6BB-7CFD-4AC9-B633-8587F22491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AAFBC1-356A-4F9E-984E-951B722D6936}" type="datetime2">
              <a:rPr lang="en-US"/>
              <a:pPr/>
              <a:t>Thursday, June 17, 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E9C9BE-3DBF-4FBD-9ECD-10B9306BF1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4E2769-DD79-422D-8290-3FBC26700286}" type="datetime2">
              <a:rPr lang="en-US"/>
              <a:pPr/>
              <a:t>Thursday, June 17, 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76C36-C499-4BD6-93DA-427D7A9F0F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DC8960-FF38-48FC-B924-3A1C18D979AE}" type="datetime2">
              <a:rPr lang="en-US"/>
              <a:pPr/>
              <a:t>Thursday, June 17, 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64115D-016E-489E-BD32-BDEABCAE6C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CD82A4-1809-4C1E-91B4-B4514D556011}" type="datetime2">
              <a:rPr lang="en-US"/>
              <a:pPr/>
              <a:t>Thursday, June 17,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8A8BA3-46AF-460C-8AE4-FA1D2596B0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03F4B6-B442-41F5-8B01-786E269214C1}" type="datetime2">
              <a:rPr lang="en-US"/>
              <a:pPr/>
              <a:t>Thursday, June 17,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09DA4E-7B94-4D0D-A70B-BA9704B969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A8B362-E97B-44D8-B5C6-62CE61F63260}" type="datetime2">
              <a:rPr lang="en-US"/>
              <a:pPr/>
              <a:t>Thursday, June 17,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840CF-0606-465F-ADD4-C2C1D0EFA2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5425" y="304800"/>
            <a:ext cx="2001838" cy="6076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6287" cy="6076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909B03-19FC-4D10-9266-F1A60D9D32A8}" type="datetime2">
              <a:rPr lang="en-US"/>
              <a:pPr/>
              <a:t>Thursday, June 17,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5B803-764B-4367-BBA9-A4C6982A94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913" y="304800"/>
            <a:ext cx="7245350" cy="6762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6738" y="1341438"/>
            <a:ext cx="3924300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341438"/>
            <a:ext cx="3924300" cy="2443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3438" y="3937000"/>
            <a:ext cx="3924300" cy="244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524625"/>
            <a:ext cx="1981200" cy="196850"/>
          </a:xfrm>
        </p:spPr>
        <p:txBody>
          <a:bodyPr/>
          <a:lstStyle>
            <a:lvl1pPr>
              <a:defRPr/>
            </a:lvl1pPr>
          </a:lstStyle>
          <a:p>
            <a:fld id="{E21EF45D-F7CD-4684-A3A7-2857BA339604}" type="datetime2">
              <a:rPr lang="en-US"/>
              <a:pPr/>
              <a:t>Thursday, June 17, 2010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1981200" cy="196850"/>
          </a:xfrm>
        </p:spPr>
        <p:txBody>
          <a:bodyPr/>
          <a:lstStyle>
            <a:lvl1pPr>
              <a:defRPr/>
            </a:lvl1pPr>
          </a:lstStyle>
          <a:p>
            <a:fld id="{5724A9F2-7888-4D86-8D7E-EE6AD4F5D9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oleObject" Target="../embeddings/oleObject1.bin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nner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4086" name="Text Box 6"/>
          <p:cNvSpPr txBox="1">
            <a:spLocks noChangeArrowheads="1"/>
          </p:cNvSpPr>
          <p:nvPr/>
        </p:nvSpPr>
        <p:spPr bwMode="auto">
          <a:xfrm>
            <a:off x="0" y="6208713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200" b="0">
                <a:solidFill>
                  <a:schemeClr val="tx1"/>
                </a:solidFill>
                <a:latin typeface="Comic Sans MS" pitchFamily="66" charset="0"/>
              </a:rPr>
              <a:t>Maria Girone</a:t>
            </a:r>
          </a:p>
          <a:p>
            <a:pPr>
              <a:spcBef>
                <a:spcPct val="0"/>
              </a:spcBef>
              <a:defRPr/>
            </a:pPr>
            <a:r>
              <a:rPr lang="en-US" sz="1200" b="0">
                <a:solidFill>
                  <a:schemeClr val="tx1"/>
                </a:solidFill>
                <a:latin typeface="Comic Sans MS" pitchFamily="66" charset="0"/>
              </a:rPr>
              <a:t>CERN, IT-PSS</a:t>
            </a:r>
          </a:p>
        </p:txBody>
      </p:sp>
      <p:sp>
        <p:nvSpPr>
          <p:cNvPr id="81408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172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i="1">
                <a:solidFill>
                  <a:srgbClr val="00529E"/>
                </a:solidFill>
                <a:latin typeface="+mn-lt"/>
              </a:defRPr>
            </a:lvl1pPr>
          </a:lstStyle>
          <a:p>
            <a:endParaRPr lang="en-GB"/>
          </a:p>
        </p:txBody>
      </p:sp>
      <p:pic>
        <p:nvPicPr>
          <p:cNvPr id="4104" name="Picture 8" descr="lato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204913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rebuchet MS" pitchFamily="8" charset="0"/>
              </a:defRPr>
            </a:lvl1pPr>
          </a:lstStyle>
          <a:p>
            <a:pPr>
              <a:defRPr/>
            </a:pPr>
            <a:fld id="{E9C29255-3EAD-4F91-995D-82A62A0B03FD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rebuchet MS" pitchFamily="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rebuchet MS" pitchFamily="8" charset="0"/>
              </a:defRPr>
            </a:lvl1pPr>
          </a:lstStyle>
          <a:p>
            <a:pPr>
              <a:defRPr/>
            </a:pPr>
            <a:fld id="{08AD1482-FD23-4396-BE6B-175E83F12D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333375"/>
            <a:ext cx="70326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8188" y="6629400"/>
            <a:ext cx="19034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Times New Roman" pitchFamily="16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les.robertson @cern.ch    </a:t>
            </a:r>
            <a:fld id="{F39786D2-D7A4-4E64-B328-E5A145640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7725" y="1785938"/>
            <a:ext cx="7305675" cy="431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0" y="6613525"/>
            <a:ext cx="1916113" cy="2460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n-GB" sz="1000" dirty="0">
                <a:latin typeface="Times New Roman" pitchFamily="16" charset="0"/>
              </a:rPr>
              <a:t>CHEP 2007 </a:t>
            </a:r>
          </a:p>
        </p:txBody>
      </p:sp>
      <p:grpSp>
        <p:nvGrpSpPr>
          <p:cNvPr id="6150" name="Group 6"/>
          <p:cNvGrpSpPr>
            <a:grpSpLocks/>
          </p:cNvGrpSpPr>
          <p:nvPr/>
        </p:nvGrpSpPr>
        <p:grpSpPr bwMode="auto">
          <a:xfrm>
            <a:off x="211138" y="304800"/>
            <a:ext cx="844550" cy="912813"/>
            <a:chOff x="1344" y="385"/>
            <a:chExt cx="576" cy="575"/>
          </a:xfrm>
        </p:grpSpPr>
        <p:pic>
          <p:nvPicPr>
            <p:cNvPr id="6151" name="Picture 7" descr="CLGlogo2"/>
            <p:cNvPicPr>
              <a:picLocks noChangeAspect="1" noChangeArrowheads="1"/>
            </p:cNvPicPr>
            <p:nvPr userDrawn="1"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4" name="Text Box 8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5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>
                  <a:latin typeface="Comic Sans MS" pitchFamily="64" charset="0"/>
                  <a:cs typeface="Times New Roman" pitchFamily="16" charset="0"/>
                </a:rPr>
                <a:t>LCG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9pPr>
    </p:titleStyle>
    <p:bodyStyle>
      <a:lvl1pPr marL="571500" indent="-5715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2000">
          <a:solidFill>
            <a:srgbClr val="0000FF"/>
          </a:solidFill>
          <a:latin typeface="+mn-lt"/>
          <a:ea typeface="+mn-ea"/>
          <a:cs typeface="+mn-cs"/>
        </a:defRPr>
      </a:lvl1pPr>
      <a:lvl2pPr marL="1047750" indent="-2857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>
          <a:solidFill>
            <a:schemeClr val="tx2"/>
          </a:solidFill>
          <a:latin typeface="+mn-lt"/>
        </a:defRPr>
      </a:lvl2pPr>
      <a:lvl3pPr marL="1562100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FF0066"/>
        </a:buClr>
        <a:buSzPct val="40000"/>
        <a:buFont typeface="Wingdings" pitchFamily="2" charset="2"/>
        <a:buChar char="¨"/>
        <a:defRPr sz="2400">
          <a:solidFill>
            <a:srgbClr val="FF0000"/>
          </a:solidFill>
          <a:latin typeface="+mn-lt"/>
        </a:defRPr>
      </a:lvl3pPr>
      <a:lvl4pPr marL="192405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2000">
          <a:solidFill>
            <a:schemeClr val="tx1"/>
          </a:solidFill>
          <a:latin typeface="Times New Roman" pitchFamily="16" charset="0"/>
        </a:defRPr>
      </a:lvl4pPr>
      <a:lvl5pPr marL="22860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 sz="2000">
          <a:solidFill>
            <a:schemeClr val="tx1"/>
          </a:solidFill>
          <a:latin typeface="Times New Roman" pitchFamily="16" charset="0"/>
        </a:defRPr>
      </a:lvl5pPr>
      <a:lvl6pPr marL="27432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6pPr>
      <a:lvl7pPr marL="32004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7pPr>
      <a:lvl8pPr marL="36576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8pPr>
      <a:lvl9pPr marL="41148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60438" y="333375"/>
            <a:ext cx="71278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7725" y="1785938"/>
            <a:ext cx="7305675" cy="431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ransition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9pPr>
    </p:titleStyle>
    <p:bodyStyle>
      <a:lvl1pPr marL="571500" indent="-5715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2000">
          <a:solidFill>
            <a:srgbClr val="0000FF"/>
          </a:solidFill>
          <a:latin typeface="+mn-lt"/>
          <a:ea typeface="+mn-ea"/>
          <a:cs typeface="+mn-cs"/>
        </a:defRPr>
      </a:lvl1pPr>
      <a:lvl2pPr marL="1047750" indent="-2857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>
          <a:solidFill>
            <a:schemeClr val="tx2"/>
          </a:solidFill>
          <a:latin typeface="+mn-lt"/>
        </a:defRPr>
      </a:lvl2pPr>
      <a:lvl3pPr marL="1562100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FF0066"/>
        </a:buClr>
        <a:buSzPct val="40000"/>
        <a:buFont typeface="Wingdings" pitchFamily="2" charset="2"/>
        <a:buChar char="¨"/>
        <a:defRPr sz="2400">
          <a:solidFill>
            <a:srgbClr val="FF0000"/>
          </a:solidFill>
          <a:latin typeface="+mn-lt"/>
        </a:defRPr>
      </a:lvl3pPr>
      <a:lvl4pPr marL="192405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2000">
          <a:solidFill>
            <a:schemeClr val="tx1"/>
          </a:solidFill>
          <a:latin typeface="Times New Roman" pitchFamily="18" charset="0"/>
        </a:defRPr>
      </a:lvl4pPr>
      <a:lvl5pPr marL="22860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 sz="2000">
          <a:solidFill>
            <a:schemeClr val="tx1"/>
          </a:solidFill>
          <a:latin typeface="Times New Roman" pitchFamily="18" charset="0"/>
        </a:defRPr>
      </a:lvl5pPr>
      <a:lvl6pPr marL="27432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8" charset="0"/>
        </a:defRPr>
      </a:lvl6pPr>
      <a:lvl7pPr marL="32004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8" charset="0"/>
        </a:defRPr>
      </a:lvl7pPr>
      <a:lvl8pPr marL="36576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8" charset="0"/>
        </a:defRPr>
      </a:lvl8pPr>
      <a:lvl9pPr marL="41148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6524625"/>
            <a:ext cx="9180513" cy="333375"/>
          </a:xfrm>
          <a:prstGeom prst="rect">
            <a:avLst/>
          </a:prstGeom>
          <a:solidFill>
            <a:srgbClr val="21245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577013"/>
            <a:ext cx="8353425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IT-GD</a:t>
            </a:r>
          </a:p>
        </p:txBody>
      </p:sp>
      <p:sp>
        <p:nvSpPr>
          <p:cNvPr id="77844" name="Rectangle 20"/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185738"/>
            <a:ext cx="7070725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55725"/>
            <a:ext cx="8610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8137525" y="115888"/>
          <a:ext cx="898525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4" name="Photo Editor Photo" r:id="rId14" imgW="2247619" imgH="2247619" progId="MSPhotoEd.3">
                  <p:embed/>
                </p:oleObj>
              </mc:Choice>
              <mc:Fallback>
                <p:oleObj name="Photo Editor Photo" r:id="rId14" imgW="2247619" imgH="2247619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37525" y="115888"/>
                        <a:ext cx="898525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CC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FFCC0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40" name="Line 16"/>
          <p:cNvSpPr>
            <a:spLocks noChangeShapeType="1"/>
          </p:cNvSpPr>
          <p:nvPr/>
        </p:nvSpPr>
        <p:spPr bwMode="auto">
          <a:xfrm>
            <a:off x="0" y="1052513"/>
            <a:ext cx="91440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4" name="Picture 18" descr="Cern Logo Large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58750" y="188913"/>
            <a:ext cx="66833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46" name="Line 22"/>
          <p:cNvSpPr>
            <a:spLocks noChangeShapeType="1"/>
          </p:cNvSpPr>
          <p:nvPr/>
        </p:nvSpPr>
        <p:spPr bwMode="auto">
          <a:xfrm>
            <a:off x="0" y="6524625"/>
            <a:ext cx="91440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21245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212459"/>
          </a:solidFill>
          <a:latin typeface="Verdan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212459"/>
          </a:solidFill>
          <a:latin typeface="Verdan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212459"/>
          </a:solidFill>
          <a:latin typeface="Verdan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212459"/>
          </a:solidFill>
          <a:latin typeface="Verdan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212459"/>
          </a:solidFill>
          <a:latin typeface="Verdan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212459"/>
          </a:solidFill>
          <a:latin typeface="Verdan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212459"/>
          </a:solidFill>
          <a:latin typeface="Verdan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212459"/>
          </a:solidFill>
          <a:latin typeface="Verdan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12459"/>
        </a:buClr>
        <a:buSzPct val="110000"/>
        <a:buChar char="•"/>
        <a:defRPr sz="2400">
          <a:solidFill>
            <a:srgbClr val="21245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808000"/>
        </a:buClr>
        <a:buSzPct val="90000"/>
        <a:buChar char="•"/>
        <a:defRPr sz="2000">
          <a:solidFill>
            <a:srgbClr val="808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12459"/>
        </a:buClr>
        <a:buSzPct val="90000"/>
        <a:buChar char="•"/>
        <a:defRPr sz="2400">
          <a:solidFill>
            <a:srgbClr val="21245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808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98463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19213"/>
            <a:ext cx="7772400" cy="477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6082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September 2006</a:t>
            </a:r>
          </a:p>
        </p:txBody>
      </p:sp>
      <p:sp>
        <p:nvSpPr>
          <p:cNvPr id="6082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Lessons Learnt from WLCG Service Deployment</a:t>
            </a:r>
            <a:r>
              <a:rPr lang="en-GB"/>
              <a:t> - Jamie.Shiers@cern.ch</a:t>
            </a:r>
          </a:p>
        </p:txBody>
      </p:sp>
      <p:sp>
        <p:nvSpPr>
          <p:cNvPr id="6082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800" b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89627C1B-960A-440B-B354-4ADB6FBF72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F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Placeholder 1"/>
          <p:cNvSpPr>
            <a:spLocks noGrp="1"/>
          </p:cNvSpPr>
          <p:nvPr>
            <p:ph type="title"/>
          </p:nvPr>
        </p:nvSpPr>
        <p:spPr bwMode="auto">
          <a:xfrm>
            <a:off x="1071563" y="274638"/>
            <a:ext cx="7615237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les.robertson@cern.ch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C7DFE9-0315-45A7-9C11-21AC9426FB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223" name="Picture 12" descr="log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42875" y="28575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1913" y="304800"/>
            <a:ext cx="72453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341438"/>
            <a:ext cx="800100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609600" y="105251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>
              <a:solidFill>
                <a:schemeClr val="hlink"/>
              </a:solidFill>
              <a:latin typeface="Times New Roman" pitchFamily="16" charset="0"/>
            </a:endParaRP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 flipV="1">
            <a:off x="611188" y="6453188"/>
            <a:ext cx="7924800" cy="0"/>
          </a:xfrm>
          <a:prstGeom prst="line">
            <a:avLst/>
          </a:prstGeom>
          <a:noFill/>
          <a:ln w="31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524625"/>
            <a:ext cx="19812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</a:defRPr>
            </a:lvl1pPr>
          </a:lstStyle>
          <a:p>
            <a:fld id="{C822E8E8-1B2C-407A-A2C9-5C463799A2B8}" type="datetime2">
              <a:rPr lang="en-US"/>
              <a:pPr/>
              <a:t>Thursday, June 17, 2010</a:t>
            </a:fld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24625"/>
            <a:ext cx="2895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24625"/>
            <a:ext cx="19812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n-lt"/>
              </a:defRPr>
            </a:lvl1pPr>
          </a:lstStyle>
          <a:p>
            <a:fld id="{E2E6B9D3-3B71-42EB-9371-35D669D9274E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81" name="Picture 9" descr="Cern Logo Large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90550" y="301625"/>
            <a:ext cx="668338" cy="6794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16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16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16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16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16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16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16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16" charset="0"/>
        </a:defRPr>
      </a:lvl9pPr>
    </p:titleStyle>
    <p:bodyStyle>
      <a:lvl1pPr marL="469900" indent="-469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16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16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16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16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16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16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16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16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16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Transfer and Cataloguing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429000"/>
            <a:ext cx="7300664" cy="1600200"/>
          </a:xfrm>
        </p:spPr>
        <p:txBody>
          <a:bodyPr/>
          <a:lstStyle/>
          <a:p>
            <a:r>
              <a:rPr lang="en-GB" sz="2000" dirty="0" smtClean="0"/>
              <a:t>Gavin McCance</a:t>
            </a:r>
          </a:p>
          <a:p>
            <a:r>
              <a:rPr lang="en-US" sz="2000" dirty="0" smtClean="0"/>
              <a:t>Simone Campana</a:t>
            </a:r>
          </a:p>
          <a:p>
            <a:r>
              <a:rPr lang="en-US" sz="2000" dirty="0" smtClean="0"/>
              <a:t>Roberto Santinelli</a:t>
            </a:r>
          </a:p>
          <a:p>
            <a:r>
              <a:rPr lang="en-US" sz="2000" dirty="0" smtClean="0"/>
              <a:t>Andrea Sciaba</a:t>
            </a:r>
            <a:endParaRPr lang="en-GB" sz="2000" dirty="0"/>
          </a:p>
          <a:p>
            <a:endParaRPr lang="en-GB" sz="2000" dirty="0"/>
          </a:p>
          <a:p>
            <a:r>
              <a:rPr lang="en-GB" sz="1400" dirty="0" smtClean="0"/>
              <a:t>Evolution of WLCG Data and </a:t>
            </a:r>
            <a:br>
              <a:rPr lang="en-GB" sz="1400" dirty="0" smtClean="0"/>
            </a:br>
            <a:r>
              <a:rPr lang="en-GB" sz="1400" dirty="0" smtClean="0"/>
              <a:t>Storage Management Workshop</a:t>
            </a:r>
          </a:p>
          <a:p>
            <a:r>
              <a:rPr lang="en-GB" sz="1200" dirty="0" smtClean="0"/>
              <a:t>Amsterdam</a:t>
            </a:r>
            <a:br>
              <a:rPr lang="en-GB" sz="1200" dirty="0" smtClean="0"/>
            </a:br>
            <a:r>
              <a:rPr lang="en-GB" sz="1200" dirty="0" smtClean="0"/>
              <a:t>17 June 2010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6300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Few slides as input for discussion</a:t>
            </a:r>
          </a:p>
          <a:p>
            <a:endParaRPr lang="en-US" dirty="0"/>
          </a:p>
          <a:p>
            <a:r>
              <a:rPr lang="en-US" dirty="0" smtClean="0"/>
              <a:t>While I’ll probably talk in terms of the FTS and LFC software (and I can’t resist) really the discussion is about the architecture</a:t>
            </a:r>
          </a:p>
          <a:p>
            <a:endParaRPr lang="en-US" dirty="0"/>
          </a:p>
          <a:p>
            <a:r>
              <a:rPr lang="en-US" dirty="0" smtClean="0"/>
              <a:t>Transfer first then cataloguing</a:t>
            </a:r>
            <a:endParaRPr lang="en-US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5492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FTS – the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Ex. the odd spectacular bug it’s rather stable and boring</a:t>
            </a:r>
          </a:p>
          <a:p>
            <a:endParaRPr lang="en-US" sz="2800" dirty="0"/>
          </a:p>
          <a:p>
            <a:r>
              <a:rPr lang="en-US" sz="2800" dirty="0" smtClean="0"/>
              <a:t>Core concept of the channel </a:t>
            </a:r>
            <a:r>
              <a:rPr lang="en-US" sz="2800" dirty="0" smtClean="0"/>
              <a:t>(point to point link) as </a:t>
            </a:r>
            <a:r>
              <a:rPr lang="en-US" sz="2800" dirty="0" smtClean="0"/>
              <a:t>the “thing you manage” was </a:t>
            </a:r>
            <a:r>
              <a:rPr lang="en-US" sz="2800" dirty="0" smtClean="0">
                <a:solidFill>
                  <a:srgbClr val="FF0000"/>
                </a:solidFill>
              </a:rPr>
              <a:t>simple</a:t>
            </a:r>
          </a:p>
          <a:p>
            <a:pPr lvl="1"/>
            <a:r>
              <a:rPr lang="en-US" sz="2400" dirty="0" smtClean="0"/>
              <a:t>Come from MONARC – manage network</a:t>
            </a:r>
          </a:p>
          <a:p>
            <a:pPr lvl="1"/>
            <a:r>
              <a:rPr lang="en-US" sz="2400" dirty="0" smtClean="0"/>
              <a:t>Deploy </a:t>
            </a:r>
            <a:r>
              <a:rPr lang="en-US" sz="2400" dirty="0"/>
              <a:t>at T0 and T1s </a:t>
            </a:r>
            <a:r>
              <a:rPr lang="en-US" sz="2400" dirty="0" smtClean="0"/>
              <a:t>only</a:t>
            </a:r>
            <a:endParaRPr lang="en-US" sz="2400" dirty="0" smtClean="0"/>
          </a:p>
          <a:p>
            <a:endParaRPr lang="en-US" sz="2800" dirty="0" smtClean="0"/>
          </a:p>
          <a:p>
            <a:r>
              <a:rPr lang="en-US" sz="2800" dirty="0" smtClean="0"/>
              <a:t>But</a:t>
            </a:r>
            <a:r>
              <a:rPr lang="en-US" sz="2800" dirty="0" smtClean="0"/>
              <a:t>…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4359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FTS issues / lessons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Channel multiplicity horror</a:t>
            </a:r>
          </a:p>
          <a:p>
            <a:pPr lvl="1"/>
            <a:r>
              <a:rPr lang="en-US" sz="1800" dirty="0" smtClean="0"/>
              <a:t>Affects operations – configuration</a:t>
            </a:r>
          </a:p>
          <a:p>
            <a:pPr lvl="1"/>
            <a:r>
              <a:rPr lang="en-US" sz="1800" dirty="0"/>
              <a:t>Conceptually cumbersome to </a:t>
            </a:r>
            <a:r>
              <a:rPr lang="en-US" sz="1800" dirty="0" smtClean="0"/>
              <a:t>manage many point-point links in an any-to-any world</a:t>
            </a:r>
            <a:endParaRPr lang="en-US" sz="1800" dirty="0" smtClean="0"/>
          </a:p>
          <a:p>
            <a:pPr lvl="1"/>
            <a:r>
              <a:rPr lang="en-US" sz="1800" dirty="0" smtClean="0"/>
              <a:t>STAR channel constipation, group channels hard to configure</a:t>
            </a:r>
          </a:p>
          <a:p>
            <a:r>
              <a:rPr lang="en-US" sz="2000" dirty="0" smtClean="0"/>
              <a:t>N</a:t>
            </a:r>
            <a:r>
              <a:rPr lang="en-US" sz="2000" dirty="0" smtClean="0"/>
              <a:t>on-communicating FTS server instances</a:t>
            </a:r>
            <a:endParaRPr lang="en-US" sz="2000" dirty="0" smtClean="0"/>
          </a:p>
          <a:p>
            <a:pPr lvl="1"/>
            <a:r>
              <a:rPr lang="en-US" sz="1800" dirty="0" smtClean="0"/>
              <a:t>Overload: A T1’s FTS can control write but not read</a:t>
            </a:r>
          </a:p>
          <a:p>
            <a:pPr lvl="1"/>
            <a:r>
              <a:rPr lang="en-US" sz="1800" dirty="0" smtClean="0"/>
              <a:t>You need to know which one to submit to</a:t>
            </a:r>
          </a:p>
          <a:p>
            <a:pPr lvl="1"/>
            <a:r>
              <a:rPr lang="en-US" sz="1800" dirty="0" smtClean="0"/>
              <a:t>No magic: you need to know where your files are</a:t>
            </a:r>
          </a:p>
          <a:p>
            <a:r>
              <a:rPr lang="en-US" sz="2000" dirty="0"/>
              <a:t>FTS | SRM interface too loosely </a:t>
            </a:r>
            <a:r>
              <a:rPr lang="en-US" sz="2000" dirty="0" smtClean="0"/>
              <a:t>coupled</a:t>
            </a:r>
            <a:endParaRPr lang="en-US" sz="1600" dirty="0" smtClean="0"/>
          </a:p>
          <a:p>
            <a:pPr lvl="1"/>
            <a:r>
              <a:rPr lang="en-US" sz="1800" dirty="0"/>
              <a:t>Really hard for ops to debug and trace the whole </a:t>
            </a:r>
            <a:r>
              <a:rPr lang="en-US" sz="1800" dirty="0" smtClean="0"/>
              <a:t>stack</a:t>
            </a:r>
          </a:p>
          <a:p>
            <a:pPr lvl="1"/>
            <a:r>
              <a:rPr lang="en-US" sz="1800" dirty="0" smtClean="0"/>
              <a:t>No </a:t>
            </a:r>
            <a:r>
              <a:rPr lang="en-US" sz="1800" dirty="0"/>
              <a:t>real </a:t>
            </a:r>
            <a:r>
              <a:rPr lang="en-US" sz="1800" dirty="0" smtClean="0"/>
              <a:t>back-pressure – afterthought of “SRM_RATHER_BUSY” was an afterthought</a:t>
            </a:r>
          </a:p>
          <a:p>
            <a:pPr lvl="1"/>
            <a:r>
              <a:rPr lang="en-US" sz="1800" dirty="0" smtClean="0"/>
              <a:t>Easy to overload storage</a:t>
            </a:r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endParaRPr lang="en-US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9320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architecture 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No solutions: food for discussion</a:t>
            </a:r>
          </a:p>
          <a:p>
            <a:endParaRPr lang="en-US" sz="1800" dirty="0" smtClean="0"/>
          </a:p>
          <a:p>
            <a:r>
              <a:rPr lang="en-US" sz="1800" dirty="0" smtClean="0"/>
              <a:t>Abandon fixed channel </a:t>
            </a:r>
            <a:r>
              <a:rPr lang="en-US" sz="1800" dirty="0"/>
              <a:t>concept and </a:t>
            </a:r>
            <a:r>
              <a:rPr lang="en-US" sz="1800" dirty="0" smtClean="0"/>
              <a:t>include storage bandwidth</a:t>
            </a:r>
          </a:p>
          <a:p>
            <a:pPr lvl="1"/>
            <a:r>
              <a:rPr lang="en-US" sz="1600" dirty="0"/>
              <a:t>S</a:t>
            </a:r>
            <a:r>
              <a:rPr lang="en-US" sz="1600" dirty="0" smtClean="0"/>
              <a:t>till </a:t>
            </a:r>
            <a:r>
              <a:rPr lang="en-US" sz="1600" dirty="0"/>
              <a:t>the need to control the networking bandwidth </a:t>
            </a:r>
            <a:r>
              <a:rPr lang="en-US" sz="1600" dirty="0" smtClean="0"/>
              <a:t>used for T2/T2</a:t>
            </a:r>
            <a:endParaRPr lang="en-US" sz="1600" dirty="0"/>
          </a:p>
          <a:p>
            <a:pPr lvl="1"/>
            <a:r>
              <a:rPr lang="en-US" sz="1600" dirty="0" smtClean="0"/>
              <a:t>Easy to say (it’s an n x n matrix)</a:t>
            </a:r>
          </a:p>
          <a:p>
            <a:pPr lvl="1"/>
            <a:r>
              <a:rPr lang="en-US" sz="1600" dirty="0" smtClean="0"/>
              <a:t>Some possible solutions need to be prototyped (the global omniscient beast vs. back-pressure</a:t>
            </a:r>
            <a:r>
              <a:rPr lang="en-US" sz="1600" dirty="0" smtClean="0"/>
              <a:t>). Simulate?</a:t>
            </a:r>
            <a:endParaRPr lang="en-US" sz="1600" dirty="0" smtClean="0"/>
          </a:p>
          <a:p>
            <a:pPr lvl="1"/>
            <a:endParaRPr lang="en-US" sz="1600" dirty="0" smtClean="0"/>
          </a:p>
          <a:p>
            <a:r>
              <a:rPr lang="en-US" sz="1800" dirty="0" smtClean="0"/>
              <a:t>Submit anywhere – use standard MQ to glue it</a:t>
            </a:r>
          </a:p>
          <a:p>
            <a:pPr lvl="1"/>
            <a:r>
              <a:rPr lang="en-US" sz="1600" dirty="0" smtClean="0"/>
              <a:t>Move away from a model where you have to know – if replica 1 is not available, get the file over there</a:t>
            </a:r>
          </a:p>
          <a:p>
            <a:pPr lvl="1"/>
            <a:endParaRPr lang="en-US" sz="1600" dirty="0" smtClean="0"/>
          </a:p>
          <a:p>
            <a:r>
              <a:rPr lang="en-US" sz="1800" dirty="0" smtClean="0"/>
              <a:t>Move scheduled WAN transfer functions closer to storage?</a:t>
            </a:r>
          </a:p>
          <a:p>
            <a:pPr lvl="1"/>
            <a:r>
              <a:rPr lang="en-US" sz="1600" dirty="0"/>
              <a:t>Help </a:t>
            </a:r>
            <a:r>
              <a:rPr lang="en-US" sz="1600" dirty="0" smtClean="0"/>
              <a:t>with operations</a:t>
            </a:r>
            <a:endParaRPr lang="en-US" sz="1600" dirty="0"/>
          </a:p>
          <a:p>
            <a:pPr lvl="1"/>
            <a:r>
              <a:rPr lang="en-US" sz="1600" dirty="0"/>
              <a:t>Is the “file” as the data management primitive correct</a:t>
            </a:r>
            <a:r>
              <a:rPr lang="en-US" sz="1600" dirty="0" smtClean="0"/>
              <a:t>? Sets or chunks (with ‘</a:t>
            </a:r>
            <a:r>
              <a:rPr lang="en-US" sz="1600" dirty="0" err="1" smtClean="0"/>
              <a:t>getNext</a:t>
            </a:r>
            <a:r>
              <a:rPr lang="en-US" sz="1600" dirty="0" smtClean="0"/>
              <a:t>’ iterator) might help the storage balance better</a:t>
            </a:r>
            <a:endParaRPr lang="en-US" sz="1600" dirty="0"/>
          </a:p>
          <a:p>
            <a:pPr marL="0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4614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LFC – the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Secure namespace to tell you where the replicas </a:t>
            </a:r>
            <a:r>
              <a:rPr lang="en-US" sz="2000" dirty="0" smtClean="0"/>
              <a:t>are</a:t>
            </a:r>
          </a:p>
          <a:p>
            <a:r>
              <a:rPr lang="en-US" sz="2000" dirty="0" smtClean="0"/>
              <a:t>Absolutely </a:t>
            </a:r>
            <a:r>
              <a:rPr lang="en-US" sz="2000" dirty="0"/>
              <a:t>stable and boring</a:t>
            </a:r>
          </a:p>
          <a:p>
            <a:r>
              <a:rPr lang="en-US" sz="2000" dirty="0" smtClean="0"/>
              <a:t>Used in both global, cloud and local (tier-2) mode for many VOs both large and small</a:t>
            </a:r>
          </a:p>
          <a:p>
            <a:pPr lvl="1"/>
            <a:r>
              <a:rPr lang="en-US" sz="1600" dirty="0" smtClean="0"/>
              <a:t>Can be replicated for availability</a:t>
            </a:r>
          </a:p>
          <a:p>
            <a:endParaRPr lang="en-US" sz="2000" dirty="0" smtClean="0"/>
          </a:p>
          <a:p>
            <a:r>
              <a:rPr lang="en-US" sz="2000" dirty="0" smtClean="0"/>
              <a:t>Lessons learned from LFC</a:t>
            </a:r>
            <a:endParaRPr lang="en-US" sz="2000" dirty="0"/>
          </a:p>
          <a:p>
            <a:pPr lvl="1"/>
            <a:r>
              <a:rPr lang="en-US" sz="2000" dirty="0"/>
              <a:t>Bulk operations were clearly needed</a:t>
            </a:r>
          </a:p>
          <a:p>
            <a:pPr lvl="1"/>
            <a:r>
              <a:rPr lang="en-US" sz="2000" dirty="0" smtClean="0"/>
              <a:t>Strong desire now for </a:t>
            </a:r>
            <a:r>
              <a:rPr lang="en-US" sz="2000" b="1" dirty="0" smtClean="0"/>
              <a:t>standard</a:t>
            </a:r>
            <a:r>
              <a:rPr lang="en-US" sz="2000" dirty="0" smtClean="0"/>
              <a:t> http-based access</a:t>
            </a:r>
          </a:p>
          <a:p>
            <a:pPr lvl="1"/>
            <a:r>
              <a:rPr lang="en-US" sz="2000" dirty="0" smtClean="0"/>
              <a:t>Some unforeseen ‘admin’ </a:t>
            </a:r>
            <a:r>
              <a:rPr lang="en-US" sz="2000" dirty="0" smtClean="0"/>
              <a:t>operations</a:t>
            </a:r>
          </a:p>
          <a:p>
            <a:pPr lvl="2"/>
            <a:r>
              <a:rPr lang="en-US" sz="1700" dirty="0" smtClean="0"/>
              <a:t>e.g. rename storage element</a:t>
            </a:r>
            <a:endParaRPr lang="en-US" sz="1700" dirty="0" smtClean="0"/>
          </a:p>
          <a:p>
            <a:pPr lvl="1"/>
            <a:r>
              <a:rPr lang="en-US" sz="2000" dirty="0" smtClean="0"/>
              <a:t>Would have been nicer to allow more experiment specific metadata – external joins are still a pain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9876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Cataloguing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Apart from specifics on any product…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…consistency with storage and between catalogues is the main challenge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866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Cataloguing consistency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397750" cy="5040312"/>
          </a:xfrm>
        </p:spPr>
        <p:txBody>
          <a:bodyPr/>
          <a:lstStyle/>
          <a:p>
            <a:r>
              <a:rPr lang="en-US" sz="2000" dirty="0" smtClean="0"/>
              <a:t>Current consistency model is not resilient to failures</a:t>
            </a:r>
          </a:p>
          <a:p>
            <a:pPr lvl="1"/>
            <a:r>
              <a:rPr lang="en-US" sz="1800" dirty="0" smtClean="0"/>
              <a:t>Storage failures lead to dangling entries to be cleaned up manually. Catalogue failures lead to orphaned files.</a:t>
            </a:r>
          </a:p>
          <a:p>
            <a:pPr lvl="1"/>
            <a:r>
              <a:rPr lang="en-US" sz="1800" dirty="0" smtClean="0"/>
              <a:t>Namespace scanning for diffs is expensive (</a:t>
            </a:r>
            <a:r>
              <a:rPr lang="en-US" sz="1800" dirty="0" err="1" smtClean="0"/>
              <a:t>srmLs</a:t>
            </a:r>
            <a:r>
              <a:rPr lang="en-US" sz="1800" dirty="0"/>
              <a:t> </a:t>
            </a:r>
            <a:r>
              <a:rPr lang="en-US" sz="1800" dirty="0" smtClean="0"/>
              <a:t>‘abuse’)</a:t>
            </a:r>
          </a:p>
          <a:p>
            <a:pPr lvl="1"/>
            <a:r>
              <a:rPr lang="en-US" sz="1800" dirty="0"/>
              <a:t>M</a:t>
            </a:r>
            <a:r>
              <a:rPr lang="en-US" sz="1800" dirty="0" smtClean="0"/>
              <a:t>ultiplicity of catalogues – experiment book-keeping, {global, cloud, local} replica catalogues, storage catalogues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[advert] proposed demonstrator to use reliable message (i.e. industry standard MQ) as backbone of the reliability</a:t>
            </a:r>
          </a:p>
          <a:p>
            <a:pPr lvl="1"/>
            <a:r>
              <a:rPr lang="en-US" sz="1600" dirty="0" smtClean="0"/>
              <a:t>All interested catalogues can ‘subscribe’ for new files / deleted files</a:t>
            </a:r>
          </a:p>
          <a:p>
            <a:pPr lvl="1"/>
            <a:r>
              <a:rPr lang="en-US" sz="1600" dirty="0" smtClean="0"/>
              <a:t>Eventual consistency model</a:t>
            </a:r>
          </a:p>
          <a:p>
            <a:pPr lvl="1"/>
            <a:endParaRPr lang="en-US" sz="1600" dirty="0" smtClean="0"/>
          </a:p>
          <a:p>
            <a:r>
              <a:rPr lang="en-US" sz="2000" dirty="0" smtClean="0"/>
              <a:t>Add GUIDs to storage catalogs to remove the need for local file catalogue</a:t>
            </a:r>
          </a:p>
          <a:p>
            <a:pPr lvl="1"/>
            <a:r>
              <a:rPr lang="en-US" sz="1600" dirty="0" smtClean="0"/>
              <a:t>Lost files can be broadcast on the “lost” topic to interested catalogues</a:t>
            </a:r>
          </a:p>
          <a:p>
            <a:pPr lvl="1"/>
            <a:r>
              <a:rPr lang="en-US" sz="1600" dirty="0" smtClean="0"/>
              <a:t>Also for corrupted “bad” files (not readable, no GUID)</a:t>
            </a:r>
          </a:p>
        </p:txBody>
      </p:sp>
    </p:spTree>
    <p:extLst>
      <p:ext uri="{BB962C8B-B14F-4D97-AF65-F5344CB8AC3E}">
        <p14:creationId xmlns:p14="http://schemas.microsoft.com/office/powerpoint/2010/main" val="70700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FTS and LFC function as intended </a:t>
            </a:r>
            <a:r>
              <a:rPr lang="en-US" sz="2000" smtClean="0"/>
              <a:t>at ~WLCG </a:t>
            </a:r>
            <a:r>
              <a:rPr lang="en-US" sz="2000" dirty="0" smtClean="0"/>
              <a:t>scale</a:t>
            </a:r>
          </a:p>
          <a:p>
            <a:endParaRPr lang="en-US" sz="2000" dirty="0" smtClean="0"/>
          </a:p>
          <a:p>
            <a:r>
              <a:rPr lang="en-US" sz="2000" dirty="0" smtClean="0"/>
              <a:t>The conceptual model of WLCG’s transfer system is too simple</a:t>
            </a:r>
          </a:p>
          <a:p>
            <a:pPr lvl="1"/>
            <a:r>
              <a:rPr lang="en-US" sz="1800" dirty="0" smtClean="0"/>
              <a:t>Need to consider storage bandwidth as well as network</a:t>
            </a:r>
          </a:p>
          <a:p>
            <a:pPr lvl="2"/>
            <a:r>
              <a:rPr lang="en-US" sz="1500" dirty="0" smtClean="0"/>
              <a:t>But global n x n </a:t>
            </a:r>
            <a:r>
              <a:rPr lang="en-US" sz="1500" dirty="0" err="1" smtClean="0"/>
              <a:t>optimisation</a:t>
            </a:r>
            <a:r>
              <a:rPr lang="en-US" sz="1500" dirty="0" smtClean="0"/>
              <a:t> is hard</a:t>
            </a:r>
          </a:p>
          <a:p>
            <a:pPr lvl="1"/>
            <a:r>
              <a:rPr lang="en-US" sz="1800" dirty="0" smtClean="0"/>
              <a:t>A global system would allow more magic (</a:t>
            </a:r>
            <a:r>
              <a:rPr lang="en-US" sz="1800" dirty="0" err="1" smtClean="0"/>
              <a:t>strawman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FTS | SRM interface is too loosely coupled</a:t>
            </a:r>
          </a:p>
          <a:p>
            <a:pPr lvl="1"/>
            <a:r>
              <a:rPr lang="en-US" sz="1800" dirty="0" smtClean="0"/>
              <a:t>Is the “file” the correct primitive for unordered bulk operations?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Consistency is the key challenge for cataloguing</a:t>
            </a:r>
          </a:p>
          <a:p>
            <a:pPr lvl="1"/>
            <a:r>
              <a:rPr lang="en-US" sz="1800" dirty="0" smtClean="0"/>
              <a:t>Add GUIDs to storage catalogue</a:t>
            </a:r>
          </a:p>
          <a:p>
            <a:pPr lvl="1"/>
            <a:r>
              <a:rPr lang="en-US" sz="1800" dirty="0" smtClean="0"/>
              <a:t>Use industry standard messaging a backbone of reliability and storage / catalogue integration</a:t>
            </a:r>
          </a:p>
          <a:p>
            <a:pPr lvl="1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9741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cWLCG">
  <a:themeElements>
    <a:clrScheme name="1_Default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1_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rgbClr val="3366FF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rgbClr val="3366FF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3366FF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3366FF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0508-GDB-Debug-Review">
  <a:themeElements>
    <a:clrScheme name="">
      <a:dk1>
        <a:srgbClr val="000000"/>
      </a:dk1>
      <a:lt1>
        <a:srgbClr val="FFFFFF"/>
      </a:lt1>
      <a:dk2>
        <a:srgbClr val="353A90"/>
      </a:dk2>
      <a:lt2>
        <a:srgbClr val="FFCC00"/>
      </a:lt2>
      <a:accent1>
        <a:srgbClr val="FFCC00"/>
      </a:accent1>
      <a:accent2>
        <a:srgbClr val="9D9DFF"/>
      </a:accent2>
      <a:accent3>
        <a:srgbClr val="FFFFFF"/>
      </a:accent3>
      <a:accent4>
        <a:srgbClr val="000000"/>
      </a:accent4>
      <a:accent5>
        <a:srgbClr val="FFE2AA"/>
      </a:accent5>
      <a:accent6>
        <a:srgbClr val="8E8EE7"/>
      </a:accent6>
      <a:hlink>
        <a:srgbClr val="CCCCFF"/>
      </a:hlink>
      <a:folHlink>
        <a:srgbClr val="B2B2B2"/>
      </a:folHlink>
    </a:clrScheme>
    <a:fontScheme name="0508-GDB-Debug-Review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508-GDB-Debug-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08-GDB-Debug-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08-GDB-Debug-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08-GDB-Debug-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08-GDB-Debug-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08-GDB-Debug-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08-GDB-Debug-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08-GDB-Debug-Review 8">
        <a:dk1>
          <a:srgbClr val="000000"/>
        </a:dk1>
        <a:lt1>
          <a:srgbClr val="FFFFFF"/>
        </a:lt1>
        <a:dk2>
          <a:srgbClr val="000066"/>
        </a:dk2>
        <a:lt2>
          <a:srgbClr val="FFCC66"/>
        </a:lt2>
        <a:accent1>
          <a:srgbClr val="FFCC00"/>
        </a:accent1>
        <a:accent2>
          <a:srgbClr val="9D9DFF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8E8E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m">
  <a:themeElements>
    <a:clrScheme name="Tim 1">
      <a:dk1>
        <a:srgbClr val="000000"/>
      </a:dk1>
      <a:lt1>
        <a:srgbClr val="FFFFFF"/>
      </a:lt1>
      <a:dk2>
        <a:srgbClr val="0000FF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im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rgbClr val="3366FF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rgbClr val="3366FF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Tim 1">
        <a:dk1>
          <a:srgbClr val="000000"/>
        </a:dk1>
        <a:lt1>
          <a:srgbClr val="FFFFFF"/>
        </a:lt1>
        <a:dk2>
          <a:srgbClr val="0000FF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m 2">
        <a:dk1>
          <a:srgbClr val="000000"/>
        </a:dk1>
        <a:lt1>
          <a:srgbClr val="FFFFFF"/>
        </a:lt1>
        <a:dk2>
          <a:srgbClr val="8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m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m 4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m 5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m 6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m 7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m 8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m 9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CERNClean">
  <a:themeElements>
    <a:clrScheme name="0708-WLCG-Workshop-Monitoring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0708-WLCG-Workshop-Monitor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6" charset="-128"/>
          </a:defRPr>
        </a:defPPr>
      </a:lstStyle>
    </a:lnDef>
  </a:objectDefaults>
  <a:extraClrSchemeLst>
    <a:extraClrScheme>
      <a:clrScheme name="0708-WLCG-Workshop-Monitoring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08-WLCG-Workshop-Monitoring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08-WLCG-Workshop-Monitoring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08-WLCG-Workshop-Monitoring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08-WLCG-Workshop-Monitoring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08-WLCG-Workshop-Monitoring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08-WLCG-Workshop-Monitoring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708-WLCG-Workshop-Monitoring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08-WLCG-Workshop-Monitoring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BasicWLCG</Template>
  <TotalTime>695</TotalTime>
  <Words>665</Words>
  <Application>Microsoft Office PowerPoint</Application>
  <PresentationFormat>On-screen Show (4:3)</PresentationFormat>
  <Paragraphs>96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BasicWLCG</vt:lpstr>
      <vt:lpstr>Custom Design</vt:lpstr>
      <vt:lpstr>1_Paper Presentation 2</vt:lpstr>
      <vt:lpstr>5_Paper Presentation 2</vt:lpstr>
      <vt:lpstr>0508-GDB-Debug-Review</vt:lpstr>
      <vt:lpstr>Tim</vt:lpstr>
      <vt:lpstr>Office Theme</vt:lpstr>
      <vt:lpstr>CERNClean</vt:lpstr>
      <vt:lpstr>Photo Editor Photo</vt:lpstr>
      <vt:lpstr>Transfer and Cataloguing</vt:lpstr>
      <vt:lpstr>Outline</vt:lpstr>
      <vt:lpstr>FTS – the software</vt:lpstr>
      <vt:lpstr>FTS issues / lessons</vt:lpstr>
      <vt:lpstr>Transfer architecture discussion</vt:lpstr>
      <vt:lpstr>LFC – the software</vt:lpstr>
      <vt:lpstr>Cataloguing</vt:lpstr>
      <vt:lpstr>Cataloguing consistency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Batch</dc:title>
  <dc:creator>Gavin McCance</dc:creator>
  <cp:lastModifiedBy>Gavin Mccance</cp:lastModifiedBy>
  <cp:revision>220</cp:revision>
  <cp:lastPrinted>2010-06-15T12:30:04Z</cp:lastPrinted>
  <dcterms:created xsi:type="dcterms:W3CDTF">2010-03-26T15:29:36Z</dcterms:created>
  <dcterms:modified xsi:type="dcterms:W3CDTF">2010-06-17T09:23:12Z</dcterms:modified>
</cp:coreProperties>
</file>