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6" r:id="rId5"/>
    <p:sldId id="265" r:id="rId6"/>
    <p:sldId id="260" r:id="rId7"/>
    <p:sldId id="262" r:id="rId8"/>
    <p:sldId id="263" r:id="rId9"/>
    <p:sldId id="25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e Faucci Giannelli" initials="MFG" lastIdx="3" clrIdx="0">
    <p:extLst>
      <p:ext uri="{19B8F6BF-5375-455C-9EA6-DF929625EA0E}">
        <p15:presenceInfo xmlns:p15="http://schemas.microsoft.com/office/powerpoint/2012/main" userId="4d0a29167cdded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900"/>
    <a:srgbClr val="FF00FF"/>
    <a:srgbClr val="000066"/>
    <a:srgbClr val="04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288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41AC23-CFDC-40A7-8285-53AAB7713E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B433F6-992A-448F-9230-D9A9D478F3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6C5F1-D2D1-445F-BDBE-B541B8332DD7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0621B-881A-4D55-A740-4C25848C2C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255FB-B7A2-4A2B-B973-9D4E8AECF9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18E05-3F61-4B1C-950E-A36380320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819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620D2-2075-4AAC-ABE6-2F7DA590964E}" type="datetimeFigureOut">
              <a:rPr lang="en-GB" smtClean="0"/>
              <a:t>30/11/2020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28538-1504-419A-BBFB-90511D9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0878-16C8-40BE-AC4C-FF2CC08641A9}" type="datetime1">
              <a:rPr lang="en-GB" smtClean="0"/>
              <a:t>30/11/2020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N_atlaslogo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25298"/>
            <a:ext cx="1385890" cy="1371600"/>
          </a:xfrm>
          <a:prstGeom prst="rect">
            <a:avLst/>
          </a:prstGeom>
        </p:spPr>
      </p:pic>
      <p:pic>
        <p:nvPicPr>
          <p:cNvPr id="15" name="Immagine 7">
            <a:extLst>
              <a:ext uri="{FF2B5EF4-FFF2-40B4-BE49-F238E27FC236}">
                <a16:creationId xmlns:a16="http://schemas.microsoft.com/office/drawing/2014/main" id="{A0B6CAD6-6C75-4CCB-A4A9-10C2F090FE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" y="225298"/>
            <a:ext cx="2358860" cy="1539159"/>
          </a:xfrm>
          <a:prstGeom prst="rect">
            <a:avLst/>
          </a:prstGeom>
        </p:spPr>
      </p:pic>
      <p:pic>
        <p:nvPicPr>
          <p:cNvPr id="17" name="Immagine 8">
            <a:extLst>
              <a:ext uri="{FF2B5EF4-FFF2-40B4-BE49-F238E27FC236}">
                <a16:creationId xmlns:a16="http://schemas.microsoft.com/office/drawing/2014/main" id="{85371B58-F506-4919-BAC7-1C241BBBEE7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21913"/>
            <a:ext cx="2244003" cy="1097287"/>
          </a:xfrm>
          <a:prstGeom prst="rect">
            <a:avLst/>
          </a:prstGeom>
        </p:spPr>
      </p:pic>
      <p:sp>
        <p:nvSpPr>
          <p:cNvPr id="19" name="CasellaDiTesto 9">
            <a:extLst>
              <a:ext uri="{FF2B5EF4-FFF2-40B4-BE49-F238E27FC236}">
                <a16:creationId xmlns:a16="http://schemas.microsoft.com/office/drawing/2014/main" id="{A62DEB90-B5C6-4756-ABBE-EFDDBE6C2D2A}"/>
              </a:ext>
            </a:extLst>
          </p:cNvPr>
          <p:cNvSpPr txBox="1"/>
          <p:nvPr userDrawn="1"/>
        </p:nvSpPr>
        <p:spPr>
          <a:xfrm>
            <a:off x="2679041" y="1089394"/>
            <a:ext cx="2066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/>
              <a:t>H2020 MSCA COFUND</a:t>
            </a:r>
          </a:p>
          <a:p>
            <a:pPr algn="ctr"/>
            <a:r>
              <a:rPr lang="en-US" sz="1600" b="1" i="1" dirty="0"/>
              <a:t>G.A. 754496</a:t>
            </a:r>
            <a:endParaRPr lang="en-GB" sz="1600" i="1" dirty="0"/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1F938C43-8A1D-4693-8A48-C63D4225272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180" y="266355"/>
            <a:ext cx="2612055" cy="10099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E96DB-B836-47DB-B9B6-18A6C743CDFF}" type="datetime1">
              <a:rPr lang="en-GB" smtClean="0"/>
              <a:t>30/11/2020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469B-8D38-4625-ADE0-E978FDF2038B}" type="datetime1">
              <a:rPr lang="en-GB" smtClean="0"/>
              <a:t>30/11/2020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4102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C536-D1FA-4B2B-805B-C80890429114}" type="datetime1">
              <a:rPr lang="en-GB" smtClean="0"/>
              <a:t>30/11/2020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D80F6-853C-47EE-8E43-A994C23C9346}" type="datetime1">
              <a:rPr lang="en-GB" smtClean="0"/>
              <a:t>30/11/2020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EE59-CF77-43EA-987D-D95AFD974838}" type="datetime1">
              <a:rPr lang="en-GB" smtClean="0"/>
              <a:t>30/11/2020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7A69-FF75-4CDA-9127-A643426FE85E}" type="datetime1">
              <a:rPr lang="en-GB" smtClean="0"/>
              <a:t>30/11/2020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C9A-B0CA-4A4E-B986-501FA1B1B66D}" type="datetime1">
              <a:rPr lang="en-GB" smtClean="0"/>
              <a:t>30/11/2020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8FA2-B50F-4BDE-99B1-FC113D4F36B6}" type="datetime1">
              <a:rPr lang="en-GB" smtClean="0"/>
              <a:t>30/11/2020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AEB-E060-434A-AA8A-49B89826529E}" type="datetime1">
              <a:rPr lang="en-GB" smtClean="0"/>
              <a:t>30/11/2020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373"/>
            <a:ext cx="8229600" cy="9144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990600"/>
            <a:ext cx="8991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76254-C3EC-4278-A971-9582943C150F}" type="datetime1">
              <a:rPr lang="en-GB" smtClean="0"/>
              <a:t>30/11/2020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77000"/>
            <a:ext cx="9144000" cy="381001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14C51970-78E7-4682-BB2B-B449E23EE53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852" y="38100"/>
            <a:ext cx="845244" cy="838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tlas.web.cern.ch/Atlas/GROUPS/PHYSICS/PUBNOTES/ATL-SOFT-PUB-2020-006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915400" cy="2593975"/>
          </a:xfrm>
        </p:spPr>
        <p:txBody>
          <a:bodyPr>
            <a:normAutofit/>
          </a:bodyPr>
          <a:lstStyle/>
          <a:p>
            <a:pPr algn="ctr"/>
            <a:r>
              <a:rPr lang="en-GB" sz="8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FastCaloGAN: a fast simulation for the ATLAS calorimeter system using GANs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724400"/>
            <a:ext cx="7239000" cy="1752600"/>
          </a:xfrm>
        </p:spPr>
        <p:txBody>
          <a:bodyPr>
            <a:normAutofit/>
          </a:bodyPr>
          <a:lstStyle/>
          <a:p>
            <a:r>
              <a:rPr lang="en-GB" u="sng" dirty="0"/>
              <a:t>Michele Faucci Giannelli</a:t>
            </a:r>
            <a:r>
              <a:rPr lang="en-GB" dirty="0"/>
              <a:t>, </a:t>
            </a:r>
          </a:p>
          <a:p>
            <a:r>
              <a:rPr lang="en-GB" dirty="0"/>
              <a:t>On behalf of the ATLAS collaboration</a:t>
            </a:r>
          </a:p>
          <a:p>
            <a:r>
              <a:rPr lang="en-GB" dirty="0"/>
              <a:t>30/11/2020</a:t>
            </a:r>
          </a:p>
        </p:txBody>
      </p:sp>
    </p:spTree>
    <p:extLst>
      <p:ext uri="{BB962C8B-B14F-4D97-AF65-F5344CB8AC3E}">
        <p14:creationId xmlns:p14="http://schemas.microsoft.com/office/powerpoint/2010/main" val="260755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A71EE-2FF3-4A9B-B3D8-0A23CE5B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Simulation of single particles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0BAC6-75B6-49BE-967B-837143DB1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F559F-232D-4ED0-A1B2-10CA9FD88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7E2FA-B892-42A9-B917-714D49A7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9AAAF8-742D-4553-B373-1D0A31AD94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301" y="914400"/>
            <a:ext cx="3801963" cy="27719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5DB4A4-FA01-430B-B1F1-BFC61EB9D3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300" y="3657600"/>
            <a:ext cx="3801963" cy="277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A7496B-8204-4E60-8E2F-48C229C99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8237" y="3657600"/>
            <a:ext cx="3801963" cy="2771999"/>
          </a:xfrm>
          <a:prstGeom prst="rect">
            <a:avLst/>
          </a:prstGeom>
        </p:spPr>
      </p:pic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FD91148C-F51E-4976-A76C-5111785DA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8237" y="914400"/>
            <a:ext cx="3801963" cy="2771999"/>
          </a:xfrm>
        </p:spPr>
      </p:pic>
    </p:spTree>
    <p:extLst>
      <p:ext uri="{BB962C8B-B14F-4D97-AF65-F5344CB8AC3E}">
        <p14:creationId xmlns:p14="http://schemas.microsoft.com/office/powerpoint/2010/main" val="362533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2A861-A3B7-49B7-945D-973923D3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Motivation and strategy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CE98E4F-879C-41CA-B96A-A59D545483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250" y="990599"/>
            <a:ext cx="2859551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63532-9DED-4374-B4F4-BA3EB750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C542B-F16A-4A7D-884D-EB1CE69D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D37FF-9415-4F8A-892C-618AF806D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C234DD-6196-4C33-A414-84B91D8E3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570" y="1524777"/>
            <a:ext cx="2429059" cy="2173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204320-00CA-41E8-A728-CB0E754D4CFD}"/>
              </a:ext>
            </a:extLst>
          </p:cNvPr>
          <p:cNvSpPr txBox="1"/>
          <p:nvPr/>
        </p:nvSpPr>
        <p:spPr>
          <a:xfrm>
            <a:off x="2938245" y="994793"/>
            <a:ext cx="57046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has the largest CPU consumption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this will only increase in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24F69B-B7C2-4B9E-A647-B0FBD3BFAD4E}"/>
              </a:ext>
            </a:extLst>
          </p:cNvPr>
          <p:cNvSpPr txBox="1"/>
          <p:nvPr/>
        </p:nvSpPr>
        <p:spPr>
          <a:xfrm>
            <a:off x="2743200" y="2240784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Calorimeters require the most CPU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we need a fast calo simulation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95BC7F-4655-4E7D-A0F2-466E1AB012B0}"/>
              </a:ext>
            </a:extLst>
          </p:cNvPr>
          <p:cNvSpPr txBox="1"/>
          <p:nvPr/>
        </p:nvSpPr>
        <p:spPr>
          <a:xfrm>
            <a:off x="177917" y="36576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FastCaloGAN provides a full system calorimeter fast simulation using 300 Generative Adversarial Networks: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ATL-SOFT-PUB-2020-006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1ADF5D-53D2-44B8-92F2-C98425DE2C09}"/>
              </a:ext>
            </a:extLst>
          </p:cNvPr>
          <p:cNvSpPr txBox="1"/>
          <p:nvPr/>
        </p:nvSpPr>
        <p:spPr>
          <a:xfrm>
            <a:off x="112250" y="4592554"/>
            <a:ext cx="8775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detector is segmented in 100 slices in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(0.05 wide)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each slice 15 energy points are used to train a GAN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GANs are trained for electrons, photons and pions in each slice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63E042-4478-4F8A-ABD6-5933B762C9C3}"/>
              </a:ext>
            </a:extLst>
          </p:cNvPr>
          <p:cNvSpPr txBox="1"/>
          <p:nvPr/>
        </p:nvSpPr>
        <p:spPr>
          <a:xfrm>
            <a:off x="177917" y="5695052"/>
            <a:ext cx="8877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trained generators are used to simulate HITS in the ATLAS Athena software framework</a:t>
            </a:r>
          </a:p>
        </p:txBody>
      </p:sp>
    </p:spTree>
    <p:extLst>
      <p:ext uri="{BB962C8B-B14F-4D97-AF65-F5344CB8AC3E}">
        <p14:creationId xmlns:p14="http://schemas.microsoft.com/office/powerpoint/2010/main" val="411540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11" descr="A picture containing clock&#10;&#10;Description automatically generated">
            <a:extLst>
              <a:ext uri="{FF2B5EF4-FFF2-40B4-BE49-F238E27FC236}">
                <a16:creationId xmlns:a16="http://schemas.microsoft.com/office/drawing/2014/main" id="{AF8BE0DD-79D1-4017-9C2B-32A3A0442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4105"/>
            <a:ext cx="7162800" cy="31281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2E4B6A-906E-46FE-A54E-79B1161BB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GAN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912ED-333C-4470-985E-490F039F7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31877"/>
            <a:ext cx="8991600" cy="5410200"/>
          </a:xfrm>
        </p:spPr>
        <p:txBody>
          <a:bodyPr/>
          <a:lstStyle/>
          <a:p>
            <a:r>
              <a:rPr lang="en-GB" dirty="0"/>
              <a:t>Train the GANs on </a:t>
            </a:r>
            <a:r>
              <a:rPr lang="en-GB" dirty="0" err="1"/>
              <a:t>voxelised</a:t>
            </a:r>
            <a:r>
              <a:rPr lang="en-GB" dirty="0"/>
              <a:t> hits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6B1DA-3CA8-4364-A60A-9BA9DAC5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EA821-2950-47A4-8687-0D25B1D4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108AB-6619-4E9C-AF8A-6975C5AA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14CE54-00E0-481C-9660-482984A0E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7" y="4419600"/>
            <a:ext cx="6203707" cy="19545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A05DB2-BE31-48F6-9488-DA77F0B8EB62}"/>
              </a:ext>
            </a:extLst>
          </p:cNvPr>
          <p:cNvSpPr txBox="1"/>
          <p:nvPr/>
        </p:nvSpPr>
        <p:spPr>
          <a:xfrm>
            <a:off x="4648200" y="5253062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NVoxel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depends on PID and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68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47DA1-3C4A-4AFB-84E4-91A1AAC99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Training</a:t>
            </a:r>
          </a:p>
        </p:txBody>
      </p:sp>
      <p:pic>
        <p:nvPicPr>
          <p:cNvPr id="8" name="Content Placeholder 7" descr="Shape, polygon&#10;&#10;Description automatically generated">
            <a:extLst>
              <a:ext uri="{FF2B5EF4-FFF2-40B4-BE49-F238E27FC236}">
                <a16:creationId xmlns:a16="http://schemas.microsoft.com/office/drawing/2014/main" id="{EE8A0CD6-F4A9-454F-8C0C-569F6AE04D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48" y="990600"/>
            <a:ext cx="5559104" cy="5410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C4EC2-369A-447F-A3B4-2B1196AC7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2A625-ACCD-4097-AAF1-B702A3E87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7D543-7F2D-4975-8274-698F1C03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03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35575F-0D10-459D-9578-60147463D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659" y="3657611"/>
            <a:ext cx="3907636" cy="2807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6B6BBC-F98E-41F2-A20E-F016D853D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3657600"/>
            <a:ext cx="3907636" cy="280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8893C1-28C5-4AB3-9853-6B5950F52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Performance of the GANs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7BF6F9-FC9E-49D1-A786-40C67A927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659" y="920080"/>
            <a:ext cx="3907636" cy="280799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0F950-EFB2-479B-B938-E3B4C1C2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8C0CD-A0E1-4229-AB6A-DD2C97E56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34193-D469-460B-814B-0D8828F5B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9366FE-BFDD-442C-9C0A-98855449A2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920080"/>
            <a:ext cx="3907636" cy="28079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856645-4A18-4B65-A0DC-7E42E9E6A8E0}"/>
              </a:ext>
            </a:extLst>
          </p:cNvPr>
          <p:cNvSpPr txBox="1"/>
          <p:nvPr/>
        </p:nvSpPr>
        <p:spPr>
          <a:xfrm rot="20390757">
            <a:off x="2297388" y="3466471"/>
            <a:ext cx="42145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 within a few  %</a:t>
            </a:r>
          </a:p>
        </p:txBody>
      </p:sp>
    </p:spTree>
    <p:extLst>
      <p:ext uri="{BB962C8B-B14F-4D97-AF65-F5344CB8AC3E}">
        <p14:creationId xmlns:p14="http://schemas.microsoft.com/office/powerpoint/2010/main" val="279211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D2F7CD5-906A-4024-91F1-B93F96E934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049" y="3531552"/>
            <a:ext cx="3752587" cy="27359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113281-B7F9-4C36-9938-84C3663828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4613" y="3531552"/>
            <a:ext cx="3752587" cy="2735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7B4013-D5FF-4B77-A8E9-D6F273094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Performance on di-jets events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46134D0-F709-4013-BE3D-850B5D9D6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050" y="918515"/>
            <a:ext cx="3752587" cy="273599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64D7F-B98A-4F10-8294-2A730485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CB778-62C5-46B4-83D4-DA6938782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5B16B-C515-49DB-9687-2CA270BAF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A952EE-8139-444E-9F44-8210CB78DB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4613" y="918515"/>
            <a:ext cx="3752587" cy="2735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C26B95-06D7-47F7-AB0A-95AA6F524170}"/>
              </a:ext>
            </a:extLst>
          </p:cNvPr>
          <p:cNvSpPr txBox="1"/>
          <p:nvPr/>
        </p:nvSpPr>
        <p:spPr>
          <a:xfrm>
            <a:off x="161657" y="6094951"/>
            <a:ext cx="8906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AFII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current ATLAS fast simulation, used for producing ~50% of MC samples</a:t>
            </a:r>
          </a:p>
        </p:txBody>
      </p:sp>
    </p:spTree>
    <p:extLst>
      <p:ext uri="{BB962C8B-B14F-4D97-AF65-F5344CB8AC3E}">
        <p14:creationId xmlns:p14="http://schemas.microsoft.com/office/powerpoint/2010/main" val="2876892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0365-2A91-4F76-AC43-062677B7C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E9586-F219-4489-B802-C73C9E995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FastCaloGAN use 300 GANs to simulate the interaction of photon, electrons and pions in the ATLAS calorimeter system</a:t>
            </a:r>
          </a:p>
          <a:p>
            <a:r>
              <a:rPr lang="en-GB" dirty="0"/>
              <a:t>The GANs can reproduce the G4 distribution within a few %</a:t>
            </a:r>
          </a:p>
          <a:p>
            <a:r>
              <a:rPr lang="en-GB" dirty="0"/>
              <a:t>FastCaloGAN outperform the current fast simulation (AFII) in the boosted regime</a:t>
            </a:r>
          </a:p>
          <a:p>
            <a:r>
              <a:rPr lang="en-GB" dirty="0"/>
              <a:t>FastCaloGAN is being considered as one component of the next generation fast calorimeter simulation in ATLAS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CD9EB-D813-4565-9879-5737D30D8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61EAE-4515-4C3A-8C27-C6F2BA47C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0849C-E7DE-4A5A-9336-D5336A4B6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7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040E-6EAC-4432-85CF-B14ED5E47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3E2FF-3F38-44EA-AD57-A6F9587E4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1CA93-5053-42F9-BE18-E122DE477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BD7AE-0A70-4219-B0AD-744F4E850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5DB41-E643-453E-A52A-01F364EFE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3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25B15-608E-48BC-AD6C-0BDE8BA39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 of the training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D35E7C1-34BC-4F50-81FA-6626C4D06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" y="937418"/>
            <a:ext cx="5559104" cy="541019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C6F17-3B91-495D-9721-2AF058C77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93E-FEA9-404D-B240-76092F961D80}" type="datetime1">
              <a:rPr lang="en-GB" smtClean="0"/>
              <a:t>30/11/2020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B51DF-9DA2-4F20-9550-9F934ACB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Michele Faucci Giannelli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93A66-C7C8-478B-9B39-22F13DE3E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FC8845-CCE6-4F34-B0F8-95F9ABD62CF0}"/>
              </a:ext>
            </a:extLst>
          </p:cNvPr>
          <p:cNvSpPr txBox="1"/>
          <p:nvPr/>
        </p:nvSpPr>
        <p:spPr>
          <a:xfrm>
            <a:off x="5638800" y="937418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epoch selected as the minimum χ2 calculated from the comparison between G4 and the generated events from all energies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D4E720-BAEC-4E0E-A7C9-D749929E8C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1200" y="3590474"/>
            <a:ext cx="3021959" cy="217155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3701A3-1EDC-454A-A2C6-8CB240968AB0}"/>
              </a:ext>
            </a:extLst>
          </p:cNvPr>
          <p:cNvCxnSpPr>
            <a:cxnSpLocks/>
          </p:cNvCxnSpPr>
          <p:nvPr/>
        </p:nvCxnSpPr>
        <p:spPr>
          <a:xfrm>
            <a:off x="6400800" y="4495800"/>
            <a:ext cx="2057400" cy="457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53CD2E-62C8-4620-BC81-BDCD386BFCE5}"/>
              </a:ext>
            </a:extLst>
          </p:cNvPr>
          <p:cNvCxnSpPr/>
          <p:nvPr/>
        </p:nvCxnSpPr>
        <p:spPr>
          <a:xfrm flipV="1">
            <a:off x="7391400" y="5105400"/>
            <a:ext cx="762000" cy="838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C5C4A84-D606-4036-8A39-F8BF5D18F1B5}"/>
              </a:ext>
            </a:extLst>
          </p:cNvPr>
          <p:cNvSpPr txBox="1"/>
          <p:nvPr/>
        </p:nvSpPr>
        <p:spPr>
          <a:xfrm>
            <a:off x="6540499" y="5916605"/>
            <a:ext cx="154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epoch</a:t>
            </a:r>
          </a:p>
        </p:txBody>
      </p:sp>
    </p:spTree>
    <p:extLst>
      <p:ext uri="{BB962C8B-B14F-4D97-AF65-F5344CB8AC3E}">
        <p14:creationId xmlns:p14="http://schemas.microsoft.com/office/powerpoint/2010/main" val="99170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34996</TotalTime>
  <Words>300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FastCaloGAN: a fast simulation for the ATLAS calorimeter system using GANs</vt:lpstr>
      <vt:lpstr>Motivation and strategy</vt:lpstr>
      <vt:lpstr>The GAN</vt:lpstr>
      <vt:lpstr>Training</vt:lpstr>
      <vt:lpstr>Performance of the GANs</vt:lpstr>
      <vt:lpstr>Performance on di-jets events</vt:lpstr>
      <vt:lpstr>Conclusion</vt:lpstr>
      <vt:lpstr>Backup</vt:lpstr>
      <vt:lpstr>Result of the training</vt:lpstr>
      <vt:lpstr>Simulation of single particles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plots in pions</dc:title>
  <dc:creator>Michele Faucci Giannelli</dc:creator>
  <cp:lastModifiedBy>Michele Faucci Giannelli</cp:lastModifiedBy>
  <cp:revision>365</cp:revision>
  <dcterms:created xsi:type="dcterms:W3CDTF">2019-05-26T09:20:26Z</dcterms:created>
  <dcterms:modified xsi:type="dcterms:W3CDTF">2020-11-30T08:45:56Z</dcterms:modified>
</cp:coreProperties>
</file>