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311" r:id="rId3"/>
    <p:sldId id="306" r:id="rId4"/>
    <p:sldId id="312" r:id="rId5"/>
    <p:sldId id="321" r:id="rId6"/>
    <p:sldId id="314" r:id="rId7"/>
    <p:sldId id="319" r:id="rId8"/>
    <p:sldId id="320" r:id="rId9"/>
    <p:sldId id="323" r:id="rId10"/>
    <p:sldId id="324" r:id="rId11"/>
    <p:sldId id="325" r:id="rId12"/>
    <p:sldId id="326" r:id="rId13"/>
    <p:sldId id="327" r:id="rId14"/>
    <p:sldId id="322" r:id="rId15"/>
    <p:sldId id="328" r:id="rId16"/>
    <p:sldId id="329" r:id="rId17"/>
  </p:sldIdLst>
  <p:sldSz cx="9144000" cy="5715000" type="screen16x1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Janot" initials="PJ" lastIdx="11" clrIdx="0">
    <p:extLst/>
  </p:cmAuthor>
  <p:cmAuthor id="2" name="bdl" initials="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3"/>
  </p:normalViewPr>
  <p:slideViewPr>
    <p:cSldViewPr showGuides="1">
      <p:cViewPr>
        <p:scale>
          <a:sx n="87" d="100"/>
          <a:sy n="87" d="100"/>
        </p:scale>
        <p:origin x="-348" y="20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/>
          <a:lstStyle>
            <a:lvl1pPr algn="r">
              <a:defRPr sz="1300"/>
            </a:lvl1pPr>
          </a:lstStyle>
          <a:p>
            <a:fld id="{052A6CBC-88A1-4435-8BCF-405C50E81659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768350"/>
            <a:ext cx="61404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3" tIns="49516" rIns="99033" bIns="4951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33" tIns="49516" rIns="99033" bIns="4951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 anchor="b"/>
          <a:lstStyle>
            <a:lvl1pPr algn="r">
              <a:defRPr sz="1300"/>
            </a:lvl1pPr>
          </a:lstStyle>
          <a:p>
            <a:fld id="{61CE0D3F-F225-4493-9EEB-EEE1F616F6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1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09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6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9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7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6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nowmass21.org/" TargetMode="External"/><Relationship Id="rId2" Type="http://schemas.openxmlformats.org/officeDocument/2006/relationships/hyperlink" Target="https://www.overleaf.com/read/dyjpdszrqxhz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courier.com/a/kek-reclaims-luminosity-record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forbes.com/sites/startswithabang/2020/06/23/will-the-lhc-be-humanitys-last-gasp-for-particle-physics/#4a32e2cf4165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5" y="553244"/>
            <a:ext cx="7859505" cy="32869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97089" y="4128963"/>
            <a:ext cx="39408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200" b="1" dirty="0" err="1">
                <a:solidFill>
                  <a:prstClr val="black"/>
                </a:solidFill>
              </a:rPr>
              <a:t>Physics</a:t>
            </a:r>
            <a:r>
              <a:rPr lang="fr-CH" sz="3200" b="1" dirty="0">
                <a:solidFill>
                  <a:prstClr val="black"/>
                </a:solidFill>
              </a:rPr>
              <a:t> </a:t>
            </a:r>
            <a:r>
              <a:rPr lang="fr-CH" sz="3200" b="1" dirty="0" smtClean="0">
                <a:solidFill>
                  <a:prstClr val="black"/>
                </a:solidFill>
              </a:rPr>
              <a:t>Meeting </a:t>
            </a:r>
            <a:r>
              <a:rPr lang="fr-CH" sz="3200" b="1" dirty="0">
                <a:solidFill>
                  <a:prstClr val="black"/>
                </a:solidFill>
              </a:rPr>
              <a:t/>
            </a:r>
            <a:br>
              <a:rPr lang="fr-CH" sz="3200" b="1" dirty="0">
                <a:solidFill>
                  <a:prstClr val="black"/>
                </a:solidFill>
              </a:rPr>
            </a:br>
            <a:r>
              <a:rPr lang="fr-CH" sz="3200" b="1" dirty="0" err="1" smtClean="0">
                <a:solidFill>
                  <a:prstClr val="black"/>
                </a:solidFill>
              </a:rPr>
              <a:t>brief</a:t>
            </a:r>
            <a:r>
              <a:rPr lang="fr-CH" sz="3200" b="1" dirty="0" smtClean="0">
                <a:solidFill>
                  <a:prstClr val="black"/>
                </a:solidFill>
              </a:rPr>
              <a:t> news </a:t>
            </a:r>
            <a:r>
              <a:rPr lang="fr-CH" sz="3200" b="1" dirty="0" smtClean="0">
                <a:solidFill>
                  <a:prstClr val="black"/>
                </a:solidFill>
              </a:rPr>
              <a:t>2 July </a:t>
            </a:r>
            <a:r>
              <a:rPr lang="fr-CH" sz="3200" b="1" dirty="0" smtClean="0">
                <a:solidFill>
                  <a:prstClr val="black"/>
                </a:solidFill>
              </a:rPr>
              <a:t>2020</a:t>
            </a:r>
            <a:endParaRPr lang="en-GB" sz="3200" b="1" dirty="0">
              <a:solidFill>
                <a:prstClr val="black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10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9188"/>
            <a:ext cx="729615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5017740"/>
            <a:ext cx="787401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receiving</a:t>
            </a:r>
            <a:r>
              <a:rPr lang="fr-CH" dirty="0" smtClean="0"/>
              <a:t> nominations for </a:t>
            </a:r>
            <a:r>
              <a:rPr lang="fr-CH" dirty="0" err="1" smtClean="0"/>
              <a:t>Physics</a:t>
            </a:r>
            <a:r>
              <a:rPr lang="fr-CH" dirty="0" smtClean="0"/>
              <a:t> performance </a:t>
            </a:r>
            <a:r>
              <a:rPr lang="fr-CH" dirty="0" err="1" smtClean="0"/>
              <a:t>coordinators</a:t>
            </a:r>
            <a:r>
              <a:rPr lang="fr-CH" dirty="0" smtClean="0"/>
              <a:t>…</a:t>
            </a:r>
          </a:p>
          <a:p>
            <a:r>
              <a:rPr lang="fr-CH" dirty="0" smtClean="0"/>
              <a:t>+ one case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(b/c/</a:t>
            </a:r>
            <a:r>
              <a:rPr lang="fr-CH" dirty="0" err="1" smtClean="0"/>
              <a:t>g&amp;q</a:t>
            </a:r>
            <a:r>
              <a:rPr lang="fr-CH" dirty="0" smtClean="0"/>
              <a:t> </a:t>
            </a:r>
            <a:r>
              <a:rPr lang="fr-CH" dirty="0" err="1" smtClean="0"/>
              <a:t>tagging</a:t>
            </a:r>
            <a:r>
              <a:rPr lang="fr-CH" dirty="0" smtClean="0"/>
              <a:t> for </a:t>
            </a:r>
            <a:r>
              <a:rPr lang="fr-CH" dirty="0" err="1" smtClean="0"/>
              <a:t>Higgs</a:t>
            </a:r>
            <a:r>
              <a:rPr lang="fr-CH" dirty="0" smtClean="0"/>
              <a:t> </a:t>
            </a:r>
            <a:r>
              <a:rPr lang="fr-CH" dirty="0" err="1" smtClean="0"/>
              <a:t>BRs</a:t>
            </a:r>
            <a:r>
              <a:rPr lang="fr-CH" dirty="0" smtClean="0"/>
              <a:t> and cross-section)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87624" y="769268"/>
            <a:ext cx="2304256" cy="216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37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7504" y="15351"/>
            <a:ext cx="72253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 first </a:t>
            </a:r>
            <a:r>
              <a:rPr lang="fr-CH" dirty="0" err="1" smtClean="0"/>
              <a:t>selection</a:t>
            </a:r>
            <a:r>
              <a:rPr lang="fr-CH" dirty="0" smtClean="0"/>
              <a:t> of Benchmark </a:t>
            </a:r>
            <a:r>
              <a:rPr lang="fr-CH" dirty="0" err="1" smtClean="0"/>
              <a:t>studies</a:t>
            </a:r>
            <a:r>
              <a:rPr lang="fr-CH" dirty="0" smtClean="0"/>
              <a:t>  (</a:t>
            </a:r>
            <a:r>
              <a:rPr lang="fr-CH" dirty="0" err="1" smtClean="0"/>
              <a:t>mostly</a:t>
            </a:r>
            <a:r>
              <a:rPr lang="fr-CH" dirty="0" smtClean="0"/>
              <a:t> </a:t>
            </a:r>
            <a:r>
              <a:rPr lang="fr-CH" dirty="0" err="1" smtClean="0"/>
              <a:t>experimental</a:t>
            </a:r>
            <a:r>
              <a:rPr lang="fr-CH" dirty="0" smtClean="0"/>
              <a:t>,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theory</a:t>
            </a:r>
            <a:r>
              <a:rPr lang="fr-CH" dirty="0" smtClean="0"/>
              <a:t>) </a:t>
            </a:r>
          </a:p>
          <a:p>
            <a:r>
              <a:rPr lang="fr-CH" dirty="0"/>
              <a:t>h</a:t>
            </a:r>
            <a:r>
              <a:rPr lang="fr-CH" dirty="0" smtClean="0"/>
              <a:t>as </a:t>
            </a:r>
            <a:r>
              <a:rPr lang="fr-CH" dirty="0" err="1" smtClean="0"/>
              <a:t>already</a:t>
            </a:r>
            <a:r>
              <a:rPr lang="fr-CH" dirty="0" smtClean="0"/>
              <a:t> been </a:t>
            </a:r>
            <a:r>
              <a:rPr lang="fr-CH" dirty="0" err="1" smtClean="0"/>
              <a:t>prepared</a:t>
            </a:r>
            <a:r>
              <a:rPr lang="fr-CH" dirty="0" smtClean="0"/>
              <a:t>.</a:t>
            </a:r>
            <a:r>
              <a:rPr lang="en-GB" dirty="0" smtClean="0"/>
              <a:t> </a:t>
            </a:r>
          </a:p>
          <a:p>
            <a:r>
              <a:rPr lang="fr-CH" dirty="0" smtClean="0"/>
              <a:t>A </a:t>
            </a:r>
            <a:r>
              <a:rPr lang="fr-CH" dirty="0" err="1" smtClean="0"/>
              <a:t>list</a:t>
            </a:r>
            <a:r>
              <a:rPr lang="fr-CH" dirty="0" smtClean="0"/>
              <a:t> of abstracts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r>
              <a:rPr lang="fr-CH" dirty="0" smtClean="0"/>
              <a:t>: </a:t>
            </a:r>
            <a:endParaRPr lang="en-GB" dirty="0" smtClean="0"/>
          </a:p>
          <a:p>
            <a:r>
              <a:rPr lang="en-GB" dirty="0">
                <a:solidFill>
                  <a:prstClr val="black"/>
                </a:solidFill>
                <a:hlinkClick r:id="rId2"/>
              </a:rPr>
              <a:t>https://</a:t>
            </a:r>
            <a:r>
              <a:rPr lang="en-GB" dirty="0" smtClean="0">
                <a:solidFill>
                  <a:prstClr val="black"/>
                </a:solidFill>
                <a:hlinkClick r:id="rId2"/>
              </a:rPr>
              <a:t>www.overleaf.com/read/dyjpdszrqxhz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smtClean="0"/>
              <a:t>   </a:t>
            </a:r>
          </a:p>
          <a:p>
            <a:r>
              <a:rPr lang="en-GB" dirty="0" smtClean="0"/>
              <a:t>it will be </a:t>
            </a:r>
            <a:r>
              <a:rPr lang="en-GB" dirty="0"/>
              <a:t>regularly </a:t>
            </a:r>
            <a:r>
              <a:rPr lang="en-GB" dirty="0" smtClean="0"/>
              <a:t>updated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Patrick </a:t>
            </a:r>
            <a:r>
              <a:rPr lang="en-GB" dirty="0" err="1" smtClean="0"/>
              <a:t>Janot</a:t>
            </a:r>
            <a:r>
              <a:rPr lang="en-GB" dirty="0" smtClean="0"/>
              <a:t> Markus </a:t>
            </a:r>
            <a:r>
              <a:rPr lang="en-GB" dirty="0" err="1" smtClean="0"/>
              <a:t>Klute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+</a:t>
            </a:r>
            <a:r>
              <a:rPr lang="fr-CH" dirty="0" smtClean="0">
                <a:sym typeface="Wingdings" panose="05000000000000000000" pitchFamily="2" charset="2"/>
              </a:rPr>
              <a:t>Christophe </a:t>
            </a:r>
            <a:r>
              <a:rPr lang="fr-CH" dirty="0" err="1" smtClean="0">
                <a:sym typeface="Wingdings" panose="05000000000000000000" pitchFamily="2" charset="2"/>
              </a:rPr>
              <a:t>Grojean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>
                <a:sym typeface="Wingdings" panose="05000000000000000000" pitchFamily="2" charset="2"/>
              </a:rPr>
              <a:t>M</a:t>
            </a:r>
            <a:r>
              <a:rPr lang="fr-CH" dirty="0" smtClean="0">
                <a:sym typeface="Wingdings" panose="05000000000000000000" pitchFamily="2" charset="2"/>
              </a:rPr>
              <a:t>atthew Mc </a:t>
            </a:r>
            <a:r>
              <a:rPr lang="fr-CH" dirty="0" err="1" smtClean="0">
                <a:sym typeface="Wingdings" panose="05000000000000000000" pitchFamily="2" charset="2"/>
              </a:rPr>
              <a:t>Cullow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for </a:t>
            </a:r>
            <a:r>
              <a:rPr lang="fr-CH" dirty="0" err="1" smtClean="0">
                <a:sym typeface="Wingdings" panose="05000000000000000000" pitchFamily="2" charset="2"/>
              </a:rPr>
              <a:t>theory</a:t>
            </a:r>
            <a:endParaRPr lang="fr-CH" dirty="0" smtClean="0">
              <a:sym typeface="Wingdings" panose="05000000000000000000" pitchFamily="2" charset="2"/>
            </a:endParaRPr>
          </a:p>
          <a:p>
            <a:endParaRPr lang="fr-CH" dirty="0"/>
          </a:p>
          <a:p>
            <a:r>
              <a:rPr lang="fr-CH" dirty="0" smtClean="0"/>
              <a:t>This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submitted</a:t>
            </a:r>
            <a:r>
              <a:rPr lang="fr-CH" dirty="0" smtClean="0"/>
              <a:t> to the SNOWMASS</a:t>
            </a:r>
          </a:p>
          <a:p>
            <a:r>
              <a:rPr lang="fr-CH" dirty="0" err="1" smtClean="0"/>
              <a:t>process</a:t>
            </a:r>
            <a:r>
              <a:rPr lang="fr-CH" dirty="0"/>
              <a:t>. </a:t>
            </a:r>
            <a:r>
              <a:rPr lang="fr-CH">
                <a:hlinkClick r:id="rId3"/>
              </a:rPr>
              <a:t>https://</a:t>
            </a:r>
            <a:r>
              <a:rPr lang="fr-CH">
                <a:hlinkClick r:id="rId3"/>
              </a:rPr>
              <a:t>snowmass21.org</a:t>
            </a:r>
            <a:r>
              <a:rPr lang="fr-CH" smtClean="0">
                <a:hlinkClick r:id="rId3"/>
              </a:rPr>
              <a:t>/</a:t>
            </a:r>
            <a:r>
              <a:rPr lang="fr-CH" smtClean="0"/>
              <a:t> </a:t>
            </a:r>
            <a:endParaRPr lang="fr-CH" dirty="0" smtClean="0"/>
          </a:p>
          <a:p>
            <a:endParaRPr lang="fr-CH" dirty="0"/>
          </a:p>
          <a:p>
            <a:r>
              <a:rPr lang="fr-CH" b="1" dirty="0" smtClean="0"/>
              <a:t>If </a:t>
            </a:r>
            <a:r>
              <a:rPr lang="fr-CH" b="1" dirty="0" err="1" smtClean="0"/>
              <a:t>you</a:t>
            </a:r>
            <a:r>
              <a:rPr lang="fr-CH" b="1" dirty="0" smtClean="0"/>
              <a:t> are </a:t>
            </a:r>
            <a:r>
              <a:rPr lang="fr-CH" b="1" dirty="0" err="1" smtClean="0"/>
              <a:t>interested</a:t>
            </a:r>
            <a:r>
              <a:rPr lang="fr-CH" b="1" dirty="0" smtClean="0"/>
              <a:t> in </a:t>
            </a:r>
            <a:r>
              <a:rPr lang="fr-CH" b="1" dirty="0" err="1" smtClean="0"/>
              <a:t>contributing</a:t>
            </a:r>
            <a:r>
              <a:rPr lang="fr-CH" b="1" dirty="0" smtClean="0"/>
              <a:t> </a:t>
            </a:r>
            <a:r>
              <a:rPr lang="fr-CH" b="1" dirty="0" err="1" smtClean="0"/>
              <a:t>this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a </a:t>
            </a:r>
          </a:p>
          <a:p>
            <a:r>
              <a:rPr lang="fr-CH" b="1" dirty="0" err="1" smtClean="0"/>
              <a:t>great</a:t>
            </a:r>
            <a:r>
              <a:rPr lang="fr-CH" b="1" dirty="0" smtClean="0"/>
              <a:t> </a:t>
            </a:r>
            <a:r>
              <a:rPr lang="fr-CH" b="1" dirty="0" err="1" smtClean="0"/>
              <a:t>way</a:t>
            </a:r>
            <a:r>
              <a:rPr lang="fr-CH" b="1" dirty="0" smtClean="0"/>
              <a:t> to </a:t>
            </a:r>
            <a:r>
              <a:rPr lang="fr-CH" b="1" dirty="0" err="1" smtClean="0"/>
              <a:t>start</a:t>
            </a:r>
            <a:r>
              <a:rPr lang="fr-CH" b="1" dirty="0" smtClean="0"/>
              <a:t>. </a:t>
            </a:r>
          </a:p>
          <a:p>
            <a:endParaRPr lang="fr-CH" dirty="0"/>
          </a:p>
          <a:p>
            <a:r>
              <a:rPr lang="fr-CH" dirty="0" smtClean="0"/>
              <a:t>More </a:t>
            </a:r>
            <a:r>
              <a:rPr lang="fr-CH" dirty="0" err="1" smtClean="0"/>
              <a:t>soon</a:t>
            </a:r>
            <a:r>
              <a:rPr lang="fr-CH" dirty="0"/>
              <a:t>.</a:t>
            </a:r>
            <a:endParaRPr lang="fr-CH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r="15725"/>
          <a:stretch/>
        </p:blipFill>
        <p:spPr bwMode="auto">
          <a:xfrm>
            <a:off x="4572000" y="409228"/>
            <a:ext cx="3789274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29686" y="769268"/>
            <a:ext cx="814314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fr-CH" dirty="0"/>
          </a:p>
          <a:p>
            <a:r>
              <a:rPr lang="fr-CH" dirty="0" smtClean="0"/>
              <a:t> </a:t>
            </a:r>
            <a:r>
              <a:rPr lang="fr-CH" dirty="0" err="1" smtClean="0"/>
              <a:t>tera</a:t>
            </a:r>
            <a:r>
              <a:rPr lang="fr-CH" dirty="0" smtClean="0"/>
              <a:t> Z   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r>
              <a:rPr lang="fr-CH" dirty="0" smtClean="0"/>
              <a:t>WW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341821" y="2497460"/>
            <a:ext cx="785793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fr-CH" dirty="0" smtClean="0"/>
          </a:p>
          <a:p>
            <a:r>
              <a:rPr lang="fr-CH" dirty="0" smtClean="0"/>
              <a:t>H </a:t>
            </a:r>
            <a:r>
              <a:rPr lang="fr-CH" dirty="0" err="1" smtClean="0"/>
              <a:t>fact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ee</a:t>
            </a:r>
            <a:r>
              <a:rPr lang="fr-CH" dirty="0" err="1" smtClean="0">
                <a:sym typeface="Wingdings" panose="05000000000000000000" pitchFamily="2" charset="2"/>
              </a:rPr>
              <a:t>H</a:t>
            </a:r>
            <a:endParaRPr lang="fr-CH" dirty="0" smtClean="0">
              <a:sym typeface="Wingdings" panose="05000000000000000000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29686" y="3926216"/>
            <a:ext cx="80618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top</a:t>
            </a:r>
          </a:p>
          <a:p>
            <a:r>
              <a:rPr lang="fr-CH" dirty="0" smtClean="0"/>
              <a:t>     </a:t>
            </a:r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8287772" y="4369668"/>
            <a:ext cx="85622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theory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   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72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67544" y="337220"/>
            <a:ext cx="132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/>
              <a:t>M</a:t>
            </a:r>
            <a:r>
              <a:rPr lang="fr-CH" b="1" u="sng" dirty="0" smtClean="0"/>
              <a:t>ore news:</a:t>
            </a:r>
            <a:endParaRPr lang="en-GB" b="1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4"/>
          <a:stretch/>
        </p:blipFill>
        <p:spPr bwMode="auto">
          <a:xfrm>
            <a:off x="333375" y="769268"/>
            <a:ext cx="8477250" cy="435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3865612"/>
            <a:ext cx="3797130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This </a:t>
            </a:r>
            <a:r>
              <a:rPr lang="fr-CH" b="1" dirty="0" err="1" smtClean="0"/>
              <a:t>is</a:t>
            </a:r>
            <a:r>
              <a:rPr lang="fr-CH" b="1" dirty="0" smtClean="0"/>
              <a:t>  important to us</a:t>
            </a:r>
          </a:p>
          <a:p>
            <a:r>
              <a:rPr lang="fr-CH" b="1" dirty="0" err="1" smtClean="0"/>
              <a:t>please</a:t>
            </a:r>
            <a:r>
              <a:rPr lang="fr-CH" b="1" dirty="0" smtClean="0"/>
              <a:t> </a:t>
            </a:r>
            <a:r>
              <a:rPr lang="fr-CH" b="1" dirty="0" err="1" smtClean="0"/>
              <a:t>feel</a:t>
            </a:r>
            <a:r>
              <a:rPr lang="fr-CH" b="1" dirty="0" smtClean="0"/>
              <a:t> </a:t>
            </a:r>
            <a:r>
              <a:rPr lang="fr-CH" b="1" dirty="0" err="1" smtClean="0"/>
              <a:t>encouraged</a:t>
            </a:r>
            <a:r>
              <a:rPr lang="fr-CH" b="1" dirty="0" smtClean="0"/>
              <a:t> to </a:t>
            </a:r>
            <a:r>
              <a:rPr lang="fr-CH" b="1" dirty="0" err="1" smtClean="0"/>
              <a:t>participate</a:t>
            </a:r>
            <a:r>
              <a:rPr lang="fr-CH" b="1" dirty="0" smtClean="0"/>
              <a:t>!</a:t>
            </a:r>
          </a:p>
          <a:p>
            <a:r>
              <a:rPr lang="fr-CH" b="1" dirty="0" smtClean="0"/>
              <a:t>There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an FCC-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presentation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at  </a:t>
            </a:r>
            <a:r>
              <a:rPr lang="fr-CH" b="1" dirty="0" err="1" smtClean="0"/>
              <a:t>this</a:t>
            </a:r>
            <a:r>
              <a:rPr lang="fr-CH" b="1" dirty="0" smtClean="0"/>
              <a:t> meeting 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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307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13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1520" y="49188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see memo in the </a:t>
            </a:r>
            <a:r>
              <a:rPr lang="en-GB" dirty="0" err="1" smtClean="0"/>
              <a:t>snowmass</a:t>
            </a:r>
            <a:r>
              <a:rPr lang="en-GB" dirty="0" smtClean="0"/>
              <a:t> thread:</a:t>
            </a:r>
          </a:p>
          <a:p>
            <a:r>
              <a:rPr lang="en-GB" dirty="0" smtClean="0"/>
              <a:t>SNOWMASS21-EF-RF-TF-IF-CompF-TOPIC0-003.pdf</a:t>
            </a:r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84" y="1057300"/>
            <a:ext cx="716915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6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0" t="25067" r="16240" b="2501"/>
          <a:stretch/>
        </p:blipFill>
        <p:spPr bwMode="auto">
          <a:xfrm>
            <a:off x="107504" y="409228"/>
            <a:ext cx="5603444" cy="496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496" y="-22820"/>
            <a:ext cx="584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linkClick r:id="rId3"/>
              </a:rPr>
              <a:t>https://cerncourier.com/a/kek-reclaims-luminosity-record</a:t>
            </a:r>
            <a:r>
              <a:rPr lang="en-GB" b="1" dirty="0" smtClean="0">
                <a:hlinkClick r:id="rId3"/>
              </a:rPr>
              <a:t>/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625252"/>
            <a:ext cx="3184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CH" dirty="0" err="1" smtClean="0"/>
              <a:t>competition</a:t>
            </a:r>
            <a:r>
              <a:rPr lang="fr-CH" dirty="0" smtClean="0"/>
              <a:t> </a:t>
            </a:r>
            <a:r>
              <a:rPr lang="fr-CH" dirty="0" smtClean="0">
                <a:sym typeface="Wingdings" panose="05000000000000000000" pitchFamily="2" charset="2"/>
              </a:rPr>
              <a:t> …</a:t>
            </a:r>
            <a:endParaRPr lang="fr-CH" dirty="0" smtClean="0"/>
          </a:p>
          <a:p>
            <a:pPr marL="342900" indent="-342900">
              <a:buAutoNum type="arabicPeriod"/>
            </a:pPr>
            <a:r>
              <a:rPr lang="fr-CH" dirty="0" err="1" smtClean="0"/>
              <a:t>low</a:t>
            </a:r>
            <a:r>
              <a:rPr lang="fr-CH" dirty="0" smtClean="0"/>
              <a:t> beta* </a:t>
            </a:r>
            <a:r>
              <a:rPr lang="fr-CH" dirty="0" err="1" smtClean="0"/>
              <a:t>works</a:t>
            </a:r>
            <a:r>
              <a:rPr lang="fr-CH" dirty="0" smtClean="0"/>
              <a:t> </a:t>
            </a:r>
          </a:p>
          <a:p>
            <a:pPr marL="342900" indent="-342900">
              <a:buAutoNum type="arabicPeriod"/>
            </a:pPr>
            <a:r>
              <a:rPr lang="fr-CH" u="sng" dirty="0" err="1"/>
              <a:t>I</a:t>
            </a:r>
            <a:r>
              <a:rPr lang="fr-CH" u="sng" dirty="0" err="1" smtClean="0"/>
              <a:t>ncrease</a:t>
            </a:r>
            <a:r>
              <a:rPr lang="fr-CH" u="sng" dirty="0" smtClean="0"/>
              <a:t> of </a:t>
            </a:r>
            <a:r>
              <a:rPr lang="fr-CH" u="sng" dirty="0" err="1" smtClean="0"/>
              <a:t>lumi</a:t>
            </a:r>
            <a:r>
              <a:rPr lang="fr-CH" u="sng" dirty="0" smtClean="0"/>
              <a:t>/MW ! </a:t>
            </a:r>
          </a:p>
          <a:p>
            <a:pPr marL="342900" indent="-342900">
              <a:buAutoNum type="arabicPeriod"/>
            </a:pPr>
            <a:r>
              <a:rPr lang="fr-CH" u="sng" dirty="0" smtClean="0"/>
              <a:t>proof of </a:t>
            </a:r>
            <a:r>
              <a:rPr lang="fr-CH" u="sng" dirty="0" err="1" smtClean="0"/>
              <a:t>principle</a:t>
            </a:r>
            <a:r>
              <a:rPr lang="fr-CH" u="sng" dirty="0" smtClean="0"/>
              <a:t> for FCC-</a:t>
            </a:r>
            <a:r>
              <a:rPr lang="fr-CH" u="sng" dirty="0" err="1" smtClean="0"/>
              <a:t>ee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41631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07504" y="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2"/>
              </a:rPr>
              <a:t>https://www.forbes.com/sites/startswithabang/2020/06/23/will-the-lhc-be-humanitys-last-gasp-for-particle-physics/#</a:t>
            </a:r>
            <a:r>
              <a:rPr lang="en-GB" sz="1400" dirty="0" smtClean="0">
                <a:hlinkClick r:id="rId2"/>
              </a:rPr>
              <a:t>4a32e2cf4165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0" t="27162" r="27280"/>
          <a:stretch/>
        </p:blipFill>
        <p:spPr bwMode="auto">
          <a:xfrm>
            <a:off x="2627784" y="359891"/>
            <a:ext cx="5449824" cy="499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7218" y="697260"/>
            <a:ext cx="2815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 </a:t>
            </a:r>
            <a:r>
              <a:rPr lang="fr-CH" dirty="0" err="1" smtClean="0"/>
              <a:t>nice</a:t>
            </a:r>
            <a:r>
              <a:rPr lang="fr-CH" dirty="0" smtClean="0"/>
              <a:t> article (in spite of the</a:t>
            </a:r>
          </a:p>
          <a:p>
            <a:r>
              <a:rPr lang="fr-CH" dirty="0" err="1" smtClean="0"/>
              <a:t>apocalyptic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63282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722248" y="193204"/>
            <a:ext cx="1699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Conclusions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8994" y="769268"/>
            <a:ext cx="884601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now</a:t>
            </a:r>
            <a:r>
              <a:rPr lang="fr-CH" dirty="0" smtClean="0"/>
              <a:t> at the </a:t>
            </a:r>
            <a:r>
              <a:rPr lang="fr-CH" dirty="0" err="1" smtClean="0"/>
              <a:t>start</a:t>
            </a:r>
            <a:r>
              <a:rPr lang="fr-CH" dirty="0" smtClean="0"/>
              <a:t> of a new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clear</a:t>
            </a:r>
            <a:r>
              <a:rPr lang="fr-CH" dirty="0" smtClean="0"/>
              <a:t> mission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Strategy</a:t>
            </a:r>
            <a:r>
              <a:rPr lang="fr-CH" dirty="0" smtClean="0"/>
              <a:t>:</a:t>
            </a:r>
          </a:p>
          <a:p>
            <a:r>
              <a:rPr lang="fr-CH" dirty="0" smtClean="0"/>
              <a:t>a </a:t>
            </a:r>
            <a:r>
              <a:rPr lang="fr-CH" dirty="0" err="1" smtClean="0"/>
              <a:t>financial</a:t>
            </a:r>
            <a:r>
              <a:rPr lang="fr-CH" dirty="0" smtClean="0"/>
              <a:t> and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fesasibility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of the FCC-</a:t>
            </a:r>
            <a:r>
              <a:rPr lang="fr-CH" dirty="0" err="1" smtClean="0"/>
              <a:t>ee</a:t>
            </a:r>
            <a:r>
              <a:rPr lang="fr-CH" dirty="0" smtClean="0"/>
              <a:t> and FCC-</a:t>
            </a:r>
            <a:r>
              <a:rPr lang="fr-CH" dirty="0" err="1" smtClean="0"/>
              <a:t>hh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 challenge –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used</a:t>
            </a:r>
            <a:r>
              <a:rPr lang="fr-CH" dirty="0" smtClean="0"/>
              <a:t> to </a:t>
            </a:r>
            <a:r>
              <a:rPr lang="fr-CH" dirty="0" err="1" smtClean="0"/>
              <a:t>this</a:t>
            </a:r>
            <a:r>
              <a:rPr lang="fr-CH" dirty="0" smtClean="0"/>
              <a:t>! </a:t>
            </a:r>
          </a:p>
          <a:p>
            <a:endParaRPr lang="fr-CH" dirty="0" smtClean="0"/>
          </a:p>
          <a:p>
            <a:r>
              <a:rPr lang="fr-CH" dirty="0" smtClean="0"/>
              <a:t>Not all instructions have been </a:t>
            </a:r>
            <a:r>
              <a:rPr lang="fr-CH" dirty="0" err="1" smtClean="0"/>
              <a:t>given</a:t>
            </a:r>
            <a:r>
              <a:rPr lang="fr-CH" dirty="0" smtClean="0"/>
              <a:t> and the major </a:t>
            </a:r>
            <a:r>
              <a:rPr lang="fr-CH" dirty="0" err="1" smtClean="0"/>
              <a:t>partners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become</a:t>
            </a:r>
            <a:endParaRPr lang="fr-CH" dirty="0" smtClean="0"/>
          </a:p>
          <a:p>
            <a:r>
              <a:rPr lang="fr-CH" dirty="0" err="1" smtClean="0"/>
              <a:t>involved</a:t>
            </a:r>
            <a:r>
              <a:rPr lang="fr-CH" dirty="0" smtClean="0"/>
              <a:t> (CERN, ECFA,  etc..) </a:t>
            </a:r>
          </a:p>
          <a:p>
            <a:endParaRPr lang="fr-CH" dirty="0"/>
          </a:p>
          <a:p>
            <a:r>
              <a:rPr lang="fr-CH" dirty="0" err="1" smtClean="0"/>
              <a:t>Meanwhile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clear</a:t>
            </a:r>
            <a:r>
              <a:rPr lang="fr-CH" dirty="0" smtClean="0"/>
              <a:t> </a:t>
            </a:r>
            <a:r>
              <a:rPr lang="fr-CH" dirty="0" err="1" smtClean="0"/>
              <a:t>tasks</a:t>
            </a:r>
            <a:r>
              <a:rPr lang="fr-CH" dirty="0" smtClean="0"/>
              <a:t> in front of us, </a:t>
            </a:r>
          </a:p>
          <a:p>
            <a:r>
              <a:rPr lang="fr-CH" dirty="0" smtClean="0"/>
              <a:t>-- national FCC groups</a:t>
            </a:r>
          </a:p>
          <a:p>
            <a:r>
              <a:rPr lang="fr-CH" dirty="0" smtClean="0"/>
              <a:t>-- Benchmark </a:t>
            </a:r>
            <a:r>
              <a:rPr lang="fr-CH" dirty="0" err="1" smtClean="0"/>
              <a:t>studies</a:t>
            </a:r>
            <a:r>
              <a:rPr lang="fr-CH" dirty="0" smtClean="0"/>
              <a:t> and detector </a:t>
            </a:r>
            <a:r>
              <a:rPr lang="fr-CH" dirty="0" err="1" smtClean="0"/>
              <a:t>requirements</a:t>
            </a:r>
            <a:r>
              <a:rPr lang="fr-CH" dirty="0" smtClean="0"/>
              <a:t>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finding</a:t>
            </a:r>
            <a:r>
              <a:rPr lang="fr-CH" dirty="0" smtClean="0"/>
              <a:t> detector solutions!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theory</a:t>
            </a:r>
            <a:r>
              <a:rPr lang="fr-CH" dirty="0" smtClean="0"/>
              <a:t> </a:t>
            </a:r>
            <a:r>
              <a:rPr lang="fr-CH" dirty="0" err="1" smtClean="0"/>
              <a:t>calculations</a:t>
            </a:r>
            <a:r>
              <a:rPr lang="fr-CH" dirty="0" smtClean="0"/>
              <a:t> and BSM </a:t>
            </a:r>
            <a:r>
              <a:rPr lang="fr-CH" dirty="0" err="1" smtClean="0"/>
              <a:t>ideas</a:t>
            </a:r>
            <a:endParaRPr lang="fr-CH" dirty="0"/>
          </a:p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do contact us if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wish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(more) </a:t>
            </a:r>
            <a:r>
              <a:rPr lang="fr-CH" dirty="0" err="1" smtClean="0"/>
              <a:t>involved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/>
              <a:t>Please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sure</a:t>
            </a:r>
            <a:r>
              <a:rPr lang="fr-CH" dirty="0" smtClean="0"/>
              <a:t> to mark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calendars</a:t>
            </a:r>
            <a:r>
              <a:rPr lang="fr-CH" dirty="0" smtClean="0"/>
              <a:t> for the FCC-IS kick-off meeting 9-13 </a:t>
            </a:r>
            <a:r>
              <a:rPr lang="fr-CH" dirty="0" err="1" smtClean="0"/>
              <a:t>November</a:t>
            </a:r>
            <a:r>
              <a:rPr lang="fr-CH" dirty="0" smtClean="0"/>
              <a:t>!</a:t>
            </a:r>
          </a:p>
          <a:p>
            <a:r>
              <a:rPr lang="fr-CH" dirty="0" smtClean="0"/>
              <a:t>  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200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5" y="708732"/>
            <a:ext cx="8845550" cy="460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CCFFF-3AD2-4686-84D4-3FBC8ECCF628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75357" y="-3725"/>
            <a:ext cx="237962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3600" b="1" dirty="0" smtClean="0"/>
              <a:t>HOT NEWS </a:t>
            </a:r>
            <a:endParaRPr lang="en-GB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97294"/>
            <a:ext cx="56769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5696" y="817273"/>
            <a:ext cx="10809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/>
              <a:t>P</a:t>
            </a:r>
            <a:r>
              <a:rPr lang="fr-CH" dirty="0" err="1" smtClean="0"/>
              <a:t>reamble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14"/>
          <a:stretch/>
        </p:blipFill>
        <p:spPr bwMode="auto">
          <a:xfrm>
            <a:off x="2330306" y="1849388"/>
            <a:ext cx="6638925" cy="367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20072" y="4417673"/>
            <a:ext cx="3096344" cy="1800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4465170" y="5377780"/>
            <a:ext cx="18350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43110" y="4585692"/>
            <a:ext cx="4541258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2267744" y="273290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2267744" y="34335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2274177" y="429537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2296949" y="48331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76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10726" y="553244"/>
            <a:ext cx="892899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CH" b="1" dirty="0"/>
              <a:t>T</a:t>
            </a:r>
            <a:r>
              <a:rPr lang="fr-CH" b="1" dirty="0" smtClean="0"/>
              <a:t>he ESPP </a:t>
            </a:r>
            <a:r>
              <a:rPr lang="fr-CH" b="1" dirty="0" err="1" smtClean="0"/>
              <a:t>is</a:t>
            </a:r>
            <a:r>
              <a:rPr lang="fr-CH" b="1" dirty="0" smtClean="0"/>
              <a:t> out and </a:t>
            </a:r>
            <a:r>
              <a:rPr lang="fr-CH" b="1" dirty="0" err="1" smtClean="0"/>
              <a:t>unanimously</a:t>
            </a:r>
            <a:r>
              <a:rPr lang="fr-CH" b="1" dirty="0" smtClean="0"/>
              <a:t> </a:t>
            </a:r>
            <a:r>
              <a:rPr lang="fr-CH" b="1" dirty="0" err="1" smtClean="0"/>
              <a:t>approved</a:t>
            </a:r>
            <a:r>
              <a:rPr lang="fr-CH" b="1" dirty="0"/>
              <a:t> </a:t>
            </a:r>
            <a:r>
              <a:rPr lang="fr-CH" b="1" dirty="0" smtClean="0"/>
              <a:t>by the </a:t>
            </a:r>
            <a:r>
              <a:rPr lang="fr-CH" b="1" dirty="0" err="1" smtClean="0"/>
              <a:t>member</a:t>
            </a:r>
            <a:r>
              <a:rPr lang="fr-CH" b="1" dirty="0" smtClean="0"/>
              <a:t> states </a:t>
            </a:r>
            <a:br>
              <a:rPr lang="fr-CH" b="1" dirty="0" smtClean="0"/>
            </a:br>
            <a:r>
              <a:rPr lang="fr-CH" dirty="0" err="1" smtClean="0"/>
              <a:t>clearly</a:t>
            </a:r>
            <a:r>
              <a:rPr lang="fr-CH" dirty="0" smtClean="0"/>
              <a:t> a </a:t>
            </a:r>
            <a:r>
              <a:rPr lang="fr-CH" dirty="0" err="1" smtClean="0"/>
              <a:t>difficult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, </a:t>
            </a:r>
            <a:r>
              <a:rPr lang="fr-CH" dirty="0" err="1" smtClean="0"/>
              <a:t>many</a:t>
            </a:r>
            <a:r>
              <a:rPr lang="fr-CH" dirty="0" smtClean="0"/>
              <a:t> compromises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unanimous</a:t>
            </a:r>
            <a:r>
              <a:rPr lang="fr-CH" dirty="0" smtClean="0"/>
              <a:t> </a:t>
            </a:r>
            <a:r>
              <a:rPr lang="fr-CH" dirty="0" err="1" smtClean="0"/>
              <a:t>approval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``i</a:t>
            </a:r>
            <a:r>
              <a:rPr lang="en-GB" dirty="0" smtClean="0"/>
              <a:t>t </a:t>
            </a:r>
            <a:r>
              <a:rPr lang="en-GB" dirty="0"/>
              <a:t>is the best that was possible, while many other outcomes were </a:t>
            </a:r>
            <a:r>
              <a:rPr lang="en-GB" dirty="0" smtClean="0"/>
              <a:t>possible, I </a:t>
            </a:r>
            <a:r>
              <a:rPr lang="en-GB" dirty="0" err="1"/>
              <a:t>dont</a:t>
            </a:r>
            <a:r>
              <a:rPr lang="en-GB" dirty="0"/>
              <a:t> think you can imagine how much we </a:t>
            </a:r>
            <a:r>
              <a:rPr lang="en-GB" dirty="0" smtClean="0"/>
              <a:t>worked</a:t>
            </a:r>
            <a:r>
              <a:rPr lang="en-GB" dirty="0" smtClean="0"/>
              <a:t>!” </a:t>
            </a:r>
            <a:endParaRPr lang="fr-CH" dirty="0" smtClean="0"/>
          </a:p>
          <a:p>
            <a:r>
              <a:rPr lang="fr-CH" dirty="0" smtClean="0"/>
              <a:t>         </a:t>
            </a:r>
            <a:r>
              <a:rPr lang="fr-CH" b="1" u="sng" dirty="0" smtClean="0"/>
              <a:t>Main points:  </a:t>
            </a: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b="1" dirty="0" smtClean="0"/>
              <a:t>              -- </a:t>
            </a:r>
            <a:r>
              <a:rPr lang="fr-CH" dirty="0" err="1" smtClean="0"/>
              <a:t>Higgs</a:t>
            </a:r>
            <a:r>
              <a:rPr lang="fr-CH" dirty="0" smtClean="0"/>
              <a:t> </a:t>
            </a:r>
            <a:r>
              <a:rPr lang="fr-CH" dirty="0" err="1" smtClean="0"/>
              <a:t>Factory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highest</a:t>
            </a:r>
            <a:r>
              <a:rPr lang="fr-CH" dirty="0" smtClean="0"/>
              <a:t> </a:t>
            </a:r>
            <a:r>
              <a:rPr lang="fr-CH" dirty="0" err="1" smtClean="0"/>
              <a:t>priority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-- </a:t>
            </a:r>
            <a:r>
              <a:rPr lang="fr-CH" dirty="0" err="1" smtClean="0"/>
              <a:t>way</a:t>
            </a:r>
            <a:r>
              <a:rPr lang="fr-CH" dirty="0" smtClean="0"/>
              <a:t> </a:t>
            </a:r>
            <a:r>
              <a:rPr lang="fr-CH" dirty="0" err="1" smtClean="0"/>
              <a:t>towards</a:t>
            </a:r>
            <a:r>
              <a:rPr lang="fr-CH" dirty="0" smtClean="0"/>
              <a:t> high </a:t>
            </a:r>
            <a:r>
              <a:rPr lang="fr-CH" dirty="0" err="1" smtClean="0"/>
              <a:t>energies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FCC-</a:t>
            </a:r>
            <a:r>
              <a:rPr lang="fr-CH" dirty="0" err="1" smtClean="0"/>
              <a:t>hh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preferred</a:t>
            </a:r>
            <a:r>
              <a:rPr lang="fr-CH" dirty="0" smtClean="0"/>
              <a:t> long </a:t>
            </a:r>
            <a:r>
              <a:rPr lang="fr-CH" dirty="0" err="1" smtClean="0"/>
              <a:t>term</a:t>
            </a:r>
            <a:r>
              <a:rPr lang="fr-CH" dirty="0" smtClean="0"/>
              <a:t> plan </a:t>
            </a:r>
            <a:br>
              <a:rPr lang="fr-CH" dirty="0" smtClean="0"/>
            </a:br>
            <a:r>
              <a:rPr lang="fr-CH" dirty="0" smtClean="0"/>
              <a:t>                  and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materialized</a:t>
            </a:r>
            <a:r>
              <a:rPr lang="fr-CH" dirty="0" smtClean="0"/>
              <a:t> by recommandation of </a:t>
            </a:r>
            <a:r>
              <a:rPr lang="fr-CH" dirty="0" err="1" smtClean="0"/>
              <a:t>strong</a:t>
            </a:r>
            <a:r>
              <a:rPr lang="fr-CH" dirty="0" smtClean="0"/>
              <a:t> R&amp;D on High Field </a:t>
            </a:r>
            <a:r>
              <a:rPr lang="fr-CH" dirty="0" err="1" smtClean="0"/>
              <a:t>magnets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-- </a:t>
            </a:r>
            <a:r>
              <a:rPr lang="fr-CH" dirty="0" err="1" smtClean="0"/>
              <a:t>clear</a:t>
            </a:r>
            <a:r>
              <a:rPr lang="fr-CH" dirty="0" smtClean="0"/>
              <a:t> </a:t>
            </a:r>
            <a:r>
              <a:rPr lang="fr-CH" dirty="0" err="1" smtClean="0"/>
              <a:t>recommendation</a:t>
            </a:r>
            <a:r>
              <a:rPr lang="fr-CH" dirty="0" smtClean="0"/>
              <a:t> for the </a:t>
            </a:r>
            <a:r>
              <a:rPr lang="fr-CH" dirty="0" err="1" smtClean="0"/>
              <a:t>Technical</a:t>
            </a:r>
            <a:r>
              <a:rPr lang="fr-CH" dirty="0" smtClean="0"/>
              <a:t> and </a:t>
            </a:r>
            <a:r>
              <a:rPr lang="fr-CH" u="sng" dirty="0" smtClean="0"/>
              <a:t>Financial</a:t>
            </a:r>
            <a:r>
              <a:rPr lang="fr-CH" dirty="0" smtClean="0"/>
              <a:t> </a:t>
            </a:r>
            <a:r>
              <a:rPr lang="fr-CH" dirty="0" err="1" smtClean="0"/>
              <a:t>Feasibility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of </a:t>
            </a:r>
            <a:r>
              <a:rPr lang="fr-CH" dirty="0" err="1" smtClean="0"/>
              <a:t>FCC</a:t>
            </a:r>
            <a:r>
              <a:rPr lang="fr-CH" b="1" u="sng" dirty="0" err="1" smtClean="0">
                <a:solidFill>
                  <a:srgbClr val="FF0000"/>
                </a:solidFill>
              </a:rPr>
              <a:t>s</a:t>
            </a:r>
            <a:endParaRPr lang="fr-CH" b="1" u="sng" dirty="0" smtClean="0">
              <a:solidFill>
                <a:srgbClr val="FF0000"/>
              </a:solidFill>
            </a:endParaRPr>
          </a:p>
          <a:p>
            <a:r>
              <a:rPr lang="en-GB" sz="1600" b="1" i="1" dirty="0" smtClean="0"/>
              <a:t>Europe</a:t>
            </a:r>
            <a:r>
              <a:rPr lang="en-GB" sz="1600" b="1" i="1" dirty="0"/>
              <a:t>, together with its international partners, should investigate the technical and financial feasibility of a future hadron collider at CERN with a centre-of-mass energy of at least 100 </a:t>
            </a:r>
            <a:r>
              <a:rPr lang="en-GB" sz="1600" b="1" i="1" dirty="0" err="1"/>
              <a:t>TeV</a:t>
            </a:r>
            <a:r>
              <a:rPr lang="en-GB" sz="1600" b="1" i="1" dirty="0"/>
              <a:t> and with an electron-positron Higgs and electroweak factory as a possible first stage. Such a feasibility study of the colliders and related infrastructure should be established as a global endeavour and be completed on the timescale of the next Strategy update.</a:t>
            </a:r>
            <a:r>
              <a:rPr lang="en-GB" sz="1600" dirty="0"/>
              <a:t> </a:t>
            </a:r>
            <a:r>
              <a:rPr lang="fr-CH" sz="1600" dirty="0" smtClean="0"/>
              <a:t>  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     --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considered</a:t>
            </a:r>
            <a:r>
              <a:rPr lang="fr-CH" sz="1600" dirty="0" smtClean="0"/>
              <a:t> </a:t>
            </a:r>
            <a:r>
              <a:rPr lang="fr-CH" sz="1600" dirty="0" err="1" smtClean="0"/>
              <a:t>robust</a:t>
            </a:r>
            <a:r>
              <a:rPr lang="fr-CH" sz="1600" dirty="0" smtClean="0"/>
              <a:t> w.r.t. a ‘</a:t>
            </a:r>
            <a:r>
              <a:rPr lang="fr-CH" sz="1600" dirty="0" err="1" smtClean="0"/>
              <a:t>timely</a:t>
            </a:r>
            <a:r>
              <a:rPr lang="fr-CH" sz="1600" dirty="0" smtClean="0"/>
              <a:t>’ ‘</a:t>
            </a:r>
            <a:r>
              <a:rPr lang="fr-CH" sz="1600" dirty="0" err="1" smtClean="0"/>
              <a:t>would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’ </a:t>
            </a:r>
            <a:r>
              <a:rPr lang="fr-CH" sz="1600" dirty="0" err="1" smtClean="0"/>
              <a:t>realization</a:t>
            </a:r>
            <a:r>
              <a:rPr lang="fr-CH" sz="1600" dirty="0" smtClean="0"/>
              <a:t> of the ILC or </a:t>
            </a:r>
            <a:r>
              <a:rPr lang="fr-CH" sz="1600" dirty="0" err="1" smtClean="0"/>
              <a:t>rather</a:t>
            </a:r>
            <a:r>
              <a:rPr lang="fr-CH" sz="1600" dirty="0" smtClean="0"/>
              <a:t> vice versa; 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85692"/>
            <a:ext cx="8064896" cy="8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28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4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78" y="481236"/>
            <a:ext cx="7563706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816" y="4009628"/>
            <a:ext cx="826764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Clearly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general</a:t>
            </a:r>
            <a:r>
              <a:rPr lang="fr-CH" dirty="0" smtClean="0"/>
              <a:t> </a:t>
            </a:r>
            <a:r>
              <a:rPr lang="fr-CH" dirty="0" err="1" smtClean="0"/>
              <a:t>concern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CERN must have more </a:t>
            </a:r>
            <a:r>
              <a:rPr lang="fr-CH" dirty="0" err="1" smtClean="0"/>
              <a:t>than</a:t>
            </a:r>
            <a:r>
              <a:rPr lang="fr-CH" dirty="0" smtClean="0"/>
              <a:t> one string to </a:t>
            </a:r>
            <a:r>
              <a:rPr lang="fr-CH" dirty="0" err="1" smtClean="0"/>
              <a:t>its</a:t>
            </a:r>
            <a:r>
              <a:rPr lang="fr-CH" dirty="0" smtClean="0"/>
              <a:t> </a:t>
            </a:r>
            <a:r>
              <a:rPr lang="fr-CH" dirty="0" err="1" smtClean="0"/>
              <a:t>bow</a:t>
            </a:r>
            <a:r>
              <a:rPr lang="fr-CH" dirty="0" smtClean="0"/>
              <a:t>. </a:t>
            </a:r>
            <a:br>
              <a:rPr lang="fr-CH" dirty="0" smtClean="0"/>
            </a:br>
            <a:r>
              <a:rPr lang="fr-CH" dirty="0" smtClean="0"/>
              <a:t>FCC-</a:t>
            </a:r>
            <a:r>
              <a:rPr lang="fr-CH" dirty="0" err="1" smtClean="0"/>
              <a:t>ep</a:t>
            </a:r>
            <a:r>
              <a:rPr lang="fr-CH" dirty="0" smtClean="0"/>
              <a:t> (</a:t>
            </a:r>
            <a:r>
              <a:rPr lang="fr-CH" dirty="0" smtClean="0"/>
              <a:t>PERLE, </a:t>
            </a:r>
            <a:r>
              <a:rPr lang="fr-CH" dirty="0" smtClean="0"/>
              <a:t>etc…)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feel</a:t>
            </a:r>
            <a:r>
              <a:rPr lang="fr-CH" dirty="0" smtClean="0"/>
              <a:t> </a:t>
            </a:r>
            <a:r>
              <a:rPr lang="fr-CH" dirty="0" err="1" smtClean="0"/>
              <a:t>comforted</a:t>
            </a:r>
            <a:r>
              <a:rPr lang="fr-CH" dirty="0" smtClean="0"/>
              <a:t> by </a:t>
            </a:r>
            <a:r>
              <a:rPr lang="fr-CH" dirty="0" err="1" smtClean="0"/>
              <a:t>this</a:t>
            </a:r>
            <a:r>
              <a:rPr lang="fr-CH" dirty="0" smtClean="0"/>
              <a:t>. Muon </a:t>
            </a:r>
            <a:r>
              <a:rPr lang="fr-CH" dirty="0" err="1" smtClean="0"/>
              <a:t>collider</a:t>
            </a:r>
            <a:r>
              <a:rPr lang="fr-CH" dirty="0" smtClean="0"/>
              <a:t> folks </a:t>
            </a:r>
          </a:p>
          <a:p>
            <a:r>
              <a:rPr lang="fr-CH" dirty="0" smtClean="0"/>
              <a:t>are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organizing</a:t>
            </a:r>
            <a:r>
              <a:rPr lang="fr-CH" dirty="0" smtClean="0"/>
              <a:t> meetings… (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deliverables</a:t>
            </a:r>
            <a:r>
              <a:rPr lang="fr-CH" dirty="0" smtClean="0"/>
              <a:t> have been </a:t>
            </a:r>
            <a:r>
              <a:rPr lang="fr-CH" dirty="0" err="1" smtClean="0"/>
              <a:t>defined</a:t>
            </a:r>
            <a:r>
              <a:rPr lang="fr-CH" dirty="0" smtClean="0"/>
              <a:t>).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6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5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-238843"/>
            <a:ext cx="6696744" cy="497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6594"/>
            <a:ext cx="896448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CERN DG F. </a:t>
            </a:r>
            <a:r>
              <a:rPr lang="fr-CH" dirty="0" err="1" smtClean="0"/>
              <a:t>Gianotti</a:t>
            </a:r>
            <a:r>
              <a:rPr lang="fr-CH" dirty="0" smtClean="0"/>
              <a:t> </a:t>
            </a:r>
            <a:r>
              <a:rPr lang="fr-CH" dirty="0" err="1" smtClean="0"/>
              <a:t>presented</a:t>
            </a:r>
            <a:r>
              <a:rPr lang="fr-CH" dirty="0" smtClean="0"/>
              <a:t> the </a:t>
            </a:r>
            <a:r>
              <a:rPr lang="fr-CH" dirty="0" err="1" smtClean="0"/>
              <a:t>strategy</a:t>
            </a:r>
            <a:r>
              <a:rPr lang="fr-CH" dirty="0" smtClean="0"/>
              <a:t> to CERN </a:t>
            </a:r>
            <a:r>
              <a:rPr lang="fr-CH" dirty="0" err="1" smtClean="0"/>
              <a:t>members</a:t>
            </a:r>
            <a:r>
              <a:rPr lang="fr-CH" dirty="0" smtClean="0"/>
              <a:t> &amp; </a:t>
            </a:r>
            <a:r>
              <a:rPr lang="fr-CH" dirty="0" err="1" smtClean="0"/>
              <a:t>associates</a:t>
            </a:r>
            <a:r>
              <a:rPr lang="fr-CH" dirty="0" smtClean="0"/>
              <a:t> </a:t>
            </a:r>
            <a:r>
              <a:rPr lang="fr-CH" dirty="0" err="1" smtClean="0"/>
              <a:t>Monday</a:t>
            </a:r>
            <a:r>
              <a:rPr lang="fr-CH" dirty="0" smtClean="0"/>
              <a:t> 29 </a:t>
            </a:r>
            <a:r>
              <a:rPr lang="fr-CH" dirty="0" err="1" smtClean="0"/>
              <a:t>June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3577580"/>
            <a:ext cx="2322431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Underlying</a:t>
            </a:r>
            <a:r>
              <a:rPr lang="fr-CH" dirty="0" smtClean="0"/>
              <a:t> </a:t>
            </a:r>
            <a:r>
              <a:rPr lang="fr-CH" dirty="0" err="1" smtClean="0"/>
              <a:t>Difficulties</a:t>
            </a:r>
            <a:r>
              <a:rPr lang="fr-CH" dirty="0" smtClean="0"/>
              <a:t>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4598466"/>
            <a:ext cx="903649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smtClean="0"/>
              <a:t>AB: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</a:t>
            </a:r>
            <a:r>
              <a:rPr lang="fr-CH" dirty="0" err="1" smtClean="0"/>
              <a:t>lack</a:t>
            </a:r>
            <a:r>
              <a:rPr lang="fr-CH" dirty="0" smtClean="0"/>
              <a:t> of consensus </a:t>
            </a:r>
            <a:r>
              <a:rPr lang="fr-CH" dirty="0" err="1" smtClean="0"/>
              <a:t>explains</a:t>
            </a:r>
            <a:r>
              <a:rPr lang="fr-CH" dirty="0" smtClean="0"/>
              <a:t> «</a:t>
            </a:r>
            <a:r>
              <a:rPr lang="fr-CH" dirty="0" err="1" smtClean="0"/>
              <a:t>reserved</a:t>
            </a:r>
            <a:r>
              <a:rPr lang="fr-CH" dirty="0" smtClean="0"/>
              <a:t>» </a:t>
            </a:r>
            <a:r>
              <a:rPr lang="fr-CH" dirty="0" err="1" smtClean="0"/>
              <a:t>tone</a:t>
            </a:r>
            <a:r>
              <a:rPr lang="fr-CH" dirty="0" smtClean="0"/>
              <a:t> </a:t>
            </a:r>
            <a:r>
              <a:rPr lang="fr-CH" dirty="0" err="1" smtClean="0"/>
              <a:t>wrt</a:t>
            </a:r>
            <a:r>
              <a:rPr lang="fr-CH" dirty="0" smtClean="0"/>
              <a:t> FCC-</a:t>
            </a:r>
            <a:r>
              <a:rPr lang="fr-CH" dirty="0" err="1" smtClean="0"/>
              <a:t>ee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enthusiasts</a:t>
            </a:r>
            <a:r>
              <a:rPr lang="fr-CH" dirty="0" smtClean="0"/>
              <a:t>, </a:t>
            </a:r>
            <a:r>
              <a:rPr lang="fr-CH" dirty="0" err="1" smtClean="0"/>
              <a:t>though</a:t>
            </a:r>
            <a:r>
              <a:rPr lang="fr-CH" dirty="0" smtClean="0"/>
              <a:t>) 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fr-CH" dirty="0" smtClean="0"/>
              <a:t>CERN </a:t>
            </a:r>
            <a:r>
              <a:rPr lang="fr-CH" dirty="0" err="1" smtClean="0"/>
              <a:t>apparently</a:t>
            </a:r>
            <a:r>
              <a:rPr lang="fr-CH" dirty="0" smtClean="0"/>
              <a:t> must </a:t>
            </a:r>
            <a:r>
              <a:rPr lang="fr-CH" dirty="0" err="1" smtClean="0"/>
              <a:t>find</a:t>
            </a:r>
            <a:r>
              <a:rPr lang="fr-CH" dirty="0" smtClean="0"/>
              <a:t> </a:t>
            </a:r>
            <a:r>
              <a:rPr lang="fr-CH" dirty="0" err="1" smtClean="0"/>
              <a:t>funding</a:t>
            </a:r>
            <a:r>
              <a:rPr lang="fr-CH" dirty="0" smtClean="0"/>
              <a:t> for – </a:t>
            </a:r>
            <a:r>
              <a:rPr lang="fr-CH" dirty="0" err="1" smtClean="0"/>
              <a:t>explicitely</a:t>
            </a:r>
            <a:r>
              <a:rPr lang="fr-CH" dirty="0" smtClean="0"/>
              <a:t> -- the tunnel part of the </a:t>
            </a:r>
            <a:r>
              <a:rPr lang="fr-CH" dirty="0" err="1" smtClean="0"/>
              <a:t>project</a:t>
            </a:r>
            <a:r>
              <a:rPr lang="fr-CH" dirty="0" smtClean="0"/>
              <a:t>. 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fr-CH" dirty="0" smtClean="0"/>
              <a:t>The time </a:t>
            </a:r>
            <a:r>
              <a:rPr lang="fr-CH" dirty="0" err="1" smtClean="0"/>
              <a:t>scale</a:t>
            </a:r>
            <a:r>
              <a:rPr lang="fr-CH" dirty="0" smtClean="0"/>
              <a:t> for the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b="1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HL-LHC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b="1" u="sng" dirty="0" smtClean="0"/>
              <a:t>*</a:t>
            </a:r>
            <a:r>
              <a:rPr lang="fr-CH" b="1" u="sng" dirty="0" err="1" smtClean="0"/>
              <a:t>operation</a:t>
            </a:r>
            <a:r>
              <a:rPr lang="fr-CH" b="1" u="sng" dirty="0" smtClean="0"/>
              <a:t>*</a:t>
            </a:r>
            <a:r>
              <a:rPr lang="fr-CH" dirty="0" smtClean="0"/>
              <a:t> </a:t>
            </a:r>
            <a:r>
              <a:rPr lang="fr-CH" dirty="0" err="1" smtClean="0"/>
              <a:t>asap</a:t>
            </a:r>
            <a:r>
              <a:rPr lang="fr-CH" dirty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2038.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2992224"/>
            <a:ext cx="920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</a:t>
            </a:r>
            <a:r>
              <a:rPr lang="fr-CH" sz="1400" dirty="0" err="1" smtClean="0"/>
              <a:t>Fabiola’s</a:t>
            </a:r>
            <a:r>
              <a:rPr lang="fr-CH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8659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67544" y="39896"/>
            <a:ext cx="2538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err="1" smtClean="0"/>
              <a:t>Implementation</a:t>
            </a:r>
            <a:r>
              <a:rPr lang="fr-CH" b="1" u="sng" dirty="0" smtClean="0"/>
              <a:t> at CERN</a:t>
            </a:r>
            <a:endParaRPr lang="en-GB" b="1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4"/>
          <a:stretch/>
        </p:blipFill>
        <p:spPr bwMode="auto">
          <a:xfrm>
            <a:off x="2195736" y="1849388"/>
            <a:ext cx="5184576" cy="271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481236"/>
            <a:ext cx="9217024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b="1" dirty="0" smtClean="0"/>
              <a:t>Medium </a:t>
            </a:r>
            <a:r>
              <a:rPr lang="fr-CH" b="1" dirty="0" err="1"/>
              <a:t>T</a:t>
            </a:r>
            <a:r>
              <a:rPr lang="fr-CH" b="1" dirty="0" err="1" smtClean="0"/>
              <a:t>erm</a:t>
            </a:r>
            <a:r>
              <a:rPr lang="fr-CH" b="1" dirty="0" smtClean="0"/>
              <a:t> Plan (MTP</a:t>
            </a:r>
            <a:r>
              <a:rPr lang="fr-CH" dirty="0" smtClean="0"/>
              <a:t>) and DRAFT budget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discussed</a:t>
            </a:r>
            <a:r>
              <a:rPr lang="fr-CH" dirty="0" smtClean="0"/>
              <a:t> by SPC and </a:t>
            </a:r>
            <a:r>
              <a:rPr lang="fr-CH" dirty="0" err="1" smtClean="0"/>
              <a:t>council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and </a:t>
            </a:r>
            <a:r>
              <a:rPr lang="fr-CH" dirty="0" err="1" smtClean="0"/>
              <a:t>got</a:t>
            </a:r>
            <a:r>
              <a:rPr lang="fr-CH" dirty="0" smtClean="0"/>
              <a:t> </a:t>
            </a:r>
            <a:r>
              <a:rPr lang="fr-CH" dirty="0" smtClean="0"/>
              <a:t>excellent</a:t>
            </a:r>
            <a:r>
              <a:rPr lang="fr-CH" dirty="0" smtClean="0"/>
              <a:t> </a:t>
            </a:r>
            <a:r>
              <a:rPr lang="fr-CH" dirty="0" smtClean="0"/>
              <a:t>feedback  (</a:t>
            </a:r>
            <a:r>
              <a:rPr lang="fr-CH" dirty="0" err="1" smtClean="0"/>
              <a:t>everyone</a:t>
            </a:r>
            <a:r>
              <a:rPr lang="fr-CH" dirty="0" smtClean="0"/>
              <a:t> </a:t>
            </a:r>
            <a:r>
              <a:rPr lang="fr-CH" dirty="0" err="1" smtClean="0"/>
              <a:t>involved</a:t>
            </a:r>
            <a:r>
              <a:rPr lang="fr-CH" dirty="0" smtClean="0"/>
              <a:t> </a:t>
            </a:r>
            <a:r>
              <a:rPr lang="fr-CH" dirty="0" err="1" smtClean="0"/>
              <a:t>knew</a:t>
            </a:r>
            <a:r>
              <a:rPr lang="fr-CH" dirty="0" smtClean="0"/>
              <a:t> the </a:t>
            </a:r>
            <a:r>
              <a:rPr lang="fr-CH" dirty="0" err="1" smtClean="0"/>
              <a:t>strategy</a:t>
            </a:r>
            <a:r>
              <a:rPr lang="fr-CH" dirty="0" smtClean="0"/>
              <a:t>) </a:t>
            </a:r>
            <a:endParaRPr lang="fr-CH" dirty="0"/>
          </a:p>
          <a:p>
            <a:r>
              <a:rPr lang="fr-CH" dirty="0" smtClean="0"/>
              <a:t>Final version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presented</a:t>
            </a:r>
            <a:r>
              <a:rPr lang="fr-CH" dirty="0" smtClean="0"/>
              <a:t> for </a:t>
            </a:r>
            <a:r>
              <a:rPr lang="fr-CH" dirty="0" err="1" smtClean="0"/>
              <a:t>approval</a:t>
            </a:r>
            <a:r>
              <a:rPr lang="fr-CH" dirty="0" smtClean="0"/>
              <a:t> in </a:t>
            </a:r>
            <a:r>
              <a:rPr lang="fr-CH" dirty="0" err="1" smtClean="0"/>
              <a:t>September</a:t>
            </a:r>
            <a:r>
              <a:rPr lang="fr-CH" dirty="0" smtClean="0"/>
              <a:t> 2020. 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2638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88519" y="193204"/>
            <a:ext cx="8519320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u="sng" dirty="0"/>
              <a:t>T</a:t>
            </a:r>
            <a:r>
              <a:rPr lang="fr-CH" u="sng" dirty="0" smtClean="0"/>
              <a:t>he </a:t>
            </a:r>
            <a:r>
              <a:rPr lang="fr-CH" u="sng" dirty="0" smtClean="0"/>
              <a:t>DRAFT MTP </a:t>
            </a:r>
            <a:r>
              <a:rPr lang="fr-CH" dirty="0" smtClean="0"/>
              <a:t>proposes a </a:t>
            </a:r>
            <a:r>
              <a:rPr lang="fr-CH" dirty="0" err="1" smtClean="0"/>
              <a:t>significant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of FCC </a:t>
            </a:r>
            <a:r>
              <a:rPr lang="fr-CH" dirty="0" err="1" smtClean="0"/>
              <a:t>funding</a:t>
            </a:r>
            <a:r>
              <a:rPr lang="fr-CH" dirty="0" smtClean="0"/>
              <a:t> </a:t>
            </a:r>
            <a:r>
              <a:rPr lang="fr-CH" dirty="0" err="1" smtClean="0"/>
              <a:t>both</a:t>
            </a:r>
            <a:r>
              <a:rPr lang="fr-CH" dirty="0" smtClean="0"/>
              <a:t> </a:t>
            </a:r>
            <a:r>
              <a:rPr lang="fr-CH" dirty="0" smtClean="0"/>
              <a:t>on </a:t>
            </a:r>
            <a:endParaRPr lang="fr-CH" dirty="0" smtClean="0"/>
          </a:p>
          <a:p>
            <a:r>
              <a:rPr lang="fr-CH" dirty="0" smtClean="0"/>
              <a:t>                      FCC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itself</a:t>
            </a:r>
            <a:r>
              <a:rPr lang="fr-CH" dirty="0" smtClean="0"/>
              <a:t> (20MCHF per </a:t>
            </a:r>
            <a:r>
              <a:rPr lang="fr-CH" dirty="0" err="1" smtClean="0"/>
              <a:t>year</a:t>
            </a:r>
            <a:r>
              <a:rPr lang="fr-CH" dirty="0" smtClean="0"/>
              <a:t>)  </a:t>
            </a:r>
          </a:p>
          <a:p>
            <a:r>
              <a:rPr lang="fr-CH" dirty="0"/>
              <a:t> </a:t>
            </a:r>
            <a:r>
              <a:rPr lang="fr-CH" dirty="0" smtClean="0"/>
              <a:t>         </a:t>
            </a:r>
            <a:r>
              <a:rPr lang="fr-CH" dirty="0"/>
              <a:t> </a:t>
            </a:r>
            <a:r>
              <a:rPr lang="fr-CH" dirty="0" smtClean="0"/>
              <a:t>  </a:t>
            </a:r>
            <a:r>
              <a:rPr lang="fr-CH" dirty="0"/>
              <a:t> </a:t>
            </a:r>
            <a:r>
              <a:rPr lang="fr-CH" dirty="0" smtClean="0"/>
              <a:t>        High Field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smtClean="0"/>
              <a:t>R&amp;D (16-&gt;20CHF/</a:t>
            </a:r>
            <a:r>
              <a:rPr lang="fr-CH" dirty="0" err="1" smtClean="0"/>
              <a:t>yr</a:t>
            </a:r>
            <a:r>
              <a:rPr lang="fr-CH" dirty="0" smtClean="0"/>
              <a:t> in addition) 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CLIC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 </a:t>
            </a:r>
            <a:r>
              <a:rPr lang="fr-CH" dirty="0" err="1" smtClean="0"/>
              <a:t>funded</a:t>
            </a:r>
            <a:r>
              <a:rPr lang="fr-CH" dirty="0" smtClean="0"/>
              <a:t> to </a:t>
            </a:r>
            <a:r>
              <a:rPr lang="fr-CH" dirty="0" err="1" smtClean="0"/>
              <a:t>ensure</a:t>
            </a:r>
            <a:r>
              <a:rPr lang="fr-CH" dirty="0" smtClean="0"/>
              <a:t> ‘plan B’ if FCC </a:t>
            </a:r>
            <a:r>
              <a:rPr lang="fr-CH" dirty="0" err="1" smtClean="0"/>
              <a:t>feasibility</a:t>
            </a:r>
            <a:r>
              <a:rPr lang="fr-CH" dirty="0" smtClean="0"/>
              <a:t> </a:t>
            </a:r>
            <a:r>
              <a:rPr lang="fr-CH" dirty="0" err="1" smtClean="0"/>
              <a:t>fails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  <a:r>
              <a:rPr lang="fr-CH" dirty="0" smtClean="0"/>
              <a:t>(but detector </a:t>
            </a:r>
            <a:r>
              <a:rPr lang="fr-CH" dirty="0" err="1" smtClean="0"/>
              <a:t>development</a:t>
            </a:r>
            <a:r>
              <a:rPr lang="fr-CH" dirty="0" smtClean="0"/>
              <a:t> group </a:t>
            </a:r>
            <a:r>
              <a:rPr lang="fr-CH" dirty="0" err="1" smtClean="0"/>
              <a:t>will</a:t>
            </a:r>
            <a:r>
              <a:rPr lang="fr-CH" dirty="0" smtClean="0"/>
              <a:t> not continue) 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MTP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includes</a:t>
            </a:r>
            <a:r>
              <a:rPr lang="fr-CH" dirty="0" smtClean="0"/>
              <a:t> more R&amp;D for future options </a:t>
            </a:r>
            <a:r>
              <a:rPr lang="fr-CH" dirty="0" smtClean="0"/>
              <a:t>(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seed</a:t>
            </a:r>
            <a:r>
              <a:rPr lang="fr-CH" dirty="0" smtClean="0"/>
              <a:t> money for Muon </a:t>
            </a:r>
            <a:r>
              <a:rPr lang="fr-CH" dirty="0" err="1" smtClean="0"/>
              <a:t>collider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to </a:t>
            </a:r>
            <a:r>
              <a:rPr lang="fr-CH" dirty="0" err="1" smtClean="0"/>
              <a:t>establish</a:t>
            </a:r>
            <a:r>
              <a:rPr lang="fr-CH" dirty="0" smtClean="0"/>
              <a:t> if/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demonstrator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) 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The detector R&amp;D roadmap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the </a:t>
            </a:r>
            <a:r>
              <a:rPr lang="fr-CH" dirty="0" err="1" smtClean="0"/>
              <a:t>aegis</a:t>
            </a:r>
            <a:r>
              <a:rPr lang="fr-CH" dirty="0" smtClean="0"/>
              <a:t> of ECFA</a:t>
            </a:r>
          </a:p>
          <a:p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 CERN-EP detector R&amp;D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 </a:t>
            </a:r>
            <a:r>
              <a:rPr lang="fr-CH" dirty="0" err="1" smtClean="0"/>
              <a:t>re-assessed</a:t>
            </a:r>
            <a:r>
              <a:rPr lang="fr-CH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3649588"/>
            <a:ext cx="8644161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u="sng" dirty="0" smtClean="0"/>
              <a:t>Conclusion for us</a:t>
            </a:r>
            <a:r>
              <a:rPr lang="fr-CH" b="1" u="sng" dirty="0" smtClean="0"/>
              <a:t>:</a:t>
            </a:r>
            <a:r>
              <a:rPr lang="fr-CH" b="1" dirty="0" smtClean="0"/>
              <a:t>   FCC (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included</a:t>
            </a:r>
            <a:r>
              <a:rPr lang="fr-CH" b="1" dirty="0" smtClean="0"/>
              <a:t>)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highest</a:t>
            </a:r>
            <a:r>
              <a:rPr lang="fr-CH" b="1" dirty="0" smtClean="0"/>
              <a:t> </a:t>
            </a:r>
            <a:r>
              <a:rPr lang="fr-CH" b="1" dirty="0" err="1" smtClean="0"/>
              <a:t>priority</a:t>
            </a:r>
            <a:r>
              <a:rPr lang="fr-CH" b="1" dirty="0" smtClean="0"/>
              <a:t> for CERN long future </a:t>
            </a:r>
            <a:r>
              <a:rPr lang="fr-CH" b="1" dirty="0" err="1" smtClean="0"/>
              <a:t>projects</a:t>
            </a:r>
            <a:r>
              <a:rPr lang="fr-CH" b="1" dirty="0"/>
              <a:t> </a:t>
            </a:r>
            <a:r>
              <a:rPr lang="fr-CH" b="1" dirty="0" smtClean="0"/>
              <a:t> </a:t>
            </a:r>
            <a:endParaRPr lang="fr-CH" b="1" u="sng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--  </a:t>
            </a:r>
            <a:r>
              <a:rPr lang="fr-CH" b="1" dirty="0" err="1" smtClean="0"/>
              <a:t>intensify</a:t>
            </a:r>
            <a:r>
              <a:rPr lang="fr-CH" b="1" dirty="0" smtClean="0"/>
              <a:t> </a:t>
            </a:r>
            <a:r>
              <a:rPr lang="fr-CH" b="1" dirty="0" err="1" smtClean="0"/>
              <a:t>our</a:t>
            </a:r>
            <a:r>
              <a:rPr lang="fr-CH" b="1" dirty="0" smtClean="0"/>
              <a:t> efforts to  </a:t>
            </a:r>
            <a:r>
              <a:rPr lang="fr-CH" b="1" dirty="0" err="1" smtClean="0"/>
              <a:t>enlarge</a:t>
            </a:r>
            <a:r>
              <a:rPr lang="fr-CH" b="1" dirty="0" smtClean="0"/>
              <a:t> and </a:t>
            </a:r>
            <a:r>
              <a:rPr lang="fr-CH" b="1" dirty="0" err="1" smtClean="0"/>
              <a:t>welcome</a:t>
            </a:r>
            <a:r>
              <a:rPr lang="fr-CH" b="1" dirty="0"/>
              <a:t>/</a:t>
            </a:r>
            <a:r>
              <a:rPr lang="fr-CH" b="1" dirty="0" smtClean="0"/>
              <a:t>support </a:t>
            </a:r>
            <a:r>
              <a:rPr lang="fr-CH" b="1" dirty="0" smtClean="0"/>
              <a:t>the </a:t>
            </a:r>
            <a:r>
              <a:rPr lang="fr-CH" b="1" dirty="0" err="1"/>
              <a:t>experimental</a:t>
            </a:r>
            <a:r>
              <a:rPr lang="fr-CH" b="1" dirty="0"/>
              <a:t> </a:t>
            </a:r>
            <a:r>
              <a:rPr lang="fr-CH" b="1" dirty="0" err="1" smtClean="0"/>
              <a:t>community</a:t>
            </a:r>
            <a:r>
              <a:rPr lang="fr-CH" b="1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FCC-France FCC-</a:t>
            </a:r>
            <a:r>
              <a:rPr lang="fr-CH" dirty="0" err="1" smtClean="0"/>
              <a:t>Italy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followed</a:t>
            </a:r>
            <a:r>
              <a:rPr lang="fr-CH" dirty="0" smtClean="0"/>
              <a:t> by FCC-UK, PL, … etc… </a:t>
            </a:r>
            <a:r>
              <a:rPr lang="fr-CH" u="sng" dirty="0" smtClean="0"/>
              <a:t>This </a:t>
            </a:r>
            <a:r>
              <a:rPr lang="fr-CH" u="sng" dirty="0" err="1" smtClean="0"/>
              <a:t>works</a:t>
            </a:r>
            <a:r>
              <a:rPr lang="fr-CH" u="sng" dirty="0" smtClean="0"/>
              <a:t>!</a:t>
            </a:r>
            <a:r>
              <a:rPr lang="fr-CH" dirty="0" smtClean="0"/>
              <a:t> </a:t>
            </a:r>
            <a:r>
              <a:rPr lang="fr-CH" dirty="0" smtClean="0"/>
              <a:t> </a:t>
            </a:r>
            <a:endParaRPr lang="fr-CH" dirty="0"/>
          </a:p>
          <a:p>
            <a:r>
              <a:rPr lang="fr-CH" dirty="0"/>
              <a:t>    </a:t>
            </a:r>
            <a:r>
              <a:rPr lang="fr-CH" b="1" dirty="0"/>
              <a:t>-- </a:t>
            </a:r>
            <a:r>
              <a:rPr lang="fr-CH" b="1" dirty="0" err="1"/>
              <a:t>physics</a:t>
            </a:r>
            <a:r>
              <a:rPr lang="fr-CH" b="1" dirty="0"/>
              <a:t> </a:t>
            </a:r>
            <a:r>
              <a:rPr lang="fr-CH" b="1" dirty="0" err="1"/>
              <a:t>studies</a:t>
            </a:r>
            <a:r>
              <a:rPr lang="fr-CH" b="1" dirty="0"/>
              <a:t> (benchmark case </a:t>
            </a:r>
            <a:r>
              <a:rPr lang="fr-CH" b="1" dirty="0" err="1" smtClean="0"/>
              <a:t>studies</a:t>
            </a:r>
            <a:r>
              <a:rPr lang="fr-CH" b="1" dirty="0" smtClean="0"/>
              <a:t> </a:t>
            </a:r>
            <a:r>
              <a:rPr lang="fr-CH" b="1" dirty="0" err="1" smtClean="0"/>
              <a:t>towards</a:t>
            </a:r>
            <a:r>
              <a:rPr lang="fr-CH" b="1" dirty="0" smtClean="0"/>
              <a:t> detector </a:t>
            </a:r>
            <a:r>
              <a:rPr lang="fr-CH" b="1" dirty="0" err="1" smtClean="0"/>
              <a:t>requirements</a:t>
            </a:r>
            <a:r>
              <a:rPr lang="fr-CH" b="1" dirty="0" smtClean="0"/>
              <a:t>)</a:t>
            </a:r>
            <a:endParaRPr lang="fr-CH" b="1" dirty="0"/>
          </a:p>
          <a:p>
            <a:r>
              <a:rPr lang="fr-CH" dirty="0"/>
              <a:t>    </a:t>
            </a:r>
            <a:r>
              <a:rPr lang="fr-CH" b="1" dirty="0"/>
              <a:t>-- </a:t>
            </a:r>
            <a:r>
              <a:rPr lang="fr-CH" b="1" dirty="0" err="1"/>
              <a:t>development</a:t>
            </a:r>
            <a:r>
              <a:rPr lang="fr-CH" b="1" dirty="0"/>
              <a:t> of detector concepts </a:t>
            </a:r>
            <a:r>
              <a:rPr lang="fr-CH" b="1" dirty="0" err="1" smtClean="0"/>
              <a:t>matching</a:t>
            </a:r>
            <a:r>
              <a:rPr lang="fr-CH" b="1" dirty="0" smtClean="0"/>
              <a:t> the </a:t>
            </a:r>
            <a:r>
              <a:rPr lang="fr-CH" b="1" dirty="0" err="1" smtClean="0"/>
              <a:t>requirements</a:t>
            </a:r>
            <a:endParaRPr lang="fr-CH" b="1" dirty="0"/>
          </a:p>
          <a:p>
            <a:r>
              <a:rPr lang="fr-CH" dirty="0" smtClean="0"/>
              <a:t>    </a:t>
            </a:r>
            <a:r>
              <a:rPr lang="fr-CH" b="1" dirty="0" smtClean="0"/>
              <a:t>-- </a:t>
            </a:r>
            <a:r>
              <a:rPr lang="fr-CH" b="1" dirty="0" err="1" smtClean="0"/>
              <a:t>intensify</a:t>
            </a:r>
            <a:r>
              <a:rPr lang="fr-CH" b="1" dirty="0" smtClean="0"/>
              <a:t> </a:t>
            </a:r>
            <a:r>
              <a:rPr lang="fr-CH" b="1" dirty="0" err="1" smtClean="0"/>
              <a:t>theoretical</a:t>
            </a:r>
            <a:r>
              <a:rPr lang="fr-CH" b="1" dirty="0" smtClean="0"/>
              <a:t> </a:t>
            </a:r>
            <a:r>
              <a:rPr lang="fr-CH" b="1" dirty="0" err="1" smtClean="0"/>
              <a:t>developments</a:t>
            </a:r>
            <a:r>
              <a:rPr lang="fr-CH" b="1" dirty="0" smtClean="0"/>
              <a:t>, </a:t>
            </a:r>
            <a:r>
              <a:rPr lang="fr-CH" b="1" dirty="0" smtClean="0"/>
              <a:t>esp</a:t>
            </a:r>
            <a:r>
              <a:rPr lang="fr-CH" b="1" dirty="0"/>
              <a:t>. </a:t>
            </a:r>
            <a:r>
              <a:rPr lang="fr-CH" b="1" dirty="0" err="1"/>
              <a:t>precision</a:t>
            </a:r>
            <a:r>
              <a:rPr lang="fr-CH" b="1" dirty="0"/>
              <a:t> </a:t>
            </a:r>
            <a:r>
              <a:rPr lang="fr-CH" b="1" dirty="0" err="1" smtClean="0"/>
              <a:t>calculations</a:t>
            </a:r>
            <a:r>
              <a:rPr lang="fr-CH" b="1" dirty="0" smtClean="0"/>
              <a:t> </a:t>
            </a:r>
            <a:endParaRPr lang="fr-CH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02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8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606425"/>
            <a:ext cx="6692900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58" y="121196"/>
            <a:ext cx="455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Humility</a:t>
            </a:r>
            <a:r>
              <a:rPr lang="fr-CH" dirty="0" smtClean="0"/>
              <a:t>, </a:t>
            </a:r>
            <a:r>
              <a:rPr lang="fr-CH" dirty="0" err="1" smtClean="0"/>
              <a:t>tenacity</a:t>
            </a:r>
            <a:r>
              <a:rPr lang="fr-CH" dirty="0" smtClean="0"/>
              <a:t>…. and </a:t>
            </a:r>
            <a:r>
              <a:rPr lang="fr-CH" u="sng" dirty="0" smtClean="0"/>
              <a:t>patience</a:t>
            </a:r>
            <a:r>
              <a:rPr lang="fr-CH" dirty="0" smtClean="0"/>
              <a:t> are in </a:t>
            </a:r>
            <a:r>
              <a:rPr lang="fr-CH" dirty="0" err="1" smtClean="0"/>
              <a:t>order</a:t>
            </a:r>
            <a:r>
              <a:rPr lang="fr-CH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1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July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316646" y="121196"/>
            <a:ext cx="4572000" cy="36933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     </a:t>
            </a:r>
            <a:r>
              <a:rPr lang="fr-CH" b="1" dirty="0" err="1">
                <a:sym typeface="Wingdings" panose="05000000000000000000" pitchFamily="2" charset="2"/>
              </a:rPr>
              <a:t>Physics</a:t>
            </a:r>
            <a:r>
              <a:rPr lang="fr-CH" b="1" dirty="0">
                <a:sym typeface="Wingdings" panose="05000000000000000000" pitchFamily="2" charset="2"/>
              </a:rPr>
              <a:t> </a:t>
            </a:r>
            <a:r>
              <a:rPr lang="fr-CH" b="1" dirty="0" smtClean="0">
                <a:sym typeface="Wingdings" panose="05000000000000000000" pitchFamily="2" charset="2"/>
              </a:rPr>
              <a:t>Performance </a:t>
            </a:r>
            <a:r>
              <a:rPr lang="fr-CH" b="1" dirty="0">
                <a:sym typeface="Wingdings" panose="05000000000000000000" pitchFamily="2" charset="2"/>
              </a:rPr>
              <a:t>group &amp; </a:t>
            </a:r>
            <a:r>
              <a:rPr lang="fr-CH" b="1" dirty="0" err="1">
                <a:sym typeface="Wingdings" panose="05000000000000000000" pitchFamily="2" charset="2"/>
              </a:rPr>
              <a:t>conveners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90528"/>
            <a:ext cx="862152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first </a:t>
            </a:r>
            <a:r>
              <a:rPr lang="fr-CH" dirty="0" err="1" smtClean="0"/>
              <a:t>thing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asked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us </a:t>
            </a:r>
            <a:r>
              <a:rPr lang="fr-CH" dirty="0" err="1" smtClean="0"/>
              <a:t>after</a:t>
            </a:r>
            <a:r>
              <a:rPr lang="fr-CH" dirty="0" smtClean="0"/>
              <a:t> the </a:t>
            </a:r>
            <a:r>
              <a:rPr lang="fr-CH" dirty="0" err="1" smtClean="0"/>
              <a:t>start</a:t>
            </a:r>
            <a:r>
              <a:rPr lang="fr-CH" dirty="0" smtClean="0"/>
              <a:t> of national group (FCC-France</a:t>
            </a:r>
            <a:r>
              <a:rPr lang="en-GB" dirty="0" smtClean="0"/>
              <a:t>) was</a:t>
            </a:r>
          </a:p>
          <a:p>
            <a:r>
              <a:rPr lang="fr-CH" dirty="0" smtClean="0"/>
              <a:t>   </a:t>
            </a:r>
            <a:r>
              <a:rPr lang="fr-CH" b="1" dirty="0" smtClean="0">
                <a:solidFill>
                  <a:srgbClr val="0070C0"/>
                </a:solidFill>
              </a:rPr>
              <a:t>-- </a:t>
            </a:r>
            <a:r>
              <a:rPr lang="fr-CH" b="1" dirty="0" err="1" smtClean="0">
                <a:solidFill>
                  <a:srgbClr val="0070C0"/>
                </a:solidFill>
              </a:rPr>
              <a:t>is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there</a:t>
            </a:r>
            <a:r>
              <a:rPr lang="fr-CH" b="1" dirty="0" smtClean="0">
                <a:solidFill>
                  <a:srgbClr val="0070C0"/>
                </a:solidFill>
              </a:rPr>
              <a:t> a document </a:t>
            </a:r>
            <a:r>
              <a:rPr lang="fr-CH" b="1" dirty="0" err="1" smtClean="0">
                <a:solidFill>
                  <a:srgbClr val="0070C0"/>
                </a:solidFill>
              </a:rPr>
              <a:t>with</a:t>
            </a:r>
            <a:r>
              <a:rPr lang="fr-CH" b="1" dirty="0" smtClean="0">
                <a:solidFill>
                  <a:srgbClr val="0070C0"/>
                </a:solidFill>
              </a:rPr>
              <a:t> the detector </a:t>
            </a:r>
            <a:r>
              <a:rPr lang="fr-CH" b="1" dirty="0" err="1" smtClean="0">
                <a:solidFill>
                  <a:srgbClr val="0070C0"/>
                </a:solidFill>
              </a:rPr>
              <a:t>requirements</a:t>
            </a:r>
            <a:r>
              <a:rPr lang="fr-CH" b="1" dirty="0" smtClean="0">
                <a:solidFill>
                  <a:srgbClr val="0070C0"/>
                </a:solidFill>
              </a:rPr>
              <a:t>? </a:t>
            </a:r>
          </a:p>
          <a:p>
            <a:r>
              <a:rPr lang="fr-CH" b="1" dirty="0" smtClean="0">
                <a:solidFill>
                  <a:srgbClr val="0070C0"/>
                </a:solidFill>
              </a:rPr>
              <a:t>   </a:t>
            </a:r>
          </a:p>
          <a:p>
            <a:r>
              <a:rPr lang="fr-CH" dirty="0" smtClean="0"/>
              <a:t>.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definitely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in a short time ( a few </a:t>
            </a:r>
            <a:r>
              <a:rPr lang="fr-CH" dirty="0" err="1" smtClean="0"/>
              <a:t>years</a:t>
            </a:r>
            <a:r>
              <a:rPr lang="fr-CH" dirty="0" smtClean="0"/>
              <a:t>) </a:t>
            </a:r>
            <a:r>
              <a:rPr lang="fr-CH" dirty="0" err="1" smtClean="0"/>
              <a:t>scale</a:t>
            </a:r>
            <a:r>
              <a:rPr lang="fr-CH" dirty="0" smtClean="0"/>
              <a:t> to help detector design </a:t>
            </a:r>
          </a:p>
          <a:p>
            <a:r>
              <a:rPr lang="fr-CH" dirty="0" smtClean="0"/>
              <a:t>. </a:t>
            </a:r>
            <a:r>
              <a:rPr lang="fr-CH" dirty="0" err="1" smtClean="0"/>
              <a:t>TeraZ</a:t>
            </a:r>
            <a:r>
              <a:rPr lang="fr-CH" dirty="0" smtClean="0"/>
              <a:t> </a:t>
            </a:r>
            <a:r>
              <a:rPr lang="fr-CH" dirty="0" err="1" smtClean="0"/>
              <a:t>opportunity</a:t>
            </a:r>
            <a:r>
              <a:rPr lang="fr-CH" dirty="0" smtClean="0"/>
              <a:t> </a:t>
            </a:r>
            <a:r>
              <a:rPr lang="fr-CH" dirty="0" err="1" smtClean="0"/>
              <a:t>makes</a:t>
            </a:r>
            <a:r>
              <a:rPr lang="fr-CH" dirty="0"/>
              <a:t> </a:t>
            </a:r>
            <a:r>
              <a:rPr lang="fr-CH" dirty="0" smtClean="0"/>
              <a:t>detector </a:t>
            </a:r>
            <a:r>
              <a:rPr lang="fr-CH" dirty="0" err="1" smtClean="0"/>
              <a:t>requirements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stringent</a:t>
            </a:r>
            <a:r>
              <a:rPr lang="fr-CH" dirty="0" smtClean="0"/>
              <a:t> (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e.g</a:t>
            </a:r>
            <a:r>
              <a:rPr lang="fr-CH" dirty="0" smtClean="0"/>
              <a:t>. ILC, CLIC) </a:t>
            </a:r>
          </a:p>
          <a:p>
            <a:r>
              <a:rPr lang="fr-CH" dirty="0"/>
              <a:t> </a:t>
            </a:r>
            <a:r>
              <a:rPr lang="fr-CH" dirty="0" smtClean="0"/>
              <a:t>     </a:t>
            </a:r>
            <a:r>
              <a:rPr lang="fr-CH" dirty="0" err="1" smtClean="0"/>
              <a:t>ref</a:t>
            </a:r>
            <a:r>
              <a:rPr lang="fr-CH" dirty="0" smtClean="0"/>
              <a:t>. slides </a:t>
            </a:r>
            <a:r>
              <a:rPr lang="fr-CH" dirty="0" err="1" smtClean="0"/>
              <a:t>shown</a:t>
            </a:r>
            <a:r>
              <a:rPr lang="fr-CH" dirty="0" smtClean="0"/>
              <a:t> at March </a:t>
            </a:r>
            <a:r>
              <a:rPr lang="fr-CH" dirty="0" err="1" smtClean="0"/>
              <a:t>physics</a:t>
            </a:r>
            <a:r>
              <a:rPr lang="fr-CH" dirty="0" smtClean="0"/>
              <a:t> meeting</a:t>
            </a:r>
          </a:p>
          <a:p>
            <a:r>
              <a:rPr lang="fr-CH" dirty="0" smtClean="0"/>
              <a:t>.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large </a:t>
            </a:r>
            <a:r>
              <a:rPr lang="fr-CH" dirty="0" err="1" smtClean="0"/>
              <a:t>amount</a:t>
            </a:r>
            <a:r>
              <a:rPr lang="fr-CH" dirty="0" smtClean="0"/>
              <a:t> of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requiring</a:t>
            </a:r>
            <a:r>
              <a:rPr lang="fr-CH" dirty="0" smtClean="0"/>
              <a:t> </a:t>
            </a:r>
            <a:r>
              <a:rPr lang="fr-CH" i="1" u="sng" dirty="0" err="1" smtClean="0"/>
              <a:t>tools</a:t>
            </a:r>
            <a:r>
              <a:rPr lang="fr-CH" i="1" u="sng" dirty="0" smtClean="0"/>
              <a:t> and </a:t>
            </a:r>
            <a:r>
              <a:rPr lang="fr-CH" i="1" u="sng" dirty="0" err="1" smtClean="0"/>
              <a:t>organization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b="1" dirty="0" smtClean="0"/>
              <a:t>The FCC-</a:t>
            </a:r>
            <a:r>
              <a:rPr lang="fr-CH" b="1" dirty="0" err="1" smtClean="0"/>
              <a:t>ee</a:t>
            </a:r>
            <a:r>
              <a:rPr lang="fr-CH" b="1" dirty="0" smtClean="0"/>
              <a:t> PE&amp;D SG </a:t>
            </a:r>
            <a:r>
              <a:rPr lang="fr-CH" b="1" dirty="0" err="1" smtClean="0"/>
              <a:t>approved</a:t>
            </a:r>
            <a:r>
              <a:rPr lang="fr-CH" b="1" dirty="0" smtClean="0"/>
              <a:t> </a:t>
            </a:r>
            <a:r>
              <a:rPr lang="fr-CH" b="1" dirty="0"/>
              <a:t>last </a:t>
            </a:r>
            <a:r>
              <a:rPr lang="fr-CH" b="1" dirty="0" err="1"/>
              <a:t>week</a:t>
            </a:r>
            <a:r>
              <a:rPr lang="fr-CH" b="1" dirty="0"/>
              <a:t> </a:t>
            </a:r>
            <a:r>
              <a:rPr lang="fr-CH" b="1" dirty="0" smtClean="0"/>
              <a:t>a </a:t>
            </a:r>
            <a:r>
              <a:rPr lang="fr-CH" b="1" dirty="0" err="1" smtClean="0"/>
              <a:t>proposal</a:t>
            </a:r>
            <a:r>
              <a:rPr lang="fr-CH" b="1" dirty="0" smtClean="0"/>
              <a:t> for a </a:t>
            </a:r>
            <a:r>
              <a:rPr lang="fr-CH" b="1" dirty="0" err="1" smtClean="0"/>
              <a:t>Physics</a:t>
            </a:r>
            <a:r>
              <a:rPr lang="fr-CH" b="1" dirty="0" smtClean="0"/>
              <a:t> Performance group</a:t>
            </a:r>
          </a:p>
          <a:p>
            <a:r>
              <a:rPr lang="fr-CH" b="1" dirty="0" smtClean="0"/>
              <a:t>in short: </a:t>
            </a:r>
            <a:br>
              <a:rPr lang="fr-CH" b="1" dirty="0" smtClean="0"/>
            </a:br>
            <a:endParaRPr lang="fr-CH" b="1" dirty="0" smtClean="0"/>
          </a:p>
          <a:p>
            <a:r>
              <a:rPr lang="fr-CH" b="1" dirty="0" smtClean="0"/>
              <a:t>1. </a:t>
            </a:r>
            <a:r>
              <a:rPr lang="fr-CH" b="1" dirty="0" err="1"/>
              <a:t>P</a:t>
            </a:r>
            <a:r>
              <a:rPr lang="fr-CH" b="1" dirty="0" err="1" smtClean="0"/>
              <a:t>hysics</a:t>
            </a:r>
            <a:r>
              <a:rPr lang="fr-CH" b="1" dirty="0" smtClean="0"/>
              <a:t> </a:t>
            </a:r>
            <a:r>
              <a:rPr lang="fr-CH" b="1" dirty="0" err="1" smtClean="0"/>
              <a:t>working</a:t>
            </a:r>
            <a:r>
              <a:rPr lang="fr-CH" b="1" dirty="0" smtClean="0"/>
              <a:t> groups (</a:t>
            </a:r>
            <a:r>
              <a:rPr lang="fr-CH" b="1" dirty="0" err="1" smtClean="0"/>
              <a:t>conveners</a:t>
            </a:r>
            <a:r>
              <a:rPr lang="fr-CH" b="1" dirty="0" smtClean="0"/>
              <a:t>) </a:t>
            </a:r>
            <a:r>
              <a:rPr lang="fr-CH" b="1" dirty="0" err="1" smtClean="0"/>
              <a:t>establish</a:t>
            </a:r>
            <a:r>
              <a:rPr lang="fr-CH" b="1" dirty="0" smtClean="0"/>
              <a:t> </a:t>
            </a:r>
            <a:r>
              <a:rPr lang="fr-CH" b="1" dirty="0" err="1" smtClean="0"/>
              <a:t>list</a:t>
            </a:r>
            <a:r>
              <a:rPr lang="fr-CH" b="1" dirty="0" smtClean="0"/>
              <a:t> of BENCHMARK MEASUREMENTS  </a:t>
            </a:r>
          </a:p>
          <a:p>
            <a:r>
              <a:rPr lang="fr-CH" b="1" dirty="0" smtClean="0"/>
              <a:t>                </a:t>
            </a:r>
          </a:p>
          <a:p>
            <a:r>
              <a:rPr lang="fr-CH" b="1" dirty="0" smtClean="0"/>
              <a:t>2. Case </a:t>
            </a:r>
            <a:r>
              <a:rPr lang="fr-CH" b="1" dirty="0" err="1" smtClean="0"/>
              <a:t>study</a:t>
            </a:r>
            <a:r>
              <a:rPr lang="fr-CH" b="1" dirty="0" smtClean="0"/>
              <a:t> teams </a:t>
            </a:r>
            <a:r>
              <a:rPr lang="fr-CH" b="1" dirty="0" err="1" smtClean="0"/>
              <a:t>establish</a:t>
            </a:r>
            <a:r>
              <a:rPr lang="fr-CH" b="1" dirty="0" smtClean="0"/>
              <a:t> DETECTOR REQUIREMENTS for </a:t>
            </a:r>
            <a:r>
              <a:rPr lang="fr-CH" b="1" dirty="0" err="1" smtClean="0"/>
              <a:t>optimizing</a:t>
            </a:r>
            <a:r>
              <a:rPr lang="fr-CH" b="1" dirty="0" smtClean="0"/>
              <a:t> </a:t>
            </a:r>
            <a:r>
              <a:rPr lang="fr-CH" b="1" dirty="0" err="1" smtClean="0"/>
              <a:t>measurement</a:t>
            </a:r>
            <a:r>
              <a:rPr lang="fr-CH" b="1" dirty="0" smtClean="0"/>
              <a:t>,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and in </a:t>
            </a:r>
            <a:r>
              <a:rPr lang="fr-CH" b="1" dirty="0" err="1" smtClean="0"/>
              <a:t>particular</a:t>
            </a:r>
            <a:r>
              <a:rPr lang="fr-CH" b="1" dirty="0" smtClean="0"/>
              <a:t> </a:t>
            </a:r>
            <a:r>
              <a:rPr lang="fr-CH" b="1" dirty="0" err="1" smtClean="0"/>
              <a:t>matching</a:t>
            </a:r>
            <a:r>
              <a:rPr lang="fr-CH" b="1" dirty="0" smtClean="0"/>
              <a:t> </a:t>
            </a:r>
            <a:r>
              <a:rPr lang="fr-CH" b="1" dirty="0" err="1" smtClean="0"/>
              <a:t>exp</a:t>
            </a:r>
            <a:r>
              <a:rPr lang="fr-CH" b="1" dirty="0" smtClean="0"/>
              <a:t>. </a:t>
            </a:r>
            <a:r>
              <a:rPr lang="fr-CH" b="1" dirty="0" err="1" smtClean="0"/>
              <a:t>systematics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the </a:t>
            </a:r>
            <a:r>
              <a:rPr lang="fr-CH" b="1" dirty="0" err="1" smtClean="0"/>
              <a:t>expected</a:t>
            </a:r>
            <a:r>
              <a:rPr lang="fr-CH" b="1" dirty="0" smtClean="0"/>
              <a:t> </a:t>
            </a:r>
            <a:r>
              <a:rPr lang="fr-CH" b="1" dirty="0" err="1" smtClean="0"/>
              <a:t>statistical</a:t>
            </a:r>
            <a:r>
              <a:rPr lang="fr-CH" b="1" dirty="0" smtClean="0"/>
              <a:t> </a:t>
            </a:r>
            <a:r>
              <a:rPr lang="fr-CH" b="1" dirty="0" err="1" smtClean="0"/>
              <a:t>precision</a:t>
            </a:r>
            <a:r>
              <a:rPr lang="fr-CH" b="1" dirty="0" smtClean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3. This </a:t>
            </a:r>
            <a:r>
              <a:rPr lang="fr-CH" b="1" dirty="0" err="1" smtClean="0"/>
              <a:t>requires</a:t>
            </a:r>
            <a:r>
              <a:rPr lang="fr-CH" b="1" dirty="0" smtClean="0"/>
              <a:t> simulations </a:t>
            </a:r>
            <a:r>
              <a:rPr lang="fr-CH" b="1" dirty="0"/>
              <a:t>of </a:t>
            </a:r>
            <a:r>
              <a:rPr lang="fr-CH" b="1" dirty="0" smtClean="0"/>
              <a:t>detector setup  </a:t>
            </a:r>
            <a:r>
              <a:rPr lang="fr-CH" b="1" dirty="0"/>
              <a:t>(</a:t>
            </a:r>
            <a:r>
              <a:rPr lang="fr-CH" b="1" dirty="0" err="1"/>
              <a:t>fast</a:t>
            </a:r>
            <a:r>
              <a:rPr lang="fr-CH" b="1" dirty="0"/>
              <a:t> </a:t>
            </a:r>
            <a:r>
              <a:rPr lang="fr-CH" b="1" dirty="0" err="1"/>
              <a:t>sim</a:t>
            </a:r>
            <a:r>
              <a:rPr lang="fr-CH" b="1" dirty="0"/>
              <a:t> or full </a:t>
            </a:r>
            <a:r>
              <a:rPr lang="fr-CH" b="1" dirty="0" err="1"/>
              <a:t>sim</a:t>
            </a:r>
            <a:r>
              <a:rPr lang="fr-CH" b="1" dirty="0"/>
              <a:t> as </a:t>
            </a:r>
            <a:r>
              <a:rPr lang="fr-CH" b="1" dirty="0" err="1"/>
              <a:t>appropriate</a:t>
            </a:r>
            <a:r>
              <a:rPr lang="fr-CH" b="1" dirty="0" smtClean="0"/>
              <a:t>) </a:t>
            </a:r>
          </a:p>
          <a:p>
            <a:r>
              <a:rPr lang="fr-CH" b="1" dirty="0" err="1" smtClean="0"/>
              <a:t>with</a:t>
            </a:r>
            <a:r>
              <a:rPr lang="fr-CH" b="1" dirty="0" smtClean="0"/>
              <a:t>  help/guidance </a:t>
            </a:r>
            <a:r>
              <a:rPr lang="fr-CH" b="1" dirty="0" err="1" smtClean="0"/>
              <a:t>from</a:t>
            </a:r>
            <a:r>
              <a:rPr lang="fr-CH" b="1" dirty="0" smtClean="0"/>
              <a:t> detector experts</a:t>
            </a:r>
          </a:p>
        </p:txBody>
      </p:sp>
    </p:spTree>
    <p:extLst>
      <p:ext uri="{BB962C8B-B14F-4D97-AF65-F5344CB8AC3E}">
        <p14:creationId xmlns:p14="http://schemas.microsoft.com/office/powerpoint/2010/main" val="16527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9792</TotalTime>
  <Words>768</Words>
  <Application>Microsoft Office PowerPoint</Application>
  <PresentationFormat>On-screen Show (16:10)</PresentationFormat>
  <Paragraphs>158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107</cp:revision>
  <cp:lastPrinted>2020-04-29T11:13:06Z</cp:lastPrinted>
  <dcterms:created xsi:type="dcterms:W3CDTF">2020-02-13T06:07:00Z</dcterms:created>
  <dcterms:modified xsi:type="dcterms:W3CDTF">2020-07-02T10:54:38Z</dcterms:modified>
</cp:coreProperties>
</file>