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8" r:id="rId3"/>
    <p:sldId id="259" r:id="rId4"/>
    <p:sldId id="257" r:id="rId5"/>
    <p:sldId id="267" r:id="rId6"/>
    <p:sldId id="260" r:id="rId7"/>
    <p:sldId id="261" r:id="rId8"/>
    <p:sldId id="274" r:id="rId9"/>
    <p:sldId id="275" r:id="rId10"/>
    <p:sldId id="276" r:id="rId11"/>
    <p:sldId id="271" r:id="rId12"/>
    <p:sldId id="272" r:id="rId13"/>
    <p:sldId id="273" r:id="rId14"/>
    <p:sldId id="278" r:id="rId15"/>
    <p:sldId id="269" r:id="rId16"/>
    <p:sldId id="279" r:id="rId17"/>
    <p:sldId id="270" r:id="rId18"/>
    <p:sldId id="277" r:id="rId19"/>
    <p:sldId id="280" r:id="rId20"/>
    <p:sldId id="262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66"/>
    <a:srgbClr val="FFFFCC"/>
    <a:srgbClr val="FF66CC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40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235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729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062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04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921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204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2869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044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373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4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64332-72DA-4212-A578-06660D8131F3}" type="datetimeFigureOut">
              <a:rPr lang="fr-FR" smtClean="0"/>
              <a:t>02/07/2020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47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30.pn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53.png"/><Relationship Id="rId7" Type="http://schemas.openxmlformats.org/officeDocument/2006/relationships/image" Target="../media/image51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0.png"/><Relationship Id="rId5" Type="http://schemas.openxmlformats.org/officeDocument/2006/relationships/image" Target="../media/image271.png"/><Relationship Id="rId4" Type="http://schemas.openxmlformats.org/officeDocument/2006/relationships/image" Target="../media/image260.png"/><Relationship Id="rId9" Type="http://schemas.openxmlformats.org/officeDocument/2006/relationships/image" Target="../media/image5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0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6.emf"/><Relationship Id="rId5" Type="http://schemas.openxmlformats.org/officeDocument/2006/relationships/image" Target="../media/image30.png"/><Relationship Id="rId10" Type="http://schemas.openxmlformats.org/officeDocument/2006/relationships/image" Target="../media/image5.emf"/><Relationship Id="rId4" Type="http://schemas.openxmlformats.org/officeDocument/2006/relationships/image" Target="../media/image5.pn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50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7" Type="http://schemas.openxmlformats.org/officeDocument/2006/relationships/image" Target="../media/image220.png"/><Relationship Id="rId1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0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9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0.png"/><Relationship Id="rId3" Type="http://schemas.openxmlformats.org/officeDocument/2006/relationships/image" Target="../media/image35.png"/><Relationship Id="rId12" Type="http://schemas.openxmlformats.org/officeDocument/2006/relationships/image" Target="../media/image39.png"/><Relationship Id="rId17" Type="http://schemas.openxmlformats.org/officeDocument/2006/relationships/image" Target="../media/image36.png"/><Relationship Id="rId2" Type="http://schemas.openxmlformats.org/officeDocument/2006/relationships/image" Target="../media/image34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8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9977998" y="352252"/>
            <a:ext cx="1183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R. Aleksan</a:t>
            </a:r>
          </a:p>
          <a:p>
            <a:r>
              <a:rPr lang="fr-FR" dirty="0" smtClean="0"/>
              <a:t>21/5/2020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356520" y="186180"/>
            <a:ext cx="4951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Study</a:t>
            </a:r>
            <a:r>
              <a:rPr lang="fr-FR" sz="3200" dirty="0" smtClean="0"/>
              <a:t> of B</a:t>
            </a:r>
            <a:r>
              <a:rPr lang="fr-FR" sz="3200" baseline="-25000" dirty="0" smtClean="0"/>
              <a:t>s</a:t>
            </a:r>
            <a:r>
              <a:rPr lang="fr-FR" sz="3200" dirty="0" smtClean="0"/>
              <a:t> -&gt; </a:t>
            </a:r>
            <a:r>
              <a:rPr lang="fr-FR" sz="3200" dirty="0" err="1" smtClean="0"/>
              <a:t>D</a:t>
            </a:r>
            <a:r>
              <a:rPr lang="fr-FR" sz="3200" baseline="-25000" dirty="0" err="1" smtClean="0"/>
              <a:t>s</a:t>
            </a:r>
            <a:r>
              <a:rPr lang="fr-FR" sz="3200" dirty="0" smtClean="0"/>
              <a:t> K at FCC-</a:t>
            </a:r>
            <a:r>
              <a:rPr lang="fr-FR" sz="3200" dirty="0" err="1" smtClean="0"/>
              <a:t>ee</a:t>
            </a:r>
            <a:endParaRPr lang="fr-FR" sz="3200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91" y="1219201"/>
            <a:ext cx="7934807" cy="1995371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209964" y="3574473"/>
            <a:ext cx="1748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Motivations 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1736436" y="4294909"/>
                <a:ext cx="7016473" cy="20753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 smtClean="0"/>
                  <a:t>Study of CP violation 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2000" dirty="0" err="1" smtClean="0"/>
                  <a:t>Sensitivity</a:t>
                </a:r>
                <a:r>
                  <a:rPr lang="fr-FR" sz="2000" dirty="0" smtClean="0"/>
                  <a:t> on UT</a:t>
                </a:r>
                <a:r>
                  <a:rPr lang="fr-FR" sz="2000" baseline="-25000" dirty="0" smtClean="0"/>
                  <a:t>CKM</a:t>
                </a:r>
                <a:r>
                  <a:rPr lang="fr-FR" sz="2000" dirty="0" smtClean="0"/>
                  <a:t> angle </a:t>
                </a:r>
                <a:r>
                  <a:rPr lang="fr-FR" sz="2000" dirty="0" smtClean="0">
                    <a:latin typeface="Symbol" panose="05050102010706020507" pitchFamily="18" charset="2"/>
                  </a:rPr>
                  <a:t>g</a:t>
                </a:r>
                <a:r>
                  <a:rPr lang="fr-FR" sz="2000" dirty="0" smtClean="0"/>
                  <a:t> ( … and </a:t>
                </a:r>
                <a:r>
                  <a:rPr lang="fr-FR" sz="2000" dirty="0" err="1" smtClean="0"/>
                  <a:t>mixing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parameter</a:t>
                </a:r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den>
                    </m:f>
                  </m:oMath>
                </a14:m>
                <a:r>
                  <a:rPr lang="fr-FR" sz="2000" dirty="0" smtClean="0">
                    <a:latin typeface="Symbol" panose="05050102010706020507" pitchFamily="18" charset="2"/>
                  </a:rPr>
                  <a:t> 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/>
                  <a:t>Study of CP </a:t>
                </a:r>
                <a:r>
                  <a:rPr lang="fr-FR" sz="2000" dirty="0" smtClean="0"/>
                  <a:t>detector </a:t>
                </a:r>
                <a:r>
                  <a:rPr lang="fr-FR" sz="2000" dirty="0" err="1" smtClean="0"/>
                  <a:t>resolutions</a:t>
                </a:r>
                <a:r>
                  <a:rPr lang="fr-FR" sz="2000" dirty="0" smtClean="0"/>
                  <a:t> </a:t>
                </a:r>
                <a:r>
                  <a:rPr lang="fr-FR" sz="2000" dirty="0"/>
                  <a:t>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2000" dirty="0" err="1" smtClean="0"/>
                  <a:t>Tracking</a:t>
                </a:r>
                <a:endParaRPr lang="fr-FR" sz="2000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2000" dirty="0" err="1" smtClean="0"/>
                  <a:t>Calorimetry</a:t>
                </a:r>
                <a:endParaRPr lang="fr-FR" sz="2000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2000" dirty="0" err="1" smtClean="0"/>
                  <a:t>PId</a:t>
                </a:r>
                <a:endParaRPr lang="fr-FR" sz="20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6436" y="4294909"/>
                <a:ext cx="7016473" cy="2075376"/>
              </a:xfrm>
              <a:prstGeom prst="rect">
                <a:avLst/>
              </a:prstGeom>
              <a:blipFill>
                <a:blip r:embed="rId3"/>
                <a:stretch>
                  <a:fillRect l="-782" t="-1765" b="-44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57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5100031"/>
                  </p:ext>
                </p:extLst>
              </p:nvPr>
            </p:nvGraphicFramePr>
            <p:xfrm>
              <a:off x="376578" y="4877668"/>
              <a:ext cx="4028717" cy="19026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6659">
                      <a:extLst>
                        <a:ext uri="{9D8B030D-6E8A-4147-A177-3AD203B41FA5}">
                          <a16:colId xmlns:a16="http://schemas.microsoft.com/office/drawing/2014/main" val="3556144091"/>
                        </a:ext>
                      </a:extLst>
                    </a:gridCol>
                    <a:gridCol w="1927721">
                      <a:extLst>
                        <a:ext uri="{9D8B030D-6E8A-4147-A177-3AD203B41FA5}">
                          <a16:colId xmlns:a16="http://schemas.microsoft.com/office/drawing/2014/main" val="2872777760"/>
                        </a:ext>
                      </a:extLst>
                    </a:gridCol>
                    <a:gridCol w="1244337">
                      <a:extLst>
                        <a:ext uri="{9D8B030D-6E8A-4147-A177-3AD203B41FA5}">
                          <a16:colId xmlns:a16="http://schemas.microsoft.com/office/drawing/2014/main" val="2013156229"/>
                        </a:ext>
                      </a:extLst>
                    </a:gridCol>
                  </a:tblGrid>
                  <a:tr h="523184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PDG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873083"/>
                      </a:ext>
                    </a:extLst>
                  </a:tr>
                  <a:tr h="41318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fr-FR" sz="24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𝟑𝟕𝟖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𝟎𝟏𝟑</m:t>
                                </m:r>
                              </m:oMath>
                            </m:oMathPara>
                          </a14:m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CP=+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0247179"/>
                      </a:ext>
                    </a:extLst>
                  </a:tr>
                  <a:tr h="42030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 smtClean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0.330</m:t>
                                </m:r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fr-FR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0.016</m:t>
                                </m:r>
                              </m:oMath>
                            </m:oMathPara>
                          </a14:m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CP=+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1288269"/>
                      </a:ext>
                    </a:extLst>
                  </a:tr>
                  <a:tr h="41318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 smtClean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0.292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±0.009</m:t>
                                </m:r>
                              </m:oMath>
                            </m:oMathPara>
                          </a14:m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CP=-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48322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5100031"/>
                  </p:ext>
                </p:extLst>
              </p:nvPr>
            </p:nvGraphicFramePr>
            <p:xfrm>
              <a:off x="376578" y="4877668"/>
              <a:ext cx="4028717" cy="19026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6659">
                      <a:extLst>
                        <a:ext uri="{9D8B030D-6E8A-4147-A177-3AD203B41FA5}">
                          <a16:colId xmlns:a16="http://schemas.microsoft.com/office/drawing/2014/main" val="3556144091"/>
                        </a:ext>
                      </a:extLst>
                    </a:gridCol>
                    <a:gridCol w="1927721">
                      <a:extLst>
                        <a:ext uri="{9D8B030D-6E8A-4147-A177-3AD203B41FA5}">
                          <a16:colId xmlns:a16="http://schemas.microsoft.com/office/drawing/2014/main" val="2872777760"/>
                        </a:ext>
                      </a:extLst>
                    </a:gridCol>
                    <a:gridCol w="1244337">
                      <a:extLst>
                        <a:ext uri="{9D8B030D-6E8A-4147-A177-3AD203B41FA5}">
                          <a16:colId xmlns:a16="http://schemas.microsoft.com/office/drawing/2014/main" val="2013156229"/>
                        </a:ext>
                      </a:extLst>
                    </a:gridCol>
                  </a:tblGrid>
                  <a:tr h="523184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PDG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87308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9" t="-125333" r="-370922" b="-22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4795" t="-125333" r="-64984" b="-22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CP=+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0247179"/>
                      </a:ext>
                    </a:extLst>
                  </a:tr>
                  <a:tr h="46507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9" t="-219481" r="-370922" b="-1168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4795" t="-219481" r="-64984" b="-1168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CP=+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128826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9" t="-328000" r="-370922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4795" t="-328000" r="-64984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>
                              <a:solidFill>
                                <a:schemeClr val="tx1"/>
                              </a:solidFill>
                            </a:rPr>
                            <a:t>CP=-</a:t>
                          </a:r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483220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102674" y="30368"/>
                <a:ext cx="6874446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Study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𝝓𝝓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30368"/>
                <a:ext cx="6874446" cy="461665"/>
              </a:xfrm>
              <a:prstGeom prst="rect">
                <a:avLst/>
              </a:prstGeom>
              <a:blipFill>
                <a:blip r:embed="rId3"/>
                <a:stretch>
                  <a:fillRect l="-1418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" y="1335847"/>
            <a:ext cx="4252025" cy="31890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110750" y="790662"/>
                <a:ext cx="2247025" cy="4308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800" b="0" dirty="0" smtClean="0">
                    <a:ea typeface="Cambria Math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𝝓𝝓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750" y="790662"/>
                <a:ext cx="2247025" cy="430887"/>
              </a:xfrm>
              <a:prstGeom prst="rect">
                <a:avLst/>
              </a:prstGeom>
              <a:blipFill>
                <a:blip r:embed="rId5"/>
                <a:stretch>
                  <a:fillRect l="-9485" t="-24286" b="-5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836508" y="548671"/>
                <a:ext cx="3702617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≈0°</m:t>
                      </m:r>
                    </m:oMath>
                  </m:oMathPara>
                </a14:m>
                <a:endParaRPr lang="fr-FR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𝑞𝑢𝑎𝑟𝑘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𝑜𝑛𝑙𝑦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508" y="548671"/>
                <a:ext cx="3702617" cy="830997"/>
              </a:xfrm>
              <a:prstGeom prst="rect">
                <a:avLst/>
              </a:prstGeom>
              <a:blipFill>
                <a:blip r:embed="rId6"/>
                <a:stretch>
                  <a:fillRect b="-95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7676902" y="771594"/>
            <a:ext cx="4139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Wingdings 3" panose="05040102010807070707" pitchFamily="18" charset="2"/>
              </a:rPr>
              <a:t>a </a:t>
            </a:r>
            <a:r>
              <a:rPr lang="fr-FR" sz="2400" dirty="0" err="1" smtClean="0"/>
              <a:t>Very</a:t>
            </a:r>
            <a:r>
              <a:rPr lang="fr-FR" sz="2400" dirty="0" smtClean="0"/>
              <a:t> good for </a:t>
            </a:r>
            <a:r>
              <a:rPr lang="fr-FR" sz="2400" dirty="0" err="1" smtClean="0"/>
              <a:t>probing</a:t>
            </a:r>
            <a:r>
              <a:rPr lang="fr-FR" sz="2400" dirty="0" smtClean="0"/>
              <a:t> BSM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8008034" y="5668649"/>
                <a:ext cx="4183966" cy="861774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𝐶𝐾𝑀</m:t>
                              </m:r>
                            </m:sub>
                          </m:sSub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≈3.4 ×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8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𝐶𝐾𝑀</m:t>
                              </m:r>
                            </m:sub>
                          </m:sSub>
                        </m:e>
                      </m:d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0.2° 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𝑠𝑡𝑎𝑡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 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8034" y="5668649"/>
                <a:ext cx="4183966" cy="8617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avec flèche 9"/>
          <p:cNvCxnSpPr/>
          <p:nvPr/>
        </p:nvCxnSpPr>
        <p:spPr>
          <a:xfrm flipH="1">
            <a:off x="2309939" y="3394593"/>
            <a:ext cx="526332" cy="205433"/>
          </a:xfrm>
          <a:prstGeom prst="straightConnector1">
            <a:avLst/>
          </a:prstGeom>
          <a:ln w="38100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432731" y="2993148"/>
            <a:ext cx="1424236" cy="369332"/>
          </a:xfrm>
          <a:prstGeom prst="rect">
            <a:avLst/>
          </a:prstGeom>
          <a:noFill/>
          <a:ln>
            <a:solidFill>
              <a:srgbClr val="FF66CC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Kaons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186" y="1379668"/>
            <a:ext cx="4168458" cy="31263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026" y="2142821"/>
            <a:ext cx="4478187" cy="3358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4673373" y="3336495"/>
                <a:ext cx="2028889" cy="321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𝑴𝒆𝑽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373" y="3336495"/>
                <a:ext cx="2028889" cy="321627"/>
              </a:xfrm>
              <a:prstGeom prst="rect">
                <a:avLst/>
              </a:prstGeom>
              <a:blipFill>
                <a:blip r:embed="rId10"/>
                <a:stretch>
                  <a:fillRect l="-1205" r="-2711" b="-113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4543837" y="4808755"/>
            <a:ext cx="31330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Angular</a:t>
            </a:r>
            <a:r>
              <a:rPr lang="fr-FR" sz="2000" dirty="0" smtClean="0"/>
              <a:t> </a:t>
            </a:r>
            <a:r>
              <a:rPr lang="fr-FR" sz="2000" dirty="0" err="1" smtClean="0"/>
              <a:t>analysis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required</a:t>
            </a:r>
            <a:r>
              <a:rPr lang="fr-FR" sz="2000" dirty="0" smtClean="0"/>
              <a:t> (</a:t>
            </a:r>
            <a:r>
              <a:rPr lang="fr-FR" sz="2000" dirty="0" err="1" smtClean="0"/>
              <a:t>tbd</a:t>
            </a:r>
            <a:r>
              <a:rPr lang="fr-FR" sz="2000" dirty="0" smtClean="0"/>
              <a:t>)</a:t>
            </a:r>
          </a:p>
          <a:p>
            <a:r>
              <a:rPr lang="fr-FR" sz="2000" dirty="0" err="1" smtClean="0"/>
              <a:t>Otherwise</a:t>
            </a:r>
            <a:r>
              <a:rPr lang="fr-FR" sz="2000" dirty="0" smtClean="0"/>
              <a:t> </a:t>
            </a:r>
            <a:r>
              <a:rPr lang="fr-FR" sz="2000" dirty="0" err="1" smtClean="0"/>
              <a:t>additional</a:t>
            </a:r>
            <a:r>
              <a:rPr lang="fr-FR" sz="2000" dirty="0" smtClean="0"/>
              <a:t> dilution factor ~0.4  </a:t>
            </a:r>
          </a:p>
        </p:txBody>
      </p:sp>
    </p:spTree>
    <p:extLst>
      <p:ext uri="{BB962C8B-B14F-4D97-AF65-F5344CB8AC3E}">
        <p14:creationId xmlns:p14="http://schemas.microsoft.com/office/powerpoint/2010/main" val="361652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4" y="2260541"/>
            <a:ext cx="6129945" cy="459745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84" y="3954160"/>
            <a:ext cx="3827916" cy="28709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961271" y="124637"/>
                <a:ext cx="6648295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Inclusion of </a:t>
                </a:r>
                <a:r>
                  <a:rPr lang="fr-FR" sz="2400" b="1" dirty="0" err="1" smtClean="0"/>
                  <a:t>neutrals</a:t>
                </a:r>
                <a:r>
                  <a:rPr lang="fr-FR" sz="2400" b="1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fr-FR" sz="2400" b="1" dirty="0" smtClean="0"/>
                  <a:t> reconstruction 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271" y="124637"/>
                <a:ext cx="6648295" cy="461665"/>
              </a:xfrm>
              <a:prstGeom prst="rect">
                <a:avLst/>
              </a:prstGeom>
              <a:blipFill>
                <a:blip r:embed="rId4"/>
                <a:stretch>
                  <a:fillRect l="-1468" t="-10526" r="-459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9247418" y="539219"/>
                <a:ext cx="2298130" cy="8863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p>
                            <m:sSup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p>
                            <m:sSup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≈1.9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7418" y="539219"/>
                <a:ext cx="2298130" cy="8863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352618" y="775126"/>
            <a:ext cx="6948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e.g</a:t>
            </a:r>
            <a:r>
              <a:rPr lang="fr-FR" sz="2400" dirty="0" smtClean="0"/>
              <a:t>. </a:t>
            </a:r>
            <a:r>
              <a:rPr lang="fr-FR" sz="2400" dirty="0" err="1" smtClean="0"/>
              <a:t>could</a:t>
            </a:r>
            <a:r>
              <a:rPr lang="fr-FR" sz="2400" dirty="0" smtClean="0"/>
              <a:t> </a:t>
            </a:r>
            <a:r>
              <a:rPr lang="fr-FR" sz="2400" dirty="0" err="1" smtClean="0"/>
              <a:t>potentially</a:t>
            </a:r>
            <a:r>
              <a:rPr lang="fr-FR" sz="2400" dirty="0" smtClean="0"/>
              <a:t> </a:t>
            </a:r>
            <a:r>
              <a:rPr lang="fr-FR" sz="2400" dirty="0" err="1" smtClean="0"/>
              <a:t>increase</a:t>
            </a:r>
            <a:r>
              <a:rPr lang="fr-FR" sz="2400" dirty="0" smtClean="0"/>
              <a:t> </a:t>
            </a:r>
            <a:r>
              <a:rPr lang="fr-FR" sz="2400" dirty="0" err="1" smtClean="0"/>
              <a:t>statistics</a:t>
            </a:r>
            <a:r>
              <a:rPr lang="fr-FR" sz="2400" dirty="0" smtClean="0"/>
              <a:t> (x 3) by </a:t>
            </a:r>
            <a:r>
              <a:rPr lang="fr-FR" sz="2400" dirty="0" err="1" smtClean="0"/>
              <a:t>adding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186676" y="747029"/>
                <a:ext cx="1663532" cy="490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p>
                        <m:sSup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676" y="747029"/>
                <a:ext cx="1663532" cy="4909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88157" y="1583703"/>
            <a:ext cx="9926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More </a:t>
            </a:r>
            <a:r>
              <a:rPr lang="fr-FR" sz="2000" dirty="0" err="1" smtClean="0"/>
              <a:t>generally</a:t>
            </a:r>
            <a:r>
              <a:rPr lang="fr-FR" sz="2000" dirty="0" smtClean="0"/>
              <a:t> </a:t>
            </a:r>
            <a:r>
              <a:rPr lang="fr-FR" sz="2000" dirty="0" err="1" smtClean="0"/>
              <a:t>many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topics (</a:t>
            </a:r>
            <a:r>
              <a:rPr lang="fr-FR" sz="2000" dirty="0" err="1" smtClean="0"/>
              <a:t>such</a:t>
            </a:r>
            <a:r>
              <a:rPr lang="fr-FR" sz="2000" dirty="0" smtClean="0"/>
              <a:t> as </a:t>
            </a:r>
            <a:r>
              <a:rPr lang="fr-FR" sz="2000" dirty="0" err="1" smtClean="0"/>
              <a:t>flavor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) </a:t>
            </a:r>
            <a:r>
              <a:rPr lang="fr-FR" sz="2000" dirty="0" err="1" smtClean="0"/>
              <a:t>would</a:t>
            </a:r>
            <a:r>
              <a:rPr lang="fr-FR" sz="2000" dirty="0" smtClean="0"/>
              <a:t> </a:t>
            </a:r>
            <a:r>
              <a:rPr lang="fr-FR" sz="2000" dirty="0" err="1" smtClean="0"/>
              <a:t>benefit</a:t>
            </a:r>
            <a:r>
              <a:rPr lang="fr-FR" sz="2000" dirty="0" smtClean="0"/>
              <a:t> by </a:t>
            </a:r>
            <a:r>
              <a:rPr lang="fr-FR" sz="2000" dirty="0" err="1" smtClean="0"/>
              <a:t>using</a:t>
            </a:r>
            <a:r>
              <a:rPr lang="fr-FR" sz="2000" dirty="0" smtClean="0"/>
              <a:t> </a:t>
            </a:r>
            <a:r>
              <a:rPr lang="fr-FR" sz="2000" dirty="0" err="1" smtClean="0"/>
              <a:t>neutrals</a:t>
            </a:r>
            <a:r>
              <a:rPr lang="fr-FR" sz="2000" dirty="0"/>
              <a:t> </a:t>
            </a:r>
            <a:endParaRPr lang="fr-FR" sz="2000" dirty="0" smtClean="0"/>
          </a:p>
          <a:p>
            <a:r>
              <a:rPr lang="fr-FR" sz="2000" dirty="0" smtClean="0">
                <a:latin typeface="Wingdings 3" panose="05040102010807070707" pitchFamily="18" charset="2"/>
              </a:rPr>
              <a:t>	a </a:t>
            </a:r>
            <a:r>
              <a:rPr lang="fr-FR" sz="2000" dirty="0" err="1" smtClean="0"/>
              <a:t>Big</a:t>
            </a:r>
            <a:r>
              <a:rPr lang="fr-FR" sz="2000" dirty="0" smtClean="0"/>
              <a:t> </a:t>
            </a:r>
            <a:r>
              <a:rPr lang="fr-FR" sz="2000" dirty="0" err="1" smtClean="0"/>
              <a:t>advantage</a:t>
            </a:r>
            <a:r>
              <a:rPr lang="fr-FR" sz="2000" dirty="0" smtClean="0"/>
              <a:t> </a:t>
            </a:r>
            <a:r>
              <a:rPr lang="fr-FR" sz="2000" dirty="0" err="1" smtClean="0"/>
              <a:t>compared</a:t>
            </a:r>
            <a:r>
              <a:rPr lang="fr-FR" sz="2000" dirty="0" smtClean="0"/>
              <a:t> to </a:t>
            </a:r>
            <a:r>
              <a:rPr lang="fr-FR" sz="2000" dirty="0" err="1" smtClean="0"/>
              <a:t>LHCb</a:t>
            </a:r>
            <a:r>
              <a:rPr lang="fr-FR" sz="2000" dirty="0" smtClean="0"/>
              <a:t> 	</a:t>
            </a:r>
            <a:r>
              <a:rPr lang="fr-FR" sz="2000" dirty="0" smtClean="0">
                <a:latin typeface="Wingdings 3" panose="05040102010807070707" pitchFamily="18" charset="2"/>
              </a:rPr>
              <a:t>a</a:t>
            </a:r>
            <a:r>
              <a:rPr lang="fr-FR" sz="2000" dirty="0" smtClean="0"/>
              <a:t> </a:t>
            </a:r>
            <a:r>
              <a:rPr lang="fr-FR" sz="2000" dirty="0" smtClean="0">
                <a:latin typeface="Wingdings 3" panose="05040102010807070707" pitchFamily="18" charset="2"/>
              </a:rPr>
              <a:t> </a:t>
            </a:r>
            <a:r>
              <a:rPr lang="fr-FR" sz="2000" dirty="0" err="1" smtClean="0"/>
              <a:t>constraint</a:t>
            </a:r>
            <a:r>
              <a:rPr lang="fr-FR" sz="2000" dirty="0" smtClean="0"/>
              <a:t> on </a:t>
            </a:r>
            <a:r>
              <a:rPr lang="fr-FR" sz="2000" dirty="0" err="1" smtClean="0"/>
              <a:t>calorimeter</a:t>
            </a:r>
            <a:r>
              <a:rPr lang="fr-FR" sz="2000" dirty="0" smtClean="0"/>
              <a:t> and </a:t>
            </a:r>
            <a:r>
              <a:rPr lang="fr-FR" sz="2000" dirty="0" err="1" smtClean="0"/>
              <a:t>PId</a:t>
            </a:r>
            <a:r>
              <a:rPr lang="fr-FR" sz="2000" dirty="0" smtClean="0">
                <a:latin typeface="Wingdings 3" panose="05040102010807070707" pitchFamily="18" charset="2"/>
              </a:rPr>
              <a:t> </a:t>
            </a:r>
            <a:endParaRPr lang="fr-FR" sz="2000" dirty="0">
              <a:latin typeface="Wingdings 3" panose="050401020108070707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049746" y="3195638"/>
                <a:ext cx="3891450" cy="4244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>
                    <a:latin typeface="Wingdings 3" panose="05040102010807070707" pitchFamily="18" charset="2"/>
                  </a:rPr>
                  <a:t>a </a:t>
                </a:r>
                <a:r>
                  <a:rPr lang="fr-FR" sz="2000" dirty="0" smtClean="0"/>
                  <a:t>Background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sSup>
                          <m:sSup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e>
                    </m:d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fr-FR" sz="2000" dirty="0" smtClean="0"/>
                  <a:t> </a:t>
                </a:r>
                <a:r>
                  <a:rPr lang="fr-FR" sz="2000" dirty="0" err="1" smtClean="0"/>
                  <a:t>huge</a:t>
                </a:r>
                <a:endParaRPr lang="fr-FR" sz="20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746" y="3195638"/>
                <a:ext cx="3891450" cy="424475"/>
              </a:xfrm>
              <a:prstGeom prst="rect">
                <a:avLst/>
              </a:prstGeom>
              <a:blipFill>
                <a:blip r:embed="rId7"/>
                <a:stretch>
                  <a:fillRect l="-1565" t="-4286" r="-939" b="-2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6049745" y="3723328"/>
            <a:ext cx="2687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Wingdings 3" panose="05040102010807070707" pitchFamily="18" charset="2"/>
              </a:rPr>
              <a:t>a </a:t>
            </a:r>
            <a:r>
              <a:rPr lang="fr-FR" sz="2400" dirty="0" err="1" smtClean="0"/>
              <a:t>PId</a:t>
            </a:r>
            <a:r>
              <a:rPr lang="fr-FR" sz="2400" dirty="0" smtClean="0"/>
              <a:t> </a:t>
            </a:r>
            <a:r>
              <a:rPr lang="fr-FR" sz="2400" dirty="0" err="1" smtClean="0"/>
              <a:t>mandatory</a:t>
            </a:r>
            <a:r>
              <a:rPr lang="fr-FR" sz="2400" dirty="0" smtClean="0"/>
              <a:t> 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6049745" y="2383305"/>
                <a:ext cx="6111288" cy="72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/>
                  <a:t>With </a:t>
                </a:r>
                <a:r>
                  <a:rPr lang="fr-FR" sz="2000" dirty="0" err="1" smtClean="0"/>
                  <a:t>very</a:t>
                </a:r>
                <a:r>
                  <a:rPr lang="fr-FR" sz="2000" dirty="0" smtClean="0"/>
                  <a:t> good </a:t>
                </a:r>
                <a:r>
                  <a:rPr lang="fr-FR" sz="2000" dirty="0" err="1" smtClean="0"/>
                  <a:t>calorimeter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resolution</a:t>
                </a:r>
                <a:r>
                  <a:rPr lang="fr-FR" sz="2000" dirty="0" smtClean="0"/>
                  <a:t> (</a:t>
                </a:r>
                <a:r>
                  <a:rPr lang="fr-FR" sz="2000" dirty="0" err="1" smtClean="0"/>
                  <a:t>Xtal</a:t>
                </a:r>
                <a:r>
                  <a:rPr lang="fr-FR" sz="2000" dirty="0" smtClean="0"/>
                  <a:t> type)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p>
                          </m:sSup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≈5.6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p>
                          </m:sSup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745" y="2383305"/>
                <a:ext cx="6111288" cy="721288"/>
              </a:xfrm>
              <a:prstGeom prst="rect">
                <a:avLst/>
              </a:prstGeom>
              <a:blipFill>
                <a:blip r:embed="rId8"/>
                <a:stretch>
                  <a:fillRect l="-997" t="-5085" b="-42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651310" y="5451861"/>
                <a:ext cx="2927083" cy="41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p>
                          </m:sSup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36.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310" y="5451861"/>
                <a:ext cx="2927083" cy="413511"/>
              </a:xfrm>
              <a:prstGeom prst="rect">
                <a:avLst/>
              </a:prstGeom>
              <a:blipFill>
                <a:blip r:embed="rId9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5762894" y="4803728"/>
            <a:ext cx="186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Much </a:t>
            </a:r>
            <a:r>
              <a:rPr lang="fr-FR" dirty="0" err="1" smtClean="0"/>
              <a:t>worse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LAr</a:t>
            </a:r>
            <a:r>
              <a:rPr lang="fr-FR" dirty="0" smtClean="0"/>
              <a:t> type Cal.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88157" y="-13863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NO </a:t>
            </a:r>
            <a:r>
              <a:rPr lang="fr-FR" b="1" dirty="0" err="1" smtClean="0">
                <a:solidFill>
                  <a:srgbClr val="FF0000"/>
                </a:solidFill>
              </a:rPr>
              <a:t>PId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18" y="2231884"/>
            <a:ext cx="5852172" cy="438912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012413" y="105783"/>
            <a:ext cx="36061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Inclusion of </a:t>
            </a:r>
            <a:r>
              <a:rPr lang="fr-FR" sz="2400" b="1" dirty="0" err="1" smtClean="0"/>
              <a:t>dE</a:t>
            </a:r>
            <a:r>
              <a:rPr lang="fr-FR" sz="2400" b="1" dirty="0" smtClean="0"/>
              <a:t>/dx and </a:t>
            </a:r>
            <a:r>
              <a:rPr lang="fr-FR" sz="2400" b="1" dirty="0" err="1" smtClean="0"/>
              <a:t>ToF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29107" y="573205"/>
                <a:ext cx="3318537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Resolution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=5% 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107" y="573205"/>
                <a:ext cx="3318537" cy="645048"/>
              </a:xfrm>
              <a:prstGeom prst="rect">
                <a:avLst/>
              </a:prstGeom>
              <a:blipFill>
                <a:blip r:embed="rId3"/>
                <a:stretch>
                  <a:fillRect l="-2941" b="-7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029107" y="1218253"/>
                <a:ext cx="394614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Resolution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𝑇𝑜𝐹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=20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𝑝𝑠</m:t>
                    </m:r>
                  </m:oMath>
                </a14:m>
                <a:endParaRPr lang="fr-FR" sz="2400" b="0" i="1" dirty="0" smtClean="0">
                  <a:latin typeface="Cambria Math" panose="02040503050406030204" pitchFamily="18" charset="0"/>
                </a:endParaRPr>
              </a:p>
              <a:p>
                <a:r>
                  <a:rPr lang="fr-FR" sz="2400" dirty="0" smtClean="0"/>
                  <a:t>Detector location : 2m </a:t>
                </a:r>
                <a:r>
                  <a:rPr lang="fr-FR" sz="2400" dirty="0" err="1" smtClean="0"/>
                  <a:t>from</a:t>
                </a:r>
                <a:r>
                  <a:rPr lang="fr-FR" sz="2400" dirty="0" smtClean="0"/>
                  <a:t> IP</a:t>
                </a:r>
                <a:endParaRPr lang="fr-FR" sz="24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107" y="1218253"/>
                <a:ext cx="3946145" cy="830997"/>
              </a:xfrm>
              <a:prstGeom prst="rect">
                <a:avLst/>
              </a:prstGeom>
              <a:blipFill>
                <a:blip r:embed="rId4"/>
                <a:stretch>
                  <a:fillRect l="-2473" t="-5882" r="-1546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7120393" y="987421"/>
            <a:ext cx="425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Symbol" panose="05050102010706020507" pitchFamily="18" charset="2"/>
              </a:rPr>
              <a:t>p</a:t>
            </a:r>
            <a:r>
              <a:rPr lang="fr-FR" sz="2400" dirty="0" smtClean="0"/>
              <a:t> Rejection factor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smtClean="0">
                <a:latin typeface="Symbol" panose="05050102010706020507" pitchFamily="18" charset="2"/>
              </a:rPr>
              <a:t>e</a:t>
            </a:r>
            <a:r>
              <a:rPr lang="fr-FR" sz="2400" dirty="0" smtClean="0"/>
              <a:t>(K)=50%</a:t>
            </a:r>
            <a:endParaRPr lang="fr-FR" sz="2400" dirty="0">
              <a:latin typeface="Symbol" panose="05050102010706020507" pitchFamily="18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91" y="2231883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3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57" y="1432399"/>
            <a:ext cx="7234136" cy="542560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012413" y="105783"/>
            <a:ext cx="31852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Effect</a:t>
            </a:r>
            <a:r>
              <a:rPr lang="fr-FR" sz="2400" b="1" dirty="0" smtClean="0"/>
              <a:t> of </a:t>
            </a:r>
            <a:r>
              <a:rPr lang="fr-FR" sz="2400" b="1" dirty="0" err="1" smtClean="0"/>
              <a:t>dE</a:t>
            </a:r>
            <a:r>
              <a:rPr lang="fr-FR" sz="2400" b="1" dirty="0" smtClean="0"/>
              <a:t>/dx and </a:t>
            </a:r>
            <a:r>
              <a:rPr lang="fr-FR" sz="2400" b="1" dirty="0" err="1" smtClean="0"/>
              <a:t>ToF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7343481" y="619800"/>
            <a:ext cx="41289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Other</a:t>
            </a:r>
            <a:r>
              <a:rPr lang="fr-FR" sz="2000" dirty="0" smtClean="0"/>
              <a:t> backgrounds have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added</a:t>
            </a:r>
            <a:endParaRPr lang="fr-FR" sz="2000" dirty="0" smtClean="0"/>
          </a:p>
          <a:p>
            <a:r>
              <a:rPr lang="fr-FR" sz="2000" dirty="0" err="1" smtClean="0"/>
              <a:t>dE</a:t>
            </a:r>
            <a:r>
              <a:rPr lang="fr-FR" sz="2000" dirty="0" smtClean="0"/>
              <a:t>/dx + simple </a:t>
            </a:r>
            <a:r>
              <a:rPr lang="fr-FR" sz="2000" dirty="0" err="1" smtClean="0"/>
              <a:t>ToF</a:t>
            </a:r>
            <a:r>
              <a:rPr lang="fr-FR" sz="2000" dirty="0" smtClean="0"/>
              <a:t> </a:t>
            </a:r>
            <a:r>
              <a:rPr lang="fr-FR" sz="2000" dirty="0" err="1" smtClean="0"/>
              <a:t>probably</a:t>
            </a:r>
            <a:r>
              <a:rPr lang="fr-FR" sz="2000" dirty="0" smtClean="0"/>
              <a:t> not </a:t>
            </a:r>
            <a:r>
              <a:rPr lang="fr-FR" sz="2000" dirty="0" err="1" smtClean="0"/>
              <a:t>enough</a:t>
            </a:r>
            <a:r>
              <a:rPr lang="fr-FR" sz="2000" dirty="0" smtClean="0"/>
              <a:t> </a:t>
            </a:r>
            <a:r>
              <a:rPr lang="fr-FR" sz="2000" dirty="0" err="1" smtClean="0"/>
              <a:t>unless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beyond</a:t>
            </a:r>
            <a:r>
              <a:rPr lang="fr-FR" sz="2000" dirty="0" smtClean="0"/>
              <a:t> state-of-the-art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achieved</a:t>
            </a:r>
            <a:r>
              <a:rPr lang="fr-FR" sz="2000" dirty="0" smtClean="0"/>
              <a:t> for </a:t>
            </a:r>
            <a:r>
              <a:rPr lang="fr-FR" sz="2000" dirty="0" err="1" smtClean="0"/>
              <a:t>dE</a:t>
            </a:r>
            <a:r>
              <a:rPr lang="fr-FR" sz="2000" dirty="0" smtClean="0"/>
              <a:t>/dx and </a:t>
            </a:r>
            <a:r>
              <a:rPr lang="fr-FR" sz="2000" dirty="0" err="1" smtClean="0"/>
              <a:t>ToF</a:t>
            </a:r>
            <a:r>
              <a:rPr lang="fr-FR" sz="20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or addition of  a </a:t>
            </a:r>
            <a:r>
              <a:rPr lang="fr-FR" sz="2000" dirty="0" err="1" smtClean="0"/>
              <a:t>dedicated</a:t>
            </a:r>
            <a:r>
              <a:rPr lang="fr-FR" sz="2000" dirty="0" smtClean="0"/>
              <a:t> </a:t>
            </a:r>
            <a:r>
              <a:rPr lang="fr-FR" sz="2000" dirty="0" err="1" smtClean="0"/>
              <a:t>PId</a:t>
            </a:r>
            <a:r>
              <a:rPr lang="fr-FR" sz="2000" dirty="0" smtClean="0"/>
              <a:t> system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002" y="2974501"/>
            <a:ext cx="5177998" cy="388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176570" y="0"/>
            <a:ext cx="169950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Conclusions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02936" y="527893"/>
                <a:ext cx="9671045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fr-FR" sz="2400" b="1" dirty="0" smtClean="0"/>
                  <a:t> </a:t>
                </a:r>
                <a:r>
                  <a:rPr lang="fr-FR" sz="2400" dirty="0" smtClean="0"/>
                  <a:t>(as </a:t>
                </a:r>
                <a:r>
                  <a:rPr lang="fr-FR" sz="2400" dirty="0" err="1" smtClean="0"/>
                  <a:t>well</a:t>
                </a:r>
                <a:r>
                  <a:rPr lang="fr-FR" sz="2400" dirty="0" smtClean="0"/>
                  <a:t> as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𝝍𝝓</m:t>
                    </m:r>
                  </m:oMath>
                </a14:m>
                <a:r>
                  <a:rPr lang="fr-FR" sz="2400" b="1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fr-FR" sz="2400" b="1" dirty="0"/>
                  <a:t> </a:t>
                </a:r>
                <a:r>
                  <a:rPr lang="fr-FR" sz="2400" b="1" dirty="0" smtClean="0"/>
                  <a:t>)</a:t>
                </a:r>
                <a:r>
                  <a:rPr lang="fr-FR" sz="2400" dirty="0"/>
                  <a:t> </a:t>
                </a:r>
                <a:r>
                  <a:rPr lang="fr-FR" sz="2400" dirty="0" smtClean="0"/>
                  <a:t>are excellent </a:t>
                </a:r>
                <a:r>
                  <a:rPr lang="fr-FR" sz="2400" dirty="0" err="1" smtClean="0"/>
                  <a:t>showcases</a:t>
                </a:r>
                <a:r>
                  <a:rPr lang="fr-FR" sz="2400" dirty="0" smtClean="0"/>
                  <a:t> for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sz="2400" dirty="0" err="1" smtClean="0"/>
                  <a:t>Studying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sensitivity</a:t>
                </a:r>
                <a:r>
                  <a:rPr lang="fr-FR" sz="2400" dirty="0" smtClean="0"/>
                  <a:t> on CP violation (</a:t>
                </a:r>
                <a:r>
                  <a:rPr lang="fr-FR" sz="2400" dirty="0" err="1" smtClean="0"/>
                  <a:t>measurement</a:t>
                </a:r>
                <a:r>
                  <a:rPr lang="fr-FR" sz="2400" dirty="0" smtClean="0"/>
                  <a:t> of CKM angle </a:t>
                </a:r>
                <a:r>
                  <a:rPr lang="fr-FR" sz="2400" dirty="0" smtClean="0">
                    <a:latin typeface="Symbol" panose="05050102010706020507" pitchFamily="18" charset="2"/>
                  </a:rPr>
                  <a:t>g, b</a:t>
                </a:r>
                <a:r>
                  <a:rPr lang="fr-FR" sz="2400" baseline="-25000" dirty="0" smtClean="0"/>
                  <a:t>s</a:t>
                </a:r>
                <a:r>
                  <a:rPr lang="fr-FR" sz="2400" dirty="0" smtClean="0">
                    <a:latin typeface="Symbol" panose="05050102010706020507" pitchFamily="18" charset="2"/>
                  </a:rPr>
                  <a:t>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sz="2400" dirty="0" err="1" smtClean="0"/>
                  <a:t>Search</a:t>
                </a:r>
                <a:r>
                  <a:rPr lang="fr-FR" sz="2400" dirty="0" smtClean="0"/>
                  <a:t> of BSM </a:t>
                </a:r>
                <a:r>
                  <a:rPr lang="fr-FR" sz="2400" dirty="0" err="1" smtClean="0"/>
                  <a:t>physics</a:t>
                </a:r>
                <a:r>
                  <a:rPr lang="fr-FR" sz="2400" dirty="0" smtClean="0"/>
                  <a:t> , in </a:t>
                </a:r>
                <a:r>
                  <a:rPr lang="fr-FR" sz="2400" dirty="0" err="1" smtClean="0"/>
                  <a:t>particular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with</a:t>
                </a:r>
                <a:r>
                  <a:rPr lang="fr-FR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24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𝜙𝜙</m:t>
                    </m:r>
                  </m:oMath>
                </a14:m>
                <a:r>
                  <a:rPr lang="fr-FR" sz="2400" dirty="0"/>
                  <a:t> </a:t>
                </a:r>
                <a:endParaRPr lang="fr-FR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sz="2400" dirty="0" err="1" smtClean="0"/>
                  <a:t>Determining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constraints</a:t>
                </a:r>
                <a:r>
                  <a:rPr lang="fr-FR" sz="2400" dirty="0" smtClean="0"/>
                  <a:t> on detector</a:t>
                </a:r>
                <a:endParaRPr lang="fr-FR" sz="2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936" y="527893"/>
                <a:ext cx="9671045" cy="1569660"/>
              </a:xfrm>
              <a:prstGeom prst="rect">
                <a:avLst/>
              </a:prstGeom>
              <a:blipFill>
                <a:blip r:embed="rId2"/>
                <a:stretch>
                  <a:fillRect l="-189" t="-3113" r="-63" b="-81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496973" y="2096116"/>
                <a:ext cx="8101577" cy="461665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0.4° (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𝑠𝑡𝑎𝑡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 </m:t>
                    </m:r>
                    <m: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3.4°×</m:t>
                    </m:r>
                    <m:sSup>
                      <m:sSupPr>
                        <m:ctrlP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𝑠𝑡𝑎𝑡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</m:t>
                    </m:r>
                  </m:oMath>
                </a14:m>
                <a:r>
                  <a:rPr lang="fr-FR" sz="2400" dirty="0" smtClean="0"/>
                  <a:t> achievable  </a:t>
                </a:r>
                <a:endParaRPr lang="fr-FR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973" y="2096116"/>
                <a:ext cx="8101577" cy="461665"/>
              </a:xfrm>
              <a:prstGeom prst="rect">
                <a:avLst/>
              </a:prstGeom>
              <a:blipFill>
                <a:blip r:embed="rId3"/>
                <a:stretch>
                  <a:fillRect l="-226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Étoile à 4 branches 4"/>
          <p:cNvSpPr/>
          <p:nvPr/>
        </p:nvSpPr>
        <p:spPr>
          <a:xfrm>
            <a:off x="914400" y="2096116"/>
            <a:ext cx="320511" cy="46166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96973" y="2694842"/>
            <a:ext cx="10047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More </a:t>
            </a:r>
            <a:r>
              <a:rPr lang="fr-FR" sz="2400" dirty="0" err="1" smtClean="0"/>
              <a:t>that</a:t>
            </a:r>
            <a:r>
              <a:rPr lang="fr-FR" sz="2400" dirty="0" smtClean="0"/>
              <a:t> 1 </a:t>
            </a:r>
            <a:r>
              <a:rPr lang="fr-FR" sz="2400" dirty="0" err="1" smtClean="0"/>
              <a:t>order</a:t>
            </a:r>
            <a:r>
              <a:rPr lang="fr-FR" sz="2400" dirty="0" smtClean="0"/>
              <a:t> of magnitude </a:t>
            </a:r>
            <a:r>
              <a:rPr lang="fr-FR" sz="2400" dirty="0" err="1" smtClean="0"/>
              <a:t>improvement</a:t>
            </a:r>
            <a:r>
              <a:rPr lang="fr-FR" sz="2400" dirty="0" smtClean="0"/>
              <a:t> </a:t>
            </a:r>
            <a:r>
              <a:rPr lang="fr-FR" sz="2400" dirty="0" err="1" smtClean="0"/>
              <a:t>compared</a:t>
            </a:r>
            <a:r>
              <a:rPr lang="fr-FR" sz="2400" dirty="0" smtClean="0"/>
              <a:t> to </a:t>
            </a:r>
            <a:r>
              <a:rPr lang="fr-FR" sz="2400" dirty="0" err="1" smtClean="0"/>
              <a:t>present</a:t>
            </a:r>
            <a:r>
              <a:rPr lang="fr-FR" sz="2400" dirty="0" smtClean="0"/>
              <a:t> PDG </a:t>
            </a:r>
            <a:r>
              <a:rPr lang="fr-FR" sz="2400" dirty="0" err="1" smtClean="0"/>
              <a:t>errors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1496973" y="3293568"/>
            <a:ext cx="2926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However</a:t>
            </a:r>
            <a:r>
              <a:rPr lang="fr-FR" sz="2400" dirty="0" smtClean="0"/>
              <a:t> </a:t>
            </a:r>
            <a:r>
              <a:rPr lang="fr-FR" sz="2400" dirty="0" err="1" smtClean="0"/>
              <a:t>this</a:t>
            </a:r>
            <a:r>
              <a:rPr lang="fr-FR" sz="2400" dirty="0" smtClean="0"/>
              <a:t> </a:t>
            </a:r>
            <a:r>
              <a:rPr lang="fr-FR" sz="2400" dirty="0" err="1" smtClean="0"/>
              <a:t>requires</a:t>
            </a:r>
            <a:endParaRPr lang="fr-FR" sz="2400" dirty="0"/>
          </a:p>
        </p:txBody>
      </p:sp>
      <p:sp>
        <p:nvSpPr>
          <p:cNvPr id="8" name="Étoile à 4 branches 7"/>
          <p:cNvSpPr/>
          <p:nvPr/>
        </p:nvSpPr>
        <p:spPr>
          <a:xfrm>
            <a:off x="914400" y="3892293"/>
            <a:ext cx="320511" cy="46166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496973" y="3892294"/>
            <a:ext cx="5677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Excellent </a:t>
            </a:r>
            <a:r>
              <a:rPr lang="fr-FR" sz="2400" dirty="0" err="1" smtClean="0"/>
              <a:t>tracking</a:t>
            </a:r>
            <a:r>
              <a:rPr lang="fr-FR" sz="2400" dirty="0" smtClean="0"/>
              <a:t> and </a:t>
            </a:r>
            <a:r>
              <a:rPr lang="fr-FR" sz="2400" dirty="0" err="1" smtClean="0"/>
              <a:t>vertexing</a:t>
            </a:r>
            <a:r>
              <a:rPr lang="fr-FR" sz="2400" dirty="0" smtClean="0"/>
              <a:t> </a:t>
            </a:r>
            <a:r>
              <a:rPr lang="fr-FR" sz="2400" dirty="0" err="1" smtClean="0"/>
              <a:t>resolution</a:t>
            </a:r>
            <a:r>
              <a:rPr lang="fr-FR" sz="2400" dirty="0" smtClean="0"/>
              <a:t> , 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7144883" y="3811886"/>
                <a:ext cx="3202993" cy="622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Sup>
                            <m:sSubSup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 ×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1.2×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883" y="3811886"/>
                <a:ext cx="3202993" cy="6224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Étoile à 4 branches 12"/>
          <p:cNvSpPr/>
          <p:nvPr/>
        </p:nvSpPr>
        <p:spPr>
          <a:xfrm>
            <a:off x="914400" y="4779983"/>
            <a:ext cx="320511" cy="46166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496973" y="4779984"/>
            <a:ext cx="5102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Excellent </a:t>
            </a:r>
            <a:r>
              <a:rPr lang="fr-FR" sz="2400" dirty="0" err="1" smtClean="0"/>
              <a:t>calorimetry</a:t>
            </a:r>
            <a:r>
              <a:rPr lang="fr-FR" sz="2400" dirty="0" smtClean="0"/>
              <a:t> </a:t>
            </a:r>
            <a:r>
              <a:rPr lang="fr-FR" sz="2400" dirty="0" err="1" smtClean="0"/>
              <a:t>resolution</a:t>
            </a:r>
            <a:r>
              <a:rPr lang="fr-FR" sz="2400" dirty="0" smtClean="0"/>
              <a:t>, </a:t>
            </a:r>
            <a:r>
              <a:rPr lang="fr-FR" sz="2400" dirty="0" err="1" smtClean="0"/>
              <a:t>ideally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6940720" y="4785909"/>
                <a:ext cx="2935226" cy="60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5×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rad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⊕5×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720" y="4785909"/>
                <a:ext cx="2935226" cy="6076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Étoile à 4 branches 15"/>
          <p:cNvSpPr/>
          <p:nvPr/>
        </p:nvSpPr>
        <p:spPr>
          <a:xfrm>
            <a:off x="914400" y="5659699"/>
            <a:ext cx="320511" cy="46166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496973" y="5659700"/>
            <a:ext cx="3740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AND Excellent </a:t>
            </a:r>
            <a:r>
              <a:rPr lang="fr-FR" sz="2400" dirty="0" err="1" smtClean="0"/>
              <a:t>PId</a:t>
            </a:r>
            <a:r>
              <a:rPr lang="fr-FR" sz="2400" dirty="0" smtClean="0"/>
              <a:t> </a:t>
            </a:r>
            <a:r>
              <a:rPr lang="fr-FR" sz="2400" dirty="0" err="1" smtClean="0"/>
              <a:t>resolution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6026322" y="5665625"/>
                <a:ext cx="352224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separation</a:t>
                </a:r>
                <a:r>
                  <a:rPr lang="fr-FR" dirty="0" smtClean="0"/>
                  <a:t> up to 25 </a:t>
                </a:r>
                <a:r>
                  <a:rPr lang="fr-FR" dirty="0" err="1" smtClean="0"/>
                  <a:t>GeV</a:t>
                </a:r>
                <a:r>
                  <a:rPr lang="fr-FR" dirty="0" smtClean="0"/>
                  <a:t> , </a:t>
                </a:r>
              </a:p>
              <a:p>
                <a:r>
                  <a:rPr lang="fr-FR" dirty="0" err="1" smtClean="0"/>
                  <a:t>Ideally</a:t>
                </a:r>
                <a:r>
                  <a:rPr lang="fr-FR" dirty="0" smtClean="0"/>
                  <a:t> up to 35 </a:t>
                </a:r>
                <a:r>
                  <a:rPr lang="fr-FR" dirty="0" err="1" smtClean="0"/>
                  <a:t>GeV</a:t>
                </a:r>
                <a:endParaRPr lang="fr-FR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322" y="5665625"/>
                <a:ext cx="3522246" cy="553998"/>
              </a:xfrm>
              <a:prstGeom prst="rect">
                <a:avLst/>
              </a:prstGeom>
              <a:blipFill>
                <a:blip r:embed="rId6"/>
                <a:stretch>
                  <a:fillRect l="-4159" t="-14286" r="-3293" b="-252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571976" y="6393413"/>
            <a:ext cx="1090869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 full simulation </a:t>
            </a:r>
            <a:r>
              <a:rPr lang="fr-FR" sz="2400" b="1" dirty="0" err="1" smtClean="0"/>
              <a:t>would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useful</a:t>
            </a:r>
            <a:r>
              <a:rPr lang="fr-FR" sz="2400" b="1" dirty="0"/>
              <a:t> </a:t>
            </a:r>
            <a:r>
              <a:rPr lang="fr-FR" sz="2400" b="1" dirty="0" smtClean="0"/>
              <a:t>to </a:t>
            </a:r>
            <a:r>
              <a:rPr lang="fr-FR" sz="2400" b="1" dirty="0" err="1" smtClean="0"/>
              <a:t>refine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further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analysis</a:t>
            </a:r>
            <a:r>
              <a:rPr lang="fr-FR" sz="2400" b="1" dirty="0" smtClean="0"/>
              <a:t>, in </a:t>
            </a:r>
            <a:r>
              <a:rPr lang="fr-FR" sz="2400" b="1" dirty="0" err="1" smtClean="0"/>
              <a:t>particular</a:t>
            </a:r>
            <a:r>
              <a:rPr lang="fr-FR" sz="2400" b="1" dirty="0" smtClean="0"/>
              <a:t> for </a:t>
            </a:r>
            <a:r>
              <a:rPr lang="fr-FR" sz="2400" b="1" dirty="0" err="1" smtClean="0"/>
              <a:t>vertexing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95394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67027" y="3091992"/>
            <a:ext cx="44148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Backup Slides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36608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85" y="1522428"/>
            <a:ext cx="5832684" cy="437451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198" y="1507812"/>
            <a:ext cx="5852172" cy="438912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298623" y="216817"/>
            <a:ext cx="2804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Detector </a:t>
            </a:r>
            <a:r>
              <a:rPr lang="fr-FR" sz="2400" dirty="0" err="1" smtClean="0"/>
              <a:t>resolutions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1093509" y="1131216"/>
            <a:ext cx="738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ILD type detector (6 vertex Si </a:t>
            </a:r>
            <a:r>
              <a:rPr lang="fr-FR" dirty="0" err="1" smtClean="0"/>
              <a:t>layers</a:t>
            </a:r>
            <a:r>
              <a:rPr lang="fr-FR" dirty="0" smtClean="0"/>
              <a:t> + 2 </a:t>
            </a:r>
            <a:r>
              <a:rPr lang="fr-FR" dirty="0" err="1" smtClean="0"/>
              <a:t>Inner</a:t>
            </a:r>
            <a:r>
              <a:rPr lang="fr-FR" dirty="0" smtClean="0"/>
              <a:t> Si </a:t>
            </a:r>
            <a:r>
              <a:rPr lang="fr-FR" dirty="0" err="1" smtClean="0"/>
              <a:t>layers</a:t>
            </a:r>
            <a:r>
              <a:rPr lang="fr-FR" dirty="0" smtClean="0"/>
              <a:t> + TPC + 1 </a:t>
            </a:r>
            <a:r>
              <a:rPr lang="fr-FR" dirty="0" err="1" smtClean="0"/>
              <a:t>outer</a:t>
            </a:r>
            <a:r>
              <a:rPr lang="fr-FR" dirty="0" smtClean="0"/>
              <a:t> Si layer)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6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21" y="1366887"/>
            <a:ext cx="5838968" cy="437922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431751"/>
            <a:ext cx="4584569" cy="343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960" y="3544478"/>
            <a:ext cx="4418029" cy="33135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178" y="501024"/>
            <a:ext cx="4399811" cy="329985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55" y="977554"/>
            <a:ext cx="7840594" cy="588044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51" y="3004802"/>
            <a:ext cx="3659110" cy="27443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819248" y="143077"/>
                <a:ext cx="7427688" cy="433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Energy </a:t>
                </a:r>
                <a:r>
                  <a:rPr lang="fr-FR" sz="2000" dirty="0" err="1" smtClean="0"/>
                  <a:t>spectrum</a:t>
                </a:r>
                <a:r>
                  <a:rPr lang="fr-FR" sz="2000" dirty="0" smtClean="0"/>
                  <a:t> of </a:t>
                </a:r>
                <a:r>
                  <a:rPr lang="fr-FR" sz="2000" dirty="0" smtClean="0">
                    <a:latin typeface="Symbol" panose="05050102010706020507" pitchFamily="18" charset="2"/>
                  </a:rPr>
                  <a:t>g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from</a:t>
                </a:r>
                <a:r>
                  <a:rPr lang="fr-FR" sz="2000" dirty="0" smtClean="0"/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sSup>
                      <m:sSupPr>
                        <m:ctrlP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248" y="143077"/>
                <a:ext cx="7427688" cy="433645"/>
              </a:xfrm>
              <a:prstGeom prst="rect">
                <a:avLst/>
              </a:prstGeom>
              <a:blipFill>
                <a:blip r:embed="rId6"/>
                <a:stretch>
                  <a:fillRect l="-820" t="-6944" b="-180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8502978" y="1653419"/>
            <a:ext cx="135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X-</a:t>
            </a:r>
            <a:r>
              <a:rPr lang="fr-FR" dirty="0" err="1" smtClean="0"/>
              <a:t>tal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cal.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410281" y="4729950"/>
            <a:ext cx="1236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LAr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cal.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66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61" y="2458968"/>
            <a:ext cx="5852172" cy="438912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296" y="153659"/>
            <a:ext cx="4631704" cy="347377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46" y="3449734"/>
            <a:ext cx="4544354" cy="34082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102674" y="30368"/>
                <a:ext cx="4748095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 smtClean="0"/>
                  <a:t>Study</a:t>
                </a:r>
                <a:r>
                  <a:rPr lang="fr-FR" sz="2400" b="1" dirty="0" smtClean="0"/>
                  <a:t>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𝝓𝜸</m:t>
                    </m:r>
                  </m:oMath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30368"/>
                <a:ext cx="4748095" cy="461665"/>
              </a:xfrm>
              <a:prstGeom prst="rect">
                <a:avLst/>
              </a:prstGeom>
              <a:blipFill>
                <a:blip r:embed="rId5"/>
                <a:stretch>
                  <a:fillRect l="-2054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594147" y="584992"/>
                <a:ext cx="1954894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000" b="0" dirty="0" err="1" smtClean="0">
                    <a:ea typeface="Cambria Math" panose="02040503050406030204" pitchFamily="18" charset="0"/>
                  </a:rPr>
                  <a:t>Same</a:t>
                </a:r>
                <a:r>
                  <a:rPr lang="fr-FR" sz="2000" b="0" dirty="0" smtClean="0">
                    <a:ea typeface="Cambria Math" panose="02040503050406030204" pitchFamily="18" charset="0"/>
                  </a:rPr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𝝓𝝓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47" y="584992"/>
                <a:ext cx="1954894" cy="307777"/>
              </a:xfrm>
              <a:prstGeom prst="rect">
                <a:avLst/>
              </a:prstGeom>
              <a:blipFill>
                <a:blip r:embed="rId6"/>
                <a:stretch>
                  <a:fillRect l="-7788" t="-26000" r="-5296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772646" y="508047"/>
                <a:ext cx="16594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646" y="508047"/>
                <a:ext cx="1659429" cy="461665"/>
              </a:xfrm>
              <a:prstGeom prst="rect">
                <a:avLst/>
              </a:prstGeom>
              <a:blipFill>
                <a:blip r:embed="rId7"/>
                <a:stretch>
                  <a:fillRect l="-368" b="-17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479468" y="856610"/>
            <a:ext cx="3481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Wingdings 3" panose="05040102010807070707" pitchFamily="18" charset="2"/>
              </a:rPr>
              <a:t>a </a:t>
            </a:r>
            <a:r>
              <a:rPr lang="fr-FR" sz="2000" dirty="0" err="1" smtClean="0"/>
              <a:t>Very</a:t>
            </a:r>
            <a:r>
              <a:rPr lang="fr-FR" sz="2000" dirty="0" smtClean="0"/>
              <a:t> good for </a:t>
            </a:r>
            <a:r>
              <a:rPr lang="fr-FR" sz="2000" dirty="0" err="1" smtClean="0"/>
              <a:t>probing</a:t>
            </a:r>
            <a:r>
              <a:rPr lang="fr-FR" sz="2000" dirty="0" smtClean="0"/>
              <a:t> BSM</a:t>
            </a:r>
            <a:endParaRPr lang="fr-FR" sz="2000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3176833" y="4152643"/>
            <a:ext cx="526332" cy="205433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299625" y="3751198"/>
            <a:ext cx="1424236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Kaons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4516665" y="4841470"/>
            <a:ext cx="469770" cy="473810"/>
          </a:xfrm>
          <a:prstGeom prst="straightConnector1">
            <a:avLst/>
          </a:prstGeom>
          <a:ln w="38100"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986435" y="4468866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Symbol" panose="05050102010706020507" pitchFamily="18" charset="2"/>
              </a:rPr>
              <a:t>g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4655680" y="617690"/>
                <a:ext cx="2704266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𝐵𝑟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𝜙𝛾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=3.4×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680" y="617690"/>
                <a:ext cx="2704266" cy="280077"/>
              </a:xfrm>
              <a:prstGeom prst="rect">
                <a:avLst/>
              </a:prstGeom>
              <a:blipFill>
                <a:blip r:embed="rId8"/>
                <a:stretch>
                  <a:fillRect l="-1806" t="-4348" r="-677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84860" y="871999"/>
                <a:ext cx="36526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1.7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𝑒𝑣𝑒𝑛𝑡𝑠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150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860" y="871999"/>
                <a:ext cx="365266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594147" y="1247948"/>
                <a:ext cx="6977295" cy="147732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2 main issues </a:t>
                </a:r>
                <a:r>
                  <a:rPr lang="fr-FR" dirty="0" err="1" smtClean="0"/>
                  <a:t>requiring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dedicated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study</a:t>
                </a:r>
                <a:endParaRPr lang="fr-FR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 smtClean="0"/>
                  <a:t>Study</a:t>
                </a:r>
                <a:r>
                  <a:rPr lang="fr-FR" dirty="0" smtClean="0"/>
                  <a:t> of background as mass </a:t>
                </a:r>
                <a:r>
                  <a:rPr lang="fr-FR" dirty="0" err="1" smtClean="0"/>
                  <a:t>resolution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poor</a:t>
                </a:r>
                <a:endParaRPr lang="fr-FR" dirty="0" smtClean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𝐵𝑠</m:t>
                            </m:r>
                          </m:sub>
                        </m:sSub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≈39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 err="1" smtClean="0">
                    <a:ea typeface="Cambria Math" panose="02040503050406030204" pitchFamily="18" charset="0"/>
                  </a:rPr>
                  <a:t>with</a:t>
                </a:r>
                <a:r>
                  <a:rPr lang="fr-FR" b="0" dirty="0" smtClean="0">
                    <a:ea typeface="Cambria Math" panose="02040503050406030204" pitchFamily="18" charset="0"/>
                  </a:rPr>
                  <a:t> </a:t>
                </a:r>
                <a:r>
                  <a:rPr lang="fr-FR" b="0" dirty="0" err="1" smtClean="0">
                    <a:ea typeface="Cambria Math" panose="02040503050406030204" pitchFamily="18" charset="0"/>
                  </a:rPr>
                  <a:t>Xtal</a:t>
                </a:r>
                <a:r>
                  <a:rPr lang="fr-FR" b="0" dirty="0" smtClean="0">
                    <a:ea typeface="Cambria Math" panose="02040503050406030204" pitchFamily="18" charset="0"/>
                  </a:rPr>
                  <a:t> </a:t>
                </a:r>
                <a:r>
                  <a:rPr lang="fr-FR" b="0" dirty="0" err="1" smtClean="0">
                    <a:ea typeface="Cambria Math" panose="02040503050406030204" pitchFamily="18" charset="0"/>
                  </a:rPr>
                  <a:t>like</a:t>
                </a:r>
                <a:r>
                  <a:rPr lang="fr-FR" b="0" dirty="0" smtClean="0">
                    <a:ea typeface="Cambria Math" panose="02040503050406030204" pitchFamily="18" charset="0"/>
                  </a:rPr>
                  <a:t> calo.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𝐵𝑠</m:t>
                            </m:r>
                          </m:sub>
                        </m:sSub>
                      </m:e>
                    </m:d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fr-FR" dirty="0" smtClean="0">
                    <a:latin typeface="Calibri Light" panose="020F0302020204030204" pitchFamily="34" charset="0"/>
                  </a:rPr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Lar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like</a:t>
                </a:r>
                <a:r>
                  <a:rPr lang="fr-FR" dirty="0" smtClean="0"/>
                  <a:t> calo.</a:t>
                </a:r>
                <a:endParaRPr lang="fr-FR" dirty="0" smtClean="0">
                  <a:latin typeface="Calibri Light" panose="020F03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 smtClean="0"/>
                  <a:t>Study</a:t>
                </a:r>
                <a:r>
                  <a:rPr lang="fr-FR" dirty="0" smtClean="0"/>
                  <a:t> of vertex </a:t>
                </a:r>
                <a:r>
                  <a:rPr lang="fr-FR" dirty="0" err="1" smtClean="0"/>
                  <a:t>resolution</a:t>
                </a:r>
                <a:r>
                  <a:rPr lang="fr-FR" dirty="0" smtClean="0"/>
                  <a:t> as </a:t>
                </a:r>
                <a:r>
                  <a:rPr lang="fr-FR" dirty="0" smtClean="0">
                    <a:latin typeface="Symbol" panose="05050102010706020507" pitchFamily="18" charset="2"/>
                  </a:rPr>
                  <a:t>f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strongly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boosted</a:t>
                </a:r>
                <a:r>
                  <a:rPr lang="fr-FR" dirty="0" smtClean="0"/>
                  <a:t> (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&gt;400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!)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47" y="1247948"/>
                <a:ext cx="6977295" cy="1477328"/>
              </a:xfrm>
              <a:prstGeom prst="rect">
                <a:avLst/>
              </a:prstGeom>
              <a:blipFill>
                <a:blip r:embed="rId10"/>
                <a:stretch>
                  <a:fillRect l="-434" t="-1210" b="-4435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2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66" y="641621"/>
            <a:ext cx="6982691" cy="54785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9370289" y="727840"/>
                <a:ext cx="2582887" cy="6353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bar>
                            <m:barPr>
                              <m:pos m:val="top"/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ba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≈0.7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89" y="727840"/>
                <a:ext cx="2582887" cy="6353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327862" y="1830888"/>
                <a:ext cx="21113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𝑤𝑟𝑜𝑛𝑔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𝑡𝑎𝑔𝑔𝑖𝑛𝑔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7862" y="1830888"/>
                <a:ext cx="2111347" cy="276999"/>
              </a:xfrm>
              <a:prstGeom prst="rect">
                <a:avLst/>
              </a:prstGeom>
              <a:blipFill>
                <a:blip r:embed="rId4"/>
                <a:stretch>
                  <a:fillRect l="-1153" t="-2174" r="-3458" b="-3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06466" y="5750284"/>
                <a:ext cx="13077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fr-FR" dirty="0" smtClean="0"/>
                  <a:t> neglected</a:t>
                </a:r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66" y="5750284"/>
                <a:ext cx="1307730" cy="276999"/>
              </a:xfrm>
              <a:prstGeom prst="rect">
                <a:avLst/>
              </a:prstGeom>
              <a:blipFill>
                <a:blip r:embed="rId5"/>
                <a:stretch>
                  <a:fillRect l="-6047" t="-28261" r="-11628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16448" y="2972885"/>
                <a:ext cx="2240485" cy="5872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48" y="2972885"/>
                <a:ext cx="2240485" cy="587212"/>
              </a:xfrm>
              <a:prstGeom prst="rect">
                <a:avLst/>
              </a:prstGeom>
              <a:blipFill>
                <a:blip r:embed="rId6"/>
                <a:stretch>
                  <a:fillRect l="-2989" t="-2083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594" y="3560097"/>
            <a:ext cx="4013406" cy="1727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9304695" y="5196286"/>
                <a:ext cx="216431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0.04°</m:t>
                      </m:r>
                    </m:oMath>
                  </m:oMathPara>
                </a14:m>
                <a:endParaRPr lang="fr-FR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1° (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4695" y="5196286"/>
                <a:ext cx="2164310" cy="553998"/>
              </a:xfrm>
              <a:prstGeom prst="rect">
                <a:avLst/>
              </a:prstGeom>
              <a:blipFill>
                <a:blip r:embed="rId8"/>
                <a:stretch>
                  <a:fillRect l="-3380" t="-36264" r="-10986" b="-1263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3874417" y="179956"/>
            <a:ext cx="348460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Time </a:t>
            </a:r>
            <a:r>
              <a:rPr lang="fr-FR" sz="2400" b="1" dirty="0" err="1" smtClean="0"/>
              <a:t>dependent</a:t>
            </a:r>
            <a:r>
              <a:rPr lang="fr-FR" sz="2400" b="1" dirty="0" smtClean="0"/>
              <a:t> B</a:t>
            </a:r>
            <a:r>
              <a:rPr lang="fr-FR" sz="2400" b="1" baseline="-25000" dirty="0" smtClean="0"/>
              <a:t>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decay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9370289" y="1456091"/>
                <a:ext cx="13856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89" y="1456091"/>
                <a:ext cx="1385636" cy="276999"/>
              </a:xfrm>
              <a:prstGeom prst="rect">
                <a:avLst/>
              </a:prstGeom>
              <a:blipFill>
                <a:blip r:embed="rId9"/>
                <a:stretch>
                  <a:fillRect l="-3965" r="-3965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1610" y="2154587"/>
            <a:ext cx="2363850" cy="5858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201610" y="6252261"/>
            <a:ext cx="260370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2-fold </a:t>
            </a:r>
            <a:r>
              <a:rPr lang="fr-FR" sz="2800" dirty="0" err="1" smtClean="0"/>
              <a:t>ambiguity</a:t>
            </a:r>
            <a:endParaRPr lang="fr-FR" sz="28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6466" y="6254172"/>
            <a:ext cx="8169235" cy="461664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7337288" y="-12238"/>
            <a:ext cx="486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R.A. , I. </a:t>
            </a:r>
            <a:r>
              <a:rPr lang="fr-FR" dirty="0" err="1" smtClean="0"/>
              <a:t>Dunietz</a:t>
            </a:r>
            <a:r>
              <a:rPr lang="fr-FR" dirty="0" smtClean="0"/>
              <a:t>, B. </a:t>
            </a:r>
            <a:r>
              <a:rPr lang="fr-FR" dirty="0" err="1" smtClean="0"/>
              <a:t>Kayser</a:t>
            </a:r>
            <a:r>
              <a:rPr lang="fr-FR" dirty="0" smtClean="0"/>
              <a:t> Z</a:t>
            </a:r>
            <a:r>
              <a:rPr lang="fr-FR" dirty="0"/>
              <a:t>. Phys. C54, 653 (1992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7672783" y="265468"/>
            <a:ext cx="3684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https://doi.org/10.1007/BF01559494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7917888" y="727840"/>
            <a:ext cx="65987" cy="53923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598998" y="145607"/>
            <a:ext cx="10863995" cy="6712393"/>
            <a:chOff x="598998" y="145607"/>
            <a:chExt cx="10863995" cy="6712393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998" y="145607"/>
              <a:ext cx="10863995" cy="671239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2884602" y="2078609"/>
                  <a:ext cx="1863715" cy="276999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17 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𝑀𝑒𝑉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4602" y="2078609"/>
                  <a:ext cx="1863715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307" r="-2614" b="-1111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onnecteur droit avec flèche 11"/>
            <p:cNvCxnSpPr>
              <a:stCxn id="10" idx="2"/>
            </p:cNvCxnSpPr>
            <p:nvPr/>
          </p:nvCxnSpPr>
          <p:spPr>
            <a:xfrm>
              <a:off x="3816460" y="2355608"/>
              <a:ext cx="1283441" cy="11417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270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869" y="776942"/>
            <a:ext cx="8052251" cy="608105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874417" y="179956"/>
            <a:ext cx="36745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Expected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number</a:t>
            </a:r>
            <a:r>
              <a:rPr lang="fr-FR" sz="2400" b="1" dirty="0" smtClean="0"/>
              <a:t> of </a:t>
            </a:r>
            <a:r>
              <a:rPr lang="fr-FR" sz="2400" b="1" dirty="0" err="1" smtClean="0"/>
              <a:t>events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9898145" y="1291472"/>
            <a:ext cx="171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(To </a:t>
            </a:r>
            <a:r>
              <a:rPr lang="fr-FR" dirty="0" err="1" smtClean="0"/>
              <a:t>be</a:t>
            </a:r>
            <a:r>
              <a:rPr lang="fr-FR" dirty="0" smtClean="0"/>
              <a:t> x 2 for B</a:t>
            </a:r>
            <a:r>
              <a:rPr lang="fr-FR" baseline="-25000" dirty="0" smtClean="0"/>
              <a:t>s</a:t>
            </a:r>
            <a:r>
              <a:rPr lang="fr-FR" dirty="0" smtClean="0"/>
              <a:t>)</a:t>
            </a:r>
            <a:endParaRPr lang="fr-FR" baseline="-25000" dirty="0"/>
          </a:p>
        </p:txBody>
      </p:sp>
      <p:sp>
        <p:nvSpPr>
          <p:cNvPr id="2" name="Rectangle 1"/>
          <p:cNvSpPr/>
          <p:nvPr/>
        </p:nvSpPr>
        <p:spPr>
          <a:xfrm>
            <a:off x="2346394" y="4147794"/>
            <a:ext cx="7315200" cy="65987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898144" y="1262099"/>
            <a:ext cx="1710981" cy="4280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1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82" y="70825"/>
            <a:ext cx="4625418" cy="346906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214540" y="70825"/>
            <a:ext cx="456599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Detector </a:t>
            </a:r>
            <a:r>
              <a:rPr lang="fr-FR" sz="2400" b="1" dirty="0" err="1" smtClean="0"/>
              <a:t>response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parametrized</a:t>
            </a:r>
            <a:endParaRPr lang="fr-FR" sz="2400" b="1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481" y="3352004"/>
            <a:ext cx="4688899" cy="351667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7639"/>
            <a:ext cx="4362102" cy="327157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5616" y="3970817"/>
            <a:ext cx="3405894" cy="1760679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9879291" y="2384981"/>
            <a:ext cx="194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Pid</a:t>
            </a:r>
            <a:r>
              <a:rPr lang="fr-FR" dirty="0" smtClean="0"/>
              <a:t> up to ~35 </a:t>
            </a:r>
            <a:r>
              <a:rPr lang="fr-FR" dirty="0" err="1" smtClean="0"/>
              <a:t>GeV</a:t>
            </a:r>
            <a:r>
              <a:rPr lang="fr-FR" dirty="0" smtClean="0"/>
              <a:t>!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18" idx="2"/>
          </p:cNvCxnSpPr>
          <p:nvPr/>
        </p:nvCxnSpPr>
        <p:spPr>
          <a:xfrm>
            <a:off x="10852955" y="2754313"/>
            <a:ext cx="298954" cy="366858"/>
          </a:xfrm>
          <a:prstGeom prst="straightConnector1">
            <a:avLst/>
          </a:prstGeom>
          <a:ln w="38100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8644380" y="1331547"/>
            <a:ext cx="469770" cy="47381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8710610" y="930102"/>
            <a:ext cx="142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Kaons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9098974" y="6161587"/>
                <a:ext cx="2423612" cy="27699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  <m:sSub>
                            <m:sSubPr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𝑳𝑯𝑪𝒃</m:t>
                          </m:r>
                        </m:sub>
                      </m:sSub>
                      <m:r>
                        <a:rPr lang="fr-FR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𝟏𝟕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𝑴𝒆𝑽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974" y="6161587"/>
                <a:ext cx="2423612" cy="276999"/>
              </a:xfrm>
              <a:prstGeom prst="rect">
                <a:avLst/>
              </a:prstGeom>
              <a:blipFill>
                <a:blip r:embed="rId7"/>
                <a:stretch>
                  <a:fillRect l="-1008" t="-2222" r="-2015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9006366" y="5815861"/>
            <a:ext cx="1939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compared</a:t>
            </a:r>
            <a:r>
              <a:rPr lang="fr-FR" dirty="0" smtClean="0"/>
              <a:t> to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811" y="679538"/>
            <a:ext cx="7332771" cy="28664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826620" y="2616782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Bachelor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p</a:t>
            </a:r>
            <a:r>
              <a:rPr lang="fr-FR" dirty="0" smtClean="0"/>
              <a:t>/K)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08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404331" y="49223"/>
                <a:ext cx="5379358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B</a:t>
                </a:r>
                <a:r>
                  <a:rPr lang="fr-FR" sz="2400" b="1" baseline="-25000" dirty="0" smtClean="0"/>
                  <a:t>s</a:t>
                </a:r>
                <a:r>
                  <a:rPr lang="fr-FR" sz="2400" b="1" dirty="0" smtClean="0"/>
                  <a:t> </a:t>
                </a:r>
                <a:r>
                  <a:rPr lang="fr-FR" sz="2400" b="1" dirty="0" err="1" smtClean="0"/>
                  <a:t>Mixing</a:t>
                </a:r>
                <a:r>
                  <a:rPr lang="fr-FR" sz="2400" b="1" dirty="0" smtClean="0"/>
                  <a:t> </a:t>
                </a:r>
                <a:r>
                  <a:rPr lang="fr-FR" sz="2400" b="1" dirty="0" err="1" smtClean="0"/>
                  <a:t>Measurement</a:t>
                </a:r>
                <a:r>
                  <a:rPr lang="fr-FR" sz="2400" b="1" dirty="0" smtClean="0"/>
                  <a:t>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fr-FR" sz="2400" b="1" dirty="0" smtClean="0"/>
                  <a:t> 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331" y="49223"/>
                <a:ext cx="5379358" cy="461665"/>
              </a:xfrm>
              <a:prstGeom prst="rect">
                <a:avLst/>
              </a:prstGeom>
              <a:blipFill>
                <a:blip r:embed="rId3"/>
                <a:stretch>
                  <a:fillRect l="-1699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595171" y="6028440"/>
                <a:ext cx="8033931" cy="347403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l-G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𝑩𝒔</m:t>
                          </m:r>
                        </m:sub>
                      </m:sSub>
                      <m:sSub>
                        <m:sSubPr>
                          <m:ctrl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𝒔𝒕𝒂𝒕</m:t>
                          </m:r>
                        </m:sub>
                      </m:sSub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d>
                        <m:dPr>
                          <m:ctrlP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e>
                      </m:d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𝑷𝑫𝑮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fr-FR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fr-FR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  <m:r>
                        <a:rPr lang="fr-FR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sSup>
                        <m:sSupPr>
                          <m:ctrlP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171" y="6028440"/>
                <a:ext cx="8033931" cy="347403"/>
              </a:xfrm>
              <a:prstGeom prst="rect">
                <a:avLst/>
              </a:prstGeom>
              <a:blipFill>
                <a:blip r:embed="rId4"/>
                <a:stretch>
                  <a:fillRect b="-26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595171" y="6397657"/>
                <a:ext cx="2617640" cy="313932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l-G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sSub>
                        <m:sSubPr>
                          <m:ctrlPr>
                            <a:rPr lang="el-G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𝒔𝒕𝒂𝒕</m:t>
                          </m:r>
                        </m:sub>
                      </m:sSub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fr-FR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171" y="6397657"/>
                <a:ext cx="2617640" cy="313932"/>
              </a:xfrm>
              <a:prstGeom prst="rect">
                <a:avLst/>
              </a:prstGeom>
              <a:blipFill>
                <a:blip r:embed="rId5"/>
                <a:stretch>
                  <a:fillRect l="-920" b="-24138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100912" y="604679"/>
                <a:ext cx="1032205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/>
                  <a:t>Mean B flight distance </a:t>
                </a:r>
                <a14:m>
                  <m:oMath xmlns:m="http://schemas.openxmlformats.org/officeDocument/2006/math"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fr-FR" sz="2000" dirty="0" smtClean="0"/>
                  <a:t> 3000 </a:t>
                </a:r>
                <a:r>
                  <a:rPr lang="fr-FR" sz="2000" dirty="0" smtClean="0">
                    <a:latin typeface="Symbol" panose="05050102010706020507" pitchFamily="18" charset="2"/>
                  </a:rPr>
                  <a:t>m</a:t>
                </a:r>
                <a:r>
                  <a:rPr lang="fr-FR" sz="2000" dirty="0" smtClean="0"/>
                  <a:t>m</a:t>
                </a:r>
              </a:p>
              <a:p>
                <a:r>
                  <a:rPr lang="fr-FR" sz="2000" dirty="0"/>
                  <a:t>F</a:t>
                </a:r>
                <a:r>
                  <a:rPr lang="fr-FR" sz="2000" dirty="0" smtClean="0"/>
                  <a:t>light distance </a:t>
                </a:r>
                <a:r>
                  <a:rPr lang="fr-FR" sz="2000" dirty="0" err="1" smtClean="0"/>
                  <a:t>resolution</a:t>
                </a:r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fr-FR" sz="2000" dirty="0" smtClean="0"/>
                  <a:t> 20 µm (</a:t>
                </a:r>
                <a:r>
                  <a:rPr lang="fr-FR" sz="2000" dirty="0" err="1" smtClean="0"/>
                  <a:t>negligible</a:t>
                </a:r>
                <a:r>
                  <a:rPr lang="fr-FR" sz="2000" dirty="0" smtClean="0"/>
                  <a:t>) </a:t>
                </a:r>
                <a:r>
                  <a:rPr lang="fr-FR" sz="2000" dirty="0" smtClean="0">
                    <a:latin typeface="Wingdings 3" panose="05040102010807070707" pitchFamily="18" charset="2"/>
                  </a:rPr>
                  <a:t>a</a:t>
                </a:r>
                <a:r>
                  <a:rPr lang="fr-FR" sz="2000" dirty="0" smtClean="0"/>
                  <a:t> full simulation and vertex fit </a:t>
                </a:r>
                <a:r>
                  <a:rPr lang="fr-FR" sz="2000" dirty="0" err="1" smtClean="0"/>
                  <a:t>would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be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useful</a:t>
                </a:r>
                <a:endParaRPr lang="fr-FR" sz="2000" dirty="0" smtClean="0"/>
              </a:p>
              <a:p>
                <a:r>
                  <a:rPr lang="fr-FR" sz="2000" dirty="0" smtClean="0"/>
                  <a:t>Background </a:t>
                </a:r>
                <a:r>
                  <a:rPr lang="fr-FR" sz="2000" dirty="0" err="1" smtClean="0"/>
                  <a:t>mainly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combinatorics</a:t>
                </a:r>
                <a:r>
                  <a:rPr lang="fr-FR" sz="2000" dirty="0" smtClean="0"/>
                  <a:t> (</a:t>
                </a:r>
                <a:r>
                  <a:rPr lang="fr-FR" sz="2000" dirty="0" err="1" smtClean="0"/>
                  <a:t>very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small</a:t>
                </a:r>
                <a:r>
                  <a:rPr lang="fr-FR" sz="2000" dirty="0" smtClean="0"/>
                  <a:t>)</a:t>
                </a:r>
                <a:endParaRPr lang="fr-FR" sz="20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912" y="604679"/>
                <a:ext cx="10322056" cy="1015663"/>
              </a:xfrm>
              <a:prstGeom prst="rect">
                <a:avLst/>
              </a:prstGeom>
              <a:blipFill>
                <a:blip r:embed="rId7"/>
                <a:stretch>
                  <a:fillRect l="-650" t="-4192" b="-95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8" y="1639311"/>
            <a:ext cx="5852172" cy="438912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65" y="1617497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102674" y="105783"/>
                <a:ext cx="6035307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Measurement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fr-FR" sz="2400" b="1" dirty="0" smtClean="0"/>
                  <a:t> 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105783"/>
                <a:ext cx="6035307" cy="461665"/>
              </a:xfrm>
              <a:prstGeom prst="rect">
                <a:avLst/>
              </a:prstGeom>
              <a:blipFill>
                <a:blip r:embed="rId2"/>
                <a:stretch>
                  <a:fillRect l="-1616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7749467" y="2935271"/>
            <a:ext cx="4360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Tracking</a:t>
            </a:r>
            <a:r>
              <a:rPr lang="fr-FR" b="1" dirty="0" smtClean="0"/>
              <a:t> </a:t>
            </a:r>
            <a:r>
              <a:rPr lang="fr-FR" b="1" dirty="0" err="1" smtClean="0"/>
              <a:t>resolution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crucial</a:t>
            </a:r>
            <a:r>
              <a:rPr lang="fr-FR" b="1" dirty="0" smtClean="0"/>
              <a:t> to </a:t>
            </a:r>
            <a:r>
              <a:rPr lang="fr-FR" b="1" dirty="0" err="1" smtClean="0"/>
              <a:t>reduce</a:t>
            </a:r>
            <a:r>
              <a:rPr lang="fr-FR" b="1" dirty="0" smtClean="0"/>
              <a:t>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Combinatoric</a:t>
            </a:r>
            <a:r>
              <a:rPr lang="fr-FR" b="1" dirty="0" smtClean="0"/>
              <a:t> background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added</a:t>
            </a:r>
            <a:r>
              <a:rPr lang="fr-FR" b="1" dirty="0" smtClean="0"/>
              <a:t> (</a:t>
            </a:r>
            <a:r>
              <a:rPr lang="fr-FR" b="1" dirty="0" err="1" smtClean="0"/>
              <a:t>expected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relatively</a:t>
            </a:r>
            <a:r>
              <a:rPr lang="fr-FR" b="1" dirty="0" smtClean="0"/>
              <a:t> </a:t>
            </a:r>
            <a:r>
              <a:rPr lang="fr-FR" b="1" dirty="0" err="1" smtClean="0"/>
              <a:t>small</a:t>
            </a:r>
            <a:r>
              <a:rPr lang="fr-FR" b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A </a:t>
            </a:r>
            <a:r>
              <a:rPr lang="fr-FR" b="1" dirty="0" err="1"/>
              <a:t>modest</a:t>
            </a:r>
            <a:r>
              <a:rPr lang="fr-FR" b="1" dirty="0"/>
              <a:t> </a:t>
            </a:r>
            <a:r>
              <a:rPr lang="fr-FR" b="1" dirty="0" err="1"/>
              <a:t>PId</a:t>
            </a:r>
            <a:r>
              <a:rPr lang="fr-FR" b="1" dirty="0"/>
              <a:t> (</a:t>
            </a:r>
            <a:r>
              <a:rPr lang="fr-FR" b="1" dirty="0" err="1"/>
              <a:t>ToF</a:t>
            </a:r>
            <a:r>
              <a:rPr lang="fr-FR" b="1" dirty="0"/>
              <a:t> + </a:t>
            </a:r>
            <a:r>
              <a:rPr lang="fr-FR" b="1" dirty="0" err="1"/>
              <a:t>dE</a:t>
            </a:r>
            <a:r>
              <a:rPr lang="fr-FR" b="1" dirty="0"/>
              <a:t>/dx) </a:t>
            </a:r>
            <a:r>
              <a:rPr lang="fr-FR" b="1" dirty="0" err="1"/>
              <a:t>enough</a:t>
            </a:r>
            <a:r>
              <a:rPr lang="fr-FR" b="1" dirty="0"/>
              <a:t> (</a:t>
            </a:r>
            <a:r>
              <a:rPr lang="fr-FR" b="1" dirty="0" err="1"/>
              <a:t>see</a:t>
            </a:r>
            <a:r>
              <a:rPr lang="fr-FR" b="1" dirty="0"/>
              <a:t> </a:t>
            </a:r>
            <a:r>
              <a:rPr lang="fr-FR" b="1" dirty="0" err="1"/>
              <a:t>later</a:t>
            </a:r>
            <a:r>
              <a:rPr lang="fr-FR" b="1" dirty="0" smtClean="0"/>
              <a:t>)</a:t>
            </a:r>
            <a:endParaRPr lang="fr-FR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936"/>
            <a:ext cx="7655199" cy="574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50448" y="5979366"/>
                <a:ext cx="6917663" cy="4308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𝐶𝐾𝑀</m:t>
                              </m:r>
                            </m:sub>
                          </m:sSub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≈5×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𝑠𝑡𝑎𝑡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 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448" y="5979366"/>
                <a:ext cx="6917663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50448" y="5517815"/>
                <a:ext cx="4065985" cy="4308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≈3.2×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𝑠𝑡𝑎𝑡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 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448" y="5517815"/>
                <a:ext cx="4065985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568111" y="5979366"/>
                <a:ext cx="3467616" cy="4308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≈0.4° 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𝑠𝑡𝑎𝑡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 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8111" y="5979366"/>
                <a:ext cx="3467616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102674" y="30368"/>
                <a:ext cx="6035307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Measurement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fr-FR" sz="2400" b="1" dirty="0" smtClean="0"/>
                  <a:t> 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30368"/>
                <a:ext cx="6035307" cy="461665"/>
              </a:xfrm>
              <a:prstGeom prst="rect">
                <a:avLst/>
              </a:prstGeom>
              <a:blipFill>
                <a:blip r:embed="rId7"/>
                <a:stretch>
                  <a:fillRect l="-1616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870870" y="422482"/>
                <a:ext cx="2470613" cy="968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𝐿𝑑𝑡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=150 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870" y="422482"/>
                <a:ext cx="2470613" cy="96872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190950" y="668576"/>
                <a:ext cx="2874120" cy="476541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PDG: </a:t>
                </a:r>
                <a14:m>
                  <m:oMath xmlns:m="http://schemas.openxmlformats.org/officeDocument/2006/math"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(71.1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−5.3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+4.6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)°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950" y="668576"/>
                <a:ext cx="2874120" cy="476541"/>
              </a:xfrm>
              <a:prstGeom prst="rect">
                <a:avLst/>
              </a:prstGeom>
              <a:blipFill>
                <a:blip r:embed="rId9"/>
                <a:stretch>
                  <a:fillRect l="-2725" t="-3571" b="-22619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22940" y="6428082"/>
                <a:ext cx="11469230" cy="4244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/>
                  <a:t>Potential to </a:t>
                </a:r>
                <a:r>
                  <a:rPr lang="fr-FR" sz="2000" dirty="0" err="1" smtClean="0"/>
                  <a:t>increase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statistics</a:t>
                </a:r>
                <a:r>
                  <a:rPr lang="fr-FR" sz="2000" dirty="0" smtClean="0"/>
                  <a:t> by factor 4-5 </a:t>
                </a:r>
                <a:r>
                  <a:rPr lang="fr-FR" sz="2000" dirty="0" err="1" smtClean="0"/>
                  <a:t>with</a:t>
                </a:r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∗0</m:t>
                        </m:r>
                      </m:sup>
                    </m:sSup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…</m:t>
                    </m:r>
                  </m:oMath>
                </a14:m>
                <a:r>
                  <a:rPr lang="fr-FR" sz="2000" dirty="0" smtClean="0"/>
                  <a:t> but background </a:t>
                </a:r>
                <a:r>
                  <a:rPr lang="fr-FR" sz="2000" dirty="0" err="1" smtClean="0"/>
                  <a:t>needs</a:t>
                </a:r>
                <a:r>
                  <a:rPr lang="fr-FR" sz="2000" dirty="0" smtClean="0"/>
                  <a:t> to </a:t>
                </a:r>
                <a:r>
                  <a:rPr lang="fr-FR" sz="2000" dirty="0" err="1" smtClean="0"/>
                  <a:t>be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studied</a:t>
                </a:r>
                <a:r>
                  <a:rPr lang="fr-FR" sz="2000" dirty="0" smtClean="0"/>
                  <a:t> </a:t>
                </a:r>
                <a:endParaRPr lang="fr-FR" sz="20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40" y="6428082"/>
                <a:ext cx="11469230" cy="424475"/>
              </a:xfrm>
              <a:prstGeom prst="rect">
                <a:avLst/>
              </a:prstGeom>
              <a:blipFill>
                <a:blip r:embed="rId10"/>
                <a:stretch>
                  <a:fillRect l="-531" t="-1429" b="-2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4747"/>
            <a:ext cx="5852172" cy="43891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93" y="1175781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4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992746" y="20378"/>
                <a:ext cx="8219430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Measurement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𝝍𝝓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sz="2400" b="1" dirty="0" smtClean="0"/>
                  <a:t> 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746" y="20378"/>
                <a:ext cx="8219430" cy="461665"/>
              </a:xfrm>
              <a:prstGeom prst="rect">
                <a:avLst/>
              </a:prstGeom>
              <a:blipFill>
                <a:blip r:embed="rId2"/>
                <a:stretch>
                  <a:fillRect l="-1187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790238" y="756920"/>
                <a:ext cx="9421938" cy="4308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800" b="0" dirty="0" smtClean="0">
                    <a:ea typeface="Cambria Math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fr-F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fr-F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:</m:t>
                    </m:r>
                    <m:r>
                      <a:rPr lang="fr-F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𝐶𝐾𝑀</m:t>
                            </m:r>
                          </m:sub>
                        </m:sSub>
                      </m:e>
                    </m:d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)≲0.4° (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𝑠𝑡𝑎𝑡</m:t>
                    </m:r>
                    <m:r>
                      <a:rPr lang="fr-F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 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38" y="756920"/>
                <a:ext cx="9421938" cy="430887"/>
              </a:xfrm>
              <a:prstGeom prst="rect">
                <a:avLst/>
              </a:prstGeom>
              <a:blipFill>
                <a:blip r:embed="rId3"/>
                <a:stretch>
                  <a:fillRect l="-2330" t="-23944" b="-50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790238" y="1435707"/>
            <a:ext cx="6655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To </a:t>
            </a:r>
            <a:r>
              <a:rPr lang="fr-FR" sz="2400" dirty="0" err="1" smtClean="0"/>
              <a:t>take</a:t>
            </a:r>
            <a:r>
              <a:rPr lang="fr-FR" sz="2400" dirty="0" smtClean="0"/>
              <a:t> </a:t>
            </a:r>
            <a:r>
              <a:rPr lang="fr-FR" sz="2400" dirty="0" err="1" smtClean="0"/>
              <a:t>advantage</a:t>
            </a:r>
            <a:r>
              <a:rPr lang="fr-FR" sz="2400" dirty="0" smtClean="0"/>
              <a:t> of the full </a:t>
            </a:r>
            <a:r>
              <a:rPr lang="fr-FR" sz="2400" dirty="0" err="1" smtClean="0"/>
              <a:t>sensitivity</a:t>
            </a:r>
            <a:r>
              <a:rPr lang="fr-FR" sz="2400" dirty="0" smtClean="0"/>
              <a:t> , </a:t>
            </a:r>
            <a:r>
              <a:rPr lang="fr-FR" sz="2400" dirty="0" smtClean="0">
                <a:latin typeface="Symbol" panose="05050102010706020507" pitchFamily="18" charset="2"/>
              </a:rPr>
              <a:t>b</a:t>
            </a:r>
            <a:r>
              <a:rPr lang="fr-FR" sz="2400" baseline="-25000" dirty="0" smtClean="0"/>
              <a:t>s</a:t>
            </a:r>
            <a:r>
              <a:rPr lang="fr-FR" sz="2400" dirty="0" smtClean="0"/>
              <a:t> </a:t>
            </a:r>
            <a:r>
              <a:rPr lang="fr-FR" sz="2400" dirty="0" err="1" smtClean="0"/>
              <a:t>needed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790238" y="2045338"/>
                <a:ext cx="2578847" cy="4308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800" b="0" dirty="0" smtClean="0">
                    <a:ea typeface="Cambria Math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8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fr-FR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𝝍𝝓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38" y="2045338"/>
                <a:ext cx="2578847" cy="430887"/>
              </a:xfrm>
              <a:prstGeom prst="rect">
                <a:avLst/>
              </a:prstGeom>
              <a:blipFill>
                <a:blip r:embed="rId4"/>
                <a:stretch>
                  <a:fillRect l="-8511" t="-24286" b="-5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555309" y="2029948"/>
                <a:ext cx="25222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5309" y="2029948"/>
                <a:ext cx="2522294" cy="461665"/>
              </a:xfrm>
              <a:prstGeom prst="rect">
                <a:avLst/>
              </a:prstGeom>
              <a:blipFill>
                <a:blip r:embed="rId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2" y="2624189"/>
            <a:ext cx="5256076" cy="3942056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H="1">
            <a:off x="2158738" y="4234592"/>
            <a:ext cx="526332" cy="205433"/>
          </a:xfrm>
          <a:prstGeom prst="straightConnector1">
            <a:avLst/>
          </a:prstGeom>
          <a:ln w="38100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281530" y="3833147"/>
            <a:ext cx="1424236" cy="369332"/>
          </a:xfrm>
          <a:prstGeom prst="rect">
            <a:avLst/>
          </a:prstGeom>
          <a:noFill/>
          <a:ln>
            <a:solidFill>
              <a:srgbClr val="FF66CC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Kaons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3102674" y="5153678"/>
            <a:ext cx="469770" cy="47381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168904" y="4752233"/>
            <a:ext cx="17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muons </a:t>
            </a:r>
            <a:r>
              <a:rPr lang="fr-FR" dirty="0" err="1" smtClean="0"/>
              <a:t>from</a:t>
            </a:r>
            <a:r>
              <a:rPr lang="fr-FR" dirty="0" smtClean="0"/>
              <a:t> J/</a:t>
            </a:r>
            <a:r>
              <a:rPr lang="fr-FR" dirty="0" smtClean="0">
                <a:latin typeface="Symbol" panose="05050102010706020507" pitchFamily="18" charset="2"/>
              </a:rPr>
              <a:t>y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154" y="2709030"/>
            <a:ext cx="5046833" cy="3785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9507398" y="4234592"/>
                <a:ext cx="1962589" cy="3217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sub>
                          </m:sSub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𝑴𝒆𝑽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7398" y="4234592"/>
                <a:ext cx="1962589" cy="321755"/>
              </a:xfrm>
              <a:prstGeom prst="rect">
                <a:avLst/>
              </a:prstGeom>
              <a:blipFill>
                <a:blip r:embed="rId8"/>
                <a:stretch>
                  <a:fillRect l="-1242" r="-2484" b="-26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080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25863" y="6083064"/>
                <a:ext cx="10913565" cy="4308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𝐶𝐾𝑀</m:t>
                              </m:r>
                            </m:sub>
                          </m:sSub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≈1.2 ×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≅</m:t>
                      </m:r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3.4°×</m:t>
                      </m:r>
                      <m:sSup>
                        <m:s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𝑠𝑡𝑎𝑡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 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863" y="6083064"/>
                <a:ext cx="1091356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687397" y="30438"/>
                <a:ext cx="8150501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smtClean="0"/>
                  <a:t>Measurement of CP violation </a:t>
                </a:r>
                <a:r>
                  <a:rPr lang="fr-FR" sz="2400" b="1" dirty="0" err="1" smtClean="0"/>
                  <a:t>with</a:t>
                </a:r>
                <a:r>
                  <a:rPr lang="fr-FR" sz="24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𝝍𝝓</m:t>
                    </m:r>
                    <m:r>
                      <a:rPr lang="fr-F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7397" y="30438"/>
                <a:ext cx="8150501" cy="461665"/>
              </a:xfrm>
              <a:prstGeom prst="rect">
                <a:avLst/>
              </a:prstGeom>
              <a:blipFill>
                <a:blip r:embed="rId3"/>
                <a:stretch>
                  <a:fillRect l="-1197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687397" y="1382173"/>
                <a:ext cx="17679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Should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den>
                    </m:f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7397" y="1382173"/>
                <a:ext cx="1767984" cy="369332"/>
              </a:xfrm>
              <a:prstGeom prst="rect">
                <a:avLst/>
              </a:prstGeom>
              <a:blipFill>
                <a:blip r:embed="rId10"/>
                <a:stretch>
                  <a:fillRect l="-3103" t="-118333" r="-4138" b="-18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4750876"/>
                  </p:ext>
                </p:extLst>
              </p:nvPr>
            </p:nvGraphicFramePr>
            <p:xfrm>
              <a:off x="7772479" y="1822151"/>
              <a:ext cx="4058160" cy="18366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2474">
                      <a:extLst>
                        <a:ext uri="{9D8B030D-6E8A-4147-A177-3AD203B41FA5}">
                          <a16:colId xmlns:a16="http://schemas.microsoft.com/office/drawing/2014/main" val="3556144091"/>
                        </a:ext>
                      </a:extLst>
                    </a:gridCol>
                    <a:gridCol w="2092750">
                      <a:extLst>
                        <a:ext uri="{9D8B030D-6E8A-4147-A177-3AD203B41FA5}">
                          <a16:colId xmlns:a16="http://schemas.microsoft.com/office/drawing/2014/main" val="2872777760"/>
                        </a:ext>
                      </a:extLst>
                    </a:gridCol>
                    <a:gridCol w="1102936">
                      <a:extLst>
                        <a:ext uri="{9D8B030D-6E8A-4147-A177-3AD203B41FA5}">
                          <a16:colId xmlns:a16="http://schemas.microsoft.com/office/drawing/2014/main" val="674529647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PDG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8432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fr-FR" sz="2400" b="1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𝟓𝟐𝟕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𝟎𝟎𝟖</m:t>
                                </m:r>
                              </m:oMath>
                            </m:oMathPara>
                          </a14:m>
                          <a:endParaRPr lang="fr-FR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+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02471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 smtClean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0.228</m:t>
                                </m:r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fr-FR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0.007</m:t>
                                </m:r>
                              </m:oMath>
                            </m:oMathPara>
                          </a14:m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+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12882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l-GR" sz="24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fr-F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i="1" baseline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oMath>
                            </m:oMathPara>
                          </a14:m>
                          <a:endParaRPr lang="fr-FR" sz="2400" dirty="0" smtClean="0">
                            <a:solidFill>
                              <a:schemeClr val="tx1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0.245</m:t>
                                </m:r>
                                <m:r>
                                  <a:rPr lang="fr-F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fr-FR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0.004</m:t>
                                </m:r>
                              </m:oMath>
                            </m:oMathPara>
                          </a14:m>
                          <a:endParaRPr lang="fr-FR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48322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4750876"/>
                  </p:ext>
                </p:extLst>
              </p:nvPr>
            </p:nvGraphicFramePr>
            <p:xfrm>
              <a:off x="7772479" y="1822151"/>
              <a:ext cx="4058160" cy="18366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2474">
                      <a:extLst>
                        <a:ext uri="{9D8B030D-6E8A-4147-A177-3AD203B41FA5}">
                          <a16:colId xmlns:a16="http://schemas.microsoft.com/office/drawing/2014/main" val="3556144091"/>
                        </a:ext>
                      </a:extLst>
                    </a:gridCol>
                    <a:gridCol w="2092750">
                      <a:extLst>
                        <a:ext uri="{9D8B030D-6E8A-4147-A177-3AD203B41FA5}">
                          <a16:colId xmlns:a16="http://schemas.microsoft.com/office/drawing/2014/main" val="2872777760"/>
                        </a:ext>
                      </a:extLst>
                    </a:gridCol>
                    <a:gridCol w="1102936">
                      <a:extLst>
                        <a:ext uri="{9D8B030D-6E8A-4147-A177-3AD203B41FA5}">
                          <a16:colId xmlns:a16="http://schemas.microsoft.com/office/drawing/2014/main" val="674529647"/>
                        </a:ext>
                      </a:extLst>
                    </a:gridCol>
                  </a:tblGrid>
                  <a:tr h="4572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PDG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843275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408" t="-107895" r="-370423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1983" t="-107895" r="-53353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+</a:t>
                          </a:r>
                          <a:endParaRPr lang="fr-FR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0247179"/>
                      </a:ext>
                    </a:extLst>
                  </a:tr>
                  <a:tr h="46507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408" t="-205195" r="-370423" b="-1259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1983" t="-205195" r="-53353" b="-1259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+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128826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1408" t="-313333" r="-370423" b="-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41983" t="-313333" r="-53353" b="-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dirty="0" smtClean="0">
                              <a:solidFill>
                                <a:schemeClr val="tx1"/>
                              </a:solidFill>
                            </a:rPr>
                            <a:t>CP = -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483220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653862" y="1405611"/>
                <a:ext cx="3323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However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for</m:t>
                    </m:r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24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𝜓𝜙</m:t>
                    </m:r>
                  </m:oMath>
                </a14:m>
                <a:endParaRPr lang="fr-FR" sz="2400" dirty="0" smtClean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862" y="1405611"/>
                <a:ext cx="3323730" cy="461665"/>
              </a:xfrm>
              <a:prstGeom prst="rect">
                <a:avLst/>
              </a:prstGeom>
              <a:blipFill>
                <a:blip r:embed="rId12"/>
                <a:stretch>
                  <a:fillRect l="-2936" t="-10667" r="-734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7485000" y="4234682"/>
            <a:ext cx="4149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Angular</a:t>
            </a:r>
            <a:r>
              <a:rPr lang="fr-FR" sz="2400" dirty="0" smtClean="0"/>
              <a:t> </a:t>
            </a:r>
            <a:r>
              <a:rPr lang="fr-FR" sz="2400" dirty="0" err="1" smtClean="0"/>
              <a:t>analysis</a:t>
            </a:r>
            <a:r>
              <a:rPr lang="fr-FR" sz="2400" dirty="0" smtClean="0"/>
              <a:t> </a:t>
            </a:r>
            <a:r>
              <a:rPr lang="fr-FR" sz="2400" dirty="0" err="1" smtClean="0"/>
              <a:t>required</a:t>
            </a:r>
            <a:r>
              <a:rPr lang="fr-FR" sz="2400" dirty="0" smtClean="0"/>
              <a:t> (</a:t>
            </a:r>
            <a:r>
              <a:rPr lang="fr-FR" sz="2400" dirty="0" err="1" smtClean="0"/>
              <a:t>tbd</a:t>
            </a:r>
            <a:r>
              <a:rPr lang="fr-FR" sz="2400" dirty="0" smtClean="0"/>
              <a:t>)</a:t>
            </a:r>
          </a:p>
          <a:p>
            <a:r>
              <a:rPr lang="fr-FR" sz="2400" dirty="0" err="1" smtClean="0"/>
              <a:t>Otherwise</a:t>
            </a:r>
            <a:r>
              <a:rPr lang="fr-FR" sz="2400" dirty="0" smtClean="0"/>
              <a:t> </a:t>
            </a:r>
            <a:r>
              <a:rPr lang="fr-FR" sz="2400" dirty="0" err="1" smtClean="0"/>
              <a:t>additional</a:t>
            </a:r>
            <a:r>
              <a:rPr lang="fr-FR" sz="2400" dirty="0" smtClean="0"/>
              <a:t> dilution factor ~0.5  </a:t>
            </a:r>
          </a:p>
          <a:p>
            <a:r>
              <a:rPr lang="fr-FR" sz="2400" dirty="0" err="1" smtClean="0"/>
              <a:t>Slightly</a:t>
            </a:r>
            <a:r>
              <a:rPr lang="fr-FR" sz="2400" dirty="0" smtClean="0"/>
              <a:t> </a:t>
            </a:r>
            <a:r>
              <a:rPr lang="fr-FR" sz="2400" dirty="0" err="1" smtClean="0"/>
              <a:t>reduced</a:t>
            </a:r>
            <a:r>
              <a:rPr lang="fr-FR" sz="2400" dirty="0" smtClean="0"/>
              <a:t> </a:t>
            </a:r>
            <a:r>
              <a:rPr lang="fr-FR" sz="2400" dirty="0" err="1" smtClean="0"/>
              <a:t>sensitivity</a:t>
            </a:r>
            <a:r>
              <a:rPr lang="fr-FR" sz="2400" dirty="0" smtClean="0"/>
              <a:t> 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9815448" y="55941"/>
                <a:ext cx="21055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CKM</m:t>
                    </m:r>
                    <m: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1°</m:t>
                    </m:r>
                  </m:oMath>
                </a14:m>
                <a:r>
                  <a:rPr lang="fr-FR" sz="2400" dirty="0" smtClean="0"/>
                  <a:t> </a:t>
                </a:r>
                <a:endParaRPr lang="fr-FR" sz="2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5448" y="55941"/>
                <a:ext cx="2105513" cy="461665"/>
              </a:xfrm>
              <a:prstGeom prst="rect">
                <a:avLst/>
              </a:prstGeom>
              <a:blipFill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668523" y="703798"/>
                <a:ext cx="3451586" cy="461665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fr-FR" sz="2400" dirty="0" smtClean="0"/>
                  <a:t>PDG: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 panose="02040503050406030204" pitchFamily="18" charset="0"/>
                          </a:rPr>
                          <m:t>0.60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±0.89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523" y="703798"/>
                <a:ext cx="3451586" cy="461665"/>
              </a:xfrm>
              <a:prstGeom prst="rect">
                <a:avLst/>
              </a:prstGeom>
              <a:blipFill>
                <a:blip r:embed="rId15"/>
                <a:stretch>
                  <a:fillRect l="-2098" t="-6098" b="-23171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7288794" y="3735723"/>
                <a:ext cx="4345998" cy="481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In HQS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fr-FR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fr-FR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400" dirty="0" smtClean="0">
                    <a:latin typeface="Wingdings 3" panose="05040102010807070707" pitchFamily="18" charset="2"/>
                  </a:rPr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p>
                        <m:r>
                          <a:rPr lang="fr-FR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𝑚𝑖𝑥</m:t>
                        </m:r>
                      </m:sup>
                    </m:sSup>
                    <m:r>
                      <a:rPr lang="fr-FR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fr-FR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fr-FR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𝑚𝑖𝑥</m:t>
                        </m:r>
                      </m:sup>
                    </m:sSubSup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794" y="3735723"/>
                <a:ext cx="4345998" cy="481863"/>
              </a:xfrm>
              <a:prstGeom prst="rect">
                <a:avLst/>
              </a:prstGeom>
              <a:blipFill>
                <a:blip r:embed="rId16"/>
                <a:stretch>
                  <a:fillRect l="-2244" t="-7595" b="-278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43" y="1691492"/>
            <a:ext cx="5852172" cy="438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712032" y="3752435"/>
                <a:ext cx="2470613" cy="968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𝐿𝑑𝑡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=150 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032" y="3752435"/>
                <a:ext cx="2470613" cy="96872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79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2479</TotalTime>
  <Words>1929</Words>
  <Application>Microsoft Office PowerPoint</Application>
  <PresentationFormat>Grand écran</PresentationFormat>
  <Paragraphs>157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240</cp:revision>
  <dcterms:created xsi:type="dcterms:W3CDTF">2019-09-27T09:26:33Z</dcterms:created>
  <dcterms:modified xsi:type="dcterms:W3CDTF">2020-07-02T09:30:00Z</dcterms:modified>
</cp:coreProperties>
</file>