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81" r:id="rId3"/>
    <p:sldId id="284" r:id="rId4"/>
    <p:sldId id="275" r:id="rId5"/>
    <p:sldId id="292" r:id="rId6"/>
    <p:sldId id="276" r:id="rId7"/>
    <p:sldId id="285" r:id="rId8"/>
    <p:sldId id="297" r:id="rId9"/>
    <p:sldId id="289" r:id="rId10"/>
    <p:sldId id="290" r:id="rId11"/>
    <p:sldId id="291" r:id="rId12"/>
    <p:sldId id="260" r:id="rId13"/>
    <p:sldId id="286" r:id="rId14"/>
    <p:sldId id="279" r:id="rId15"/>
    <p:sldId id="298" r:id="rId16"/>
    <p:sldId id="287" r:id="rId17"/>
    <p:sldId id="278" r:id="rId18"/>
    <p:sldId id="288" r:id="rId19"/>
    <p:sldId id="266" r:id="rId20"/>
    <p:sldId id="294" r:id="rId21"/>
    <p:sldId id="295" r:id="rId22"/>
    <p:sldId id="296" r:id="rId23"/>
    <p:sldId id="293" r:id="rId24"/>
    <p:sldId id="282" r:id="rId25"/>
    <p:sldId id="265" r:id="rId26"/>
    <p:sldId id="267" r:id="rId27"/>
    <p:sldId id="270" r:id="rId28"/>
    <p:sldId id="271" r:id="rId29"/>
    <p:sldId id="268" r:id="rId30"/>
    <p:sldId id="269" r:id="rId31"/>
    <p:sldId id="272" r:id="rId32"/>
    <p:sldId id="273" r:id="rId33"/>
    <p:sldId id="274" r:id="rId3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1648" y="-10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CC84B-42AD-E640-AAF1-2EA227699648}" type="datetimeFigureOut">
              <a:rPr lang="en-US" smtClean="0"/>
              <a:t>10.06.20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B9891-431D-0B43-90AB-CBE4CE674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703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D055C-ECA6-1546-B176-680D24D40BEA}" type="datetimeFigureOut">
              <a:rPr lang="en-US" smtClean="0"/>
              <a:t>10.06.20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65AD7-14A8-2844-B1A8-A292A14ED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41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5A324D-A417-694D-9693-341B5862FDC7}" type="slidenum">
              <a:rPr lang="it-IT"/>
              <a:pPr/>
              <a:t>19</a:t>
            </a:fld>
            <a:endParaRPr lang="it-IT"/>
          </a:p>
        </p:txBody>
      </p:sp>
      <p:sp>
        <p:nvSpPr>
          <p:cNvPr id="174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E62917-4FD7-FC41-AF06-32FB7273340E}" type="slidenum">
              <a:rPr lang="it-IT"/>
              <a:pPr/>
              <a:t>30</a:t>
            </a:fld>
            <a:endParaRPr lang="it-IT"/>
          </a:p>
        </p:txBody>
      </p:sp>
      <p:sp>
        <p:nvSpPr>
          <p:cNvPr id="204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5A3870-F0E9-6645-8F16-A4544E5E1E4B}" type="slidenum">
              <a:rPr lang="it-IT"/>
              <a:pPr/>
              <a:t>31</a:t>
            </a:fld>
            <a:endParaRPr lang="it-IT"/>
          </a:p>
        </p:txBody>
      </p:sp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4D16FB-CC7C-8242-A9A9-E49334C72915}" type="slidenum">
              <a:rPr lang="it-IT"/>
              <a:pPr/>
              <a:t>32</a:t>
            </a:fld>
            <a:endParaRPr lang="it-IT"/>
          </a:p>
        </p:txBody>
      </p:sp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A74F12-5695-AC4E-8BDA-E750B52FE2F7}" type="slidenum">
              <a:rPr lang="it-IT"/>
              <a:pPr/>
              <a:t>33</a:t>
            </a:fld>
            <a:endParaRPr lang="it-IT"/>
          </a:p>
        </p:txBody>
      </p:sp>
      <p:sp>
        <p:nvSpPr>
          <p:cNvPr id="256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C6ADFB-08E3-A944-9FB4-DD8F4B0C28FE}" type="slidenum">
              <a:rPr lang="it-IT"/>
              <a:pPr/>
              <a:t>20</a:t>
            </a:fld>
            <a:endParaRPr lang="it-IT"/>
          </a:p>
        </p:txBody>
      </p:sp>
      <p:sp>
        <p:nvSpPr>
          <p:cNvPr id="61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4F03F1-1012-974B-8ADA-B8B2C44BAA39}" type="slidenum">
              <a:rPr lang="it-IT"/>
              <a:pPr/>
              <a:t>21</a:t>
            </a:fld>
            <a:endParaRPr lang="it-IT"/>
          </a:p>
        </p:txBody>
      </p:sp>
      <p:sp>
        <p:nvSpPr>
          <p:cNvPr id="71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00EFD6-B929-EA47-80F5-B472B1C7AA65}" type="slidenum">
              <a:rPr lang="it-IT"/>
              <a:pPr/>
              <a:t>22</a:t>
            </a:fld>
            <a:endParaRPr lang="it-IT"/>
          </a:p>
        </p:txBody>
      </p:sp>
      <p:sp>
        <p:nvSpPr>
          <p:cNvPr id="81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81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BA5E36-6665-A349-8360-19B79213677B}" type="slidenum">
              <a:rPr lang="it-IT"/>
              <a:pPr/>
              <a:t>25</a:t>
            </a:fld>
            <a:endParaRPr lang="it-IT"/>
          </a:p>
        </p:txBody>
      </p:sp>
      <p:sp>
        <p:nvSpPr>
          <p:cNvPr id="163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9D6EDF-EDFE-144B-88C1-43CEABB15662}" type="slidenum">
              <a:rPr lang="it-IT"/>
              <a:pPr/>
              <a:t>26</a:t>
            </a:fld>
            <a:endParaRPr lang="it-IT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3C1277-0911-474F-89D4-8D3A396B3246}" type="slidenum">
              <a:rPr lang="it-IT"/>
              <a:pPr/>
              <a:t>27</a:t>
            </a:fld>
            <a:endParaRPr lang="it-IT"/>
          </a:p>
        </p:txBody>
      </p:sp>
      <p:sp>
        <p:nvSpPr>
          <p:cNvPr id="215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A978A46-CBD8-2043-AD0C-5219030C4871}" type="slidenum">
              <a:rPr lang="it-IT"/>
              <a:pPr/>
              <a:t>28</a:t>
            </a:fld>
            <a:endParaRPr lang="it-IT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8E315A-D31D-1045-A922-F7A41241FD63}" type="slidenum">
              <a:rPr lang="it-IT"/>
              <a:pPr/>
              <a:t>29</a:t>
            </a:fld>
            <a:endParaRPr lang="it-IT"/>
          </a:p>
        </p:txBody>
      </p:sp>
      <p:sp>
        <p:nvSpPr>
          <p:cNvPr id="194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7388" y="695325"/>
            <a:ext cx="54832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>
            <a:lvl1pPr>
              <a:defRPr sz="3600" b="1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42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4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98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507" y="477651"/>
            <a:ext cx="7673628" cy="8616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4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6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9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08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02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0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5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1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6574"/>
            <a:ext cx="8229600" cy="720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Mintacím</a:t>
            </a:r>
            <a:r>
              <a:rPr lang="en-US" dirty="0"/>
              <a:t> </a:t>
            </a:r>
            <a:r>
              <a:rPr lang="en-US" dirty="0" err="1"/>
              <a:t>szerkesztése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37948"/>
            <a:ext cx="8229600" cy="443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Mintaszöveg</a:t>
            </a:r>
            <a:r>
              <a:rPr lang="en-US" dirty="0"/>
              <a:t> </a:t>
            </a:r>
            <a:r>
              <a:rPr lang="en-US" dirty="0" err="1"/>
              <a:t>szerkesztése</a:t>
            </a:r>
            <a:endParaRPr lang="en-US" dirty="0"/>
          </a:p>
          <a:p>
            <a:pPr lvl="1"/>
            <a:r>
              <a:rPr lang="en-US" dirty="0" err="1"/>
              <a:t>Második</a:t>
            </a:r>
            <a:r>
              <a:rPr lang="en-US" dirty="0"/>
              <a:t> </a:t>
            </a:r>
            <a:r>
              <a:rPr lang="en-US" dirty="0" err="1"/>
              <a:t>szint</a:t>
            </a:r>
            <a:endParaRPr lang="en-US" dirty="0"/>
          </a:p>
          <a:p>
            <a:pPr lvl="2"/>
            <a:r>
              <a:rPr lang="en-US" dirty="0" err="1"/>
              <a:t>Harmadik</a:t>
            </a:r>
            <a:r>
              <a:rPr lang="en-US" dirty="0"/>
              <a:t> </a:t>
            </a:r>
            <a:r>
              <a:rPr lang="en-US" dirty="0" err="1"/>
              <a:t>szint</a:t>
            </a:r>
            <a:endParaRPr lang="en-US" dirty="0"/>
          </a:p>
          <a:p>
            <a:pPr lvl="3"/>
            <a:r>
              <a:rPr lang="en-US" dirty="0" err="1"/>
              <a:t>Negyedik</a:t>
            </a:r>
            <a:r>
              <a:rPr lang="en-US" dirty="0"/>
              <a:t> </a:t>
            </a:r>
            <a:r>
              <a:rPr lang="en-US" dirty="0" err="1"/>
              <a:t>szint</a:t>
            </a:r>
            <a:endParaRPr lang="en-US" dirty="0"/>
          </a:p>
          <a:p>
            <a:pPr lvl="4"/>
            <a:r>
              <a:rPr lang="en-US" dirty="0" err="1"/>
              <a:t>Ötödik</a:t>
            </a:r>
            <a:r>
              <a:rPr lang="en-US" dirty="0"/>
              <a:t> </a:t>
            </a:r>
            <a:r>
              <a:rPr lang="en-US" dirty="0" err="1"/>
              <a:t>szint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09337" y="5498042"/>
            <a:ext cx="2087563" cy="218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 smtClean="0">
                <a:cs typeface="+mn-cs"/>
              </a:defRPr>
            </a:lvl1pPr>
          </a:lstStyle>
          <a:p>
            <a:r>
              <a:rPr lang="en-US" smtClean="0"/>
              <a:t>11. June 2020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37" y="5498042"/>
            <a:ext cx="2895600" cy="216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cs typeface="+mn-cs"/>
              </a:defRPr>
            </a:lvl1pPr>
          </a:lstStyle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498042"/>
            <a:ext cx="2133600" cy="216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cs typeface="+mn-cs"/>
              </a:defRPr>
            </a:lvl1pPr>
          </a:lstStyle>
          <a:p>
            <a:fld id="{BE04AD23-C4AB-4D47-859F-CF75F8F9E4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GE1/1 services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Zoltan</a:t>
            </a:r>
            <a:r>
              <a:rPr lang="en-US" dirty="0" smtClean="0"/>
              <a:t> SZILLASI</a:t>
            </a:r>
          </a:p>
          <a:p>
            <a:r>
              <a:rPr lang="en-US" dirty="0" smtClean="0"/>
              <a:t>11. June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03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8315402"/>
              </p:ext>
            </p:extLst>
          </p:nvPr>
        </p:nvGraphicFramePr>
        <p:xfrm>
          <a:off x="5138272" y="591594"/>
          <a:ext cx="2740215" cy="50823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043"/>
                <a:gridCol w="548043"/>
                <a:gridCol w="548043"/>
                <a:gridCol w="548043"/>
                <a:gridCol w="548043"/>
              </a:tblGrid>
              <a:tr h="286243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Fiber </a:t>
                      </a:r>
                      <a:r>
                        <a:rPr lang="en-US" sz="1000" b="1" dirty="0" err="1" smtClean="0">
                          <a:solidFill>
                            <a:schemeClr val="tx1"/>
                          </a:solidFill>
                        </a:rPr>
                        <a:t>P.Panal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68769"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MAO 1</a:t>
                      </a:r>
                      <a:endParaRPr lang="en-US" sz="1200" dirty="0"/>
                    </a:p>
                  </a:txBody>
                  <a:tcPr marT="38100" marB="38100" anchor="ctr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381540"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MAO 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</a:tr>
              <a:tr h="286243"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48 V Service</a:t>
                      </a:r>
                      <a:r>
                        <a:rPr lang="en-US" sz="1000" b="1" baseline="0" dirty="0" smtClean="0"/>
                        <a:t> Dist.</a:t>
                      </a:r>
                      <a:endParaRPr lang="en-US" sz="1000" b="1" dirty="0"/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70315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A3016 HP</a:t>
                      </a:r>
                      <a:endParaRPr lang="en-US" sz="1000" b="1" dirty="0"/>
                    </a:p>
                  </a:txBody>
                  <a:tcPr marT="38100" marB="38100" vert="vert27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A3016 HP</a:t>
                      </a:r>
                      <a:endParaRPr lang="en-US" sz="1000" b="1" dirty="0"/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A3016 HP</a:t>
                      </a:r>
                      <a:endParaRPr lang="en-US" sz="1000" b="1" dirty="0"/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A3016 HP</a:t>
                      </a:r>
                      <a:endParaRPr lang="en-US" sz="1000" b="1" dirty="0"/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A3016 HP </a:t>
                      </a:r>
                      <a:endParaRPr lang="en-US" sz="1000" b="1" dirty="0"/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0340"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Cupper</a:t>
                      </a:r>
                      <a:r>
                        <a:rPr lang="en-US" sz="900" b="1" baseline="0" dirty="0" smtClean="0"/>
                        <a:t> Rod </a:t>
                      </a:r>
                      <a:endParaRPr lang="en-US" sz="900" b="1" dirty="0"/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0315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A3016 HP</a:t>
                      </a:r>
                      <a:endParaRPr lang="en-US" sz="1000" b="1" dirty="0">
                        <a:solidFill>
                          <a:srgbClr val="000000"/>
                        </a:solidFill>
                      </a:endParaRPr>
                    </a:p>
                  </a:txBody>
                  <a:tcPr marT="38100" marB="38100" vert="vert27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>
                        <a:solidFill>
                          <a:srgbClr val="000000"/>
                        </a:solidFill>
                      </a:endParaRP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>
                        <a:solidFill>
                          <a:srgbClr val="000000"/>
                        </a:solidFill>
                      </a:endParaRP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>
                        <a:solidFill>
                          <a:srgbClr val="000000"/>
                        </a:solidFill>
                      </a:endParaRP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0000"/>
                        </a:solidFill>
                      </a:endParaRP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0340">
                <a:tc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Cupper</a:t>
                      </a:r>
                      <a:r>
                        <a:rPr lang="en-US" sz="900" b="1" baseline="0" dirty="0" smtClean="0"/>
                        <a:t> Rod </a:t>
                      </a:r>
                      <a:endParaRPr lang="en-US" sz="900" b="1" dirty="0" smtClean="0"/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0340">
                <a:tc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1" dirty="0" smtClean="0"/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769"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MAO 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/>
                    </a:p>
                  </a:txBody>
                  <a:tcPr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703153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A3009 HP</a:t>
                      </a:r>
                      <a:endParaRPr lang="en-US" sz="1000" b="1" dirty="0"/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smtClean="0"/>
                        <a:t>A3009 </a:t>
                      </a:r>
                      <a:r>
                        <a:rPr lang="en-US" sz="10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HP</a:t>
                      </a: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A3009 HP</a:t>
                      </a: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A3009 HP</a:t>
                      </a: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A3009 HP</a:t>
                      </a:r>
                    </a:p>
                  </a:txBody>
                  <a:tcPr marT="38100" marB="38100" vert="vert27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0340"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Cupper Rod </a:t>
                      </a:r>
                    </a:p>
                  </a:txBody>
                  <a:tcPr marT="38100" marB="38100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996958" y="2011094"/>
            <a:ext cx="881529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Crate </a:t>
            </a:r>
            <a:r>
              <a:rPr lang="en-US" sz="1200" dirty="0"/>
              <a:t>1</a:t>
            </a:r>
            <a:endParaRPr lang="en-US" sz="1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988837" y="2990993"/>
            <a:ext cx="881529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Crate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495" y="27710"/>
            <a:ext cx="7710704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80"/>
                </a:solidFill>
              </a:rPr>
              <a:t>GE1/1 UXC Racks (</a:t>
            </a:r>
            <a:r>
              <a:rPr lang="en-US" sz="2000" dirty="0" smtClean="0"/>
              <a:t>48 V Service &amp; Power</a:t>
            </a:r>
            <a:r>
              <a:rPr lang="en-US" sz="2000" dirty="0" smtClean="0">
                <a:solidFill>
                  <a:srgbClr val="FF0080"/>
                </a:solidFill>
              </a:rPr>
              <a:t>) </a:t>
            </a:r>
            <a:endParaRPr lang="en-US" sz="2000" dirty="0">
              <a:solidFill>
                <a:srgbClr val="FF008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023900" y="586473"/>
            <a:ext cx="2297089" cy="63499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48 V service from Patch Panel (PP)</a:t>
            </a:r>
            <a:endParaRPr lang="en-US" sz="1200" dirty="0"/>
          </a:p>
        </p:txBody>
      </p:sp>
      <p:cxnSp>
        <p:nvCxnSpPr>
          <p:cNvPr id="20" name="Straight Arrow Connector 19"/>
          <p:cNvCxnSpPr>
            <a:stCxn id="17" idx="3"/>
          </p:cNvCxnSpPr>
          <p:nvPr/>
        </p:nvCxnSpPr>
        <p:spPr>
          <a:xfrm>
            <a:off x="4320988" y="903972"/>
            <a:ext cx="828266" cy="607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7619994" y="1463377"/>
            <a:ext cx="709176" cy="351357"/>
            <a:chOff x="7268926" y="1756053"/>
            <a:chExt cx="915100" cy="365606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7633098" y="1756404"/>
              <a:ext cx="5509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8184026" y="1756053"/>
              <a:ext cx="0" cy="3656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268926" y="2121659"/>
              <a:ext cx="9151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4744806" y="1915617"/>
            <a:ext cx="404449" cy="538610"/>
            <a:chOff x="1910588" y="3367123"/>
            <a:chExt cx="404449" cy="646332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1910589" y="3367123"/>
              <a:ext cx="404448" cy="6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1910588" y="3367123"/>
              <a:ext cx="0" cy="6463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1910589" y="4013454"/>
              <a:ext cx="4044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4609134" y="1876637"/>
            <a:ext cx="570767" cy="1484327"/>
            <a:chOff x="1910588" y="3367123"/>
            <a:chExt cx="404449" cy="646332"/>
          </a:xfrm>
        </p:grpSpPr>
        <p:cxnSp>
          <p:nvCxnSpPr>
            <p:cNvPr id="72" name="Straight Connector 71"/>
            <p:cNvCxnSpPr/>
            <p:nvPr/>
          </p:nvCxnSpPr>
          <p:spPr>
            <a:xfrm flipH="1">
              <a:off x="1910589" y="3367123"/>
              <a:ext cx="404448" cy="6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910588" y="3367123"/>
              <a:ext cx="0" cy="6463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1910589" y="4013454"/>
              <a:ext cx="4044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4611288" y="1081656"/>
            <a:ext cx="531157" cy="729908"/>
            <a:chOff x="869505" y="3022734"/>
            <a:chExt cx="531157" cy="1907185"/>
          </a:xfrm>
        </p:grpSpPr>
        <p:cxnSp>
          <p:nvCxnSpPr>
            <p:cNvPr id="76" name="Straight Connector 75"/>
            <p:cNvCxnSpPr/>
            <p:nvPr/>
          </p:nvCxnSpPr>
          <p:spPr>
            <a:xfrm flipH="1">
              <a:off x="869506" y="4925155"/>
              <a:ext cx="531156" cy="18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869505" y="3022734"/>
              <a:ext cx="0" cy="19071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869505" y="3022734"/>
              <a:ext cx="53115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 rot="10800000" flipV="1">
            <a:off x="68940" y="1232719"/>
            <a:ext cx="45401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The </a:t>
            </a:r>
            <a:r>
              <a:rPr lang="en-US" sz="1400" b="1" dirty="0" smtClean="0">
                <a:solidFill>
                  <a:srgbClr val="0000FF"/>
                </a:solidFill>
              </a:rPr>
              <a:t>second output channel of MAO2 </a:t>
            </a:r>
            <a:r>
              <a:rPr lang="en-US" sz="1400" dirty="0" smtClean="0">
                <a:solidFill>
                  <a:srgbClr val="0000FF"/>
                </a:solidFill>
              </a:rPr>
              <a:t>is used to provide the </a:t>
            </a:r>
            <a:r>
              <a:rPr lang="en-US" sz="1400" b="1" dirty="0" smtClean="0">
                <a:solidFill>
                  <a:srgbClr val="0000FF"/>
                </a:solidFill>
              </a:rPr>
              <a:t>service to the other modules, through a distribution unit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199D-F84B-0F45-854E-4FD30FE6EC7B}" type="slidenum">
              <a:rPr lang="en-US" sz="700" smtClean="0"/>
              <a:t>10</a:t>
            </a:fld>
            <a:endParaRPr lang="en-US" sz="700"/>
          </a:p>
        </p:txBody>
      </p:sp>
      <p:sp>
        <p:nvSpPr>
          <p:cNvPr id="16" name="Rectangle 15"/>
          <p:cNvSpPr/>
          <p:nvPr/>
        </p:nvSpPr>
        <p:spPr>
          <a:xfrm>
            <a:off x="5138344" y="3687599"/>
            <a:ext cx="2720854" cy="198637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Still </a:t>
            </a:r>
            <a:r>
              <a:rPr lang="en-US" sz="1200" dirty="0" err="1" smtClean="0"/>
              <a:t>embty</a:t>
            </a:r>
            <a:r>
              <a:rPr lang="en-US" sz="1200" dirty="0" smtClean="0"/>
              <a:t> to be filled by LV power system of GE2/1</a:t>
            </a:r>
            <a:endParaRPr lang="en-US" sz="12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7878487" y="1081656"/>
            <a:ext cx="814929" cy="1167121"/>
            <a:chOff x="7551703" y="1400544"/>
            <a:chExt cx="814929" cy="1400545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7570379" y="1412823"/>
              <a:ext cx="385391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551703" y="1683660"/>
              <a:ext cx="429532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7955770" y="1400544"/>
              <a:ext cx="6789" cy="28862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974446" y="1590290"/>
              <a:ext cx="37351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347956" y="1590290"/>
              <a:ext cx="0" cy="1210799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7589055" y="2801089"/>
              <a:ext cx="777577" cy="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7735989" y="1644998"/>
            <a:ext cx="485158" cy="1577140"/>
            <a:chOff x="7446165" y="1459572"/>
            <a:chExt cx="920467" cy="1341517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7446165" y="1459572"/>
              <a:ext cx="90179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347955" y="1459572"/>
              <a:ext cx="18677" cy="1341517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>
              <a:off x="7589055" y="2801089"/>
              <a:ext cx="777577" cy="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8384243" y="1675236"/>
            <a:ext cx="773977" cy="2769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4 kW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997254" y="2547129"/>
            <a:ext cx="773977" cy="2769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US" sz="1200" dirty="0" smtClean="0">
                <a:solidFill>
                  <a:srgbClr val="FF0000"/>
                </a:solidFill>
              </a:rPr>
              <a:t> kW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97163" y="437706"/>
            <a:ext cx="1306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Service</a:t>
            </a:r>
            <a:endParaRPr lang="en-US" sz="1200" b="1" u="sng" dirty="0"/>
          </a:p>
        </p:txBody>
      </p:sp>
      <p:sp>
        <p:nvSpPr>
          <p:cNvPr id="82" name="TextBox 81"/>
          <p:cNvSpPr txBox="1"/>
          <p:nvPr/>
        </p:nvSpPr>
        <p:spPr>
          <a:xfrm>
            <a:off x="7915839" y="674491"/>
            <a:ext cx="1306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8000"/>
                </a:solidFill>
              </a:rPr>
              <a:t>Power</a:t>
            </a:r>
            <a:endParaRPr lang="en-US" sz="1200" b="1" u="sng" dirty="0">
              <a:solidFill>
                <a:srgbClr val="008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8496" y="2176438"/>
            <a:ext cx="4172493" cy="9985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400" dirty="0" smtClean="0"/>
              <a:t>All modules of LV power system in Racks (X5J33, X2J33) in </a:t>
            </a:r>
            <a:r>
              <a:rPr lang="mr-IN" sz="1400" dirty="0" smtClean="0"/>
              <a:t>–</a:t>
            </a:r>
            <a:r>
              <a:rPr lang="en-US" sz="1400" dirty="0" err="1" smtClean="0"/>
              <a:t>ve</a:t>
            </a:r>
            <a:r>
              <a:rPr lang="en-US" sz="1400" dirty="0" smtClean="0"/>
              <a:t> </a:t>
            </a:r>
            <a:r>
              <a:rPr lang="en-US" sz="1400" dirty="0" err="1" smtClean="0"/>
              <a:t>EndCap</a:t>
            </a:r>
            <a:r>
              <a:rPr lang="en-US" sz="1400" dirty="0" smtClean="0"/>
              <a:t> are connected controlled by DCS.</a:t>
            </a:r>
            <a:endParaRPr lang="en-US" sz="1400" dirty="0"/>
          </a:p>
        </p:txBody>
      </p:sp>
      <p:sp>
        <p:nvSpPr>
          <p:cNvPr id="83" name="Rounded Rectangle 82"/>
          <p:cNvSpPr/>
          <p:nvPr/>
        </p:nvSpPr>
        <p:spPr>
          <a:xfrm>
            <a:off x="148495" y="3477381"/>
            <a:ext cx="4786362" cy="19503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400" dirty="0" smtClean="0"/>
              <a:t>4 modules of LV power system should be installed (after testing in 904 lab) in Racks (X5V33, X2V33) in </a:t>
            </a:r>
            <a:r>
              <a:rPr lang="en-US" sz="1400" dirty="0"/>
              <a:t>+</a:t>
            </a:r>
            <a:r>
              <a:rPr lang="en-US" sz="1400" dirty="0" err="1" smtClean="0"/>
              <a:t>ve</a:t>
            </a:r>
            <a:r>
              <a:rPr lang="en-US" sz="1400" dirty="0" smtClean="0"/>
              <a:t> </a:t>
            </a:r>
            <a:r>
              <a:rPr lang="en-US" sz="1400" dirty="0" err="1" smtClean="0"/>
              <a:t>EndCap</a:t>
            </a:r>
            <a:r>
              <a:rPr lang="en-US" sz="1400" dirty="0" smtClean="0"/>
              <a:t>.</a:t>
            </a:r>
          </a:p>
          <a:p>
            <a:pPr algn="just"/>
            <a:r>
              <a:rPr lang="en-US" sz="1400" dirty="0" smtClean="0"/>
              <a:t>Only DAQ cables are there. Other cables should be connected soon to complete these Racks </a:t>
            </a:r>
          </a:p>
        </p:txBody>
      </p:sp>
      <p:sp>
        <p:nvSpPr>
          <p:cNvPr id="44" name="TextBox 43"/>
          <p:cNvSpPr txBox="1"/>
          <p:nvPr/>
        </p:nvSpPr>
        <p:spPr>
          <a:xfrm rot="19938708">
            <a:off x="7887297" y="5091156"/>
            <a:ext cx="1384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Shimaa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AbuZeid</a:t>
            </a:r>
            <a:endParaRPr lang="en-US" sz="1200" b="1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91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LV power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69823"/>
            <a:ext cx="8229600" cy="2883391"/>
          </a:xfrm>
        </p:spPr>
        <p:txBody>
          <a:bodyPr>
            <a:normAutofit/>
          </a:bodyPr>
          <a:lstStyle/>
          <a:p>
            <a:pPr algn="just">
              <a:buFont typeface="Wingdings" charset="0"/>
              <a:buChar char="à"/>
            </a:pPr>
            <a:r>
              <a:rPr lang="en-US" sz="2000" dirty="0">
                <a:sym typeface="Wingdings"/>
              </a:rPr>
              <a:t>Setup the </a:t>
            </a:r>
            <a:r>
              <a:rPr lang="en-US" sz="2000" dirty="0" smtClean="0">
                <a:sym typeface="Wingdings"/>
              </a:rPr>
              <a:t>system in 904 lab </a:t>
            </a:r>
            <a:r>
              <a:rPr lang="en-US" sz="2000" dirty="0">
                <a:sym typeface="Wingdings"/>
              </a:rPr>
              <a:t>and test 4 LV boards </a:t>
            </a:r>
            <a:r>
              <a:rPr lang="en-US" sz="2000" dirty="0" smtClean="0">
                <a:sym typeface="Wingdings"/>
              </a:rPr>
              <a:t>then install them in racks in UXC will </a:t>
            </a:r>
            <a:r>
              <a:rPr lang="en-US" sz="2000" dirty="0">
                <a:sym typeface="Wingdings"/>
              </a:rPr>
              <a:t>take (2-3) days</a:t>
            </a:r>
            <a:r>
              <a:rPr lang="en-US" sz="2000" dirty="0" smtClean="0">
                <a:sym typeface="Wingdings"/>
              </a:rPr>
              <a:t>.</a:t>
            </a:r>
            <a:endParaRPr lang="en-US" sz="2000" dirty="0">
              <a:sym typeface="Wingdings"/>
            </a:endParaRPr>
          </a:p>
          <a:p>
            <a:pPr algn="just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For each rack in UXC, routing the cables to the modules will depend on the technician availability but it should take 1-2 full days.</a:t>
            </a:r>
          </a:p>
          <a:p>
            <a:pPr algn="just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The responsible person for testing and installing modules is Shimaa</a:t>
            </a:r>
          </a:p>
          <a:p>
            <a:pPr algn="just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The work should be resume by the end of June or beginning of July.</a:t>
            </a:r>
          </a:p>
          <a:p>
            <a:pPr marL="0" indent="0" algn="just">
              <a:buNone/>
            </a:pPr>
            <a:r>
              <a:rPr lang="en-US" sz="2000" dirty="0" smtClean="0">
                <a:sym typeface="Wingdings"/>
              </a:rPr>
              <a:t> </a:t>
            </a:r>
          </a:p>
          <a:p>
            <a:pPr algn="just">
              <a:buFont typeface="Wingdings" charset="0"/>
              <a:buChar char="à"/>
            </a:pPr>
            <a:endParaRPr lang="en-US" sz="2000" dirty="0">
              <a:sym typeface="Wingdings"/>
            </a:endParaRPr>
          </a:p>
          <a:p>
            <a:pPr algn="just">
              <a:buFont typeface="Wingdings" charset="0"/>
              <a:buChar char="à"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759411" y="5016151"/>
            <a:ext cx="1384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Shimaa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AbuZeid</a:t>
            </a:r>
            <a:endParaRPr lang="en-US" sz="12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59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high voltage / low voltage cabling status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266787"/>
            <a:ext cx="8229600" cy="381321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negative </a:t>
            </a:r>
            <a:r>
              <a:rPr lang="en-US" sz="1800" dirty="0" err="1" smtClean="0"/>
              <a:t>endcap</a:t>
            </a:r>
            <a:r>
              <a:rPr lang="en-US" sz="1800" dirty="0" smtClean="0"/>
              <a:t> cabling is ready (GE-1/1, GE-2/1) </a:t>
            </a:r>
            <a:r>
              <a:rPr lang="en-US" sz="18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800" dirty="0" smtClean="0">
              <a:solidFill>
                <a:srgbClr val="008000"/>
              </a:solidFill>
            </a:endParaRPr>
          </a:p>
          <a:p>
            <a:r>
              <a:rPr lang="en-US" sz="1800" dirty="0"/>
              <a:t>USC/UXC </a:t>
            </a:r>
            <a:r>
              <a:rPr lang="en-US" sz="1800" dirty="0" smtClean="0"/>
              <a:t>cables installed </a:t>
            </a:r>
            <a:r>
              <a:rPr lang="en-US" sz="18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positive </a:t>
            </a:r>
            <a:r>
              <a:rPr lang="en-US" sz="1800" dirty="0" err="1" smtClean="0"/>
              <a:t>endcap</a:t>
            </a:r>
            <a:r>
              <a:rPr lang="en-US" sz="1800" dirty="0" smtClean="0"/>
              <a:t> </a:t>
            </a:r>
            <a:r>
              <a:rPr lang="en-US" sz="1800" dirty="0"/>
              <a:t>(</a:t>
            </a:r>
            <a:r>
              <a:rPr lang="en-US" sz="1800" dirty="0" smtClean="0"/>
              <a:t>GE+1</a:t>
            </a:r>
            <a:r>
              <a:rPr lang="en-US" sz="1800" dirty="0"/>
              <a:t>/1, </a:t>
            </a:r>
            <a:r>
              <a:rPr lang="en-US" sz="1800" dirty="0" smtClean="0"/>
              <a:t>GE+2</a:t>
            </a:r>
            <a:r>
              <a:rPr lang="en-US" sz="1800" dirty="0"/>
              <a:t>/1)</a:t>
            </a:r>
            <a:r>
              <a:rPr lang="en-US" sz="1800" dirty="0" smtClean="0"/>
              <a:t>: </a:t>
            </a:r>
          </a:p>
          <a:p>
            <a:r>
              <a:rPr lang="en-US" sz="1800" dirty="0" smtClean="0"/>
              <a:t>HV cabling is ongoing. </a:t>
            </a:r>
            <a:r>
              <a:rPr lang="en-US" sz="1800" dirty="0"/>
              <a:t>Cabling started on 2. June on positive disk. </a:t>
            </a:r>
            <a:r>
              <a:rPr lang="en-US" sz="1800" dirty="0" smtClean="0"/>
              <a:t>Will be finished at the </a:t>
            </a:r>
            <a:r>
              <a:rPr lang="en-US" sz="1800" dirty="0"/>
              <a:t>end of June (probably on 26. June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LV cabling will come later</a:t>
            </a:r>
          </a:p>
          <a:p>
            <a:r>
              <a:rPr lang="en-US" sz="1800" dirty="0" err="1" smtClean="0"/>
              <a:t>Connectorization</a:t>
            </a:r>
            <a:r>
              <a:rPr lang="en-US" sz="1800" dirty="0" smtClean="0"/>
              <a:t> of HV cables are ongoing in USC (Svetlana/Igor)</a:t>
            </a:r>
          </a:p>
          <a:p>
            <a:r>
              <a:rPr lang="en-US" sz="1800" dirty="0" smtClean="0"/>
              <a:t>After that </a:t>
            </a:r>
            <a:r>
              <a:rPr lang="en-US" sz="1800" dirty="0" err="1" smtClean="0"/>
              <a:t>connectorization</a:t>
            </a:r>
            <a:r>
              <a:rPr lang="en-US" sz="1800" dirty="0" smtClean="0"/>
              <a:t> on rack side will needed.</a:t>
            </a:r>
          </a:p>
          <a:p>
            <a:r>
              <a:rPr lang="en-US" sz="1800" dirty="0" smtClean="0"/>
              <a:t>Need Naples technicians to install the radial connectors (cables to patch board) - need 3 weeks full time </a:t>
            </a:r>
            <a:r>
              <a:rPr lang="en-US" sz="1800" dirty="0"/>
              <a:t>work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status of GE1/1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40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fibers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80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13"/>
            <a:ext cx="8229600" cy="746313"/>
          </a:xfrm>
        </p:spPr>
        <p:txBody>
          <a:bodyPr>
            <a:normAutofit/>
          </a:bodyPr>
          <a:lstStyle/>
          <a:p>
            <a:r>
              <a:rPr lang="en-US" dirty="0" smtClean="0"/>
              <a:t>Readout </a:t>
            </a:r>
            <a:r>
              <a:rPr lang="en-US" dirty="0"/>
              <a:t>Fibers/Fibers for link to CSC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412069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GE-1/</a:t>
            </a:r>
            <a:r>
              <a:rPr lang="en-US" dirty="0" smtClean="0"/>
              <a:t>1: </a:t>
            </a:r>
            <a:r>
              <a:rPr lang="en-US" dirty="0" smtClean="0"/>
              <a:t>everything </a:t>
            </a:r>
            <a:r>
              <a:rPr lang="en-US" dirty="0"/>
              <a:t>is </a:t>
            </a:r>
            <a:r>
              <a:rPr lang="en-US" dirty="0" smtClean="0"/>
              <a:t>installed 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ym typeface="Zapf Dingbats"/>
            </a:endParaRPr>
          </a:p>
          <a:p>
            <a:endParaRPr lang="en-US" dirty="0" smtClean="0">
              <a:sym typeface="Zapf Dingbats"/>
            </a:endParaRPr>
          </a:p>
          <a:p>
            <a:r>
              <a:rPr lang="en-US" dirty="0" smtClean="0"/>
              <a:t>GE</a:t>
            </a:r>
            <a:r>
              <a:rPr lang="en-US" dirty="0" smtClean="0"/>
              <a:t>+1/</a:t>
            </a:r>
            <a:r>
              <a:rPr lang="en-US" dirty="0" smtClean="0"/>
              <a:t>1: need </a:t>
            </a:r>
            <a:r>
              <a:rPr lang="en-US" dirty="0"/>
              <a:t>to connect </a:t>
            </a:r>
            <a:r>
              <a:rPr lang="en-US" dirty="0" smtClean="0"/>
              <a:t>the fibers to </a:t>
            </a:r>
            <a:r>
              <a:rPr lang="en-US" dirty="0"/>
              <a:t>the patch panels in UXC, and also need some CTP7s at </a:t>
            </a:r>
            <a:r>
              <a:rPr lang="en-US" dirty="0" smtClean="0"/>
              <a:t>P5</a:t>
            </a:r>
          </a:p>
          <a:p>
            <a:endParaRPr lang="en-US" dirty="0"/>
          </a:p>
          <a:p>
            <a:pPr lvl="1"/>
            <a:r>
              <a:rPr lang="en-US" b="1" dirty="0">
                <a:solidFill>
                  <a:srgbClr val="3366FF"/>
                </a:solidFill>
              </a:rPr>
              <a:t>Readout Optical Fibers routing/</a:t>
            </a:r>
            <a:r>
              <a:rPr lang="en-US" b="1" dirty="0" err="1">
                <a:solidFill>
                  <a:srgbClr val="3366FF"/>
                </a:solidFill>
              </a:rPr>
              <a:t>connectorization</a:t>
            </a:r>
            <a:r>
              <a:rPr lang="en-US" dirty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</a:t>
            </a:r>
            <a:r>
              <a:rPr lang="en-US" b="1" dirty="0"/>
              <a:t>ONGOING</a:t>
            </a:r>
            <a:r>
              <a:rPr lang="en-US" b="1" dirty="0" smtClean="0"/>
              <a:t>!</a:t>
            </a:r>
            <a:br>
              <a:rPr lang="en-US" b="1" dirty="0" smtClean="0"/>
            </a:br>
            <a:r>
              <a:rPr lang="en-US" dirty="0" smtClean="0"/>
              <a:t>the </a:t>
            </a:r>
            <a:r>
              <a:rPr lang="en-US" dirty="0"/>
              <a:t>readout fibers routing/</a:t>
            </a:r>
            <a:r>
              <a:rPr lang="en-US" dirty="0" err="1"/>
              <a:t>connectoritazion</a:t>
            </a:r>
            <a:r>
              <a:rPr lang="en-US" dirty="0"/>
              <a:t> had been scheduled from March 2020;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however</a:t>
            </a:r>
            <a:r>
              <a:rPr lang="en-US" b="1" dirty="0">
                <a:solidFill>
                  <a:srgbClr val="FF0000"/>
                </a:solidFill>
              </a:rPr>
              <a:t>, installation postponed for the SARS COV-2 crisis in June 2020</a:t>
            </a:r>
          </a:p>
          <a:p>
            <a:endParaRPr lang="en-US" dirty="0"/>
          </a:p>
          <a:p>
            <a:pPr lvl="1"/>
            <a:r>
              <a:rPr lang="en-US" b="1" dirty="0" smtClean="0">
                <a:solidFill>
                  <a:srgbClr val="3366FF"/>
                </a:solidFill>
              </a:rPr>
              <a:t>Readout </a:t>
            </a:r>
            <a:r>
              <a:rPr lang="en-US" b="1" dirty="0">
                <a:solidFill>
                  <a:srgbClr val="3366FF"/>
                </a:solidFill>
              </a:rPr>
              <a:t>Fibers/Readout Back-End system installation </a:t>
            </a:r>
            <a:r>
              <a:rPr lang="en-US" b="1" dirty="0"/>
              <a:t>- ON STANDBY</a:t>
            </a:r>
            <a:r>
              <a:rPr lang="en-US" b="1" dirty="0" smtClean="0"/>
              <a:t>!</a:t>
            </a:r>
          </a:p>
          <a:p>
            <a:pPr marL="985838" lvl="1" indent="-271463"/>
            <a:r>
              <a:rPr lang="en-US" dirty="0" smtClean="0"/>
              <a:t>the </a:t>
            </a:r>
            <a:r>
              <a:rPr lang="en-US" dirty="0"/>
              <a:t>µTCA crate is already installed in </a:t>
            </a:r>
            <a:r>
              <a:rPr lang="en-US" dirty="0" smtClean="0"/>
              <a:t>2019</a:t>
            </a:r>
          </a:p>
          <a:p>
            <a:pPr marL="985838" lvl="1" indent="-271463"/>
            <a:r>
              <a:rPr lang="en-US" dirty="0" smtClean="0"/>
              <a:t>the </a:t>
            </a:r>
            <a:r>
              <a:rPr lang="en-US" dirty="0"/>
              <a:t>CTP7s currently used in the QC7/QC8 stand and R&amp;D activities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fiber connection is not a complicated task, just requires manual </a:t>
            </a:r>
            <a:r>
              <a:rPr lang="en-US" dirty="0" smtClean="0"/>
              <a:t>labor. Would be good to get </a:t>
            </a:r>
            <a:r>
              <a:rPr lang="en-US" dirty="0"/>
              <a:t>a student to do </a:t>
            </a:r>
            <a:r>
              <a:rPr lang="en-US" dirty="0" smtClean="0"/>
              <a:t>it </a:t>
            </a:r>
            <a:r>
              <a:rPr lang="en-US" dirty="0"/>
              <a:t>(of </a:t>
            </a:r>
            <a:r>
              <a:rPr lang="en-US" dirty="0" smtClean="0"/>
              <a:t>course </a:t>
            </a:r>
            <a:r>
              <a:rPr lang="en-US" dirty="0" err="1" smtClean="0"/>
              <a:t>Evaldas</a:t>
            </a:r>
            <a:r>
              <a:rPr lang="en-US" dirty="0" smtClean="0"/>
              <a:t> </a:t>
            </a:r>
            <a:r>
              <a:rPr lang="en-US" dirty="0"/>
              <a:t>would train the person for the job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Support of getting </a:t>
            </a:r>
            <a:r>
              <a:rPr lang="en-US" dirty="0"/>
              <a:t>the DAQ </a:t>
            </a:r>
            <a:r>
              <a:rPr lang="en-US" dirty="0" smtClean="0"/>
              <a:t>operational: </a:t>
            </a:r>
            <a:r>
              <a:rPr lang="en-US" dirty="0" err="1" smtClean="0"/>
              <a:t>Evaldas</a:t>
            </a:r>
            <a:r>
              <a:rPr lang="en-US" dirty="0" smtClean="0"/>
              <a:t> </a:t>
            </a:r>
            <a:r>
              <a:rPr lang="en-US" dirty="0"/>
              <a:t>could dedicate a week or more of </a:t>
            </a:r>
            <a:r>
              <a:rPr lang="en-US" dirty="0" smtClean="0"/>
              <a:t>his </a:t>
            </a:r>
            <a:r>
              <a:rPr lang="en-US" dirty="0"/>
              <a:t>time explicitly for this, but do it remotely. As long as Laurent is on-</a:t>
            </a:r>
            <a:r>
              <a:rPr lang="en-US" dirty="0" smtClean="0"/>
              <a:t>site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21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Fibers/Fibers for link to CSC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57" y="1112689"/>
            <a:ext cx="7803488" cy="4100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39276" y="4936390"/>
            <a:ext cx="1245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Evaldas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Juska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4236925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Radmon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60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037" y="450371"/>
            <a:ext cx="6400800" cy="416811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GE1/1 RADMON tasks for INRNE-Sofia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 GE1/1(-) commissioning</a:t>
            </a: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Controller-Raspberry connectivity</a:t>
            </a: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Raspberry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parsing and event preparation</a:t>
            </a:r>
          </a:p>
          <a:p>
            <a:pPr marL="4572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 DCS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data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archiving</a:t>
            </a:r>
          </a:p>
          <a:p>
            <a:pPr marL="4572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DCS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processing &amp;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 GE1/1(+)</a:t>
            </a: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 UXC wheel 6 cables installation – SC-Splitter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 UXC-USC 2 cables installation – Splitter - controller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 Cable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connectorization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(soldering)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test</a:t>
            </a: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 Controller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installation</a:t>
            </a:r>
          </a:p>
          <a:p>
            <a:pPr marL="4572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 Commissioning  - the same 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GE1/1(-) </a:t>
            </a:r>
          </a:p>
          <a:p>
            <a:pPr marL="4572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87177" y="3529405"/>
            <a:ext cx="2088232" cy="83099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Bulgarian engineer at  CERN for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connectorization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/test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16216" y="1595952"/>
            <a:ext cx="2088232" cy="83099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the GE1/1(-) commissioning could be made from Sofia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111998" y="5047160"/>
            <a:ext cx="2032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effectLst/>
              </a:rPr>
              <a:t>Plamen</a:t>
            </a:r>
            <a:r>
              <a:rPr lang="en-US" sz="1200" b="1" dirty="0" smtClean="0">
                <a:effectLst/>
              </a:rPr>
              <a:t> </a:t>
            </a:r>
            <a:r>
              <a:rPr lang="en-US" sz="1200" b="1" dirty="0" err="1" smtClean="0">
                <a:effectLst/>
              </a:rPr>
              <a:t>Stoianov</a:t>
            </a:r>
            <a:r>
              <a:rPr lang="en-US" sz="1200" b="1" dirty="0" smtClean="0">
                <a:effectLst/>
              </a:rPr>
              <a:t> </a:t>
            </a:r>
            <a:r>
              <a:rPr lang="en-US" sz="1200" b="1" dirty="0" err="1" smtClean="0">
                <a:effectLst/>
              </a:rPr>
              <a:t>Iaydjiev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28644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sensor fibers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69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67043" y="1048911"/>
            <a:ext cx="8004903" cy="28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200"/>
          </a:p>
        </p:txBody>
      </p:sp>
      <p:sp>
        <p:nvSpPr>
          <p:cNvPr id="6181" name="Freeform 37"/>
          <p:cNvSpPr>
            <a:spLocks noChangeArrowheads="1"/>
          </p:cNvSpPr>
          <p:nvPr/>
        </p:nvSpPr>
        <p:spPr bwMode="auto">
          <a:xfrm>
            <a:off x="4540774" y="2643878"/>
            <a:ext cx="458897" cy="636067"/>
          </a:xfrm>
          <a:custGeom>
            <a:avLst/>
            <a:gdLst>
              <a:gd name="T0" fmla="*/ 1491 w 1492"/>
              <a:gd name="T1" fmla="*/ 0 h 2338"/>
              <a:gd name="T2" fmla="*/ 0 w 1492"/>
              <a:gd name="T3" fmla="*/ 685 h 233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92" h="2338">
                <a:moveTo>
                  <a:pt x="1491" y="0"/>
                </a:moveTo>
                <a:cubicBezTo>
                  <a:pt x="1410" y="2337"/>
                  <a:pt x="0" y="685"/>
                  <a:pt x="0" y="685"/>
                </a:cubicBez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200"/>
          </a:p>
        </p:txBody>
      </p:sp>
      <p:sp>
        <p:nvSpPr>
          <p:cNvPr id="6182" name="Freeform 38"/>
          <p:cNvSpPr>
            <a:spLocks noChangeArrowheads="1"/>
          </p:cNvSpPr>
          <p:nvPr/>
        </p:nvSpPr>
        <p:spPr bwMode="auto">
          <a:xfrm>
            <a:off x="3572745" y="2978713"/>
            <a:ext cx="458897" cy="636067"/>
          </a:xfrm>
          <a:custGeom>
            <a:avLst/>
            <a:gdLst>
              <a:gd name="T0" fmla="*/ 1491 w 1492"/>
              <a:gd name="T1" fmla="*/ 0 h 2338"/>
              <a:gd name="T2" fmla="*/ 0 w 1492"/>
              <a:gd name="T3" fmla="*/ 685 h 233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92" h="2338">
                <a:moveTo>
                  <a:pt x="1491" y="0"/>
                </a:moveTo>
                <a:cubicBezTo>
                  <a:pt x="1410" y="2337"/>
                  <a:pt x="0" y="685"/>
                  <a:pt x="0" y="685"/>
                </a:cubicBez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200"/>
          </a:p>
        </p:txBody>
      </p:sp>
      <p:sp>
        <p:nvSpPr>
          <p:cNvPr id="6183" name="Freeform 39"/>
          <p:cNvSpPr>
            <a:spLocks noChangeArrowheads="1"/>
          </p:cNvSpPr>
          <p:nvPr/>
        </p:nvSpPr>
        <p:spPr bwMode="auto">
          <a:xfrm>
            <a:off x="3056410" y="3176733"/>
            <a:ext cx="458897" cy="636067"/>
          </a:xfrm>
          <a:custGeom>
            <a:avLst/>
            <a:gdLst>
              <a:gd name="T0" fmla="*/ 1491 w 1492"/>
              <a:gd name="T1" fmla="*/ 0 h 2338"/>
              <a:gd name="T2" fmla="*/ 0 w 1492"/>
              <a:gd name="T3" fmla="*/ 685 h 233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92" h="2338">
                <a:moveTo>
                  <a:pt x="1491" y="0"/>
                </a:moveTo>
                <a:cubicBezTo>
                  <a:pt x="1410" y="2337"/>
                  <a:pt x="0" y="685"/>
                  <a:pt x="0" y="685"/>
                </a:cubicBez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200"/>
          </a:p>
        </p:txBody>
      </p:sp>
      <p:grpSp>
        <p:nvGrpSpPr>
          <p:cNvPr id="6184" name="Group 40"/>
          <p:cNvGrpSpPr>
            <a:grpSpLocks/>
          </p:cNvGrpSpPr>
          <p:nvPr/>
        </p:nvGrpSpPr>
        <p:grpSpPr bwMode="auto">
          <a:xfrm>
            <a:off x="4453882" y="1536162"/>
            <a:ext cx="705996" cy="1106516"/>
            <a:chOff x="3289" y="2849"/>
            <a:chExt cx="520" cy="922"/>
          </a:xfrm>
        </p:grpSpPr>
        <p:grpSp>
          <p:nvGrpSpPr>
            <p:cNvPr id="6185" name="Group 41"/>
            <p:cNvGrpSpPr>
              <a:grpSpLocks/>
            </p:cNvGrpSpPr>
            <p:nvPr/>
          </p:nvGrpSpPr>
          <p:grpSpPr bwMode="auto">
            <a:xfrm>
              <a:off x="3289" y="2849"/>
              <a:ext cx="520" cy="922"/>
              <a:chOff x="3289" y="2849"/>
              <a:chExt cx="520" cy="922"/>
            </a:xfrm>
          </p:grpSpPr>
          <p:grpSp>
            <p:nvGrpSpPr>
              <p:cNvPr id="6186" name="Group 42"/>
              <p:cNvGrpSpPr>
                <a:grpSpLocks/>
              </p:cNvGrpSpPr>
              <p:nvPr/>
            </p:nvGrpSpPr>
            <p:grpSpPr bwMode="auto">
              <a:xfrm>
                <a:off x="3289" y="2849"/>
                <a:ext cx="520" cy="922"/>
                <a:chOff x="3289" y="2849"/>
                <a:chExt cx="520" cy="922"/>
              </a:xfrm>
            </p:grpSpPr>
            <p:sp>
              <p:nvSpPr>
                <p:cNvPr id="6187" name="AutoShape 43"/>
                <p:cNvSpPr>
                  <a:spLocks noChangeArrowheads="1"/>
                </p:cNvSpPr>
                <p:nvPr/>
              </p:nvSpPr>
              <p:spPr bwMode="auto">
                <a:xfrm rot="10800000">
                  <a:off x="3289" y="2850"/>
                  <a:ext cx="520" cy="922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729FCF"/>
                </a:solidFill>
                <a:ln w="9525" cap="flat">
                  <a:solidFill>
                    <a:srgbClr val="3465A4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200"/>
                </a:p>
              </p:txBody>
            </p:sp>
            <p:sp>
              <p:nvSpPr>
                <p:cNvPr id="6188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356" y="3278"/>
                  <a:ext cx="382" cy="0"/>
                </a:xfrm>
                <a:prstGeom prst="line">
                  <a:avLst/>
                </a:prstGeom>
                <a:noFill/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200"/>
                </a:p>
              </p:txBody>
            </p:sp>
          </p:grpSp>
          <p:sp>
            <p:nvSpPr>
              <p:cNvPr id="6189" name="Freeform 45"/>
              <p:cNvSpPr>
                <a:spLocks noChangeArrowheads="1"/>
              </p:cNvSpPr>
              <p:nvPr/>
            </p:nvSpPr>
            <p:spPr bwMode="auto">
              <a:xfrm>
                <a:off x="3412" y="3218"/>
                <a:ext cx="353" cy="553"/>
              </a:xfrm>
              <a:custGeom>
                <a:avLst/>
                <a:gdLst>
                  <a:gd name="T0" fmla="*/ 1428 w 1562"/>
                  <a:gd name="T1" fmla="*/ 2442 h 2443"/>
                  <a:gd name="T2" fmla="*/ 1437 w 1562"/>
                  <a:gd name="T3" fmla="*/ 1446 h 2443"/>
                  <a:gd name="T4" fmla="*/ 1137 w 1562"/>
                  <a:gd name="T5" fmla="*/ 873 h 2443"/>
                  <a:gd name="T6" fmla="*/ 1154 w 1562"/>
                  <a:gd name="T7" fmla="*/ 124 h 2443"/>
                  <a:gd name="T8" fmla="*/ 207 w 1562"/>
                  <a:gd name="T9" fmla="*/ 116 h 2443"/>
                  <a:gd name="T10" fmla="*/ 506 w 1562"/>
                  <a:gd name="T11" fmla="*/ 764 h 2443"/>
                  <a:gd name="T12" fmla="*/ 1088 w 1562"/>
                  <a:gd name="T13" fmla="*/ 1545 h 2443"/>
                  <a:gd name="T14" fmla="*/ 1237 w 1562"/>
                  <a:gd name="T15" fmla="*/ 2434 h 2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2" h="2443">
                    <a:moveTo>
                      <a:pt x="1428" y="2442"/>
                    </a:moveTo>
                    <a:cubicBezTo>
                      <a:pt x="1561" y="1736"/>
                      <a:pt x="1553" y="1645"/>
                      <a:pt x="1437" y="1446"/>
                    </a:cubicBezTo>
                    <a:cubicBezTo>
                      <a:pt x="1321" y="1246"/>
                      <a:pt x="1254" y="1113"/>
                      <a:pt x="1137" y="873"/>
                    </a:cubicBezTo>
                    <a:cubicBezTo>
                      <a:pt x="1020" y="632"/>
                      <a:pt x="1462" y="133"/>
                      <a:pt x="1154" y="124"/>
                    </a:cubicBezTo>
                    <a:cubicBezTo>
                      <a:pt x="846" y="116"/>
                      <a:pt x="415" y="0"/>
                      <a:pt x="207" y="116"/>
                    </a:cubicBezTo>
                    <a:cubicBezTo>
                      <a:pt x="0" y="232"/>
                      <a:pt x="323" y="590"/>
                      <a:pt x="506" y="764"/>
                    </a:cubicBezTo>
                    <a:cubicBezTo>
                      <a:pt x="688" y="938"/>
                      <a:pt x="1029" y="1271"/>
                      <a:pt x="1088" y="1545"/>
                    </a:cubicBezTo>
                    <a:cubicBezTo>
                      <a:pt x="1146" y="1819"/>
                      <a:pt x="1237" y="2434"/>
                      <a:pt x="1237" y="2434"/>
                    </a:cubicBezTo>
                  </a:path>
                </a:pathLst>
              </a:custGeom>
              <a:noFill/>
              <a:ln w="9525" cap="flat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</p:grpSp>
        <p:sp>
          <p:nvSpPr>
            <p:cNvPr id="6190" name="Oval 46"/>
            <p:cNvSpPr>
              <a:spLocks noChangeArrowheads="1"/>
            </p:cNvSpPr>
            <p:nvPr/>
          </p:nvSpPr>
          <p:spPr bwMode="auto">
            <a:xfrm rot="10800000">
              <a:off x="3551" y="3221"/>
              <a:ext cx="25" cy="18"/>
            </a:xfrm>
            <a:prstGeom prst="ellipse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</p:grpSp>
      <p:grpSp>
        <p:nvGrpSpPr>
          <p:cNvPr id="6191" name="Group 47"/>
          <p:cNvGrpSpPr>
            <a:grpSpLocks/>
          </p:cNvGrpSpPr>
          <p:nvPr/>
        </p:nvGrpSpPr>
        <p:grpSpPr bwMode="auto">
          <a:xfrm>
            <a:off x="3485853" y="1870997"/>
            <a:ext cx="705996" cy="1106516"/>
            <a:chOff x="2576" y="3128"/>
            <a:chExt cx="520" cy="922"/>
          </a:xfrm>
        </p:grpSpPr>
        <p:grpSp>
          <p:nvGrpSpPr>
            <p:cNvPr id="6192" name="Group 48"/>
            <p:cNvGrpSpPr>
              <a:grpSpLocks/>
            </p:cNvGrpSpPr>
            <p:nvPr/>
          </p:nvGrpSpPr>
          <p:grpSpPr bwMode="auto">
            <a:xfrm>
              <a:off x="2576" y="3128"/>
              <a:ext cx="520" cy="922"/>
              <a:chOff x="2576" y="3128"/>
              <a:chExt cx="520" cy="922"/>
            </a:xfrm>
          </p:grpSpPr>
          <p:grpSp>
            <p:nvGrpSpPr>
              <p:cNvPr id="6193" name="Group 49"/>
              <p:cNvGrpSpPr>
                <a:grpSpLocks/>
              </p:cNvGrpSpPr>
              <p:nvPr/>
            </p:nvGrpSpPr>
            <p:grpSpPr bwMode="auto">
              <a:xfrm>
                <a:off x="2576" y="3128"/>
                <a:ext cx="520" cy="922"/>
                <a:chOff x="2576" y="3128"/>
                <a:chExt cx="520" cy="922"/>
              </a:xfrm>
            </p:grpSpPr>
            <p:sp>
              <p:nvSpPr>
                <p:cNvPr id="6194" name="AutoShape 50"/>
                <p:cNvSpPr>
                  <a:spLocks noChangeArrowheads="1"/>
                </p:cNvSpPr>
                <p:nvPr/>
              </p:nvSpPr>
              <p:spPr bwMode="auto">
                <a:xfrm rot="10800000">
                  <a:off x="2576" y="3129"/>
                  <a:ext cx="520" cy="922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729FCF"/>
                </a:solidFill>
                <a:ln w="9525" cap="flat">
                  <a:solidFill>
                    <a:srgbClr val="3465A4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200"/>
                </a:p>
              </p:txBody>
            </p:sp>
            <p:sp>
              <p:nvSpPr>
                <p:cNvPr id="6195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2643" y="3557"/>
                  <a:ext cx="382" cy="0"/>
                </a:xfrm>
                <a:prstGeom prst="line">
                  <a:avLst/>
                </a:prstGeom>
                <a:noFill/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200"/>
                </a:p>
              </p:txBody>
            </p:sp>
          </p:grpSp>
          <p:sp>
            <p:nvSpPr>
              <p:cNvPr id="6196" name="Freeform 52"/>
              <p:cNvSpPr>
                <a:spLocks noChangeArrowheads="1"/>
              </p:cNvSpPr>
              <p:nvPr/>
            </p:nvSpPr>
            <p:spPr bwMode="auto">
              <a:xfrm>
                <a:off x="2699" y="3497"/>
                <a:ext cx="353" cy="553"/>
              </a:xfrm>
              <a:custGeom>
                <a:avLst/>
                <a:gdLst>
                  <a:gd name="T0" fmla="*/ 1428 w 1562"/>
                  <a:gd name="T1" fmla="*/ 2442 h 2443"/>
                  <a:gd name="T2" fmla="*/ 1437 w 1562"/>
                  <a:gd name="T3" fmla="*/ 1446 h 2443"/>
                  <a:gd name="T4" fmla="*/ 1137 w 1562"/>
                  <a:gd name="T5" fmla="*/ 873 h 2443"/>
                  <a:gd name="T6" fmla="*/ 1154 w 1562"/>
                  <a:gd name="T7" fmla="*/ 124 h 2443"/>
                  <a:gd name="T8" fmla="*/ 207 w 1562"/>
                  <a:gd name="T9" fmla="*/ 116 h 2443"/>
                  <a:gd name="T10" fmla="*/ 506 w 1562"/>
                  <a:gd name="T11" fmla="*/ 764 h 2443"/>
                  <a:gd name="T12" fmla="*/ 1088 w 1562"/>
                  <a:gd name="T13" fmla="*/ 1545 h 2443"/>
                  <a:gd name="T14" fmla="*/ 1237 w 1562"/>
                  <a:gd name="T15" fmla="*/ 2434 h 2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2" h="2443">
                    <a:moveTo>
                      <a:pt x="1428" y="2442"/>
                    </a:moveTo>
                    <a:cubicBezTo>
                      <a:pt x="1561" y="1736"/>
                      <a:pt x="1553" y="1645"/>
                      <a:pt x="1437" y="1446"/>
                    </a:cubicBezTo>
                    <a:cubicBezTo>
                      <a:pt x="1321" y="1246"/>
                      <a:pt x="1254" y="1113"/>
                      <a:pt x="1137" y="873"/>
                    </a:cubicBezTo>
                    <a:cubicBezTo>
                      <a:pt x="1020" y="632"/>
                      <a:pt x="1462" y="133"/>
                      <a:pt x="1154" y="124"/>
                    </a:cubicBezTo>
                    <a:cubicBezTo>
                      <a:pt x="846" y="116"/>
                      <a:pt x="415" y="0"/>
                      <a:pt x="207" y="116"/>
                    </a:cubicBezTo>
                    <a:cubicBezTo>
                      <a:pt x="0" y="232"/>
                      <a:pt x="323" y="590"/>
                      <a:pt x="506" y="764"/>
                    </a:cubicBezTo>
                    <a:cubicBezTo>
                      <a:pt x="688" y="938"/>
                      <a:pt x="1029" y="1271"/>
                      <a:pt x="1088" y="1545"/>
                    </a:cubicBezTo>
                    <a:cubicBezTo>
                      <a:pt x="1146" y="1819"/>
                      <a:pt x="1237" y="2434"/>
                      <a:pt x="1237" y="2434"/>
                    </a:cubicBezTo>
                  </a:path>
                </a:pathLst>
              </a:custGeom>
              <a:noFill/>
              <a:ln w="9525" cap="flat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</p:grpSp>
        <p:sp>
          <p:nvSpPr>
            <p:cNvPr id="6197" name="Oval 53"/>
            <p:cNvSpPr>
              <a:spLocks noChangeArrowheads="1"/>
            </p:cNvSpPr>
            <p:nvPr/>
          </p:nvSpPr>
          <p:spPr bwMode="auto">
            <a:xfrm rot="10800000">
              <a:off x="2838" y="3500"/>
              <a:ext cx="25" cy="19"/>
            </a:xfrm>
            <a:prstGeom prst="ellipse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</p:grpSp>
      <p:grpSp>
        <p:nvGrpSpPr>
          <p:cNvPr id="6198" name="Group 54"/>
          <p:cNvGrpSpPr>
            <a:grpSpLocks/>
          </p:cNvGrpSpPr>
          <p:nvPr/>
        </p:nvGrpSpPr>
        <p:grpSpPr bwMode="auto">
          <a:xfrm>
            <a:off x="2979437" y="2070217"/>
            <a:ext cx="705996" cy="1106516"/>
            <a:chOff x="2203" y="3294"/>
            <a:chExt cx="520" cy="922"/>
          </a:xfrm>
        </p:grpSpPr>
        <p:grpSp>
          <p:nvGrpSpPr>
            <p:cNvPr id="6199" name="Group 55"/>
            <p:cNvGrpSpPr>
              <a:grpSpLocks/>
            </p:cNvGrpSpPr>
            <p:nvPr/>
          </p:nvGrpSpPr>
          <p:grpSpPr bwMode="auto">
            <a:xfrm>
              <a:off x="2203" y="3294"/>
              <a:ext cx="520" cy="922"/>
              <a:chOff x="2203" y="3294"/>
              <a:chExt cx="520" cy="922"/>
            </a:xfrm>
          </p:grpSpPr>
          <p:grpSp>
            <p:nvGrpSpPr>
              <p:cNvPr id="6200" name="Group 56"/>
              <p:cNvGrpSpPr>
                <a:grpSpLocks/>
              </p:cNvGrpSpPr>
              <p:nvPr/>
            </p:nvGrpSpPr>
            <p:grpSpPr bwMode="auto">
              <a:xfrm>
                <a:off x="2203" y="3294"/>
                <a:ext cx="520" cy="922"/>
                <a:chOff x="2203" y="3294"/>
                <a:chExt cx="520" cy="922"/>
              </a:xfrm>
            </p:grpSpPr>
            <p:sp>
              <p:nvSpPr>
                <p:cNvPr id="6201" name="AutoShape 57"/>
                <p:cNvSpPr>
                  <a:spLocks noChangeArrowheads="1"/>
                </p:cNvSpPr>
                <p:nvPr/>
              </p:nvSpPr>
              <p:spPr bwMode="auto">
                <a:xfrm rot="10800000">
                  <a:off x="2203" y="3295"/>
                  <a:ext cx="520" cy="922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729FCF"/>
                </a:solidFill>
                <a:ln w="9525" cap="flat">
                  <a:solidFill>
                    <a:srgbClr val="3465A4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200"/>
                </a:p>
              </p:txBody>
            </p:sp>
            <p:sp>
              <p:nvSpPr>
                <p:cNvPr id="620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270" y="3723"/>
                  <a:ext cx="382" cy="0"/>
                </a:xfrm>
                <a:prstGeom prst="line">
                  <a:avLst/>
                </a:prstGeom>
                <a:noFill/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200"/>
                </a:p>
              </p:txBody>
            </p:sp>
          </p:grpSp>
          <p:sp>
            <p:nvSpPr>
              <p:cNvPr id="6203" name="Freeform 59"/>
              <p:cNvSpPr>
                <a:spLocks noChangeArrowheads="1"/>
              </p:cNvSpPr>
              <p:nvPr/>
            </p:nvSpPr>
            <p:spPr bwMode="auto">
              <a:xfrm>
                <a:off x="2326" y="3663"/>
                <a:ext cx="353" cy="553"/>
              </a:xfrm>
              <a:custGeom>
                <a:avLst/>
                <a:gdLst>
                  <a:gd name="T0" fmla="*/ 1428 w 1562"/>
                  <a:gd name="T1" fmla="*/ 2442 h 2443"/>
                  <a:gd name="T2" fmla="*/ 1437 w 1562"/>
                  <a:gd name="T3" fmla="*/ 1446 h 2443"/>
                  <a:gd name="T4" fmla="*/ 1137 w 1562"/>
                  <a:gd name="T5" fmla="*/ 873 h 2443"/>
                  <a:gd name="T6" fmla="*/ 1154 w 1562"/>
                  <a:gd name="T7" fmla="*/ 124 h 2443"/>
                  <a:gd name="T8" fmla="*/ 207 w 1562"/>
                  <a:gd name="T9" fmla="*/ 116 h 2443"/>
                  <a:gd name="T10" fmla="*/ 506 w 1562"/>
                  <a:gd name="T11" fmla="*/ 764 h 2443"/>
                  <a:gd name="T12" fmla="*/ 1088 w 1562"/>
                  <a:gd name="T13" fmla="*/ 1545 h 2443"/>
                  <a:gd name="T14" fmla="*/ 1237 w 1562"/>
                  <a:gd name="T15" fmla="*/ 2434 h 2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2" h="2443">
                    <a:moveTo>
                      <a:pt x="1428" y="2442"/>
                    </a:moveTo>
                    <a:cubicBezTo>
                      <a:pt x="1561" y="1736"/>
                      <a:pt x="1553" y="1645"/>
                      <a:pt x="1437" y="1446"/>
                    </a:cubicBezTo>
                    <a:cubicBezTo>
                      <a:pt x="1321" y="1246"/>
                      <a:pt x="1254" y="1113"/>
                      <a:pt x="1137" y="873"/>
                    </a:cubicBezTo>
                    <a:cubicBezTo>
                      <a:pt x="1020" y="632"/>
                      <a:pt x="1462" y="133"/>
                      <a:pt x="1154" y="124"/>
                    </a:cubicBezTo>
                    <a:cubicBezTo>
                      <a:pt x="846" y="116"/>
                      <a:pt x="415" y="0"/>
                      <a:pt x="207" y="116"/>
                    </a:cubicBezTo>
                    <a:cubicBezTo>
                      <a:pt x="0" y="232"/>
                      <a:pt x="323" y="590"/>
                      <a:pt x="506" y="764"/>
                    </a:cubicBezTo>
                    <a:cubicBezTo>
                      <a:pt x="688" y="938"/>
                      <a:pt x="1029" y="1271"/>
                      <a:pt x="1088" y="1545"/>
                    </a:cubicBezTo>
                    <a:cubicBezTo>
                      <a:pt x="1146" y="1819"/>
                      <a:pt x="1237" y="2434"/>
                      <a:pt x="1237" y="2434"/>
                    </a:cubicBezTo>
                  </a:path>
                </a:pathLst>
              </a:custGeom>
              <a:noFill/>
              <a:ln w="9525" cap="flat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</p:grpSp>
        <p:sp>
          <p:nvSpPr>
            <p:cNvPr id="6204" name="Oval 60"/>
            <p:cNvSpPr>
              <a:spLocks noChangeArrowheads="1"/>
            </p:cNvSpPr>
            <p:nvPr/>
          </p:nvSpPr>
          <p:spPr bwMode="auto">
            <a:xfrm rot="10800000">
              <a:off x="2465" y="3666"/>
              <a:ext cx="25" cy="18"/>
            </a:xfrm>
            <a:prstGeom prst="ellipse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</p:grpSp>
      <p:sp>
        <p:nvSpPr>
          <p:cNvPr id="6205" name="Line 61"/>
          <p:cNvSpPr>
            <a:spLocks noChangeShapeType="1"/>
          </p:cNvSpPr>
          <p:nvPr/>
        </p:nvSpPr>
        <p:spPr bwMode="auto">
          <a:xfrm flipV="1">
            <a:off x="4117176" y="2058216"/>
            <a:ext cx="369290" cy="19442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200"/>
          </a:p>
        </p:txBody>
      </p:sp>
      <p:sp>
        <p:nvSpPr>
          <p:cNvPr id="6206" name="Text Box 62"/>
          <p:cNvSpPr txBox="1">
            <a:spLocks noChangeArrowheads="1"/>
          </p:cNvSpPr>
          <p:nvPr/>
        </p:nvSpPr>
        <p:spPr bwMode="auto">
          <a:xfrm>
            <a:off x="182194" y="1671776"/>
            <a:ext cx="2874216" cy="97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600" b="1" dirty="0"/>
              <a:t>GE1/1: </a:t>
            </a:r>
          </a:p>
          <a:p>
            <a:r>
              <a:rPr lang="en-GB" sz="1600" b="1" dirty="0"/>
              <a:t>1 FBG per </a:t>
            </a:r>
            <a:r>
              <a:rPr lang="en-GB" sz="1600" b="1" dirty="0" smtClean="0"/>
              <a:t>short chamber</a:t>
            </a:r>
            <a:endParaRPr lang="en-GB" sz="1600" b="1" dirty="0"/>
          </a:p>
          <a:p>
            <a:endParaRPr lang="en-GB" sz="1600" b="1" dirty="0"/>
          </a:p>
        </p:txBody>
      </p:sp>
      <p:sp>
        <p:nvSpPr>
          <p:cNvPr id="6207" name="Rectangle 63"/>
          <p:cNvSpPr>
            <a:spLocks noChangeArrowheads="1"/>
          </p:cNvSpPr>
          <p:nvPr/>
        </p:nvSpPr>
        <p:spPr bwMode="auto">
          <a:xfrm>
            <a:off x="2789362" y="1456953"/>
            <a:ext cx="2606753" cy="2073818"/>
          </a:xfrm>
          <a:prstGeom prst="rect">
            <a:avLst/>
          </a:prstGeom>
          <a:noFill/>
          <a:ln w="18000" cap="flat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200"/>
          </a:p>
        </p:txBody>
      </p:sp>
      <p:pic>
        <p:nvPicPr>
          <p:cNvPr id="6208" name="Picture 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8726" y="976903"/>
            <a:ext cx="3383348" cy="2363048"/>
          </a:xfrm>
          <a:prstGeom prst="rect">
            <a:avLst/>
          </a:prstGeom>
          <a:noFill/>
          <a:ln w="18000" cap="flat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28819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Fibers for Temperature Sensors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2023" y="3963158"/>
            <a:ext cx="8845668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ea typeface="Cambria Math" panose="02040503050406030204" pitchFamily="18" charset="0"/>
              </a:rPr>
              <a:t>GE-1/1: optical fibers routing/</a:t>
            </a:r>
            <a:r>
              <a:rPr lang="en-US" dirty="0" err="1" smtClean="0">
                <a:ea typeface="Cambria Math" panose="02040503050406030204" pitchFamily="18" charset="0"/>
              </a:rPr>
              <a:t>connectorization</a:t>
            </a:r>
            <a:r>
              <a:rPr lang="en-US" dirty="0" smtClean="0">
                <a:ea typeface="Cambria Math" panose="02040503050406030204" pitchFamily="18" charset="0"/>
              </a:rPr>
              <a:t> is done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ea typeface="Cambria Math" panose="02040503050406030204" pitchFamily="18" charset="0"/>
            </a:endParaRPr>
          </a:p>
          <a:p>
            <a:endParaRPr lang="en-US" dirty="0" smtClean="0">
              <a:ea typeface="Cambria Math" panose="02040503050406030204" pitchFamily="18" charset="0"/>
            </a:endParaRPr>
          </a:p>
          <a:p>
            <a:r>
              <a:rPr lang="en-US" dirty="0" smtClean="0">
                <a:ea typeface="Cambria Math" panose="02040503050406030204" pitchFamily="18" charset="0"/>
              </a:rPr>
              <a:t>GE+1/1:</a:t>
            </a:r>
            <a:r>
              <a:rPr lang="en-US" dirty="0">
                <a:ea typeface="Cambria Math" panose="02040503050406030204" pitchFamily="18" charset="0"/>
              </a:rPr>
              <a:t> </a:t>
            </a:r>
            <a:r>
              <a:rPr lang="en-US" dirty="0" smtClean="0">
                <a:ea typeface="Cambria Math" panose="02040503050406030204" pitchFamily="18" charset="0"/>
              </a:rPr>
              <a:t>optical fibers routing/</a:t>
            </a:r>
            <a:r>
              <a:rPr lang="en-US" dirty="0" err="1" smtClean="0">
                <a:ea typeface="Cambria Math" panose="02040503050406030204" pitchFamily="18" charset="0"/>
              </a:rPr>
              <a:t>connectoritazion</a:t>
            </a:r>
            <a:r>
              <a:rPr lang="en-US" dirty="0" smtClean="0">
                <a:ea typeface="Cambria Math" panose="02040503050406030204" pitchFamily="18" charset="0"/>
              </a:rPr>
              <a:t> had been scheduled from March 2020; </a:t>
            </a:r>
            <a:r>
              <a:rPr lang="en-US" b="1" i="1" dirty="0" smtClean="0">
                <a:solidFill>
                  <a:srgbClr val="FF0000"/>
                </a:solidFill>
                <a:ea typeface="Cambria Math" panose="02040503050406030204" pitchFamily="18" charset="0"/>
              </a:rPr>
              <a:t>however, installation postponed for the SARS COV-2 crisis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95328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gas status</a:t>
            </a:r>
          </a:p>
          <a:p>
            <a:r>
              <a:rPr lang="en-US" sz="2400" dirty="0" smtClean="0"/>
              <a:t>cooling status</a:t>
            </a:r>
          </a:p>
          <a:p>
            <a:r>
              <a:rPr lang="en-US" sz="2400" dirty="0" smtClean="0"/>
              <a:t>HV/LV cabling status</a:t>
            </a:r>
          </a:p>
          <a:p>
            <a:r>
              <a:rPr lang="en-US" sz="2400" dirty="0" smtClean="0"/>
              <a:t>RO fibers status</a:t>
            </a:r>
          </a:p>
          <a:p>
            <a:r>
              <a:rPr lang="en-US" sz="2400" dirty="0" smtClean="0"/>
              <a:t>Temperature measurement fibers (FBG) status</a:t>
            </a:r>
          </a:p>
          <a:p>
            <a:endParaRPr lang="en-US" sz="2400" dirty="0"/>
          </a:p>
          <a:p>
            <a:r>
              <a:rPr lang="en-US" sz="2400" dirty="0" smtClean="0"/>
              <a:t>where we are? what is missing? how many working days of work? how many working days available?</a:t>
            </a:r>
          </a:p>
          <a:p>
            <a:r>
              <a:rPr lang="en-US" sz="2400" dirty="0" smtClean="0"/>
              <a:t>who will executed the work? when? WP exist?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4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218" y="2874302"/>
            <a:ext cx="4618840" cy="226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95" y="444047"/>
            <a:ext cx="8527611" cy="208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2839" y="3227139"/>
            <a:ext cx="3529978" cy="122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/>
              <a:t>RED temp chain is OK</a:t>
            </a:r>
          </a:p>
          <a:p>
            <a:r>
              <a:rPr lang="it-IT"/>
              <a:t>Because of high attenuations, the full chain shall be split in two chains.</a:t>
            </a:r>
          </a:p>
          <a:p>
            <a:r>
              <a:rPr lang="it-IT"/>
              <a:t>- ‘Layer1 chain’</a:t>
            </a:r>
          </a:p>
          <a:p>
            <a:r>
              <a:rPr lang="it-IT"/>
              <a:t>- ‘Layer2 chain’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9259" y="5299501"/>
            <a:ext cx="1510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Michele </a:t>
            </a:r>
            <a:r>
              <a:rPr lang="en-US" sz="1200" b="1" dirty="0" err="1" smtClean="0"/>
              <a:t>Caponero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981743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08194" y="2577870"/>
            <a:ext cx="3529978" cy="20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/>
              <a:t>Yellow temp chain has a problem in the chamber @slot1/layer2</a:t>
            </a:r>
          </a:p>
          <a:p>
            <a:endParaRPr lang="it-IT"/>
          </a:p>
          <a:p>
            <a:r>
              <a:rPr lang="it-IT"/>
              <a:t>chamber @slot1/layer2</a:t>
            </a:r>
          </a:p>
          <a:p>
            <a:r>
              <a:rPr lang="it-IT"/>
              <a:t>shall be bypassed</a:t>
            </a:r>
          </a:p>
          <a:p>
            <a:endParaRPr lang="it-IT"/>
          </a:p>
          <a:p>
            <a:r>
              <a:rPr lang="it-IT"/>
              <a:t>Because of high attenuations, the full chain shall be split in two chains.</a:t>
            </a:r>
          </a:p>
          <a:p>
            <a:r>
              <a:rPr lang="it-IT"/>
              <a:t>- ‘Layer1 chain’</a:t>
            </a:r>
          </a:p>
          <a:p>
            <a:r>
              <a:rPr lang="it-IT"/>
              <a:t>- ‘Layer2 chain’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95" y="351638"/>
            <a:ext cx="8527611" cy="210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3963079" y="3021917"/>
            <a:ext cx="4727455" cy="2282640"/>
            <a:chOff x="2919" y="2518"/>
            <a:chExt cx="3482" cy="1902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9" y="2518"/>
              <a:ext cx="3401" cy="1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grpSp>
          <p:nvGrpSpPr>
            <p:cNvPr id="4101" name="Group 5"/>
            <p:cNvGrpSpPr>
              <a:grpSpLocks/>
            </p:cNvGrpSpPr>
            <p:nvPr/>
          </p:nvGrpSpPr>
          <p:grpSpPr bwMode="auto">
            <a:xfrm>
              <a:off x="6037" y="3044"/>
              <a:ext cx="147" cy="73"/>
              <a:chOff x="6037" y="3044"/>
              <a:chExt cx="147" cy="73"/>
            </a:xfrm>
          </p:grpSpPr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6037" y="3044"/>
                <a:ext cx="147" cy="73"/>
              </a:xfrm>
              <a:prstGeom prst="line">
                <a:avLst/>
              </a:prstGeom>
              <a:noFill/>
              <a:ln w="3600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" name="Line 7"/>
              <p:cNvSpPr>
                <a:spLocks noChangeShapeType="1"/>
              </p:cNvSpPr>
              <p:nvPr/>
            </p:nvSpPr>
            <p:spPr bwMode="auto">
              <a:xfrm flipH="1">
                <a:off x="6036" y="3044"/>
                <a:ext cx="149" cy="73"/>
              </a:xfrm>
              <a:prstGeom prst="line">
                <a:avLst/>
              </a:prstGeom>
              <a:noFill/>
              <a:ln w="3600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04" name="Group 8"/>
            <p:cNvGrpSpPr>
              <a:grpSpLocks/>
            </p:cNvGrpSpPr>
            <p:nvPr/>
          </p:nvGrpSpPr>
          <p:grpSpPr bwMode="auto">
            <a:xfrm>
              <a:off x="5969" y="3520"/>
              <a:ext cx="147" cy="73"/>
              <a:chOff x="5969" y="3520"/>
              <a:chExt cx="147" cy="73"/>
            </a:xfrm>
          </p:grpSpPr>
          <p:sp>
            <p:nvSpPr>
              <p:cNvPr id="4105" name="Line 9"/>
              <p:cNvSpPr>
                <a:spLocks noChangeShapeType="1"/>
              </p:cNvSpPr>
              <p:nvPr/>
            </p:nvSpPr>
            <p:spPr bwMode="auto">
              <a:xfrm>
                <a:off x="5969" y="3520"/>
                <a:ext cx="147" cy="73"/>
              </a:xfrm>
              <a:prstGeom prst="line">
                <a:avLst/>
              </a:prstGeom>
              <a:noFill/>
              <a:ln w="3600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Line 10"/>
              <p:cNvSpPr>
                <a:spLocks noChangeShapeType="1"/>
              </p:cNvSpPr>
              <p:nvPr/>
            </p:nvSpPr>
            <p:spPr bwMode="auto">
              <a:xfrm flipH="1">
                <a:off x="5968" y="3521"/>
                <a:ext cx="149" cy="73"/>
              </a:xfrm>
              <a:prstGeom prst="line">
                <a:avLst/>
              </a:prstGeom>
              <a:noFill/>
              <a:ln w="3600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07" name="Freeform 11"/>
            <p:cNvSpPr>
              <a:spLocks noChangeArrowheads="1"/>
            </p:cNvSpPr>
            <p:nvPr/>
          </p:nvSpPr>
          <p:spPr bwMode="auto">
            <a:xfrm>
              <a:off x="5889" y="2992"/>
              <a:ext cx="577" cy="1022"/>
            </a:xfrm>
            <a:custGeom>
              <a:avLst/>
              <a:gdLst>
                <a:gd name="T0" fmla="*/ 1012 w 2549"/>
                <a:gd name="T1" fmla="*/ 0 h 4509"/>
                <a:gd name="T2" fmla="*/ 2058 w 2549"/>
                <a:gd name="T3" fmla="*/ 1927 h 4509"/>
                <a:gd name="T4" fmla="*/ 490 w 2549"/>
                <a:gd name="T5" fmla="*/ 3463 h 4509"/>
                <a:gd name="T6" fmla="*/ 294 w 2549"/>
                <a:gd name="T7" fmla="*/ 3071 h 4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9" h="4509">
                  <a:moveTo>
                    <a:pt x="1012" y="0"/>
                  </a:moveTo>
                  <a:cubicBezTo>
                    <a:pt x="2123" y="490"/>
                    <a:pt x="2548" y="1307"/>
                    <a:pt x="2058" y="1927"/>
                  </a:cubicBezTo>
                  <a:cubicBezTo>
                    <a:pt x="1568" y="2547"/>
                    <a:pt x="980" y="4508"/>
                    <a:pt x="490" y="3463"/>
                  </a:cubicBezTo>
                  <a:cubicBezTo>
                    <a:pt x="0" y="2418"/>
                    <a:pt x="294" y="3071"/>
                    <a:pt x="294" y="3071"/>
                  </a:cubicBezTo>
                </a:path>
              </a:pathLst>
            </a:custGeom>
            <a:noFill/>
            <a:ln w="18000" cap="flat">
              <a:solidFill>
                <a:srgbClr val="FFD42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143170" y="321634"/>
            <a:ext cx="1151316" cy="5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000"/>
              <a:t>slot1/layer2 missing</a:t>
            </a:r>
          </a:p>
          <a:p>
            <a:r>
              <a:rPr lang="it-IT" sz="1000"/>
              <a:t>Because of the bypass</a:t>
            </a:r>
          </a:p>
        </p:txBody>
      </p:sp>
      <p:sp>
        <p:nvSpPr>
          <p:cNvPr id="4109" name="Freeform 13"/>
          <p:cNvSpPr>
            <a:spLocks/>
          </p:cNvSpPr>
          <p:nvPr/>
        </p:nvSpPr>
        <p:spPr bwMode="auto">
          <a:xfrm>
            <a:off x="2051461" y="462049"/>
            <a:ext cx="663907" cy="400842"/>
          </a:xfrm>
          <a:custGeom>
            <a:avLst/>
            <a:gdLst>
              <a:gd name="T0" fmla="*/ 0 w 2157"/>
              <a:gd name="T1" fmla="*/ 0 h 1471"/>
              <a:gd name="T2" fmla="*/ 2156 w 2157"/>
              <a:gd name="T3" fmla="*/ 0 h 1471"/>
              <a:gd name="T4" fmla="*/ 2058 w 2157"/>
              <a:gd name="T5" fmla="*/ 1470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7" h="1471">
                <a:moveTo>
                  <a:pt x="0" y="0"/>
                </a:moveTo>
                <a:lnTo>
                  <a:pt x="2156" y="0"/>
                </a:lnTo>
                <a:lnTo>
                  <a:pt x="2058" y="1470"/>
                </a:ln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209259" y="5299501"/>
            <a:ext cx="1510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Michele </a:t>
            </a:r>
            <a:r>
              <a:rPr lang="en-US" sz="1200" b="1" dirty="0" err="1" smtClean="0"/>
              <a:t>Caponero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431020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08194" y="2577870"/>
            <a:ext cx="3529978" cy="20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dirty="0"/>
              <a:t>Yellow </a:t>
            </a:r>
            <a:r>
              <a:rPr lang="it-IT" dirty="0" err="1"/>
              <a:t>temp</a:t>
            </a:r>
            <a:r>
              <a:rPr lang="it-IT" dirty="0"/>
              <a:t> </a:t>
            </a:r>
            <a:r>
              <a:rPr lang="it-IT" dirty="0" err="1"/>
              <a:t>chain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problem</a:t>
            </a:r>
            <a:r>
              <a:rPr lang="it-IT" dirty="0"/>
              <a:t> in the </a:t>
            </a:r>
            <a:r>
              <a:rPr lang="it-IT" dirty="0" err="1"/>
              <a:t>chamber</a:t>
            </a:r>
            <a:r>
              <a:rPr lang="it-IT" dirty="0"/>
              <a:t> @slot1/layer2</a:t>
            </a:r>
          </a:p>
          <a:p>
            <a:endParaRPr lang="it-IT" dirty="0"/>
          </a:p>
          <a:p>
            <a:r>
              <a:rPr lang="it-IT" dirty="0" smtClean="0"/>
              <a:t>From </a:t>
            </a:r>
            <a:r>
              <a:rPr lang="it-IT" dirty="0"/>
              <a:t>slot3, </a:t>
            </a:r>
            <a:r>
              <a:rPr lang="it-IT" dirty="0" err="1"/>
              <a:t>only</a:t>
            </a:r>
            <a:r>
              <a:rPr lang="it-IT" dirty="0"/>
              <a:t> the </a:t>
            </a:r>
            <a:r>
              <a:rPr lang="it-IT" dirty="0" err="1"/>
              <a:t>chamber</a:t>
            </a:r>
            <a:r>
              <a:rPr lang="it-IT" dirty="0"/>
              <a:t> @slot3 </a:t>
            </a:r>
            <a:r>
              <a:rPr lang="it-IT" dirty="0" smtClean="0"/>
              <a:t>and </a:t>
            </a:r>
            <a:r>
              <a:rPr lang="it-IT" dirty="0"/>
              <a:t>the </a:t>
            </a:r>
            <a:r>
              <a:rPr lang="it-IT" dirty="0" err="1"/>
              <a:t>chamber</a:t>
            </a:r>
            <a:r>
              <a:rPr lang="it-IT" dirty="0"/>
              <a:t> @slot1 can be </a:t>
            </a:r>
            <a:r>
              <a:rPr lang="it-IT" dirty="0" err="1"/>
              <a:t>seen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079" y="3021918"/>
            <a:ext cx="4618840" cy="228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73" y="537657"/>
            <a:ext cx="8086364" cy="177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395699" y="272430"/>
            <a:ext cx="1151316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000"/>
              <a:t>slot1/layer2 </a:t>
            </a:r>
          </a:p>
        </p:txBody>
      </p:sp>
      <p:sp>
        <p:nvSpPr>
          <p:cNvPr id="5125" name="Freeform 5"/>
          <p:cNvSpPr>
            <a:spLocks/>
          </p:cNvSpPr>
          <p:nvPr/>
        </p:nvSpPr>
        <p:spPr bwMode="auto">
          <a:xfrm>
            <a:off x="2302631" y="411644"/>
            <a:ext cx="663908" cy="400842"/>
          </a:xfrm>
          <a:custGeom>
            <a:avLst/>
            <a:gdLst>
              <a:gd name="T0" fmla="*/ 0 w 2157"/>
              <a:gd name="T1" fmla="*/ 0 h 1471"/>
              <a:gd name="T2" fmla="*/ 2156 w 2157"/>
              <a:gd name="T3" fmla="*/ 0 h 1471"/>
              <a:gd name="T4" fmla="*/ 2058 w 2157"/>
              <a:gd name="T5" fmla="*/ 1470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7" h="1471">
                <a:moveTo>
                  <a:pt x="0" y="0"/>
                </a:moveTo>
                <a:lnTo>
                  <a:pt x="2156" y="0"/>
                </a:lnTo>
                <a:lnTo>
                  <a:pt x="2058" y="1470"/>
                </a:ln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021327" y="272430"/>
            <a:ext cx="1151316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000"/>
              <a:t>slot3/layer2 </a:t>
            </a:r>
          </a:p>
        </p:txBody>
      </p:sp>
      <p:sp>
        <p:nvSpPr>
          <p:cNvPr id="5127" name="Freeform 7"/>
          <p:cNvSpPr>
            <a:spLocks/>
          </p:cNvSpPr>
          <p:nvPr/>
        </p:nvSpPr>
        <p:spPr bwMode="auto">
          <a:xfrm>
            <a:off x="5400866" y="373240"/>
            <a:ext cx="663908" cy="298831"/>
          </a:xfrm>
          <a:custGeom>
            <a:avLst/>
            <a:gdLst>
              <a:gd name="T0" fmla="*/ 2156 w 2157"/>
              <a:gd name="T1" fmla="*/ 0 h 1099"/>
              <a:gd name="T2" fmla="*/ 0 w 2157"/>
              <a:gd name="T3" fmla="*/ 0 h 1099"/>
              <a:gd name="T4" fmla="*/ 98 w 2157"/>
              <a:gd name="T5" fmla="*/ 109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7" h="1099">
                <a:moveTo>
                  <a:pt x="2156" y="0"/>
                </a:moveTo>
                <a:lnTo>
                  <a:pt x="0" y="0"/>
                </a:lnTo>
                <a:lnTo>
                  <a:pt x="98" y="1098"/>
                </a:ln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09259" y="5299501"/>
            <a:ext cx="1510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Michele </a:t>
            </a:r>
            <a:r>
              <a:rPr lang="en-US" sz="1200" b="1" dirty="0" err="1" smtClean="0"/>
              <a:t>Caponero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82941059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19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28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3574781" y="337236"/>
            <a:ext cx="3508255" cy="2066617"/>
            <a:chOff x="2633" y="281"/>
            <a:chExt cx="2584" cy="1722"/>
          </a:xfrm>
        </p:grpSpPr>
        <p:sp>
          <p:nvSpPr>
            <p:cNvPr id="5122" name="AutoShape 2"/>
            <p:cNvSpPr>
              <a:spLocks noChangeArrowheads="1"/>
            </p:cNvSpPr>
            <p:nvPr/>
          </p:nvSpPr>
          <p:spPr bwMode="auto">
            <a:xfrm rot="16200000">
              <a:off x="3063" y="-150"/>
              <a:ext cx="1722" cy="2584"/>
            </a:xfrm>
            <a:custGeom>
              <a:avLst/>
              <a:gdLst>
                <a:gd name="G0" fmla="+- 5998 0 0"/>
                <a:gd name="G1" fmla="+- 21600 0 5998"/>
                <a:gd name="G2" fmla="*/ 5998 1 2"/>
                <a:gd name="G3" fmla="+- 21600 0 G2"/>
                <a:gd name="G4" fmla="+/ 5998 21600 2"/>
                <a:gd name="G5" fmla="+/ G1 0 2"/>
                <a:gd name="G6" fmla="*/ 21600 21600 5998"/>
                <a:gd name="G7" fmla="*/ G6 1 2"/>
                <a:gd name="G8" fmla="+- 21600 0 G7"/>
                <a:gd name="G9" fmla="*/ 21600 1 2"/>
                <a:gd name="G10" fmla="+- 5998 0 G9"/>
                <a:gd name="G11" fmla="?: G10 G8 0"/>
                <a:gd name="G12" fmla="?: G10 G7 21600"/>
                <a:gd name="T0" fmla="*/ 18601 w 21600"/>
                <a:gd name="T1" fmla="*/ 10800 h 21600"/>
                <a:gd name="T2" fmla="*/ 10800 w 21600"/>
                <a:gd name="T3" fmla="*/ 21600 h 21600"/>
                <a:gd name="T4" fmla="*/ 2999 w 21600"/>
                <a:gd name="T5" fmla="*/ 10800 h 21600"/>
                <a:gd name="T6" fmla="*/ 10800 w 21600"/>
                <a:gd name="T7" fmla="*/ 0 h 21600"/>
                <a:gd name="T8" fmla="*/ 4799 w 21600"/>
                <a:gd name="T9" fmla="*/ 4799 h 21600"/>
                <a:gd name="T10" fmla="*/ 16801 w 21600"/>
                <a:gd name="T11" fmla="*/ 1680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998" y="21600"/>
                  </a:lnTo>
                  <a:lnTo>
                    <a:pt x="1560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23" name="Line 3"/>
            <p:cNvSpPr>
              <a:spLocks noChangeShapeType="1"/>
            </p:cNvSpPr>
            <p:nvPr/>
          </p:nvSpPr>
          <p:spPr bwMode="auto">
            <a:xfrm>
              <a:off x="3223" y="386"/>
              <a:ext cx="0" cy="1501"/>
            </a:xfrm>
            <a:prstGeom prst="line">
              <a:avLst/>
            </a:prstGeom>
            <a:noFill/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24" name="Line 4"/>
            <p:cNvSpPr>
              <a:spLocks noChangeShapeType="1"/>
            </p:cNvSpPr>
            <p:nvPr/>
          </p:nvSpPr>
          <p:spPr bwMode="auto">
            <a:xfrm>
              <a:off x="3948" y="526"/>
              <a:ext cx="0" cy="1228"/>
            </a:xfrm>
            <a:prstGeom prst="line">
              <a:avLst/>
            </a:prstGeom>
            <a:noFill/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4561" y="644"/>
              <a:ext cx="0" cy="997"/>
            </a:xfrm>
            <a:prstGeom prst="line">
              <a:avLst/>
            </a:prstGeom>
            <a:noFill/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</p:grp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528139" y="4657690"/>
            <a:ext cx="2834844" cy="589261"/>
            <a:chOff x="389" y="3881"/>
            <a:chExt cx="2088" cy="491"/>
          </a:xfrm>
        </p:grpSpPr>
        <p:sp>
          <p:nvSpPr>
            <p:cNvPr id="5127" name="Freeform 7"/>
            <p:cNvSpPr>
              <a:spLocks noChangeArrowheads="1"/>
            </p:cNvSpPr>
            <p:nvPr/>
          </p:nvSpPr>
          <p:spPr bwMode="auto">
            <a:xfrm>
              <a:off x="389" y="3881"/>
              <a:ext cx="1829" cy="491"/>
            </a:xfrm>
            <a:custGeom>
              <a:avLst/>
              <a:gdLst>
                <a:gd name="T0" fmla="*/ 1323 w 8071"/>
                <a:gd name="T1" fmla="*/ 0 h 2170"/>
                <a:gd name="T2" fmla="*/ 0 w 8071"/>
                <a:gd name="T3" fmla="*/ 793 h 2170"/>
                <a:gd name="T4" fmla="*/ 4326 w 8071"/>
                <a:gd name="T5" fmla="*/ 1957 h 2170"/>
                <a:gd name="T6" fmla="*/ 5688 w 8071"/>
                <a:gd name="T7" fmla="*/ 2169 h 2170"/>
                <a:gd name="T8" fmla="*/ 8070 w 8071"/>
                <a:gd name="T9" fmla="*/ 727 h 2170"/>
                <a:gd name="T10" fmla="*/ 6548 w 8071"/>
                <a:gd name="T11" fmla="*/ 436 h 2170"/>
                <a:gd name="T12" fmla="*/ 1323 w 8071"/>
                <a:gd name="T13" fmla="*/ 0 h 2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1" h="2170">
                  <a:moveTo>
                    <a:pt x="1323" y="0"/>
                  </a:moveTo>
                  <a:lnTo>
                    <a:pt x="0" y="793"/>
                  </a:lnTo>
                  <a:lnTo>
                    <a:pt x="4326" y="1957"/>
                  </a:lnTo>
                  <a:lnTo>
                    <a:pt x="5688" y="2169"/>
                  </a:lnTo>
                  <a:lnTo>
                    <a:pt x="8070" y="727"/>
                  </a:lnTo>
                  <a:lnTo>
                    <a:pt x="6548" y="436"/>
                  </a:lnTo>
                  <a:lnTo>
                    <a:pt x="1323" y="0"/>
                  </a:lnTo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28" name="Freeform 8"/>
            <p:cNvSpPr>
              <a:spLocks noChangeArrowheads="1"/>
            </p:cNvSpPr>
            <p:nvPr/>
          </p:nvSpPr>
          <p:spPr bwMode="auto">
            <a:xfrm>
              <a:off x="654" y="3809"/>
              <a:ext cx="1824" cy="529"/>
            </a:xfrm>
            <a:custGeom>
              <a:avLst/>
              <a:gdLst>
                <a:gd name="T0" fmla="*/ 7750 w 8046"/>
                <a:gd name="T1" fmla="*/ 1494 h 2335"/>
                <a:gd name="T2" fmla="*/ 2241 w 8046"/>
                <a:gd name="T3" fmla="*/ 1026 h 2335"/>
                <a:gd name="T4" fmla="*/ 3984 w 8046"/>
                <a:gd name="T5" fmla="*/ 1462 h 2335"/>
                <a:gd name="T6" fmla="*/ 8045 w 8046"/>
                <a:gd name="T7" fmla="*/ 2334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46" h="2335">
                  <a:moveTo>
                    <a:pt x="7750" y="1494"/>
                  </a:moveTo>
                  <a:cubicBezTo>
                    <a:pt x="0" y="0"/>
                    <a:pt x="2241" y="1026"/>
                    <a:pt x="2241" y="1026"/>
                  </a:cubicBezTo>
                  <a:cubicBezTo>
                    <a:pt x="2241" y="1026"/>
                    <a:pt x="4046" y="1462"/>
                    <a:pt x="3984" y="1462"/>
                  </a:cubicBezTo>
                  <a:lnTo>
                    <a:pt x="8045" y="2334"/>
                  </a:lnTo>
                </a:path>
              </a:pathLst>
            </a:custGeom>
            <a:noFill/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1101" y="4008"/>
              <a:ext cx="37" cy="1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2322997" y="607264"/>
            <a:ext cx="4903953" cy="1008106"/>
          </a:xfrm>
          <a:custGeom>
            <a:avLst/>
            <a:gdLst>
              <a:gd name="T0" fmla="*/ 0 w 15929"/>
              <a:gd name="T1" fmla="*/ 213 h 3706"/>
              <a:gd name="T2" fmla="*/ 7911 w 15929"/>
              <a:gd name="T3" fmla="*/ 874 h 3706"/>
              <a:gd name="T4" fmla="*/ 11298 w 15929"/>
              <a:gd name="T5" fmla="*/ 1113 h 3706"/>
              <a:gd name="T6" fmla="*/ 13891 w 15929"/>
              <a:gd name="T7" fmla="*/ 2383 h 3706"/>
              <a:gd name="T8" fmla="*/ 10557 w 15929"/>
              <a:gd name="T9" fmla="*/ 2250 h 3706"/>
              <a:gd name="T10" fmla="*/ 7646 w 15929"/>
              <a:gd name="T11" fmla="*/ 2356 h 3706"/>
              <a:gd name="T12" fmla="*/ 4657 w 15929"/>
              <a:gd name="T13" fmla="*/ 2779 h 3706"/>
              <a:gd name="T14" fmla="*/ 0 w 15929"/>
              <a:gd name="T15" fmla="*/ 1298 h 3706"/>
              <a:gd name="T16" fmla="*/ 26 w 15929"/>
              <a:gd name="T17" fmla="*/ 1298 h 3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929" h="3706">
                <a:moveTo>
                  <a:pt x="0" y="213"/>
                </a:moveTo>
                <a:cubicBezTo>
                  <a:pt x="6376" y="319"/>
                  <a:pt x="6959" y="1748"/>
                  <a:pt x="7911" y="874"/>
                </a:cubicBezTo>
                <a:cubicBezTo>
                  <a:pt x="8863" y="0"/>
                  <a:pt x="9763" y="1880"/>
                  <a:pt x="11298" y="1113"/>
                </a:cubicBezTo>
                <a:cubicBezTo>
                  <a:pt x="12833" y="346"/>
                  <a:pt x="15928" y="2436"/>
                  <a:pt x="13891" y="2383"/>
                </a:cubicBezTo>
                <a:cubicBezTo>
                  <a:pt x="11854" y="2330"/>
                  <a:pt x="11800" y="1324"/>
                  <a:pt x="10557" y="2250"/>
                </a:cubicBezTo>
                <a:cubicBezTo>
                  <a:pt x="9314" y="3176"/>
                  <a:pt x="8599" y="1007"/>
                  <a:pt x="7646" y="2356"/>
                </a:cubicBezTo>
                <a:cubicBezTo>
                  <a:pt x="6693" y="3705"/>
                  <a:pt x="5953" y="3573"/>
                  <a:pt x="4657" y="2779"/>
                </a:cubicBezTo>
                <a:cubicBezTo>
                  <a:pt x="3361" y="1985"/>
                  <a:pt x="0" y="1298"/>
                  <a:pt x="0" y="1298"/>
                </a:cubicBezTo>
                <a:lnTo>
                  <a:pt x="26" y="1298"/>
                </a:lnTo>
              </a:path>
            </a:pathLst>
          </a:cu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3910129" y="1446152"/>
            <a:ext cx="51592" cy="16802"/>
          </a:xfrm>
          <a:prstGeom prst="ellipse">
            <a:avLst/>
          </a:prstGeom>
          <a:solidFill>
            <a:srgbClr val="FF0000"/>
          </a:solidFill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4679936" y="1201327"/>
            <a:ext cx="51592" cy="16802"/>
          </a:xfrm>
          <a:prstGeom prst="ellipse">
            <a:avLst/>
          </a:prstGeom>
          <a:solidFill>
            <a:srgbClr val="FF0000"/>
          </a:solidFill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5665615" y="1147321"/>
            <a:ext cx="51592" cy="16802"/>
          </a:xfrm>
          <a:prstGeom prst="ellipse">
            <a:avLst/>
          </a:prstGeom>
          <a:solidFill>
            <a:srgbClr val="FF0000"/>
          </a:solidFill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6773485" y="1174924"/>
            <a:ext cx="51592" cy="16802"/>
          </a:xfrm>
          <a:prstGeom prst="ellipse">
            <a:avLst/>
          </a:prstGeom>
          <a:solidFill>
            <a:srgbClr val="FF0000"/>
          </a:solidFill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489247" y="3707190"/>
            <a:ext cx="2737090" cy="161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 b="1"/>
              <a:t>ME0</a:t>
            </a:r>
          </a:p>
          <a:p>
            <a:endParaRPr lang="en-GB" sz="1400"/>
          </a:p>
          <a:p>
            <a:r>
              <a:rPr lang="en-GB" sz="1400"/>
              <a:t>1 FBG per module</a:t>
            </a:r>
          </a:p>
          <a:p>
            <a:r>
              <a:rPr lang="en-GB" sz="1400"/>
              <a:t>6 FBG per stack</a:t>
            </a:r>
          </a:p>
          <a:p>
            <a:endParaRPr lang="en-GB" sz="1400"/>
          </a:p>
          <a:p>
            <a:r>
              <a:rPr lang="en-GB" sz="1400"/>
              <a:t>The 6 FBGs are chained outside the modules (</a:t>
            </a:r>
            <a:r>
              <a:rPr lang="en-GB" sz="1400">
                <a:solidFill>
                  <a:srgbClr val="2A6099"/>
                </a:solidFill>
              </a:rPr>
              <a:t>StackChain</a:t>
            </a:r>
            <a:r>
              <a:rPr lang="en-GB" sz="1400"/>
              <a:t>)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76548" y="386441"/>
            <a:ext cx="2868785" cy="161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 b="1"/>
              <a:t>GE2/1</a:t>
            </a:r>
          </a:p>
          <a:p>
            <a:endParaRPr lang="en-GB" sz="1400"/>
          </a:p>
          <a:p>
            <a:r>
              <a:rPr lang="en-GB" sz="1400"/>
              <a:t>1 FBG per module</a:t>
            </a:r>
          </a:p>
          <a:p>
            <a:endParaRPr lang="en-GB" sz="1400"/>
          </a:p>
          <a:p>
            <a:r>
              <a:rPr lang="en-GB" sz="1400"/>
              <a:t>4 FBGs per chamber</a:t>
            </a:r>
          </a:p>
          <a:p>
            <a:endParaRPr lang="en-GB" sz="1400"/>
          </a:p>
          <a:p>
            <a:r>
              <a:rPr lang="en-GB" sz="1400"/>
              <a:t>The 4 FBGs are chained inside the chamber (</a:t>
            </a:r>
            <a:r>
              <a:rPr lang="en-GB" sz="1400">
                <a:solidFill>
                  <a:srgbClr val="2A6099"/>
                </a:solidFill>
              </a:rPr>
              <a:t>ChamberChain</a:t>
            </a:r>
            <a:r>
              <a:rPr lang="en-GB" sz="1400"/>
              <a:t>) 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356063" y="2340246"/>
            <a:ext cx="3334471" cy="1790588"/>
          </a:xfrm>
          <a:prstGeom prst="rect">
            <a:avLst/>
          </a:prstGeom>
          <a:solidFill>
            <a:srgbClr val="FFDE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/>
            <a:r>
              <a:rPr lang="en-GB" sz="1400">
                <a:latin typeface="Times New Roman" charset="0"/>
              </a:rPr>
              <a:t>FBG sensor</a:t>
            </a:r>
          </a:p>
          <a:p>
            <a:pPr algn="ctr"/>
            <a:endParaRPr lang="en-GB" sz="1400">
              <a:latin typeface="Times New Roman" charset="0"/>
            </a:endParaRPr>
          </a:p>
          <a:p>
            <a:pPr algn="ctr"/>
            <a:r>
              <a:rPr lang="en-GB" sz="1400">
                <a:latin typeface="Times New Roman" charset="0"/>
              </a:rPr>
              <a:t>Temperature sensing (0.2°C)</a:t>
            </a:r>
          </a:p>
          <a:p>
            <a:pPr algn="ctr"/>
            <a:endParaRPr lang="en-GB" sz="1400">
              <a:latin typeface="Times New Roman" charset="0"/>
            </a:endParaRPr>
          </a:p>
          <a:p>
            <a:pPr algn="ctr"/>
            <a:r>
              <a:rPr lang="en-GB" sz="1400">
                <a:latin typeface="Times New Roman" charset="0"/>
              </a:rPr>
              <a:t>FBGs can be chained and interrogated in Wavelength Division Multiplexing </a:t>
            </a:r>
          </a:p>
          <a:p>
            <a:pPr algn="ctr"/>
            <a:r>
              <a:rPr lang="en-GB" sz="1400" i="1">
                <a:latin typeface="Times New Roman" charset="0"/>
              </a:rPr>
              <a:t>each sensor shall operate in a unique wavelength band</a:t>
            </a:r>
          </a:p>
        </p:txBody>
      </p: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521350" y="4304853"/>
            <a:ext cx="2834844" cy="589261"/>
            <a:chOff x="384" y="3587"/>
            <a:chExt cx="2088" cy="491"/>
          </a:xfrm>
        </p:grpSpPr>
        <p:sp>
          <p:nvSpPr>
            <p:cNvPr id="5139" name="Freeform 19"/>
            <p:cNvSpPr>
              <a:spLocks noChangeArrowheads="1"/>
            </p:cNvSpPr>
            <p:nvPr/>
          </p:nvSpPr>
          <p:spPr bwMode="auto">
            <a:xfrm>
              <a:off x="384" y="3587"/>
              <a:ext cx="1829" cy="491"/>
            </a:xfrm>
            <a:custGeom>
              <a:avLst/>
              <a:gdLst>
                <a:gd name="T0" fmla="*/ 1323 w 8071"/>
                <a:gd name="T1" fmla="*/ 0 h 2170"/>
                <a:gd name="T2" fmla="*/ 0 w 8071"/>
                <a:gd name="T3" fmla="*/ 793 h 2170"/>
                <a:gd name="T4" fmla="*/ 4326 w 8071"/>
                <a:gd name="T5" fmla="*/ 1957 h 2170"/>
                <a:gd name="T6" fmla="*/ 5688 w 8071"/>
                <a:gd name="T7" fmla="*/ 2169 h 2170"/>
                <a:gd name="T8" fmla="*/ 8070 w 8071"/>
                <a:gd name="T9" fmla="*/ 727 h 2170"/>
                <a:gd name="T10" fmla="*/ 6548 w 8071"/>
                <a:gd name="T11" fmla="*/ 436 h 2170"/>
                <a:gd name="T12" fmla="*/ 1323 w 8071"/>
                <a:gd name="T13" fmla="*/ 0 h 2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1" h="2170">
                  <a:moveTo>
                    <a:pt x="1323" y="0"/>
                  </a:moveTo>
                  <a:lnTo>
                    <a:pt x="0" y="793"/>
                  </a:lnTo>
                  <a:lnTo>
                    <a:pt x="4326" y="1957"/>
                  </a:lnTo>
                  <a:lnTo>
                    <a:pt x="5688" y="2169"/>
                  </a:lnTo>
                  <a:lnTo>
                    <a:pt x="8070" y="727"/>
                  </a:lnTo>
                  <a:lnTo>
                    <a:pt x="6548" y="436"/>
                  </a:lnTo>
                  <a:lnTo>
                    <a:pt x="1323" y="0"/>
                  </a:lnTo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40" name="Freeform 20"/>
            <p:cNvSpPr>
              <a:spLocks noChangeArrowheads="1"/>
            </p:cNvSpPr>
            <p:nvPr/>
          </p:nvSpPr>
          <p:spPr bwMode="auto">
            <a:xfrm>
              <a:off x="649" y="3515"/>
              <a:ext cx="1824" cy="529"/>
            </a:xfrm>
            <a:custGeom>
              <a:avLst/>
              <a:gdLst>
                <a:gd name="T0" fmla="*/ 7750 w 8046"/>
                <a:gd name="T1" fmla="*/ 1494 h 2335"/>
                <a:gd name="T2" fmla="*/ 2241 w 8046"/>
                <a:gd name="T3" fmla="*/ 1026 h 2335"/>
                <a:gd name="T4" fmla="*/ 3984 w 8046"/>
                <a:gd name="T5" fmla="*/ 1462 h 2335"/>
                <a:gd name="T6" fmla="*/ 8045 w 8046"/>
                <a:gd name="T7" fmla="*/ 2334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46" h="2335">
                  <a:moveTo>
                    <a:pt x="7750" y="1494"/>
                  </a:moveTo>
                  <a:cubicBezTo>
                    <a:pt x="0" y="0"/>
                    <a:pt x="2241" y="1026"/>
                    <a:pt x="2241" y="1026"/>
                  </a:cubicBezTo>
                  <a:cubicBezTo>
                    <a:pt x="2241" y="1026"/>
                    <a:pt x="4046" y="1462"/>
                    <a:pt x="3984" y="1462"/>
                  </a:cubicBezTo>
                  <a:lnTo>
                    <a:pt x="8045" y="2334"/>
                  </a:lnTo>
                </a:path>
              </a:pathLst>
            </a:custGeom>
            <a:noFill/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1095" y="3713"/>
              <a:ext cx="37" cy="1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5142" name="Group 22"/>
          <p:cNvGrpSpPr>
            <a:grpSpLocks/>
          </p:cNvGrpSpPr>
          <p:nvPr/>
        </p:nvGrpSpPr>
        <p:grpSpPr bwMode="auto">
          <a:xfrm>
            <a:off x="513204" y="3950815"/>
            <a:ext cx="2834844" cy="589262"/>
            <a:chOff x="378" y="3292"/>
            <a:chExt cx="2088" cy="491"/>
          </a:xfrm>
        </p:grpSpPr>
        <p:sp>
          <p:nvSpPr>
            <p:cNvPr id="5143" name="Freeform 23"/>
            <p:cNvSpPr>
              <a:spLocks noChangeArrowheads="1"/>
            </p:cNvSpPr>
            <p:nvPr/>
          </p:nvSpPr>
          <p:spPr bwMode="auto">
            <a:xfrm>
              <a:off x="378" y="3292"/>
              <a:ext cx="1829" cy="491"/>
            </a:xfrm>
            <a:custGeom>
              <a:avLst/>
              <a:gdLst>
                <a:gd name="T0" fmla="*/ 1323 w 8071"/>
                <a:gd name="T1" fmla="*/ 0 h 2170"/>
                <a:gd name="T2" fmla="*/ 0 w 8071"/>
                <a:gd name="T3" fmla="*/ 793 h 2170"/>
                <a:gd name="T4" fmla="*/ 4326 w 8071"/>
                <a:gd name="T5" fmla="*/ 1957 h 2170"/>
                <a:gd name="T6" fmla="*/ 5688 w 8071"/>
                <a:gd name="T7" fmla="*/ 2169 h 2170"/>
                <a:gd name="T8" fmla="*/ 8070 w 8071"/>
                <a:gd name="T9" fmla="*/ 727 h 2170"/>
                <a:gd name="T10" fmla="*/ 6548 w 8071"/>
                <a:gd name="T11" fmla="*/ 436 h 2170"/>
                <a:gd name="T12" fmla="*/ 1323 w 8071"/>
                <a:gd name="T13" fmla="*/ 0 h 2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1" h="2170">
                  <a:moveTo>
                    <a:pt x="1323" y="0"/>
                  </a:moveTo>
                  <a:lnTo>
                    <a:pt x="0" y="793"/>
                  </a:lnTo>
                  <a:lnTo>
                    <a:pt x="4326" y="1957"/>
                  </a:lnTo>
                  <a:lnTo>
                    <a:pt x="5688" y="2169"/>
                  </a:lnTo>
                  <a:lnTo>
                    <a:pt x="8070" y="727"/>
                  </a:lnTo>
                  <a:lnTo>
                    <a:pt x="6548" y="436"/>
                  </a:lnTo>
                  <a:lnTo>
                    <a:pt x="1323" y="0"/>
                  </a:lnTo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44" name="Freeform 24"/>
            <p:cNvSpPr>
              <a:spLocks noChangeArrowheads="1"/>
            </p:cNvSpPr>
            <p:nvPr/>
          </p:nvSpPr>
          <p:spPr bwMode="auto">
            <a:xfrm>
              <a:off x="644" y="3220"/>
              <a:ext cx="1824" cy="529"/>
            </a:xfrm>
            <a:custGeom>
              <a:avLst/>
              <a:gdLst>
                <a:gd name="T0" fmla="*/ 7750 w 8046"/>
                <a:gd name="T1" fmla="*/ 1494 h 2335"/>
                <a:gd name="T2" fmla="*/ 2241 w 8046"/>
                <a:gd name="T3" fmla="*/ 1026 h 2335"/>
                <a:gd name="T4" fmla="*/ 3984 w 8046"/>
                <a:gd name="T5" fmla="*/ 1462 h 2335"/>
                <a:gd name="T6" fmla="*/ 8045 w 8046"/>
                <a:gd name="T7" fmla="*/ 2334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46" h="2335">
                  <a:moveTo>
                    <a:pt x="7750" y="1494"/>
                  </a:moveTo>
                  <a:cubicBezTo>
                    <a:pt x="0" y="0"/>
                    <a:pt x="2241" y="1026"/>
                    <a:pt x="2241" y="1026"/>
                  </a:cubicBezTo>
                  <a:cubicBezTo>
                    <a:pt x="2241" y="1026"/>
                    <a:pt x="4046" y="1462"/>
                    <a:pt x="3984" y="1462"/>
                  </a:cubicBezTo>
                  <a:lnTo>
                    <a:pt x="8045" y="2334"/>
                  </a:lnTo>
                </a:path>
              </a:pathLst>
            </a:custGeom>
            <a:noFill/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1090" y="3419"/>
              <a:ext cx="37" cy="1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5146" name="Group 26"/>
          <p:cNvGrpSpPr>
            <a:grpSpLocks/>
          </p:cNvGrpSpPr>
          <p:nvPr/>
        </p:nvGrpSpPr>
        <p:grpSpPr bwMode="auto">
          <a:xfrm>
            <a:off x="506416" y="3596778"/>
            <a:ext cx="2834844" cy="589261"/>
            <a:chOff x="373" y="2997"/>
            <a:chExt cx="2088" cy="491"/>
          </a:xfrm>
        </p:grpSpPr>
        <p:sp>
          <p:nvSpPr>
            <p:cNvPr id="5147" name="Freeform 27"/>
            <p:cNvSpPr>
              <a:spLocks noChangeArrowheads="1"/>
            </p:cNvSpPr>
            <p:nvPr/>
          </p:nvSpPr>
          <p:spPr bwMode="auto">
            <a:xfrm>
              <a:off x="373" y="2997"/>
              <a:ext cx="1829" cy="491"/>
            </a:xfrm>
            <a:custGeom>
              <a:avLst/>
              <a:gdLst>
                <a:gd name="T0" fmla="*/ 1323 w 8071"/>
                <a:gd name="T1" fmla="*/ 0 h 2170"/>
                <a:gd name="T2" fmla="*/ 0 w 8071"/>
                <a:gd name="T3" fmla="*/ 793 h 2170"/>
                <a:gd name="T4" fmla="*/ 4326 w 8071"/>
                <a:gd name="T5" fmla="*/ 1957 h 2170"/>
                <a:gd name="T6" fmla="*/ 5688 w 8071"/>
                <a:gd name="T7" fmla="*/ 2169 h 2170"/>
                <a:gd name="T8" fmla="*/ 8070 w 8071"/>
                <a:gd name="T9" fmla="*/ 727 h 2170"/>
                <a:gd name="T10" fmla="*/ 6548 w 8071"/>
                <a:gd name="T11" fmla="*/ 436 h 2170"/>
                <a:gd name="T12" fmla="*/ 1323 w 8071"/>
                <a:gd name="T13" fmla="*/ 0 h 2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1" h="2170">
                  <a:moveTo>
                    <a:pt x="1323" y="0"/>
                  </a:moveTo>
                  <a:lnTo>
                    <a:pt x="0" y="793"/>
                  </a:lnTo>
                  <a:lnTo>
                    <a:pt x="4326" y="1957"/>
                  </a:lnTo>
                  <a:lnTo>
                    <a:pt x="5688" y="2169"/>
                  </a:lnTo>
                  <a:lnTo>
                    <a:pt x="8070" y="727"/>
                  </a:lnTo>
                  <a:lnTo>
                    <a:pt x="6548" y="436"/>
                  </a:lnTo>
                  <a:lnTo>
                    <a:pt x="1323" y="0"/>
                  </a:lnTo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48" name="Freeform 28"/>
            <p:cNvSpPr>
              <a:spLocks noChangeArrowheads="1"/>
            </p:cNvSpPr>
            <p:nvPr/>
          </p:nvSpPr>
          <p:spPr bwMode="auto">
            <a:xfrm>
              <a:off x="638" y="2926"/>
              <a:ext cx="1824" cy="529"/>
            </a:xfrm>
            <a:custGeom>
              <a:avLst/>
              <a:gdLst>
                <a:gd name="T0" fmla="*/ 7750 w 8046"/>
                <a:gd name="T1" fmla="*/ 1494 h 2335"/>
                <a:gd name="T2" fmla="*/ 2241 w 8046"/>
                <a:gd name="T3" fmla="*/ 1026 h 2335"/>
                <a:gd name="T4" fmla="*/ 3984 w 8046"/>
                <a:gd name="T5" fmla="*/ 1462 h 2335"/>
                <a:gd name="T6" fmla="*/ 8045 w 8046"/>
                <a:gd name="T7" fmla="*/ 2334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46" h="2335">
                  <a:moveTo>
                    <a:pt x="7750" y="1494"/>
                  </a:moveTo>
                  <a:cubicBezTo>
                    <a:pt x="0" y="0"/>
                    <a:pt x="2241" y="1026"/>
                    <a:pt x="2241" y="1026"/>
                  </a:cubicBezTo>
                  <a:cubicBezTo>
                    <a:pt x="2241" y="1026"/>
                    <a:pt x="4046" y="1462"/>
                    <a:pt x="3984" y="1462"/>
                  </a:cubicBezTo>
                  <a:lnTo>
                    <a:pt x="8045" y="2334"/>
                  </a:lnTo>
                </a:path>
              </a:pathLst>
            </a:custGeom>
            <a:noFill/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1084" y="3124"/>
              <a:ext cx="37" cy="1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5150" name="Group 30"/>
          <p:cNvGrpSpPr>
            <a:grpSpLocks/>
          </p:cNvGrpSpPr>
          <p:nvPr/>
        </p:nvGrpSpPr>
        <p:grpSpPr bwMode="auto">
          <a:xfrm>
            <a:off x="499627" y="3243941"/>
            <a:ext cx="2834844" cy="589261"/>
            <a:chOff x="368" y="2703"/>
            <a:chExt cx="2088" cy="491"/>
          </a:xfrm>
        </p:grpSpPr>
        <p:sp>
          <p:nvSpPr>
            <p:cNvPr id="5151" name="Freeform 31"/>
            <p:cNvSpPr>
              <a:spLocks noChangeArrowheads="1"/>
            </p:cNvSpPr>
            <p:nvPr/>
          </p:nvSpPr>
          <p:spPr bwMode="auto">
            <a:xfrm>
              <a:off x="368" y="2703"/>
              <a:ext cx="1829" cy="491"/>
            </a:xfrm>
            <a:custGeom>
              <a:avLst/>
              <a:gdLst>
                <a:gd name="T0" fmla="*/ 1323 w 8071"/>
                <a:gd name="T1" fmla="*/ 0 h 2170"/>
                <a:gd name="T2" fmla="*/ 0 w 8071"/>
                <a:gd name="T3" fmla="*/ 793 h 2170"/>
                <a:gd name="T4" fmla="*/ 4326 w 8071"/>
                <a:gd name="T5" fmla="*/ 1957 h 2170"/>
                <a:gd name="T6" fmla="*/ 5688 w 8071"/>
                <a:gd name="T7" fmla="*/ 2169 h 2170"/>
                <a:gd name="T8" fmla="*/ 8070 w 8071"/>
                <a:gd name="T9" fmla="*/ 727 h 2170"/>
                <a:gd name="T10" fmla="*/ 6548 w 8071"/>
                <a:gd name="T11" fmla="*/ 436 h 2170"/>
                <a:gd name="T12" fmla="*/ 1323 w 8071"/>
                <a:gd name="T13" fmla="*/ 0 h 2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1" h="2170">
                  <a:moveTo>
                    <a:pt x="1323" y="0"/>
                  </a:moveTo>
                  <a:lnTo>
                    <a:pt x="0" y="793"/>
                  </a:lnTo>
                  <a:lnTo>
                    <a:pt x="4326" y="1957"/>
                  </a:lnTo>
                  <a:lnTo>
                    <a:pt x="5688" y="2169"/>
                  </a:lnTo>
                  <a:lnTo>
                    <a:pt x="8070" y="727"/>
                  </a:lnTo>
                  <a:lnTo>
                    <a:pt x="6548" y="436"/>
                  </a:lnTo>
                  <a:lnTo>
                    <a:pt x="1323" y="0"/>
                  </a:lnTo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52" name="Freeform 32"/>
            <p:cNvSpPr>
              <a:spLocks noChangeArrowheads="1"/>
            </p:cNvSpPr>
            <p:nvPr/>
          </p:nvSpPr>
          <p:spPr bwMode="auto">
            <a:xfrm>
              <a:off x="633" y="2631"/>
              <a:ext cx="1824" cy="529"/>
            </a:xfrm>
            <a:custGeom>
              <a:avLst/>
              <a:gdLst>
                <a:gd name="T0" fmla="*/ 7750 w 8046"/>
                <a:gd name="T1" fmla="*/ 1494 h 2335"/>
                <a:gd name="T2" fmla="*/ 2241 w 8046"/>
                <a:gd name="T3" fmla="*/ 1026 h 2335"/>
                <a:gd name="T4" fmla="*/ 3984 w 8046"/>
                <a:gd name="T5" fmla="*/ 1462 h 2335"/>
                <a:gd name="T6" fmla="*/ 8045 w 8046"/>
                <a:gd name="T7" fmla="*/ 2334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46" h="2335">
                  <a:moveTo>
                    <a:pt x="7750" y="1494"/>
                  </a:moveTo>
                  <a:cubicBezTo>
                    <a:pt x="0" y="0"/>
                    <a:pt x="2241" y="1026"/>
                    <a:pt x="2241" y="1026"/>
                  </a:cubicBezTo>
                  <a:cubicBezTo>
                    <a:pt x="2241" y="1026"/>
                    <a:pt x="4046" y="1462"/>
                    <a:pt x="3984" y="1462"/>
                  </a:cubicBezTo>
                  <a:lnTo>
                    <a:pt x="8045" y="2334"/>
                  </a:lnTo>
                </a:path>
              </a:pathLst>
            </a:custGeom>
            <a:noFill/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1079" y="2830"/>
              <a:ext cx="37" cy="1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5154" name="Group 34"/>
          <p:cNvGrpSpPr>
            <a:grpSpLocks/>
          </p:cNvGrpSpPr>
          <p:nvPr/>
        </p:nvGrpSpPr>
        <p:grpSpPr bwMode="auto">
          <a:xfrm>
            <a:off x="491481" y="2889904"/>
            <a:ext cx="2834844" cy="589262"/>
            <a:chOff x="362" y="2408"/>
            <a:chExt cx="2088" cy="491"/>
          </a:xfrm>
        </p:grpSpPr>
        <p:sp>
          <p:nvSpPr>
            <p:cNvPr id="5155" name="Freeform 35"/>
            <p:cNvSpPr>
              <a:spLocks noChangeArrowheads="1"/>
            </p:cNvSpPr>
            <p:nvPr/>
          </p:nvSpPr>
          <p:spPr bwMode="auto">
            <a:xfrm>
              <a:off x="362" y="2408"/>
              <a:ext cx="1829" cy="491"/>
            </a:xfrm>
            <a:custGeom>
              <a:avLst/>
              <a:gdLst>
                <a:gd name="T0" fmla="*/ 1323 w 8071"/>
                <a:gd name="T1" fmla="*/ 0 h 2170"/>
                <a:gd name="T2" fmla="*/ 0 w 8071"/>
                <a:gd name="T3" fmla="*/ 793 h 2170"/>
                <a:gd name="T4" fmla="*/ 4326 w 8071"/>
                <a:gd name="T5" fmla="*/ 1957 h 2170"/>
                <a:gd name="T6" fmla="*/ 5688 w 8071"/>
                <a:gd name="T7" fmla="*/ 2169 h 2170"/>
                <a:gd name="T8" fmla="*/ 8070 w 8071"/>
                <a:gd name="T9" fmla="*/ 727 h 2170"/>
                <a:gd name="T10" fmla="*/ 6548 w 8071"/>
                <a:gd name="T11" fmla="*/ 436 h 2170"/>
                <a:gd name="T12" fmla="*/ 1323 w 8071"/>
                <a:gd name="T13" fmla="*/ 0 h 2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1" h="2170">
                  <a:moveTo>
                    <a:pt x="1323" y="0"/>
                  </a:moveTo>
                  <a:lnTo>
                    <a:pt x="0" y="793"/>
                  </a:lnTo>
                  <a:lnTo>
                    <a:pt x="4326" y="1957"/>
                  </a:lnTo>
                  <a:lnTo>
                    <a:pt x="5688" y="2169"/>
                  </a:lnTo>
                  <a:lnTo>
                    <a:pt x="8070" y="727"/>
                  </a:lnTo>
                  <a:lnTo>
                    <a:pt x="6548" y="436"/>
                  </a:lnTo>
                  <a:lnTo>
                    <a:pt x="1323" y="0"/>
                  </a:lnTo>
                </a:path>
              </a:pathLst>
            </a:custGeom>
            <a:solidFill>
              <a:srgbClr val="729FCF"/>
            </a:solidFill>
            <a:ln w="36000" cap="flat">
              <a:solidFill>
                <a:srgbClr val="55308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5156" name="Freeform 36"/>
            <p:cNvSpPr>
              <a:spLocks noChangeArrowheads="1"/>
            </p:cNvSpPr>
            <p:nvPr/>
          </p:nvSpPr>
          <p:spPr bwMode="auto">
            <a:xfrm>
              <a:off x="627" y="2336"/>
              <a:ext cx="1824" cy="529"/>
            </a:xfrm>
            <a:custGeom>
              <a:avLst/>
              <a:gdLst>
                <a:gd name="T0" fmla="*/ 7750 w 8046"/>
                <a:gd name="T1" fmla="*/ 1494 h 2335"/>
                <a:gd name="T2" fmla="*/ 2241 w 8046"/>
                <a:gd name="T3" fmla="*/ 1026 h 2335"/>
                <a:gd name="T4" fmla="*/ 3984 w 8046"/>
                <a:gd name="T5" fmla="*/ 1462 h 2335"/>
                <a:gd name="T6" fmla="*/ 8045 w 8046"/>
                <a:gd name="T7" fmla="*/ 2334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46" h="2335">
                  <a:moveTo>
                    <a:pt x="7750" y="1494"/>
                  </a:moveTo>
                  <a:cubicBezTo>
                    <a:pt x="0" y="0"/>
                    <a:pt x="2241" y="1026"/>
                    <a:pt x="2241" y="1026"/>
                  </a:cubicBezTo>
                  <a:cubicBezTo>
                    <a:pt x="2241" y="1026"/>
                    <a:pt x="4046" y="1462"/>
                    <a:pt x="3984" y="1462"/>
                  </a:cubicBezTo>
                  <a:lnTo>
                    <a:pt x="8045" y="2334"/>
                  </a:lnTo>
                </a:path>
              </a:pathLst>
            </a:custGeom>
            <a:noFill/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1073" y="2535"/>
              <a:ext cx="37" cy="1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308195" y="5443771"/>
            <a:ext cx="6778914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800"/>
              <a:t>CMS GEM Upgrade Workshop 20.05.2020 – Temp Monitor System for Phase 2 GEM Projects – M. Caponero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8068715" y="5443771"/>
            <a:ext cx="767091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fld id="{365F0E59-642A-124D-BF4D-C5DB3634995E}" type="slidenum">
              <a:rPr lang="it-IT" sz="800"/>
              <a:pPr/>
              <a:t>25</a:t>
            </a:fld>
            <a:endParaRPr lang="it-IT" sz="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1488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Line 1"/>
          <p:cNvSpPr>
            <a:spLocks noChangeShapeType="1"/>
          </p:cNvSpPr>
          <p:nvPr/>
        </p:nvSpPr>
        <p:spPr bwMode="auto">
          <a:xfrm>
            <a:off x="5240659" y="2459059"/>
            <a:ext cx="1061709" cy="1200"/>
          </a:xfrm>
          <a:prstGeom prst="line">
            <a:avLst/>
          </a:prstGeom>
          <a:noFill/>
          <a:ln w="9525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007270" y="4054025"/>
            <a:ext cx="837690" cy="1201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4193886" y="2459059"/>
            <a:ext cx="1061709" cy="1200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4029605" y="2459059"/>
            <a:ext cx="369290" cy="127213"/>
            <a:chOff x="2968" y="2049"/>
            <a:chExt cx="272" cy="106"/>
          </a:xfrm>
        </p:grpSpPr>
        <p:sp>
          <p:nvSpPr>
            <p:cNvPr id="7173" name="Oval 5"/>
            <p:cNvSpPr>
              <a:spLocks noChangeArrowheads="1"/>
            </p:cNvSpPr>
            <p:nvPr/>
          </p:nvSpPr>
          <p:spPr bwMode="auto">
            <a:xfrm>
              <a:off x="2968" y="2049"/>
              <a:ext cx="272" cy="106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174" name="Oval 6"/>
            <p:cNvSpPr>
              <a:spLocks noChangeArrowheads="1"/>
            </p:cNvSpPr>
            <p:nvPr/>
          </p:nvSpPr>
          <p:spPr bwMode="auto">
            <a:xfrm>
              <a:off x="3001" y="2050"/>
              <a:ext cx="204" cy="106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4151797" y="2387051"/>
            <a:ext cx="1061709" cy="1200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3008627" y="2258637"/>
            <a:ext cx="1162177" cy="1201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5212149" y="2167428"/>
            <a:ext cx="44803" cy="1976608"/>
          </a:xfrm>
          <a:prstGeom prst="roundRect">
            <a:avLst>
              <a:gd name="adj" fmla="val 3125"/>
            </a:avLst>
          </a:prstGeom>
          <a:solidFill>
            <a:srgbClr val="993366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5212148" y="2384651"/>
            <a:ext cx="43446" cy="67207"/>
            <a:chOff x="3839" y="1987"/>
            <a:chExt cx="32" cy="56"/>
          </a:xfrm>
        </p:grpSpPr>
        <p:sp>
          <p:nvSpPr>
            <p:cNvPr id="7179" name="Line 11"/>
            <p:cNvSpPr>
              <a:spLocks noChangeShapeType="1"/>
            </p:cNvSpPr>
            <p:nvPr/>
          </p:nvSpPr>
          <p:spPr bwMode="auto">
            <a:xfrm>
              <a:off x="3839" y="1987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180" name="Line 12"/>
            <p:cNvSpPr>
              <a:spLocks noChangeShapeType="1"/>
            </p:cNvSpPr>
            <p:nvPr/>
          </p:nvSpPr>
          <p:spPr bwMode="auto">
            <a:xfrm>
              <a:off x="3839" y="2044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3986159" y="2258638"/>
            <a:ext cx="369290" cy="127213"/>
            <a:chOff x="2936" y="1882"/>
            <a:chExt cx="272" cy="106"/>
          </a:xfrm>
        </p:grpSpPr>
        <p:sp>
          <p:nvSpPr>
            <p:cNvPr id="7182" name="Oval 14"/>
            <p:cNvSpPr>
              <a:spLocks noChangeArrowheads="1"/>
            </p:cNvSpPr>
            <p:nvPr/>
          </p:nvSpPr>
          <p:spPr bwMode="auto">
            <a:xfrm>
              <a:off x="2936" y="1882"/>
              <a:ext cx="272" cy="106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183" name="Oval 15"/>
            <p:cNvSpPr>
              <a:spLocks noChangeArrowheads="1"/>
            </p:cNvSpPr>
            <p:nvPr/>
          </p:nvSpPr>
          <p:spPr bwMode="auto">
            <a:xfrm>
              <a:off x="2970" y="1882"/>
              <a:ext cx="204" cy="106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3657600" y="3925613"/>
            <a:ext cx="369290" cy="127213"/>
            <a:chOff x="2694" y="3271"/>
            <a:chExt cx="272" cy="106"/>
          </a:xfrm>
        </p:grpSpPr>
        <p:sp>
          <p:nvSpPr>
            <p:cNvPr id="7185" name="Oval 17"/>
            <p:cNvSpPr>
              <a:spLocks noChangeArrowheads="1"/>
            </p:cNvSpPr>
            <p:nvPr/>
          </p:nvSpPr>
          <p:spPr bwMode="auto">
            <a:xfrm>
              <a:off x="2694" y="3271"/>
              <a:ext cx="272" cy="106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186" name="Oval 18"/>
            <p:cNvSpPr>
              <a:spLocks noChangeArrowheads="1"/>
            </p:cNvSpPr>
            <p:nvPr/>
          </p:nvSpPr>
          <p:spPr bwMode="auto">
            <a:xfrm>
              <a:off x="2728" y="3271"/>
              <a:ext cx="204" cy="106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4029605" y="2529866"/>
            <a:ext cx="1358" cy="1459353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786100" y="4165638"/>
            <a:ext cx="1961852" cy="69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6pcs</a:t>
            </a:r>
          </a:p>
          <a:p>
            <a:r>
              <a:rPr lang="it-IT" sz="900"/>
              <a:t>FGB on 'bare' f.o., d=0.25 mm</a:t>
            </a:r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2955678" y="4192041"/>
            <a:ext cx="1357" cy="1128118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799677" y="4193241"/>
            <a:ext cx="1357" cy="1122118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3016773" y="4193240"/>
            <a:ext cx="1358" cy="705674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929882" y="4902515"/>
            <a:ext cx="1961853" cy="32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6pcs </a:t>
            </a:r>
          </a:p>
          <a:p>
            <a:r>
              <a:rPr lang="it-IT" sz="900"/>
              <a:t>duplex LC adapter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3016773" y="4915716"/>
            <a:ext cx="1803004" cy="1201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3073796" y="2327045"/>
            <a:ext cx="173784" cy="27602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3073796" y="2381051"/>
            <a:ext cx="173784" cy="18481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3008628" y="2603074"/>
            <a:ext cx="149345" cy="1200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3008628" y="2327045"/>
            <a:ext cx="149345" cy="1200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3073796" y="2327045"/>
            <a:ext cx="173784" cy="27602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3073796" y="2381051"/>
            <a:ext cx="173784" cy="18481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3008628" y="2603074"/>
            <a:ext cx="149345" cy="1200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008628" y="2327045"/>
            <a:ext cx="149345" cy="1200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3073796" y="2673881"/>
            <a:ext cx="173784" cy="27602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3073796" y="2727887"/>
            <a:ext cx="173784" cy="18481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>
            <a:off x="3008628" y="2949909"/>
            <a:ext cx="149345" cy="1201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3008628" y="2673880"/>
            <a:ext cx="149345" cy="1201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06" name="Oval 38"/>
          <p:cNvSpPr>
            <a:spLocks noChangeArrowheads="1"/>
          </p:cNvSpPr>
          <p:nvPr/>
        </p:nvSpPr>
        <p:spPr bwMode="auto">
          <a:xfrm>
            <a:off x="3072438" y="3017117"/>
            <a:ext cx="173784" cy="27602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07" name="Oval 39"/>
          <p:cNvSpPr>
            <a:spLocks noChangeArrowheads="1"/>
          </p:cNvSpPr>
          <p:nvPr/>
        </p:nvSpPr>
        <p:spPr bwMode="auto">
          <a:xfrm>
            <a:off x="3073796" y="3071123"/>
            <a:ext cx="173784" cy="18481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>
            <a:off x="3007270" y="3293145"/>
            <a:ext cx="149345" cy="1201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>
            <a:off x="3007270" y="3017117"/>
            <a:ext cx="149345" cy="1201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10" name="Oval 42"/>
          <p:cNvSpPr>
            <a:spLocks noChangeArrowheads="1"/>
          </p:cNvSpPr>
          <p:nvPr/>
        </p:nvSpPr>
        <p:spPr bwMode="auto">
          <a:xfrm>
            <a:off x="3072438" y="3366354"/>
            <a:ext cx="173784" cy="27602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11" name="Oval 43"/>
          <p:cNvSpPr>
            <a:spLocks noChangeArrowheads="1"/>
          </p:cNvSpPr>
          <p:nvPr/>
        </p:nvSpPr>
        <p:spPr bwMode="auto">
          <a:xfrm>
            <a:off x="3073796" y="3421560"/>
            <a:ext cx="173784" cy="18481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>
            <a:off x="3007270" y="3642383"/>
            <a:ext cx="149345" cy="1200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3007270" y="3366354"/>
            <a:ext cx="149345" cy="1200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3072438" y="3710790"/>
            <a:ext cx="173784" cy="27602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15" name="Oval 47"/>
          <p:cNvSpPr>
            <a:spLocks noChangeArrowheads="1"/>
          </p:cNvSpPr>
          <p:nvPr/>
        </p:nvSpPr>
        <p:spPr bwMode="auto">
          <a:xfrm>
            <a:off x="3072438" y="3764796"/>
            <a:ext cx="173784" cy="184819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16" name="Line 48"/>
          <p:cNvSpPr>
            <a:spLocks noChangeShapeType="1"/>
          </p:cNvSpPr>
          <p:nvPr/>
        </p:nvSpPr>
        <p:spPr bwMode="auto">
          <a:xfrm>
            <a:off x="3007270" y="3986818"/>
            <a:ext cx="149345" cy="1201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17" name="Line 49"/>
          <p:cNvSpPr>
            <a:spLocks noChangeShapeType="1"/>
          </p:cNvSpPr>
          <p:nvPr/>
        </p:nvSpPr>
        <p:spPr bwMode="auto">
          <a:xfrm>
            <a:off x="3007270" y="3710789"/>
            <a:ext cx="149345" cy="1201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2995050" y="4165638"/>
            <a:ext cx="1961853" cy="7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2pcs </a:t>
            </a:r>
          </a:p>
          <a:p>
            <a:r>
              <a:rPr lang="it-IT" sz="900"/>
              <a:t>1xf.o. patchcord, d=3 mm</a:t>
            </a:r>
          </a:p>
          <a:p>
            <a:endParaRPr lang="it-IT" sz="900"/>
          </a:p>
          <a:p>
            <a:r>
              <a:rPr lang="it-IT" sz="900"/>
              <a:t>5pcs </a:t>
            </a:r>
          </a:p>
          <a:p>
            <a:r>
              <a:rPr lang="it-IT" sz="900"/>
              <a:t>1xf.o. patchcord, d=3 mm</a:t>
            </a:r>
          </a:p>
        </p:txBody>
      </p:sp>
      <p:sp>
        <p:nvSpPr>
          <p:cNvPr id="7219" name="Line 51"/>
          <p:cNvSpPr>
            <a:spLocks noChangeShapeType="1"/>
          </p:cNvSpPr>
          <p:nvPr/>
        </p:nvSpPr>
        <p:spPr bwMode="auto">
          <a:xfrm>
            <a:off x="5263741" y="4193240"/>
            <a:ext cx="1357" cy="624066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5171418" y="4902515"/>
            <a:ext cx="1961852" cy="32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1pcs </a:t>
            </a:r>
          </a:p>
          <a:p>
            <a:r>
              <a:rPr lang="it-IT" sz="900"/>
              <a:t>duplex LC adapter </a:t>
            </a:r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>
            <a:off x="5263740" y="4817306"/>
            <a:ext cx="1607497" cy="1201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22" name="Line 54"/>
          <p:cNvSpPr>
            <a:spLocks noChangeShapeType="1"/>
          </p:cNvSpPr>
          <p:nvPr/>
        </p:nvSpPr>
        <p:spPr bwMode="auto">
          <a:xfrm>
            <a:off x="5259667" y="2387051"/>
            <a:ext cx="1061709" cy="1200"/>
          </a:xfrm>
          <a:prstGeom prst="line">
            <a:avLst/>
          </a:prstGeom>
          <a:noFill/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5254236" y="4165638"/>
            <a:ext cx="3367056" cy="58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1pcs </a:t>
            </a:r>
          </a:p>
          <a:p>
            <a:r>
              <a:rPr lang="it-IT" sz="900"/>
              <a:t>zip cable 2xf.o., d&lt;5mm, </a:t>
            </a:r>
          </a:p>
          <a:p>
            <a:r>
              <a:rPr lang="it-IT" sz="900"/>
              <a:t>LC/APC connector this end</a:t>
            </a:r>
          </a:p>
          <a:p>
            <a:r>
              <a:rPr lang="it-IT" sz="900"/>
              <a:t>FC/APC connector other end</a:t>
            </a:r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 flipH="1" flipV="1">
            <a:off x="5229797" y="1879397"/>
            <a:ext cx="5431" cy="254427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25" name="AutoShape 57"/>
          <p:cNvSpPr>
            <a:spLocks noChangeArrowheads="1"/>
          </p:cNvSpPr>
          <p:nvPr/>
        </p:nvSpPr>
        <p:spPr bwMode="auto">
          <a:xfrm>
            <a:off x="5370996" y="2352248"/>
            <a:ext cx="950379" cy="146415"/>
          </a:xfrm>
          <a:prstGeom prst="parallelogram">
            <a:avLst>
              <a:gd name="adj" fmla="val 143443"/>
            </a:avLst>
          </a:prstGeom>
          <a:solidFill>
            <a:srgbClr val="729FC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5480970" y="272429"/>
            <a:ext cx="3349405" cy="180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8214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200"/>
              <a:t>The FBG of each module shall have a unique wavelength (WL)</a:t>
            </a:r>
          </a:p>
          <a:p>
            <a:endParaRPr lang="en-GB" sz="1200"/>
          </a:p>
          <a:p>
            <a:r>
              <a:rPr lang="en-GB" sz="1200"/>
              <a:t>There are 6 different WLs</a:t>
            </a:r>
          </a:p>
          <a:p>
            <a:endParaRPr lang="en-GB" sz="1200"/>
          </a:p>
          <a:p>
            <a:r>
              <a:rPr lang="en-GB" sz="1200"/>
              <a:t>The position of the WLs along the chain can be modified</a:t>
            </a:r>
          </a:p>
          <a:p>
            <a:endParaRPr lang="en-GB" sz="1200"/>
          </a:p>
          <a:p>
            <a:r>
              <a:rPr lang="en-GB" sz="1200"/>
              <a:t>All stacks have the same Wls </a:t>
            </a:r>
          </a:p>
          <a:p>
            <a:r>
              <a:rPr lang="en-GB" sz="1200"/>
              <a:t>(stacks can be interchanged)</a:t>
            </a:r>
          </a:p>
        </p:txBody>
      </p:sp>
      <p:grpSp>
        <p:nvGrpSpPr>
          <p:cNvPr id="7227" name="Group 59"/>
          <p:cNvGrpSpPr>
            <a:grpSpLocks/>
          </p:cNvGrpSpPr>
          <p:nvPr/>
        </p:nvGrpSpPr>
        <p:grpSpPr bwMode="auto">
          <a:xfrm>
            <a:off x="807822" y="2186630"/>
            <a:ext cx="2199448" cy="1946604"/>
            <a:chOff x="595" y="1822"/>
            <a:chExt cx="1620" cy="1622"/>
          </a:xfrm>
        </p:grpSpPr>
        <p:sp>
          <p:nvSpPr>
            <p:cNvPr id="7228" name="AutoShape 60"/>
            <p:cNvSpPr>
              <a:spLocks noChangeArrowheads="1"/>
            </p:cNvSpPr>
            <p:nvPr/>
          </p:nvSpPr>
          <p:spPr bwMode="auto">
            <a:xfrm>
              <a:off x="596" y="1822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29" name="AutoShape 61"/>
            <p:cNvSpPr>
              <a:spLocks noChangeArrowheads="1"/>
            </p:cNvSpPr>
            <p:nvPr/>
          </p:nvSpPr>
          <p:spPr bwMode="auto">
            <a:xfrm>
              <a:off x="2183" y="1822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30" name="Line 62"/>
            <p:cNvSpPr>
              <a:spLocks noChangeShapeType="1"/>
            </p:cNvSpPr>
            <p:nvPr/>
          </p:nvSpPr>
          <p:spPr bwMode="auto">
            <a:xfrm>
              <a:off x="2183" y="1882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31" name="Line 63"/>
            <p:cNvSpPr>
              <a:spLocks noChangeShapeType="1"/>
            </p:cNvSpPr>
            <p:nvPr/>
          </p:nvSpPr>
          <p:spPr bwMode="auto">
            <a:xfrm>
              <a:off x="2183" y="1939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32" name="Line 64"/>
            <p:cNvSpPr>
              <a:spLocks noChangeShapeType="1"/>
            </p:cNvSpPr>
            <p:nvPr/>
          </p:nvSpPr>
          <p:spPr bwMode="auto">
            <a:xfrm flipV="1">
              <a:off x="1016" y="1880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33" name="Line 65"/>
            <p:cNvSpPr>
              <a:spLocks noChangeShapeType="1"/>
            </p:cNvSpPr>
            <p:nvPr/>
          </p:nvSpPr>
          <p:spPr bwMode="auto">
            <a:xfrm flipH="1">
              <a:off x="953" y="1939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34" name="Oval 66"/>
            <p:cNvSpPr>
              <a:spLocks noChangeArrowheads="1"/>
            </p:cNvSpPr>
            <p:nvPr/>
          </p:nvSpPr>
          <p:spPr bwMode="auto">
            <a:xfrm>
              <a:off x="881" y="1890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35" name="Oval 67"/>
            <p:cNvSpPr>
              <a:spLocks noChangeArrowheads="1"/>
            </p:cNvSpPr>
            <p:nvPr/>
          </p:nvSpPr>
          <p:spPr bwMode="auto">
            <a:xfrm>
              <a:off x="915" y="1890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36" name="AutoShape 68"/>
            <p:cNvSpPr>
              <a:spLocks noChangeArrowheads="1"/>
            </p:cNvSpPr>
            <p:nvPr/>
          </p:nvSpPr>
          <p:spPr bwMode="auto">
            <a:xfrm>
              <a:off x="596" y="1822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37" name="AutoShape 69"/>
            <p:cNvSpPr>
              <a:spLocks noChangeArrowheads="1"/>
            </p:cNvSpPr>
            <p:nvPr/>
          </p:nvSpPr>
          <p:spPr bwMode="auto">
            <a:xfrm>
              <a:off x="2183" y="1822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38" name="Line 70"/>
            <p:cNvSpPr>
              <a:spLocks noChangeShapeType="1"/>
            </p:cNvSpPr>
            <p:nvPr/>
          </p:nvSpPr>
          <p:spPr bwMode="auto">
            <a:xfrm>
              <a:off x="2183" y="1882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39" name="Line 71"/>
            <p:cNvSpPr>
              <a:spLocks noChangeShapeType="1"/>
            </p:cNvSpPr>
            <p:nvPr/>
          </p:nvSpPr>
          <p:spPr bwMode="auto">
            <a:xfrm>
              <a:off x="2183" y="1939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40" name="Line 72"/>
            <p:cNvSpPr>
              <a:spLocks noChangeShapeType="1"/>
            </p:cNvSpPr>
            <p:nvPr/>
          </p:nvSpPr>
          <p:spPr bwMode="auto">
            <a:xfrm flipV="1">
              <a:off x="1016" y="1880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41" name="Line 73"/>
            <p:cNvSpPr>
              <a:spLocks noChangeShapeType="1"/>
            </p:cNvSpPr>
            <p:nvPr/>
          </p:nvSpPr>
          <p:spPr bwMode="auto">
            <a:xfrm flipH="1">
              <a:off x="953" y="1939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42" name="Oval 74"/>
            <p:cNvSpPr>
              <a:spLocks noChangeArrowheads="1"/>
            </p:cNvSpPr>
            <p:nvPr/>
          </p:nvSpPr>
          <p:spPr bwMode="auto">
            <a:xfrm>
              <a:off x="881" y="1890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43" name="Oval 75"/>
            <p:cNvSpPr>
              <a:spLocks noChangeArrowheads="1"/>
            </p:cNvSpPr>
            <p:nvPr/>
          </p:nvSpPr>
          <p:spPr bwMode="auto">
            <a:xfrm>
              <a:off x="915" y="1890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44" name="AutoShape 76"/>
            <p:cNvSpPr>
              <a:spLocks noChangeArrowheads="1"/>
            </p:cNvSpPr>
            <p:nvPr/>
          </p:nvSpPr>
          <p:spPr bwMode="auto">
            <a:xfrm>
              <a:off x="596" y="2111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45" name="AutoShape 77"/>
            <p:cNvSpPr>
              <a:spLocks noChangeArrowheads="1"/>
            </p:cNvSpPr>
            <p:nvPr/>
          </p:nvSpPr>
          <p:spPr bwMode="auto">
            <a:xfrm>
              <a:off x="2183" y="2111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46" name="Line 78"/>
            <p:cNvSpPr>
              <a:spLocks noChangeShapeType="1"/>
            </p:cNvSpPr>
            <p:nvPr/>
          </p:nvSpPr>
          <p:spPr bwMode="auto">
            <a:xfrm>
              <a:off x="2183" y="2171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47" name="Line 79"/>
            <p:cNvSpPr>
              <a:spLocks noChangeShapeType="1"/>
            </p:cNvSpPr>
            <p:nvPr/>
          </p:nvSpPr>
          <p:spPr bwMode="auto">
            <a:xfrm>
              <a:off x="2183" y="2228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48" name="Line 80"/>
            <p:cNvSpPr>
              <a:spLocks noChangeShapeType="1"/>
            </p:cNvSpPr>
            <p:nvPr/>
          </p:nvSpPr>
          <p:spPr bwMode="auto">
            <a:xfrm flipV="1">
              <a:off x="1016" y="2169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49" name="Line 81"/>
            <p:cNvSpPr>
              <a:spLocks noChangeShapeType="1"/>
            </p:cNvSpPr>
            <p:nvPr/>
          </p:nvSpPr>
          <p:spPr bwMode="auto">
            <a:xfrm flipH="1">
              <a:off x="953" y="2228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50" name="Oval 82"/>
            <p:cNvSpPr>
              <a:spLocks noChangeArrowheads="1"/>
            </p:cNvSpPr>
            <p:nvPr/>
          </p:nvSpPr>
          <p:spPr bwMode="auto">
            <a:xfrm>
              <a:off x="881" y="2179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51" name="Oval 83"/>
            <p:cNvSpPr>
              <a:spLocks noChangeArrowheads="1"/>
            </p:cNvSpPr>
            <p:nvPr/>
          </p:nvSpPr>
          <p:spPr bwMode="auto">
            <a:xfrm>
              <a:off x="915" y="2179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52" name="AutoShape 84"/>
            <p:cNvSpPr>
              <a:spLocks noChangeArrowheads="1"/>
            </p:cNvSpPr>
            <p:nvPr/>
          </p:nvSpPr>
          <p:spPr bwMode="auto">
            <a:xfrm>
              <a:off x="595" y="2397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53" name="AutoShape 85"/>
            <p:cNvSpPr>
              <a:spLocks noChangeArrowheads="1"/>
            </p:cNvSpPr>
            <p:nvPr/>
          </p:nvSpPr>
          <p:spPr bwMode="auto">
            <a:xfrm>
              <a:off x="2182" y="2397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54" name="Line 86"/>
            <p:cNvSpPr>
              <a:spLocks noChangeShapeType="1"/>
            </p:cNvSpPr>
            <p:nvPr/>
          </p:nvSpPr>
          <p:spPr bwMode="auto">
            <a:xfrm>
              <a:off x="2183" y="2457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55" name="Line 87"/>
            <p:cNvSpPr>
              <a:spLocks noChangeShapeType="1"/>
            </p:cNvSpPr>
            <p:nvPr/>
          </p:nvSpPr>
          <p:spPr bwMode="auto">
            <a:xfrm>
              <a:off x="2183" y="2514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56" name="Line 88"/>
            <p:cNvSpPr>
              <a:spLocks noChangeShapeType="1"/>
            </p:cNvSpPr>
            <p:nvPr/>
          </p:nvSpPr>
          <p:spPr bwMode="auto">
            <a:xfrm flipV="1">
              <a:off x="1016" y="2456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57" name="Line 89"/>
            <p:cNvSpPr>
              <a:spLocks noChangeShapeType="1"/>
            </p:cNvSpPr>
            <p:nvPr/>
          </p:nvSpPr>
          <p:spPr bwMode="auto">
            <a:xfrm flipH="1">
              <a:off x="952" y="2514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58" name="Oval 90"/>
            <p:cNvSpPr>
              <a:spLocks noChangeArrowheads="1"/>
            </p:cNvSpPr>
            <p:nvPr/>
          </p:nvSpPr>
          <p:spPr bwMode="auto">
            <a:xfrm>
              <a:off x="881" y="2465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59" name="Oval 91"/>
            <p:cNvSpPr>
              <a:spLocks noChangeArrowheads="1"/>
            </p:cNvSpPr>
            <p:nvPr/>
          </p:nvSpPr>
          <p:spPr bwMode="auto">
            <a:xfrm>
              <a:off x="914" y="2465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60" name="AutoShape 92"/>
            <p:cNvSpPr>
              <a:spLocks noChangeArrowheads="1"/>
            </p:cNvSpPr>
            <p:nvPr/>
          </p:nvSpPr>
          <p:spPr bwMode="auto">
            <a:xfrm>
              <a:off x="595" y="2689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61" name="AutoShape 93"/>
            <p:cNvSpPr>
              <a:spLocks noChangeArrowheads="1"/>
            </p:cNvSpPr>
            <p:nvPr/>
          </p:nvSpPr>
          <p:spPr bwMode="auto">
            <a:xfrm>
              <a:off x="2182" y="2689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62" name="Line 94"/>
            <p:cNvSpPr>
              <a:spLocks noChangeShapeType="1"/>
            </p:cNvSpPr>
            <p:nvPr/>
          </p:nvSpPr>
          <p:spPr bwMode="auto">
            <a:xfrm>
              <a:off x="2183" y="2748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63" name="Line 95"/>
            <p:cNvSpPr>
              <a:spLocks noChangeShapeType="1"/>
            </p:cNvSpPr>
            <p:nvPr/>
          </p:nvSpPr>
          <p:spPr bwMode="auto">
            <a:xfrm>
              <a:off x="2183" y="2805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64" name="Line 96"/>
            <p:cNvSpPr>
              <a:spLocks noChangeShapeType="1"/>
            </p:cNvSpPr>
            <p:nvPr/>
          </p:nvSpPr>
          <p:spPr bwMode="auto">
            <a:xfrm flipV="1">
              <a:off x="1016" y="2747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65" name="Line 97"/>
            <p:cNvSpPr>
              <a:spLocks noChangeShapeType="1"/>
            </p:cNvSpPr>
            <p:nvPr/>
          </p:nvSpPr>
          <p:spPr bwMode="auto">
            <a:xfrm flipH="1">
              <a:off x="952" y="2805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66" name="Oval 98"/>
            <p:cNvSpPr>
              <a:spLocks noChangeArrowheads="1"/>
            </p:cNvSpPr>
            <p:nvPr/>
          </p:nvSpPr>
          <p:spPr bwMode="auto">
            <a:xfrm>
              <a:off x="881" y="2756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67" name="Oval 99"/>
            <p:cNvSpPr>
              <a:spLocks noChangeArrowheads="1"/>
            </p:cNvSpPr>
            <p:nvPr/>
          </p:nvSpPr>
          <p:spPr bwMode="auto">
            <a:xfrm>
              <a:off x="914" y="2756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68" name="AutoShape 100"/>
            <p:cNvSpPr>
              <a:spLocks noChangeArrowheads="1"/>
            </p:cNvSpPr>
            <p:nvPr/>
          </p:nvSpPr>
          <p:spPr bwMode="auto">
            <a:xfrm>
              <a:off x="595" y="2975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69" name="AutoShape 101"/>
            <p:cNvSpPr>
              <a:spLocks noChangeArrowheads="1"/>
            </p:cNvSpPr>
            <p:nvPr/>
          </p:nvSpPr>
          <p:spPr bwMode="auto">
            <a:xfrm>
              <a:off x="2182" y="2975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70" name="Line 102"/>
            <p:cNvSpPr>
              <a:spLocks noChangeShapeType="1"/>
            </p:cNvSpPr>
            <p:nvPr/>
          </p:nvSpPr>
          <p:spPr bwMode="auto">
            <a:xfrm>
              <a:off x="2182" y="3035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71" name="Line 103"/>
            <p:cNvSpPr>
              <a:spLocks noChangeShapeType="1"/>
            </p:cNvSpPr>
            <p:nvPr/>
          </p:nvSpPr>
          <p:spPr bwMode="auto">
            <a:xfrm>
              <a:off x="2182" y="3092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72" name="Line 104"/>
            <p:cNvSpPr>
              <a:spLocks noChangeShapeType="1"/>
            </p:cNvSpPr>
            <p:nvPr/>
          </p:nvSpPr>
          <p:spPr bwMode="auto">
            <a:xfrm flipV="1">
              <a:off x="1015" y="3034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73" name="Line 105"/>
            <p:cNvSpPr>
              <a:spLocks noChangeShapeType="1"/>
            </p:cNvSpPr>
            <p:nvPr/>
          </p:nvSpPr>
          <p:spPr bwMode="auto">
            <a:xfrm flipH="1">
              <a:off x="952" y="3092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74" name="Oval 106"/>
            <p:cNvSpPr>
              <a:spLocks noChangeArrowheads="1"/>
            </p:cNvSpPr>
            <p:nvPr/>
          </p:nvSpPr>
          <p:spPr bwMode="auto">
            <a:xfrm>
              <a:off x="880" y="3043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75" name="Oval 107"/>
            <p:cNvSpPr>
              <a:spLocks noChangeArrowheads="1"/>
            </p:cNvSpPr>
            <p:nvPr/>
          </p:nvSpPr>
          <p:spPr bwMode="auto">
            <a:xfrm>
              <a:off x="914" y="3043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76" name="AutoShape 108"/>
            <p:cNvSpPr>
              <a:spLocks noChangeArrowheads="1"/>
            </p:cNvSpPr>
            <p:nvPr/>
          </p:nvSpPr>
          <p:spPr bwMode="auto">
            <a:xfrm>
              <a:off x="595" y="3261"/>
              <a:ext cx="1604" cy="183"/>
            </a:xfrm>
            <a:prstGeom prst="roundRect">
              <a:avLst>
                <a:gd name="adj" fmla="val 542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77" name="AutoShape 109"/>
            <p:cNvSpPr>
              <a:spLocks noChangeArrowheads="1"/>
            </p:cNvSpPr>
            <p:nvPr/>
          </p:nvSpPr>
          <p:spPr bwMode="auto">
            <a:xfrm>
              <a:off x="2182" y="3261"/>
              <a:ext cx="32" cy="183"/>
            </a:xfrm>
            <a:prstGeom prst="roundRect">
              <a:avLst>
                <a:gd name="adj" fmla="val 3125"/>
              </a:avLst>
            </a:prstGeom>
            <a:solidFill>
              <a:srgbClr val="993366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78" name="Line 110"/>
            <p:cNvSpPr>
              <a:spLocks noChangeShapeType="1"/>
            </p:cNvSpPr>
            <p:nvPr/>
          </p:nvSpPr>
          <p:spPr bwMode="auto">
            <a:xfrm>
              <a:off x="2182" y="3321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79" name="Line 111"/>
            <p:cNvSpPr>
              <a:spLocks noChangeShapeType="1"/>
            </p:cNvSpPr>
            <p:nvPr/>
          </p:nvSpPr>
          <p:spPr bwMode="auto">
            <a:xfrm>
              <a:off x="2182" y="3378"/>
              <a:ext cx="32" cy="0"/>
            </a:xfrm>
            <a:prstGeom prst="line">
              <a:avLst/>
            </a:prstGeom>
            <a:noFill/>
            <a:ln w="36000" cap="flat">
              <a:solidFill>
                <a:srgbClr val="FF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80" name="Line 112"/>
            <p:cNvSpPr>
              <a:spLocks noChangeShapeType="1"/>
            </p:cNvSpPr>
            <p:nvPr/>
          </p:nvSpPr>
          <p:spPr bwMode="auto">
            <a:xfrm flipV="1">
              <a:off x="1015" y="3320"/>
              <a:ext cx="1166" cy="9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81" name="Line 113"/>
            <p:cNvSpPr>
              <a:spLocks noChangeShapeType="1"/>
            </p:cNvSpPr>
            <p:nvPr/>
          </p:nvSpPr>
          <p:spPr bwMode="auto">
            <a:xfrm flipH="1">
              <a:off x="952" y="3378"/>
              <a:ext cx="1230" cy="2"/>
            </a:xfrm>
            <a:prstGeom prst="lin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7282" name="Oval 114"/>
            <p:cNvSpPr>
              <a:spLocks noChangeArrowheads="1"/>
            </p:cNvSpPr>
            <p:nvPr/>
          </p:nvSpPr>
          <p:spPr bwMode="auto">
            <a:xfrm>
              <a:off x="880" y="3329"/>
              <a:ext cx="272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83" name="Oval 115"/>
            <p:cNvSpPr>
              <a:spLocks noChangeArrowheads="1"/>
            </p:cNvSpPr>
            <p:nvPr/>
          </p:nvSpPr>
          <p:spPr bwMode="auto">
            <a:xfrm>
              <a:off x="914" y="3329"/>
              <a:ext cx="204" cy="55"/>
            </a:xfrm>
            <a:prstGeom prst="ellipse">
              <a:avLst/>
            </a:prstGeom>
            <a:noFill/>
            <a:ln w="9525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7284" name="Text Box 116"/>
            <p:cNvSpPr txBox="1">
              <a:spLocks noChangeArrowheads="1"/>
            </p:cNvSpPr>
            <p:nvPr/>
          </p:nvSpPr>
          <p:spPr bwMode="auto">
            <a:xfrm>
              <a:off x="596" y="1841"/>
              <a:ext cx="31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5668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r>
                <a:rPr lang="it-IT" sz="900"/>
                <a:t>WL1</a:t>
              </a:r>
            </a:p>
          </p:txBody>
        </p:sp>
        <p:sp>
          <p:nvSpPr>
            <p:cNvPr id="7285" name="Text Box 117"/>
            <p:cNvSpPr txBox="1">
              <a:spLocks noChangeArrowheads="1"/>
            </p:cNvSpPr>
            <p:nvPr/>
          </p:nvSpPr>
          <p:spPr bwMode="auto">
            <a:xfrm>
              <a:off x="596" y="2114"/>
              <a:ext cx="31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5668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r>
                <a:rPr lang="it-IT" sz="900"/>
                <a:t>WL2</a:t>
              </a:r>
            </a:p>
          </p:txBody>
        </p:sp>
        <p:sp>
          <p:nvSpPr>
            <p:cNvPr id="7286" name="Text Box 118"/>
            <p:cNvSpPr txBox="1">
              <a:spLocks noChangeArrowheads="1"/>
            </p:cNvSpPr>
            <p:nvPr/>
          </p:nvSpPr>
          <p:spPr bwMode="auto">
            <a:xfrm>
              <a:off x="596" y="2408"/>
              <a:ext cx="31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5668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r>
                <a:rPr lang="it-IT" sz="900"/>
                <a:t>WL3</a:t>
              </a:r>
            </a:p>
          </p:txBody>
        </p:sp>
        <p:sp>
          <p:nvSpPr>
            <p:cNvPr id="7287" name="Text Box 119"/>
            <p:cNvSpPr txBox="1">
              <a:spLocks noChangeArrowheads="1"/>
            </p:cNvSpPr>
            <p:nvPr/>
          </p:nvSpPr>
          <p:spPr bwMode="auto">
            <a:xfrm>
              <a:off x="596" y="2703"/>
              <a:ext cx="31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5668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r>
                <a:rPr lang="it-IT" sz="900"/>
                <a:t>WL4</a:t>
              </a:r>
            </a:p>
          </p:txBody>
        </p:sp>
        <p:sp>
          <p:nvSpPr>
            <p:cNvPr id="7288" name="Text Box 120"/>
            <p:cNvSpPr txBox="1">
              <a:spLocks noChangeArrowheads="1"/>
            </p:cNvSpPr>
            <p:nvPr/>
          </p:nvSpPr>
          <p:spPr bwMode="auto">
            <a:xfrm>
              <a:off x="596" y="2975"/>
              <a:ext cx="31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5668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r>
                <a:rPr lang="it-IT" sz="900"/>
                <a:t>WL5</a:t>
              </a:r>
            </a:p>
          </p:txBody>
        </p:sp>
        <p:sp>
          <p:nvSpPr>
            <p:cNvPr id="7289" name="Text Box 121"/>
            <p:cNvSpPr txBox="1">
              <a:spLocks noChangeArrowheads="1"/>
            </p:cNvSpPr>
            <p:nvPr/>
          </p:nvSpPr>
          <p:spPr bwMode="auto">
            <a:xfrm>
              <a:off x="596" y="3270"/>
              <a:ext cx="31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5668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r>
                <a:rPr lang="it-IT" sz="900"/>
                <a:t>WL6</a:t>
              </a:r>
            </a:p>
          </p:txBody>
        </p:sp>
      </p:grpSp>
      <p:pic>
        <p:nvPicPr>
          <p:cNvPr id="7290" name="Picture 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57" y="805285"/>
            <a:ext cx="4598475" cy="107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291" name="Line 123"/>
          <p:cNvSpPr>
            <a:spLocks noChangeShapeType="1"/>
          </p:cNvSpPr>
          <p:nvPr/>
        </p:nvSpPr>
        <p:spPr bwMode="auto">
          <a:xfrm flipH="1">
            <a:off x="796961" y="1310538"/>
            <a:ext cx="162922" cy="782482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92" name="Line 124"/>
          <p:cNvSpPr>
            <a:spLocks noChangeShapeType="1"/>
          </p:cNvSpPr>
          <p:nvPr/>
        </p:nvSpPr>
        <p:spPr bwMode="auto">
          <a:xfrm flipH="1" flipV="1">
            <a:off x="2730303" y="1682577"/>
            <a:ext cx="218587" cy="433246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93" name="Line 125"/>
          <p:cNvSpPr>
            <a:spLocks noChangeShapeType="1"/>
          </p:cNvSpPr>
          <p:nvPr/>
        </p:nvSpPr>
        <p:spPr bwMode="auto">
          <a:xfrm>
            <a:off x="5202644" y="4193241"/>
            <a:ext cx="1358" cy="1122118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7294" name="Text Box 126"/>
          <p:cNvSpPr txBox="1">
            <a:spLocks noChangeArrowheads="1"/>
          </p:cNvSpPr>
          <p:nvPr/>
        </p:nvSpPr>
        <p:spPr bwMode="auto">
          <a:xfrm>
            <a:off x="404590" y="356438"/>
            <a:ext cx="3706476" cy="297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600" b="1"/>
              <a:t>ME0 Temp Monitor System</a:t>
            </a:r>
          </a:p>
        </p:txBody>
      </p:sp>
      <p:pic>
        <p:nvPicPr>
          <p:cNvPr id="7295" name="Picture 1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660" y="2753089"/>
            <a:ext cx="2931239" cy="33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296" name="Picture 1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3139" y="3143130"/>
            <a:ext cx="1482591" cy="151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297" name="Oval 129"/>
          <p:cNvSpPr>
            <a:spLocks noChangeArrowheads="1"/>
          </p:cNvSpPr>
          <p:nvPr/>
        </p:nvSpPr>
        <p:spPr bwMode="auto">
          <a:xfrm>
            <a:off x="7646474" y="2841898"/>
            <a:ext cx="391013" cy="230424"/>
          </a:xfrm>
          <a:prstGeom prst="ellipse">
            <a:avLst/>
          </a:prstGeom>
          <a:noFill/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98" name="Oval 130"/>
          <p:cNvSpPr>
            <a:spLocks noChangeArrowheads="1"/>
          </p:cNvSpPr>
          <p:nvPr/>
        </p:nvSpPr>
        <p:spPr bwMode="auto">
          <a:xfrm>
            <a:off x="7689920" y="4118833"/>
            <a:ext cx="391013" cy="230424"/>
          </a:xfrm>
          <a:prstGeom prst="ellipse">
            <a:avLst/>
          </a:prstGeom>
          <a:noFill/>
          <a:ln w="9525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7299" name="Text Box 131"/>
          <p:cNvSpPr txBox="1">
            <a:spLocks noChangeArrowheads="1"/>
          </p:cNvSpPr>
          <p:nvPr/>
        </p:nvSpPr>
        <p:spPr bwMode="auto">
          <a:xfrm>
            <a:off x="5821747" y="3062722"/>
            <a:ext cx="1379407" cy="390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700"/>
              <a:t>From ME0_R&amp;D_Status_Plan</a:t>
            </a:r>
          </a:p>
          <a:p>
            <a:r>
              <a:rPr lang="it-IT" sz="700"/>
              <a:t>by Michele Bianco</a:t>
            </a:r>
          </a:p>
        </p:txBody>
      </p:sp>
      <p:sp>
        <p:nvSpPr>
          <p:cNvPr id="7300" name="Text Box 132"/>
          <p:cNvSpPr txBox="1">
            <a:spLocks noChangeArrowheads="1"/>
          </p:cNvSpPr>
          <p:nvPr/>
        </p:nvSpPr>
        <p:spPr bwMode="auto">
          <a:xfrm>
            <a:off x="308195" y="5443771"/>
            <a:ext cx="6778914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900"/>
              <a:t>CMS GEM Upgrade Workshop 20.05.2020 – Temp Monitor System for Phase 2 GEM Projects – M. Caponero</a:t>
            </a:r>
          </a:p>
        </p:txBody>
      </p:sp>
      <p:sp>
        <p:nvSpPr>
          <p:cNvPr id="7301" name="Text Box 133"/>
          <p:cNvSpPr txBox="1">
            <a:spLocks noChangeArrowheads="1"/>
          </p:cNvSpPr>
          <p:nvPr/>
        </p:nvSpPr>
        <p:spPr bwMode="auto">
          <a:xfrm>
            <a:off x="8068715" y="5443771"/>
            <a:ext cx="767091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fld id="{82555435-8A17-3F47-AD57-1AB8AF265490}" type="slidenum">
              <a:rPr lang="it-IT" sz="900"/>
              <a:pPr/>
              <a:t>26</a:t>
            </a:fld>
            <a:endParaRPr lang="it-IT" sz="9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6837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25341" y="2306643"/>
            <a:ext cx="571387" cy="28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36635" rIns="73269" bIns="36635">
            <a:spAutoFit/>
          </a:bodyPr>
          <a:lstStyle/>
          <a:p>
            <a:pPr>
              <a:tabLst>
                <a:tab pos="365745" algn="l"/>
              </a:tabLst>
            </a:pPr>
            <a:r>
              <a:rPr lang="it-IT" sz="1400">
                <a:solidFill>
                  <a:srgbClr val="000000"/>
                </a:solidFill>
                <a:latin typeface="Calibri" charset="0"/>
              </a:rPr>
              <a:t>X4J32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775719" y="5006926"/>
            <a:ext cx="616008" cy="28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36635" rIns="73269" bIns="36635">
            <a:spAutoFit/>
          </a:bodyPr>
          <a:lstStyle/>
          <a:p>
            <a:pPr>
              <a:tabLst>
                <a:tab pos="365745" algn="l"/>
              </a:tabLst>
            </a:pPr>
            <a:r>
              <a:rPr lang="it-IT" sz="1400">
                <a:solidFill>
                  <a:srgbClr val="000000"/>
                </a:solidFill>
                <a:latin typeface="Calibri" charset="0"/>
              </a:rPr>
              <a:t>X4V32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2161" y="2567852"/>
            <a:ext cx="3113127" cy="236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115" y="2213033"/>
            <a:ext cx="4321507" cy="308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23597" y="374440"/>
            <a:ext cx="7907150" cy="142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/>
              <a:t>No much space at X4</a:t>
            </a:r>
          </a:p>
          <a:p>
            <a:endParaRPr lang="en-GB" sz="1400"/>
          </a:p>
          <a:p>
            <a:r>
              <a:rPr lang="en-GB" sz="1400"/>
              <a:t>Space is necessary for the fibre optic transceiver/patch-panel</a:t>
            </a:r>
          </a:p>
          <a:p>
            <a:r>
              <a:rPr lang="en-GB" sz="1400"/>
              <a:t>Space is necessary to park the extra-length of patchcords</a:t>
            </a:r>
          </a:p>
          <a:p>
            <a:endParaRPr lang="en-GB" sz="1400"/>
          </a:p>
          <a:p>
            <a:r>
              <a:rPr lang="en-GB" sz="1400"/>
              <a:t>There is a free ‘1U’ below the FOS patch panel in both X4J32 and X4V32</a:t>
            </a:r>
          </a:p>
          <a:p>
            <a:r>
              <a:rPr lang="en-GB" sz="1400"/>
              <a:t>The width of the FOS patch panel is not ‘full rack-size’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1687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23597" y="374440"/>
            <a:ext cx="7907150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/>
              <a:t>Commercial small form-factor solutions exist; 144 LC adapters can stray in ‘1U’ space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37168" y="3040090"/>
            <a:ext cx="2219033" cy="239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45320" y="3446762"/>
            <a:ext cx="5919501" cy="168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/>
              <a:t>Smart custom small form-factor solution exist as well</a:t>
            </a:r>
          </a:p>
          <a:p>
            <a:r>
              <a:rPr lang="en-GB" sz="1400"/>
              <a:t>Zoltan’s design with ‘NIM module’ form-factor already in use at X4</a:t>
            </a:r>
          </a:p>
          <a:p>
            <a:r>
              <a:rPr lang="en-GB" sz="1400"/>
              <a:t>Full crate width and full rack depth not used yet</a:t>
            </a:r>
          </a:p>
          <a:p>
            <a:r>
              <a:rPr lang="en-GB" sz="1400"/>
              <a:t> </a:t>
            </a:r>
          </a:p>
          <a:p>
            <a:pPr>
              <a:lnSpc>
                <a:spcPct val="102000"/>
              </a:lnSpc>
            </a:pPr>
            <a:r>
              <a:rPr lang="en-GB" sz="1400">
                <a:latin typeface="Impact" charset="0"/>
              </a:rPr>
              <a:t>Dense cabling of fibre optic cables relies on nice and clean routing !!!</a:t>
            </a:r>
          </a:p>
          <a:p>
            <a:pPr>
              <a:lnSpc>
                <a:spcPct val="102000"/>
              </a:lnSpc>
            </a:pPr>
            <a:endParaRPr lang="en-GB" sz="1400">
              <a:latin typeface="Impact" charset="0"/>
            </a:endParaRPr>
          </a:p>
          <a:p>
            <a:pPr>
              <a:lnSpc>
                <a:spcPct val="102000"/>
              </a:lnSpc>
            </a:pPr>
            <a:r>
              <a:rPr lang="en-GB" sz="1400">
                <a:latin typeface="Impact" charset="0"/>
              </a:rPr>
              <a:t>Space is necessary for parking fibre extra-length ... </a:t>
            </a:r>
          </a:p>
          <a:p>
            <a:pPr>
              <a:lnSpc>
                <a:spcPct val="102000"/>
              </a:lnSpc>
            </a:pPr>
            <a:r>
              <a:rPr lang="en-GB" sz="1400">
                <a:latin typeface="Impact" charset="0"/>
              </a:rPr>
              <a:t>… or precise fibre length in necessary!!!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066" y="1374145"/>
            <a:ext cx="4724739" cy="94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09" y="740478"/>
            <a:ext cx="4288922" cy="194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0310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Freeform 1"/>
          <p:cNvSpPr>
            <a:spLocks noChangeArrowheads="1"/>
          </p:cNvSpPr>
          <p:nvPr/>
        </p:nvSpPr>
        <p:spPr bwMode="auto">
          <a:xfrm>
            <a:off x="4464064" y="4871312"/>
            <a:ext cx="1786712" cy="218423"/>
          </a:xfrm>
          <a:custGeom>
            <a:avLst/>
            <a:gdLst>
              <a:gd name="T0" fmla="*/ 5800 w 5801"/>
              <a:gd name="T1" fmla="*/ 800 h 801"/>
              <a:gd name="T2" fmla="*/ 0 w 5801"/>
              <a:gd name="T3" fmla="*/ 800 h 801"/>
              <a:gd name="T4" fmla="*/ 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5800" y="800"/>
                </a:moveTo>
                <a:lnTo>
                  <a:pt x="0" y="800"/>
                </a:lnTo>
                <a:lnTo>
                  <a:pt x="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69290" y="343236"/>
            <a:ext cx="8189548" cy="202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600" b="1" dirty="0"/>
              <a:t>ME0  Temp Monitor System</a:t>
            </a:r>
            <a:r>
              <a:rPr lang="en-GB" sz="1600" dirty="0"/>
              <a:t>	</a:t>
            </a:r>
            <a:r>
              <a:rPr lang="en-GB" sz="1200" dirty="0"/>
              <a:t>(ME0: 216 modules in total; 18 stacks of 6 modules per yoke)</a:t>
            </a:r>
          </a:p>
          <a:p>
            <a:endParaRPr lang="en-GB" sz="1200" dirty="0"/>
          </a:p>
          <a:p>
            <a:r>
              <a:rPr lang="en-GB" sz="1200" u="sng" dirty="0"/>
              <a:t>		</a:t>
            </a:r>
            <a:r>
              <a:rPr lang="en-GB" sz="1200" dirty="0"/>
              <a:t>6 FBG per stack, 1 FBG per module</a:t>
            </a:r>
          </a:p>
          <a:p>
            <a:r>
              <a:rPr lang="en-GB" sz="1200" dirty="0"/>
              <a:t>		The 6 FBGs are chained at the patch panel of the stack (</a:t>
            </a:r>
            <a:r>
              <a:rPr lang="en-GB" sz="1200" dirty="0" err="1">
                <a:solidFill>
                  <a:srgbClr val="2A6099"/>
                </a:solidFill>
              </a:rPr>
              <a:t>StackChain</a:t>
            </a:r>
            <a:r>
              <a:rPr lang="en-GB" sz="1200" dirty="0"/>
              <a:t>)</a:t>
            </a:r>
          </a:p>
          <a:p>
            <a:endParaRPr lang="en-GB" sz="1200" u="sng" dirty="0"/>
          </a:p>
          <a:p>
            <a:r>
              <a:rPr lang="en-GB" sz="1200" u="sng" dirty="0"/>
              <a:t>SCHEMA ‘A’:		</a:t>
            </a:r>
            <a:r>
              <a:rPr lang="en-GB" sz="1050" dirty="0"/>
              <a:t>Both ends of all </a:t>
            </a:r>
            <a:r>
              <a:rPr lang="en-GB" sz="1050" dirty="0" err="1">
                <a:solidFill>
                  <a:srgbClr val="2A6099"/>
                </a:solidFill>
              </a:rPr>
              <a:t>StackChain</a:t>
            </a:r>
            <a:r>
              <a:rPr lang="en-GB" sz="1050" dirty="0"/>
              <a:t> are routed to USC</a:t>
            </a:r>
          </a:p>
          <a:p>
            <a:r>
              <a:rPr lang="en-GB" sz="1050" dirty="0"/>
              <a:t>				In USC </a:t>
            </a:r>
            <a:r>
              <a:rPr lang="en-GB" sz="1050" dirty="0" err="1">
                <a:solidFill>
                  <a:srgbClr val="2A6099"/>
                </a:solidFill>
              </a:rPr>
              <a:t>Stackhains</a:t>
            </a:r>
            <a:r>
              <a:rPr lang="en-GB" sz="1050" dirty="0"/>
              <a:t> are time-multiplexed and routed to the FBG Interrogation System</a:t>
            </a:r>
          </a:p>
          <a:p>
            <a:endParaRPr lang="en-GB" sz="1050" dirty="0"/>
          </a:p>
          <a:p>
            <a:r>
              <a:rPr lang="en-GB" sz="1050" dirty="0"/>
              <a:t>		1 zip cable 2xf.o.		from	each stack			18 zip cables to X4J32(?),  18 zip cables to X4V32(?)</a:t>
            </a:r>
          </a:p>
          <a:p>
            <a:r>
              <a:rPr lang="en-GB" sz="1050" dirty="0"/>
              <a:t>		1 cable 36xf.o.    	from	X4J32(?)			to the FOS Rack (UXC Ground Level)</a:t>
            </a:r>
          </a:p>
          <a:p>
            <a:r>
              <a:rPr lang="en-GB" sz="1050" dirty="0"/>
              <a:t>		1 cable 36xf.o.    	from	X4V32(?)			to the FOS Rack</a:t>
            </a:r>
          </a:p>
          <a:p>
            <a:r>
              <a:rPr lang="en-GB" sz="1050" dirty="0"/>
              <a:t>		1 cable 72xf.o. 		from 	FOS rack 			to USC (SC218?)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6234484" y="3864406"/>
            <a:ext cx="1861385" cy="1359743"/>
            <a:chOff x="4592" y="3220"/>
            <a:chExt cx="1371" cy="1133"/>
          </a:xfrm>
        </p:grpSpPr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4864" y="3810"/>
              <a:ext cx="1099" cy="453"/>
              <a:chOff x="4864" y="3810"/>
              <a:chExt cx="1099" cy="453"/>
            </a:xfrm>
          </p:grpSpPr>
          <p:sp>
            <p:nvSpPr>
              <p:cNvPr id="8197" name="Freeform 5"/>
              <p:cNvSpPr>
                <a:spLocks noChangeArrowheads="1"/>
              </p:cNvSpPr>
              <p:nvPr/>
            </p:nvSpPr>
            <p:spPr bwMode="auto">
              <a:xfrm>
                <a:off x="4864" y="4037"/>
                <a:ext cx="566" cy="113"/>
              </a:xfrm>
              <a:custGeom>
                <a:avLst/>
                <a:gdLst>
                  <a:gd name="T0" fmla="*/ 2500 w 2501"/>
                  <a:gd name="T1" fmla="*/ 0 h 501"/>
                  <a:gd name="T2" fmla="*/ 2500 w 2501"/>
                  <a:gd name="T3" fmla="*/ 500 h 501"/>
                  <a:gd name="T4" fmla="*/ 0 w 2501"/>
                  <a:gd name="T5" fmla="*/ 50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2500" y="0"/>
                    </a:moveTo>
                    <a:lnTo>
                      <a:pt x="2500" y="500"/>
                    </a:lnTo>
                    <a:lnTo>
                      <a:pt x="0" y="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198" name="Freeform 6"/>
              <p:cNvSpPr>
                <a:spLocks noChangeArrowheads="1"/>
              </p:cNvSpPr>
              <p:nvPr/>
            </p:nvSpPr>
            <p:spPr bwMode="auto">
              <a:xfrm>
                <a:off x="4864" y="3946"/>
                <a:ext cx="475" cy="181"/>
              </a:xfrm>
              <a:custGeom>
                <a:avLst/>
                <a:gdLst>
                  <a:gd name="T0" fmla="*/ 2100 w 2101"/>
                  <a:gd name="T1" fmla="*/ 0 h 801"/>
                  <a:gd name="T2" fmla="*/ 2100 w 2101"/>
                  <a:gd name="T3" fmla="*/ 800 h 801"/>
                  <a:gd name="T4" fmla="*/ 0 w 2101"/>
                  <a:gd name="T5" fmla="*/ 80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2100" y="0"/>
                    </a:moveTo>
                    <a:lnTo>
                      <a:pt x="2100" y="800"/>
                    </a:lnTo>
                    <a:lnTo>
                      <a:pt x="0" y="8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199" name="Freeform 7"/>
              <p:cNvSpPr>
                <a:spLocks noChangeArrowheads="1"/>
              </p:cNvSpPr>
              <p:nvPr/>
            </p:nvSpPr>
            <p:spPr bwMode="auto">
              <a:xfrm>
                <a:off x="4864" y="3810"/>
                <a:ext cx="430" cy="294"/>
              </a:xfrm>
              <a:custGeom>
                <a:avLst/>
                <a:gdLst>
                  <a:gd name="T0" fmla="*/ 1900 w 1901"/>
                  <a:gd name="T1" fmla="*/ 0 h 1301"/>
                  <a:gd name="T2" fmla="*/ 1900 w 1901"/>
                  <a:gd name="T3" fmla="*/ 1300 h 1301"/>
                  <a:gd name="T4" fmla="*/ 0 w 1901"/>
                  <a:gd name="T5" fmla="*/ 130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1900" y="0"/>
                    </a:moveTo>
                    <a:lnTo>
                      <a:pt x="1900" y="1300"/>
                    </a:lnTo>
                    <a:lnTo>
                      <a:pt x="0" y="1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0" name="Freeform 8"/>
              <p:cNvSpPr>
                <a:spLocks noChangeArrowheads="1"/>
              </p:cNvSpPr>
              <p:nvPr/>
            </p:nvSpPr>
            <p:spPr bwMode="auto">
              <a:xfrm>
                <a:off x="4864" y="4105"/>
                <a:ext cx="725" cy="67"/>
              </a:xfrm>
              <a:custGeom>
                <a:avLst/>
                <a:gdLst>
                  <a:gd name="T0" fmla="*/ 3200 w 3201"/>
                  <a:gd name="T1" fmla="*/ 0 h 301"/>
                  <a:gd name="T2" fmla="*/ 3200 w 3201"/>
                  <a:gd name="T3" fmla="*/ 300 h 301"/>
                  <a:gd name="T4" fmla="*/ 0 w 3201"/>
                  <a:gd name="T5" fmla="*/ 30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3200" y="0"/>
                    </a:moveTo>
                    <a:lnTo>
                      <a:pt x="3200" y="300"/>
                    </a:lnTo>
                    <a:lnTo>
                      <a:pt x="0" y="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1" name="Freeform 9"/>
              <p:cNvSpPr>
                <a:spLocks noChangeArrowheads="1"/>
              </p:cNvSpPr>
              <p:nvPr/>
            </p:nvSpPr>
            <p:spPr bwMode="auto">
              <a:xfrm>
                <a:off x="4864" y="4105"/>
                <a:ext cx="816" cy="90"/>
              </a:xfrm>
              <a:custGeom>
                <a:avLst/>
                <a:gdLst>
                  <a:gd name="T0" fmla="*/ 3600 w 3601"/>
                  <a:gd name="T1" fmla="*/ 0 h 401"/>
                  <a:gd name="T2" fmla="*/ 3600 w 3601"/>
                  <a:gd name="T3" fmla="*/ 400 h 401"/>
                  <a:gd name="T4" fmla="*/ 0 w 3601"/>
                  <a:gd name="T5" fmla="*/ 40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3600" y="0"/>
                    </a:moveTo>
                    <a:lnTo>
                      <a:pt x="3600" y="400"/>
                    </a:lnTo>
                    <a:lnTo>
                      <a:pt x="0" y="4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2" name="Freeform 10"/>
              <p:cNvSpPr>
                <a:spLocks noChangeArrowheads="1"/>
              </p:cNvSpPr>
              <p:nvPr/>
            </p:nvSpPr>
            <p:spPr bwMode="auto">
              <a:xfrm>
                <a:off x="4864" y="4005"/>
                <a:ext cx="952" cy="212"/>
              </a:xfrm>
              <a:custGeom>
                <a:avLst/>
                <a:gdLst>
                  <a:gd name="T0" fmla="*/ 4200 w 4201"/>
                  <a:gd name="T1" fmla="*/ 0 h 940"/>
                  <a:gd name="T2" fmla="*/ 4200 w 4201"/>
                  <a:gd name="T3" fmla="*/ 939 h 940"/>
                  <a:gd name="T4" fmla="*/ 0 w 4201"/>
                  <a:gd name="T5" fmla="*/ 939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4200" y="0"/>
                    </a:moveTo>
                    <a:lnTo>
                      <a:pt x="4200" y="939"/>
                    </a:lnTo>
                    <a:lnTo>
                      <a:pt x="0" y="939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3" name="Freeform 11"/>
              <p:cNvSpPr>
                <a:spLocks noChangeArrowheads="1"/>
              </p:cNvSpPr>
              <p:nvPr/>
            </p:nvSpPr>
            <p:spPr bwMode="auto">
              <a:xfrm>
                <a:off x="4864" y="3900"/>
                <a:ext cx="1042" cy="339"/>
              </a:xfrm>
              <a:custGeom>
                <a:avLst/>
                <a:gdLst>
                  <a:gd name="T0" fmla="*/ 4600 w 4601"/>
                  <a:gd name="T1" fmla="*/ 0 h 1501"/>
                  <a:gd name="T2" fmla="*/ 4600 w 4601"/>
                  <a:gd name="T3" fmla="*/ 1500 h 1501"/>
                  <a:gd name="T4" fmla="*/ 0 w 4601"/>
                  <a:gd name="T5" fmla="*/ 150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4600" y="0"/>
                    </a:moveTo>
                    <a:lnTo>
                      <a:pt x="4600" y="1500"/>
                    </a:lnTo>
                    <a:lnTo>
                      <a:pt x="0" y="1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4" name="Freeform 12"/>
              <p:cNvSpPr>
                <a:spLocks noChangeArrowheads="1"/>
              </p:cNvSpPr>
              <p:nvPr/>
            </p:nvSpPr>
            <p:spPr bwMode="auto">
              <a:xfrm>
                <a:off x="4864" y="3810"/>
                <a:ext cx="1099" cy="453"/>
              </a:xfrm>
              <a:custGeom>
                <a:avLst/>
                <a:gdLst>
                  <a:gd name="T0" fmla="*/ 4850 w 4851"/>
                  <a:gd name="T1" fmla="*/ 0 h 2001"/>
                  <a:gd name="T2" fmla="*/ 4800 w 4851"/>
                  <a:gd name="T3" fmla="*/ 2000 h 2001"/>
                  <a:gd name="T4" fmla="*/ 0 w 4851"/>
                  <a:gd name="T5" fmla="*/ 200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4850" y="0"/>
                    </a:moveTo>
                    <a:lnTo>
                      <a:pt x="4800" y="2000"/>
                    </a:lnTo>
                    <a:lnTo>
                      <a:pt x="0" y="20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8205" name="Group 13"/>
            <p:cNvGrpSpPr>
              <a:grpSpLocks/>
            </p:cNvGrpSpPr>
            <p:nvPr/>
          </p:nvGrpSpPr>
          <p:grpSpPr bwMode="auto">
            <a:xfrm>
              <a:off x="4864" y="3266"/>
              <a:ext cx="1099" cy="453"/>
              <a:chOff x="4864" y="3266"/>
              <a:chExt cx="1099" cy="453"/>
            </a:xfrm>
          </p:grpSpPr>
          <p:sp>
            <p:nvSpPr>
              <p:cNvPr id="8206" name="Freeform 14"/>
              <p:cNvSpPr>
                <a:spLocks noChangeArrowheads="1"/>
              </p:cNvSpPr>
              <p:nvPr/>
            </p:nvSpPr>
            <p:spPr bwMode="auto">
              <a:xfrm>
                <a:off x="4864" y="3379"/>
                <a:ext cx="566" cy="113"/>
              </a:xfrm>
              <a:custGeom>
                <a:avLst/>
                <a:gdLst>
                  <a:gd name="T0" fmla="*/ 2500 w 2501"/>
                  <a:gd name="T1" fmla="*/ 500 h 501"/>
                  <a:gd name="T2" fmla="*/ 2500 w 2501"/>
                  <a:gd name="T3" fmla="*/ 0 h 501"/>
                  <a:gd name="T4" fmla="*/ 0 w 2501"/>
                  <a:gd name="T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2500" y="500"/>
                    </a:moveTo>
                    <a:lnTo>
                      <a:pt x="25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7" name="Freeform 15"/>
              <p:cNvSpPr>
                <a:spLocks noChangeArrowheads="1"/>
              </p:cNvSpPr>
              <p:nvPr/>
            </p:nvSpPr>
            <p:spPr bwMode="auto">
              <a:xfrm>
                <a:off x="4864" y="3402"/>
                <a:ext cx="475" cy="181"/>
              </a:xfrm>
              <a:custGeom>
                <a:avLst/>
                <a:gdLst>
                  <a:gd name="T0" fmla="*/ 2100 w 2101"/>
                  <a:gd name="T1" fmla="*/ 800 h 801"/>
                  <a:gd name="T2" fmla="*/ 2100 w 2101"/>
                  <a:gd name="T3" fmla="*/ 0 h 801"/>
                  <a:gd name="T4" fmla="*/ 0 w 2101"/>
                  <a:gd name="T5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2100" y="800"/>
                    </a:moveTo>
                    <a:lnTo>
                      <a:pt x="21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8" name="Freeform 16"/>
              <p:cNvSpPr>
                <a:spLocks noChangeArrowheads="1"/>
              </p:cNvSpPr>
              <p:nvPr/>
            </p:nvSpPr>
            <p:spPr bwMode="auto">
              <a:xfrm>
                <a:off x="4864" y="3424"/>
                <a:ext cx="430" cy="294"/>
              </a:xfrm>
              <a:custGeom>
                <a:avLst/>
                <a:gdLst>
                  <a:gd name="T0" fmla="*/ 1900 w 1901"/>
                  <a:gd name="T1" fmla="*/ 1300 h 1301"/>
                  <a:gd name="T2" fmla="*/ 1900 w 1901"/>
                  <a:gd name="T3" fmla="*/ 0 h 1301"/>
                  <a:gd name="T4" fmla="*/ 0 w 1901"/>
                  <a:gd name="T5" fmla="*/ 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1900" y="1300"/>
                    </a:moveTo>
                    <a:lnTo>
                      <a:pt x="19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09" name="Freeform 17"/>
              <p:cNvSpPr>
                <a:spLocks noChangeArrowheads="1"/>
              </p:cNvSpPr>
              <p:nvPr/>
            </p:nvSpPr>
            <p:spPr bwMode="auto">
              <a:xfrm>
                <a:off x="4864" y="3356"/>
                <a:ext cx="725" cy="67"/>
              </a:xfrm>
              <a:custGeom>
                <a:avLst/>
                <a:gdLst>
                  <a:gd name="T0" fmla="*/ 3200 w 3201"/>
                  <a:gd name="T1" fmla="*/ 300 h 301"/>
                  <a:gd name="T2" fmla="*/ 3200 w 3201"/>
                  <a:gd name="T3" fmla="*/ 0 h 301"/>
                  <a:gd name="T4" fmla="*/ 0 w 3201"/>
                  <a:gd name="T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3200" y="300"/>
                    </a:moveTo>
                    <a:lnTo>
                      <a:pt x="32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10" name="Freeform 18"/>
              <p:cNvSpPr>
                <a:spLocks noChangeArrowheads="1"/>
              </p:cNvSpPr>
              <p:nvPr/>
            </p:nvSpPr>
            <p:spPr bwMode="auto">
              <a:xfrm>
                <a:off x="4864" y="3334"/>
                <a:ext cx="816" cy="90"/>
              </a:xfrm>
              <a:custGeom>
                <a:avLst/>
                <a:gdLst>
                  <a:gd name="T0" fmla="*/ 3600 w 3601"/>
                  <a:gd name="T1" fmla="*/ 400 h 401"/>
                  <a:gd name="T2" fmla="*/ 3600 w 3601"/>
                  <a:gd name="T3" fmla="*/ 0 h 401"/>
                  <a:gd name="T4" fmla="*/ 0 w 3601"/>
                  <a:gd name="T5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3600" y="400"/>
                    </a:moveTo>
                    <a:lnTo>
                      <a:pt x="3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11" name="Freeform 19"/>
              <p:cNvSpPr>
                <a:spLocks noChangeArrowheads="1"/>
              </p:cNvSpPr>
              <p:nvPr/>
            </p:nvSpPr>
            <p:spPr bwMode="auto">
              <a:xfrm>
                <a:off x="4864" y="3311"/>
                <a:ext cx="952" cy="212"/>
              </a:xfrm>
              <a:custGeom>
                <a:avLst/>
                <a:gdLst>
                  <a:gd name="T0" fmla="*/ 4200 w 4201"/>
                  <a:gd name="T1" fmla="*/ 939 h 940"/>
                  <a:gd name="T2" fmla="*/ 4200 w 4201"/>
                  <a:gd name="T3" fmla="*/ 0 h 940"/>
                  <a:gd name="T4" fmla="*/ 0 w 4201"/>
                  <a:gd name="T5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4200" y="939"/>
                    </a:moveTo>
                    <a:lnTo>
                      <a:pt x="42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12" name="Freeform 20"/>
              <p:cNvSpPr>
                <a:spLocks noChangeArrowheads="1"/>
              </p:cNvSpPr>
              <p:nvPr/>
            </p:nvSpPr>
            <p:spPr bwMode="auto">
              <a:xfrm>
                <a:off x="4864" y="3288"/>
                <a:ext cx="1042" cy="339"/>
              </a:xfrm>
              <a:custGeom>
                <a:avLst/>
                <a:gdLst>
                  <a:gd name="T0" fmla="*/ 4600 w 4601"/>
                  <a:gd name="T1" fmla="*/ 1500 h 1501"/>
                  <a:gd name="T2" fmla="*/ 4600 w 4601"/>
                  <a:gd name="T3" fmla="*/ 0 h 1501"/>
                  <a:gd name="T4" fmla="*/ 0 w 4601"/>
                  <a:gd name="T5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4600" y="1500"/>
                    </a:moveTo>
                    <a:lnTo>
                      <a:pt x="4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13" name="Freeform 21"/>
              <p:cNvSpPr>
                <a:spLocks noChangeArrowheads="1"/>
              </p:cNvSpPr>
              <p:nvPr/>
            </p:nvSpPr>
            <p:spPr bwMode="auto">
              <a:xfrm>
                <a:off x="4864" y="3266"/>
                <a:ext cx="1099" cy="453"/>
              </a:xfrm>
              <a:custGeom>
                <a:avLst/>
                <a:gdLst>
                  <a:gd name="T0" fmla="*/ 4850 w 4851"/>
                  <a:gd name="T1" fmla="*/ 2000 h 2001"/>
                  <a:gd name="T2" fmla="*/ 4800 w 4851"/>
                  <a:gd name="T3" fmla="*/ 0 h 2001"/>
                  <a:gd name="T4" fmla="*/ 0 w 4851"/>
                  <a:gd name="T5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4850" y="2000"/>
                    </a:moveTo>
                    <a:lnTo>
                      <a:pt x="48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8214" name="Group 22"/>
            <p:cNvGrpSpPr>
              <a:grpSpLocks/>
            </p:cNvGrpSpPr>
            <p:nvPr/>
          </p:nvGrpSpPr>
          <p:grpSpPr bwMode="auto">
            <a:xfrm>
              <a:off x="5284" y="3424"/>
              <a:ext cx="679" cy="679"/>
              <a:chOff x="5284" y="3424"/>
              <a:chExt cx="679" cy="679"/>
            </a:xfrm>
          </p:grpSpPr>
          <p:sp>
            <p:nvSpPr>
              <p:cNvPr id="8215" name="Oval 23"/>
              <p:cNvSpPr>
                <a:spLocks noChangeArrowheads="1"/>
              </p:cNvSpPr>
              <p:nvPr/>
            </p:nvSpPr>
            <p:spPr bwMode="auto">
              <a:xfrm flipH="1">
                <a:off x="5284" y="3424"/>
                <a:ext cx="679" cy="679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8216" name="Group 24"/>
              <p:cNvGrpSpPr>
                <a:grpSpLocks/>
              </p:cNvGrpSpPr>
              <p:nvPr/>
            </p:nvGrpSpPr>
            <p:grpSpPr bwMode="auto">
              <a:xfrm>
                <a:off x="5284" y="3424"/>
                <a:ext cx="679" cy="679"/>
                <a:chOff x="5284" y="3424"/>
                <a:chExt cx="679" cy="679"/>
              </a:xfrm>
            </p:grpSpPr>
            <p:grpSp>
              <p:nvGrpSpPr>
                <p:cNvPr id="8217" name="Group 25"/>
                <p:cNvGrpSpPr>
                  <a:grpSpLocks/>
                </p:cNvGrpSpPr>
                <p:nvPr/>
              </p:nvGrpSpPr>
              <p:grpSpPr bwMode="auto">
                <a:xfrm>
                  <a:off x="5284" y="3424"/>
                  <a:ext cx="679" cy="679"/>
                  <a:chOff x="5284" y="3424"/>
                  <a:chExt cx="679" cy="679"/>
                </a:xfrm>
              </p:grpSpPr>
              <p:sp>
                <p:nvSpPr>
                  <p:cNvPr id="8218" name="Line 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3" y="3764"/>
                    <a:ext cx="681" cy="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19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5624" y="3424"/>
                    <a:ext cx="0" cy="679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20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83" y="3523"/>
                    <a:ext cx="480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21" name="Line 2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5382" y="3523"/>
                    <a:ext cx="482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grpSp>
              <p:nvGrpSpPr>
                <p:cNvPr id="8222" name="Group 30"/>
                <p:cNvGrpSpPr>
                  <a:grpSpLocks/>
                </p:cNvGrpSpPr>
                <p:nvPr/>
              </p:nvGrpSpPr>
              <p:grpSpPr bwMode="auto">
                <a:xfrm>
                  <a:off x="5308" y="3449"/>
                  <a:ext cx="630" cy="630"/>
                  <a:chOff x="5308" y="3449"/>
                  <a:chExt cx="630" cy="630"/>
                </a:xfrm>
              </p:grpSpPr>
              <p:sp>
                <p:nvSpPr>
                  <p:cNvPr id="8223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5308" y="3637"/>
                    <a:ext cx="630" cy="254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24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96" y="3448"/>
                    <a:ext cx="254" cy="63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25" name="Line 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310" y="3632"/>
                    <a:ext cx="627" cy="26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26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5491" y="3451"/>
                    <a:ext cx="265" cy="62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</p:grpSp>
          <p:sp>
            <p:nvSpPr>
              <p:cNvPr id="8227" name="Oval 35"/>
              <p:cNvSpPr>
                <a:spLocks noChangeArrowheads="1"/>
              </p:cNvSpPr>
              <p:nvPr/>
            </p:nvSpPr>
            <p:spPr bwMode="auto">
              <a:xfrm flipH="1">
                <a:off x="5511" y="3651"/>
                <a:ext cx="226" cy="226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8228" name="Rectangle 36"/>
            <p:cNvSpPr>
              <a:spLocks noChangeArrowheads="1"/>
            </p:cNvSpPr>
            <p:nvPr/>
          </p:nvSpPr>
          <p:spPr bwMode="auto">
            <a:xfrm flipH="1">
              <a:off x="4592" y="3220"/>
              <a:ext cx="271" cy="1133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662550" y="3864406"/>
            <a:ext cx="1861385" cy="1359743"/>
            <a:chOff x="488" y="3220"/>
            <a:chExt cx="1371" cy="1133"/>
          </a:xfrm>
        </p:grpSpPr>
        <p:grpSp>
          <p:nvGrpSpPr>
            <p:cNvPr id="8230" name="Group 38"/>
            <p:cNvGrpSpPr>
              <a:grpSpLocks/>
            </p:cNvGrpSpPr>
            <p:nvPr/>
          </p:nvGrpSpPr>
          <p:grpSpPr bwMode="auto">
            <a:xfrm>
              <a:off x="488" y="3810"/>
              <a:ext cx="1099" cy="453"/>
              <a:chOff x="488" y="3810"/>
              <a:chExt cx="1099" cy="453"/>
            </a:xfrm>
          </p:grpSpPr>
          <p:sp>
            <p:nvSpPr>
              <p:cNvPr id="8231" name="Freeform 39"/>
              <p:cNvSpPr>
                <a:spLocks noChangeArrowheads="1"/>
              </p:cNvSpPr>
              <p:nvPr/>
            </p:nvSpPr>
            <p:spPr bwMode="auto">
              <a:xfrm>
                <a:off x="1020" y="4037"/>
                <a:ext cx="566" cy="113"/>
              </a:xfrm>
              <a:custGeom>
                <a:avLst/>
                <a:gdLst>
                  <a:gd name="T0" fmla="*/ 0 w 2501"/>
                  <a:gd name="T1" fmla="*/ 0 h 501"/>
                  <a:gd name="T2" fmla="*/ 0 w 2501"/>
                  <a:gd name="T3" fmla="*/ 500 h 501"/>
                  <a:gd name="T4" fmla="*/ 2500 w 2501"/>
                  <a:gd name="T5" fmla="*/ 50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0" y="0"/>
                    </a:moveTo>
                    <a:lnTo>
                      <a:pt x="0" y="500"/>
                    </a:lnTo>
                    <a:lnTo>
                      <a:pt x="2500" y="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2" name="Freeform 40"/>
              <p:cNvSpPr>
                <a:spLocks noChangeArrowheads="1"/>
              </p:cNvSpPr>
              <p:nvPr/>
            </p:nvSpPr>
            <p:spPr bwMode="auto">
              <a:xfrm>
                <a:off x="1111" y="3946"/>
                <a:ext cx="475" cy="181"/>
              </a:xfrm>
              <a:custGeom>
                <a:avLst/>
                <a:gdLst>
                  <a:gd name="T0" fmla="*/ 0 w 2101"/>
                  <a:gd name="T1" fmla="*/ 0 h 801"/>
                  <a:gd name="T2" fmla="*/ 0 w 2101"/>
                  <a:gd name="T3" fmla="*/ 800 h 801"/>
                  <a:gd name="T4" fmla="*/ 2100 w 2101"/>
                  <a:gd name="T5" fmla="*/ 80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0" y="0"/>
                    </a:moveTo>
                    <a:lnTo>
                      <a:pt x="0" y="800"/>
                    </a:lnTo>
                    <a:lnTo>
                      <a:pt x="2100" y="8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3" name="Freeform 41"/>
              <p:cNvSpPr>
                <a:spLocks noChangeArrowheads="1"/>
              </p:cNvSpPr>
              <p:nvPr/>
            </p:nvSpPr>
            <p:spPr bwMode="auto">
              <a:xfrm>
                <a:off x="1157" y="3810"/>
                <a:ext cx="430" cy="294"/>
              </a:xfrm>
              <a:custGeom>
                <a:avLst/>
                <a:gdLst>
                  <a:gd name="T0" fmla="*/ 0 w 1901"/>
                  <a:gd name="T1" fmla="*/ 0 h 1301"/>
                  <a:gd name="T2" fmla="*/ 0 w 1901"/>
                  <a:gd name="T3" fmla="*/ 1300 h 1301"/>
                  <a:gd name="T4" fmla="*/ 1900 w 1901"/>
                  <a:gd name="T5" fmla="*/ 130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0" y="0"/>
                    </a:moveTo>
                    <a:lnTo>
                      <a:pt x="0" y="1300"/>
                    </a:lnTo>
                    <a:lnTo>
                      <a:pt x="1900" y="1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4" name="Freeform 42"/>
              <p:cNvSpPr>
                <a:spLocks noChangeArrowheads="1"/>
              </p:cNvSpPr>
              <p:nvPr/>
            </p:nvSpPr>
            <p:spPr bwMode="auto">
              <a:xfrm>
                <a:off x="862" y="4105"/>
                <a:ext cx="725" cy="67"/>
              </a:xfrm>
              <a:custGeom>
                <a:avLst/>
                <a:gdLst>
                  <a:gd name="T0" fmla="*/ 0 w 3201"/>
                  <a:gd name="T1" fmla="*/ 0 h 301"/>
                  <a:gd name="T2" fmla="*/ 0 w 3201"/>
                  <a:gd name="T3" fmla="*/ 300 h 301"/>
                  <a:gd name="T4" fmla="*/ 3200 w 3201"/>
                  <a:gd name="T5" fmla="*/ 30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0" y="0"/>
                    </a:moveTo>
                    <a:lnTo>
                      <a:pt x="0" y="300"/>
                    </a:lnTo>
                    <a:lnTo>
                      <a:pt x="3200" y="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5" name="Freeform 43"/>
              <p:cNvSpPr>
                <a:spLocks noChangeArrowheads="1"/>
              </p:cNvSpPr>
              <p:nvPr/>
            </p:nvSpPr>
            <p:spPr bwMode="auto">
              <a:xfrm>
                <a:off x="771" y="4105"/>
                <a:ext cx="816" cy="90"/>
              </a:xfrm>
              <a:custGeom>
                <a:avLst/>
                <a:gdLst>
                  <a:gd name="T0" fmla="*/ 0 w 3601"/>
                  <a:gd name="T1" fmla="*/ 0 h 401"/>
                  <a:gd name="T2" fmla="*/ 0 w 3601"/>
                  <a:gd name="T3" fmla="*/ 400 h 401"/>
                  <a:gd name="T4" fmla="*/ 3600 w 3601"/>
                  <a:gd name="T5" fmla="*/ 40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0" y="0"/>
                    </a:moveTo>
                    <a:lnTo>
                      <a:pt x="0" y="400"/>
                    </a:lnTo>
                    <a:lnTo>
                      <a:pt x="3600" y="4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6" name="Freeform 44"/>
              <p:cNvSpPr>
                <a:spLocks noChangeArrowheads="1"/>
              </p:cNvSpPr>
              <p:nvPr/>
            </p:nvSpPr>
            <p:spPr bwMode="auto">
              <a:xfrm>
                <a:off x="635" y="4005"/>
                <a:ext cx="952" cy="212"/>
              </a:xfrm>
              <a:custGeom>
                <a:avLst/>
                <a:gdLst>
                  <a:gd name="T0" fmla="*/ 0 w 4201"/>
                  <a:gd name="T1" fmla="*/ 0 h 940"/>
                  <a:gd name="T2" fmla="*/ 0 w 4201"/>
                  <a:gd name="T3" fmla="*/ 939 h 940"/>
                  <a:gd name="T4" fmla="*/ 4200 w 4201"/>
                  <a:gd name="T5" fmla="*/ 939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0" y="0"/>
                    </a:moveTo>
                    <a:lnTo>
                      <a:pt x="0" y="939"/>
                    </a:lnTo>
                    <a:lnTo>
                      <a:pt x="4200" y="939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7" name="Freeform 45"/>
              <p:cNvSpPr>
                <a:spLocks noChangeArrowheads="1"/>
              </p:cNvSpPr>
              <p:nvPr/>
            </p:nvSpPr>
            <p:spPr bwMode="auto">
              <a:xfrm>
                <a:off x="544" y="3900"/>
                <a:ext cx="1042" cy="339"/>
              </a:xfrm>
              <a:custGeom>
                <a:avLst/>
                <a:gdLst>
                  <a:gd name="T0" fmla="*/ 0 w 4601"/>
                  <a:gd name="T1" fmla="*/ 0 h 1501"/>
                  <a:gd name="T2" fmla="*/ 0 w 4601"/>
                  <a:gd name="T3" fmla="*/ 1500 h 1501"/>
                  <a:gd name="T4" fmla="*/ 4600 w 4601"/>
                  <a:gd name="T5" fmla="*/ 150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0" y="0"/>
                    </a:moveTo>
                    <a:lnTo>
                      <a:pt x="0" y="1500"/>
                    </a:lnTo>
                    <a:lnTo>
                      <a:pt x="4600" y="1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38" name="Freeform 46"/>
              <p:cNvSpPr>
                <a:spLocks noChangeArrowheads="1"/>
              </p:cNvSpPr>
              <p:nvPr/>
            </p:nvSpPr>
            <p:spPr bwMode="auto">
              <a:xfrm>
                <a:off x="488" y="3810"/>
                <a:ext cx="1099" cy="453"/>
              </a:xfrm>
              <a:custGeom>
                <a:avLst/>
                <a:gdLst>
                  <a:gd name="T0" fmla="*/ 0 w 4851"/>
                  <a:gd name="T1" fmla="*/ 0 h 2001"/>
                  <a:gd name="T2" fmla="*/ 50 w 4851"/>
                  <a:gd name="T3" fmla="*/ 2000 h 2001"/>
                  <a:gd name="T4" fmla="*/ 4850 w 4851"/>
                  <a:gd name="T5" fmla="*/ 200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0" y="0"/>
                    </a:moveTo>
                    <a:lnTo>
                      <a:pt x="50" y="2000"/>
                    </a:lnTo>
                    <a:lnTo>
                      <a:pt x="4850" y="20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8239" name="Group 47"/>
            <p:cNvGrpSpPr>
              <a:grpSpLocks/>
            </p:cNvGrpSpPr>
            <p:nvPr/>
          </p:nvGrpSpPr>
          <p:grpSpPr bwMode="auto">
            <a:xfrm>
              <a:off x="488" y="3266"/>
              <a:ext cx="1099" cy="453"/>
              <a:chOff x="488" y="3266"/>
              <a:chExt cx="1099" cy="453"/>
            </a:xfrm>
          </p:grpSpPr>
          <p:sp>
            <p:nvSpPr>
              <p:cNvPr id="8240" name="Freeform 48"/>
              <p:cNvSpPr>
                <a:spLocks noChangeArrowheads="1"/>
              </p:cNvSpPr>
              <p:nvPr/>
            </p:nvSpPr>
            <p:spPr bwMode="auto">
              <a:xfrm>
                <a:off x="1020" y="3379"/>
                <a:ext cx="566" cy="113"/>
              </a:xfrm>
              <a:custGeom>
                <a:avLst/>
                <a:gdLst>
                  <a:gd name="T0" fmla="*/ 0 w 2501"/>
                  <a:gd name="T1" fmla="*/ 500 h 501"/>
                  <a:gd name="T2" fmla="*/ 0 w 2501"/>
                  <a:gd name="T3" fmla="*/ 0 h 501"/>
                  <a:gd name="T4" fmla="*/ 2500 w 2501"/>
                  <a:gd name="T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0" y="500"/>
                    </a:moveTo>
                    <a:lnTo>
                      <a:pt x="0" y="0"/>
                    </a:lnTo>
                    <a:lnTo>
                      <a:pt x="25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1" name="Freeform 49"/>
              <p:cNvSpPr>
                <a:spLocks noChangeArrowheads="1"/>
              </p:cNvSpPr>
              <p:nvPr/>
            </p:nvSpPr>
            <p:spPr bwMode="auto">
              <a:xfrm>
                <a:off x="1111" y="3402"/>
                <a:ext cx="475" cy="181"/>
              </a:xfrm>
              <a:custGeom>
                <a:avLst/>
                <a:gdLst>
                  <a:gd name="T0" fmla="*/ 0 w 2101"/>
                  <a:gd name="T1" fmla="*/ 800 h 801"/>
                  <a:gd name="T2" fmla="*/ 0 w 2101"/>
                  <a:gd name="T3" fmla="*/ 0 h 801"/>
                  <a:gd name="T4" fmla="*/ 2100 w 2101"/>
                  <a:gd name="T5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0" y="800"/>
                    </a:moveTo>
                    <a:lnTo>
                      <a:pt x="0" y="0"/>
                    </a:lnTo>
                    <a:lnTo>
                      <a:pt x="21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2" name="Freeform 50"/>
              <p:cNvSpPr>
                <a:spLocks noChangeArrowheads="1"/>
              </p:cNvSpPr>
              <p:nvPr/>
            </p:nvSpPr>
            <p:spPr bwMode="auto">
              <a:xfrm>
                <a:off x="1157" y="3424"/>
                <a:ext cx="430" cy="294"/>
              </a:xfrm>
              <a:custGeom>
                <a:avLst/>
                <a:gdLst>
                  <a:gd name="T0" fmla="*/ 0 w 1901"/>
                  <a:gd name="T1" fmla="*/ 1300 h 1301"/>
                  <a:gd name="T2" fmla="*/ 0 w 1901"/>
                  <a:gd name="T3" fmla="*/ 0 h 1301"/>
                  <a:gd name="T4" fmla="*/ 1900 w 1901"/>
                  <a:gd name="T5" fmla="*/ 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0" y="1300"/>
                    </a:moveTo>
                    <a:lnTo>
                      <a:pt x="0" y="0"/>
                    </a:lnTo>
                    <a:lnTo>
                      <a:pt x="19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3" name="Freeform 51"/>
              <p:cNvSpPr>
                <a:spLocks noChangeArrowheads="1"/>
              </p:cNvSpPr>
              <p:nvPr/>
            </p:nvSpPr>
            <p:spPr bwMode="auto">
              <a:xfrm>
                <a:off x="862" y="3356"/>
                <a:ext cx="725" cy="67"/>
              </a:xfrm>
              <a:custGeom>
                <a:avLst/>
                <a:gdLst>
                  <a:gd name="T0" fmla="*/ 0 w 3201"/>
                  <a:gd name="T1" fmla="*/ 300 h 301"/>
                  <a:gd name="T2" fmla="*/ 0 w 3201"/>
                  <a:gd name="T3" fmla="*/ 0 h 301"/>
                  <a:gd name="T4" fmla="*/ 3200 w 3201"/>
                  <a:gd name="T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0" y="300"/>
                    </a:moveTo>
                    <a:lnTo>
                      <a:pt x="0" y="0"/>
                    </a:lnTo>
                    <a:lnTo>
                      <a:pt x="32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4" name="Freeform 52"/>
              <p:cNvSpPr>
                <a:spLocks noChangeArrowheads="1"/>
              </p:cNvSpPr>
              <p:nvPr/>
            </p:nvSpPr>
            <p:spPr bwMode="auto">
              <a:xfrm>
                <a:off x="771" y="3334"/>
                <a:ext cx="816" cy="90"/>
              </a:xfrm>
              <a:custGeom>
                <a:avLst/>
                <a:gdLst>
                  <a:gd name="T0" fmla="*/ 0 w 3601"/>
                  <a:gd name="T1" fmla="*/ 400 h 401"/>
                  <a:gd name="T2" fmla="*/ 0 w 3601"/>
                  <a:gd name="T3" fmla="*/ 0 h 401"/>
                  <a:gd name="T4" fmla="*/ 3600 w 3601"/>
                  <a:gd name="T5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0" y="400"/>
                    </a:moveTo>
                    <a:lnTo>
                      <a:pt x="0" y="0"/>
                    </a:lnTo>
                    <a:lnTo>
                      <a:pt x="36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5" name="Freeform 53"/>
              <p:cNvSpPr>
                <a:spLocks noChangeArrowheads="1"/>
              </p:cNvSpPr>
              <p:nvPr/>
            </p:nvSpPr>
            <p:spPr bwMode="auto">
              <a:xfrm>
                <a:off x="635" y="3311"/>
                <a:ext cx="952" cy="212"/>
              </a:xfrm>
              <a:custGeom>
                <a:avLst/>
                <a:gdLst>
                  <a:gd name="T0" fmla="*/ 0 w 4201"/>
                  <a:gd name="T1" fmla="*/ 939 h 940"/>
                  <a:gd name="T2" fmla="*/ 0 w 4201"/>
                  <a:gd name="T3" fmla="*/ 0 h 940"/>
                  <a:gd name="T4" fmla="*/ 4200 w 4201"/>
                  <a:gd name="T5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0" y="939"/>
                    </a:moveTo>
                    <a:lnTo>
                      <a:pt x="0" y="0"/>
                    </a:lnTo>
                    <a:lnTo>
                      <a:pt x="42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6" name="Freeform 54"/>
              <p:cNvSpPr>
                <a:spLocks noChangeArrowheads="1"/>
              </p:cNvSpPr>
              <p:nvPr/>
            </p:nvSpPr>
            <p:spPr bwMode="auto">
              <a:xfrm>
                <a:off x="544" y="3288"/>
                <a:ext cx="1042" cy="339"/>
              </a:xfrm>
              <a:custGeom>
                <a:avLst/>
                <a:gdLst>
                  <a:gd name="T0" fmla="*/ 0 w 4601"/>
                  <a:gd name="T1" fmla="*/ 1500 h 1501"/>
                  <a:gd name="T2" fmla="*/ 0 w 4601"/>
                  <a:gd name="T3" fmla="*/ 0 h 1501"/>
                  <a:gd name="T4" fmla="*/ 4600 w 4601"/>
                  <a:gd name="T5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0" y="1500"/>
                    </a:moveTo>
                    <a:lnTo>
                      <a:pt x="0" y="0"/>
                    </a:lnTo>
                    <a:lnTo>
                      <a:pt x="46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47" name="Freeform 55"/>
              <p:cNvSpPr>
                <a:spLocks noChangeArrowheads="1"/>
              </p:cNvSpPr>
              <p:nvPr/>
            </p:nvSpPr>
            <p:spPr bwMode="auto">
              <a:xfrm>
                <a:off x="488" y="3266"/>
                <a:ext cx="1099" cy="453"/>
              </a:xfrm>
              <a:custGeom>
                <a:avLst/>
                <a:gdLst>
                  <a:gd name="T0" fmla="*/ 0 w 4851"/>
                  <a:gd name="T1" fmla="*/ 2000 h 2001"/>
                  <a:gd name="T2" fmla="*/ 50 w 4851"/>
                  <a:gd name="T3" fmla="*/ 0 h 2001"/>
                  <a:gd name="T4" fmla="*/ 4850 w 4851"/>
                  <a:gd name="T5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0" y="2000"/>
                    </a:moveTo>
                    <a:lnTo>
                      <a:pt x="50" y="0"/>
                    </a:lnTo>
                    <a:lnTo>
                      <a:pt x="485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8248" name="Group 56"/>
            <p:cNvGrpSpPr>
              <a:grpSpLocks/>
            </p:cNvGrpSpPr>
            <p:nvPr/>
          </p:nvGrpSpPr>
          <p:grpSpPr bwMode="auto">
            <a:xfrm>
              <a:off x="488" y="3424"/>
              <a:ext cx="679" cy="679"/>
              <a:chOff x="488" y="3424"/>
              <a:chExt cx="679" cy="679"/>
            </a:xfrm>
          </p:grpSpPr>
          <p:sp>
            <p:nvSpPr>
              <p:cNvPr id="8249" name="Oval 57"/>
              <p:cNvSpPr>
                <a:spLocks noChangeArrowheads="1"/>
              </p:cNvSpPr>
              <p:nvPr/>
            </p:nvSpPr>
            <p:spPr bwMode="auto">
              <a:xfrm>
                <a:off x="488" y="3424"/>
                <a:ext cx="679" cy="679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8250" name="Group 58"/>
              <p:cNvGrpSpPr>
                <a:grpSpLocks/>
              </p:cNvGrpSpPr>
              <p:nvPr/>
            </p:nvGrpSpPr>
            <p:grpSpPr bwMode="auto">
              <a:xfrm>
                <a:off x="488" y="3424"/>
                <a:ext cx="679" cy="679"/>
                <a:chOff x="488" y="3424"/>
                <a:chExt cx="679" cy="679"/>
              </a:xfrm>
            </p:grpSpPr>
            <p:grpSp>
              <p:nvGrpSpPr>
                <p:cNvPr id="8251" name="Group 59"/>
                <p:cNvGrpSpPr>
                  <a:grpSpLocks/>
                </p:cNvGrpSpPr>
                <p:nvPr/>
              </p:nvGrpSpPr>
              <p:grpSpPr bwMode="auto">
                <a:xfrm>
                  <a:off x="488" y="3424"/>
                  <a:ext cx="679" cy="679"/>
                  <a:chOff x="488" y="3424"/>
                  <a:chExt cx="679" cy="679"/>
                </a:xfrm>
              </p:grpSpPr>
              <p:sp>
                <p:nvSpPr>
                  <p:cNvPr id="8252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488" y="3764"/>
                    <a:ext cx="679" cy="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53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828" y="3424"/>
                    <a:ext cx="0" cy="679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54" name="Line 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586" y="3523"/>
                    <a:ext cx="482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55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7" y="3523"/>
                    <a:ext cx="480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grpSp>
              <p:nvGrpSpPr>
                <p:cNvPr id="8256" name="Group 64"/>
                <p:cNvGrpSpPr>
                  <a:grpSpLocks/>
                </p:cNvGrpSpPr>
                <p:nvPr/>
              </p:nvGrpSpPr>
              <p:grpSpPr bwMode="auto">
                <a:xfrm>
                  <a:off x="512" y="3449"/>
                  <a:ext cx="630" cy="630"/>
                  <a:chOff x="512" y="3449"/>
                  <a:chExt cx="630" cy="630"/>
                </a:xfrm>
              </p:grpSpPr>
              <p:sp>
                <p:nvSpPr>
                  <p:cNvPr id="8257" name="Line 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11" y="3637"/>
                    <a:ext cx="632" cy="254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58" name="Line 6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99" y="3448"/>
                    <a:ext cx="256" cy="63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59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515" y="3632"/>
                    <a:ext cx="625" cy="26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60" name="Line 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94" y="3451"/>
                    <a:ext cx="267" cy="62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</p:grpSp>
          <p:sp>
            <p:nvSpPr>
              <p:cNvPr id="8261" name="Oval 69"/>
              <p:cNvSpPr>
                <a:spLocks noChangeArrowheads="1"/>
              </p:cNvSpPr>
              <p:nvPr/>
            </p:nvSpPr>
            <p:spPr bwMode="auto">
              <a:xfrm>
                <a:off x="714" y="3651"/>
                <a:ext cx="226" cy="226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8262" name="Rectangle 70"/>
            <p:cNvSpPr>
              <a:spLocks noChangeArrowheads="1"/>
            </p:cNvSpPr>
            <p:nvPr/>
          </p:nvSpPr>
          <p:spPr bwMode="auto">
            <a:xfrm>
              <a:off x="1587" y="3220"/>
              <a:ext cx="271" cy="1133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8263" name="Line 71"/>
          <p:cNvSpPr>
            <a:spLocks noChangeShapeType="1"/>
          </p:cNvSpPr>
          <p:nvPr/>
        </p:nvSpPr>
        <p:spPr bwMode="auto">
          <a:xfrm flipV="1">
            <a:off x="1539613" y="4190841"/>
            <a:ext cx="61096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64" name="Text Box 72"/>
          <p:cNvSpPr txBox="1">
            <a:spLocks noChangeArrowheads="1"/>
          </p:cNvSpPr>
          <p:nvPr/>
        </p:nvSpPr>
        <p:spPr bwMode="auto">
          <a:xfrm>
            <a:off x="1663163" y="4238845"/>
            <a:ext cx="492839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2xfo</a:t>
            </a:r>
          </a:p>
        </p:txBody>
      </p:sp>
      <p:sp>
        <p:nvSpPr>
          <p:cNvPr id="8265" name="Line 73"/>
          <p:cNvSpPr>
            <a:spLocks noChangeShapeType="1"/>
          </p:cNvSpPr>
          <p:nvPr/>
        </p:nvSpPr>
        <p:spPr bwMode="auto">
          <a:xfrm flipH="1">
            <a:off x="1599351" y="4229244"/>
            <a:ext cx="31091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66" name="Rectangle 74"/>
          <p:cNvSpPr>
            <a:spLocks noChangeArrowheads="1"/>
          </p:cNvSpPr>
          <p:nvPr/>
        </p:nvSpPr>
        <p:spPr bwMode="auto">
          <a:xfrm>
            <a:off x="4187097" y="4490872"/>
            <a:ext cx="430386" cy="380440"/>
          </a:xfrm>
          <a:prstGeom prst="rect">
            <a:avLst/>
          </a:prstGeom>
          <a:solidFill>
            <a:srgbClr val="BF0041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8267" name="Freeform 75"/>
          <p:cNvSpPr>
            <a:spLocks noChangeArrowheads="1"/>
          </p:cNvSpPr>
          <p:nvPr/>
        </p:nvSpPr>
        <p:spPr bwMode="auto">
          <a:xfrm>
            <a:off x="2525292" y="4871312"/>
            <a:ext cx="1786712" cy="218423"/>
          </a:xfrm>
          <a:custGeom>
            <a:avLst/>
            <a:gdLst>
              <a:gd name="T0" fmla="*/ 0 w 5801"/>
              <a:gd name="T1" fmla="*/ 800 h 801"/>
              <a:gd name="T2" fmla="*/ 5800 w 5801"/>
              <a:gd name="T3" fmla="*/ 800 h 801"/>
              <a:gd name="T4" fmla="*/ 580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0" y="800"/>
                </a:moveTo>
                <a:lnTo>
                  <a:pt x="5800" y="800"/>
                </a:lnTo>
                <a:lnTo>
                  <a:pt x="580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68" name="Line 76"/>
          <p:cNvSpPr>
            <a:spLocks noChangeShapeType="1"/>
          </p:cNvSpPr>
          <p:nvPr/>
        </p:nvSpPr>
        <p:spPr bwMode="auto">
          <a:xfrm>
            <a:off x="3109096" y="5062131"/>
            <a:ext cx="61096" cy="540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69" name="Text Box 77"/>
          <p:cNvSpPr txBox="1">
            <a:spLocks noChangeArrowheads="1"/>
          </p:cNvSpPr>
          <p:nvPr/>
        </p:nvSpPr>
        <p:spPr bwMode="auto">
          <a:xfrm>
            <a:off x="2955678" y="4572480"/>
            <a:ext cx="801033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36xfo</a:t>
            </a:r>
          </a:p>
        </p:txBody>
      </p:sp>
      <p:sp>
        <p:nvSpPr>
          <p:cNvPr id="8270" name="Line 78"/>
          <p:cNvSpPr>
            <a:spLocks noChangeShapeType="1"/>
          </p:cNvSpPr>
          <p:nvPr/>
        </p:nvSpPr>
        <p:spPr bwMode="auto">
          <a:xfrm>
            <a:off x="3140323" y="4735698"/>
            <a:ext cx="1357" cy="272429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71" name="Rectangle 79"/>
          <p:cNvSpPr>
            <a:spLocks noChangeArrowheads="1"/>
          </p:cNvSpPr>
          <p:nvPr/>
        </p:nvSpPr>
        <p:spPr bwMode="auto">
          <a:xfrm>
            <a:off x="4187096" y="2966712"/>
            <a:ext cx="923225" cy="326434"/>
          </a:xfrm>
          <a:prstGeom prst="rect">
            <a:avLst/>
          </a:prstGeom>
          <a:solidFill>
            <a:srgbClr val="55308D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8272" name="Freeform 80"/>
          <p:cNvSpPr>
            <a:spLocks noChangeArrowheads="1"/>
          </p:cNvSpPr>
          <p:nvPr/>
        </p:nvSpPr>
        <p:spPr bwMode="auto">
          <a:xfrm>
            <a:off x="4310646" y="3293146"/>
            <a:ext cx="369290" cy="1197726"/>
          </a:xfrm>
          <a:custGeom>
            <a:avLst/>
            <a:gdLst>
              <a:gd name="T0" fmla="*/ 0 w 1201"/>
              <a:gd name="T1" fmla="*/ 4400 h 4401"/>
              <a:gd name="T2" fmla="*/ 0 w 1201"/>
              <a:gd name="T3" fmla="*/ 2400 h 4401"/>
              <a:gd name="T4" fmla="*/ 1200 w 1201"/>
              <a:gd name="T5" fmla="*/ 2400 h 4401"/>
              <a:gd name="T6" fmla="*/ 1200 w 1201"/>
              <a:gd name="T7" fmla="*/ 0 h 4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1" h="4401">
                <a:moveTo>
                  <a:pt x="0" y="4400"/>
                </a:moveTo>
                <a:lnTo>
                  <a:pt x="0" y="2400"/>
                </a:lnTo>
                <a:lnTo>
                  <a:pt x="1200" y="2400"/>
                </a:lnTo>
                <a:lnTo>
                  <a:pt x="1200" y="0"/>
                </a:lnTo>
              </a:path>
            </a:pathLst>
          </a:custGeom>
          <a:noFill/>
          <a:ln w="5724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73" name="Line 81"/>
          <p:cNvSpPr>
            <a:spLocks noChangeShapeType="1"/>
          </p:cNvSpPr>
          <p:nvPr/>
        </p:nvSpPr>
        <p:spPr bwMode="auto">
          <a:xfrm>
            <a:off x="677485" y="3619580"/>
            <a:ext cx="7450968" cy="1201"/>
          </a:xfrm>
          <a:prstGeom prst="line">
            <a:avLst/>
          </a:prstGeom>
          <a:noFill/>
          <a:ln w="1008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74" name="Line 82"/>
          <p:cNvSpPr>
            <a:spLocks noChangeShapeType="1"/>
          </p:cNvSpPr>
          <p:nvPr/>
        </p:nvSpPr>
        <p:spPr bwMode="auto">
          <a:xfrm flipV="1">
            <a:off x="4218324" y="4054026"/>
            <a:ext cx="153418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75" name="Text Box 83"/>
          <p:cNvSpPr txBox="1">
            <a:spLocks noChangeArrowheads="1"/>
          </p:cNvSpPr>
          <p:nvPr/>
        </p:nvSpPr>
        <p:spPr bwMode="auto">
          <a:xfrm>
            <a:off x="4464064" y="4103231"/>
            <a:ext cx="492840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72xfo</a:t>
            </a:r>
          </a:p>
        </p:txBody>
      </p:sp>
      <p:sp>
        <p:nvSpPr>
          <p:cNvPr id="8276" name="Line 84"/>
          <p:cNvSpPr>
            <a:spLocks noChangeShapeType="1"/>
          </p:cNvSpPr>
          <p:nvPr/>
        </p:nvSpPr>
        <p:spPr bwMode="auto">
          <a:xfrm flipH="1">
            <a:off x="4401610" y="4092429"/>
            <a:ext cx="31091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77" name="Text Box 85"/>
          <p:cNvSpPr txBox="1">
            <a:spLocks noChangeArrowheads="1"/>
          </p:cNvSpPr>
          <p:nvPr/>
        </p:nvSpPr>
        <p:spPr bwMode="auto">
          <a:xfrm>
            <a:off x="3140323" y="3320750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600"/>
              <a:t>USC</a:t>
            </a:r>
          </a:p>
        </p:txBody>
      </p:sp>
      <p:sp>
        <p:nvSpPr>
          <p:cNvPr id="8278" name="Text Box 86"/>
          <p:cNvSpPr txBox="1">
            <a:spLocks noChangeArrowheads="1"/>
          </p:cNvSpPr>
          <p:nvPr/>
        </p:nvSpPr>
        <p:spPr bwMode="auto">
          <a:xfrm>
            <a:off x="3140323" y="3647184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600"/>
              <a:t>UXC</a:t>
            </a:r>
          </a:p>
        </p:txBody>
      </p:sp>
      <p:sp>
        <p:nvSpPr>
          <p:cNvPr id="8279" name="Text Box 87"/>
          <p:cNvSpPr txBox="1">
            <a:spLocks noChangeArrowheads="1"/>
          </p:cNvSpPr>
          <p:nvPr/>
        </p:nvSpPr>
        <p:spPr bwMode="auto">
          <a:xfrm>
            <a:off x="4599833" y="4490872"/>
            <a:ext cx="1003329" cy="45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FOS Rack</a:t>
            </a:r>
          </a:p>
          <a:p>
            <a:r>
              <a:rPr lang="it-IT" sz="900"/>
              <a:t>(Ground level)</a:t>
            </a:r>
          </a:p>
        </p:txBody>
      </p:sp>
      <p:sp>
        <p:nvSpPr>
          <p:cNvPr id="8280" name="Text Box 88"/>
          <p:cNvSpPr txBox="1">
            <a:spLocks noChangeArrowheads="1"/>
          </p:cNvSpPr>
          <p:nvPr/>
        </p:nvSpPr>
        <p:spPr bwMode="auto">
          <a:xfrm>
            <a:off x="5172775" y="2966712"/>
            <a:ext cx="1003329" cy="5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FOS multiplexer and FBG Interrogator</a:t>
            </a: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5326193" y="3980818"/>
            <a:ext cx="1003328" cy="4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X4 (@YE-1)</a:t>
            </a:r>
          </a:p>
        </p:txBody>
      </p:sp>
      <p:sp>
        <p:nvSpPr>
          <p:cNvPr id="8282" name="Text Box 90"/>
          <p:cNvSpPr txBox="1">
            <a:spLocks noChangeArrowheads="1"/>
          </p:cNvSpPr>
          <p:nvPr/>
        </p:nvSpPr>
        <p:spPr bwMode="auto">
          <a:xfrm>
            <a:off x="2503569" y="3980818"/>
            <a:ext cx="1003329" cy="4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X4 (@YE+1)</a:t>
            </a:r>
          </a:p>
        </p:txBody>
      </p:sp>
      <p:sp>
        <p:nvSpPr>
          <p:cNvPr id="8283" name="Rectangle 91"/>
          <p:cNvSpPr>
            <a:spLocks noChangeArrowheads="1"/>
          </p:cNvSpPr>
          <p:nvPr/>
        </p:nvSpPr>
        <p:spPr bwMode="auto">
          <a:xfrm>
            <a:off x="2278193" y="4898914"/>
            <a:ext cx="184645" cy="244826"/>
          </a:xfrm>
          <a:prstGeom prst="rect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8284" name="Line 92"/>
          <p:cNvSpPr>
            <a:spLocks noChangeShapeType="1"/>
          </p:cNvSpPr>
          <p:nvPr/>
        </p:nvSpPr>
        <p:spPr bwMode="auto">
          <a:xfrm flipH="1" flipV="1">
            <a:off x="1322384" y="3482766"/>
            <a:ext cx="957167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85" name="Line 93"/>
          <p:cNvSpPr>
            <a:spLocks noChangeShapeType="1"/>
          </p:cNvSpPr>
          <p:nvPr/>
        </p:nvSpPr>
        <p:spPr bwMode="auto">
          <a:xfrm flipV="1">
            <a:off x="2462838" y="3482766"/>
            <a:ext cx="332633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86" name="Rectangle 94"/>
          <p:cNvSpPr>
            <a:spLocks noChangeArrowheads="1"/>
          </p:cNvSpPr>
          <p:nvPr/>
        </p:nvSpPr>
        <p:spPr bwMode="auto">
          <a:xfrm>
            <a:off x="1323742" y="2829897"/>
            <a:ext cx="1471729" cy="652869"/>
          </a:xfrm>
          <a:prstGeom prst="rect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8287" name="Line 95"/>
          <p:cNvSpPr>
            <a:spLocks noChangeShapeType="1"/>
          </p:cNvSpPr>
          <p:nvPr/>
        </p:nvSpPr>
        <p:spPr bwMode="auto">
          <a:xfrm>
            <a:off x="1539613" y="3048320"/>
            <a:ext cx="430386" cy="1201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88" name="Line 96"/>
          <p:cNvSpPr>
            <a:spLocks noChangeShapeType="1"/>
          </p:cNvSpPr>
          <p:nvPr/>
        </p:nvSpPr>
        <p:spPr bwMode="auto">
          <a:xfrm>
            <a:off x="1539613" y="3075924"/>
            <a:ext cx="430386" cy="1200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89" name="Line 97"/>
          <p:cNvSpPr>
            <a:spLocks noChangeShapeType="1"/>
          </p:cNvSpPr>
          <p:nvPr/>
        </p:nvSpPr>
        <p:spPr bwMode="auto">
          <a:xfrm>
            <a:off x="1539613" y="3129928"/>
            <a:ext cx="430386" cy="1201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0" name="Line 98"/>
          <p:cNvSpPr>
            <a:spLocks noChangeShapeType="1"/>
          </p:cNvSpPr>
          <p:nvPr/>
        </p:nvSpPr>
        <p:spPr bwMode="auto">
          <a:xfrm>
            <a:off x="1539613" y="3157532"/>
            <a:ext cx="430386" cy="1200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1" name="Line 99"/>
          <p:cNvSpPr>
            <a:spLocks noChangeShapeType="1"/>
          </p:cNvSpPr>
          <p:nvPr/>
        </p:nvSpPr>
        <p:spPr bwMode="auto">
          <a:xfrm>
            <a:off x="1539613" y="3347152"/>
            <a:ext cx="430386" cy="1200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2" name="Line 100"/>
          <p:cNvSpPr>
            <a:spLocks noChangeShapeType="1"/>
          </p:cNvSpPr>
          <p:nvPr/>
        </p:nvSpPr>
        <p:spPr bwMode="auto">
          <a:xfrm>
            <a:off x="1539613" y="3374754"/>
            <a:ext cx="430386" cy="1201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3" name="Line 101"/>
          <p:cNvSpPr>
            <a:spLocks noChangeShapeType="1"/>
          </p:cNvSpPr>
          <p:nvPr/>
        </p:nvSpPr>
        <p:spPr bwMode="auto">
          <a:xfrm>
            <a:off x="1971357" y="3020717"/>
            <a:ext cx="1358" cy="190820"/>
          </a:xfrm>
          <a:prstGeom prst="line">
            <a:avLst/>
          </a:prstGeom>
          <a:noFill/>
          <a:ln w="36000" cap="flat">
            <a:solidFill>
              <a:srgbClr val="5B27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4" name="Line 102"/>
          <p:cNvSpPr>
            <a:spLocks noChangeShapeType="1"/>
          </p:cNvSpPr>
          <p:nvPr/>
        </p:nvSpPr>
        <p:spPr bwMode="auto">
          <a:xfrm>
            <a:off x="1724258" y="3183935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5" name="Line 103"/>
          <p:cNvSpPr>
            <a:spLocks noChangeShapeType="1"/>
          </p:cNvSpPr>
          <p:nvPr/>
        </p:nvSpPr>
        <p:spPr bwMode="auto">
          <a:xfrm>
            <a:off x="1724258" y="3211537"/>
            <a:ext cx="61096" cy="1201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6" name="Line 104"/>
          <p:cNvSpPr>
            <a:spLocks noChangeShapeType="1"/>
          </p:cNvSpPr>
          <p:nvPr/>
        </p:nvSpPr>
        <p:spPr bwMode="auto">
          <a:xfrm>
            <a:off x="1724258" y="3239141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7" name="Line 105"/>
          <p:cNvSpPr>
            <a:spLocks noChangeShapeType="1"/>
          </p:cNvSpPr>
          <p:nvPr/>
        </p:nvSpPr>
        <p:spPr bwMode="auto">
          <a:xfrm>
            <a:off x="1724258" y="3265543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8" name="Line 106"/>
          <p:cNvSpPr>
            <a:spLocks noChangeShapeType="1"/>
          </p:cNvSpPr>
          <p:nvPr/>
        </p:nvSpPr>
        <p:spPr bwMode="auto">
          <a:xfrm>
            <a:off x="1724258" y="3293145"/>
            <a:ext cx="61096" cy="1201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299" name="Line 107"/>
          <p:cNvSpPr>
            <a:spLocks noChangeShapeType="1"/>
          </p:cNvSpPr>
          <p:nvPr/>
        </p:nvSpPr>
        <p:spPr bwMode="auto">
          <a:xfrm>
            <a:off x="1724258" y="3320749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0" name="Text Box 108"/>
          <p:cNvSpPr txBox="1">
            <a:spLocks noChangeArrowheads="1"/>
          </p:cNvSpPr>
          <p:nvPr/>
        </p:nvSpPr>
        <p:spPr bwMode="auto">
          <a:xfrm>
            <a:off x="1386196" y="2949910"/>
            <a:ext cx="153418" cy="17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8301" name="Line 109"/>
          <p:cNvSpPr>
            <a:spLocks noChangeShapeType="1"/>
          </p:cNvSpPr>
          <p:nvPr/>
        </p:nvSpPr>
        <p:spPr bwMode="auto">
          <a:xfrm>
            <a:off x="1971357" y="3048320"/>
            <a:ext cx="73858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2" name="Freeform 110"/>
          <p:cNvSpPr>
            <a:spLocks noChangeArrowheads="1"/>
          </p:cNvSpPr>
          <p:nvPr/>
        </p:nvSpPr>
        <p:spPr bwMode="auto">
          <a:xfrm>
            <a:off x="1971357" y="3320749"/>
            <a:ext cx="738580" cy="55206"/>
          </a:xfrm>
          <a:custGeom>
            <a:avLst/>
            <a:gdLst>
              <a:gd name="T0" fmla="*/ 0 w 2401"/>
              <a:gd name="T1" fmla="*/ 200 h 201"/>
              <a:gd name="T2" fmla="*/ 599 w 2401"/>
              <a:gd name="T3" fmla="*/ 200 h 201"/>
              <a:gd name="T4" fmla="*/ 599 w 2401"/>
              <a:gd name="T5" fmla="*/ 0 h 201"/>
              <a:gd name="T6" fmla="*/ 2400 w 2401"/>
              <a:gd name="T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01" h="201">
                <a:moveTo>
                  <a:pt x="0" y="200"/>
                </a:moveTo>
                <a:lnTo>
                  <a:pt x="599" y="200"/>
                </a:lnTo>
                <a:lnTo>
                  <a:pt x="599" y="0"/>
                </a:lnTo>
                <a:lnTo>
                  <a:pt x="2400" y="0"/>
                </a:lnTo>
              </a:path>
            </a:pathLst>
          </a:cu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3" name="Text Box 111"/>
          <p:cNvSpPr txBox="1">
            <a:spLocks noChangeArrowheads="1"/>
          </p:cNvSpPr>
          <p:nvPr/>
        </p:nvSpPr>
        <p:spPr bwMode="auto">
          <a:xfrm>
            <a:off x="2401743" y="3331550"/>
            <a:ext cx="308194" cy="17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36</a:t>
            </a:r>
          </a:p>
        </p:txBody>
      </p:sp>
      <p:sp>
        <p:nvSpPr>
          <p:cNvPr id="8304" name="Freeform 112"/>
          <p:cNvSpPr>
            <a:spLocks noChangeArrowheads="1"/>
          </p:cNvSpPr>
          <p:nvPr/>
        </p:nvSpPr>
        <p:spPr bwMode="auto">
          <a:xfrm>
            <a:off x="1971357" y="3265543"/>
            <a:ext cx="738580" cy="81609"/>
          </a:xfrm>
          <a:custGeom>
            <a:avLst/>
            <a:gdLst>
              <a:gd name="T0" fmla="*/ 0 w 2400"/>
              <a:gd name="T1" fmla="*/ 300 h 301"/>
              <a:gd name="T2" fmla="*/ 398 w 2400"/>
              <a:gd name="T3" fmla="*/ 300 h 301"/>
              <a:gd name="T4" fmla="*/ 398 w 2400"/>
              <a:gd name="T5" fmla="*/ 0 h 301"/>
              <a:gd name="T6" fmla="*/ 2399 w 2400"/>
              <a:gd name="T7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00" h="301">
                <a:moveTo>
                  <a:pt x="0" y="300"/>
                </a:moveTo>
                <a:lnTo>
                  <a:pt x="398" y="300"/>
                </a:lnTo>
                <a:lnTo>
                  <a:pt x="398" y="0"/>
                </a:lnTo>
                <a:lnTo>
                  <a:pt x="2399" y="0"/>
                </a:lnTo>
              </a:path>
            </a:pathLst>
          </a:cu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5" name="Line 113"/>
          <p:cNvSpPr>
            <a:spLocks noChangeShapeType="1"/>
          </p:cNvSpPr>
          <p:nvPr/>
        </p:nvSpPr>
        <p:spPr bwMode="auto">
          <a:xfrm>
            <a:off x="1971357" y="3075924"/>
            <a:ext cx="738580" cy="120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6" name="Line 114"/>
          <p:cNvSpPr>
            <a:spLocks noChangeShapeType="1"/>
          </p:cNvSpPr>
          <p:nvPr/>
        </p:nvSpPr>
        <p:spPr bwMode="auto">
          <a:xfrm>
            <a:off x="1971357" y="3129928"/>
            <a:ext cx="73858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7" name="Line 115"/>
          <p:cNvSpPr>
            <a:spLocks noChangeShapeType="1"/>
          </p:cNvSpPr>
          <p:nvPr/>
        </p:nvSpPr>
        <p:spPr bwMode="auto">
          <a:xfrm>
            <a:off x="1971357" y="3157532"/>
            <a:ext cx="738580" cy="120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08" name="Text Box 116"/>
          <p:cNvSpPr txBox="1">
            <a:spLocks noChangeArrowheads="1"/>
          </p:cNvSpPr>
          <p:nvPr/>
        </p:nvSpPr>
        <p:spPr bwMode="auto">
          <a:xfrm>
            <a:off x="1323742" y="3249941"/>
            <a:ext cx="308194" cy="28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8309" name="Line 117"/>
          <p:cNvSpPr>
            <a:spLocks noChangeShapeType="1"/>
          </p:cNvSpPr>
          <p:nvPr/>
        </p:nvSpPr>
        <p:spPr bwMode="auto">
          <a:xfrm>
            <a:off x="2401743" y="3183935"/>
            <a:ext cx="61095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10" name="Line 118"/>
          <p:cNvSpPr>
            <a:spLocks noChangeShapeType="1"/>
          </p:cNvSpPr>
          <p:nvPr/>
        </p:nvSpPr>
        <p:spPr bwMode="auto">
          <a:xfrm>
            <a:off x="2401743" y="3211537"/>
            <a:ext cx="61095" cy="1201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11" name="Line 119"/>
          <p:cNvSpPr>
            <a:spLocks noChangeShapeType="1"/>
          </p:cNvSpPr>
          <p:nvPr/>
        </p:nvSpPr>
        <p:spPr bwMode="auto">
          <a:xfrm>
            <a:off x="1940131" y="3239141"/>
            <a:ext cx="61095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12" name="Line 120"/>
          <p:cNvSpPr>
            <a:spLocks noChangeShapeType="1"/>
          </p:cNvSpPr>
          <p:nvPr/>
        </p:nvSpPr>
        <p:spPr bwMode="auto">
          <a:xfrm>
            <a:off x="1971357" y="3265543"/>
            <a:ext cx="1358" cy="163217"/>
          </a:xfrm>
          <a:prstGeom prst="line">
            <a:avLst/>
          </a:prstGeom>
          <a:noFill/>
          <a:ln w="36000" cap="flat">
            <a:solidFill>
              <a:srgbClr val="5B27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13" name="Line 121"/>
          <p:cNvSpPr>
            <a:spLocks noChangeShapeType="1"/>
          </p:cNvSpPr>
          <p:nvPr/>
        </p:nvSpPr>
        <p:spPr bwMode="auto">
          <a:xfrm>
            <a:off x="2401743" y="3239141"/>
            <a:ext cx="61095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8314" name="Text Box 122"/>
          <p:cNvSpPr txBox="1">
            <a:spLocks noChangeArrowheads="1"/>
          </p:cNvSpPr>
          <p:nvPr/>
        </p:nvSpPr>
        <p:spPr bwMode="auto">
          <a:xfrm>
            <a:off x="2432969" y="2895905"/>
            <a:ext cx="153419" cy="17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8315" name="Text Box 123"/>
          <p:cNvSpPr txBox="1">
            <a:spLocks noChangeArrowheads="1"/>
          </p:cNvSpPr>
          <p:nvPr/>
        </p:nvSpPr>
        <p:spPr bwMode="auto">
          <a:xfrm>
            <a:off x="308195" y="5443771"/>
            <a:ext cx="6778914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900"/>
              <a:t>CMS GEM Upgrade Workshop 20.05.2020 – Temp Monitor System for Phase 2 GEM Projects – M. Caponero</a:t>
            </a:r>
          </a:p>
        </p:txBody>
      </p:sp>
      <p:sp>
        <p:nvSpPr>
          <p:cNvPr id="8316" name="Text Box 124"/>
          <p:cNvSpPr txBox="1">
            <a:spLocks noChangeArrowheads="1"/>
          </p:cNvSpPr>
          <p:nvPr/>
        </p:nvSpPr>
        <p:spPr bwMode="auto">
          <a:xfrm>
            <a:off x="8068715" y="5443771"/>
            <a:ext cx="767091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fld id="{AF011C5E-7D59-5C49-9C58-4F2FCEC9A9A8}" type="slidenum">
              <a:rPr lang="it-IT" sz="900"/>
              <a:pPr/>
              <a:t>29</a:t>
            </a:fld>
            <a:endParaRPr lang="it-IT" sz="900"/>
          </a:p>
        </p:txBody>
      </p:sp>
    </p:spTree>
    <p:extLst>
      <p:ext uri="{BB962C8B-B14F-4D97-AF65-F5344CB8AC3E}">
        <p14:creationId xmlns:p14="http://schemas.microsoft.com/office/powerpoint/2010/main" val="247865895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92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Freeform 1"/>
          <p:cNvSpPr>
            <a:spLocks noChangeArrowheads="1"/>
          </p:cNvSpPr>
          <p:nvPr/>
        </p:nvSpPr>
        <p:spPr bwMode="auto">
          <a:xfrm>
            <a:off x="4464064" y="4871312"/>
            <a:ext cx="1786712" cy="218423"/>
          </a:xfrm>
          <a:custGeom>
            <a:avLst/>
            <a:gdLst>
              <a:gd name="T0" fmla="*/ 5800 w 5801"/>
              <a:gd name="T1" fmla="*/ 800 h 801"/>
              <a:gd name="T2" fmla="*/ 0 w 5801"/>
              <a:gd name="T3" fmla="*/ 800 h 801"/>
              <a:gd name="T4" fmla="*/ 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5800" y="800"/>
                </a:moveTo>
                <a:lnTo>
                  <a:pt x="0" y="800"/>
                </a:lnTo>
                <a:lnTo>
                  <a:pt x="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69290" y="343236"/>
            <a:ext cx="8189548" cy="217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600" b="1" dirty="0"/>
              <a:t>ME0 Temp Monitor System</a:t>
            </a:r>
            <a:r>
              <a:rPr lang="en-GB" sz="1600" dirty="0"/>
              <a:t>	</a:t>
            </a:r>
            <a:r>
              <a:rPr lang="en-GB" sz="1200" dirty="0"/>
              <a:t>(ME0: 216 modules in total; 18 stacks of 6 modules per yoke)</a:t>
            </a:r>
          </a:p>
          <a:p>
            <a:endParaRPr lang="en-GB" sz="1200" dirty="0"/>
          </a:p>
          <a:p>
            <a:r>
              <a:rPr lang="en-GB" sz="1200" dirty="0"/>
              <a:t>		6 FBG per stack, 1 FBG per module</a:t>
            </a:r>
          </a:p>
          <a:p>
            <a:r>
              <a:rPr lang="en-GB" sz="1200" dirty="0"/>
              <a:t>		The 6 FBGs are chained at the patch panel of the stack (</a:t>
            </a:r>
            <a:r>
              <a:rPr lang="en-GB" sz="1200" dirty="0" err="1">
                <a:solidFill>
                  <a:srgbClr val="2A6099"/>
                </a:solidFill>
              </a:rPr>
              <a:t>StackChain</a:t>
            </a:r>
            <a:r>
              <a:rPr lang="en-GB" sz="1200" dirty="0"/>
              <a:t>)</a:t>
            </a:r>
          </a:p>
          <a:p>
            <a:r>
              <a:rPr lang="en-GB" sz="1200" dirty="0"/>
              <a:t>	</a:t>
            </a:r>
          </a:p>
          <a:p>
            <a:r>
              <a:rPr lang="en-GB" sz="1200" u="sng" dirty="0"/>
              <a:t>SCHEMA ‘B’:		</a:t>
            </a:r>
            <a:r>
              <a:rPr lang="en-GB" sz="1050" dirty="0"/>
              <a:t>One end of all </a:t>
            </a:r>
            <a:r>
              <a:rPr lang="en-GB" sz="1050" dirty="0" err="1">
                <a:solidFill>
                  <a:srgbClr val="2A6099"/>
                </a:solidFill>
              </a:rPr>
              <a:t>StackChain</a:t>
            </a:r>
            <a:r>
              <a:rPr lang="en-GB" sz="1050" dirty="0"/>
              <a:t> is routed to USC, the other end stays spare at X4(YE+/-1)</a:t>
            </a:r>
          </a:p>
          <a:p>
            <a:r>
              <a:rPr lang="en-GB" sz="1050" dirty="0"/>
              <a:t>				In USC </a:t>
            </a:r>
            <a:r>
              <a:rPr lang="en-GB" sz="1050" dirty="0" err="1">
                <a:solidFill>
                  <a:srgbClr val="2A6099"/>
                </a:solidFill>
              </a:rPr>
              <a:t>Stackhains</a:t>
            </a:r>
            <a:r>
              <a:rPr lang="en-GB" sz="1050" dirty="0"/>
              <a:t> are time-multiplexed and routed to the FBG Interrogation System</a:t>
            </a:r>
          </a:p>
          <a:p>
            <a:endParaRPr lang="en-GB" sz="1050" dirty="0"/>
          </a:p>
          <a:p>
            <a:endParaRPr lang="en-GB" sz="1050" dirty="0"/>
          </a:p>
          <a:p>
            <a:r>
              <a:rPr lang="en-GB" sz="1050" dirty="0"/>
              <a:t>		1 zip cable 2xf.o.		from	each stack			18 zip cables to </a:t>
            </a:r>
            <a:r>
              <a:rPr lang="en-GB" sz="1050" dirty="0" smtClean="0"/>
              <a:t>X4J32,  </a:t>
            </a:r>
            <a:r>
              <a:rPr lang="en-GB" sz="1050" dirty="0"/>
              <a:t>18 zip cables to </a:t>
            </a:r>
            <a:r>
              <a:rPr lang="en-GB" sz="1050" dirty="0" smtClean="0"/>
              <a:t>X4V32</a:t>
            </a:r>
            <a:endParaRPr lang="en-GB" sz="1050" dirty="0"/>
          </a:p>
          <a:p>
            <a:r>
              <a:rPr lang="en-GB" sz="1050" dirty="0"/>
              <a:t>		1 cable 18xf.o.    	from	</a:t>
            </a:r>
            <a:r>
              <a:rPr lang="en-GB" sz="1050" dirty="0" smtClean="0"/>
              <a:t>X4J32</a:t>
            </a:r>
            <a:r>
              <a:rPr lang="en-GB" sz="1050" dirty="0"/>
              <a:t>			to the FOS Rack (UXC Ground Level)</a:t>
            </a:r>
          </a:p>
          <a:p>
            <a:r>
              <a:rPr lang="en-GB" sz="1050" dirty="0"/>
              <a:t>		1 cable 18xf.o.    	from	</a:t>
            </a:r>
            <a:r>
              <a:rPr lang="en-GB" sz="1050" dirty="0" smtClean="0"/>
              <a:t>X4V32</a:t>
            </a:r>
            <a:r>
              <a:rPr lang="en-GB" sz="1050" dirty="0"/>
              <a:t>			to the FOS Rack</a:t>
            </a:r>
          </a:p>
          <a:p>
            <a:r>
              <a:rPr lang="en-GB" sz="1050" dirty="0"/>
              <a:t>		1 cable 36xf.o. 	</a:t>
            </a:r>
            <a:r>
              <a:rPr lang="en-GB" sz="1050" dirty="0" smtClean="0"/>
              <a:t>from </a:t>
            </a:r>
            <a:r>
              <a:rPr lang="en-GB" sz="1050" dirty="0"/>
              <a:t>	FOS rack 		</a:t>
            </a:r>
            <a:r>
              <a:rPr lang="en-GB" sz="1050" dirty="0" smtClean="0"/>
              <a:t>to </a:t>
            </a:r>
            <a:r>
              <a:rPr lang="en-GB" sz="1050" dirty="0"/>
              <a:t>USC (</a:t>
            </a:r>
            <a:r>
              <a:rPr lang="en-GB" sz="1050" dirty="0" smtClean="0"/>
              <a:t>S2C18)</a:t>
            </a:r>
            <a:endParaRPr lang="en-GB" sz="1050" dirty="0"/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6234484" y="3864406"/>
            <a:ext cx="1861385" cy="1359743"/>
            <a:chOff x="4592" y="3220"/>
            <a:chExt cx="1371" cy="1133"/>
          </a:xfrm>
        </p:grpSpPr>
        <p:grpSp>
          <p:nvGrpSpPr>
            <p:cNvPr id="9220" name="Group 4"/>
            <p:cNvGrpSpPr>
              <a:grpSpLocks/>
            </p:cNvGrpSpPr>
            <p:nvPr/>
          </p:nvGrpSpPr>
          <p:grpSpPr bwMode="auto">
            <a:xfrm>
              <a:off x="4864" y="3810"/>
              <a:ext cx="1099" cy="453"/>
              <a:chOff x="4864" y="3810"/>
              <a:chExt cx="1099" cy="453"/>
            </a:xfrm>
          </p:grpSpPr>
          <p:sp>
            <p:nvSpPr>
              <p:cNvPr id="9221" name="Freeform 5"/>
              <p:cNvSpPr>
                <a:spLocks noChangeArrowheads="1"/>
              </p:cNvSpPr>
              <p:nvPr/>
            </p:nvSpPr>
            <p:spPr bwMode="auto">
              <a:xfrm>
                <a:off x="4864" y="4037"/>
                <a:ext cx="566" cy="113"/>
              </a:xfrm>
              <a:custGeom>
                <a:avLst/>
                <a:gdLst>
                  <a:gd name="T0" fmla="*/ 2500 w 2501"/>
                  <a:gd name="T1" fmla="*/ 0 h 501"/>
                  <a:gd name="T2" fmla="*/ 2500 w 2501"/>
                  <a:gd name="T3" fmla="*/ 500 h 501"/>
                  <a:gd name="T4" fmla="*/ 0 w 2501"/>
                  <a:gd name="T5" fmla="*/ 50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2500" y="0"/>
                    </a:moveTo>
                    <a:lnTo>
                      <a:pt x="2500" y="500"/>
                    </a:lnTo>
                    <a:lnTo>
                      <a:pt x="0" y="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2" name="Freeform 6"/>
              <p:cNvSpPr>
                <a:spLocks noChangeArrowheads="1"/>
              </p:cNvSpPr>
              <p:nvPr/>
            </p:nvSpPr>
            <p:spPr bwMode="auto">
              <a:xfrm>
                <a:off x="4864" y="3946"/>
                <a:ext cx="475" cy="181"/>
              </a:xfrm>
              <a:custGeom>
                <a:avLst/>
                <a:gdLst>
                  <a:gd name="T0" fmla="*/ 2100 w 2101"/>
                  <a:gd name="T1" fmla="*/ 0 h 801"/>
                  <a:gd name="T2" fmla="*/ 2100 w 2101"/>
                  <a:gd name="T3" fmla="*/ 800 h 801"/>
                  <a:gd name="T4" fmla="*/ 0 w 2101"/>
                  <a:gd name="T5" fmla="*/ 80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2100" y="0"/>
                    </a:moveTo>
                    <a:lnTo>
                      <a:pt x="2100" y="800"/>
                    </a:lnTo>
                    <a:lnTo>
                      <a:pt x="0" y="8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3" name="Freeform 7"/>
              <p:cNvSpPr>
                <a:spLocks noChangeArrowheads="1"/>
              </p:cNvSpPr>
              <p:nvPr/>
            </p:nvSpPr>
            <p:spPr bwMode="auto">
              <a:xfrm>
                <a:off x="4864" y="3810"/>
                <a:ext cx="430" cy="294"/>
              </a:xfrm>
              <a:custGeom>
                <a:avLst/>
                <a:gdLst>
                  <a:gd name="T0" fmla="*/ 1900 w 1901"/>
                  <a:gd name="T1" fmla="*/ 0 h 1301"/>
                  <a:gd name="T2" fmla="*/ 1900 w 1901"/>
                  <a:gd name="T3" fmla="*/ 1300 h 1301"/>
                  <a:gd name="T4" fmla="*/ 0 w 1901"/>
                  <a:gd name="T5" fmla="*/ 130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1900" y="0"/>
                    </a:moveTo>
                    <a:lnTo>
                      <a:pt x="1900" y="1300"/>
                    </a:lnTo>
                    <a:lnTo>
                      <a:pt x="0" y="1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4" name="Freeform 8"/>
              <p:cNvSpPr>
                <a:spLocks noChangeArrowheads="1"/>
              </p:cNvSpPr>
              <p:nvPr/>
            </p:nvSpPr>
            <p:spPr bwMode="auto">
              <a:xfrm>
                <a:off x="4864" y="4105"/>
                <a:ext cx="725" cy="67"/>
              </a:xfrm>
              <a:custGeom>
                <a:avLst/>
                <a:gdLst>
                  <a:gd name="T0" fmla="*/ 3200 w 3201"/>
                  <a:gd name="T1" fmla="*/ 0 h 301"/>
                  <a:gd name="T2" fmla="*/ 3200 w 3201"/>
                  <a:gd name="T3" fmla="*/ 300 h 301"/>
                  <a:gd name="T4" fmla="*/ 0 w 3201"/>
                  <a:gd name="T5" fmla="*/ 30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3200" y="0"/>
                    </a:moveTo>
                    <a:lnTo>
                      <a:pt x="3200" y="300"/>
                    </a:lnTo>
                    <a:lnTo>
                      <a:pt x="0" y="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5" name="Freeform 9"/>
              <p:cNvSpPr>
                <a:spLocks noChangeArrowheads="1"/>
              </p:cNvSpPr>
              <p:nvPr/>
            </p:nvSpPr>
            <p:spPr bwMode="auto">
              <a:xfrm>
                <a:off x="4864" y="4105"/>
                <a:ext cx="816" cy="90"/>
              </a:xfrm>
              <a:custGeom>
                <a:avLst/>
                <a:gdLst>
                  <a:gd name="T0" fmla="*/ 3600 w 3601"/>
                  <a:gd name="T1" fmla="*/ 0 h 401"/>
                  <a:gd name="T2" fmla="*/ 3600 w 3601"/>
                  <a:gd name="T3" fmla="*/ 400 h 401"/>
                  <a:gd name="T4" fmla="*/ 0 w 3601"/>
                  <a:gd name="T5" fmla="*/ 40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3600" y="0"/>
                    </a:moveTo>
                    <a:lnTo>
                      <a:pt x="3600" y="400"/>
                    </a:lnTo>
                    <a:lnTo>
                      <a:pt x="0" y="4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6" name="Freeform 10"/>
              <p:cNvSpPr>
                <a:spLocks noChangeArrowheads="1"/>
              </p:cNvSpPr>
              <p:nvPr/>
            </p:nvSpPr>
            <p:spPr bwMode="auto">
              <a:xfrm>
                <a:off x="4864" y="4005"/>
                <a:ext cx="952" cy="212"/>
              </a:xfrm>
              <a:custGeom>
                <a:avLst/>
                <a:gdLst>
                  <a:gd name="T0" fmla="*/ 4200 w 4201"/>
                  <a:gd name="T1" fmla="*/ 0 h 940"/>
                  <a:gd name="T2" fmla="*/ 4200 w 4201"/>
                  <a:gd name="T3" fmla="*/ 939 h 940"/>
                  <a:gd name="T4" fmla="*/ 0 w 4201"/>
                  <a:gd name="T5" fmla="*/ 939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4200" y="0"/>
                    </a:moveTo>
                    <a:lnTo>
                      <a:pt x="4200" y="939"/>
                    </a:lnTo>
                    <a:lnTo>
                      <a:pt x="0" y="939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7" name="Freeform 11"/>
              <p:cNvSpPr>
                <a:spLocks noChangeArrowheads="1"/>
              </p:cNvSpPr>
              <p:nvPr/>
            </p:nvSpPr>
            <p:spPr bwMode="auto">
              <a:xfrm>
                <a:off x="4864" y="3900"/>
                <a:ext cx="1042" cy="339"/>
              </a:xfrm>
              <a:custGeom>
                <a:avLst/>
                <a:gdLst>
                  <a:gd name="T0" fmla="*/ 4600 w 4601"/>
                  <a:gd name="T1" fmla="*/ 0 h 1501"/>
                  <a:gd name="T2" fmla="*/ 4600 w 4601"/>
                  <a:gd name="T3" fmla="*/ 1500 h 1501"/>
                  <a:gd name="T4" fmla="*/ 0 w 4601"/>
                  <a:gd name="T5" fmla="*/ 150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4600" y="0"/>
                    </a:moveTo>
                    <a:lnTo>
                      <a:pt x="4600" y="1500"/>
                    </a:lnTo>
                    <a:lnTo>
                      <a:pt x="0" y="1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28" name="Freeform 12"/>
              <p:cNvSpPr>
                <a:spLocks noChangeArrowheads="1"/>
              </p:cNvSpPr>
              <p:nvPr/>
            </p:nvSpPr>
            <p:spPr bwMode="auto">
              <a:xfrm>
                <a:off x="4864" y="3810"/>
                <a:ext cx="1099" cy="453"/>
              </a:xfrm>
              <a:custGeom>
                <a:avLst/>
                <a:gdLst>
                  <a:gd name="T0" fmla="*/ 4850 w 4851"/>
                  <a:gd name="T1" fmla="*/ 0 h 2001"/>
                  <a:gd name="T2" fmla="*/ 4800 w 4851"/>
                  <a:gd name="T3" fmla="*/ 2000 h 2001"/>
                  <a:gd name="T4" fmla="*/ 0 w 4851"/>
                  <a:gd name="T5" fmla="*/ 200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4850" y="0"/>
                    </a:moveTo>
                    <a:lnTo>
                      <a:pt x="4800" y="2000"/>
                    </a:lnTo>
                    <a:lnTo>
                      <a:pt x="0" y="20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9229" name="Group 13"/>
            <p:cNvGrpSpPr>
              <a:grpSpLocks/>
            </p:cNvGrpSpPr>
            <p:nvPr/>
          </p:nvGrpSpPr>
          <p:grpSpPr bwMode="auto">
            <a:xfrm>
              <a:off x="4864" y="3266"/>
              <a:ext cx="1099" cy="453"/>
              <a:chOff x="4864" y="3266"/>
              <a:chExt cx="1099" cy="453"/>
            </a:xfrm>
          </p:grpSpPr>
          <p:sp>
            <p:nvSpPr>
              <p:cNvPr id="9230" name="Freeform 14"/>
              <p:cNvSpPr>
                <a:spLocks noChangeArrowheads="1"/>
              </p:cNvSpPr>
              <p:nvPr/>
            </p:nvSpPr>
            <p:spPr bwMode="auto">
              <a:xfrm>
                <a:off x="4864" y="3379"/>
                <a:ext cx="566" cy="113"/>
              </a:xfrm>
              <a:custGeom>
                <a:avLst/>
                <a:gdLst>
                  <a:gd name="T0" fmla="*/ 2500 w 2501"/>
                  <a:gd name="T1" fmla="*/ 500 h 501"/>
                  <a:gd name="T2" fmla="*/ 2500 w 2501"/>
                  <a:gd name="T3" fmla="*/ 0 h 501"/>
                  <a:gd name="T4" fmla="*/ 0 w 2501"/>
                  <a:gd name="T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2500" y="500"/>
                    </a:moveTo>
                    <a:lnTo>
                      <a:pt x="25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1" name="Freeform 15"/>
              <p:cNvSpPr>
                <a:spLocks noChangeArrowheads="1"/>
              </p:cNvSpPr>
              <p:nvPr/>
            </p:nvSpPr>
            <p:spPr bwMode="auto">
              <a:xfrm>
                <a:off x="4864" y="3402"/>
                <a:ext cx="475" cy="181"/>
              </a:xfrm>
              <a:custGeom>
                <a:avLst/>
                <a:gdLst>
                  <a:gd name="T0" fmla="*/ 2100 w 2101"/>
                  <a:gd name="T1" fmla="*/ 800 h 801"/>
                  <a:gd name="T2" fmla="*/ 2100 w 2101"/>
                  <a:gd name="T3" fmla="*/ 0 h 801"/>
                  <a:gd name="T4" fmla="*/ 0 w 2101"/>
                  <a:gd name="T5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2100" y="800"/>
                    </a:moveTo>
                    <a:lnTo>
                      <a:pt x="21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2" name="Freeform 16"/>
              <p:cNvSpPr>
                <a:spLocks noChangeArrowheads="1"/>
              </p:cNvSpPr>
              <p:nvPr/>
            </p:nvSpPr>
            <p:spPr bwMode="auto">
              <a:xfrm>
                <a:off x="4864" y="3424"/>
                <a:ext cx="430" cy="294"/>
              </a:xfrm>
              <a:custGeom>
                <a:avLst/>
                <a:gdLst>
                  <a:gd name="T0" fmla="*/ 1900 w 1901"/>
                  <a:gd name="T1" fmla="*/ 1300 h 1301"/>
                  <a:gd name="T2" fmla="*/ 1900 w 1901"/>
                  <a:gd name="T3" fmla="*/ 0 h 1301"/>
                  <a:gd name="T4" fmla="*/ 0 w 1901"/>
                  <a:gd name="T5" fmla="*/ 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1900" y="1300"/>
                    </a:moveTo>
                    <a:lnTo>
                      <a:pt x="19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3" name="Freeform 17"/>
              <p:cNvSpPr>
                <a:spLocks noChangeArrowheads="1"/>
              </p:cNvSpPr>
              <p:nvPr/>
            </p:nvSpPr>
            <p:spPr bwMode="auto">
              <a:xfrm>
                <a:off x="4864" y="3356"/>
                <a:ext cx="725" cy="67"/>
              </a:xfrm>
              <a:custGeom>
                <a:avLst/>
                <a:gdLst>
                  <a:gd name="T0" fmla="*/ 3200 w 3201"/>
                  <a:gd name="T1" fmla="*/ 300 h 301"/>
                  <a:gd name="T2" fmla="*/ 3200 w 3201"/>
                  <a:gd name="T3" fmla="*/ 0 h 301"/>
                  <a:gd name="T4" fmla="*/ 0 w 3201"/>
                  <a:gd name="T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3200" y="300"/>
                    </a:moveTo>
                    <a:lnTo>
                      <a:pt x="32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4" name="Freeform 18"/>
              <p:cNvSpPr>
                <a:spLocks noChangeArrowheads="1"/>
              </p:cNvSpPr>
              <p:nvPr/>
            </p:nvSpPr>
            <p:spPr bwMode="auto">
              <a:xfrm>
                <a:off x="4864" y="3334"/>
                <a:ext cx="816" cy="90"/>
              </a:xfrm>
              <a:custGeom>
                <a:avLst/>
                <a:gdLst>
                  <a:gd name="T0" fmla="*/ 3600 w 3601"/>
                  <a:gd name="T1" fmla="*/ 400 h 401"/>
                  <a:gd name="T2" fmla="*/ 3600 w 3601"/>
                  <a:gd name="T3" fmla="*/ 0 h 401"/>
                  <a:gd name="T4" fmla="*/ 0 w 3601"/>
                  <a:gd name="T5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3600" y="400"/>
                    </a:moveTo>
                    <a:lnTo>
                      <a:pt x="3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5" name="Freeform 19"/>
              <p:cNvSpPr>
                <a:spLocks noChangeArrowheads="1"/>
              </p:cNvSpPr>
              <p:nvPr/>
            </p:nvSpPr>
            <p:spPr bwMode="auto">
              <a:xfrm>
                <a:off x="4864" y="3311"/>
                <a:ext cx="952" cy="212"/>
              </a:xfrm>
              <a:custGeom>
                <a:avLst/>
                <a:gdLst>
                  <a:gd name="T0" fmla="*/ 4200 w 4201"/>
                  <a:gd name="T1" fmla="*/ 939 h 940"/>
                  <a:gd name="T2" fmla="*/ 4200 w 4201"/>
                  <a:gd name="T3" fmla="*/ 0 h 940"/>
                  <a:gd name="T4" fmla="*/ 0 w 4201"/>
                  <a:gd name="T5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4200" y="939"/>
                    </a:moveTo>
                    <a:lnTo>
                      <a:pt x="42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6" name="Freeform 20"/>
              <p:cNvSpPr>
                <a:spLocks noChangeArrowheads="1"/>
              </p:cNvSpPr>
              <p:nvPr/>
            </p:nvSpPr>
            <p:spPr bwMode="auto">
              <a:xfrm>
                <a:off x="4864" y="3288"/>
                <a:ext cx="1042" cy="339"/>
              </a:xfrm>
              <a:custGeom>
                <a:avLst/>
                <a:gdLst>
                  <a:gd name="T0" fmla="*/ 4600 w 4601"/>
                  <a:gd name="T1" fmla="*/ 1500 h 1501"/>
                  <a:gd name="T2" fmla="*/ 4600 w 4601"/>
                  <a:gd name="T3" fmla="*/ 0 h 1501"/>
                  <a:gd name="T4" fmla="*/ 0 w 4601"/>
                  <a:gd name="T5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4600" y="1500"/>
                    </a:moveTo>
                    <a:lnTo>
                      <a:pt x="4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37" name="Freeform 21"/>
              <p:cNvSpPr>
                <a:spLocks noChangeArrowheads="1"/>
              </p:cNvSpPr>
              <p:nvPr/>
            </p:nvSpPr>
            <p:spPr bwMode="auto">
              <a:xfrm>
                <a:off x="4864" y="3266"/>
                <a:ext cx="1099" cy="453"/>
              </a:xfrm>
              <a:custGeom>
                <a:avLst/>
                <a:gdLst>
                  <a:gd name="T0" fmla="*/ 4850 w 4851"/>
                  <a:gd name="T1" fmla="*/ 2000 h 2001"/>
                  <a:gd name="T2" fmla="*/ 4800 w 4851"/>
                  <a:gd name="T3" fmla="*/ 0 h 2001"/>
                  <a:gd name="T4" fmla="*/ 0 w 4851"/>
                  <a:gd name="T5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4850" y="2000"/>
                    </a:moveTo>
                    <a:lnTo>
                      <a:pt x="48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9238" name="Group 22"/>
            <p:cNvGrpSpPr>
              <a:grpSpLocks/>
            </p:cNvGrpSpPr>
            <p:nvPr/>
          </p:nvGrpSpPr>
          <p:grpSpPr bwMode="auto">
            <a:xfrm>
              <a:off x="5284" y="3424"/>
              <a:ext cx="679" cy="679"/>
              <a:chOff x="5284" y="3424"/>
              <a:chExt cx="679" cy="679"/>
            </a:xfrm>
          </p:grpSpPr>
          <p:sp>
            <p:nvSpPr>
              <p:cNvPr id="9239" name="Oval 23"/>
              <p:cNvSpPr>
                <a:spLocks noChangeArrowheads="1"/>
              </p:cNvSpPr>
              <p:nvPr/>
            </p:nvSpPr>
            <p:spPr bwMode="auto">
              <a:xfrm flipH="1">
                <a:off x="5284" y="3424"/>
                <a:ext cx="679" cy="679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9240" name="Group 24"/>
              <p:cNvGrpSpPr>
                <a:grpSpLocks/>
              </p:cNvGrpSpPr>
              <p:nvPr/>
            </p:nvGrpSpPr>
            <p:grpSpPr bwMode="auto">
              <a:xfrm>
                <a:off x="5284" y="3424"/>
                <a:ext cx="679" cy="679"/>
                <a:chOff x="5284" y="3424"/>
                <a:chExt cx="679" cy="679"/>
              </a:xfrm>
            </p:grpSpPr>
            <p:grpSp>
              <p:nvGrpSpPr>
                <p:cNvPr id="9241" name="Group 25"/>
                <p:cNvGrpSpPr>
                  <a:grpSpLocks/>
                </p:cNvGrpSpPr>
                <p:nvPr/>
              </p:nvGrpSpPr>
              <p:grpSpPr bwMode="auto">
                <a:xfrm>
                  <a:off x="5284" y="3424"/>
                  <a:ext cx="679" cy="679"/>
                  <a:chOff x="5284" y="3424"/>
                  <a:chExt cx="679" cy="679"/>
                </a:xfrm>
              </p:grpSpPr>
              <p:sp>
                <p:nvSpPr>
                  <p:cNvPr id="9242" name="Line 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3" y="3764"/>
                    <a:ext cx="681" cy="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4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5624" y="3424"/>
                    <a:ext cx="0" cy="679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44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83" y="3523"/>
                    <a:ext cx="480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45" name="Line 2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5382" y="3523"/>
                    <a:ext cx="482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grpSp>
              <p:nvGrpSpPr>
                <p:cNvPr id="9246" name="Group 30"/>
                <p:cNvGrpSpPr>
                  <a:grpSpLocks/>
                </p:cNvGrpSpPr>
                <p:nvPr/>
              </p:nvGrpSpPr>
              <p:grpSpPr bwMode="auto">
                <a:xfrm>
                  <a:off x="5308" y="3449"/>
                  <a:ext cx="630" cy="630"/>
                  <a:chOff x="5308" y="3449"/>
                  <a:chExt cx="630" cy="630"/>
                </a:xfrm>
              </p:grpSpPr>
              <p:sp>
                <p:nvSpPr>
                  <p:cNvPr id="9247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5308" y="3637"/>
                    <a:ext cx="630" cy="254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48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96" y="3448"/>
                    <a:ext cx="254" cy="63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49" name="Line 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310" y="3632"/>
                    <a:ext cx="627" cy="26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5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5491" y="3451"/>
                    <a:ext cx="265" cy="62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</p:grpSp>
          <p:sp>
            <p:nvSpPr>
              <p:cNvPr id="9251" name="Oval 35"/>
              <p:cNvSpPr>
                <a:spLocks noChangeArrowheads="1"/>
              </p:cNvSpPr>
              <p:nvPr/>
            </p:nvSpPr>
            <p:spPr bwMode="auto">
              <a:xfrm flipH="1">
                <a:off x="5511" y="3651"/>
                <a:ext cx="226" cy="226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9252" name="Rectangle 36"/>
            <p:cNvSpPr>
              <a:spLocks noChangeArrowheads="1"/>
            </p:cNvSpPr>
            <p:nvPr/>
          </p:nvSpPr>
          <p:spPr bwMode="auto">
            <a:xfrm flipH="1">
              <a:off x="4592" y="3220"/>
              <a:ext cx="271" cy="1133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grpSp>
        <p:nvGrpSpPr>
          <p:cNvPr id="9253" name="Group 37"/>
          <p:cNvGrpSpPr>
            <a:grpSpLocks/>
          </p:cNvGrpSpPr>
          <p:nvPr/>
        </p:nvGrpSpPr>
        <p:grpSpPr bwMode="auto">
          <a:xfrm>
            <a:off x="662550" y="3864406"/>
            <a:ext cx="1861385" cy="1359743"/>
            <a:chOff x="488" y="3220"/>
            <a:chExt cx="1371" cy="1133"/>
          </a:xfrm>
        </p:grpSpPr>
        <p:grpSp>
          <p:nvGrpSpPr>
            <p:cNvPr id="9254" name="Group 38"/>
            <p:cNvGrpSpPr>
              <a:grpSpLocks/>
            </p:cNvGrpSpPr>
            <p:nvPr/>
          </p:nvGrpSpPr>
          <p:grpSpPr bwMode="auto">
            <a:xfrm>
              <a:off x="488" y="3810"/>
              <a:ext cx="1099" cy="453"/>
              <a:chOff x="488" y="3810"/>
              <a:chExt cx="1099" cy="453"/>
            </a:xfrm>
          </p:grpSpPr>
          <p:sp>
            <p:nvSpPr>
              <p:cNvPr id="9255" name="Freeform 39"/>
              <p:cNvSpPr>
                <a:spLocks noChangeArrowheads="1"/>
              </p:cNvSpPr>
              <p:nvPr/>
            </p:nvSpPr>
            <p:spPr bwMode="auto">
              <a:xfrm>
                <a:off x="1020" y="4037"/>
                <a:ext cx="566" cy="113"/>
              </a:xfrm>
              <a:custGeom>
                <a:avLst/>
                <a:gdLst>
                  <a:gd name="T0" fmla="*/ 0 w 2501"/>
                  <a:gd name="T1" fmla="*/ 0 h 501"/>
                  <a:gd name="T2" fmla="*/ 0 w 2501"/>
                  <a:gd name="T3" fmla="*/ 500 h 501"/>
                  <a:gd name="T4" fmla="*/ 2500 w 2501"/>
                  <a:gd name="T5" fmla="*/ 50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0" y="0"/>
                    </a:moveTo>
                    <a:lnTo>
                      <a:pt x="0" y="500"/>
                    </a:lnTo>
                    <a:lnTo>
                      <a:pt x="2500" y="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56" name="Freeform 40"/>
              <p:cNvSpPr>
                <a:spLocks noChangeArrowheads="1"/>
              </p:cNvSpPr>
              <p:nvPr/>
            </p:nvSpPr>
            <p:spPr bwMode="auto">
              <a:xfrm>
                <a:off x="1111" y="3946"/>
                <a:ext cx="475" cy="181"/>
              </a:xfrm>
              <a:custGeom>
                <a:avLst/>
                <a:gdLst>
                  <a:gd name="T0" fmla="*/ 0 w 2101"/>
                  <a:gd name="T1" fmla="*/ 0 h 801"/>
                  <a:gd name="T2" fmla="*/ 0 w 2101"/>
                  <a:gd name="T3" fmla="*/ 800 h 801"/>
                  <a:gd name="T4" fmla="*/ 2100 w 2101"/>
                  <a:gd name="T5" fmla="*/ 80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0" y="0"/>
                    </a:moveTo>
                    <a:lnTo>
                      <a:pt x="0" y="800"/>
                    </a:lnTo>
                    <a:lnTo>
                      <a:pt x="2100" y="8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57" name="Freeform 41"/>
              <p:cNvSpPr>
                <a:spLocks noChangeArrowheads="1"/>
              </p:cNvSpPr>
              <p:nvPr/>
            </p:nvSpPr>
            <p:spPr bwMode="auto">
              <a:xfrm>
                <a:off x="1157" y="3810"/>
                <a:ext cx="430" cy="294"/>
              </a:xfrm>
              <a:custGeom>
                <a:avLst/>
                <a:gdLst>
                  <a:gd name="T0" fmla="*/ 0 w 1901"/>
                  <a:gd name="T1" fmla="*/ 0 h 1301"/>
                  <a:gd name="T2" fmla="*/ 0 w 1901"/>
                  <a:gd name="T3" fmla="*/ 1300 h 1301"/>
                  <a:gd name="T4" fmla="*/ 1900 w 1901"/>
                  <a:gd name="T5" fmla="*/ 130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0" y="0"/>
                    </a:moveTo>
                    <a:lnTo>
                      <a:pt x="0" y="1300"/>
                    </a:lnTo>
                    <a:lnTo>
                      <a:pt x="1900" y="1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58" name="Freeform 42"/>
              <p:cNvSpPr>
                <a:spLocks noChangeArrowheads="1"/>
              </p:cNvSpPr>
              <p:nvPr/>
            </p:nvSpPr>
            <p:spPr bwMode="auto">
              <a:xfrm>
                <a:off x="862" y="4105"/>
                <a:ext cx="725" cy="67"/>
              </a:xfrm>
              <a:custGeom>
                <a:avLst/>
                <a:gdLst>
                  <a:gd name="T0" fmla="*/ 0 w 3201"/>
                  <a:gd name="T1" fmla="*/ 0 h 301"/>
                  <a:gd name="T2" fmla="*/ 0 w 3201"/>
                  <a:gd name="T3" fmla="*/ 300 h 301"/>
                  <a:gd name="T4" fmla="*/ 3200 w 3201"/>
                  <a:gd name="T5" fmla="*/ 30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0" y="0"/>
                    </a:moveTo>
                    <a:lnTo>
                      <a:pt x="0" y="300"/>
                    </a:lnTo>
                    <a:lnTo>
                      <a:pt x="3200" y="3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59" name="Freeform 43"/>
              <p:cNvSpPr>
                <a:spLocks noChangeArrowheads="1"/>
              </p:cNvSpPr>
              <p:nvPr/>
            </p:nvSpPr>
            <p:spPr bwMode="auto">
              <a:xfrm>
                <a:off x="771" y="4105"/>
                <a:ext cx="816" cy="90"/>
              </a:xfrm>
              <a:custGeom>
                <a:avLst/>
                <a:gdLst>
                  <a:gd name="T0" fmla="*/ 0 w 3601"/>
                  <a:gd name="T1" fmla="*/ 0 h 401"/>
                  <a:gd name="T2" fmla="*/ 0 w 3601"/>
                  <a:gd name="T3" fmla="*/ 400 h 401"/>
                  <a:gd name="T4" fmla="*/ 3600 w 3601"/>
                  <a:gd name="T5" fmla="*/ 40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0" y="0"/>
                    </a:moveTo>
                    <a:lnTo>
                      <a:pt x="0" y="400"/>
                    </a:lnTo>
                    <a:lnTo>
                      <a:pt x="3600" y="4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0" name="Freeform 44"/>
              <p:cNvSpPr>
                <a:spLocks noChangeArrowheads="1"/>
              </p:cNvSpPr>
              <p:nvPr/>
            </p:nvSpPr>
            <p:spPr bwMode="auto">
              <a:xfrm>
                <a:off x="635" y="4005"/>
                <a:ext cx="952" cy="212"/>
              </a:xfrm>
              <a:custGeom>
                <a:avLst/>
                <a:gdLst>
                  <a:gd name="T0" fmla="*/ 0 w 4201"/>
                  <a:gd name="T1" fmla="*/ 0 h 940"/>
                  <a:gd name="T2" fmla="*/ 0 w 4201"/>
                  <a:gd name="T3" fmla="*/ 939 h 940"/>
                  <a:gd name="T4" fmla="*/ 4200 w 4201"/>
                  <a:gd name="T5" fmla="*/ 939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0" y="0"/>
                    </a:moveTo>
                    <a:lnTo>
                      <a:pt x="0" y="939"/>
                    </a:lnTo>
                    <a:lnTo>
                      <a:pt x="4200" y="939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1" name="Freeform 45"/>
              <p:cNvSpPr>
                <a:spLocks noChangeArrowheads="1"/>
              </p:cNvSpPr>
              <p:nvPr/>
            </p:nvSpPr>
            <p:spPr bwMode="auto">
              <a:xfrm>
                <a:off x="544" y="3900"/>
                <a:ext cx="1042" cy="339"/>
              </a:xfrm>
              <a:custGeom>
                <a:avLst/>
                <a:gdLst>
                  <a:gd name="T0" fmla="*/ 0 w 4601"/>
                  <a:gd name="T1" fmla="*/ 0 h 1501"/>
                  <a:gd name="T2" fmla="*/ 0 w 4601"/>
                  <a:gd name="T3" fmla="*/ 1500 h 1501"/>
                  <a:gd name="T4" fmla="*/ 4600 w 4601"/>
                  <a:gd name="T5" fmla="*/ 150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0" y="0"/>
                    </a:moveTo>
                    <a:lnTo>
                      <a:pt x="0" y="1500"/>
                    </a:lnTo>
                    <a:lnTo>
                      <a:pt x="4600" y="15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2" name="Freeform 46"/>
              <p:cNvSpPr>
                <a:spLocks noChangeArrowheads="1"/>
              </p:cNvSpPr>
              <p:nvPr/>
            </p:nvSpPr>
            <p:spPr bwMode="auto">
              <a:xfrm>
                <a:off x="488" y="3810"/>
                <a:ext cx="1099" cy="453"/>
              </a:xfrm>
              <a:custGeom>
                <a:avLst/>
                <a:gdLst>
                  <a:gd name="T0" fmla="*/ 0 w 4851"/>
                  <a:gd name="T1" fmla="*/ 0 h 2001"/>
                  <a:gd name="T2" fmla="*/ 50 w 4851"/>
                  <a:gd name="T3" fmla="*/ 2000 h 2001"/>
                  <a:gd name="T4" fmla="*/ 4850 w 4851"/>
                  <a:gd name="T5" fmla="*/ 200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0" y="0"/>
                    </a:moveTo>
                    <a:lnTo>
                      <a:pt x="50" y="2000"/>
                    </a:lnTo>
                    <a:lnTo>
                      <a:pt x="4850" y="200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9263" name="Group 47"/>
            <p:cNvGrpSpPr>
              <a:grpSpLocks/>
            </p:cNvGrpSpPr>
            <p:nvPr/>
          </p:nvGrpSpPr>
          <p:grpSpPr bwMode="auto">
            <a:xfrm>
              <a:off x="488" y="3266"/>
              <a:ext cx="1099" cy="453"/>
              <a:chOff x="488" y="3266"/>
              <a:chExt cx="1099" cy="453"/>
            </a:xfrm>
          </p:grpSpPr>
          <p:sp>
            <p:nvSpPr>
              <p:cNvPr id="9264" name="Freeform 48"/>
              <p:cNvSpPr>
                <a:spLocks noChangeArrowheads="1"/>
              </p:cNvSpPr>
              <p:nvPr/>
            </p:nvSpPr>
            <p:spPr bwMode="auto">
              <a:xfrm>
                <a:off x="1020" y="3379"/>
                <a:ext cx="566" cy="113"/>
              </a:xfrm>
              <a:custGeom>
                <a:avLst/>
                <a:gdLst>
                  <a:gd name="T0" fmla="*/ 0 w 2501"/>
                  <a:gd name="T1" fmla="*/ 500 h 501"/>
                  <a:gd name="T2" fmla="*/ 0 w 2501"/>
                  <a:gd name="T3" fmla="*/ 0 h 501"/>
                  <a:gd name="T4" fmla="*/ 2500 w 2501"/>
                  <a:gd name="T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01">
                    <a:moveTo>
                      <a:pt x="0" y="500"/>
                    </a:moveTo>
                    <a:lnTo>
                      <a:pt x="0" y="0"/>
                    </a:lnTo>
                    <a:lnTo>
                      <a:pt x="25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5" name="Freeform 49"/>
              <p:cNvSpPr>
                <a:spLocks noChangeArrowheads="1"/>
              </p:cNvSpPr>
              <p:nvPr/>
            </p:nvSpPr>
            <p:spPr bwMode="auto">
              <a:xfrm>
                <a:off x="1111" y="3402"/>
                <a:ext cx="475" cy="181"/>
              </a:xfrm>
              <a:custGeom>
                <a:avLst/>
                <a:gdLst>
                  <a:gd name="T0" fmla="*/ 0 w 2101"/>
                  <a:gd name="T1" fmla="*/ 800 h 801"/>
                  <a:gd name="T2" fmla="*/ 0 w 2101"/>
                  <a:gd name="T3" fmla="*/ 0 h 801"/>
                  <a:gd name="T4" fmla="*/ 2100 w 2101"/>
                  <a:gd name="T5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1" h="801">
                    <a:moveTo>
                      <a:pt x="0" y="800"/>
                    </a:moveTo>
                    <a:lnTo>
                      <a:pt x="0" y="0"/>
                    </a:lnTo>
                    <a:lnTo>
                      <a:pt x="21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6" name="Freeform 50"/>
              <p:cNvSpPr>
                <a:spLocks noChangeArrowheads="1"/>
              </p:cNvSpPr>
              <p:nvPr/>
            </p:nvSpPr>
            <p:spPr bwMode="auto">
              <a:xfrm>
                <a:off x="1157" y="3424"/>
                <a:ext cx="430" cy="294"/>
              </a:xfrm>
              <a:custGeom>
                <a:avLst/>
                <a:gdLst>
                  <a:gd name="T0" fmla="*/ 0 w 1901"/>
                  <a:gd name="T1" fmla="*/ 1300 h 1301"/>
                  <a:gd name="T2" fmla="*/ 0 w 1901"/>
                  <a:gd name="T3" fmla="*/ 0 h 1301"/>
                  <a:gd name="T4" fmla="*/ 1900 w 1901"/>
                  <a:gd name="T5" fmla="*/ 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1" h="1301">
                    <a:moveTo>
                      <a:pt x="0" y="1300"/>
                    </a:moveTo>
                    <a:lnTo>
                      <a:pt x="0" y="0"/>
                    </a:lnTo>
                    <a:lnTo>
                      <a:pt x="19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7" name="Freeform 51"/>
              <p:cNvSpPr>
                <a:spLocks noChangeArrowheads="1"/>
              </p:cNvSpPr>
              <p:nvPr/>
            </p:nvSpPr>
            <p:spPr bwMode="auto">
              <a:xfrm>
                <a:off x="862" y="3356"/>
                <a:ext cx="725" cy="67"/>
              </a:xfrm>
              <a:custGeom>
                <a:avLst/>
                <a:gdLst>
                  <a:gd name="T0" fmla="*/ 0 w 3201"/>
                  <a:gd name="T1" fmla="*/ 300 h 301"/>
                  <a:gd name="T2" fmla="*/ 0 w 3201"/>
                  <a:gd name="T3" fmla="*/ 0 h 301"/>
                  <a:gd name="T4" fmla="*/ 3200 w 3201"/>
                  <a:gd name="T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1" h="301">
                    <a:moveTo>
                      <a:pt x="0" y="300"/>
                    </a:moveTo>
                    <a:lnTo>
                      <a:pt x="0" y="0"/>
                    </a:lnTo>
                    <a:lnTo>
                      <a:pt x="32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8" name="Freeform 52"/>
              <p:cNvSpPr>
                <a:spLocks noChangeArrowheads="1"/>
              </p:cNvSpPr>
              <p:nvPr/>
            </p:nvSpPr>
            <p:spPr bwMode="auto">
              <a:xfrm>
                <a:off x="771" y="3334"/>
                <a:ext cx="816" cy="90"/>
              </a:xfrm>
              <a:custGeom>
                <a:avLst/>
                <a:gdLst>
                  <a:gd name="T0" fmla="*/ 0 w 3601"/>
                  <a:gd name="T1" fmla="*/ 400 h 401"/>
                  <a:gd name="T2" fmla="*/ 0 w 3601"/>
                  <a:gd name="T3" fmla="*/ 0 h 401"/>
                  <a:gd name="T4" fmla="*/ 3600 w 3601"/>
                  <a:gd name="T5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401">
                    <a:moveTo>
                      <a:pt x="0" y="400"/>
                    </a:moveTo>
                    <a:lnTo>
                      <a:pt x="0" y="0"/>
                    </a:lnTo>
                    <a:lnTo>
                      <a:pt x="36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69" name="Freeform 53"/>
              <p:cNvSpPr>
                <a:spLocks noChangeArrowheads="1"/>
              </p:cNvSpPr>
              <p:nvPr/>
            </p:nvSpPr>
            <p:spPr bwMode="auto">
              <a:xfrm>
                <a:off x="635" y="3311"/>
                <a:ext cx="952" cy="212"/>
              </a:xfrm>
              <a:custGeom>
                <a:avLst/>
                <a:gdLst>
                  <a:gd name="T0" fmla="*/ 0 w 4201"/>
                  <a:gd name="T1" fmla="*/ 939 h 940"/>
                  <a:gd name="T2" fmla="*/ 0 w 4201"/>
                  <a:gd name="T3" fmla="*/ 0 h 940"/>
                  <a:gd name="T4" fmla="*/ 4200 w 4201"/>
                  <a:gd name="T5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1" h="940">
                    <a:moveTo>
                      <a:pt x="0" y="939"/>
                    </a:moveTo>
                    <a:lnTo>
                      <a:pt x="0" y="0"/>
                    </a:lnTo>
                    <a:lnTo>
                      <a:pt x="42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70" name="Freeform 54"/>
              <p:cNvSpPr>
                <a:spLocks noChangeArrowheads="1"/>
              </p:cNvSpPr>
              <p:nvPr/>
            </p:nvSpPr>
            <p:spPr bwMode="auto">
              <a:xfrm>
                <a:off x="544" y="3288"/>
                <a:ext cx="1042" cy="339"/>
              </a:xfrm>
              <a:custGeom>
                <a:avLst/>
                <a:gdLst>
                  <a:gd name="T0" fmla="*/ 0 w 4601"/>
                  <a:gd name="T1" fmla="*/ 1500 h 1501"/>
                  <a:gd name="T2" fmla="*/ 0 w 4601"/>
                  <a:gd name="T3" fmla="*/ 0 h 1501"/>
                  <a:gd name="T4" fmla="*/ 4600 w 4601"/>
                  <a:gd name="T5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501">
                    <a:moveTo>
                      <a:pt x="0" y="1500"/>
                    </a:moveTo>
                    <a:lnTo>
                      <a:pt x="0" y="0"/>
                    </a:lnTo>
                    <a:lnTo>
                      <a:pt x="460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71" name="Freeform 55"/>
              <p:cNvSpPr>
                <a:spLocks noChangeArrowheads="1"/>
              </p:cNvSpPr>
              <p:nvPr/>
            </p:nvSpPr>
            <p:spPr bwMode="auto">
              <a:xfrm>
                <a:off x="488" y="3266"/>
                <a:ext cx="1099" cy="453"/>
              </a:xfrm>
              <a:custGeom>
                <a:avLst/>
                <a:gdLst>
                  <a:gd name="T0" fmla="*/ 0 w 4851"/>
                  <a:gd name="T1" fmla="*/ 2000 h 2001"/>
                  <a:gd name="T2" fmla="*/ 50 w 4851"/>
                  <a:gd name="T3" fmla="*/ 0 h 2001"/>
                  <a:gd name="T4" fmla="*/ 4850 w 4851"/>
                  <a:gd name="T5" fmla="*/ 0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001">
                    <a:moveTo>
                      <a:pt x="0" y="2000"/>
                    </a:moveTo>
                    <a:lnTo>
                      <a:pt x="50" y="0"/>
                    </a:lnTo>
                    <a:lnTo>
                      <a:pt x="4850" y="0"/>
                    </a:lnTo>
                  </a:path>
                </a:pathLst>
              </a:custGeom>
              <a:noFill/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</p:grpSp>
        <p:grpSp>
          <p:nvGrpSpPr>
            <p:cNvPr id="9272" name="Group 56"/>
            <p:cNvGrpSpPr>
              <a:grpSpLocks/>
            </p:cNvGrpSpPr>
            <p:nvPr/>
          </p:nvGrpSpPr>
          <p:grpSpPr bwMode="auto">
            <a:xfrm>
              <a:off x="488" y="3424"/>
              <a:ext cx="679" cy="679"/>
              <a:chOff x="488" y="3424"/>
              <a:chExt cx="679" cy="679"/>
            </a:xfrm>
          </p:grpSpPr>
          <p:sp>
            <p:nvSpPr>
              <p:cNvPr id="9273" name="Oval 57"/>
              <p:cNvSpPr>
                <a:spLocks noChangeArrowheads="1"/>
              </p:cNvSpPr>
              <p:nvPr/>
            </p:nvSpPr>
            <p:spPr bwMode="auto">
              <a:xfrm>
                <a:off x="488" y="3424"/>
                <a:ext cx="679" cy="679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9274" name="Group 58"/>
              <p:cNvGrpSpPr>
                <a:grpSpLocks/>
              </p:cNvGrpSpPr>
              <p:nvPr/>
            </p:nvGrpSpPr>
            <p:grpSpPr bwMode="auto">
              <a:xfrm>
                <a:off x="488" y="3424"/>
                <a:ext cx="679" cy="679"/>
                <a:chOff x="488" y="3424"/>
                <a:chExt cx="679" cy="679"/>
              </a:xfrm>
            </p:grpSpPr>
            <p:grpSp>
              <p:nvGrpSpPr>
                <p:cNvPr id="9275" name="Group 59"/>
                <p:cNvGrpSpPr>
                  <a:grpSpLocks/>
                </p:cNvGrpSpPr>
                <p:nvPr/>
              </p:nvGrpSpPr>
              <p:grpSpPr bwMode="auto">
                <a:xfrm>
                  <a:off x="488" y="3424"/>
                  <a:ext cx="679" cy="679"/>
                  <a:chOff x="488" y="3424"/>
                  <a:chExt cx="679" cy="679"/>
                </a:xfrm>
              </p:grpSpPr>
              <p:sp>
                <p:nvSpPr>
                  <p:cNvPr id="9276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488" y="3764"/>
                    <a:ext cx="679" cy="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77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828" y="3424"/>
                    <a:ext cx="0" cy="679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78" name="Line 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586" y="3523"/>
                    <a:ext cx="482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79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7" y="3523"/>
                    <a:ext cx="480" cy="48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grpSp>
              <p:nvGrpSpPr>
                <p:cNvPr id="9280" name="Group 64"/>
                <p:cNvGrpSpPr>
                  <a:grpSpLocks/>
                </p:cNvGrpSpPr>
                <p:nvPr/>
              </p:nvGrpSpPr>
              <p:grpSpPr bwMode="auto">
                <a:xfrm>
                  <a:off x="512" y="3449"/>
                  <a:ext cx="630" cy="630"/>
                  <a:chOff x="512" y="3449"/>
                  <a:chExt cx="630" cy="630"/>
                </a:xfrm>
              </p:grpSpPr>
              <p:sp>
                <p:nvSpPr>
                  <p:cNvPr id="9281" name="Line 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11" y="3637"/>
                    <a:ext cx="632" cy="254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82" name="Line 6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99" y="3448"/>
                    <a:ext cx="256" cy="632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83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515" y="3632"/>
                    <a:ext cx="625" cy="26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9284" name="Line 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94" y="3451"/>
                    <a:ext cx="267" cy="625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</p:grpSp>
          <p:sp>
            <p:nvSpPr>
              <p:cNvPr id="9285" name="Oval 69"/>
              <p:cNvSpPr>
                <a:spLocks noChangeArrowheads="1"/>
              </p:cNvSpPr>
              <p:nvPr/>
            </p:nvSpPr>
            <p:spPr bwMode="auto">
              <a:xfrm>
                <a:off x="714" y="3651"/>
                <a:ext cx="226" cy="226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9286" name="Rectangle 70"/>
            <p:cNvSpPr>
              <a:spLocks noChangeArrowheads="1"/>
            </p:cNvSpPr>
            <p:nvPr/>
          </p:nvSpPr>
          <p:spPr bwMode="auto">
            <a:xfrm>
              <a:off x="1587" y="3220"/>
              <a:ext cx="271" cy="1133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9287" name="Line 71"/>
          <p:cNvSpPr>
            <a:spLocks noChangeShapeType="1"/>
          </p:cNvSpPr>
          <p:nvPr/>
        </p:nvSpPr>
        <p:spPr bwMode="auto">
          <a:xfrm flipV="1">
            <a:off x="1539613" y="4190841"/>
            <a:ext cx="61096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1663163" y="4238845"/>
            <a:ext cx="492839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2xfo</a:t>
            </a:r>
          </a:p>
        </p:txBody>
      </p:sp>
      <p:sp>
        <p:nvSpPr>
          <p:cNvPr id="9289" name="Line 73"/>
          <p:cNvSpPr>
            <a:spLocks noChangeShapeType="1"/>
          </p:cNvSpPr>
          <p:nvPr/>
        </p:nvSpPr>
        <p:spPr bwMode="auto">
          <a:xfrm flipH="1">
            <a:off x="1599351" y="4229244"/>
            <a:ext cx="31091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0" name="Rectangle 74"/>
          <p:cNvSpPr>
            <a:spLocks noChangeArrowheads="1"/>
          </p:cNvSpPr>
          <p:nvPr/>
        </p:nvSpPr>
        <p:spPr bwMode="auto">
          <a:xfrm>
            <a:off x="4187097" y="4490872"/>
            <a:ext cx="430386" cy="380440"/>
          </a:xfrm>
          <a:prstGeom prst="rect">
            <a:avLst/>
          </a:prstGeom>
          <a:solidFill>
            <a:srgbClr val="BF0041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9291" name="Freeform 75"/>
          <p:cNvSpPr>
            <a:spLocks noChangeArrowheads="1"/>
          </p:cNvSpPr>
          <p:nvPr/>
        </p:nvSpPr>
        <p:spPr bwMode="auto">
          <a:xfrm>
            <a:off x="2525292" y="4871312"/>
            <a:ext cx="1786712" cy="218423"/>
          </a:xfrm>
          <a:custGeom>
            <a:avLst/>
            <a:gdLst>
              <a:gd name="T0" fmla="*/ 0 w 5801"/>
              <a:gd name="T1" fmla="*/ 800 h 801"/>
              <a:gd name="T2" fmla="*/ 5800 w 5801"/>
              <a:gd name="T3" fmla="*/ 800 h 801"/>
              <a:gd name="T4" fmla="*/ 580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0" y="800"/>
                </a:moveTo>
                <a:lnTo>
                  <a:pt x="5800" y="800"/>
                </a:lnTo>
                <a:lnTo>
                  <a:pt x="580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2" name="Line 76"/>
          <p:cNvSpPr>
            <a:spLocks noChangeShapeType="1"/>
          </p:cNvSpPr>
          <p:nvPr/>
        </p:nvSpPr>
        <p:spPr bwMode="auto">
          <a:xfrm>
            <a:off x="3109096" y="5062131"/>
            <a:ext cx="61096" cy="540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3" name="Text Box 77"/>
          <p:cNvSpPr txBox="1">
            <a:spLocks noChangeArrowheads="1"/>
          </p:cNvSpPr>
          <p:nvPr/>
        </p:nvSpPr>
        <p:spPr bwMode="auto">
          <a:xfrm>
            <a:off x="2955678" y="4572480"/>
            <a:ext cx="801033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18xfo</a:t>
            </a:r>
          </a:p>
        </p:txBody>
      </p:sp>
      <p:sp>
        <p:nvSpPr>
          <p:cNvPr id="9294" name="Line 78"/>
          <p:cNvSpPr>
            <a:spLocks noChangeShapeType="1"/>
          </p:cNvSpPr>
          <p:nvPr/>
        </p:nvSpPr>
        <p:spPr bwMode="auto">
          <a:xfrm>
            <a:off x="3140323" y="4735698"/>
            <a:ext cx="1357" cy="272429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5" name="Rectangle 79"/>
          <p:cNvSpPr>
            <a:spLocks noChangeArrowheads="1"/>
          </p:cNvSpPr>
          <p:nvPr/>
        </p:nvSpPr>
        <p:spPr bwMode="auto">
          <a:xfrm>
            <a:off x="4187096" y="2966712"/>
            <a:ext cx="923225" cy="326434"/>
          </a:xfrm>
          <a:prstGeom prst="rect">
            <a:avLst/>
          </a:prstGeom>
          <a:solidFill>
            <a:srgbClr val="55308D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9296" name="Freeform 80"/>
          <p:cNvSpPr>
            <a:spLocks noChangeArrowheads="1"/>
          </p:cNvSpPr>
          <p:nvPr/>
        </p:nvSpPr>
        <p:spPr bwMode="auto">
          <a:xfrm>
            <a:off x="4310646" y="3293146"/>
            <a:ext cx="369290" cy="1197726"/>
          </a:xfrm>
          <a:custGeom>
            <a:avLst/>
            <a:gdLst>
              <a:gd name="T0" fmla="*/ 0 w 1201"/>
              <a:gd name="T1" fmla="*/ 4400 h 4401"/>
              <a:gd name="T2" fmla="*/ 0 w 1201"/>
              <a:gd name="T3" fmla="*/ 2400 h 4401"/>
              <a:gd name="T4" fmla="*/ 1200 w 1201"/>
              <a:gd name="T5" fmla="*/ 2400 h 4401"/>
              <a:gd name="T6" fmla="*/ 1200 w 1201"/>
              <a:gd name="T7" fmla="*/ 0 h 4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1" h="4401">
                <a:moveTo>
                  <a:pt x="0" y="4400"/>
                </a:moveTo>
                <a:lnTo>
                  <a:pt x="0" y="2400"/>
                </a:lnTo>
                <a:lnTo>
                  <a:pt x="1200" y="2400"/>
                </a:lnTo>
                <a:lnTo>
                  <a:pt x="1200" y="0"/>
                </a:lnTo>
              </a:path>
            </a:pathLst>
          </a:custGeom>
          <a:noFill/>
          <a:ln w="5724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7" name="Line 81"/>
          <p:cNvSpPr>
            <a:spLocks noChangeShapeType="1"/>
          </p:cNvSpPr>
          <p:nvPr/>
        </p:nvSpPr>
        <p:spPr bwMode="auto">
          <a:xfrm>
            <a:off x="677485" y="3619580"/>
            <a:ext cx="7450968" cy="1201"/>
          </a:xfrm>
          <a:prstGeom prst="line">
            <a:avLst/>
          </a:prstGeom>
          <a:noFill/>
          <a:ln w="1008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8" name="Line 82"/>
          <p:cNvSpPr>
            <a:spLocks noChangeShapeType="1"/>
          </p:cNvSpPr>
          <p:nvPr/>
        </p:nvSpPr>
        <p:spPr bwMode="auto">
          <a:xfrm flipV="1">
            <a:off x="4218324" y="4054026"/>
            <a:ext cx="153418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299" name="Text Box 83"/>
          <p:cNvSpPr txBox="1">
            <a:spLocks noChangeArrowheads="1"/>
          </p:cNvSpPr>
          <p:nvPr/>
        </p:nvSpPr>
        <p:spPr bwMode="auto">
          <a:xfrm>
            <a:off x="4464064" y="4103231"/>
            <a:ext cx="492840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36xfo</a:t>
            </a:r>
          </a:p>
        </p:txBody>
      </p:sp>
      <p:sp>
        <p:nvSpPr>
          <p:cNvPr id="9300" name="Line 84"/>
          <p:cNvSpPr>
            <a:spLocks noChangeShapeType="1"/>
          </p:cNvSpPr>
          <p:nvPr/>
        </p:nvSpPr>
        <p:spPr bwMode="auto">
          <a:xfrm flipH="1">
            <a:off x="4401610" y="4092429"/>
            <a:ext cx="31091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01" name="Text Box 85"/>
          <p:cNvSpPr txBox="1">
            <a:spLocks noChangeArrowheads="1"/>
          </p:cNvSpPr>
          <p:nvPr/>
        </p:nvSpPr>
        <p:spPr bwMode="auto">
          <a:xfrm>
            <a:off x="3140323" y="3320750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600"/>
              <a:t>USC</a:t>
            </a:r>
          </a:p>
        </p:txBody>
      </p:sp>
      <p:sp>
        <p:nvSpPr>
          <p:cNvPr id="9302" name="Text Box 86"/>
          <p:cNvSpPr txBox="1">
            <a:spLocks noChangeArrowheads="1"/>
          </p:cNvSpPr>
          <p:nvPr/>
        </p:nvSpPr>
        <p:spPr bwMode="auto">
          <a:xfrm>
            <a:off x="3140323" y="3647184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600"/>
              <a:t>UXC</a:t>
            </a:r>
          </a:p>
        </p:txBody>
      </p:sp>
      <p:sp>
        <p:nvSpPr>
          <p:cNvPr id="9303" name="Text Box 87"/>
          <p:cNvSpPr txBox="1">
            <a:spLocks noChangeArrowheads="1"/>
          </p:cNvSpPr>
          <p:nvPr/>
        </p:nvSpPr>
        <p:spPr bwMode="auto">
          <a:xfrm>
            <a:off x="4599833" y="4490872"/>
            <a:ext cx="1003329" cy="45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FOS Rack</a:t>
            </a:r>
          </a:p>
          <a:p>
            <a:r>
              <a:rPr lang="it-IT" sz="900"/>
              <a:t>(Ground level)</a:t>
            </a:r>
          </a:p>
        </p:txBody>
      </p:sp>
      <p:sp>
        <p:nvSpPr>
          <p:cNvPr id="9304" name="Text Box 88"/>
          <p:cNvSpPr txBox="1">
            <a:spLocks noChangeArrowheads="1"/>
          </p:cNvSpPr>
          <p:nvPr/>
        </p:nvSpPr>
        <p:spPr bwMode="auto">
          <a:xfrm>
            <a:off x="5172775" y="2966712"/>
            <a:ext cx="1003329" cy="5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FOS multiplexer and FBG Interrogator</a:t>
            </a:r>
          </a:p>
        </p:txBody>
      </p:sp>
      <p:sp>
        <p:nvSpPr>
          <p:cNvPr id="9305" name="Text Box 89"/>
          <p:cNvSpPr txBox="1">
            <a:spLocks noChangeArrowheads="1"/>
          </p:cNvSpPr>
          <p:nvPr/>
        </p:nvSpPr>
        <p:spPr bwMode="auto">
          <a:xfrm>
            <a:off x="5326193" y="3980818"/>
            <a:ext cx="1003328" cy="4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X4 (@YE-1)</a:t>
            </a:r>
          </a:p>
        </p:txBody>
      </p:sp>
      <p:sp>
        <p:nvSpPr>
          <p:cNvPr id="9306" name="Text Box 90"/>
          <p:cNvSpPr txBox="1">
            <a:spLocks noChangeArrowheads="1"/>
          </p:cNvSpPr>
          <p:nvPr/>
        </p:nvSpPr>
        <p:spPr bwMode="auto">
          <a:xfrm>
            <a:off x="2503569" y="3980818"/>
            <a:ext cx="1003329" cy="4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900"/>
              <a:t>X4 (@YE+1)</a:t>
            </a:r>
          </a:p>
        </p:txBody>
      </p:sp>
      <p:sp>
        <p:nvSpPr>
          <p:cNvPr id="9307" name="Rectangle 91"/>
          <p:cNvSpPr>
            <a:spLocks noChangeArrowheads="1"/>
          </p:cNvSpPr>
          <p:nvPr/>
        </p:nvSpPr>
        <p:spPr bwMode="auto">
          <a:xfrm>
            <a:off x="2278193" y="4898914"/>
            <a:ext cx="184645" cy="244826"/>
          </a:xfrm>
          <a:prstGeom prst="rect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9308" name="Line 92"/>
          <p:cNvSpPr>
            <a:spLocks noChangeShapeType="1"/>
          </p:cNvSpPr>
          <p:nvPr/>
        </p:nvSpPr>
        <p:spPr bwMode="auto">
          <a:xfrm flipH="1" flipV="1">
            <a:off x="1322384" y="3482766"/>
            <a:ext cx="957167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09" name="Line 93"/>
          <p:cNvSpPr>
            <a:spLocks noChangeShapeType="1"/>
          </p:cNvSpPr>
          <p:nvPr/>
        </p:nvSpPr>
        <p:spPr bwMode="auto">
          <a:xfrm flipV="1">
            <a:off x="2462838" y="3482766"/>
            <a:ext cx="332633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0" name="Rectangle 94"/>
          <p:cNvSpPr>
            <a:spLocks noChangeArrowheads="1"/>
          </p:cNvSpPr>
          <p:nvPr/>
        </p:nvSpPr>
        <p:spPr bwMode="auto">
          <a:xfrm>
            <a:off x="1323742" y="2829897"/>
            <a:ext cx="1471729" cy="652869"/>
          </a:xfrm>
          <a:prstGeom prst="rect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600"/>
          </a:p>
        </p:txBody>
      </p:sp>
      <p:sp>
        <p:nvSpPr>
          <p:cNvPr id="9311" name="Line 95"/>
          <p:cNvSpPr>
            <a:spLocks noChangeShapeType="1"/>
          </p:cNvSpPr>
          <p:nvPr/>
        </p:nvSpPr>
        <p:spPr bwMode="auto">
          <a:xfrm>
            <a:off x="1539613" y="3048320"/>
            <a:ext cx="430386" cy="1201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2" name="Line 96"/>
          <p:cNvSpPr>
            <a:spLocks noChangeShapeType="1"/>
          </p:cNvSpPr>
          <p:nvPr/>
        </p:nvSpPr>
        <p:spPr bwMode="auto">
          <a:xfrm>
            <a:off x="1539613" y="3075924"/>
            <a:ext cx="430386" cy="1200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3" name="Line 97"/>
          <p:cNvSpPr>
            <a:spLocks noChangeShapeType="1"/>
          </p:cNvSpPr>
          <p:nvPr/>
        </p:nvSpPr>
        <p:spPr bwMode="auto">
          <a:xfrm>
            <a:off x="1539613" y="3129928"/>
            <a:ext cx="430386" cy="1201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4" name="Line 98"/>
          <p:cNvSpPr>
            <a:spLocks noChangeShapeType="1"/>
          </p:cNvSpPr>
          <p:nvPr/>
        </p:nvSpPr>
        <p:spPr bwMode="auto">
          <a:xfrm>
            <a:off x="1539613" y="3157532"/>
            <a:ext cx="430386" cy="1200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5" name="Line 99"/>
          <p:cNvSpPr>
            <a:spLocks noChangeShapeType="1"/>
          </p:cNvSpPr>
          <p:nvPr/>
        </p:nvSpPr>
        <p:spPr bwMode="auto">
          <a:xfrm>
            <a:off x="1539613" y="3347152"/>
            <a:ext cx="430386" cy="1200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6" name="Line 100"/>
          <p:cNvSpPr>
            <a:spLocks noChangeShapeType="1"/>
          </p:cNvSpPr>
          <p:nvPr/>
        </p:nvSpPr>
        <p:spPr bwMode="auto">
          <a:xfrm>
            <a:off x="1539613" y="3374754"/>
            <a:ext cx="430386" cy="1201"/>
          </a:xfrm>
          <a:prstGeom prst="line">
            <a:avLst/>
          </a:prstGeom>
          <a:noFill/>
          <a:ln w="9525" cap="flat">
            <a:solidFill>
              <a:srgbClr val="2A6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7" name="Line 101"/>
          <p:cNvSpPr>
            <a:spLocks noChangeShapeType="1"/>
          </p:cNvSpPr>
          <p:nvPr/>
        </p:nvSpPr>
        <p:spPr bwMode="auto">
          <a:xfrm>
            <a:off x="1971357" y="3020717"/>
            <a:ext cx="1358" cy="190820"/>
          </a:xfrm>
          <a:prstGeom prst="line">
            <a:avLst/>
          </a:prstGeom>
          <a:noFill/>
          <a:ln w="36000" cap="flat">
            <a:solidFill>
              <a:srgbClr val="5B27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8" name="Line 102"/>
          <p:cNvSpPr>
            <a:spLocks noChangeShapeType="1"/>
          </p:cNvSpPr>
          <p:nvPr/>
        </p:nvSpPr>
        <p:spPr bwMode="auto">
          <a:xfrm>
            <a:off x="1724258" y="3183935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19" name="Line 103"/>
          <p:cNvSpPr>
            <a:spLocks noChangeShapeType="1"/>
          </p:cNvSpPr>
          <p:nvPr/>
        </p:nvSpPr>
        <p:spPr bwMode="auto">
          <a:xfrm>
            <a:off x="1724258" y="3211537"/>
            <a:ext cx="61096" cy="1201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0" name="Line 104"/>
          <p:cNvSpPr>
            <a:spLocks noChangeShapeType="1"/>
          </p:cNvSpPr>
          <p:nvPr/>
        </p:nvSpPr>
        <p:spPr bwMode="auto">
          <a:xfrm>
            <a:off x="1724258" y="3239141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1" name="Line 105"/>
          <p:cNvSpPr>
            <a:spLocks noChangeShapeType="1"/>
          </p:cNvSpPr>
          <p:nvPr/>
        </p:nvSpPr>
        <p:spPr bwMode="auto">
          <a:xfrm>
            <a:off x="1724258" y="3265543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2" name="Line 106"/>
          <p:cNvSpPr>
            <a:spLocks noChangeShapeType="1"/>
          </p:cNvSpPr>
          <p:nvPr/>
        </p:nvSpPr>
        <p:spPr bwMode="auto">
          <a:xfrm>
            <a:off x="1724258" y="3293145"/>
            <a:ext cx="61096" cy="1201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3" name="Line 107"/>
          <p:cNvSpPr>
            <a:spLocks noChangeShapeType="1"/>
          </p:cNvSpPr>
          <p:nvPr/>
        </p:nvSpPr>
        <p:spPr bwMode="auto">
          <a:xfrm>
            <a:off x="1724258" y="3320749"/>
            <a:ext cx="61096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4" name="Text Box 108"/>
          <p:cNvSpPr txBox="1">
            <a:spLocks noChangeArrowheads="1"/>
          </p:cNvSpPr>
          <p:nvPr/>
        </p:nvSpPr>
        <p:spPr bwMode="auto">
          <a:xfrm>
            <a:off x="1386196" y="2949910"/>
            <a:ext cx="153418" cy="17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9325" name="Line 109"/>
          <p:cNvSpPr>
            <a:spLocks noChangeShapeType="1"/>
          </p:cNvSpPr>
          <p:nvPr/>
        </p:nvSpPr>
        <p:spPr bwMode="auto">
          <a:xfrm>
            <a:off x="1971357" y="3048320"/>
            <a:ext cx="73858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6" name="Text Box 110"/>
          <p:cNvSpPr txBox="1">
            <a:spLocks noChangeArrowheads="1"/>
          </p:cNvSpPr>
          <p:nvPr/>
        </p:nvSpPr>
        <p:spPr bwMode="auto">
          <a:xfrm>
            <a:off x="2401743" y="3331550"/>
            <a:ext cx="308194" cy="17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9327" name="Freeform 111"/>
          <p:cNvSpPr>
            <a:spLocks noChangeArrowheads="1"/>
          </p:cNvSpPr>
          <p:nvPr/>
        </p:nvSpPr>
        <p:spPr bwMode="auto">
          <a:xfrm>
            <a:off x="1971357" y="3265543"/>
            <a:ext cx="738580" cy="81609"/>
          </a:xfrm>
          <a:custGeom>
            <a:avLst/>
            <a:gdLst>
              <a:gd name="T0" fmla="*/ 0 w 2400"/>
              <a:gd name="T1" fmla="*/ 300 h 301"/>
              <a:gd name="T2" fmla="*/ 398 w 2400"/>
              <a:gd name="T3" fmla="*/ 300 h 301"/>
              <a:gd name="T4" fmla="*/ 398 w 2400"/>
              <a:gd name="T5" fmla="*/ 0 h 301"/>
              <a:gd name="T6" fmla="*/ 2399 w 2400"/>
              <a:gd name="T7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00" h="301">
                <a:moveTo>
                  <a:pt x="0" y="300"/>
                </a:moveTo>
                <a:lnTo>
                  <a:pt x="398" y="300"/>
                </a:lnTo>
                <a:lnTo>
                  <a:pt x="398" y="0"/>
                </a:lnTo>
                <a:lnTo>
                  <a:pt x="2399" y="0"/>
                </a:lnTo>
              </a:path>
            </a:pathLst>
          </a:cu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8" name="Line 112"/>
          <p:cNvSpPr>
            <a:spLocks noChangeShapeType="1"/>
          </p:cNvSpPr>
          <p:nvPr/>
        </p:nvSpPr>
        <p:spPr bwMode="auto">
          <a:xfrm>
            <a:off x="1971357" y="3129928"/>
            <a:ext cx="73858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29" name="Text Box 113"/>
          <p:cNvSpPr txBox="1">
            <a:spLocks noChangeArrowheads="1"/>
          </p:cNvSpPr>
          <p:nvPr/>
        </p:nvSpPr>
        <p:spPr bwMode="auto">
          <a:xfrm>
            <a:off x="1323742" y="3249941"/>
            <a:ext cx="308194" cy="28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9330" name="Line 114"/>
          <p:cNvSpPr>
            <a:spLocks noChangeShapeType="1"/>
          </p:cNvSpPr>
          <p:nvPr/>
        </p:nvSpPr>
        <p:spPr bwMode="auto">
          <a:xfrm>
            <a:off x="2401743" y="3183935"/>
            <a:ext cx="61095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31" name="Line 115"/>
          <p:cNvSpPr>
            <a:spLocks noChangeShapeType="1"/>
          </p:cNvSpPr>
          <p:nvPr/>
        </p:nvSpPr>
        <p:spPr bwMode="auto">
          <a:xfrm>
            <a:off x="2401743" y="3211537"/>
            <a:ext cx="61095" cy="1201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32" name="Line 116"/>
          <p:cNvSpPr>
            <a:spLocks noChangeShapeType="1"/>
          </p:cNvSpPr>
          <p:nvPr/>
        </p:nvSpPr>
        <p:spPr bwMode="auto">
          <a:xfrm>
            <a:off x="1940131" y="3239141"/>
            <a:ext cx="61095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33" name="Line 117"/>
          <p:cNvSpPr>
            <a:spLocks noChangeShapeType="1"/>
          </p:cNvSpPr>
          <p:nvPr/>
        </p:nvSpPr>
        <p:spPr bwMode="auto">
          <a:xfrm>
            <a:off x="1971357" y="3265543"/>
            <a:ext cx="1358" cy="163217"/>
          </a:xfrm>
          <a:prstGeom prst="line">
            <a:avLst/>
          </a:prstGeom>
          <a:noFill/>
          <a:ln w="36000" cap="flat">
            <a:solidFill>
              <a:srgbClr val="5B27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34" name="Line 118"/>
          <p:cNvSpPr>
            <a:spLocks noChangeShapeType="1"/>
          </p:cNvSpPr>
          <p:nvPr/>
        </p:nvSpPr>
        <p:spPr bwMode="auto">
          <a:xfrm>
            <a:off x="2401743" y="3239141"/>
            <a:ext cx="61095" cy="1200"/>
          </a:xfrm>
          <a:prstGeom prst="line">
            <a:avLst/>
          </a:prstGeom>
          <a:noFill/>
          <a:ln w="18000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600"/>
          </a:p>
        </p:txBody>
      </p:sp>
      <p:sp>
        <p:nvSpPr>
          <p:cNvPr id="9335" name="Text Box 119"/>
          <p:cNvSpPr txBox="1">
            <a:spLocks noChangeArrowheads="1"/>
          </p:cNvSpPr>
          <p:nvPr/>
        </p:nvSpPr>
        <p:spPr bwMode="auto">
          <a:xfrm>
            <a:off x="2432969" y="2895905"/>
            <a:ext cx="153419" cy="17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3872" rIns="73269" bIns="36635"/>
          <a:lstStyle/>
          <a:p>
            <a:r>
              <a:rPr lang="it-IT" sz="7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9336" name="Text Box 120"/>
          <p:cNvSpPr txBox="1">
            <a:spLocks noChangeArrowheads="1"/>
          </p:cNvSpPr>
          <p:nvPr/>
        </p:nvSpPr>
        <p:spPr bwMode="auto">
          <a:xfrm>
            <a:off x="308195" y="5443771"/>
            <a:ext cx="6778914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900"/>
              <a:t>CMS GEM Upgrade Workshop 20.05.2020 – Temp Monitor System for Phase 2 GEM Projects – M. Caponero</a:t>
            </a:r>
          </a:p>
        </p:txBody>
      </p:sp>
      <p:sp>
        <p:nvSpPr>
          <p:cNvPr id="9337" name="Text Box 121"/>
          <p:cNvSpPr txBox="1">
            <a:spLocks noChangeArrowheads="1"/>
          </p:cNvSpPr>
          <p:nvPr/>
        </p:nvSpPr>
        <p:spPr bwMode="auto">
          <a:xfrm>
            <a:off x="8068715" y="5443771"/>
            <a:ext cx="767091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fld id="{A4F85E3C-5E52-3641-8998-D6759BB46C05}" type="slidenum">
              <a:rPr lang="it-IT" sz="900"/>
              <a:pPr/>
              <a:t>30</a:t>
            </a:fld>
            <a:endParaRPr lang="it-IT" sz="900"/>
          </a:p>
        </p:txBody>
      </p:sp>
    </p:spTree>
    <p:extLst>
      <p:ext uri="{BB962C8B-B14F-4D97-AF65-F5344CB8AC3E}">
        <p14:creationId xmlns:p14="http://schemas.microsoft.com/office/powerpoint/2010/main" val="223018620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Freeform 1"/>
          <p:cNvSpPr>
            <a:spLocks noChangeArrowheads="1"/>
          </p:cNvSpPr>
          <p:nvPr/>
        </p:nvSpPr>
        <p:spPr bwMode="auto">
          <a:xfrm>
            <a:off x="4464064" y="4789704"/>
            <a:ext cx="1786712" cy="218423"/>
          </a:xfrm>
          <a:custGeom>
            <a:avLst/>
            <a:gdLst>
              <a:gd name="T0" fmla="*/ 5800 w 5801"/>
              <a:gd name="T1" fmla="*/ 800 h 801"/>
              <a:gd name="T2" fmla="*/ 0 w 5801"/>
              <a:gd name="T3" fmla="*/ 800 h 801"/>
              <a:gd name="T4" fmla="*/ 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5800" y="800"/>
                </a:moveTo>
                <a:lnTo>
                  <a:pt x="0" y="800"/>
                </a:lnTo>
                <a:lnTo>
                  <a:pt x="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08195" y="357638"/>
            <a:ext cx="8446150" cy="200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 b="1" dirty="0"/>
              <a:t>GE2/1 Temp Monitor System		</a:t>
            </a:r>
            <a:r>
              <a:rPr lang="en-GB" sz="1100" dirty="0"/>
              <a:t>(72 chambers in total; 2 layers of 18 chambers per yoke)</a:t>
            </a:r>
          </a:p>
          <a:p>
            <a:r>
              <a:rPr lang="en-GB" sz="1100" dirty="0"/>
              <a:t> 		4 FBGs per chamber: 1 FBG per module</a:t>
            </a:r>
          </a:p>
          <a:p>
            <a:r>
              <a:rPr lang="en-GB" sz="1100" dirty="0"/>
              <a:t>		The 4 FBGs are chained inside the chamber (</a:t>
            </a:r>
            <a:r>
              <a:rPr lang="en-GB" sz="1100" dirty="0" err="1">
                <a:solidFill>
                  <a:srgbClr val="2A6099"/>
                </a:solidFill>
              </a:rPr>
              <a:t>ChamberChain</a:t>
            </a:r>
            <a:r>
              <a:rPr lang="en-GB" sz="1100" dirty="0"/>
              <a:t>) </a:t>
            </a:r>
          </a:p>
          <a:p>
            <a:endParaRPr lang="en-GB" sz="1100" dirty="0"/>
          </a:p>
          <a:p>
            <a:r>
              <a:rPr lang="en-GB" sz="1100" u="sng" dirty="0"/>
              <a:t>SCHEMA ‘A’		</a:t>
            </a:r>
            <a:r>
              <a:rPr lang="en-GB" sz="1000" dirty="0"/>
              <a:t>Both ends of each </a:t>
            </a:r>
            <a:r>
              <a:rPr lang="en-GB" sz="1000" dirty="0" err="1">
                <a:solidFill>
                  <a:srgbClr val="2A6099"/>
                </a:solidFill>
              </a:rPr>
              <a:t>ChamberChain</a:t>
            </a:r>
            <a:r>
              <a:rPr lang="en-GB" sz="1000" dirty="0"/>
              <a:t> are routed to USC</a:t>
            </a:r>
          </a:p>
          <a:p>
            <a:r>
              <a:rPr lang="en-GB" sz="1000" dirty="0"/>
              <a:t>				In USC </a:t>
            </a:r>
            <a:r>
              <a:rPr lang="en-GB" sz="1000" dirty="0" err="1">
                <a:solidFill>
                  <a:srgbClr val="2A6099"/>
                </a:solidFill>
              </a:rPr>
              <a:t>ChamberChains</a:t>
            </a:r>
            <a:r>
              <a:rPr lang="en-GB" sz="1000" dirty="0"/>
              <a:t> are chained/time-multiplexed and routed to the FBG Interrogation System</a:t>
            </a:r>
          </a:p>
          <a:p>
            <a:r>
              <a:rPr lang="en-GB" sz="1000" dirty="0"/>
              <a:t>		</a:t>
            </a:r>
          </a:p>
          <a:p>
            <a:r>
              <a:rPr lang="en-GB" sz="1000" dirty="0"/>
              <a:t>		1 zip cable 2xf.o.		from	each chamber		36 zip cables to </a:t>
            </a:r>
            <a:r>
              <a:rPr lang="en-GB" sz="1000" dirty="0" smtClean="0"/>
              <a:t>X4J32,  </a:t>
            </a:r>
            <a:r>
              <a:rPr lang="en-GB" sz="1000" dirty="0"/>
              <a:t>36 zip cables to </a:t>
            </a:r>
            <a:r>
              <a:rPr lang="en-GB" sz="1000" dirty="0" smtClean="0"/>
              <a:t>X4V32</a:t>
            </a:r>
            <a:endParaRPr lang="en-GB" sz="1000" dirty="0"/>
          </a:p>
          <a:p>
            <a:r>
              <a:rPr lang="en-GB" sz="1000" dirty="0"/>
              <a:t>		1 cable 72xf.o.    	from	</a:t>
            </a:r>
            <a:r>
              <a:rPr lang="en-GB" sz="1000" dirty="0" smtClean="0"/>
              <a:t>X4J32</a:t>
            </a:r>
            <a:r>
              <a:rPr lang="en-GB" sz="1000" dirty="0"/>
              <a:t>			to the FOS Rack (UXC Ground Level)</a:t>
            </a:r>
          </a:p>
          <a:p>
            <a:r>
              <a:rPr lang="en-GB" sz="1000" dirty="0"/>
              <a:t>		1 cable 72xf.o.    	from	</a:t>
            </a:r>
            <a:r>
              <a:rPr lang="en-GB" sz="1000" dirty="0" smtClean="0"/>
              <a:t>X4V32</a:t>
            </a:r>
            <a:r>
              <a:rPr lang="en-GB" sz="1000" dirty="0"/>
              <a:t>			to the FOS Rack</a:t>
            </a:r>
          </a:p>
          <a:p>
            <a:r>
              <a:rPr lang="en-GB" sz="1000" dirty="0"/>
              <a:t>		1 cable 144xf.o. 	</a:t>
            </a:r>
            <a:r>
              <a:rPr lang="en-GB" sz="1000" dirty="0" smtClean="0"/>
              <a:t>from </a:t>
            </a:r>
            <a:r>
              <a:rPr lang="en-GB" sz="1000" dirty="0"/>
              <a:t>	FOS rack 		</a:t>
            </a:r>
            <a:r>
              <a:rPr lang="en-GB" sz="1000" dirty="0" smtClean="0"/>
              <a:t>to </a:t>
            </a:r>
            <a:r>
              <a:rPr lang="en-GB" sz="1000" dirty="0"/>
              <a:t>USC (</a:t>
            </a:r>
            <a:r>
              <a:rPr lang="en-GB" sz="1000" dirty="0" smtClean="0"/>
              <a:t>S2C18)</a:t>
            </a:r>
            <a:endParaRPr lang="en-GB" sz="1000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187097" y="4409263"/>
            <a:ext cx="430386" cy="380440"/>
          </a:xfrm>
          <a:prstGeom prst="rect">
            <a:avLst/>
          </a:prstGeom>
          <a:solidFill>
            <a:srgbClr val="BF0041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12292" name="Freeform 4"/>
          <p:cNvSpPr>
            <a:spLocks noChangeArrowheads="1"/>
          </p:cNvSpPr>
          <p:nvPr/>
        </p:nvSpPr>
        <p:spPr bwMode="auto">
          <a:xfrm>
            <a:off x="2525292" y="4789704"/>
            <a:ext cx="1786712" cy="218423"/>
          </a:xfrm>
          <a:custGeom>
            <a:avLst/>
            <a:gdLst>
              <a:gd name="T0" fmla="*/ 0 w 5801"/>
              <a:gd name="T1" fmla="*/ 800 h 801"/>
              <a:gd name="T2" fmla="*/ 5800 w 5801"/>
              <a:gd name="T3" fmla="*/ 800 h 801"/>
              <a:gd name="T4" fmla="*/ 580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0" y="800"/>
                </a:moveTo>
                <a:lnTo>
                  <a:pt x="5800" y="800"/>
                </a:lnTo>
                <a:lnTo>
                  <a:pt x="580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109096" y="4980523"/>
            <a:ext cx="61096" cy="540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955678" y="4490872"/>
            <a:ext cx="985678" cy="32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72xfo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140323" y="4654089"/>
            <a:ext cx="1357" cy="272429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187096" y="2885103"/>
            <a:ext cx="923225" cy="326434"/>
          </a:xfrm>
          <a:prstGeom prst="rect">
            <a:avLst/>
          </a:prstGeom>
          <a:solidFill>
            <a:srgbClr val="55308D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12297" name="Freeform 9"/>
          <p:cNvSpPr>
            <a:spLocks noChangeArrowheads="1"/>
          </p:cNvSpPr>
          <p:nvPr/>
        </p:nvSpPr>
        <p:spPr bwMode="auto">
          <a:xfrm>
            <a:off x="4310646" y="3211537"/>
            <a:ext cx="369290" cy="1197726"/>
          </a:xfrm>
          <a:custGeom>
            <a:avLst/>
            <a:gdLst>
              <a:gd name="T0" fmla="*/ 0 w 1201"/>
              <a:gd name="T1" fmla="*/ 4400 h 4401"/>
              <a:gd name="T2" fmla="*/ 0 w 1201"/>
              <a:gd name="T3" fmla="*/ 2400 h 4401"/>
              <a:gd name="T4" fmla="*/ 1200 w 1201"/>
              <a:gd name="T5" fmla="*/ 2400 h 4401"/>
              <a:gd name="T6" fmla="*/ 1200 w 1201"/>
              <a:gd name="T7" fmla="*/ 0 h 4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1" h="4401">
                <a:moveTo>
                  <a:pt x="0" y="4400"/>
                </a:moveTo>
                <a:lnTo>
                  <a:pt x="0" y="2400"/>
                </a:lnTo>
                <a:lnTo>
                  <a:pt x="1200" y="2400"/>
                </a:lnTo>
                <a:lnTo>
                  <a:pt x="1200" y="0"/>
                </a:lnTo>
              </a:path>
            </a:pathLst>
          </a:custGeom>
          <a:noFill/>
          <a:ln w="5724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2894582" y="3537971"/>
            <a:ext cx="5233871" cy="1201"/>
          </a:xfrm>
          <a:prstGeom prst="line">
            <a:avLst/>
          </a:prstGeom>
          <a:noFill/>
          <a:ln w="1008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4218324" y="3972418"/>
            <a:ext cx="153418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464064" y="4021622"/>
            <a:ext cx="893356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144xfo</a:t>
            </a: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4401610" y="4010821"/>
            <a:ext cx="31091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140323" y="3239141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400"/>
              <a:t>USC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140323" y="3565575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400"/>
              <a:t>UXC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599833" y="4409263"/>
            <a:ext cx="1003329" cy="45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FOS rack</a:t>
            </a:r>
          </a:p>
          <a:p>
            <a:r>
              <a:rPr lang="it-IT" sz="800"/>
              <a:t>(Ground level)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542065" y="5178544"/>
            <a:ext cx="1003329" cy="23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X4 (YE-1)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2502211" y="5178544"/>
            <a:ext cx="1003328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X4 (YE+1)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5172775" y="2919907"/>
            <a:ext cx="1003329" cy="58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FOS multiplexer and FBG Interrogator</a:t>
            </a:r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896071" y="5060931"/>
            <a:ext cx="61096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30386" y="5062131"/>
            <a:ext cx="492839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2xfo</a:t>
            </a:r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541716" y="5089735"/>
            <a:ext cx="308194" cy="120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grpSp>
        <p:nvGrpSpPr>
          <p:cNvPr id="12311" name="Group 23"/>
          <p:cNvGrpSpPr>
            <a:grpSpLocks/>
          </p:cNvGrpSpPr>
          <p:nvPr/>
        </p:nvGrpSpPr>
        <p:grpSpPr bwMode="auto">
          <a:xfrm>
            <a:off x="662550" y="3782797"/>
            <a:ext cx="1861385" cy="1604569"/>
            <a:chOff x="488" y="3152"/>
            <a:chExt cx="1371" cy="1337"/>
          </a:xfrm>
        </p:grpSpPr>
        <p:sp>
          <p:nvSpPr>
            <p:cNvPr id="12312" name="Oval 24"/>
            <p:cNvSpPr>
              <a:spLocks noChangeArrowheads="1"/>
            </p:cNvSpPr>
            <p:nvPr/>
          </p:nvSpPr>
          <p:spPr bwMode="auto">
            <a:xfrm>
              <a:off x="488" y="3379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313" name="Group 25"/>
            <p:cNvGrpSpPr>
              <a:grpSpLocks/>
            </p:cNvGrpSpPr>
            <p:nvPr/>
          </p:nvGrpSpPr>
          <p:grpSpPr bwMode="auto">
            <a:xfrm>
              <a:off x="488" y="3384"/>
              <a:ext cx="679" cy="669"/>
              <a:chOff x="488" y="3384"/>
              <a:chExt cx="679" cy="669"/>
            </a:xfrm>
          </p:grpSpPr>
          <p:sp>
            <p:nvSpPr>
              <p:cNvPr id="12314" name="Line 26"/>
              <p:cNvSpPr>
                <a:spLocks noChangeShapeType="1"/>
              </p:cNvSpPr>
              <p:nvPr/>
            </p:nvSpPr>
            <p:spPr bwMode="auto">
              <a:xfrm>
                <a:off x="488" y="3719"/>
                <a:ext cx="679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15" name="Line 27"/>
              <p:cNvSpPr>
                <a:spLocks noChangeShapeType="1"/>
              </p:cNvSpPr>
              <p:nvPr/>
            </p:nvSpPr>
            <p:spPr bwMode="auto">
              <a:xfrm flipV="1">
                <a:off x="508" y="3601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16" name="Line 28"/>
              <p:cNvSpPr>
                <a:spLocks noChangeShapeType="1"/>
              </p:cNvSpPr>
              <p:nvPr/>
            </p:nvSpPr>
            <p:spPr bwMode="auto">
              <a:xfrm flipV="1">
                <a:off x="567" y="3500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17" name="Line 29"/>
              <p:cNvSpPr>
                <a:spLocks noChangeShapeType="1"/>
              </p:cNvSpPr>
              <p:nvPr/>
            </p:nvSpPr>
            <p:spPr bwMode="auto">
              <a:xfrm flipV="1">
                <a:off x="658" y="3424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18" name="Line 30"/>
              <p:cNvSpPr>
                <a:spLocks noChangeShapeType="1"/>
              </p:cNvSpPr>
              <p:nvPr/>
            </p:nvSpPr>
            <p:spPr bwMode="auto">
              <a:xfrm flipV="1">
                <a:off x="769" y="3383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19" name="Line 31"/>
              <p:cNvSpPr>
                <a:spLocks noChangeShapeType="1"/>
              </p:cNvSpPr>
              <p:nvPr/>
            </p:nvSpPr>
            <p:spPr bwMode="auto">
              <a:xfrm flipH="1" flipV="1">
                <a:off x="768" y="3383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20" name="Line 32"/>
              <p:cNvSpPr>
                <a:spLocks noChangeShapeType="1"/>
              </p:cNvSpPr>
              <p:nvPr/>
            </p:nvSpPr>
            <p:spPr bwMode="auto">
              <a:xfrm flipH="1" flipV="1">
                <a:off x="657" y="3424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21" name="Line 33"/>
              <p:cNvSpPr>
                <a:spLocks noChangeShapeType="1"/>
              </p:cNvSpPr>
              <p:nvPr/>
            </p:nvSpPr>
            <p:spPr bwMode="auto">
              <a:xfrm flipH="1" flipV="1">
                <a:off x="507" y="3601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22" name="Line 34"/>
              <p:cNvSpPr>
                <a:spLocks noChangeShapeType="1"/>
              </p:cNvSpPr>
              <p:nvPr/>
            </p:nvSpPr>
            <p:spPr bwMode="auto">
              <a:xfrm flipH="1" flipV="1">
                <a:off x="566" y="3500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2323" name="Oval 35"/>
            <p:cNvSpPr>
              <a:spLocks noChangeArrowheads="1"/>
            </p:cNvSpPr>
            <p:nvPr/>
          </p:nvSpPr>
          <p:spPr bwMode="auto">
            <a:xfrm>
              <a:off x="714" y="3606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324" name="Group 36"/>
            <p:cNvGrpSpPr>
              <a:grpSpLocks/>
            </p:cNvGrpSpPr>
            <p:nvPr/>
          </p:nvGrpSpPr>
          <p:grpSpPr bwMode="auto">
            <a:xfrm>
              <a:off x="488" y="3220"/>
              <a:ext cx="1099" cy="951"/>
              <a:chOff x="488" y="3220"/>
              <a:chExt cx="1099" cy="951"/>
            </a:xfrm>
          </p:grpSpPr>
          <p:grpSp>
            <p:nvGrpSpPr>
              <p:cNvPr id="12325" name="Group 37"/>
              <p:cNvGrpSpPr>
                <a:grpSpLocks/>
              </p:cNvGrpSpPr>
              <p:nvPr/>
            </p:nvGrpSpPr>
            <p:grpSpPr bwMode="auto">
              <a:xfrm>
                <a:off x="488" y="3220"/>
                <a:ext cx="1099" cy="498"/>
                <a:chOff x="488" y="3220"/>
                <a:chExt cx="1099" cy="498"/>
              </a:xfrm>
            </p:grpSpPr>
            <p:sp>
              <p:nvSpPr>
                <p:cNvPr id="12326" name="Freeform 38"/>
                <p:cNvSpPr>
                  <a:spLocks noChangeArrowheads="1"/>
                </p:cNvSpPr>
                <p:nvPr/>
              </p:nvSpPr>
              <p:spPr bwMode="auto">
                <a:xfrm>
                  <a:off x="887" y="3334"/>
                  <a:ext cx="700" cy="50"/>
                </a:xfrm>
                <a:custGeom>
                  <a:avLst/>
                  <a:gdLst>
                    <a:gd name="T0" fmla="*/ 0 w 3091"/>
                    <a:gd name="T1" fmla="*/ 223 h 224"/>
                    <a:gd name="T2" fmla="*/ 0 w 3091"/>
                    <a:gd name="T3" fmla="*/ 0 h 224"/>
                    <a:gd name="T4" fmla="*/ 3090 w 3091"/>
                    <a:gd name="T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224">
                      <a:moveTo>
                        <a:pt x="0" y="223"/>
                      </a:moveTo>
                      <a:lnTo>
                        <a:pt x="0" y="0"/>
                      </a:lnTo>
                      <a:lnTo>
                        <a:pt x="309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27" name="Freeform 39"/>
                <p:cNvSpPr>
                  <a:spLocks noChangeArrowheads="1"/>
                </p:cNvSpPr>
                <p:nvPr/>
              </p:nvSpPr>
              <p:spPr bwMode="auto">
                <a:xfrm>
                  <a:off x="998" y="3356"/>
                  <a:ext cx="589" cy="67"/>
                </a:xfrm>
                <a:custGeom>
                  <a:avLst/>
                  <a:gdLst>
                    <a:gd name="T0" fmla="*/ 0 w 2601"/>
                    <a:gd name="T1" fmla="*/ 301 h 302"/>
                    <a:gd name="T2" fmla="*/ 0 w 2601"/>
                    <a:gd name="T3" fmla="*/ 0 h 302"/>
                    <a:gd name="T4" fmla="*/ 2600 w 2601"/>
                    <a:gd name="T5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302">
                      <a:moveTo>
                        <a:pt x="0" y="301"/>
                      </a:moveTo>
                      <a:lnTo>
                        <a:pt x="0" y="0"/>
                      </a:lnTo>
                      <a:lnTo>
                        <a:pt x="260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28" name="Freeform 40"/>
                <p:cNvSpPr>
                  <a:spLocks noChangeArrowheads="1"/>
                </p:cNvSpPr>
                <p:nvPr/>
              </p:nvSpPr>
              <p:spPr bwMode="auto">
                <a:xfrm>
                  <a:off x="1088" y="3379"/>
                  <a:ext cx="498" cy="121"/>
                </a:xfrm>
                <a:custGeom>
                  <a:avLst/>
                  <a:gdLst>
                    <a:gd name="T0" fmla="*/ 0 w 2202"/>
                    <a:gd name="T1" fmla="*/ 536 h 537"/>
                    <a:gd name="T2" fmla="*/ 1 w 2202"/>
                    <a:gd name="T3" fmla="*/ 0 h 537"/>
                    <a:gd name="T4" fmla="*/ 2201 w 2202"/>
                    <a:gd name="T5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537">
                      <a:moveTo>
                        <a:pt x="0" y="536"/>
                      </a:moveTo>
                      <a:lnTo>
                        <a:pt x="1" y="0"/>
                      </a:lnTo>
                      <a:lnTo>
                        <a:pt x="2201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29" name="Freeform 41"/>
                <p:cNvSpPr>
                  <a:spLocks noChangeArrowheads="1"/>
                </p:cNvSpPr>
                <p:nvPr/>
              </p:nvSpPr>
              <p:spPr bwMode="auto">
                <a:xfrm>
                  <a:off x="771" y="3311"/>
                  <a:ext cx="816" cy="72"/>
                </a:xfrm>
                <a:custGeom>
                  <a:avLst/>
                  <a:gdLst>
                    <a:gd name="T0" fmla="*/ 0 w 3601"/>
                    <a:gd name="T1" fmla="*/ 323 h 324"/>
                    <a:gd name="T2" fmla="*/ 0 w 3601"/>
                    <a:gd name="T3" fmla="*/ 0 h 324"/>
                    <a:gd name="T4" fmla="*/ 3600 w 3601"/>
                    <a:gd name="T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01" h="324">
                      <a:moveTo>
                        <a:pt x="0" y="323"/>
                      </a:moveTo>
                      <a:lnTo>
                        <a:pt x="0" y="0"/>
                      </a:lnTo>
                      <a:lnTo>
                        <a:pt x="360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0" name="Freeform 42"/>
                <p:cNvSpPr>
                  <a:spLocks noChangeArrowheads="1"/>
                </p:cNvSpPr>
                <p:nvPr/>
              </p:nvSpPr>
              <p:spPr bwMode="auto">
                <a:xfrm>
                  <a:off x="658" y="3288"/>
                  <a:ext cx="929" cy="136"/>
                </a:xfrm>
                <a:custGeom>
                  <a:avLst/>
                  <a:gdLst>
                    <a:gd name="T0" fmla="*/ 0 w 4101"/>
                    <a:gd name="T1" fmla="*/ 601 h 602"/>
                    <a:gd name="T2" fmla="*/ 0 w 4101"/>
                    <a:gd name="T3" fmla="*/ 0 h 602"/>
                    <a:gd name="T4" fmla="*/ 4100 w 4101"/>
                    <a:gd name="T5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1" h="602">
                      <a:moveTo>
                        <a:pt x="0" y="601"/>
                      </a:moveTo>
                      <a:lnTo>
                        <a:pt x="0" y="0"/>
                      </a:lnTo>
                      <a:lnTo>
                        <a:pt x="410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1" name="Freeform 43"/>
                <p:cNvSpPr>
                  <a:spLocks noChangeArrowheads="1"/>
                </p:cNvSpPr>
                <p:nvPr/>
              </p:nvSpPr>
              <p:spPr bwMode="auto">
                <a:xfrm>
                  <a:off x="567" y="3266"/>
                  <a:ext cx="1019" cy="234"/>
                </a:xfrm>
                <a:custGeom>
                  <a:avLst/>
                  <a:gdLst>
                    <a:gd name="T0" fmla="*/ 0 w 4500"/>
                    <a:gd name="T1" fmla="*/ 1036 h 1037"/>
                    <a:gd name="T2" fmla="*/ 0 w 4500"/>
                    <a:gd name="T3" fmla="*/ 0 h 1037"/>
                    <a:gd name="T4" fmla="*/ 4499 w 4500"/>
                    <a:gd name="T5" fmla="*/ 0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1037">
                      <a:moveTo>
                        <a:pt x="0" y="1036"/>
                      </a:moveTo>
                      <a:lnTo>
                        <a:pt x="0" y="0"/>
                      </a:lnTo>
                      <a:lnTo>
                        <a:pt x="4499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2" name="Freeform 44"/>
                <p:cNvSpPr>
                  <a:spLocks noChangeArrowheads="1"/>
                </p:cNvSpPr>
                <p:nvPr/>
              </p:nvSpPr>
              <p:spPr bwMode="auto">
                <a:xfrm>
                  <a:off x="488" y="3220"/>
                  <a:ext cx="1099" cy="498"/>
                </a:xfrm>
                <a:custGeom>
                  <a:avLst/>
                  <a:gdLst>
                    <a:gd name="T0" fmla="*/ 0 w 4851"/>
                    <a:gd name="T1" fmla="*/ 2200 h 2201"/>
                    <a:gd name="T2" fmla="*/ 0 w 4851"/>
                    <a:gd name="T3" fmla="*/ 0 h 2201"/>
                    <a:gd name="T4" fmla="*/ 4850 w 4851"/>
                    <a:gd name="T5" fmla="*/ 0 h 2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51" h="2201">
                      <a:moveTo>
                        <a:pt x="0" y="2200"/>
                      </a:moveTo>
                      <a:lnTo>
                        <a:pt x="0" y="0"/>
                      </a:lnTo>
                      <a:lnTo>
                        <a:pt x="485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3" name="Freeform 45"/>
                <p:cNvSpPr>
                  <a:spLocks noChangeArrowheads="1"/>
                </p:cNvSpPr>
                <p:nvPr/>
              </p:nvSpPr>
              <p:spPr bwMode="auto">
                <a:xfrm>
                  <a:off x="1147" y="3402"/>
                  <a:ext cx="439" cy="200"/>
                </a:xfrm>
                <a:custGeom>
                  <a:avLst/>
                  <a:gdLst>
                    <a:gd name="T0" fmla="*/ 0 w 1941"/>
                    <a:gd name="T1" fmla="*/ 887 h 888"/>
                    <a:gd name="T2" fmla="*/ 0 w 1941"/>
                    <a:gd name="T3" fmla="*/ 0 h 888"/>
                    <a:gd name="T4" fmla="*/ 1940 w 1941"/>
                    <a:gd name="T5" fmla="*/ 0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41" h="888">
                      <a:moveTo>
                        <a:pt x="0" y="887"/>
                      </a:moveTo>
                      <a:lnTo>
                        <a:pt x="0" y="0"/>
                      </a:lnTo>
                      <a:lnTo>
                        <a:pt x="1940" y="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4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508" y="3242"/>
                  <a:ext cx="0" cy="361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5" name="Line 47"/>
                <p:cNvSpPr>
                  <a:spLocks noChangeShapeType="1"/>
                </p:cNvSpPr>
                <p:nvPr/>
              </p:nvSpPr>
              <p:spPr bwMode="auto">
                <a:xfrm>
                  <a:off x="508" y="3243"/>
                  <a:ext cx="1078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2336" name="Group 48"/>
              <p:cNvGrpSpPr>
                <a:grpSpLocks/>
              </p:cNvGrpSpPr>
              <p:nvPr/>
            </p:nvGrpSpPr>
            <p:grpSpPr bwMode="auto">
              <a:xfrm>
                <a:off x="508" y="3719"/>
                <a:ext cx="1078" cy="453"/>
                <a:chOff x="508" y="3719"/>
                <a:chExt cx="1078" cy="453"/>
              </a:xfrm>
            </p:grpSpPr>
            <p:sp>
              <p:nvSpPr>
                <p:cNvPr id="12337" name="Freeform 49"/>
                <p:cNvSpPr>
                  <a:spLocks noChangeArrowheads="1"/>
                </p:cNvSpPr>
                <p:nvPr/>
              </p:nvSpPr>
              <p:spPr bwMode="auto">
                <a:xfrm>
                  <a:off x="998" y="4014"/>
                  <a:ext cx="589" cy="45"/>
                </a:xfrm>
                <a:custGeom>
                  <a:avLst/>
                  <a:gdLst>
                    <a:gd name="T0" fmla="*/ 0 w 2601"/>
                    <a:gd name="T1" fmla="*/ 0 h 202"/>
                    <a:gd name="T2" fmla="*/ 0 w 2601"/>
                    <a:gd name="T3" fmla="*/ 201 h 202"/>
                    <a:gd name="T4" fmla="*/ 2600 w 2601"/>
                    <a:gd name="T5" fmla="*/ 201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202">
                      <a:moveTo>
                        <a:pt x="0" y="0"/>
                      </a:moveTo>
                      <a:lnTo>
                        <a:pt x="0" y="201"/>
                      </a:lnTo>
                      <a:lnTo>
                        <a:pt x="2600" y="201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8" name="Freeform 50"/>
                <p:cNvSpPr>
                  <a:spLocks noChangeArrowheads="1"/>
                </p:cNvSpPr>
                <p:nvPr/>
              </p:nvSpPr>
              <p:spPr bwMode="auto">
                <a:xfrm>
                  <a:off x="1088" y="3938"/>
                  <a:ext cx="498" cy="98"/>
                </a:xfrm>
                <a:custGeom>
                  <a:avLst/>
                  <a:gdLst>
                    <a:gd name="T0" fmla="*/ 0 w 2202"/>
                    <a:gd name="T1" fmla="*/ 0 h 437"/>
                    <a:gd name="T2" fmla="*/ 1 w 2202"/>
                    <a:gd name="T3" fmla="*/ 436 h 437"/>
                    <a:gd name="T4" fmla="*/ 2201 w 2202"/>
                    <a:gd name="T5" fmla="*/ 436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437">
                      <a:moveTo>
                        <a:pt x="0" y="0"/>
                      </a:moveTo>
                      <a:lnTo>
                        <a:pt x="1" y="436"/>
                      </a:lnTo>
                      <a:lnTo>
                        <a:pt x="2201" y="4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39" name="Freeform 51"/>
                <p:cNvSpPr>
                  <a:spLocks noChangeArrowheads="1"/>
                </p:cNvSpPr>
                <p:nvPr/>
              </p:nvSpPr>
              <p:spPr bwMode="auto">
                <a:xfrm>
                  <a:off x="887" y="4054"/>
                  <a:ext cx="700" cy="27"/>
                </a:xfrm>
                <a:custGeom>
                  <a:avLst/>
                  <a:gdLst>
                    <a:gd name="T0" fmla="*/ 0 w 3091"/>
                    <a:gd name="T1" fmla="*/ 0 h 124"/>
                    <a:gd name="T2" fmla="*/ 0 w 3091"/>
                    <a:gd name="T3" fmla="*/ 123 h 124"/>
                    <a:gd name="T4" fmla="*/ 3090 w 3091"/>
                    <a:gd name="T5" fmla="*/ 123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124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3090" y="1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0" name="Freeform 52"/>
                <p:cNvSpPr>
                  <a:spLocks noChangeArrowheads="1"/>
                </p:cNvSpPr>
                <p:nvPr/>
              </p:nvSpPr>
              <p:spPr bwMode="auto">
                <a:xfrm>
                  <a:off x="769" y="4054"/>
                  <a:ext cx="818" cy="50"/>
                </a:xfrm>
                <a:custGeom>
                  <a:avLst/>
                  <a:gdLst>
                    <a:gd name="T0" fmla="*/ 0 w 3611"/>
                    <a:gd name="T1" fmla="*/ 0 h 224"/>
                    <a:gd name="T2" fmla="*/ 0 w 3611"/>
                    <a:gd name="T3" fmla="*/ 223 h 224"/>
                    <a:gd name="T4" fmla="*/ 3610 w 3611"/>
                    <a:gd name="T5" fmla="*/ 223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11" h="224">
                      <a:moveTo>
                        <a:pt x="0" y="0"/>
                      </a:moveTo>
                      <a:lnTo>
                        <a:pt x="0" y="223"/>
                      </a:lnTo>
                      <a:lnTo>
                        <a:pt x="3610" y="2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1" name="Freeform 53"/>
                <p:cNvSpPr>
                  <a:spLocks noChangeArrowheads="1"/>
                </p:cNvSpPr>
                <p:nvPr/>
              </p:nvSpPr>
              <p:spPr bwMode="auto">
                <a:xfrm>
                  <a:off x="567" y="3938"/>
                  <a:ext cx="1019" cy="211"/>
                </a:xfrm>
                <a:custGeom>
                  <a:avLst/>
                  <a:gdLst>
                    <a:gd name="T0" fmla="*/ 0 w 4500"/>
                    <a:gd name="T1" fmla="*/ 0 h 937"/>
                    <a:gd name="T2" fmla="*/ 0 w 4500"/>
                    <a:gd name="T3" fmla="*/ 936 h 937"/>
                    <a:gd name="T4" fmla="*/ 4499 w 4500"/>
                    <a:gd name="T5" fmla="*/ 936 h 9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937">
                      <a:moveTo>
                        <a:pt x="0" y="0"/>
                      </a:moveTo>
                      <a:lnTo>
                        <a:pt x="0" y="936"/>
                      </a:lnTo>
                      <a:lnTo>
                        <a:pt x="4499" y="9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2" name="Freeform 54"/>
                <p:cNvSpPr>
                  <a:spLocks noChangeArrowheads="1"/>
                </p:cNvSpPr>
                <p:nvPr/>
              </p:nvSpPr>
              <p:spPr bwMode="auto">
                <a:xfrm>
                  <a:off x="508" y="3835"/>
                  <a:ext cx="1079" cy="336"/>
                </a:xfrm>
                <a:custGeom>
                  <a:avLst/>
                  <a:gdLst>
                    <a:gd name="T0" fmla="*/ 0 w 4761"/>
                    <a:gd name="T1" fmla="*/ 0 h 1488"/>
                    <a:gd name="T2" fmla="*/ 10 w 4761"/>
                    <a:gd name="T3" fmla="*/ 1487 h 1488"/>
                    <a:gd name="T4" fmla="*/ 4760 w 4761"/>
                    <a:gd name="T5" fmla="*/ 1487 h 1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61" h="1488">
                      <a:moveTo>
                        <a:pt x="0" y="0"/>
                      </a:moveTo>
                      <a:lnTo>
                        <a:pt x="10" y="1487"/>
                      </a:lnTo>
                      <a:lnTo>
                        <a:pt x="4760" y="1487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3" name="Freeform 55"/>
                <p:cNvSpPr>
                  <a:spLocks noChangeArrowheads="1"/>
                </p:cNvSpPr>
                <p:nvPr/>
              </p:nvSpPr>
              <p:spPr bwMode="auto">
                <a:xfrm>
                  <a:off x="1168" y="3719"/>
                  <a:ext cx="419" cy="271"/>
                </a:xfrm>
                <a:custGeom>
                  <a:avLst/>
                  <a:gdLst>
                    <a:gd name="T0" fmla="*/ 0 w 1851"/>
                    <a:gd name="T1" fmla="*/ 0 h 1201"/>
                    <a:gd name="T2" fmla="*/ 0 w 1851"/>
                    <a:gd name="T3" fmla="*/ 1200 h 1201"/>
                    <a:gd name="T4" fmla="*/ 1850 w 1851"/>
                    <a:gd name="T5" fmla="*/ 1200 h 1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51" h="1201">
                      <a:moveTo>
                        <a:pt x="0" y="0"/>
                      </a:moveTo>
                      <a:lnTo>
                        <a:pt x="0" y="1200"/>
                      </a:lnTo>
                      <a:lnTo>
                        <a:pt x="1850" y="120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4" name="Line 56"/>
                <p:cNvSpPr>
                  <a:spLocks noChangeShapeType="1"/>
                </p:cNvSpPr>
                <p:nvPr/>
              </p:nvSpPr>
              <p:spPr bwMode="auto">
                <a:xfrm>
                  <a:off x="658" y="4014"/>
                  <a:ext cx="0" cy="113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5" name="Line 57"/>
                <p:cNvSpPr>
                  <a:spLocks noChangeShapeType="1"/>
                </p:cNvSpPr>
                <p:nvPr/>
              </p:nvSpPr>
              <p:spPr bwMode="auto">
                <a:xfrm>
                  <a:off x="658" y="4127"/>
                  <a:ext cx="929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6" name="Line 58"/>
                <p:cNvSpPr>
                  <a:spLocks noChangeShapeType="1"/>
                </p:cNvSpPr>
                <p:nvPr/>
              </p:nvSpPr>
              <p:spPr bwMode="auto">
                <a:xfrm>
                  <a:off x="1147" y="4014"/>
                  <a:ext cx="439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47" name="Line 59"/>
                <p:cNvSpPr>
                  <a:spLocks noChangeShapeType="1"/>
                </p:cNvSpPr>
                <p:nvPr/>
              </p:nvSpPr>
              <p:spPr bwMode="auto">
                <a:xfrm>
                  <a:off x="1147" y="3835"/>
                  <a:ext cx="0" cy="177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sp>
          <p:nvSpPr>
            <p:cNvPr id="12348" name="Oval 60"/>
            <p:cNvSpPr>
              <a:spLocks noChangeArrowheads="1"/>
            </p:cNvSpPr>
            <p:nvPr/>
          </p:nvSpPr>
          <p:spPr bwMode="auto">
            <a:xfrm>
              <a:off x="669" y="3583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349" name="Group 61"/>
            <p:cNvGrpSpPr>
              <a:grpSpLocks/>
            </p:cNvGrpSpPr>
            <p:nvPr/>
          </p:nvGrpSpPr>
          <p:grpSpPr bwMode="auto">
            <a:xfrm>
              <a:off x="669" y="3588"/>
              <a:ext cx="679" cy="669"/>
              <a:chOff x="669" y="3588"/>
              <a:chExt cx="679" cy="669"/>
            </a:xfrm>
          </p:grpSpPr>
          <p:sp>
            <p:nvSpPr>
              <p:cNvPr id="12350" name="Line 62"/>
              <p:cNvSpPr>
                <a:spLocks noChangeShapeType="1"/>
              </p:cNvSpPr>
              <p:nvPr/>
            </p:nvSpPr>
            <p:spPr bwMode="auto">
              <a:xfrm>
                <a:off x="669" y="3923"/>
                <a:ext cx="679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1" name="Line 63"/>
              <p:cNvSpPr>
                <a:spLocks noChangeShapeType="1"/>
              </p:cNvSpPr>
              <p:nvPr/>
            </p:nvSpPr>
            <p:spPr bwMode="auto">
              <a:xfrm flipV="1">
                <a:off x="689" y="3805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2" name="Line 64"/>
              <p:cNvSpPr>
                <a:spLocks noChangeShapeType="1"/>
              </p:cNvSpPr>
              <p:nvPr/>
            </p:nvSpPr>
            <p:spPr bwMode="auto">
              <a:xfrm flipV="1">
                <a:off x="749" y="3704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3" name="Line 65"/>
              <p:cNvSpPr>
                <a:spLocks noChangeShapeType="1"/>
              </p:cNvSpPr>
              <p:nvPr/>
            </p:nvSpPr>
            <p:spPr bwMode="auto">
              <a:xfrm flipV="1">
                <a:off x="839" y="3628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4" name="Line 66"/>
              <p:cNvSpPr>
                <a:spLocks noChangeShapeType="1"/>
              </p:cNvSpPr>
              <p:nvPr/>
            </p:nvSpPr>
            <p:spPr bwMode="auto">
              <a:xfrm flipV="1">
                <a:off x="950" y="3587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5" name="Line 67"/>
              <p:cNvSpPr>
                <a:spLocks noChangeShapeType="1"/>
              </p:cNvSpPr>
              <p:nvPr/>
            </p:nvSpPr>
            <p:spPr bwMode="auto">
              <a:xfrm flipH="1" flipV="1">
                <a:off x="949" y="3587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6" name="Line 68"/>
              <p:cNvSpPr>
                <a:spLocks noChangeShapeType="1"/>
              </p:cNvSpPr>
              <p:nvPr/>
            </p:nvSpPr>
            <p:spPr bwMode="auto">
              <a:xfrm flipH="1" flipV="1">
                <a:off x="838" y="3628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7" name="Line 69"/>
              <p:cNvSpPr>
                <a:spLocks noChangeShapeType="1"/>
              </p:cNvSpPr>
              <p:nvPr/>
            </p:nvSpPr>
            <p:spPr bwMode="auto">
              <a:xfrm flipH="1" flipV="1">
                <a:off x="689" y="3805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58" name="Line 70"/>
              <p:cNvSpPr>
                <a:spLocks noChangeShapeType="1"/>
              </p:cNvSpPr>
              <p:nvPr/>
            </p:nvSpPr>
            <p:spPr bwMode="auto">
              <a:xfrm flipH="1" flipV="1">
                <a:off x="748" y="3704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2359" name="Oval 71"/>
            <p:cNvSpPr>
              <a:spLocks noChangeArrowheads="1"/>
            </p:cNvSpPr>
            <p:nvPr/>
          </p:nvSpPr>
          <p:spPr bwMode="auto">
            <a:xfrm>
              <a:off x="896" y="3810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360" name="Group 72"/>
            <p:cNvGrpSpPr>
              <a:grpSpLocks/>
            </p:cNvGrpSpPr>
            <p:nvPr/>
          </p:nvGrpSpPr>
          <p:grpSpPr bwMode="auto">
            <a:xfrm>
              <a:off x="669" y="3424"/>
              <a:ext cx="1099" cy="498"/>
              <a:chOff x="669" y="3424"/>
              <a:chExt cx="1099" cy="498"/>
            </a:xfrm>
          </p:grpSpPr>
          <p:sp>
            <p:nvSpPr>
              <p:cNvPr id="12361" name="Freeform 73"/>
              <p:cNvSpPr>
                <a:spLocks noChangeArrowheads="1"/>
              </p:cNvSpPr>
              <p:nvPr/>
            </p:nvSpPr>
            <p:spPr bwMode="auto">
              <a:xfrm>
                <a:off x="1068" y="3538"/>
                <a:ext cx="700" cy="50"/>
              </a:xfrm>
              <a:custGeom>
                <a:avLst/>
                <a:gdLst>
                  <a:gd name="T0" fmla="*/ 0 w 3091"/>
                  <a:gd name="T1" fmla="*/ 223 h 224"/>
                  <a:gd name="T2" fmla="*/ 0 w 3091"/>
                  <a:gd name="T3" fmla="*/ 0 h 224"/>
                  <a:gd name="T4" fmla="*/ 3090 w 3091"/>
                  <a:gd name="T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224">
                    <a:moveTo>
                      <a:pt x="0" y="223"/>
                    </a:moveTo>
                    <a:lnTo>
                      <a:pt x="0" y="0"/>
                    </a:lnTo>
                    <a:lnTo>
                      <a:pt x="309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2" name="Freeform 74"/>
              <p:cNvSpPr>
                <a:spLocks noChangeArrowheads="1"/>
              </p:cNvSpPr>
              <p:nvPr/>
            </p:nvSpPr>
            <p:spPr bwMode="auto">
              <a:xfrm>
                <a:off x="1179" y="3560"/>
                <a:ext cx="589" cy="67"/>
              </a:xfrm>
              <a:custGeom>
                <a:avLst/>
                <a:gdLst>
                  <a:gd name="T0" fmla="*/ 0 w 2601"/>
                  <a:gd name="T1" fmla="*/ 301 h 302"/>
                  <a:gd name="T2" fmla="*/ 0 w 2601"/>
                  <a:gd name="T3" fmla="*/ 0 h 302"/>
                  <a:gd name="T4" fmla="*/ 2600 w 2601"/>
                  <a:gd name="T5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302">
                    <a:moveTo>
                      <a:pt x="0" y="301"/>
                    </a:moveTo>
                    <a:lnTo>
                      <a:pt x="0" y="0"/>
                    </a:lnTo>
                    <a:lnTo>
                      <a:pt x="260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3" name="Freeform 75"/>
              <p:cNvSpPr>
                <a:spLocks noChangeArrowheads="1"/>
              </p:cNvSpPr>
              <p:nvPr/>
            </p:nvSpPr>
            <p:spPr bwMode="auto">
              <a:xfrm>
                <a:off x="1270" y="3583"/>
                <a:ext cx="498" cy="121"/>
              </a:xfrm>
              <a:custGeom>
                <a:avLst/>
                <a:gdLst>
                  <a:gd name="T0" fmla="*/ 0 w 2202"/>
                  <a:gd name="T1" fmla="*/ 536 h 537"/>
                  <a:gd name="T2" fmla="*/ 1 w 2202"/>
                  <a:gd name="T3" fmla="*/ 0 h 537"/>
                  <a:gd name="T4" fmla="*/ 2201 w 2202"/>
                  <a:gd name="T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537">
                    <a:moveTo>
                      <a:pt x="0" y="536"/>
                    </a:moveTo>
                    <a:lnTo>
                      <a:pt x="1" y="0"/>
                    </a:lnTo>
                    <a:lnTo>
                      <a:pt x="2201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4" name="Freeform 76"/>
              <p:cNvSpPr>
                <a:spLocks noChangeArrowheads="1"/>
              </p:cNvSpPr>
              <p:nvPr/>
            </p:nvSpPr>
            <p:spPr bwMode="auto">
              <a:xfrm>
                <a:off x="952" y="3515"/>
                <a:ext cx="816" cy="72"/>
              </a:xfrm>
              <a:custGeom>
                <a:avLst/>
                <a:gdLst>
                  <a:gd name="T0" fmla="*/ 0 w 3601"/>
                  <a:gd name="T1" fmla="*/ 323 h 324"/>
                  <a:gd name="T2" fmla="*/ 0 w 3601"/>
                  <a:gd name="T3" fmla="*/ 0 h 324"/>
                  <a:gd name="T4" fmla="*/ 3600 w 3601"/>
                  <a:gd name="T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324">
                    <a:moveTo>
                      <a:pt x="0" y="323"/>
                    </a:moveTo>
                    <a:lnTo>
                      <a:pt x="0" y="0"/>
                    </a:lnTo>
                    <a:lnTo>
                      <a:pt x="360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5" name="Freeform 77"/>
              <p:cNvSpPr>
                <a:spLocks noChangeArrowheads="1"/>
              </p:cNvSpPr>
              <p:nvPr/>
            </p:nvSpPr>
            <p:spPr bwMode="auto">
              <a:xfrm>
                <a:off x="839" y="3492"/>
                <a:ext cx="929" cy="136"/>
              </a:xfrm>
              <a:custGeom>
                <a:avLst/>
                <a:gdLst>
                  <a:gd name="T0" fmla="*/ 0 w 4101"/>
                  <a:gd name="T1" fmla="*/ 601 h 602"/>
                  <a:gd name="T2" fmla="*/ 0 w 4101"/>
                  <a:gd name="T3" fmla="*/ 0 h 602"/>
                  <a:gd name="T4" fmla="*/ 4100 w 4101"/>
                  <a:gd name="T5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1" h="602">
                    <a:moveTo>
                      <a:pt x="0" y="601"/>
                    </a:moveTo>
                    <a:lnTo>
                      <a:pt x="0" y="0"/>
                    </a:lnTo>
                    <a:lnTo>
                      <a:pt x="410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6" name="Freeform 78"/>
              <p:cNvSpPr>
                <a:spLocks noChangeArrowheads="1"/>
              </p:cNvSpPr>
              <p:nvPr/>
            </p:nvSpPr>
            <p:spPr bwMode="auto">
              <a:xfrm>
                <a:off x="749" y="3470"/>
                <a:ext cx="1019" cy="234"/>
              </a:xfrm>
              <a:custGeom>
                <a:avLst/>
                <a:gdLst>
                  <a:gd name="T0" fmla="*/ 0 w 4500"/>
                  <a:gd name="T1" fmla="*/ 1036 h 1037"/>
                  <a:gd name="T2" fmla="*/ 0 w 4500"/>
                  <a:gd name="T3" fmla="*/ 0 h 1037"/>
                  <a:gd name="T4" fmla="*/ 4499 w 4500"/>
                  <a:gd name="T5" fmla="*/ 0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1037">
                    <a:moveTo>
                      <a:pt x="0" y="1036"/>
                    </a:moveTo>
                    <a:lnTo>
                      <a:pt x="0" y="0"/>
                    </a:lnTo>
                    <a:lnTo>
                      <a:pt x="4499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7" name="Freeform 79"/>
              <p:cNvSpPr>
                <a:spLocks noChangeArrowheads="1"/>
              </p:cNvSpPr>
              <p:nvPr/>
            </p:nvSpPr>
            <p:spPr bwMode="auto">
              <a:xfrm>
                <a:off x="669" y="3424"/>
                <a:ext cx="1099" cy="498"/>
              </a:xfrm>
              <a:custGeom>
                <a:avLst/>
                <a:gdLst>
                  <a:gd name="T0" fmla="*/ 0 w 4851"/>
                  <a:gd name="T1" fmla="*/ 2200 h 2201"/>
                  <a:gd name="T2" fmla="*/ 0 w 4851"/>
                  <a:gd name="T3" fmla="*/ 0 h 2201"/>
                  <a:gd name="T4" fmla="*/ 4850 w 4851"/>
                  <a:gd name="T5" fmla="*/ 0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201">
                    <a:moveTo>
                      <a:pt x="0" y="2200"/>
                    </a:moveTo>
                    <a:lnTo>
                      <a:pt x="0" y="0"/>
                    </a:lnTo>
                    <a:lnTo>
                      <a:pt x="485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8" name="Freeform 80"/>
              <p:cNvSpPr>
                <a:spLocks noChangeArrowheads="1"/>
              </p:cNvSpPr>
              <p:nvPr/>
            </p:nvSpPr>
            <p:spPr bwMode="auto">
              <a:xfrm>
                <a:off x="1329" y="3606"/>
                <a:ext cx="439" cy="200"/>
              </a:xfrm>
              <a:custGeom>
                <a:avLst/>
                <a:gdLst>
                  <a:gd name="T0" fmla="*/ 0 w 1941"/>
                  <a:gd name="T1" fmla="*/ 887 h 888"/>
                  <a:gd name="T2" fmla="*/ 0 w 1941"/>
                  <a:gd name="T3" fmla="*/ 0 h 888"/>
                  <a:gd name="T4" fmla="*/ 1940 w 1941"/>
                  <a:gd name="T5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1" h="888">
                    <a:moveTo>
                      <a:pt x="0" y="887"/>
                    </a:moveTo>
                    <a:lnTo>
                      <a:pt x="0" y="0"/>
                    </a:lnTo>
                    <a:lnTo>
                      <a:pt x="194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69" name="Line 81"/>
              <p:cNvSpPr>
                <a:spLocks noChangeShapeType="1"/>
              </p:cNvSpPr>
              <p:nvPr/>
            </p:nvSpPr>
            <p:spPr bwMode="auto">
              <a:xfrm flipV="1">
                <a:off x="689" y="3446"/>
                <a:ext cx="0" cy="361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0" name="Line 82"/>
              <p:cNvSpPr>
                <a:spLocks noChangeShapeType="1"/>
              </p:cNvSpPr>
              <p:nvPr/>
            </p:nvSpPr>
            <p:spPr bwMode="auto">
              <a:xfrm>
                <a:off x="689" y="3447"/>
                <a:ext cx="1078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12371" name="Group 83"/>
            <p:cNvGrpSpPr>
              <a:grpSpLocks/>
            </p:cNvGrpSpPr>
            <p:nvPr/>
          </p:nvGrpSpPr>
          <p:grpSpPr bwMode="auto">
            <a:xfrm>
              <a:off x="689" y="3923"/>
              <a:ext cx="1078" cy="453"/>
              <a:chOff x="689" y="3923"/>
              <a:chExt cx="1078" cy="453"/>
            </a:xfrm>
          </p:grpSpPr>
          <p:sp>
            <p:nvSpPr>
              <p:cNvPr id="12372" name="Freeform 84"/>
              <p:cNvSpPr>
                <a:spLocks noChangeArrowheads="1"/>
              </p:cNvSpPr>
              <p:nvPr/>
            </p:nvSpPr>
            <p:spPr bwMode="auto">
              <a:xfrm>
                <a:off x="1179" y="4218"/>
                <a:ext cx="589" cy="45"/>
              </a:xfrm>
              <a:custGeom>
                <a:avLst/>
                <a:gdLst>
                  <a:gd name="T0" fmla="*/ 0 w 2601"/>
                  <a:gd name="T1" fmla="*/ 0 h 202"/>
                  <a:gd name="T2" fmla="*/ 0 w 2601"/>
                  <a:gd name="T3" fmla="*/ 201 h 202"/>
                  <a:gd name="T4" fmla="*/ 2600 w 2601"/>
                  <a:gd name="T5" fmla="*/ 20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202">
                    <a:moveTo>
                      <a:pt x="0" y="0"/>
                    </a:moveTo>
                    <a:lnTo>
                      <a:pt x="0" y="201"/>
                    </a:lnTo>
                    <a:lnTo>
                      <a:pt x="2600" y="201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3" name="Freeform 85"/>
              <p:cNvSpPr>
                <a:spLocks noChangeArrowheads="1"/>
              </p:cNvSpPr>
              <p:nvPr/>
            </p:nvSpPr>
            <p:spPr bwMode="auto">
              <a:xfrm>
                <a:off x="1270" y="4142"/>
                <a:ext cx="498" cy="98"/>
              </a:xfrm>
              <a:custGeom>
                <a:avLst/>
                <a:gdLst>
                  <a:gd name="T0" fmla="*/ 0 w 2202"/>
                  <a:gd name="T1" fmla="*/ 0 h 437"/>
                  <a:gd name="T2" fmla="*/ 1 w 2202"/>
                  <a:gd name="T3" fmla="*/ 436 h 437"/>
                  <a:gd name="T4" fmla="*/ 2201 w 2202"/>
                  <a:gd name="T5" fmla="*/ 436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437">
                    <a:moveTo>
                      <a:pt x="0" y="0"/>
                    </a:moveTo>
                    <a:lnTo>
                      <a:pt x="1" y="436"/>
                    </a:lnTo>
                    <a:lnTo>
                      <a:pt x="2201" y="4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4" name="Freeform 86"/>
              <p:cNvSpPr>
                <a:spLocks noChangeArrowheads="1"/>
              </p:cNvSpPr>
              <p:nvPr/>
            </p:nvSpPr>
            <p:spPr bwMode="auto">
              <a:xfrm>
                <a:off x="1068" y="4258"/>
                <a:ext cx="700" cy="27"/>
              </a:xfrm>
              <a:custGeom>
                <a:avLst/>
                <a:gdLst>
                  <a:gd name="T0" fmla="*/ 0 w 3091"/>
                  <a:gd name="T1" fmla="*/ 0 h 124"/>
                  <a:gd name="T2" fmla="*/ 0 w 3091"/>
                  <a:gd name="T3" fmla="*/ 123 h 124"/>
                  <a:gd name="T4" fmla="*/ 3090 w 3091"/>
                  <a:gd name="T5" fmla="*/ 12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124">
                    <a:moveTo>
                      <a:pt x="0" y="0"/>
                    </a:moveTo>
                    <a:lnTo>
                      <a:pt x="0" y="123"/>
                    </a:lnTo>
                    <a:lnTo>
                      <a:pt x="3090" y="1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5" name="Freeform 87"/>
              <p:cNvSpPr>
                <a:spLocks noChangeArrowheads="1"/>
              </p:cNvSpPr>
              <p:nvPr/>
            </p:nvSpPr>
            <p:spPr bwMode="auto">
              <a:xfrm>
                <a:off x="950" y="4258"/>
                <a:ext cx="818" cy="50"/>
              </a:xfrm>
              <a:custGeom>
                <a:avLst/>
                <a:gdLst>
                  <a:gd name="T0" fmla="*/ 0 w 3611"/>
                  <a:gd name="T1" fmla="*/ 0 h 224"/>
                  <a:gd name="T2" fmla="*/ 0 w 3611"/>
                  <a:gd name="T3" fmla="*/ 223 h 224"/>
                  <a:gd name="T4" fmla="*/ 3610 w 3611"/>
                  <a:gd name="T5" fmla="*/ 22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1" h="224">
                    <a:moveTo>
                      <a:pt x="0" y="0"/>
                    </a:moveTo>
                    <a:lnTo>
                      <a:pt x="0" y="223"/>
                    </a:lnTo>
                    <a:lnTo>
                      <a:pt x="3610" y="2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6" name="Freeform 88"/>
              <p:cNvSpPr>
                <a:spLocks noChangeArrowheads="1"/>
              </p:cNvSpPr>
              <p:nvPr/>
            </p:nvSpPr>
            <p:spPr bwMode="auto">
              <a:xfrm>
                <a:off x="749" y="4142"/>
                <a:ext cx="1019" cy="211"/>
              </a:xfrm>
              <a:custGeom>
                <a:avLst/>
                <a:gdLst>
                  <a:gd name="T0" fmla="*/ 0 w 4500"/>
                  <a:gd name="T1" fmla="*/ 0 h 937"/>
                  <a:gd name="T2" fmla="*/ 0 w 4500"/>
                  <a:gd name="T3" fmla="*/ 936 h 937"/>
                  <a:gd name="T4" fmla="*/ 4499 w 4500"/>
                  <a:gd name="T5" fmla="*/ 936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937">
                    <a:moveTo>
                      <a:pt x="0" y="0"/>
                    </a:moveTo>
                    <a:lnTo>
                      <a:pt x="0" y="936"/>
                    </a:lnTo>
                    <a:lnTo>
                      <a:pt x="4499" y="9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7" name="Freeform 89"/>
              <p:cNvSpPr>
                <a:spLocks noChangeArrowheads="1"/>
              </p:cNvSpPr>
              <p:nvPr/>
            </p:nvSpPr>
            <p:spPr bwMode="auto">
              <a:xfrm>
                <a:off x="689" y="4039"/>
                <a:ext cx="1079" cy="336"/>
              </a:xfrm>
              <a:custGeom>
                <a:avLst/>
                <a:gdLst>
                  <a:gd name="T0" fmla="*/ 0 w 4761"/>
                  <a:gd name="T1" fmla="*/ 0 h 1488"/>
                  <a:gd name="T2" fmla="*/ 10 w 4761"/>
                  <a:gd name="T3" fmla="*/ 1487 h 1488"/>
                  <a:gd name="T4" fmla="*/ 4760 w 4761"/>
                  <a:gd name="T5" fmla="*/ 1487 h 1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1" h="1488">
                    <a:moveTo>
                      <a:pt x="0" y="0"/>
                    </a:moveTo>
                    <a:lnTo>
                      <a:pt x="10" y="1487"/>
                    </a:lnTo>
                    <a:lnTo>
                      <a:pt x="4760" y="1487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8" name="Freeform 90"/>
              <p:cNvSpPr>
                <a:spLocks noChangeArrowheads="1"/>
              </p:cNvSpPr>
              <p:nvPr/>
            </p:nvSpPr>
            <p:spPr bwMode="auto">
              <a:xfrm>
                <a:off x="1349" y="3923"/>
                <a:ext cx="419" cy="271"/>
              </a:xfrm>
              <a:custGeom>
                <a:avLst/>
                <a:gdLst>
                  <a:gd name="T0" fmla="*/ 0 w 1851"/>
                  <a:gd name="T1" fmla="*/ 0 h 1201"/>
                  <a:gd name="T2" fmla="*/ 0 w 1851"/>
                  <a:gd name="T3" fmla="*/ 1200 h 1201"/>
                  <a:gd name="T4" fmla="*/ 1850 w 1851"/>
                  <a:gd name="T5" fmla="*/ 1200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51" h="1201">
                    <a:moveTo>
                      <a:pt x="0" y="0"/>
                    </a:moveTo>
                    <a:lnTo>
                      <a:pt x="0" y="1200"/>
                    </a:lnTo>
                    <a:lnTo>
                      <a:pt x="1850" y="120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79" name="Line 91"/>
              <p:cNvSpPr>
                <a:spLocks noChangeShapeType="1"/>
              </p:cNvSpPr>
              <p:nvPr/>
            </p:nvSpPr>
            <p:spPr bwMode="auto">
              <a:xfrm>
                <a:off x="839" y="4218"/>
                <a:ext cx="0" cy="113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80" name="Line 92"/>
              <p:cNvSpPr>
                <a:spLocks noChangeShapeType="1"/>
              </p:cNvSpPr>
              <p:nvPr/>
            </p:nvSpPr>
            <p:spPr bwMode="auto">
              <a:xfrm>
                <a:off x="839" y="4331"/>
                <a:ext cx="929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81" name="Line 93"/>
              <p:cNvSpPr>
                <a:spLocks noChangeShapeType="1"/>
              </p:cNvSpPr>
              <p:nvPr/>
            </p:nvSpPr>
            <p:spPr bwMode="auto">
              <a:xfrm>
                <a:off x="1329" y="4218"/>
                <a:ext cx="439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82" name="Line 94"/>
              <p:cNvSpPr>
                <a:spLocks noChangeShapeType="1"/>
              </p:cNvSpPr>
              <p:nvPr/>
            </p:nvSpPr>
            <p:spPr bwMode="auto">
              <a:xfrm>
                <a:off x="1329" y="4039"/>
                <a:ext cx="0" cy="177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2383" name="Rectangle 95"/>
            <p:cNvSpPr>
              <a:spLocks noChangeArrowheads="1"/>
            </p:cNvSpPr>
            <p:nvPr/>
          </p:nvSpPr>
          <p:spPr bwMode="auto">
            <a:xfrm>
              <a:off x="1587" y="3152"/>
              <a:ext cx="271" cy="1337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2384" name="Group 96"/>
          <p:cNvGrpSpPr>
            <a:grpSpLocks/>
          </p:cNvGrpSpPr>
          <p:nvPr/>
        </p:nvGrpSpPr>
        <p:grpSpPr bwMode="auto">
          <a:xfrm>
            <a:off x="6234484" y="3782797"/>
            <a:ext cx="1861385" cy="1604569"/>
            <a:chOff x="4592" y="3152"/>
            <a:chExt cx="1371" cy="1337"/>
          </a:xfrm>
        </p:grpSpPr>
        <p:sp>
          <p:nvSpPr>
            <p:cNvPr id="12385" name="Oval 97"/>
            <p:cNvSpPr>
              <a:spLocks noChangeArrowheads="1"/>
            </p:cNvSpPr>
            <p:nvPr/>
          </p:nvSpPr>
          <p:spPr bwMode="auto">
            <a:xfrm flipH="1">
              <a:off x="5284" y="3379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386" name="Group 98"/>
            <p:cNvGrpSpPr>
              <a:grpSpLocks/>
            </p:cNvGrpSpPr>
            <p:nvPr/>
          </p:nvGrpSpPr>
          <p:grpSpPr bwMode="auto">
            <a:xfrm>
              <a:off x="5284" y="3384"/>
              <a:ext cx="679" cy="669"/>
              <a:chOff x="5284" y="3384"/>
              <a:chExt cx="679" cy="669"/>
            </a:xfrm>
          </p:grpSpPr>
          <p:sp>
            <p:nvSpPr>
              <p:cNvPr id="12387" name="Line 99"/>
              <p:cNvSpPr>
                <a:spLocks noChangeShapeType="1"/>
              </p:cNvSpPr>
              <p:nvPr/>
            </p:nvSpPr>
            <p:spPr bwMode="auto">
              <a:xfrm flipH="1">
                <a:off x="5283" y="3719"/>
                <a:ext cx="681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88" name="Line 100"/>
              <p:cNvSpPr>
                <a:spLocks noChangeShapeType="1"/>
              </p:cNvSpPr>
              <p:nvPr/>
            </p:nvSpPr>
            <p:spPr bwMode="auto">
              <a:xfrm flipH="1" flipV="1">
                <a:off x="5303" y="3601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89" name="Line 101"/>
              <p:cNvSpPr>
                <a:spLocks noChangeShapeType="1"/>
              </p:cNvSpPr>
              <p:nvPr/>
            </p:nvSpPr>
            <p:spPr bwMode="auto">
              <a:xfrm flipH="1" flipV="1">
                <a:off x="5362" y="3500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90" name="Line 102"/>
              <p:cNvSpPr>
                <a:spLocks noChangeShapeType="1"/>
              </p:cNvSpPr>
              <p:nvPr/>
            </p:nvSpPr>
            <p:spPr bwMode="auto">
              <a:xfrm flipH="1" flipV="1">
                <a:off x="5453" y="3424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91" name="Line 103"/>
              <p:cNvSpPr>
                <a:spLocks noChangeShapeType="1"/>
              </p:cNvSpPr>
              <p:nvPr/>
            </p:nvSpPr>
            <p:spPr bwMode="auto">
              <a:xfrm flipH="1" flipV="1">
                <a:off x="5564" y="3383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92" name="Line 104"/>
              <p:cNvSpPr>
                <a:spLocks noChangeShapeType="1"/>
              </p:cNvSpPr>
              <p:nvPr/>
            </p:nvSpPr>
            <p:spPr bwMode="auto">
              <a:xfrm flipV="1">
                <a:off x="5565" y="3383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93" name="Line 105"/>
              <p:cNvSpPr>
                <a:spLocks noChangeShapeType="1"/>
              </p:cNvSpPr>
              <p:nvPr/>
            </p:nvSpPr>
            <p:spPr bwMode="auto">
              <a:xfrm flipV="1">
                <a:off x="5454" y="3424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94" name="Line 106"/>
              <p:cNvSpPr>
                <a:spLocks noChangeShapeType="1"/>
              </p:cNvSpPr>
              <p:nvPr/>
            </p:nvSpPr>
            <p:spPr bwMode="auto">
              <a:xfrm flipV="1">
                <a:off x="5304" y="3601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395" name="Line 107"/>
              <p:cNvSpPr>
                <a:spLocks noChangeShapeType="1"/>
              </p:cNvSpPr>
              <p:nvPr/>
            </p:nvSpPr>
            <p:spPr bwMode="auto">
              <a:xfrm flipV="1">
                <a:off x="5363" y="3500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2396" name="Oval 108"/>
            <p:cNvSpPr>
              <a:spLocks noChangeArrowheads="1"/>
            </p:cNvSpPr>
            <p:nvPr/>
          </p:nvSpPr>
          <p:spPr bwMode="auto">
            <a:xfrm flipH="1">
              <a:off x="5511" y="3606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397" name="Group 109"/>
            <p:cNvGrpSpPr>
              <a:grpSpLocks/>
            </p:cNvGrpSpPr>
            <p:nvPr/>
          </p:nvGrpSpPr>
          <p:grpSpPr bwMode="auto">
            <a:xfrm>
              <a:off x="4864" y="3220"/>
              <a:ext cx="1099" cy="951"/>
              <a:chOff x="4864" y="3220"/>
              <a:chExt cx="1099" cy="951"/>
            </a:xfrm>
          </p:grpSpPr>
          <p:grpSp>
            <p:nvGrpSpPr>
              <p:cNvPr id="12398" name="Group 110"/>
              <p:cNvGrpSpPr>
                <a:grpSpLocks/>
              </p:cNvGrpSpPr>
              <p:nvPr/>
            </p:nvGrpSpPr>
            <p:grpSpPr bwMode="auto">
              <a:xfrm>
                <a:off x="4864" y="3220"/>
                <a:ext cx="1099" cy="498"/>
                <a:chOff x="4864" y="3220"/>
                <a:chExt cx="1099" cy="498"/>
              </a:xfrm>
            </p:grpSpPr>
            <p:sp>
              <p:nvSpPr>
                <p:cNvPr id="12399" name="Freeform 111"/>
                <p:cNvSpPr>
                  <a:spLocks noChangeArrowheads="1"/>
                </p:cNvSpPr>
                <p:nvPr/>
              </p:nvSpPr>
              <p:spPr bwMode="auto">
                <a:xfrm>
                  <a:off x="4864" y="3334"/>
                  <a:ext cx="700" cy="50"/>
                </a:xfrm>
                <a:custGeom>
                  <a:avLst/>
                  <a:gdLst>
                    <a:gd name="T0" fmla="*/ 3090 w 3091"/>
                    <a:gd name="T1" fmla="*/ 223 h 224"/>
                    <a:gd name="T2" fmla="*/ 3090 w 3091"/>
                    <a:gd name="T3" fmla="*/ 0 h 224"/>
                    <a:gd name="T4" fmla="*/ 0 w 3091"/>
                    <a:gd name="T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224">
                      <a:moveTo>
                        <a:pt x="3090" y="223"/>
                      </a:moveTo>
                      <a:lnTo>
                        <a:pt x="309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0" name="Freeform 112"/>
                <p:cNvSpPr>
                  <a:spLocks noChangeArrowheads="1"/>
                </p:cNvSpPr>
                <p:nvPr/>
              </p:nvSpPr>
              <p:spPr bwMode="auto">
                <a:xfrm>
                  <a:off x="4864" y="3356"/>
                  <a:ext cx="589" cy="67"/>
                </a:xfrm>
                <a:custGeom>
                  <a:avLst/>
                  <a:gdLst>
                    <a:gd name="T0" fmla="*/ 2600 w 2601"/>
                    <a:gd name="T1" fmla="*/ 301 h 302"/>
                    <a:gd name="T2" fmla="*/ 2600 w 2601"/>
                    <a:gd name="T3" fmla="*/ 0 h 302"/>
                    <a:gd name="T4" fmla="*/ 0 w 2601"/>
                    <a:gd name="T5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302">
                      <a:moveTo>
                        <a:pt x="2600" y="301"/>
                      </a:moveTo>
                      <a:lnTo>
                        <a:pt x="26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1" name="Freeform 113"/>
                <p:cNvSpPr>
                  <a:spLocks noChangeArrowheads="1"/>
                </p:cNvSpPr>
                <p:nvPr/>
              </p:nvSpPr>
              <p:spPr bwMode="auto">
                <a:xfrm>
                  <a:off x="4864" y="3379"/>
                  <a:ext cx="498" cy="121"/>
                </a:xfrm>
                <a:custGeom>
                  <a:avLst/>
                  <a:gdLst>
                    <a:gd name="T0" fmla="*/ 2201 w 2202"/>
                    <a:gd name="T1" fmla="*/ 536 h 537"/>
                    <a:gd name="T2" fmla="*/ 2200 w 2202"/>
                    <a:gd name="T3" fmla="*/ 0 h 537"/>
                    <a:gd name="T4" fmla="*/ 0 w 2202"/>
                    <a:gd name="T5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537">
                      <a:moveTo>
                        <a:pt x="2201" y="536"/>
                      </a:moveTo>
                      <a:lnTo>
                        <a:pt x="2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2" name="Freeform 114"/>
                <p:cNvSpPr>
                  <a:spLocks noChangeArrowheads="1"/>
                </p:cNvSpPr>
                <p:nvPr/>
              </p:nvSpPr>
              <p:spPr bwMode="auto">
                <a:xfrm>
                  <a:off x="4864" y="3311"/>
                  <a:ext cx="816" cy="72"/>
                </a:xfrm>
                <a:custGeom>
                  <a:avLst/>
                  <a:gdLst>
                    <a:gd name="T0" fmla="*/ 3600 w 3601"/>
                    <a:gd name="T1" fmla="*/ 323 h 324"/>
                    <a:gd name="T2" fmla="*/ 3600 w 3601"/>
                    <a:gd name="T3" fmla="*/ 0 h 324"/>
                    <a:gd name="T4" fmla="*/ 0 w 3601"/>
                    <a:gd name="T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01" h="324">
                      <a:moveTo>
                        <a:pt x="3600" y="323"/>
                      </a:moveTo>
                      <a:lnTo>
                        <a:pt x="36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3" name="Freeform 115"/>
                <p:cNvSpPr>
                  <a:spLocks noChangeArrowheads="1"/>
                </p:cNvSpPr>
                <p:nvPr/>
              </p:nvSpPr>
              <p:spPr bwMode="auto">
                <a:xfrm>
                  <a:off x="4864" y="3288"/>
                  <a:ext cx="929" cy="136"/>
                </a:xfrm>
                <a:custGeom>
                  <a:avLst/>
                  <a:gdLst>
                    <a:gd name="T0" fmla="*/ 4100 w 4101"/>
                    <a:gd name="T1" fmla="*/ 601 h 602"/>
                    <a:gd name="T2" fmla="*/ 4100 w 4101"/>
                    <a:gd name="T3" fmla="*/ 0 h 602"/>
                    <a:gd name="T4" fmla="*/ 0 w 4101"/>
                    <a:gd name="T5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1" h="602">
                      <a:moveTo>
                        <a:pt x="4100" y="601"/>
                      </a:moveTo>
                      <a:lnTo>
                        <a:pt x="41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4" name="Freeform 116"/>
                <p:cNvSpPr>
                  <a:spLocks noChangeArrowheads="1"/>
                </p:cNvSpPr>
                <p:nvPr/>
              </p:nvSpPr>
              <p:spPr bwMode="auto">
                <a:xfrm>
                  <a:off x="4864" y="3266"/>
                  <a:ext cx="1019" cy="234"/>
                </a:xfrm>
                <a:custGeom>
                  <a:avLst/>
                  <a:gdLst>
                    <a:gd name="T0" fmla="*/ 4499 w 4500"/>
                    <a:gd name="T1" fmla="*/ 1036 h 1037"/>
                    <a:gd name="T2" fmla="*/ 4499 w 4500"/>
                    <a:gd name="T3" fmla="*/ 0 h 1037"/>
                    <a:gd name="T4" fmla="*/ 0 w 4500"/>
                    <a:gd name="T5" fmla="*/ 0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1037">
                      <a:moveTo>
                        <a:pt x="4499" y="1036"/>
                      </a:moveTo>
                      <a:lnTo>
                        <a:pt x="449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5" name="Freeform 117"/>
                <p:cNvSpPr>
                  <a:spLocks noChangeArrowheads="1"/>
                </p:cNvSpPr>
                <p:nvPr/>
              </p:nvSpPr>
              <p:spPr bwMode="auto">
                <a:xfrm>
                  <a:off x="4864" y="3220"/>
                  <a:ext cx="1099" cy="498"/>
                </a:xfrm>
                <a:custGeom>
                  <a:avLst/>
                  <a:gdLst>
                    <a:gd name="T0" fmla="*/ 4850 w 4851"/>
                    <a:gd name="T1" fmla="*/ 2200 h 2201"/>
                    <a:gd name="T2" fmla="*/ 4850 w 4851"/>
                    <a:gd name="T3" fmla="*/ 0 h 2201"/>
                    <a:gd name="T4" fmla="*/ 0 w 4851"/>
                    <a:gd name="T5" fmla="*/ 0 h 2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51" h="2201">
                      <a:moveTo>
                        <a:pt x="4850" y="2200"/>
                      </a:moveTo>
                      <a:lnTo>
                        <a:pt x="485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6" name="Freeform 118"/>
                <p:cNvSpPr>
                  <a:spLocks noChangeArrowheads="1"/>
                </p:cNvSpPr>
                <p:nvPr/>
              </p:nvSpPr>
              <p:spPr bwMode="auto">
                <a:xfrm>
                  <a:off x="4864" y="3402"/>
                  <a:ext cx="439" cy="200"/>
                </a:xfrm>
                <a:custGeom>
                  <a:avLst/>
                  <a:gdLst>
                    <a:gd name="T0" fmla="*/ 1940 w 1941"/>
                    <a:gd name="T1" fmla="*/ 887 h 888"/>
                    <a:gd name="T2" fmla="*/ 1940 w 1941"/>
                    <a:gd name="T3" fmla="*/ 0 h 888"/>
                    <a:gd name="T4" fmla="*/ 0 w 1941"/>
                    <a:gd name="T5" fmla="*/ 0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41" h="888">
                      <a:moveTo>
                        <a:pt x="1940" y="887"/>
                      </a:moveTo>
                      <a:lnTo>
                        <a:pt x="194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7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5944" y="3242"/>
                  <a:ext cx="0" cy="361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08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4864" y="3243"/>
                  <a:ext cx="1080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2409" name="Group 121"/>
              <p:cNvGrpSpPr>
                <a:grpSpLocks/>
              </p:cNvGrpSpPr>
              <p:nvPr/>
            </p:nvGrpSpPr>
            <p:grpSpPr bwMode="auto">
              <a:xfrm>
                <a:off x="4864" y="3719"/>
                <a:ext cx="1078" cy="453"/>
                <a:chOff x="4864" y="3719"/>
                <a:chExt cx="1078" cy="453"/>
              </a:xfrm>
            </p:grpSpPr>
            <p:sp>
              <p:nvSpPr>
                <p:cNvPr id="12410" name="Freeform 122"/>
                <p:cNvSpPr>
                  <a:spLocks noChangeArrowheads="1"/>
                </p:cNvSpPr>
                <p:nvPr/>
              </p:nvSpPr>
              <p:spPr bwMode="auto">
                <a:xfrm>
                  <a:off x="4864" y="4014"/>
                  <a:ext cx="589" cy="45"/>
                </a:xfrm>
                <a:custGeom>
                  <a:avLst/>
                  <a:gdLst>
                    <a:gd name="T0" fmla="*/ 2600 w 2601"/>
                    <a:gd name="T1" fmla="*/ 0 h 202"/>
                    <a:gd name="T2" fmla="*/ 2600 w 2601"/>
                    <a:gd name="T3" fmla="*/ 201 h 202"/>
                    <a:gd name="T4" fmla="*/ 0 w 2601"/>
                    <a:gd name="T5" fmla="*/ 201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202">
                      <a:moveTo>
                        <a:pt x="2600" y="0"/>
                      </a:moveTo>
                      <a:lnTo>
                        <a:pt x="2600" y="201"/>
                      </a:lnTo>
                      <a:lnTo>
                        <a:pt x="0" y="201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1" name="Freeform 123"/>
                <p:cNvSpPr>
                  <a:spLocks noChangeArrowheads="1"/>
                </p:cNvSpPr>
                <p:nvPr/>
              </p:nvSpPr>
              <p:spPr bwMode="auto">
                <a:xfrm>
                  <a:off x="4864" y="3938"/>
                  <a:ext cx="498" cy="98"/>
                </a:xfrm>
                <a:custGeom>
                  <a:avLst/>
                  <a:gdLst>
                    <a:gd name="T0" fmla="*/ 2201 w 2202"/>
                    <a:gd name="T1" fmla="*/ 0 h 437"/>
                    <a:gd name="T2" fmla="*/ 2200 w 2202"/>
                    <a:gd name="T3" fmla="*/ 436 h 437"/>
                    <a:gd name="T4" fmla="*/ 0 w 2202"/>
                    <a:gd name="T5" fmla="*/ 436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437">
                      <a:moveTo>
                        <a:pt x="2201" y="0"/>
                      </a:moveTo>
                      <a:lnTo>
                        <a:pt x="2200" y="436"/>
                      </a:lnTo>
                      <a:lnTo>
                        <a:pt x="0" y="4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2" name="Freeform 124"/>
                <p:cNvSpPr>
                  <a:spLocks noChangeArrowheads="1"/>
                </p:cNvSpPr>
                <p:nvPr/>
              </p:nvSpPr>
              <p:spPr bwMode="auto">
                <a:xfrm>
                  <a:off x="4864" y="4054"/>
                  <a:ext cx="700" cy="27"/>
                </a:xfrm>
                <a:custGeom>
                  <a:avLst/>
                  <a:gdLst>
                    <a:gd name="T0" fmla="*/ 3090 w 3091"/>
                    <a:gd name="T1" fmla="*/ 0 h 124"/>
                    <a:gd name="T2" fmla="*/ 3090 w 3091"/>
                    <a:gd name="T3" fmla="*/ 123 h 124"/>
                    <a:gd name="T4" fmla="*/ 0 w 3091"/>
                    <a:gd name="T5" fmla="*/ 123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124">
                      <a:moveTo>
                        <a:pt x="3090" y="0"/>
                      </a:moveTo>
                      <a:lnTo>
                        <a:pt x="3090" y="123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3" name="Freeform 125"/>
                <p:cNvSpPr>
                  <a:spLocks noChangeArrowheads="1"/>
                </p:cNvSpPr>
                <p:nvPr/>
              </p:nvSpPr>
              <p:spPr bwMode="auto">
                <a:xfrm>
                  <a:off x="4864" y="4054"/>
                  <a:ext cx="818" cy="50"/>
                </a:xfrm>
                <a:custGeom>
                  <a:avLst/>
                  <a:gdLst>
                    <a:gd name="T0" fmla="*/ 3610 w 3611"/>
                    <a:gd name="T1" fmla="*/ 0 h 224"/>
                    <a:gd name="T2" fmla="*/ 3610 w 3611"/>
                    <a:gd name="T3" fmla="*/ 223 h 224"/>
                    <a:gd name="T4" fmla="*/ 0 w 3611"/>
                    <a:gd name="T5" fmla="*/ 223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11" h="224">
                      <a:moveTo>
                        <a:pt x="3610" y="0"/>
                      </a:moveTo>
                      <a:lnTo>
                        <a:pt x="3610" y="223"/>
                      </a:lnTo>
                      <a:lnTo>
                        <a:pt x="0" y="2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4" name="Freeform 126"/>
                <p:cNvSpPr>
                  <a:spLocks noChangeArrowheads="1"/>
                </p:cNvSpPr>
                <p:nvPr/>
              </p:nvSpPr>
              <p:spPr bwMode="auto">
                <a:xfrm>
                  <a:off x="4864" y="3938"/>
                  <a:ext cx="1019" cy="211"/>
                </a:xfrm>
                <a:custGeom>
                  <a:avLst/>
                  <a:gdLst>
                    <a:gd name="T0" fmla="*/ 4499 w 4500"/>
                    <a:gd name="T1" fmla="*/ 0 h 937"/>
                    <a:gd name="T2" fmla="*/ 4499 w 4500"/>
                    <a:gd name="T3" fmla="*/ 936 h 937"/>
                    <a:gd name="T4" fmla="*/ 0 w 4500"/>
                    <a:gd name="T5" fmla="*/ 936 h 9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937">
                      <a:moveTo>
                        <a:pt x="4499" y="0"/>
                      </a:moveTo>
                      <a:lnTo>
                        <a:pt x="4499" y="936"/>
                      </a:lnTo>
                      <a:lnTo>
                        <a:pt x="0" y="9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5" name="Freeform 127"/>
                <p:cNvSpPr>
                  <a:spLocks noChangeArrowheads="1"/>
                </p:cNvSpPr>
                <p:nvPr/>
              </p:nvSpPr>
              <p:spPr bwMode="auto">
                <a:xfrm>
                  <a:off x="4864" y="3835"/>
                  <a:ext cx="1079" cy="336"/>
                </a:xfrm>
                <a:custGeom>
                  <a:avLst/>
                  <a:gdLst>
                    <a:gd name="T0" fmla="*/ 4760 w 4761"/>
                    <a:gd name="T1" fmla="*/ 0 h 1488"/>
                    <a:gd name="T2" fmla="*/ 4750 w 4761"/>
                    <a:gd name="T3" fmla="*/ 1487 h 1488"/>
                    <a:gd name="T4" fmla="*/ 0 w 4761"/>
                    <a:gd name="T5" fmla="*/ 1487 h 1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61" h="1488">
                      <a:moveTo>
                        <a:pt x="4760" y="0"/>
                      </a:moveTo>
                      <a:lnTo>
                        <a:pt x="4750" y="1487"/>
                      </a:lnTo>
                      <a:lnTo>
                        <a:pt x="0" y="1487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6" name="Freeform 128"/>
                <p:cNvSpPr>
                  <a:spLocks noChangeArrowheads="1"/>
                </p:cNvSpPr>
                <p:nvPr/>
              </p:nvSpPr>
              <p:spPr bwMode="auto">
                <a:xfrm>
                  <a:off x="4864" y="3719"/>
                  <a:ext cx="419" cy="271"/>
                </a:xfrm>
                <a:custGeom>
                  <a:avLst/>
                  <a:gdLst>
                    <a:gd name="T0" fmla="*/ 1850 w 1851"/>
                    <a:gd name="T1" fmla="*/ 0 h 1201"/>
                    <a:gd name="T2" fmla="*/ 1850 w 1851"/>
                    <a:gd name="T3" fmla="*/ 1200 h 1201"/>
                    <a:gd name="T4" fmla="*/ 0 w 1851"/>
                    <a:gd name="T5" fmla="*/ 1200 h 1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51" h="1201">
                      <a:moveTo>
                        <a:pt x="1850" y="0"/>
                      </a:moveTo>
                      <a:lnTo>
                        <a:pt x="1850" y="1200"/>
                      </a:lnTo>
                      <a:lnTo>
                        <a:pt x="0" y="120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7" name="Line 129"/>
                <p:cNvSpPr>
                  <a:spLocks noChangeShapeType="1"/>
                </p:cNvSpPr>
                <p:nvPr/>
              </p:nvSpPr>
              <p:spPr bwMode="auto">
                <a:xfrm>
                  <a:off x="5794" y="4014"/>
                  <a:ext cx="0" cy="113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8" name="Line 130"/>
                <p:cNvSpPr>
                  <a:spLocks noChangeShapeType="1"/>
                </p:cNvSpPr>
                <p:nvPr/>
              </p:nvSpPr>
              <p:spPr bwMode="auto">
                <a:xfrm flipH="1">
                  <a:off x="4863" y="4127"/>
                  <a:ext cx="931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19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4863" y="4014"/>
                  <a:ext cx="441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20" name="Line 132"/>
                <p:cNvSpPr>
                  <a:spLocks noChangeShapeType="1"/>
                </p:cNvSpPr>
                <p:nvPr/>
              </p:nvSpPr>
              <p:spPr bwMode="auto">
                <a:xfrm>
                  <a:off x="5304" y="3835"/>
                  <a:ext cx="0" cy="177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sp>
          <p:nvSpPr>
            <p:cNvPr id="12421" name="Oval 133"/>
            <p:cNvSpPr>
              <a:spLocks noChangeArrowheads="1"/>
            </p:cNvSpPr>
            <p:nvPr/>
          </p:nvSpPr>
          <p:spPr bwMode="auto">
            <a:xfrm flipH="1">
              <a:off x="5102" y="3583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422" name="Group 134"/>
            <p:cNvGrpSpPr>
              <a:grpSpLocks/>
            </p:cNvGrpSpPr>
            <p:nvPr/>
          </p:nvGrpSpPr>
          <p:grpSpPr bwMode="auto">
            <a:xfrm>
              <a:off x="5102" y="3588"/>
              <a:ext cx="679" cy="669"/>
              <a:chOff x="5102" y="3588"/>
              <a:chExt cx="679" cy="669"/>
            </a:xfrm>
          </p:grpSpPr>
          <p:sp>
            <p:nvSpPr>
              <p:cNvPr id="12423" name="Line 135"/>
              <p:cNvSpPr>
                <a:spLocks noChangeShapeType="1"/>
              </p:cNvSpPr>
              <p:nvPr/>
            </p:nvSpPr>
            <p:spPr bwMode="auto">
              <a:xfrm flipH="1">
                <a:off x="5102" y="3923"/>
                <a:ext cx="681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24" name="Line 136"/>
              <p:cNvSpPr>
                <a:spLocks noChangeShapeType="1"/>
              </p:cNvSpPr>
              <p:nvPr/>
            </p:nvSpPr>
            <p:spPr bwMode="auto">
              <a:xfrm flipH="1" flipV="1">
                <a:off x="5122" y="3805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25" name="Line 137"/>
              <p:cNvSpPr>
                <a:spLocks noChangeShapeType="1"/>
              </p:cNvSpPr>
              <p:nvPr/>
            </p:nvSpPr>
            <p:spPr bwMode="auto">
              <a:xfrm flipH="1" flipV="1">
                <a:off x="5181" y="3704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26" name="Line 138"/>
              <p:cNvSpPr>
                <a:spLocks noChangeShapeType="1"/>
              </p:cNvSpPr>
              <p:nvPr/>
            </p:nvSpPr>
            <p:spPr bwMode="auto">
              <a:xfrm flipH="1" flipV="1">
                <a:off x="5272" y="3628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27" name="Line 139"/>
              <p:cNvSpPr>
                <a:spLocks noChangeShapeType="1"/>
              </p:cNvSpPr>
              <p:nvPr/>
            </p:nvSpPr>
            <p:spPr bwMode="auto">
              <a:xfrm flipH="1" flipV="1">
                <a:off x="5383" y="3587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28" name="Line 140"/>
              <p:cNvSpPr>
                <a:spLocks noChangeShapeType="1"/>
              </p:cNvSpPr>
              <p:nvPr/>
            </p:nvSpPr>
            <p:spPr bwMode="auto">
              <a:xfrm flipV="1">
                <a:off x="5384" y="3587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29" name="Line 141"/>
              <p:cNvSpPr>
                <a:spLocks noChangeShapeType="1"/>
              </p:cNvSpPr>
              <p:nvPr/>
            </p:nvSpPr>
            <p:spPr bwMode="auto">
              <a:xfrm flipV="1">
                <a:off x="5272" y="3628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0" name="Line 142"/>
              <p:cNvSpPr>
                <a:spLocks noChangeShapeType="1"/>
              </p:cNvSpPr>
              <p:nvPr/>
            </p:nvSpPr>
            <p:spPr bwMode="auto">
              <a:xfrm flipV="1">
                <a:off x="5123" y="3805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1" name="Line 143"/>
              <p:cNvSpPr>
                <a:spLocks noChangeShapeType="1"/>
              </p:cNvSpPr>
              <p:nvPr/>
            </p:nvSpPr>
            <p:spPr bwMode="auto">
              <a:xfrm flipV="1">
                <a:off x="5182" y="3704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2432" name="Oval 144"/>
            <p:cNvSpPr>
              <a:spLocks noChangeArrowheads="1"/>
            </p:cNvSpPr>
            <p:nvPr/>
          </p:nvSpPr>
          <p:spPr bwMode="auto">
            <a:xfrm flipH="1">
              <a:off x="5329" y="3810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433" name="Group 145"/>
            <p:cNvGrpSpPr>
              <a:grpSpLocks/>
            </p:cNvGrpSpPr>
            <p:nvPr/>
          </p:nvGrpSpPr>
          <p:grpSpPr bwMode="auto">
            <a:xfrm>
              <a:off x="4683" y="3424"/>
              <a:ext cx="1099" cy="498"/>
              <a:chOff x="4683" y="3424"/>
              <a:chExt cx="1099" cy="498"/>
            </a:xfrm>
          </p:grpSpPr>
          <p:sp>
            <p:nvSpPr>
              <p:cNvPr id="12434" name="Freeform 146"/>
              <p:cNvSpPr>
                <a:spLocks noChangeArrowheads="1"/>
              </p:cNvSpPr>
              <p:nvPr/>
            </p:nvSpPr>
            <p:spPr bwMode="auto">
              <a:xfrm>
                <a:off x="4683" y="3538"/>
                <a:ext cx="700" cy="50"/>
              </a:xfrm>
              <a:custGeom>
                <a:avLst/>
                <a:gdLst>
                  <a:gd name="T0" fmla="*/ 3090 w 3091"/>
                  <a:gd name="T1" fmla="*/ 223 h 224"/>
                  <a:gd name="T2" fmla="*/ 3090 w 3091"/>
                  <a:gd name="T3" fmla="*/ 0 h 224"/>
                  <a:gd name="T4" fmla="*/ 0 w 3091"/>
                  <a:gd name="T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224">
                    <a:moveTo>
                      <a:pt x="3090" y="223"/>
                    </a:moveTo>
                    <a:lnTo>
                      <a:pt x="309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5" name="Freeform 147"/>
              <p:cNvSpPr>
                <a:spLocks noChangeArrowheads="1"/>
              </p:cNvSpPr>
              <p:nvPr/>
            </p:nvSpPr>
            <p:spPr bwMode="auto">
              <a:xfrm>
                <a:off x="4683" y="3560"/>
                <a:ext cx="589" cy="67"/>
              </a:xfrm>
              <a:custGeom>
                <a:avLst/>
                <a:gdLst>
                  <a:gd name="T0" fmla="*/ 2600 w 2601"/>
                  <a:gd name="T1" fmla="*/ 301 h 302"/>
                  <a:gd name="T2" fmla="*/ 2600 w 2601"/>
                  <a:gd name="T3" fmla="*/ 0 h 302"/>
                  <a:gd name="T4" fmla="*/ 0 w 2601"/>
                  <a:gd name="T5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302">
                    <a:moveTo>
                      <a:pt x="2600" y="301"/>
                    </a:moveTo>
                    <a:lnTo>
                      <a:pt x="2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6" name="Freeform 148"/>
              <p:cNvSpPr>
                <a:spLocks noChangeArrowheads="1"/>
              </p:cNvSpPr>
              <p:nvPr/>
            </p:nvSpPr>
            <p:spPr bwMode="auto">
              <a:xfrm>
                <a:off x="4683" y="3583"/>
                <a:ext cx="498" cy="121"/>
              </a:xfrm>
              <a:custGeom>
                <a:avLst/>
                <a:gdLst>
                  <a:gd name="T0" fmla="*/ 2201 w 2202"/>
                  <a:gd name="T1" fmla="*/ 536 h 537"/>
                  <a:gd name="T2" fmla="*/ 2200 w 2202"/>
                  <a:gd name="T3" fmla="*/ 0 h 537"/>
                  <a:gd name="T4" fmla="*/ 0 w 2202"/>
                  <a:gd name="T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537">
                    <a:moveTo>
                      <a:pt x="2201" y="536"/>
                    </a:moveTo>
                    <a:lnTo>
                      <a:pt x="22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7" name="Freeform 149"/>
              <p:cNvSpPr>
                <a:spLocks noChangeArrowheads="1"/>
              </p:cNvSpPr>
              <p:nvPr/>
            </p:nvSpPr>
            <p:spPr bwMode="auto">
              <a:xfrm>
                <a:off x="4683" y="3515"/>
                <a:ext cx="816" cy="72"/>
              </a:xfrm>
              <a:custGeom>
                <a:avLst/>
                <a:gdLst>
                  <a:gd name="T0" fmla="*/ 3600 w 3601"/>
                  <a:gd name="T1" fmla="*/ 323 h 324"/>
                  <a:gd name="T2" fmla="*/ 3600 w 3601"/>
                  <a:gd name="T3" fmla="*/ 0 h 324"/>
                  <a:gd name="T4" fmla="*/ 0 w 3601"/>
                  <a:gd name="T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324">
                    <a:moveTo>
                      <a:pt x="3600" y="323"/>
                    </a:moveTo>
                    <a:lnTo>
                      <a:pt x="3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8" name="Freeform 150"/>
              <p:cNvSpPr>
                <a:spLocks noChangeArrowheads="1"/>
              </p:cNvSpPr>
              <p:nvPr/>
            </p:nvSpPr>
            <p:spPr bwMode="auto">
              <a:xfrm>
                <a:off x="4683" y="3492"/>
                <a:ext cx="929" cy="136"/>
              </a:xfrm>
              <a:custGeom>
                <a:avLst/>
                <a:gdLst>
                  <a:gd name="T0" fmla="*/ 4100 w 4101"/>
                  <a:gd name="T1" fmla="*/ 601 h 602"/>
                  <a:gd name="T2" fmla="*/ 4100 w 4101"/>
                  <a:gd name="T3" fmla="*/ 0 h 602"/>
                  <a:gd name="T4" fmla="*/ 0 w 4101"/>
                  <a:gd name="T5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1" h="602">
                    <a:moveTo>
                      <a:pt x="4100" y="601"/>
                    </a:moveTo>
                    <a:lnTo>
                      <a:pt x="41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39" name="Freeform 151"/>
              <p:cNvSpPr>
                <a:spLocks noChangeArrowheads="1"/>
              </p:cNvSpPr>
              <p:nvPr/>
            </p:nvSpPr>
            <p:spPr bwMode="auto">
              <a:xfrm>
                <a:off x="4683" y="3470"/>
                <a:ext cx="1019" cy="234"/>
              </a:xfrm>
              <a:custGeom>
                <a:avLst/>
                <a:gdLst>
                  <a:gd name="T0" fmla="*/ 4499 w 4500"/>
                  <a:gd name="T1" fmla="*/ 1036 h 1037"/>
                  <a:gd name="T2" fmla="*/ 4499 w 4500"/>
                  <a:gd name="T3" fmla="*/ 0 h 1037"/>
                  <a:gd name="T4" fmla="*/ 0 w 4500"/>
                  <a:gd name="T5" fmla="*/ 0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1037">
                    <a:moveTo>
                      <a:pt x="4499" y="1036"/>
                    </a:moveTo>
                    <a:lnTo>
                      <a:pt x="4499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0" name="Freeform 152"/>
              <p:cNvSpPr>
                <a:spLocks noChangeArrowheads="1"/>
              </p:cNvSpPr>
              <p:nvPr/>
            </p:nvSpPr>
            <p:spPr bwMode="auto">
              <a:xfrm>
                <a:off x="4683" y="3424"/>
                <a:ext cx="1099" cy="498"/>
              </a:xfrm>
              <a:custGeom>
                <a:avLst/>
                <a:gdLst>
                  <a:gd name="T0" fmla="*/ 4850 w 4851"/>
                  <a:gd name="T1" fmla="*/ 2200 h 2201"/>
                  <a:gd name="T2" fmla="*/ 4850 w 4851"/>
                  <a:gd name="T3" fmla="*/ 0 h 2201"/>
                  <a:gd name="T4" fmla="*/ 0 w 4851"/>
                  <a:gd name="T5" fmla="*/ 0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201">
                    <a:moveTo>
                      <a:pt x="4850" y="2200"/>
                    </a:moveTo>
                    <a:lnTo>
                      <a:pt x="485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1" name="Freeform 153"/>
              <p:cNvSpPr>
                <a:spLocks noChangeArrowheads="1"/>
              </p:cNvSpPr>
              <p:nvPr/>
            </p:nvSpPr>
            <p:spPr bwMode="auto">
              <a:xfrm>
                <a:off x="4683" y="3606"/>
                <a:ext cx="439" cy="200"/>
              </a:xfrm>
              <a:custGeom>
                <a:avLst/>
                <a:gdLst>
                  <a:gd name="T0" fmla="*/ 1940 w 1941"/>
                  <a:gd name="T1" fmla="*/ 887 h 888"/>
                  <a:gd name="T2" fmla="*/ 1940 w 1941"/>
                  <a:gd name="T3" fmla="*/ 0 h 888"/>
                  <a:gd name="T4" fmla="*/ 0 w 1941"/>
                  <a:gd name="T5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1" h="888">
                    <a:moveTo>
                      <a:pt x="1940" y="887"/>
                    </a:moveTo>
                    <a:lnTo>
                      <a:pt x="194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2" name="Line 154"/>
              <p:cNvSpPr>
                <a:spLocks noChangeShapeType="1"/>
              </p:cNvSpPr>
              <p:nvPr/>
            </p:nvSpPr>
            <p:spPr bwMode="auto">
              <a:xfrm flipV="1">
                <a:off x="5762" y="3446"/>
                <a:ext cx="0" cy="361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3" name="Line 155"/>
              <p:cNvSpPr>
                <a:spLocks noChangeShapeType="1"/>
              </p:cNvSpPr>
              <p:nvPr/>
            </p:nvSpPr>
            <p:spPr bwMode="auto">
              <a:xfrm flipH="1">
                <a:off x="4682" y="3447"/>
                <a:ext cx="1080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12444" name="Group 156"/>
            <p:cNvGrpSpPr>
              <a:grpSpLocks/>
            </p:cNvGrpSpPr>
            <p:nvPr/>
          </p:nvGrpSpPr>
          <p:grpSpPr bwMode="auto">
            <a:xfrm>
              <a:off x="4683" y="3923"/>
              <a:ext cx="1078" cy="453"/>
              <a:chOff x="4683" y="3923"/>
              <a:chExt cx="1078" cy="453"/>
            </a:xfrm>
          </p:grpSpPr>
          <p:sp>
            <p:nvSpPr>
              <p:cNvPr id="12445" name="Freeform 157"/>
              <p:cNvSpPr>
                <a:spLocks noChangeArrowheads="1"/>
              </p:cNvSpPr>
              <p:nvPr/>
            </p:nvSpPr>
            <p:spPr bwMode="auto">
              <a:xfrm>
                <a:off x="4683" y="4218"/>
                <a:ext cx="589" cy="45"/>
              </a:xfrm>
              <a:custGeom>
                <a:avLst/>
                <a:gdLst>
                  <a:gd name="T0" fmla="*/ 2600 w 2601"/>
                  <a:gd name="T1" fmla="*/ 0 h 202"/>
                  <a:gd name="T2" fmla="*/ 2600 w 2601"/>
                  <a:gd name="T3" fmla="*/ 201 h 202"/>
                  <a:gd name="T4" fmla="*/ 0 w 2601"/>
                  <a:gd name="T5" fmla="*/ 20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202">
                    <a:moveTo>
                      <a:pt x="2600" y="0"/>
                    </a:moveTo>
                    <a:lnTo>
                      <a:pt x="2600" y="201"/>
                    </a:lnTo>
                    <a:lnTo>
                      <a:pt x="0" y="201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6" name="Freeform 158"/>
              <p:cNvSpPr>
                <a:spLocks noChangeArrowheads="1"/>
              </p:cNvSpPr>
              <p:nvPr/>
            </p:nvSpPr>
            <p:spPr bwMode="auto">
              <a:xfrm>
                <a:off x="4683" y="4142"/>
                <a:ext cx="498" cy="98"/>
              </a:xfrm>
              <a:custGeom>
                <a:avLst/>
                <a:gdLst>
                  <a:gd name="T0" fmla="*/ 2201 w 2202"/>
                  <a:gd name="T1" fmla="*/ 0 h 437"/>
                  <a:gd name="T2" fmla="*/ 2200 w 2202"/>
                  <a:gd name="T3" fmla="*/ 436 h 437"/>
                  <a:gd name="T4" fmla="*/ 0 w 2202"/>
                  <a:gd name="T5" fmla="*/ 436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437">
                    <a:moveTo>
                      <a:pt x="2201" y="0"/>
                    </a:moveTo>
                    <a:lnTo>
                      <a:pt x="2200" y="436"/>
                    </a:lnTo>
                    <a:lnTo>
                      <a:pt x="0" y="4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7" name="Freeform 159"/>
              <p:cNvSpPr>
                <a:spLocks noChangeArrowheads="1"/>
              </p:cNvSpPr>
              <p:nvPr/>
            </p:nvSpPr>
            <p:spPr bwMode="auto">
              <a:xfrm>
                <a:off x="4683" y="4258"/>
                <a:ext cx="700" cy="27"/>
              </a:xfrm>
              <a:custGeom>
                <a:avLst/>
                <a:gdLst>
                  <a:gd name="T0" fmla="*/ 3090 w 3091"/>
                  <a:gd name="T1" fmla="*/ 0 h 124"/>
                  <a:gd name="T2" fmla="*/ 3090 w 3091"/>
                  <a:gd name="T3" fmla="*/ 123 h 124"/>
                  <a:gd name="T4" fmla="*/ 0 w 3091"/>
                  <a:gd name="T5" fmla="*/ 12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124">
                    <a:moveTo>
                      <a:pt x="3090" y="0"/>
                    </a:moveTo>
                    <a:lnTo>
                      <a:pt x="3090" y="123"/>
                    </a:lnTo>
                    <a:lnTo>
                      <a:pt x="0" y="1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8" name="Freeform 160"/>
              <p:cNvSpPr>
                <a:spLocks noChangeArrowheads="1"/>
              </p:cNvSpPr>
              <p:nvPr/>
            </p:nvSpPr>
            <p:spPr bwMode="auto">
              <a:xfrm>
                <a:off x="4683" y="4258"/>
                <a:ext cx="818" cy="50"/>
              </a:xfrm>
              <a:custGeom>
                <a:avLst/>
                <a:gdLst>
                  <a:gd name="T0" fmla="*/ 3610 w 3611"/>
                  <a:gd name="T1" fmla="*/ 0 h 224"/>
                  <a:gd name="T2" fmla="*/ 3610 w 3611"/>
                  <a:gd name="T3" fmla="*/ 223 h 224"/>
                  <a:gd name="T4" fmla="*/ 0 w 3611"/>
                  <a:gd name="T5" fmla="*/ 22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1" h="224">
                    <a:moveTo>
                      <a:pt x="3610" y="0"/>
                    </a:moveTo>
                    <a:lnTo>
                      <a:pt x="3610" y="223"/>
                    </a:lnTo>
                    <a:lnTo>
                      <a:pt x="0" y="2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49" name="Freeform 161"/>
              <p:cNvSpPr>
                <a:spLocks noChangeArrowheads="1"/>
              </p:cNvSpPr>
              <p:nvPr/>
            </p:nvSpPr>
            <p:spPr bwMode="auto">
              <a:xfrm>
                <a:off x="4683" y="4142"/>
                <a:ext cx="1019" cy="211"/>
              </a:xfrm>
              <a:custGeom>
                <a:avLst/>
                <a:gdLst>
                  <a:gd name="T0" fmla="*/ 4499 w 4500"/>
                  <a:gd name="T1" fmla="*/ 0 h 937"/>
                  <a:gd name="T2" fmla="*/ 4499 w 4500"/>
                  <a:gd name="T3" fmla="*/ 936 h 937"/>
                  <a:gd name="T4" fmla="*/ 0 w 4500"/>
                  <a:gd name="T5" fmla="*/ 936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937">
                    <a:moveTo>
                      <a:pt x="4499" y="0"/>
                    </a:moveTo>
                    <a:lnTo>
                      <a:pt x="4499" y="936"/>
                    </a:lnTo>
                    <a:lnTo>
                      <a:pt x="0" y="9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50" name="Freeform 162"/>
              <p:cNvSpPr>
                <a:spLocks noChangeArrowheads="1"/>
              </p:cNvSpPr>
              <p:nvPr/>
            </p:nvSpPr>
            <p:spPr bwMode="auto">
              <a:xfrm>
                <a:off x="4683" y="4039"/>
                <a:ext cx="1079" cy="336"/>
              </a:xfrm>
              <a:custGeom>
                <a:avLst/>
                <a:gdLst>
                  <a:gd name="T0" fmla="*/ 4760 w 4761"/>
                  <a:gd name="T1" fmla="*/ 0 h 1488"/>
                  <a:gd name="T2" fmla="*/ 4750 w 4761"/>
                  <a:gd name="T3" fmla="*/ 1487 h 1488"/>
                  <a:gd name="T4" fmla="*/ 0 w 4761"/>
                  <a:gd name="T5" fmla="*/ 1487 h 1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1" h="1488">
                    <a:moveTo>
                      <a:pt x="4760" y="0"/>
                    </a:moveTo>
                    <a:lnTo>
                      <a:pt x="4750" y="1487"/>
                    </a:lnTo>
                    <a:lnTo>
                      <a:pt x="0" y="1487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51" name="Freeform 163"/>
              <p:cNvSpPr>
                <a:spLocks noChangeArrowheads="1"/>
              </p:cNvSpPr>
              <p:nvPr/>
            </p:nvSpPr>
            <p:spPr bwMode="auto">
              <a:xfrm>
                <a:off x="4683" y="3923"/>
                <a:ext cx="419" cy="271"/>
              </a:xfrm>
              <a:custGeom>
                <a:avLst/>
                <a:gdLst>
                  <a:gd name="T0" fmla="*/ 1850 w 1851"/>
                  <a:gd name="T1" fmla="*/ 0 h 1201"/>
                  <a:gd name="T2" fmla="*/ 1850 w 1851"/>
                  <a:gd name="T3" fmla="*/ 1200 h 1201"/>
                  <a:gd name="T4" fmla="*/ 0 w 1851"/>
                  <a:gd name="T5" fmla="*/ 1200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51" h="1201">
                    <a:moveTo>
                      <a:pt x="1850" y="0"/>
                    </a:moveTo>
                    <a:lnTo>
                      <a:pt x="1850" y="1200"/>
                    </a:lnTo>
                    <a:lnTo>
                      <a:pt x="0" y="120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52" name="Line 164"/>
              <p:cNvSpPr>
                <a:spLocks noChangeShapeType="1"/>
              </p:cNvSpPr>
              <p:nvPr/>
            </p:nvSpPr>
            <p:spPr bwMode="auto">
              <a:xfrm>
                <a:off x="5613" y="4218"/>
                <a:ext cx="0" cy="113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53" name="Line 165"/>
              <p:cNvSpPr>
                <a:spLocks noChangeShapeType="1"/>
              </p:cNvSpPr>
              <p:nvPr/>
            </p:nvSpPr>
            <p:spPr bwMode="auto">
              <a:xfrm flipH="1">
                <a:off x="4682" y="4331"/>
                <a:ext cx="931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54" name="Line 166"/>
              <p:cNvSpPr>
                <a:spLocks noChangeShapeType="1"/>
              </p:cNvSpPr>
              <p:nvPr/>
            </p:nvSpPr>
            <p:spPr bwMode="auto">
              <a:xfrm flipH="1">
                <a:off x="4682" y="4218"/>
                <a:ext cx="441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455" name="Line 167"/>
              <p:cNvSpPr>
                <a:spLocks noChangeShapeType="1"/>
              </p:cNvSpPr>
              <p:nvPr/>
            </p:nvSpPr>
            <p:spPr bwMode="auto">
              <a:xfrm>
                <a:off x="5123" y="4039"/>
                <a:ext cx="0" cy="177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2456" name="Rectangle 168"/>
            <p:cNvSpPr>
              <a:spLocks noChangeArrowheads="1"/>
            </p:cNvSpPr>
            <p:nvPr/>
          </p:nvSpPr>
          <p:spPr bwMode="auto">
            <a:xfrm flipH="1">
              <a:off x="4592" y="3152"/>
              <a:ext cx="271" cy="1337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12457" name="Rectangle 169"/>
          <p:cNvSpPr>
            <a:spLocks noChangeArrowheads="1"/>
          </p:cNvSpPr>
          <p:nvPr/>
        </p:nvSpPr>
        <p:spPr bwMode="auto">
          <a:xfrm>
            <a:off x="2278193" y="4898914"/>
            <a:ext cx="184645" cy="244826"/>
          </a:xfrm>
          <a:prstGeom prst="rect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12458" name="Line 170"/>
          <p:cNvSpPr>
            <a:spLocks noChangeShapeType="1"/>
          </p:cNvSpPr>
          <p:nvPr/>
        </p:nvSpPr>
        <p:spPr bwMode="auto">
          <a:xfrm flipH="1" flipV="1">
            <a:off x="1322384" y="3482766"/>
            <a:ext cx="957167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2459" name="Line 171"/>
          <p:cNvSpPr>
            <a:spLocks noChangeShapeType="1"/>
          </p:cNvSpPr>
          <p:nvPr/>
        </p:nvSpPr>
        <p:spPr bwMode="auto">
          <a:xfrm flipV="1">
            <a:off x="2462838" y="3482766"/>
            <a:ext cx="332633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grpSp>
        <p:nvGrpSpPr>
          <p:cNvPr id="12460" name="Group 172"/>
          <p:cNvGrpSpPr>
            <a:grpSpLocks/>
          </p:cNvGrpSpPr>
          <p:nvPr/>
        </p:nvGrpSpPr>
        <p:grpSpPr bwMode="auto">
          <a:xfrm>
            <a:off x="1323742" y="2449458"/>
            <a:ext cx="1470371" cy="1081313"/>
            <a:chOff x="975" y="2041"/>
            <a:chExt cx="1083" cy="901"/>
          </a:xfrm>
        </p:grpSpPr>
        <p:sp>
          <p:nvSpPr>
            <p:cNvPr id="12461" name="Rectangle 173"/>
            <p:cNvSpPr>
              <a:spLocks noChangeArrowheads="1"/>
            </p:cNvSpPr>
            <p:nvPr/>
          </p:nvSpPr>
          <p:spPr bwMode="auto">
            <a:xfrm>
              <a:off x="975" y="2041"/>
              <a:ext cx="1083" cy="861"/>
            </a:xfrm>
            <a:prstGeom prst="rect">
              <a:avLst/>
            </a:prstGeom>
            <a:noFill/>
            <a:ln w="9525" cap="flat">
              <a:solidFill>
                <a:srgbClr val="3465A4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462" name="Line 174"/>
            <p:cNvSpPr>
              <a:spLocks noChangeShapeType="1"/>
            </p:cNvSpPr>
            <p:nvPr/>
          </p:nvSpPr>
          <p:spPr bwMode="auto">
            <a:xfrm>
              <a:off x="1134" y="2132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3" name="Line 175"/>
            <p:cNvSpPr>
              <a:spLocks noChangeShapeType="1"/>
            </p:cNvSpPr>
            <p:nvPr/>
          </p:nvSpPr>
          <p:spPr bwMode="auto">
            <a:xfrm>
              <a:off x="1134" y="2154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4" name="Line 176"/>
            <p:cNvSpPr>
              <a:spLocks noChangeShapeType="1"/>
            </p:cNvSpPr>
            <p:nvPr/>
          </p:nvSpPr>
          <p:spPr bwMode="auto">
            <a:xfrm>
              <a:off x="1134" y="2200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5" name="Line 177"/>
            <p:cNvSpPr>
              <a:spLocks noChangeShapeType="1"/>
            </p:cNvSpPr>
            <p:nvPr/>
          </p:nvSpPr>
          <p:spPr bwMode="auto">
            <a:xfrm>
              <a:off x="1134" y="2222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6" name="Line 178"/>
            <p:cNvSpPr>
              <a:spLocks noChangeShapeType="1"/>
            </p:cNvSpPr>
            <p:nvPr/>
          </p:nvSpPr>
          <p:spPr bwMode="auto">
            <a:xfrm>
              <a:off x="1134" y="2381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7" name="Line 179"/>
            <p:cNvSpPr>
              <a:spLocks noChangeShapeType="1"/>
            </p:cNvSpPr>
            <p:nvPr/>
          </p:nvSpPr>
          <p:spPr bwMode="auto">
            <a:xfrm>
              <a:off x="1134" y="2404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8" name="Line 180"/>
            <p:cNvSpPr>
              <a:spLocks noChangeShapeType="1"/>
            </p:cNvSpPr>
            <p:nvPr/>
          </p:nvSpPr>
          <p:spPr bwMode="auto">
            <a:xfrm>
              <a:off x="1451" y="2109"/>
              <a:ext cx="0" cy="158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69" name="Line 181"/>
            <p:cNvSpPr>
              <a:spLocks noChangeShapeType="1"/>
            </p:cNvSpPr>
            <p:nvPr/>
          </p:nvSpPr>
          <p:spPr bwMode="auto">
            <a:xfrm>
              <a:off x="1451" y="2313"/>
              <a:ext cx="0" cy="135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0" name="Line 182"/>
            <p:cNvSpPr>
              <a:spLocks noChangeShapeType="1"/>
            </p:cNvSpPr>
            <p:nvPr/>
          </p:nvSpPr>
          <p:spPr bwMode="auto">
            <a:xfrm>
              <a:off x="1270" y="2245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1" name="Line 183"/>
            <p:cNvSpPr>
              <a:spLocks noChangeShapeType="1"/>
            </p:cNvSpPr>
            <p:nvPr/>
          </p:nvSpPr>
          <p:spPr bwMode="auto">
            <a:xfrm>
              <a:off x="1270" y="2268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2" name="Line 184"/>
            <p:cNvSpPr>
              <a:spLocks noChangeShapeType="1"/>
            </p:cNvSpPr>
            <p:nvPr/>
          </p:nvSpPr>
          <p:spPr bwMode="auto">
            <a:xfrm>
              <a:off x="1270" y="2290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3" name="Line 185"/>
            <p:cNvSpPr>
              <a:spLocks noChangeShapeType="1"/>
            </p:cNvSpPr>
            <p:nvPr/>
          </p:nvSpPr>
          <p:spPr bwMode="auto">
            <a:xfrm>
              <a:off x="1270" y="2313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4" name="Line 186"/>
            <p:cNvSpPr>
              <a:spLocks noChangeShapeType="1"/>
            </p:cNvSpPr>
            <p:nvPr/>
          </p:nvSpPr>
          <p:spPr bwMode="auto">
            <a:xfrm>
              <a:off x="1270" y="2336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5" name="Line 187"/>
            <p:cNvSpPr>
              <a:spLocks noChangeShapeType="1"/>
            </p:cNvSpPr>
            <p:nvPr/>
          </p:nvSpPr>
          <p:spPr bwMode="auto">
            <a:xfrm>
              <a:off x="1270" y="2358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6" name="Text Box 188"/>
            <p:cNvSpPr txBox="1">
              <a:spLocks noChangeArrowheads="1"/>
            </p:cNvSpPr>
            <p:nvPr/>
          </p:nvSpPr>
          <p:spPr bwMode="auto">
            <a:xfrm>
              <a:off x="975" y="2299"/>
              <a:ext cx="226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18</a:t>
              </a:r>
            </a:p>
          </p:txBody>
        </p:sp>
        <p:sp>
          <p:nvSpPr>
            <p:cNvPr id="12477" name="Line 189"/>
            <p:cNvSpPr>
              <a:spLocks noChangeShapeType="1"/>
            </p:cNvSpPr>
            <p:nvPr/>
          </p:nvSpPr>
          <p:spPr bwMode="auto">
            <a:xfrm>
              <a:off x="1134" y="2540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8" name="Line 190"/>
            <p:cNvSpPr>
              <a:spLocks noChangeShapeType="1"/>
            </p:cNvSpPr>
            <p:nvPr/>
          </p:nvSpPr>
          <p:spPr bwMode="auto">
            <a:xfrm>
              <a:off x="1134" y="2563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79" name="Line 191"/>
            <p:cNvSpPr>
              <a:spLocks noChangeShapeType="1"/>
            </p:cNvSpPr>
            <p:nvPr/>
          </p:nvSpPr>
          <p:spPr bwMode="auto">
            <a:xfrm>
              <a:off x="1134" y="2608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0" name="Line 192"/>
            <p:cNvSpPr>
              <a:spLocks noChangeShapeType="1"/>
            </p:cNvSpPr>
            <p:nvPr/>
          </p:nvSpPr>
          <p:spPr bwMode="auto">
            <a:xfrm>
              <a:off x="1134" y="2631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1" name="Line 193"/>
            <p:cNvSpPr>
              <a:spLocks noChangeShapeType="1"/>
            </p:cNvSpPr>
            <p:nvPr/>
          </p:nvSpPr>
          <p:spPr bwMode="auto">
            <a:xfrm>
              <a:off x="1134" y="2789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2" name="Line 194"/>
            <p:cNvSpPr>
              <a:spLocks noChangeShapeType="1"/>
            </p:cNvSpPr>
            <p:nvPr/>
          </p:nvSpPr>
          <p:spPr bwMode="auto">
            <a:xfrm>
              <a:off x="1134" y="2812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3" name="Line 195"/>
            <p:cNvSpPr>
              <a:spLocks noChangeShapeType="1"/>
            </p:cNvSpPr>
            <p:nvPr/>
          </p:nvSpPr>
          <p:spPr bwMode="auto">
            <a:xfrm>
              <a:off x="1452" y="2517"/>
              <a:ext cx="0" cy="158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4" name="Line 196"/>
            <p:cNvSpPr>
              <a:spLocks noChangeShapeType="1"/>
            </p:cNvSpPr>
            <p:nvPr/>
          </p:nvSpPr>
          <p:spPr bwMode="auto">
            <a:xfrm>
              <a:off x="1270" y="2653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5" name="Line 197"/>
            <p:cNvSpPr>
              <a:spLocks noChangeShapeType="1"/>
            </p:cNvSpPr>
            <p:nvPr/>
          </p:nvSpPr>
          <p:spPr bwMode="auto">
            <a:xfrm>
              <a:off x="1270" y="2676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6" name="Line 198"/>
            <p:cNvSpPr>
              <a:spLocks noChangeShapeType="1"/>
            </p:cNvSpPr>
            <p:nvPr/>
          </p:nvSpPr>
          <p:spPr bwMode="auto">
            <a:xfrm>
              <a:off x="1270" y="2699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7" name="Line 199"/>
            <p:cNvSpPr>
              <a:spLocks noChangeShapeType="1"/>
            </p:cNvSpPr>
            <p:nvPr/>
          </p:nvSpPr>
          <p:spPr bwMode="auto">
            <a:xfrm>
              <a:off x="1270" y="2721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8" name="Line 200"/>
            <p:cNvSpPr>
              <a:spLocks noChangeShapeType="1"/>
            </p:cNvSpPr>
            <p:nvPr/>
          </p:nvSpPr>
          <p:spPr bwMode="auto">
            <a:xfrm>
              <a:off x="1270" y="2744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89" name="Line 201"/>
            <p:cNvSpPr>
              <a:spLocks noChangeShapeType="1"/>
            </p:cNvSpPr>
            <p:nvPr/>
          </p:nvSpPr>
          <p:spPr bwMode="auto">
            <a:xfrm>
              <a:off x="1270" y="2767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90" name="Text Box 202"/>
            <p:cNvSpPr txBox="1">
              <a:spLocks noChangeArrowheads="1"/>
            </p:cNvSpPr>
            <p:nvPr/>
          </p:nvSpPr>
          <p:spPr bwMode="auto">
            <a:xfrm>
              <a:off x="1021" y="2458"/>
              <a:ext cx="112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2491" name="Freeform 203"/>
            <p:cNvSpPr>
              <a:spLocks noChangeArrowheads="1"/>
            </p:cNvSpPr>
            <p:nvPr/>
          </p:nvSpPr>
          <p:spPr bwMode="auto">
            <a:xfrm>
              <a:off x="1451" y="2132"/>
              <a:ext cx="543" cy="45"/>
            </a:xfrm>
            <a:custGeom>
              <a:avLst/>
              <a:gdLst>
                <a:gd name="T0" fmla="*/ 0 w 2401"/>
                <a:gd name="T1" fmla="*/ 0 h 201"/>
                <a:gd name="T2" fmla="*/ 800 w 2401"/>
                <a:gd name="T3" fmla="*/ 0 h 201"/>
                <a:gd name="T4" fmla="*/ 800 w 2401"/>
                <a:gd name="T5" fmla="*/ 200 h 201"/>
                <a:gd name="T6" fmla="*/ 2400 w 24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201">
                  <a:moveTo>
                    <a:pt x="0" y="0"/>
                  </a:moveTo>
                  <a:lnTo>
                    <a:pt x="800" y="0"/>
                  </a:lnTo>
                  <a:lnTo>
                    <a:pt x="800" y="200"/>
                  </a:lnTo>
                  <a:lnTo>
                    <a:pt x="2400" y="2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92" name="Line 204"/>
            <p:cNvSpPr>
              <a:spLocks noChangeShapeType="1"/>
            </p:cNvSpPr>
            <p:nvPr/>
          </p:nvSpPr>
          <p:spPr bwMode="auto">
            <a:xfrm>
              <a:off x="1452" y="2540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93" name="Freeform 205"/>
            <p:cNvSpPr>
              <a:spLocks noChangeArrowheads="1"/>
            </p:cNvSpPr>
            <p:nvPr/>
          </p:nvSpPr>
          <p:spPr bwMode="auto">
            <a:xfrm>
              <a:off x="1452" y="2767"/>
              <a:ext cx="543" cy="45"/>
            </a:xfrm>
            <a:custGeom>
              <a:avLst/>
              <a:gdLst>
                <a:gd name="T0" fmla="*/ 0 w 2401"/>
                <a:gd name="T1" fmla="*/ 200 h 201"/>
                <a:gd name="T2" fmla="*/ 599 w 2401"/>
                <a:gd name="T3" fmla="*/ 200 h 201"/>
                <a:gd name="T4" fmla="*/ 599 w 2401"/>
                <a:gd name="T5" fmla="*/ 0 h 201"/>
                <a:gd name="T6" fmla="*/ 2400 w 2401"/>
                <a:gd name="T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201">
                  <a:moveTo>
                    <a:pt x="0" y="200"/>
                  </a:moveTo>
                  <a:lnTo>
                    <a:pt x="599" y="200"/>
                  </a:lnTo>
                  <a:lnTo>
                    <a:pt x="599" y="0"/>
                  </a:lnTo>
                  <a:lnTo>
                    <a:pt x="2400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94" name="Text Box 206"/>
            <p:cNvSpPr txBox="1">
              <a:spLocks noChangeArrowheads="1"/>
            </p:cNvSpPr>
            <p:nvPr/>
          </p:nvSpPr>
          <p:spPr bwMode="auto">
            <a:xfrm>
              <a:off x="1837" y="2053"/>
              <a:ext cx="112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2495" name="Text Box 207"/>
            <p:cNvSpPr txBox="1">
              <a:spLocks noChangeArrowheads="1"/>
            </p:cNvSpPr>
            <p:nvPr/>
          </p:nvSpPr>
          <p:spPr bwMode="auto">
            <a:xfrm>
              <a:off x="1769" y="2776"/>
              <a:ext cx="226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72</a:t>
              </a:r>
            </a:p>
          </p:txBody>
        </p:sp>
        <p:sp>
          <p:nvSpPr>
            <p:cNvPr id="12496" name="Text Box 208"/>
            <p:cNvSpPr txBox="1">
              <a:spLocks noChangeArrowheads="1"/>
            </p:cNvSpPr>
            <p:nvPr/>
          </p:nvSpPr>
          <p:spPr bwMode="auto">
            <a:xfrm>
              <a:off x="1021" y="2050"/>
              <a:ext cx="112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2497" name="Freeform 209"/>
            <p:cNvSpPr>
              <a:spLocks noChangeArrowheads="1"/>
            </p:cNvSpPr>
            <p:nvPr/>
          </p:nvSpPr>
          <p:spPr bwMode="auto">
            <a:xfrm>
              <a:off x="1452" y="2721"/>
              <a:ext cx="543" cy="67"/>
            </a:xfrm>
            <a:custGeom>
              <a:avLst/>
              <a:gdLst>
                <a:gd name="T0" fmla="*/ 0 w 2400"/>
                <a:gd name="T1" fmla="*/ 300 h 301"/>
                <a:gd name="T2" fmla="*/ 398 w 2400"/>
                <a:gd name="T3" fmla="*/ 300 h 301"/>
                <a:gd name="T4" fmla="*/ 398 w 2400"/>
                <a:gd name="T5" fmla="*/ 0 h 301"/>
                <a:gd name="T6" fmla="*/ 2399 w 2400"/>
                <a:gd name="T7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0" h="301">
                  <a:moveTo>
                    <a:pt x="0" y="300"/>
                  </a:moveTo>
                  <a:lnTo>
                    <a:pt x="398" y="300"/>
                  </a:lnTo>
                  <a:lnTo>
                    <a:pt x="398" y="0"/>
                  </a:lnTo>
                  <a:lnTo>
                    <a:pt x="2399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98" name="Line 210"/>
            <p:cNvSpPr>
              <a:spLocks noChangeShapeType="1"/>
            </p:cNvSpPr>
            <p:nvPr/>
          </p:nvSpPr>
          <p:spPr bwMode="auto">
            <a:xfrm>
              <a:off x="1452" y="2563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499" name="Line 211"/>
            <p:cNvSpPr>
              <a:spLocks noChangeShapeType="1"/>
            </p:cNvSpPr>
            <p:nvPr/>
          </p:nvSpPr>
          <p:spPr bwMode="auto">
            <a:xfrm>
              <a:off x="1452" y="2608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0" name="Line 212"/>
            <p:cNvSpPr>
              <a:spLocks noChangeShapeType="1"/>
            </p:cNvSpPr>
            <p:nvPr/>
          </p:nvSpPr>
          <p:spPr bwMode="auto">
            <a:xfrm>
              <a:off x="1452" y="2631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1" name="Text Box 213"/>
            <p:cNvSpPr txBox="1">
              <a:spLocks noChangeArrowheads="1"/>
            </p:cNvSpPr>
            <p:nvPr/>
          </p:nvSpPr>
          <p:spPr bwMode="auto">
            <a:xfrm>
              <a:off x="975" y="2708"/>
              <a:ext cx="226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18</a:t>
              </a:r>
            </a:p>
          </p:txBody>
        </p:sp>
        <p:sp>
          <p:nvSpPr>
            <p:cNvPr id="12502" name="Freeform 214"/>
            <p:cNvSpPr>
              <a:spLocks noChangeArrowheads="1"/>
            </p:cNvSpPr>
            <p:nvPr/>
          </p:nvSpPr>
          <p:spPr bwMode="auto">
            <a:xfrm>
              <a:off x="1451" y="2154"/>
              <a:ext cx="543" cy="45"/>
            </a:xfrm>
            <a:custGeom>
              <a:avLst/>
              <a:gdLst>
                <a:gd name="T0" fmla="*/ 0 w 2401"/>
                <a:gd name="T1" fmla="*/ 0 h 201"/>
                <a:gd name="T2" fmla="*/ 600 w 2401"/>
                <a:gd name="T3" fmla="*/ 0 h 201"/>
                <a:gd name="T4" fmla="*/ 600 w 2401"/>
                <a:gd name="T5" fmla="*/ 200 h 201"/>
                <a:gd name="T6" fmla="*/ 2400 w 24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201">
                  <a:moveTo>
                    <a:pt x="0" y="0"/>
                  </a:moveTo>
                  <a:lnTo>
                    <a:pt x="600" y="0"/>
                  </a:lnTo>
                  <a:lnTo>
                    <a:pt x="600" y="200"/>
                  </a:lnTo>
                  <a:lnTo>
                    <a:pt x="2400" y="2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3" name="Freeform 215"/>
            <p:cNvSpPr>
              <a:spLocks noChangeArrowheads="1"/>
            </p:cNvSpPr>
            <p:nvPr/>
          </p:nvSpPr>
          <p:spPr bwMode="auto">
            <a:xfrm>
              <a:off x="1451" y="2222"/>
              <a:ext cx="543" cy="45"/>
            </a:xfrm>
            <a:custGeom>
              <a:avLst/>
              <a:gdLst>
                <a:gd name="T0" fmla="*/ 0 w 2401"/>
                <a:gd name="T1" fmla="*/ 0 h 201"/>
                <a:gd name="T2" fmla="*/ 200 w 2401"/>
                <a:gd name="T3" fmla="*/ 0 h 201"/>
                <a:gd name="T4" fmla="*/ 200 w 2401"/>
                <a:gd name="T5" fmla="*/ 200 h 201"/>
                <a:gd name="T6" fmla="*/ 2400 w 24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2400" y="2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4" name="Line 216"/>
            <p:cNvSpPr>
              <a:spLocks noChangeShapeType="1"/>
            </p:cNvSpPr>
            <p:nvPr/>
          </p:nvSpPr>
          <p:spPr bwMode="auto">
            <a:xfrm>
              <a:off x="1452" y="2381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5" name="Line 217"/>
            <p:cNvSpPr>
              <a:spLocks noChangeShapeType="1"/>
            </p:cNvSpPr>
            <p:nvPr/>
          </p:nvSpPr>
          <p:spPr bwMode="auto">
            <a:xfrm>
              <a:off x="1452" y="2404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6" name="Freeform 218"/>
            <p:cNvSpPr>
              <a:spLocks noChangeArrowheads="1"/>
            </p:cNvSpPr>
            <p:nvPr/>
          </p:nvSpPr>
          <p:spPr bwMode="auto">
            <a:xfrm>
              <a:off x="1451" y="2200"/>
              <a:ext cx="543" cy="45"/>
            </a:xfrm>
            <a:custGeom>
              <a:avLst/>
              <a:gdLst>
                <a:gd name="T0" fmla="*/ 0 w 2401"/>
                <a:gd name="T1" fmla="*/ 0 h 201"/>
                <a:gd name="T2" fmla="*/ 400 w 2401"/>
                <a:gd name="T3" fmla="*/ 0 h 201"/>
                <a:gd name="T4" fmla="*/ 400 w 2401"/>
                <a:gd name="T5" fmla="*/ 200 h 201"/>
                <a:gd name="T6" fmla="*/ 2400 w 24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201">
                  <a:moveTo>
                    <a:pt x="0" y="0"/>
                  </a:moveTo>
                  <a:lnTo>
                    <a:pt x="400" y="0"/>
                  </a:lnTo>
                  <a:lnTo>
                    <a:pt x="400" y="200"/>
                  </a:lnTo>
                  <a:lnTo>
                    <a:pt x="2400" y="2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7" name="Line 219"/>
            <p:cNvSpPr>
              <a:spLocks noChangeShapeType="1"/>
            </p:cNvSpPr>
            <p:nvPr/>
          </p:nvSpPr>
          <p:spPr bwMode="auto">
            <a:xfrm>
              <a:off x="1769" y="2290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8" name="Line 220"/>
            <p:cNvSpPr>
              <a:spLocks noChangeShapeType="1"/>
            </p:cNvSpPr>
            <p:nvPr/>
          </p:nvSpPr>
          <p:spPr bwMode="auto">
            <a:xfrm>
              <a:off x="1769" y="2313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09" name="Line 221"/>
            <p:cNvSpPr>
              <a:spLocks noChangeShapeType="1"/>
            </p:cNvSpPr>
            <p:nvPr/>
          </p:nvSpPr>
          <p:spPr bwMode="auto">
            <a:xfrm>
              <a:off x="1769" y="2336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0" name="Line 222"/>
            <p:cNvSpPr>
              <a:spLocks noChangeShapeType="1"/>
            </p:cNvSpPr>
            <p:nvPr/>
          </p:nvSpPr>
          <p:spPr bwMode="auto">
            <a:xfrm>
              <a:off x="1769" y="2358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1" name="Line 223"/>
            <p:cNvSpPr>
              <a:spLocks noChangeShapeType="1"/>
            </p:cNvSpPr>
            <p:nvPr/>
          </p:nvSpPr>
          <p:spPr bwMode="auto">
            <a:xfrm>
              <a:off x="1769" y="2653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2" name="Line 224"/>
            <p:cNvSpPr>
              <a:spLocks noChangeShapeType="1"/>
            </p:cNvSpPr>
            <p:nvPr/>
          </p:nvSpPr>
          <p:spPr bwMode="auto">
            <a:xfrm>
              <a:off x="1769" y="2676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3" name="Line 225"/>
            <p:cNvSpPr>
              <a:spLocks noChangeShapeType="1"/>
            </p:cNvSpPr>
            <p:nvPr/>
          </p:nvSpPr>
          <p:spPr bwMode="auto">
            <a:xfrm>
              <a:off x="1429" y="2290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4" name="Line 226"/>
            <p:cNvSpPr>
              <a:spLocks noChangeShapeType="1"/>
            </p:cNvSpPr>
            <p:nvPr/>
          </p:nvSpPr>
          <p:spPr bwMode="auto">
            <a:xfrm>
              <a:off x="1429" y="2699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5" name="Line 227"/>
            <p:cNvSpPr>
              <a:spLocks noChangeShapeType="1"/>
            </p:cNvSpPr>
            <p:nvPr/>
          </p:nvSpPr>
          <p:spPr bwMode="auto">
            <a:xfrm>
              <a:off x="1452" y="2721"/>
              <a:ext cx="0" cy="135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2516" name="Line 228"/>
            <p:cNvSpPr>
              <a:spLocks noChangeShapeType="1"/>
            </p:cNvSpPr>
            <p:nvPr/>
          </p:nvSpPr>
          <p:spPr bwMode="auto">
            <a:xfrm>
              <a:off x="1769" y="2699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</p:grpSp>
      <p:sp>
        <p:nvSpPr>
          <p:cNvPr id="12517" name="Text Box 229"/>
          <p:cNvSpPr txBox="1">
            <a:spLocks noChangeArrowheads="1"/>
          </p:cNvSpPr>
          <p:nvPr/>
        </p:nvSpPr>
        <p:spPr bwMode="auto">
          <a:xfrm>
            <a:off x="308195" y="5443771"/>
            <a:ext cx="6778914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800"/>
              <a:t>CMS GEM Upgrade Workshop 20.05.2020 – Temp Monitor System for Phase 2 GEM Projects – M. Caponero</a:t>
            </a:r>
          </a:p>
        </p:txBody>
      </p:sp>
      <p:sp>
        <p:nvSpPr>
          <p:cNvPr id="12518" name="Text Box 230"/>
          <p:cNvSpPr txBox="1">
            <a:spLocks noChangeArrowheads="1"/>
          </p:cNvSpPr>
          <p:nvPr/>
        </p:nvSpPr>
        <p:spPr bwMode="auto">
          <a:xfrm>
            <a:off x="8068715" y="5443771"/>
            <a:ext cx="767091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fld id="{F5AD4B91-F7E8-5843-87DE-0E5085A27EC8}" type="slidenum">
              <a:rPr lang="it-IT" sz="800"/>
              <a:pPr/>
              <a:t>31</a:t>
            </a:fld>
            <a:endParaRPr lang="it-IT" sz="800"/>
          </a:p>
        </p:txBody>
      </p:sp>
    </p:spTree>
    <p:extLst>
      <p:ext uri="{BB962C8B-B14F-4D97-AF65-F5344CB8AC3E}">
        <p14:creationId xmlns:p14="http://schemas.microsoft.com/office/powerpoint/2010/main" val="128652256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Freeform 1"/>
          <p:cNvSpPr>
            <a:spLocks noChangeArrowheads="1"/>
          </p:cNvSpPr>
          <p:nvPr/>
        </p:nvSpPr>
        <p:spPr bwMode="auto">
          <a:xfrm>
            <a:off x="4464064" y="4789704"/>
            <a:ext cx="1786712" cy="218423"/>
          </a:xfrm>
          <a:custGeom>
            <a:avLst/>
            <a:gdLst>
              <a:gd name="T0" fmla="*/ 5800 w 5801"/>
              <a:gd name="T1" fmla="*/ 800 h 801"/>
              <a:gd name="T2" fmla="*/ 0 w 5801"/>
              <a:gd name="T3" fmla="*/ 800 h 801"/>
              <a:gd name="T4" fmla="*/ 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5800" y="800"/>
                </a:moveTo>
                <a:lnTo>
                  <a:pt x="0" y="800"/>
                </a:lnTo>
                <a:lnTo>
                  <a:pt x="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187097" y="4409263"/>
            <a:ext cx="430386" cy="380440"/>
          </a:xfrm>
          <a:prstGeom prst="rect">
            <a:avLst/>
          </a:prstGeom>
          <a:solidFill>
            <a:srgbClr val="BF0041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13315" name="Freeform 3"/>
          <p:cNvSpPr>
            <a:spLocks noChangeArrowheads="1"/>
          </p:cNvSpPr>
          <p:nvPr/>
        </p:nvSpPr>
        <p:spPr bwMode="auto">
          <a:xfrm>
            <a:off x="2525292" y="4789704"/>
            <a:ext cx="1786712" cy="218423"/>
          </a:xfrm>
          <a:custGeom>
            <a:avLst/>
            <a:gdLst>
              <a:gd name="T0" fmla="*/ 0 w 5801"/>
              <a:gd name="T1" fmla="*/ 800 h 801"/>
              <a:gd name="T2" fmla="*/ 5800 w 5801"/>
              <a:gd name="T3" fmla="*/ 800 h 801"/>
              <a:gd name="T4" fmla="*/ 5800 w 5801"/>
              <a:gd name="T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01" h="801">
                <a:moveTo>
                  <a:pt x="0" y="800"/>
                </a:moveTo>
                <a:lnTo>
                  <a:pt x="5800" y="800"/>
                </a:lnTo>
                <a:lnTo>
                  <a:pt x="5800" y="0"/>
                </a:lnTo>
              </a:path>
            </a:pathLst>
          </a:custGeom>
          <a:noFill/>
          <a:ln w="2916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109096" y="4980523"/>
            <a:ext cx="61096" cy="540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955678" y="4490872"/>
            <a:ext cx="985678" cy="32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4xfo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3140323" y="4654089"/>
            <a:ext cx="1357" cy="272429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187096" y="2885103"/>
            <a:ext cx="923225" cy="326434"/>
          </a:xfrm>
          <a:prstGeom prst="rect">
            <a:avLst/>
          </a:prstGeom>
          <a:solidFill>
            <a:srgbClr val="55308D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13320" name="Freeform 8"/>
          <p:cNvSpPr>
            <a:spLocks noChangeArrowheads="1"/>
          </p:cNvSpPr>
          <p:nvPr/>
        </p:nvSpPr>
        <p:spPr bwMode="auto">
          <a:xfrm>
            <a:off x="4310646" y="3211537"/>
            <a:ext cx="369290" cy="1197726"/>
          </a:xfrm>
          <a:custGeom>
            <a:avLst/>
            <a:gdLst>
              <a:gd name="T0" fmla="*/ 0 w 1201"/>
              <a:gd name="T1" fmla="*/ 4400 h 4401"/>
              <a:gd name="T2" fmla="*/ 0 w 1201"/>
              <a:gd name="T3" fmla="*/ 2400 h 4401"/>
              <a:gd name="T4" fmla="*/ 1200 w 1201"/>
              <a:gd name="T5" fmla="*/ 2400 h 4401"/>
              <a:gd name="T6" fmla="*/ 1200 w 1201"/>
              <a:gd name="T7" fmla="*/ 0 h 4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1" h="4401">
                <a:moveTo>
                  <a:pt x="0" y="4400"/>
                </a:moveTo>
                <a:lnTo>
                  <a:pt x="0" y="2400"/>
                </a:lnTo>
                <a:lnTo>
                  <a:pt x="1200" y="2400"/>
                </a:lnTo>
                <a:lnTo>
                  <a:pt x="1200" y="0"/>
                </a:lnTo>
              </a:path>
            </a:pathLst>
          </a:custGeom>
          <a:noFill/>
          <a:ln w="5724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3016773" y="3537971"/>
            <a:ext cx="5110321" cy="1201"/>
          </a:xfrm>
          <a:prstGeom prst="line">
            <a:avLst/>
          </a:prstGeom>
          <a:noFill/>
          <a:ln w="1008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4218324" y="3972418"/>
            <a:ext cx="153418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4464064" y="4021622"/>
            <a:ext cx="893356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8xfo</a:t>
            </a: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>
            <a:off x="4401610" y="4010821"/>
            <a:ext cx="310910" cy="12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140323" y="3239141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400"/>
              <a:t>USC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140323" y="3565575"/>
            <a:ext cx="1046774" cy="26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1400"/>
              <a:t>UXC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599833" y="4409263"/>
            <a:ext cx="1003329" cy="45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FOS rack</a:t>
            </a:r>
          </a:p>
          <a:p>
            <a:r>
              <a:rPr lang="it-IT" sz="800"/>
              <a:t>(Ground level)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172775" y="2919907"/>
            <a:ext cx="1003329" cy="58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FOS multiplexer and FBG Interrogator</a:t>
            </a:r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 flipV="1">
            <a:off x="896071" y="5060931"/>
            <a:ext cx="61096" cy="5640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30386" y="5062131"/>
            <a:ext cx="492839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2xfo</a:t>
            </a:r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>
            <a:off x="541716" y="5089735"/>
            <a:ext cx="308194" cy="120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grpSp>
        <p:nvGrpSpPr>
          <p:cNvPr id="13332" name="Group 20"/>
          <p:cNvGrpSpPr>
            <a:grpSpLocks/>
          </p:cNvGrpSpPr>
          <p:nvPr/>
        </p:nvGrpSpPr>
        <p:grpSpPr bwMode="auto">
          <a:xfrm>
            <a:off x="662550" y="3782797"/>
            <a:ext cx="1861385" cy="1604569"/>
            <a:chOff x="488" y="3152"/>
            <a:chExt cx="1371" cy="1337"/>
          </a:xfrm>
        </p:grpSpPr>
        <p:sp>
          <p:nvSpPr>
            <p:cNvPr id="13333" name="Oval 21"/>
            <p:cNvSpPr>
              <a:spLocks noChangeArrowheads="1"/>
            </p:cNvSpPr>
            <p:nvPr/>
          </p:nvSpPr>
          <p:spPr bwMode="auto">
            <a:xfrm>
              <a:off x="488" y="3379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334" name="Group 22"/>
            <p:cNvGrpSpPr>
              <a:grpSpLocks/>
            </p:cNvGrpSpPr>
            <p:nvPr/>
          </p:nvGrpSpPr>
          <p:grpSpPr bwMode="auto">
            <a:xfrm>
              <a:off x="488" y="3384"/>
              <a:ext cx="679" cy="669"/>
              <a:chOff x="488" y="3384"/>
              <a:chExt cx="679" cy="669"/>
            </a:xfrm>
          </p:grpSpPr>
          <p:sp>
            <p:nvSpPr>
              <p:cNvPr id="13335" name="Line 23"/>
              <p:cNvSpPr>
                <a:spLocks noChangeShapeType="1"/>
              </p:cNvSpPr>
              <p:nvPr/>
            </p:nvSpPr>
            <p:spPr bwMode="auto">
              <a:xfrm>
                <a:off x="488" y="3719"/>
                <a:ext cx="679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auto">
              <a:xfrm flipV="1">
                <a:off x="508" y="3601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auto">
              <a:xfrm flipV="1">
                <a:off x="567" y="3500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auto">
              <a:xfrm flipV="1">
                <a:off x="658" y="3424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auto">
              <a:xfrm flipV="1">
                <a:off x="769" y="3383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auto">
              <a:xfrm flipH="1" flipV="1">
                <a:off x="768" y="3383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auto">
              <a:xfrm flipH="1" flipV="1">
                <a:off x="657" y="3424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42" name="Line 30"/>
              <p:cNvSpPr>
                <a:spLocks noChangeShapeType="1"/>
              </p:cNvSpPr>
              <p:nvPr/>
            </p:nvSpPr>
            <p:spPr bwMode="auto">
              <a:xfrm flipH="1" flipV="1">
                <a:off x="507" y="3601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43" name="Line 31"/>
              <p:cNvSpPr>
                <a:spLocks noChangeShapeType="1"/>
              </p:cNvSpPr>
              <p:nvPr/>
            </p:nvSpPr>
            <p:spPr bwMode="auto">
              <a:xfrm flipH="1" flipV="1">
                <a:off x="566" y="3500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3344" name="Oval 32"/>
            <p:cNvSpPr>
              <a:spLocks noChangeArrowheads="1"/>
            </p:cNvSpPr>
            <p:nvPr/>
          </p:nvSpPr>
          <p:spPr bwMode="auto">
            <a:xfrm>
              <a:off x="714" y="3606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345" name="Group 33"/>
            <p:cNvGrpSpPr>
              <a:grpSpLocks/>
            </p:cNvGrpSpPr>
            <p:nvPr/>
          </p:nvGrpSpPr>
          <p:grpSpPr bwMode="auto">
            <a:xfrm>
              <a:off x="488" y="3220"/>
              <a:ext cx="1099" cy="951"/>
              <a:chOff x="488" y="3220"/>
              <a:chExt cx="1099" cy="951"/>
            </a:xfrm>
          </p:grpSpPr>
          <p:grpSp>
            <p:nvGrpSpPr>
              <p:cNvPr id="13346" name="Group 34"/>
              <p:cNvGrpSpPr>
                <a:grpSpLocks/>
              </p:cNvGrpSpPr>
              <p:nvPr/>
            </p:nvGrpSpPr>
            <p:grpSpPr bwMode="auto">
              <a:xfrm>
                <a:off x="488" y="3220"/>
                <a:ext cx="1099" cy="498"/>
                <a:chOff x="488" y="3220"/>
                <a:chExt cx="1099" cy="498"/>
              </a:xfrm>
            </p:grpSpPr>
            <p:sp>
              <p:nvSpPr>
                <p:cNvPr id="13347" name="Freeform 35"/>
                <p:cNvSpPr>
                  <a:spLocks noChangeArrowheads="1"/>
                </p:cNvSpPr>
                <p:nvPr/>
              </p:nvSpPr>
              <p:spPr bwMode="auto">
                <a:xfrm>
                  <a:off x="887" y="3334"/>
                  <a:ext cx="700" cy="50"/>
                </a:xfrm>
                <a:custGeom>
                  <a:avLst/>
                  <a:gdLst>
                    <a:gd name="T0" fmla="*/ 0 w 3091"/>
                    <a:gd name="T1" fmla="*/ 223 h 224"/>
                    <a:gd name="T2" fmla="*/ 0 w 3091"/>
                    <a:gd name="T3" fmla="*/ 0 h 224"/>
                    <a:gd name="T4" fmla="*/ 3090 w 3091"/>
                    <a:gd name="T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224">
                      <a:moveTo>
                        <a:pt x="0" y="223"/>
                      </a:moveTo>
                      <a:lnTo>
                        <a:pt x="0" y="0"/>
                      </a:lnTo>
                      <a:lnTo>
                        <a:pt x="309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48" name="Freeform 36"/>
                <p:cNvSpPr>
                  <a:spLocks noChangeArrowheads="1"/>
                </p:cNvSpPr>
                <p:nvPr/>
              </p:nvSpPr>
              <p:spPr bwMode="auto">
                <a:xfrm>
                  <a:off x="998" y="3356"/>
                  <a:ext cx="589" cy="67"/>
                </a:xfrm>
                <a:custGeom>
                  <a:avLst/>
                  <a:gdLst>
                    <a:gd name="T0" fmla="*/ 0 w 2601"/>
                    <a:gd name="T1" fmla="*/ 301 h 302"/>
                    <a:gd name="T2" fmla="*/ 0 w 2601"/>
                    <a:gd name="T3" fmla="*/ 0 h 302"/>
                    <a:gd name="T4" fmla="*/ 2600 w 2601"/>
                    <a:gd name="T5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302">
                      <a:moveTo>
                        <a:pt x="0" y="301"/>
                      </a:moveTo>
                      <a:lnTo>
                        <a:pt x="0" y="0"/>
                      </a:lnTo>
                      <a:lnTo>
                        <a:pt x="260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49" name="Freeform 37"/>
                <p:cNvSpPr>
                  <a:spLocks noChangeArrowheads="1"/>
                </p:cNvSpPr>
                <p:nvPr/>
              </p:nvSpPr>
              <p:spPr bwMode="auto">
                <a:xfrm>
                  <a:off x="1088" y="3379"/>
                  <a:ext cx="498" cy="121"/>
                </a:xfrm>
                <a:custGeom>
                  <a:avLst/>
                  <a:gdLst>
                    <a:gd name="T0" fmla="*/ 0 w 2202"/>
                    <a:gd name="T1" fmla="*/ 536 h 537"/>
                    <a:gd name="T2" fmla="*/ 1 w 2202"/>
                    <a:gd name="T3" fmla="*/ 0 h 537"/>
                    <a:gd name="T4" fmla="*/ 2201 w 2202"/>
                    <a:gd name="T5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537">
                      <a:moveTo>
                        <a:pt x="0" y="536"/>
                      </a:moveTo>
                      <a:lnTo>
                        <a:pt x="1" y="0"/>
                      </a:lnTo>
                      <a:lnTo>
                        <a:pt x="2201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0" name="Freeform 38"/>
                <p:cNvSpPr>
                  <a:spLocks noChangeArrowheads="1"/>
                </p:cNvSpPr>
                <p:nvPr/>
              </p:nvSpPr>
              <p:spPr bwMode="auto">
                <a:xfrm>
                  <a:off x="771" y="3311"/>
                  <a:ext cx="816" cy="72"/>
                </a:xfrm>
                <a:custGeom>
                  <a:avLst/>
                  <a:gdLst>
                    <a:gd name="T0" fmla="*/ 0 w 3601"/>
                    <a:gd name="T1" fmla="*/ 323 h 324"/>
                    <a:gd name="T2" fmla="*/ 0 w 3601"/>
                    <a:gd name="T3" fmla="*/ 0 h 324"/>
                    <a:gd name="T4" fmla="*/ 3600 w 3601"/>
                    <a:gd name="T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01" h="324">
                      <a:moveTo>
                        <a:pt x="0" y="323"/>
                      </a:moveTo>
                      <a:lnTo>
                        <a:pt x="0" y="0"/>
                      </a:lnTo>
                      <a:lnTo>
                        <a:pt x="360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1" name="Freeform 39"/>
                <p:cNvSpPr>
                  <a:spLocks noChangeArrowheads="1"/>
                </p:cNvSpPr>
                <p:nvPr/>
              </p:nvSpPr>
              <p:spPr bwMode="auto">
                <a:xfrm>
                  <a:off x="658" y="3288"/>
                  <a:ext cx="929" cy="136"/>
                </a:xfrm>
                <a:custGeom>
                  <a:avLst/>
                  <a:gdLst>
                    <a:gd name="T0" fmla="*/ 0 w 4101"/>
                    <a:gd name="T1" fmla="*/ 601 h 602"/>
                    <a:gd name="T2" fmla="*/ 0 w 4101"/>
                    <a:gd name="T3" fmla="*/ 0 h 602"/>
                    <a:gd name="T4" fmla="*/ 4100 w 4101"/>
                    <a:gd name="T5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1" h="602">
                      <a:moveTo>
                        <a:pt x="0" y="601"/>
                      </a:moveTo>
                      <a:lnTo>
                        <a:pt x="0" y="0"/>
                      </a:lnTo>
                      <a:lnTo>
                        <a:pt x="410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2" name="Freeform 40"/>
                <p:cNvSpPr>
                  <a:spLocks noChangeArrowheads="1"/>
                </p:cNvSpPr>
                <p:nvPr/>
              </p:nvSpPr>
              <p:spPr bwMode="auto">
                <a:xfrm>
                  <a:off x="567" y="3266"/>
                  <a:ext cx="1019" cy="234"/>
                </a:xfrm>
                <a:custGeom>
                  <a:avLst/>
                  <a:gdLst>
                    <a:gd name="T0" fmla="*/ 0 w 4500"/>
                    <a:gd name="T1" fmla="*/ 1036 h 1037"/>
                    <a:gd name="T2" fmla="*/ 0 w 4500"/>
                    <a:gd name="T3" fmla="*/ 0 h 1037"/>
                    <a:gd name="T4" fmla="*/ 4499 w 4500"/>
                    <a:gd name="T5" fmla="*/ 0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1037">
                      <a:moveTo>
                        <a:pt x="0" y="1036"/>
                      </a:moveTo>
                      <a:lnTo>
                        <a:pt x="0" y="0"/>
                      </a:lnTo>
                      <a:lnTo>
                        <a:pt x="4499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3" name="Freeform 41"/>
                <p:cNvSpPr>
                  <a:spLocks noChangeArrowheads="1"/>
                </p:cNvSpPr>
                <p:nvPr/>
              </p:nvSpPr>
              <p:spPr bwMode="auto">
                <a:xfrm>
                  <a:off x="488" y="3220"/>
                  <a:ext cx="1099" cy="498"/>
                </a:xfrm>
                <a:custGeom>
                  <a:avLst/>
                  <a:gdLst>
                    <a:gd name="T0" fmla="*/ 0 w 4851"/>
                    <a:gd name="T1" fmla="*/ 2200 h 2201"/>
                    <a:gd name="T2" fmla="*/ 0 w 4851"/>
                    <a:gd name="T3" fmla="*/ 0 h 2201"/>
                    <a:gd name="T4" fmla="*/ 4850 w 4851"/>
                    <a:gd name="T5" fmla="*/ 0 h 2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51" h="2201">
                      <a:moveTo>
                        <a:pt x="0" y="2200"/>
                      </a:moveTo>
                      <a:lnTo>
                        <a:pt x="0" y="0"/>
                      </a:lnTo>
                      <a:lnTo>
                        <a:pt x="485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4" name="Freeform 42"/>
                <p:cNvSpPr>
                  <a:spLocks noChangeArrowheads="1"/>
                </p:cNvSpPr>
                <p:nvPr/>
              </p:nvSpPr>
              <p:spPr bwMode="auto">
                <a:xfrm>
                  <a:off x="1147" y="3402"/>
                  <a:ext cx="439" cy="200"/>
                </a:xfrm>
                <a:custGeom>
                  <a:avLst/>
                  <a:gdLst>
                    <a:gd name="T0" fmla="*/ 0 w 1941"/>
                    <a:gd name="T1" fmla="*/ 887 h 888"/>
                    <a:gd name="T2" fmla="*/ 0 w 1941"/>
                    <a:gd name="T3" fmla="*/ 0 h 888"/>
                    <a:gd name="T4" fmla="*/ 1940 w 1941"/>
                    <a:gd name="T5" fmla="*/ 0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41" h="888">
                      <a:moveTo>
                        <a:pt x="0" y="887"/>
                      </a:moveTo>
                      <a:lnTo>
                        <a:pt x="0" y="0"/>
                      </a:lnTo>
                      <a:lnTo>
                        <a:pt x="1940" y="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5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508" y="3242"/>
                  <a:ext cx="0" cy="361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6" name="Line 44"/>
                <p:cNvSpPr>
                  <a:spLocks noChangeShapeType="1"/>
                </p:cNvSpPr>
                <p:nvPr/>
              </p:nvSpPr>
              <p:spPr bwMode="auto">
                <a:xfrm>
                  <a:off x="508" y="3243"/>
                  <a:ext cx="1078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3357" name="Group 45"/>
              <p:cNvGrpSpPr>
                <a:grpSpLocks/>
              </p:cNvGrpSpPr>
              <p:nvPr/>
            </p:nvGrpSpPr>
            <p:grpSpPr bwMode="auto">
              <a:xfrm>
                <a:off x="508" y="3719"/>
                <a:ext cx="1078" cy="453"/>
                <a:chOff x="508" y="3719"/>
                <a:chExt cx="1078" cy="453"/>
              </a:xfrm>
            </p:grpSpPr>
            <p:sp>
              <p:nvSpPr>
                <p:cNvPr id="13358" name="Freeform 46"/>
                <p:cNvSpPr>
                  <a:spLocks noChangeArrowheads="1"/>
                </p:cNvSpPr>
                <p:nvPr/>
              </p:nvSpPr>
              <p:spPr bwMode="auto">
                <a:xfrm>
                  <a:off x="998" y="4014"/>
                  <a:ext cx="589" cy="45"/>
                </a:xfrm>
                <a:custGeom>
                  <a:avLst/>
                  <a:gdLst>
                    <a:gd name="T0" fmla="*/ 0 w 2601"/>
                    <a:gd name="T1" fmla="*/ 0 h 202"/>
                    <a:gd name="T2" fmla="*/ 0 w 2601"/>
                    <a:gd name="T3" fmla="*/ 201 h 202"/>
                    <a:gd name="T4" fmla="*/ 2600 w 2601"/>
                    <a:gd name="T5" fmla="*/ 201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202">
                      <a:moveTo>
                        <a:pt x="0" y="0"/>
                      </a:moveTo>
                      <a:lnTo>
                        <a:pt x="0" y="201"/>
                      </a:lnTo>
                      <a:lnTo>
                        <a:pt x="2600" y="201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59" name="Freeform 47"/>
                <p:cNvSpPr>
                  <a:spLocks noChangeArrowheads="1"/>
                </p:cNvSpPr>
                <p:nvPr/>
              </p:nvSpPr>
              <p:spPr bwMode="auto">
                <a:xfrm>
                  <a:off x="1088" y="3938"/>
                  <a:ext cx="498" cy="98"/>
                </a:xfrm>
                <a:custGeom>
                  <a:avLst/>
                  <a:gdLst>
                    <a:gd name="T0" fmla="*/ 0 w 2202"/>
                    <a:gd name="T1" fmla="*/ 0 h 437"/>
                    <a:gd name="T2" fmla="*/ 1 w 2202"/>
                    <a:gd name="T3" fmla="*/ 436 h 437"/>
                    <a:gd name="T4" fmla="*/ 2201 w 2202"/>
                    <a:gd name="T5" fmla="*/ 436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437">
                      <a:moveTo>
                        <a:pt x="0" y="0"/>
                      </a:moveTo>
                      <a:lnTo>
                        <a:pt x="1" y="436"/>
                      </a:lnTo>
                      <a:lnTo>
                        <a:pt x="2201" y="4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0" name="Freeform 48"/>
                <p:cNvSpPr>
                  <a:spLocks noChangeArrowheads="1"/>
                </p:cNvSpPr>
                <p:nvPr/>
              </p:nvSpPr>
              <p:spPr bwMode="auto">
                <a:xfrm>
                  <a:off x="887" y="4054"/>
                  <a:ext cx="700" cy="27"/>
                </a:xfrm>
                <a:custGeom>
                  <a:avLst/>
                  <a:gdLst>
                    <a:gd name="T0" fmla="*/ 0 w 3091"/>
                    <a:gd name="T1" fmla="*/ 0 h 124"/>
                    <a:gd name="T2" fmla="*/ 0 w 3091"/>
                    <a:gd name="T3" fmla="*/ 123 h 124"/>
                    <a:gd name="T4" fmla="*/ 3090 w 3091"/>
                    <a:gd name="T5" fmla="*/ 123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124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3090" y="1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1" name="Freeform 49"/>
                <p:cNvSpPr>
                  <a:spLocks noChangeArrowheads="1"/>
                </p:cNvSpPr>
                <p:nvPr/>
              </p:nvSpPr>
              <p:spPr bwMode="auto">
                <a:xfrm>
                  <a:off x="769" y="4054"/>
                  <a:ext cx="818" cy="50"/>
                </a:xfrm>
                <a:custGeom>
                  <a:avLst/>
                  <a:gdLst>
                    <a:gd name="T0" fmla="*/ 0 w 3611"/>
                    <a:gd name="T1" fmla="*/ 0 h 224"/>
                    <a:gd name="T2" fmla="*/ 0 w 3611"/>
                    <a:gd name="T3" fmla="*/ 223 h 224"/>
                    <a:gd name="T4" fmla="*/ 3610 w 3611"/>
                    <a:gd name="T5" fmla="*/ 223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11" h="224">
                      <a:moveTo>
                        <a:pt x="0" y="0"/>
                      </a:moveTo>
                      <a:lnTo>
                        <a:pt x="0" y="223"/>
                      </a:lnTo>
                      <a:lnTo>
                        <a:pt x="3610" y="2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2" name="Freeform 50"/>
                <p:cNvSpPr>
                  <a:spLocks noChangeArrowheads="1"/>
                </p:cNvSpPr>
                <p:nvPr/>
              </p:nvSpPr>
              <p:spPr bwMode="auto">
                <a:xfrm>
                  <a:off x="567" y="3938"/>
                  <a:ext cx="1019" cy="211"/>
                </a:xfrm>
                <a:custGeom>
                  <a:avLst/>
                  <a:gdLst>
                    <a:gd name="T0" fmla="*/ 0 w 4500"/>
                    <a:gd name="T1" fmla="*/ 0 h 937"/>
                    <a:gd name="T2" fmla="*/ 0 w 4500"/>
                    <a:gd name="T3" fmla="*/ 936 h 937"/>
                    <a:gd name="T4" fmla="*/ 4499 w 4500"/>
                    <a:gd name="T5" fmla="*/ 936 h 9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937">
                      <a:moveTo>
                        <a:pt x="0" y="0"/>
                      </a:moveTo>
                      <a:lnTo>
                        <a:pt x="0" y="936"/>
                      </a:lnTo>
                      <a:lnTo>
                        <a:pt x="4499" y="9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3" name="Freeform 51"/>
                <p:cNvSpPr>
                  <a:spLocks noChangeArrowheads="1"/>
                </p:cNvSpPr>
                <p:nvPr/>
              </p:nvSpPr>
              <p:spPr bwMode="auto">
                <a:xfrm>
                  <a:off x="508" y="3835"/>
                  <a:ext cx="1079" cy="336"/>
                </a:xfrm>
                <a:custGeom>
                  <a:avLst/>
                  <a:gdLst>
                    <a:gd name="T0" fmla="*/ 0 w 4761"/>
                    <a:gd name="T1" fmla="*/ 0 h 1488"/>
                    <a:gd name="T2" fmla="*/ 10 w 4761"/>
                    <a:gd name="T3" fmla="*/ 1487 h 1488"/>
                    <a:gd name="T4" fmla="*/ 4760 w 4761"/>
                    <a:gd name="T5" fmla="*/ 1487 h 1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61" h="1488">
                      <a:moveTo>
                        <a:pt x="0" y="0"/>
                      </a:moveTo>
                      <a:lnTo>
                        <a:pt x="10" y="1487"/>
                      </a:lnTo>
                      <a:lnTo>
                        <a:pt x="4760" y="1487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4" name="Freeform 52"/>
                <p:cNvSpPr>
                  <a:spLocks noChangeArrowheads="1"/>
                </p:cNvSpPr>
                <p:nvPr/>
              </p:nvSpPr>
              <p:spPr bwMode="auto">
                <a:xfrm>
                  <a:off x="1168" y="3719"/>
                  <a:ext cx="419" cy="271"/>
                </a:xfrm>
                <a:custGeom>
                  <a:avLst/>
                  <a:gdLst>
                    <a:gd name="T0" fmla="*/ 0 w 1851"/>
                    <a:gd name="T1" fmla="*/ 0 h 1201"/>
                    <a:gd name="T2" fmla="*/ 0 w 1851"/>
                    <a:gd name="T3" fmla="*/ 1200 h 1201"/>
                    <a:gd name="T4" fmla="*/ 1850 w 1851"/>
                    <a:gd name="T5" fmla="*/ 1200 h 1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51" h="1201">
                      <a:moveTo>
                        <a:pt x="0" y="0"/>
                      </a:moveTo>
                      <a:lnTo>
                        <a:pt x="0" y="1200"/>
                      </a:lnTo>
                      <a:lnTo>
                        <a:pt x="1850" y="120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5" name="Line 53"/>
                <p:cNvSpPr>
                  <a:spLocks noChangeShapeType="1"/>
                </p:cNvSpPr>
                <p:nvPr/>
              </p:nvSpPr>
              <p:spPr bwMode="auto">
                <a:xfrm>
                  <a:off x="658" y="4014"/>
                  <a:ext cx="0" cy="113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6" name="Line 54"/>
                <p:cNvSpPr>
                  <a:spLocks noChangeShapeType="1"/>
                </p:cNvSpPr>
                <p:nvPr/>
              </p:nvSpPr>
              <p:spPr bwMode="auto">
                <a:xfrm>
                  <a:off x="658" y="4127"/>
                  <a:ext cx="929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7" name="Line 55"/>
                <p:cNvSpPr>
                  <a:spLocks noChangeShapeType="1"/>
                </p:cNvSpPr>
                <p:nvPr/>
              </p:nvSpPr>
              <p:spPr bwMode="auto">
                <a:xfrm>
                  <a:off x="1147" y="4014"/>
                  <a:ext cx="439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68" name="Line 56"/>
                <p:cNvSpPr>
                  <a:spLocks noChangeShapeType="1"/>
                </p:cNvSpPr>
                <p:nvPr/>
              </p:nvSpPr>
              <p:spPr bwMode="auto">
                <a:xfrm>
                  <a:off x="1147" y="3835"/>
                  <a:ext cx="0" cy="177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sp>
          <p:nvSpPr>
            <p:cNvPr id="13369" name="Oval 57"/>
            <p:cNvSpPr>
              <a:spLocks noChangeArrowheads="1"/>
            </p:cNvSpPr>
            <p:nvPr/>
          </p:nvSpPr>
          <p:spPr bwMode="auto">
            <a:xfrm>
              <a:off x="669" y="3583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370" name="Group 58"/>
            <p:cNvGrpSpPr>
              <a:grpSpLocks/>
            </p:cNvGrpSpPr>
            <p:nvPr/>
          </p:nvGrpSpPr>
          <p:grpSpPr bwMode="auto">
            <a:xfrm>
              <a:off x="669" y="3588"/>
              <a:ext cx="679" cy="669"/>
              <a:chOff x="669" y="3588"/>
              <a:chExt cx="679" cy="669"/>
            </a:xfrm>
          </p:grpSpPr>
          <p:sp>
            <p:nvSpPr>
              <p:cNvPr id="13371" name="Line 59"/>
              <p:cNvSpPr>
                <a:spLocks noChangeShapeType="1"/>
              </p:cNvSpPr>
              <p:nvPr/>
            </p:nvSpPr>
            <p:spPr bwMode="auto">
              <a:xfrm>
                <a:off x="669" y="3923"/>
                <a:ext cx="679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2" name="Line 60"/>
              <p:cNvSpPr>
                <a:spLocks noChangeShapeType="1"/>
              </p:cNvSpPr>
              <p:nvPr/>
            </p:nvSpPr>
            <p:spPr bwMode="auto">
              <a:xfrm flipV="1">
                <a:off x="689" y="3805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3" name="Line 61"/>
              <p:cNvSpPr>
                <a:spLocks noChangeShapeType="1"/>
              </p:cNvSpPr>
              <p:nvPr/>
            </p:nvSpPr>
            <p:spPr bwMode="auto">
              <a:xfrm flipV="1">
                <a:off x="749" y="3704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4" name="Line 62"/>
              <p:cNvSpPr>
                <a:spLocks noChangeShapeType="1"/>
              </p:cNvSpPr>
              <p:nvPr/>
            </p:nvSpPr>
            <p:spPr bwMode="auto">
              <a:xfrm flipV="1">
                <a:off x="839" y="3628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5" name="Line 63"/>
              <p:cNvSpPr>
                <a:spLocks noChangeShapeType="1"/>
              </p:cNvSpPr>
              <p:nvPr/>
            </p:nvSpPr>
            <p:spPr bwMode="auto">
              <a:xfrm flipV="1">
                <a:off x="950" y="3587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6" name="Line 64"/>
              <p:cNvSpPr>
                <a:spLocks noChangeShapeType="1"/>
              </p:cNvSpPr>
              <p:nvPr/>
            </p:nvSpPr>
            <p:spPr bwMode="auto">
              <a:xfrm flipH="1" flipV="1">
                <a:off x="949" y="3587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7" name="Line 65"/>
              <p:cNvSpPr>
                <a:spLocks noChangeShapeType="1"/>
              </p:cNvSpPr>
              <p:nvPr/>
            </p:nvSpPr>
            <p:spPr bwMode="auto">
              <a:xfrm flipH="1" flipV="1">
                <a:off x="838" y="3628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8" name="Line 66"/>
              <p:cNvSpPr>
                <a:spLocks noChangeShapeType="1"/>
              </p:cNvSpPr>
              <p:nvPr/>
            </p:nvSpPr>
            <p:spPr bwMode="auto">
              <a:xfrm flipH="1" flipV="1">
                <a:off x="689" y="3805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79" name="Line 67"/>
              <p:cNvSpPr>
                <a:spLocks noChangeShapeType="1"/>
              </p:cNvSpPr>
              <p:nvPr/>
            </p:nvSpPr>
            <p:spPr bwMode="auto">
              <a:xfrm flipH="1" flipV="1">
                <a:off x="748" y="3704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3380" name="Oval 68"/>
            <p:cNvSpPr>
              <a:spLocks noChangeArrowheads="1"/>
            </p:cNvSpPr>
            <p:nvPr/>
          </p:nvSpPr>
          <p:spPr bwMode="auto">
            <a:xfrm>
              <a:off x="896" y="3810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381" name="Group 69"/>
            <p:cNvGrpSpPr>
              <a:grpSpLocks/>
            </p:cNvGrpSpPr>
            <p:nvPr/>
          </p:nvGrpSpPr>
          <p:grpSpPr bwMode="auto">
            <a:xfrm>
              <a:off x="669" y="3424"/>
              <a:ext cx="1099" cy="498"/>
              <a:chOff x="669" y="3424"/>
              <a:chExt cx="1099" cy="498"/>
            </a:xfrm>
          </p:grpSpPr>
          <p:sp>
            <p:nvSpPr>
              <p:cNvPr id="13382" name="Freeform 70"/>
              <p:cNvSpPr>
                <a:spLocks noChangeArrowheads="1"/>
              </p:cNvSpPr>
              <p:nvPr/>
            </p:nvSpPr>
            <p:spPr bwMode="auto">
              <a:xfrm>
                <a:off x="1068" y="3538"/>
                <a:ext cx="700" cy="50"/>
              </a:xfrm>
              <a:custGeom>
                <a:avLst/>
                <a:gdLst>
                  <a:gd name="T0" fmla="*/ 0 w 3091"/>
                  <a:gd name="T1" fmla="*/ 223 h 224"/>
                  <a:gd name="T2" fmla="*/ 0 w 3091"/>
                  <a:gd name="T3" fmla="*/ 0 h 224"/>
                  <a:gd name="T4" fmla="*/ 3090 w 3091"/>
                  <a:gd name="T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224">
                    <a:moveTo>
                      <a:pt x="0" y="223"/>
                    </a:moveTo>
                    <a:lnTo>
                      <a:pt x="0" y="0"/>
                    </a:lnTo>
                    <a:lnTo>
                      <a:pt x="309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3" name="Freeform 71"/>
              <p:cNvSpPr>
                <a:spLocks noChangeArrowheads="1"/>
              </p:cNvSpPr>
              <p:nvPr/>
            </p:nvSpPr>
            <p:spPr bwMode="auto">
              <a:xfrm>
                <a:off x="1179" y="3560"/>
                <a:ext cx="589" cy="67"/>
              </a:xfrm>
              <a:custGeom>
                <a:avLst/>
                <a:gdLst>
                  <a:gd name="T0" fmla="*/ 0 w 2601"/>
                  <a:gd name="T1" fmla="*/ 301 h 302"/>
                  <a:gd name="T2" fmla="*/ 0 w 2601"/>
                  <a:gd name="T3" fmla="*/ 0 h 302"/>
                  <a:gd name="T4" fmla="*/ 2600 w 2601"/>
                  <a:gd name="T5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302">
                    <a:moveTo>
                      <a:pt x="0" y="301"/>
                    </a:moveTo>
                    <a:lnTo>
                      <a:pt x="0" y="0"/>
                    </a:lnTo>
                    <a:lnTo>
                      <a:pt x="260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4" name="Freeform 72"/>
              <p:cNvSpPr>
                <a:spLocks noChangeArrowheads="1"/>
              </p:cNvSpPr>
              <p:nvPr/>
            </p:nvSpPr>
            <p:spPr bwMode="auto">
              <a:xfrm>
                <a:off x="1270" y="3583"/>
                <a:ext cx="498" cy="121"/>
              </a:xfrm>
              <a:custGeom>
                <a:avLst/>
                <a:gdLst>
                  <a:gd name="T0" fmla="*/ 0 w 2202"/>
                  <a:gd name="T1" fmla="*/ 536 h 537"/>
                  <a:gd name="T2" fmla="*/ 1 w 2202"/>
                  <a:gd name="T3" fmla="*/ 0 h 537"/>
                  <a:gd name="T4" fmla="*/ 2201 w 2202"/>
                  <a:gd name="T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537">
                    <a:moveTo>
                      <a:pt x="0" y="536"/>
                    </a:moveTo>
                    <a:lnTo>
                      <a:pt x="1" y="0"/>
                    </a:lnTo>
                    <a:lnTo>
                      <a:pt x="2201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5" name="Freeform 73"/>
              <p:cNvSpPr>
                <a:spLocks noChangeArrowheads="1"/>
              </p:cNvSpPr>
              <p:nvPr/>
            </p:nvSpPr>
            <p:spPr bwMode="auto">
              <a:xfrm>
                <a:off x="952" y="3515"/>
                <a:ext cx="816" cy="72"/>
              </a:xfrm>
              <a:custGeom>
                <a:avLst/>
                <a:gdLst>
                  <a:gd name="T0" fmla="*/ 0 w 3601"/>
                  <a:gd name="T1" fmla="*/ 323 h 324"/>
                  <a:gd name="T2" fmla="*/ 0 w 3601"/>
                  <a:gd name="T3" fmla="*/ 0 h 324"/>
                  <a:gd name="T4" fmla="*/ 3600 w 3601"/>
                  <a:gd name="T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324">
                    <a:moveTo>
                      <a:pt x="0" y="323"/>
                    </a:moveTo>
                    <a:lnTo>
                      <a:pt x="0" y="0"/>
                    </a:lnTo>
                    <a:lnTo>
                      <a:pt x="360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6" name="Freeform 74"/>
              <p:cNvSpPr>
                <a:spLocks noChangeArrowheads="1"/>
              </p:cNvSpPr>
              <p:nvPr/>
            </p:nvSpPr>
            <p:spPr bwMode="auto">
              <a:xfrm>
                <a:off x="839" y="3492"/>
                <a:ext cx="929" cy="136"/>
              </a:xfrm>
              <a:custGeom>
                <a:avLst/>
                <a:gdLst>
                  <a:gd name="T0" fmla="*/ 0 w 4101"/>
                  <a:gd name="T1" fmla="*/ 601 h 602"/>
                  <a:gd name="T2" fmla="*/ 0 w 4101"/>
                  <a:gd name="T3" fmla="*/ 0 h 602"/>
                  <a:gd name="T4" fmla="*/ 4100 w 4101"/>
                  <a:gd name="T5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1" h="602">
                    <a:moveTo>
                      <a:pt x="0" y="601"/>
                    </a:moveTo>
                    <a:lnTo>
                      <a:pt x="0" y="0"/>
                    </a:lnTo>
                    <a:lnTo>
                      <a:pt x="410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7" name="Freeform 75"/>
              <p:cNvSpPr>
                <a:spLocks noChangeArrowheads="1"/>
              </p:cNvSpPr>
              <p:nvPr/>
            </p:nvSpPr>
            <p:spPr bwMode="auto">
              <a:xfrm>
                <a:off x="749" y="3470"/>
                <a:ext cx="1019" cy="234"/>
              </a:xfrm>
              <a:custGeom>
                <a:avLst/>
                <a:gdLst>
                  <a:gd name="T0" fmla="*/ 0 w 4500"/>
                  <a:gd name="T1" fmla="*/ 1036 h 1037"/>
                  <a:gd name="T2" fmla="*/ 0 w 4500"/>
                  <a:gd name="T3" fmla="*/ 0 h 1037"/>
                  <a:gd name="T4" fmla="*/ 4499 w 4500"/>
                  <a:gd name="T5" fmla="*/ 0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1037">
                    <a:moveTo>
                      <a:pt x="0" y="1036"/>
                    </a:moveTo>
                    <a:lnTo>
                      <a:pt x="0" y="0"/>
                    </a:lnTo>
                    <a:lnTo>
                      <a:pt x="4499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8" name="Freeform 76"/>
              <p:cNvSpPr>
                <a:spLocks noChangeArrowheads="1"/>
              </p:cNvSpPr>
              <p:nvPr/>
            </p:nvSpPr>
            <p:spPr bwMode="auto">
              <a:xfrm>
                <a:off x="669" y="3424"/>
                <a:ext cx="1099" cy="498"/>
              </a:xfrm>
              <a:custGeom>
                <a:avLst/>
                <a:gdLst>
                  <a:gd name="T0" fmla="*/ 0 w 4851"/>
                  <a:gd name="T1" fmla="*/ 2200 h 2201"/>
                  <a:gd name="T2" fmla="*/ 0 w 4851"/>
                  <a:gd name="T3" fmla="*/ 0 h 2201"/>
                  <a:gd name="T4" fmla="*/ 4850 w 4851"/>
                  <a:gd name="T5" fmla="*/ 0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201">
                    <a:moveTo>
                      <a:pt x="0" y="2200"/>
                    </a:moveTo>
                    <a:lnTo>
                      <a:pt x="0" y="0"/>
                    </a:lnTo>
                    <a:lnTo>
                      <a:pt x="485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89" name="Freeform 77"/>
              <p:cNvSpPr>
                <a:spLocks noChangeArrowheads="1"/>
              </p:cNvSpPr>
              <p:nvPr/>
            </p:nvSpPr>
            <p:spPr bwMode="auto">
              <a:xfrm>
                <a:off x="1329" y="3606"/>
                <a:ext cx="439" cy="200"/>
              </a:xfrm>
              <a:custGeom>
                <a:avLst/>
                <a:gdLst>
                  <a:gd name="T0" fmla="*/ 0 w 1941"/>
                  <a:gd name="T1" fmla="*/ 887 h 888"/>
                  <a:gd name="T2" fmla="*/ 0 w 1941"/>
                  <a:gd name="T3" fmla="*/ 0 h 888"/>
                  <a:gd name="T4" fmla="*/ 1940 w 1941"/>
                  <a:gd name="T5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1" h="888">
                    <a:moveTo>
                      <a:pt x="0" y="887"/>
                    </a:moveTo>
                    <a:lnTo>
                      <a:pt x="0" y="0"/>
                    </a:lnTo>
                    <a:lnTo>
                      <a:pt x="194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0" name="Line 78"/>
              <p:cNvSpPr>
                <a:spLocks noChangeShapeType="1"/>
              </p:cNvSpPr>
              <p:nvPr/>
            </p:nvSpPr>
            <p:spPr bwMode="auto">
              <a:xfrm flipV="1">
                <a:off x="689" y="3446"/>
                <a:ext cx="0" cy="361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1" name="Line 79"/>
              <p:cNvSpPr>
                <a:spLocks noChangeShapeType="1"/>
              </p:cNvSpPr>
              <p:nvPr/>
            </p:nvSpPr>
            <p:spPr bwMode="auto">
              <a:xfrm>
                <a:off x="689" y="3447"/>
                <a:ext cx="1078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13392" name="Group 80"/>
            <p:cNvGrpSpPr>
              <a:grpSpLocks/>
            </p:cNvGrpSpPr>
            <p:nvPr/>
          </p:nvGrpSpPr>
          <p:grpSpPr bwMode="auto">
            <a:xfrm>
              <a:off x="689" y="3923"/>
              <a:ext cx="1078" cy="453"/>
              <a:chOff x="689" y="3923"/>
              <a:chExt cx="1078" cy="453"/>
            </a:xfrm>
          </p:grpSpPr>
          <p:sp>
            <p:nvSpPr>
              <p:cNvPr id="13393" name="Freeform 81"/>
              <p:cNvSpPr>
                <a:spLocks noChangeArrowheads="1"/>
              </p:cNvSpPr>
              <p:nvPr/>
            </p:nvSpPr>
            <p:spPr bwMode="auto">
              <a:xfrm>
                <a:off x="1179" y="4218"/>
                <a:ext cx="589" cy="45"/>
              </a:xfrm>
              <a:custGeom>
                <a:avLst/>
                <a:gdLst>
                  <a:gd name="T0" fmla="*/ 0 w 2601"/>
                  <a:gd name="T1" fmla="*/ 0 h 202"/>
                  <a:gd name="T2" fmla="*/ 0 w 2601"/>
                  <a:gd name="T3" fmla="*/ 201 h 202"/>
                  <a:gd name="T4" fmla="*/ 2600 w 2601"/>
                  <a:gd name="T5" fmla="*/ 20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202">
                    <a:moveTo>
                      <a:pt x="0" y="0"/>
                    </a:moveTo>
                    <a:lnTo>
                      <a:pt x="0" y="201"/>
                    </a:lnTo>
                    <a:lnTo>
                      <a:pt x="2600" y="201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4" name="Freeform 82"/>
              <p:cNvSpPr>
                <a:spLocks noChangeArrowheads="1"/>
              </p:cNvSpPr>
              <p:nvPr/>
            </p:nvSpPr>
            <p:spPr bwMode="auto">
              <a:xfrm>
                <a:off x="1270" y="4142"/>
                <a:ext cx="498" cy="98"/>
              </a:xfrm>
              <a:custGeom>
                <a:avLst/>
                <a:gdLst>
                  <a:gd name="T0" fmla="*/ 0 w 2202"/>
                  <a:gd name="T1" fmla="*/ 0 h 437"/>
                  <a:gd name="T2" fmla="*/ 1 w 2202"/>
                  <a:gd name="T3" fmla="*/ 436 h 437"/>
                  <a:gd name="T4" fmla="*/ 2201 w 2202"/>
                  <a:gd name="T5" fmla="*/ 436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437">
                    <a:moveTo>
                      <a:pt x="0" y="0"/>
                    </a:moveTo>
                    <a:lnTo>
                      <a:pt x="1" y="436"/>
                    </a:lnTo>
                    <a:lnTo>
                      <a:pt x="2201" y="4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5" name="Freeform 83"/>
              <p:cNvSpPr>
                <a:spLocks noChangeArrowheads="1"/>
              </p:cNvSpPr>
              <p:nvPr/>
            </p:nvSpPr>
            <p:spPr bwMode="auto">
              <a:xfrm>
                <a:off x="1068" y="4258"/>
                <a:ext cx="700" cy="27"/>
              </a:xfrm>
              <a:custGeom>
                <a:avLst/>
                <a:gdLst>
                  <a:gd name="T0" fmla="*/ 0 w 3091"/>
                  <a:gd name="T1" fmla="*/ 0 h 124"/>
                  <a:gd name="T2" fmla="*/ 0 w 3091"/>
                  <a:gd name="T3" fmla="*/ 123 h 124"/>
                  <a:gd name="T4" fmla="*/ 3090 w 3091"/>
                  <a:gd name="T5" fmla="*/ 12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124">
                    <a:moveTo>
                      <a:pt x="0" y="0"/>
                    </a:moveTo>
                    <a:lnTo>
                      <a:pt x="0" y="123"/>
                    </a:lnTo>
                    <a:lnTo>
                      <a:pt x="3090" y="1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6" name="Freeform 84"/>
              <p:cNvSpPr>
                <a:spLocks noChangeArrowheads="1"/>
              </p:cNvSpPr>
              <p:nvPr/>
            </p:nvSpPr>
            <p:spPr bwMode="auto">
              <a:xfrm>
                <a:off x="950" y="4258"/>
                <a:ext cx="818" cy="50"/>
              </a:xfrm>
              <a:custGeom>
                <a:avLst/>
                <a:gdLst>
                  <a:gd name="T0" fmla="*/ 0 w 3611"/>
                  <a:gd name="T1" fmla="*/ 0 h 224"/>
                  <a:gd name="T2" fmla="*/ 0 w 3611"/>
                  <a:gd name="T3" fmla="*/ 223 h 224"/>
                  <a:gd name="T4" fmla="*/ 3610 w 3611"/>
                  <a:gd name="T5" fmla="*/ 22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1" h="224">
                    <a:moveTo>
                      <a:pt x="0" y="0"/>
                    </a:moveTo>
                    <a:lnTo>
                      <a:pt x="0" y="223"/>
                    </a:lnTo>
                    <a:lnTo>
                      <a:pt x="3610" y="2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7" name="Freeform 85"/>
              <p:cNvSpPr>
                <a:spLocks noChangeArrowheads="1"/>
              </p:cNvSpPr>
              <p:nvPr/>
            </p:nvSpPr>
            <p:spPr bwMode="auto">
              <a:xfrm>
                <a:off x="749" y="4142"/>
                <a:ext cx="1019" cy="211"/>
              </a:xfrm>
              <a:custGeom>
                <a:avLst/>
                <a:gdLst>
                  <a:gd name="T0" fmla="*/ 0 w 4500"/>
                  <a:gd name="T1" fmla="*/ 0 h 937"/>
                  <a:gd name="T2" fmla="*/ 0 w 4500"/>
                  <a:gd name="T3" fmla="*/ 936 h 937"/>
                  <a:gd name="T4" fmla="*/ 4499 w 4500"/>
                  <a:gd name="T5" fmla="*/ 936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937">
                    <a:moveTo>
                      <a:pt x="0" y="0"/>
                    </a:moveTo>
                    <a:lnTo>
                      <a:pt x="0" y="936"/>
                    </a:lnTo>
                    <a:lnTo>
                      <a:pt x="4499" y="9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8" name="Freeform 86"/>
              <p:cNvSpPr>
                <a:spLocks noChangeArrowheads="1"/>
              </p:cNvSpPr>
              <p:nvPr/>
            </p:nvSpPr>
            <p:spPr bwMode="auto">
              <a:xfrm>
                <a:off x="689" y="4039"/>
                <a:ext cx="1079" cy="336"/>
              </a:xfrm>
              <a:custGeom>
                <a:avLst/>
                <a:gdLst>
                  <a:gd name="T0" fmla="*/ 0 w 4761"/>
                  <a:gd name="T1" fmla="*/ 0 h 1488"/>
                  <a:gd name="T2" fmla="*/ 10 w 4761"/>
                  <a:gd name="T3" fmla="*/ 1487 h 1488"/>
                  <a:gd name="T4" fmla="*/ 4760 w 4761"/>
                  <a:gd name="T5" fmla="*/ 1487 h 1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1" h="1488">
                    <a:moveTo>
                      <a:pt x="0" y="0"/>
                    </a:moveTo>
                    <a:lnTo>
                      <a:pt x="10" y="1487"/>
                    </a:lnTo>
                    <a:lnTo>
                      <a:pt x="4760" y="1487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399" name="Freeform 87"/>
              <p:cNvSpPr>
                <a:spLocks noChangeArrowheads="1"/>
              </p:cNvSpPr>
              <p:nvPr/>
            </p:nvSpPr>
            <p:spPr bwMode="auto">
              <a:xfrm>
                <a:off x="1349" y="3923"/>
                <a:ext cx="419" cy="271"/>
              </a:xfrm>
              <a:custGeom>
                <a:avLst/>
                <a:gdLst>
                  <a:gd name="T0" fmla="*/ 0 w 1851"/>
                  <a:gd name="T1" fmla="*/ 0 h 1201"/>
                  <a:gd name="T2" fmla="*/ 0 w 1851"/>
                  <a:gd name="T3" fmla="*/ 1200 h 1201"/>
                  <a:gd name="T4" fmla="*/ 1850 w 1851"/>
                  <a:gd name="T5" fmla="*/ 1200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51" h="1201">
                    <a:moveTo>
                      <a:pt x="0" y="0"/>
                    </a:moveTo>
                    <a:lnTo>
                      <a:pt x="0" y="1200"/>
                    </a:lnTo>
                    <a:lnTo>
                      <a:pt x="1850" y="120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00" name="Line 88"/>
              <p:cNvSpPr>
                <a:spLocks noChangeShapeType="1"/>
              </p:cNvSpPr>
              <p:nvPr/>
            </p:nvSpPr>
            <p:spPr bwMode="auto">
              <a:xfrm>
                <a:off x="839" y="4218"/>
                <a:ext cx="0" cy="113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01" name="Line 89"/>
              <p:cNvSpPr>
                <a:spLocks noChangeShapeType="1"/>
              </p:cNvSpPr>
              <p:nvPr/>
            </p:nvSpPr>
            <p:spPr bwMode="auto">
              <a:xfrm>
                <a:off x="839" y="4331"/>
                <a:ext cx="929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02" name="Line 90"/>
              <p:cNvSpPr>
                <a:spLocks noChangeShapeType="1"/>
              </p:cNvSpPr>
              <p:nvPr/>
            </p:nvSpPr>
            <p:spPr bwMode="auto">
              <a:xfrm>
                <a:off x="1329" y="4218"/>
                <a:ext cx="439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03" name="Line 91"/>
              <p:cNvSpPr>
                <a:spLocks noChangeShapeType="1"/>
              </p:cNvSpPr>
              <p:nvPr/>
            </p:nvSpPr>
            <p:spPr bwMode="auto">
              <a:xfrm>
                <a:off x="1329" y="4039"/>
                <a:ext cx="0" cy="177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3404" name="Rectangle 92"/>
            <p:cNvSpPr>
              <a:spLocks noChangeArrowheads="1"/>
            </p:cNvSpPr>
            <p:nvPr/>
          </p:nvSpPr>
          <p:spPr bwMode="auto">
            <a:xfrm>
              <a:off x="1587" y="3152"/>
              <a:ext cx="271" cy="1337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3405" name="Group 93"/>
          <p:cNvGrpSpPr>
            <a:grpSpLocks/>
          </p:cNvGrpSpPr>
          <p:nvPr/>
        </p:nvGrpSpPr>
        <p:grpSpPr bwMode="auto">
          <a:xfrm>
            <a:off x="6234484" y="3782797"/>
            <a:ext cx="1861385" cy="1604569"/>
            <a:chOff x="4592" y="3152"/>
            <a:chExt cx="1371" cy="1337"/>
          </a:xfrm>
        </p:grpSpPr>
        <p:sp>
          <p:nvSpPr>
            <p:cNvPr id="13406" name="Oval 94"/>
            <p:cNvSpPr>
              <a:spLocks noChangeArrowheads="1"/>
            </p:cNvSpPr>
            <p:nvPr/>
          </p:nvSpPr>
          <p:spPr bwMode="auto">
            <a:xfrm flipH="1">
              <a:off x="5284" y="3379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407" name="Group 95"/>
            <p:cNvGrpSpPr>
              <a:grpSpLocks/>
            </p:cNvGrpSpPr>
            <p:nvPr/>
          </p:nvGrpSpPr>
          <p:grpSpPr bwMode="auto">
            <a:xfrm>
              <a:off x="5284" y="3384"/>
              <a:ext cx="679" cy="669"/>
              <a:chOff x="5284" y="3384"/>
              <a:chExt cx="679" cy="669"/>
            </a:xfrm>
          </p:grpSpPr>
          <p:sp>
            <p:nvSpPr>
              <p:cNvPr id="13408" name="Line 96"/>
              <p:cNvSpPr>
                <a:spLocks noChangeShapeType="1"/>
              </p:cNvSpPr>
              <p:nvPr/>
            </p:nvSpPr>
            <p:spPr bwMode="auto">
              <a:xfrm flipH="1">
                <a:off x="5283" y="3719"/>
                <a:ext cx="681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09" name="Line 97"/>
              <p:cNvSpPr>
                <a:spLocks noChangeShapeType="1"/>
              </p:cNvSpPr>
              <p:nvPr/>
            </p:nvSpPr>
            <p:spPr bwMode="auto">
              <a:xfrm flipH="1" flipV="1">
                <a:off x="5303" y="3601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0" name="Line 98"/>
              <p:cNvSpPr>
                <a:spLocks noChangeShapeType="1"/>
              </p:cNvSpPr>
              <p:nvPr/>
            </p:nvSpPr>
            <p:spPr bwMode="auto">
              <a:xfrm flipH="1" flipV="1">
                <a:off x="5362" y="3500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1" name="Line 99"/>
              <p:cNvSpPr>
                <a:spLocks noChangeShapeType="1"/>
              </p:cNvSpPr>
              <p:nvPr/>
            </p:nvSpPr>
            <p:spPr bwMode="auto">
              <a:xfrm flipH="1" flipV="1">
                <a:off x="5453" y="3424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2" name="Line 100"/>
              <p:cNvSpPr>
                <a:spLocks noChangeShapeType="1"/>
              </p:cNvSpPr>
              <p:nvPr/>
            </p:nvSpPr>
            <p:spPr bwMode="auto">
              <a:xfrm flipH="1" flipV="1">
                <a:off x="5564" y="3383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3" name="Line 101"/>
              <p:cNvSpPr>
                <a:spLocks noChangeShapeType="1"/>
              </p:cNvSpPr>
              <p:nvPr/>
            </p:nvSpPr>
            <p:spPr bwMode="auto">
              <a:xfrm flipV="1">
                <a:off x="5565" y="3383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4" name="Line 102"/>
              <p:cNvSpPr>
                <a:spLocks noChangeShapeType="1"/>
              </p:cNvSpPr>
              <p:nvPr/>
            </p:nvSpPr>
            <p:spPr bwMode="auto">
              <a:xfrm flipV="1">
                <a:off x="5454" y="3424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5" name="Line 103"/>
              <p:cNvSpPr>
                <a:spLocks noChangeShapeType="1"/>
              </p:cNvSpPr>
              <p:nvPr/>
            </p:nvSpPr>
            <p:spPr bwMode="auto">
              <a:xfrm flipV="1">
                <a:off x="5304" y="3601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16" name="Line 104"/>
              <p:cNvSpPr>
                <a:spLocks noChangeShapeType="1"/>
              </p:cNvSpPr>
              <p:nvPr/>
            </p:nvSpPr>
            <p:spPr bwMode="auto">
              <a:xfrm flipV="1">
                <a:off x="5363" y="3500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3417" name="Oval 105"/>
            <p:cNvSpPr>
              <a:spLocks noChangeArrowheads="1"/>
            </p:cNvSpPr>
            <p:nvPr/>
          </p:nvSpPr>
          <p:spPr bwMode="auto">
            <a:xfrm flipH="1">
              <a:off x="5511" y="3606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418" name="Group 106"/>
            <p:cNvGrpSpPr>
              <a:grpSpLocks/>
            </p:cNvGrpSpPr>
            <p:nvPr/>
          </p:nvGrpSpPr>
          <p:grpSpPr bwMode="auto">
            <a:xfrm>
              <a:off x="4864" y="3220"/>
              <a:ext cx="1099" cy="951"/>
              <a:chOff x="4864" y="3220"/>
              <a:chExt cx="1099" cy="951"/>
            </a:xfrm>
          </p:grpSpPr>
          <p:grpSp>
            <p:nvGrpSpPr>
              <p:cNvPr id="13419" name="Group 107"/>
              <p:cNvGrpSpPr>
                <a:grpSpLocks/>
              </p:cNvGrpSpPr>
              <p:nvPr/>
            </p:nvGrpSpPr>
            <p:grpSpPr bwMode="auto">
              <a:xfrm>
                <a:off x="4864" y="3220"/>
                <a:ext cx="1099" cy="498"/>
                <a:chOff x="4864" y="3220"/>
                <a:chExt cx="1099" cy="498"/>
              </a:xfrm>
            </p:grpSpPr>
            <p:sp>
              <p:nvSpPr>
                <p:cNvPr id="13420" name="Freeform 108"/>
                <p:cNvSpPr>
                  <a:spLocks noChangeArrowheads="1"/>
                </p:cNvSpPr>
                <p:nvPr/>
              </p:nvSpPr>
              <p:spPr bwMode="auto">
                <a:xfrm>
                  <a:off x="4864" y="3334"/>
                  <a:ext cx="700" cy="50"/>
                </a:xfrm>
                <a:custGeom>
                  <a:avLst/>
                  <a:gdLst>
                    <a:gd name="T0" fmla="*/ 3090 w 3091"/>
                    <a:gd name="T1" fmla="*/ 223 h 224"/>
                    <a:gd name="T2" fmla="*/ 3090 w 3091"/>
                    <a:gd name="T3" fmla="*/ 0 h 224"/>
                    <a:gd name="T4" fmla="*/ 0 w 3091"/>
                    <a:gd name="T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224">
                      <a:moveTo>
                        <a:pt x="3090" y="223"/>
                      </a:moveTo>
                      <a:lnTo>
                        <a:pt x="309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1" name="Freeform 109"/>
                <p:cNvSpPr>
                  <a:spLocks noChangeArrowheads="1"/>
                </p:cNvSpPr>
                <p:nvPr/>
              </p:nvSpPr>
              <p:spPr bwMode="auto">
                <a:xfrm>
                  <a:off x="4864" y="3356"/>
                  <a:ext cx="589" cy="67"/>
                </a:xfrm>
                <a:custGeom>
                  <a:avLst/>
                  <a:gdLst>
                    <a:gd name="T0" fmla="*/ 2600 w 2601"/>
                    <a:gd name="T1" fmla="*/ 301 h 302"/>
                    <a:gd name="T2" fmla="*/ 2600 w 2601"/>
                    <a:gd name="T3" fmla="*/ 0 h 302"/>
                    <a:gd name="T4" fmla="*/ 0 w 2601"/>
                    <a:gd name="T5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302">
                      <a:moveTo>
                        <a:pt x="2600" y="301"/>
                      </a:moveTo>
                      <a:lnTo>
                        <a:pt x="26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2" name="Freeform 110"/>
                <p:cNvSpPr>
                  <a:spLocks noChangeArrowheads="1"/>
                </p:cNvSpPr>
                <p:nvPr/>
              </p:nvSpPr>
              <p:spPr bwMode="auto">
                <a:xfrm>
                  <a:off x="4864" y="3379"/>
                  <a:ext cx="498" cy="121"/>
                </a:xfrm>
                <a:custGeom>
                  <a:avLst/>
                  <a:gdLst>
                    <a:gd name="T0" fmla="*/ 2201 w 2202"/>
                    <a:gd name="T1" fmla="*/ 536 h 537"/>
                    <a:gd name="T2" fmla="*/ 2200 w 2202"/>
                    <a:gd name="T3" fmla="*/ 0 h 537"/>
                    <a:gd name="T4" fmla="*/ 0 w 2202"/>
                    <a:gd name="T5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537">
                      <a:moveTo>
                        <a:pt x="2201" y="536"/>
                      </a:moveTo>
                      <a:lnTo>
                        <a:pt x="2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3" name="Freeform 111"/>
                <p:cNvSpPr>
                  <a:spLocks noChangeArrowheads="1"/>
                </p:cNvSpPr>
                <p:nvPr/>
              </p:nvSpPr>
              <p:spPr bwMode="auto">
                <a:xfrm>
                  <a:off x="4864" y="3311"/>
                  <a:ext cx="816" cy="72"/>
                </a:xfrm>
                <a:custGeom>
                  <a:avLst/>
                  <a:gdLst>
                    <a:gd name="T0" fmla="*/ 3600 w 3601"/>
                    <a:gd name="T1" fmla="*/ 323 h 324"/>
                    <a:gd name="T2" fmla="*/ 3600 w 3601"/>
                    <a:gd name="T3" fmla="*/ 0 h 324"/>
                    <a:gd name="T4" fmla="*/ 0 w 3601"/>
                    <a:gd name="T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01" h="324">
                      <a:moveTo>
                        <a:pt x="3600" y="323"/>
                      </a:moveTo>
                      <a:lnTo>
                        <a:pt x="36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4" name="Freeform 112"/>
                <p:cNvSpPr>
                  <a:spLocks noChangeArrowheads="1"/>
                </p:cNvSpPr>
                <p:nvPr/>
              </p:nvSpPr>
              <p:spPr bwMode="auto">
                <a:xfrm>
                  <a:off x="4864" y="3288"/>
                  <a:ext cx="929" cy="136"/>
                </a:xfrm>
                <a:custGeom>
                  <a:avLst/>
                  <a:gdLst>
                    <a:gd name="T0" fmla="*/ 4100 w 4101"/>
                    <a:gd name="T1" fmla="*/ 601 h 602"/>
                    <a:gd name="T2" fmla="*/ 4100 w 4101"/>
                    <a:gd name="T3" fmla="*/ 0 h 602"/>
                    <a:gd name="T4" fmla="*/ 0 w 4101"/>
                    <a:gd name="T5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1" h="602">
                      <a:moveTo>
                        <a:pt x="4100" y="601"/>
                      </a:moveTo>
                      <a:lnTo>
                        <a:pt x="41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5" name="Freeform 113"/>
                <p:cNvSpPr>
                  <a:spLocks noChangeArrowheads="1"/>
                </p:cNvSpPr>
                <p:nvPr/>
              </p:nvSpPr>
              <p:spPr bwMode="auto">
                <a:xfrm>
                  <a:off x="4864" y="3266"/>
                  <a:ext cx="1019" cy="234"/>
                </a:xfrm>
                <a:custGeom>
                  <a:avLst/>
                  <a:gdLst>
                    <a:gd name="T0" fmla="*/ 4499 w 4500"/>
                    <a:gd name="T1" fmla="*/ 1036 h 1037"/>
                    <a:gd name="T2" fmla="*/ 4499 w 4500"/>
                    <a:gd name="T3" fmla="*/ 0 h 1037"/>
                    <a:gd name="T4" fmla="*/ 0 w 4500"/>
                    <a:gd name="T5" fmla="*/ 0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1037">
                      <a:moveTo>
                        <a:pt x="4499" y="1036"/>
                      </a:moveTo>
                      <a:lnTo>
                        <a:pt x="449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6" name="Freeform 114"/>
                <p:cNvSpPr>
                  <a:spLocks noChangeArrowheads="1"/>
                </p:cNvSpPr>
                <p:nvPr/>
              </p:nvSpPr>
              <p:spPr bwMode="auto">
                <a:xfrm>
                  <a:off x="4864" y="3220"/>
                  <a:ext cx="1099" cy="498"/>
                </a:xfrm>
                <a:custGeom>
                  <a:avLst/>
                  <a:gdLst>
                    <a:gd name="T0" fmla="*/ 4850 w 4851"/>
                    <a:gd name="T1" fmla="*/ 2200 h 2201"/>
                    <a:gd name="T2" fmla="*/ 4850 w 4851"/>
                    <a:gd name="T3" fmla="*/ 0 h 2201"/>
                    <a:gd name="T4" fmla="*/ 0 w 4851"/>
                    <a:gd name="T5" fmla="*/ 0 h 2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51" h="2201">
                      <a:moveTo>
                        <a:pt x="4850" y="2200"/>
                      </a:moveTo>
                      <a:lnTo>
                        <a:pt x="485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7" name="Freeform 115"/>
                <p:cNvSpPr>
                  <a:spLocks noChangeArrowheads="1"/>
                </p:cNvSpPr>
                <p:nvPr/>
              </p:nvSpPr>
              <p:spPr bwMode="auto">
                <a:xfrm>
                  <a:off x="4864" y="3402"/>
                  <a:ext cx="439" cy="200"/>
                </a:xfrm>
                <a:custGeom>
                  <a:avLst/>
                  <a:gdLst>
                    <a:gd name="T0" fmla="*/ 1940 w 1941"/>
                    <a:gd name="T1" fmla="*/ 887 h 888"/>
                    <a:gd name="T2" fmla="*/ 1940 w 1941"/>
                    <a:gd name="T3" fmla="*/ 0 h 888"/>
                    <a:gd name="T4" fmla="*/ 0 w 1941"/>
                    <a:gd name="T5" fmla="*/ 0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41" h="888">
                      <a:moveTo>
                        <a:pt x="1940" y="887"/>
                      </a:moveTo>
                      <a:lnTo>
                        <a:pt x="194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8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5944" y="3242"/>
                  <a:ext cx="0" cy="361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29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4864" y="3243"/>
                  <a:ext cx="1080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3430" name="Group 118"/>
              <p:cNvGrpSpPr>
                <a:grpSpLocks/>
              </p:cNvGrpSpPr>
              <p:nvPr/>
            </p:nvGrpSpPr>
            <p:grpSpPr bwMode="auto">
              <a:xfrm>
                <a:off x="4864" y="3719"/>
                <a:ext cx="1078" cy="453"/>
                <a:chOff x="4864" y="3719"/>
                <a:chExt cx="1078" cy="453"/>
              </a:xfrm>
            </p:grpSpPr>
            <p:sp>
              <p:nvSpPr>
                <p:cNvPr id="13431" name="Freeform 119"/>
                <p:cNvSpPr>
                  <a:spLocks noChangeArrowheads="1"/>
                </p:cNvSpPr>
                <p:nvPr/>
              </p:nvSpPr>
              <p:spPr bwMode="auto">
                <a:xfrm>
                  <a:off x="4864" y="4014"/>
                  <a:ext cx="589" cy="45"/>
                </a:xfrm>
                <a:custGeom>
                  <a:avLst/>
                  <a:gdLst>
                    <a:gd name="T0" fmla="*/ 2600 w 2601"/>
                    <a:gd name="T1" fmla="*/ 0 h 202"/>
                    <a:gd name="T2" fmla="*/ 2600 w 2601"/>
                    <a:gd name="T3" fmla="*/ 201 h 202"/>
                    <a:gd name="T4" fmla="*/ 0 w 2601"/>
                    <a:gd name="T5" fmla="*/ 201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01" h="202">
                      <a:moveTo>
                        <a:pt x="2600" y="0"/>
                      </a:moveTo>
                      <a:lnTo>
                        <a:pt x="2600" y="201"/>
                      </a:lnTo>
                      <a:lnTo>
                        <a:pt x="0" y="201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2" name="Freeform 120"/>
                <p:cNvSpPr>
                  <a:spLocks noChangeArrowheads="1"/>
                </p:cNvSpPr>
                <p:nvPr/>
              </p:nvSpPr>
              <p:spPr bwMode="auto">
                <a:xfrm>
                  <a:off x="4864" y="3938"/>
                  <a:ext cx="498" cy="98"/>
                </a:xfrm>
                <a:custGeom>
                  <a:avLst/>
                  <a:gdLst>
                    <a:gd name="T0" fmla="*/ 2201 w 2202"/>
                    <a:gd name="T1" fmla="*/ 0 h 437"/>
                    <a:gd name="T2" fmla="*/ 2200 w 2202"/>
                    <a:gd name="T3" fmla="*/ 436 h 437"/>
                    <a:gd name="T4" fmla="*/ 0 w 2202"/>
                    <a:gd name="T5" fmla="*/ 436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2" h="437">
                      <a:moveTo>
                        <a:pt x="2201" y="0"/>
                      </a:moveTo>
                      <a:lnTo>
                        <a:pt x="2200" y="436"/>
                      </a:lnTo>
                      <a:lnTo>
                        <a:pt x="0" y="4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3" name="Freeform 121"/>
                <p:cNvSpPr>
                  <a:spLocks noChangeArrowheads="1"/>
                </p:cNvSpPr>
                <p:nvPr/>
              </p:nvSpPr>
              <p:spPr bwMode="auto">
                <a:xfrm>
                  <a:off x="4864" y="4054"/>
                  <a:ext cx="700" cy="27"/>
                </a:xfrm>
                <a:custGeom>
                  <a:avLst/>
                  <a:gdLst>
                    <a:gd name="T0" fmla="*/ 3090 w 3091"/>
                    <a:gd name="T1" fmla="*/ 0 h 124"/>
                    <a:gd name="T2" fmla="*/ 3090 w 3091"/>
                    <a:gd name="T3" fmla="*/ 123 h 124"/>
                    <a:gd name="T4" fmla="*/ 0 w 3091"/>
                    <a:gd name="T5" fmla="*/ 123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91" h="124">
                      <a:moveTo>
                        <a:pt x="3090" y="0"/>
                      </a:moveTo>
                      <a:lnTo>
                        <a:pt x="3090" y="123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4" name="Freeform 122"/>
                <p:cNvSpPr>
                  <a:spLocks noChangeArrowheads="1"/>
                </p:cNvSpPr>
                <p:nvPr/>
              </p:nvSpPr>
              <p:spPr bwMode="auto">
                <a:xfrm>
                  <a:off x="4864" y="4054"/>
                  <a:ext cx="818" cy="50"/>
                </a:xfrm>
                <a:custGeom>
                  <a:avLst/>
                  <a:gdLst>
                    <a:gd name="T0" fmla="*/ 3610 w 3611"/>
                    <a:gd name="T1" fmla="*/ 0 h 224"/>
                    <a:gd name="T2" fmla="*/ 3610 w 3611"/>
                    <a:gd name="T3" fmla="*/ 223 h 224"/>
                    <a:gd name="T4" fmla="*/ 0 w 3611"/>
                    <a:gd name="T5" fmla="*/ 223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11" h="224">
                      <a:moveTo>
                        <a:pt x="3610" y="0"/>
                      </a:moveTo>
                      <a:lnTo>
                        <a:pt x="3610" y="223"/>
                      </a:lnTo>
                      <a:lnTo>
                        <a:pt x="0" y="223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5" name="Freeform 123"/>
                <p:cNvSpPr>
                  <a:spLocks noChangeArrowheads="1"/>
                </p:cNvSpPr>
                <p:nvPr/>
              </p:nvSpPr>
              <p:spPr bwMode="auto">
                <a:xfrm>
                  <a:off x="4864" y="3938"/>
                  <a:ext cx="1019" cy="211"/>
                </a:xfrm>
                <a:custGeom>
                  <a:avLst/>
                  <a:gdLst>
                    <a:gd name="T0" fmla="*/ 4499 w 4500"/>
                    <a:gd name="T1" fmla="*/ 0 h 937"/>
                    <a:gd name="T2" fmla="*/ 4499 w 4500"/>
                    <a:gd name="T3" fmla="*/ 936 h 937"/>
                    <a:gd name="T4" fmla="*/ 0 w 4500"/>
                    <a:gd name="T5" fmla="*/ 936 h 9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00" h="937">
                      <a:moveTo>
                        <a:pt x="4499" y="0"/>
                      </a:moveTo>
                      <a:lnTo>
                        <a:pt x="4499" y="936"/>
                      </a:lnTo>
                      <a:lnTo>
                        <a:pt x="0" y="936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6" name="Freeform 124"/>
                <p:cNvSpPr>
                  <a:spLocks noChangeArrowheads="1"/>
                </p:cNvSpPr>
                <p:nvPr/>
              </p:nvSpPr>
              <p:spPr bwMode="auto">
                <a:xfrm>
                  <a:off x="4864" y="3835"/>
                  <a:ext cx="1079" cy="336"/>
                </a:xfrm>
                <a:custGeom>
                  <a:avLst/>
                  <a:gdLst>
                    <a:gd name="T0" fmla="*/ 4760 w 4761"/>
                    <a:gd name="T1" fmla="*/ 0 h 1488"/>
                    <a:gd name="T2" fmla="*/ 4750 w 4761"/>
                    <a:gd name="T3" fmla="*/ 1487 h 1488"/>
                    <a:gd name="T4" fmla="*/ 0 w 4761"/>
                    <a:gd name="T5" fmla="*/ 1487 h 1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61" h="1488">
                      <a:moveTo>
                        <a:pt x="4760" y="0"/>
                      </a:moveTo>
                      <a:lnTo>
                        <a:pt x="4750" y="1487"/>
                      </a:lnTo>
                      <a:lnTo>
                        <a:pt x="0" y="1487"/>
                      </a:lnTo>
                    </a:path>
                  </a:pathLst>
                </a:custGeom>
                <a:noFill/>
                <a:ln w="9525" cap="flat">
                  <a:solidFill>
                    <a:srgbClr val="FF4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7" name="Freeform 125"/>
                <p:cNvSpPr>
                  <a:spLocks noChangeArrowheads="1"/>
                </p:cNvSpPr>
                <p:nvPr/>
              </p:nvSpPr>
              <p:spPr bwMode="auto">
                <a:xfrm>
                  <a:off x="4864" y="3719"/>
                  <a:ext cx="419" cy="271"/>
                </a:xfrm>
                <a:custGeom>
                  <a:avLst/>
                  <a:gdLst>
                    <a:gd name="T0" fmla="*/ 1850 w 1851"/>
                    <a:gd name="T1" fmla="*/ 0 h 1201"/>
                    <a:gd name="T2" fmla="*/ 1850 w 1851"/>
                    <a:gd name="T3" fmla="*/ 1200 h 1201"/>
                    <a:gd name="T4" fmla="*/ 0 w 1851"/>
                    <a:gd name="T5" fmla="*/ 1200 h 1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51" h="1201">
                      <a:moveTo>
                        <a:pt x="1850" y="0"/>
                      </a:moveTo>
                      <a:lnTo>
                        <a:pt x="1850" y="1200"/>
                      </a:lnTo>
                      <a:lnTo>
                        <a:pt x="0" y="1200"/>
                      </a:ln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8" name="Line 126"/>
                <p:cNvSpPr>
                  <a:spLocks noChangeShapeType="1"/>
                </p:cNvSpPr>
                <p:nvPr/>
              </p:nvSpPr>
              <p:spPr bwMode="auto">
                <a:xfrm>
                  <a:off x="5794" y="4014"/>
                  <a:ext cx="0" cy="113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39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4863" y="4127"/>
                  <a:ext cx="931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40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4863" y="4014"/>
                  <a:ext cx="441" cy="0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41" name="Line 129"/>
                <p:cNvSpPr>
                  <a:spLocks noChangeShapeType="1"/>
                </p:cNvSpPr>
                <p:nvPr/>
              </p:nvSpPr>
              <p:spPr bwMode="auto">
                <a:xfrm>
                  <a:off x="5304" y="3835"/>
                  <a:ext cx="0" cy="177"/>
                </a:xfrm>
                <a:prstGeom prst="line">
                  <a:avLst/>
                </a:prstGeom>
                <a:noFill/>
                <a:ln w="9525" cap="flat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sp>
          <p:nvSpPr>
            <p:cNvPr id="13442" name="Oval 130"/>
            <p:cNvSpPr>
              <a:spLocks noChangeArrowheads="1"/>
            </p:cNvSpPr>
            <p:nvPr/>
          </p:nvSpPr>
          <p:spPr bwMode="auto">
            <a:xfrm flipH="1">
              <a:off x="5102" y="3583"/>
              <a:ext cx="679" cy="679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443" name="Group 131"/>
            <p:cNvGrpSpPr>
              <a:grpSpLocks/>
            </p:cNvGrpSpPr>
            <p:nvPr/>
          </p:nvGrpSpPr>
          <p:grpSpPr bwMode="auto">
            <a:xfrm>
              <a:off x="5102" y="3588"/>
              <a:ext cx="679" cy="669"/>
              <a:chOff x="5102" y="3588"/>
              <a:chExt cx="679" cy="669"/>
            </a:xfrm>
          </p:grpSpPr>
          <p:sp>
            <p:nvSpPr>
              <p:cNvPr id="13444" name="Line 132"/>
              <p:cNvSpPr>
                <a:spLocks noChangeShapeType="1"/>
              </p:cNvSpPr>
              <p:nvPr/>
            </p:nvSpPr>
            <p:spPr bwMode="auto">
              <a:xfrm flipH="1">
                <a:off x="5102" y="3923"/>
                <a:ext cx="681" cy="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45" name="Line 133"/>
              <p:cNvSpPr>
                <a:spLocks noChangeShapeType="1"/>
              </p:cNvSpPr>
              <p:nvPr/>
            </p:nvSpPr>
            <p:spPr bwMode="auto">
              <a:xfrm flipH="1" flipV="1">
                <a:off x="5122" y="3805"/>
                <a:ext cx="640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46" name="Line 134"/>
              <p:cNvSpPr>
                <a:spLocks noChangeShapeType="1"/>
              </p:cNvSpPr>
              <p:nvPr/>
            </p:nvSpPr>
            <p:spPr bwMode="auto">
              <a:xfrm flipH="1" flipV="1">
                <a:off x="5181" y="3704"/>
                <a:ext cx="522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47" name="Line 135"/>
              <p:cNvSpPr>
                <a:spLocks noChangeShapeType="1"/>
              </p:cNvSpPr>
              <p:nvPr/>
            </p:nvSpPr>
            <p:spPr bwMode="auto">
              <a:xfrm flipH="1" flipV="1">
                <a:off x="5272" y="3628"/>
                <a:ext cx="341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48" name="Line 136"/>
              <p:cNvSpPr>
                <a:spLocks noChangeShapeType="1"/>
              </p:cNvSpPr>
              <p:nvPr/>
            </p:nvSpPr>
            <p:spPr bwMode="auto">
              <a:xfrm flipH="1" flipV="1">
                <a:off x="5383" y="3587"/>
                <a:ext cx="119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49" name="Line 137"/>
              <p:cNvSpPr>
                <a:spLocks noChangeShapeType="1"/>
              </p:cNvSpPr>
              <p:nvPr/>
            </p:nvSpPr>
            <p:spPr bwMode="auto">
              <a:xfrm flipV="1">
                <a:off x="5384" y="3587"/>
                <a:ext cx="117" cy="671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0" name="Line 138"/>
              <p:cNvSpPr>
                <a:spLocks noChangeShapeType="1"/>
              </p:cNvSpPr>
              <p:nvPr/>
            </p:nvSpPr>
            <p:spPr bwMode="auto">
              <a:xfrm flipV="1">
                <a:off x="5272" y="3628"/>
                <a:ext cx="339" cy="590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1" name="Line 139"/>
              <p:cNvSpPr>
                <a:spLocks noChangeShapeType="1"/>
              </p:cNvSpPr>
              <p:nvPr/>
            </p:nvSpPr>
            <p:spPr bwMode="auto">
              <a:xfrm flipV="1">
                <a:off x="5123" y="3805"/>
                <a:ext cx="638" cy="234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2" name="Line 140"/>
              <p:cNvSpPr>
                <a:spLocks noChangeShapeType="1"/>
              </p:cNvSpPr>
              <p:nvPr/>
            </p:nvSpPr>
            <p:spPr bwMode="auto">
              <a:xfrm flipV="1">
                <a:off x="5182" y="3704"/>
                <a:ext cx="520" cy="438"/>
              </a:xfrm>
              <a:prstGeom prst="line">
                <a:avLst/>
              </a:prstGeom>
              <a:noFill/>
              <a:ln w="9525" cap="flat">
                <a:solidFill>
                  <a:srgbClr val="E6E9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3453" name="Oval 141"/>
            <p:cNvSpPr>
              <a:spLocks noChangeArrowheads="1"/>
            </p:cNvSpPr>
            <p:nvPr/>
          </p:nvSpPr>
          <p:spPr bwMode="auto">
            <a:xfrm flipH="1">
              <a:off x="5329" y="3810"/>
              <a:ext cx="226" cy="226"/>
            </a:xfrm>
            <a:prstGeom prst="ellipse">
              <a:avLst/>
            </a:prstGeom>
            <a:solidFill>
              <a:srgbClr val="729FCF"/>
            </a:solidFill>
            <a:ln w="9525" cap="flat">
              <a:solidFill>
                <a:srgbClr val="FFFF3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454" name="Group 142"/>
            <p:cNvGrpSpPr>
              <a:grpSpLocks/>
            </p:cNvGrpSpPr>
            <p:nvPr/>
          </p:nvGrpSpPr>
          <p:grpSpPr bwMode="auto">
            <a:xfrm>
              <a:off x="4683" y="3424"/>
              <a:ext cx="1099" cy="498"/>
              <a:chOff x="4683" y="3424"/>
              <a:chExt cx="1099" cy="498"/>
            </a:xfrm>
          </p:grpSpPr>
          <p:sp>
            <p:nvSpPr>
              <p:cNvPr id="13455" name="Freeform 143"/>
              <p:cNvSpPr>
                <a:spLocks noChangeArrowheads="1"/>
              </p:cNvSpPr>
              <p:nvPr/>
            </p:nvSpPr>
            <p:spPr bwMode="auto">
              <a:xfrm>
                <a:off x="4683" y="3538"/>
                <a:ext cx="700" cy="50"/>
              </a:xfrm>
              <a:custGeom>
                <a:avLst/>
                <a:gdLst>
                  <a:gd name="T0" fmla="*/ 3090 w 3091"/>
                  <a:gd name="T1" fmla="*/ 223 h 224"/>
                  <a:gd name="T2" fmla="*/ 3090 w 3091"/>
                  <a:gd name="T3" fmla="*/ 0 h 224"/>
                  <a:gd name="T4" fmla="*/ 0 w 3091"/>
                  <a:gd name="T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224">
                    <a:moveTo>
                      <a:pt x="3090" y="223"/>
                    </a:moveTo>
                    <a:lnTo>
                      <a:pt x="309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6" name="Freeform 144"/>
              <p:cNvSpPr>
                <a:spLocks noChangeArrowheads="1"/>
              </p:cNvSpPr>
              <p:nvPr/>
            </p:nvSpPr>
            <p:spPr bwMode="auto">
              <a:xfrm>
                <a:off x="4683" y="3560"/>
                <a:ext cx="589" cy="67"/>
              </a:xfrm>
              <a:custGeom>
                <a:avLst/>
                <a:gdLst>
                  <a:gd name="T0" fmla="*/ 2600 w 2601"/>
                  <a:gd name="T1" fmla="*/ 301 h 302"/>
                  <a:gd name="T2" fmla="*/ 2600 w 2601"/>
                  <a:gd name="T3" fmla="*/ 0 h 302"/>
                  <a:gd name="T4" fmla="*/ 0 w 2601"/>
                  <a:gd name="T5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302">
                    <a:moveTo>
                      <a:pt x="2600" y="301"/>
                    </a:moveTo>
                    <a:lnTo>
                      <a:pt x="2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7" name="Freeform 145"/>
              <p:cNvSpPr>
                <a:spLocks noChangeArrowheads="1"/>
              </p:cNvSpPr>
              <p:nvPr/>
            </p:nvSpPr>
            <p:spPr bwMode="auto">
              <a:xfrm>
                <a:off x="4683" y="3583"/>
                <a:ext cx="498" cy="121"/>
              </a:xfrm>
              <a:custGeom>
                <a:avLst/>
                <a:gdLst>
                  <a:gd name="T0" fmla="*/ 2201 w 2202"/>
                  <a:gd name="T1" fmla="*/ 536 h 537"/>
                  <a:gd name="T2" fmla="*/ 2200 w 2202"/>
                  <a:gd name="T3" fmla="*/ 0 h 537"/>
                  <a:gd name="T4" fmla="*/ 0 w 2202"/>
                  <a:gd name="T5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537">
                    <a:moveTo>
                      <a:pt x="2201" y="536"/>
                    </a:moveTo>
                    <a:lnTo>
                      <a:pt x="22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8" name="Freeform 146"/>
              <p:cNvSpPr>
                <a:spLocks noChangeArrowheads="1"/>
              </p:cNvSpPr>
              <p:nvPr/>
            </p:nvSpPr>
            <p:spPr bwMode="auto">
              <a:xfrm>
                <a:off x="4683" y="3515"/>
                <a:ext cx="816" cy="72"/>
              </a:xfrm>
              <a:custGeom>
                <a:avLst/>
                <a:gdLst>
                  <a:gd name="T0" fmla="*/ 3600 w 3601"/>
                  <a:gd name="T1" fmla="*/ 323 h 324"/>
                  <a:gd name="T2" fmla="*/ 3600 w 3601"/>
                  <a:gd name="T3" fmla="*/ 0 h 324"/>
                  <a:gd name="T4" fmla="*/ 0 w 3601"/>
                  <a:gd name="T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1" h="324">
                    <a:moveTo>
                      <a:pt x="3600" y="323"/>
                    </a:moveTo>
                    <a:lnTo>
                      <a:pt x="36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59" name="Freeform 147"/>
              <p:cNvSpPr>
                <a:spLocks noChangeArrowheads="1"/>
              </p:cNvSpPr>
              <p:nvPr/>
            </p:nvSpPr>
            <p:spPr bwMode="auto">
              <a:xfrm>
                <a:off x="4683" y="3492"/>
                <a:ext cx="929" cy="136"/>
              </a:xfrm>
              <a:custGeom>
                <a:avLst/>
                <a:gdLst>
                  <a:gd name="T0" fmla="*/ 4100 w 4101"/>
                  <a:gd name="T1" fmla="*/ 601 h 602"/>
                  <a:gd name="T2" fmla="*/ 4100 w 4101"/>
                  <a:gd name="T3" fmla="*/ 0 h 602"/>
                  <a:gd name="T4" fmla="*/ 0 w 4101"/>
                  <a:gd name="T5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1" h="602">
                    <a:moveTo>
                      <a:pt x="4100" y="601"/>
                    </a:moveTo>
                    <a:lnTo>
                      <a:pt x="41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0" name="Freeform 148"/>
              <p:cNvSpPr>
                <a:spLocks noChangeArrowheads="1"/>
              </p:cNvSpPr>
              <p:nvPr/>
            </p:nvSpPr>
            <p:spPr bwMode="auto">
              <a:xfrm>
                <a:off x="4683" y="3470"/>
                <a:ext cx="1019" cy="234"/>
              </a:xfrm>
              <a:custGeom>
                <a:avLst/>
                <a:gdLst>
                  <a:gd name="T0" fmla="*/ 4499 w 4500"/>
                  <a:gd name="T1" fmla="*/ 1036 h 1037"/>
                  <a:gd name="T2" fmla="*/ 4499 w 4500"/>
                  <a:gd name="T3" fmla="*/ 0 h 1037"/>
                  <a:gd name="T4" fmla="*/ 0 w 4500"/>
                  <a:gd name="T5" fmla="*/ 0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1037">
                    <a:moveTo>
                      <a:pt x="4499" y="1036"/>
                    </a:moveTo>
                    <a:lnTo>
                      <a:pt x="4499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1" name="Freeform 149"/>
              <p:cNvSpPr>
                <a:spLocks noChangeArrowheads="1"/>
              </p:cNvSpPr>
              <p:nvPr/>
            </p:nvSpPr>
            <p:spPr bwMode="auto">
              <a:xfrm>
                <a:off x="4683" y="3424"/>
                <a:ext cx="1099" cy="498"/>
              </a:xfrm>
              <a:custGeom>
                <a:avLst/>
                <a:gdLst>
                  <a:gd name="T0" fmla="*/ 4850 w 4851"/>
                  <a:gd name="T1" fmla="*/ 2200 h 2201"/>
                  <a:gd name="T2" fmla="*/ 4850 w 4851"/>
                  <a:gd name="T3" fmla="*/ 0 h 2201"/>
                  <a:gd name="T4" fmla="*/ 0 w 4851"/>
                  <a:gd name="T5" fmla="*/ 0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51" h="2201">
                    <a:moveTo>
                      <a:pt x="4850" y="2200"/>
                    </a:moveTo>
                    <a:lnTo>
                      <a:pt x="485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2" name="Freeform 150"/>
              <p:cNvSpPr>
                <a:spLocks noChangeArrowheads="1"/>
              </p:cNvSpPr>
              <p:nvPr/>
            </p:nvSpPr>
            <p:spPr bwMode="auto">
              <a:xfrm>
                <a:off x="4683" y="3606"/>
                <a:ext cx="439" cy="200"/>
              </a:xfrm>
              <a:custGeom>
                <a:avLst/>
                <a:gdLst>
                  <a:gd name="T0" fmla="*/ 1940 w 1941"/>
                  <a:gd name="T1" fmla="*/ 887 h 888"/>
                  <a:gd name="T2" fmla="*/ 1940 w 1941"/>
                  <a:gd name="T3" fmla="*/ 0 h 888"/>
                  <a:gd name="T4" fmla="*/ 0 w 1941"/>
                  <a:gd name="T5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1" h="888">
                    <a:moveTo>
                      <a:pt x="1940" y="887"/>
                    </a:moveTo>
                    <a:lnTo>
                      <a:pt x="194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3" name="Line 151"/>
              <p:cNvSpPr>
                <a:spLocks noChangeShapeType="1"/>
              </p:cNvSpPr>
              <p:nvPr/>
            </p:nvSpPr>
            <p:spPr bwMode="auto">
              <a:xfrm flipV="1">
                <a:off x="5762" y="3446"/>
                <a:ext cx="0" cy="361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4" name="Line 152"/>
              <p:cNvSpPr>
                <a:spLocks noChangeShapeType="1"/>
              </p:cNvSpPr>
              <p:nvPr/>
            </p:nvSpPr>
            <p:spPr bwMode="auto">
              <a:xfrm flipH="1">
                <a:off x="4682" y="3447"/>
                <a:ext cx="1080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13465" name="Group 153"/>
            <p:cNvGrpSpPr>
              <a:grpSpLocks/>
            </p:cNvGrpSpPr>
            <p:nvPr/>
          </p:nvGrpSpPr>
          <p:grpSpPr bwMode="auto">
            <a:xfrm>
              <a:off x="4683" y="3923"/>
              <a:ext cx="1078" cy="453"/>
              <a:chOff x="4683" y="3923"/>
              <a:chExt cx="1078" cy="453"/>
            </a:xfrm>
          </p:grpSpPr>
          <p:sp>
            <p:nvSpPr>
              <p:cNvPr id="13466" name="Freeform 154"/>
              <p:cNvSpPr>
                <a:spLocks noChangeArrowheads="1"/>
              </p:cNvSpPr>
              <p:nvPr/>
            </p:nvSpPr>
            <p:spPr bwMode="auto">
              <a:xfrm>
                <a:off x="4683" y="4218"/>
                <a:ext cx="589" cy="45"/>
              </a:xfrm>
              <a:custGeom>
                <a:avLst/>
                <a:gdLst>
                  <a:gd name="T0" fmla="*/ 2600 w 2601"/>
                  <a:gd name="T1" fmla="*/ 0 h 202"/>
                  <a:gd name="T2" fmla="*/ 2600 w 2601"/>
                  <a:gd name="T3" fmla="*/ 201 h 202"/>
                  <a:gd name="T4" fmla="*/ 0 w 2601"/>
                  <a:gd name="T5" fmla="*/ 20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" h="202">
                    <a:moveTo>
                      <a:pt x="2600" y="0"/>
                    </a:moveTo>
                    <a:lnTo>
                      <a:pt x="2600" y="201"/>
                    </a:lnTo>
                    <a:lnTo>
                      <a:pt x="0" y="201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7" name="Freeform 155"/>
              <p:cNvSpPr>
                <a:spLocks noChangeArrowheads="1"/>
              </p:cNvSpPr>
              <p:nvPr/>
            </p:nvSpPr>
            <p:spPr bwMode="auto">
              <a:xfrm>
                <a:off x="4683" y="4142"/>
                <a:ext cx="498" cy="98"/>
              </a:xfrm>
              <a:custGeom>
                <a:avLst/>
                <a:gdLst>
                  <a:gd name="T0" fmla="*/ 2201 w 2202"/>
                  <a:gd name="T1" fmla="*/ 0 h 437"/>
                  <a:gd name="T2" fmla="*/ 2200 w 2202"/>
                  <a:gd name="T3" fmla="*/ 436 h 437"/>
                  <a:gd name="T4" fmla="*/ 0 w 2202"/>
                  <a:gd name="T5" fmla="*/ 436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2" h="437">
                    <a:moveTo>
                      <a:pt x="2201" y="0"/>
                    </a:moveTo>
                    <a:lnTo>
                      <a:pt x="2200" y="436"/>
                    </a:lnTo>
                    <a:lnTo>
                      <a:pt x="0" y="4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8" name="Freeform 156"/>
              <p:cNvSpPr>
                <a:spLocks noChangeArrowheads="1"/>
              </p:cNvSpPr>
              <p:nvPr/>
            </p:nvSpPr>
            <p:spPr bwMode="auto">
              <a:xfrm>
                <a:off x="4683" y="4258"/>
                <a:ext cx="700" cy="27"/>
              </a:xfrm>
              <a:custGeom>
                <a:avLst/>
                <a:gdLst>
                  <a:gd name="T0" fmla="*/ 3090 w 3091"/>
                  <a:gd name="T1" fmla="*/ 0 h 124"/>
                  <a:gd name="T2" fmla="*/ 3090 w 3091"/>
                  <a:gd name="T3" fmla="*/ 123 h 124"/>
                  <a:gd name="T4" fmla="*/ 0 w 3091"/>
                  <a:gd name="T5" fmla="*/ 12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1" h="124">
                    <a:moveTo>
                      <a:pt x="3090" y="0"/>
                    </a:moveTo>
                    <a:lnTo>
                      <a:pt x="3090" y="123"/>
                    </a:lnTo>
                    <a:lnTo>
                      <a:pt x="0" y="1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69" name="Freeform 157"/>
              <p:cNvSpPr>
                <a:spLocks noChangeArrowheads="1"/>
              </p:cNvSpPr>
              <p:nvPr/>
            </p:nvSpPr>
            <p:spPr bwMode="auto">
              <a:xfrm>
                <a:off x="4683" y="4258"/>
                <a:ext cx="818" cy="50"/>
              </a:xfrm>
              <a:custGeom>
                <a:avLst/>
                <a:gdLst>
                  <a:gd name="T0" fmla="*/ 3610 w 3611"/>
                  <a:gd name="T1" fmla="*/ 0 h 224"/>
                  <a:gd name="T2" fmla="*/ 3610 w 3611"/>
                  <a:gd name="T3" fmla="*/ 223 h 224"/>
                  <a:gd name="T4" fmla="*/ 0 w 3611"/>
                  <a:gd name="T5" fmla="*/ 22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1" h="224">
                    <a:moveTo>
                      <a:pt x="3610" y="0"/>
                    </a:moveTo>
                    <a:lnTo>
                      <a:pt x="3610" y="223"/>
                    </a:lnTo>
                    <a:lnTo>
                      <a:pt x="0" y="223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0" name="Freeform 158"/>
              <p:cNvSpPr>
                <a:spLocks noChangeArrowheads="1"/>
              </p:cNvSpPr>
              <p:nvPr/>
            </p:nvSpPr>
            <p:spPr bwMode="auto">
              <a:xfrm>
                <a:off x="4683" y="4142"/>
                <a:ext cx="1019" cy="211"/>
              </a:xfrm>
              <a:custGeom>
                <a:avLst/>
                <a:gdLst>
                  <a:gd name="T0" fmla="*/ 4499 w 4500"/>
                  <a:gd name="T1" fmla="*/ 0 h 937"/>
                  <a:gd name="T2" fmla="*/ 4499 w 4500"/>
                  <a:gd name="T3" fmla="*/ 936 h 937"/>
                  <a:gd name="T4" fmla="*/ 0 w 4500"/>
                  <a:gd name="T5" fmla="*/ 936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0" h="937">
                    <a:moveTo>
                      <a:pt x="4499" y="0"/>
                    </a:moveTo>
                    <a:lnTo>
                      <a:pt x="4499" y="936"/>
                    </a:lnTo>
                    <a:lnTo>
                      <a:pt x="0" y="936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1" name="Freeform 159"/>
              <p:cNvSpPr>
                <a:spLocks noChangeArrowheads="1"/>
              </p:cNvSpPr>
              <p:nvPr/>
            </p:nvSpPr>
            <p:spPr bwMode="auto">
              <a:xfrm>
                <a:off x="4683" y="4039"/>
                <a:ext cx="1079" cy="336"/>
              </a:xfrm>
              <a:custGeom>
                <a:avLst/>
                <a:gdLst>
                  <a:gd name="T0" fmla="*/ 4760 w 4761"/>
                  <a:gd name="T1" fmla="*/ 0 h 1488"/>
                  <a:gd name="T2" fmla="*/ 4750 w 4761"/>
                  <a:gd name="T3" fmla="*/ 1487 h 1488"/>
                  <a:gd name="T4" fmla="*/ 0 w 4761"/>
                  <a:gd name="T5" fmla="*/ 1487 h 1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1" h="1488">
                    <a:moveTo>
                      <a:pt x="4760" y="0"/>
                    </a:moveTo>
                    <a:lnTo>
                      <a:pt x="4750" y="1487"/>
                    </a:lnTo>
                    <a:lnTo>
                      <a:pt x="0" y="1487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2" name="Freeform 160"/>
              <p:cNvSpPr>
                <a:spLocks noChangeArrowheads="1"/>
              </p:cNvSpPr>
              <p:nvPr/>
            </p:nvSpPr>
            <p:spPr bwMode="auto">
              <a:xfrm>
                <a:off x="4683" y="3923"/>
                <a:ext cx="419" cy="271"/>
              </a:xfrm>
              <a:custGeom>
                <a:avLst/>
                <a:gdLst>
                  <a:gd name="T0" fmla="*/ 1850 w 1851"/>
                  <a:gd name="T1" fmla="*/ 0 h 1201"/>
                  <a:gd name="T2" fmla="*/ 1850 w 1851"/>
                  <a:gd name="T3" fmla="*/ 1200 h 1201"/>
                  <a:gd name="T4" fmla="*/ 0 w 1851"/>
                  <a:gd name="T5" fmla="*/ 1200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51" h="1201">
                    <a:moveTo>
                      <a:pt x="1850" y="0"/>
                    </a:moveTo>
                    <a:lnTo>
                      <a:pt x="1850" y="1200"/>
                    </a:lnTo>
                    <a:lnTo>
                      <a:pt x="0" y="1200"/>
                    </a:lnTo>
                  </a:path>
                </a:pathLst>
              </a:cu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3" name="Line 161"/>
              <p:cNvSpPr>
                <a:spLocks noChangeShapeType="1"/>
              </p:cNvSpPr>
              <p:nvPr/>
            </p:nvSpPr>
            <p:spPr bwMode="auto">
              <a:xfrm>
                <a:off x="5613" y="4218"/>
                <a:ext cx="0" cy="113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4" name="Line 162"/>
              <p:cNvSpPr>
                <a:spLocks noChangeShapeType="1"/>
              </p:cNvSpPr>
              <p:nvPr/>
            </p:nvSpPr>
            <p:spPr bwMode="auto">
              <a:xfrm flipH="1">
                <a:off x="4682" y="4331"/>
                <a:ext cx="931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5" name="Line 163"/>
              <p:cNvSpPr>
                <a:spLocks noChangeShapeType="1"/>
              </p:cNvSpPr>
              <p:nvPr/>
            </p:nvSpPr>
            <p:spPr bwMode="auto">
              <a:xfrm flipH="1">
                <a:off x="4682" y="4218"/>
                <a:ext cx="441" cy="0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3476" name="Line 164"/>
              <p:cNvSpPr>
                <a:spLocks noChangeShapeType="1"/>
              </p:cNvSpPr>
              <p:nvPr/>
            </p:nvSpPr>
            <p:spPr bwMode="auto">
              <a:xfrm>
                <a:off x="5123" y="4039"/>
                <a:ext cx="0" cy="177"/>
              </a:xfrm>
              <a:prstGeom prst="line">
                <a:avLst/>
              </a:prstGeom>
              <a:noFill/>
              <a:ln w="9525" cap="flat">
                <a:solidFill>
                  <a:srgbClr val="2A6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3477" name="Rectangle 165"/>
            <p:cNvSpPr>
              <a:spLocks noChangeArrowheads="1"/>
            </p:cNvSpPr>
            <p:nvPr/>
          </p:nvSpPr>
          <p:spPr bwMode="auto">
            <a:xfrm flipH="1">
              <a:off x="4592" y="3152"/>
              <a:ext cx="271" cy="1337"/>
            </a:xfrm>
            <a:prstGeom prst="rect">
              <a:avLst/>
            </a:prstGeom>
            <a:solidFill>
              <a:srgbClr val="FF8000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sp>
        <p:nvSpPr>
          <p:cNvPr id="13478" name="Text Box 166"/>
          <p:cNvSpPr txBox="1">
            <a:spLocks noChangeArrowheads="1"/>
          </p:cNvSpPr>
          <p:nvPr/>
        </p:nvSpPr>
        <p:spPr bwMode="auto">
          <a:xfrm>
            <a:off x="769808" y="3673587"/>
            <a:ext cx="616388" cy="21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Layer 1</a:t>
            </a:r>
          </a:p>
        </p:txBody>
      </p:sp>
      <p:sp>
        <p:nvSpPr>
          <p:cNvPr id="13479" name="Text Box 167"/>
          <p:cNvSpPr txBox="1">
            <a:spLocks noChangeArrowheads="1"/>
          </p:cNvSpPr>
          <p:nvPr/>
        </p:nvSpPr>
        <p:spPr bwMode="auto">
          <a:xfrm>
            <a:off x="1170324" y="5252952"/>
            <a:ext cx="616388" cy="21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Layer 2</a:t>
            </a:r>
          </a:p>
        </p:txBody>
      </p:sp>
      <p:sp>
        <p:nvSpPr>
          <p:cNvPr id="13480" name="Text Box 168"/>
          <p:cNvSpPr txBox="1">
            <a:spLocks noChangeArrowheads="1"/>
          </p:cNvSpPr>
          <p:nvPr/>
        </p:nvSpPr>
        <p:spPr bwMode="auto">
          <a:xfrm>
            <a:off x="5542065" y="5178544"/>
            <a:ext cx="1003329" cy="23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X4 (YE-1)</a:t>
            </a:r>
          </a:p>
        </p:txBody>
      </p:sp>
      <p:sp>
        <p:nvSpPr>
          <p:cNvPr id="13481" name="Text Box 169"/>
          <p:cNvSpPr txBox="1">
            <a:spLocks noChangeArrowheads="1"/>
          </p:cNvSpPr>
          <p:nvPr/>
        </p:nvSpPr>
        <p:spPr bwMode="auto">
          <a:xfrm>
            <a:off x="2503569" y="5178544"/>
            <a:ext cx="1003329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it-IT" sz="800"/>
              <a:t>X4 (YE+1)</a:t>
            </a:r>
          </a:p>
        </p:txBody>
      </p:sp>
      <p:sp>
        <p:nvSpPr>
          <p:cNvPr id="13482" name="Text Box 170"/>
          <p:cNvSpPr txBox="1">
            <a:spLocks noChangeArrowheads="1"/>
          </p:cNvSpPr>
          <p:nvPr/>
        </p:nvSpPr>
        <p:spPr bwMode="auto">
          <a:xfrm>
            <a:off x="308195" y="303632"/>
            <a:ext cx="8189548" cy="200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400" b="1" dirty="0"/>
              <a:t>GE2/1 Temp Monitor System		</a:t>
            </a:r>
            <a:r>
              <a:rPr lang="en-GB" sz="1100" dirty="0"/>
              <a:t>(72 chambers in total; 2 layers of 18 chambers per yoke)</a:t>
            </a:r>
          </a:p>
          <a:p>
            <a:r>
              <a:rPr lang="en-GB" sz="1100" dirty="0"/>
              <a:t> 		4 FBGs per chamber: 1 FBG per module</a:t>
            </a:r>
          </a:p>
          <a:p>
            <a:r>
              <a:rPr lang="en-GB" sz="1100" dirty="0"/>
              <a:t>		The 4 FBGs are chained inside the chamber (</a:t>
            </a:r>
            <a:r>
              <a:rPr lang="en-GB" sz="1100" dirty="0" err="1">
                <a:solidFill>
                  <a:srgbClr val="2A6099"/>
                </a:solidFill>
              </a:rPr>
              <a:t>ChamberChain</a:t>
            </a:r>
            <a:r>
              <a:rPr lang="en-GB" sz="1100" dirty="0"/>
              <a:t>) </a:t>
            </a:r>
          </a:p>
          <a:p>
            <a:endParaRPr lang="en-GB" sz="1100" dirty="0"/>
          </a:p>
          <a:p>
            <a:r>
              <a:rPr lang="en-GB" sz="1100" u="sng" dirty="0"/>
              <a:t>SCHEMA ‘B’		</a:t>
            </a:r>
            <a:r>
              <a:rPr lang="en-GB" sz="1000" dirty="0"/>
              <a:t>Both ends of each </a:t>
            </a:r>
            <a:r>
              <a:rPr lang="en-GB" sz="1000" dirty="0" err="1">
                <a:solidFill>
                  <a:srgbClr val="2A6099"/>
                </a:solidFill>
              </a:rPr>
              <a:t>ChamberChain</a:t>
            </a:r>
            <a:r>
              <a:rPr lang="en-GB" sz="1000" dirty="0"/>
              <a:t> are routed to X4(YE+/-1) </a:t>
            </a:r>
          </a:p>
          <a:p>
            <a:r>
              <a:rPr lang="en-GB" sz="1000" dirty="0"/>
              <a:t>				The </a:t>
            </a:r>
            <a:r>
              <a:rPr lang="en-GB" sz="1000" dirty="0" err="1">
                <a:solidFill>
                  <a:srgbClr val="2A6099"/>
                </a:solidFill>
              </a:rPr>
              <a:t>ChamberChains</a:t>
            </a:r>
            <a:r>
              <a:rPr lang="en-GB" sz="1000" dirty="0"/>
              <a:t> of the same </a:t>
            </a:r>
            <a:r>
              <a:rPr lang="en-GB" sz="1000" dirty="0" err="1"/>
              <a:t>layer&amp;yoke</a:t>
            </a:r>
            <a:r>
              <a:rPr lang="en-GB" sz="1000" dirty="0"/>
              <a:t> are chained in a </a:t>
            </a:r>
            <a:r>
              <a:rPr lang="en-GB" sz="1000" dirty="0" err="1">
                <a:solidFill>
                  <a:srgbClr val="2A6099"/>
                </a:solidFill>
              </a:rPr>
              <a:t>LayerChain</a:t>
            </a:r>
            <a:r>
              <a:rPr lang="en-GB" sz="1000" dirty="0"/>
              <a:t> (18x4 = 72 FBGs)</a:t>
            </a:r>
          </a:p>
          <a:p>
            <a:r>
              <a:rPr lang="en-GB" sz="1000" dirty="0"/>
              <a:t>				In USC </a:t>
            </a:r>
            <a:r>
              <a:rPr lang="en-GB" sz="1000" dirty="0" err="1">
                <a:solidFill>
                  <a:srgbClr val="2A6099"/>
                </a:solidFill>
              </a:rPr>
              <a:t>LayerChains</a:t>
            </a:r>
            <a:r>
              <a:rPr lang="en-GB" sz="1000" dirty="0"/>
              <a:t> are time-multiplexed and routed to the FBG Interrogation System</a:t>
            </a:r>
          </a:p>
          <a:p>
            <a:r>
              <a:rPr lang="en-GB" sz="1000" dirty="0"/>
              <a:t>		</a:t>
            </a:r>
          </a:p>
          <a:p>
            <a:r>
              <a:rPr lang="en-GB" sz="1000" dirty="0"/>
              <a:t>		1 zip cable 2xf.o.		from	each chamber		36 zip cables to X4(YE-1),  36 zip cables to X4(YE+1)</a:t>
            </a:r>
          </a:p>
          <a:p>
            <a:r>
              <a:rPr lang="en-GB" sz="1000" dirty="0"/>
              <a:t>		1 cable 4xf.o.    		from	X4 (YE-1)			to the FOS Rack (UXC Ground)</a:t>
            </a:r>
          </a:p>
          <a:p>
            <a:r>
              <a:rPr lang="en-GB" sz="1000" dirty="0"/>
              <a:t>		1 cable 4xf.o.    		from	X4 (YE+1)			to the FOS Rack </a:t>
            </a:r>
          </a:p>
          <a:p>
            <a:r>
              <a:rPr lang="en-GB" sz="1000" dirty="0"/>
              <a:t>		1 cable 8xf.o. 		from 	FOS rack 			to USC (</a:t>
            </a:r>
            <a:r>
              <a:rPr lang="en-GB" sz="1000" dirty="0" smtClean="0"/>
              <a:t>S2C18)</a:t>
            </a:r>
            <a:endParaRPr lang="en-GB" sz="1000" dirty="0"/>
          </a:p>
        </p:txBody>
      </p:sp>
      <p:sp>
        <p:nvSpPr>
          <p:cNvPr id="13483" name="Rectangle 171"/>
          <p:cNvSpPr>
            <a:spLocks noChangeArrowheads="1"/>
          </p:cNvSpPr>
          <p:nvPr/>
        </p:nvSpPr>
        <p:spPr bwMode="auto">
          <a:xfrm>
            <a:off x="2278193" y="4898914"/>
            <a:ext cx="184645" cy="244826"/>
          </a:xfrm>
          <a:prstGeom prst="rect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4441" tIns="37221" rIns="74441" bIns="37221" anchor="ctr"/>
          <a:lstStyle/>
          <a:p>
            <a:endParaRPr lang="en-US" sz="1400"/>
          </a:p>
        </p:txBody>
      </p:sp>
      <p:sp>
        <p:nvSpPr>
          <p:cNvPr id="13484" name="Line 172"/>
          <p:cNvSpPr>
            <a:spLocks noChangeShapeType="1"/>
          </p:cNvSpPr>
          <p:nvPr/>
        </p:nvSpPr>
        <p:spPr bwMode="auto">
          <a:xfrm flipH="1" flipV="1">
            <a:off x="1322384" y="3482766"/>
            <a:ext cx="957167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sp>
        <p:nvSpPr>
          <p:cNvPr id="13485" name="Line 173"/>
          <p:cNvSpPr>
            <a:spLocks noChangeShapeType="1"/>
          </p:cNvSpPr>
          <p:nvPr/>
        </p:nvSpPr>
        <p:spPr bwMode="auto">
          <a:xfrm flipV="1">
            <a:off x="2462838" y="3482766"/>
            <a:ext cx="332633" cy="1417349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4441" tIns="37221" rIns="74441" bIns="37221"/>
          <a:lstStyle/>
          <a:p>
            <a:endParaRPr lang="en-US" sz="1400"/>
          </a:p>
        </p:txBody>
      </p:sp>
      <p:grpSp>
        <p:nvGrpSpPr>
          <p:cNvPr id="13486" name="Group 174"/>
          <p:cNvGrpSpPr>
            <a:grpSpLocks/>
          </p:cNvGrpSpPr>
          <p:nvPr/>
        </p:nvGrpSpPr>
        <p:grpSpPr bwMode="auto">
          <a:xfrm>
            <a:off x="1323742" y="2449458"/>
            <a:ext cx="1470371" cy="1081313"/>
            <a:chOff x="975" y="2041"/>
            <a:chExt cx="1083" cy="901"/>
          </a:xfrm>
        </p:grpSpPr>
        <p:sp>
          <p:nvSpPr>
            <p:cNvPr id="13487" name="Text Box 175"/>
            <p:cNvSpPr txBox="1">
              <a:spLocks noChangeArrowheads="1"/>
            </p:cNvSpPr>
            <p:nvPr/>
          </p:nvSpPr>
          <p:spPr bwMode="auto">
            <a:xfrm>
              <a:off x="975" y="2707"/>
              <a:ext cx="226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18</a:t>
              </a:r>
            </a:p>
          </p:txBody>
        </p:sp>
        <p:sp>
          <p:nvSpPr>
            <p:cNvPr id="13488" name="Rectangle 176"/>
            <p:cNvSpPr>
              <a:spLocks noChangeArrowheads="1"/>
            </p:cNvSpPr>
            <p:nvPr/>
          </p:nvSpPr>
          <p:spPr bwMode="auto">
            <a:xfrm>
              <a:off x="975" y="2041"/>
              <a:ext cx="1083" cy="861"/>
            </a:xfrm>
            <a:prstGeom prst="rect">
              <a:avLst/>
            </a:prstGeom>
            <a:noFill/>
            <a:ln w="9525" cap="flat">
              <a:solidFill>
                <a:srgbClr val="3465A4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489" name="Line 177"/>
            <p:cNvSpPr>
              <a:spLocks noChangeShapeType="1"/>
            </p:cNvSpPr>
            <p:nvPr/>
          </p:nvSpPr>
          <p:spPr bwMode="auto">
            <a:xfrm>
              <a:off x="1134" y="2132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0" name="Line 178"/>
            <p:cNvSpPr>
              <a:spLocks noChangeShapeType="1"/>
            </p:cNvSpPr>
            <p:nvPr/>
          </p:nvSpPr>
          <p:spPr bwMode="auto">
            <a:xfrm>
              <a:off x="1134" y="2154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1" name="Line 179"/>
            <p:cNvSpPr>
              <a:spLocks noChangeShapeType="1"/>
            </p:cNvSpPr>
            <p:nvPr/>
          </p:nvSpPr>
          <p:spPr bwMode="auto">
            <a:xfrm>
              <a:off x="1134" y="2200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2" name="Line 180"/>
            <p:cNvSpPr>
              <a:spLocks noChangeShapeType="1"/>
            </p:cNvSpPr>
            <p:nvPr/>
          </p:nvSpPr>
          <p:spPr bwMode="auto">
            <a:xfrm>
              <a:off x="1134" y="2222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3" name="Freeform 181"/>
            <p:cNvSpPr>
              <a:spLocks noChangeArrowheads="1"/>
            </p:cNvSpPr>
            <p:nvPr/>
          </p:nvSpPr>
          <p:spPr bwMode="auto">
            <a:xfrm>
              <a:off x="1451" y="2154"/>
              <a:ext cx="45" cy="45"/>
            </a:xfrm>
            <a:custGeom>
              <a:avLst/>
              <a:gdLst>
                <a:gd name="T0" fmla="*/ 0 w 201"/>
                <a:gd name="T1" fmla="*/ 0 h 201"/>
                <a:gd name="T2" fmla="*/ 200 w 201"/>
                <a:gd name="T3" fmla="*/ 0 h 201"/>
                <a:gd name="T4" fmla="*/ 200 w 201"/>
                <a:gd name="T5" fmla="*/ 200 h 201"/>
                <a:gd name="T6" fmla="*/ 0 w 2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0" y="200"/>
                  </a:lnTo>
                </a:path>
              </a:pathLst>
            </a:custGeom>
            <a:noFill/>
            <a:ln w="9525" cap="flat">
              <a:solidFill>
                <a:srgbClr val="81D4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4" name="Freeform 182"/>
            <p:cNvSpPr>
              <a:spLocks noChangeArrowheads="1"/>
            </p:cNvSpPr>
            <p:nvPr/>
          </p:nvSpPr>
          <p:spPr bwMode="auto">
            <a:xfrm>
              <a:off x="1451" y="2222"/>
              <a:ext cx="45" cy="45"/>
            </a:xfrm>
            <a:custGeom>
              <a:avLst/>
              <a:gdLst>
                <a:gd name="T0" fmla="*/ 0 w 201"/>
                <a:gd name="T1" fmla="*/ 0 h 201"/>
                <a:gd name="T2" fmla="*/ 200 w 201"/>
                <a:gd name="T3" fmla="*/ 0 h 201"/>
                <a:gd name="T4" fmla="*/ 200 w 201"/>
                <a:gd name="T5" fmla="*/ 200 h 201"/>
                <a:gd name="T6" fmla="*/ 0 w 2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0" y="200"/>
                  </a:lnTo>
                </a:path>
              </a:pathLst>
            </a:custGeom>
            <a:noFill/>
            <a:ln w="9525" cap="flat">
              <a:solidFill>
                <a:srgbClr val="81D4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5" name="Line 183"/>
            <p:cNvSpPr>
              <a:spLocks noChangeShapeType="1"/>
            </p:cNvSpPr>
            <p:nvPr/>
          </p:nvSpPr>
          <p:spPr bwMode="auto">
            <a:xfrm>
              <a:off x="1134" y="2381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6" name="Line 184"/>
            <p:cNvSpPr>
              <a:spLocks noChangeShapeType="1"/>
            </p:cNvSpPr>
            <p:nvPr/>
          </p:nvSpPr>
          <p:spPr bwMode="auto">
            <a:xfrm>
              <a:off x="1134" y="2404"/>
              <a:ext cx="316" cy="0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7" name="Freeform 185"/>
            <p:cNvSpPr>
              <a:spLocks noChangeArrowheads="1"/>
            </p:cNvSpPr>
            <p:nvPr/>
          </p:nvSpPr>
          <p:spPr bwMode="auto">
            <a:xfrm>
              <a:off x="1451" y="2336"/>
              <a:ext cx="45" cy="45"/>
            </a:xfrm>
            <a:custGeom>
              <a:avLst/>
              <a:gdLst>
                <a:gd name="T0" fmla="*/ 0 w 201"/>
                <a:gd name="T1" fmla="*/ 0 h 201"/>
                <a:gd name="T2" fmla="*/ 200 w 201"/>
                <a:gd name="T3" fmla="*/ 0 h 201"/>
                <a:gd name="T4" fmla="*/ 200 w 201"/>
                <a:gd name="T5" fmla="*/ 200 h 201"/>
                <a:gd name="T6" fmla="*/ 0 w 2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0" y="200"/>
                  </a:lnTo>
                </a:path>
              </a:pathLst>
            </a:custGeom>
            <a:noFill/>
            <a:ln w="9525" cap="flat">
              <a:solidFill>
                <a:srgbClr val="81D4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8" name="Line 186"/>
            <p:cNvSpPr>
              <a:spLocks noChangeShapeType="1"/>
            </p:cNvSpPr>
            <p:nvPr/>
          </p:nvSpPr>
          <p:spPr bwMode="auto">
            <a:xfrm>
              <a:off x="1451" y="2109"/>
              <a:ext cx="0" cy="158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499" name="Line 187"/>
            <p:cNvSpPr>
              <a:spLocks noChangeShapeType="1"/>
            </p:cNvSpPr>
            <p:nvPr/>
          </p:nvSpPr>
          <p:spPr bwMode="auto">
            <a:xfrm>
              <a:off x="1451" y="2313"/>
              <a:ext cx="0" cy="158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0" name="Line 188"/>
            <p:cNvSpPr>
              <a:spLocks noChangeShapeType="1"/>
            </p:cNvSpPr>
            <p:nvPr/>
          </p:nvSpPr>
          <p:spPr bwMode="auto">
            <a:xfrm>
              <a:off x="1270" y="2245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1" name="Line 189"/>
            <p:cNvSpPr>
              <a:spLocks noChangeShapeType="1"/>
            </p:cNvSpPr>
            <p:nvPr/>
          </p:nvSpPr>
          <p:spPr bwMode="auto">
            <a:xfrm>
              <a:off x="1270" y="2268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2" name="Line 190"/>
            <p:cNvSpPr>
              <a:spLocks noChangeShapeType="1"/>
            </p:cNvSpPr>
            <p:nvPr/>
          </p:nvSpPr>
          <p:spPr bwMode="auto">
            <a:xfrm>
              <a:off x="1270" y="2290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3" name="Line 191"/>
            <p:cNvSpPr>
              <a:spLocks noChangeShapeType="1"/>
            </p:cNvSpPr>
            <p:nvPr/>
          </p:nvSpPr>
          <p:spPr bwMode="auto">
            <a:xfrm>
              <a:off x="1270" y="2313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4" name="Line 192"/>
            <p:cNvSpPr>
              <a:spLocks noChangeShapeType="1"/>
            </p:cNvSpPr>
            <p:nvPr/>
          </p:nvSpPr>
          <p:spPr bwMode="auto">
            <a:xfrm>
              <a:off x="1270" y="2336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5" name="Line 193"/>
            <p:cNvSpPr>
              <a:spLocks noChangeShapeType="1"/>
            </p:cNvSpPr>
            <p:nvPr/>
          </p:nvSpPr>
          <p:spPr bwMode="auto">
            <a:xfrm>
              <a:off x="1270" y="2358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6" name="Text Box 194"/>
            <p:cNvSpPr txBox="1">
              <a:spLocks noChangeArrowheads="1"/>
            </p:cNvSpPr>
            <p:nvPr/>
          </p:nvSpPr>
          <p:spPr bwMode="auto">
            <a:xfrm>
              <a:off x="975" y="2299"/>
              <a:ext cx="226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18</a:t>
              </a:r>
            </a:p>
          </p:txBody>
        </p:sp>
        <p:sp>
          <p:nvSpPr>
            <p:cNvPr id="13507" name="Line 195"/>
            <p:cNvSpPr>
              <a:spLocks noChangeShapeType="1"/>
            </p:cNvSpPr>
            <p:nvPr/>
          </p:nvSpPr>
          <p:spPr bwMode="auto">
            <a:xfrm>
              <a:off x="1134" y="2540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8" name="Line 196"/>
            <p:cNvSpPr>
              <a:spLocks noChangeShapeType="1"/>
            </p:cNvSpPr>
            <p:nvPr/>
          </p:nvSpPr>
          <p:spPr bwMode="auto">
            <a:xfrm>
              <a:off x="1134" y="2563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09" name="Line 197"/>
            <p:cNvSpPr>
              <a:spLocks noChangeShapeType="1"/>
            </p:cNvSpPr>
            <p:nvPr/>
          </p:nvSpPr>
          <p:spPr bwMode="auto">
            <a:xfrm>
              <a:off x="1134" y="2608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0" name="Line 198"/>
            <p:cNvSpPr>
              <a:spLocks noChangeShapeType="1"/>
            </p:cNvSpPr>
            <p:nvPr/>
          </p:nvSpPr>
          <p:spPr bwMode="auto">
            <a:xfrm>
              <a:off x="1134" y="2631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1" name="Freeform 199"/>
            <p:cNvSpPr>
              <a:spLocks noChangeArrowheads="1"/>
            </p:cNvSpPr>
            <p:nvPr/>
          </p:nvSpPr>
          <p:spPr bwMode="auto">
            <a:xfrm>
              <a:off x="1452" y="2563"/>
              <a:ext cx="45" cy="45"/>
            </a:xfrm>
            <a:custGeom>
              <a:avLst/>
              <a:gdLst>
                <a:gd name="T0" fmla="*/ 0 w 201"/>
                <a:gd name="T1" fmla="*/ 0 h 201"/>
                <a:gd name="T2" fmla="*/ 200 w 201"/>
                <a:gd name="T3" fmla="*/ 0 h 201"/>
                <a:gd name="T4" fmla="*/ 200 w 201"/>
                <a:gd name="T5" fmla="*/ 200 h 201"/>
                <a:gd name="T6" fmla="*/ 0 w 2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0" y="200"/>
                  </a:lnTo>
                </a:path>
              </a:pathLst>
            </a:custGeom>
            <a:noFill/>
            <a:ln w="9525" cap="flat">
              <a:solidFill>
                <a:srgbClr val="81D4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2" name="Freeform 200"/>
            <p:cNvSpPr>
              <a:spLocks noChangeArrowheads="1"/>
            </p:cNvSpPr>
            <p:nvPr/>
          </p:nvSpPr>
          <p:spPr bwMode="auto">
            <a:xfrm>
              <a:off x="1452" y="2631"/>
              <a:ext cx="45" cy="45"/>
            </a:xfrm>
            <a:custGeom>
              <a:avLst/>
              <a:gdLst>
                <a:gd name="T0" fmla="*/ 0 w 201"/>
                <a:gd name="T1" fmla="*/ 0 h 201"/>
                <a:gd name="T2" fmla="*/ 200 w 201"/>
                <a:gd name="T3" fmla="*/ 0 h 201"/>
                <a:gd name="T4" fmla="*/ 200 w 201"/>
                <a:gd name="T5" fmla="*/ 200 h 201"/>
                <a:gd name="T6" fmla="*/ 0 w 2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0" y="200"/>
                  </a:lnTo>
                </a:path>
              </a:pathLst>
            </a:custGeom>
            <a:noFill/>
            <a:ln w="9525" cap="flat">
              <a:solidFill>
                <a:srgbClr val="81D4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3" name="Line 201"/>
            <p:cNvSpPr>
              <a:spLocks noChangeShapeType="1"/>
            </p:cNvSpPr>
            <p:nvPr/>
          </p:nvSpPr>
          <p:spPr bwMode="auto">
            <a:xfrm>
              <a:off x="1134" y="2789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4" name="Line 202"/>
            <p:cNvSpPr>
              <a:spLocks noChangeShapeType="1"/>
            </p:cNvSpPr>
            <p:nvPr/>
          </p:nvSpPr>
          <p:spPr bwMode="auto">
            <a:xfrm>
              <a:off x="1134" y="2812"/>
              <a:ext cx="316" cy="0"/>
            </a:xfrm>
            <a:prstGeom prst="line">
              <a:avLst/>
            </a:prstGeom>
            <a:noFill/>
            <a:ln w="9525" cap="flat">
              <a:solidFill>
                <a:srgbClr val="2A6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5" name="Freeform 203"/>
            <p:cNvSpPr>
              <a:spLocks noChangeArrowheads="1"/>
            </p:cNvSpPr>
            <p:nvPr/>
          </p:nvSpPr>
          <p:spPr bwMode="auto">
            <a:xfrm>
              <a:off x="1452" y="2744"/>
              <a:ext cx="45" cy="45"/>
            </a:xfrm>
            <a:custGeom>
              <a:avLst/>
              <a:gdLst>
                <a:gd name="T0" fmla="*/ 0 w 201"/>
                <a:gd name="T1" fmla="*/ 0 h 201"/>
                <a:gd name="T2" fmla="*/ 200 w 201"/>
                <a:gd name="T3" fmla="*/ 0 h 201"/>
                <a:gd name="T4" fmla="*/ 200 w 201"/>
                <a:gd name="T5" fmla="*/ 200 h 201"/>
                <a:gd name="T6" fmla="*/ 0 w 201"/>
                <a:gd name="T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201">
                  <a:moveTo>
                    <a:pt x="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0" y="200"/>
                  </a:lnTo>
                </a:path>
              </a:pathLst>
            </a:custGeom>
            <a:noFill/>
            <a:ln w="9525" cap="flat">
              <a:solidFill>
                <a:srgbClr val="81D4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6" name="Line 204"/>
            <p:cNvSpPr>
              <a:spLocks noChangeShapeType="1"/>
            </p:cNvSpPr>
            <p:nvPr/>
          </p:nvSpPr>
          <p:spPr bwMode="auto">
            <a:xfrm>
              <a:off x="1452" y="2517"/>
              <a:ext cx="0" cy="158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7" name="Line 205"/>
            <p:cNvSpPr>
              <a:spLocks noChangeShapeType="1"/>
            </p:cNvSpPr>
            <p:nvPr/>
          </p:nvSpPr>
          <p:spPr bwMode="auto">
            <a:xfrm>
              <a:off x="1452" y="2721"/>
              <a:ext cx="0" cy="158"/>
            </a:xfrm>
            <a:prstGeom prst="line">
              <a:avLst/>
            </a:prstGeom>
            <a:noFill/>
            <a:ln w="36000" cap="flat">
              <a:solidFill>
                <a:srgbClr val="5B27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8" name="Line 206"/>
            <p:cNvSpPr>
              <a:spLocks noChangeShapeType="1"/>
            </p:cNvSpPr>
            <p:nvPr/>
          </p:nvSpPr>
          <p:spPr bwMode="auto">
            <a:xfrm>
              <a:off x="1270" y="2653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19" name="Line 207"/>
            <p:cNvSpPr>
              <a:spLocks noChangeShapeType="1"/>
            </p:cNvSpPr>
            <p:nvPr/>
          </p:nvSpPr>
          <p:spPr bwMode="auto">
            <a:xfrm>
              <a:off x="1270" y="2676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0" name="Line 208"/>
            <p:cNvSpPr>
              <a:spLocks noChangeShapeType="1"/>
            </p:cNvSpPr>
            <p:nvPr/>
          </p:nvSpPr>
          <p:spPr bwMode="auto">
            <a:xfrm>
              <a:off x="1270" y="2699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1" name="Line 209"/>
            <p:cNvSpPr>
              <a:spLocks noChangeShapeType="1"/>
            </p:cNvSpPr>
            <p:nvPr/>
          </p:nvSpPr>
          <p:spPr bwMode="auto">
            <a:xfrm>
              <a:off x="1270" y="2721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2" name="Line 210"/>
            <p:cNvSpPr>
              <a:spLocks noChangeShapeType="1"/>
            </p:cNvSpPr>
            <p:nvPr/>
          </p:nvSpPr>
          <p:spPr bwMode="auto">
            <a:xfrm>
              <a:off x="1270" y="2744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3" name="Line 211"/>
            <p:cNvSpPr>
              <a:spLocks noChangeShapeType="1"/>
            </p:cNvSpPr>
            <p:nvPr/>
          </p:nvSpPr>
          <p:spPr bwMode="auto">
            <a:xfrm>
              <a:off x="1270" y="2767"/>
              <a:ext cx="44" cy="0"/>
            </a:xfrm>
            <a:prstGeom prst="line">
              <a:avLst/>
            </a:prstGeom>
            <a:noFill/>
            <a:ln w="1800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4" name="Text Box 212"/>
            <p:cNvSpPr txBox="1">
              <a:spLocks noChangeArrowheads="1"/>
            </p:cNvSpPr>
            <p:nvPr/>
          </p:nvSpPr>
          <p:spPr bwMode="auto">
            <a:xfrm>
              <a:off x="1021" y="2458"/>
              <a:ext cx="112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3525" name="Freeform 213"/>
            <p:cNvSpPr>
              <a:spLocks noChangeArrowheads="1"/>
            </p:cNvSpPr>
            <p:nvPr/>
          </p:nvSpPr>
          <p:spPr bwMode="auto">
            <a:xfrm>
              <a:off x="1451" y="2132"/>
              <a:ext cx="543" cy="317"/>
            </a:xfrm>
            <a:custGeom>
              <a:avLst/>
              <a:gdLst>
                <a:gd name="T0" fmla="*/ 0 w 2401"/>
                <a:gd name="T1" fmla="*/ 0 h 1401"/>
                <a:gd name="T2" fmla="*/ 800 w 2401"/>
                <a:gd name="T3" fmla="*/ 0 h 1401"/>
                <a:gd name="T4" fmla="*/ 800 w 2401"/>
                <a:gd name="T5" fmla="*/ 1400 h 1401"/>
                <a:gd name="T6" fmla="*/ 2400 w 2401"/>
                <a:gd name="T7" fmla="*/ 1400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1401">
                  <a:moveTo>
                    <a:pt x="0" y="0"/>
                  </a:moveTo>
                  <a:lnTo>
                    <a:pt x="800" y="0"/>
                  </a:lnTo>
                  <a:lnTo>
                    <a:pt x="800" y="1400"/>
                  </a:lnTo>
                  <a:lnTo>
                    <a:pt x="2400" y="14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6" name="Freeform 214"/>
            <p:cNvSpPr>
              <a:spLocks noChangeArrowheads="1"/>
            </p:cNvSpPr>
            <p:nvPr/>
          </p:nvSpPr>
          <p:spPr bwMode="auto">
            <a:xfrm>
              <a:off x="1451" y="2404"/>
              <a:ext cx="543" cy="90"/>
            </a:xfrm>
            <a:custGeom>
              <a:avLst/>
              <a:gdLst>
                <a:gd name="T0" fmla="*/ 0 w 2401"/>
                <a:gd name="T1" fmla="*/ 0 h 401"/>
                <a:gd name="T2" fmla="*/ 600 w 2401"/>
                <a:gd name="T3" fmla="*/ 0 h 401"/>
                <a:gd name="T4" fmla="*/ 600 w 2401"/>
                <a:gd name="T5" fmla="*/ 400 h 401"/>
                <a:gd name="T6" fmla="*/ 2400 w 2401"/>
                <a:gd name="T7" fmla="*/ 40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1" h="401">
                  <a:moveTo>
                    <a:pt x="0" y="0"/>
                  </a:moveTo>
                  <a:lnTo>
                    <a:pt x="600" y="0"/>
                  </a:lnTo>
                  <a:lnTo>
                    <a:pt x="600" y="400"/>
                  </a:lnTo>
                  <a:lnTo>
                    <a:pt x="2400" y="4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7" name="Line 215"/>
            <p:cNvSpPr>
              <a:spLocks noChangeShapeType="1"/>
            </p:cNvSpPr>
            <p:nvPr/>
          </p:nvSpPr>
          <p:spPr bwMode="auto">
            <a:xfrm>
              <a:off x="1452" y="2540"/>
              <a:ext cx="54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8" name="Freeform 216"/>
            <p:cNvSpPr>
              <a:spLocks noChangeArrowheads="1"/>
            </p:cNvSpPr>
            <p:nvPr/>
          </p:nvSpPr>
          <p:spPr bwMode="auto">
            <a:xfrm>
              <a:off x="1452" y="2585"/>
              <a:ext cx="543" cy="226"/>
            </a:xfrm>
            <a:custGeom>
              <a:avLst/>
              <a:gdLst>
                <a:gd name="T0" fmla="*/ 0 w 2400"/>
                <a:gd name="T1" fmla="*/ 1000 h 1001"/>
                <a:gd name="T2" fmla="*/ 599 w 2400"/>
                <a:gd name="T3" fmla="*/ 1000 h 1001"/>
                <a:gd name="T4" fmla="*/ 599 w 2400"/>
                <a:gd name="T5" fmla="*/ 0 h 1001"/>
                <a:gd name="T6" fmla="*/ 2399 w 2400"/>
                <a:gd name="T7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0" h="1001">
                  <a:moveTo>
                    <a:pt x="0" y="1000"/>
                  </a:moveTo>
                  <a:lnTo>
                    <a:pt x="599" y="1000"/>
                  </a:lnTo>
                  <a:lnTo>
                    <a:pt x="599" y="0"/>
                  </a:lnTo>
                  <a:lnTo>
                    <a:pt x="2399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3529" name="Text Box 217"/>
            <p:cNvSpPr txBox="1">
              <a:spLocks noChangeArrowheads="1"/>
            </p:cNvSpPr>
            <p:nvPr/>
          </p:nvSpPr>
          <p:spPr bwMode="auto">
            <a:xfrm>
              <a:off x="1837" y="2322"/>
              <a:ext cx="112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3530" name="Text Box 218"/>
            <p:cNvSpPr txBox="1">
              <a:spLocks noChangeArrowheads="1"/>
            </p:cNvSpPr>
            <p:nvPr/>
          </p:nvSpPr>
          <p:spPr bwMode="auto">
            <a:xfrm>
              <a:off x="1837" y="2572"/>
              <a:ext cx="158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3531" name="Text Box 219"/>
            <p:cNvSpPr txBox="1">
              <a:spLocks noChangeArrowheads="1"/>
            </p:cNvSpPr>
            <p:nvPr/>
          </p:nvSpPr>
          <p:spPr bwMode="auto">
            <a:xfrm>
              <a:off x="1021" y="2050"/>
              <a:ext cx="112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3890" rIns="90000" bIns="45000"/>
            <a:lstStyle/>
            <a:p>
              <a:r>
                <a:rPr lang="it-IT" sz="600">
                  <a:solidFill>
                    <a:srgbClr val="000000"/>
                  </a:solidFill>
                </a:rPr>
                <a:t>1</a:t>
              </a:r>
            </a:p>
          </p:txBody>
        </p:sp>
      </p:grpSp>
      <p:sp>
        <p:nvSpPr>
          <p:cNvPr id="13532" name="Text Box 220"/>
          <p:cNvSpPr txBox="1">
            <a:spLocks noChangeArrowheads="1"/>
          </p:cNvSpPr>
          <p:nvPr/>
        </p:nvSpPr>
        <p:spPr bwMode="auto">
          <a:xfrm>
            <a:off x="308195" y="5443771"/>
            <a:ext cx="6778914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5319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800"/>
              <a:t>CMS GEM Upgrade Workshop 20.05.2020 – Temp Monitor System for Phase 2 GEM Projects – M. Caponero</a:t>
            </a:r>
          </a:p>
        </p:txBody>
      </p:sp>
      <p:sp>
        <p:nvSpPr>
          <p:cNvPr id="13533" name="Text Box 221"/>
          <p:cNvSpPr txBox="1">
            <a:spLocks noChangeArrowheads="1"/>
          </p:cNvSpPr>
          <p:nvPr/>
        </p:nvSpPr>
        <p:spPr bwMode="auto">
          <a:xfrm>
            <a:off x="8068715" y="5443771"/>
            <a:ext cx="767091" cy="1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3269" tIns="45319" rIns="73269" bIns="36635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fld id="{2BEF5A61-EC71-8B49-8EB5-F3EF79EA8791}" type="slidenum">
              <a:rPr lang="it-IT" sz="800"/>
              <a:pPr/>
              <a:t>32</a:t>
            </a:fld>
            <a:endParaRPr lang="it-IT" sz="800"/>
          </a:p>
        </p:txBody>
      </p:sp>
    </p:spTree>
    <p:extLst>
      <p:ext uri="{BB962C8B-B14F-4D97-AF65-F5344CB8AC3E}">
        <p14:creationId xmlns:p14="http://schemas.microsoft.com/office/powerpoint/2010/main" val="24633866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63439" y="410444"/>
            <a:ext cx="7983180" cy="4712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3269" tIns="49662" rIns="73269" bIns="36635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r>
              <a:rPr lang="en-GB" sz="1200" dirty="0"/>
              <a:t>Connection at the GEM chambers</a:t>
            </a:r>
          </a:p>
          <a:p>
            <a:endParaRPr lang="en-GB" sz="1200" dirty="0"/>
          </a:p>
          <a:p>
            <a:r>
              <a:rPr lang="en-GB" sz="1200" dirty="0"/>
              <a:t>-	LC/APC duplex adapter on the patch panel (ME0 Module and Stack; GE2/1)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>
                <a:solidFill>
                  <a:srgbClr val="2A6099"/>
                </a:solidFill>
              </a:rPr>
              <a:t>Routing schema shall be defined</a:t>
            </a:r>
          </a:p>
          <a:p>
            <a:endParaRPr lang="en-GB" sz="1200" dirty="0">
              <a:solidFill>
                <a:srgbClr val="2A6099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en-GB" sz="1200" dirty="0">
                <a:solidFill>
                  <a:srgbClr val="2A6099"/>
                </a:solidFill>
              </a:rPr>
              <a:t>	Space at X4 for both transceiver/patch-panel and fibre </a:t>
            </a:r>
            <a:r>
              <a:rPr lang="en-GB" sz="1200" dirty="0" smtClean="0">
                <a:solidFill>
                  <a:srgbClr val="2A6099"/>
                </a:solidFill>
              </a:rPr>
              <a:t>parking</a:t>
            </a:r>
            <a:br>
              <a:rPr lang="en-GB" sz="1200" dirty="0" smtClean="0">
                <a:solidFill>
                  <a:srgbClr val="2A6099"/>
                </a:solidFill>
              </a:rPr>
            </a:br>
            <a:r>
              <a:rPr lang="en-GB" sz="1200" dirty="0" smtClean="0">
                <a:solidFill>
                  <a:srgbClr val="2A6099"/>
                </a:solidFill>
              </a:rPr>
              <a:t>       - </a:t>
            </a:r>
            <a:r>
              <a:rPr lang="en-GB" sz="1200" dirty="0">
                <a:solidFill>
                  <a:srgbClr val="2A6099"/>
                </a:solidFill>
              </a:rPr>
              <a:t>Containing extra-length of zip </a:t>
            </a:r>
            <a:r>
              <a:rPr lang="en-GB" sz="1200" dirty="0" err="1">
                <a:solidFill>
                  <a:srgbClr val="2A6099"/>
                </a:solidFill>
              </a:rPr>
              <a:t>patchcords</a:t>
            </a:r>
            <a:r>
              <a:rPr lang="en-GB" sz="1200" dirty="0">
                <a:solidFill>
                  <a:srgbClr val="2A6099"/>
                </a:solidFill>
              </a:rPr>
              <a:t> (chamber &lt;---&gt; X4) </a:t>
            </a:r>
          </a:p>
          <a:p>
            <a:endParaRPr lang="en-GB" sz="1200" dirty="0">
              <a:solidFill>
                <a:srgbClr val="2A6099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en-GB" sz="1200" dirty="0">
                <a:solidFill>
                  <a:srgbClr val="2A6099"/>
                </a:solidFill>
              </a:rPr>
              <a:t>	Number of available fibres for routing   X4 &lt;---&gt; FOS Crate in UXC &lt;---&gt; USC	</a:t>
            </a:r>
            <a:br>
              <a:rPr lang="en-GB" sz="1200" dirty="0">
                <a:solidFill>
                  <a:srgbClr val="2A6099"/>
                </a:solidFill>
              </a:rPr>
            </a:br>
            <a:r>
              <a:rPr lang="en-GB" sz="1200" dirty="0">
                <a:solidFill>
                  <a:srgbClr val="2A6099"/>
                </a:solidFill>
              </a:rPr>
              <a:t> </a:t>
            </a:r>
            <a:r>
              <a:rPr lang="en-GB" sz="1200" dirty="0" smtClean="0">
                <a:solidFill>
                  <a:srgbClr val="2A6099"/>
                </a:solidFill>
              </a:rPr>
              <a:t>     - </a:t>
            </a:r>
            <a:r>
              <a:rPr lang="en-GB" sz="1200" dirty="0">
                <a:solidFill>
                  <a:srgbClr val="2A6099"/>
                </a:solidFill>
              </a:rPr>
              <a:t>Existing spare fibres and blowing-in conduits  </a:t>
            </a:r>
          </a:p>
          <a:p>
            <a:endParaRPr lang="en-GB" sz="1200" dirty="0">
              <a:solidFill>
                <a:srgbClr val="2A6099"/>
              </a:solidFill>
            </a:endParaRPr>
          </a:p>
          <a:p>
            <a:endParaRPr lang="en-GB" sz="1200" dirty="0">
              <a:solidFill>
                <a:srgbClr val="2A6099"/>
              </a:solidFill>
            </a:endParaRPr>
          </a:p>
          <a:p>
            <a:r>
              <a:rPr lang="en-GB" sz="1200" dirty="0">
                <a:solidFill>
                  <a:srgbClr val="2A6099"/>
                </a:solidFill>
              </a:rPr>
              <a:t>Expansion of channel numbers of the FOS Interrogation System</a:t>
            </a:r>
          </a:p>
          <a:p>
            <a:endParaRPr lang="en-GB" sz="1200" dirty="0">
              <a:solidFill>
                <a:srgbClr val="2A6099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en-GB" sz="1200" dirty="0">
                <a:solidFill>
                  <a:srgbClr val="2A6099"/>
                </a:solidFill>
              </a:rPr>
              <a:t>	Solution for Time-Division Multiplexing is on the way (</a:t>
            </a:r>
            <a:r>
              <a:rPr lang="en-GB" sz="1200" dirty="0" err="1">
                <a:solidFill>
                  <a:srgbClr val="2A6099"/>
                </a:solidFill>
              </a:rPr>
              <a:t>Zoltan</a:t>
            </a:r>
            <a:r>
              <a:rPr lang="en-GB" sz="1200" dirty="0">
                <a:solidFill>
                  <a:srgbClr val="2A6099"/>
                </a:solidFill>
              </a:rPr>
              <a:t> is working on it</a:t>
            </a:r>
            <a:r>
              <a:rPr lang="en-GB" sz="1200" dirty="0" smtClean="0">
                <a:solidFill>
                  <a:srgbClr val="2A6099"/>
                </a:solidFill>
              </a:rPr>
              <a:t>)</a:t>
            </a:r>
            <a:endParaRPr lang="en-GB" sz="1200" dirty="0">
              <a:solidFill>
                <a:srgbClr val="2A6099"/>
              </a:solidFill>
            </a:endParaRPr>
          </a:p>
          <a:p>
            <a:endParaRPr lang="en-GB" sz="1200" dirty="0">
              <a:solidFill>
                <a:srgbClr val="2A6099"/>
              </a:solidFill>
            </a:endParaRPr>
          </a:p>
          <a:p>
            <a:r>
              <a:rPr lang="en-GB" sz="1200" dirty="0">
                <a:solidFill>
                  <a:srgbClr val="2A6099"/>
                </a:solidFill>
              </a:rPr>
              <a:t>Budget constrains: severe (approaching ‘critical’) </a:t>
            </a:r>
          </a:p>
          <a:p>
            <a:endParaRPr lang="en-GB" sz="1200" dirty="0">
              <a:solidFill>
                <a:srgbClr val="2A6099"/>
              </a:solidFill>
            </a:endParaRPr>
          </a:p>
          <a:p>
            <a:pPr marL="444500" indent="-444500">
              <a:buFont typeface="Lucida Grande"/>
              <a:buChar char="-"/>
            </a:pPr>
            <a:r>
              <a:rPr lang="en-GB" sz="1200" dirty="0" smtClean="0">
                <a:solidFill>
                  <a:srgbClr val="2A6099"/>
                </a:solidFill>
              </a:rPr>
              <a:t>Custom </a:t>
            </a:r>
            <a:r>
              <a:rPr lang="en-GB" sz="1200" dirty="0">
                <a:solidFill>
                  <a:srgbClr val="2A6099"/>
                </a:solidFill>
              </a:rPr>
              <a:t>solutions are necessary for the transceiver/patch-panel (commercial solutions </a:t>
            </a:r>
            <a:r>
              <a:rPr lang="en-GB" sz="1200" dirty="0" smtClean="0">
                <a:solidFill>
                  <a:srgbClr val="2A6099"/>
                </a:solidFill>
              </a:rPr>
              <a:t/>
            </a:r>
            <a:br>
              <a:rPr lang="en-GB" sz="1200" dirty="0" smtClean="0">
                <a:solidFill>
                  <a:srgbClr val="2A6099"/>
                </a:solidFill>
              </a:rPr>
            </a:br>
            <a:r>
              <a:rPr lang="en-GB" sz="1200" dirty="0" smtClean="0">
                <a:solidFill>
                  <a:srgbClr val="2A6099"/>
                </a:solidFill>
              </a:rPr>
              <a:t>are </a:t>
            </a:r>
            <a:r>
              <a:rPr lang="en-GB" sz="1200" dirty="0">
                <a:solidFill>
                  <a:srgbClr val="2A6099"/>
                </a:solidFill>
              </a:rPr>
              <a:t>cost-effective if </a:t>
            </a:r>
            <a:r>
              <a:rPr lang="en-GB" sz="1200" dirty="0" smtClean="0">
                <a:solidFill>
                  <a:srgbClr val="2A6099"/>
                </a:solidFill>
              </a:rPr>
              <a:t>the highest </a:t>
            </a:r>
            <a:r>
              <a:rPr lang="en-GB" sz="1200" dirty="0">
                <a:solidFill>
                  <a:srgbClr val="2A6099"/>
                </a:solidFill>
              </a:rPr>
              <a:t>concern is for frequent plug/unplug operations)</a:t>
            </a:r>
          </a:p>
          <a:p>
            <a:r>
              <a:rPr lang="en-GB" sz="1200" dirty="0"/>
              <a:t> 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275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69378" y="124773"/>
            <a:ext cx="7405245" cy="5214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GE1/1 gas installation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6024" y="978337"/>
            <a:ext cx="7886700" cy="4096608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GB" sz="2000" dirty="0" smtClean="0"/>
              <a:t>GE1/1 gas system readiness : 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Gas system for GE-1/1 fully tested and running since Nov 2019. </a:t>
            </a:r>
            <a:r>
              <a:rPr lang="en-GB" sz="18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sz="1800" dirty="0" smtClean="0">
              <a:solidFill>
                <a:srgbClr val="00800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Few lines had to be inspected </a:t>
            </a:r>
            <a:r>
              <a:rPr lang="en-GB" sz="1800" i="1" dirty="0" smtClean="0"/>
              <a:t>in situ </a:t>
            </a:r>
            <a:r>
              <a:rPr lang="en-GB" sz="1800" dirty="0" smtClean="0"/>
              <a:t>to tighten some components and reduce some potential leaks.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GE-1/1  12 lines are already monitored in the GCS (gas </a:t>
            </a:r>
            <a:r>
              <a:rPr lang="en-GB" sz="1800" dirty="0" err="1" smtClean="0"/>
              <a:t>WinCC</a:t>
            </a:r>
            <a:r>
              <a:rPr lang="en-GB" sz="1800" dirty="0" smtClean="0"/>
              <a:t> control system). Running as of today in pure CO2. </a:t>
            </a:r>
            <a:endParaRPr lang="en-GB" sz="1800" dirty="0"/>
          </a:p>
          <a:p>
            <a:pPr lvl="1">
              <a:spcAft>
                <a:spcPts val="600"/>
              </a:spcAft>
            </a:pPr>
            <a:r>
              <a:rPr lang="en-GB" sz="1800" dirty="0" smtClean="0"/>
              <a:t>Gas system in GE+1/1: still two lines (4 pipes) to install between periphery and detector position. Should be finished at the end of June by the ZEC team.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Once the first bunch of 6 consecutive GE+1/1 will be installed, we will begin to use the gas system in positive endcap with pure CO2 again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41615" y="5028778"/>
            <a:ext cx="1302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Daniel </a:t>
            </a:r>
            <a:r>
              <a:rPr lang="en-US" sz="1200" b="1" dirty="0" err="1" smtClean="0"/>
              <a:t>Teyssier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76941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51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Cooling status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37" y="1427590"/>
            <a:ext cx="4097480" cy="3715173"/>
          </a:xfrm>
        </p:spPr>
        <p:txBody>
          <a:bodyPr>
            <a:normAutofit/>
          </a:bodyPr>
          <a:lstStyle/>
          <a:p>
            <a:pPr marL="180975" indent="-180975"/>
            <a:r>
              <a:rPr lang="en-GB" sz="1600" dirty="0" smtClean="0"/>
              <a:t>Cooling system completed and running in GE-1/1. No leaks detected and allowed the first pre-commissioning. </a:t>
            </a:r>
            <a:r>
              <a:rPr lang="en-GB" sz="16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sz="1600" dirty="0" smtClean="0"/>
          </a:p>
          <a:p>
            <a:pPr marL="180975" indent="-180975"/>
            <a:endParaRPr lang="en-GB" sz="1600" dirty="0" smtClean="0"/>
          </a:p>
          <a:p>
            <a:pPr marL="180975" indent="-180975"/>
            <a:r>
              <a:rPr lang="en-GB" sz="1600" dirty="0" smtClean="0"/>
              <a:t>Cooling system installation completed in GE+1/1 (see next slide), not yet running as no detectors are installed. The system was by the way gas leak tested by the ZEC team already. </a:t>
            </a:r>
            <a:r>
              <a:rPr lang="en-GB" sz="16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006" y="1032346"/>
            <a:ext cx="4755560" cy="4358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95528" y="5438001"/>
            <a:ext cx="1302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Daniel </a:t>
            </a:r>
            <a:r>
              <a:rPr lang="en-US" sz="1200" b="1" dirty="0" err="1" smtClean="0"/>
              <a:t>Teyssier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41957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/ Low voltage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76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 / LV system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8313" y="1414198"/>
            <a:ext cx="8229600" cy="3064820"/>
          </a:xfrm>
        </p:spPr>
        <p:txBody>
          <a:bodyPr/>
          <a:lstStyle/>
          <a:p>
            <a:pPr marL="0" lvl="1" indent="0">
              <a:buNone/>
            </a:pPr>
            <a:r>
              <a:rPr lang="en-US" sz="1800" b="1" i="1" dirty="0" smtClean="0">
                <a:solidFill>
                  <a:schemeClr val="tx2"/>
                </a:solidFill>
              </a:rPr>
              <a:t>  </a:t>
            </a:r>
            <a:r>
              <a:rPr lang="en-US" sz="1600" b="1" i="1" dirty="0" smtClean="0">
                <a:solidFill>
                  <a:schemeClr val="tx2"/>
                </a:solidFill>
              </a:rPr>
              <a:t>    </a:t>
            </a:r>
            <a:r>
              <a:rPr lang="en-US" sz="1800" b="1" i="1" dirty="0" smtClean="0">
                <a:solidFill>
                  <a:schemeClr val="tx2"/>
                </a:solidFill>
              </a:rPr>
              <a:t>High </a:t>
            </a:r>
            <a:r>
              <a:rPr lang="en-US" sz="1800" b="1" i="1" dirty="0">
                <a:solidFill>
                  <a:schemeClr val="tx2"/>
                </a:solidFill>
              </a:rPr>
              <a:t>Voltage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/>
              <a:t>and </a:t>
            </a:r>
            <a:r>
              <a:rPr lang="en-US" sz="1800" b="1" i="1" dirty="0">
                <a:solidFill>
                  <a:schemeClr val="tx2"/>
                </a:solidFill>
              </a:rPr>
              <a:t>Low Voltage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b="1" i="1" dirty="0">
                <a:solidFill>
                  <a:schemeClr val="tx2"/>
                </a:solidFill>
              </a:rPr>
              <a:t>system</a:t>
            </a:r>
            <a:r>
              <a:rPr lang="en-US" sz="1800" dirty="0"/>
              <a:t> installation </a:t>
            </a:r>
            <a:r>
              <a:rPr lang="mr-IN" sz="1800" dirty="0" smtClean="0"/>
              <a:t>–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smtClean="0">
                <a:solidFill>
                  <a:srgbClr val="7030A0"/>
                </a:solidFill>
              </a:rPr>
              <a:t>ON STANDBY</a:t>
            </a:r>
            <a:r>
              <a:rPr lang="en-US" sz="1800" b="1" i="1" dirty="0">
                <a:solidFill>
                  <a:srgbClr val="7030A0"/>
                </a:solidFill>
              </a:rPr>
              <a:t>!</a:t>
            </a:r>
            <a:endParaRPr lang="it-IT" sz="1800" i="1" dirty="0">
              <a:solidFill>
                <a:srgbClr val="7030A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63537" lvl="1" indent="0">
              <a:buNone/>
            </a:pPr>
            <a:r>
              <a:rPr lang="en-US" sz="1800" dirty="0" smtClean="0"/>
              <a:t>the </a:t>
            </a:r>
            <a:r>
              <a:rPr lang="en-US" sz="1800" dirty="0"/>
              <a:t>HV and LV mainframes are already installed in </a:t>
            </a:r>
            <a:r>
              <a:rPr lang="en-US" sz="1800" dirty="0" smtClean="0"/>
              <a:t>2019</a:t>
            </a:r>
            <a:endParaRPr lang="en-US" sz="300" dirty="0" smtClean="0"/>
          </a:p>
          <a:p>
            <a:pPr marL="363537" lvl="1" indent="0">
              <a:buNone/>
            </a:pPr>
            <a:endParaRPr lang="en-US" sz="300" dirty="0"/>
          </a:p>
          <a:p>
            <a:pPr marL="363537" lvl="1" indent="0">
              <a:buNone/>
            </a:pPr>
            <a:endParaRPr lang="en-US" sz="1800" dirty="0" smtClean="0"/>
          </a:p>
          <a:p>
            <a:pPr marL="363537" lvl="1" indent="0">
              <a:buNone/>
            </a:pPr>
            <a:r>
              <a:rPr lang="en-US" sz="1800" dirty="0" smtClean="0"/>
              <a:t>the </a:t>
            </a:r>
            <a:r>
              <a:rPr lang="en-US" sz="1800" dirty="0"/>
              <a:t>LV boards already in place; 15 HV boards currently used in the QC6/QC8 stand and 6 HV boards had to be delivered in February from CAEN group company; </a:t>
            </a:r>
            <a:endParaRPr lang="en-US" sz="1800" dirty="0" smtClean="0"/>
          </a:p>
          <a:p>
            <a:pPr marL="363537" lvl="1" indent="0">
              <a:buNone/>
            </a:pPr>
            <a:endParaRPr lang="en-US" sz="1800" b="1" i="1" dirty="0" smtClean="0">
              <a:solidFill>
                <a:srgbClr val="FF0000"/>
              </a:solidFill>
              <a:ea typeface="Cambria Math" panose="02040503050406030204" pitchFamily="18" charset="0"/>
            </a:endParaRPr>
          </a:p>
          <a:p>
            <a:pPr marL="363537" lvl="1" indent="0">
              <a:buNone/>
            </a:pPr>
            <a:r>
              <a:rPr lang="en-US" sz="1800" b="1" i="1" dirty="0" smtClean="0">
                <a:solidFill>
                  <a:srgbClr val="FF0000"/>
                </a:solidFill>
                <a:ea typeface="Cambria Math" panose="02040503050406030204" pitchFamily="18" charset="0"/>
              </a:rPr>
              <a:t>however</a:t>
            </a:r>
            <a:r>
              <a:rPr lang="en-US" sz="1800" b="1" i="1" dirty="0">
                <a:solidFill>
                  <a:srgbClr val="FF0000"/>
                </a:solidFill>
                <a:ea typeface="Cambria Math" panose="02040503050406030204" pitchFamily="18" charset="0"/>
              </a:rPr>
              <a:t>, delivery postponed for the SARS COV-2 crisis in June </a:t>
            </a:r>
            <a:r>
              <a:rPr lang="en-US" sz="1800" b="1" i="1" dirty="0" smtClean="0">
                <a:solidFill>
                  <a:srgbClr val="FF0000"/>
                </a:solidFill>
                <a:ea typeface="Cambria Math" panose="02040503050406030204" pitchFamily="18" charset="0"/>
              </a:rPr>
              <a:t>2020</a:t>
            </a:r>
            <a:endParaRPr lang="en-US" sz="1800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AD23-C4AB-4D47-859F-CF75F8F9E4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17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8975" y="1483029"/>
            <a:ext cx="1505056" cy="2561053"/>
          </a:xfrm>
          <a:prstGeom prst="rect">
            <a:avLst/>
          </a:prstGeom>
          <a:noFill/>
          <a:ln w="762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6" name="Straight Connector 5"/>
          <p:cNvCxnSpPr/>
          <p:nvPr/>
        </p:nvCxnSpPr>
        <p:spPr>
          <a:xfrm>
            <a:off x="2749218" y="500657"/>
            <a:ext cx="13983" cy="5022412"/>
          </a:xfrm>
          <a:prstGeom prst="line">
            <a:avLst/>
          </a:prstGeom>
          <a:ln w="381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709131" y="953861"/>
            <a:ext cx="1771577" cy="1424259"/>
            <a:chOff x="5706671" y="1975667"/>
            <a:chExt cx="1771577" cy="1709111"/>
          </a:xfrm>
        </p:grpSpPr>
        <p:sp>
          <p:nvSpPr>
            <p:cNvPr id="12" name="Oval 11"/>
            <p:cNvSpPr/>
            <p:nvPr/>
          </p:nvSpPr>
          <p:spPr>
            <a:xfrm>
              <a:off x="5706671" y="1975667"/>
              <a:ext cx="1771577" cy="170911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" name="Oval 12"/>
            <p:cNvSpPr/>
            <p:nvPr/>
          </p:nvSpPr>
          <p:spPr>
            <a:xfrm>
              <a:off x="5968818" y="2257906"/>
              <a:ext cx="1258590" cy="1202952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" name="Oval 13"/>
            <p:cNvSpPr/>
            <p:nvPr/>
          </p:nvSpPr>
          <p:spPr>
            <a:xfrm>
              <a:off x="6224032" y="2493104"/>
              <a:ext cx="752531" cy="73695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36108" y="3210714"/>
            <a:ext cx="1771577" cy="1424259"/>
            <a:chOff x="5706671" y="1975667"/>
            <a:chExt cx="1771577" cy="1709111"/>
          </a:xfrm>
        </p:grpSpPr>
        <p:sp>
          <p:nvSpPr>
            <p:cNvPr id="17" name="Oval 16"/>
            <p:cNvSpPr/>
            <p:nvPr/>
          </p:nvSpPr>
          <p:spPr>
            <a:xfrm>
              <a:off x="5706671" y="1975667"/>
              <a:ext cx="1771577" cy="1709111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8" name="Oval 17"/>
            <p:cNvSpPr/>
            <p:nvPr/>
          </p:nvSpPr>
          <p:spPr>
            <a:xfrm>
              <a:off x="5968818" y="2257906"/>
              <a:ext cx="1258590" cy="1202952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" name="Oval 18"/>
            <p:cNvSpPr/>
            <p:nvPr/>
          </p:nvSpPr>
          <p:spPr>
            <a:xfrm>
              <a:off x="6224032" y="2493104"/>
              <a:ext cx="752531" cy="73695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869014" y="1526319"/>
            <a:ext cx="1191503" cy="1164872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/>
            <a:r>
              <a:rPr lang="en-US" sz="1400" b="1" dirty="0" smtClean="0">
                <a:solidFill>
                  <a:prstClr val="black"/>
                </a:solidFill>
              </a:rPr>
              <a:t>Rack X4N19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69014" y="2842381"/>
            <a:ext cx="1191503" cy="1146178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Rack X4N55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44287" y="196150"/>
            <a:ext cx="139093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 smtClean="0"/>
              <a:t>-</a:t>
            </a:r>
            <a:r>
              <a:rPr lang="en-US" sz="1200" b="1" dirty="0" err="1" smtClean="0"/>
              <a:t>ve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EndCap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944287" y="4816648"/>
            <a:ext cx="139093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+</a:t>
            </a:r>
            <a:r>
              <a:rPr lang="en-US" sz="1200" b="1" dirty="0" err="1" smtClean="0"/>
              <a:t>ve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EndCap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30" name="Rounded Rectangle 29"/>
          <p:cNvSpPr/>
          <p:nvPr/>
        </p:nvSpPr>
        <p:spPr>
          <a:xfrm>
            <a:off x="6657059" y="180762"/>
            <a:ext cx="2075402" cy="4993608"/>
          </a:xfrm>
          <a:prstGeom prst="roundRect">
            <a:avLst/>
          </a:prstGeom>
          <a:noFill/>
          <a:ln w="38100" cmpd="sng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" name="Rectangle 32"/>
          <p:cNvSpPr/>
          <p:nvPr/>
        </p:nvSpPr>
        <p:spPr>
          <a:xfrm>
            <a:off x="6103965" y="3333295"/>
            <a:ext cx="553095" cy="741931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X5</a:t>
            </a:r>
            <a:br>
              <a:rPr lang="en-US" sz="1200" dirty="0" smtClean="0"/>
            </a:br>
            <a:r>
              <a:rPr lang="en-US" sz="1200" dirty="0" smtClean="0"/>
              <a:t>J33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6114020" y="4277346"/>
            <a:ext cx="553095" cy="741931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X2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J33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55571" y="1077282"/>
            <a:ext cx="6380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S4F03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0977" y="455804"/>
            <a:ext cx="1505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USC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99802" y="430447"/>
            <a:ext cx="1505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UXC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763200" y="679933"/>
            <a:ext cx="20998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2 PATCH </a:t>
            </a:r>
            <a:r>
              <a:rPr lang="en-US" sz="1400" b="1" dirty="0" smtClean="0"/>
              <a:t>PANELS (PP)</a:t>
            </a:r>
          </a:p>
          <a:p>
            <a:r>
              <a:rPr lang="en-US" sz="1400" b="1" dirty="0" smtClean="0"/>
              <a:t>In X4 balcony</a:t>
            </a:r>
            <a:br>
              <a:rPr lang="en-US" sz="1400" b="1" dirty="0" smtClean="0"/>
            </a:br>
            <a:r>
              <a:rPr lang="en-US" sz="1400" b="1" dirty="0" smtClean="0"/>
              <a:t>the </a:t>
            </a:r>
            <a:r>
              <a:rPr lang="mr-IN" sz="1400" b="1" dirty="0" smtClean="0"/>
              <a:t>–</a:t>
            </a:r>
            <a:r>
              <a:rPr lang="en-US" sz="1400" b="1" dirty="0" err="1" smtClean="0"/>
              <a:t>ve</a:t>
            </a:r>
            <a:r>
              <a:rPr lang="en-US" sz="1400" b="1" dirty="0" smtClean="0"/>
              <a:t> near side </a:t>
            </a:r>
            <a:endParaRPr lang="en-US" sz="1400" b="1" dirty="0"/>
          </a:p>
        </p:txBody>
      </p:sp>
      <p:sp>
        <p:nvSpPr>
          <p:cNvPr id="56" name="Rectangle 55"/>
          <p:cNvSpPr/>
          <p:nvPr/>
        </p:nvSpPr>
        <p:spPr>
          <a:xfrm>
            <a:off x="7388471" y="893626"/>
            <a:ext cx="841397" cy="2569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GE1/1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593308" y="2020716"/>
            <a:ext cx="865830" cy="3416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GE2/1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76619" y="1524245"/>
            <a:ext cx="610031" cy="36879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ME0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520633" y="151695"/>
            <a:ext cx="553095" cy="741931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X5</a:t>
            </a:r>
            <a:endParaRPr lang="en-US" sz="1200" dirty="0"/>
          </a:p>
          <a:p>
            <a:r>
              <a:rPr lang="en-US" sz="1200" dirty="0"/>
              <a:t>V33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520632" y="1204990"/>
            <a:ext cx="623368" cy="794200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X2</a:t>
            </a:r>
          </a:p>
          <a:p>
            <a:r>
              <a:rPr lang="en-US" sz="1200" dirty="0" smtClean="0"/>
              <a:t>V33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7891543" y="4159404"/>
            <a:ext cx="865830" cy="3416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GE2/1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12635" y="3149763"/>
            <a:ext cx="841397" cy="2569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GE1/1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352284" y="3774691"/>
            <a:ext cx="610031" cy="36879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ME0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786534" y="954950"/>
            <a:ext cx="1679292" cy="1423171"/>
          </a:xfrm>
          <a:prstGeom prst="roundRect">
            <a:avLst/>
          </a:prstGeom>
          <a:noFill/>
          <a:ln w="38100" cmpd="sng">
            <a:solidFill>
              <a:srgbClr val="80FF00"/>
            </a:solidFill>
            <a:prstDash val="lgDashDot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8000"/>
                </a:solidFill>
              </a:rPr>
              <a:t>Cables from PP to X2/X5 in Negative </a:t>
            </a:r>
            <a:r>
              <a:rPr lang="en-US" sz="1400" dirty="0" err="1" smtClean="0">
                <a:solidFill>
                  <a:srgbClr val="008000"/>
                </a:solidFill>
              </a:rPr>
              <a:t>Endcap</a:t>
            </a:r>
            <a:r>
              <a:rPr lang="en-US" sz="1400" dirty="0" smtClean="0">
                <a:solidFill>
                  <a:srgbClr val="008000"/>
                </a:solidFill>
              </a:rPr>
              <a:t> are connected.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0716" y="4593166"/>
            <a:ext cx="2554514" cy="691909"/>
          </a:xfrm>
          <a:prstGeom prst="roundRect">
            <a:avLst/>
          </a:prstGeom>
          <a:noFill/>
          <a:ln w="38100" cmpd="sng">
            <a:solidFill>
              <a:srgbClr val="80FF00"/>
            </a:solidFill>
            <a:prstDash val="lgDashDot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200" dirty="0" smtClean="0">
                <a:solidFill>
                  <a:prstClr val="black"/>
                </a:solidFill>
              </a:rPr>
              <a:t>Each BC control one rack in UXC through the 2 Patch Panels</a:t>
            </a:r>
            <a:endParaRPr lang="en-US" sz="1200" dirty="0">
              <a:solidFill>
                <a:prstClr val="black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84402" y="3452780"/>
            <a:ext cx="1395312" cy="596255"/>
            <a:chOff x="501687" y="3505817"/>
            <a:chExt cx="1395312" cy="715506"/>
          </a:xfrm>
        </p:grpSpPr>
        <p:sp>
          <p:nvSpPr>
            <p:cNvPr id="27" name="Rectangle 26"/>
            <p:cNvSpPr/>
            <p:nvPr/>
          </p:nvSpPr>
          <p:spPr>
            <a:xfrm>
              <a:off x="501687" y="3505818"/>
              <a:ext cx="1395312" cy="68071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3" name="Rectangle 42"/>
            <p:cNvSpPr/>
            <p:nvPr/>
          </p:nvSpPr>
          <p:spPr>
            <a:xfrm flipH="1">
              <a:off x="601937" y="3505817"/>
              <a:ext cx="133257" cy="71207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9" name="Rectangle 68"/>
            <p:cNvSpPr/>
            <p:nvPr/>
          </p:nvSpPr>
          <p:spPr>
            <a:xfrm flipH="1">
              <a:off x="872855" y="3507882"/>
              <a:ext cx="133257" cy="71207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3" name="Rectangle 72"/>
            <p:cNvSpPr/>
            <p:nvPr/>
          </p:nvSpPr>
          <p:spPr>
            <a:xfrm flipH="1">
              <a:off x="1190790" y="3509248"/>
              <a:ext cx="133257" cy="71207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4" name="Rectangle 73"/>
            <p:cNvSpPr/>
            <p:nvPr/>
          </p:nvSpPr>
          <p:spPr>
            <a:xfrm flipH="1">
              <a:off x="1518355" y="3505818"/>
              <a:ext cx="133257" cy="71207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199D-F84B-0F45-854E-4FD30FE6EC7B}" type="slidenum">
              <a:rPr lang="en-US" sz="700" smtClean="0"/>
              <a:t>9</a:t>
            </a:fld>
            <a:endParaRPr lang="en-US" sz="700"/>
          </a:p>
        </p:txBody>
      </p:sp>
      <p:sp>
        <p:nvSpPr>
          <p:cNvPr id="75" name="TextBox 74"/>
          <p:cNvSpPr txBox="1"/>
          <p:nvPr/>
        </p:nvSpPr>
        <p:spPr>
          <a:xfrm rot="19302840">
            <a:off x="453920" y="2470240"/>
            <a:ext cx="136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311847" y="4054556"/>
            <a:ext cx="1757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200" b="1" dirty="0" smtClean="0">
                <a:solidFill>
                  <a:srgbClr val="000000"/>
                </a:solidFill>
              </a:rPr>
              <a:t>Branch Controller BC</a:t>
            </a:r>
            <a:br>
              <a:rPr lang="en-US" sz="1200" b="1" dirty="0" smtClean="0">
                <a:solidFill>
                  <a:srgbClr val="000000"/>
                </a:solidFill>
              </a:rPr>
            </a:br>
            <a:r>
              <a:rPr lang="en-US" sz="1200" b="1" dirty="0" smtClean="0">
                <a:solidFill>
                  <a:srgbClr val="000000"/>
                </a:solidFill>
              </a:rPr>
              <a:t> </a:t>
            </a:r>
            <a:r>
              <a:rPr lang="is-IS" sz="1200" b="1" dirty="0">
                <a:solidFill>
                  <a:srgbClr val="000000"/>
                </a:solidFill>
              </a:rPr>
              <a:t>A1676A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57201" y="2987810"/>
            <a:ext cx="152216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n-US" sz="1050" b="1" dirty="0">
                <a:solidFill>
                  <a:srgbClr val="000000"/>
                </a:solidFill>
              </a:rPr>
              <a:t>Mainframe SY4527</a:t>
            </a:r>
          </a:p>
        </p:txBody>
      </p:sp>
      <p:cxnSp>
        <p:nvCxnSpPr>
          <p:cNvPr id="78" name="Straight Arrow Connector 77"/>
          <p:cNvCxnSpPr>
            <a:stCxn id="76" idx="0"/>
          </p:cNvCxnSpPr>
          <p:nvPr/>
        </p:nvCxnSpPr>
        <p:spPr>
          <a:xfrm flipV="1">
            <a:off x="1190791" y="3759512"/>
            <a:ext cx="63117" cy="295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1286" y="4641547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57" name="Rounded Rectangle 56"/>
          <p:cNvSpPr/>
          <p:nvPr/>
        </p:nvSpPr>
        <p:spPr>
          <a:xfrm>
            <a:off x="197726" y="1593511"/>
            <a:ext cx="4154714" cy="5038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 smtClean="0">
                <a:solidFill>
                  <a:schemeClr val="tx1"/>
                </a:solidFill>
              </a:rPr>
              <a:t>Cables from mainframe to Patch panels are </a:t>
            </a:r>
            <a:r>
              <a:rPr lang="en-US" sz="1200" b="1" dirty="0">
                <a:solidFill>
                  <a:schemeClr val="tx1"/>
                </a:solidFill>
              </a:rPr>
              <a:t>routed for both </a:t>
            </a:r>
            <a:r>
              <a:rPr lang="mr-IN" sz="1200" b="1" dirty="0">
                <a:solidFill>
                  <a:schemeClr val="tx1"/>
                </a:solidFill>
              </a:rPr>
              <a:t>–</a:t>
            </a:r>
            <a:r>
              <a:rPr lang="en-US" sz="1200" b="1" dirty="0" err="1">
                <a:solidFill>
                  <a:schemeClr val="tx1"/>
                </a:solidFill>
              </a:rPr>
              <a:t>ve</a:t>
            </a:r>
            <a:r>
              <a:rPr lang="en-US" sz="1200" b="1" dirty="0">
                <a:solidFill>
                  <a:schemeClr val="tx1"/>
                </a:solidFill>
              </a:rPr>
              <a:t> &amp; +</a:t>
            </a:r>
            <a:r>
              <a:rPr lang="en-US" sz="1200" b="1" dirty="0" err="1">
                <a:solidFill>
                  <a:schemeClr val="tx1"/>
                </a:solidFill>
              </a:rPr>
              <a:t>ve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en-US" sz="1200" b="1" dirty="0" err="1">
                <a:solidFill>
                  <a:schemeClr val="tx1"/>
                </a:solidFill>
              </a:rPr>
              <a:t>EndCaps</a:t>
            </a:r>
            <a:r>
              <a:rPr lang="en-US" sz="12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2869013" y="4099899"/>
            <a:ext cx="3245006" cy="1423171"/>
          </a:xfrm>
          <a:prstGeom prst="roundRect">
            <a:avLst/>
          </a:prstGeom>
          <a:noFill/>
          <a:ln w="38100" cmpd="sng">
            <a:solidFill>
              <a:srgbClr val="FF0000"/>
            </a:solidFill>
            <a:prstDash val="lgDashDot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</a:rPr>
              <a:t>Cables from PP to X2/X5 in Positive </a:t>
            </a:r>
            <a:r>
              <a:rPr lang="en-US" sz="1400" dirty="0" err="1" smtClean="0">
                <a:solidFill>
                  <a:srgbClr val="FF0000"/>
                </a:solidFill>
              </a:rPr>
              <a:t>Endcap</a:t>
            </a:r>
            <a:r>
              <a:rPr lang="en-US" sz="1400" dirty="0" smtClean="0">
                <a:solidFill>
                  <a:srgbClr val="FF0000"/>
                </a:solidFill>
              </a:rPr>
              <a:t> should be during April/May 2020. (postponed due to COVID19 Crisis).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-7218" y="0"/>
            <a:ext cx="6473044" cy="50065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LV Power System Overview &amp; Status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074032" y="5294298"/>
            <a:ext cx="1384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Shimaa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AbuZeid</a:t>
            </a:r>
            <a:endParaRPr lang="en-US" sz="1200" b="1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GE1/1 services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1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eutr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apértelmezett terv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neutral.thmx</Template>
  <TotalTime>3712</TotalTime>
  <Words>2060</Words>
  <Application>Microsoft Macintosh PowerPoint</Application>
  <PresentationFormat>On-screen Show (16:10)</PresentationFormat>
  <Paragraphs>456</Paragraphs>
  <Slides>33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neutral</vt:lpstr>
      <vt:lpstr>Status of GE1/1 services </vt:lpstr>
      <vt:lpstr>outline</vt:lpstr>
      <vt:lpstr>Gas</vt:lpstr>
      <vt:lpstr>GE1/1 gas installation</vt:lpstr>
      <vt:lpstr>Cooling</vt:lpstr>
      <vt:lpstr>Cooling status </vt:lpstr>
      <vt:lpstr>High voltage / Low voltage</vt:lpstr>
      <vt:lpstr>HV / LV system</vt:lpstr>
      <vt:lpstr>PowerPoint Presentation</vt:lpstr>
      <vt:lpstr>PowerPoint Presentation</vt:lpstr>
      <vt:lpstr>LV power system</vt:lpstr>
      <vt:lpstr>high voltage / low voltage cabling status</vt:lpstr>
      <vt:lpstr>Readout fibers</vt:lpstr>
      <vt:lpstr>Readout Fibers/Fibers for link to CSC</vt:lpstr>
      <vt:lpstr>Readout Fibers/Fibers for link to CSC</vt:lpstr>
      <vt:lpstr>Radmon</vt:lpstr>
      <vt:lpstr>PowerPoint Presentation</vt:lpstr>
      <vt:lpstr>Temperature sensor fibers</vt:lpstr>
      <vt:lpstr>Fibers for Temperature Sensors 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GE1/1 services </dc:title>
  <dc:creator>Noemi</dc:creator>
  <cp:lastModifiedBy>Noemi</cp:lastModifiedBy>
  <cp:revision>41</cp:revision>
  <dcterms:created xsi:type="dcterms:W3CDTF">2020-06-08T17:06:13Z</dcterms:created>
  <dcterms:modified xsi:type="dcterms:W3CDTF">2020-06-11T07:00:16Z</dcterms:modified>
</cp:coreProperties>
</file>