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9"/>
  </p:notesMasterIdLst>
  <p:sldIdLst>
    <p:sldId id="256" r:id="rId2"/>
    <p:sldId id="588" r:id="rId3"/>
    <p:sldId id="592" r:id="rId4"/>
    <p:sldId id="576" r:id="rId5"/>
    <p:sldId id="598" r:id="rId6"/>
    <p:sldId id="593" r:id="rId7"/>
    <p:sldId id="589" r:id="rId8"/>
    <p:sldId id="590" r:id="rId9"/>
    <p:sldId id="594" r:id="rId10"/>
    <p:sldId id="595" r:id="rId11"/>
    <p:sldId id="586" r:id="rId12"/>
    <p:sldId id="596" r:id="rId13"/>
    <p:sldId id="597" r:id="rId14"/>
    <p:sldId id="587" r:id="rId15"/>
    <p:sldId id="585" r:id="rId16"/>
    <p:sldId id="599" r:id="rId17"/>
    <p:sldId id="60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13CC"/>
    <a:srgbClr val="0028DC"/>
    <a:srgbClr val="F89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03"/>
    <p:restoredTop sz="86474"/>
  </p:normalViewPr>
  <p:slideViewPr>
    <p:cSldViewPr snapToGrid="0" snapToObjects="1">
      <p:cViewPr varScale="1">
        <p:scale>
          <a:sx n="140" d="100"/>
          <a:sy n="140" d="100"/>
        </p:scale>
        <p:origin x="201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82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356B4-D32F-4E16-B0AC-3940D968F4DF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0894D-7EDB-4795-AC32-C14B296C73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463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0894D-7EDB-4795-AC32-C14B296C73C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580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5503" y="1034739"/>
            <a:ext cx="7428053" cy="1488542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709"/>
            <a:ext cx="6858000" cy="10454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400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40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837" y="972273"/>
            <a:ext cx="7886700" cy="55211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FF0000"/>
              </a:buClr>
              <a:buFont typeface="Wingdings" charset="2"/>
              <a:buChar char="§"/>
              <a:defRPr/>
            </a:lvl1pPr>
            <a:lvl2pPr marL="685800" indent="-228600">
              <a:buClr>
                <a:srgbClr val="0070C0"/>
              </a:buClr>
              <a:buSzPct val="90000"/>
              <a:buFont typeface="Wingdings" charset="2"/>
              <a:buChar char="§"/>
              <a:defRPr>
                <a:solidFill>
                  <a:srgbClr val="0070C0"/>
                </a:solidFill>
              </a:defRPr>
            </a:lvl2pPr>
            <a:lvl3pPr marL="1143000" indent="-228600">
              <a:buSzPct val="80000"/>
              <a:buFont typeface="Wingdings" charset="2"/>
              <a:buChar char="§"/>
              <a:defRPr/>
            </a:lvl3pPr>
            <a:lvl4pPr marL="1600200" indent="-228600">
              <a:buSzPct val="80000"/>
              <a:buFont typeface="Arial" charset="0"/>
              <a:buChar char="•"/>
              <a:defRPr/>
            </a:lvl4pPr>
            <a:lvl5pPr>
              <a:buSzPct val="6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 bwMode="auto">
          <a:xfrm>
            <a:off x="1216800" y="111125"/>
            <a:ext cx="6743293" cy="698500"/>
          </a:xfrm>
          <a:prstGeom prst="rect">
            <a:avLst/>
          </a:prstGeom>
          <a:gradFill rotWithShape="1">
            <a:gsLst>
              <a:gs pos="0">
                <a:srgbClr val="00EE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306" y="149727"/>
            <a:ext cx="6375788" cy="62577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98946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 txBox="1">
            <a:spLocks/>
          </p:cNvSpPr>
          <p:nvPr userDrawn="1"/>
        </p:nvSpPr>
        <p:spPr bwMode="auto">
          <a:xfrm>
            <a:off x="1238401" y="111125"/>
            <a:ext cx="6721692" cy="698500"/>
          </a:xfrm>
          <a:prstGeom prst="rect">
            <a:avLst/>
          </a:prstGeom>
          <a:gradFill rotWithShape="1">
            <a:gsLst>
              <a:gs pos="0">
                <a:srgbClr val="00EE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38401" y="161300"/>
            <a:ext cx="6721692" cy="62577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361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 txBox="1">
            <a:spLocks/>
          </p:cNvSpPr>
          <p:nvPr userDrawn="1"/>
        </p:nvSpPr>
        <p:spPr bwMode="auto">
          <a:xfrm>
            <a:off x="1209601" y="111125"/>
            <a:ext cx="6711992" cy="698500"/>
          </a:xfrm>
          <a:prstGeom prst="rect">
            <a:avLst/>
          </a:prstGeom>
          <a:gradFill rotWithShape="1">
            <a:gsLst>
              <a:gs pos="0">
                <a:srgbClr val="00EE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9600" y="110440"/>
            <a:ext cx="6711993" cy="69981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040268"/>
            <a:ext cx="3657600" cy="508589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4406" y="1040268"/>
            <a:ext cx="3657600" cy="508589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032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0" y="6542966"/>
            <a:ext cx="914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Jeremie A. Merlin                               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                     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GEM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GE1/1 </a:t>
            </a:r>
            <a:r>
              <a:rPr lang="en-US" sz="1400" baseline="0" dirty="0" smtClean="0">
                <a:solidFill>
                  <a:schemeClr val="bg1">
                    <a:lumMod val="65000"/>
                  </a:schemeClr>
                </a:solidFill>
              </a:rPr>
              <a:t>Workshop                                         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CERN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lang="en-US" sz="140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baseline="0" dirty="0" smtClean="0">
                <a:solidFill>
                  <a:schemeClr val="bg1">
                    <a:lumMod val="65000"/>
                  </a:schemeClr>
                </a:solidFill>
              </a:rPr>
              <a:t>June. 10,  </a:t>
            </a:r>
            <a:r>
              <a:rPr lang="en-US" sz="1400" baseline="0" dirty="0" smtClean="0">
                <a:solidFill>
                  <a:schemeClr val="bg1">
                    <a:lumMod val="65000"/>
                  </a:schemeClr>
                </a:solidFill>
              </a:rPr>
              <a:t>2020   </a:t>
            </a:r>
            <a:r>
              <a:rPr lang="en-US" sz="1400" baseline="0" dirty="0">
                <a:solidFill>
                  <a:schemeClr val="bg1">
                    <a:lumMod val="65000"/>
                  </a:schemeClr>
                </a:solidFill>
              </a:rPr>
              <a:t>p. </a:t>
            </a:r>
            <a:fld id="{B40EB3FD-ABD6-C248-9363-20936471848C}" type="slidenum">
              <a:rPr lang="en-US" sz="1400" baseline="0" smtClean="0">
                <a:solidFill>
                  <a:schemeClr val="bg1">
                    <a:lumMod val="65000"/>
                  </a:schemeClr>
                </a:solidFill>
              </a:rPr>
              <a:t>‹#›</a:t>
            </a:fld>
            <a:r>
              <a:rPr lang="en-US" sz="1400" baseline="0" dirty="0">
                <a:solidFill>
                  <a:schemeClr val="bg1">
                    <a:lumMod val="65000"/>
                  </a:schemeClr>
                </a:solidFill>
              </a:rPr>
              <a:t>       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CFCEC41F-3C50-7443-A6BB-F3CDF0854159}"/>
              </a:ext>
            </a:extLst>
          </p:cNvPr>
          <p:cNvGrpSpPr/>
          <p:nvPr userDrawn="1"/>
        </p:nvGrpSpPr>
        <p:grpSpPr>
          <a:xfrm>
            <a:off x="87313" y="53975"/>
            <a:ext cx="1069975" cy="884238"/>
            <a:chOff x="87313" y="53975"/>
            <a:chExt cx="1069975" cy="884238"/>
          </a:xfrm>
        </p:grpSpPr>
        <p:pic>
          <p:nvPicPr>
            <p:cNvPr id="7" name="Picture 3"/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313" y="53975"/>
              <a:ext cx="344487" cy="884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5373978B-1C85-B548-8093-286774C22F8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1800" y="53975"/>
              <a:ext cx="725488" cy="884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854" y="19250"/>
            <a:ext cx="1367379" cy="88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05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7" r:id="rId3"/>
    <p:sldLayoutId id="2147483658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6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5" Type="http://schemas.openxmlformats.org/officeDocument/2006/relationships/image" Target="../media/image39.jpe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e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jpeg"/><Relationship Id="rId6" Type="http://schemas.openxmlformats.org/officeDocument/2006/relationships/image" Target="../media/image51.jpeg"/><Relationship Id="rId7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hyperlink" Target="https://indico.cern.ch/event/923564/" TargetMode="External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8" Type="http://schemas.openxmlformats.org/officeDocument/2006/relationships/hyperlink" Target="http://cds.cern.ch/record/2684028" TargetMode="External"/><Relationship Id="rId9" Type="http://schemas.openxmlformats.org/officeDocument/2006/relationships/hyperlink" Target="http://cds.cern.ch/record/2683694" TargetMode="External"/><Relationship Id="rId10" Type="http://schemas.openxmlformats.org/officeDocument/2006/relationships/hyperlink" Target="https://www.youtube.com/watch?v=fU0ujGWbeQ0&amp;feature=youtu.be" TargetMode="External"/><Relationship Id="rId11" Type="http://schemas.openxmlformats.org/officeDocument/2006/relationships/hyperlink" Target="https://www.youtube.com/watch?v=PXjr0VlFOzw&amp;feature=youtu.be" TargetMode="Externa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microsoft.com/office/2007/relationships/hdphoto" Target="../media/hdphoto1.wdp"/><Relationship Id="rId5" Type="http://schemas.openxmlformats.org/officeDocument/2006/relationships/image" Target="../media/image7.jpeg"/><Relationship Id="rId6" Type="http://schemas.microsoft.com/office/2007/relationships/hdphoto" Target="../media/hdphoto2.wdp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microsoft.com/office/2007/relationships/hdphoto" Target="../media/hdphoto3.wdp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microsoft.com/office/2007/relationships/hdphoto" Target="../media/hdphoto4.wdp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jpeg"/><Relationship Id="rId6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jpeg"/><Relationship Id="rId3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09841"/>
            <a:ext cx="9144000" cy="1313645"/>
          </a:xfrm>
        </p:spPr>
        <p:txBody>
          <a:bodyPr/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GE11 SC Production Status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7804" y="2213487"/>
            <a:ext cx="7245751" cy="1485328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70C0"/>
                </a:solidFill>
              </a:rPr>
              <a:t>Jeremie A. MERLIN</a:t>
            </a:r>
            <a:endParaRPr lang="en-US" dirty="0">
              <a:solidFill>
                <a:srgbClr val="0070C0"/>
              </a:solidFill>
            </a:endParaRPr>
          </a:p>
          <a:p>
            <a:pPr algn="l"/>
            <a:r>
              <a:rPr lang="en-US" dirty="0" smtClean="0"/>
              <a:t>GEM GE1/1 </a:t>
            </a:r>
            <a:r>
              <a:rPr lang="en-US" dirty="0" smtClean="0"/>
              <a:t>Workshop</a:t>
            </a:r>
            <a:endParaRPr lang="en-US" dirty="0"/>
          </a:p>
          <a:p>
            <a:pPr algn="l"/>
            <a:r>
              <a:rPr lang="en-US" dirty="0" smtClean="0"/>
              <a:t>June</a:t>
            </a:r>
            <a:r>
              <a:rPr lang="en-US" dirty="0" smtClean="0"/>
              <a:t> 10, </a:t>
            </a:r>
            <a:r>
              <a:rPr lang="en-US" dirty="0" smtClean="0"/>
              <a:t>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3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and Problems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3326" y="2219253"/>
            <a:ext cx="2049676" cy="20934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253417" y="4488598"/>
            <a:ext cx="1789585" cy="17517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4255" y="4488598"/>
            <a:ext cx="1769162" cy="17517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508076" y="4488598"/>
            <a:ext cx="2879470" cy="17517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https://lh6.googleusercontent.com/2-71gZu3iE3NTDfNhT67mOVDF9I0QwhqjT6BPcSEfojpqWSpExiW3G0CwsXzJfnMnmcl5-b6ls8BmhS9qW7zjDcLJzCx8T4DcNrECA4_DSZJHijFqCwIwTpM_ilueKMFyIYj8Zo-o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72" y="4470787"/>
            <a:ext cx="2359460" cy="17695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2792628" y="5031585"/>
            <a:ext cx="1136821" cy="11368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7643" y="4630647"/>
            <a:ext cx="525208" cy="5252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9444" y="6173730"/>
            <a:ext cx="2369188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smtClean="0"/>
              <a:t>Faulty SAMTEC connector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98346" y="6168406"/>
            <a:ext cx="2889199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Unplugged VFAT hybrid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84255" y="6168406"/>
            <a:ext cx="3558747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Bad soldering of the SAMTEC pins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983598" y="4073099"/>
            <a:ext cx="2069132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Damaged connection</a:t>
            </a:r>
            <a:endParaRPr lang="en-US" sz="1200" b="1" dirty="0"/>
          </a:p>
        </p:txBody>
      </p:sp>
      <p:sp>
        <p:nvSpPr>
          <p:cNvPr id="15" name="ZoneTexte 17"/>
          <p:cNvSpPr txBox="1"/>
          <p:nvPr/>
        </p:nvSpPr>
        <p:spPr>
          <a:xfrm>
            <a:off x="0" y="810250"/>
            <a:ext cx="9043002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Typical problems found at QC7:</a:t>
            </a:r>
            <a:endParaRPr lang="en-GB" sz="2400" b="1" dirty="0"/>
          </a:p>
          <a:p>
            <a:pPr marL="342900" indent="-342900">
              <a:buFont typeface="Wingdings" charset="2"/>
              <a:buChar char="Ø"/>
            </a:pPr>
            <a:r>
              <a:rPr lang="en-GB" sz="2400" dirty="0"/>
              <a:t>Faulty FEASTs (non-working, unstable or inducing noise)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400" dirty="0"/>
              <a:t>Defects on the GEBs and/or on the SAMTEC connectors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400" dirty="0"/>
              <a:t>Dirty PANASONIC connectors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400" dirty="0"/>
              <a:t>Unplugged/damage/problematic VFATs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400" dirty="0"/>
              <a:t>Ground loops (especially bad cooling plate fixation)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400" dirty="0"/>
              <a:t>Missing grounding/shielding connections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400" dirty="0"/>
              <a:t>Test procedure and “table of solutions” are </a:t>
            </a:r>
          </a:p>
          <a:p>
            <a:r>
              <a:rPr lang="en-GB" sz="2400" dirty="0"/>
              <a:t>systematically updated according to new observations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423675" y="5842620"/>
            <a:ext cx="1147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chemeClr val="bg1"/>
                </a:solidFill>
              </a:rPr>
              <a:t>Good 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98676" y="5859456"/>
            <a:ext cx="1147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Bad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4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and Problems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715" t="32084"/>
          <a:stretch/>
        </p:blipFill>
        <p:spPr>
          <a:xfrm>
            <a:off x="4443901" y="2381849"/>
            <a:ext cx="4361035" cy="17510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35424" y="3072708"/>
            <a:ext cx="398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Typical </a:t>
            </a:r>
            <a:r>
              <a:rPr lang="en-US" smtClean="0">
                <a:solidFill>
                  <a:srgbClr val="FF0000"/>
                </a:solidFill>
              </a:rPr>
              <a:t>behavior </a:t>
            </a:r>
            <a:r>
              <a:rPr lang="en-US" smtClean="0">
                <a:solidFill>
                  <a:srgbClr val="FF0000"/>
                </a:solidFill>
              </a:rPr>
              <a:t>in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April/May 2019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0" y="762763"/>
            <a:ext cx="9070848" cy="38472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Summary of the noise study held in May/June 2019: </a:t>
            </a:r>
            <a:endParaRPr lang="en-GB" sz="2400" b="1" dirty="0"/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N</a:t>
            </a:r>
            <a:r>
              <a:rPr lang="en-GB" sz="2000" dirty="0"/>
              <a:t>oise measurements and electronics characterization was performed immediately after the reception of the final VFAT hybrids</a:t>
            </a:r>
            <a:endParaRPr lang="en-GB" sz="2000" dirty="0"/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All chambers showed large ENC (4-7 </a:t>
            </a:r>
            <a:r>
              <a:rPr lang="en-GB" sz="2000" dirty="0" err="1"/>
              <a:t>fC</a:t>
            </a:r>
            <a:r>
              <a:rPr lang="en-GB" sz="2000" dirty="0"/>
              <a:t>), 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Corresponding thresholds were incompatible with the expected charge per strip for MIPs (~12-15 </a:t>
            </a:r>
            <a:r>
              <a:rPr lang="en-GB" sz="2000" dirty="0" err="1"/>
              <a:t>fC</a:t>
            </a:r>
            <a:r>
              <a:rPr lang="en-GB" sz="2000" dirty="0"/>
              <a:t> @ gain = 10 000)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Investigations conducted by detector, </a:t>
            </a:r>
            <a:endParaRPr lang="en-GB" sz="2000" dirty="0" smtClean="0"/>
          </a:p>
          <a:p>
            <a:r>
              <a:rPr lang="en-GB" sz="2000" dirty="0" smtClean="0"/>
              <a:t>      electronics </a:t>
            </a:r>
            <a:r>
              <a:rPr lang="en-GB" sz="2000" dirty="0"/>
              <a:t>and DAQ experts lead to </a:t>
            </a:r>
            <a:endParaRPr lang="en-GB" sz="2000" dirty="0" smtClean="0"/>
          </a:p>
          <a:p>
            <a:r>
              <a:rPr lang="en-GB" sz="2000" dirty="0"/>
              <a:t> </a:t>
            </a:r>
            <a:r>
              <a:rPr lang="en-GB" sz="2000" dirty="0" smtClean="0"/>
              <a:t>     the </a:t>
            </a:r>
            <a:r>
              <a:rPr lang="en-GB" sz="2000" dirty="0"/>
              <a:t>identification of several ground </a:t>
            </a:r>
            <a:endParaRPr lang="en-GB" sz="2000" dirty="0" smtClean="0"/>
          </a:p>
          <a:p>
            <a:r>
              <a:rPr lang="en-GB" sz="2000" dirty="0"/>
              <a:t> </a:t>
            </a:r>
            <a:r>
              <a:rPr lang="en-GB" sz="2000" dirty="0" smtClean="0"/>
              <a:t>     loops </a:t>
            </a:r>
            <a:r>
              <a:rPr lang="en-GB" sz="2000" dirty="0"/>
              <a:t>(mostly caused by the </a:t>
            </a:r>
            <a:r>
              <a:rPr lang="en-GB" sz="2000" b="1" dirty="0" smtClean="0"/>
              <a:t>cooling </a:t>
            </a:r>
          </a:p>
          <a:p>
            <a:r>
              <a:rPr lang="en-GB" sz="2000" b="1" dirty="0"/>
              <a:t> </a:t>
            </a:r>
            <a:r>
              <a:rPr lang="en-GB" sz="2000" b="1" dirty="0" smtClean="0"/>
              <a:t>     board</a:t>
            </a:r>
            <a:endParaRPr lang="en-GB" sz="2000" b="1" dirty="0"/>
          </a:p>
          <a:p>
            <a:pPr marL="342900" indent="-342900">
              <a:buFont typeface="Wingdings" charset="2"/>
              <a:buChar char="Ø"/>
            </a:pP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443901" y="6038685"/>
            <a:ext cx="4267728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S-curves measurements (VFAT3 Hybrid V3 + GE1/1 detector) </a:t>
            </a:r>
            <a:endParaRPr lang="en-US" sz="12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7748" y="4160496"/>
            <a:ext cx="4361033" cy="1738575"/>
          </a:xfrm>
          <a:prstGeom prst="rect">
            <a:avLst/>
          </a:prstGeom>
          <a:ln>
            <a:noFill/>
          </a:ln>
        </p:spPr>
      </p:pic>
      <p:sp>
        <p:nvSpPr>
          <p:cNvPr id="11" name="ZoneTexte 17"/>
          <p:cNvSpPr txBox="1"/>
          <p:nvPr/>
        </p:nvSpPr>
        <p:spPr>
          <a:xfrm>
            <a:off x="0" y="4160496"/>
            <a:ext cx="4270248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GB" sz="2000" dirty="0"/>
              <a:t>Investigations of the VFAT settings also helped to improve the sampling of the signals (i.e. signal to noise ratio)</a:t>
            </a:r>
            <a:endParaRPr lang="en-GB" sz="2000" dirty="0"/>
          </a:p>
          <a:p>
            <a:pPr marL="342900" indent="-342900">
              <a:buFont typeface="Wingdings" charset="2"/>
              <a:buChar char="Ø"/>
            </a:pP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733564" y="4870823"/>
            <a:ext cx="5781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Typical behavior </a:t>
            </a:r>
            <a:r>
              <a:rPr lang="en-US" dirty="0" smtClean="0">
                <a:solidFill>
                  <a:srgbClr val="FF0000"/>
                </a:solidFill>
              </a:rPr>
              <a:t>in July/Aug 2019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31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Issues and Problems</a:t>
            </a:r>
            <a:endParaRPr lang="en-US" sz="4000" dirty="0"/>
          </a:p>
        </p:txBody>
      </p:sp>
      <p:sp>
        <p:nvSpPr>
          <p:cNvPr id="3" name="ZoneTexte 17"/>
          <p:cNvSpPr txBox="1"/>
          <p:nvPr/>
        </p:nvSpPr>
        <p:spPr>
          <a:xfrm>
            <a:off x="10752" y="810250"/>
            <a:ext cx="538603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b="1" dirty="0"/>
              <a:t>Isolation of the cooling board I: </a:t>
            </a:r>
            <a:endParaRPr lang="en-GB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5308" y="3068216"/>
            <a:ext cx="2552236" cy="12224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5308" y="4337410"/>
            <a:ext cx="2552236" cy="9359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0262" y="1547148"/>
            <a:ext cx="5189762" cy="14271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3025085" y="3465173"/>
            <a:ext cx="1255798" cy="142990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6957962" y="2557324"/>
            <a:ext cx="480936" cy="4788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272162" y="3002554"/>
            <a:ext cx="488467" cy="4156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82" y="3512445"/>
            <a:ext cx="2452522" cy="13353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82" y="4869602"/>
            <a:ext cx="1744754" cy="16598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2919705" y="3556136"/>
            <a:ext cx="64152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</a:t>
            </a:r>
            <a:endParaRPr lang="it-IT" sz="105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8477" y="4226196"/>
            <a:ext cx="47160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5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</a:t>
            </a:r>
            <a:endParaRPr lang="it-IT" sz="1050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2921220" y="2792064"/>
            <a:ext cx="1003389" cy="64141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422914" y="2721890"/>
            <a:ext cx="501695" cy="69381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924609" y="2092110"/>
            <a:ext cx="1700515" cy="132359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924609" y="2515941"/>
            <a:ext cx="2615975" cy="89975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6394" y="3552224"/>
            <a:ext cx="1288730" cy="12598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ZoneTexte 17"/>
          <p:cNvSpPr txBox="1"/>
          <p:nvPr/>
        </p:nvSpPr>
        <p:spPr>
          <a:xfrm>
            <a:off x="0" y="1510157"/>
            <a:ext cx="196268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Wrapping of the cooling pipe to isolate from the chassis at the wide base</a:t>
            </a:r>
          </a:p>
        </p:txBody>
      </p:sp>
      <p:sp>
        <p:nvSpPr>
          <p:cNvPr id="21" name="ZoneTexte 17"/>
          <p:cNvSpPr txBox="1"/>
          <p:nvPr/>
        </p:nvSpPr>
        <p:spPr>
          <a:xfrm>
            <a:off x="7080024" y="965345"/>
            <a:ext cx="2007821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Adding plastic washers and plastic tubes to isolate from the chassis at the narrow base</a:t>
            </a:r>
          </a:p>
        </p:txBody>
      </p:sp>
      <p:sp>
        <p:nvSpPr>
          <p:cNvPr id="22" name="ZoneTexte 17"/>
          <p:cNvSpPr txBox="1"/>
          <p:nvPr/>
        </p:nvSpPr>
        <p:spPr>
          <a:xfrm>
            <a:off x="2580680" y="4917245"/>
            <a:ext cx="2470423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Enlarging the VFAT screw holes to prevent unexpected connections with the GEB </a:t>
            </a:r>
          </a:p>
        </p:txBody>
      </p:sp>
      <p:sp>
        <p:nvSpPr>
          <p:cNvPr id="23" name="ZoneTexte 17"/>
          <p:cNvSpPr txBox="1"/>
          <p:nvPr/>
        </p:nvSpPr>
        <p:spPr>
          <a:xfrm>
            <a:off x="5680880" y="5257054"/>
            <a:ext cx="346242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The tip of the cooling plate was also reduced (few mm) to prevent unfortunate contact with the </a:t>
            </a:r>
            <a:r>
              <a:rPr lang="en-GB" sz="2000"/>
              <a:t>SC closing plate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4599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Issues and Problems</a:t>
            </a:r>
            <a:endParaRPr lang="en-US" sz="4000" dirty="0"/>
          </a:p>
        </p:txBody>
      </p:sp>
      <p:sp>
        <p:nvSpPr>
          <p:cNvPr id="3" name="ZoneTexte 17"/>
          <p:cNvSpPr txBox="1"/>
          <p:nvPr/>
        </p:nvSpPr>
        <p:spPr>
          <a:xfrm>
            <a:off x="32154" y="897392"/>
            <a:ext cx="538603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b="1" dirty="0"/>
              <a:t>Isolation of the cooling board II: </a:t>
            </a:r>
            <a:endParaRPr lang="en-GB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4529" y="1549295"/>
            <a:ext cx="2133322" cy="21261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7851" y="1549295"/>
            <a:ext cx="2128919" cy="21261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380093" y="1260753"/>
            <a:ext cx="928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90414" y="1261642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4528" y="4342284"/>
            <a:ext cx="2133321" cy="21333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5380093" y="3960966"/>
            <a:ext cx="928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90414" y="3961855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2" name="ZoneTexte 17"/>
          <p:cNvSpPr txBox="1"/>
          <p:nvPr/>
        </p:nvSpPr>
        <p:spPr>
          <a:xfrm>
            <a:off x="0" y="1417629"/>
            <a:ext cx="4659530" cy="48936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GB" sz="2400" dirty="0"/>
              <a:t>The use of thermal grease ensures a good heat dissipation but does not prevent mechanical contact between the cooling board and the heat pads of the VFAT. It was necessary to add a “solid” thermal pad in between</a:t>
            </a:r>
          </a:p>
          <a:p>
            <a:pPr marL="342900" indent="-342900">
              <a:buFont typeface="Wingdings" charset="2"/>
              <a:buChar char="Ø"/>
            </a:pPr>
            <a:endParaRPr lang="en-GB" sz="2400" dirty="0"/>
          </a:p>
          <a:p>
            <a:pPr marL="342900" indent="-342900">
              <a:buFont typeface="Wingdings" charset="2"/>
              <a:buChar char="Ø"/>
            </a:pPr>
            <a:r>
              <a:rPr lang="en-GB" sz="2400" dirty="0"/>
              <a:t>Possible contacts between the cooling board and the chimney was creating ground loops. Chimneys are now covered internally with </a:t>
            </a:r>
            <a:r>
              <a:rPr lang="en-GB" sz="2400" dirty="0" err="1"/>
              <a:t>K</a:t>
            </a:r>
            <a:r>
              <a:rPr lang="en-GB" sz="2400" dirty="0" err="1"/>
              <a:t>apton</a:t>
            </a:r>
            <a:r>
              <a:rPr lang="en-GB" sz="2400" dirty="0"/>
              <a:t> foil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848" y="4328433"/>
            <a:ext cx="2128921" cy="21471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318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Issues and Problems</a:t>
            </a:r>
            <a:endParaRPr lang="en-US" sz="4000" dirty="0"/>
          </a:p>
        </p:txBody>
      </p:sp>
      <p:sp>
        <p:nvSpPr>
          <p:cNvPr id="4" name="ZoneTexte 17"/>
          <p:cNvSpPr txBox="1"/>
          <p:nvPr/>
        </p:nvSpPr>
        <p:spPr>
          <a:xfrm>
            <a:off x="0" y="810250"/>
            <a:ext cx="6300439" cy="526297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b="1" dirty="0"/>
              <a:t>Optimization of the chamber star-point</a:t>
            </a:r>
          </a:p>
          <a:p>
            <a:endParaRPr lang="en-GB" sz="2800" b="1" dirty="0"/>
          </a:p>
          <a:p>
            <a:endParaRPr lang="en-GB" sz="2800" b="1" dirty="0"/>
          </a:p>
          <a:p>
            <a:endParaRPr lang="en-GB" sz="2800" b="1" dirty="0"/>
          </a:p>
          <a:p>
            <a:endParaRPr lang="en-GB" sz="2800" b="1" dirty="0"/>
          </a:p>
          <a:p>
            <a:endParaRPr lang="en-GB" sz="2800" b="1" dirty="0"/>
          </a:p>
          <a:p>
            <a:endParaRPr lang="en-GB" sz="2800" b="1" dirty="0"/>
          </a:p>
          <a:p>
            <a:endParaRPr lang="en-GB" sz="2800" b="1" dirty="0"/>
          </a:p>
          <a:p>
            <a:endParaRPr lang="en-GB" sz="2800" b="1" dirty="0"/>
          </a:p>
          <a:p>
            <a:endParaRPr lang="en-GB" sz="2800" b="1" dirty="0"/>
          </a:p>
          <a:p>
            <a:endParaRPr lang="en-GB" sz="2800" b="1" dirty="0"/>
          </a:p>
          <a:p>
            <a:endParaRPr lang="en-GB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4814" y="901853"/>
            <a:ext cx="1306087" cy="15766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0219" y="4085112"/>
            <a:ext cx="2041705" cy="17532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0219" y="1414586"/>
            <a:ext cx="2041705" cy="19314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440290" y="902465"/>
            <a:ext cx="1576613" cy="15753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6061386" y="2249492"/>
            <a:ext cx="64152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</a:t>
            </a:r>
            <a:endParaRPr lang="it-IT" sz="105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03091" y="852180"/>
            <a:ext cx="53732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</a:t>
            </a:r>
            <a:endParaRPr lang="it-IT" sz="105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541162" y="4111810"/>
            <a:ext cx="1691256" cy="14368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4814" y="3984612"/>
            <a:ext cx="1533547" cy="16912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ZoneTexte 17"/>
          <p:cNvSpPr txBox="1"/>
          <p:nvPr/>
        </p:nvSpPr>
        <p:spPr>
          <a:xfrm>
            <a:off x="0" y="1371549"/>
            <a:ext cx="3241373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GB" sz="2400" dirty="0"/>
              <a:t>Using shrinkable tubes and plastic washers to insulate the chassis from the CMS gas pipes</a:t>
            </a:r>
          </a:p>
          <a:p>
            <a:pPr marL="342900" indent="-342900">
              <a:buFont typeface="Wingdings" charset="2"/>
              <a:buChar char="Ø"/>
            </a:pPr>
            <a:endParaRPr lang="en-GB" sz="2400" dirty="0"/>
          </a:p>
        </p:txBody>
      </p:sp>
      <p:sp>
        <p:nvSpPr>
          <p:cNvPr id="15" name="ZoneTexte 17"/>
          <p:cNvSpPr txBox="1"/>
          <p:nvPr/>
        </p:nvSpPr>
        <p:spPr>
          <a:xfrm>
            <a:off x="0" y="3544191"/>
            <a:ext cx="3150217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GB" sz="2400" dirty="0"/>
              <a:t>Replacing the copper cooling U tube with a flexible rubber tube to de-couple the SC cooling circuits and prevent </a:t>
            </a:r>
            <a:r>
              <a:rPr lang="en-GB" sz="2400" dirty="0"/>
              <a:t>a</a:t>
            </a:r>
            <a:r>
              <a:rPr lang="en-GB" sz="2400" dirty="0"/>
              <a:t>ntenna effects </a:t>
            </a:r>
          </a:p>
          <a:p>
            <a:pPr marL="342900" indent="-342900">
              <a:buFont typeface="Wingdings" charset="2"/>
              <a:buChar char="Ø"/>
            </a:pPr>
            <a:endParaRPr lang="en-GB" sz="2400" dirty="0"/>
          </a:p>
        </p:txBody>
      </p:sp>
      <p:sp>
        <p:nvSpPr>
          <p:cNvPr id="16" name="ZoneTexte 17"/>
          <p:cNvSpPr txBox="1"/>
          <p:nvPr/>
        </p:nvSpPr>
        <p:spPr>
          <a:xfrm>
            <a:off x="5408120" y="2428486"/>
            <a:ext cx="4010992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GB" sz="2400" dirty="0"/>
              <a:t>Isolation of the brackets, initially done with </a:t>
            </a:r>
            <a:r>
              <a:rPr lang="en-GB" sz="2400" dirty="0" err="1"/>
              <a:t>Kapton</a:t>
            </a:r>
            <a:r>
              <a:rPr lang="en-GB" sz="2400" dirty="0"/>
              <a:t>, is now achieved thanks to shrinkable tube</a:t>
            </a:r>
          </a:p>
          <a:p>
            <a:pPr marL="342900" indent="-342900">
              <a:buFont typeface="Wingdings" charset="2"/>
              <a:buChar char="Ø"/>
            </a:pPr>
            <a:endParaRPr lang="en-GB" sz="2400" dirty="0"/>
          </a:p>
        </p:txBody>
      </p:sp>
      <p:sp>
        <p:nvSpPr>
          <p:cNvPr id="17" name="ZoneTexte 17"/>
          <p:cNvSpPr txBox="1"/>
          <p:nvPr/>
        </p:nvSpPr>
        <p:spPr>
          <a:xfrm>
            <a:off x="5408120" y="5625971"/>
            <a:ext cx="389957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GB" sz="2400" dirty="0"/>
              <a:t>Similar technique to be used for the pivots</a:t>
            </a:r>
          </a:p>
          <a:p>
            <a:pPr marL="342900" indent="-342900">
              <a:buFont typeface="Wingdings" charset="2"/>
              <a:buChar char="Ø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0700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Summary: negative end-cap</a:t>
            </a:r>
            <a:endParaRPr lang="en-US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388999"/>
              </p:ext>
            </p:extLst>
          </p:nvPr>
        </p:nvGraphicFramePr>
        <p:xfrm>
          <a:off x="128020" y="1268984"/>
          <a:ext cx="8924540" cy="116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004"/>
                <a:gridCol w="813816"/>
                <a:gridCol w="1207008"/>
                <a:gridCol w="694944"/>
                <a:gridCol w="822960"/>
                <a:gridCol w="740664"/>
                <a:gridCol w="722376"/>
                <a:gridCol w="758952"/>
                <a:gridCol w="1252728"/>
                <a:gridCol w="7040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Production step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Mechanics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Photogrammetry I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QC6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Electronics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QC7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Coupling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QC8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Photogrammetry</a:t>
                      </a:r>
                      <a:r>
                        <a:rPr lang="en-US" sz="1100" baseline="0" dirty="0" smtClean="0"/>
                        <a:t> II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Storage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chambers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36/36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36/36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36/36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36/36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750" y="4097020"/>
            <a:ext cx="2418658" cy="24094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079" y="2583434"/>
            <a:ext cx="1185446" cy="13675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020" y="2526086"/>
            <a:ext cx="70500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First end-cap already installed in the negative nose</a:t>
            </a:r>
          </a:p>
          <a:p>
            <a:pPr marL="285750" indent="-285750">
              <a:buFont typeface="Wingdings" charset="2"/>
              <a:buChar char="à"/>
            </a:pPr>
            <a:r>
              <a:rPr lang="en-US" dirty="0" smtClean="0"/>
              <a:t>Multiple installation windows from July 2019 to October 2019</a:t>
            </a:r>
          </a:p>
          <a:p>
            <a:pPr marL="285750" indent="-285750">
              <a:buFont typeface="Wingdings" charset="2"/>
              <a:buChar char="à"/>
            </a:pPr>
            <a:r>
              <a:rPr lang="en-US" dirty="0" smtClean="0"/>
              <a:t>Commissioning is on-going (see the GE11 RC workshop for more details: </a:t>
            </a:r>
            <a:r>
              <a:rPr lang="en-US" sz="1400" dirty="0">
                <a:hlinkClick r:id="rId4"/>
              </a:rPr>
              <a:t>https://indico.cern.ch/event/923564/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545" y="4462272"/>
            <a:ext cx="1707006" cy="20441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551" y="4462272"/>
            <a:ext cx="1718208" cy="20441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02" y="4462272"/>
            <a:ext cx="2699876" cy="204419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4294" y="3704605"/>
            <a:ext cx="649825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Nice pictures and movies of this story available at:</a:t>
            </a:r>
          </a:p>
          <a:p>
            <a:r>
              <a:rPr lang="en-US" sz="900" dirty="0">
                <a:hlinkClick r:id="rId8"/>
              </a:rPr>
              <a:t>http://</a:t>
            </a:r>
            <a:r>
              <a:rPr lang="en-US" sz="900" dirty="0" smtClean="0">
                <a:hlinkClick r:id="rId8"/>
              </a:rPr>
              <a:t>cds.cern.ch/record/2684028</a:t>
            </a:r>
            <a:endParaRPr lang="en-US" sz="900" dirty="0" smtClean="0"/>
          </a:p>
          <a:p>
            <a:r>
              <a:rPr lang="en-US" sz="900" dirty="0">
                <a:hlinkClick r:id="rId9"/>
              </a:rPr>
              <a:t>http://</a:t>
            </a:r>
            <a:r>
              <a:rPr lang="en-US" sz="900" dirty="0" smtClean="0">
                <a:hlinkClick r:id="rId9"/>
              </a:rPr>
              <a:t>cds.cern.ch/record/2683694</a:t>
            </a:r>
            <a:endParaRPr lang="en-US" sz="900" dirty="0" smtClean="0"/>
          </a:p>
          <a:p>
            <a:r>
              <a:rPr lang="en-US" sz="900" dirty="0">
                <a:hlinkClick r:id="rId10"/>
              </a:rPr>
              <a:t>https://</a:t>
            </a:r>
            <a:r>
              <a:rPr lang="en-US" sz="900" dirty="0" smtClean="0">
                <a:hlinkClick r:id="rId10"/>
              </a:rPr>
              <a:t>www.youtube.com/watch?v=fU0ujGWbeQ0&amp;feature=youtu.be</a:t>
            </a:r>
            <a:endParaRPr lang="en-US" sz="900" dirty="0" smtClean="0"/>
          </a:p>
          <a:p>
            <a:r>
              <a:rPr lang="en-US" sz="900" dirty="0">
                <a:hlinkClick r:id="rId11"/>
              </a:rPr>
              <a:t>https://www.youtube.com/watch?v=PXjr0VlFOzw&amp;feature=youtu.be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64015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Summary: positive end-cap</a:t>
            </a:r>
            <a:endParaRPr lang="en-US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08283"/>
              </p:ext>
            </p:extLst>
          </p:nvPr>
        </p:nvGraphicFramePr>
        <p:xfrm>
          <a:off x="128020" y="1268984"/>
          <a:ext cx="8924540" cy="116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004"/>
                <a:gridCol w="813816"/>
                <a:gridCol w="1207008"/>
                <a:gridCol w="694944"/>
                <a:gridCol w="822960"/>
                <a:gridCol w="740664"/>
                <a:gridCol w="722376"/>
                <a:gridCol w="758952"/>
                <a:gridCol w="1252728"/>
                <a:gridCol w="7040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Production step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Mechanics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Photogrammetry I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QC6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Electronics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QC7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Coupling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QC8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Photogrammetry</a:t>
                      </a:r>
                      <a:r>
                        <a:rPr lang="en-US" sz="1100" baseline="0" dirty="0" smtClean="0"/>
                        <a:t> II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Storage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chambers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71/72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65/72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62/72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58/72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29/36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99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90</a:t>
                      </a:r>
                      <a:endParaRPr lang="en-U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86</a:t>
                      </a:r>
                      <a:endParaRPr lang="en-U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81</a:t>
                      </a:r>
                      <a:endParaRPr lang="en-U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81</a:t>
                      </a:r>
                      <a:endParaRPr lang="en-U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58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58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1" name="Straight Arrow Connector 10"/>
          <p:cNvCxnSpPr>
            <a:stCxn id="16" idx="0"/>
          </p:cNvCxnSpPr>
          <p:nvPr/>
        </p:nvCxnSpPr>
        <p:spPr>
          <a:xfrm flipV="1">
            <a:off x="2578606" y="2359152"/>
            <a:ext cx="384050" cy="6335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6" idx="0"/>
          </p:cNvCxnSpPr>
          <p:nvPr/>
        </p:nvCxnSpPr>
        <p:spPr>
          <a:xfrm flipV="1">
            <a:off x="2578606" y="2299918"/>
            <a:ext cx="4791458" cy="6927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4048" y="2992690"/>
            <a:ext cx="4389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Discussing with alignment experts </a:t>
            </a:r>
            <a:r>
              <a:rPr lang="en-US" smtClean="0"/>
              <a:t>to organize </a:t>
            </a:r>
            <a:r>
              <a:rPr lang="en-US" dirty="0" smtClean="0"/>
              <a:t>the photogrammetry (next session </a:t>
            </a:r>
            <a:r>
              <a:rPr lang="en-US" smtClean="0"/>
              <a:t>on Monday 15th)</a:t>
            </a:r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005072" y="2359152"/>
            <a:ext cx="1008881" cy="536966"/>
          </a:xfrm>
          <a:prstGeom prst="straightConnector1">
            <a:avLst/>
          </a:prstGeom>
          <a:ln>
            <a:solidFill>
              <a:srgbClr val="CD1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933187" y="3172275"/>
            <a:ext cx="3380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D13CC"/>
                </a:solidFill>
              </a:rPr>
              <a:t>Work is on-going (dedicated presentation in this workshop)</a:t>
            </a:r>
            <a:endParaRPr lang="en-US" dirty="0">
              <a:solidFill>
                <a:srgbClr val="CD13CC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489704" y="2299918"/>
            <a:ext cx="185926" cy="1659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489704" y="2240682"/>
            <a:ext cx="524249" cy="1718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09312" y="4055404"/>
            <a:ext cx="3380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Work is on-going (dedicated presentation in </a:t>
            </a:r>
            <a:r>
              <a:rPr lang="en-US" smtClean="0">
                <a:solidFill>
                  <a:schemeClr val="accent1">
                    <a:lumMod val="75000"/>
                  </a:schemeClr>
                </a:solidFill>
              </a:rPr>
              <a:t>this workshop)</a:t>
            </a: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6548625" y="2253352"/>
            <a:ext cx="976887" cy="190488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002875" y="4158234"/>
            <a:ext cx="3380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Work is on-going (dedicated presentation in </a:t>
            </a:r>
            <a:r>
              <a:rPr lang="en-US" smtClean="0">
                <a:solidFill>
                  <a:srgbClr val="00B050"/>
                </a:solidFill>
              </a:rPr>
              <a:t>this workshop)</a:t>
            </a:r>
            <a:endParaRPr lang="en-US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7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Work in progress</a:t>
            </a:r>
            <a:endParaRPr lang="en-US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098745"/>
              </p:ext>
            </p:extLst>
          </p:nvPr>
        </p:nvGraphicFramePr>
        <p:xfrm>
          <a:off x="128020" y="1268984"/>
          <a:ext cx="8924540" cy="116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004"/>
                <a:gridCol w="813816"/>
                <a:gridCol w="1207008"/>
                <a:gridCol w="694944"/>
                <a:gridCol w="822960"/>
                <a:gridCol w="740664"/>
                <a:gridCol w="722376"/>
                <a:gridCol w="758952"/>
                <a:gridCol w="1252728"/>
                <a:gridCol w="7040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Production step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Mechanics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Photogrammetry I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QC6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Electronics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QC7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Coupling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QC8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Photogrammetry</a:t>
                      </a:r>
                      <a:r>
                        <a:rPr lang="en-US" sz="1100" baseline="0" dirty="0" smtClean="0"/>
                        <a:t> II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Storage</a:t>
                      </a:r>
                      <a:endParaRPr lang="en-US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chambers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71/72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65/72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62/72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58/72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29/36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21/36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99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90</a:t>
                      </a:r>
                      <a:endParaRPr lang="en-U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86</a:t>
                      </a:r>
                      <a:endParaRPr lang="en-U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81</a:t>
                      </a:r>
                      <a:endParaRPr lang="en-U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81</a:t>
                      </a:r>
                      <a:endParaRPr lang="en-U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58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58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74320" y="2624328"/>
            <a:ext cx="87050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Short SC: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Last two short SC are in place in the cosmic stand and ready to be tested (more news in Giovanni’s presentation)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b="1" dirty="0" smtClean="0"/>
              <a:t>Long SC: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Four SC in the cosmic stand and ready to be tested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319" y="4378654"/>
            <a:ext cx="50806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C00000"/>
                </a:solidFill>
              </a:rPr>
              <a:t>”basin effect” : nine chambers show an efficiency drop near the wide base of the trapezoid </a:t>
            </a:r>
            <a:r>
              <a:rPr lang="en-US" sz="1400" dirty="0" smtClean="0">
                <a:solidFill>
                  <a:srgbClr val="C00000"/>
                </a:solidFill>
                <a:sym typeface="Wingdings"/>
              </a:rPr>
              <a:t> most probably induced by a strong bending of the RO PCBs. Two chambers already re-opened to re-shape the RO board and reduce the bending (now under-going QC6 before going to gain uniformity measurement and cosmic test)</a:t>
            </a:r>
          </a:p>
          <a:p>
            <a:r>
              <a:rPr lang="en-US" sz="1400" dirty="0" smtClean="0">
                <a:sym typeface="Wingdings"/>
              </a:rPr>
              <a:t>	 Battle plan for validating the last SC long is being finalized (requires the presence of experts in 904</a:t>
            </a:r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and remotely – to be coordinated with the COVID strategy)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383" y="3393990"/>
            <a:ext cx="3789055" cy="20192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808" y="5523042"/>
            <a:ext cx="2231136" cy="84681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321040" y="4873752"/>
            <a:ext cx="822960" cy="382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Chamber Production Summary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635" y="4110162"/>
            <a:ext cx="3720365" cy="23499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8794" r="12261"/>
          <a:stretch/>
        </p:blipFill>
        <p:spPr>
          <a:xfrm>
            <a:off x="2070455" y="4134536"/>
            <a:ext cx="3326861" cy="20485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3746" r="13471"/>
          <a:stretch/>
        </p:blipFill>
        <p:spPr>
          <a:xfrm>
            <a:off x="53232" y="4134535"/>
            <a:ext cx="1984442" cy="20485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900563"/>
            <a:ext cx="4464996" cy="2948950"/>
          </a:xfrm>
          <a:noFill/>
          <a:ln>
            <a:noFill/>
          </a:ln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§"/>
            </a:pPr>
            <a:r>
              <a:rPr lang="en-US" sz="2000" b="1" dirty="0" smtClean="0"/>
              <a:t>GE1/1 Production Summary:</a:t>
            </a:r>
            <a:endParaRPr lang="en-US" sz="2000" b="1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Successful and on-time </a:t>
            </a:r>
            <a:r>
              <a:rPr lang="en-US" sz="2000" dirty="0" smtClean="0"/>
              <a:t>production of both endcaps from Sep 2017 to Dec 2018</a:t>
            </a:r>
            <a:endParaRPr lang="en-US" sz="2000" dirty="0"/>
          </a:p>
          <a:p>
            <a:r>
              <a:rPr lang="en-US" sz="2000" dirty="0" smtClean="0"/>
              <a:t>161 GE1/1 Detectors:</a:t>
            </a:r>
          </a:p>
          <a:p>
            <a:pPr lvl="1">
              <a:buFont typeface="Courier New" charset="0"/>
              <a:buChar char="o"/>
            </a:pPr>
            <a:r>
              <a:rPr lang="en-US" sz="2000" dirty="0"/>
              <a:t>2</a:t>
            </a:r>
            <a:r>
              <a:rPr lang="en-US" sz="2000" dirty="0" smtClean="0"/>
              <a:t> </a:t>
            </a:r>
            <a:r>
              <a:rPr lang="en-US" sz="2000" dirty="0" smtClean="0"/>
              <a:t>QC </a:t>
            </a:r>
            <a:r>
              <a:rPr lang="en-US" sz="2000" dirty="0" smtClean="0"/>
              <a:t>pending</a:t>
            </a:r>
            <a:endParaRPr lang="en-US" sz="2000" dirty="0" smtClean="0"/>
          </a:p>
          <a:p>
            <a:pPr lvl="1">
              <a:buFont typeface="Courier New" charset="0"/>
              <a:buChar char="o"/>
            </a:pPr>
            <a:r>
              <a:rPr lang="en-US" sz="2000" dirty="0"/>
              <a:t>4</a:t>
            </a:r>
            <a:r>
              <a:rPr lang="en-US" sz="2000" dirty="0" smtClean="0"/>
              <a:t> </a:t>
            </a:r>
            <a:r>
              <a:rPr lang="en-US" sz="2000" dirty="0" smtClean="0"/>
              <a:t>requires in-depth investigations</a:t>
            </a:r>
          </a:p>
          <a:p>
            <a:pPr lvl="1">
              <a:buFont typeface="Courier New" charset="0"/>
              <a:buChar char="o"/>
            </a:pPr>
            <a:r>
              <a:rPr lang="en-US" sz="2000" dirty="0" smtClean="0"/>
              <a:t>155 Fully validated up to QC5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(yield &gt; 96%)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69" y="6192802"/>
            <a:ext cx="1990905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GE1/1 Slice Test Production (2015-2016)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044137" y="6199944"/>
            <a:ext cx="3353179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GE1/1 Mass </a:t>
            </a:r>
            <a:r>
              <a:rPr lang="en-US" sz="1200" dirty="0"/>
              <a:t>P</a:t>
            </a:r>
            <a:r>
              <a:rPr lang="en-US" sz="1200" dirty="0" smtClean="0"/>
              <a:t>roduction </a:t>
            </a:r>
            <a:r>
              <a:rPr lang="en-US" sz="1200" smtClean="0"/>
              <a:t>(2017-2018)</a:t>
            </a:r>
            <a:endParaRPr lang="en-US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874" y="871912"/>
            <a:ext cx="4828126" cy="310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9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Chamber Production Summary</a:t>
            </a:r>
            <a:endParaRPr lang="en-US" sz="4000" dirty="0"/>
          </a:p>
        </p:txBody>
      </p:sp>
      <p:sp>
        <p:nvSpPr>
          <p:cNvPr id="3" name="Rectangle 2"/>
          <p:cNvSpPr/>
          <p:nvPr/>
        </p:nvSpPr>
        <p:spPr>
          <a:xfrm>
            <a:off x="6768292" y="4462652"/>
            <a:ext cx="579306" cy="459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/>
              <a:t>Best match</a:t>
            </a:r>
            <a:endParaRPr lang="en-US" sz="1200" b="1"/>
          </a:p>
        </p:txBody>
      </p:sp>
      <p:sp>
        <p:nvSpPr>
          <p:cNvPr id="4" name="Rectangle 3"/>
          <p:cNvSpPr/>
          <p:nvPr/>
        </p:nvSpPr>
        <p:spPr>
          <a:xfrm>
            <a:off x="191683" y="3770237"/>
            <a:ext cx="750982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solidFill>
                  <a:schemeClr val="tx1"/>
                </a:solidFill>
              </a:rPr>
              <a:t>Assembly</a:t>
            </a:r>
            <a:endParaRPr lang="en-US" sz="1100" b="1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04247" y="3770237"/>
            <a:ext cx="495758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QC2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84287" y="3770237"/>
            <a:ext cx="495758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QC3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64327" y="3773909"/>
            <a:ext cx="495758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QC4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67187" y="3226012"/>
            <a:ext cx="598581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solidFill>
                  <a:schemeClr val="tx1"/>
                </a:solidFill>
              </a:rPr>
              <a:t>QC5-1</a:t>
            </a:r>
            <a:endParaRPr lang="en-US" sz="1100" b="1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67187" y="4305660"/>
            <a:ext cx="598581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QC5-2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27" idx="3"/>
          </p:cNvCxnSpPr>
          <p:nvPr/>
        </p:nvCxnSpPr>
        <p:spPr>
          <a:xfrm>
            <a:off x="1600005" y="3919883"/>
            <a:ext cx="48428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85286" y="3735217"/>
            <a:ext cx="29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+</a:t>
            </a:r>
            <a:endParaRPr lang="en-US" b="1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86015" y="3919883"/>
            <a:ext cx="48428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29" idx="3"/>
          </p:cNvCxnSpPr>
          <p:nvPr/>
        </p:nvCxnSpPr>
        <p:spPr>
          <a:xfrm flipV="1">
            <a:off x="3560085" y="3919883"/>
            <a:ext cx="606392" cy="36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166477" y="3525301"/>
            <a:ext cx="1" cy="394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31" idx="0"/>
          </p:cNvCxnSpPr>
          <p:nvPr/>
        </p:nvCxnSpPr>
        <p:spPr>
          <a:xfrm>
            <a:off x="4166477" y="3923555"/>
            <a:ext cx="1" cy="3821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476785" y="3371986"/>
            <a:ext cx="606392" cy="36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465768" y="4465597"/>
            <a:ext cx="606392" cy="36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094193" y="3360969"/>
            <a:ext cx="1" cy="3821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094192" y="4071935"/>
            <a:ext cx="1" cy="394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476784" y="3737752"/>
            <a:ext cx="1424389" cy="33177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bg1"/>
                </a:solidFill>
              </a:rPr>
              <a:t>Combined analysis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67412" y="3931569"/>
            <a:ext cx="641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mtClean="0">
                <a:solidFill>
                  <a:srgbClr val="00B050"/>
                </a:solidFill>
              </a:rPr>
              <a:t>passed</a:t>
            </a:r>
            <a:endParaRPr lang="en-US" sz="1000" i="1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58585" y="3920552"/>
            <a:ext cx="641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mtClean="0">
                <a:solidFill>
                  <a:srgbClr val="00B050"/>
                </a:solidFill>
              </a:rPr>
              <a:t>passed</a:t>
            </a:r>
            <a:endParaRPr lang="en-US" sz="1000" i="1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39669" y="3908866"/>
            <a:ext cx="641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mtClean="0">
                <a:solidFill>
                  <a:srgbClr val="00B050"/>
                </a:solidFill>
              </a:rPr>
              <a:t>passed</a:t>
            </a:r>
            <a:endParaRPr lang="en-US" sz="1000" i="1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41445" y="3333082"/>
            <a:ext cx="641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mtClean="0">
                <a:solidFill>
                  <a:srgbClr val="00B050"/>
                </a:solidFill>
              </a:rPr>
              <a:t>passed</a:t>
            </a:r>
            <a:endParaRPr lang="en-US" sz="1000" i="1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30428" y="4251044"/>
            <a:ext cx="641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mtClean="0">
                <a:solidFill>
                  <a:srgbClr val="00B050"/>
                </a:solidFill>
              </a:rPr>
              <a:t>passed</a:t>
            </a:r>
            <a:endParaRPr lang="en-US" sz="1000" i="1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9252" y="3401776"/>
            <a:ext cx="1626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Detector X</a:t>
            </a:r>
            <a:endParaRPr lang="en-US" sz="1600" b="1" dirty="0"/>
          </a:p>
        </p:txBody>
      </p:sp>
      <p:grpSp>
        <p:nvGrpSpPr>
          <p:cNvPr id="28" name="Group 27"/>
          <p:cNvGrpSpPr/>
          <p:nvPr/>
        </p:nvGrpSpPr>
        <p:grpSpPr>
          <a:xfrm>
            <a:off x="3103109" y="4090936"/>
            <a:ext cx="787257" cy="371623"/>
            <a:chOff x="3073925" y="3528443"/>
            <a:chExt cx="787257" cy="371623"/>
          </a:xfrm>
        </p:grpSpPr>
        <p:cxnSp>
          <p:nvCxnSpPr>
            <p:cNvPr id="29" name="Straight Arrow Connector 28"/>
            <p:cNvCxnSpPr/>
            <p:nvPr/>
          </p:nvCxnSpPr>
          <p:spPr>
            <a:xfrm flipH="1">
              <a:off x="3073925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283022" y="3528443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131321" y="4081591"/>
            <a:ext cx="787257" cy="389358"/>
            <a:chOff x="3073925" y="3510708"/>
            <a:chExt cx="787257" cy="389358"/>
          </a:xfrm>
        </p:grpSpPr>
        <p:cxnSp>
          <p:nvCxnSpPr>
            <p:cNvPr id="33" name="Straight Arrow Connector 32"/>
            <p:cNvCxnSpPr/>
            <p:nvPr/>
          </p:nvCxnSpPr>
          <p:spPr>
            <a:xfrm flipH="1">
              <a:off x="3073925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283022" y="3510708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149338" y="4069529"/>
            <a:ext cx="787257" cy="389358"/>
            <a:chOff x="3073925" y="3510708"/>
            <a:chExt cx="787257" cy="389358"/>
          </a:xfrm>
        </p:grpSpPr>
        <p:cxnSp>
          <p:nvCxnSpPr>
            <p:cNvPr id="37" name="Straight Arrow Connector 36"/>
            <p:cNvCxnSpPr/>
            <p:nvPr/>
          </p:nvCxnSpPr>
          <p:spPr>
            <a:xfrm flipH="1">
              <a:off x="3073925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3283022" y="3510708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cxnSp>
        <p:nvCxnSpPr>
          <p:cNvPr id="40" name="Straight Arrow Connector 39"/>
          <p:cNvCxnSpPr/>
          <p:nvPr/>
        </p:nvCxnSpPr>
        <p:spPr>
          <a:xfrm flipH="1">
            <a:off x="3651438" y="4541616"/>
            <a:ext cx="209097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3658090" y="3456192"/>
            <a:ext cx="209097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91683" y="5461031"/>
            <a:ext cx="750982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solidFill>
                  <a:schemeClr val="tx1"/>
                </a:solidFill>
              </a:rPr>
              <a:t>Assembly</a:t>
            </a:r>
            <a:endParaRPr lang="en-US" sz="1100" b="1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04247" y="5461031"/>
            <a:ext cx="495758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QC2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084287" y="5461031"/>
            <a:ext cx="495758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QC3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064327" y="5464703"/>
            <a:ext cx="495758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QC4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867187" y="4916806"/>
            <a:ext cx="598581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solidFill>
                  <a:schemeClr val="tx1"/>
                </a:solidFill>
              </a:rPr>
              <a:t>QC5-1</a:t>
            </a:r>
            <a:endParaRPr lang="en-US" sz="1100" b="1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867187" y="5996454"/>
            <a:ext cx="598581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QC5-2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48" name="Straight Arrow Connector 47"/>
          <p:cNvCxnSpPr>
            <a:endCxn id="94" idx="1"/>
          </p:cNvCxnSpPr>
          <p:nvPr/>
        </p:nvCxnSpPr>
        <p:spPr>
          <a:xfrm>
            <a:off x="1600005" y="5610677"/>
            <a:ext cx="48428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85286" y="5426011"/>
            <a:ext cx="29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+</a:t>
            </a:r>
            <a:endParaRPr lang="en-US" b="1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2586015" y="5610677"/>
            <a:ext cx="48428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95" idx="3"/>
          </p:cNvCxnSpPr>
          <p:nvPr/>
        </p:nvCxnSpPr>
        <p:spPr>
          <a:xfrm flipV="1">
            <a:off x="3560085" y="5610677"/>
            <a:ext cx="606392" cy="36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96" idx="2"/>
          </p:cNvCxnSpPr>
          <p:nvPr/>
        </p:nvCxnSpPr>
        <p:spPr>
          <a:xfrm flipV="1">
            <a:off x="4166477" y="5216098"/>
            <a:ext cx="1" cy="394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4166477" y="5614349"/>
            <a:ext cx="1" cy="3821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4476785" y="5062780"/>
            <a:ext cx="606392" cy="36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4465768" y="6156391"/>
            <a:ext cx="606392" cy="36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5094193" y="5051763"/>
            <a:ext cx="1" cy="3821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5094192" y="5762729"/>
            <a:ext cx="1" cy="394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4476784" y="5428546"/>
            <a:ext cx="1424389" cy="33177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bg1"/>
                </a:solidFill>
              </a:rPr>
              <a:t>Combined analysis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567412" y="5622363"/>
            <a:ext cx="641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mtClean="0">
                <a:solidFill>
                  <a:srgbClr val="00B050"/>
                </a:solidFill>
              </a:rPr>
              <a:t>passed</a:t>
            </a:r>
            <a:endParaRPr lang="en-US" sz="1000" i="1">
              <a:solidFill>
                <a:srgbClr val="00B05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558585" y="5611346"/>
            <a:ext cx="641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mtClean="0">
                <a:solidFill>
                  <a:srgbClr val="00B050"/>
                </a:solidFill>
              </a:rPr>
              <a:t>passed</a:t>
            </a:r>
            <a:endParaRPr lang="en-US" sz="1000" i="1">
              <a:solidFill>
                <a:srgbClr val="00B05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539669" y="5599660"/>
            <a:ext cx="641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mtClean="0">
                <a:solidFill>
                  <a:srgbClr val="00B050"/>
                </a:solidFill>
              </a:rPr>
              <a:t>passed</a:t>
            </a:r>
            <a:endParaRPr lang="en-US" sz="1000" i="1">
              <a:solidFill>
                <a:srgbClr val="00B05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41445" y="5023876"/>
            <a:ext cx="641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mtClean="0">
                <a:solidFill>
                  <a:srgbClr val="00B050"/>
                </a:solidFill>
              </a:rPr>
              <a:t>passed</a:t>
            </a:r>
            <a:endParaRPr lang="en-US" sz="1000" i="1">
              <a:solidFill>
                <a:srgbClr val="00B05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430428" y="5941838"/>
            <a:ext cx="641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mtClean="0">
                <a:solidFill>
                  <a:srgbClr val="00B050"/>
                </a:solidFill>
              </a:rPr>
              <a:t>passed</a:t>
            </a:r>
            <a:endParaRPr lang="en-US" sz="1000" i="1">
              <a:solidFill>
                <a:srgbClr val="00B05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29252" y="5092570"/>
            <a:ext cx="1626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Detector Y</a:t>
            </a:r>
            <a:endParaRPr lang="en-US" sz="1600" b="1" dirty="0"/>
          </a:p>
        </p:txBody>
      </p:sp>
      <p:grpSp>
        <p:nvGrpSpPr>
          <p:cNvPr id="65" name="Group 64"/>
          <p:cNvGrpSpPr/>
          <p:nvPr/>
        </p:nvGrpSpPr>
        <p:grpSpPr>
          <a:xfrm>
            <a:off x="3055569" y="5771477"/>
            <a:ext cx="787257" cy="389349"/>
            <a:chOff x="3073925" y="3510717"/>
            <a:chExt cx="787257" cy="389349"/>
          </a:xfrm>
        </p:grpSpPr>
        <p:cxnSp>
          <p:nvCxnSpPr>
            <p:cNvPr id="66" name="Straight Arrow Connector 65"/>
            <p:cNvCxnSpPr/>
            <p:nvPr/>
          </p:nvCxnSpPr>
          <p:spPr>
            <a:xfrm flipH="1">
              <a:off x="3073925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3283022" y="3510717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31321" y="5772385"/>
            <a:ext cx="787257" cy="389358"/>
            <a:chOff x="3073925" y="3510708"/>
            <a:chExt cx="787257" cy="389358"/>
          </a:xfrm>
        </p:grpSpPr>
        <p:cxnSp>
          <p:nvCxnSpPr>
            <p:cNvPr id="70" name="Straight Arrow Connector 69"/>
            <p:cNvCxnSpPr/>
            <p:nvPr/>
          </p:nvCxnSpPr>
          <p:spPr>
            <a:xfrm flipH="1">
              <a:off x="3073925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3283022" y="3510708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149338" y="5760323"/>
            <a:ext cx="787257" cy="389358"/>
            <a:chOff x="3073925" y="3510708"/>
            <a:chExt cx="787257" cy="389358"/>
          </a:xfrm>
        </p:grpSpPr>
        <p:cxnSp>
          <p:nvCxnSpPr>
            <p:cNvPr id="74" name="Straight Arrow Connector 73"/>
            <p:cNvCxnSpPr/>
            <p:nvPr/>
          </p:nvCxnSpPr>
          <p:spPr>
            <a:xfrm flipH="1">
              <a:off x="3073925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3283022" y="3510708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cxnSp>
        <p:nvCxnSpPr>
          <p:cNvPr id="77" name="Straight Arrow Connector 76"/>
          <p:cNvCxnSpPr/>
          <p:nvPr/>
        </p:nvCxnSpPr>
        <p:spPr>
          <a:xfrm flipH="1">
            <a:off x="3651438" y="6232410"/>
            <a:ext cx="209097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3658090" y="5146986"/>
            <a:ext cx="209097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5079048" y="3321057"/>
            <a:ext cx="809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>
                <a:solidFill>
                  <a:srgbClr val="7030A0"/>
                </a:solidFill>
              </a:rPr>
              <a:t>Effective gain</a:t>
            </a:r>
            <a:endParaRPr lang="en-US" sz="1000" b="1" i="1" dirty="0">
              <a:solidFill>
                <a:srgbClr val="7030A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088644" y="4090129"/>
            <a:ext cx="809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>
                <a:solidFill>
                  <a:srgbClr val="7030A0"/>
                </a:solidFill>
              </a:rPr>
              <a:t>Uniformity map</a:t>
            </a:r>
            <a:endParaRPr lang="en-US" sz="1000" b="1" i="1" dirty="0">
              <a:solidFill>
                <a:srgbClr val="7030A0"/>
              </a:solidFill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6582384" y="3903641"/>
            <a:ext cx="475561" cy="5589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860320" y="3679240"/>
            <a:ext cx="8097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smtClean="0">
                <a:solidFill>
                  <a:srgbClr val="7030A0"/>
                </a:solidFill>
              </a:rPr>
              <a:t>Average gain</a:t>
            </a:r>
            <a:endParaRPr lang="en-US" sz="1100" b="1" i="1" dirty="0">
              <a:solidFill>
                <a:srgbClr val="7030A0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5099166" y="5043225"/>
            <a:ext cx="1" cy="3821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5099165" y="5754191"/>
            <a:ext cx="1" cy="394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084021" y="5003313"/>
            <a:ext cx="809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>
                <a:solidFill>
                  <a:srgbClr val="7030A0"/>
                </a:solidFill>
              </a:rPr>
              <a:t>Effective gain</a:t>
            </a:r>
            <a:endParaRPr lang="en-US" sz="1000" b="1" i="1" dirty="0">
              <a:solidFill>
                <a:srgbClr val="7030A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093617" y="5772385"/>
            <a:ext cx="809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>
                <a:solidFill>
                  <a:srgbClr val="7030A0"/>
                </a:solidFill>
              </a:rPr>
              <a:t>Uniformity map</a:t>
            </a:r>
            <a:endParaRPr lang="en-US" sz="1000" b="1" i="1" dirty="0">
              <a:solidFill>
                <a:srgbClr val="7030A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867665" y="5368584"/>
            <a:ext cx="8097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smtClean="0">
                <a:solidFill>
                  <a:srgbClr val="7030A0"/>
                </a:solidFill>
              </a:rPr>
              <a:t>Average gain</a:t>
            </a:r>
            <a:endParaRPr lang="en-US" sz="1100" b="1" i="1" dirty="0">
              <a:solidFill>
                <a:srgbClr val="7030A0"/>
              </a:solidFill>
            </a:endParaRPr>
          </a:p>
        </p:txBody>
      </p:sp>
      <p:cxnSp>
        <p:nvCxnSpPr>
          <p:cNvPr id="88" name="Straight Connector 87"/>
          <p:cNvCxnSpPr>
            <a:stCxn id="49" idx="3"/>
          </p:cNvCxnSpPr>
          <p:nvPr/>
        </p:nvCxnSpPr>
        <p:spPr>
          <a:xfrm>
            <a:off x="5901173" y="3903641"/>
            <a:ext cx="6812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5907606" y="5594435"/>
            <a:ext cx="6812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endCxn id="3" idx="2"/>
          </p:cNvCxnSpPr>
          <p:nvPr/>
        </p:nvCxnSpPr>
        <p:spPr>
          <a:xfrm flipV="1">
            <a:off x="6590531" y="4922649"/>
            <a:ext cx="467414" cy="6784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7347598" y="4554667"/>
            <a:ext cx="44847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7347598" y="4694882"/>
            <a:ext cx="44847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7352878" y="4836266"/>
            <a:ext cx="44847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7752008" y="4400965"/>
            <a:ext cx="12669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smtClean="0">
                <a:solidFill>
                  <a:srgbClr val="FF0000"/>
                </a:solidFill>
              </a:rPr>
              <a:t>Selection for SC</a:t>
            </a:r>
            <a:endParaRPr lang="en-US" sz="1100" b="1" i="1" dirty="0">
              <a:solidFill>
                <a:srgbClr val="FF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740269" y="4561845"/>
            <a:ext cx="1456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smtClean="0">
                <a:solidFill>
                  <a:srgbClr val="FF0000"/>
                </a:solidFill>
              </a:rPr>
              <a:t>Optimum HV point</a:t>
            </a:r>
            <a:endParaRPr lang="en-US" sz="1100" b="1" i="1" dirty="0">
              <a:solidFill>
                <a:srgbClr val="FF000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740268" y="4715548"/>
            <a:ext cx="1456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smtClean="0">
                <a:solidFill>
                  <a:srgbClr val="FF0000"/>
                </a:solidFill>
              </a:rPr>
              <a:t>Performance check</a:t>
            </a:r>
            <a:endParaRPr lang="en-US" sz="1100" b="1" i="1" dirty="0">
              <a:solidFill>
                <a:srgbClr val="FF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7604160" y="4421559"/>
            <a:ext cx="1414778" cy="544582"/>
          </a:xfrm>
          <a:prstGeom prst="rect">
            <a:avLst/>
          </a:prstGeom>
          <a:noFill/>
          <a:ln w="25400">
            <a:solidFill>
              <a:srgbClr val="FFC000"/>
            </a:solidFill>
            <a:prstDash val="dash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pic>
        <p:nvPicPr>
          <p:cNvPr id="98" name="Picture 9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893" y="5030131"/>
            <a:ext cx="1665635" cy="1598563"/>
          </a:xfrm>
          <a:prstGeom prst="rect">
            <a:avLst/>
          </a:prstGeom>
        </p:spPr>
      </p:pic>
      <p:sp>
        <p:nvSpPr>
          <p:cNvPr id="2" name="Left Brace 1"/>
          <p:cNvSpPr/>
          <p:nvPr/>
        </p:nvSpPr>
        <p:spPr>
          <a:xfrm rot="5400000">
            <a:off x="2212585" y="579612"/>
            <a:ext cx="363438" cy="4342584"/>
          </a:xfrm>
          <a:prstGeom prst="leftBrace">
            <a:avLst/>
          </a:prstGeom>
          <a:ln>
            <a:solidFill>
              <a:srgbClr val="0028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446956" y="1847549"/>
            <a:ext cx="3894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rgbClr val="0028DC"/>
                </a:solidFill>
              </a:rPr>
              <a:t>Chamber assembly and QC done at production sites</a:t>
            </a:r>
            <a:endParaRPr lang="en-US">
              <a:solidFill>
                <a:srgbClr val="0028DC"/>
              </a:solidFill>
            </a:endParaRPr>
          </a:p>
        </p:txBody>
      </p:sp>
      <p:sp>
        <p:nvSpPr>
          <p:cNvPr id="100" name="Left Brace 99"/>
          <p:cNvSpPr/>
          <p:nvPr/>
        </p:nvSpPr>
        <p:spPr>
          <a:xfrm rot="5400000">
            <a:off x="5839425" y="1612443"/>
            <a:ext cx="440418" cy="2769539"/>
          </a:xfrm>
          <a:prstGeom prst="leftBrace">
            <a:avLst/>
          </a:prstGeom>
          <a:ln>
            <a:solidFill>
              <a:srgbClr val="0028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4341651" y="1312939"/>
            <a:ext cx="38946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8DC"/>
                </a:solidFill>
              </a:rPr>
              <a:t>Analysis work done by the production community and validated during dedicated workshops/meetings</a:t>
            </a:r>
          </a:p>
          <a:p>
            <a:pPr algn="ctr"/>
            <a:r>
              <a:rPr lang="en-US" dirty="0" smtClean="0">
                <a:solidFill>
                  <a:srgbClr val="0028DC"/>
                </a:solidFill>
              </a:rPr>
              <a:t>At this point the chambers are back to CERN and centrally stored</a:t>
            </a:r>
            <a:endParaRPr lang="en-US" dirty="0">
              <a:solidFill>
                <a:srgbClr val="0028DC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117694" y="3318471"/>
            <a:ext cx="2072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D13CC"/>
                </a:solidFill>
              </a:rPr>
              <a:t>This is where the SC </a:t>
            </a:r>
            <a:r>
              <a:rPr lang="en-US" smtClean="0">
                <a:solidFill>
                  <a:srgbClr val="CD13CC"/>
                </a:solidFill>
              </a:rPr>
              <a:t>adventure actually starts</a:t>
            </a:r>
            <a:endParaRPr lang="en-US">
              <a:solidFill>
                <a:srgbClr val="CD1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19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Super-Chamber Production</a:t>
            </a:r>
            <a:endParaRPr lang="en-US" sz="4000" dirty="0"/>
          </a:p>
        </p:txBody>
      </p:sp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7926" y="1347136"/>
            <a:ext cx="3306976" cy="15333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3" name="Picture 11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7926" y="2880456"/>
            <a:ext cx="3306976" cy="12876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4" name="Picture 11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7926" y="4168154"/>
            <a:ext cx="3306976" cy="14543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5" name="TextBox 114"/>
          <p:cNvSpPr txBox="1"/>
          <p:nvPr/>
        </p:nvSpPr>
        <p:spPr>
          <a:xfrm>
            <a:off x="5677926" y="5622467"/>
            <a:ext cx="3306976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SC components preparation</a:t>
            </a:r>
            <a:endParaRPr lang="en-US" sz="1200" b="1" dirty="0"/>
          </a:p>
        </p:txBody>
      </p:sp>
      <p:sp>
        <p:nvSpPr>
          <p:cNvPr id="116" name="Rectangle 115"/>
          <p:cNvSpPr/>
          <p:nvPr/>
        </p:nvSpPr>
        <p:spPr>
          <a:xfrm>
            <a:off x="202636" y="2298053"/>
            <a:ext cx="935621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solidFill>
                  <a:schemeClr val="tx1"/>
                </a:solidFill>
              </a:rPr>
              <a:t>Mechanics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1397157" y="2298053"/>
            <a:ext cx="552030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QC6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2208087" y="2298053"/>
            <a:ext cx="935621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Electronics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405260" y="2917066"/>
            <a:ext cx="552030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solidFill>
                  <a:schemeClr val="tx1"/>
                </a:solidFill>
              </a:rPr>
              <a:t>QC8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121" name="Straight Arrow Connector 120"/>
          <p:cNvCxnSpPr/>
          <p:nvPr/>
        </p:nvCxnSpPr>
        <p:spPr>
          <a:xfrm>
            <a:off x="1138257" y="2426518"/>
            <a:ext cx="2607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1949187" y="2435972"/>
            <a:ext cx="2607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3143708" y="2445736"/>
            <a:ext cx="2607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3402608" y="2286326"/>
            <a:ext cx="552030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QC7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3954638" y="2435972"/>
            <a:ext cx="2607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213465" y="2276872"/>
            <a:ext cx="935621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solidFill>
                  <a:schemeClr val="tx1"/>
                </a:solidFill>
              </a:rPr>
              <a:t>Coupling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691459" y="2576164"/>
            <a:ext cx="0" cy="3445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3446576" y="2595073"/>
            <a:ext cx="787257" cy="389358"/>
            <a:chOff x="3073925" y="3510708"/>
            <a:chExt cx="787257" cy="389358"/>
          </a:xfrm>
        </p:grpSpPr>
        <p:cxnSp>
          <p:nvCxnSpPr>
            <p:cNvPr id="130" name="Straight Arrow Connector 129"/>
            <p:cNvCxnSpPr/>
            <p:nvPr/>
          </p:nvCxnSpPr>
          <p:spPr>
            <a:xfrm flipH="1">
              <a:off x="3073925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3283022" y="3510708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4408226" y="3220436"/>
            <a:ext cx="787257" cy="389358"/>
            <a:chOff x="3073925" y="3510708"/>
            <a:chExt cx="787257" cy="389358"/>
          </a:xfrm>
        </p:grpSpPr>
        <p:cxnSp>
          <p:nvCxnSpPr>
            <p:cNvPr id="134" name="Straight Arrow Connector 133"/>
            <p:cNvCxnSpPr/>
            <p:nvPr/>
          </p:nvCxnSpPr>
          <p:spPr>
            <a:xfrm flipH="1">
              <a:off x="3073925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V="1">
              <a:off x="3283022" y="3510708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extBox 135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1609704" y="2601576"/>
            <a:ext cx="787261" cy="389358"/>
            <a:chOff x="3073921" y="3510708"/>
            <a:chExt cx="787261" cy="389358"/>
          </a:xfrm>
        </p:grpSpPr>
        <p:cxnSp>
          <p:nvCxnSpPr>
            <p:cNvPr id="138" name="Straight Arrow Connector 137"/>
            <p:cNvCxnSpPr/>
            <p:nvPr/>
          </p:nvCxnSpPr>
          <p:spPr>
            <a:xfrm flipH="1">
              <a:off x="3073921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V="1">
              <a:off x="3283022" y="3510708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TextBox 139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 flipV="1">
            <a:off x="1599709" y="2601576"/>
            <a:ext cx="0" cy="32042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Left Brace 141"/>
          <p:cNvSpPr/>
          <p:nvPr/>
        </p:nvSpPr>
        <p:spPr>
          <a:xfrm rot="5400000">
            <a:off x="2424685" y="-133190"/>
            <a:ext cx="363438" cy="4342584"/>
          </a:xfrm>
          <a:prstGeom prst="leftBrace">
            <a:avLst/>
          </a:prstGeom>
          <a:ln>
            <a:solidFill>
              <a:srgbClr val="0028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659056" y="1476021"/>
            <a:ext cx="3894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8DC"/>
                </a:solidFill>
              </a:rPr>
              <a:t>All </a:t>
            </a:r>
            <a:r>
              <a:rPr lang="en-US" smtClean="0">
                <a:solidFill>
                  <a:srgbClr val="0028DC"/>
                </a:solidFill>
              </a:rPr>
              <a:t>SC production steps are done in 904</a:t>
            </a:r>
            <a:endParaRPr lang="en-US" dirty="0">
              <a:solidFill>
                <a:srgbClr val="0028DC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14672" y="3602777"/>
            <a:ext cx="5202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000" dirty="0" smtClean="0"/>
              <a:t>Construction and assembly steps for SC were optimized over time to fulfill technical requirement and address all issues faced during production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000" dirty="0" smtClean="0"/>
              <a:t>Each step is performed on a dedicated setup </a:t>
            </a:r>
            <a:r>
              <a:rPr lang="en-US" sz="2000" smtClean="0"/>
              <a:t>by trained people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0146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Super-Chamber Production</a:t>
            </a:r>
            <a:endParaRPr lang="en-US" sz="4000" dirty="0"/>
          </a:p>
        </p:txBody>
      </p:sp>
      <p:pic>
        <p:nvPicPr>
          <p:cNvPr id="110" name="Picture 10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4494" y="920521"/>
            <a:ext cx="3401136" cy="16533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1" name="TextBox 110"/>
          <p:cNvSpPr txBox="1"/>
          <p:nvPr/>
        </p:nvSpPr>
        <p:spPr>
          <a:xfrm>
            <a:off x="5554494" y="2573851"/>
            <a:ext cx="3401136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Testing of </a:t>
            </a:r>
            <a:r>
              <a:rPr lang="en-US" sz="1200" b="1" smtClean="0"/>
              <a:t>temperature sensors</a:t>
            </a:r>
            <a:endParaRPr lang="en-US" sz="1200" b="1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858" b="7951"/>
          <a:stretch/>
        </p:blipFill>
        <p:spPr>
          <a:xfrm>
            <a:off x="5554494" y="2910889"/>
            <a:ext cx="3401136" cy="15901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521709" y="4455203"/>
            <a:ext cx="3433922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Cooling test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740044" y="923385"/>
            <a:ext cx="13816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" dirty="0" smtClean="0">
                <a:solidFill>
                  <a:srgbClr val="FF0000"/>
                </a:solidFill>
              </a:rPr>
              <a:t>Not approved yet </a:t>
            </a:r>
            <a:r>
              <a:rPr lang="mr-IN" sz="500" dirty="0" smtClean="0">
                <a:solidFill>
                  <a:srgbClr val="FF0000"/>
                </a:solidFill>
              </a:rPr>
              <a:t>–</a:t>
            </a:r>
            <a:r>
              <a:rPr lang="en-US" sz="500" dirty="0" smtClean="0">
                <a:solidFill>
                  <a:srgbClr val="FF0000"/>
                </a:solidFill>
              </a:rPr>
              <a:t> for internal use only</a:t>
            </a:r>
            <a:endParaRPr lang="en-US" sz="500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4668" b="14198"/>
          <a:stretch/>
        </p:blipFill>
        <p:spPr>
          <a:xfrm>
            <a:off x="5521708" y="4819276"/>
            <a:ext cx="3433921" cy="13995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521708" y="6218804"/>
            <a:ext cx="3433921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Chamber/Super-Chamber </a:t>
            </a:r>
            <a:r>
              <a:rPr lang="en-US" sz="1200" b="1" dirty="0" smtClean="0"/>
              <a:t>Photogrammetry</a:t>
            </a:r>
            <a:endParaRPr lang="en-US" sz="12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2" t="7766" r="21844"/>
          <a:stretch/>
        </p:blipFill>
        <p:spPr>
          <a:xfrm rot="16200000">
            <a:off x="3351555" y="4161779"/>
            <a:ext cx="1399528" cy="27145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694060" y="6198055"/>
            <a:ext cx="271452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RADMON sensor installation</a:t>
            </a:r>
            <a:endParaRPr lang="en-US" sz="1200" b="1" dirty="0"/>
          </a:p>
        </p:txBody>
      </p:sp>
      <p:sp>
        <p:nvSpPr>
          <p:cNvPr id="13" name="Rectangle 12"/>
          <p:cNvSpPr/>
          <p:nvPr/>
        </p:nvSpPr>
        <p:spPr>
          <a:xfrm>
            <a:off x="202636" y="2298053"/>
            <a:ext cx="935621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solidFill>
                  <a:schemeClr val="tx1"/>
                </a:solidFill>
              </a:rPr>
              <a:t>Mechanics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97157" y="2298053"/>
            <a:ext cx="552030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QC6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08087" y="2298053"/>
            <a:ext cx="935621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Electronics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05260" y="2917066"/>
            <a:ext cx="552030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solidFill>
                  <a:schemeClr val="tx1"/>
                </a:solidFill>
              </a:rPr>
              <a:t>QC8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138257" y="2426518"/>
            <a:ext cx="2607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949187" y="2435972"/>
            <a:ext cx="2607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143708" y="2445736"/>
            <a:ext cx="2607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402608" y="2286326"/>
            <a:ext cx="552030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QC7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954638" y="2435972"/>
            <a:ext cx="2607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213465" y="2276872"/>
            <a:ext cx="935621" cy="2992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>
                <a:solidFill>
                  <a:schemeClr val="tx1"/>
                </a:solidFill>
              </a:rPr>
              <a:t>Coupling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691459" y="2576164"/>
            <a:ext cx="0" cy="3445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3446576" y="2595073"/>
            <a:ext cx="787257" cy="389358"/>
            <a:chOff x="3073925" y="3510708"/>
            <a:chExt cx="787257" cy="389358"/>
          </a:xfrm>
        </p:grpSpPr>
        <p:cxnSp>
          <p:nvCxnSpPr>
            <p:cNvPr id="25" name="Straight Arrow Connector 24"/>
            <p:cNvCxnSpPr/>
            <p:nvPr/>
          </p:nvCxnSpPr>
          <p:spPr>
            <a:xfrm flipH="1">
              <a:off x="3073925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283022" y="3510708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408226" y="3220436"/>
            <a:ext cx="787257" cy="389358"/>
            <a:chOff x="3073925" y="3510708"/>
            <a:chExt cx="787257" cy="389358"/>
          </a:xfrm>
        </p:grpSpPr>
        <p:cxnSp>
          <p:nvCxnSpPr>
            <p:cNvPr id="29" name="Straight Arrow Connector 28"/>
            <p:cNvCxnSpPr/>
            <p:nvPr/>
          </p:nvCxnSpPr>
          <p:spPr>
            <a:xfrm flipH="1">
              <a:off x="3073925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283022" y="3510708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609704" y="2601576"/>
            <a:ext cx="787261" cy="389358"/>
            <a:chOff x="3073921" y="3510708"/>
            <a:chExt cx="787261" cy="389358"/>
          </a:xfrm>
        </p:grpSpPr>
        <p:cxnSp>
          <p:nvCxnSpPr>
            <p:cNvPr id="33" name="Straight Arrow Connector 32"/>
            <p:cNvCxnSpPr/>
            <p:nvPr/>
          </p:nvCxnSpPr>
          <p:spPr>
            <a:xfrm flipH="1">
              <a:off x="3073921" y="3831127"/>
              <a:ext cx="209097" cy="0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283022" y="3510708"/>
              <a:ext cx="0" cy="32042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219450" y="3653845"/>
              <a:ext cx="641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mtClean="0">
                  <a:solidFill>
                    <a:schemeClr val="accent6">
                      <a:lumMod val="75000"/>
                    </a:schemeClr>
                  </a:solidFill>
                </a:rPr>
                <a:t>failed</a:t>
              </a:r>
              <a:endParaRPr lang="en-US" sz="1000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cxnSp>
        <p:nvCxnSpPr>
          <p:cNvPr id="36" name="Straight Connector 35"/>
          <p:cNvCxnSpPr/>
          <p:nvPr/>
        </p:nvCxnSpPr>
        <p:spPr>
          <a:xfrm flipV="1">
            <a:off x="1599709" y="2601576"/>
            <a:ext cx="0" cy="32042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Left Brace 36"/>
          <p:cNvSpPr/>
          <p:nvPr/>
        </p:nvSpPr>
        <p:spPr>
          <a:xfrm rot="5400000">
            <a:off x="2424685" y="-133190"/>
            <a:ext cx="363438" cy="4342584"/>
          </a:xfrm>
          <a:prstGeom prst="leftBrace">
            <a:avLst/>
          </a:prstGeom>
          <a:ln>
            <a:solidFill>
              <a:srgbClr val="0028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59056" y="1476021"/>
            <a:ext cx="3894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8DC"/>
                </a:solidFill>
              </a:rPr>
              <a:t>All </a:t>
            </a:r>
            <a:r>
              <a:rPr lang="en-US" smtClean="0">
                <a:solidFill>
                  <a:srgbClr val="0028DC"/>
                </a:solidFill>
              </a:rPr>
              <a:t>SC production steps are done in 904</a:t>
            </a:r>
            <a:endParaRPr lang="en-US" dirty="0">
              <a:solidFill>
                <a:srgbClr val="0028D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015" y="2974595"/>
            <a:ext cx="228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Photogrammetry I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Temperature fiber installation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1076256" y="2511124"/>
            <a:ext cx="178602" cy="4798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3898804" y="2700362"/>
            <a:ext cx="713128" cy="4069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536515" y="3034976"/>
            <a:ext cx="228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RADMON </a:t>
            </a:r>
            <a:r>
              <a:rPr lang="en-US" sz="1200" smtClean="0">
                <a:solidFill>
                  <a:srgbClr val="FF0000"/>
                </a:solidFill>
              </a:rPr>
              <a:t>sensor installation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3822838" y="3371711"/>
            <a:ext cx="713128" cy="4069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971676" y="3699127"/>
            <a:ext cx="228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Cooling test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5" name="5-Point Star 44"/>
          <p:cNvSpPr/>
          <p:nvPr/>
        </p:nvSpPr>
        <p:spPr>
          <a:xfrm>
            <a:off x="1164883" y="2351540"/>
            <a:ext cx="173007" cy="16886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5-Point Star 50"/>
          <p:cNvSpPr/>
          <p:nvPr/>
        </p:nvSpPr>
        <p:spPr>
          <a:xfrm>
            <a:off x="4604689" y="2594567"/>
            <a:ext cx="173007" cy="16886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5-Point Star 51"/>
          <p:cNvSpPr/>
          <p:nvPr/>
        </p:nvSpPr>
        <p:spPr>
          <a:xfrm>
            <a:off x="4508268" y="3234475"/>
            <a:ext cx="173007" cy="16886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5-Point Star 52"/>
          <p:cNvSpPr/>
          <p:nvPr/>
        </p:nvSpPr>
        <p:spPr>
          <a:xfrm>
            <a:off x="4525428" y="3477725"/>
            <a:ext cx="173007" cy="16886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3805053" y="3686444"/>
            <a:ext cx="713128" cy="4069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911267" y="4022503"/>
            <a:ext cx="228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>
                <a:solidFill>
                  <a:srgbClr val="FF0000"/>
                </a:solidFill>
              </a:rPr>
              <a:t>Photogrammetry II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33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QC6</a:t>
            </a:r>
            <a:endParaRPr lang="en-US" sz="40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929451" y="2046896"/>
            <a:ext cx="0" cy="410312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17439" y="1626766"/>
            <a:ext cx="273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smtClean="0"/>
              <a:t>Initial version</a:t>
            </a:r>
            <a:endParaRPr lang="en-US" u="sng"/>
          </a:p>
        </p:txBody>
      </p:sp>
      <p:sp>
        <p:nvSpPr>
          <p:cNvPr id="5" name="TextBox 4"/>
          <p:cNvSpPr txBox="1"/>
          <p:nvPr/>
        </p:nvSpPr>
        <p:spPr>
          <a:xfrm>
            <a:off x="5092528" y="1626766"/>
            <a:ext cx="273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Updated version</a:t>
            </a:r>
            <a:endParaRPr lang="en-US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0438" y="1996098"/>
            <a:ext cx="4475024" cy="18527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220438" y="5989385"/>
            <a:ext cx="4912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n w="10541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FEC2CF"/>
                    </a:gs>
                    <a:gs pos="35000">
                      <a:srgbClr val="FF0000"/>
                    </a:gs>
                    <a:gs pos="50000">
                      <a:srgbClr val="C00000"/>
                    </a:gs>
                    <a:gs pos="67000">
                      <a:srgbClr val="FF0000"/>
                    </a:gs>
                    <a:gs pos="100000">
                      <a:srgbClr val="FEC2CF"/>
                    </a:gs>
                  </a:gsLst>
                  <a:lin ang="5400000"/>
                </a:gradFill>
              </a:rPr>
              <a:t>Similar procedure adopted </a:t>
            </a:r>
            <a:r>
              <a:rPr lang="en-US" sz="1600" b="1" dirty="0" smtClean="0">
                <a:ln w="10541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FEC2CF"/>
                    </a:gs>
                    <a:gs pos="35000">
                      <a:srgbClr val="FF0000"/>
                    </a:gs>
                    <a:gs pos="50000">
                      <a:srgbClr val="C00000"/>
                    </a:gs>
                    <a:gs pos="67000">
                      <a:srgbClr val="FF0000"/>
                    </a:gs>
                    <a:gs pos="100000">
                      <a:srgbClr val="FEC2CF"/>
                    </a:gs>
                  </a:gsLst>
                  <a:lin ang="5400000"/>
                </a:gradFill>
              </a:rPr>
              <a:t>in P5 </a:t>
            </a:r>
            <a:r>
              <a:rPr lang="en-US" sz="1600" b="1" dirty="0">
                <a:ln w="10541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FEC2CF"/>
                    </a:gs>
                    <a:gs pos="35000">
                      <a:srgbClr val="FF0000"/>
                    </a:gs>
                    <a:gs pos="50000">
                      <a:srgbClr val="C00000"/>
                    </a:gs>
                    <a:gs pos="67000">
                      <a:srgbClr val="FF0000"/>
                    </a:gs>
                    <a:gs pos="100000">
                      <a:srgbClr val="FEC2CF"/>
                    </a:gs>
                  </a:gsLst>
                  <a:lin ang="5400000"/>
                </a:gradFill>
              </a:rPr>
              <a:t>before starting the operation in </a:t>
            </a:r>
            <a:r>
              <a:rPr lang="en-US" sz="1600" b="1" dirty="0" err="1">
                <a:ln w="10541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FEC2CF"/>
                    </a:gs>
                    <a:gs pos="35000">
                      <a:srgbClr val="FF0000"/>
                    </a:gs>
                    <a:gs pos="50000">
                      <a:srgbClr val="C00000"/>
                    </a:gs>
                    <a:gs pos="67000">
                      <a:srgbClr val="FF0000"/>
                    </a:gs>
                    <a:gs pos="100000">
                      <a:srgbClr val="FEC2CF"/>
                    </a:gs>
                  </a:gsLst>
                  <a:lin ang="5400000"/>
                </a:gradFill>
              </a:rPr>
              <a:t>Ar</a:t>
            </a:r>
            <a:r>
              <a:rPr lang="en-US" sz="1600" b="1" dirty="0">
                <a:ln w="10541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FEC2CF"/>
                    </a:gs>
                    <a:gs pos="35000">
                      <a:srgbClr val="FF0000"/>
                    </a:gs>
                    <a:gs pos="50000">
                      <a:srgbClr val="C00000"/>
                    </a:gs>
                    <a:gs pos="67000">
                      <a:srgbClr val="FF0000"/>
                    </a:gs>
                    <a:gs pos="100000">
                      <a:srgbClr val="FEC2CF"/>
                    </a:gs>
                  </a:gsLst>
                  <a:lin ang="5400000"/>
                </a:gradFill>
              </a:rPr>
              <a:t>/CO2</a:t>
            </a:r>
          </a:p>
        </p:txBody>
      </p:sp>
      <p:pic>
        <p:nvPicPr>
          <p:cNvPr id="9" name="Picture 8" descr="Hospital_area_2.JPG"/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606" y="1996098"/>
            <a:ext cx="3414859" cy="184964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0" name="ZoneTexte 17"/>
          <p:cNvSpPr txBox="1"/>
          <p:nvPr/>
        </p:nvSpPr>
        <p:spPr>
          <a:xfrm>
            <a:off x="159888" y="810250"/>
            <a:ext cx="898411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Goals: </a:t>
            </a:r>
            <a:r>
              <a:rPr lang="en-GB" sz="2400" dirty="0"/>
              <a:t>Ensure the proper </a:t>
            </a:r>
            <a:r>
              <a:rPr lang="en-GB" sz="2400" dirty="0" err="1"/>
              <a:t>connectorization</a:t>
            </a:r>
            <a:r>
              <a:rPr lang="en-GB" sz="2400" dirty="0"/>
              <a:t> of the HV filters and confirm the </a:t>
            </a:r>
            <a:r>
              <a:rPr lang="en-GB" sz="2400" dirty="0"/>
              <a:t>HV stability </a:t>
            </a:r>
            <a:r>
              <a:rPr lang="en-GB" sz="2400" dirty="0"/>
              <a:t>of the GEM foils</a:t>
            </a:r>
          </a:p>
        </p:txBody>
      </p:sp>
      <p:sp>
        <p:nvSpPr>
          <p:cNvPr id="11" name="ZoneTexte 17"/>
          <p:cNvSpPr txBox="1"/>
          <p:nvPr/>
        </p:nvSpPr>
        <p:spPr>
          <a:xfrm>
            <a:off x="0" y="3911657"/>
            <a:ext cx="392945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/>
              <a:t>Stress test at 550V per foil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HV scan (IV measurement)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Short-term stability (4 hours)</a:t>
            </a:r>
          </a:p>
        </p:txBody>
      </p:sp>
      <p:sp>
        <p:nvSpPr>
          <p:cNvPr id="12" name="ZoneTexte 17"/>
          <p:cNvSpPr txBox="1"/>
          <p:nvPr/>
        </p:nvSpPr>
        <p:spPr>
          <a:xfrm>
            <a:off x="4150324" y="3911657"/>
            <a:ext cx="4982868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/>
              <a:t>Stress test at 550V per foil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Continuity test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Stress test </a:t>
            </a: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up to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1000 V per foil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HV scan </a:t>
            </a:r>
            <a:r>
              <a:rPr lang="en-GB" sz="2000" dirty="0"/>
              <a:t>#1 (IV </a:t>
            </a:r>
            <a:r>
              <a:rPr lang="en-GB" sz="2000" dirty="0"/>
              <a:t>measurement</a:t>
            </a:r>
            <a:r>
              <a:rPr lang="en-GB" sz="2000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long-term stability (&gt; 12 hours)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HV scan </a:t>
            </a:r>
            <a:r>
              <a:rPr lang="en-GB" sz="2000" dirty="0"/>
              <a:t>#2 (IV </a:t>
            </a:r>
            <a:r>
              <a:rPr lang="en-GB" sz="2000" dirty="0"/>
              <a:t>measurement</a:t>
            </a:r>
            <a:r>
              <a:rPr lang="en-GB" sz="2000" dirty="0"/>
              <a:t>)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0260" y="4849235"/>
            <a:ext cx="37587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However some chambers showed non optimal behavior after (very) </a:t>
            </a:r>
            <a:r>
              <a:rPr lang="en-US" b="1" dirty="0"/>
              <a:t>long-term </a:t>
            </a:r>
            <a:r>
              <a:rPr lang="en-US" b="1" dirty="0"/>
              <a:t>storage </a:t>
            </a:r>
            <a:r>
              <a:rPr lang="en-US" b="1" dirty="0">
                <a:sym typeface="Wingdings"/>
              </a:rPr>
              <a:t> </a:t>
            </a:r>
            <a:r>
              <a:rPr lang="en-US" b="1" dirty="0">
                <a:sym typeface="Wingdings"/>
              </a:rPr>
              <a:t>need for additional </a:t>
            </a:r>
            <a:r>
              <a:rPr lang="en-US" b="1" dirty="0">
                <a:sym typeface="Wingdings"/>
              </a:rPr>
              <a:t>cleaning steps in the procedure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0677" y="3446201"/>
            <a:ext cx="18112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 chambers/day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77297" y="3448934"/>
            <a:ext cx="18112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4</a:t>
            </a:r>
            <a:r>
              <a:rPr lang="en-US" b="1" dirty="0" smtClean="0">
                <a:solidFill>
                  <a:schemeClr val="bg1"/>
                </a:solidFill>
              </a:rPr>
              <a:t> chambers/day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68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Mounting of the electronics</a:t>
            </a:r>
            <a:endParaRPr lang="en-US" sz="4000" dirty="0"/>
          </a:p>
        </p:txBody>
      </p:sp>
      <p:pic>
        <p:nvPicPr>
          <p:cNvPr id="3" name="Picture 2" descr="20180227_15465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6288" y="997003"/>
            <a:ext cx="2975301" cy="213015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973" y="997003"/>
            <a:ext cx="2917008" cy="21568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679" y="997003"/>
            <a:ext cx="2462524" cy="21597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ZoneTexte 17"/>
          <p:cNvSpPr txBox="1"/>
          <p:nvPr/>
        </p:nvSpPr>
        <p:spPr>
          <a:xfrm>
            <a:off x="0" y="3231930"/>
            <a:ext cx="9143999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GB" sz="2000" dirty="0"/>
              <a:t>Mounting of the GEB and on-chamber services (LV, gas, grounding)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Mounting of the OH and </a:t>
            </a:r>
            <a:r>
              <a:rPr lang="en-GB" sz="2000" dirty="0" err="1"/>
              <a:t>fibers</a:t>
            </a:r>
            <a:endParaRPr lang="en-GB" sz="2000" dirty="0"/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Mechanical fixation of all </a:t>
            </a:r>
            <a:r>
              <a:rPr lang="en-GB" sz="2000" dirty="0"/>
              <a:t>components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Verification of the voltages at the OH and FEAST levels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000" b="1" dirty="0"/>
              <a:t>The cooling installation is not anymore part of the “assembly” step since it is required to access all electronics components during QC7</a:t>
            </a:r>
          </a:p>
          <a:p>
            <a:pPr lvl="1"/>
            <a:r>
              <a:rPr lang="en-GB" sz="2000" dirty="0">
                <a:sym typeface="Wingdings"/>
              </a:rPr>
              <a:t> The mounting and the fixation of the cooling board is now done at the last stage of the electronics test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19974" y="2876901"/>
            <a:ext cx="2917008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Mounting of the VFATs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348679" y="2887742"/>
            <a:ext cx="2462524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Mounting of the OH and fibers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76287" y="2887742"/>
            <a:ext cx="2975301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Final verification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9934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Mounting of the electronics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222" y="892274"/>
            <a:ext cx="2356166" cy="31197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692" y="3882452"/>
            <a:ext cx="1964404" cy="17069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6539" y="3882454"/>
            <a:ext cx="2119723" cy="17175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93"/>
          <a:stretch/>
        </p:blipFill>
        <p:spPr>
          <a:xfrm rot="16200000">
            <a:off x="447623" y="3572231"/>
            <a:ext cx="1662905" cy="22833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ZoneTexte 17"/>
          <p:cNvSpPr txBox="1"/>
          <p:nvPr/>
        </p:nvSpPr>
        <p:spPr>
          <a:xfrm>
            <a:off x="135174" y="890822"/>
            <a:ext cx="6488047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Update of the assembly procedure to ensure mechanical long-term stability</a:t>
            </a:r>
            <a:endParaRPr lang="en-GB" sz="2400" b="1" dirty="0"/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Torque control of the critical screws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Use of locking washers for critical </a:t>
            </a:r>
            <a:r>
              <a:rPr lang="en-GB" sz="2000" dirty="0"/>
              <a:t>screws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Gluing of the electronics standoffs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Improvement of the mechanical flexibility of the cooling plates 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2000" dirty="0"/>
              <a:t>Gluing of heat sink on the optical transceivers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12027" y="4001852"/>
            <a:ext cx="2355004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smtClean="0"/>
              <a:t>Fixation of the OH </a:t>
            </a:r>
            <a:endParaRPr lang="en-US" sz="1200" b="1"/>
          </a:p>
        </p:txBody>
      </p:sp>
      <p:sp>
        <p:nvSpPr>
          <p:cNvPr id="12" name="TextBox 11"/>
          <p:cNvSpPr txBox="1"/>
          <p:nvPr/>
        </p:nvSpPr>
        <p:spPr>
          <a:xfrm>
            <a:off x="135175" y="5545357"/>
            <a:ext cx="2285574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Heat sink for the </a:t>
            </a:r>
            <a:r>
              <a:rPr lang="en-US" sz="1200" b="1" dirty="0" err="1" smtClean="0"/>
              <a:t>VTTx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81825" y="5579723"/>
            <a:ext cx="3961271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Gluing of the OH standoffs</a:t>
            </a:r>
            <a:endParaRPr lang="en-US" sz="1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4899" y="4838928"/>
            <a:ext cx="753524" cy="7064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6647772" y="4599432"/>
            <a:ext cx="22556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This experience is very valuable </a:t>
            </a:r>
            <a:r>
              <a:rPr lang="en-US" smtClean="0">
                <a:solidFill>
                  <a:srgbClr val="FF0000"/>
                </a:solidFill>
              </a:rPr>
              <a:t>for the design/optimization of GE21 and ME0 components</a:t>
            </a:r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74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QC7</a:t>
            </a:r>
            <a:endParaRPr lang="en-US" sz="40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023833" y="2128517"/>
            <a:ext cx="0" cy="420701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39114" y="1708387"/>
            <a:ext cx="273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smtClean="0"/>
              <a:t>Initial version</a:t>
            </a:r>
            <a:endParaRPr lang="en-US" u="sng"/>
          </a:p>
        </p:txBody>
      </p:sp>
      <p:sp>
        <p:nvSpPr>
          <p:cNvPr id="5" name="TextBox 4"/>
          <p:cNvSpPr txBox="1"/>
          <p:nvPr/>
        </p:nvSpPr>
        <p:spPr>
          <a:xfrm>
            <a:off x="5329882" y="1708387"/>
            <a:ext cx="273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Updated version</a:t>
            </a:r>
            <a:endParaRPr lang="en-US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4364" y="2142635"/>
            <a:ext cx="4690740" cy="16192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099" y="2142635"/>
            <a:ext cx="3616572" cy="16405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ZoneTexte 17"/>
          <p:cNvSpPr txBox="1"/>
          <p:nvPr/>
        </p:nvSpPr>
        <p:spPr>
          <a:xfrm>
            <a:off x="159888" y="891871"/>
            <a:ext cx="898411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Goals</a:t>
            </a:r>
            <a:r>
              <a:rPr lang="en-GB" sz="2400" dirty="0"/>
              <a:t>: Test the connectivity of the electronics components, monitor the communication stability, check noise </a:t>
            </a:r>
            <a:r>
              <a:rPr lang="en-GB" sz="2400" dirty="0"/>
              <a:t>level </a:t>
            </a:r>
            <a:r>
              <a:rPr lang="en-GB" sz="2400" dirty="0"/>
              <a:t>and output </a:t>
            </a:r>
            <a:r>
              <a:rPr lang="en-GB" sz="2400" dirty="0"/>
              <a:t>signals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5099" y="2142634"/>
            <a:ext cx="1431936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</a:t>
            </a:r>
            <a:r>
              <a:rPr lang="en-US" sz="1400" b="1" smtClean="0">
                <a:solidFill>
                  <a:schemeClr val="bg1"/>
                </a:solidFill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</a:rPr>
              <a:t>chambers/day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3396" y="2130798"/>
            <a:ext cx="1431936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3 chambers/day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2" name="ZoneTexte 17"/>
          <p:cNvSpPr txBox="1"/>
          <p:nvPr/>
        </p:nvSpPr>
        <p:spPr>
          <a:xfrm>
            <a:off x="37011" y="3848068"/>
            <a:ext cx="406514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/>
              <a:t>Connectivity          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Calibration</a:t>
            </a:r>
            <a:endParaRPr lang="en-GB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Identification of dead/hot channels</a:t>
            </a:r>
          </a:p>
        </p:txBody>
      </p:sp>
      <p:sp>
        <p:nvSpPr>
          <p:cNvPr id="14" name="ZoneTexte 17"/>
          <p:cNvSpPr txBox="1"/>
          <p:nvPr/>
        </p:nvSpPr>
        <p:spPr>
          <a:xfrm>
            <a:off x="4060853" y="3848068"/>
            <a:ext cx="5180423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/>
              <a:t>Connectivity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Calibration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Identification of dead/hot channels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Global threshold scans (SBIT line) per VFAT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ENC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measurement (S-curves)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Local threshold scans (SBIT line) per channel (to identify disconnected channels)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54448" y="6312378"/>
            <a:ext cx="7289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n w="10541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FEC2CF"/>
                    </a:gs>
                    <a:gs pos="35000">
                      <a:srgbClr val="FF0000"/>
                    </a:gs>
                    <a:gs pos="50000">
                      <a:srgbClr val="C00000"/>
                    </a:gs>
                    <a:gs pos="67000">
                      <a:srgbClr val="FF0000"/>
                    </a:gs>
                    <a:gs pos="100000">
                      <a:srgbClr val="FEC2CF"/>
                    </a:gs>
                  </a:gsLst>
                  <a:lin ang="5400000"/>
                </a:gradFill>
              </a:rPr>
              <a:t>The entire procedure is repeated after mounting </a:t>
            </a:r>
            <a:r>
              <a:rPr lang="en-US" sz="1600" b="1" smtClean="0">
                <a:ln w="10541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FEC2CF"/>
                    </a:gs>
                    <a:gs pos="35000">
                      <a:srgbClr val="FF0000"/>
                    </a:gs>
                    <a:gs pos="50000">
                      <a:srgbClr val="C00000"/>
                    </a:gs>
                    <a:gs pos="67000">
                      <a:srgbClr val="FF0000"/>
                    </a:gs>
                    <a:gs pos="100000">
                      <a:srgbClr val="FEC2CF"/>
                    </a:gs>
                  </a:gsLst>
                  <a:lin ang="5400000"/>
                </a:gradFill>
              </a:rPr>
              <a:t>the cooling plate and the chimney</a:t>
            </a:r>
            <a:endParaRPr lang="en-US" sz="1600" b="1" dirty="0">
              <a:ln w="10541" cmpd="sng">
                <a:solidFill>
                  <a:srgbClr val="C00000"/>
                </a:solidFill>
                <a:prstDash val="solid"/>
              </a:ln>
              <a:gradFill>
                <a:gsLst>
                  <a:gs pos="0">
                    <a:srgbClr val="FEC2CF"/>
                  </a:gs>
                  <a:gs pos="35000">
                    <a:srgbClr val="FF0000"/>
                  </a:gs>
                  <a:gs pos="50000">
                    <a:srgbClr val="C00000"/>
                  </a:gs>
                  <a:gs pos="67000">
                    <a:srgbClr val="FF0000"/>
                  </a:gs>
                  <a:gs pos="100000">
                    <a:srgbClr val="FEC2CF"/>
                  </a:gs>
                </a:gsLst>
                <a:lin ang="5400000"/>
              </a:gra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011" y="5250548"/>
            <a:ext cx="4064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However </a:t>
            </a:r>
            <a:r>
              <a:rPr lang="en-US" b="1" dirty="0"/>
              <a:t>in some cases this procedure was not sufficient to identify noise issues (ground loops or faulty component) and disconnected channels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3687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31835</TotalTime>
  <Words>1411</Words>
  <Application>Microsoft Macintosh PowerPoint</Application>
  <PresentationFormat>On-screen Show (4:3)</PresentationFormat>
  <Paragraphs>330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Calibri Light</vt:lpstr>
      <vt:lpstr>Courier New</vt:lpstr>
      <vt:lpstr>Mangal</vt:lpstr>
      <vt:lpstr>Wingdings</vt:lpstr>
      <vt:lpstr>Arial</vt:lpstr>
      <vt:lpstr>Office Theme</vt:lpstr>
      <vt:lpstr>GE11 SC Production Status</vt:lpstr>
      <vt:lpstr>Chamber Production Summary</vt:lpstr>
      <vt:lpstr>Chamber Production Summary</vt:lpstr>
      <vt:lpstr>Super-Chamber Production</vt:lpstr>
      <vt:lpstr>Super-Chamber Production</vt:lpstr>
      <vt:lpstr>QC6</vt:lpstr>
      <vt:lpstr>Mounting of the electronics</vt:lpstr>
      <vt:lpstr>Mounting of the electronics</vt:lpstr>
      <vt:lpstr>QC7</vt:lpstr>
      <vt:lpstr>Issues and Problems</vt:lpstr>
      <vt:lpstr>Issues and Problems</vt:lpstr>
      <vt:lpstr>Issues and Problems</vt:lpstr>
      <vt:lpstr>Issues and Problems</vt:lpstr>
      <vt:lpstr>Issues and Problems</vt:lpstr>
      <vt:lpstr>Summary: negative end-cap</vt:lpstr>
      <vt:lpstr>Summary: positive end-cap</vt:lpstr>
      <vt:lpstr>Work in progress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 Ryd</dc:creator>
  <cp:lastModifiedBy>Jeremie Alexandre Merlin</cp:lastModifiedBy>
  <cp:revision>685</cp:revision>
  <dcterms:created xsi:type="dcterms:W3CDTF">2017-07-25T08:55:25Z</dcterms:created>
  <dcterms:modified xsi:type="dcterms:W3CDTF">2020-06-10T07:09:23Z</dcterms:modified>
</cp:coreProperties>
</file>