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5" r:id="rId4"/>
  </p:sldMasterIdLst>
  <p:notesMasterIdLst>
    <p:notesMasterId r:id="rId20"/>
  </p:notesMasterIdLst>
  <p:handoutMasterIdLst>
    <p:handoutMasterId r:id="rId21"/>
  </p:handoutMasterIdLst>
  <p:sldIdLst>
    <p:sldId id="346" r:id="rId5"/>
    <p:sldId id="347" r:id="rId6"/>
    <p:sldId id="348" r:id="rId7"/>
    <p:sldId id="349" r:id="rId8"/>
    <p:sldId id="363" r:id="rId9"/>
    <p:sldId id="350" r:id="rId10"/>
    <p:sldId id="355" r:id="rId11"/>
    <p:sldId id="358" r:id="rId12"/>
    <p:sldId id="356" r:id="rId13"/>
    <p:sldId id="357" r:id="rId14"/>
    <p:sldId id="362" r:id="rId15"/>
    <p:sldId id="351" r:id="rId16"/>
    <p:sldId id="354" r:id="rId17"/>
    <p:sldId id="352" r:id="rId18"/>
    <p:sldId id="353" r:id="rId19"/>
  </p:sldIdLst>
  <p:sldSz cx="9144000" cy="6858000" type="screen4x3"/>
  <p:notesSz cx="6797675" cy="9872663"/>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ał Maciejewski" initials="MM"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51B37"/>
    <a:srgbClr val="FF3D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526" autoAdjust="0"/>
    <p:restoredTop sz="96076" autoAdjust="0"/>
  </p:normalViewPr>
  <p:slideViewPr>
    <p:cSldViewPr snapToGrid="0">
      <p:cViewPr varScale="1">
        <p:scale>
          <a:sx n="97" d="100"/>
          <a:sy n="97" d="100"/>
        </p:scale>
        <p:origin x="2352" y="184"/>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45659"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5" y="0"/>
            <a:ext cx="2945659" cy="495348"/>
          </a:xfrm>
          <a:prstGeom prst="rect">
            <a:avLst/>
          </a:prstGeom>
        </p:spPr>
        <p:txBody>
          <a:bodyPr vert="horz" lIns="91440" tIns="45720" rIns="91440" bIns="45720" rtlCol="0"/>
          <a:lstStyle>
            <a:lvl1pPr algn="r">
              <a:defRPr sz="1200"/>
            </a:lvl1pPr>
          </a:lstStyle>
          <a:p>
            <a:fld id="{901D012B-BF0C-4F37-804F-26B9670E404A}" type="datetimeFigureOut">
              <a:rPr lang="en-GB" smtClean="0"/>
              <a:t>10/06/2020</a:t>
            </a:fld>
            <a:endParaRPr lang="en-GB"/>
          </a:p>
        </p:txBody>
      </p:sp>
      <p:sp>
        <p:nvSpPr>
          <p:cNvPr id="4" name="Footer Placeholder 3"/>
          <p:cNvSpPr>
            <a:spLocks noGrp="1"/>
          </p:cNvSpPr>
          <p:nvPr>
            <p:ph type="ftr" sz="quarter" idx="2"/>
          </p:nvPr>
        </p:nvSpPr>
        <p:spPr>
          <a:xfrm>
            <a:off x="2" y="9377319"/>
            <a:ext cx="2945659" cy="49534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5" y="9377319"/>
            <a:ext cx="2945659" cy="495347"/>
          </a:xfrm>
          <a:prstGeom prst="rect">
            <a:avLst/>
          </a:prstGeom>
        </p:spPr>
        <p:txBody>
          <a:bodyPr vert="horz" lIns="91440" tIns="45720" rIns="91440" bIns="45720" rtlCol="0" anchor="b"/>
          <a:lstStyle>
            <a:lvl1pPr algn="r">
              <a:defRPr sz="1200"/>
            </a:lvl1pPr>
          </a:lstStyle>
          <a:p>
            <a:fld id="{B0C95817-2FCD-4F5A-8B14-4F6B69ACA0D7}" type="slidenum">
              <a:rPr lang="en-GB" smtClean="0"/>
              <a:t>‹#›</a:t>
            </a:fld>
            <a:endParaRPr lang="en-GB"/>
          </a:p>
        </p:txBody>
      </p:sp>
    </p:spTree>
    <p:extLst>
      <p:ext uri="{BB962C8B-B14F-4D97-AF65-F5344CB8AC3E}">
        <p14:creationId xmlns:p14="http://schemas.microsoft.com/office/powerpoint/2010/main" val="18202784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2" y="0"/>
            <a:ext cx="2945659" cy="495348"/>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50445" y="0"/>
            <a:ext cx="2945659" cy="495348"/>
          </a:xfrm>
          <a:prstGeom prst="rect">
            <a:avLst/>
          </a:prstGeom>
        </p:spPr>
        <p:txBody>
          <a:bodyPr vert="horz" lIns="91440" tIns="45720" rIns="91440" bIns="45720" rtlCol="0"/>
          <a:lstStyle>
            <a:lvl1pPr algn="r">
              <a:defRPr sz="1200"/>
            </a:lvl1pPr>
          </a:lstStyle>
          <a:p>
            <a:fld id="{A99C2151-9297-43A2-9253-6E824DD48D89}" type="datetimeFigureOut">
              <a:rPr lang="pl-PL" smtClean="0"/>
              <a:t>10.06.2020</a:t>
            </a:fld>
            <a:endParaRPr lang="pl-PL"/>
          </a:p>
        </p:txBody>
      </p:sp>
      <p:sp>
        <p:nvSpPr>
          <p:cNvPr id="4" name="Symbol zastępczy obrazu slajdu 3"/>
          <p:cNvSpPr>
            <a:spLocks noGrp="1" noRot="1" noChangeAspect="1"/>
          </p:cNvSpPr>
          <p:nvPr>
            <p:ph type="sldImg" idx="2"/>
          </p:nvPr>
        </p:nvSpPr>
        <p:spPr>
          <a:xfrm>
            <a:off x="1177925" y="1235075"/>
            <a:ext cx="4441825" cy="3330575"/>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79768" y="4751220"/>
            <a:ext cx="5438140" cy="3887361"/>
          </a:xfrm>
          <a:prstGeom prst="rect">
            <a:avLst/>
          </a:prstGeom>
        </p:spPr>
        <p:txBody>
          <a:bodyPr vert="horz" lIns="91440" tIns="45720" rIns="91440" bIns="45720" rtlCol="0"/>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6" name="Symbol zastępczy stopki 5"/>
          <p:cNvSpPr>
            <a:spLocks noGrp="1"/>
          </p:cNvSpPr>
          <p:nvPr>
            <p:ph type="ftr" sz="quarter" idx="4"/>
          </p:nvPr>
        </p:nvSpPr>
        <p:spPr>
          <a:xfrm>
            <a:off x="2" y="9377319"/>
            <a:ext cx="2945659" cy="495347"/>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50445" y="9377319"/>
            <a:ext cx="2945659" cy="495347"/>
          </a:xfrm>
          <a:prstGeom prst="rect">
            <a:avLst/>
          </a:prstGeom>
        </p:spPr>
        <p:txBody>
          <a:bodyPr vert="horz" lIns="91440" tIns="45720" rIns="91440" bIns="45720" rtlCol="0" anchor="b"/>
          <a:lstStyle>
            <a:lvl1pPr algn="r">
              <a:defRPr sz="1200"/>
            </a:lvl1pPr>
          </a:lstStyle>
          <a:p>
            <a:fld id="{18ED1AAC-F55D-4054-8591-620842FBD7BA}" type="slidenum">
              <a:rPr lang="pl-PL" smtClean="0"/>
              <a:t>‹#›</a:t>
            </a:fld>
            <a:endParaRPr lang="pl-PL"/>
          </a:p>
        </p:txBody>
      </p:sp>
    </p:spTree>
    <p:extLst>
      <p:ext uri="{BB962C8B-B14F-4D97-AF65-F5344CB8AC3E}">
        <p14:creationId xmlns:p14="http://schemas.microsoft.com/office/powerpoint/2010/main" val="20829661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8ED1AAC-F55D-4054-8591-620842FBD7BA}" type="slidenum">
              <a:rPr lang="pl-PL" smtClean="0"/>
              <a:t>1</a:t>
            </a:fld>
            <a:endParaRPr lang="pl-PL"/>
          </a:p>
        </p:txBody>
      </p:sp>
    </p:spTree>
    <p:extLst>
      <p:ext uri="{BB962C8B-B14F-4D97-AF65-F5344CB8AC3E}">
        <p14:creationId xmlns:p14="http://schemas.microsoft.com/office/powerpoint/2010/main" val="6311833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8ED1AAC-F55D-4054-8591-620842FBD7BA}" type="slidenum">
              <a:rPr lang="pl-PL" smtClean="0"/>
              <a:t>10</a:t>
            </a:fld>
            <a:endParaRPr lang="pl-PL"/>
          </a:p>
        </p:txBody>
      </p:sp>
    </p:spTree>
    <p:extLst>
      <p:ext uri="{BB962C8B-B14F-4D97-AF65-F5344CB8AC3E}">
        <p14:creationId xmlns:p14="http://schemas.microsoft.com/office/powerpoint/2010/main" val="15738640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8ED1AAC-F55D-4054-8591-620842FBD7BA}" type="slidenum">
              <a:rPr lang="pl-PL" smtClean="0"/>
              <a:t>11</a:t>
            </a:fld>
            <a:endParaRPr lang="pl-PL"/>
          </a:p>
        </p:txBody>
      </p:sp>
    </p:spTree>
    <p:extLst>
      <p:ext uri="{BB962C8B-B14F-4D97-AF65-F5344CB8AC3E}">
        <p14:creationId xmlns:p14="http://schemas.microsoft.com/office/powerpoint/2010/main" val="40358237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8ED1AAC-F55D-4054-8591-620842FBD7BA}" type="slidenum">
              <a:rPr lang="pl-PL" smtClean="0"/>
              <a:t>12</a:t>
            </a:fld>
            <a:endParaRPr lang="pl-PL"/>
          </a:p>
        </p:txBody>
      </p:sp>
    </p:spTree>
    <p:extLst>
      <p:ext uri="{BB962C8B-B14F-4D97-AF65-F5344CB8AC3E}">
        <p14:creationId xmlns:p14="http://schemas.microsoft.com/office/powerpoint/2010/main" val="28589230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8ED1AAC-F55D-4054-8591-620842FBD7BA}" type="slidenum">
              <a:rPr lang="pl-PL" smtClean="0"/>
              <a:t>13</a:t>
            </a:fld>
            <a:endParaRPr lang="pl-PL"/>
          </a:p>
        </p:txBody>
      </p:sp>
    </p:spTree>
    <p:extLst>
      <p:ext uri="{BB962C8B-B14F-4D97-AF65-F5344CB8AC3E}">
        <p14:creationId xmlns:p14="http://schemas.microsoft.com/office/powerpoint/2010/main" val="2968137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8ED1AAC-F55D-4054-8591-620842FBD7BA}" type="slidenum">
              <a:rPr lang="pl-PL" smtClean="0"/>
              <a:t>14</a:t>
            </a:fld>
            <a:endParaRPr lang="pl-PL"/>
          </a:p>
        </p:txBody>
      </p:sp>
    </p:spTree>
    <p:extLst>
      <p:ext uri="{BB962C8B-B14F-4D97-AF65-F5344CB8AC3E}">
        <p14:creationId xmlns:p14="http://schemas.microsoft.com/office/powerpoint/2010/main" val="28068859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8ED1AAC-F55D-4054-8591-620842FBD7BA}" type="slidenum">
              <a:rPr lang="pl-PL" smtClean="0"/>
              <a:t>15</a:t>
            </a:fld>
            <a:endParaRPr lang="pl-PL"/>
          </a:p>
        </p:txBody>
      </p:sp>
    </p:spTree>
    <p:extLst>
      <p:ext uri="{BB962C8B-B14F-4D97-AF65-F5344CB8AC3E}">
        <p14:creationId xmlns:p14="http://schemas.microsoft.com/office/powerpoint/2010/main" val="37652269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8ED1AAC-F55D-4054-8591-620842FBD7BA}" type="slidenum">
              <a:rPr lang="pl-PL" smtClean="0"/>
              <a:t>2</a:t>
            </a:fld>
            <a:endParaRPr lang="pl-PL"/>
          </a:p>
        </p:txBody>
      </p:sp>
    </p:spTree>
    <p:extLst>
      <p:ext uri="{BB962C8B-B14F-4D97-AF65-F5344CB8AC3E}">
        <p14:creationId xmlns:p14="http://schemas.microsoft.com/office/powerpoint/2010/main" val="36209004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8ED1AAC-F55D-4054-8591-620842FBD7BA}" type="slidenum">
              <a:rPr lang="pl-PL" smtClean="0"/>
              <a:t>3</a:t>
            </a:fld>
            <a:endParaRPr lang="pl-PL"/>
          </a:p>
        </p:txBody>
      </p:sp>
    </p:spTree>
    <p:extLst>
      <p:ext uri="{BB962C8B-B14F-4D97-AF65-F5344CB8AC3E}">
        <p14:creationId xmlns:p14="http://schemas.microsoft.com/office/powerpoint/2010/main" val="34801434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8ED1AAC-F55D-4054-8591-620842FBD7BA}" type="slidenum">
              <a:rPr lang="pl-PL" smtClean="0"/>
              <a:t>4</a:t>
            </a:fld>
            <a:endParaRPr lang="pl-PL"/>
          </a:p>
        </p:txBody>
      </p:sp>
    </p:spTree>
    <p:extLst>
      <p:ext uri="{BB962C8B-B14F-4D97-AF65-F5344CB8AC3E}">
        <p14:creationId xmlns:p14="http://schemas.microsoft.com/office/powerpoint/2010/main" val="26949105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8ED1AAC-F55D-4054-8591-620842FBD7BA}" type="slidenum">
              <a:rPr lang="pl-PL" smtClean="0"/>
              <a:t>5</a:t>
            </a:fld>
            <a:endParaRPr lang="pl-PL"/>
          </a:p>
        </p:txBody>
      </p:sp>
    </p:spTree>
    <p:extLst>
      <p:ext uri="{BB962C8B-B14F-4D97-AF65-F5344CB8AC3E}">
        <p14:creationId xmlns:p14="http://schemas.microsoft.com/office/powerpoint/2010/main" val="3962805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8ED1AAC-F55D-4054-8591-620842FBD7BA}" type="slidenum">
              <a:rPr lang="pl-PL" smtClean="0"/>
              <a:t>6</a:t>
            </a:fld>
            <a:endParaRPr lang="pl-PL"/>
          </a:p>
        </p:txBody>
      </p:sp>
    </p:spTree>
    <p:extLst>
      <p:ext uri="{BB962C8B-B14F-4D97-AF65-F5344CB8AC3E}">
        <p14:creationId xmlns:p14="http://schemas.microsoft.com/office/powerpoint/2010/main" val="13725657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8ED1AAC-F55D-4054-8591-620842FBD7BA}" type="slidenum">
              <a:rPr lang="pl-PL" smtClean="0"/>
              <a:t>7</a:t>
            </a:fld>
            <a:endParaRPr lang="pl-PL"/>
          </a:p>
        </p:txBody>
      </p:sp>
    </p:spTree>
    <p:extLst>
      <p:ext uri="{BB962C8B-B14F-4D97-AF65-F5344CB8AC3E}">
        <p14:creationId xmlns:p14="http://schemas.microsoft.com/office/powerpoint/2010/main" val="3618236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8ED1AAC-F55D-4054-8591-620842FBD7BA}" type="slidenum">
              <a:rPr lang="pl-PL" smtClean="0"/>
              <a:t>8</a:t>
            </a:fld>
            <a:endParaRPr lang="pl-PL"/>
          </a:p>
        </p:txBody>
      </p:sp>
    </p:spTree>
    <p:extLst>
      <p:ext uri="{BB962C8B-B14F-4D97-AF65-F5344CB8AC3E}">
        <p14:creationId xmlns:p14="http://schemas.microsoft.com/office/powerpoint/2010/main" val="5396001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8ED1AAC-F55D-4054-8591-620842FBD7BA}" type="slidenum">
              <a:rPr lang="pl-PL" smtClean="0"/>
              <a:t>9</a:t>
            </a:fld>
            <a:endParaRPr lang="pl-PL"/>
          </a:p>
        </p:txBody>
      </p:sp>
    </p:spTree>
    <p:extLst>
      <p:ext uri="{BB962C8B-B14F-4D97-AF65-F5344CB8AC3E}">
        <p14:creationId xmlns:p14="http://schemas.microsoft.com/office/powerpoint/2010/main" val="21161175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9355" y="1770399"/>
            <a:ext cx="2520000" cy="3326232"/>
          </a:xfrm>
          <a:prstGeom prst="rect">
            <a:avLst/>
          </a:prstGeom>
        </p:spPr>
      </p:pic>
    </p:spTree>
    <p:extLst>
      <p:ext uri="{BB962C8B-B14F-4D97-AF65-F5344CB8AC3E}">
        <p14:creationId xmlns:p14="http://schemas.microsoft.com/office/powerpoint/2010/main" val="1896242997"/>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85"/>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DB8E33-51E6-48E3-AAE9-7E3D09940240}" type="datetime1">
              <a:rPr lang="pl-PL" smtClean="0"/>
              <a:t>10.06.2020</a:t>
            </a:fld>
            <a:endParaRPr lang="pl-PL"/>
          </a:p>
        </p:txBody>
      </p:sp>
      <p:sp>
        <p:nvSpPr>
          <p:cNvPr id="6" name="Footer Placeholder 2"/>
          <p:cNvSpPr>
            <a:spLocks noGrp="1"/>
          </p:cNvSpPr>
          <p:nvPr>
            <p:ph type="ftr" sz="quarter" idx="3"/>
          </p:nvPr>
        </p:nvSpPr>
        <p:spPr>
          <a:xfrm>
            <a:off x="5182756" y="6356358"/>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Workshop On Modelling, Simulation and Control of Complex Physical Systems</a:t>
            </a:r>
            <a:endParaRPr lang="pl-PL"/>
          </a:p>
        </p:txBody>
      </p:sp>
      <p:sp>
        <p:nvSpPr>
          <p:cNvPr id="7" name="Slide Number Placeholder 3"/>
          <p:cNvSpPr>
            <a:spLocks noGrp="1"/>
          </p:cNvSpPr>
          <p:nvPr>
            <p:ph type="sldNum" sz="quarter" idx="4"/>
          </p:nvPr>
        </p:nvSpPr>
        <p:spPr>
          <a:xfrm>
            <a:off x="8185377" y="6356358"/>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26C776-1255-40B4-80EB-8A48E77F1A06}" type="slidenum">
              <a:rPr lang="pl-PL" smtClean="0"/>
              <a:t>‹#›</a:t>
            </a:fld>
            <a:endParaRPr lang="pl-PL"/>
          </a:p>
        </p:txBody>
      </p:sp>
    </p:spTree>
    <p:extLst>
      <p:ext uri="{BB962C8B-B14F-4D97-AF65-F5344CB8AC3E}">
        <p14:creationId xmlns:p14="http://schemas.microsoft.com/office/powerpoint/2010/main" val="22824574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35"/>
            <a:ext cx="3200400" cy="730251"/>
          </a:xfrm>
        </p:spPr>
        <p:txBody>
          <a:bodyPr tIns="0" bIns="0" anchor="t"/>
          <a:lstStyle>
            <a:lvl1pPr algn="l">
              <a:buNone/>
              <a:defRPr sz="1800" b="1">
                <a:solidFill>
                  <a:schemeClr val="tx1"/>
                </a:solidFill>
              </a:defRPr>
            </a:lvl1pPr>
          </a:lstStyle>
          <a:p>
            <a:r>
              <a:rPr kumimoji="0" lang="pl-PL"/>
              <a:t>Kliknij, aby edytować styl</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pl-PL"/>
              <a:t>Kliknij, aby edytować style wzorca tekstu</a:t>
            </a:r>
          </a:p>
        </p:txBody>
      </p:sp>
      <p:sp>
        <p:nvSpPr>
          <p:cNvPr id="4" name="Espace réservé du contenu 3"/>
          <p:cNvSpPr>
            <a:spLocks noGrp="1"/>
          </p:cNvSpPr>
          <p:nvPr>
            <p:ph sz="half" idx="1"/>
          </p:nvPr>
        </p:nvSpPr>
        <p:spPr>
          <a:xfrm>
            <a:off x="457200" y="1981200"/>
            <a:ext cx="7086600" cy="3683000"/>
          </a:xfrm>
        </p:spPr>
        <p:txBody>
          <a:bodyPr/>
          <a:lstStyle>
            <a:lvl1pPr>
              <a:defRPr sz="2800"/>
            </a:lvl1pPr>
            <a:lvl2pPr>
              <a:defRPr sz="2400"/>
            </a:lvl2pPr>
            <a:lvl3pPr>
              <a:defRPr sz="2200"/>
            </a:lvl3pPr>
            <a:lvl4pPr>
              <a:defRPr sz="2000"/>
            </a:lvl4pPr>
            <a:lvl5pPr>
              <a:defRPr sz="2000"/>
            </a:lvl5pPr>
          </a:lstStyle>
          <a:p>
            <a:pPr lvl="0" eaLnBrk="1" latinLnBrk="0" hangingPunct="1"/>
            <a:r>
              <a:rPr lang="pl-PL"/>
              <a:t>Kliknij, aby edytować style wzorca tekstu</a:t>
            </a:r>
          </a:p>
          <a:p>
            <a:pPr lvl="1" eaLnBrk="1" latinLnBrk="0" hangingPunct="1"/>
            <a:r>
              <a:rPr lang="pl-PL"/>
              <a:t>Drugi poziom</a:t>
            </a:r>
          </a:p>
          <a:p>
            <a:pPr lvl="2" eaLnBrk="1" latinLnBrk="0" hangingPunct="1"/>
            <a:r>
              <a:rPr lang="pl-PL"/>
              <a:t>Trzeci poziom</a:t>
            </a:r>
          </a:p>
          <a:p>
            <a:pPr lvl="3" eaLnBrk="1" latinLnBrk="0" hangingPunct="1"/>
            <a:r>
              <a:rPr lang="pl-PL"/>
              <a:t>Czwarty poziom</a:t>
            </a:r>
          </a:p>
          <a:p>
            <a:pPr lvl="4" eaLnBrk="1" latinLnBrk="0" hangingPunct="1"/>
            <a:r>
              <a:rPr lang="pl-PL"/>
              <a:t>Piąty poziom</a:t>
            </a:r>
            <a:endParaRPr kumimoji="0" lang="en-US"/>
          </a:p>
        </p:txBody>
      </p:sp>
      <p:sp>
        <p:nvSpPr>
          <p:cNvPr id="8" name="Date Placeholder 1"/>
          <p:cNvSpPr>
            <a:spLocks noGrp="1"/>
          </p:cNvSpPr>
          <p:nvPr>
            <p:ph type="dt" sz="half" idx="10"/>
          </p:nvPr>
        </p:nvSpPr>
        <p:spPr>
          <a:xfrm>
            <a:off x="2969335" y="6362385"/>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8B2F05-7D6A-4168-8393-009C5CFDB1FB}" type="datetime1">
              <a:rPr lang="pl-PL" smtClean="0"/>
              <a:t>10.06.2020</a:t>
            </a:fld>
            <a:endParaRPr lang="pl-PL"/>
          </a:p>
        </p:txBody>
      </p:sp>
      <p:sp>
        <p:nvSpPr>
          <p:cNvPr id="9" name="Footer Placeholder 2"/>
          <p:cNvSpPr>
            <a:spLocks noGrp="1"/>
          </p:cNvSpPr>
          <p:nvPr>
            <p:ph type="ftr" sz="quarter" idx="3"/>
          </p:nvPr>
        </p:nvSpPr>
        <p:spPr>
          <a:xfrm>
            <a:off x="5182756" y="6356358"/>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Workshop On Modelling, Simulation and Control of Complex Physical Systems</a:t>
            </a:r>
            <a:endParaRPr lang="pl-PL"/>
          </a:p>
        </p:txBody>
      </p:sp>
      <p:sp>
        <p:nvSpPr>
          <p:cNvPr id="10" name="Slide Number Placeholder 3"/>
          <p:cNvSpPr>
            <a:spLocks noGrp="1"/>
          </p:cNvSpPr>
          <p:nvPr>
            <p:ph type="sldNum" sz="quarter" idx="4"/>
          </p:nvPr>
        </p:nvSpPr>
        <p:spPr>
          <a:xfrm>
            <a:off x="8185377" y="6356358"/>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26C776-1255-40B4-80EB-8A48E77F1A06}" type="slidenum">
              <a:rPr lang="pl-PL" smtClean="0"/>
              <a:t>‹#›</a:t>
            </a:fld>
            <a:endParaRPr lang="pl-PL"/>
          </a:p>
        </p:txBody>
      </p:sp>
    </p:spTree>
    <p:extLst>
      <p:ext uri="{BB962C8B-B14F-4D97-AF65-F5344CB8AC3E}">
        <p14:creationId xmlns:p14="http://schemas.microsoft.com/office/powerpoint/2010/main" val="15371874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pl-PL"/>
              <a:t>Kliknij, aby edytować styl</a:t>
            </a:r>
            <a:endParaRPr kumimoji="0" lang="en-US"/>
          </a:p>
        </p:txBody>
      </p:sp>
      <p:sp>
        <p:nvSpPr>
          <p:cNvPr id="3" name="Espace réservé pour une image  2"/>
          <p:cNvSpPr>
            <a:spLocks noGrp="1"/>
          </p:cNvSpPr>
          <p:nvPr>
            <p:ph type="pic" idx="1"/>
          </p:nvPr>
        </p:nvSpPr>
        <p:spPr>
          <a:xfrm>
            <a:off x="558799" y="802204"/>
            <a:ext cx="4759514" cy="4759515"/>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pl-PL"/>
              <a:t>Kliknij ikonę, aby dodać obraz</a:t>
            </a:r>
            <a:endParaRPr kumimoji="0" lang="en-US" dirty="0"/>
          </a:p>
        </p:txBody>
      </p:sp>
      <p:sp>
        <p:nvSpPr>
          <p:cNvPr id="4" name="Espace réservé du texte 3"/>
          <p:cNvSpPr>
            <a:spLocks noGrp="1"/>
          </p:cNvSpPr>
          <p:nvPr>
            <p:ph type="body" sz="half" idx="2"/>
          </p:nvPr>
        </p:nvSpPr>
        <p:spPr>
          <a:xfrm>
            <a:off x="5556735" y="2998772"/>
            <a:ext cx="3053866" cy="2663483"/>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pl-PL"/>
              <a:t>Kliknij, aby edytować style wzorca tekstu</a:t>
            </a:r>
          </a:p>
        </p:txBody>
      </p:sp>
      <p:sp>
        <p:nvSpPr>
          <p:cNvPr id="8" name="Date Placeholder 1"/>
          <p:cNvSpPr>
            <a:spLocks noGrp="1"/>
          </p:cNvSpPr>
          <p:nvPr>
            <p:ph type="dt" sz="half" idx="10"/>
          </p:nvPr>
        </p:nvSpPr>
        <p:spPr>
          <a:xfrm>
            <a:off x="2969335" y="6362385"/>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9377A7-4D01-42FA-A4B9-2E45C27A8A8A}" type="datetime1">
              <a:rPr lang="pl-PL" smtClean="0"/>
              <a:t>10.06.2020</a:t>
            </a:fld>
            <a:endParaRPr lang="pl-PL"/>
          </a:p>
        </p:txBody>
      </p:sp>
      <p:sp>
        <p:nvSpPr>
          <p:cNvPr id="9" name="Footer Placeholder 2"/>
          <p:cNvSpPr>
            <a:spLocks noGrp="1"/>
          </p:cNvSpPr>
          <p:nvPr>
            <p:ph type="ftr" sz="quarter" idx="3"/>
          </p:nvPr>
        </p:nvSpPr>
        <p:spPr>
          <a:xfrm>
            <a:off x="5182756" y="6356358"/>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Workshop On Modelling, Simulation and Control of Complex Physical Systems</a:t>
            </a:r>
            <a:endParaRPr lang="pl-PL"/>
          </a:p>
        </p:txBody>
      </p:sp>
      <p:sp>
        <p:nvSpPr>
          <p:cNvPr id="10" name="Slide Number Placeholder 3"/>
          <p:cNvSpPr>
            <a:spLocks noGrp="1"/>
          </p:cNvSpPr>
          <p:nvPr>
            <p:ph type="sldNum" sz="quarter" idx="4"/>
          </p:nvPr>
        </p:nvSpPr>
        <p:spPr>
          <a:xfrm>
            <a:off x="8185377" y="6356358"/>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26C776-1255-40B4-80EB-8A48E77F1A06}" type="slidenum">
              <a:rPr lang="pl-PL" smtClean="0"/>
              <a:t>‹#›</a:t>
            </a:fld>
            <a:endParaRPr lang="pl-PL"/>
          </a:p>
        </p:txBody>
      </p:sp>
    </p:spTree>
    <p:extLst>
      <p:ext uri="{BB962C8B-B14F-4D97-AF65-F5344CB8AC3E}">
        <p14:creationId xmlns:p14="http://schemas.microsoft.com/office/powerpoint/2010/main" val="24491244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23503" y="2444453"/>
            <a:ext cx="1445223" cy="1956055"/>
          </a:xfrm>
          <a:prstGeom prst="rect">
            <a:avLst/>
          </a:prstGeom>
        </p:spPr>
      </p:pic>
    </p:spTree>
    <p:extLst>
      <p:ext uri="{BB962C8B-B14F-4D97-AF65-F5344CB8AC3E}">
        <p14:creationId xmlns:p14="http://schemas.microsoft.com/office/powerpoint/2010/main" val="3193246784"/>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91697" y="2444453"/>
            <a:ext cx="1577029" cy="1956055"/>
          </a:xfrm>
          <a:prstGeom prst="rect">
            <a:avLst/>
          </a:prstGeom>
        </p:spPr>
      </p:pic>
    </p:spTree>
    <p:extLst>
      <p:ext uri="{BB962C8B-B14F-4D97-AF65-F5344CB8AC3E}">
        <p14:creationId xmlns:p14="http://schemas.microsoft.com/office/powerpoint/2010/main" val="748752514"/>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12000" y="1753867"/>
            <a:ext cx="2520000" cy="3360000"/>
          </a:xfrm>
          <a:prstGeom prst="rect">
            <a:avLst/>
          </a:prstGeom>
        </p:spPr>
      </p:pic>
    </p:spTree>
    <p:extLst>
      <p:ext uri="{BB962C8B-B14F-4D97-AF65-F5344CB8AC3E}">
        <p14:creationId xmlns:p14="http://schemas.microsoft.com/office/powerpoint/2010/main" val="1760783533"/>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9442" y="2406826"/>
            <a:ext cx="1221946" cy="2047788"/>
          </a:xfrm>
          <a:prstGeom prst="rect">
            <a:avLst/>
          </a:prstGeom>
        </p:spPr>
      </p:pic>
    </p:spTree>
    <p:extLst>
      <p:ext uri="{BB962C8B-B14F-4D97-AF65-F5344CB8AC3E}">
        <p14:creationId xmlns:p14="http://schemas.microsoft.com/office/powerpoint/2010/main" val="1304043671"/>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1" y="2444822"/>
            <a:ext cx="8226854" cy="940443"/>
          </a:xfrm>
        </p:spPr>
        <p:txBody>
          <a:bodyPr/>
          <a:lstStyle>
            <a:lvl1pPr algn="l">
              <a:defRPr/>
            </a:lvl1pPr>
          </a:lstStyle>
          <a:p>
            <a:r>
              <a:rPr kumimoji="0" lang="pl-PL"/>
              <a:t>Kliknij, aby edytować styl</a:t>
            </a:r>
            <a:endParaRPr kumimoji="0" lang="en-US"/>
          </a:p>
        </p:txBody>
      </p:sp>
      <p:sp>
        <p:nvSpPr>
          <p:cNvPr id="7" name="Date Placeholder 1"/>
          <p:cNvSpPr>
            <a:spLocks noGrp="1"/>
          </p:cNvSpPr>
          <p:nvPr>
            <p:ph type="dt" sz="half" idx="2"/>
          </p:nvPr>
        </p:nvSpPr>
        <p:spPr>
          <a:xfrm>
            <a:off x="2969335" y="6362385"/>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52B248-BD92-4797-A0C0-ED2FDB622480}" type="datetime1">
              <a:rPr lang="pl-PL" smtClean="0"/>
              <a:t>10.06.2020</a:t>
            </a:fld>
            <a:endParaRPr lang="pl-PL"/>
          </a:p>
        </p:txBody>
      </p:sp>
      <p:sp>
        <p:nvSpPr>
          <p:cNvPr id="8" name="Footer Placeholder 2"/>
          <p:cNvSpPr>
            <a:spLocks noGrp="1"/>
          </p:cNvSpPr>
          <p:nvPr>
            <p:ph type="ftr" sz="quarter" idx="3"/>
          </p:nvPr>
        </p:nvSpPr>
        <p:spPr>
          <a:xfrm>
            <a:off x="5182756" y="6356358"/>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Workshop On Modelling, Simulation and Control of Complex Physical Systems</a:t>
            </a:r>
            <a:endParaRPr lang="pl-PL"/>
          </a:p>
        </p:txBody>
      </p:sp>
      <p:sp>
        <p:nvSpPr>
          <p:cNvPr id="9" name="Slide Number Placeholder 3"/>
          <p:cNvSpPr>
            <a:spLocks noGrp="1"/>
          </p:cNvSpPr>
          <p:nvPr>
            <p:ph type="sldNum" sz="quarter" idx="4"/>
          </p:nvPr>
        </p:nvSpPr>
        <p:spPr>
          <a:xfrm>
            <a:off x="8185377" y="6356358"/>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26C776-1255-40B4-80EB-8A48E77F1A06}" type="slidenum">
              <a:rPr lang="pl-PL" smtClean="0"/>
              <a:t>‹#›</a:t>
            </a:fld>
            <a:endParaRPr lang="pl-PL"/>
          </a:p>
        </p:txBody>
      </p:sp>
      <p:sp>
        <p:nvSpPr>
          <p:cNvPr id="10" name="Titre 1"/>
          <p:cNvSpPr txBox="1">
            <a:spLocks/>
          </p:cNvSpPr>
          <p:nvPr/>
        </p:nvSpPr>
        <p:spPr>
          <a:xfrm>
            <a:off x="457202" y="1972061"/>
            <a:ext cx="4236081" cy="471352"/>
          </a:xfrm>
          <a:prstGeom prst="rect">
            <a:avLst/>
          </a:prstGeom>
        </p:spPr>
        <p:txBody>
          <a:bodyPr vert="horz" lIns="45720" tIns="0" rIns="45720" bIns="0" anchor="t">
            <a:normAutofit/>
          </a:bodyPr>
          <a:lstStyle>
            <a:lvl1pPr algn="l" rtl="0" eaLnBrk="1" latinLnBrk="0" hangingPunct="1">
              <a:spcBef>
                <a:spcPct val="0"/>
              </a:spcBef>
              <a:buNone/>
              <a:defRPr kumimoji="0" sz="1800" b="1" kern="1200">
                <a:solidFill>
                  <a:schemeClr val="tx1"/>
                </a:solidFill>
                <a:latin typeface="+mj-lt"/>
                <a:ea typeface="+mj-ea"/>
                <a:cs typeface="+mj-cs"/>
              </a:defRPr>
            </a:lvl1pPr>
          </a:lstStyle>
          <a:p>
            <a:r>
              <a:rPr lang="fr-CH" sz="1800" dirty="0"/>
              <a:t>Click to edit Master title style</a:t>
            </a:r>
            <a:endParaRPr lang="en-US" sz="1800" dirty="0"/>
          </a:p>
        </p:txBody>
      </p:sp>
      <p:sp>
        <p:nvSpPr>
          <p:cNvPr id="11" name="Espace réservé du texte 2"/>
          <p:cNvSpPr>
            <a:spLocks noGrp="1"/>
          </p:cNvSpPr>
          <p:nvPr>
            <p:ph type="body" idx="10"/>
          </p:nvPr>
        </p:nvSpPr>
        <p:spPr>
          <a:xfrm>
            <a:off x="457200" y="3391130"/>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pl-PL"/>
              <a:t>Kliknij, aby edytować style wzorca tekstu</a:t>
            </a:r>
          </a:p>
        </p:txBody>
      </p:sp>
    </p:spTree>
    <p:extLst>
      <p:ext uri="{BB962C8B-B14F-4D97-AF65-F5344CB8AC3E}">
        <p14:creationId xmlns:p14="http://schemas.microsoft.com/office/powerpoint/2010/main" val="3955564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1" y="2444822"/>
            <a:ext cx="8226854" cy="940443"/>
          </a:xfrm>
        </p:spPr>
        <p:txBody>
          <a:bodyPr/>
          <a:lstStyle>
            <a:lvl1pPr algn="l">
              <a:defRPr/>
            </a:lvl1pPr>
          </a:lstStyle>
          <a:p>
            <a:r>
              <a:rPr kumimoji="0" lang="pl-PL"/>
              <a:t>Kliknij, aby edytować styl</a:t>
            </a:r>
            <a:endParaRPr kumimoji="0" lang="en-US"/>
          </a:p>
        </p:txBody>
      </p:sp>
      <p:sp>
        <p:nvSpPr>
          <p:cNvPr id="10" name="Titre 1"/>
          <p:cNvSpPr txBox="1">
            <a:spLocks/>
          </p:cNvSpPr>
          <p:nvPr/>
        </p:nvSpPr>
        <p:spPr>
          <a:xfrm>
            <a:off x="457202" y="1972061"/>
            <a:ext cx="4236081" cy="471352"/>
          </a:xfrm>
          <a:prstGeom prst="rect">
            <a:avLst/>
          </a:prstGeom>
        </p:spPr>
        <p:txBody>
          <a:bodyPr vert="horz" lIns="45720" tIns="0" rIns="45720" bIns="0" anchor="t">
            <a:normAutofit/>
          </a:bodyPr>
          <a:lstStyle>
            <a:lvl1pPr algn="l" rtl="0" eaLnBrk="1" latinLnBrk="0" hangingPunct="1">
              <a:spcBef>
                <a:spcPct val="0"/>
              </a:spcBef>
              <a:buNone/>
              <a:defRPr kumimoji="0" sz="1800" b="1" kern="1200">
                <a:solidFill>
                  <a:schemeClr val="tx1"/>
                </a:solidFill>
                <a:latin typeface="+mj-lt"/>
                <a:ea typeface="+mj-ea"/>
                <a:cs typeface="+mj-cs"/>
              </a:defRPr>
            </a:lvl1pPr>
          </a:lstStyle>
          <a:p>
            <a:r>
              <a:rPr lang="fr-CH" sz="1800" dirty="0"/>
              <a:t>Click to edit Master title style</a:t>
            </a:r>
            <a:endParaRPr lang="en-US" sz="1800" dirty="0"/>
          </a:p>
        </p:txBody>
      </p:sp>
      <p:sp>
        <p:nvSpPr>
          <p:cNvPr id="11" name="Espace réservé du texte 2"/>
          <p:cNvSpPr>
            <a:spLocks noGrp="1"/>
          </p:cNvSpPr>
          <p:nvPr>
            <p:ph type="body" idx="10"/>
          </p:nvPr>
        </p:nvSpPr>
        <p:spPr>
          <a:xfrm>
            <a:off x="457200" y="3391130"/>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pl-PL"/>
              <a:t>Kliknij, aby edytować style wzorca tekstu</a:t>
            </a:r>
          </a:p>
        </p:txBody>
      </p:sp>
    </p:spTree>
    <p:extLst>
      <p:ext uri="{BB962C8B-B14F-4D97-AF65-F5344CB8AC3E}">
        <p14:creationId xmlns:p14="http://schemas.microsoft.com/office/powerpoint/2010/main" val="27411933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pl-PL"/>
              <a:t>Kliknij, aby edytować styl</a:t>
            </a:r>
            <a:endParaRPr kumimoji="0" lang="en-US"/>
          </a:p>
        </p:txBody>
      </p:sp>
      <p:sp>
        <p:nvSpPr>
          <p:cNvPr id="3" name="Espace réservé du contenu 2"/>
          <p:cNvSpPr>
            <a:spLocks noGrp="1"/>
          </p:cNvSpPr>
          <p:nvPr>
            <p:ph idx="1"/>
          </p:nvPr>
        </p:nvSpPr>
        <p:spPr/>
        <p:txBody>
          <a:bodyPr/>
          <a:lstStyle/>
          <a:p>
            <a:pPr lvl="0" eaLnBrk="1" latinLnBrk="0" hangingPunct="1"/>
            <a:r>
              <a:rPr lang="pl-PL"/>
              <a:t>Kliknij, aby edytować style wzorca tekstu</a:t>
            </a:r>
          </a:p>
          <a:p>
            <a:pPr lvl="1" eaLnBrk="1" latinLnBrk="0" hangingPunct="1"/>
            <a:r>
              <a:rPr lang="pl-PL"/>
              <a:t>Drugi poziom</a:t>
            </a:r>
          </a:p>
          <a:p>
            <a:pPr lvl="2" eaLnBrk="1" latinLnBrk="0" hangingPunct="1"/>
            <a:r>
              <a:rPr lang="pl-PL"/>
              <a:t>Trzeci poziom</a:t>
            </a:r>
          </a:p>
          <a:p>
            <a:pPr lvl="3" eaLnBrk="1" latinLnBrk="0" hangingPunct="1"/>
            <a:r>
              <a:rPr lang="pl-PL"/>
              <a:t>Czwarty poziom</a:t>
            </a:r>
          </a:p>
          <a:p>
            <a:pPr lvl="4" eaLnBrk="1" latinLnBrk="0" hangingPunct="1"/>
            <a:r>
              <a:rPr lang="pl-PL"/>
              <a:t>Piąty poziom</a:t>
            </a:r>
            <a:endParaRPr kumimoji="0" lang="en-US" dirty="0"/>
          </a:p>
        </p:txBody>
      </p:sp>
      <p:sp>
        <p:nvSpPr>
          <p:cNvPr id="7" name="Date Placeholder 1"/>
          <p:cNvSpPr>
            <a:spLocks noGrp="1"/>
          </p:cNvSpPr>
          <p:nvPr>
            <p:ph type="dt" sz="half" idx="2"/>
          </p:nvPr>
        </p:nvSpPr>
        <p:spPr>
          <a:xfrm>
            <a:off x="2969335" y="6362385"/>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893997-4B62-4239-B016-8B22F4E5B710}" type="datetime1">
              <a:rPr lang="pl-PL" smtClean="0"/>
              <a:t>10.06.2020</a:t>
            </a:fld>
            <a:endParaRPr lang="pl-PL"/>
          </a:p>
        </p:txBody>
      </p:sp>
      <p:sp>
        <p:nvSpPr>
          <p:cNvPr id="8" name="Footer Placeholder 2"/>
          <p:cNvSpPr>
            <a:spLocks noGrp="1"/>
          </p:cNvSpPr>
          <p:nvPr>
            <p:ph type="ftr" sz="quarter" idx="3"/>
          </p:nvPr>
        </p:nvSpPr>
        <p:spPr>
          <a:xfrm>
            <a:off x="5182756" y="6356358"/>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Workshop On Modelling, Simulation and Control of Complex Physical Systems</a:t>
            </a:r>
            <a:endParaRPr lang="pl-PL"/>
          </a:p>
        </p:txBody>
      </p:sp>
      <p:sp>
        <p:nvSpPr>
          <p:cNvPr id="9" name="Slide Number Placeholder 3"/>
          <p:cNvSpPr>
            <a:spLocks noGrp="1"/>
          </p:cNvSpPr>
          <p:nvPr>
            <p:ph type="sldNum" sz="quarter" idx="4"/>
          </p:nvPr>
        </p:nvSpPr>
        <p:spPr>
          <a:xfrm>
            <a:off x="8185377" y="6356358"/>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26C776-1255-40B4-80EB-8A48E77F1A06}" type="slidenum">
              <a:rPr lang="pl-PL" smtClean="0"/>
              <a:t>‹#›</a:t>
            </a:fld>
            <a:endParaRPr lang="pl-PL"/>
          </a:p>
        </p:txBody>
      </p:sp>
    </p:spTree>
    <p:extLst>
      <p:ext uri="{BB962C8B-B14F-4D97-AF65-F5344CB8AC3E}">
        <p14:creationId xmlns:p14="http://schemas.microsoft.com/office/powerpoint/2010/main" val="17116369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9"/>
            <a:ext cx="7467600" cy="1143000"/>
          </a:xfrm>
        </p:spPr>
        <p:txBody>
          <a:bodyPr/>
          <a:lstStyle/>
          <a:p>
            <a:r>
              <a:rPr kumimoji="0" lang="pl-PL"/>
              <a:t>Kliknij, aby edytować styl</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pl-PL"/>
              <a:t>Kliknij, aby edytować style wzorca tekstu</a:t>
            </a:r>
          </a:p>
          <a:p>
            <a:pPr lvl="1" eaLnBrk="1" latinLnBrk="0" hangingPunct="1"/>
            <a:r>
              <a:rPr lang="pl-PL"/>
              <a:t>Drugi poziom</a:t>
            </a:r>
          </a:p>
          <a:p>
            <a:pPr lvl="2" eaLnBrk="1" latinLnBrk="0" hangingPunct="1"/>
            <a:r>
              <a:rPr lang="pl-PL"/>
              <a:t>Trzeci poziom</a:t>
            </a:r>
          </a:p>
          <a:p>
            <a:pPr lvl="3" eaLnBrk="1" latinLnBrk="0" hangingPunct="1"/>
            <a:r>
              <a:rPr lang="pl-PL"/>
              <a:t>Czwarty poziom</a:t>
            </a:r>
          </a:p>
          <a:p>
            <a:pPr lvl="4" eaLnBrk="1" latinLnBrk="0" hangingPunct="1"/>
            <a:r>
              <a:rPr lang="pl-PL"/>
              <a:t>Piąty poziom</a:t>
            </a:r>
            <a:endParaRPr kumimoji="0" lang="en-US"/>
          </a:p>
        </p:txBody>
      </p:sp>
      <p:sp>
        <p:nvSpPr>
          <p:cNvPr id="4" name="Espace réservé du contenu 3"/>
          <p:cNvSpPr>
            <a:spLocks noGrp="1"/>
          </p:cNvSpPr>
          <p:nvPr>
            <p:ph sz="half" idx="2"/>
          </p:nvPr>
        </p:nvSpPr>
        <p:spPr>
          <a:xfrm>
            <a:off x="4267200" y="1600207"/>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pl-PL"/>
              <a:t>Kliknij, aby edytować style wzorca tekstu</a:t>
            </a:r>
          </a:p>
          <a:p>
            <a:pPr lvl="1" eaLnBrk="1" latinLnBrk="0" hangingPunct="1"/>
            <a:r>
              <a:rPr lang="pl-PL"/>
              <a:t>Drugi poziom</a:t>
            </a:r>
          </a:p>
          <a:p>
            <a:pPr lvl="2" eaLnBrk="1" latinLnBrk="0" hangingPunct="1"/>
            <a:r>
              <a:rPr lang="pl-PL"/>
              <a:t>Trzeci poziom</a:t>
            </a:r>
          </a:p>
          <a:p>
            <a:pPr lvl="3" eaLnBrk="1" latinLnBrk="0" hangingPunct="1"/>
            <a:r>
              <a:rPr lang="pl-PL"/>
              <a:t>Czwarty poziom</a:t>
            </a:r>
          </a:p>
          <a:p>
            <a:pPr lvl="4" eaLnBrk="1" latinLnBrk="0" hangingPunct="1"/>
            <a:r>
              <a:rPr lang="pl-PL"/>
              <a:t>Piąty poziom</a:t>
            </a:r>
            <a:endParaRPr kumimoji="0" lang="en-US"/>
          </a:p>
        </p:txBody>
      </p:sp>
      <p:sp>
        <p:nvSpPr>
          <p:cNvPr id="8" name="Date Placeholder 1"/>
          <p:cNvSpPr>
            <a:spLocks noGrp="1"/>
          </p:cNvSpPr>
          <p:nvPr>
            <p:ph type="dt" sz="half" idx="10"/>
          </p:nvPr>
        </p:nvSpPr>
        <p:spPr>
          <a:xfrm>
            <a:off x="2969335" y="6362385"/>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B18D38-53D9-4A01-BEAF-ECD94C703588}" type="datetime1">
              <a:rPr lang="pl-PL" smtClean="0"/>
              <a:t>10.06.2020</a:t>
            </a:fld>
            <a:endParaRPr lang="pl-PL"/>
          </a:p>
        </p:txBody>
      </p:sp>
      <p:sp>
        <p:nvSpPr>
          <p:cNvPr id="9" name="Footer Placeholder 2"/>
          <p:cNvSpPr>
            <a:spLocks noGrp="1"/>
          </p:cNvSpPr>
          <p:nvPr>
            <p:ph type="ftr" sz="quarter" idx="3"/>
          </p:nvPr>
        </p:nvSpPr>
        <p:spPr>
          <a:xfrm>
            <a:off x="5182756" y="6356358"/>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Workshop On Modelling, Simulation and Control of Complex Physical Systems</a:t>
            </a:r>
            <a:endParaRPr lang="pl-PL"/>
          </a:p>
        </p:txBody>
      </p:sp>
      <p:sp>
        <p:nvSpPr>
          <p:cNvPr id="10" name="Slide Number Placeholder 3"/>
          <p:cNvSpPr>
            <a:spLocks noGrp="1"/>
          </p:cNvSpPr>
          <p:nvPr>
            <p:ph type="sldNum" sz="quarter" idx="4"/>
          </p:nvPr>
        </p:nvSpPr>
        <p:spPr>
          <a:xfrm>
            <a:off x="8185377" y="6356358"/>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26C776-1255-40B4-80EB-8A48E77F1A06}" type="slidenum">
              <a:rPr lang="pl-PL" smtClean="0"/>
              <a:t>‹#›</a:t>
            </a:fld>
            <a:endParaRPr lang="pl-PL"/>
          </a:p>
        </p:txBody>
      </p:sp>
    </p:spTree>
    <p:extLst>
      <p:ext uri="{BB962C8B-B14F-4D97-AF65-F5344CB8AC3E}">
        <p14:creationId xmlns:p14="http://schemas.microsoft.com/office/powerpoint/2010/main" val="19258404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9"/>
            <a:ext cx="8229600" cy="893977"/>
          </a:xfrm>
        </p:spPr>
        <p:txBody>
          <a:bodyPr anchor="ctr"/>
          <a:lstStyle>
            <a:lvl1pPr>
              <a:defRPr/>
            </a:lvl1pPr>
          </a:lstStyle>
          <a:p>
            <a:r>
              <a:rPr kumimoji="0" lang="pl-PL"/>
              <a:t>Kliknij, aby edytować styl</a:t>
            </a:r>
            <a:endParaRPr kumimoji="0" lang="en-US"/>
          </a:p>
        </p:txBody>
      </p:sp>
      <p:sp>
        <p:nvSpPr>
          <p:cNvPr id="4" name="Espace réservé du texte 3"/>
          <p:cNvSpPr>
            <a:spLocks noGrp="1"/>
          </p:cNvSpPr>
          <p:nvPr>
            <p:ph type="body" sz="half" idx="3"/>
          </p:nvPr>
        </p:nvSpPr>
        <p:spPr>
          <a:xfrm>
            <a:off x="455615" y="5101967"/>
            <a:ext cx="8231187" cy="5961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pl-PL"/>
              <a:t>Kliknij, aby edytować style wzorca tekstu</a:t>
            </a:r>
          </a:p>
        </p:txBody>
      </p:sp>
      <p:sp>
        <p:nvSpPr>
          <p:cNvPr id="5" name="Espace réservé du contenu 4"/>
          <p:cNvSpPr>
            <a:spLocks noGrp="1"/>
          </p:cNvSpPr>
          <p:nvPr>
            <p:ph sz="quarter" idx="2"/>
          </p:nvPr>
        </p:nvSpPr>
        <p:spPr>
          <a:xfrm>
            <a:off x="457200" y="1269785"/>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pl-PL"/>
              <a:t>Kliknij, aby edytować style wzorca tekstu</a:t>
            </a:r>
          </a:p>
          <a:p>
            <a:pPr lvl="1" eaLnBrk="1" latinLnBrk="0" hangingPunct="1"/>
            <a:r>
              <a:rPr lang="pl-PL"/>
              <a:t>Drugi poziom</a:t>
            </a:r>
          </a:p>
          <a:p>
            <a:pPr lvl="2" eaLnBrk="1" latinLnBrk="0" hangingPunct="1"/>
            <a:r>
              <a:rPr lang="pl-PL"/>
              <a:t>Trzeci poziom</a:t>
            </a:r>
          </a:p>
          <a:p>
            <a:pPr lvl="3" eaLnBrk="1" latinLnBrk="0" hangingPunct="1"/>
            <a:r>
              <a:rPr lang="pl-PL"/>
              <a:t>Czwarty poziom</a:t>
            </a:r>
          </a:p>
          <a:p>
            <a:pPr lvl="4" eaLnBrk="1" latinLnBrk="0" hangingPunct="1"/>
            <a:r>
              <a:rPr lang="pl-PL"/>
              <a:t>Piąty poziom</a:t>
            </a:r>
            <a:endParaRPr kumimoji="0" lang="en-US" dirty="0"/>
          </a:p>
        </p:txBody>
      </p:sp>
      <p:sp>
        <p:nvSpPr>
          <p:cNvPr id="6" name="Espace réservé du contenu 5"/>
          <p:cNvSpPr>
            <a:spLocks noGrp="1"/>
          </p:cNvSpPr>
          <p:nvPr>
            <p:ph sz="quarter" idx="4"/>
          </p:nvPr>
        </p:nvSpPr>
        <p:spPr>
          <a:xfrm>
            <a:off x="4645030" y="1269785"/>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pl-PL"/>
              <a:t>Kliknij, aby edytować style wzorca tekstu</a:t>
            </a:r>
          </a:p>
          <a:p>
            <a:pPr lvl="1" eaLnBrk="1" latinLnBrk="0" hangingPunct="1"/>
            <a:r>
              <a:rPr lang="pl-PL"/>
              <a:t>Drugi poziom</a:t>
            </a:r>
          </a:p>
          <a:p>
            <a:pPr lvl="2" eaLnBrk="1" latinLnBrk="0" hangingPunct="1"/>
            <a:r>
              <a:rPr lang="pl-PL"/>
              <a:t>Trzeci poziom</a:t>
            </a:r>
          </a:p>
          <a:p>
            <a:pPr lvl="3" eaLnBrk="1" latinLnBrk="0" hangingPunct="1"/>
            <a:r>
              <a:rPr lang="pl-PL"/>
              <a:t>Czwarty poziom</a:t>
            </a:r>
          </a:p>
          <a:p>
            <a:pPr lvl="4" eaLnBrk="1" latinLnBrk="0" hangingPunct="1"/>
            <a:r>
              <a:rPr lang="pl-PL"/>
              <a:t>Piąty poziom</a:t>
            </a:r>
            <a:endParaRPr kumimoji="0" lang="en-US"/>
          </a:p>
        </p:txBody>
      </p:sp>
      <p:sp>
        <p:nvSpPr>
          <p:cNvPr id="10" name="Date Placeholder 1"/>
          <p:cNvSpPr>
            <a:spLocks noGrp="1"/>
          </p:cNvSpPr>
          <p:nvPr>
            <p:ph type="dt" sz="half" idx="10"/>
          </p:nvPr>
        </p:nvSpPr>
        <p:spPr>
          <a:xfrm>
            <a:off x="2969335" y="6362385"/>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C07EEE-E3CE-4E29-BD14-455E712B3FDF}" type="datetime1">
              <a:rPr lang="pl-PL" smtClean="0"/>
              <a:t>10.06.2020</a:t>
            </a:fld>
            <a:endParaRPr lang="pl-PL"/>
          </a:p>
        </p:txBody>
      </p:sp>
      <p:sp>
        <p:nvSpPr>
          <p:cNvPr id="11" name="Footer Placeholder 2"/>
          <p:cNvSpPr>
            <a:spLocks noGrp="1"/>
          </p:cNvSpPr>
          <p:nvPr>
            <p:ph type="ftr" sz="quarter" idx="11"/>
          </p:nvPr>
        </p:nvSpPr>
        <p:spPr>
          <a:xfrm>
            <a:off x="5182756" y="6356358"/>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Workshop On Modelling, Simulation and Control of Complex Physical Systems</a:t>
            </a:r>
            <a:endParaRPr lang="pl-PL"/>
          </a:p>
        </p:txBody>
      </p:sp>
      <p:sp>
        <p:nvSpPr>
          <p:cNvPr id="12" name="Slide Number Placeholder 3"/>
          <p:cNvSpPr>
            <a:spLocks noGrp="1"/>
          </p:cNvSpPr>
          <p:nvPr>
            <p:ph type="sldNum" sz="quarter" idx="12"/>
          </p:nvPr>
        </p:nvSpPr>
        <p:spPr>
          <a:xfrm>
            <a:off x="8185377" y="6356358"/>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26C776-1255-40B4-80EB-8A48E77F1A06}" type="slidenum">
              <a:rPr lang="pl-PL" smtClean="0"/>
              <a:t>‹#›</a:t>
            </a:fld>
            <a:endParaRPr lang="pl-PL"/>
          </a:p>
        </p:txBody>
      </p:sp>
    </p:spTree>
    <p:extLst>
      <p:ext uri="{BB962C8B-B14F-4D97-AF65-F5344CB8AC3E}">
        <p14:creationId xmlns:p14="http://schemas.microsoft.com/office/powerpoint/2010/main" val="28196320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Image 9" descr="bande-01.eps"/>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0" y="6174154"/>
            <a:ext cx="9144000" cy="692312"/>
          </a:xfrm>
          <a:prstGeom prst="rect">
            <a:avLst/>
          </a:prstGeom>
        </p:spPr>
      </p:pic>
      <p:sp>
        <p:nvSpPr>
          <p:cNvPr id="9" name="Espace réservé du titre 8"/>
          <p:cNvSpPr>
            <a:spLocks noGrp="1"/>
          </p:cNvSpPr>
          <p:nvPr>
            <p:ph type="title"/>
          </p:nvPr>
        </p:nvSpPr>
        <p:spPr>
          <a:xfrm>
            <a:off x="457201" y="233500"/>
            <a:ext cx="8226854"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1325607"/>
            <a:ext cx="8229600" cy="4270860"/>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2" name="Date Placeholder 1"/>
          <p:cNvSpPr>
            <a:spLocks noGrp="1"/>
          </p:cNvSpPr>
          <p:nvPr>
            <p:ph type="dt" sz="half" idx="2"/>
          </p:nvPr>
        </p:nvSpPr>
        <p:spPr>
          <a:xfrm>
            <a:off x="2969335" y="6362385"/>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17D02C-0434-4C46-95AC-BABB65708E3B}" type="datetime1">
              <a:rPr lang="pl-PL" smtClean="0"/>
              <a:t>10.06.2020</a:t>
            </a:fld>
            <a:endParaRPr lang="pl-PL"/>
          </a:p>
        </p:txBody>
      </p:sp>
      <p:sp>
        <p:nvSpPr>
          <p:cNvPr id="3" name="Footer Placeholder 2"/>
          <p:cNvSpPr>
            <a:spLocks noGrp="1"/>
          </p:cNvSpPr>
          <p:nvPr>
            <p:ph type="ftr" sz="quarter" idx="3"/>
          </p:nvPr>
        </p:nvSpPr>
        <p:spPr>
          <a:xfrm>
            <a:off x="5182756" y="6356358"/>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Workshop On Modelling, Simulation and Control of Complex Physical Systems</a:t>
            </a:r>
            <a:endParaRPr lang="pl-PL"/>
          </a:p>
        </p:txBody>
      </p:sp>
      <p:sp>
        <p:nvSpPr>
          <p:cNvPr id="4" name="Slide Number Placeholder 3"/>
          <p:cNvSpPr>
            <a:spLocks noGrp="1"/>
          </p:cNvSpPr>
          <p:nvPr>
            <p:ph type="sldNum" sz="quarter" idx="4"/>
          </p:nvPr>
        </p:nvSpPr>
        <p:spPr>
          <a:xfrm>
            <a:off x="8185377" y="6356358"/>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26C776-1255-40B4-80EB-8A48E77F1A06}" type="slidenum">
              <a:rPr lang="pl-PL" smtClean="0"/>
              <a:t>‹#›</a:t>
            </a:fld>
            <a:endParaRPr lang="pl-PL"/>
          </a:p>
        </p:txBody>
      </p:sp>
      <p:pic>
        <p:nvPicPr>
          <p:cNvPr id="8" name="Image 7" descr="bande-01.eps"/>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0" y="8210217"/>
            <a:ext cx="9144000" cy="942936"/>
          </a:xfrm>
          <a:prstGeom prst="rect">
            <a:avLst/>
          </a:prstGeom>
        </p:spPr>
      </p:pic>
    </p:spTree>
    <p:extLst>
      <p:ext uri="{BB962C8B-B14F-4D97-AF65-F5344CB8AC3E}">
        <p14:creationId xmlns:p14="http://schemas.microsoft.com/office/powerpoint/2010/main" val="2594617389"/>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 id="2147483717" r:id="rId12"/>
    <p:sldLayoutId id="2147483718" r:id="rId13"/>
  </p:sldLayoutIdLst>
  <p:hf hdr="0" ft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52" indent="-457178"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11" indent="-457178"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654" indent="-342884"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247" indent="-342884"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10" indent="-342884"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699" indent="-182872"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44" indent="-182872"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590" indent="-182872"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04" indent="-182872"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178" algn="l" rtl="0" eaLnBrk="1" latinLnBrk="0" hangingPunct="1">
        <a:defRPr kumimoji="0" kern="1200">
          <a:solidFill>
            <a:schemeClr val="tx1"/>
          </a:solidFill>
          <a:latin typeface="+mn-lt"/>
          <a:ea typeface="+mn-ea"/>
          <a:cs typeface="+mn-cs"/>
        </a:defRPr>
      </a:lvl2pPr>
      <a:lvl3pPr marL="914355" algn="l" rtl="0" eaLnBrk="1" latinLnBrk="0" hangingPunct="1">
        <a:defRPr kumimoji="0" kern="1200">
          <a:solidFill>
            <a:schemeClr val="tx1"/>
          </a:solidFill>
          <a:latin typeface="+mn-lt"/>
          <a:ea typeface="+mn-ea"/>
          <a:cs typeface="+mn-cs"/>
        </a:defRPr>
      </a:lvl3pPr>
      <a:lvl4pPr marL="1371532" algn="l" rtl="0" eaLnBrk="1" latinLnBrk="0" hangingPunct="1">
        <a:defRPr kumimoji="0" kern="1200">
          <a:solidFill>
            <a:schemeClr val="tx1"/>
          </a:solidFill>
          <a:latin typeface="+mn-lt"/>
          <a:ea typeface="+mn-ea"/>
          <a:cs typeface="+mn-cs"/>
        </a:defRPr>
      </a:lvl4pPr>
      <a:lvl5pPr marL="1828709" algn="l" rtl="0" eaLnBrk="1" latinLnBrk="0" hangingPunct="1">
        <a:defRPr kumimoji="0" kern="1200">
          <a:solidFill>
            <a:schemeClr val="tx1"/>
          </a:solidFill>
          <a:latin typeface="+mn-lt"/>
          <a:ea typeface="+mn-ea"/>
          <a:cs typeface="+mn-cs"/>
        </a:defRPr>
      </a:lvl5pPr>
      <a:lvl6pPr marL="2285886" algn="l" rtl="0" eaLnBrk="1" latinLnBrk="0" hangingPunct="1">
        <a:defRPr kumimoji="0" kern="1200">
          <a:solidFill>
            <a:schemeClr val="tx1"/>
          </a:solidFill>
          <a:latin typeface="+mn-lt"/>
          <a:ea typeface="+mn-ea"/>
          <a:cs typeface="+mn-cs"/>
        </a:defRPr>
      </a:lvl6pPr>
      <a:lvl7pPr marL="2743064" algn="l" rtl="0" eaLnBrk="1" latinLnBrk="0" hangingPunct="1">
        <a:defRPr kumimoji="0" kern="1200">
          <a:solidFill>
            <a:schemeClr val="tx1"/>
          </a:solidFill>
          <a:latin typeface="+mn-lt"/>
          <a:ea typeface="+mn-ea"/>
          <a:cs typeface="+mn-cs"/>
        </a:defRPr>
      </a:lvl7pPr>
      <a:lvl8pPr marL="3200240" algn="l" rtl="0" eaLnBrk="1" latinLnBrk="0" hangingPunct="1">
        <a:defRPr kumimoji="0" kern="1200">
          <a:solidFill>
            <a:schemeClr val="tx1"/>
          </a:solidFill>
          <a:latin typeface="+mn-lt"/>
          <a:ea typeface="+mn-ea"/>
          <a:cs typeface="+mn-cs"/>
        </a:defRPr>
      </a:lvl8pPr>
      <a:lvl9pPr marL="3657418"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E44882B5-692C-4B21-A176-8083D231AF07}" type="slidenum">
              <a:rPr lang="en-GB" smtClean="0"/>
              <a:t>1</a:t>
            </a:fld>
            <a:endParaRPr lang="en-GB"/>
          </a:p>
        </p:txBody>
      </p:sp>
      <p:sp>
        <p:nvSpPr>
          <p:cNvPr id="31" name="TextBox 30"/>
          <p:cNvSpPr txBox="1"/>
          <p:nvPr/>
        </p:nvSpPr>
        <p:spPr>
          <a:xfrm>
            <a:off x="3454400" y="6538920"/>
            <a:ext cx="1572866" cy="246221"/>
          </a:xfrm>
          <a:prstGeom prst="rect">
            <a:avLst/>
          </a:prstGeom>
          <a:noFill/>
        </p:spPr>
        <p:txBody>
          <a:bodyPr wrap="none" rtlCol="0">
            <a:spAutoFit/>
          </a:bodyPr>
          <a:lstStyle/>
          <a:p>
            <a:r>
              <a:rPr lang="en-GB" sz="1000" dirty="0">
                <a:solidFill>
                  <a:schemeClr val="bg1"/>
                </a:solidFill>
              </a:rPr>
              <a:t>Arjan Verweij, 10/6/2020</a:t>
            </a:r>
          </a:p>
        </p:txBody>
      </p:sp>
      <p:sp>
        <p:nvSpPr>
          <p:cNvPr id="5" name="Title 1"/>
          <p:cNvSpPr>
            <a:spLocks noGrp="1"/>
          </p:cNvSpPr>
          <p:nvPr/>
        </p:nvSpPr>
        <p:spPr>
          <a:xfrm>
            <a:off x="1035231" y="990449"/>
            <a:ext cx="7150146" cy="2062103"/>
          </a:xfrm>
          <a:prstGeom prst="rect">
            <a:avLst/>
          </a:prstGeom>
        </p:spPr>
        <p:txBody>
          <a:bodyPr vert="horz" lIns="45720" rIns="45720" anchor="ctr">
            <a:spAutoFit/>
          </a:bodyPr>
          <a:lstStyle>
            <a:lvl1pPr algn="l" rtl="0" eaLnBrk="1" latinLnBrk="0" hangingPunct="1">
              <a:spcBef>
                <a:spcPct val="0"/>
              </a:spcBef>
              <a:buNone/>
              <a:defRPr kumimoji="0" sz="4000" kern="1200">
                <a:solidFill>
                  <a:schemeClr val="tx1"/>
                </a:solidFill>
                <a:latin typeface="+mj-lt"/>
                <a:ea typeface="+mj-ea"/>
                <a:cs typeface="+mj-cs"/>
              </a:defRPr>
            </a:lvl1pPr>
          </a:lstStyle>
          <a:p>
            <a:pPr algn="ctr"/>
            <a:r>
              <a:rPr lang="en-US" sz="3200" b="1" dirty="0"/>
              <a:t>Issues related to software, instrumentation, data acquisition, observed by MP3 during previous HWC campaigns</a:t>
            </a:r>
          </a:p>
        </p:txBody>
      </p:sp>
      <p:sp>
        <p:nvSpPr>
          <p:cNvPr id="2" name="TextBox 1">
            <a:extLst>
              <a:ext uri="{FF2B5EF4-FFF2-40B4-BE49-F238E27FC236}">
                <a16:creationId xmlns:a16="http://schemas.microsoft.com/office/drawing/2014/main" id="{E73B5E7B-ED9A-8142-BC0D-4D25C5ACB92A}"/>
              </a:ext>
            </a:extLst>
          </p:cNvPr>
          <p:cNvSpPr txBox="1"/>
          <p:nvPr/>
        </p:nvSpPr>
        <p:spPr>
          <a:xfrm>
            <a:off x="2182368" y="3645408"/>
            <a:ext cx="5045099" cy="369332"/>
          </a:xfrm>
          <a:prstGeom prst="rect">
            <a:avLst/>
          </a:prstGeom>
          <a:noFill/>
        </p:spPr>
        <p:txBody>
          <a:bodyPr wrap="none" rtlCol="0">
            <a:spAutoFit/>
          </a:bodyPr>
          <a:lstStyle/>
          <a:p>
            <a:r>
              <a:rPr lang="en-US" dirty="0" err="1"/>
              <a:t>Zinur</a:t>
            </a:r>
            <a:r>
              <a:rPr lang="en-US" dirty="0"/>
              <a:t> </a:t>
            </a:r>
            <a:r>
              <a:rPr lang="en-US" dirty="0" err="1"/>
              <a:t>Charifoulline</a:t>
            </a:r>
            <a:r>
              <a:rPr lang="en-US" dirty="0"/>
              <a:t>, Arjan Verweij, 10 June 2020</a:t>
            </a:r>
          </a:p>
        </p:txBody>
      </p:sp>
    </p:spTree>
    <p:extLst>
      <p:ext uri="{BB962C8B-B14F-4D97-AF65-F5344CB8AC3E}">
        <p14:creationId xmlns:p14="http://schemas.microsoft.com/office/powerpoint/2010/main" val="38203033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E44882B5-692C-4B21-A176-8083D231AF07}" type="slidenum">
              <a:rPr lang="en-GB" smtClean="0"/>
              <a:t>10</a:t>
            </a:fld>
            <a:endParaRPr lang="en-GB"/>
          </a:p>
        </p:txBody>
      </p:sp>
      <p:sp>
        <p:nvSpPr>
          <p:cNvPr id="6" name="TextBox 5"/>
          <p:cNvSpPr txBox="1"/>
          <p:nvPr/>
        </p:nvSpPr>
        <p:spPr>
          <a:xfrm>
            <a:off x="174568" y="675962"/>
            <a:ext cx="8790423" cy="861774"/>
          </a:xfrm>
          <a:prstGeom prst="rect">
            <a:avLst/>
          </a:prstGeom>
          <a:noFill/>
        </p:spPr>
        <p:txBody>
          <a:bodyPr wrap="square" rtlCol="0">
            <a:spAutoFit/>
          </a:bodyPr>
          <a:lstStyle/>
          <a:p>
            <a:pPr>
              <a:spcBef>
                <a:spcPts val="1200"/>
              </a:spcBef>
            </a:pPr>
            <a:r>
              <a:rPr lang="en-GB" sz="2000" dirty="0"/>
              <a:t>Signal names are not always intuitive. </a:t>
            </a:r>
          </a:p>
          <a:p>
            <a:pPr>
              <a:spcBef>
                <a:spcPts val="1200"/>
              </a:spcBef>
            </a:pPr>
            <a:r>
              <a:rPr lang="en-GB" sz="2000" dirty="0"/>
              <a:t>Signal names of boards A and B are the same.</a:t>
            </a:r>
          </a:p>
        </p:txBody>
      </p:sp>
      <p:sp>
        <p:nvSpPr>
          <p:cNvPr id="5" name="Title 1"/>
          <p:cNvSpPr>
            <a:spLocks noGrp="1"/>
          </p:cNvSpPr>
          <p:nvPr/>
        </p:nvSpPr>
        <p:spPr>
          <a:xfrm>
            <a:off x="5153892" y="147581"/>
            <a:ext cx="3433156" cy="480382"/>
          </a:xfrm>
          <a:prstGeom prst="rect">
            <a:avLst/>
          </a:prstGeom>
        </p:spPr>
        <p:txBody>
          <a:bodyPr vert="horz" lIns="45720" rIns="45720" anchor="ctr">
            <a:noAutofit/>
          </a:bodyPr>
          <a:lstStyle>
            <a:lvl1pPr algn="l" rtl="0" eaLnBrk="1" latinLnBrk="0" hangingPunct="1">
              <a:spcBef>
                <a:spcPct val="0"/>
              </a:spcBef>
              <a:buNone/>
              <a:defRPr kumimoji="0" sz="4000" kern="1200">
                <a:solidFill>
                  <a:schemeClr val="tx1"/>
                </a:solidFill>
                <a:latin typeface="+mj-lt"/>
                <a:ea typeface="+mj-ea"/>
                <a:cs typeface="+mj-cs"/>
              </a:defRPr>
            </a:lvl1pPr>
          </a:lstStyle>
          <a:p>
            <a:pPr algn="r"/>
            <a:r>
              <a:rPr lang="en-US" sz="3200" b="1" dirty="0"/>
              <a:t>Signal names</a:t>
            </a:r>
          </a:p>
        </p:txBody>
      </p:sp>
      <p:sp>
        <p:nvSpPr>
          <p:cNvPr id="7" name="TextBox 6"/>
          <p:cNvSpPr txBox="1"/>
          <p:nvPr/>
        </p:nvSpPr>
        <p:spPr>
          <a:xfrm>
            <a:off x="3454400" y="6538920"/>
            <a:ext cx="1572866" cy="246221"/>
          </a:xfrm>
          <a:prstGeom prst="rect">
            <a:avLst/>
          </a:prstGeom>
          <a:noFill/>
        </p:spPr>
        <p:txBody>
          <a:bodyPr wrap="none" rtlCol="0">
            <a:spAutoFit/>
          </a:bodyPr>
          <a:lstStyle/>
          <a:p>
            <a:r>
              <a:rPr lang="en-GB" sz="1000" dirty="0">
                <a:solidFill>
                  <a:schemeClr val="bg1"/>
                </a:solidFill>
              </a:rPr>
              <a:t>Arjan Verweij, 10/6/2020</a:t>
            </a:r>
          </a:p>
        </p:txBody>
      </p:sp>
      <p:sp>
        <p:nvSpPr>
          <p:cNvPr id="9" name="TextBox 8"/>
          <p:cNvSpPr txBox="1"/>
          <p:nvPr/>
        </p:nvSpPr>
        <p:spPr>
          <a:xfrm>
            <a:off x="578672" y="1651227"/>
            <a:ext cx="6808274" cy="1477328"/>
          </a:xfrm>
          <a:prstGeom prst="rect">
            <a:avLst/>
          </a:prstGeom>
          <a:noFill/>
        </p:spPr>
        <p:txBody>
          <a:bodyPr wrap="none" rtlCol="0">
            <a:spAutoFit/>
          </a:bodyPr>
          <a:lstStyle/>
          <a:p>
            <a:pPr marL="285750" indent="-285750">
              <a:buFont typeface="Wingdings" panose="05000000000000000000" pitchFamily="2" charset="2"/>
              <a:buChar char="Ø"/>
            </a:pPr>
            <a:r>
              <a:rPr lang="en-US" dirty="0">
                <a:solidFill>
                  <a:schemeClr val="accent6">
                    <a:lumMod val="50000"/>
                  </a:schemeClr>
                </a:solidFill>
              </a:rPr>
              <a:t>Confusion between </a:t>
            </a:r>
            <a:r>
              <a:rPr lang="en-US" dirty="0" err="1">
                <a:solidFill>
                  <a:schemeClr val="accent6">
                    <a:lumMod val="50000"/>
                  </a:schemeClr>
                </a:solidFill>
              </a:rPr>
              <a:t>nQPS</a:t>
            </a:r>
            <a:r>
              <a:rPr lang="en-US" dirty="0">
                <a:solidFill>
                  <a:schemeClr val="accent6">
                    <a:lumMod val="50000"/>
                  </a:schemeClr>
                </a:solidFill>
              </a:rPr>
              <a:t> crate name and </a:t>
            </a:r>
            <a:r>
              <a:rPr lang="en-US" dirty="0" err="1">
                <a:solidFill>
                  <a:schemeClr val="accent6">
                    <a:lumMod val="50000"/>
                  </a:schemeClr>
                </a:solidFill>
              </a:rPr>
              <a:t>iQPS</a:t>
            </a:r>
            <a:r>
              <a:rPr lang="en-US" dirty="0">
                <a:solidFill>
                  <a:schemeClr val="accent6">
                    <a:lumMod val="50000"/>
                  </a:schemeClr>
                </a:solidFill>
              </a:rPr>
              <a:t> magnet name</a:t>
            </a:r>
          </a:p>
          <a:p>
            <a:pPr marL="285750" indent="-285750">
              <a:buFont typeface="Wingdings" panose="05000000000000000000" pitchFamily="2" charset="2"/>
              <a:buChar char="Ø"/>
            </a:pPr>
            <a:r>
              <a:rPr lang="en-US" dirty="0">
                <a:solidFill>
                  <a:schemeClr val="accent6">
                    <a:lumMod val="50000"/>
                  </a:schemeClr>
                </a:solidFill>
              </a:rPr>
              <a:t>IPD: strange naming for some circuits</a:t>
            </a:r>
          </a:p>
          <a:p>
            <a:pPr marL="285750" indent="-285750">
              <a:buFont typeface="Wingdings" panose="05000000000000000000" pitchFamily="2" charset="2"/>
              <a:buChar char="Ø"/>
            </a:pPr>
            <a:r>
              <a:rPr lang="en-US" dirty="0">
                <a:solidFill>
                  <a:schemeClr val="accent6">
                    <a:lumMod val="50000"/>
                  </a:schemeClr>
                </a:solidFill>
              </a:rPr>
              <a:t>Busbar segment naming</a:t>
            </a:r>
          </a:p>
          <a:p>
            <a:pPr marL="285750" indent="-285750">
              <a:buFont typeface="Wingdings" panose="05000000000000000000" pitchFamily="2" charset="2"/>
              <a:buChar char="Ø"/>
            </a:pPr>
            <a:r>
              <a:rPr lang="en-US" dirty="0">
                <a:solidFill>
                  <a:schemeClr val="accent6">
                    <a:lumMod val="50000"/>
                  </a:schemeClr>
                </a:solidFill>
              </a:rPr>
              <a:t>IPD and IPQ: B1 and B2 are not linked to beam 1 and beam 2</a:t>
            </a:r>
          </a:p>
          <a:p>
            <a:pPr marL="285750" indent="-285750">
              <a:buFont typeface="Wingdings" panose="05000000000000000000" pitchFamily="2" charset="2"/>
              <a:buChar char="Ø"/>
            </a:pPr>
            <a:r>
              <a:rPr lang="en-US" dirty="0">
                <a:solidFill>
                  <a:schemeClr val="accent6">
                    <a:lumMod val="50000"/>
                  </a:schemeClr>
                </a:solidFill>
              </a:rPr>
              <a:t>RQD/F versus </a:t>
            </a:r>
            <a:r>
              <a:rPr lang="en-US" dirty="0" err="1">
                <a:solidFill>
                  <a:schemeClr val="accent6">
                    <a:lumMod val="50000"/>
                  </a:schemeClr>
                </a:solidFill>
              </a:rPr>
              <a:t>int</a:t>
            </a:r>
            <a:r>
              <a:rPr lang="en-US" dirty="0">
                <a:solidFill>
                  <a:schemeClr val="accent6">
                    <a:lumMod val="50000"/>
                  </a:schemeClr>
                </a:solidFill>
              </a:rPr>
              <a:t>/</a:t>
            </a:r>
            <a:r>
              <a:rPr lang="en-US" dirty="0" err="1">
                <a:solidFill>
                  <a:schemeClr val="accent6">
                    <a:lumMod val="50000"/>
                  </a:schemeClr>
                </a:solidFill>
              </a:rPr>
              <a:t>ext</a:t>
            </a:r>
            <a:r>
              <a:rPr lang="en-US" dirty="0">
                <a:solidFill>
                  <a:schemeClr val="accent6">
                    <a:lumMod val="50000"/>
                  </a:schemeClr>
                </a:solidFill>
              </a:rPr>
              <a:t> versus B1/B2</a:t>
            </a:r>
          </a:p>
        </p:txBody>
      </p:sp>
      <p:pic>
        <p:nvPicPr>
          <p:cNvPr id="2" name="Picture 1">
            <a:extLst>
              <a:ext uri="{FF2B5EF4-FFF2-40B4-BE49-F238E27FC236}">
                <a16:creationId xmlns:a16="http://schemas.microsoft.com/office/drawing/2014/main" id="{68DB585D-2B8F-9343-80AF-C4FE7C4F127D}"/>
              </a:ext>
            </a:extLst>
          </p:cNvPr>
          <p:cNvPicPr>
            <a:picLocks noChangeAspect="1"/>
          </p:cNvPicPr>
          <p:nvPr/>
        </p:nvPicPr>
        <p:blipFill>
          <a:blip r:embed="rId3"/>
          <a:stretch>
            <a:fillRect/>
          </a:stretch>
        </p:blipFill>
        <p:spPr>
          <a:xfrm>
            <a:off x="1633030" y="3242046"/>
            <a:ext cx="7024971" cy="3154068"/>
          </a:xfrm>
          <a:prstGeom prst="rect">
            <a:avLst/>
          </a:prstGeom>
        </p:spPr>
      </p:pic>
    </p:spTree>
    <p:extLst>
      <p:ext uri="{BB962C8B-B14F-4D97-AF65-F5344CB8AC3E}">
        <p14:creationId xmlns:p14="http://schemas.microsoft.com/office/powerpoint/2010/main" val="13085260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E44882B5-692C-4B21-A176-8083D231AF07}" type="slidenum">
              <a:rPr lang="en-GB" smtClean="0"/>
              <a:t>11</a:t>
            </a:fld>
            <a:endParaRPr lang="en-GB"/>
          </a:p>
        </p:txBody>
      </p:sp>
      <p:sp>
        <p:nvSpPr>
          <p:cNvPr id="6" name="TextBox 5"/>
          <p:cNvSpPr txBox="1"/>
          <p:nvPr/>
        </p:nvSpPr>
        <p:spPr>
          <a:xfrm>
            <a:off x="241001" y="775047"/>
            <a:ext cx="8790423" cy="707886"/>
          </a:xfrm>
          <a:prstGeom prst="rect">
            <a:avLst/>
          </a:prstGeom>
          <a:noFill/>
        </p:spPr>
        <p:txBody>
          <a:bodyPr wrap="square" rtlCol="0">
            <a:spAutoFit/>
          </a:bodyPr>
          <a:lstStyle/>
          <a:p>
            <a:pPr>
              <a:spcBef>
                <a:spcPts val="1200"/>
              </a:spcBef>
            </a:pPr>
            <a:r>
              <a:rPr lang="en-GB" sz="2000" dirty="0"/>
              <a:t>Signal names (or correspondence?) have to be the same for Front End, PM and Logging DB.</a:t>
            </a:r>
          </a:p>
        </p:txBody>
      </p:sp>
      <p:sp>
        <p:nvSpPr>
          <p:cNvPr id="5" name="Title 1"/>
          <p:cNvSpPr>
            <a:spLocks noGrp="1"/>
          </p:cNvSpPr>
          <p:nvPr/>
        </p:nvSpPr>
        <p:spPr>
          <a:xfrm>
            <a:off x="2590800" y="147581"/>
            <a:ext cx="5996248" cy="480382"/>
          </a:xfrm>
          <a:prstGeom prst="rect">
            <a:avLst/>
          </a:prstGeom>
        </p:spPr>
        <p:txBody>
          <a:bodyPr vert="horz" lIns="45720" rIns="45720" anchor="ctr">
            <a:noAutofit/>
          </a:bodyPr>
          <a:lstStyle>
            <a:lvl1pPr algn="l" rtl="0" eaLnBrk="1" latinLnBrk="0" hangingPunct="1">
              <a:spcBef>
                <a:spcPct val="0"/>
              </a:spcBef>
              <a:buNone/>
              <a:defRPr kumimoji="0" sz="4000" kern="1200">
                <a:solidFill>
                  <a:schemeClr val="tx1"/>
                </a:solidFill>
                <a:latin typeface="+mj-lt"/>
                <a:ea typeface="+mj-ea"/>
                <a:cs typeface="+mj-cs"/>
              </a:defRPr>
            </a:lvl1pPr>
          </a:lstStyle>
          <a:p>
            <a:pPr algn="r"/>
            <a:r>
              <a:rPr lang="en-US" sz="3200" b="1" i="1" dirty="0"/>
              <a:t>Signal names consistency</a:t>
            </a:r>
          </a:p>
        </p:txBody>
      </p:sp>
      <p:sp>
        <p:nvSpPr>
          <p:cNvPr id="7" name="TextBox 6"/>
          <p:cNvSpPr txBox="1"/>
          <p:nvPr/>
        </p:nvSpPr>
        <p:spPr>
          <a:xfrm>
            <a:off x="3454400" y="6538920"/>
            <a:ext cx="1572866" cy="246221"/>
          </a:xfrm>
          <a:prstGeom prst="rect">
            <a:avLst/>
          </a:prstGeom>
          <a:noFill/>
        </p:spPr>
        <p:txBody>
          <a:bodyPr wrap="none" rtlCol="0">
            <a:spAutoFit/>
          </a:bodyPr>
          <a:lstStyle/>
          <a:p>
            <a:r>
              <a:rPr lang="en-GB" sz="1000" dirty="0">
                <a:solidFill>
                  <a:schemeClr val="bg1"/>
                </a:solidFill>
              </a:rPr>
              <a:t>Arjan Verweij, 10/6/2020</a:t>
            </a:r>
          </a:p>
        </p:txBody>
      </p:sp>
      <p:grpSp>
        <p:nvGrpSpPr>
          <p:cNvPr id="9" name="Group 8">
            <a:extLst>
              <a:ext uri="{FF2B5EF4-FFF2-40B4-BE49-F238E27FC236}">
                <a16:creationId xmlns:a16="http://schemas.microsoft.com/office/drawing/2014/main" id="{4D89E893-D892-8548-A764-BBA9698F6268}"/>
              </a:ext>
            </a:extLst>
          </p:cNvPr>
          <p:cNvGrpSpPr/>
          <p:nvPr/>
        </p:nvGrpSpPr>
        <p:grpSpPr>
          <a:xfrm>
            <a:off x="937821" y="2804845"/>
            <a:ext cx="5945864" cy="3552131"/>
            <a:chOff x="2348753" y="2774052"/>
            <a:chExt cx="5583143" cy="3273391"/>
          </a:xfrm>
        </p:grpSpPr>
        <p:grpSp>
          <p:nvGrpSpPr>
            <p:cNvPr id="10" name="Group 9">
              <a:extLst>
                <a:ext uri="{FF2B5EF4-FFF2-40B4-BE49-F238E27FC236}">
                  <a16:creationId xmlns:a16="http://schemas.microsoft.com/office/drawing/2014/main" id="{DBB80937-C3C3-E946-A1AE-CCD03D333D95}"/>
                </a:ext>
              </a:extLst>
            </p:cNvPr>
            <p:cNvGrpSpPr/>
            <p:nvPr/>
          </p:nvGrpSpPr>
          <p:grpSpPr>
            <a:xfrm>
              <a:off x="2348753" y="2774052"/>
              <a:ext cx="5583143" cy="3273391"/>
              <a:chOff x="2348753" y="2774052"/>
              <a:chExt cx="5583143" cy="3273391"/>
            </a:xfrm>
          </p:grpSpPr>
          <p:pic>
            <p:nvPicPr>
              <p:cNvPr id="14" name="Picture 13">
                <a:extLst>
                  <a:ext uri="{FF2B5EF4-FFF2-40B4-BE49-F238E27FC236}">
                    <a16:creationId xmlns:a16="http://schemas.microsoft.com/office/drawing/2014/main" id="{68CAEA45-1F0F-F24D-804C-FCF3A15B12FF}"/>
                  </a:ext>
                </a:extLst>
              </p:cNvPr>
              <p:cNvPicPr>
                <a:picLocks noChangeAspect="1"/>
              </p:cNvPicPr>
              <p:nvPr/>
            </p:nvPicPr>
            <p:blipFill>
              <a:blip r:embed="rId3"/>
              <a:stretch>
                <a:fillRect/>
              </a:stretch>
            </p:blipFill>
            <p:spPr>
              <a:xfrm>
                <a:off x="2348753" y="2774052"/>
                <a:ext cx="5583143" cy="3273391"/>
              </a:xfrm>
              <a:prstGeom prst="rect">
                <a:avLst/>
              </a:prstGeom>
            </p:spPr>
          </p:pic>
          <p:sp>
            <p:nvSpPr>
              <p:cNvPr id="15" name="TextBox 14">
                <a:extLst>
                  <a:ext uri="{FF2B5EF4-FFF2-40B4-BE49-F238E27FC236}">
                    <a16:creationId xmlns:a16="http://schemas.microsoft.com/office/drawing/2014/main" id="{660AD858-0B4A-8241-A0E4-BE361448D4DB}"/>
                  </a:ext>
                </a:extLst>
              </p:cNvPr>
              <p:cNvSpPr txBox="1"/>
              <p:nvPr/>
            </p:nvSpPr>
            <p:spPr>
              <a:xfrm>
                <a:off x="2348753" y="2995700"/>
                <a:ext cx="1833439" cy="276999"/>
              </a:xfrm>
              <a:prstGeom prst="rect">
                <a:avLst/>
              </a:prstGeom>
              <a:noFill/>
            </p:spPr>
            <p:txBody>
              <a:bodyPr wrap="square" rtlCol="0">
                <a:spAutoFit/>
              </a:bodyPr>
              <a:lstStyle/>
              <a:p>
                <a:r>
                  <a:rPr lang="en-GB" sz="1200" dirty="0"/>
                  <a:t>PLI3.b1: RSD1.A12B1</a:t>
                </a:r>
              </a:p>
            </p:txBody>
          </p:sp>
        </p:grpSp>
        <p:sp>
          <p:nvSpPr>
            <p:cNvPr id="11" name="TextBox 10">
              <a:extLst>
                <a:ext uri="{FF2B5EF4-FFF2-40B4-BE49-F238E27FC236}">
                  <a16:creationId xmlns:a16="http://schemas.microsoft.com/office/drawing/2014/main" id="{64053C84-C773-0A44-B808-5BE8F3F3B565}"/>
                </a:ext>
              </a:extLst>
            </p:cNvPr>
            <p:cNvSpPr txBox="1"/>
            <p:nvPr/>
          </p:nvSpPr>
          <p:spPr>
            <a:xfrm>
              <a:off x="2685377" y="4604104"/>
              <a:ext cx="1853392" cy="246221"/>
            </a:xfrm>
            <a:prstGeom prst="rect">
              <a:avLst/>
            </a:prstGeom>
            <a:noFill/>
          </p:spPr>
          <p:txBody>
            <a:bodyPr wrap="none" rtlCol="0">
              <a:spAutoFit/>
            </a:bodyPr>
            <a:lstStyle/>
            <a:p>
              <a:r>
                <a:rPr lang="en-GB" sz="1000" dirty="0">
                  <a:solidFill>
                    <a:srgbClr val="C00000"/>
                  </a:solidFill>
                </a:rPr>
                <a:t>RSD1.A12B1:U_DUMP_RES</a:t>
              </a:r>
            </a:p>
          </p:txBody>
        </p:sp>
        <p:sp>
          <p:nvSpPr>
            <p:cNvPr id="12" name="TextBox 11">
              <a:extLst>
                <a:ext uri="{FF2B5EF4-FFF2-40B4-BE49-F238E27FC236}">
                  <a16:creationId xmlns:a16="http://schemas.microsoft.com/office/drawing/2014/main" id="{0D4F367C-D830-2142-94DE-E77EF01D259A}"/>
                </a:ext>
              </a:extLst>
            </p:cNvPr>
            <p:cNvSpPr txBox="1"/>
            <p:nvPr/>
          </p:nvSpPr>
          <p:spPr>
            <a:xfrm>
              <a:off x="3991159" y="5360980"/>
              <a:ext cx="1838965" cy="246221"/>
            </a:xfrm>
            <a:prstGeom prst="rect">
              <a:avLst/>
            </a:prstGeom>
            <a:noFill/>
          </p:spPr>
          <p:txBody>
            <a:bodyPr wrap="none" rtlCol="0">
              <a:spAutoFit/>
            </a:bodyPr>
            <a:lstStyle/>
            <a:p>
              <a:r>
                <a:rPr lang="en-GB" sz="1000" dirty="0">
                  <a:solidFill>
                    <a:srgbClr val="0070C0"/>
                  </a:solidFill>
                </a:rPr>
                <a:t>RSF1.A12B1:U_DUMP_RES</a:t>
              </a:r>
            </a:p>
          </p:txBody>
        </p:sp>
        <p:sp>
          <p:nvSpPr>
            <p:cNvPr id="13" name="TextBox 12">
              <a:extLst>
                <a:ext uri="{FF2B5EF4-FFF2-40B4-BE49-F238E27FC236}">
                  <a16:creationId xmlns:a16="http://schemas.microsoft.com/office/drawing/2014/main" id="{859A70CB-50FE-4D4F-A819-DC60ED568A42}"/>
                </a:ext>
              </a:extLst>
            </p:cNvPr>
            <p:cNvSpPr txBox="1"/>
            <p:nvPr/>
          </p:nvSpPr>
          <p:spPr>
            <a:xfrm>
              <a:off x="3545460" y="3569070"/>
              <a:ext cx="1446230" cy="246221"/>
            </a:xfrm>
            <a:prstGeom prst="rect">
              <a:avLst/>
            </a:prstGeom>
            <a:noFill/>
          </p:spPr>
          <p:txBody>
            <a:bodyPr wrap="none" rtlCol="0">
              <a:spAutoFit/>
            </a:bodyPr>
            <a:lstStyle/>
            <a:p>
              <a:r>
                <a:rPr lang="en-GB" sz="1000" dirty="0">
                  <a:solidFill>
                    <a:srgbClr val="00B050"/>
                  </a:solidFill>
                </a:rPr>
                <a:t>RSD1.A12B1:I_MEAS</a:t>
              </a:r>
            </a:p>
          </p:txBody>
        </p:sp>
      </p:grpSp>
      <p:sp>
        <p:nvSpPr>
          <p:cNvPr id="16" name="TextBox 15">
            <a:extLst>
              <a:ext uri="{FF2B5EF4-FFF2-40B4-BE49-F238E27FC236}">
                <a16:creationId xmlns:a16="http://schemas.microsoft.com/office/drawing/2014/main" id="{BA5A8171-DA3E-F849-84DE-4CDD8AD6BEF3}"/>
              </a:ext>
            </a:extLst>
          </p:cNvPr>
          <p:cNvSpPr txBox="1"/>
          <p:nvPr/>
        </p:nvSpPr>
        <p:spPr>
          <a:xfrm>
            <a:off x="2474821" y="1292649"/>
            <a:ext cx="6556603" cy="1384995"/>
          </a:xfrm>
          <a:prstGeom prst="rect">
            <a:avLst/>
          </a:prstGeom>
          <a:noFill/>
        </p:spPr>
        <p:txBody>
          <a:bodyPr wrap="none" rtlCol="0">
            <a:spAutoFit/>
          </a:bodyPr>
          <a:lstStyle/>
          <a:p>
            <a:r>
              <a:rPr lang="en-GB" sz="1400" dirty="0">
                <a:solidFill>
                  <a:schemeClr val="accent6">
                    <a:lumMod val="50000"/>
                  </a:schemeClr>
                </a:solidFill>
              </a:rPr>
              <a:t>The list of the 600AEE-circuits, where the EE logging data are swapped:</a:t>
            </a:r>
          </a:p>
          <a:p>
            <a:pPr lvl="1"/>
            <a:r>
              <a:rPr lang="en-GB" sz="1400" dirty="0">
                <a:solidFill>
                  <a:schemeClr val="accent6">
                    <a:lumMod val="50000"/>
                  </a:schemeClr>
                </a:solidFill>
              </a:rPr>
              <a:t>DQEMC.UA23.RSD1.A12B1 &lt;-&gt; DQEMC.UA23.RSF1.A12B1</a:t>
            </a:r>
          </a:p>
          <a:p>
            <a:pPr lvl="1"/>
            <a:r>
              <a:rPr lang="en-GB" sz="1400" dirty="0">
                <a:solidFill>
                  <a:schemeClr val="accent6">
                    <a:lumMod val="50000"/>
                  </a:schemeClr>
                </a:solidFill>
              </a:rPr>
              <a:t>DQEMC.UA23.RSD1.A12B2 &lt;-&gt; DQEMC.UA23.RSF1.A12B2</a:t>
            </a:r>
          </a:p>
          <a:p>
            <a:pPr lvl="1"/>
            <a:r>
              <a:rPr lang="en-GB" sz="1400" dirty="0">
                <a:solidFill>
                  <a:schemeClr val="accent6">
                    <a:lumMod val="50000"/>
                  </a:schemeClr>
                </a:solidFill>
              </a:rPr>
              <a:t>DQEMC.UA23.RSD2.A12B1 &lt;-&gt; DQEMC.UA23.RSF2.A12B1</a:t>
            </a:r>
          </a:p>
          <a:p>
            <a:pPr lvl="1"/>
            <a:r>
              <a:rPr lang="en-GB" sz="1400" dirty="0">
                <a:solidFill>
                  <a:schemeClr val="accent6">
                    <a:lumMod val="50000"/>
                  </a:schemeClr>
                </a:solidFill>
              </a:rPr>
              <a:t>DQEMC.UA23.RSD2.A12B2 &lt;-&gt; DQEMC.UA23.RSF2.A12B2</a:t>
            </a:r>
          </a:p>
          <a:p>
            <a:r>
              <a:rPr lang="en-GB" sz="1400" dirty="0">
                <a:solidFill>
                  <a:schemeClr val="accent6">
                    <a:lumMod val="50000"/>
                  </a:schemeClr>
                </a:solidFill>
              </a:rPr>
              <a:t>While the PM-data for QDS (DQAMGNA) and for EE (DQAMSN600) are correct.</a:t>
            </a:r>
          </a:p>
        </p:txBody>
      </p:sp>
    </p:spTree>
    <p:extLst>
      <p:ext uri="{BB962C8B-B14F-4D97-AF65-F5344CB8AC3E}">
        <p14:creationId xmlns:p14="http://schemas.microsoft.com/office/powerpoint/2010/main" val="7252453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E44882B5-692C-4B21-A176-8083D231AF07}" type="slidenum">
              <a:rPr lang="en-GB" smtClean="0"/>
              <a:t>12</a:t>
            </a:fld>
            <a:endParaRPr lang="en-GB"/>
          </a:p>
        </p:txBody>
      </p:sp>
      <p:sp>
        <p:nvSpPr>
          <p:cNvPr id="6" name="TextBox 5"/>
          <p:cNvSpPr txBox="1"/>
          <p:nvPr/>
        </p:nvSpPr>
        <p:spPr>
          <a:xfrm>
            <a:off x="406482" y="996993"/>
            <a:ext cx="8280319" cy="1015663"/>
          </a:xfrm>
          <a:prstGeom prst="rect">
            <a:avLst/>
          </a:prstGeom>
          <a:noFill/>
        </p:spPr>
        <p:txBody>
          <a:bodyPr wrap="square" rtlCol="0">
            <a:spAutoFit/>
          </a:bodyPr>
          <a:lstStyle/>
          <a:p>
            <a:pPr>
              <a:spcBef>
                <a:spcPts val="1200"/>
              </a:spcBef>
            </a:pPr>
            <a:r>
              <a:rPr lang="en-GB" sz="2000" dirty="0"/>
              <a:t>We work with analysis tools written by many people and which are not coherent (different access, loading, saving, buttons, graphs, </a:t>
            </a:r>
            <a:r>
              <a:rPr lang="en-GB" sz="2000" dirty="0" err="1"/>
              <a:t>colors</a:t>
            </a:r>
            <a:r>
              <a:rPr lang="en-GB" sz="2000" dirty="0"/>
              <a:t>, formats, …)</a:t>
            </a:r>
          </a:p>
        </p:txBody>
      </p:sp>
      <p:sp>
        <p:nvSpPr>
          <p:cNvPr id="5" name="Title 1"/>
          <p:cNvSpPr>
            <a:spLocks noGrp="1"/>
          </p:cNvSpPr>
          <p:nvPr/>
        </p:nvSpPr>
        <p:spPr>
          <a:xfrm>
            <a:off x="5153892" y="147581"/>
            <a:ext cx="3433156" cy="480382"/>
          </a:xfrm>
          <a:prstGeom prst="rect">
            <a:avLst/>
          </a:prstGeom>
        </p:spPr>
        <p:txBody>
          <a:bodyPr vert="horz" lIns="45720" rIns="45720" anchor="ctr">
            <a:noAutofit/>
          </a:bodyPr>
          <a:lstStyle>
            <a:lvl1pPr algn="l" rtl="0" eaLnBrk="1" latinLnBrk="0" hangingPunct="1">
              <a:spcBef>
                <a:spcPct val="0"/>
              </a:spcBef>
              <a:buNone/>
              <a:defRPr kumimoji="0" sz="4000" kern="1200">
                <a:solidFill>
                  <a:schemeClr val="tx1"/>
                </a:solidFill>
                <a:latin typeface="+mj-lt"/>
                <a:ea typeface="+mj-ea"/>
                <a:cs typeface="+mj-cs"/>
              </a:defRPr>
            </a:lvl1pPr>
          </a:lstStyle>
          <a:p>
            <a:pPr algn="r"/>
            <a:r>
              <a:rPr lang="en-US" sz="3200" b="1" dirty="0"/>
              <a:t>Different tools</a:t>
            </a:r>
          </a:p>
        </p:txBody>
      </p:sp>
      <p:sp>
        <p:nvSpPr>
          <p:cNvPr id="7" name="TextBox 6"/>
          <p:cNvSpPr txBox="1"/>
          <p:nvPr/>
        </p:nvSpPr>
        <p:spPr>
          <a:xfrm>
            <a:off x="3454400" y="6538920"/>
            <a:ext cx="1572866" cy="246221"/>
          </a:xfrm>
          <a:prstGeom prst="rect">
            <a:avLst/>
          </a:prstGeom>
          <a:noFill/>
        </p:spPr>
        <p:txBody>
          <a:bodyPr wrap="none" rtlCol="0">
            <a:spAutoFit/>
          </a:bodyPr>
          <a:lstStyle/>
          <a:p>
            <a:r>
              <a:rPr lang="en-GB" sz="1000" dirty="0">
                <a:solidFill>
                  <a:schemeClr val="bg1"/>
                </a:solidFill>
              </a:rPr>
              <a:t>Arjan Verweij, 10/6/2020</a:t>
            </a:r>
          </a:p>
        </p:txBody>
      </p:sp>
      <p:sp>
        <p:nvSpPr>
          <p:cNvPr id="8" name="TextBox 7">
            <a:extLst>
              <a:ext uri="{FF2B5EF4-FFF2-40B4-BE49-F238E27FC236}">
                <a16:creationId xmlns:a16="http://schemas.microsoft.com/office/drawing/2014/main" id="{D53C0CEB-B5BD-F148-BB2A-5EAB6E7AD60D}"/>
              </a:ext>
            </a:extLst>
          </p:cNvPr>
          <p:cNvSpPr txBox="1"/>
          <p:nvPr/>
        </p:nvSpPr>
        <p:spPr>
          <a:xfrm>
            <a:off x="353577" y="4538424"/>
            <a:ext cx="8790423" cy="707886"/>
          </a:xfrm>
          <a:prstGeom prst="rect">
            <a:avLst/>
          </a:prstGeom>
          <a:noFill/>
        </p:spPr>
        <p:txBody>
          <a:bodyPr wrap="square" rtlCol="0">
            <a:spAutoFit/>
          </a:bodyPr>
          <a:lstStyle/>
          <a:p>
            <a:pPr>
              <a:spcBef>
                <a:spcPts val="1200"/>
              </a:spcBef>
            </a:pPr>
            <a:r>
              <a:rPr lang="en-GB" sz="2000" dirty="0"/>
              <a:t>Solution: We are heading for analysis tools (notebooks, Python-based) that came as spin-off from the ‘Signal Monitoring Project’.</a:t>
            </a:r>
          </a:p>
        </p:txBody>
      </p:sp>
      <p:sp>
        <p:nvSpPr>
          <p:cNvPr id="9" name="TextBox 8"/>
          <p:cNvSpPr txBox="1"/>
          <p:nvPr/>
        </p:nvSpPr>
        <p:spPr>
          <a:xfrm>
            <a:off x="1114276" y="2137819"/>
            <a:ext cx="7321813" cy="1969770"/>
          </a:xfrm>
          <a:prstGeom prst="rect">
            <a:avLst/>
          </a:prstGeom>
          <a:noFill/>
        </p:spPr>
        <p:txBody>
          <a:bodyPr wrap="square" rtlCol="0">
            <a:spAutoFit/>
          </a:bodyPr>
          <a:lstStyle/>
          <a:p>
            <a:pPr marL="285750" indent="-285750">
              <a:buFont typeface="Wingdings" panose="05000000000000000000" pitchFamily="2" charset="2"/>
              <a:buChar char="Ø"/>
            </a:pPr>
            <a:r>
              <a:rPr lang="en-US" dirty="0" err="1">
                <a:solidFill>
                  <a:schemeClr val="accent6">
                    <a:lumMod val="50000"/>
                  </a:schemeClr>
                </a:solidFill>
              </a:rPr>
              <a:t>Labview</a:t>
            </a:r>
            <a:r>
              <a:rPr lang="en-US" dirty="0">
                <a:solidFill>
                  <a:schemeClr val="accent6">
                    <a:lumMod val="50000"/>
                  </a:schemeClr>
                </a:solidFill>
              </a:rPr>
              <a:t> tools from several people from </a:t>
            </a:r>
            <a:r>
              <a:rPr lang="en-US" dirty="0" err="1">
                <a:solidFill>
                  <a:schemeClr val="accent6">
                    <a:lumMod val="50000"/>
                  </a:schemeClr>
                </a:solidFill>
              </a:rPr>
              <a:t>Adriaan’s</a:t>
            </a:r>
            <a:r>
              <a:rPr lang="en-US" dirty="0">
                <a:solidFill>
                  <a:schemeClr val="accent6">
                    <a:lumMod val="50000"/>
                  </a:schemeClr>
                </a:solidFill>
              </a:rPr>
              <a:t>/Odd’s section</a:t>
            </a:r>
          </a:p>
          <a:p>
            <a:pPr marL="285750" indent="-285750">
              <a:spcBef>
                <a:spcPts val="1200"/>
              </a:spcBef>
              <a:buFont typeface="Wingdings" panose="05000000000000000000" pitchFamily="2" charset="2"/>
              <a:buChar char="Ø"/>
            </a:pPr>
            <a:r>
              <a:rPr lang="en-US" dirty="0" err="1">
                <a:solidFill>
                  <a:schemeClr val="accent6">
                    <a:lumMod val="50000"/>
                  </a:schemeClr>
                </a:solidFill>
              </a:rPr>
              <a:t>Labview</a:t>
            </a:r>
            <a:r>
              <a:rPr lang="en-US" dirty="0">
                <a:solidFill>
                  <a:schemeClr val="accent6">
                    <a:lumMod val="50000"/>
                  </a:schemeClr>
                </a:solidFill>
              </a:rPr>
              <a:t> tools from </a:t>
            </a:r>
            <a:r>
              <a:rPr lang="en-US" dirty="0" err="1">
                <a:solidFill>
                  <a:schemeClr val="accent6">
                    <a:lumMod val="50000"/>
                  </a:schemeClr>
                </a:solidFill>
              </a:rPr>
              <a:t>Zinur</a:t>
            </a:r>
            <a:endParaRPr lang="en-US" dirty="0">
              <a:solidFill>
                <a:schemeClr val="accent6">
                  <a:lumMod val="50000"/>
                </a:schemeClr>
              </a:solidFill>
            </a:endParaRPr>
          </a:p>
          <a:p>
            <a:pPr marL="285750" indent="-285750">
              <a:spcBef>
                <a:spcPts val="1200"/>
              </a:spcBef>
              <a:buFont typeface="Wingdings" panose="05000000000000000000" pitchFamily="2" charset="2"/>
              <a:buChar char="Ø"/>
            </a:pPr>
            <a:r>
              <a:rPr lang="en-US" dirty="0">
                <a:solidFill>
                  <a:schemeClr val="accent6">
                    <a:lumMod val="50000"/>
                  </a:schemeClr>
                </a:solidFill>
              </a:rPr>
              <a:t>Tools for </a:t>
            </a:r>
            <a:r>
              <a:rPr lang="en-US" sz="2000" dirty="0">
                <a:solidFill>
                  <a:schemeClr val="accent6">
                    <a:lumMod val="50000"/>
                  </a:schemeClr>
                </a:solidFill>
              </a:rPr>
              <a:t>analysis</a:t>
            </a:r>
            <a:r>
              <a:rPr lang="en-US" dirty="0">
                <a:solidFill>
                  <a:schemeClr val="accent6">
                    <a:lumMod val="50000"/>
                  </a:schemeClr>
                </a:solidFill>
              </a:rPr>
              <a:t> of EE (</a:t>
            </a:r>
            <a:r>
              <a:rPr lang="en-US" dirty="0" err="1">
                <a:solidFill>
                  <a:schemeClr val="accent6">
                    <a:lumMod val="50000"/>
                  </a:schemeClr>
                </a:solidFill>
              </a:rPr>
              <a:t>Arek</a:t>
            </a:r>
            <a:r>
              <a:rPr lang="en-US" dirty="0">
                <a:solidFill>
                  <a:schemeClr val="accent6">
                    <a:lumMod val="50000"/>
                  </a:schemeClr>
                </a:solidFill>
              </a:rPr>
              <a:t> -&gt; MS section) and PIC (LV for mains, </a:t>
            </a:r>
            <a:r>
              <a:rPr lang="en-US" dirty="0" err="1">
                <a:solidFill>
                  <a:schemeClr val="accent6">
                    <a:lumMod val="50000"/>
                  </a:schemeClr>
                </a:solidFill>
              </a:rPr>
              <a:t>eDSL</a:t>
            </a:r>
            <a:r>
              <a:rPr lang="en-US" dirty="0">
                <a:solidFill>
                  <a:schemeClr val="accent6">
                    <a:lumMod val="50000"/>
                  </a:schemeClr>
                </a:solidFill>
              </a:rPr>
              <a:t> for 600 A)</a:t>
            </a:r>
          </a:p>
          <a:p>
            <a:pPr marL="285750" indent="-285750">
              <a:spcBef>
                <a:spcPts val="1200"/>
              </a:spcBef>
              <a:buFont typeface="Wingdings" panose="05000000000000000000" pitchFamily="2" charset="2"/>
              <a:buChar char="Ø"/>
            </a:pPr>
            <a:r>
              <a:rPr lang="en-US" dirty="0" err="1">
                <a:solidFill>
                  <a:schemeClr val="accent6">
                    <a:lumMod val="50000"/>
                  </a:schemeClr>
                </a:solidFill>
              </a:rPr>
              <a:t>eDSL</a:t>
            </a:r>
            <a:r>
              <a:rPr lang="en-US" dirty="0">
                <a:solidFill>
                  <a:schemeClr val="accent6">
                    <a:lumMod val="50000"/>
                  </a:schemeClr>
                </a:solidFill>
              </a:rPr>
              <a:t> (MS section)</a:t>
            </a:r>
          </a:p>
        </p:txBody>
      </p:sp>
    </p:spTree>
    <p:extLst>
      <p:ext uri="{BB962C8B-B14F-4D97-AF65-F5344CB8AC3E}">
        <p14:creationId xmlns:p14="http://schemas.microsoft.com/office/powerpoint/2010/main" val="26898772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E44882B5-692C-4B21-A176-8083D231AF07}" type="slidenum">
              <a:rPr lang="en-GB" smtClean="0"/>
              <a:t>13</a:t>
            </a:fld>
            <a:endParaRPr lang="en-GB"/>
          </a:p>
        </p:txBody>
      </p:sp>
      <p:sp>
        <p:nvSpPr>
          <p:cNvPr id="6" name="TextBox 5"/>
          <p:cNvSpPr txBox="1"/>
          <p:nvPr/>
        </p:nvSpPr>
        <p:spPr>
          <a:xfrm>
            <a:off x="929940" y="2651120"/>
            <a:ext cx="7074371" cy="2708434"/>
          </a:xfrm>
          <a:prstGeom prst="rect">
            <a:avLst/>
          </a:prstGeom>
          <a:noFill/>
        </p:spPr>
        <p:txBody>
          <a:bodyPr wrap="square" rtlCol="0">
            <a:spAutoFit/>
          </a:bodyPr>
          <a:lstStyle/>
          <a:p>
            <a:pPr marL="342900" indent="-342900">
              <a:spcBef>
                <a:spcPts val="1200"/>
              </a:spcBef>
              <a:buFont typeface="Wingdings" pitchFamily="2" charset="2"/>
              <a:buChar char="Ø"/>
            </a:pPr>
            <a:r>
              <a:rPr lang="en-GB" sz="2000" dirty="0">
                <a:solidFill>
                  <a:schemeClr val="accent6">
                    <a:lumMod val="50000"/>
                  </a:schemeClr>
                </a:solidFill>
              </a:rPr>
              <a:t>QDS of four 600 A circuits on the same crate -&gt; trip</a:t>
            </a:r>
          </a:p>
          <a:p>
            <a:pPr marL="342900" indent="-342900">
              <a:spcBef>
                <a:spcPts val="1200"/>
              </a:spcBef>
              <a:buFont typeface="Wingdings" pitchFamily="2" charset="2"/>
              <a:buChar char="Ø"/>
            </a:pPr>
            <a:r>
              <a:rPr lang="en-GB" sz="2000" dirty="0">
                <a:solidFill>
                  <a:schemeClr val="accent6">
                    <a:lumMod val="50000"/>
                  </a:schemeClr>
                </a:solidFill>
              </a:rPr>
              <a:t>Opening EE -&gt; trip</a:t>
            </a:r>
          </a:p>
          <a:p>
            <a:pPr marL="342900" indent="-342900">
              <a:spcBef>
                <a:spcPts val="1200"/>
              </a:spcBef>
              <a:buFont typeface="Wingdings" pitchFamily="2" charset="2"/>
              <a:buChar char="Ø"/>
            </a:pPr>
            <a:r>
              <a:rPr lang="en-GB" sz="2000" dirty="0">
                <a:solidFill>
                  <a:schemeClr val="accent6">
                    <a:lumMod val="50000"/>
                  </a:schemeClr>
                </a:solidFill>
              </a:rPr>
              <a:t>Firing QHs -&gt; trip</a:t>
            </a:r>
          </a:p>
          <a:p>
            <a:pPr marL="342900" indent="-342900">
              <a:spcBef>
                <a:spcPts val="1200"/>
              </a:spcBef>
              <a:buFont typeface="Wingdings" pitchFamily="2" charset="2"/>
              <a:buChar char="Ø"/>
            </a:pPr>
            <a:r>
              <a:rPr lang="en-GB" sz="2000" dirty="0">
                <a:solidFill>
                  <a:schemeClr val="accent6">
                    <a:lumMod val="50000"/>
                  </a:schemeClr>
                </a:solidFill>
              </a:rPr>
              <a:t>Quench in MB in cells 8-10 can trip IPQ</a:t>
            </a:r>
          </a:p>
          <a:p>
            <a:pPr marL="342900" indent="-342900">
              <a:spcBef>
                <a:spcPts val="1200"/>
              </a:spcBef>
              <a:buFont typeface="Wingdings" pitchFamily="2" charset="2"/>
              <a:buChar char="Ø"/>
            </a:pPr>
            <a:r>
              <a:rPr lang="en-GB" sz="2000" dirty="0">
                <a:solidFill>
                  <a:schemeClr val="accent6">
                    <a:lumMod val="50000"/>
                  </a:schemeClr>
                </a:solidFill>
              </a:rPr>
              <a:t>Mutual coupling between busbars</a:t>
            </a:r>
          </a:p>
          <a:p>
            <a:pPr marL="342900" indent="-342900">
              <a:spcBef>
                <a:spcPts val="1200"/>
              </a:spcBef>
              <a:buFont typeface="Wingdings" pitchFamily="2" charset="2"/>
              <a:buChar char="Ø"/>
            </a:pPr>
            <a:r>
              <a:rPr lang="en-GB" sz="2000" dirty="0">
                <a:solidFill>
                  <a:schemeClr val="accent6">
                    <a:lumMod val="50000"/>
                  </a:schemeClr>
                </a:solidFill>
              </a:rPr>
              <a:t>Coupling in the DFB</a:t>
            </a:r>
          </a:p>
        </p:txBody>
      </p:sp>
      <p:sp>
        <p:nvSpPr>
          <p:cNvPr id="5" name="Title 1"/>
          <p:cNvSpPr>
            <a:spLocks noGrp="1"/>
          </p:cNvSpPr>
          <p:nvPr/>
        </p:nvSpPr>
        <p:spPr>
          <a:xfrm>
            <a:off x="1222310" y="147581"/>
            <a:ext cx="7364738" cy="480382"/>
          </a:xfrm>
          <a:prstGeom prst="rect">
            <a:avLst/>
          </a:prstGeom>
        </p:spPr>
        <p:txBody>
          <a:bodyPr vert="horz" lIns="45720" rIns="45720" anchor="ctr">
            <a:noAutofit/>
          </a:bodyPr>
          <a:lstStyle>
            <a:lvl1pPr algn="l" rtl="0" eaLnBrk="1" latinLnBrk="0" hangingPunct="1">
              <a:spcBef>
                <a:spcPct val="0"/>
              </a:spcBef>
              <a:buNone/>
              <a:defRPr kumimoji="0" sz="4000" kern="1200">
                <a:solidFill>
                  <a:schemeClr val="tx1"/>
                </a:solidFill>
                <a:latin typeface="+mj-lt"/>
                <a:ea typeface="+mj-ea"/>
                <a:cs typeface="+mj-cs"/>
              </a:defRPr>
            </a:lvl1pPr>
          </a:lstStyle>
          <a:p>
            <a:pPr algn="r"/>
            <a:r>
              <a:rPr lang="en-US" sz="3200" b="1" dirty="0"/>
              <a:t>Parallel execution of powering tests</a:t>
            </a:r>
          </a:p>
        </p:txBody>
      </p:sp>
      <p:sp>
        <p:nvSpPr>
          <p:cNvPr id="7" name="TextBox 6"/>
          <p:cNvSpPr txBox="1"/>
          <p:nvPr/>
        </p:nvSpPr>
        <p:spPr>
          <a:xfrm>
            <a:off x="3454400" y="6538920"/>
            <a:ext cx="1572866" cy="246221"/>
          </a:xfrm>
          <a:prstGeom prst="rect">
            <a:avLst/>
          </a:prstGeom>
          <a:noFill/>
        </p:spPr>
        <p:txBody>
          <a:bodyPr wrap="none" rtlCol="0">
            <a:spAutoFit/>
          </a:bodyPr>
          <a:lstStyle/>
          <a:p>
            <a:r>
              <a:rPr lang="en-GB" sz="1000" dirty="0">
                <a:solidFill>
                  <a:schemeClr val="bg1"/>
                </a:solidFill>
              </a:rPr>
              <a:t>Arjan Verweij, 10/6/2020</a:t>
            </a:r>
          </a:p>
        </p:txBody>
      </p:sp>
      <p:sp>
        <p:nvSpPr>
          <p:cNvPr id="8" name="TextBox 7">
            <a:extLst>
              <a:ext uri="{FF2B5EF4-FFF2-40B4-BE49-F238E27FC236}">
                <a16:creationId xmlns:a16="http://schemas.microsoft.com/office/drawing/2014/main" id="{3B0EE794-1C4A-BE46-8477-724803501039}"/>
              </a:ext>
            </a:extLst>
          </p:cNvPr>
          <p:cNvSpPr txBox="1"/>
          <p:nvPr/>
        </p:nvSpPr>
        <p:spPr>
          <a:xfrm>
            <a:off x="500333" y="1147710"/>
            <a:ext cx="7933586" cy="1107996"/>
          </a:xfrm>
          <a:prstGeom prst="rect">
            <a:avLst/>
          </a:prstGeom>
          <a:noFill/>
        </p:spPr>
        <p:txBody>
          <a:bodyPr wrap="square" rtlCol="0">
            <a:spAutoFit/>
          </a:bodyPr>
          <a:lstStyle/>
          <a:p>
            <a:pPr>
              <a:spcBef>
                <a:spcPts val="1200"/>
              </a:spcBef>
            </a:pPr>
            <a:r>
              <a:rPr lang="en-GB" sz="2200" dirty="0"/>
              <a:t>Analysis of HWC tests / quenches / trips is often complicated due to the execution of powering tests of circuits that have known mutual coupling.</a:t>
            </a:r>
          </a:p>
        </p:txBody>
      </p:sp>
    </p:spTree>
    <p:extLst>
      <p:ext uri="{BB962C8B-B14F-4D97-AF65-F5344CB8AC3E}">
        <p14:creationId xmlns:p14="http://schemas.microsoft.com/office/powerpoint/2010/main" val="14832626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E44882B5-692C-4B21-A176-8083D231AF07}" type="slidenum">
              <a:rPr lang="en-GB" smtClean="0"/>
              <a:t>14</a:t>
            </a:fld>
            <a:endParaRPr lang="en-GB"/>
          </a:p>
        </p:txBody>
      </p:sp>
      <p:sp>
        <p:nvSpPr>
          <p:cNvPr id="6" name="TextBox 5"/>
          <p:cNvSpPr txBox="1"/>
          <p:nvPr/>
        </p:nvSpPr>
        <p:spPr>
          <a:xfrm>
            <a:off x="174568" y="1137846"/>
            <a:ext cx="8790423" cy="1938992"/>
          </a:xfrm>
          <a:prstGeom prst="rect">
            <a:avLst/>
          </a:prstGeom>
          <a:noFill/>
        </p:spPr>
        <p:txBody>
          <a:bodyPr wrap="square" rtlCol="0">
            <a:spAutoFit/>
          </a:bodyPr>
          <a:lstStyle/>
          <a:p>
            <a:pPr>
              <a:spcBef>
                <a:spcPts val="1200"/>
              </a:spcBef>
            </a:pPr>
            <a:r>
              <a:rPr lang="en-GB" sz="2000" dirty="0"/>
              <a:t>Tests to be signed in </a:t>
            </a:r>
            <a:r>
              <a:rPr lang="en-GB" sz="2000" dirty="0" err="1"/>
              <a:t>AccTesting</a:t>
            </a:r>
            <a:r>
              <a:rPr lang="en-GB" sz="2000" dirty="0"/>
              <a:t>, PMEA, and/or LabView tools, and in the future also Swan notebooks. </a:t>
            </a:r>
          </a:p>
          <a:p>
            <a:pPr>
              <a:spcBef>
                <a:spcPts val="1200"/>
              </a:spcBef>
            </a:pPr>
            <a:endParaRPr lang="en-GB" sz="2000" dirty="0"/>
          </a:p>
          <a:p>
            <a:pPr>
              <a:spcBef>
                <a:spcPts val="1200"/>
              </a:spcBef>
            </a:pPr>
            <a:r>
              <a:rPr lang="en-GB" sz="2000" dirty="0"/>
              <a:t>Not always clear where to sign and if signatures are communicated between PMEA and </a:t>
            </a:r>
            <a:r>
              <a:rPr lang="en-GB" sz="2000" dirty="0" err="1"/>
              <a:t>AccTesting</a:t>
            </a:r>
            <a:r>
              <a:rPr lang="en-GB" sz="2000" dirty="0"/>
              <a:t>.</a:t>
            </a:r>
          </a:p>
        </p:txBody>
      </p:sp>
      <p:sp>
        <p:nvSpPr>
          <p:cNvPr id="5" name="Title 1"/>
          <p:cNvSpPr>
            <a:spLocks noGrp="1"/>
          </p:cNvSpPr>
          <p:nvPr/>
        </p:nvSpPr>
        <p:spPr>
          <a:xfrm>
            <a:off x="5153892" y="147581"/>
            <a:ext cx="3433156" cy="480382"/>
          </a:xfrm>
          <a:prstGeom prst="rect">
            <a:avLst/>
          </a:prstGeom>
        </p:spPr>
        <p:txBody>
          <a:bodyPr vert="horz" lIns="45720" rIns="45720" anchor="ctr">
            <a:noAutofit/>
          </a:bodyPr>
          <a:lstStyle>
            <a:lvl1pPr algn="l" rtl="0" eaLnBrk="1" latinLnBrk="0" hangingPunct="1">
              <a:spcBef>
                <a:spcPct val="0"/>
              </a:spcBef>
              <a:buNone/>
              <a:defRPr kumimoji="0" sz="4000" kern="1200">
                <a:solidFill>
                  <a:schemeClr val="tx1"/>
                </a:solidFill>
                <a:latin typeface="+mj-lt"/>
                <a:ea typeface="+mj-ea"/>
                <a:cs typeface="+mj-cs"/>
              </a:defRPr>
            </a:lvl1pPr>
          </a:lstStyle>
          <a:p>
            <a:pPr algn="r"/>
            <a:r>
              <a:rPr lang="en-US" sz="3200" b="1" dirty="0"/>
              <a:t>Test signatures</a:t>
            </a:r>
          </a:p>
        </p:txBody>
      </p:sp>
      <p:sp>
        <p:nvSpPr>
          <p:cNvPr id="7" name="TextBox 6"/>
          <p:cNvSpPr txBox="1"/>
          <p:nvPr/>
        </p:nvSpPr>
        <p:spPr>
          <a:xfrm>
            <a:off x="3454400" y="6538920"/>
            <a:ext cx="1572866" cy="246221"/>
          </a:xfrm>
          <a:prstGeom prst="rect">
            <a:avLst/>
          </a:prstGeom>
          <a:noFill/>
        </p:spPr>
        <p:txBody>
          <a:bodyPr wrap="none" rtlCol="0">
            <a:spAutoFit/>
          </a:bodyPr>
          <a:lstStyle/>
          <a:p>
            <a:r>
              <a:rPr lang="en-GB" sz="1000" dirty="0">
                <a:solidFill>
                  <a:schemeClr val="bg1"/>
                </a:solidFill>
              </a:rPr>
              <a:t>Arjan Verweij, 10/6/2020</a:t>
            </a:r>
          </a:p>
        </p:txBody>
      </p:sp>
    </p:spTree>
    <p:extLst>
      <p:ext uri="{BB962C8B-B14F-4D97-AF65-F5344CB8AC3E}">
        <p14:creationId xmlns:p14="http://schemas.microsoft.com/office/powerpoint/2010/main" val="28761134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E44882B5-692C-4B21-A176-8083D231AF07}" type="slidenum">
              <a:rPr lang="en-GB" smtClean="0"/>
              <a:t>15</a:t>
            </a:fld>
            <a:endParaRPr lang="en-GB"/>
          </a:p>
        </p:txBody>
      </p:sp>
      <p:sp>
        <p:nvSpPr>
          <p:cNvPr id="6" name="TextBox 5"/>
          <p:cNvSpPr txBox="1"/>
          <p:nvPr/>
        </p:nvSpPr>
        <p:spPr>
          <a:xfrm>
            <a:off x="162376" y="979350"/>
            <a:ext cx="8790423" cy="1477328"/>
          </a:xfrm>
          <a:prstGeom prst="rect">
            <a:avLst/>
          </a:prstGeom>
          <a:noFill/>
        </p:spPr>
        <p:txBody>
          <a:bodyPr wrap="square" rtlCol="0">
            <a:spAutoFit/>
          </a:bodyPr>
          <a:lstStyle/>
          <a:p>
            <a:pPr>
              <a:spcBef>
                <a:spcPts val="1200"/>
              </a:spcBef>
            </a:pPr>
            <a:r>
              <a:rPr lang="en-GB" sz="2000" dirty="0"/>
              <a:t>Transfer of PM files of the RB and RQ circuits takes very long, especially for snapshots. </a:t>
            </a:r>
          </a:p>
          <a:p>
            <a:pPr>
              <a:spcBef>
                <a:spcPts val="1200"/>
              </a:spcBef>
            </a:pPr>
            <a:r>
              <a:rPr lang="en-GB" sz="2000" dirty="0"/>
              <a:t>No bottleneck for timely quench analysis (in shadow of re-cool-down of the sector), just a bit annoying.</a:t>
            </a:r>
          </a:p>
        </p:txBody>
      </p:sp>
      <p:sp>
        <p:nvSpPr>
          <p:cNvPr id="5" name="Title 1"/>
          <p:cNvSpPr>
            <a:spLocks noGrp="1"/>
          </p:cNvSpPr>
          <p:nvPr/>
        </p:nvSpPr>
        <p:spPr>
          <a:xfrm>
            <a:off x="2377440" y="147581"/>
            <a:ext cx="6209608" cy="480382"/>
          </a:xfrm>
          <a:prstGeom prst="rect">
            <a:avLst/>
          </a:prstGeom>
        </p:spPr>
        <p:txBody>
          <a:bodyPr vert="horz" lIns="45720" rIns="45720" anchor="ctr">
            <a:noAutofit/>
          </a:bodyPr>
          <a:lstStyle>
            <a:lvl1pPr algn="l" rtl="0" eaLnBrk="1" latinLnBrk="0" hangingPunct="1">
              <a:spcBef>
                <a:spcPct val="0"/>
              </a:spcBef>
              <a:buNone/>
              <a:defRPr kumimoji="0" sz="4000" kern="1200">
                <a:solidFill>
                  <a:schemeClr val="tx1"/>
                </a:solidFill>
                <a:latin typeface="+mj-lt"/>
                <a:ea typeface="+mj-ea"/>
                <a:cs typeface="+mj-cs"/>
              </a:defRPr>
            </a:lvl1pPr>
          </a:lstStyle>
          <a:p>
            <a:pPr algn="r"/>
            <a:r>
              <a:rPr lang="en-US" sz="3200" b="1" dirty="0"/>
              <a:t>Long duration for data transfer</a:t>
            </a:r>
          </a:p>
        </p:txBody>
      </p:sp>
      <p:sp>
        <p:nvSpPr>
          <p:cNvPr id="7" name="TextBox 6"/>
          <p:cNvSpPr txBox="1"/>
          <p:nvPr/>
        </p:nvSpPr>
        <p:spPr>
          <a:xfrm>
            <a:off x="3454400" y="6538920"/>
            <a:ext cx="1572866" cy="246221"/>
          </a:xfrm>
          <a:prstGeom prst="rect">
            <a:avLst/>
          </a:prstGeom>
          <a:noFill/>
        </p:spPr>
        <p:txBody>
          <a:bodyPr wrap="none" rtlCol="0">
            <a:spAutoFit/>
          </a:bodyPr>
          <a:lstStyle/>
          <a:p>
            <a:r>
              <a:rPr lang="en-GB" sz="1000" dirty="0">
                <a:solidFill>
                  <a:schemeClr val="bg1"/>
                </a:solidFill>
              </a:rPr>
              <a:t>Arjan Verweij, 10/6/2020</a:t>
            </a:r>
          </a:p>
        </p:txBody>
      </p:sp>
      <p:sp>
        <p:nvSpPr>
          <p:cNvPr id="9" name="Title 1">
            <a:extLst>
              <a:ext uri="{FF2B5EF4-FFF2-40B4-BE49-F238E27FC236}">
                <a16:creationId xmlns:a16="http://schemas.microsoft.com/office/drawing/2014/main" id="{D63CB230-393F-3848-B611-1065B0AC29A0}"/>
              </a:ext>
            </a:extLst>
          </p:cNvPr>
          <p:cNvSpPr>
            <a:spLocks noGrp="1"/>
          </p:cNvSpPr>
          <p:nvPr/>
        </p:nvSpPr>
        <p:spPr>
          <a:xfrm>
            <a:off x="5153892" y="3023303"/>
            <a:ext cx="3433156" cy="480382"/>
          </a:xfrm>
          <a:prstGeom prst="rect">
            <a:avLst/>
          </a:prstGeom>
        </p:spPr>
        <p:txBody>
          <a:bodyPr vert="horz" lIns="45720" rIns="45720" anchor="ctr">
            <a:noAutofit/>
          </a:bodyPr>
          <a:lstStyle>
            <a:lvl1pPr algn="l" rtl="0" eaLnBrk="1" latinLnBrk="0" hangingPunct="1">
              <a:spcBef>
                <a:spcPct val="0"/>
              </a:spcBef>
              <a:buNone/>
              <a:defRPr kumimoji="0" sz="4000" kern="1200">
                <a:solidFill>
                  <a:schemeClr val="tx1"/>
                </a:solidFill>
                <a:latin typeface="+mj-lt"/>
                <a:ea typeface="+mj-ea"/>
                <a:cs typeface="+mj-cs"/>
              </a:defRPr>
            </a:lvl1pPr>
          </a:lstStyle>
          <a:p>
            <a:pPr algn="r"/>
            <a:r>
              <a:rPr lang="en-US" sz="3200" b="1" dirty="0"/>
              <a:t>MTF</a:t>
            </a:r>
          </a:p>
        </p:txBody>
      </p:sp>
      <p:sp>
        <p:nvSpPr>
          <p:cNvPr id="10" name="TextBox 9">
            <a:extLst>
              <a:ext uri="{FF2B5EF4-FFF2-40B4-BE49-F238E27FC236}">
                <a16:creationId xmlns:a16="http://schemas.microsoft.com/office/drawing/2014/main" id="{B85671D9-96D7-C844-8F3E-09A2976BC13F}"/>
              </a:ext>
            </a:extLst>
          </p:cNvPr>
          <p:cNvSpPr txBox="1"/>
          <p:nvPr/>
        </p:nvSpPr>
        <p:spPr>
          <a:xfrm>
            <a:off x="162376" y="3759135"/>
            <a:ext cx="8790423" cy="1477328"/>
          </a:xfrm>
          <a:prstGeom prst="rect">
            <a:avLst/>
          </a:prstGeom>
          <a:noFill/>
        </p:spPr>
        <p:txBody>
          <a:bodyPr wrap="square" rtlCol="0">
            <a:spAutoFit/>
          </a:bodyPr>
          <a:lstStyle/>
          <a:p>
            <a:pPr>
              <a:spcBef>
                <a:spcPts val="1200"/>
              </a:spcBef>
            </a:pPr>
            <a:r>
              <a:rPr lang="en-GB" sz="2000" dirty="0"/>
              <a:t>We are still writing lots of results to MTF, although I think nobody ever tried to extract something.</a:t>
            </a:r>
          </a:p>
          <a:p>
            <a:pPr>
              <a:spcBef>
                <a:spcPts val="1200"/>
              </a:spcBef>
            </a:pPr>
            <a:r>
              <a:rPr lang="en-GB" sz="2000" dirty="0"/>
              <a:t>Is this useful?  It might be much easier and more correct to re-analyse data from the past with one well defined tool.</a:t>
            </a:r>
          </a:p>
        </p:txBody>
      </p:sp>
    </p:spTree>
    <p:extLst>
      <p:ext uri="{BB962C8B-B14F-4D97-AF65-F5344CB8AC3E}">
        <p14:creationId xmlns:p14="http://schemas.microsoft.com/office/powerpoint/2010/main" val="30061479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E44882B5-692C-4B21-A176-8083D231AF07}" type="slidenum">
              <a:rPr lang="en-GB" smtClean="0"/>
              <a:t>2</a:t>
            </a:fld>
            <a:endParaRPr lang="en-GB"/>
          </a:p>
        </p:txBody>
      </p:sp>
      <p:sp>
        <p:nvSpPr>
          <p:cNvPr id="6" name="TextBox 5"/>
          <p:cNvSpPr txBox="1"/>
          <p:nvPr/>
        </p:nvSpPr>
        <p:spPr>
          <a:xfrm>
            <a:off x="174568" y="904581"/>
            <a:ext cx="8790423" cy="4555093"/>
          </a:xfrm>
          <a:prstGeom prst="rect">
            <a:avLst/>
          </a:prstGeom>
          <a:noFill/>
        </p:spPr>
        <p:txBody>
          <a:bodyPr wrap="square" rtlCol="0">
            <a:spAutoFit/>
          </a:bodyPr>
          <a:lstStyle/>
          <a:p>
            <a:pPr marL="342900" indent="-342900">
              <a:spcBef>
                <a:spcPts val="1200"/>
              </a:spcBef>
              <a:buFont typeface="Wingdings" panose="05000000000000000000" pitchFamily="2" charset="2"/>
              <a:buChar char="Ø"/>
            </a:pPr>
            <a:r>
              <a:rPr lang="en-GB" sz="2000" dirty="0"/>
              <a:t>Issues with hardware have triggered our continuous wish to improve the possibilities for post-mortem analysis (higher sampling rate, better resolution, more channels, etc).</a:t>
            </a:r>
          </a:p>
          <a:p>
            <a:pPr marL="342900" indent="-342900">
              <a:spcBef>
                <a:spcPts val="1200"/>
              </a:spcBef>
              <a:buFont typeface="Wingdings" panose="05000000000000000000" pitchFamily="2" charset="2"/>
              <a:buChar char="Ø"/>
            </a:pPr>
            <a:r>
              <a:rPr lang="en-GB" sz="2000" dirty="0"/>
              <a:t>The long time-span of the LHC, the long period between HWC campaigns, and rather small number of issues during operation, also calls for a coherent approach for analysis.</a:t>
            </a:r>
          </a:p>
          <a:p>
            <a:pPr marL="342900" indent="-342900">
              <a:spcBef>
                <a:spcPts val="1200"/>
              </a:spcBef>
              <a:buFont typeface="Wingdings" panose="05000000000000000000" pitchFamily="2" charset="2"/>
              <a:buChar char="Ø"/>
            </a:pPr>
            <a:r>
              <a:rPr lang="en-GB" sz="2000" dirty="0"/>
              <a:t>The following slides show a mix of issues linked to data acquisition, instrumentation, software and communication that were discussed by the MP3 in the last 10 years, that hopefully can be resolved in the future, possibly as part of future IST campaigns. </a:t>
            </a:r>
          </a:p>
          <a:p>
            <a:pPr marL="342900" indent="-342900">
              <a:spcBef>
                <a:spcPts val="1200"/>
              </a:spcBef>
              <a:buFont typeface="Wingdings" panose="05000000000000000000" pitchFamily="2" charset="2"/>
              <a:buChar char="Ø"/>
            </a:pPr>
            <a:r>
              <a:rPr lang="en-GB" sz="2000" dirty="0"/>
              <a:t>For sure, all systems work close to perfect but, due to our progressive insight in the LHC (especially for interplay between systems) and due to changes in systems, we still see some room for improvement.</a:t>
            </a:r>
          </a:p>
        </p:txBody>
      </p:sp>
      <p:sp>
        <p:nvSpPr>
          <p:cNvPr id="5" name="Title 1"/>
          <p:cNvSpPr>
            <a:spLocks noGrp="1"/>
          </p:cNvSpPr>
          <p:nvPr/>
        </p:nvSpPr>
        <p:spPr>
          <a:xfrm>
            <a:off x="5153892" y="147581"/>
            <a:ext cx="3433156" cy="480382"/>
          </a:xfrm>
          <a:prstGeom prst="rect">
            <a:avLst/>
          </a:prstGeom>
        </p:spPr>
        <p:txBody>
          <a:bodyPr vert="horz" lIns="45720" rIns="45720" anchor="ctr">
            <a:noAutofit/>
          </a:bodyPr>
          <a:lstStyle>
            <a:lvl1pPr algn="l" rtl="0" eaLnBrk="1" latinLnBrk="0" hangingPunct="1">
              <a:spcBef>
                <a:spcPct val="0"/>
              </a:spcBef>
              <a:buNone/>
              <a:defRPr kumimoji="0" sz="4000" kern="1200">
                <a:solidFill>
                  <a:schemeClr val="tx1"/>
                </a:solidFill>
                <a:latin typeface="+mj-lt"/>
                <a:ea typeface="+mj-ea"/>
                <a:cs typeface="+mj-cs"/>
              </a:defRPr>
            </a:lvl1pPr>
          </a:lstStyle>
          <a:p>
            <a:pPr algn="r"/>
            <a:r>
              <a:rPr lang="en-US" sz="3200" b="1" dirty="0"/>
              <a:t>Intro</a:t>
            </a:r>
          </a:p>
        </p:txBody>
      </p:sp>
      <p:sp>
        <p:nvSpPr>
          <p:cNvPr id="7" name="TextBox 6"/>
          <p:cNvSpPr txBox="1"/>
          <p:nvPr/>
        </p:nvSpPr>
        <p:spPr>
          <a:xfrm>
            <a:off x="3454400" y="6538920"/>
            <a:ext cx="1572866" cy="246221"/>
          </a:xfrm>
          <a:prstGeom prst="rect">
            <a:avLst/>
          </a:prstGeom>
          <a:noFill/>
        </p:spPr>
        <p:txBody>
          <a:bodyPr wrap="none" rtlCol="0">
            <a:spAutoFit/>
          </a:bodyPr>
          <a:lstStyle/>
          <a:p>
            <a:r>
              <a:rPr lang="en-GB" sz="1000" dirty="0">
                <a:solidFill>
                  <a:schemeClr val="bg1"/>
                </a:solidFill>
              </a:rPr>
              <a:t>Arjan Verweij, 10/6/2020</a:t>
            </a:r>
          </a:p>
        </p:txBody>
      </p:sp>
    </p:spTree>
    <p:extLst>
      <p:ext uri="{BB962C8B-B14F-4D97-AF65-F5344CB8AC3E}">
        <p14:creationId xmlns:p14="http://schemas.microsoft.com/office/powerpoint/2010/main" val="26541703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E44882B5-692C-4B21-A176-8083D231AF07}" type="slidenum">
              <a:rPr lang="en-GB" smtClean="0"/>
              <a:t>3</a:t>
            </a:fld>
            <a:endParaRPr lang="en-GB"/>
          </a:p>
        </p:txBody>
      </p:sp>
      <p:sp>
        <p:nvSpPr>
          <p:cNvPr id="6" name="TextBox 5"/>
          <p:cNvSpPr txBox="1"/>
          <p:nvPr/>
        </p:nvSpPr>
        <p:spPr>
          <a:xfrm>
            <a:off x="165237" y="769811"/>
            <a:ext cx="8790423" cy="2246769"/>
          </a:xfrm>
          <a:prstGeom prst="rect">
            <a:avLst/>
          </a:prstGeom>
          <a:noFill/>
        </p:spPr>
        <p:txBody>
          <a:bodyPr wrap="square" rtlCol="0">
            <a:spAutoFit/>
          </a:bodyPr>
          <a:lstStyle/>
          <a:p>
            <a:pPr>
              <a:spcBef>
                <a:spcPts val="1200"/>
              </a:spcBef>
            </a:pPr>
            <a:r>
              <a:rPr lang="en-GB" sz="2000" dirty="0"/>
              <a:t>PM analysis requires timing accuracy of 1 </a:t>
            </a:r>
            <a:r>
              <a:rPr lang="en-GB" sz="2000" dirty="0" err="1"/>
              <a:t>ms</a:t>
            </a:r>
            <a:r>
              <a:rPr lang="en-GB" sz="2000" dirty="0"/>
              <a:t> between PC, QDS, EE, QHs, PIC and BLMs (in case of beam-related events). We observed many timing issues, with errors up to O(1 sec).  </a:t>
            </a:r>
          </a:p>
          <a:p>
            <a:pPr marL="742950" lvl="1" indent="-285750">
              <a:buFont typeface="Wingdings" panose="05000000000000000000" pitchFamily="2" charset="2"/>
              <a:buChar char="Ø"/>
            </a:pPr>
            <a:r>
              <a:rPr lang="en-US" sz="1600" dirty="0" err="1">
                <a:solidFill>
                  <a:schemeClr val="accent6">
                    <a:lumMod val="50000"/>
                  </a:schemeClr>
                </a:solidFill>
              </a:rPr>
              <a:t>iQPS</a:t>
            </a:r>
            <a:r>
              <a:rPr lang="en-US" sz="1600" dirty="0">
                <a:solidFill>
                  <a:schemeClr val="accent6">
                    <a:lumMod val="50000"/>
                  </a:schemeClr>
                </a:solidFill>
              </a:rPr>
              <a:t>: PM timestamp and PM timescale are sometimes shifted</a:t>
            </a:r>
          </a:p>
          <a:p>
            <a:pPr marL="742950" lvl="1" indent="-285750">
              <a:buFont typeface="Wingdings" panose="05000000000000000000" pitchFamily="2" charset="2"/>
              <a:buChar char="Ø"/>
            </a:pPr>
            <a:r>
              <a:rPr lang="en-US" sz="1600" dirty="0" err="1">
                <a:solidFill>
                  <a:schemeClr val="accent6">
                    <a:lumMod val="50000"/>
                  </a:schemeClr>
                </a:solidFill>
              </a:rPr>
              <a:t>iQPS</a:t>
            </a:r>
            <a:r>
              <a:rPr lang="en-US" sz="1600" dirty="0">
                <a:solidFill>
                  <a:schemeClr val="accent6">
                    <a:lumMod val="50000"/>
                  </a:schemeClr>
                </a:solidFill>
              </a:rPr>
              <a:t> PM with respect to </a:t>
            </a:r>
            <a:r>
              <a:rPr lang="en-US" sz="1600" dirty="0" err="1">
                <a:solidFill>
                  <a:schemeClr val="accent6">
                    <a:lumMod val="50000"/>
                  </a:schemeClr>
                </a:solidFill>
              </a:rPr>
              <a:t>nQPS</a:t>
            </a:r>
            <a:r>
              <a:rPr lang="en-US" sz="1600" dirty="0">
                <a:solidFill>
                  <a:schemeClr val="accent6">
                    <a:lumMod val="50000"/>
                  </a:schemeClr>
                </a:solidFill>
              </a:rPr>
              <a:t> PM</a:t>
            </a:r>
          </a:p>
          <a:p>
            <a:pPr marL="742950" lvl="1" indent="-285750">
              <a:buFont typeface="Wingdings" panose="05000000000000000000" pitchFamily="2" charset="2"/>
              <a:buChar char="Ø"/>
            </a:pPr>
            <a:r>
              <a:rPr lang="en-US" sz="1600" dirty="0">
                <a:solidFill>
                  <a:schemeClr val="accent6">
                    <a:lumMod val="50000"/>
                  </a:schemeClr>
                </a:solidFill>
              </a:rPr>
              <a:t>600 A circuits: QDS signals with respect to FGC signals</a:t>
            </a:r>
          </a:p>
          <a:p>
            <a:pPr marL="742950" lvl="1" indent="-285750">
              <a:buFont typeface="Wingdings" panose="05000000000000000000" pitchFamily="2" charset="2"/>
              <a:buChar char="Ø"/>
            </a:pPr>
            <a:r>
              <a:rPr lang="en-US" sz="1600" dirty="0">
                <a:solidFill>
                  <a:schemeClr val="accent6">
                    <a:lumMod val="50000"/>
                  </a:schemeClr>
                </a:solidFill>
              </a:rPr>
              <a:t>Beam induced quenches: QDS with respect to BLM</a:t>
            </a:r>
          </a:p>
          <a:p>
            <a:pPr marL="742950" lvl="1" indent="-285750">
              <a:buFont typeface="Wingdings" panose="05000000000000000000" pitchFamily="2" charset="2"/>
              <a:buChar char="Ø"/>
            </a:pPr>
            <a:r>
              <a:rPr lang="en-US" sz="1600" dirty="0" err="1">
                <a:solidFill>
                  <a:schemeClr val="accent6">
                    <a:lumMod val="50000"/>
                  </a:schemeClr>
                </a:solidFill>
              </a:rPr>
              <a:t>iQPS</a:t>
            </a:r>
            <a:r>
              <a:rPr lang="en-US" sz="1600" dirty="0">
                <a:solidFill>
                  <a:schemeClr val="accent6">
                    <a:lumMod val="50000"/>
                  </a:schemeClr>
                </a:solidFill>
              </a:rPr>
              <a:t> voltages with respect to QHs</a:t>
            </a:r>
            <a:endParaRPr lang="en-GB" sz="1600" dirty="0">
              <a:solidFill>
                <a:schemeClr val="accent6">
                  <a:lumMod val="50000"/>
                </a:schemeClr>
              </a:solidFill>
            </a:endParaRPr>
          </a:p>
        </p:txBody>
      </p:sp>
      <p:sp>
        <p:nvSpPr>
          <p:cNvPr id="5" name="Title 1"/>
          <p:cNvSpPr>
            <a:spLocks noGrp="1"/>
          </p:cNvSpPr>
          <p:nvPr/>
        </p:nvSpPr>
        <p:spPr>
          <a:xfrm>
            <a:off x="5153892" y="147581"/>
            <a:ext cx="3433156" cy="480382"/>
          </a:xfrm>
          <a:prstGeom prst="rect">
            <a:avLst/>
          </a:prstGeom>
        </p:spPr>
        <p:txBody>
          <a:bodyPr vert="horz" lIns="45720" rIns="45720" anchor="ctr">
            <a:noAutofit/>
          </a:bodyPr>
          <a:lstStyle>
            <a:lvl1pPr algn="l" rtl="0" eaLnBrk="1" latinLnBrk="0" hangingPunct="1">
              <a:spcBef>
                <a:spcPct val="0"/>
              </a:spcBef>
              <a:buNone/>
              <a:defRPr kumimoji="0" sz="4000" kern="1200">
                <a:solidFill>
                  <a:schemeClr val="tx1"/>
                </a:solidFill>
                <a:latin typeface="+mj-lt"/>
                <a:ea typeface="+mj-ea"/>
                <a:cs typeface="+mj-cs"/>
              </a:defRPr>
            </a:lvl1pPr>
          </a:lstStyle>
          <a:p>
            <a:pPr algn="r"/>
            <a:r>
              <a:rPr lang="en-US" sz="3200" b="1" dirty="0"/>
              <a:t>Timing  errors</a:t>
            </a:r>
          </a:p>
        </p:txBody>
      </p:sp>
      <p:sp>
        <p:nvSpPr>
          <p:cNvPr id="7" name="TextBox 6"/>
          <p:cNvSpPr txBox="1"/>
          <p:nvPr/>
        </p:nvSpPr>
        <p:spPr>
          <a:xfrm>
            <a:off x="3454400" y="6538920"/>
            <a:ext cx="1572866" cy="246221"/>
          </a:xfrm>
          <a:prstGeom prst="rect">
            <a:avLst/>
          </a:prstGeom>
          <a:noFill/>
        </p:spPr>
        <p:txBody>
          <a:bodyPr wrap="none" rtlCol="0">
            <a:spAutoFit/>
          </a:bodyPr>
          <a:lstStyle/>
          <a:p>
            <a:r>
              <a:rPr lang="en-GB" sz="1000" dirty="0">
                <a:solidFill>
                  <a:schemeClr val="bg1"/>
                </a:solidFill>
              </a:rPr>
              <a:t>Arjan Verweij, 10/6/2020</a:t>
            </a:r>
          </a:p>
        </p:txBody>
      </p:sp>
      <p:grpSp>
        <p:nvGrpSpPr>
          <p:cNvPr id="8" name="Group 7">
            <a:extLst>
              <a:ext uri="{FF2B5EF4-FFF2-40B4-BE49-F238E27FC236}">
                <a16:creationId xmlns:a16="http://schemas.microsoft.com/office/drawing/2014/main" id="{C6545786-F235-FF4A-90A9-E642F053F7DF}"/>
              </a:ext>
            </a:extLst>
          </p:cNvPr>
          <p:cNvGrpSpPr/>
          <p:nvPr/>
        </p:nvGrpSpPr>
        <p:grpSpPr>
          <a:xfrm>
            <a:off x="363152" y="3016580"/>
            <a:ext cx="4174986" cy="3055991"/>
            <a:chOff x="3294289" y="132042"/>
            <a:chExt cx="4891088" cy="4247198"/>
          </a:xfrm>
        </p:grpSpPr>
        <p:pic>
          <p:nvPicPr>
            <p:cNvPr id="9" name="Picture 8">
              <a:extLst>
                <a:ext uri="{FF2B5EF4-FFF2-40B4-BE49-F238E27FC236}">
                  <a16:creationId xmlns:a16="http://schemas.microsoft.com/office/drawing/2014/main" id="{943AEAE9-9DC5-FE43-A30E-382FFE06C196}"/>
                </a:ext>
              </a:extLst>
            </p:cNvPr>
            <p:cNvPicPr>
              <a:picLocks noChangeAspect="1"/>
            </p:cNvPicPr>
            <p:nvPr/>
          </p:nvPicPr>
          <p:blipFill>
            <a:blip r:embed="rId3"/>
            <a:stretch>
              <a:fillRect/>
            </a:stretch>
          </p:blipFill>
          <p:spPr>
            <a:xfrm>
              <a:off x="3294289" y="132042"/>
              <a:ext cx="4891088" cy="4247198"/>
            </a:xfrm>
            <a:prstGeom prst="rect">
              <a:avLst/>
            </a:prstGeom>
          </p:spPr>
        </p:pic>
        <p:cxnSp>
          <p:nvCxnSpPr>
            <p:cNvPr id="10" name="Straight Connector 9">
              <a:extLst>
                <a:ext uri="{FF2B5EF4-FFF2-40B4-BE49-F238E27FC236}">
                  <a16:creationId xmlns:a16="http://schemas.microsoft.com/office/drawing/2014/main" id="{10503CF7-3455-0F4F-94A6-F236E1BA42EB}"/>
                </a:ext>
              </a:extLst>
            </p:cNvPr>
            <p:cNvCxnSpPr/>
            <p:nvPr/>
          </p:nvCxnSpPr>
          <p:spPr>
            <a:xfrm>
              <a:off x="3878729" y="1840753"/>
              <a:ext cx="2402542" cy="5976"/>
            </a:xfrm>
            <a:prstGeom prst="line">
              <a:avLst/>
            </a:prstGeom>
            <a:ln>
              <a:solidFill>
                <a:schemeClr val="tx2"/>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D3CA6910-EB93-0B46-8A17-AC5F117227E3}"/>
                </a:ext>
              </a:extLst>
            </p:cNvPr>
            <p:cNvCxnSpPr/>
            <p:nvPr/>
          </p:nvCxnSpPr>
          <p:spPr>
            <a:xfrm>
              <a:off x="6795250" y="1177376"/>
              <a:ext cx="5976" cy="2486212"/>
            </a:xfrm>
            <a:prstGeom prst="line">
              <a:avLst/>
            </a:prstGeom>
            <a:ln>
              <a:solidFill>
                <a:schemeClr val="tx2"/>
              </a:solidFill>
              <a:prstDash val="dash"/>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60A9C896-31FA-7D4D-95C2-B1EAD648F35E}"/>
                </a:ext>
              </a:extLst>
            </p:cNvPr>
            <p:cNvCxnSpPr/>
            <p:nvPr/>
          </p:nvCxnSpPr>
          <p:spPr>
            <a:xfrm>
              <a:off x="4688548" y="1078760"/>
              <a:ext cx="5976" cy="2486212"/>
            </a:xfrm>
            <a:prstGeom prst="line">
              <a:avLst/>
            </a:prstGeom>
            <a:ln>
              <a:solidFill>
                <a:schemeClr val="tx2"/>
              </a:solidFill>
              <a:prstDash val="dash"/>
            </a:ln>
          </p:spPr>
          <p:style>
            <a:lnRef idx="2">
              <a:schemeClr val="accent1"/>
            </a:lnRef>
            <a:fillRef idx="0">
              <a:schemeClr val="accent1"/>
            </a:fillRef>
            <a:effectRef idx="1">
              <a:schemeClr val="accent1"/>
            </a:effectRef>
            <a:fontRef idx="minor">
              <a:schemeClr val="tx1"/>
            </a:fontRef>
          </p:style>
        </p:cxnSp>
        <p:sp>
          <p:nvSpPr>
            <p:cNvPr id="13" name="5-Point Star 12">
              <a:extLst>
                <a:ext uri="{FF2B5EF4-FFF2-40B4-BE49-F238E27FC236}">
                  <a16:creationId xmlns:a16="http://schemas.microsoft.com/office/drawing/2014/main" id="{F31132E5-4462-2543-A606-4FF9EFC8AF03}"/>
                </a:ext>
              </a:extLst>
            </p:cNvPr>
            <p:cNvSpPr/>
            <p:nvPr/>
          </p:nvSpPr>
          <p:spPr>
            <a:xfrm>
              <a:off x="4634760" y="1795929"/>
              <a:ext cx="107576" cy="89647"/>
            </a:xfrm>
            <a:prstGeom prst="star5">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9FB97C73-295C-D642-9B2D-B8456F6F2E7C}"/>
                </a:ext>
              </a:extLst>
            </p:cNvPr>
            <p:cNvSpPr txBox="1"/>
            <p:nvPr/>
          </p:nvSpPr>
          <p:spPr>
            <a:xfrm>
              <a:off x="4907505" y="1267012"/>
              <a:ext cx="1043876" cy="246221"/>
            </a:xfrm>
            <a:prstGeom prst="rect">
              <a:avLst/>
            </a:prstGeom>
            <a:noFill/>
          </p:spPr>
          <p:txBody>
            <a:bodyPr wrap="none" rtlCol="0">
              <a:spAutoFit/>
            </a:bodyPr>
            <a:lstStyle/>
            <a:p>
              <a:r>
                <a:rPr lang="en-US" sz="1000" b="1" dirty="0">
                  <a:solidFill>
                    <a:srgbClr val="C00000"/>
                  </a:solidFill>
                </a:rPr>
                <a:t>A14R8:U_QS0</a:t>
              </a:r>
              <a:endParaRPr lang="en-GB" sz="1000" b="1" dirty="0">
                <a:solidFill>
                  <a:srgbClr val="C00000"/>
                </a:solidFill>
              </a:endParaRPr>
            </a:p>
          </p:txBody>
        </p:sp>
        <p:sp>
          <p:nvSpPr>
            <p:cNvPr id="15" name="Left-Right Arrow 14">
              <a:extLst>
                <a:ext uri="{FF2B5EF4-FFF2-40B4-BE49-F238E27FC236}">
                  <a16:creationId xmlns:a16="http://schemas.microsoft.com/office/drawing/2014/main" id="{130EF605-51DA-0A48-B706-6344EEDE8ACD}"/>
                </a:ext>
              </a:extLst>
            </p:cNvPr>
            <p:cNvSpPr/>
            <p:nvPr/>
          </p:nvSpPr>
          <p:spPr>
            <a:xfrm>
              <a:off x="4712457" y="2713318"/>
              <a:ext cx="2082794" cy="310776"/>
            </a:xfrm>
            <a:prstGeom prst="leftRightArrow">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solidFill>
                    <a:srgbClr val="C00000"/>
                  </a:solidFill>
                </a:rPr>
                <a:t>~800ms</a:t>
              </a:r>
              <a:endParaRPr lang="en-GB" sz="1100" dirty="0">
                <a:solidFill>
                  <a:srgbClr val="C00000"/>
                </a:solidFill>
              </a:endParaRPr>
            </a:p>
          </p:txBody>
        </p:sp>
        <p:sp>
          <p:nvSpPr>
            <p:cNvPr id="16" name="Oval 15">
              <a:extLst>
                <a:ext uri="{FF2B5EF4-FFF2-40B4-BE49-F238E27FC236}">
                  <a16:creationId xmlns:a16="http://schemas.microsoft.com/office/drawing/2014/main" id="{1F065A50-A7D2-794B-BD83-52FE91B10FB6}"/>
                </a:ext>
              </a:extLst>
            </p:cNvPr>
            <p:cNvSpPr/>
            <p:nvPr/>
          </p:nvSpPr>
          <p:spPr>
            <a:xfrm>
              <a:off x="5414682" y="132042"/>
              <a:ext cx="1452283" cy="268381"/>
            </a:xfrm>
            <a:prstGeom prst="ellipse">
              <a:avLst/>
            </a:prstGeom>
            <a:noFill/>
            <a:ln w="22225">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7" name="Straight Arrow Connector 16">
              <a:extLst>
                <a:ext uri="{FF2B5EF4-FFF2-40B4-BE49-F238E27FC236}">
                  <a16:creationId xmlns:a16="http://schemas.microsoft.com/office/drawing/2014/main" id="{407A621A-7DA9-CB4B-B176-BDFB00020CCC}"/>
                </a:ext>
              </a:extLst>
            </p:cNvPr>
            <p:cNvCxnSpPr>
              <a:stCxn id="16" idx="4"/>
            </p:cNvCxnSpPr>
            <p:nvPr/>
          </p:nvCxnSpPr>
          <p:spPr>
            <a:xfrm>
              <a:off x="6140824" y="400423"/>
              <a:ext cx="600635" cy="1195295"/>
            </a:xfrm>
            <a:prstGeom prst="straightConnector1">
              <a:avLst/>
            </a:prstGeom>
            <a:ln>
              <a:solidFill>
                <a:srgbClr val="C00000"/>
              </a:solidFill>
              <a:prstDash val="sysDash"/>
              <a:tailEnd type="triangle"/>
            </a:ln>
          </p:spPr>
          <p:style>
            <a:lnRef idx="2">
              <a:schemeClr val="accent1"/>
            </a:lnRef>
            <a:fillRef idx="0">
              <a:schemeClr val="accent1"/>
            </a:fillRef>
            <a:effectRef idx="1">
              <a:schemeClr val="accent1"/>
            </a:effectRef>
            <a:fontRef idx="minor">
              <a:schemeClr val="tx1"/>
            </a:fontRef>
          </p:style>
        </p:cxnSp>
      </p:grpSp>
      <p:grpSp>
        <p:nvGrpSpPr>
          <p:cNvPr id="18" name="Group 17">
            <a:extLst>
              <a:ext uri="{FF2B5EF4-FFF2-40B4-BE49-F238E27FC236}">
                <a16:creationId xmlns:a16="http://schemas.microsoft.com/office/drawing/2014/main" id="{8B3F6F18-6AC1-DC45-916A-80CF3D286EDF}"/>
              </a:ext>
            </a:extLst>
          </p:cNvPr>
          <p:cNvGrpSpPr/>
          <p:nvPr/>
        </p:nvGrpSpPr>
        <p:grpSpPr>
          <a:xfrm>
            <a:off x="4736053" y="3016580"/>
            <a:ext cx="4294703" cy="3055991"/>
            <a:chOff x="3984278" y="1798917"/>
            <a:chExt cx="4903470" cy="4135755"/>
          </a:xfrm>
        </p:grpSpPr>
        <p:pic>
          <p:nvPicPr>
            <p:cNvPr id="19" name="Picture 18">
              <a:extLst>
                <a:ext uri="{FF2B5EF4-FFF2-40B4-BE49-F238E27FC236}">
                  <a16:creationId xmlns:a16="http://schemas.microsoft.com/office/drawing/2014/main" id="{F2040F41-3083-494F-A667-2BD34B9BD8FB}"/>
                </a:ext>
              </a:extLst>
            </p:cNvPr>
            <p:cNvPicPr>
              <a:picLocks noChangeAspect="1"/>
            </p:cNvPicPr>
            <p:nvPr/>
          </p:nvPicPr>
          <p:blipFill>
            <a:blip r:embed="rId4"/>
            <a:stretch>
              <a:fillRect/>
            </a:stretch>
          </p:blipFill>
          <p:spPr>
            <a:xfrm>
              <a:off x="3984278" y="1798917"/>
              <a:ext cx="4903470" cy="4135755"/>
            </a:xfrm>
            <a:prstGeom prst="rect">
              <a:avLst/>
            </a:prstGeom>
          </p:spPr>
        </p:pic>
        <p:sp>
          <p:nvSpPr>
            <p:cNvPr id="20" name="TextBox 19">
              <a:extLst>
                <a:ext uri="{FF2B5EF4-FFF2-40B4-BE49-F238E27FC236}">
                  <a16:creationId xmlns:a16="http://schemas.microsoft.com/office/drawing/2014/main" id="{B52BB25E-1595-9E41-84F6-2DF0386963E4}"/>
                </a:ext>
              </a:extLst>
            </p:cNvPr>
            <p:cNvSpPr txBox="1"/>
            <p:nvPr/>
          </p:nvSpPr>
          <p:spPr>
            <a:xfrm>
              <a:off x="5842823" y="4403146"/>
              <a:ext cx="1470274" cy="246221"/>
            </a:xfrm>
            <a:prstGeom prst="rect">
              <a:avLst/>
            </a:prstGeom>
            <a:noFill/>
          </p:spPr>
          <p:txBody>
            <a:bodyPr wrap="none" rtlCol="0">
              <a:spAutoFit/>
            </a:bodyPr>
            <a:lstStyle/>
            <a:p>
              <a:r>
                <a:rPr lang="en-US" sz="1000" b="1" dirty="0">
                  <a:solidFill>
                    <a:srgbClr val="C00000"/>
                  </a:solidFill>
                </a:rPr>
                <a:t>A31R1:U_QS0 (</a:t>
              </a:r>
              <a:r>
                <a:rPr lang="en-US" sz="1000" b="1" dirty="0" err="1">
                  <a:solidFill>
                    <a:srgbClr val="C00000"/>
                  </a:solidFill>
                </a:rPr>
                <a:t>iQPS</a:t>
              </a:r>
              <a:r>
                <a:rPr lang="en-US" sz="1000" b="1" dirty="0">
                  <a:solidFill>
                    <a:srgbClr val="C00000"/>
                  </a:solidFill>
                </a:rPr>
                <a:t>)</a:t>
              </a:r>
              <a:endParaRPr lang="en-GB" sz="1000" b="1" dirty="0">
                <a:solidFill>
                  <a:srgbClr val="C00000"/>
                </a:solidFill>
              </a:endParaRPr>
            </a:p>
          </p:txBody>
        </p:sp>
        <p:sp>
          <p:nvSpPr>
            <p:cNvPr id="21" name="TextBox 20">
              <a:extLst>
                <a:ext uri="{FF2B5EF4-FFF2-40B4-BE49-F238E27FC236}">
                  <a16:creationId xmlns:a16="http://schemas.microsoft.com/office/drawing/2014/main" id="{D27F87A2-CD52-F646-A38D-E5F31FA443B5}"/>
                </a:ext>
              </a:extLst>
            </p:cNvPr>
            <p:cNvSpPr txBox="1"/>
            <p:nvPr/>
          </p:nvSpPr>
          <p:spPr>
            <a:xfrm>
              <a:off x="6378386" y="3441273"/>
              <a:ext cx="1920719" cy="246221"/>
            </a:xfrm>
            <a:prstGeom prst="rect">
              <a:avLst/>
            </a:prstGeom>
            <a:noFill/>
          </p:spPr>
          <p:txBody>
            <a:bodyPr wrap="none" rtlCol="0">
              <a:spAutoFit/>
            </a:bodyPr>
            <a:lstStyle/>
            <a:p>
              <a:r>
                <a:rPr lang="en-US" sz="1000" b="1" dirty="0">
                  <a:solidFill>
                    <a:srgbClr val="00B050"/>
                  </a:solidFill>
                </a:rPr>
                <a:t>A31R1:U_DIODE_RB (</a:t>
              </a:r>
              <a:r>
                <a:rPr lang="en-US" sz="1000" b="1" dirty="0" err="1">
                  <a:solidFill>
                    <a:srgbClr val="00B050"/>
                  </a:solidFill>
                </a:rPr>
                <a:t>nQPS</a:t>
              </a:r>
              <a:r>
                <a:rPr lang="en-US" sz="1000" b="1" dirty="0">
                  <a:solidFill>
                    <a:srgbClr val="00B050"/>
                  </a:solidFill>
                </a:rPr>
                <a:t>)</a:t>
              </a:r>
              <a:endParaRPr lang="en-GB" sz="1000" b="1" dirty="0">
                <a:solidFill>
                  <a:srgbClr val="00B050"/>
                </a:solidFill>
              </a:endParaRPr>
            </a:p>
          </p:txBody>
        </p:sp>
        <p:cxnSp>
          <p:nvCxnSpPr>
            <p:cNvPr id="22" name="Straight Arrow Connector 21">
              <a:extLst>
                <a:ext uri="{FF2B5EF4-FFF2-40B4-BE49-F238E27FC236}">
                  <a16:creationId xmlns:a16="http://schemas.microsoft.com/office/drawing/2014/main" id="{331D9D36-BC08-2C4A-937E-0831281CE151}"/>
                </a:ext>
              </a:extLst>
            </p:cNvPr>
            <p:cNvCxnSpPr/>
            <p:nvPr/>
          </p:nvCxnSpPr>
          <p:spPr>
            <a:xfrm flipV="1">
              <a:off x="5238374" y="3962400"/>
              <a:ext cx="317359" cy="496047"/>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3" name="Straight Arrow Connector 22">
              <a:extLst>
                <a:ext uri="{FF2B5EF4-FFF2-40B4-BE49-F238E27FC236}">
                  <a16:creationId xmlns:a16="http://schemas.microsoft.com/office/drawing/2014/main" id="{5FC1D4F9-4A5D-C940-B2F2-A5618D9ABDA6}"/>
                </a:ext>
              </a:extLst>
            </p:cNvPr>
            <p:cNvCxnSpPr/>
            <p:nvPr/>
          </p:nvCxnSpPr>
          <p:spPr>
            <a:xfrm>
              <a:off x="5647765" y="2796988"/>
              <a:ext cx="212986" cy="445249"/>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1724858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E44882B5-692C-4B21-A176-8083D231AF07}" type="slidenum">
              <a:rPr lang="en-GB" smtClean="0"/>
              <a:t>4</a:t>
            </a:fld>
            <a:endParaRPr lang="en-GB"/>
          </a:p>
        </p:txBody>
      </p:sp>
      <p:sp>
        <p:nvSpPr>
          <p:cNvPr id="6" name="TextBox 5"/>
          <p:cNvSpPr txBox="1"/>
          <p:nvPr/>
        </p:nvSpPr>
        <p:spPr>
          <a:xfrm>
            <a:off x="174568" y="692719"/>
            <a:ext cx="8790423" cy="1754326"/>
          </a:xfrm>
          <a:prstGeom prst="rect">
            <a:avLst/>
          </a:prstGeom>
          <a:noFill/>
        </p:spPr>
        <p:txBody>
          <a:bodyPr wrap="square" rtlCol="0">
            <a:spAutoFit/>
          </a:bodyPr>
          <a:lstStyle/>
          <a:p>
            <a:pPr>
              <a:spcBef>
                <a:spcPts val="1200"/>
              </a:spcBef>
            </a:pPr>
            <a:r>
              <a:rPr lang="en-GB" sz="2000" dirty="0"/>
              <a:t>Especially in non-standard cases (earth fault, QH problem, …) signals could be saturated. A good balance between signal resolution and maximum input should be discussed.</a:t>
            </a:r>
          </a:p>
          <a:p>
            <a:pPr marL="742950" lvl="1" indent="-285750">
              <a:buFont typeface="Wingdings" panose="05000000000000000000" pitchFamily="2" charset="2"/>
              <a:buChar char="Ø"/>
            </a:pPr>
            <a:r>
              <a:rPr lang="en-US" sz="1600" dirty="0" err="1">
                <a:solidFill>
                  <a:schemeClr val="accent6">
                    <a:lumMod val="50000"/>
                  </a:schemeClr>
                </a:solidFill>
              </a:rPr>
              <a:t>iQPS</a:t>
            </a:r>
            <a:r>
              <a:rPr lang="en-US" sz="1600" dirty="0">
                <a:solidFill>
                  <a:schemeClr val="accent6">
                    <a:lumMod val="50000"/>
                  </a:schemeClr>
                </a:solidFill>
              </a:rPr>
              <a:t>: U_1, U_2 (high range, limited resolution), U_QS0 (limited range, high resolution )</a:t>
            </a:r>
          </a:p>
          <a:p>
            <a:pPr marL="742950" lvl="1" indent="-285750">
              <a:buFont typeface="Wingdings" panose="05000000000000000000" pitchFamily="2" charset="2"/>
              <a:buChar char="Ø"/>
            </a:pPr>
            <a:r>
              <a:rPr lang="en-US" sz="1600" dirty="0" err="1">
                <a:solidFill>
                  <a:schemeClr val="accent6">
                    <a:lumMod val="50000"/>
                  </a:schemeClr>
                </a:solidFill>
              </a:rPr>
              <a:t>nQPS</a:t>
            </a:r>
            <a:r>
              <a:rPr lang="en-US" sz="1600" dirty="0">
                <a:solidFill>
                  <a:schemeClr val="accent6">
                    <a:lumMod val="50000"/>
                  </a:schemeClr>
                </a:solidFill>
              </a:rPr>
              <a:t>: U_EARTH (voltage feelers)</a:t>
            </a:r>
          </a:p>
          <a:p>
            <a:pPr marL="742950" lvl="1" indent="-285750">
              <a:buFont typeface="Wingdings" panose="05000000000000000000" pitchFamily="2" charset="2"/>
              <a:buChar char="Ø"/>
            </a:pPr>
            <a:r>
              <a:rPr lang="en-US" sz="1600" dirty="0">
                <a:solidFill>
                  <a:schemeClr val="accent6">
                    <a:lumMod val="50000"/>
                  </a:schemeClr>
                </a:solidFill>
              </a:rPr>
              <a:t>FGC: I_EARTH (</a:t>
            </a:r>
            <a:r>
              <a:rPr lang="en-US" sz="1600" dirty="0" err="1">
                <a:solidFill>
                  <a:schemeClr val="accent6">
                    <a:lumMod val="50000"/>
                  </a:schemeClr>
                </a:solidFill>
              </a:rPr>
              <a:t>I_sat</a:t>
            </a:r>
            <a:r>
              <a:rPr lang="en-US" sz="1600" dirty="0">
                <a:solidFill>
                  <a:schemeClr val="accent6">
                    <a:lumMod val="50000"/>
                  </a:schemeClr>
                </a:solidFill>
              </a:rPr>
              <a:t>=54 mA, fuse blows at 1-3 A, FPA in RB gives </a:t>
            </a:r>
            <a:r>
              <a:rPr lang="en-US" sz="1600" dirty="0" err="1">
                <a:solidFill>
                  <a:schemeClr val="accent6">
                    <a:lumMod val="50000"/>
                  </a:schemeClr>
                </a:solidFill>
              </a:rPr>
              <a:t>I_earth</a:t>
            </a:r>
            <a:r>
              <a:rPr lang="en-US" sz="1600" dirty="0">
                <a:solidFill>
                  <a:schemeClr val="accent6">
                    <a:lumMod val="50000"/>
                  </a:schemeClr>
                </a:solidFill>
              </a:rPr>
              <a:t> &gt; 54 mA)  </a:t>
            </a:r>
          </a:p>
        </p:txBody>
      </p:sp>
      <p:sp>
        <p:nvSpPr>
          <p:cNvPr id="5" name="Title 1"/>
          <p:cNvSpPr>
            <a:spLocks noGrp="1"/>
          </p:cNvSpPr>
          <p:nvPr/>
        </p:nvSpPr>
        <p:spPr>
          <a:xfrm>
            <a:off x="1956816" y="147581"/>
            <a:ext cx="6630232" cy="480382"/>
          </a:xfrm>
          <a:prstGeom prst="rect">
            <a:avLst/>
          </a:prstGeom>
        </p:spPr>
        <p:txBody>
          <a:bodyPr vert="horz" lIns="45720" rIns="45720" anchor="ctr">
            <a:noAutofit/>
          </a:bodyPr>
          <a:lstStyle>
            <a:lvl1pPr algn="l" rtl="0" eaLnBrk="1" latinLnBrk="0" hangingPunct="1">
              <a:spcBef>
                <a:spcPct val="0"/>
              </a:spcBef>
              <a:buNone/>
              <a:defRPr kumimoji="0" sz="4000" kern="1200">
                <a:solidFill>
                  <a:schemeClr val="tx1"/>
                </a:solidFill>
                <a:latin typeface="+mj-lt"/>
                <a:ea typeface="+mj-ea"/>
                <a:cs typeface="+mj-cs"/>
              </a:defRPr>
            </a:lvl1pPr>
          </a:lstStyle>
          <a:p>
            <a:pPr algn="r"/>
            <a:r>
              <a:rPr lang="en-US" sz="3200" b="1" dirty="0"/>
              <a:t>Signal saturation &amp; resolution</a:t>
            </a:r>
          </a:p>
        </p:txBody>
      </p:sp>
      <p:sp>
        <p:nvSpPr>
          <p:cNvPr id="7" name="TextBox 6"/>
          <p:cNvSpPr txBox="1"/>
          <p:nvPr/>
        </p:nvSpPr>
        <p:spPr>
          <a:xfrm>
            <a:off x="3454400" y="6538920"/>
            <a:ext cx="1572866" cy="246221"/>
          </a:xfrm>
          <a:prstGeom prst="rect">
            <a:avLst/>
          </a:prstGeom>
          <a:noFill/>
        </p:spPr>
        <p:txBody>
          <a:bodyPr wrap="none" rtlCol="0">
            <a:spAutoFit/>
          </a:bodyPr>
          <a:lstStyle/>
          <a:p>
            <a:r>
              <a:rPr lang="en-GB" sz="1000" dirty="0">
                <a:solidFill>
                  <a:schemeClr val="bg1"/>
                </a:solidFill>
              </a:rPr>
              <a:t>Arjan Verweij, 10/6/2020</a:t>
            </a:r>
          </a:p>
        </p:txBody>
      </p:sp>
      <p:grpSp>
        <p:nvGrpSpPr>
          <p:cNvPr id="10" name="Group 9">
            <a:extLst>
              <a:ext uri="{FF2B5EF4-FFF2-40B4-BE49-F238E27FC236}">
                <a16:creationId xmlns:a16="http://schemas.microsoft.com/office/drawing/2014/main" id="{D4E135A0-4831-A449-923C-FCD1418CFAEE}"/>
              </a:ext>
            </a:extLst>
          </p:cNvPr>
          <p:cNvGrpSpPr/>
          <p:nvPr/>
        </p:nvGrpSpPr>
        <p:grpSpPr>
          <a:xfrm>
            <a:off x="4549086" y="2575480"/>
            <a:ext cx="4482165" cy="3490153"/>
            <a:chOff x="842962" y="195262"/>
            <a:chExt cx="3729038" cy="3233738"/>
          </a:xfrm>
        </p:grpSpPr>
        <p:pic>
          <p:nvPicPr>
            <p:cNvPr id="11" name="Picture 10">
              <a:extLst>
                <a:ext uri="{FF2B5EF4-FFF2-40B4-BE49-F238E27FC236}">
                  <a16:creationId xmlns:a16="http://schemas.microsoft.com/office/drawing/2014/main" id="{ECBA00D9-7D1D-374E-A759-245D761C948D}"/>
                </a:ext>
              </a:extLst>
            </p:cNvPr>
            <p:cNvPicPr>
              <a:picLocks noChangeAspect="1"/>
            </p:cNvPicPr>
            <p:nvPr/>
          </p:nvPicPr>
          <p:blipFill>
            <a:blip r:embed="rId3"/>
            <a:stretch>
              <a:fillRect/>
            </a:stretch>
          </p:blipFill>
          <p:spPr>
            <a:xfrm>
              <a:off x="842962" y="195262"/>
              <a:ext cx="3729038" cy="3233738"/>
            </a:xfrm>
            <a:prstGeom prst="rect">
              <a:avLst/>
            </a:prstGeom>
          </p:spPr>
        </p:pic>
        <p:sp>
          <p:nvSpPr>
            <p:cNvPr id="12" name="TextBox 11">
              <a:extLst>
                <a:ext uri="{FF2B5EF4-FFF2-40B4-BE49-F238E27FC236}">
                  <a16:creationId xmlns:a16="http://schemas.microsoft.com/office/drawing/2014/main" id="{49FBC1FF-9661-6046-90D5-331E9722D42D}"/>
                </a:ext>
              </a:extLst>
            </p:cNvPr>
            <p:cNvSpPr txBox="1"/>
            <p:nvPr/>
          </p:nvSpPr>
          <p:spPr>
            <a:xfrm>
              <a:off x="3011342" y="1248530"/>
              <a:ext cx="1160895" cy="246221"/>
            </a:xfrm>
            <a:prstGeom prst="rect">
              <a:avLst/>
            </a:prstGeom>
            <a:noFill/>
          </p:spPr>
          <p:txBody>
            <a:bodyPr wrap="none" rtlCol="0">
              <a:spAutoFit/>
            </a:bodyPr>
            <a:lstStyle/>
            <a:p>
              <a:r>
                <a:rPr lang="en-US" sz="1000" b="1" dirty="0">
                  <a:solidFill>
                    <a:srgbClr val="C00000"/>
                  </a:solidFill>
                </a:rPr>
                <a:t>A12.RB:IEARTH</a:t>
              </a:r>
              <a:endParaRPr lang="en-GB" sz="1000" b="1" dirty="0">
                <a:solidFill>
                  <a:srgbClr val="C00000"/>
                </a:solidFill>
              </a:endParaRPr>
            </a:p>
          </p:txBody>
        </p:sp>
      </p:grpSp>
      <p:grpSp>
        <p:nvGrpSpPr>
          <p:cNvPr id="13" name="Group 12">
            <a:extLst>
              <a:ext uri="{FF2B5EF4-FFF2-40B4-BE49-F238E27FC236}">
                <a16:creationId xmlns:a16="http://schemas.microsoft.com/office/drawing/2014/main" id="{91069FED-A707-DC4E-97B9-3AE6D990765F}"/>
              </a:ext>
            </a:extLst>
          </p:cNvPr>
          <p:cNvGrpSpPr/>
          <p:nvPr/>
        </p:nvGrpSpPr>
        <p:grpSpPr>
          <a:xfrm>
            <a:off x="131076" y="2575480"/>
            <a:ext cx="4351750" cy="3510148"/>
            <a:chOff x="4630923" y="626875"/>
            <a:chExt cx="3748088" cy="3262313"/>
          </a:xfrm>
        </p:grpSpPr>
        <p:pic>
          <p:nvPicPr>
            <p:cNvPr id="14" name="Picture 13">
              <a:extLst>
                <a:ext uri="{FF2B5EF4-FFF2-40B4-BE49-F238E27FC236}">
                  <a16:creationId xmlns:a16="http://schemas.microsoft.com/office/drawing/2014/main" id="{F27FE57D-4974-B944-9EA1-0A6CBC896830}"/>
                </a:ext>
              </a:extLst>
            </p:cNvPr>
            <p:cNvPicPr>
              <a:picLocks noChangeAspect="1"/>
            </p:cNvPicPr>
            <p:nvPr/>
          </p:nvPicPr>
          <p:blipFill>
            <a:blip r:embed="rId4"/>
            <a:stretch>
              <a:fillRect/>
            </a:stretch>
          </p:blipFill>
          <p:spPr>
            <a:xfrm>
              <a:off x="4630923" y="626875"/>
              <a:ext cx="3748088" cy="3262313"/>
            </a:xfrm>
            <a:prstGeom prst="rect">
              <a:avLst/>
            </a:prstGeom>
          </p:spPr>
        </p:pic>
        <p:sp>
          <p:nvSpPr>
            <p:cNvPr id="15" name="TextBox 14">
              <a:extLst>
                <a:ext uri="{FF2B5EF4-FFF2-40B4-BE49-F238E27FC236}">
                  <a16:creationId xmlns:a16="http://schemas.microsoft.com/office/drawing/2014/main" id="{41BD01E7-C988-F94F-A240-2997C73309EC}"/>
                </a:ext>
              </a:extLst>
            </p:cNvPr>
            <p:cNvSpPr txBox="1"/>
            <p:nvPr/>
          </p:nvSpPr>
          <p:spPr>
            <a:xfrm>
              <a:off x="5131623" y="2371584"/>
              <a:ext cx="859531" cy="246221"/>
            </a:xfrm>
            <a:prstGeom prst="rect">
              <a:avLst/>
            </a:prstGeom>
            <a:noFill/>
          </p:spPr>
          <p:txBody>
            <a:bodyPr wrap="none" rtlCol="0">
              <a:spAutoFit/>
            </a:bodyPr>
            <a:lstStyle/>
            <a:p>
              <a:r>
                <a:rPr lang="en-US" sz="1000" b="1" dirty="0">
                  <a:solidFill>
                    <a:srgbClr val="C00000"/>
                  </a:solidFill>
                </a:rPr>
                <a:t>A31R1:U_1</a:t>
              </a:r>
              <a:endParaRPr lang="en-GB" sz="1000" b="1" dirty="0">
                <a:solidFill>
                  <a:srgbClr val="C00000"/>
                </a:solidFill>
              </a:endParaRPr>
            </a:p>
          </p:txBody>
        </p:sp>
        <p:sp>
          <p:nvSpPr>
            <p:cNvPr id="16" name="TextBox 15">
              <a:extLst>
                <a:ext uri="{FF2B5EF4-FFF2-40B4-BE49-F238E27FC236}">
                  <a16:creationId xmlns:a16="http://schemas.microsoft.com/office/drawing/2014/main" id="{8E0C4C34-00D2-8B44-8BBD-B268BE692C8A}"/>
                </a:ext>
              </a:extLst>
            </p:cNvPr>
            <p:cNvSpPr txBox="1"/>
            <p:nvPr/>
          </p:nvSpPr>
          <p:spPr>
            <a:xfrm>
              <a:off x="5056917" y="1956220"/>
              <a:ext cx="859531" cy="246221"/>
            </a:xfrm>
            <a:prstGeom prst="rect">
              <a:avLst/>
            </a:prstGeom>
            <a:noFill/>
          </p:spPr>
          <p:txBody>
            <a:bodyPr wrap="none" rtlCol="0">
              <a:spAutoFit/>
            </a:bodyPr>
            <a:lstStyle/>
            <a:p>
              <a:r>
                <a:rPr lang="en-US" sz="1000" b="1" dirty="0">
                  <a:solidFill>
                    <a:srgbClr val="00B050"/>
                  </a:solidFill>
                </a:rPr>
                <a:t>A31R1:U_2</a:t>
              </a:r>
              <a:endParaRPr lang="en-GB" sz="1000" b="1" dirty="0">
                <a:solidFill>
                  <a:srgbClr val="00B050"/>
                </a:solidFill>
              </a:endParaRPr>
            </a:p>
          </p:txBody>
        </p:sp>
        <p:sp>
          <p:nvSpPr>
            <p:cNvPr id="17" name="TextBox 16">
              <a:extLst>
                <a:ext uri="{FF2B5EF4-FFF2-40B4-BE49-F238E27FC236}">
                  <a16:creationId xmlns:a16="http://schemas.microsoft.com/office/drawing/2014/main" id="{E58A690F-45B8-EF47-9B95-B3A6D83F2715}"/>
                </a:ext>
              </a:extLst>
            </p:cNvPr>
            <p:cNvSpPr txBox="1"/>
            <p:nvPr/>
          </p:nvSpPr>
          <p:spPr>
            <a:xfrm>
              <a:off x="6837905" y="2876596"/>
              <a:ext cx="1043876" cy="246221"/>
            </a:xfrm>
            <a:prstGeom prst="rect">
              <a:avLst/>
            </a:prstGeom>
            <a:noFill/>
          </p:spPr>
          <p:txBody>
            <a:bodyPr wrap="none" rtlCol="0">
              <a:spAutoFit/>
            </a:bodyPr>
            <a:lstStyle/>
            <a:p>
              <a:r>
                <a:rPr lang="en-US" sz="1000" b="1" dirty="0">
                  <a:solidFill>
                    <a:srgbClr val="00B050"/>
                  </a:solidFill>
                </a:rPr>
                <a:t>A31R1:U_QS0</a:t>
              </a:r>
              <a:endParaRPr lang="en-GB" sz="1000" b="1" dirty="0">
                <a:solidFill>
                  <a:srgbClr val="00B050"/>
                </a:solidFill>
              </a:endParaRPr>
            </a:p>
          </p:txBody>
        </p:sp>
      </p:grpSp>
    </p:spTree>
    <p:extLst>
      <p:ext uri="{BB962C8B-B14F-4D97-AF65-F5344CB8AC3E}">
        <p14:creationId xmlns:p14="http://schemas.microsoft.com/office/powerpoint/2010/main" val="39790398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E44882B5-692C-4B21-A176-8083D231AF07}" type="slidenum">
              <a:rPr lang="en-GB" smtClean="0"/>
              <a:t>5</a:t>
            </a:fld>
            <a:endParaRPr lang="en-GB"/>
          </a:p>
        </p:txBody>
      </p:sp>
      <p:sp>
        <p:nvSpPr>
          <p:cNvPr id="6" name="TextBox 5"/>
          <p:cNvSpPr txBox="1"/>
          <p:nvPr/>
        </p:nvSpPr>
        <p:spPr>
          <a:xfrm>
            <a:off x="205390" y="717273"/>
            <a:ext cx="8790423" cy="338554"/>
          </a:xfrm>
          <a:prstGeom prst="rect">
            <a:avLst/>
          </a:prstGeom>
          <a:noFill/>
        </p:spPr>
        <p:txBody>
          <a:bodyPr wrap="square" rtlCol="0">
            <a:spAutoFit/>
          </a:bodyPr>
          <a:lstStyle/>
          <a:p>
            <a:pPr>
              <a:spcBef>
                <a:spcPts val="1200"/>
              </a:spcBef>
            </a:pPr>
            <a:r>
              <a:rPr lang="en-US" sz="1600" dirty="0"/>
              <a:t>High sampling PM data have limited duration, and trigger point is not always correct.</a:t>
            </a:r>
          </a:p>
        </p:txBody>
      </p:sp>
      <p:sp>
        <p:nvSpPr>
          <p:cNvPr id="5" name="Title 1"/>
          <p:cNvSpPr>
            <a:spLocks noGrp="1"/>
          </p:cNvSpPr>
          <p:nvPr/>
        </p:nvSpPr>
        <p:spPr>
          <a:xfrm>
            <a:off x="1956816" y="147581"/>
            <a:ext cx="6630232" cy="480382"/>
          </a:xfrm>
          <a:prstGeom prst="rect">
            <a:avLst/>
          </a:prstGeom>
        </p:spPr>
        <p:txBody>
          <a:bodyPr vert="horz" lIns="45720" rIns="45720" anchor="ctr">
            <a:noAutofit/>
          </a:bodyPr>
          <a:lstStyle>
            <a:lvl1pPr algn="l" rtl="0" eaLnBrk="1" latinLnBrk="0" hangingPunct="1">
              <a:spcBef>
                <a:spcPct val="0"/>
              </a:spcBef>
              <a:buNone/>
              <a:defRPr kumimoji="0" sz="4000" kern="1200">
                <a:solidFill>
                  <a:schemeClr val="tx1"/>
                </a:solidFill>
                <a:latin typeface="+mj-lt"/>
                <a:ea typeface="+mj-ea"/>
                <a:cs typeface="+mj-cs"/>
              </a:defRPr>
            </a:lvl1pPr>
          </a:lstStyle>
          <a:p>
            <a:pPr algn="r"/>
            <a:r>
              <a:rPr lang="en-US" sz="3200" b="1" dirty="0"/>
              <a:t>PM duration</a:t>
            </a:r>
          </a:p>
        </p:txBody>
      </p:sp>
      <p:sp>
        <p:nvSpPr>
          <p:cNvPr id="7" name="TextBox 6"/>
          <p:cNvSpPr txBox="1"/>
          <p:nvPr/>
        </p:nvSpPr>
        <p:spPr>
          <a:xfrm>
            <a:off x="3454400" y="6538920"/>
            <a:ext cx="1572866" cy="246221"/>
          </a:xfrm>
          <a:prstGeom prst="rect">
            <a:avLst/>
          </a:prstGeom>
          <a:noFill/>
        </p:spPr>
        <p:txBody>
          <a:bodyPr wrap="none" rtlCol="0">
            <a:spAutoFit/>
          </a:bodyPr>
          <a:lstStyle/>
          <a:p>
            <a:r>
              <a:rPr lang="en-GB" sz="1000" dirty="0">
                <a:solidFill>
                  <a:schemeClr val="bg1"/>
                </a:solidFill>
              </a:rPr>
              <a:t>Arjan Verweij, 10/6/2020</a:t>
            </a:r>
          </a:p>
        </p:txBody>
      </p:sp>
      <p:pic>
        <p:nvPicPr>
          <p:cNvPr id="9" name="Picture 8">
            <a:extLst>
              <a:ext uri="{FF2B5EF4-FFF2-40B4-BE49-F238E27FC236}">
                <a16:creationId xmlns:a16="http://schemas.microsoft.com/office/drawing/2014/main" id="{E7A0B73B-7022-CF47-B334-4B3AF278B440}"/>
              </a:ext>
            </a:extLst>
          </p:cNvPr>
          <p:cNvPicPr>
            <a:picLocks noChangeAspect="1"/>
          </p:cNvPicPr>
          <p:nvPr/>
        </p:nvPicPr>
        <p:blipFill rotWithShape="1">
          <a:blip r:embed="rId3"/>
          <a:srcRect l="1230" t="22545" r="30088" b="6618"/>
          <a:stretch/>
        </p:blipFill>
        <p:spPr>
          <a:xfrm>
            <a:off x="1112996" y="1272209"/>
            <a:ext cx="7340232" cy="5084149"/>
          </a:xfrm>
          <a:prstGeom prst="rect">
            <a:avLst/>
          </a:prstGeom>
        </p:spPr>
      </p:pic>
    </p:spTree>
    <p:extLst>
      <p:ext uri="{BB962C8B-B14F-4D97-AF65-F5344CB8AC3E}">
        <p14:creationId xmlns:p14="http://schemas.microsoft.com/office/powerpoint/2010/main" val="17752821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E44882B5-692C-4B21-A176-8083D231AF07}" type="slidenum">
              <a:rPr lang="en-GB" smtClean="0"/>
              <a:t>6</a:t>
            </a:fld>
            <a:endParaRPr lang="en-GB"/>
          </a:p>
        </p:txBody>
      </p:sp>
      <p:sp>
        <p:nvSpPr>
          <p:cNvPr id="6" name="TextBox 5"/>
          <p:cNvSpPr txBox="1"/>
          <p:nvPr/>
        </p:nvSpPr>
        <p:spPr>
          <a:xfrm>
            <a:off x="174567" y="716606"/>
            <a:ext cx="8790423" cy="1015663"/>
          </a:xfrm>
          <a:prstGeom prst="rect">
            <a:avLst/>
          </a:prstGeom>
          <a:noFill/>
        </p:spPr>
        <p:txBody>
          <a:bodyPr wrap="square" rtlCol="0">
            <a:spAutoFit/>
          </a:bodyPr>
          <a:lstStyle/>
          <a:p>
            <a:pPr>
              <a:spcBef>
                <a:spcPts val="1200"/>
              </a:spcBef>
            </a:pPr>
            <a:r>
              <a:rPr lang="en-GB" sz="2000" dirty="0"/>
              <a:t>Toggling was implemented in the Logging DB to store the signals from board A and B for all QDS units.  (Important for the </a:t>
            </a:r>
            <a:r>
              <a:rPr lang="en-GB" sz="2000" dirty="0" err="1"/>
              <a:t>nQPS</a:t>
            </a:r>
            <a:r>
              <a:rPr lang="en-GB" sz="2000" dirty="0"/>
              <a:t> to deduce the resistance of the diode leads during a quench)</a:t>
            </a:r>
          </a:p>
        </p:txBody>
      </p:sp>
      <p:sp>
        <p:nvSpPr>
          <p:cNvPr id="5" name="Title 1"/>
          <p:cNvSpPr>
            <a:spLocks noGrp="1"/>
          </p:cNvSpPr>
          <p:nvPr/>
        </p:nvSpPr>
        <p:spPr>
          <a:xfrm>
            <a:off x="5153892" y="147581"/>
            <a:ext cx="3433156" cy="480382"/>
          </a:xfrm>
          <a:prstGeom prst="rect">
            <a:avLst/>
          </a:prstGeom>
        </p:spPr>
        <p:txBody>
          <a:bodyPr vert="horz" lIns="45720" rIns="45720" anchor="ctr">
            <a:noAutofit/>
          </a:bodyPr>
          <a:lstStyle>
            <a:lvl1pPr algn="l" rtl="0" eaLnBrk="1" latinLnBrk="0" hangingPunct="1">
              <a:spcBef>
                <a:spcPct val="0"/>
              </a:spcBef>
              <a:buNone/>
              <a:defRPr kumimoji="0" sz="4000" kern="1200">
                <a:solidFill>
                  <a:schemeClr val="tx1"/>
                </a:solidFill>
                <a:latin typeface="+mj-lt"/>
                <a:ea typeface="+mj-ea"/>
                <a:cs typeface="+mj-cs"/>
              </a:defRPr>
            </a:lvl1pPr>
          </a:lstStyle>
          <a:p>
            <a:pPr algn="r"/>
            <a:r>
              <a:rPr lang="en-US" sz="3200" b="1" dirty="0"/>
              <a:t>‘Toggling’</a:t>
            </a:r>
          </a:p>
        </p:txBody>
      </p:sp>
      <p:sp>
        <p:nvSpPr>
          <p:cNvPr id="7" name="TextBox 6"/>
          <p:cNvSpPr txBox="1"/>
          <p:nvPr/>
        </p:nvSpPr>
        <p:spPr>
          <a:xfrm>
            <a:off x="3454400" y="6538920"/>
            <a:ext cx="1572866" cy="246221"/>
          </a:xfrm>
          <a:prstGeom prst="rect">
            <a:avLst/>
          </a:prstGeom>
          <a:noFill/>
        </p:spPr>
        <p:txBody>
          <a:bodyPr wrap="none" rtlCol="0">
            <a:spAutoFit/>
          </a:bodyPr>
          <a:lstStyle/>
          <a:p>
            <a:r>
              <a:rPr lang="en-GB" sz="1000" dirty="0">
                <a:solidFill>
                  <a:schemeClr val="bg1"/>
                </a:solidFill>
              </a:rPr>
              <a:t>Arjan Verweij, 10/6/2020</a:t>
            </a:r>
          </a:p>
        </p:txBody>
      </p:sp>
      <p:sp>
        <p:nvSpPr>
          <p:cNvPr id="8" name="TextBox 7">
            <a:extLst>
              <a:ext uri="{FF2B5EF4-FFF2-40B4-BE49-F238E27FC236}">
                <a16:creationId xmlns:a16="http://schemas.microsoft.com/office/drawing/2014/main" id="{D5570ECE-7C0A-FD41-9DB6-230C984DE3E7}"/>
              </a:ext>
            </a:extLst>
          </p:cNvPr>
          <p:cNvSpPr txBox="1"/>
          <p:nvPr/>
        </p:nvSpPr>
        <p:spPr>
          <a:xfrm>
            <a:off x="174567" y="5332746"/>
            <a:ext cx="8790423" cy="707886"/>
          </a:xfrm>
          <a:prstGeom prst="rect">
            <a:avLst/>
          </a:prstGeom>
          <a:noFill/>
        </p:spPr>
        <p:txBody>
          <a:bodyPr wrap="square" rtlCol="0">
            <a:spAutoFit/>
          </a:bodyPr>
          <a:lstStyle/>
          <a:p>
            <a:pPr>
              <a:spcBef>
                <a:spcPts val="1200"/>
              </a:spcBef>
            </a:pPr>
            <a:r>
              <a:rPr lang="en-GB" sz="2000" dirty="0"/>
              <a:t>Solution: Logging DB should contain both signals from boards A and B. The signals names should reflect the board, e.g.: </a:t>
            </a:r>
            <a:r>
              <a:rPr lang="en-GB" sz="2000" dirty="0" err="1"/>
              <a:t>U_xxx_A</a:t>
            </a:r>
            <a:r>
              <a:rPr lang="en-GB" sz="2000" dirty="0"/>
              <a:t> and </a:t>
            </a:r>
            <a:r>
              <a:rPr lang="en-GB" sz="2000" dirty="0" err="1"/>
              <a:t>U_xxx_B</a:t>
            </a:r>
            <a:endParaRPr lang="en-GB" sz="2000" dirty="0"/>
          </a:p>
        </p:txBody>
      </p:sp>
      <p:pic>
        <p:nvPicPr>
          <p:cNvPr id="9" name="Picture 8">
            <a:extLst>
              <a:ext uri="{FF2B5EF4-FFF2-40B4-BE49-F238E27FC236}">
                <a16:creationId xmlns:a16="http://schemas.microsoft.com/office/drawing/2014/main" id="{827F0B99-7DA5-EA41-8170-2E45F0248635}"/>
              </a:ext>
            </a:extLst>
          </p:cNvPr>
          <p:cNvPicPr>
            <a:picLocks noChangeAspect="1"/>
          </p:cNvPicPr>
          <p:nvPr/>
        </p:nvPicPr>
        <p:blipFill rotWithShape="1">
          <a:blip r:embed="rId3"/>
          <a:srcRect l="2731" t="25623" r="26124" b="10241"/>
          <a:stretch/>
        </p:blipFill>
        <p:spPr>
          <a:xfrm>
            <a:off x="1124213" y="1860677"/>
            <a:ext cx="6891130" cy="3472069"/>
          </a:xfrm>
          <a:prstGeom prst="rect">
            <a:avLst/>
          </a:prstGeom>
        </p:spPr>
      </p:pic>
    </p:spTree>
    <p:extLst>
      <p:ext uri="{BB962C8B-B14F-4D97-AF65-F5344CB8AC3E}">
        <p14:creationId xmlns:p14="http://schemas.microsoft.com/office/powerpoint/2010/main" val="23287823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E44882B5-692C-4B21-A176-8083D231AF07}" type="slidenum">
              <a:rPr lang="en-GB" smtClean="0"/>
              <a:t>7</a:t>
            </a:fld>
            <a:endParaRPr lang="en-GB"/>
          </a:p>
        </p:txBody>
      </p:sp>
      <p:sp>
        <p:nvSpPr>
          <p:cNvPr id="6" name="TextBox 5"/>
          <p:cNvSpPr txBox="1"/>
          <p:nvPr/>
        </p:nvSpPr>
        <p:spPr>
          <a:xfrm>
            <a:off x="174567" y="1237063"/>
            <a:ext cx="8790423" cy="707886"/>
          </a:xfrm>
          <a:prstGeom prst="rect">
            <a:avLst/>
          </a:prstGeom>
          <a:noFill/>
        </p:spPr>
        <p:txBody>
          <a:bodyPr wrap="square" rtlCol="0">
            <a:spAutoFit/>
          </a:bodyPr>
          <a:lstStyle/>
          <a:p>
            <a:pPr>
              <a:spcBef>
                <a:spcPts val="1200"/>
              </a:spcBef>
            </a:pPr>
            <a:r>
              <a:rPr lang="en-GB" sz="2000" dirty="0"/>
              <a:t>QPS voltage signals of the 2 apertures of many IPQ magnets were swapped with respect to FGC signals.</a:t>
            </a:r>
          </a:p>
        </p:txBody>
      </p:sp>
      <p:sp>
        <p:nvSpPr>
          <p:cNvPr id="5" name="Title 1"/>
          <p:cNvSpPr>
            <a:spLocks noGrp="1"/>
          </p:cNvSpPr>
          <p:nvPr/>
        </p:nvSpPr>
        <p:spPr>
          <a:xfrm>
            <a:off x="5153892" y="147581"/>
            <a:ext cx="3433156" cy="480382"/>
          </a:xfrm>
          <a:prstGeom prst="rect">
            <a:avLst/>
          </a:prstGeom>
        </p:spPr>
        <p:txBody>
          <a:bodyPr vert="horz" lIns="45720" rIns="45720" anchor="ctr">
            <a:noAutofit/>
          </a:bodyPr>
          <a:lstStyle>
            <a:lvl1pPr algn="l" rtl="0" eaLnBrk="1" latinLnBrk="0" hangingPunct="1">
              <a:spcBef>
                <a:spcPct val="0"/>
              </a:spcBef>
              <a:buNone/>
              <a:defRPr kumimoji="0" sz="4000" kern="1200">
                <a:solidFill>
                  <a:schemeClr val="tx1"/>
                </a:solidFill>
                <a:latin typeface="+mj-lt"/>
                <a:ea typeface="+mj-ea"/>
                <a:cs typeface="+mj-cs"/>
              </a:defRPr>
            </a:lvl1pPr>
          </a:lstStyle>
          <a:p>
            <a:pPr algn="r"/>
            <a:r>
              <a:rPr lang="en-US" sz="3200" b="1" dirty="0"/>
              <a:t>B1 vs B2 swap</a:t>
            </a:r>
          </a:p>
        </p:txBody>
      </p:sp>
      <p:sp>
        <p:nvSpPr>
          <p:cNvPr id="7" name="TextBox 6"/>
          <p:cNvSpPr txBox="1"/>
          <p:nvPr/>
        </p:nvSpPr>
        <p:spPr>
          <a:xfrm>
            <a:off x="3454400" y="6538920"/>
            <a:ext cx="1572866" cy="246221"/>
          </a:xfrm>
          <a:prstGeom prst="rect">
            <a:avLst/>
          </a:prstGeom>
          <a:noFill/>
        </p:spPr>
        <p:txBody>
          <a:bodyPr wrap="none" rtlCol="0">
            <a:spAutoFit/>
          </a:bodyPr>
          <a:lstStyle/>
          <a:p>
            <a:r>
              <a:rPr lang="en-GB" sz="1000" dirty="0">
                <a:solidFill>
                  <a:schemeClr val="bg1"/>
                </a:solidFill>
              </a:rPr>
              <a:t>Arjan Verweij, 10/6/2020</a:t>
            </a:r>
          </a:p>
        </p:txBody>
      </p:sp>
      <p:sp>
        <p:nvSpPr>
          <p:cNvPr id="8" name="TextBox 7">
            <a:extLst>
              <a:ext uri="{FF2B5EF4-FFF2-40B4-BE49-F238E27FC236}">
                <a16:creationId xmlns:a16="http://schemas.microsoft.com/office/drawing/2014/main" id="{E4FADCCE-C6DD-4D42-A3B1-29B3E62C1ED9}"/>
              </a:ext>
            </a:extLst>
          </p:cNvPr>
          <p:cNvSpPr txBox="1"/>
          <p:nvPr/>
        </p:nvSpPr>
        <p:spPr>
          <a:xfrm>
            <a:off x="174567" y="2479724"/>
            <a:ext cx="8790423" cy="707886"/>
          </a:xfrm>
          <a:prstGeom prst="rect">
            <a:avLst/>
          </a:prstGeom>
          <a:noFill/>
        </p:spPr>
        <p:txBody>
          <a:bodyPr wrap="square" rtlCol="0">
            <a:spAutoFit/>
          </a:bodyPr>
          <a:lstStyle/>
          <a:p>
            <a:pPr>
              <a:spcBef>
                <a:spcPts val="1200"/>
              </a:spcBef>
            </a:pPr>
            <a:r>
              <a:rPr lang="en-GB" sz="2000" dirty="0"/>
              <a:t>Solution:  Check with tiny current (&lt;100 A) during IST (or eventually a check can be added during PIC2 test).</a:t>
            </a:r>
          </a:p>
        </p:txBody>
      </p:sp>
    </p:spTree>
    <p:extLst>
      <p:ext uri="{BB962C8B-B14F-4D97-AF65-F5344CB8AC3E}">
        <p14:creationId xmlns:p14="http://schemas.microsoft.com/office/powerpoint/2010/main" val="22152932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E44882B5-692C-4B21-A176-8083D231AF07}" type="slidenum">
              <a:rPr lang="en-GB" smtClean="0"/>
              <a:t>8</a:t>
            </a:fld>
            <a:endParaRPr lang="en-GB"/>
          </a:p>
        </p:txBody>
      </p:sp>
      <p:sp>
        <p:nvSpPr>
          <p:cNvPr id="6" name="TextBox 5"/>
          <p:cNvSpPr txBox="1"/>
          <p:nvPr/>
        </p:nvSpPr>
        <p:spPr>
          <a:xfrm>
            <a:off x="501005" y="814865"/>
            <a:ext cx="7710475" cy="707886"/>
          </a:xfrm>
          <a:prstGeom prst="rect">
            <a:avLst/>
          </a:prstGeom>
          <a:noFill/>
        </p:spPr>
        <p:txBody>
          <a:bodyPr wrap="square" rtlCol="0">
            <a:spAutoFit/>
          </a:bodyPr>
          <a:lstStyle/>
          <a:p>
            <a:pPr>
              <a:spcBef>
                <a:spcPts val="1200"/>
              </a:spcBef>
            </a:pPr>
            <a:r>
              <a:rPr lang="en-GB" sz="2000" dirty="0"/>
              <a:t>Very frequently one or more of the voltage feelers in an RB circuit show zero voltage.</a:t>
            </a:r>
          </a:p>
        </p:txBody>
      </p:sp>
      <p:sp>
        <p:nvSpPr>
          <p:cNvPr id="5" name="Title 1"/>
          <p:cNvSpPr>
            <a:spLocks noGrp="1"/>
          </p:cNvSpPr>
          <p:nvPr/>
        </p:nvSpPr>
        <p:spPr>
          <a:xfrm>
            <a:off x="5153892" y="147581"/>
            <a:ext cx="3433156" cy="480382"/>
          </a:xfrm>
          <a:prstGeom prst="rect">
            <a:avLst/>
          </a:prstGeom>
        </p:spPr>
        <p:txBody>
          <a:bodyPr vert="horz" lIns="45720" rIns="45720" anchor="ctr">
            <a:noAutofit/>
          </a:bodyPr>
          <a:lstStyle>
            <a:lvl1pPr algn="l" rtl="0" eaLnBrk="1" latinLnBrk="0" hangingPunct="1">
              <a:spcBef>
                <a:spcPct val="0"/>
              </a:spcBef>
              <a:buNone/>
              <a:defRPr kumimoji="0" sz="4000" kern="1200">
                <a:solidFill>
                  <a:schemeClr val="tx1"/>
                </a:solidFill>
                <a:latin typeface="+mj-lt"/>
                <a:ea typeface="+mj-ea"/>
                <a:cs typeface="+mj-cs"/>
              </a:defRPr>
            </a:lvl1pPr>
          </a:lstStyle>
          <a:p>
            <a:pPr algn="r"/>
            <a:r>
              <a:rPr lang="en-US" sz="3200" b="1" dirty="0"/>
              <a:t>Voltage feelers</a:t>
            </a:r>
          </a:p>
        </p:txBody>
      </p:sp>
      <p:sp>
        <p:nvSpPr>
          <p:cNvPr id="7" name="TextBox 6"/>
          <p:cNvSpPr txBox="1"/>
          <p:nvPr/>
        </p:nvSpPr>
        <p:spPr>
          <a:xfrm>
            <a:off x="3454400" y="6538920"/>
            <a:ext cx="1572866" cy="246221"/>
          </a:xfrm>
          <a:prstGeom prst="rect">
            <a:avLst/>
          </a:prstGeom>
          <a:noFill/>
        </p:spPr>
        <p:txBody>
          <a:bodyPr wrap="none" rtlCol="0">
            <a:spAutoFit/>
          </a:bodyPr>
          <a:lstStyle/>
          <a:p>
            <a:r>
              <a:rPr lang="en-GB" sz="1000" dirty="0">
                <a:solidFill>
                  <a:schemeClr val="bg1"/>
                </a:solidFill>
              </a:rPr>
              <a:t>Arjan Verweij, 10/6/2020</a:t>
            </a:r>
          </a:p>
        </p:txBody>
      </p:sp>
      <p:pic>
        <p:nvPicPr>
          <p:cNvPr id="8" name="Picture 7">
            <a:extLst>
              <a:ext uri="{FF2B5EF4-FFF2-40B4-BE49-F238E27FC236}">
                <a16:creationId xmlns:a16="http://schemas.microsoft.com/office/drawing/2014/main" id="{39140742-CAAC-7A44-BF23-506734A3BC19}"/>
              </a:ext>
            </a:extLst>
          </p:cNvPr>
          <p:cNvPicPr>
            <a:picLocks noChangeAspect="1"/>
          </p:cNvPicPr>
          <p:nvPr/>
        </p:nvPicPr>
        <p:blipFill>
          <a:blip r:embed="rId3"/>
          <a:stretch>
            <a:fillRect/>
          </a:stretch>
        </p:blipFill>
        <p:spPr>
          <a:xfrm>
            <a:off x="140088" y="1968035"/>
            <a:ext cx="4142340" cy="3929181"/>
          </a:xfrm>
          <a:prstGeom prst="rect">
            <a:avLst/>
          </a:prstGeom>
        </p:spPr>
      </p:pic>
      <p:grpSp>
        <p:nvGrpSpPr>
          <p:cNvPr id="9" name="Group 8">
            <a:extLst>
              <a:ext uri="{FF2B5EF4-FFF2-40B4-BE49-F238E27FC236}">
                <a16:creationId xmlns:a16="http://schemas.microsoft.com/office/drawing/2014/main" id="{970D5311-01C5-8944-B5F7-024958DADBC7}"/>
              </a:ext>
            </a:extLst>
          </p:cNvPr>
          <p:cNvGrpSpPr/>
          <p:nvPr/>
        </p:nvGrpSpPr>
        <p:grpSpPr>
          <a:xfrm>
            <a:off x="4356243" y="1957872"/>
            <a:ext cx="4608748" cy="3939344"/>
            <a:chOff x="3211626" y="2686703"/>
            <a:chExt cx="5224463" cy="3043238"/>
          </a:xfrm>
        </p:grpSpPr>
        <p:pic>
          <p:nvPicPr>
            <p:cNvPr id="10" name="Picture 9">
              <a:extLst>
                <a:ext uri="{FF2B5EF4-FFF2-40B4-BE49-F238E27FC236}">
                  <a16:creationId xmlns:a16="http://schemas.microsoft.com/office/drawing/2014/main" id="{32A9828E-44CE-964B-9A50-CB01972BAA45}"/>
                </a:ext>
              </a:extLst>
            </p:cNvPr>
            <p:cNvPicPr>
              <a:picLocks noChangeAspect="1"/>
            </p:cNvPicPr>
            <p:nvPr/>
          </p:nvPicPr>
          <p:blipFill>
            <a:blip r:embed="rId4"/>
            <a:stretch>
              <a:fillRect/>
            </a:stretch>
          </p:blipFill>
          <p:spPr>
            <a:xfrm>
              <a:off x="3211626" y="2686703"/>
              <a:ext cx="5224463" cy="3043238"/>
            </a:xfrm>
            <a:prstGeom prst="rect">
              <a:avLst/>
            </a:prstGeom>
          </p:spPr>
        </p:pic>
        <p:sp>
          <p:nvSpPr>
            <p:cNvPr id="11" name="Oval 10">
              <a:extLst>
                <a:ext uri="{FF2B5EF4-FFF2-40B4-BE49-F238E27FC236}">
                  <a16:creationId xmlns:a16="http://schemas.microsoft.com/office/drawing/2014/main" id="{82C3B00D-F1D9-8E40-BB89-5D71352807D1}"/>
                </a:ext>
              </a:extLst>
            </p:cNvPr>
            <p:cNvSpPr/>
            <p:nvPr/>
          </p:nvSpPr>
          <p:spPr>
            <a:xfrm>
              <a:off x="4554071" y="4255245"/>
              <a:ext cx="155388" cy="137459"/>
            </a:xfrm>
            <a:prstGeom prst="ellipse">
              <a:avLst/>
            </a:prstGeom>
            <a:noFill/>
            <a:ln w="19050">
              <a:solidFill>
                <a:srgbClr val="C00000"/>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030271F2-A73C-AA4A-AA6B-5B925372E9B9}"/>
                </a:ext>
              </a:extLst>
            </p:cNvPr>
            <p:cNvSpPr/>
            <p:nvPr/>
          </p:nvSpPr>
          <p:spPr>
            <a:xfrm>
              <a:off x="6278282" y="4267195"/>
              <a:ext cx="373530" cy="125509"/>
            </a:xfrm>
            <a:prstGeom prst="ellipse">
              <a:avLst/>
            </a:prstGeom>
            <a:noFill/>
            <a:ln w="19050">
              <a:solidFill>
                <a:srgbClr val="C00000"/>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8A26B8F3-BBED-B444-930D-FAEBE927D134}"/>
                </a:ext>
              </a:extLst>
            </p:cNvPr>
            <p:cNvSpPr/>
            <p:nvPr/>
          </p:nvSpPr>
          <p:spPr>
            <a:xfrm>
              <a:off x="5704325" y="4255245"/>
              <a:ext cx="155388" cy="137459"/>
            </a:xfrm>
            <a:prstGeom prst="ellipse">
              <a:avLst/>
            </a:prstGeom>
            <a:noFill/>
            <a:ln w="19050">
              <a:solidFill>
                <a:srgbClr val="C00000"/>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6921309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E44882B5-692C-4B21-A176-8083D231AF07}" type="slidenum">
              <a:rPr lang="en-GB" smtClean="0"/>
              <a:t>9</a:t>
            </a:fld>
            <a:endParaRPr lang="en-GB"/>
          </a:p>
        </p:txBody>
      </p:sp>
      <p:sp>
        <p:nvSpPr>
          <p:cNvPr id="6" name="TextBox 5"/>
          <p:cNvSpPr txBox="1"/>
          <p:nvPr/>
        </p:nvSpPr>
        <p:spPr>
          <a:xfrm>
            <a:off x="174568" y="1137846"/>
            <a:ext cx="8790423" cy="707886"/>
          </a:xfrm>
          <a:prstGeom prst="rect">
            <a:avLst/>
          </a:prstGeom>
          <a:noFill/>
        </p:spPr>
        <p:txBody>
          <a:bodyPr wrap="square" rtlCol="0">
            <a:spAutoFit/>
          </a:bodyPr>
          <a:lstStyle/>
          <a:p>
            <a:pPr>
              <a:spcBef>
                <a:spcPts val="1200"/>
              </a:spcBef>
            </a:pPr>
            <a:r>
              <a:rPr lang="en-GB" sz="2000" dirty="0"/>
              <a:t>Not always clear if thresholds for analysis coming from the system experts are ‘warning’ levels or ‘alarm’ levels.</a:t>
            </a:r>
          </a:p>
        </p:txBody>
      </p:sp>
      <p:sp>
        <p:nvSpPr>
          <p:cNvPr id="5" name="Title 1"/>
          <p:cNvSpPr>
            <a:spLocks noGrp="1"/>
          </p:cNvSpPr>
          <p:nvPr/>
        </p:nvSpPr>
        <p:spPr>
          <a:xfrm>
            <a:off x="2816352" y="147581"/>
            <a:ext cx="5770696" cy="480382"/>
          </a:xfrm>
          <a:prstGeom prst="rect">
            <a:avLst/>
          </a:prstGeom>
        </p:spPr>
        <p:txBody>
          <a:bodyPr vert="horz" lIns="45720" rIns="45720" anchor="ctr">
            <a:noAutofit/>
          </a:bodyPr>
          <a:lstStyle>
            <a:lvl1pPr algn="l" rtl="0" eaLnBrk="1" latinLnBrk="0" hangingPunct="1">
              <a:spcBef>
                <a:spcPct val="0"/>
              </a:spcBef>
              <a:buNone/>
              <a:defRPr kumimoji="0" sz="4000" kern="1200">
                <a:solidFill>
                  <a:schemeClr val="tx1"/>
                </a:solidFill>
                <a:latin typeface="+mj-lt"/>
                <a:ea typeface="+mj-ea"/>
                <a:cs typeface="+mj-cs"/>
              </a:defRPr>
            </a:lvl1pPr>
          </a:lstStyle>
          <a:p>
            <a:pPr algn="r"/>
            <a:r>
              <a:rPr lang="en-US" sz="3200" b="1" dirty="0"/>
              <a:t>Thresholds for analysis </a:t>
            </a:r>
          </a:p>
        </p:txBody>
      </p:sp>
      <p:sp>
        <p:nvSpPr>
          <p:cNvPr id="7" name="TextBox 6"/>
          <p:cNvSpPr txBox="1"/>
          <p:nvPr/>
        </p:nvSpPr>
        <p:spPr>
          <a:xfrm>
            <a:off x="3454400" y="6538920"/>
            <a:ext cx="1572866" cy="246221"/>
          </a:xfrm>
          <a:prstGeom prst="rect">
            <a:avLst/>
          </a:prstGeom>
          <a:noFill/>
        </p:spPr>
        <p:txBody>
          <a:bodyPr wrap="none" rtlCol="0">
            <a:spAutoFit/>
          </a:bodyPr>
          <a:lstStyle/>
          <a:p>
            <a:r>
              <a:rPr lang="en-GB" sz="1000" dirty="0">
                <a:solidFill>
                  <a:schemeClr val="bg1"/>
                </a:solidFill>
              </a:rPr>
              <a:t>Arjan Verweij, 10/6/2020</a:t>
            </a:r>
          </a:p>
        </p:txBody>
      </p:sp>
      <p:sp>
        <p:nvSpPr>
          <p:cNvPr id="8" name="TextBox 7">
            <a:extLst>
              <a:ext uri="{FF2B5EF4-FFF2-40B4-BE49-F238E27FC236}">
                <a16:creationId xmlns:a16="http://schemas.microsoft.com/office/drawing/2014/main" id="{06933F94-7C87-C14D-AB47-7827978CA25A}"/>
              </a:ext>
            </a:extLst>
          </p:cNvPr>
          <p:cNvSpPr txBox="1"/>
          <p:nvPr/>
        </p:nvSpPr>
        <p:spPr>
          <a:xfrm>
            <a:off x="174567" y="4791881"/>
            <a:ext cx="8790423" cy="707886"/>
          </a:xfrm>
          <a:prstGeom prst="rect">
            <a:avLst/>
          </a:prstGeom>
          <a:noFill/>
        </p:spPr>
        <p:txBody>
          <a:bodyPr wrap="square" rtlCol="0">
            <a:spAutoFit/>
          </a:bodyPr>
          <a:lstStyle/>
          <a:p>
            <a:pPr>
              <a:spcBef>
                <a:spcPts val="1200"/>
              </a:spcBef>
            </a:pPr>
            <a:r>
              <a:rPr lang="en-GB" sz="2000" dirty="0"/>
              <a:t>Solution: Re-iterate with system experts, and have ‘warning’ and ‘alarm’ for some signals.</a:t>
            </a:r>
          </a:p>
        </p:txBody>
      </p:sp>
      <p:sp>
        <p:nvSpPr>
          <p:cNvPr id="9" name="TextBox 8"/>
          <p:cNvSpPr txBox="1"/>
          <p:nvPr/>
        </p:nvSpPr>
        <p:spPr>
          <a:xfrm>
            <a:off x="1031876" y="1984519"/>
            <a:ext cx="5718232" cy="2492990"/>
          </a:xfrm>
          <a:prstGeom prst="rect">
            <a:avLst/>
          </a:prstGeom>
          <a:noFill/>
        </p:spPr>
        <p:txBody>
          <a:bodyPr wrap="none" rtlCol="0">
            <a:spAutoFit/>
          </a:bodyPr>
          <a:lstStyle/>
          <a:p>
            <a:r>
              <a:rPr lang="en-US" i="1" dirty="0">
                <a:solidFill>
                  <a:schemeClr val="accent6">
                    <a:lumMod val="50000"/>
                  </a:schemeClr>
                </a:solidFill>
              </a:rPr>
              <a:t>Examples:</a:t>
            </a:r>
          </a:p>
          <a:p>
            <a:pPr marL="285750" indent="-285750">
              <a:spcBef>
                <a:spcPts val="600"/>
              </a:spcBef>
              <a:buFont typeface="Wingdings" panose="05000000000000000000" pitchFamily="2" charset="2"/>
              <a:buChar char="Ø"/>
            </a:pPr>
            <a:r>
              <a:rPr lang="en-US" i="1" dirty="0">
                <a:solidFill>
                  <a:schemeClr val="accent6">
                    <a:lumMod val="50000"/>
                  </a:schemeClr>
                </a:solidFill>
              </a:rPr>
              <a:t>600 A: circuit resistances</a:t>
            </a:r>
          </a:p>
          <a:p>
            <a:pPr marL="285750" indent="-285750">
              <a:spcBef>
                <a:spcPts val="600"/>
              </a:spcBef>
              <a:buFont typeface="Wingdings" panose="05000000000000000000" pitchFamily="2" charset="2"/>
              <a:buChar char="Ø"/>
            </a:pPr>
            <a:r>
              <a:rPr lang="en-US" i="1" dirty="0">
                <a:solidFill>
                  <a:schemeClr val="accent6">
                    <a:lumMod val="50000"/>
                  </a:schemeClr>
                </a:solidFill>
              </a:rPr>
              <a:t>DFB temperatures and valve opening</a:t>
            </a:r>
          </a:p>
          <a:p>
            <a:pPr marL="285750" indent="-285750">
              <a:spcBef>
                <a:spcPts val="600"/>
              </a:spcBef>
              <a:buFont typeface="Wingdings" panose="05000000000000000000" pitchFamily="2" charset="2"/>
              <a:buChar char="Ø"/>
            </a:pPr>
            <a:r>
              <a:rPr lang="en-US" i="1" dirty="0" err="1">
                <a:solidFill>
                  <a:schemeClr val="accent6">
                    <a:lumMod val="50000"/>
                  </a:schemeClr>
                </a:solidFill>
              </a:rPr>
              <a:t>nQPS</a:t>
            </a:r>
            <a:r>
              <a:rPr lang="en-US" i="1" dirty="0">
                <a:solidFill>
                  <a:schemeClr val="accent6">
                    <a:lumMod val="50000"/>
                  </a:schemeClr>
                </a:solidFill>
              </a:rPr>
              <a:t>: bus bar resistances</a:t>
            </a:r>
          </a:p>
          <a:p>
            <a:pPr marL="285750" indent="-285750">
              <a:spcBef>
                <a:spcPts val="600"/>
              </a:spcBef>
              <a:buFont typeface="Wingdings" panose="05000000000000000000" pitchFamily="2" charset="2"/>
              <a:buChar char="Ø"/>
            </a:pPr>
            <a:r>
              <a:rPr lang="en-US" i="1" dirty="0">
                <a:solidFill>
                  <a:schemeClr val="accent6">
                    <a:lumMod val="50000"/>
                  </a:schemeClr>
                </a:solidFill>
              </a:rPr>
              <a:t>Current differences / drift (QDS and FGC in 600 A)</a:t>
            </a:r>
          </a:p>
          <a:p>
            <a:pPr marL="285750" indent="-285750">
              <a:spcBef>
                <a:spcPts val="600"/>
              </a:spcBef>
              <a:buFont typeface="Wingdings" panose="05000000000000000000" pitchFamily="2" charset="2"/>
              <a:buChar char="Ø"/>
            </a:pPr>
            <a:r>
              <a:rPr lang="en-US" i="1" dirty="0">
                <a:solidFill>
                  <a:schemeClr val="accent6">
                    <a:lumMod val="50000"/>
                  </a:schemeClr>
                </a:solidFill>
              </a:rPr>
              <a:t>EE analysis</a:t>
            </a:r>
          </a:p>
          <a:p>
            <a:pPr marL="285750" indent="-285750">
              <a:spcBef>
                <a:spcPts val="600"/>
              </a:spcBef>
              <a:buFont typeface="Wingdings" panose="05000000000000000000" pitchFamily="2" charset="2"/>
              <a:buChar char="Ø"/>
            </a:pPr>
            <a:r>
              <a:rPr lang="en-US" i="1" dirty="0">
                <a:solidFill>
                  <a:schemeClr val="accent6">
                    <a:lumMod val="50000"/>
                  </a:schemeClr>
                </a:solidFill>
              </a:rPr>
              <a:t>Number of expected quench files (not always clear)</a:t>
            </a:r>
          </a:p>
        </p:txBody>
      </p:sp>
    </p:spTree>
    <p:extLst>
      <p:ext uri="{BB962C8B-B14F-4D97-AF65-F5344CB8AC3E}">
        <p14:creationId xmlns:p14="http://schemas.microsoft.com/office/powerpoint/2010/main" val="3021962991"/>
      </p:ext>
    </p:extLst>
  </p:cSld>
  <p:clrMapOvr>
    <a:masterClrMapping/>
  </p:clrMapOvr>
</p:sld>
</file>

<file path=ppt/theme/theme1.xml><?xml version="1.0" encoding="utf-8"?>
<a:theme xmlns:a="http://schemas.openxmlformats.org/drawingml/2006/main" name="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zny">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akiet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87109F9D4B78346B4AE976AE1BEB3EE" ma:contentTypeVersion="0" ma:contentTypeDescription="Create a new document." ma:contentTypeScope="" ma:versionID="607db0f5464ee89518f28504cef8cd34">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AF5924D-FE46-423B-8B35-DCCE8C9D1B09}">
  <ds:schemaRefs>
    <ds:schemaRef ds:uri="http://schemas.microsoft.com/sharepoint/v3/contenttype/forms"/>
  </ds:schemaRefs>
</ds:datastoreItem>
</file>

<file path=customXml/itemProps2.xml><?xml version="1.0" encoding="utf-8"?>
<ds:datastoreItem xmlns:ds="http://schemas.openxmlformats.org/officeDocument/2006/customXml" ds:itemID="{26EB9DF9-E23B-49C2-9DAB-47EFE8B47D03}">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9B3CC75B-3D2A-48B7-9E8E-2C77B8BAEA6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53181</TotalTime>
  <Words>1253</Words>
  <Application>Microsoft Macintosh PowerPoint</Application>
  <PresentationFormat>On-screen Show (4:3)</PresentationFormat>
  <Paragraphs>137</Paragraphs>
  <Slides>15</Slides>
  <Notes>15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Wingdings</vt:lpstr>
      <vt:lpstr>CERNCorporate16-9</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Lessons learned during stay at TU Darmstadt</dc:title>
  <dc:creator>Michał Maciejewski</dc:creator>
  <cp:lastModifiedBy>Arjan Verweij</cp:lastModifiedBy>
  <cp:revision>1077</cp:revision>
  <cp:lastPrinted>2019-04-23T08:22:12Z</cp:lastPrinted>
  <dcterms:created xsi:type="dcterms:W3CDTF">2014-04-13T10:01:50Z</dcterms:created>
  <dcterms:modified xsi:type="dcterms:W3CDTF">2020-06-10T06:48:27Z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0x010100A87109F9D4B78346B4AE976AE1BEB3EE</vt:lpwstr>
  </property>
  <property fmtid="{D5CDD505-2E9C-101B-9397-08002B2CF9AE}" pid="3" name="IsMyDocuments">
    <vt:bool>true</vt:bool>
  </property>
</Properties>
</file>