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6"/>
  </p:notesMasterIdLst>
  <p:sldIdLst>
    <p:sldId id="256" r:id="rId2"/>
    <p:sldId id="257" r:id="rId3"/>
    <p:sldId id="258" r:id="rId4"/>
    <p:sldId id="259" r:id="rId5"/>
    <p:sldId id="273" r:id="rId6"/>
    <p:sldId id="268" r:id="rId7"/>
    <p:sldId id="270" r:id="rId8"/>
    <p:sldId id="271" r:id="rId9"/>
    <p:sldId id="272" r:id="rId10"/>
    <p:sldId id="260" r:id="rId11"/>
    <p:sldId id="262" r:id="rId12"/>
    <p:sldId id="263" r:id="rId13"/>
    <p:sldId id="274" r:id="rId14"/>
    <p:sldId id="275"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695" autoAdjust="0"/>
    <p:restoredTop sz="94660"/>
  </p:normalViewPr>
  <p:slideViewPr>
    <p:cSldViewPr snapToGrid="0" snapToObjects="1">
      <p:cViewPr varScale="1">
        <p:scale>
          <a:sx n="69" d="100"/>
          <a:sy n="69" d="100"/>
        </p:scale>
        <p:origin x="388" y="4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D992AF-B0D4-4A6D-9F4D-D70AEA43E928}" type="datetimeFigureOut">
              <a:rPr lang="en-GB" smtClean="0"/>
              <a:t>04/06/2020</a:t>
            </a:fld>
            <a:endParaRPr lang="en-GB"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61F86D-D4A1-47FE-BA6B-0F7951BCB010}" type="slidenum">
              <a:rPr lang="en-GB" smtClean="0"/>
              <a:t>‹#›</a:t>
            </a:fld>
            <a:endParaRPr lang="en-GB" dirty="0"/>
          </a:p>
        </p:txBody>
      </p:sp>
    </p:spTree>
    <p:extLst>
      <p:ext uri="{BB962C8B-B14F-4D97-AF65-F5344CB8AC3E}">
        <p14:creationId xmlns:p14="http://schemas.microsoft.com/office/powerpoint/2010/main" val="35956347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D7CF910-C59F-43FE-9D23-DE5CCCE61774}" type="slidenum">
              <a:rPr lang="en-US" smtClean="0"/>
              <a:pPr/>
              <a:t>5</a:t>
            </a:fld>
            <a:endParaRPr lang="en-US"/>
          </a:p>
        </p:txBody>
      </p:sp>
    </p:spTree>
    <p:extLst>
      <p:ext uri="{BB962C8B-B14F-4D97-AF65-F5344CB8AC3E}">
        <p14:creationId xmlns:p14="http://schemas.microsoft.com/office/powerpoint/2010/main" val="9806652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10-May-2020</a:t>
            </a:r>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Giorgio D’Angelo - TE-MPE-EE</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10-May-2020</a:t>
            </a:r>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Giorgio D’Angelo - TE-MPE-EE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dirty="0"/>
              <a:t>Click icon to add picture</a:t>
            </a:r>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10-May-2020</a:t>
            </a:r>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Giorgio D’Angelo - TE-MPE-EE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a:t>Click to edit Master title style</a:t>
            </a:r>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10-May-2020</a:t>
            </a:r>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Giorgio D’Angelo - TE-MPE-EE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10-May-2020</a:t>
            </a:r>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Giorgio D’Angelo - TE-MPE-EE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a:t>Click to edit Master title style</a:t>
            </a:r>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10-May-2020</a:t>
            </a:r>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Giorgio D’Angelo - TE-MPE-EE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a:t>Click to edit Master title style</a:t>
            </a:r>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10-May-2020</a:t>
            </a:r>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Giorgio D’Angelo - TE-MPE-EE</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pic>
        <p:nvPicPr>
          <p:cNvPr id="5" name="Image 4"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10-May-2020</a:t>
            </a:r>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Giorgio D’Angelo - TE-MPE-EE</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8.xml"/><Relationship Id="rId5" Type="http://schemas.openxmlformats.org/officeDocument/2006/relationships/image" Target="../media/image19.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8.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72633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IST Procedure</a:t>
            </a:r>
            <a:endParaRPr lang="en-GB" dirty="0"/>
          </a:p>
        </p:txBody>
      </p:sp>
      <p:sp>
        <p:nvSpPr>
          <p:cNvPr id="3" name="Content Placeholder 2"/>
          <p:cNvSpPr>
            <a:spLocks noGrp="1"/>
          </p:cNvSpPr>
          <p:nvPr>
            <p:ph sz="half" idx="1"/>
          </p:nvPr>
        </p:nvSpPr>
        <p:spPr>
          <a:xfrm>
            <a:off x="156519" y="1334530"/>
            <a:ext cx="5371070" cy="4724525"/>
          </a:xfrm>
        </p:spPr>
        <p:txBody>
          <a:bodyPr>
            <a:normAutofit lnSpcReduction="10000"/>
          </a:bodyPr>
          <a:lstStyle/>
          <a:p>
            <a:r>
              <a:rPr lang="en-US" dirty="0" smtClean="0"/>
              <a:t>For the purpose of the LS2 maintenance, dedicated documents have been prepared:</a:t>
            </a:r>
          </a:p>
          <a:p>
            <a:pPr lvl="1"/>
            <a:r>
              <a:rPr lang="en-US" dirty="0" smtClean="0"/>
              <a:t>Check list during maintenance in the lab.</a:t>
            </a:r>
          </a:p>
          <a:p>
            <a:pPr lvl="1"/>
            <a:r>
              <a:rPr lang="en-US" dirty="0" smtClean="0"/>
              <a:t>Test report after maintenance in the lab.</a:t>
            </a:r>
          </a:p>
          <a:p>
            <a:pPr lvl="1"/>
            <a:r>
              <a:rPr lang="en-US" dirty="0" smtClean="0"/>
              <a:t>Test report after re-installation in the LHC underground.</a:t>
            </a:r>
          </a:p>
          <a:p>
            <a:pPr lvl="1"/>
            <a:r>
              <a:rPr lang="en-US" dirty="0" smtClean="0"/>
              <a:t>IST description</a:t>
            </a:r>
          </a:p>
          <a:p>
            <a:r>
              <a:rPr lang="en-US" dirty="0" smtClean="0"/>
              <a:t>A summary report has been prepared.</a:t>
            </a:r>
            <a:endParaRPr lang="en-GB" dirty="0"/>
          </a:p>
        </p:txBody>
      </p:sp>
      <p:sp>
        <p:nvSpPr>
          <p:cNvPr id="5" name="Date Placeholder 4"/>
          <p:cNvSpPr>
            <a:spLocks noGrp="1"/>
          </p:cNvSpPr>
          <p:nvPr>
            <p:ph type="dt" sz="half" idx="10"/>
          </p:nvPr>
        </p:nvSpPr>
        <p:spPr/>
        <p:txBody>
          <a:bodyPr/>
          <a:lstStyle/>
          <a:p>
            <a:r>
              <a:rPr lang="en-US" dirty="0" smtClean="0"/>
              <a:t>10-May-2020</a:t>
            </a:r>
            <a:endParaRPr lang="en-US" dirty="0"/>
          </a:p>
        </p:txBody>
      </p:sp>
      <p:sp>
        <p:nvSpPr>
          <p:cNvPr id="6" name="Footer Placeholder 5"/>
          <p:cNvSpPr>
            <a:spLocks noGrp="1"/>
          </p:cNvSpPr>
          <p:nvPr>
            <p:ph type="ftr" sz="quarter" idx="3"/>
          </p:nvPr>
        </p:nvSpPr>
        <p:spPr/>
        <p:txBody>
          <a:bodyPr/>
          <a:lstStyle/>
          <a:p>
            <a:r>
              <a:rPr lang="en-US" dirty="0"/>
              <a:t>Giorgio D’Angelo TE-MPE-EE </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10</a:t>
            </a:fld>
            <a:endParaRPr lang="en-US" dirty="0"/>
          </a:p>
        </p:txBody>
      </p:sp>
      <p:pic>
        <p:nvPicPr>
          <p:cNvPr id="9" name="Content Placeholder 8"/>
          <p:cNvPicPr>
            <a:picLocks noGrp="1" noChangeAspect="1"/>
          </p:cNvPicPr>
          <p:nvPr>
            <p:ph sz="half" idx="2"/>
          </p:nvPr>
        </p:nvPicPr>
        <p:blipFill>
          <a:blip r:embed="rId2"/>
          <a:stretch>
            <a:fillRect/>
          </a:stretch>
        </p:blipFill>
        <p:spPr>
          <a:xfrm>
            <a:off x="5717451" y="229958"/>
            <a:ext cx="3043237" cy="2654651"/>
          </a:xfrm>
          <a:prstGeom prst="rect">
            <a:avLst/>
          </a:prstGeom>
        </p:spPr>
      </p:pic>
      <p:pic>
        <p:nvPicPr>
          <p:cNvPr id="10" name="Picture 9"/>
          <p:cNvPicPr>
            <a:picLocks noChangeAspect="1"/>
          </p:cNvPicPr>
          <p:nvPr/>
        </p:nvPicPr>
        <p:blipFill>
          <a:blip r:embed="rId3"/>
          <a:stretch>
            <a:fillRect/>
          </a:stretch>
        </p:blipFill>
        <p:spPr>
          <a:xfrm>
            <a:off x="5979069" y="1923740"/>
            <a:ext cx="2520000" cy="2722755"/>
          </a:xfrm>
          <a:prstGeom prst="rect">
            <a:avLst/>
          </a:prstGeom>
        </p:spPr>
      </p:pic>
      <p:pic>
        <p:nvPicPr>
          <p:cNvPr id="11" name="Picture 10"/>
          <p:cNvPicPr>
            <a:picLocks noChangeAspect="1"/>
          </p:cNvPicPr>
          <p:nvPr/>
        </p:nvPicPr>
        <p:blipFill>
          <a:blip r:embed="rId4"/>
          <a:stretch>
            <a:fillRect/>
          </a:stretch>
        </p:blipFill>
        <p:spPr>
          <a:xfrm>
            <a:off x="5979069" y="3496962"/>
            <a:ext cx="2520000" cy="2983448"/>
          </a:xfrm>
          <a:prstGeom prst="rect">
            <a:avLst/>
          </a:prstGeom>
        </p:spPr>
      </p:pic>
      <p:pic>
        <p:nvPicPr>
          <p:cNvPr id="12" name="Picture 11"/>
          <p:cNvPicPr>
            <a:picLocks noChangeAspect="1"/>
          </p:cNvPicPr>
          <p:nvPr/>
        </p:nvPicPr>
        <p:blipFill>
          <a:blip r:embed="rId5"/>
          <a:stretch>
            <a:fillRect/>
          </a:stretch>
        </p:blipFill>
        <p:spPr>
          <a:xfrm>
            <a:off x="5880688" y="5078634"/>
            <a:ext cx="2880000" cy="1642841"/>
          </a:xfrm>
          <a:prstGeom prst="rect">
            <a:avLst/>
          </a:prstGeom>
        </p:spPr>
      </p:pic>
    </p:spTree>
    <p:extLst>
      <p:ext uri="{BB962C8B-B14F-4D97-AF65-F5344CB8AC3E}">
        <p14:creationId xmlns:p14="http://schemas.microsoft.com/office/powerpoint/2010/main" val="29241932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74638"/>
            <a:ext cx="7805351" cy="779805"/>
          </a:xfrm>
        </p:spPr>
        <p:txBody>
          <a:bodyPr>
            <a:normAutofit fontScale="90000"/>
          </a:bodyPr>
          <a:lstStyle/>
          <a:p>
            <a:r>
              <a:rPr lang="en-US" dirty="0"/>
              <a:t>Conditions, infrastructure, safety</a:t>
            </a:r>
            <a:endParaRPr lang="en-GB" dirty="0"/>
          </a:p>
        </p:txBody>
      </p:sp>
      <p:sp>
        <p:nvSpPr>
          <p:cNvPr id="3" name="Content Placeholder 2"/>
          <p:cNvSpPr>
            <a:spLocks noGrp="1"/>
          </p:cNvSpPr>
          <p:nvPr>
            <p:ph sz="half" idx="1"/>
          </p:nvPr>
        </p:nvSpPr>
        <p:spPr>
          <a:xfrm>
            <a:off x="205947" y="1326292"/>
            <a:ext cx="8765058" cy="4624293"/>
          </a:xfrm>
        </p:spPr>
        <p:txBody>
          <a:bodyPr>
            <a:normAutofit fontScale="92500"/>
          </a:bodyPr>
          <a:lstStyle/>
          <a:p>
            <a:r>
              <a:rPr lang="en-US" dirty="0" smtClean="0"/>
              <a:t>All current lead heating systems have been locked out during LS2, once the sectors reached ambient temperature.</a:t>
            </a:r>
          </a:p>
          <a:p>
            <a:r>
              <a:rPr lang="en-US" dirty="0" smtClean="0"/>
              <a:t>The</a:t>
            </a:r>
            <a:r>
              <a:rPr lang="en-US" dirty="0" smtClean="0"/>
              <a:t> maintenance on the crates has been performed while all superconducting circuits were locked out.</a:t>
            </a:r>
            <a:endParaRPr lang="en-US" dirty="0">
              <a:solidFill>
                <a:schemeClr val="tx2"/>
              </a:solidFill>
            </a:endParaRPr>
          </a:p>
          <a:p>
            <a:r>
              <a:rPr lang="en-US" dirty="0" smtClean="0"/>
              <a:t>The re-installation of the crates in the tunnel could be done without generating any constraint to the other users.</a:t>
            </a:r>
          </a:p>
          <a:p>
            <a:r>
              <a:rPr lang="en-US" dirty="0" smtClean="0"/>
              <a:t>For the IST test, the access to the DFB is necessary. This has been scheduled around the LHC according to general planning, taking in account other activities constraints.</a:t>
            </a:r>
            <a:endParaRPr lang="en-US" dirty="0"/>
          </a:p>
          <a:p>
            <a:r>
              <a:rPr lang="en-US" dirty="0" smtClean="0"/>
              <a:t>The work on site has been performed by a team of 2 persons minimum, following safety aspects.</a:t>
            </a:r>
            <a:endParaRPr lang="en-US" dirty="0"/>
          </a:p>
        </p:txBody>
      </p:sp>
      <p:sp>
        <p:nvSpPr>
          <p:cNvPr id="5" name="Date Placeholder 4"/>
          <p:cNvSpPr>
            <a:spLocks noGrp="1"/>
          </p:cNvSpPr>
          <p:nvPr>
            <p:ph type="dt" sz="half" idx="10"/>
          </p:nvPr>
        </p:nvSpPr>
        <p:spPr/>
        <p:txBody>
          <a:bodyPr/>
          <a:lstStyle/>
          <a:p>
            <a:r>
              <a:rPr lang="en-US" dirty="0"/>
              <a:t>10-May-2020</a:t>
            </a:r>
            <a:endParaRPr lang="en-US" dirty="0"/>
          </a:p>
        </p:txBody>
      </p:sp>
      <p:sp>
        <p:nvSpPr>
          <p:cNvPr id="6" name="Footer Placeholder 5"/>
          <p:cNvSpPr>
            <a:spLocks noGrp="1"/>
          </p:cNvSpPr>
          <p:nvPr>
            <p:ph type="ftr" sz="quarter" idx="3"/>
          </p:nvPr>
        </p:nvSpPr>
        <p:spPr/>
        <p:txBody>
          <a:bodyPr/>
          <a:lstStyle/>
          <a:p>
            <a:r>
              <a:rPr lang="en-US" dirty="0"/>
              <a:t>Giorgio D’Angelo TE-MPE-EE </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11</a:t>
            </a:fld>
            <a:endParaRPr lang="en-US" dirty="0"/>
          </a:p>
        </p:txBody>
      </p:sp>
    </p:spTree>
    <p:extLst>
      <p:ext uri="{BB962C8B-B14F-4D97-AF65-F5344CB8AC3E}">
        <p14:creationId xmlns:p14="http://schemas.microsoft.com/office/powerpoint/2010/main" val="12628695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20994"/>
          </a:xfrm>
        </p:spPr>
        <p:txBody>
          <a:bodyPr>
            <a:normAutofit/>
          </a:bodyPr>
          <a:lstStyle/>
          <a:p>
            <a:r>
              <a:rPr lang="en-US" dirty="0"/>
              <a:t>Resources and materials</a:t>
            </a:r>
            <a:endParaRPr lang="en-GB" dirty="0"/>
          </a:p>
        </p:txBody>
      </p:sp>
      <p:sp>
        <p:nvSpPr>
          <p:cNvPr id="3" name="Content Placeholder 2"/>
          <p:cNvSpPr>
            <a:spLocks noGrp="1"/>
          </p:cNvSpPr>
          <p:nvPr>
            <p:ph sz="half" idx="1"/>
          </p:nvPr>
        </p:nvSpPr>
        <p:spPr>
          <a:xfrm>
            <a:off x="457199" y="1194486"/>
            <a:ext cx="8365525" cy="4756099"/>
          </a:xfrm>
        </p:spPr>
        <p:txBody>
          <a:bodyPr>
            <a:normAutofit lnSpcReduction="10000"/>
          </a:bodyPr>
          <a:lstStyle/>
          <a:p>
            <a:r>
              <a:rPr lang="en-US" dirty="0" smtClean="0"/>
              <a:t>The material was ordered well in advance and was available on time at CERN.</a:t>
            </a:r>
          </a:p>
          <a:p>
            <a:r>
              <a:rPr lang="en-US" dirty="0" smtClean="0"/>
              <a:t>Building 622 was used for the maintenance and quality checks of the crates in the surface.</a:t>
            </a:r>
            <a:endParaRPr lang="en-US" dirty="0"/>
          </a:p>
          <a:p>
            <a:r>
              <a:rPr lang="en-US" dirty="0" smtClean="0"/>
              <a:t>The work was performed by:</a:t>
            </a:r>
          </a:p>
          <a:p>
            <a:pPr lvl="1"/>
            <a:r>
              <a:rPr lang="en-US" dirty="0" smtClean="0"/>
              <a:t>Project Associates colleagues (AGH), in total 40 man * week, distributed among 4 persons.</a:t>
            </a:r>
            <a:endParaRPr lang="en-GB" dirty="0" smtClean="0">
              <a:solidFill>
                <a:srgbClr val="00B050"/>
              </a:solidFill>
            </a:endParaRPr>
          </a:p>
          <a:p>
            <a:pPr lvl="1"/>
            <a:r>
              <a:rPr lang="en-US" dirty="0" smtClean="0"/>
              <a:t>CERN support: 2 staff</a:t>
            </a:r>
          </a:p>
          <a:p>
            <a:r>
              <a:rPr lang="en-US" dirty="0" smtClean="0"/>
              <a:t>The total cost for the hardware is about </a:t>
            </a:r>
            <a:r>
              <a:rPr lang="en-US" b="1" dirty="0" smtClean="0"/>
              <a:t>163 </a:t>
            </a:r>
            <a:r>
              <a:rPr lang="en-US" b="1" dirty="0" err="1" smtClean="0"/>
              <a:t>kCHF</a:t>
            </a:r>
            <a:r>
              <a:rPr lang="en-US" dirty="0" smtClean="0"/>
              <a:t>:</a:t>
            </a:r>
          </a:p>
          <a:p>
            <a:pPr marL="36576" indent="0">
              <a:buNone/>
            </a:pPr>
            <a:endParaRPr lang="en-US" dirty="0" smtClean="0"/>
          </a:p>
          <a:p>
            <a:pPr marL="36576" indent="0">
              <a:buNone/>
            </a:pPr>
            <a:r>
              <a:rPr lang="en-US" dirty="0"/>
              <a:t> </a:t>
            </a:r>
            <a:endParaRPr lang="en-US" dirty="0" smtClean="0"/>
          </a:p>
          <a:p>
            <a:pPr marL="448056" lvl="1" indent="0">
              <a:buNone/>
            </a:pPr>
            <a:endParaRPr lang="en-US" dirty="0"/>
          </a:p>
        </p:txBody>
      </p:sp>
      <p:sp>
        <p:nvSpPr>
          <p:cNvPr id="5" name="Date Placeholder 4"/>
          <p:cNvSpPr>
            <a:spLocks noGrp="1"/>
          </p:cNvSpPr>
          <p:nvPr>
            <p:ph type="dt" sz="half" idx="10"/>
          </p:nvPr>
        </p:nvSpPr>
        <p:spPr/>
        <p:txBody>
          <a:bodyPr/>
          <a:lstStyle/>
          <a:p>
            <a:r>
              <a:rPr lang="en-US" dirty="0" smtClean="0"/>
              <a:t>10-May-2020</a:t>
            </a:r>
            <a:endParaRPr lang="en-US" dirty="0"/>
          </a:p>
        </p:txBody>
      </p:sp>
      <p:sp>
        <p:nvSpPr>
          <p:cNvPr id="6" name="Footer Placeholder 5"/>
          <p:cNvSpPr>
            <a:spLocks noGrp="1"/>
          </p:cNvSpPr>
          <p:nvPr>
            <p:ph type="ftr" sz="quarter" idx="3"/>
          </p:nvPr>
        </p:nvSpPr>
        <p:spPr/>
        <p:txBody>
          <a:bodyPr/>
          <a:lstStyle/>
          <a:p>
            <a:r>
              <a:rPr lang="en-US" dirty="0"/>
              <a:t>Giorgio D’Angelo TE-MPE-EE </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12</a:t>
            </a:fld>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4286295087"/>
              </p:ext>
            </p:extLst>
          </p:nvPr>
        </p:nvGraphicFramePr>
        <p:xfrm>
          <a:off x="930388" y="4780021"/>
          <a:ext cx="7505700" cy="1200150"/>
        </p:xfrm>
        <a:graphic>
          <a:graphicData uri="http://schemas.openxmlformats.org/drawingml/2006/table">
            <a:tbl>
              <a:tblPr firstRow="1" firstCol="1" bandRow="1"/>
              <a:tblGrid>
                <a:gridCol w="2006600">
                  <a:extLst>
                    <a:ext uri="{9D8B030D-6E8A-4147-A177-3AD203B41FA5}">
                      <a16:colId xmlns:a16="http://schemas.microsoft.com/office/drawing/2014/main" val="4045979849"/>
                    </a:ext>
                  </a:extLst>
                </a:gridCol>
                <a:gridCol w="838200">
                  <a:extLst>
                    <a:ext uri="{9D8B030D-6E8A-4147-A177-3AD203B41FA5}">
                      <a16:colId xmlns:a16="http://schemas.microsoft.com/office/drawing/2014/main" val="2384487944"/>
                    </a:ext>
                  </a:extLst>
                </a:gridCol>
                <a:gridCol w="1079500">
                  <a:extLst>
                    <a:ext uri="{9D8B030D-6E8A-4147-A177-3AD203B41FA5}">
                      <a16:colId xmlns:a16="http://schemas.microsoft.com/office/drawing/2014/main" val="1636575663"/>
                    </a:ext>
                  </a:extLst>
                </a:gridCol>
                <a:gridCol w="1257300">
                  <a:extLst>
                    <a:ext uri="{9D8B030D-6E8A-4147-A177-3AD203B41FA5}">
                      <a16:colId xmlns:a16="http://schemas.microsoft.com/office/drawing/2014/main" val="2775604652"/>
                    </a:ext>
                  </a:extLst>
                </a:gridCol>
                <a:gridCol w="1447800">
                  <a:extLst>
                    <a:ext uri="{9D8B030D-6E8A-4147-A177-3AD203B41FA5}">
                      <a16:colId xmlns:a16="http://schemas.microsoft.com/office/drawing/2014/main" val="4146101460"/>
                    </a:ext>
                  </a:extLst>
                </a:gridCol>
                <a:gridCol w="876300">
                  <a:extLst>
                    <a:ext uri="{9D8B030D-6E8A-4147-A177-3AD203B41FA5}">
                      <a16:colId xmlns:a16="http://schemas.microsoft.com/office/drawing/2014/main" val="3187673554"/>
                    </a:ext>
                  </a:extLst>
                </a:gridCol>
              </a:tblGrid>
              <a:tr h="476250">
                <a:tc gridSpan="2">
                  <a:txBody>
                    <a:bodyPr/>
                    <a:lstStyle/>
                    <a:p>
                      <a:pPr algn="ctr" rtl="0" fontAlgn="ctr"/>
                      <a:r>
                        <a:rPr lang="en-GB" sz="1400" b="1" i="0" u="none" strike="noStrike" dirty="0">
                          <a:solidFill>
                            <a:srgbClr val="000000"/>
                          </a:solidFill>
                          <a:effectLst/>
                          <a:latin typeface="Calibri" panose="020F0502020204030204" pitchFamily="34" charset="0"/>
                        </a:rPr>
                        <a:t>Total number of crates </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GB"/>
                    </a:p>
                  </a:txBody>
                  <a:tcPr/>
                </a:tc>
                <a:tc>
                  <a:txBody>
                    <a:bodyPr/>
                    <a:lstStyle/>
                    <a:p>
                      <a:pPr algn="ctr" rtl="0" fontAlgn="ctr"/>
                      <a:r>
                        <a:rPr lang="en-GB" sz="1400" b="1" i="0" u="none" strike="noStrike">
                          <a:solidFill>
                            <a:srgbClr val="000000"/>
                          </a:solidFill>
                          <a:effectLst/>
                          <a:latin typeface="Calibri" panose="020F0502020204030204" pitchFamily="34" charset="0"/>
                        </a:rPr>
                        <a:t>WEST 6100+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GB" sz="1400" b="1" i="0" u="none" strike="noStrike">
                          <a:solidFill>
                            <a:srgbClr val="000000"/>
                          </a:solidFill>
                          <a:effectLst/>
                          <a:latin typeface="Calibri" panose="020F0502020204030204" pitchFamily="34" charset="0"/>
                        </a:rPr>
                        <a:t>Solid State Relays</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GB" sz="1400" b="1" i="0" u="none" strike="noStrike">
                          <a:solidFill>
                            <a:srgbClr val="000000"/>
                          </a:solidFill>
                          <a:effectLst/>
                          <a:latin typeface="Calibri" panose="020F0502020204030204" pitchFamily="34" charset="0"/>
                        </a:rPr>
                        <a:t>Varistors</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GB" sz="1400" b="1" i="0" u="none" strike="noStrike">
                          <a:solidFill>
                            <a:srgbClr val="000000"/>
                          </a:solidFill>
                          <a:effectLst/>
                          <a:latin typeface="Calibri" panose="020F0502020204030204" pitchFamily="34" charset="0"/>
                        </a:rPr>
                        <a:t>Thermal paste tube</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903538568"/>
                  </a:ext>
                </a:extLst>
              </a:tr>
              <a:tr h="241300">
                <a:tc>
                  <a:txBody>
                    <a:bodyPr/>
                    <a:lstStyle/>
                    <a:p>
                      <a:pPr algn="l" rtl="0" fontAlgn="ctr"/>
                      <a:r>
                        <a:rPr lang="en-GB" sz="1400" b="1" i="0" u="none" strike="noStrike">
                          <a:solidFill>
                            <a:srgbClr val="0055A0"/>
                          </a:solidFill>
                          <a:effectLst/>
                          <a:latin typeface="Calibri" panose="020F0502020204030204" pitchFamily="34" charset="0"/>
                        </a:rPr>
                        <a:t>Total (tunnel + spares)</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GB" sz="1400" b="1" i="0" u="none" strike="noStrike">
                          <a:solidFill>
                            <a:srgbClr val="0055A0"/>
                          </a:solidFill>
                          <a:effectLst/>
                          <a:latin typeface="Calibri" panose="020F0502020204030204" pitchFamily="34" charset="0"/>
                        </a:rPr>
                        <a:t>290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GB" sz="1400" b="1" i="0" u="none" strike="noStrike">
                          <a:solidFill>
                            <a:srgbClr val="0055A0"/>
                          </a:solidFill>
                          <a:effectLst/>
                          <a:latin typeface="Calibri" panose="020F0502020204030204" pitchFamily="34" charset="0"/>
                        </a:rPr>
                        <a:t>1098</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GB" sz="1400" b="1" i="0" u="none" strike="noStrike">
                          <a:solidFill>
                            <a:srgbClr val="0055A0"/>
                          </a:solidFill>
                          <a:effectLst/>
                          <a:latin typeface="Calibri" panose="020F0502020204030204" pitchFamily="34" charset="0"/>
                        </a:rPr>
                        <a:t>1098</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GB" sz="1400" b="1" i="0" u="none" strike="noStrike">
                          <a:solidFill>
                            <a:srgbClr val="0055A0"/>
                          </a:solidFill>
                          <a:effectLst/>
                          <a:latin typeface="Calibri" panose="020F0502020204030204" pitchFamily="34" charset="0"/>
                        </a:rPr>
                        <a:t>1098</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GB" sz="1400" b="1" i="0" u="none" strike="noStrike">
                          <a:solidFill>
                            <a:srgbClr val="0055A0"/>
                          </a:solidFill>
                          <a:effectLst/>
                          <a:latin typeface="Calibri" panose="020F0502020204030204" pitchFamily="34" charset="0"/>
                        </a:rPr>
                        <a:t>40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21476064"/>
                  </a:ext>
                </a:extLst>
              </a:tr>
              <a:tr h="241300">
                <a:tc>
                  <a:txBody>
                    <a:bodyPr/>
                    <a:lstStyle/>
                    <a:p>
                      <a:pPr algn="l" rtl="0" fontAlgn="ctr"/>
                      <a:r>
                        <a:rPr lang="en-GB" sz="1400" b="0" i="0" u="none" strike="noStrike">
                          <a:solidFill>
                            <a:srgbClr val="0055A0"/>
                          </a:solidFill>
                          <a:effectLst/>
                          <a:latin typeface="Calibri" panose="020F0502020204030204" pitchFamily="34" charset="0"/>
                        </a:rPr>
                        <a:t>Price per unit (EUR)</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GB" sz="1400" b="0" i="0" u="none" strike="noStrike">
                          <a:solidFill>
                            <a:srgbClr val="0055A0"/>
                          </a:solidFill>
                          <a:effectLst/>
                          <a:latin typeface="Calibri" panose="020F0502020204030204" pitchFamily="34" charset="0"/>
                        </a:rPr>
                        <a:t> </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GB" sz="1400" b="0" i="0" u="none" strike="noStrike">
                          <a:solidFill>
                            <a:srgbClr val="FF0000"/>
                          </a:solidFill>
                          <a:effectLst/>
                          <a:latin typeface="Calibri" panose="020F0502020204030204" pitchFamily="34" charset="0"/>
                        </a:rPr>
                        <a:t>109.8</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GB" sz="1400" b="0" i="0" u="none" strike="noStrike">
                          <a:solidFill>
                            <a:srgbClr val="FF0000"/>
                          </a:solidFill>
                          <a:effectLst/>
                          <a:latin typeface="Calibri" panose="020F0502020204030204" pitchFamily="34" charset="0"/>
                        </a:rPr>
                        <a:t>26.6</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GB" sz="1400" b="0" i="0" u="none" strike="noStrike">
                          <a:solidFill>
                            <a:srgbClr val="FF0000"/>
                          </a:solidFill>
                          <a:effectLst/>
                          <a:latin typeface="Calibri" panose="020F0502020204030204" pitchFamily="34" charset="0"/>
                        </a:rPr>
                        <a:t>0.382</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GB" sz="1400" b="0" i="0" u="none" strike="noStrike">
                          <a:solidFill>
                            <a:srgbClr val="FF0000"/>
                          </a:solidFill>
                          <a:effectLst/>
                          <a:latin typeface="Calibri" panose="020F0502020204030204" pitchFamily="34" charset="0"/>
                        </a:rPr>
                        <a:t>10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23814737"/>
                  </a:ext>
                </a:extLst>
              </a:tr>
              <a:tr h="241300">
                <a:tc>
                  <a:txBody>
                    <a:bodyPr/>
                    <a:lstStyle/>
                    <a:p>
                      <a:pPr algn="l" rtl="0" fontAlgn="ctr"/>
                      <a:r>
                        <a:rPr lang="en-GB" sz="1400" b="1" i="0" u="none" strike="noStrike" dirty="0">
                          <a:solidFill>
                            <a:srgbClr val="0055A0"/>
                          </a:solidFill>
                          <a:effectLst/>
                          <a:latin typeface="Calibri" panose="020F0502020204030204" pitchFamily="34" charset="0"/>
                        </a:rPr>
                        <a:t>Total cost </a:t>
                      </a:r>
                      <a:r>
                        <a:rPr lang="en-GB" sz="1400" b="1" i="0" u="none" strike="noStrike" dirty="0" smtClean="0">
                          <a:solidFill>
                            <a:srgbClr val="0055A0"/>
                          </a:solidFill>
                          <a:effectLst/>
                          <a:latin typeface="Calibri" panose="020F0502020204030204" pitchFamily="34" charset="0"/>
                        </a:rPr>
                        <a:t>(EUR)</a:t>
                      </a:r>
                      <a:endParaRPr lang="en-GB" sz="1400" b="1" i="0" u="none" strike="noStrike" dirty="0">
                        <a:solidFill>
                          <a:srgbClr val="0055A0"/>
                        </a:solidFill>
                        <a:effectLst/>
                        <a:latin typeface="Calibri" panose="020F0502020204030204" pitchFamily="34"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GB" sz="1400" b="1" i="0" u="none" strike="noStrike">
                          <a:solidFill>
                            <a:srgbClr val="0055A0"/>
                          </a:solidFill>
                          <a:effectLst/>
                          <a:latin typeface="Calibri" panose="020F0502020204030204" pitchFamily="34" charset="0"/>
                        </a:rPr>
                        <a:t>150587</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GB" sz="1400" b="1" i="0" u="none" strike="noStrike">
                          <a:solidFill>
                            <a:srgbClr val="0055A0"/>
                          </a:solidFill>
                          <a:effectLst/>
                          <a:latin typeface="Calibri" panose="020F0502020204030204" pitchFamily="34" charset="0"/>
                        </a:rPr>
                        <a:t>120560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GB" sz="1400" b="1" i="0" u="none" strike="noStrike">
                          <a:solidFill>
                            <a:srgbClr val="0055A0"/>
                          </a:solidFill>
                          <a:effectLst/>
                          <a:latin typeface="Calibri" panose="020F0502020204030204" pitchFamily="34" charset="0"/>
                        </a:rPr>
                        <a:t>29207</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GB" sz="1400" b="1" i="0" u="none" strike="noStrike">
                          <a:solidFill>
                            <a:srgbClr val="0055A0"/>
                          </a:solidFill>
                          <a:effectLst/>
                          <a:latin typeface="Calibri" panose="020F0502020204030204" pitchFamily="34" charset="0"/>
                        </a:rPr>
                        <a:t>419</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GB" sz="1400" b="1" i="0" u="none" strike="noStrike" dirty="0">
                          <a:solidFill>
                            <a:srgbClr val="0055A0"/>
                          </a:solidFill>
                          <a:effectLst/>
                          <a:latin typeface="Calibri" panose="020F0502020204030204" pitchFamily="34" charset="0"/>
                        </a:rPr>
                        <a:t>400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16371314"/>
                  </a:ext>
                </a:extLst>
              </a:tr>
            </a:tbl>
          </a:graphicData>
        </a:graphic>
      </p:graphicFrame>
    </p:spTree>
    <p:extLst>
      <p:ext uri="{BB962C8B-B14F-4D97-AF65-F5344CB8AC3E}">
        <p14:creationId xmlns:p14="http://schemas.microsoft.com/office/powerpoint/2010/main" val="5772822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20994"/>
          </a:xfrm>
        </p:spPr>
        <p:txBody>
          <a:bodyPr>
            <a:normAutofit/>
          </a:bodyPr>
          <a:lstStyle/>
          <a:p>
            <a:r>
              <a:rPr lang="en-US" dirty="0" smtClean="0"/>
              <a:t>Conclusions</a:t>
            </a:r>
            <a:endParaRPr lang="en-GB" dirty="0"/>
          </a:p>
        </p:txBody>
      </p:sp>
      <p:sp>
        <p:nvSpPr>
          <p:cNvPr id="3" name="Content Placeholder 2"/>
          <p:cNvSpPr>
            <a:spLocks noGrp="1"/>
          </p:cNvSpPr>
          <p:nvPr>
            <p:ph sz="half" idx="1"/>
          </p:nvPr>
        </p:nvSpPr>
        <p:spPr>
          <a:xfrm>
            <a:off x="457199" y="1194486"/>
            <a:ext cx="8365525" cy="4756099"/>
          </a:xfrm>
        </p:spPr>
        <p:txBody>
          <a:bodyPr>
            <a:normAutofit fontScale="77500" lnSpcReduction="20000"/>
          </a:bodyPr>
          <a:lstStyle/>
          <a:p>
            <a:r>
              <a:rPr lang="en-US" dirty="0" smtClean="0"/>
              <a:t>The maintenance of the current lead heating system in UAs, ULs and USC55 was planned well in advance, and the hardware was ordered and received on time.</a:t>
            </a:r>
          </a:p>
          <a:p>
            <a:r>
              <a:rPr lang="en-US" dirty="0" smtClean="0"/>
              <a:t>261 heater control unit (crates) have been removed from the tunnel for their maintenance. 29 additional spare crates have  been treated. Summary report is available.</a:t>
            </a:r>
            <a:endParaRPr lang="en-US" dirty="0"/>
          </a:p>
          <a:p>
            <a:r>
              <a:rPr lang="en-US" dirty="0" smtClean="0"/>
              <a:t>After the re-installation of the crates in the tunnel, Individual System Test was performed it. Summary report available.</a:t>
            </a:r>
          </a:p>
          <a:p>
            <a:r>
              <a:rPr lang="en-US" dirty="0" smtClean="0"/>
              <a:t>We profit form the IST to replace the thermal paste also on the current lead itself (where the heater cartridges are inserted).</a:t>
            </a:r>
            <a:endParaRPr lang="en-US" dirty="0"/>
          </a:p>
          <a:p>
            <a:r>
              <a:rPr lang="en-US" dirty="0" smtClean="0"/>
              <a:t>The re-installation of the crates and IST have been completed everywhere around the machine except IP2-Right where the access was not possible due to water cooled cable maintenance.</a:t>
            </a:r>
          </a:p>
          <a:p>
            <a:r>
              <a:rPr lang="en-US" dirty="0" smtClean="0"/>
              <a:t>The maintenance in RRs has not been performed since a major upgrade is ongoing </a:t>
            </a:r>
            <a:r>
              <a:rPr lang="en-US" dirty="0"/>
              <a:t>(together with EP section</a:t>
            </a:r>
            <a:r>
              <a:rPr lang="en-US" dirty="0" smtClean="0"/>
              <a:t>) for radiation tolerance purpose. Dedicated IST will be applied to these upgraded systems.</a:t>
            </a:r>
            <a:endParaRPr lang="en-US" dirty="0" smtClean="0"/>
          </a:p>
          <a:p>
            <a:pPr marL="448056" lvl="1" indent="0">
              <a:buNone/>
            </a:pPr>
            <a:endParaRPr lang="en-US" dirty="0"/>
          </a:p>
        </p:txBody>
      </p:sp>
      <p:sp>
        <p:nvSpPr>
          <p:cNvPr id="5" name="Date Placeholder 4"/>
          <p:cNvSpPr>
            <a:spLocks noGrp="1"/>
          </p:cNvSpPr>
          <p:nvPr>
            <p:ph type="dt" sz="half" idx="10"/>
          </p:nvPr>
        </p:nvSpPr>
        <p:spPr/>
        <p:txBody>
          <a:bodyPr/>
          <a:lstStyle/>
          <a:p>
            <a:r>
              <a:rPr lang="en-US" dirty="0" smtClean="0"/>
              <a:t>10-May-2020</a:t>
            </a:r>
            <a:endParaRPr lang="en-US" dirty="0"/>
          </a:p>
        </p:txBody>
      </p:sp>
      <p:sp>
        <p:nvSpPr>
          <p:cNvPr id="6" name="Footer Placeholder 5"/>
          <p:cNvSpPr>
            <a:spLocks noGrp="1"/>
          </p:cNvSpPr>
          <p:nvPr>
            <p:ph type="ftr" sz="quarter" idx="3"/>
          </p:nvPr>
        </p:nvSpPr>
        <p:spPr/>
        <p:txBody>
          <a:bodyPr/>
          <a:lstStyle/>
          <a:p>
            <a:r>
              <a:rPr lang="en-US" dirty="0"/>
              <a:t>Giorgio D’Angelo TE-MPE-EE </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13</a:t>
            </a:fld>
            <a:endParaRPr lang="en-US" dirty="0"/>
          </a:p>
        </p:txBody>
      </p:sp>
    </p:spTree>
    <p:extLst>
      <p:ext uri="{BB962C8B-B14F-4D97-AF65-F5344CB8AC3E}">
        <p14:creationId xmlns:p14="http://schemas.microsoft.com/office/powerpoint/2010/main" val="31611516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199" y="415636"/>
            <a:ext cx="5768109" cy="4349751"/>
          </a:xfrm>
        </p:spPr>
        <p:txBody>
          <a:bodyPr>
            <a:normAutofit/>
          </a:bodyPr>
          <a:lstStyle/>
          <a:p>
            <a:pPr marL="36576" indent="0">
              <a:buNone/>
            </a:pPr>
            <a:r>
              <a:rPr lang="en-US" sz="3600" dirty="0"/>
              <a:t>Special Thanks to</a:t>
            </a:r>
            <a:r>
              <a:rPr lang="en-US" sz="3600" dirty="0" smtClean="0"/>
              <a:t>:</a:t>
            </a:r>
          </a:p>
          <a:p>
            <a:r>
              <a:rPr lang="en-US" dirty="0" smtClean="0"/>
              <a:t>Grzegorz Seweryn</a:t>
            </a:r>
          </a:p>
          <a:p>
            <a:r>
              <a:rPr lang="en-US" dirty="0" smtClean="0"/>
              <a:t>Aleksandra Stuglik</a:t>
            </a:r>
          </a:p>
          <a:p>
            <a:r>
              <a:rPr lang="en-US" dirty="0" smtClean="0"/>
              <a:t>Franciszek Sikora</a:t>
            </a:r>
          </a:p>
          <a:p>
            <a:r>
              <a:rPr lang="en-US" dirty="0" smtClean="0"/>
              <a:t>Paweł </a:t>
            </a:r>
            <a:r>
              <a:rPr lang="en-US" dirty="0" err="1"/>
              <a:t>Branka</a:t>
            </a:r>
            <a:r>
              <a:rPr lang="en-US" dirty="0"/>
              <a:t> and </a:t>
            </a:r>
            <a:endParaRPr lang="en-US" dirty="0" smtClean="0"/>
          </a:p>
          <a:p>
            <a:r>
              <a:rPr lang="en-US" dirty="0" smtClean="0"/>
              <a:t>Zbigniew </a:t>
            </a:r>
            <a:r>
              <a:rPr lang="en-US" dirty="0"/>
              <a:t>Toch</a:t>
            </a:r>
            <a:br>
              <a:rPr lang="en-US" dirty="0"/>
            </a:br>
            <a:r>
              <a:rPr lang="en-US" dirty="0"/>
              <a:t/>
            </a:r>
            <a:br>
              <a:rPr lang="en-US" dirty="0"/>
            </a:br>
            <a:r>
              <a:rPr lang="en-US" dirty="0" smtClean="0"/>
              <a:t>who </a:t>
            </a:r>
            <a:r>
              <a:rPr lang="en-US" dirty="0"/>
              <a:t>performed most of the job on </a:t>
            </a:r>
            <a:r>
              <a:rPr lang="en-US" dirty="0" smtClean="0"/>
              <a:t>site.</a:t>
            </a:r>
          </a:p>
          <a:p>
            <a:pPr marL="36576" indent="0">
              <a:buNone/>
            </a:pPr>
            <a:endParaRPr lang="en-US" dirty="0" smtClean="0"/>
          </a:p>
        </p:txBody>
      </p:sp>
      <p:sp>
        <p:nvSpPr>
          <p:cNvPr id="5" name="Date Placeholder 4"/>
          <p:cNvSpPr>
            <a:spLocks noGrp="1"/>
          </p:cNvSpPr>
          <p:nvPr>
            <p:ph type="dt" sz="half" idx="10"/>
          </p:nvPr>
        </p:nvSpPr>
        <p:spPr/>
        <p:txBody>
          <a:bodyPr/>
          <a:lstStyle/>
          <a:p>
            <a:r>
              <a:rPr lang="en-US" dirty="0" smtClean="0"/>
              <a:t>10-May-2020</a:t>
            </a:r>
            <a:endParaRPr lang="en-US" dirty="0"/>
          </a:p>
        </p:txBody>
      </p:sp>
      <p:sp>
        <p:nvSpPr>
          <p:cNvPr id="6" name="Footer Placeholder 5"/>
          <p:cNvSpPr>
            <a:spLocks noGrp="1"/>
          </p:cNvSpPr>
          <p:nvPr>
            <p:ph type="ftr" sz="quarter" idx="3"/>
          </p:nvPr>
        </p:nvSpPr>
        <p:spPr/>
        <p:txBody>
          <a:bodyPr/>
          <a:lstStyle/>
          <a:p>
            <a:r>
              <a:rPr lang="en-US" dirty="0"/>
              <a:t>Giorgio D’Angelo TE-MPE-EE </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14</a:t>
            </a:fld>
            <a:endParaRPr lang="en-US" dirty="0"/>
          </a:p>
        </p:txBody>
      </p:sp>
      <p:pic>
        <p:nvPicPr>
          <p:cNvPr id="8" name="Content Placeholder 7"/>
          <p:cNvPicPr>
            <a:picLocks noGrp="1" noChangeAspect="1"/>
          </p:cNvPicPr>
          <p:nvPr>
            <p:ph sz="half" idx="1"/>
          </p:nvPr>
        </p:nvPicPr>
        <p:blipFill>
          <a:blip r:embed="rId2" cstate="email">
            <a:extLst>
              <a:ext uri="{28A0092B-C50C-407E-A947-70E740481C1C}">
                <a14:useLocalDpi xmlns:a14="http://schemas.microsoft.com/office/drawing/2010/main" val="0"/>
              </a:ext>
            </a:extLst>
          </a:blip>
          <a:stretch>
            <a:fillRect/>
          </a:stretch>
        </p:blipFill>
        <p:spPr>
          <a:xfrm rot="5400000">
            <a:off x="5364475" y="1561330"/>
            <a:ext cx="4349750" cy="2058363"/>
          </a:xfrm>
        </p:spPr>
      </p:pic>
      <p:sp>
        <p:nvSpPr>
          <p:cNvPr id="9" name="Rectangle 8"/>
          <p:cNvSpPr/>
          <p:nvPr/>
        </p:nvSpPr>
        <p:spPr>
          <a:xfrm>
            <a:off x="1190946" y="5373189"/>
            <a:ext cx="6762108" cy="646331"/>
          </a:xfrm>
          <a:prstGeom prst="rect">
            <a:avLst/>
          </a:prstGeom>
        </p:spPr>
        <p:txBody>
          <a:bodyPr wrap="none">
            <a:spAutoFit/>
          </a:bodyPr>
          <a:lstStyle/>
          <a:p>
            <a:pPr marL="36576" indent="0" algn="ctr">
              <a:buNone/>
            </a:pPr>
            <a:r>
              <a:rPr lang="en-US" sz="3600" b="1" dirty="0"/>
              <a:t>Thank you for your attention !</a:t>
            </a:r>
            <a:endParaRPr lang="en-US" sz="3600" b="1" dirty="0"/>
          </a:p>
        </p:txBody>
      </p:sp>
    </p:spTree>
    <p:extLst>
      <p:ext uri="{BB962C8B-B14F-4D97-AF65-F5344CB8AC3E}">
        <p14:creationId xmlns:p14="http://schemas.microsoft.com/office/powerpoint/2010/main" val="17300287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44814"/>
            <a:ext cx="8226854" cy="1203550"/>
          </a:xfrm>
        </p:spPr>
        <p:txBody>
          <a:bodyPr>
            <a:normAutofit fontScale="90000"/>
          </a:bodyPr>
          <a:lstStyle/>
          <a:p>
            <a:pPr algn="ctr"/>
            <a:r>
              <a:rPr lang="en-GB" dirty="0"/>
              <a:t>Individual System Tests of the </a:t>
            </a:r>
            <a:r>
              <a:rPr lang="en-GB" dirty="0" smtClean="0"/>
              <a:t>Current Lead Heating System </a:t>
            </a:r>
            <a:r>
              <a:rPr lang="en-GB" dirty="0"/>
              <a:t>located in UAs, </a:t>
            </a:r>
            <a:r>
              <a:rPr lang="en-GB" dirty="0" smtClean="0"/>
              <a:t>UJs </a:t>
            </a:r>
            <a:r>
              <a:rPr lang="en-GB" dirty="0"/>
              <a:t>and USC55.</a:t>
            </a:r>
            <a:endParaRPr lang="en-GB" dirty="0"/>
          </a:p>
        </p:txBody>
      </p:sp>
      <p:sp>
        <p:nvSpPr>
          <p:cNvPr id="3" name="Text Placeholder 2"/>
          <p:cNvSpPr>
            <a:spLocks noGrp="1"/>
          </p:cNvSpPr>
          <p:nvPr>
            <p:ph type="body" idx="10"/>
          </p:nvPr>
        </p:nvSpPr>
        <p:spPr>
          <a:xfrm>
            <a:off x="2850292" y="5708822"/>
            <a:ext cx="3216876" cy="419653"/>
          </a:xfrm>
        </p:spPr>
        <p:txBody>
          <a:bodyPr>
            <a:normAutofit fontScale="92500" lnSpcReduction="10000"/>
          </a:bodyPr>
          <a:lstStyle/>
          <a:p>
            <a:pPr algn="ctr"/>
            <a:r>
              <a:rPr lang="en-US" dirty="0" smtClean="0"/>
              <a:t>Giorgio D’Angelo </a:t>
            </a:r>
            <a:r>
              <a:rPr lang="en-US" dirty="0"/>
              <a:t>TE-MPE-EE </a:t>
            </a:r>
            <a:endParaRPr lang="en-US" dirty="0" smtClean="0"/>
          </a:p>
          <a:p>
            <a:pPr algn="ctr"/>
            <a:r>
              <a:rPr lang="en-US" dirty="0" smtClean="0"/>
              <a:t>10-May-2020</a:t>
            </a:r>
            <a:endParaRPr lang="en-US" dirty="0"/>
          </a:p>
        </p:txBody>
      </p:sp>
      <p:sp>
        <p:nvSpPr>
          <p:cNvPr id="4" name="Date Placeholder 3"/>
          <p:cNvSpPr>
            <a:spLocks noGrp="1"/>
          </p:cNvSpPr>
          <p:nvPr>
            <p:ph type="dt" sz="half" idx="2"/>
          </p:nvPr>
        </p:nvSpPr>
        <p:spPr/>
        <p:txBody>
          <a:bodyPr/>
          <a:lstStyle/>
          <a:p>
            <a:r>
              <a:rPr lang="en-US" dirty="0" smtClean="0"/>
              <a:t>10-May-2020</a:t>
            </a:r>
            <a:endParaRPr lang="en-US" dirty="0"/>
          </a:p>
        </p:txBody>
      </p:sp>
      <p:sp>
        <p:nvSpPr>
          <p:cNvPr id="5" name="Footer Placeholder 4"/>
          <p:cNvSpPr>
            <a:spLocks noGrp="1"/>
          </p:cNvSpPr>
          <p:nvPr>
            <p:ph type="ftr" sz="quarter" idx="3"/>
          </p:nvPr>
        </p:nvSpPr>
        <p:spPr/>
        <p:txBody>
          <a:bodyPr/>
          <a:lstStyle/>
          <a:p>
            <a:r>
              <a:rPr lang="en-US" dirty="0"/>
              <a:t>Giorgio D’Angelo TE-MPE-EE </a:t>
            </a:r>
          </a:p>
        </p:txBody>
      </p:sp>
      <p:sp>
        <p:nvSpPr>
          <p:cNvPr id="6" name="Slide Number Placeholder 5"/>
          <p:cNvSpPr>
            <a:spLocks noGrp="1"/>
          </p:cNvSpPr>
          <p:nvPr>
            <p:ph type="sldNum" sz="quarter" idx="4"/>
          </p:nvPr>
        </p:nvSpPr>
        <p:spPr/>
        <p:txBody>
          <a:bodyPr/>
          <a:lstStyle/>
          <a:p>
            <a:fld id="{6FCDAEB4-F629-45C2-B52B-A1908489D65A}" type="slidenum">
              <a:rPr lang="en-US" smtClean="0"/>
              <a:t>2</a:t>
            </a:fld>
            <a:endParaRPr lang="en-US" dirty="0"/>
          </a:p>
        </p:txBody>
      </p:sp>
    </p:spTree>
    <p:extLst>
      <p:ext uri="{BB962C8B-B14F-4D97-AF65-F5344CB8AC3E}">
        <p14:creationId xmlns:p14="http://schemas.microsoft.com/office/powerpoint/2010/main" val="36163352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Outline</a:t>
            </a:r>
            <a:endParaRPr lang="en-GB" dirty="0"/>
          </a:p>
        </p:txBody>
      </p:sp>
      <p:sp>
        <p:nvSpPr>
          <p:cNvPr id="3" name="Content Placeholder 2"/>
          <p:cNvSpPr>
            <a:spLocks noGrp="1"/>
          </p:cNvSpPr>
          <p:nvPr>
            <p:ph idx="1"/>
          </p:nvPr>
        </p:nvSpPr>
        <p:spPr/>
        <p:txBody>
          <a:bodyPr/>
          <a:lstStyle/>
          <a:p>
            <a:r>
              <a:rPr lang="en-US" dirty="0" smtClean="0"/>
              <a:t>Introduction to Current Lead Heating system</a:t>
            </a:r>
            <a:endParaRPr lang="en-US" dirty="0"/>
          </a:p>
          <a:p>
            <a:r>
              <a:rPr lang="en-US" dirty="0" smtClean="0"/>
              <a:t>Preventive maintenance during LS2</a:t>
            </a:r>
          </a:p>
          <a:p>
            <a:r>
              <a:rPr lang="en-US" dirty="0" smtClean="0"/>
              <a:t>IST </a:t>
            </a:r>
            <a:r>
              <a:rPr lang="en-US" dirty="0"/>
              <a:t>– </a:t>
            </a:r>
            <a:r>
              <a:rPr lang="en-US" dirty="0" smtClean="0"/>
              <a:t>Goal? How?</a:t>
            </a:r>
            <a:endParaRPr lang="en-US" dirty="0"/>
          </a:p>
          <a:p>
            <a:r>
              <a:rPr lang="en-US" dirty="0"/>
              <a:t>IST </a:t>
            </a:r>
            <a:r>
              <a:rPr lang="en-US" dirty="0" smtClean="0"/>
              <a:t>Procedure – Test reports</a:t>
            </a:r>
            <a:endParaRPr lang="en-US" dirty="0"/>
          </a:p>
          <a:p>
            <a:r>
              <a:rPr lang="en-US" dirty="0" smtClean="0"/>
              <a:t>Conditions, Infrastructure, Safety</a:t>
            </a:r>
            <a:endParaRPr lang="en-US" dirty="0"/>
          </a:p>
          <a:p>
            <a:r>
              <a:rPr lang="en-US" dirty="0" smtClean="0"/>
              <a:t>Resources and material</a:t>
            </a:r>
          </a:p>
          <a:p>
            <a:r>
              <a:rPr lang="en-US" dirty="0" smtClean="0"/>
              <a:t>Conclusions</a:t>
            </a:r>
            <a:endParaRPr lang="en-US" dirty="0"/>
          </a:p>
        </p:txBody>
      </p:sp>
      <p:sp>
        <p:nvSpPr>
          <p:cNvPr id="2" name="Date Placeholder 1"/>
          <p:cNvSpPr>
            <a:spLocks noGrp="1"/>
          </p:cNvSpPr>
          <p:nvPr>
            <p:ph type="dt" sz="half" idx="2"/>
          </p:nvPr>
        </p:nvSpPr>
        <p:spPr/>
        <p:txBody>
          <a:bodyPr/>
          <a:lstStyle/>
          <a:p>
            <a:r>
              <a:rPr lang="en-US" dirty="0" smtClean="0"/>
              <a:t>10-May-2020</a:t>
            </a:r>
            <a:endParaRPr lang="en-US" dirty="0"/>
          </a:p>
        </p:txBody>
      </p:sp>
      <p:sp>
        <p:nvSpPr>
          <p:cNvPr id="4" name="Footer Placeholder 3"/>
          <p:cNvSpPr>
            <a:spLocks noGrp="1"/>
          </p:cNvSpPr>
          <p:nvPr>
            <p:ph type="ftr" sz="quarter" idx="3"/>
          </p:nvPr>
        </p:nvSpPr>
        <p:spPr/>
        <p:txBody>
          <a:bodyPr/>
          <a:lstStyle/>
          <a:p>
            <a:r>
              <a:rPr lang="en-US" dirty="0"/>
              <a:t>Giorgio D’Angelo TE-MPE-EE </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a:t>
            </a:fld>
            <a:endParaRPr lang="en-US" dirty="0"/>
          </a:p>
        </p:txBody>
      </p:sp>
    </p:spTree>
    <p:extLst>
      <p:ext uri="{BB962C8B-B14F-4D97-AF65-F5344CB8AC3E}">
        <p14:creationId xmlns:p14="http://schemas.microsoft.com/office/powerpoint/2010/main" val="7852405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274638"/>
            <a:ext cx="7467600" cy="889144"/>
          </a:xfrm>
        </p:spPr>
        <p:txBody>
          <a:bodyPr/>
          <a:lstStyle/>
          <a:p>
            <a:r>
              <a:rPr lang="en-US" dirty="0" smtClean="0"/>
              <a:t>Introduction</a:t>
            </a:r>
            <a:endParaRPr lang="en-GB" dirty="0"/>
          </a:p>
        </p:txBody>
      </p:sp>
      <p:sp>
        <p:nvSpPr>
          <p:cNvPr id="8" name="Content Placeholder 7"/>
          <p:cNvSpPr>
            <a:spLocks noGrp="1"/>
          </p:cNvSpPr>
          <p:nvPr>
            <p:ph sz="half" idx="1"/>
          </p:nvPr>
        </p:nvSpPr>
        <p:spPr>
          <a:xfrm>
            <a:off x="0" y="1163782"/>
            <a:ext cx="5874327" cy="5014596"/>
          </a:xfrm>
        </p:spPr>
        <p:txBody>
          <a:bodyPr>
            <a:normAutofit fontScale="85000" lnSpcReduction="10000"/>
          </a:bodyPr>
          <a:lstStyle/>
          <a:p>
            <a:r>
              <a:rPr lang="en-GB" dirty="0" smtClean="0"/>
              <a:t>The HTS </a:t>
            </a:r>
            <a:r>
              <a:rPr lang="en-GB" dirty="0"/>
              <a:t>current leads </a:t>
            </a:r>
            <a:r>
              <a:rPr lang="en-GB" dirty="0" smtClean="0"/>
              <a:t>present in the LHC are important elements of the superconducting circuits. They are mounted </a:t>
            </a:r>
            <a:r>
              <a:rPr lang="en-GB" dirty="0"/>
              <a:t>inside the liquid helium vessel and operating at cryogenic </a:t>
            </a:r>
            <a:r>
              <a:rPr lang="en-GB" dirty="0" smtClean="0"/>
              <a:t>temperatures.</a:t>
            </a:r>
          </a:p>
          <a:p>
            <a:r>
              <a:rPr lang="en-GB" dirty="0" smtClean="0"/>
              <a:t>Heater </a:t>
            </a:r>
            <a:r>
              <a:rPr lang="en-GB" dirty="0"/>
              <a:t>cartridges  are incorporated  inside  the  top  part of  each  current  lead  to  avoid heavy water condensation or ice formation. These heaters guarantee that the temperature at the top of the current lead stays above the dew </a:t>
            </a:r>
            <a:r>
              <a:rPr lang="en-GB" dirty="0" smtClean="0"/>
              <a:t>point.</a:t>
            </a:r>
          </a:p>
          <a:p>
            <a:r>
              <a:rPr lang="en-GB" dirty="0"/>
              <a:t>Cartridges and transformers are located by the DFBs while heater control units are situated in the UAs, ULs or </a:t>
            </a:r>
            <a:r>
              <a:rPr lang="en-GB" dirty="0" smtClean="0"/>
              <a:t>RRs.</a:t>
            </a:r>
            <a:endParaRPr lang="en-GB" dirty="0"/>
          </a:p>
        </p:txBody>
      </p:sp>
      <p:sp>
        <p:nvSpPr>
          <p:cNvPr id="5" name="Footer Placeholder 4"/>
          <p:cNvSpPr>
            <a:spLocks noGrp="1"/>
          </p:cNvSpPr>
          <p:nvPr>
            <p:ph type="ftr" sz="quarter" idx="3"/>
          </p:nvPr>
        </p:nvSpPr>
        <p:spPr/>
        <p:txBody>
          <a:bodyPr/>
          <a:lstStyle/>
          <a:p>
            <a:r>
              <a:rPr lang="en-US" dirty="0"/>
              <a:t>Giorgio D’Angelo TE-MPE-EE </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a:t>
            </a:fld>
            <a:endParaRPr lang="en-US" dirty="0"/>
          </a:p>
        </p:txBody>
      </p:sp>
      <p:sp>
        <p:nvSpPr>
          <p:cNvPr id="4" name="Date Placeholder 3"/>
          <p:cNvSpPr>
            <a:spLocks noGrp="1"/>
          </p:cNvSpPr>
          <p:nvPr>
            <p:ph type="dt" sz="half" idx="4294967295"/>
          </p:nvPr>
        </p:nvSpPr>
        <p:spPr>
          <a:xfrm>
            <a:off x="3006810" y="6365694"/>
            <a:ext cx="1169772" cy="365125"/>
          </a:xfrm>
        </p:spPr>
        <p:txBody>
          <a:bodyPr/>
          <a:lstStyle/>
          <a:p>
            <a:r>
              <a:rPr lang="en-US" dirty="0"/>
              <a:t>10-May-2020</a:t>
            </a:r>
            <a:endParaRPr lang="en-US" dirty="0"/>
          </a:p>
        </p:txBody>
      </p:sp>
      <p:pic>
        <p:nvPicPr>
          <p:cNvPr id="18" name="Picture 17"/>
          <p:cNvPicPr/>
          <p:nvPr/>
        </p:nvPicPr>
        <p:blipFill rotWithShape="1">
          <a:blip r:embed="rId2" cstate="email">
            <a:extLst>
              <a:ext uri="{28A0092B-C50C-407E-A947-70E740481C1C}">
                <a14:useLocalDpi xmlns:a14="http://schemas.microsoft.com/office/drawing/2010/main" val="0"/>
              </a:ext>
            </a:extLst>
          </a:blip>
          <a:srcRect r="60871"/>
          <a:stretch/>
        </p:blipFill>
        <p:spPr bwMode="auto">
          <a:xfrm>
            <a:off x="5992506" y="478146"/>
            <a:ext cx="2592000" cy="4634173"/>
          </a:xfrm>
          <a:prstGeom prst="rect">
            <a:avLst/>
          </a:prstGeom>
          <a:noFill/>
          <a:ln>
            <a:noFill/>
          </a:ln>
          <a:extLst>
            <a:ext uri="{53640926-AAD7-44D8-BBD7-CCE9431645EC}">
              <a14:shadowObscured xmlns:a14="http://schemas.microsoft.com/office/drawing/2010/main"/>
            </a:ext>
          </a:extLst>
        </p:spPr>
      </p:pic>
      <p:pic>
        <p:nvPicPr>
          <p:cNvPr id="19" name="Picture 18"/>
          <p:cNvPicPr>
            <a:picLocks noChangeAspect="1"/>
          </p:cNvPicPr>
          <p:nvPr/>
        </p:nvPicPr>
        <p:blipFill rotWithShape="1">
          <a:blip r:embed="rId3" cstate="email">
            <a:extLst>
              <a:ext uri="{28A0092B-C50C-407E-A947-70E740481C1C}">
                <a14:useLocalDpi xmlns:a14="http://schemas.microsoft.com/office/drawing/2010/main" val="0"/>
              </a:ext>
            </a:extLst>
          </a:blip>
          <a:srcRect l="9697" r="13490"/>
          <a:stretch/>
        </p:blipFill>
        <p:spPr>
          <a:xfrm>
            <a:off x="5992506" y="4366613"/>
            <a:ext cx="2592000" cy="1896441"/>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Tree>
    <p:extLst>
      <p:ext uri="{BB962C8B-B14F-4D97-AF65-F5344CB8AC3E}">
        <p14:creationId xmlns:p14="http://schemas.microsoft.com/office/powerpoint/2010/main" val="19702967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4"/>
          <p:cNvSpPr>
            <a:spLocks noGrp="1"/>
          </p:cNvSpPr>
          <p:nvPr>
            <p:ph idx="1"/>
          </p:nvPr>
        </p:nvSpPr>
        <p:spPr>
          <a:xfrm>
            <a:off x="251520" y="692696"/>
            <a:ext cx="8712968" cy="6048672"/>
          </a:xfrm>
        </p:spPr>
        <p:txBody>
          <a:bodyPr/>
          <a:lstStyle/>
          <a:p>
            <a:pPr marL="36576" indent="0">
              <a:buNone/>
            </a:pPr>
            <a:endParaRPr lang="en-GB" sz="1800" dirty="0" smtClean="0"/>
          </a:p>
          <a:p>
            <a:pPr marL="36576" indent="0">
              <a:buNone/>
            </a:pPr>
            <a:endParaRPr lang="en-GB" sz="1600" dirty="0" smtClean="0"/>
          </a:p>
          <a:p>
            <a:pPr marL="36576" indent="0">
              <a:buNone/>
            </a:pPr>
            <a:r>
              <a:rPr lang="en-GB" sz="1600" dirty="0" smtClean="0"/>
              <a:t>Electrical </a:t>
            </a:r>
            <a:r>
              <a:rPr lang="en-GB" sz="1600" dirty="0" smtClean="0"/>
              <a:t>schematic:</a:t>
            </a:r>
          </a:p>
          <a:p>
            <a:pPr marL="0" indent="0">
              <a:buNone/>
            </a:pPr>
            <a:endParaRPr lang="en-GB" sz="1800" dirty="0"/>
          </a:p>
        </p:txBody>
      </p:sp>
      <p:pic>
        <p:nvPicPr>
          <p:cNvPr id="15" name="Content Placeholder 7"/>
          <p:cNvPicPr>
            <a:picLocks noChangeAspect="1"/>
          </p:cNvPicPr>
          <p:nvPr/>
        </p:nvPicPr>
        <p:blipFill>
          <a:blip r:embed="rId3"/>
          <a:stretch>
            <a:fillRect/>
          </a:stretch>
        </p:blipFill>
        <p:spPr>
          <a:xfrm>
            <a:off x="165640" y="1616258"/>
            <a:ext cx="3816424" cy="3053140"/>
          </a:xfrm>
          <a:prstGeom prst="rect">
            <a:avLst/>
          </a:prstGeom>
        </p:spPr>
      </p:pic>
      <p:pic>
        <p:nvPicPr>
          <p:cNvPr id="17" name="Content Placeholder 3"/>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rot="10800000">
            <a:off x="1547665" y="4681751"/>
            <a:ext cx="1722240" cy="1037832"/>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pic>
        <p:nvPicPr>
          <p:cNvPr id="18" name="Picture 17"/>
          <p:cNvPicPr>
            <a:picLocks noChangeAspect="1"/>
          </p:cNvPicPr>
          <p:nvPr/>
        </p:nvPicPr>
        <p:blipFill rotWithShape="1">
          <a:blip r:embed="rId5" cstate="email">
            <a:extLst>
              <a:ext uri="{28A0092B-C50C-407E-A947-70E740481C1C}">
                <a14:useLocalDpi xmlns:a14="http://schemas.microsoft.com/office/drawing/2010/main" val="0"/>
              </a:ext>
            </a:extLst>
          </a:blip>
          <a:srcRect t="14391"/>
          <a:stretch/>
        </p:blipFill>
        <p:spPr>
          <a:xfrm>
            <a:off x="4377903" y="4003796"/>
            <a:ext cx="4623984" cy="222668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20" name="Rectangle 19"/>
          <p:cNvSpPr/>
          <p:nvPr/>
        </p:nvSpPr>
        <p:spPr>
          <a:xfrm>
            <a:off x="7452320" y="3645024"/>
            <a:ext cx="1688767" cy="280737"/>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smtClean="0"/>
              <a:t>Temperature Regulator</a:t>
            </a:r>
            <a:endParaRPr lang="en-GB" sz="1200" dirty="0"/>
          </a:p>
        </p:txBody>
      </p:sp>
      <p:cxnSp>
        <p:nvCxnSpPr>
          <p:cNvPr id="25" name="Straight Arrow Connector 24"/>
          <p:cNvCxnSpPr>
            <a:stCxn id="26" idx="2"/>
          </p:cNvCxnSpPr>
          <p:nvPr/>
        </p:nvCxnSpPr>
        <p:spPr>
          <a:xfrm>
            <a:off x="6284504" y="3933056"/>
            <a:ext cx="519744" cy="1457911"/>
          </a:xfrm>
          <a:prstGeom prst="straightConnector1">
            <a:avLst/>
          </a:prstGeom>
          <a:ln>
            <a:solidFill>
              <a:srgbClr val="C00000"/>
            </a:solidFill>
            <a:tailEnd type="triangle"/>
          </a:ln>
        </p:spPr>
        <p:style>
          <a:lnRef idx="1">
            <a:schemeClr val="dk1"/>
          </a:lnRef>
          <a:fillRef idx="0">
            <a:schemeClr val="dk1"/>
          </a:fillRef>
          <a:effectRef idx="0">
            <a:schemeClr val="dk1"/>
          </a:effectRef>
          <a:fontRef idx="minor">
            <a:schemeClr val="tx1"/>
          </a:fontRef>
        </p:style>
      </p:cxnSp>
      <p:sp>
        <p:nvSpPr>
          <p:cNvPr id="26" name="Rectangle 25"/>
          <p:cNvSpPr/>
          <p:nvPr/>
        </p:nvSpPr>
        <p:spPr>
          <a:xfrm>
            <a:off x="5724128" y="3689417"/>
            <a:ext cx="1120751" cy="243639"/>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smtClean="0"/>
              <a:t>Static Relay</a:t>
            </a:r>
            <a:endParaRPr lang="en-GB" sz="1200" dirty="0"/>
          </a:p>
        </p:txBody>
      </p:sp>
      <p:sp>
        <p:nvSpPr>
          <p:cNvPr id="27" name="Rectangle 26"/>
          <p:cNvSpPr/>
          <p:nvPr/>
        </p:nvSpPr>
        <p:spPr>
          <a:xfrm>
            <a:off x="6041531" y="1706924"/>
            <a:ext cx="762717" cy="268704"/>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smtClean="0"/>
              <a:t>Varistor</a:t>
            </a:r>
            <a:endParaRPr lang="en-GB" sz="1200" dirty="0"/>
          </a:p>
        </p:txBody>
      </p:sp>
      <p:sp>
        <p:nvSpPr>
          <p:cNvPr id="28" name="Rectangle 27"/>
          <p:cNvSpPr/>
          <p:nvPr/>
        </p:nvSpPr>
        <p:spPr>
          <a:xfrm>
            <a:off x="975561" y="6285515"/>
            <a:ext cx="2277978" cy="363451"/>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smtClean="0"/>
              <a:t>Transformer Input 230V AC </a:t>
            </a:r>
            <a:r>
              <a:rPr lang="en-GB" sz="1200" dirty="0"/>
              <a:t>O</a:t>
            </a:r>
            <a:r>
              <a:rPr lang="en-GB" sz="1200" dirty="0" smtClean="0"/>
              <a:t>utput 24V AC</a:t>
            </a:r>
            <a:endParaRPr lang="en-GB" sz="1200" dirty="0"/>
          </a:p>
        </p:txBody>
      </p:sp>
      <p:cxnSp>
        <p:nvCxnSpPr>
          <p:cNvPr id="29" name="Straight Arrow Connector 28"/>
          <p:cNvCxnSpPr/>
          <p:nvPr/>
        </p:nvCxnSpPr>
        <p:spPr>
          <a:xfrm flipV="1">
            <a:off x="3014584" y="5803752"/>
            <a:ext cx="2421512" cy="659153"/>
          </a:xfrm>
          <a:prstGeom prst="straightConnector1">
            <a:avLst/>
          </a:prstGeom>
          <a:ln>
            <a:solidFill>
              <a:srgbClr val="C00000"/>
            </a:solidFill>
            <a:tailEnd type="triangle"/>
          </a:ln>
        </p:spPr>
        <p:style>
          <a:lnRef idx="1">
            <a:schemeClr val="dk1"/>
          </a:lnRef>
          <a:fillRef idx="0">
            <a:schemeClr val="dk1"/>
          </a:fillRef>
          <a:effectRef idx="0">
            <a:schemeClr val="dk1"/>
          </a:effectRef>
          <a:fontRef idx="minor">
            <a:schemeClr val="tx1"/>
          </a:fontRef>
        </p:style>
      </p:cxnSp>
      <p:cxnSp>
        <p:nvCxnSpPr>
          <p:cNvPr id="33" name="Straight Arrow Connector 32"/>
          <p:cNvCxnSpPr/>
          <p:nvPr/>
        </p:nvCxnSpPr>
        <p:spPr>
          <a:xfrm flipV="1">
            <a:off x="3014584" y="5719583"/>
            <a:ext cx="1593420" cy="182667"/>
          </a:xfrm>
          <a:prstGeom prst="straightConnector1">
            <a:avLst/>
          </a:prstGeom>
          <a:ln>
            <a:solidFill>
              <a:srgbClr val="C00000"/>
            </a:solidFill>
            <a:tailEnd type="triangle"/>
          </a:ln>
        </p:spPr>
        <p:style>
          <a:lnRef idx="1">
            <a:schemeClr val="dk1"/>
          </a:lnRef>
          <a:fillRef idx="0">
            <a:schemeClr val="dk1"/>
          </a:fillRef>
          <a:effectRef idx="0">
            <a:schemeClr val="dk1"/>
          </a:effectRef>
          <a:fontRef idx="minor">
            <a:schemeClr val="tx1"/>
          </a:fontRef>
        </p:style>
      </p:cxnSp>
      <p:pic>
        <p:nvPicPr>
          <p:cNvPr id="35" name="Picture 34"/>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rot="5400000">
            <a:off x="5581637" y="2309356"/>
            <a:ext cx="1437030" cy="108000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cxnSp>
        <p:nvCxnSpPr>
          <p:cNvPr id="37" name="Straight Arrow Connector 36"/>
          <p:cNvCxnSpPr/>
          <p:nvPr/>
        </p:nvCxnSpPr>
        <p:spPr>
          <a:xfrm flipH="1">
            <a:off x="6358345" y="1975628"/>
            <a:ext cx="34072" cy="468285"/>
          </a:xfrm>
          <a:prstGeom prst="straightConnector1">
            <a:avLst/>
          </a:prstGeom>
          <a:ln>
            <a:solidFill>
              <a:srgbClr val="C00000"/>
            </a:solidFill>
            <a:tailEnd type="triangle"/>
          </a:ln>
        </p:spPr>
        <p:style>
          <a:lnRef idx="1">
            <a:schemeClr val="dk1"/>
          </a:lnRef>
          <a:fillRef idx="0">
            <a:schemeClr val="dk1"/>
          </a:fillRef>
          <a:effectRef idx="0">
            <a:schemeClr val="dk1"/>
          </a:effectRef>
          <a:fontRef idx="minor">
            <a:schemeClr val="tx1"/>
          </a:fontRef>
        </p:style>
      </p:cxnSp>
      <p:sp>
        <p:nvSpPr>
          <p:cNvPr id="3" name="TextBox 2"/>
          <p:cNvSpPr txBox="1"/>
          <p:nvPr/>
        </p:nvSpPr>
        <p:spPr>
          <a:xfrm>
            <a:off x="1769640" y="5744289"/>
            <a:ext cx="1722240" cy="276999"/>
          </a:xfrm>
          <a:prstGeom prst="rect">
            <a:avLst/>
          </a:prstGeom>
          <a:noFill/>
        </p:spPr>
        <p:txBody>
          <a:bodyPr wrap="square" rtlCol="0">
            <a:spAutoFit/>
          </a:bodyPr>
          <a:lstStyle/>
          <a:p>
            <a:r>
              <a:rPr lang="en-GB" sz="1200" dirty="0"/>
              <a:t>Heater </a:t>
            </a:r>
            <a:r>
              <a:rPr lang="en-GB" sz="1200" dirty="0" smtClean="0"/>
              <a:t>Cartridges</a:t>
            </a:r>
            <a:endParaRPr lang="en-GB" sz="1200" dirty="0"/>
          </a:p>
        </p:txBody>
      </p:sp>
      <p:pic>
        <p:nvPicPr>
          <p:cNvPr id="40" name="Content Placeholder 81"/>
          <p:cNvPicPr>
            <a:picLocks noChangeAspect="1"/>
          </p:cNvPicPr>
          <p:nvPr/>
        </p:nvPicPr>
        <p:blipFill rotWithShape="1">
          <a:blip r:embed="rId7" cstate="email">
            <a:extLst>
              <a:ext uri="{28A0092B-C50C-407E-A947-70E740481C1C}">
                <a14:useLocalDpi xmlns:a14="http://schemas.microsoft.com/office/drawing/2010/main" val="0"/>
              </a:ext>
            </a:extLst>
          </a:blip>
          <a:srcRect l="13335" r="12393"/>
          <a:stretch/>
        </p:blipFill>
        <p:spPr>
          <a:xfrm rot="5400000">
            <a:off x="7495324" y="2233873"/>
            <a:ext cx="1426040" cy="108000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cxnSp>
        <p:nvCxnSpPr>
          <p:cNvPr id="59" name="Straight Arrow Connector 58"/>
          <p:cNvCxnSpPr/>
          <p:nvPr/>
        </p:nvCxnSpPr>
        <p:spPr>
          <a:xfrm flipH="1">
            <a:off x="8078260" y="3882417"/>
            <a:ext cx="254067" cy="2138871"/>
          </a:xfrm>
          <a:prstGeom prst="straightConnector1">
            <a:avLst/>
          </a:prstGeom>
          <a:ln>
            <a:solidFill>
              <a:srgbClr val="C00000"/>
            </a:solidFill>
            <a:tailEnd type="triangle"/>
          </a:ln>
        </p:spPr>
        <p:style>
          <a:lnRef idx="1">
            <a:schemeClr val="dk1"/>
          </a:lnRef>
          <a:fillRef idx="0">
            <a:schemeClr val="dk1"/>
          </a:fillRef>
          <a:effectRef idx="0">
            <a:schemeClr val="dk1"/>
          </a:effectRef>
          <a:fontRef idx="minor">
            <a:schemeClr val="tx1"/>
          </a:fontRef>
        </p:style>
      </p:cxnSp>
      <p:sp>
        <p:nvSpPr>
          <p:cNvPr id="62" name="TextBox 61"/>
          <p:cNvSpPr txBox="1"/>
          <p:nvPr/>
        </p:nvSpPr>
        <p:spPr>
          <a:xfrm>
            <a:off x="5886156" y="1271880"/>
            <a:ext cx="2592288" cy="338554"/>
          </a:xfrm>
          <a:prstGeom prst="rect">
            <a:avLst/>
          </a:prstGeom>
          <a:noFill/>
        </p:spPr>
        <p:txBody>
          <a:bodyPr wrap="square" rtlCol="0">
            <a:spAutoFit/>
          </a:bodyPr>
          <a:lstStyle/>
          <a:p>
            <a:r>
              <a:rPr lang="en-GB" sz="1600" dirty="0" smtClean="0"/>
              <a:t>Hardware components</a:t>
            </a:r>
            <a:endParaRPr lang="en-GB" sz="1600" dirty="0"/>
          </a:p>
        </p:txBody>
      </p:sp>
      <p:sp>
        <p:nvSpPr>
          <p:cNvPr id="21" name="Content Placeholder 7"/>
          <p:cNvSpPr txBox="1">
            <a:spLocks/>
          </p:cNvSpPr>
          <p:nvPr/>
        </p:nvSpPr>
        <p:spPr>
          <a:xfrm>
            <a:off x="0" y="145112"/>
            <a:ext cx="9144000" cy="1095168"/>
          </a:xfrm>
          <a:prstGeom prst="rect">
            <a:avLst/>
          </a:prstGeom>
        </p:spPr>
        <p:txBody>
          <a:bodyPr vert="horz">
            <a:normAutofit fontScale="85000" lnSpcReduction="20000"/>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GB" dirty="0" smtClean="0"/>
              <a:t>Each Current Lead Heating System is composed of a Heater Control Unit, a Heater Power Unit and Heater Cartridges with a thermocouple as shown here below.</a:t>
            </a:r>
            <a:endParaRPr lang="en-GB" dirty="0"/>
          </a:p>
        </p:txBody>
      </p:sp>
    </p:spTree>
    <p:extLst>
      <p:ext uri="{BB962C8B-B14F-4D97-AF65-F5344CB8AC3E}">
        <p14:creationId xmlns:p14="http://schemas.microsoft.com/office/powerpoint/2010/main" val="17459117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199" y="274638"/>
            <a:ext cx="8418945" cy="889144"/>
          </a:xfrm>
        </p:spPr>
        <p:txBody>
          <a:bodyPr>
            <a:normAutofit fontScale="90000"/>
          </a:bodyPr>
          <a:lstStyle/>
          <a:p>
            <a:r>
              <a:rPr lang="en-US" dirty="0" smtClean="0"/>
              <a:t>Preventive maintenance during LS2</a:t>
            </a:r>
            <a:endParaRPr lang="en-GB" dirty="0"/>
          </a:p>
        </p:txBody>
      </p:sp>
      <p:sp>
        <p:nvSpPr>
          <p:cNvPr id="8" name="Content Placeholder 7"/>
          <p:cNvSpPr>
            <a:spLocks noGrp="1"/>
          </p:cNvSpPr>
          <p:nvPr>
            <p:ph sz="half" idx="1"/>
          </p:nvPr>
        </p:nvSpPr>
        <p:spPr>
          <a:xfrm>
            <a:off x="0" y="1163782"/>
            <a:ext cx="5874327" cy="5014596"/>
          </a:xfrm>
        </p:spPr>
        <p:txBody>
          <a:bodyPr>
            <a:normAutofit fontScale="92500" lnSpcReduction="20000"/>
          </a:bodyPr>
          <a:lstStyle/>
          <a:p>
            <a:r>
              <a:rPr lang="en-GB" dirty="0" smtClean="0"/>
              <a:t>It has been decided to perform preventive maintenance, during LS2, on the heater controlled units, called crates, located in UAs, UJs and USC55. The remaining heater controlled units located in RRs will undergo through a major upgrade.</a:t>
            </a:r>
          </a:p>
          <a:p>
            <a:r>
              <a:rPr lang="en-GB" dirty="0" smtClean="0"/>
              <a:t>The maintenance on the crate consist of:</a:t>
            </a:r>
          </a:p>
          <a:p>
            <a:pPr lvl="1"/>
            <a:r>
              <a:rPr lang="en-GB" dirty="0"/>
              <a:t>R</a:t>
            </a:r>
            <a:r>
              <a:rPr lang="en-GB" dirty="0" smtClean="0"/>
              <a:t>eplacement of the “WEST 6100+” regulator.</a:t>
            </a:r>
          </a:p>
          <a:p>
            <a:pPr lvl="1"/>
            <a:r>
              <a:rPr lang="en-US" dirty="0" smtClean="0"/>
              <a:t>Replacement of Solid State Relay (SSR) and its </a:t>
            </a:r>
            <a:r>
              <a:rPr lang="en-US" dirty="0" err="1" smtClean="0"/>
              <a:t>Varistor</a:t>
            </a:r>
            <a:r>
              <a:rPr lang="en-US" dirty="0" smtClean="0"/>
              <a:t>.</a:t>
            </a:r>
          </a:p>
          <a:p>
            <a:pPr lvl="1"/>
            <a:r>
              <a:rPr lang="en-US" dirty="0" smtClean="0"/>
              <a:t>Verification of internal cabling.</a:t>
            </a:r>
          </a:p>
          <a:p>
            <a:pPr lvl="1"/>
            <a:r>
              <a:rPr lang="en-US" dirty="0" smtClean="0"/>
              <a:t>Functional and quality control of the crate (report).</a:t>
            </a:r>
            <a:endParaRPr lang="en-GB" dirty="0" smtClean="0"/>
          </a:p>
        </p:txBody>
      </p:sp>
      <p:sp>
        <p:nvSpPr>
          <p:cNvPr id="5" name="Footer Placeholder 4"/>
          <p:cNvSpPr>
            <a:spLocks noGrp="1"/>
          </p:cNvSpPr>
          <p:nvPr>
            <p:ph type="ftr" sz="quarter" idx="3"/>
          </p:nvPr>
        </p:nvSpPr>
        <p:spPr/>
        <p:txBody>
          <a:bodyPr/>
          <a:lstStyle/>
          <a:p>
            <a:r>
              <a:rPr lang="en-US" dirty="0"/>
              <a:t>Giorgio D’Angelo TE-MPE-EE </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6</a:t>
            </a:fld>
            <a:endParaRPr lang="en-US" dirty="0"/>
          </a:p>
        </p:txBody>
      </p:sp>
      <p:sp>
        <p:nvSpPr>
          <p:cNvPr id="4" name="Date Placeholder 3"/>
          <p:cNvSpPr>
            <a:spLocks noGrp="1"/>
          </p:cNvSpPr>
          <p:nvPr>
            <p:ph type="dt" sz="half" idx="4294967295"/>
          </p:nvPr>
        </p:nvSpPr>
        <p:spPr>
          <a:xfrm>
            <a:off x="3006810" y="6365694"/>
            <a:ext cx="1169772" cy="365125"/>
          </a:xfrm>
        </p:spPr>
        <p:txBody>
          <a:bodyPr/>
          <a:lstStyle/>
          <a:p>
            <a:r>
              <a:rPr lang="en-US" dirty="0" smtClean="0"/>
              <a:t>10-May-2020</a:t>
            </a:r>
            <a:endParaRPr lang="en-US" dirty="0"/>
          </a:p>
        </p:txBody>
      </p:sp>
      <p:pic>
        <p:nvPicPr>
          <p:cNvPr id="2" name="Picture 1"/>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772735" y="1341754"/>
            <a:ext cx="3306617" cy="2519046"/>
          </a:xfrm>
          <a:prstGeom prst="rect">
            <a:avLst/>
          </a:prstGeom>
        </p:spPr>
      </p:pic>
      <p:pic>
        <p:nvPicPr>
          <p:cNvPr id="3" name="Picture 2"/>
          <p:cNvPicPr>
            <a:picLocks noChangeAspect="1"/>
          </p:cNvPicPr>
          <p:nvPr/>
        </p:nvPicPr>
        <p:blipFill>
          <a:blip r:embed="rId3"/>
          <a:stretch>
            <a:fillRect/>
          </a:stretch>
        </p:blipFill>
        <p:spPr>
          <a:xfrm>
            <a:off x="7655553" y="3927524"/>
            <a:ext cx="1423799" cy="2145191"/>
          </a:xfrm>
          <a:prstGeom prst="rect">
            <a:avLst/>
          </a:prstGeom>
        </p:spPr>
      </p:pic>
      <p:pic>
        <p:nvPicPr>
          <p:cNvPr id="9" name="Picture 8"/>
          <p:cNvPicPr>
            <a:picLocks noChangeAspect="1"/>
          </p:cNvPicPr>
          <p:nvPr/>
        </p:nvPicPr>
        <p:blipFill>
          <a:blip r:embed="rId4"/>
          <a:stretch>
            <a:fillRect/>
          </a:stretch>
        </p:blipFill>
        <p:spPr>
          <a:xfrm>
            <a:off x="5763082" y="4524006"/>
            <a:ext cx="1612154" cy="1241794"/>
          </a:xfrm>
          <a:prstGeom prst="rect">
            <a:avLst/>
          </a:prstGeom>
        </p:spPr>
      </p:pic>
    </p:spTree>
    <p:extLst>
      <p:ext uri="{BB962C8B-B14F-4D97-AF65-F5344CB8AC3E}">
        <p14:creationId xmlns:p14="http://schemas.microsoft.com/office/powerpoint/2010/main" val="17241070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half" idx="1"/>
          </p:nvPr>
        </p:nvSpPr>
        <p:spPr>
          <a:xfrm>
            <a:off x="0" y="274638"/>
            <a:ext cx="9144000" cy="5903740"/>
          </a:xfrm>
        </p:spPr>
        <p:txBody>
          <a:bodyPr>
            <a:normAutofit/>
          </a:bodyPr>
          <a:lstStyle/>
          <a:p>
            <a:r>
              <a:rPr lang="en-GB" dirty="0"/>
              <a:t>The total number of heater control unit called “crates” and sub-components </a:t>
            </a:r>
            <a:r>
              <a:rPr lang="en-GB" dirty="0" smtClean="0"/>
              <a:t>treated are shown below:</a:t>
            </a:r>
          </a:p>
          <a:p>
            <a:endParaRPr lang="en-US" dirty="0"/>
          </a:p>
          <a:p>
            <a:endParaRPr lang="en-US" dirty="0" smtClean="0"/>
          </a:p>
          <a:p>
            <a:endParaRPr lang="en-US" dirty="0" smtClean="0"/>
          </a:p>
          <a:p>
            <a:endParaRPr lang="en-US" dirty="0"/>
          </a:p>
          <a:p>
            <a:endParaRPr lang="en-US" dirty="0" smtClean="0"/>
          </a:p>
          <a:p>
            <a:endParaRPr lang="en-US" dirty="0" smtClean="0"/>
          </a:p>
          <a:p>
            <a:r>
              <a:rPr lang="en-US" dirty="0" smtClean="0"/>
              <a:t>All of them went through quality and functional tests after maintenance. A test report was produced for traceability.</a:t>
            </a:r>
            <a:endParaRPr lang="en-GB" dirty="0"/>
          </a:p>
          <a:p>
            <a:r>
              <a:rPr lang="en-US" dirty="0" smtClean="0"/>
              <a:t>Then, the crates were transported and reinstalled to their original location in the LHC tunnel.</a:t>
            </a:r>
            <a:endParaRPr lang="en-GB" dirty="0"/>
          </a:p>
        </p:txBody>
      </p:sp>
      <p:sp>
        <p:nvSpPr>
          <p:cNvPr id="5" name="Footer Placeholder 4"/>
          <p:cNvSpPr>
            <a:spLocks noGrp="1"/>
          </p:cNvSpPr>
          <p:nvPr>
            <p:ph type="ftr" sz="quarter" idx="3"/>
          </p:nvPr>
        </p:nvSpPr>
        <p:spPr/>
        <p:txBody>
          <a:bodyPr/>
          <a:lstStyle/>
          <a:p>
            <a:r>
              <a:rPr lang="en-US" dirty="0"/>
              <a:t>Giorgio D’Angelo TE-MPE-EE </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7</a:t>
            </a:fld>
            <a:endParaRPr lang="en-US" dirty="0"/>
          </a:p>
        </p:txBody>
      </p:sp>
      <p:sp>
        <p:nvSpPr>
          <p:cNvPr id="4" name="Date Placeholder 3"/>
          <p:cNvSpPr>
            <a:spLocks noGrp="1"/>
          </p:cNvSpPr>
          <p:nvPr>
            <p:ph type="dt" sz="half" idx="4294967295"/>
          </p:nvPr>
        </p:nvSpPr>
        <p:spPr>
          <a:xfrm>
            <a:off x="3006810" y="6365694"/>
            <a:ext cx="1169772" cy="365125"/>
          </a:xfrm>
        </p:spPr>
        <p:txBody>
          <a:bodyPr/>
          <a:lstStyle/>
          <a:p>
            <a:r>
              <a:rPr lang="en-US" dirty="0"/>
              <a:t>10-May-2020</a:t>
            </a:r>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3022587301"/>
              </p:ext>
            </p:extLst>
          </p:nvPr>
        </p:nvGraphicFramePr>
        <p:xfrm>
          <a:off x="790462" y="1317914"/>
          <a:ext cx="7563076" cy="2560320"/>
        </p:xfrm>
        <a:graphic>
          <a:graphicData uri="http://schemas.openxmlformats.org/drawingml/2006/table">
            <a:tbl>
              <a:tblPr firstRow="1" firstCol="1" bandRow="1"/>
              <a:tblGrid>
                <a:gridCol w="1806044">
                  <a:extLst>
                    <a:ext uri="{9D8B030D-6E8A-4147-A177-3AD203B41FA5}">
                      <a16:colId xmlns:a16="http://schemas.microsoft.com/office/drawing/2014/main" val="2305284706"/>
                    </a:ext>
                  </a:extLst>
                </a:gridCol>
                <a:gridCol w="1038498">
                  <a:extLst>
                    <a:ext uri="{9D8B030D-6E8A-4147-A177-3AD203B41FA5}">
                      <a16:colId xmlns:a16="http://schemas.microsoft.com/office/drawing/2014/main" val="4221219012"/>
                    </a:ext>
                  </a:extLst>
                </a:gridCol>
                <a:gridCol w="1603883">
                  <a:extLst>
                    <a:ext uri="{9D8B030D-6E8A-4147-A177-3AD203B41FA5}">
                      <a16:colId xmlns:a16="http://schemas.microsoft.com/office/drawing/2014/main" val="3641242654"/>
                    </a:ext>
                  </a:extLst>
                </a:gridCol>
                <a:gridCol w="1576200">
                  <a:extLst>
                    <a:ext uri="{9D8B030D-6E8A-4147-A177-3AD203B41FA5}">
                      <a16:colId xmlns:a16="http://schemas.microsoft.com/office/drawing/2014/main" val="2346849119"/>
                    </a:ext>
                  </a:extLst>
                </a:gridCol>
                <a:gridCol w="1538451">
                  <a:extLst>
                    <a:ext uri="{9D8B030D-6E8A-4147-A177-3AD203B41FA5}">
                      <a16:colId xmlns:a16="http://schemas.microsoft.com/office/drawing/2014/main" val="432736453"/>
                    </a:ext>
                  </a:extLst>
                </a:gridCol>
              </a:tblGrid>
              <a:tr h="0">
                <a:tc gridSpan="2">
                  <a:txBody>
                    <a:bodyPr/>
                    <a:lstStyle/>
                    <a:p>
                      <a:pPr algn="ctr">
                        <a:spcAft>
                          <a:spcPts val="0"/>
                        </a:spcAft>
                      </a:pPr>
                      <a:r>
                        <a:rPr kumimoji="0" lang="en-US" sz="1400" b="1" kern="1200" dirty="0">
                          <a:solidFill>
                            <a:srgbClr val="000000"/>
                          </a:solidFill>
                          <a:effectLst/>
                          <a:latin typeface="Calibri" panose="020F0502020204030204" pitchFamily="34" charset="0"/>
                          <a:ea typeface="Calibri" panose="020F0502020204030204" pitchFamily="34" charset="0"/>
                          <a:cs typeface="+mn-cs"/>
                        </a:rPr>
                        <a:t>Total number of </a:t>
                      </a:r>
                      <a:r>
                        <a:rPr lang="en-US" sz="1400" b="1" dirty="0" smtClean="0">
                          <a:solidFill>
                            <a:srgbClr val="000000"/>
                          </a:solidFill>
                          <a:effectLst/>
                          <a:latin typeface="Calibri" panose="020F0502020204030204" pitchFamily="34" charset="0"/>
                          <a:ea typeface="Calibri" panose="020F0502020204030204" pitchFamily="34" charset="0"/>
                        </a:rPr>
                        <a:t>crates </a:t>
                      </a:r>
                      <a:endParaRPr lang="en-GB" sz="1400" dirty="0">
                        <a:solidFill>
                          <a:srgbClr val="000000"/>
                        </a:solidFill>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GB"/>
                    </a:p>
                  </a:txBody>
                  <a:tcPr/>
                </a:tc>
                <a:tc>
                  <a:txBody>
                    <a:bodyPr/>
                    <a:lstStyle/>
                    <a:p>
                      <a:pPr algn="ctr">
                        <a:spcAft>
                          <a:spcPts val="0"/>
                        </a:spcAft>
                      </a:pPr>
                      <a:r>
                        <a:rPr lang="en-US" sz="1400" b="1" dirty="0">
                          <a:solidFill>
                            <a:srgbClr val="000000"/>
                          </a:solidFill>
                          <a:effectLst/>
                          <a:latin typeface="Calibri" panose="020F0502020204030204" pitchFamily="34" charset="0"/>
                          <a:ea typeface="Calibri" panose="020F0502020204030204" pitchFamily="34" charset="0"/>
                        </a:rPr>
                        <a:t>Total numbers of regulators</a:t>
                      </a:r>
                      <a:endParaRPr lang="en-GB" sz="1400" dirty="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US" sz="1400" b="1" dirty="0">
                          <a:solidFill>
                            <a:srgbClr val="000000"/>
                          </a:solidFill>
                          <a:effectLst/>
                          <a:latin typeface="Calibri" panose="020F0502020204030204" pitchFamily="34" charset="0"/>
                          <a:ea typeface="Calibri" panose="020F0502020204030204" pitchFamily="34" charset="0"/>
                        </a:rPr>
                        <a:t>Total numbers of Solid-state relays</a:t>
                      </a:r>
                      <a:endParaRPr lang="en-GB" sz="1400" dirty="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US" sz="1400" b="1" dirty="0">
                          <a:solidFill>
                            <a:srgbClr val="000000"/>
                          </a:solidFill>
                          <a:effectLst/>
                          <a:latin typeface="Calibri" panose="020F0502020204030204" pitchFamily="34" charset="0"/>
                          <a:ea typeface="Calibri" panose="020F0502020204030204" pitchFamily="34" charset="0"/>
                        </a:rPr>
                        <a:t>Total number of </a:t>
                      </a:r>
                      <a:r>
                        <a:rPr lang="en-US" sz="1400" b="1" dirty="0" err="1">
                          <a:solidFill>
                            <a:srgbClr val="000000"/>
                          </a:solidFill>
                          <a:effectLst/>
                          <a:latin typeface="Calibri" panose="020F0502020204030204" pitchFamily="34" charset="0"/>
                          <a:ea typeface="Calibri" panose="020F0502020204030204" pitchFamily="34" charset="0"/>
                        </a:rPr>
                        <a:t>Varistors</a:t>
                      </a:r>
                      <a:endParaRPr lang="en-GB" sz="1400" dirty="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317925092"/>
                  </a:ext>
                </a:extLst>
              </a:tr>
              <a:tr h="0">
                <a:tc>
                  <a:txBody>
                    <a:bodyPr/>
                    <a:lstStyle/>
                    <a:p>
                      <a:pPr>
                        <a:spcAft>
                          <a:spcPts val="0"/>
                        </a:spcAft>
                      </a:pPr>
                      <a:r>
                        <a:rPr lang="en-US" sz="1400" dirty="0">
                          <a:effectLst/>
                          <a:latin typeface="Calibri" panose="020F0502020204030204" pitchFamily="34" charset="0"/>
                          <a:ea typeface="Calibri" panose="020F0502020204030204" pitchFamily="34" charset="0"/>
                        </a:rPr>
                        <a:t>Point 1 (US15)</a:t>
                      </a:r>
                      <a:endParaRPr lang="en-GB" sz="1400" dirty="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ea typeface="Calibri" panose="020F0502020204030204" pitchFamily="34" charset="0"/>
                        </a:rPr>
                        <a:t>14</a:t>
                      </a:r>
                      <a:endParaRPr lang="en-GB" sz="140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ea typeface="Calibri" panose="020F0502020204030204" pitchFamily="34" charset="0"/>
                        </a:rPr>
                        <a:t>56</a:t>
                      </a:r>
                      <a:endParaRPr lang="en-GB" sz="140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ea typeface="Calibri" panose="020F0502020204030204" pitchFamily="34" charset="0"/>
                        </a:rPr>
                        <a:t>56</a:t>
                      </a:r>
                      <a:endParaRPr lang="en-GB" sz="140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ea typeface="Calibri" panose="020F0502020204030204" pitchFamily="34" charset="0"/>
                        </a:rPr>
                        <a:t>56</a:t>
                      </a:r>
                      <a:endParaRPr lang="en-GB" sz="140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36696393"/>
                  </a:ext>
                </a:extLst>
              </a:tr>
              <a:tr h="0">
                <a:tc>
                  <a:txBody>
                    <a:bodyPr/>
                    <a:lstStyle/>
                    <a:p>
                      <a:pPr>
                        <a:spcAft>
                          <a:spcPts val="0"/>
                        </a:spcAft>
                      </a:pPr>
                      <a:r>
                        <a:rPr lang="en-US" sz="1400" dirty="0">
                          <a:effectLst/>
                          <a:latin typeface="Calibri" panose="020F0502020204030204" pitchFamily="34" charset="0"/>
                          <a:ea typeface="Calibri" panose="020F0502020204030204" pitchFamily="34" charset="0"/>
                        </a:rPr>
                        <a:t>Point 2 (UA23/27)</a:t>
                      </a:r>
                      <a:endParaRPr lang="en-GB" sz="1400" dirty="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ea typeface="Calibri" panose="020F0502020204030204" pitchFamily="34" charset="0"/>
                        </a:rPr>
                        <a:t>60</a:t>
                      </a:r>
                      <a:endParaRPr lang="en-GB" sz="140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ea typeface="Calibri" panose="020F0502020204030204" pitchFamily="34" charset="0"/>
                        </a:rPr>
                        <a:t>228 </a:t>
                      </a:r>
                      <a:endParaRPr lang="en-GB" sz="140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ea typeface="Calibri" panose="020F0502020204030204" pitchFamily="34" charset="0"/>
                        </a:rPr>
                        <a:t>228</a:t>
                      </a:r>
                      <a:endParaRPr lang="en-GB" sz="140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ea typeface="Calibri" panose="020F0502020204030204" pitchFamily="34" charset="0"/>
                        </a:rPr>
                        <a:t>228</a:t>
                      </a:r>
                      <a:endParaRPr lang="en-GB" sz="140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28142641"/>
                  </a:ext>
                </a:extLst>
              </a:tr>
              <a:tr h="0">
                <a:tc>
                  <a:txBody>
                    <a:bodyPr/>
                    <a:lstStyle/>
                    <a:p>
                      <a:pPr>
                        <a:spcAft>
                          <a:spcPts val="0"/>
                        </a:spcAft>
                      </a:pPr>
                      <a:r>
                        <a:rPr lang="en-US" sz="1400" dirty="0">
                          <a:effectLst/>
                          <a:latin typeface="Calibri" panose="020F0502020204030204" pitchFamily="34" charset="0"/>
                          <a:ea typeface="Calibri" panose="020F0502020204030204" pitchFamily="34" charset="0"/>
                        </a:rPr>
                        <a:t>Point 3 (UJ33)</a:t>
                      </a:r>
                      <a:endParaRPr lang="en-GB" sz="1400" dirty="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ea typeface="Calibri" panose="020F0502020204030204" pitchFamily="34" charset="0"/>
                        </a:rPr>
                        <a:t>25</a:t>
                      </a:r>
                      <a:endParaRPr lang="en-GB" sz="140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ea typeface="Calibri" panose="020F0502020204030204" pitchFamily="34" charset="0"/>
                        </a:rPr>
                        <a:t>100 </a:t>
                      </a:r>
                      <a:endParaRPr lang="en-GB" sz="140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ea typeface="Calibri" panose="020F0502020204030204" pitchFamily="34" charset="0"/>
                        </a:rPr>
                        <a:t>100</a:t>
                      </a:r>
                      <a:endParaRPr lang="en-GB" sz="140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ea typeface="Calibri" panose="020F0502020204030204" pitchFamily="34" charset="0"/>
                        </a:rPr>
                        <a:t>100</a:t>
                      </a:r>
                      <a:endParaRPr lang="en-GB" sz="140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34521793"/>
                  </a:ext>
                </a:extLst>
              </a:tr>
              <a:tr h="0">
                <a:tc>
                  <a:txBody>
                    <a:bodyPr/>
                    <a:lstStyle/>
                    <a:p>
                      <a:pPr>
                        <a:spcAft>
                          <a:spcPts val="0"/>
                        </a:spcAft>
                      </a:pPr>
                      <a:r>
                        <a:rPr lang="en-US" sz="1400" dirty="0">
                          <a:effectLst/>
                          <a:latin typeface="Calibri" panose="020F0502020204030204" pitchFamily="34" charset="0"/>
                          <a:ea typeface="Calibri" panose="020F0502020204030204" pitchFamily="34" charset="0"/>
                        </a:rPr>
                        <a:t>Point 4 (UA43/47)</a:t>
                      </a:r>
                      <a:endParaRPr lang="en-GB" sz="1400" dirty="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ea typeface="Calibri" panose="020F0502020204030204" pitchFamily="34" charset="0"/>
                        </a:rPr>
                        <a:t>46</a:t>
                      </a:r>
                      <a:endParaRPr lang="en-GB" sz="140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ea typeface="Calibri" panose="020F0502020204030204" pitchFamily="34" charset="0"/>
                        </a:rPr>
                        <a:t>172  </a:t>
                      </a:r>
                      <a:endParaRPr lang="en-GB" sz="140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ea typeface="Calibri" panose="020F0502020204030204" pitchFamily="34" charset="0"/>
                        </a:rPr>
                        <a:t>172</a:t>
                      </a:r>
                      <a:endParaRPr lang="en-GB" sz="140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ea typeface="Calibri" panose="020F0502020204030204" pitchFamily="34" charset="0"/>
                        </a:rPr>
                        <a:t>172</a:t>
                      </a:r>
                      <a:endParaRPr lang="en-GB" sz="140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05017677"/>
                  </a:ext>
                </a:extLst>
              </a:tr>
              <a:tr h="0">
                <a:tc>
                  <a:txBody>
                    <a:bodyPr/>
                    <a:lstStyle/>
                    <a:p>
                      <a:pPr>
                        <a:spcAft>
                          <a:spcPts val="0"/>
                        </a:spcAft>
                      </a:pPr>
                      <a:r>
                        <a:rPr lang="en-US" sz="1400" dirty="0">
                          <a:effectLst/>
                          <a:latin typeface="Calibri" panose="020F0502020204030204" pitchFamily="34" charset="0"/>
                          <a:ea typeface="Calibri" panose="020F0502020204030204" pitchFamily="34" charset="0"/>
                        </a:rPr>
                        <a:t>Point 5 (USC55)</a:t>
                      </a:r>
                      <a:endParaRPr lang="en-GB" sz="1400" dirty="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ea typeface="Calibri" panose="020F0502020204030204" pitchFamily="34" charset="0"/>
                        </a:rPr>
                        <a:t>14</a:t>
                      </a:r>
                      <a:endParaRPr lang="en-GB" sz="140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ea typeface="Calibri" panose="020F0502020204030204" pitchFamily="34" charset="0"/>
                        </a:rPr>
                        <a:t>56</a:t>
                      </a:r>
                      <a:endParaRPr lang="en-GB" sz="140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ea typeface="Calibri" panose="020F0502020204030204" pitchFamily="34" charset="0"/>
                        </a:rPr>
                        <a:t>56</a:t>
                      </a:r>
                      <a:endParaRPr lang="en-GB" sz="140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ea typeface="Calibri" panose="020F0502020204030204" pitchFamily="34" charset="0"/>
                        </a:rPr>
                        <a:t>56</a:t>
                      </a:r>
                      <a:endParaRPr lang="en-GB" sz="140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51795353"/>
                  </a:ext>
                </a:extLst>
              </a:tr>
              <a:tr h="0">
                <a:tc>
                  <a:txBody>
                    <a:bodyPr/>
                    <a:lstStyle/>
                    <a:p>
                      <a:pPr>
                        <a:spcAft>
                          <a:spcPts val="0"/>
                        </a:spcAft>
                      </a:pPr>
                      <a:r>
                        <a:rPr lang="en-US" sz="1400" dirty="0">
                          <a:effectLst/>
                          <a:latin typeface="Calibri" panose="020F0502020204030204" pitchFamily="34" charset="0"/>
                          <a:ea typeface="Calibri" panose="020F0502020204030204" pitchFamily="34" charset="0"/>
                        </a:rPr>
                        <a:t>Point 6 (UJ63/67)</a:t>
                      </a:r>
                      <a:endParaRPr lang="en-GB" sz="1400" dirty="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ea typeface="Calibri" panose="020F0502020204030204" pitchFamily="34" charset="0"/>
                        </a:rPr>
                        <a:t>42</a:t>
                      </a:r>
                      <a:endParaRPr lang="en-GB" sz="140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ea typeface="Calibri" panose="020F0502020204030204" pitchFamily="34" charset="0"/>
                        </a:rPr>
                        <a:t>156 </a:t>
                      </a:r>
                      <a:endParaRPr lang="en-GB" sz="140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ea typeface="Calibri" panose="020F0502020204030204" pitchFamily="34" charset="0"/>
                        </a:rPr>
                        <a:t>156</a:t>
                      </a:r>
                      <a:endParaRPr lang="en-GB" sz="140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ea typeface="Calibri" panose="020F0502020204030204" pitchFamily="34" charset="0"/>
                        </a:rPr>
                        <a:t>156</a:t>
                      </a:r>
                      <a:endParaRPr lang="en-GB" sz="140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48561073"/>
                  </a:ext>
                </a:extLst>
              </a:tr>
              <a:tr h="0">
                <a:tc>
                  <a:txBody>
                    <a:bodyPr/>
                    <a:lstStyle/>
                    <a:p>
                      <a:pPr>
                        <a:spcAft>
                          <a:spcPts val="0"/>
                        </a:spcAft>
                      </a:pPr>
                      <a:r>
                        <a:rPr lang="en-US" sz="1400" dirty="0">
                          <a:effectLst/>
                          <a:latin typeface="Calibri" panose="020F0502020204030204" pitchFamily="34" charset="0"/>
                          <a:ea typeface="Calibri" panose="020F0502020204030204" pitchFamily="34" charset="0"/>
                        </a:rPr>
                        <a:t>Point 8 (UA83/87)</a:t>
                      </a:r>
                      <a:endParaRPr lang="en-GB" sz="1400" dirty="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ea typeface="Calibri" panose="020F0502020204030204" pitchFamily="34" charset="0"/>
                        </a:rPr>
                        <a:t>60</a:t>
                      </a:r>
                      <a:endParaRPr lang="en-GB" sz="140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ea typeface="Calibri" panose="020F0502020204030204" pitchFamily="34" charset="0"/>
                        </a:rPr>
                        <a:t>228 </a:t>
                      </a:r>
                      <a:endParaRPr lang="en-GB" sz="140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ea typeface="Calibri" panose="020F0502020204030204" pitchFamily="34" charset="0"/>
                        </a:rPr>
                        <a:t>228</a:t>
                      </a:r>
                      <a:endParaRPr lang="en-GB" sz="140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ea typeface="Calibri" panose="020F0502020204030204" pitchFamily="34" charset="0"/>
                        </a:rPr>
                        <a:t>228</a:t>
                      </a:r>
                      <a:endParaRPr lang="en-GB" sz="140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25178213"/>
                  </a:ext>
                </a:extLst>
              </a:tr>
              <a:tr h="0">
                <a:tc>
                  <a:txBody>
                    <a:bodyPr/>
                    <a:lstStyle/>
                    <a:p>
                      <a:pPr>
                        <a:spcAft>
                          <a:spcPts val="0"/>
                        </a:spcAft>
                      </a:pPr>
                      <a:r>
                        <a:rPr lang="en-US" sz="1400" b="1" dirty="0" smtClean="0">
                          <a:effectLst/>
                          <a:latin typeface="Calibri" panose="020F0502020204030204" pitchFamily="34" charset="0"/>
                          <a:ea typeface="Calibri" panose="020F0502020204030204" pitchFamily="34" charset="0"/>
                        </a:rPr>
                        <a:t>Total from the tunnel</a:t>
                      </a:r>
                      <a:endParaRPr lang="en-GB" sz="1400" dirty="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b="1" dirty="0">
                          <a:effectLst/>
                          <a:latin typeface="Calibri" panose="020F0502020204030204" pitchFamily="34" charset="0"/>
                          <a:ea typeface="Calibri" panose="020F0502020204030204" pitchFamily="34" charset="0"/>
                        </a:rPr>
                        <a:t>261</a:t>
                      </a:r>
                      <a:endParaRPr lang="en-GB" sz="1400" b="1" dirty="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b="1" dirty="0">
                          <a:effectLst/>
                          <a:latin typeface="Calibri" panose="020F0502020204030204" pitchFamily="34" charset="0"/>
                          <a:ea typeface="Calibri" panose="020F0502020204030204" pitchFamily="34" charset="0"/>
                        </a:rPr>
                        <a:t>996</a:t>
                      </a:r>
                      <a:endParaRPr lang="en-GB" sz="1400" b="1" dirty="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b="1" dirty="0">
                          <a:effectLst/>
                          <a:latin typeface="Calibri" panose="020F0502020204030204" pitchFamily="34" charset="0"/>
                          <a:ea typeface="Calibri" panose="020F0502020204030204" pitchFamily="34" charset="0"/>
                        </a:rPr>
                        <a:t>996</a:t>
                      </a:r>
                      <a:endParaRPr lang="en-GB" sz="1400" b="1" dirty="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b="1" dirty="0">
                          <a:effectLst/>
                          <a:latin typeface="Calibri" panose="020F0502020204030204" pitchFamily="34" charset="0"/>
                          <a:ea typeface="Calibri" panose="020F0502020204030204" pitchFamily="34" charset="0"/>
                        </a:rPr>
                        <a:t>996</a:t>
                      </a:r>
                      <a:endParaRPr lang="en-GB" sz="1400" b="1" dirty="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80691452"/>
                  </a:ext>
                </a:extLst>
              </a:tr>
              <a:tr h="0">
                <a:tc>
                  <a:txBody>
                    <a:bodyPr/>
                    <a:lstStyle/>
                    <a:p>
                      <a:pPr>
                        <a:spcAft>
                          <a:spcPts val="0"/>
                        </a:spcAft>
                      </a:pPr>
                      <a:r>
                        <a:rPr lang="en-US" sz="1400" dirty="0" smtClean="0">
                          <a:effectLst/>
                          <a:latin typeface="Calibri" panose="020F0502020204030204" pitchFamily="34" charset="0"/>
                          <a:ea typeface="Calibri" panose="020F0502020204030204" pitchFamily="34" charset="0"/>
                        </a:rPr>
                        <a:t>Spare crates (Piquet)</a:t>
                      </a:r>
                      <a:endParaRPr lang="en-GB" sz="1400" dirty="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dirty="0" smtClean="0">
                          <a:effectLst/>
                          <a:latin typeface="Calibri" panose="020F0502020204030204" pitchFamily="34" charset="0"/>
                          <a:ea typeface="Calibri" panose="020F0502020204030204" pitchFamily="34" charset="0"/>
                        </a:rPr>
                        <a:t>29</a:t>
                      </a:r>
                      <a:endParaRPr lang="en-GB" sz="1400" dirty="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dirty="0" smtClean="0">
                          <a:effectLst/>
                          <a:latin typeface="Calibri" panose="020F0502020204030204" pitchFamily="34" charset="0"/>
                          <a:ea typeface="Calibri" panose="020F0502020204030204" pitchFamily="34" charset="0"/>
                        </a:rPr>
                        <a:t>102</a:t>
                      </a:r>
                      <a:endParaRPr lang="en-GB" sz="1400" dirty="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dirty="0" smtClean="0">
                          <a:effectLst/>
                          <a:latin typeface="Calibri" panose="020F0502020204030204" pitchFamily="34" charset="0"/>
                          <a:ea typeface="Calibri" panose="020F0502020204030204" pitchFamily="34" charset="0"/>
                        </a:rPr>
                        <a:t>102</a:t>
                      </a:r>
                      <a:endParaRPr lang="en-GB" sz="1400" dirty="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dirty="0" smtClean="0">
                          <a:effectLst/>
                          <a:latin typeface="Calibri" panose="020F0502020204030204" pitchFamily="34" charset="0"/>
                          <a:ea typeface="Calibri" panose="020F0502020204030204" pitchFamily="34" charset="0"/>
                        </a:rPr>
                        <a:t>102</a:t>
                      </a:r>
                      <a:endParaRPr lang="en-GB" sz="1400" dirty="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54631095"/>
                  </a:ext>
                </a:extLst>
              </a:tr>
              <a:tr h="0">
                <a:tc>
                  <a:txBody>
                    <a:bodyPr/>
                    <a:lstStyle/>
                    <a:p>
                      <a:pPr>
                        <a:spcAft>
                          <a:spcPts val="0"/>
                        </a:spcAft>
                      </a:pPr>
                      <a:r>
                        <a:rPr lang="en-US" sz="1400" b="1" dirty="0" smtClean="0">
                          <a:effectLst/>
                          <a:latin typeface="Calibri" panose="020F0502020204030204" pitchFamily="34" charset="0"/>
                          <a:ea typeface="Calibri" panose="020F0502020204030204" pitchFamily="34" charset="0"/>
                        </a:rPr>
                        <a:t>Total</a:t>
                      </a:r>
                      <a:r>
                        <a:rPr lang="en-US" sz="1400" b="1" baseline="0" dirty="0" smtClean="0">
                          <a:effectLst/>
                          <a:latin typeface="Calibri" panose="020F0502020204030204" pitchFamily="34" charset="0"/>
                          <a:ea typeface="Calibri" panose="020F0502020204030204" pitchFamily="34" charset="0"/>
                        </a:rPr>
                        <a:t> (tunnel + spares)</a:t>
                      </a:r>
                      <a:endParaRPr lang="en-GB" sz="1400" b="1" dirty="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b="1" dirty="0" smtClean="0">
                          <a:effectLst/>
                          <a:latin typeface="Calibri" panose="020F0502020204030204" pitchFamily="34" charset="0"/>
                          <a:ea typeface="Calibri" panose="020F0502020204030204" pitchFamily="34" charset="0"/>
                        </a:rPr>
                        <a:t>290</a:t>
                      </a:r>
                      <a:endParaRPr lang="en-GB" sz="1400" b="1" dirty="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b="1" dirty="0" smtClean="0">
                          <a:effectLst/>
                          <a:latin typeface="Calibri" panose="020F0502020204030204" pitchFamily="34" charset="0"/>
                          <a:ea typeface="Calibri" panose="020F0502020204030204" pitchFamily="34" charset="0"/>
                        </a:rPr>
                        <a:t>1098</a:t>
                      </a:r>
                      <a:endParaRPr lang="en-GB" sz="1400" b="1" dirty="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b="1" dirty="0" smtClean="0">
                          <a:effectLst/>
                          <a:latin typeface="Calibri" panose="020F0502020204030204" pitchFamily="34" charset="0"/>
                          <a:ea typeface="Calibri" panose="020F0502020204030204" pitchFamily="34" charset="0"/>
                        </a:rPr>
                        <a:t>1098</a:t>
                      </a:r>
                      <a:endParaRPr lang="en-GB" sz="1400" b="1" dirty="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b="1" dirty="0" smtClean="0">
                          <a:effectLst/>
                          <a:latin typeface="Calibri" panose="020F0502020204030204" pitchFamily="34" charset="0"/>
                          <a:ea typeface="Calibri" panose="020F0502020204030204" pitchFamily="34" charset="0"/>
                        </a:rPr>
                        <a:t>1098</a:t>
                      </a:r>
                      <a:endParaRPr lang="en-GB" sz="1400" b="1" dirty="0">
                        <a:effectLst/>
                        <a:latin typeface="Calibri" panose="020F050202020403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16005724"/>
                  </a:ext>
                </a:extLst>
              </a:tr>
            </a:tbl>
          </a:graphicData>
        </a:graphic>
      </p:graphicFrame>
      <p:sp>
        <p:nvSpPr>
          <p:cNvPr id="9" name="Rectangle 8"/>
          <p:cNvSpPr/>
          <p:nvPr/>
        </p:nvSpPr>
        <p:spPr>
          <a:xfrm>
            <a:off x="683492" y="3186546"/>
            <a:ext cx="7823200" cy="295564"/>
          </a:xfrm>
          <a:prstGeom prst="rect">
            <a:avLst/>
          </a:prstGeom>
          <a:noFill/>
          <a:ln w="38100">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11585913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199" y="274638"/>
            <a:ext cx="8418945" cy="889144"/>
          </a:xfrm>
        </p:spPr>
        <p:txBody>
          <a:bodyPr>
            <a:normAutofit fontScale="90000"/>
          </a:bodyPr>
          <a:lstStyle/>
          <a:p>
            <a:r>
              <a:rPr lang="en-US" dirty="0"/>
              <a:t>Individual System Test objectives</a:t>
            </a:r>
            <a:endParaRPr lang="en-GB" dirty="0"/>
          </a:p>
        </p:txBody>
      </p:sp>
      <p:sp>
        <p:nvSpPr>
          <p:cNvPr id="8" name="Content Placeholder 7"/>
          <p:cNvSpPr>
            <a:spLocks noGrp="1"/>
          </p:cNvSpPr>
          <p:nvPr>
            <p:ph sz="half" idx="1"/>
          </p:nvPr>
        </p:nvSpPr>
        <p:spPr>
          <a:xfrm>
            <a:off x="0" y="1163782"/>
            <a:ext cx="9144000" cy="5014596"/>
          </a:xfrm>
        </p:spPr>
        <p:txBody>
          <a:bodyPr>
            <a:normAutofit/>
          </a:bodyPr>
          <a:lstStyle/>
          <a:p>
            <a:r>
              <a:rPr lang="en-GB" dirty="0"/>
              <a:t>The objectives of the Individual System Test (IST</a:t>
            </a:r>
            <a:r>
              <a:rPr lang="en-GB" dirty="0" smtClean="0"/>
              <a:t>), performed </a:t>
            </a:r>
            <a:r>
              <a:rPr lang="en-GB" dirty="0"/>
              <a:t>at warm, while the machine is locked-out, is to </a:t>
            </a:r>
            <a:r>
              <a:rPr lang="en-GB" b="1" dirty="0"/>
              <a:t>ensure a proper functioning of the heating control </a:t>
            </a:r>
            <a:r>
              <a:rPr lang="en-GB" b="1" dirty="0" smtClean="0"/>
              <a:t>system</a:t>
            </a:r>
            <a:r>
              <a:rPr lang="en-GB" dirty="0" smtClean="0"/>
              <a:t> when </a:t>
            </a:r>
            <a:r>
              <a:rPr lang="en-GB" dirty="0"/>
              <a:t>the cool-down of current leads </a:t>
            </a:r>
            <a:r>
              <a:rPr lang="en-GB" dirty="0" smtClean="0"/>
              <a:t>will start, sequentially with the cooling of the sectors, in the second part of LS2.</a:t>
            </a:r>
            <a:endParaRPr lang="en-GB" dirty="0"/>
          </a:p>
          <a:p>
            <a:r>
              <a:rPr lang="en-GB" dirty="0" smtClean="0"/>
              <a:t>Once the cool down starts, the system will be operating continuously.</a:t>
            </a:r>
          </a:p>
          <a:p>
            <a:r>
              <a:rPr lang="en-GB" dirty="0" smtClean="0"/>
              <a:t>In </a:t>
            </a:r>
            <a:r>
              <a:rPr lang="en-GB" dirty="0"/>
              <a:t>order to perform the IST the following actions were performed:</a:t>
            </a:r>
          </a:p>
        </p:txBody>
      </p:sp>
      <p:sp>
        <p:nvSpPr>
          <p:cNvPr id="5" name="Footer Placeholder 4"/>
          <p:cNvSpPr>
            <a:spLocks noGrp="1"/>
          </p:cNvSpPr>
          <p:nvPr>
            <p:ph type="ftr" sz="quarter" idx="3"/>
          </p:nvPr>
        </p:nvSpPr>
        <p:spPr/>
        <p:txBody>
          <a:bodyPr/>
          <a:lstStyle/>
          <a:p>
            <a:r>
              <a:rPr lang="en-US" dirty="0"/>
              <a:t>Giorgio D’Angelo TE-MPE-EE </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8</a:t>
            </a:fld>
            <a:endParaRPr lang="en-US" dirty="0"/>
          </a:p>
        </p:txBody>
      </p:sp>
      <p:sp>
        <p:nvSpPr>
          <p:cNvPr id="4" name="Date Placeholder 3"/>
          <p:cNvSpPr>
            <a:spLocks noGrp="1"/>
          </p:cNvSpPr>
          <p:nvPr>
            <p:ph type="dt" sz="half" idx="4294967295"/>
          </p:nvPr>
        </p:nvSpPr>
        <p:spPr>
          <a:xfrm>
            <a:off x="3006810" y="6365694"/>
            <a:ext cx="1169772" cy="365125"/>
          </a:xfrm>
        </p:spPr>
        <p:txBody>
          <a:bodyPr/>
          <a:lstStyle/>
          <a:p>
            <a:r>
              <a:rPr lang="en-US" dirty="0"/>
              <a:t>10-May-2020</a:t>
            </a:r>
            <a:endParaRPr lang="en-US" dirty="0"/>
          </a:p>
        </p:txBody>
      </p:sp>
    </p:spTree>
    <p:extLst>
      <p:ext uri="{BB962C8B-B14F-4D97-AF65-F5344CB8AC3E}">
        <p14:creationId xmlns:p14="http://schemas.microsoft.com/office/powerpoint/2010/main" val="6874573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199" y="274638"/>
            <a:ext cx="8418945" cy="889144"/>
          </a:xfrm>
        </p:spPr>
        <p:txBody>
          <a:bodyPr>
            <a:normAutofit/>
          </a:bodyPr>
          <a:lstStyle/>
          <a:p>
            <a:r>
              <a:rPr lang="en-US" dirty="0" smtClean="0"/>
              <a:t>IST actions:</a:t>
            </a:r>
            <a:endParaRPr lang="en-GB" dirty="0"/>
          </a:p>
        </p:txBody>
      </p:sp>
      <p:sp>
        <p:nvSpPr>
          <p:cNvPr id="8" name="Content Placeholder 7"/>
          <p:cNvSpPr>
            <a:spLocks noGrp="1"/>
          </p:cNvSpPr>
          <p:nvPr>
            <p:ph sz="half" idx="1"/>
          </p:nvPr>
        </p:nvSpPr>
        <p:spPr>
          <a:xfrm>
            <a:off x="0" y="1163782"/>
            <a:ext cx="9144000" cy="5014596"/>
          </a:xfrm>
        </p:spPr>
        <p:txBody>
          <a:bodyPr>
            <a:normAutofit fontScale="77500" lnSpcReduction="20000"/>
          </a:bodyPr>
          <a:lstStyle/>
          <a:p>
            <a:r>
              <a:rPr lang="en-GB" dirty="0" smtClean="0"/>
              <a:t>Verification </a:t>
            </a:r>
            <a:r>
              <a:rPr lang="en-GB" dirty="0"/>
              <a:t>(visual inspection) that proper cables were connected to dedicated connectors in each crate. Locking-out of the cable to the connector.</a:t>
            </a:r>
          </a:p>
          <a:p>
            <a:r>
              <a:rPr lang="en-GB" dirty="0" smtClean="0"/>
              <a:t>Verification </a:t>
            </a:r>
            <a:r>
              <a:rPr lang="en-GB" dirty="0"/>
              <a:t>of the </a:t>
            </a:r>
            <a:r>
              <a:rPr lang="en-GB" b="1" dirty="0"/>
              <a:t>power-on of each crate </a:t>
            </a:r>
            <a:r>
              <a:rPr lang="en-GB" dirty="0"/>
              <a:t>(fuse status, unlock-out of the main electrical source).</a:t>
            </a:r>
          </a:p>
          <a:p>
            <a:r>
              <a:rPr lang="en-GB" dirty="0" smtClean="0"/>
              <a:t>Verification </a:t>
            </a:r>
            <a:r>
              <a:rPr lang="en-GB" dirty="0"/>
              <a:t>of the </a:t>
            </a:r>
            <a:r>
              <a:rPr lang="en-GB" b="1" dirty="0"/>
              <a:t>regulator’s assignment</a:t>
            </a:r>
            <a:r>
              <a:rPr lang="en-GB" dirty="0"/>
              <a:t>:</a:t>
            </a:r>
          </a:p>
          <a:p>
            <a:pPr lvl="1"/>
            <a:r>
              <a:rPr lang="en-GB" dirty="0" smtClean="0"/>
              <a:t>One </a:t>
            </a:r>
            <a:r>
              <a:rPr lang="en-GB" b="1" dirty="0"/>
              <a:t>person is in front of the regulators </a:t>
            </a:r>
            <a:r>
              <a:rPr lang="en-GB" dirty="0"/>
              <a:t>while a </a:t>
            </a:r>
            <a:r>
              <a:rPr lang="en-GB" b="1" dirty="0"/>
              <a:t>second person </a:t>
            </a:r>
            <a:r>
              <a:rPr lang="en-GB" dirty="0"/>
              <a:t>is next to the assigned current lead on the electrical Distribution Feed Box </a:t>
            </a:r>
            <a:r>
              <a:rPr lang="en-GB" b="1" dirty="0"/>
              <a:t>(DFB) side</a:t>
            </a:r>
            <a:r>
              <a:rPr lang="en-GB" dirty="0"/>
              <a:t>.</a:t>
            </a:r>
          </a:p>
          <a:p>
            <a:pPr lvl="1"/>
            <a:r>
              <a:rPr lang="en-GB" dirty="0" smtClean="0"/>
              <a:t>The </a:t>
            </a:r>
            <a:r>
              <a:rPr lang="en-GB" dirty="0"/>
              <a:t>regulator is </a:t>
            </a:r>
            <a:r>
              <a:rPr lang="en-GB" b="1" dirty="0"/>
              <a:t>turned ON </a:t>
            </a:r>
            <a:r>
              <a:rPr lang="en-GB" dirty="0"/>
              <a:t>by the person standing on the controller side while the other person by the DFB verifies that the </a:t>
            </a:r>
            <a:r>
              <a:rPr lang="en-GB" b="1" dirty="0"/>
              <a:t>heater cartridge start to heat</a:t>
            </a:r>
            <a:r>
              <a:rPr lang="en-GB" dirty="0"/>
              <a:t>.</a:t>
            </a:r>
          </a:p>
          <a:p>
            <a:r>
              <a:rPr lang="en-GB" dirty="0" smtClean="0"/>
              <a:t>Verification </a:t>
            </a:r>
            <a:r>
              <a:rPr lang="en-GB" dirty="0"/>
              <a:t>of the </a:t>
            </a:r>
            <a:r>
              <a:rPr lang="en-GB" b="1" dirty="0"/>
              <a:t>full operating cycle</a:t>
            </a:r>
            <a:r>
              <a:rPr lang="en-GB" dirty="0"/>
              <a:t>. To perform this test, the set point of the temperature is adjusted and the entire thermal cycle is verified:</a:t>
            </a:r>
          </a:p>
          <a:p>
            <a:pPr lvl="1"/>
            <a:r>
              <a:rPr lang="en-GB" dirty="0" smtClean="0"/>
              <a:t>heating </a:t>
            </a:r>
            <a:r>
              <a:rPr lang="en-GB" dirty="0"/>
              <a:t>until the set point temperature is reached, then </a:t>
            </a:r>
          </a:p>
          <a:p>
            <a:pPr lvl="1"/>
            <a:r>
              <a:rPr lang="en-GB" dirty="0" smtClean="0"/>
              <a:t>stopping </a:t>
            </a:r>
            <a:r>
              <a:rPr lang="en-GB" dirty="0"/>
              <a:t>of heating and then cool down naturally until lower limit is reached, then</a:t>
            </a:r>
          </a:p>
          <a:p>
            <a:pPr lvl="1"/>
            <a:r>
              <a:rPr lang="en-GB" dirty="0" smtClean="0"/>
              <a:t>restarting </a:t>
            </a:r>
            <a:r>
              <a:rPr lang="en-GB" dirty="0"/>
              <a:t>of the heating</a:t>
            </a:r>
          </a:p>
          <a:p>
            <a:r>
              <a:rPr lang="en-GB" dirty="0" smtClean="0"/>
              <a:t>At </a:t>
            </a:r>
            <a:r>
              <a:rPr lang="en-GB" dirty="0"/>
              <a:t>the end of the IST test, the current lead heating system is </a:t>
            </a:r>
            <a:r>
              <a:rPr lang="en-GB" b="1" dirty="0"/>
              <a:t>turned off </a:t>
            </a:r>
            <a:r>
              <a:rPr lang="en-GB" dirty="0"/>
              <a:t>and </a:t>
            </a:r>
            <a:r>
              <a:rPr lang="en-GB" b="1" dirty="0"/>
              <a:t>locked out </a:t>
            </a:r>
            <a:r>
              <a:rPr lang="en-GB" dirty="0"/>
              <a:t>of the crate is maintained until the restart of the sector’s cool down.</a:t>
            </a:r>
            <a:endParaRPr lang="en-GB" dirty="0"/>
          </a:p>
        </p:txBody>
      </p:sp>
      <p:sp>
        <p:nvSpPr>
          <p:cNvPr id="5" name="Footer Placeholder 4"/>
          <p:cNvSpPr>
            <a:spLocks noGrp="1"/>
          </p:cNvSpPr>
          <p:nvPr>
            <p:ph type="ftr" sz="quarter" idx="3"/>
          </p:nvPr>
        </p:nvSpPr>
        <p:spPr/>
        <p:txBody>
          <a:bodyPr/>
          <a:lstStyle/>
          <a:p>
            <a:r>
              <a:rPr lang="en-US" dirty="0"/>
              <a:t>Giorgio D’Angelo TE-MPE-EE </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9</a:t>
            </a:fld>
            <a:endParaRPr lang="en-US" dirty="0"/>
          </a:p>
        </p:txBody>
      </p:sp>
      <p:sp>
        <p:nvSpPr>
          <p:cNvPr id="4" name="Date Placeholder 3"/>
          <p:cNvSpPr>
            <a:spLocks noGrp="1"/>
          </p:cNvSpPr>
          <p:nvPr>
            <p:ph type="dt" sz="half" idx="4294967295"/>
          </p:nvPr>
        </p:nvSpPr>
        <p:spPr>
          <a:xfrm>
            <a:off x="3006810" y="6365694"/>
            <a:ext cx="1169772" cy="365125"/>
          </a:xfrm>
        </p:spPr>
        <p:txBody>
          <a:bodyPr/>
          <a:lstStyle/>
          <a:p>
            <a:r>
              <a:rPr lang="en-US" dirty="0"/>
              <a:t>10-May-2020</a:t>
            </a:r>
            <a:endParaRPr lang="en-US" dirty="0"/>
          </a:p>
        </p:txBody>
      </p:sp>
    </p:spTree>
    <p:extLst>
      <p:ext uri="{BB962C8B-B14F-4D97-AF65-F5344CB8AC3E}">
        <p14:creationId xmlns:p14="http://schemas.microsoft.com/office/powerpoint/2010/main" val="2878174746"/>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CERN+TEMPLATE</Template>
  <TotalTime>10035</TotalTime>
  <Words>1279</Words>
  <Application>Microsoft Office PowerPoint</Application>
  <PresentationFormat>On-screen Show (4:3)</PresentationFormat>
  <Paragraphs>206</Paragraphs>
  <Slides>14</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Calibri</vt:lpstr>
      <vt:lpstr>CERNCorporate4-3</vt:lpstr>
      <vt:lpstr>PowerPoint Presentation</vt:lpstr>
      <vt:lpstr>Individual System Tests of the Current Lead Heating System located in UAs, UJs and USC55.</vt:lpstr>
      <vt:lpstr>Outline</vt:lpstr>
      <vt:lpstr>Introduction</vt:lpstr>
      <vt:lpstr>PowerPoint Presentation</vt:lpstr>
      <vt:lpstr>Preventive maintenance during LS2</vt:lpstr>
      <vt:lpstr>PowerPoint Presentation</vt:lpstr>
      <vt:lpstr>Individual System Test objectives</vt:lpstr>
      <vt:lpstr>IST actions:</vt:lpstr>
      <vt:lpstr>IST Procedure</vt:lpstr>
      <vt:lpstr>Conditions, infrastructure, safety</vt:lpstr>
      <vt:lpstr>Resources and materials</vt:lpstr>
      <vt:lpstr>Conclusions</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Stefanie Sapountzi</dc:creator>
  <cp:lastModifiedBy>Giorgio D'Angelo</cp:lastModifiedBy>
  <cp:revision>201</cp:revision>
  <dcterms:created xsi:type="dcterms:W3CDTF">2017-10-24T13:35:54Z</dcterms:created>
  <dcterms:modified xsi:type="dcterms:W3CDTF">2020-06-10T06:53:53Z</dcterms:modified>
</cp:coreProperties>
</file>