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56" r:id="rId2"/>
    <p:sldId id="264" r:id="rId3"/>
    <p:sldId id="265" r:id="rId4"/>
    <p:sldId id="266" r:id="rId5"/>
    <p:sldId id="275" r:id="rId6"/>
    <p:sldId id="257" r:id="rId7"/>
    <p:sldId id="261" r:id="rId8"/>
    <p:sldId id="267" r:id="rId9"/>
    <p:sldId id="268" r:id="rId10"/>
    <p:sldId id="269" r:id="rId11"/>
    <p:sldId id="270" r:id="rId12"/>
    <p:sldId id="260" r:id="rId13"/>
    <p:sldId id="262" r:id="rId14"/>
    <p:sldId id="274" r:id="rId15"/>
    <p:sldId id="273"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826"/>
    <p:restoredTop sz="95639" autoAdjust="0"/>
  </p:normalViewPr>
  <p:slideViewPr>
    <p:cSldViewPr snapToGrid="0" snapToObjects="1">
      <p:cViewPr varScale="1">
        <p:scale>
          <a:sx n="87" d="100"/>
          <a:sy n="87" d="100"/>
        </p:scale>
        <p:origin x="6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10C0EF-B258-D241-B06C-13B65700F82E}" type="datetimeFigureOut">
              <a:rPr lang="en-US" smtClean="0"/>
              <a:t>6/4/2020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3E5D1C-2D19-8D4B-A9A8-52E6F66D1E77}" type="slidenum">
              <a:rPr lang="en-US" smtClean="0"/>
              <a:t>‹#›</a:t>
            </a:fld>
            <a:endParaRPr lang="en-US"/>
          </a:p>
        </p:txBody>
      </p:sp>
    </p:spTree>
    <p:extLst>
      <p:ext uri="{BB962C8B-B14F-4D97-AF65-F5344CB8AC3E}">
        <p14:creationId xmlns:p14="http://schemas.microsoft.com/office/powerpoint/2010/main" val="1829707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3E5D1C-2D19-8D4B-A9A8-52E6F66D1E77}" type="slidenum">
              <a:rPr lang="en-US" smtClean="0"/>
              <a:t>1</a:t>
            </a:fld>
            <a:endParaRPr lang="en-US"/>
          </a:p>
        </p:txBody>
      </p:sp>
    </p:spTree>
    <p:extLst>
      <p:ext uri="{BB962C8B-B14F-4D97-AF65-F5344CB8AC3E}">
        <p14:creationId xmlns:p14="http://schemas.microsoft.com/office/powerpoint/2010/main" val="47015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0100" lvl="1" indent="-342900">
              <a:buFont typeface="+mj-lt"/>
              <a:buAutoNum type="arabicPeriod"/>
            </a:pPr>
            <a:r>
              <a:rPr lang="en-AU" sz="1800" dirty="0">
                <a:latin typeface="Calibri" panose="020F0502020204030204" pitchFamily="34" charset="0"/>
                <a:ea typeface="CMU Sans Serif Medium" panose="02000603000000000000" pitchFamily="2" charset="0"/>
                <a:cs typeface="Calibri" panose="020F0502020204030204" pitchFamily="34" charset="0"/>
              </a:rPr>
              <a:t>The analytical expression gives a reasonable estimate for vertical emittance due to </a:t>
            </a:r>
            <a:r>
              <a:rPr lang="en-AU" sz="1800" dirty="0" err="1">
                <a:latin typeface="Calibri" panose="020F0502020204030204" pitchFamily="34" charset="0"/>
                <a:ea typeface="CMU Sans Serif Medium" panose="02000603000000000000" pitchFamily="2" charset="0"/>
                <a:cs typeface="Calibri" panose="020F0502020204030204" pitchFamily="34" charset="0"/>
              </a:rPr>
              <a:t>sextupole</a:t>
            </a:r>
            <a:r>
              <a:rPr lang="en-AU" sz="1800" dirty="0">
                <a:latin typeface="Calibri" panose="020F0502020204030204" pitchFamily="34" charset="0"/>
                <a:ea typeface="CMU Sans Serif Medium" panose="02000603000000000000" pitchFamily="2" charset="0"/>
                <a:cs typeface="Calibri" panose="020F0502020204030204" pitchFamily="34" charset="0"/>
              </a:rPr>
              <a:t> misalignment. However it’s worth noting that from the simulations we see that a large range of emittance values could be expected from the different random seeds.</a:t>
            </a:r>
          </a:p>
          <a:p>
            <a:pPr marL="800100" lvl="1" indent="-342900">
              <a:buFont typeface="+mj-lt"/>
              <a:buAutoNum type="arabicPeriod"/>
            </a:pPr>
            <a:r>
              <a:rPr lang="en-AU" sz="1800" dirty="0">
                <a:latin typeface="Calibri" panose="020F0502020204030204" pitchFamily="34" charset="0"/>
                <a:ea typeface="CMU Sans Serif Medium" panose="02000603000000000000" pitchFamily="2" charset="0"/>
                <a:cs typeface="Calibri" panose="020F0502020204030204" pitchFamily="34" charset="0"/>
              </a:rPr>
              <a:t>The analytical estimate for vertical emittance due to quadrupole roll errors is not adequate for fully-squeezed optics. This is most likely due to the large beta functions in the IR where the horizontal dispersion is also large and is strongly coupled to the vertical plane, resulting in increase vertical emittance. </a:t>
            </a:r>
          </a:p>
          <a:p>
            <a:pPr marL="1257300" lvl="2" indent="-342900">
              <a:buFont typeface="+mj-lt"/>
              <a:buAutoNum type="arabicPeriod"/>
            </a:pPr>
            <a:r>
              <a:rPr lang="en-AU" sz="1400" dirty="0">
                <a:latin typeface="Calibri" panose="020F0502020204030204" pitchFamily="34" charset="0"/>
                <a:ea typeface="CMU Sans Serif Medium" panose="02000603000000000000" pitchFamily="2" charset="0"/>
                <a:cs typeface="Calibri" panose="020F0502020204030204" pitchFamily="34" charset="0"/>
              </a:rPr>
              <a:t>When we considered only the arc quadrupoles, the analytical expression follows the simulated data trend more closely.</a:t>
            </a:r>
          </a:p>
          <a:p>
            <a:pPr marL="1257300" lvl="2" indent="-342900">
              <a:buFont typeface="+mj-lt"/>
              <a:buAutoNum type="arabicPeriod"/>
            </a:pPr>
            <a:r>
              <a:rPr lang="en-AU" sz="1600" dirty="0">
                <a:latin typeface="Calibri" panose="020F0502020204030204" pitchFamily="34" charset="0"/>
                <a:ea typeface="CMU Sans Serif Medium" panose="02000603000000000000" pitchFamily="2" charset="0"/>
                <a:cs typeface="Calibri" panose="020F0502020204030204" pitchFamily="34" charset="0"/>
              </a:rPr>
              <a:t>When we consider all quadrupoles (arcs and IR), the errors in the IR quadrupoles dominate the behaviour making it very unpredictable/irregular.</a:t>
            </a:r>
          </a:p>
          <a:p>
            <a:pPr marL="1257300" lvl="2" indent="-342900">
              <a:buFont typeface="+mj-lt"/>
              <a:buAutoNum type="arabicPeriod"/>
            </a:pPr>
            <a:r>
              <a:rPr lang="en-AU" sz="1600" dirty="0">
                <a:latin typeface="Calibri" panose="020F0502020204030204" pitchFamily="34" charset="0"/>
                <a:ea typeface="CMU Sans Serif Medium" panose="02000603000000000000" pitchFamily="2" charset="0"/>
                <a:cs typeface="Calibri" panose="020F0502020204030204" pitchFamily="34" charset="0"/>
              </a:rPr>
              <a:t>When we use relaxed optics whilst looking at the effect of quad rolls, the analytical expression follows the simulated data trend more closely, however under-estimates the mean emittance.</a:t>
            </a:r>
            <a:endParaRPr lang="en-AU" sz="1800" dirty="0">
              <a:latin typeface="Calibri" panose="020F0502020204030204" pitchFamily="34" charset="0"/>
              <a:ea typeface="CMU Sans Serif Medium" panose="02000603000000000000" pitchFamily="2" charset="0"/>
              <a:cs typeface="Calibri" panose="020F0502020204030204" pitchFamily="34" charset="0"/>
            </a:endParaRPr>
          </a:p>
          <a:p>
            <a:pPr marL="914400" lvl="1" indent="-457200">
              <a:buFont typeface="+mj-lt"/>
              <a:buAutoNum type="arabicPeriod"/>
            </a:pPr>
            <a:r>
              <a:rPr lang="en-AU" sz="2000" dirty="0"/>
              <a:t>The vertical emittance is most susceptible to vertical </a:t>
            </a:r>
            <a:r>
              <a:rPr lang="en-AU" sz="2000" dirty="0" err="1"/>
              <a:t>sextupole</a:t>
            </a:r>
            <a:r>
              <a:rPr lang="en-AU" sz="2000" dirty="0"/>
              <a:t> misalignments.</a:t>
            </a:r>
            <a:endParaRPr lang="en-AU" sz="1800" dirty="0">
              <a:latin typeface="Calibri" panose="020F0502020204030204" pitchFamily="34" charset="0"/>
              <a:ea typeface="CMU Sans Serif Medium" panose="02000603000000000000" pitchFamily="2"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C3E5D1C-2D19-8D4B-A9A8-52E6F66D1E77}" type="slidenum">
              <a:rPr lang="en-US" smtClean="0"/>
              <a:t>13</a:t>
            </a:fld>
            <a:endParaRPr lang="en-US"/>
          </a:p>
        </p:txBody>
      </p:sp>
    </p:spTree>
    <p:extLst>
      <p:ext uri="{BB962C8B-B14F-4D97-AF65-F5344CB8AC3E}">
        <p14:creationId xmlns:p14="http://schemas.microsoft.com/office/powerpoint/2010/main" val="40394591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229347447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3AE4A8-9755-B545-94BC-D5CC43B43D92}" type="datetimeFigureOut">
              <a:rPr lang="en-US" smtClean="0"/>
              <a:t>6/4/2020</a:t>
            </a:fld>
            <a:endParaRPr lang="en-US"/>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8262982-6A15-8042-85A6-F3868FAE5698}" type="slidenum">
              <a:rPr lang="en-US" smtClean="0"/>
              <a:t>‹#›</a:t>
            </a:fld>
            <a:endParaRPr lang="en-US"/>
          </a:p>
        </p:txBody>
      </p:sp>
    </p:spTree>
    <p:extLst>
      <p:ext uri="{BB962C8B-B14F-4D97-AF65-F5344CB8AC3E}">
        <p14:creationId xmlns:p14="http://schemas.microsoft.com/office/powerpoint/2010/main" val="3010981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1"/>
          </a:xfrm>
        </p:spPr>
        <p:txBody>
          <a:bodyPr tIns="0" bIns="0" anchor="t"/>
          <a:lstStyle>
            <a:lvl1pPr algn="l">
              <a:buNone/>
              <a:defRPr sz="24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683000"/>
          </a:xfrm>
        </p:spPr>
        <p:txBody>
          <a:bodyPr/>
          <a:lstStyle>
            <a:lvl1pPr>
              <a:defRPr sz="3733"/>
            </a:lvl1pPr>
            <a:lvl2pPr>
              <a:defRPr sz="3200"/>
            </a:lvl2pPr>
            <a:lvl3pPr>
              <a:defRPr sz="2933"/>
            </a:lvl3pPr>
            <a:lvl4pPr>
              <a:defRPr sz="2667"/>
            </a:lvl4pPr>
            <a:lvl5pPr>
              <a:defRPr sz="2667"/>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3AE4A8-9755-B545-94BC-D5CC43B43D92}" type="datetimeFigureOut">
              <a:rPr lang="en-US" smtClean="0"/>
              <a:t>6/4/2020</a:t>
            </a:fld>
            <a:endParaRPr lang="en-US"/>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8262982-6A15-8042-85A6-F3868FAE5698}" type="slidenum">
              <a:rPr lang="en-US" smtClean="0"/>
              <a:t>‹#›</a:t>
            </a:fld>
            <a:endParaRPr lang="en-US"/>
          </a:p>
        </p:txBody>
      </p:sp>
    </p:spTree>
    <p:extLst>
      <p:ext uri="{BB962C8B-B14F-4D97-AF65-F5344CB8AC3E}">
        <p14:creationId xmlns:p14="http://schemas.microsoft.com/office/powerpoint/2010/main" val="29366691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933"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267"/>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3"/>
          </a:xfrm>
        </p:spPr>
        <p:txBody>
          <a:bodyPr lIns="45720" rIns="45720"/>
          <a:lstStyle>
            <a:lvl1pPr marL="0" indent="0">
              <a:buFontTx/>
              <a:buNone/>
              <a:defRPr sz="1600"/>
            </a:lvl1pPr>
            <a:lvl2pPr>
              <a:buFontTx/>
              <a:buNone/>
              <a:defRPr sz="1600"/>
            </a:lvl2pPr>
            <a:lvl3pPr>
              <a:buFontTx/>
              <a:buNone/>
              <a:defRPr sz="1333"/>
            </a:lvl3pPr>
            <a:lvl4pPr>
              <a:buFontTx/>
              <a:buNone/>
              <a:defRPr sz="1200"/>
            </a:lvl4pPr>
            <a:lvl5pPr>
              <a:buFontTx/>
              <a:buNone/>
              <a:defRPr sz="12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3AE4A8-9755-B545-94BC-D5CC43B43D92}" type="datetimeFigureOut">
              <a:rPr lang="en-US" smtClean="0"/>
              <a:t>6/4/2020</a:t>
            </a:fld>
            <a:endParaRPr lang="en-US"/>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8262982-6A15-8042-85A6-F3868FAE5698}" type="slidenum">
              <a:rPr lang="en-US" smtClean="0"/>
              <a:t>‹#›</a:t>
            </a:fld>
            <a:endParaRPr lang="en-US"/>
          </a:p>
        </p:txBody>
      </p:sp>
    </p:spTree>
    <p:extLst>
      <p:ext uri="{BB962C8B-B14F-4D97-AF65-F5344CB8AC3E}">
        <p14:creationId xmlns:p14="http://schemas.microsoft.com/office/powerpoint/2010/main" val="2187412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4278070741"/>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28CE2-87B1-9145-8784-E8582D50E4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17B0974-363A-8F4D-AE30-73FD088761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4AB4A5-DA9C-424B-A547-3C8BF1C9690E}"/>
              </a:ext>
            </a:extLst>
          </p:cNvPr>
          <p:cNvSpPr>
            <a:spLocks noGrp="1"/>
          </p:cNvSpPr>
          <p:nvPr>
            <p:ph type="dt" sz="half" idx="10"/>
          </p:nvPr>
        </p:nvSpPr>
        <p:spPr/>
        <p:txBody>
          <a:bodyPr/>
          <a:lstStyle/>
          <a:p>
            <a:fld id="{5C3AE4A8-9755-B545-94BC-D5CC43B43D92}" type="datetimeFigureOut">
              <a:rPr lang="en-US" smtClean="0"/>
              <a:t>6/4/2020</a:t>
            </a:fld>
            <a:endParaRPr lang="en-US"/>
          </a:p>
        </p:txBody>
      </p:sp>
      <p:sp>
        <p:nvSpPr>
          <p:cNvPr id="5" name="Footer Placeholder 4">
            <a:extLst>
              <a:ext uri="{FF2B5EF4-FFF2-40B4-BE49-F238E27FC236}">
                <a16:creationId xmlns:a16="http://schemas.microsoft.com/office/drawing/2014/main" id="{9683F7E8-2269-BD46-A698-6EDE976489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B99D45-9063-2C44-B00E-693DE5026D6A}"/>
              </a:ext>
            </a:extLst>
          </p:cNvPr>
          <p:cNvSpPr>
            <a:spLocks noGrp="1"/>
          </p:cNvSpPr>
          <p:nvPr>
            <p:ph type="sldNum" sz="quarter" idx="12"/>
          </p:nvPr>
        </p:nvSpPr>
        <p:spPr/>
        <p:txBody>
          <a:bodyPr/>
          <a:lstStyle/>
          <a:p>
            <a:fld id="{38262982-6A15-8042-85A6-F3868FAE5698}" type="slidenum">
              <a:rPr lang="en-US" smtClean="0"/>
              <a:t>‹#›</a:t>
            </a:fld>
            <a:endParaRPr lang="en-US"/>
          </a:p>
        </p:txBody>
      </p:sp>
    </p:spTree>
    <p:extLst>
      <p:ext uri="{BB962C8B-B14F-4D97-AF65-F5344CB8AC3E}">
        <p14:creationId xmlns:p14="http://schemas.microsoft.com/office/powerpoint/2010/main" val="3164383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3816737922"/>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110841904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email">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4"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78553228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3AE4A8-9755-B545-94BC-D5CC43B43D92}" type="datetimeFigureOut">
              <a:rPr lang="en-US" smtClean="0"/>
              <a:t>6/4/2020</a:t>
            </a:fld>
            <a:endParaRPr lang="en-US"/>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8262982-6A15-8042-85A6-F3868FAE5698}" type="slidenum">
              <a:rPr lang="en-US" smtClean="0"/>
              <a:t>‹#›</a:t>
            </a:fld>
            <a:endParaRPr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3721392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3173057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3AE4A8-9755-B545-94BC-D5CC43B43D92}" type="datetimeFigureOut">
              <a:rPr lang="en-US" smtClean="0"/>
              <a:t>6/4/2020</a:t>
            </a:fld>
            <a:endParaRPr lang="en-US"/>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8262982-6A15-8042-85A6-F3868FAE5698}" type="slidenum">
              <a:rPr lang="en-US" smtClean="0"/>
              <a:t>‹#›</a:t>
            </a:fld>
            <a:endParaRPr lang="en-US"/>
          </a:p>
        </p:txBody>
      </p:sp>
    </p:spTree>
    <p:extLst>
      <p:ext uri="{BB962C8B-B14F-4D97-AF65-F5344CB8AC3E}">
        <p14:creationId xmlns:p14="http://schemas.microsoft.com/office/powerpoint/2010/main" val="777756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3AE4A8-9755-B545-94BC-D5CC43B43D92}" type="datetimeFigureOut">
              <a:rPr lang="en-US" smtClean="0"/>
              <a:t>6/4/2020</a:t>
            </a:fld>
            <a:endParaRPr lang="en-US"/>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8262982-6A15-8042-85A6-F3868FAE5698}" type="slidenum">
              <a:rPr lang="en-US" smtClean="0"/>
              <a:t>‹#›</a:t>
            </a:fld>
            <a:endParaRPr lang="en-US"/>
          </a:p>
        </p:txBody>
      </p:sp>
    </p:spTree>
    <p:extLst>
      <p:ext uri="{BB962C8B-B14F-4D97-AF65-F5344CB8AC3E}">
        <p14:creationId xmlns:p14="http://schemas.microsoft.com/office/powerpoint/2010/main" val="151187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3AE4A8-9755-B545-94BC-D5CC43B43D92}" type="datetimeFigureOut">
              <a:rPr lang="en-US" smtClean="0"/>
              <a:t>6/4/2020</a:t>
            </a:fld>
            <a:endParaRPr lang="en-US"/>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8262982-6A15-8042-85A6-F3868FAE5698}" type="slidenum">
              <a:rPr lang="en-US" smtClean="0"/>
              <a:t>‹#›</a:t>
            </a:fld>
            <a:endParaRPr lang="en-US"/>
          </a:p>
        </p:txBody>
      </p:sp>
    </p:spTree>
    <p:extLst>
      <p:ext uri="{BB962C8B-B14F-4D97-AF65-F5344CB8AC3E}">
        <p14:creationId xmlns:p14="http://schemas.microsoft.com/office/powerpoint/2010/main" val="2084970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5923531"/>
            <a:ext cx="12192000" cy="942936"/>
          </a:xfrm>
          <a:prstGeom prst="rect">
            <a:avLst/>
          </a:prstGeom>
        </p:spPr>
      </p:pic>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C3AE4A8-9755-B545-94BC-D5CC43B43D92}" type="datetimeFigureOut">
              <a:rPr lang="en-US" smtClean="0"/>
              <a:t>6/4/2020</a:t>
            </a:fld>
            <a:endParaRPr lang="en-US"/>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38262982-6A15-8042-85A6-F3868FAE5698}" type="slidenum">
              <a:rPr lang="en-US" smtClean="0"/>
              <a:t>‹#›</a:t>
            </a:fld>
            <a:endParaRPr lang="en-US"/>
          </a:p>
        </p:txBody>
      </p:sp>
      <p:pic>
        <p:nvPicPr>
          <p:cNvPr id="8" name="Image 7"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8210217"/>
            <a:ext cx="12192000" cy="942936"/>
          </a:xfrm>
          <a:prstGeom prst="rect">
            <a:avLst/>
          </a:prstGeom>
        </p:spPr>
      </p:pic>
    </p:spTree>
    <p:extLst>
      <p:ext uri="{BB962C8B-B14F-4D97-AF65-F5344CB8AC3E}">
        <p14:creationId xmlns:p14="http://schemas.microsoft.com/office/powerpoint/2010/main" val="2792247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rtl="0" eaLnBrk="1" latinLnBrk="0" hangingPunct="1">
        <a:spcBef>
          <a:spcPct val="0"/>
        </a:spcBef>
        <a:buNone/>
        <a:defRPr kumimoji="0" sz="6133"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6.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accelconf.web.cern.ch/p07/PAPERS/THPMN075.PDF"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21A84-B915-7641-9E9C-23076B7088D3}"/>
              </a:ext>
            </a:extLst>
          </p:cNvPr>
          <p:cNvSpPr>
            <a:spLocks noGrp="1"/>
          </p:cNvSpPr>
          <p:nvPr>
            <p:ph type="ctrTitle"/>
          </p:nvPr>
        </p:nvSpPr>
        <p:spPr/>
        <p:txBody>
          <a:bodyPr>
            <a:noAutofit/>
          </a:bodyPr>
          <a:lstStyle/>
          <a:p>
            <a:r>
              <a:rPr lang="en-GB" sz="4000" dirty="0"/>
              <a:t>Estimating Emittance Growth due to</a:t>
            </a:r>
            <a:br>
              <a:rPr lang="en-GB" sz="4000" dirty="0"/>
            </a:br>
            <a:r>
              <a:rPr lang="en-GB" sz="4000" dirty="0"/>
              <a:t>Misalignments: </a:t>
            </a:r>
            <a:endParaRPr lang="en-US" sz="4000" dirty="0"/>
          </a:p>
        </p:txBody>
      </p:sp>
      <p:sp>
        <p:nvSpPr>
          <p:cNvPr id="3" name="Subtitle 2">
            <a:extLst>
              <a:ext uri="{FF2B5EF4-FFF2-40B4-BE49-F238E27FC236}">
                <a16:creationId xmlns:a16="http://schemas.microsoft.com/office/drawing/2014/main" id="{21651CE9-CFFF-EA48-A933-58B5AF6AAF49}"/>
              </a:ext>
            </a:extLst>
          </p:cNvPr>
          <p:cNvSpPr>
            <a:spLocks noGrp="1"/>
          </p:cNvSpPr>
          <p:nvPr>
            <p:ph type="subTitle" idx="1"/>
          </p:nvPr>
        </p:nvSpPr>
        <p:spPr/>
        <p:txBody>
          <a:bodyPr>
            <a:normAutofit fontScale="92500" lnSpcReduction="10000"/>
          </a:bodyPr>
          <a:lstStyle/>
          <a:p>
            <a:r>
              <a:rPr lang="en-GB" sz="3200" dirty="0"/>
              <a:t>a comparison between theory and simulation</a:t>
            </a:r>
            <a:endParaRPr lang="en-US" sz="3200" dirty="0"/>
          </a:p>
          <a:p>
            <a:endParaRPr lang="en-US" dirty="0"/>
          </a:p>
          <a:p>
            <a:endParaRPr lang="en-US" dirty="0"/>
          </a:p>
          <a:p>
            <a:r>
              <a:rPr lang="en-US" sz="2000" i="1" dirty="0"/>
              <a:t>Léon Van Riesen-Haupt and Tessa Charles</a:t>
            </a:r>
          </a:p>
        </p:txBody>
      </p:sp>
    </p:spTree>
    <p:extLst>
      <p:ext uri="{BB962C8B-B14F-4D97-AF65-F5344CB8AC3E}">
        <p14:creationId xmlns:p14="http://schemas.microsoft.com/office/powerpoint/2010/main" val="2024518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C25B1-2D4F-4F7B-848B-7798424689EB}"/>
              </a:ext>
            </a:extLst>
          </p:cNvPr>
          <p:cNvSpPr>
            <a:spLocks noGrp="1"/>
          </p:cNvSpPr>
          <p:nvPr>
            <p:ph type="title"/>
          </p:nvPr>
        </p:nvSpPr>
        <p:spPr/>
        <p:txBody>
          <a:bodyPr>
            <a:normAutofit fontScale="90000"/>
          </a:bodyPr>
          <a:lstStyle/>
          <a:p>
            <a:r>
              <a:rPr lang="en-GB" dirty="0"/>
              <a:t>Relaxed Optics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1F36E89-D1B4-4B8E-A96E-9FBC5BD255CF}"/>
                  </a:ext>
                </a:extLst>
              </p:cNvPr>
              <p:cNvSpPr>
                <a:spLocks noGrp="1"/>
              </p:cNvSpPr>
              <p:nvPr>
                <p:ph idx="1"/>
              </p:nvPr>
            </p:nvSpPr>
            <p:spPr/>
            <p:txBody>
              <a:bodyPr>
                <a:normAutofit fontScale="77500" lnSpcReduction="20000"/>
              </a:bodyPr>
              <a:lstStyle/>
              <a:p>
                <a:r>
                  <a:rPr lang="en-GB" dirty="0"/>
                  <a:t>Coupling from the roll errors together with the high </a:t>
                </a:r>
                <a14:m>
                  <m:oMath xmlns:m="http://schemas.openxmlformats.org/officeDocument/2006/math">
                    <m:r>
                      <a:rPr lang="en-GB" b="0" i="1" smtClean="0">
                        <a:latin typeface="Cambria Math" panose="02040503050406030204" pitchFamily="18" charset="0"/>
                      </a:rPr>
                      <m:t>𝛽</m:t>
                    </m:r>
                  </m:oMath>
                </a14:m>
                <a:r>
                  <a:rPr lang="en-GB" dirty="0"/>
                  <a:t> and dispersion in the IR have a large effect on the emittance</a:t>
                </a:r>
              </a:p>
              <a:p>
                <a:r>
                  <a:rPr lang="en-GB" dirty="0"/>
                  <a:t>Validate this by using a relaxed optics</a:t>
                </a:r>
              </a:p>
              <a:p>
                <a:r>
                  <a:rPr lang="en-GB" dirty="0"/>
                  <a:t>Achieved using matching macros used previously</a:t>
                </a:r>
              </a:p>
              <a:p>
                <a:pPr lvl="1"/>
                <a:r>
                  <a:rPr lang="en-GB" dirty="0"/>
                  <a:t>Gradually de-squeeze optics</a:t>
                </a:r>
              </a:p>
              <a:p>
                <a:pPr lvl="1"/>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rPr>
                          <m:t>𝛽</m:t>
                        </m:r>
                      </m:e>
                      <m:sub>
                        <m:r>
                          <a:rPr lang="en-GB" i="1">
                            <a:latin typeface="Cambria Math" panose="02040503050406030204" pitchFamily="18" charset="0"/>
                          </a:rPr>
                          <m:t>𝑦</m:t>
                        </m:r>
                      </m:sub>
                      <m:sup>
                        <m:r>
                          <a:rPr lang="en-GB" i="1">
                            <a:latin typeface="Cambria Math" panose="02040503050406030204" pitchFamily="18" charset="0"/>
                          </a:rPr>
                          <m:t>∗</m:t>
                        </m:r>
                      </m:sup>
                    </m:sSubSup>
                    <m:r>
                      <a:rPr lang="en-GB" i="1">
                        <a:latin typeface="Cambria Math" panose="02040503050406030204" pitchFamily="18" charset="0"/>
                      </a:rPr>
                      <m:t>=1</m:t>
                    </m:r>
                    <m:r>
                      <a:rPr lang="en-GB">
                        <a:latin typeface="Cambria Math" panose="02040503050406030204" pitchFamily="18" charset="0"/>
                      </a:rPr>
                      <m:t> </m:t>
                    </m:r>
                    <m:r>
                      <m:rPr>
                        <m:sty m:val="p"/>
                      </m:rPr>
                      <a:rPr lang="en-GB">
                        <a:latin typeface="Cambria Math" panose="02040503050406030204" pitchFamily="18" charset="0"/>
                      </a:rPr>
                      <m:t>mm</m:t>
                    </m:r>
                    <m:r>
                      <a:rPr lang="en-GB">
                        <a:latin typeface="Cambria Math" panose="02040503050406030204" pitchFamily="18" charset="0"/>
                      </a:rPr>
                      <m:t> →13 </m:t>
                    </m:r>
                    <m:r>
                      <m:rPr>
                        <m:sty m:val="p"/>
                      </m:rPr>
                      <a:rPr lang="en-GB">
                        <a:latin typeface="Cambria Math" panose="02040503050406030204" pitchFamily="18" charset="0"/>
                      </a:rPr>
                      <m:t>mm</m:t>
                    </m:r>
                  </m:oMath>
                </a14:m>
                <a:endParaRPr lang="en-US" dirty="0"/>
              </a:p>
              <a:p>
                <a:pPr lvl="1"/>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rPr>
                          <m:t>𝛽</m:t>
                        </m:r>
                      </m:e>
                      <m:sub>
                        <m:r>
                          <a:rPr lang="en-GB" i="1">
                            <a:latin typeface="Cambria Math" panose="02040503050406030204" pitchFamily="18" charset="0"/>
                          </a:rPr>
                          <m:t>𝑥</m:t>
                        </m:r>
                      </m:sub>
                      <m:sup>
                        <m:r>
                          <a:rPr lang="en-GB" i="1">
                            <a:latin typeface="Cambria Math" panose="02040503050406030204" pitchFamily="18" charset="0"/>
                          </a:rPr>
                          <m:t>∗</m:t>
                        </m:r>
                      </m:sup>
                    </m:sSubSup>
                    <m:r>
                      <a:rPr lang="en-GB" i="1">
                        <a:latin typeface="Cambria Math" panose="02040503050406030204" pitchFamily="18" charset="0"/>
                      </a:rPr>
                      <m:t>=1 </m:t>
                    </m:r>
                    <m:r>
                      <m:rPr>
                        <m:sty m:val="p"/>
                      </m:rPr>
                      <a:rPr lang="en-GB">
                        <a:latin typeface="Cambria Math" panose="02040503050406030204" pitchFamily="18" charset="0"/>
                      </a:rPr>
                      <m:t>m</m:t>
                    </m:r>
                    <m:r>
                      <a:rPr lang="en-GB">
                        <a:latin typeface="Cambria Math" panose="02040503050406030204" pitchFamily="18" charset="0"/>
                      </a:rPr>
                      <m:t> →8 </m:t>
                    </m:r>
                    <m:r>
                      <m:rPr>
                        <m:sty m:val="p"/>
                      </m:rPr>
                      <a:rPr lang="en-GB">
                        <a:latin typeface="Cambria Math" panose="02040503050406030204" pitchFamily="18" charset="0"/>
                      </a:rPr>
                      <m:t>m</m:t>
                    </m:r>
                  </m:oMath>
                </a14:m>
                <a:endParaRPr lang="en-GB" dirty="0"/>
              </a:p>
              <a:p>
                <a:r>
                  <a:rPr lang="en-GB" dirty="0"/>
                  <a:t>No chromatic correction matching</a:t>
                </a:r>
              </a:p>
              <a:p>
                <a:pPr lvl="1"/>
                <a:r>
                  <a:rPr lang="en-GB" dirty="0" err="1"/>
                  <a:t>Sextupoles</a:t>
                </a:r>
                <a:r>
                  <a:rPr lang="en-GB" dirty="0"/>
                  <a:t> optimised for DA and chromaticity</a:t>
                </a:r>
              </a:p>
            </p:txBody>
          </p:sp>
        </mc:Choice>
        <mc:Fallback xmlns="">
          <p:sp>
            <p:nvSpPr>
              <p:cNvPr id="3" name="Content Placeholder 2">
                <a:extLst>
                  <a:ext uri="{FF2B5EF4-FFF2-40B4-BE49-F238E27FC236}">
                    <a16:creationId xmlns:a16="http://schemas.microsoft.com/office/drawing/2014/main" id="{B1F36E89-D1B4-4B8E-A96E-9FBC5BD255CF}"/>
                  </a:ext>
                </a:extLst>
              </p:cNvPr>
              <p:cNvSpPr>
                <a:spLocks noGrp="1" noRot="1" noChangeAspect="1" noMove="1" noResize="1" noEditPoints="1" noAdjustHandles="1" noChangeArrowheads="1" noChangeShapeType="1" noTextEdit="1"/>
              </p:cNvSpPr>
              <p:nvPr>
                <p:ph idx="1"/>
              </p:nvPr>
            </p:nvSpPr>
            <p:spPr>
              <a:blipFill>
                <a:blip r:embed="rId2"/>
                <a:stretch>
                  <a:fillRect l="-333" t="-3994" r="-111" b="-143"/>
                </a:stretch>
              </a:blipFill>
            </p:spPr>
            <p:txBody>
              <a:bodyPr/>
              <a:lstStyle/>
              <a:p>
                <a:r>
                  <a:rPr lang="en-GB">
                    <a:noFill/>
                  </a:rPr>
                  <a:t> </a:t>
                </a:r>
              </a:p>
            </p:txBody>
          </p:sp>
        </mc:Fallback>
      </mc:AlternateContent>
    </p:spTree>
    <p:extLst>
      <p:ext uri="{BB962C8B-B14F-4D97-AF65-F5344CB8AC3E}">
        <p14:creationId xmlns:p14="http://schemas.microsoft.com/office/powerpoint/2010/main" val="1782896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D4A1F-669D-4B05-B0E5-CC61CD5D993E}"/>
              </a:ext>
            </a:extLst>
          </p:cNvPr>
          <p:cNvSpPr>
            <a:spLocks noGrp="1"/>
          </p:cNvSpPr>
          <p:nvPr>
            <p:ph type="title"/>
          </p:nvPr>
        </p:nvSpPr>
        <p:spPr/>
        <p:txBody>
          <a:bodyPr>
            <a:normAutofit fontScale="90000"/>
          </a:bodyPr>
          <a:lstStyle/>
          <a:p>
            <a:r>
              <a:rPr lang="en-GB" dirty="0"/>
              <a:t>Relaxed Optics</a:t>
            </a:r>
          </a:p>
        </p:txBody>
      </p:sp>
      <p:pic>
        <p:nvPicPr>
          <p:cNvPr id="4" name="Content Placeholder 3">
            <a:extLst>
              <a:ext uri="{FF2B5EF4-FFF2-40B4-BE49-F238E27FC236}">
                <a16:creationId xmlns:a16="http://schemas.microsoft.com/office/drawing/2014/main" id="{16FD32A5-81E1-454C-B153-8A8DE60A285D}"/>
              </a:ext>
            </a:extLst>
          </p:cNvPr>
          <p:cNvPicPr>
            <a:picLocks noGrp="1" noChangeAspect="1"/>
          </p:cNvPicPr>
          <p:nvPr>
            <p:ph idx="1"/>
          </p:nvPr>
        </p:nvPicPr>
        <p:blipFill rotWithShape="1">
          <a:blip r:embed="rId2"/>
          <a:srcRect l="12040" t="4252" r="10090" b="8767"/>
          <a:stretch/>
        </p:blipFill>
        <p:spPr>
          <a:xfrm>
            <a:off x="163963" y="1229709"/>
            <a:ext cx="5686850" cy="4490021"/>
          </a:xfrm>
          <a:prstGeom prst="rect">
            <a:avLst/>
          </a:prstGeom>
        </p:spPr>
      </p:pic>
      <p:pic>
        <p:nvPicPr>
          <p:cNvPr id="5" name="Picture 4">
            <a:extLst>
              <a:ext uri="{FF2B5EF4-FFF2-40B4-BE49-F238E27FC236}">
                <a16:creationId xmlns:a16="http://schemas.microsoft.com/office/drawing/2014/main" id="{7C1D30C7-3836-4DC5-9351-2C9DD84BE8C0}"/>
              </a:ext>
            </a:extLst>
          </p:cNvPr>
          <p:cNvPicPr>
            <a:picLocks noChangeAspect="1"/>
          </p:cNvPicPr>
          <p:nvPr/>
        </p:nvPicPr>
        <p:blipFill rotWithShape="1">
          <a:blip r:embed="rId3"/>
          <a:srcRect l="11738" t="4415" r="10719" b="8506"/>
          <a:stretch/>
        </p:blipFill>
        <p:spPr>
          <a:xfrm>
            <a:off x="6287288" y="1131147"/>
            <a:ext cx="5904712" cy="4687144"/>
          </a:xfrm>
          <a:prstGeom prst="rect">
            <a:avLst/>
          </a:prstGeom>
        </p:spPr>
      </p:pic>
      <p:sp>
        <p:nvSpPr>
          <p:cNvPr id="6" name="Arrow: Right 5">
            <a:extLst>
              <a:ext uri="{FF2B5EF4-FFF2-40B4-BE49-F238E27FC236}">
                <a16:creationId xmlns:a16="http://schemas.microsoft.com/office/drawing/2014/main" id="{92ABD0DD-CC2A-4311-9EE7-D0BBAD208E5E}"/>
              </a:ext>
            </a:extLst>
          </p:cNvPr>
          <p:cNvSpPr/>
          <p:nvPr/>
        </p:nvSpPr>
        <p:spPr>
          <a:xfrm>
            <a:off x="5662974" y="3544088"/>
            <a:ext cx="964849" cy="460353"/>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03476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map&#10;&#10;Description automatically generated">
            <a:extLst>
              <a:ext uri="{FF2B5EF4-FFF2-40B4-BE49-F238E27FC236}">
                <a16:creationId xmlns:a16="http://schemas.microsoft.com/office/drawing/2014/main" id="{A67E06DC-4BE0-4ABB-9D98-2737819DCA1B}"/>
              </a:ext>
            </a:extLst>
          </p:cNvPr>
          <p:cNvPicPr>
            <a:picLocks noChangeAspect="1"/>
          </p:cNvPicPr>
          <p:nvPr/>
        </p:nvPicPr>
        <p:blipFill rotWithShape="1">
          <a:blip r:embed="rId2"/>
          <a:srcRect r="8584"/>
          <a:stretch/>
        </p:blipFill>
        <p:spPr>
          <a:xfrm>
            <a:off x="6550033" y="1361133"/>
            <a:ext cx="5349780" cy="4389129"/>
          </a:xfrm>
          <a:prstGeom prst="rect">
            <a:avLst/>
          </a:prstGeom>
        </p:spPr>
      </p:pic>
      <p:sp>
        <p:nvSpPr>
          <p:cNvPr id="11" name="Title 1">
            <a:extLst>
              <a:ext uri="{FF2B5EF4-FFF2-40B4-BE49-F238E27FC236}">
                <a16:creationId xmlns:a16="http://schemas.microsoft.com/office/drawing/2014/main" id="{042E7C18-D2D9-974D-9C5A-22B5B7419484}"/>
              </a:ext>
            </a:extLst>
          </p:cNvPr>
          <p:cNvSpPr>
            <a:spLocks noGrp="1"/>
          </p:cNvSpPr>
          <p:nvPr>
            <p:ph type="title"/>
          </p:nvPr>
        </p:nvSpPr>
        <p:spPr/>
        <p:txBody>
          <a:bodyPr>
            <a:noAutofit/>
          </a:bodyPr>
          <a:lstStyle/>
          <a:p>
            <a:r>
              <a:rPr lang="en-US" sz="4000" dirty="0"/>
              <a:t>Roll Angle all Quadrupoles with Relaxed Optics</a:t>
            </a:r>
          </a:p>
        </p:txBody>
      </p:sp>
      <p:pic>
        <p:nvPicPr>
          <p:cNvPr id="8" name="Content Placeholder 3" descr="A close up of a map&#10;&#10;Description automatically generated">
            <a:extLst>
              <a:ext uri="{FF2B5EF4-FFF2-40B4-BE49-F238E27FC236}">
                <a16:creationId xmlns:a16="http://schemas.microsoft.com/office/drawing/2014/main" id="{9DFEF433-6CA0-434D-BE2F-92A511914945}"/>
              </a:ext>
            </a:extLst>
          </p:cNvPr>
          <p:cNvPicPr>
            <a:picLocks noGrp="1" noChangeAspect="1"/>
          </p:cNvPicPr>
          <p:nvPr>
            <p:ph idx="1"/>
          </p:nvPr>
        </p:nvPicPr>
        <p:blipFill rotWithShape="1">
          <a:blip r:embed="rId3"/>
          <a:srcRect l="3005"/>
          <a:stretch/>
        </p:blipFill>
        <p:spPr>
          <a:xfrm>
            <a:off x="100898" y="1345543"/>
            <a:ext cx="5676311" cy="4389129"/>
          </a:xfrm>
          <a:prstGeom prst="rect">
            <a:avLst/>
          </a:prstGeom>
        </p:spPr>
      </p:pic>
      <p:sp>
        <p:nvSpPr>
          <p:cNvPr id="9" name="Arrow: Right 8">
            <a:extLst>
              <a:ext uri="{FF2B5EF4-FFF2-40B4-BE49-F238E27FC236}">
                <a16:creationId xmlns:a16="http://schemas.microsoft.com/office/drawing/2014/main" id="{B3EA5154-32D4-404D-BDA6-F0D32B15CE2A}"/>
              </a:ext>
            </a:extLst>
          </p:cNvPr>
          <p:cNvSpPr/>
          <p:nvPr/>
        </p:nvSpPr>
        <p:spPr>
          <a:xfrm>
            <a:off x="5662974" y="3544088"/>
            <a:ext cx="964849" cy="460353"/>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8884779D-784C-45FC-A1B5-94E827FB8D09}"/>
              </a:ext>
            </a:extLst>
          </p:cNvPr>
          <p:cNvSpPr txBox="1"/>
          <p:nvPr/>
        </p:nvSpPr>
        <p:spPr>
          <a:xfrm>
            <a:off x="7281558" y="1501858"/>
            <a:ext cx="4529959" cy="369332"/>
          </a:xfrm>
          <a:prstGeom prst="rect">
            <a:avLst/>
          </a:prstGeom>
          <a:noFill/>
        </p:spPr>
        <p:txBody>
          <a:bodyPr wrap="square" rtlCol="0">
            <a:spAutoFit/>
          </a:bodyPr>
          <a:lstStyle/>
          <a:p>
            <a:pPr algn="ctr"/>
            <a:r>
              <a:rPr lang="en-GB" dirty="0"/>
              <a:t>Relaxed</a:t>
            </a:r>
          </a:p>
        </p:txBody>
      </p:sp>
      <p:sp>
        <p:nvSpPr>
          <p:cNvPr id="10" name="TextBox 9">
            <a:extLst>
              <a:ext uri="{FF2B5EF4-FFF2-40B4-BE49-F238E27FC236}">
                <a16:creationId xmlns:a16="http://schemas.microsoft.com/office/drawing/2014/main" id="{7D0B646E-0E60-44EE-837E-FF62171365AE}"/>
              </a:ext>
            </a:extLst>
          </p:cNvPr>
          <p:cNvSpPr txBox="1"/>
          <p:nvPr/>
        </p:nvSpPr>
        <p:spPr>
          <a:xfrm>
            <a:off x="609600" y="1501858"/>
            <a:ext cx="4618246" cy="369332"/>
          </a:xfrm>
          <a:prstGeom prst="rect">
            <a:avLst/>
          </a:prstGeom>
          <a:noFill/>
        </p:spPr>
        <p:txBody>
          <a:bodyPr wrap="square" rtlCol="0">
            <a:spAutoFit/>
          </a:bodyPr>
          <a:lstStyle/>
          <a:p>
            <a:pPr algn="ctr"/>
            <a:r>
              <a:rPr lang="en-GB" dirty="0"/>
              <a:t>Squeezed</a:t>
            </a:r>
          </a:p>
        </p:txBody>
      </p:sp>
    </p:spTree>
    <p:extLst>
      <p:ext uri="{BB962C8B-B14F-4D97-AF65-F5344CB8AC3E}">
        <p14:creationId xmlns:p14="http://schemas.microsoft.com/office/powerpoint/2010/main" val="15065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2CD8F-961E-9540-9B52-622F7C2992AD}"/>
              </a:ext>
            </a:extLst>
          </p:cNvPr>
          <p:cNvSpPr>
            <a:spLocks noGrp="1"/>
          </p:cNvSpPr>
          <p:nvPr>
            <p:ph type="title"/>
          </p:nvPr>
        </p:nvSpPr>
        <p:spPr>
          <a:xfrm>
            <a:off x="838200" y="246062"/>
            <a:ext cx="10515600" cy="1325563"/>
          </a:xfrm>
        </p:spPr>
        <p:txBody>
          <a:bodyPr/>
          <a:lstStyle/>
          <a:p>
            <a:r>
              <a:rPr lang="en-US" dirty="0">
                <a:latin typeface="CMU Sans Serif Medium" panose="02000603000000000000" pitchFamily="2" charset="0"/>
                <a:ea typeface="CMU Sans Serif Medium" panose="02000603000000000000" pitchFamily="2" charset="0"/>
                <a:cs typeface="CMU Sans Serif Medium" panose="02000603000000000000" pitchFamily="2" charset="0"/>
              </a:rPr>
              <a:t>Take-a-ways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96B47DF-6FE6-2842-8346-C573C059B288}"/>
                  </a:ext>
                </a:extLst>
              </p:cNvPr>
              <p:cNvSpPr>
                <a:spLocks noGrp="1"/>
              </p:cNvSpPr>
              <p:nvPr>
                <p:ph idx="1"/>
              </p:nvPr>
            </p:nvSpPr>
            <p:spPr>
              <a:xfrm>
                <a:off x="563880" y="1350645"/>
                <a:ext cx="10515600" cy="4564577"/>
              </a:xfrm>
            </p:spPr>
            <p:txBody>
              <a:bodyPr>
                <a:noAutofit/>
              </a:bodyPr>
              <a:lstStyle/>
              <a:p>
                <a:pPr marL="251474" indent="-342900">
                  <a:buFont typeface="+mj-lt"/>
                  <a:buAutoNum type="arabicPeriod"/>
                </a:pPr>
                <a:r>
                  <a:rPr lang="en-AU" sz="2800" dirty="0">
                    <a:latin typeface="Calibri" panose="020F0502020204030204" pitchFamily="34" charset="0"/>
                    <a:ea typeface="CMU Sans Serif Medium" panose="02000603000000000000" pitchFamily="2" charset="0"/>
                    <a:cs typeface="Calibri" panose="020F0502020204030204" pitchFamily="34" charset="0"/>
                  </a:rPr>
                  <a:t>The analytical estimate is reasonable for </a:t>
                </a:r>
                <a:r>
                  <a:rPr lang="en-AU" sz="2800" dirty="0" err="1">
                    <a:latin typeface="Calibri" panose="020F0502020204030204" pitchFamily="34" charset="0"/>
                    <a:ea typeface="CMU Sans Serif Medium" panose="02000603000000000000" pitchFamily="2" charset="0"/>
                    <a:cs typeface="Calibri" panose="020F0502020204030204" pitchFamily="34" charset="0"/>
                  </a:rPr>
                  <a:t>sextupole</a:t>
                </a:r>
                <a:r>
                  <a:rPr lang="en-AU" sz="2800" dirty="0">
                    <a:latin typeface="Calibri" panose="020F0502020204030204" pitchFamily="34" charset="0"/>
                    <a:ea typeface="CMU Sans Serif Medium" panose="02000603000000000000" pitchFamily="2" charset="0"/>
                    <a:cs typeface="Calibri" panose="020F0502020204030204" pitchFamily="34" charset="0"/>
                  </a:rPr>
                  <a:t> misalignment. However, simulations show a large range of emittance values.</a:t>
                </a:r>
              </a:p>
              <a:p>
                <a:pPr marL="251474" indent="-342900">
                  <a:buFont typeface="+mj-lt"/>
                  <a:buAutoNum type="arabicPeriod"/>
                </a:pPr>
                <a:r>
                  <a:rPr lang="en-AU" sz="2800" dirty="0">
                    <a:latin typeface="Calibri" panose="020F0502020204030204" pitchFamily="34" charset="0"/>
                    <a:ea typeface="CMU Sans Serif Medium" panose="02000603000000000000" pitchFamily="2" charset="0"/>
                    <a:cs typeface="Calibri" panose="020F0502020204030204" pitchFamily="34" charset="0"/>
                  </a:rPr>
                  <a:t>The analytical estimate for to quadrupole roll errors is not adequate for fully-squeezed optics. Most likely due to the large </a:t>
                </a:r>
                <a14:m>
                  <m:oMath xmlns:m="http://schemas.openxmlformats.org/officeDocument/2006/math">
                    <m:r>
                      <a:rPr lang="en-GB" sz="2800" b="0" i="1" smtClean="0">
                        <a:latin typeface="Cambria Math" panose="02040503050406030204" pitchFamily="18" charset="0"/>
                        <a:ea typeface="CMU Sans Serif Medium" panose="02000603000000000000" pitchFamily="2" charset="0"/>
                        <a:cs typeface="Calibri" panose="020F0502020204030204" pitchFamily="34" charset="0"/>
                      </a:rPr>
                      <m:t>𝛽</m:t>
                    </m:r>
                  </m:oMath>
                </a14:m>
                <a:r>
                  <a:rPr lang="en-AU" sz="2800" dirty="0">
                    <a:latin typeface="Calibri" panose="020F0502020204030204" pitchFamily="34" charset="0"/>
                    <a:ea typeface="CMU Sans Serif Medium" panose="02000603000000000000" pitchFamily="2" charset="0"/>
                    <a:cs typeface="Calibri" panose="020F0502020204030204" pitchFamily="34" charset="0"/>
                  </a:rPr>
                  <a:t> and dispersion in IR. </a:t>
                </a:r>
              </a:p>
              <a:p>
                <a:pPr marL="800100" lvl="1" indent="-342900">
                  <a:buFont typeface="+mj-lt"/>
                  <a:buAutoNum type="arabicPeriod"/>
                </a:pPr>
                <a:r>
                  <a:rPr lang="en-AU" sz="2000" dirty="0">
                    <a:latin typeface="Calibri" panose="020F0502020204030204" pitchFamily="34" charset="0"/>
                    <a:ea typeface="CMU Sans Serif Medium" panose="02000603000000000000" pitchFamily="2" charset="0"/>
                    <a:cs typeface="Calibri" panose="020F0502020204030204" pitchFamily="34" charset="0"/>
                  </a:rPr>
                  <a:t>Only arc quadrupoles: Simulations show quadratic trend as expected from analytical expression but at much larger amplitude</a:t>
                </a:r>
              </a:p>
              <a:p>
                <a:pPr marL="800100" lvl="1" indent="-342900">
                  <a:buFont typeface="+mj-lt"/>
                  <a:buAutoNum type="arabicPeriod"/>
                </a:pPr>
                <a:r>
                  <a:rPr lang="en-AU" sz="2000" dirty="0">
                    <a:latin typeface="Calibri" panose="020F0502020204030204" pitchFamily="34" charset="0"/>
                    <a:ea typeface="CMU Sans Serif Medium" panose="02000603000000000000" pitchFamily="2" charset="0"/>
                    <a:cs typeface="Calibri" panose="020F0502020204030204" pitchFamily="34" charset="0"/>
                  </a:rPr>
                  <a:t>All quadrupoles (arcs and IR): The errors in the IR quadrupoles dominate the behaviour in simulations making it very unpredictable/irregular</a:t>
                </a:r>
              </a:p>
              <a:p>
                <a:pPr marL="800100" lvl="1" indent="-342900">
                  <a:buFont typeface="+mj-lt"/>
                  <a:buAutoNum type="arabicPeriod"/>
                </a:pPr>
                <a:r>
                  <a:rPr lang="en-AU" sz="2000" dirty="0">
                    <a:latin typeface="Calibri" panose="020F0502020204030204" pitchFamily="34" charset="0"/>
                    <a:ea typeface="CMU Sans Serif Medium" panose="02000603000000000000" pitchFamily="2" charset="0"/>
                    <a:cs typeface="Calibri" panose="020F0502020204030204" pitchFamily="34" charset="0"/>
                  </a:rPr>
                  <a:t>Relaxed optics: The analytical expression follows the simulated data trend more closely, however under-estimates the mean emittance.</a:t>
                </a:r>
              </a:p>
            </p:txBody>
          </p:sp>
        </mc:Choice>
        <mc:Fallback>
          <p:sp>
            <p:nvSpPr>
              <p:cNvPr id="3" name="Content Placeholder 2">
                <a:extLst>
                  <a:ext uri="{FF2B5EF4-FFF2-40B4-BE49-F238E27FC236}">
                    <a16:creationId xmlns:a16="http://schemas.microsoft.com/office/drawing/2014/main" id="{A96B47DF-6FE6-2842-8346-C573C059B288}"/>
                  </a:ext>
                </a:extLst>
              </p:cNvPr>
              <p:cNvSpPr>
                <a:spLocks noGrp="1" noRot="1" noChangeAspect="1" noMove="1" noResize="1" noEditPoints="1" noAdjustHandles="1" noChangeArrowheads="1" noChangeShapeType="1" noTextEdit="1"/>
              </p:cNvSpPr>
              <p:nvPr>
                <p:ph idx="1"/>
              </p:nvPr>
            </p:nvSpPr>
            <p:spPr>
              <a:xfrm>
                <a:off x="563880" y="1350645"/>
                <a:ext cx="10515600" cy="4564577"/>
              </a:xfrm>
              <a:blipFill>
                <a:blip r:embed="rId3"/>
                <a:stretch>
                  <a:fillRect l="-870" t="-1337"/>
                </a:stretch>
              </a:blipFill>
            </p:spPr>
            <p:txBody>
              <a:bodyPr/>
              <a:lstStyle/>
              <a:p>
                <a:r>
                  <a:rPr lang="en-GB">
                    <a:noFill/>
                  </a:rPr>
                  <a:t> </a:t>
                </a:r>
              </a:p>
            </p:txBody>
          </p:sp>
        </mc:Fallback>
      </mc:AlternateContent>
    </p:spTree>
    <p:extLst>
      <p:ext uri="{BB962C8B-B14F-4D97-AF65-F5344CB8AC3E}">
        <p14:creationId xmlns:p14="http://schemas.microsoft.com/office/powerpoint/2010/main" val="3890221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49C5B-AC8F-40BF-B24D-BDA880FEB65E}"/>
              </a:ext>
            </a:extLst>
          </p:cNvPr>
          <p:cNvSpPr>
            <a:spLocks noGrp="1"/>
          </p:cNvSpPr>
          <p:nvPr>
            <p:ph type="title"/>
          </p:nvPr>
        </p:nvSpPr>
        <p:spPr/>
        <p:txBody>
          <a:bodyPr>
            <a:normAutofit fontScale="90000"/>
          </a:bodyPr>
          <a:lstStyle/>
          <a:p>
            <a:r>
              <a:rPr lang="en-GB" dirty="0"/>
              <a:t>Open Questions</a:t>
            </a:r>
          </a:p>
        </p:txBody>
      </p:sp>
      <p:sp>
        <p:nvSpPr>
          <p:cNvPr id="3" name="Content Placeholder 2">
            <a:extLst>
              <a:ext uri="{FF2B5EF4-FFF2-40B4-BE49-F238E27FC236}">
                <a16:creationId xmlns:a16="http://schemas.microsoft.com/office/drawing/2014/main" id="{BEC3E62C-F125-40C8-AF81-239C59BC8FDE}"/>
              </a:ext>
            </a:extLst>
          </p:cNvPr>
          <p:cNvSpPr>
            <a:spLocks noGrp="1"/>
          </p:cNvSpPr>
          <p:nvPr>
            <p:ph idx="1"/>
          </p:nvPr>
        </p:nvSpPr>
        <p:spPr/>
        <p:txBody>
          <a:bodyPr>
            <a:normAutofit fontScale="62500" lnSpcReduction="20000"/>
          </a:bodyPr>
          <a:lstStyle/>
          <a:p>
            <a:r>
              <a:rPr lang="en-GB" dirty="0"/>
              <a:t>What causes the difference between the behaviour for quadrupoles and </a:t>
            </a:r>
            <a:r>
              <a:rPr lang="en-GB" dirty="0" err="1"/>
              <a:t>sextupoles</a:t>
            </a:r>
            <a:r>
              <a:rPr lang="en-GB" dirty="0"/>
              <a:t>?</a:t>
            </a:r>
          </a:p>
          <a:p>
            <a:pPr lvl="1"/>
            <a:r>
              <a:rPr lang="en-GB" dirty="0"/>
              <a:t>At what amplitude do quadrupole roll errors start behaving irregular?</a:t>
            </a:r>
          </a:p>
          <a:p>
            <a:pPr lvl="1"/>
            <a:r>
              <a:rPr lang="en-GB" dirty="0"/>
              <a:t>Dispersion vs. coupling contribution in both cases?</a:t>
            </a:r>
          </a:p>
          <a:p>
            <a:pPr lvl="1"/>
            <a:r>
              <a:rPr lang="en-GB" dirty="0"/>
              <a:t>Could phase advance to elements have an impact?</a:t>
            </a:r>
          </a:p>
          <a:p>
            <a:r>
              <a:rPr lang="en-GB" dirty="0"/>
              <a:t>How to quantify vertical quadrupole alignment effects:</a:t>
            </a:r>
          </a:p>
          <a:p>
            <a:pPr lvl="1"/>
            <a:r>
              <a:rPr lang="en-AU" dirty="0">
                <a:latin typeface="Calibri" panose="020F0502020204030204" pitchFamily="34" charset="0"/>
                <a:cs typeface="Calibri" panose="020F0502020204030204" pitchFamily="34" charset="0"/>
              </a:rPr>
              <a:t>Known to have a big impact from simulations but for similar misalignments as in this study, it requires correction as MADX cannot find stable orbit for EMIT for most seeds</a:t>
            </a:r>
          </a:p>
          <a:p>
            <a:pPr lvl="1"/>
            <a:r>
              <a:rPr lang="en-AU" dirty="0">
                <a:latin typeface="Calibri" panose="020F0502020204030204" pitchFamily="34" charset="0"/>
                <a:cs typeface="Calibri" panose="020F0502020204030204" pitchFamily="34" charset="0"/>
              </a:rPr>
              <a:t>There is no first order analytical formula (directly affects closed orbit which then affects emittance)</a:t>
            </a:r>
          </a:p>
          <a:p>
            <a:r>
              <a:rPr lang="en-AU" dirty="0">
                <a:latin typeface="Calibri" panose="020F0502020204030204" pitchFamily="34" charset="0"/>
                <a:cs typeface="Calibri" panose="020F0502020204030204" pitchFamily="34" charset="0"/>
              </a:rPr>
              <a:t>How can information from these studies best be used to help choose alignment strategies?</a:t>
            </a:r>
            <a:endParaRPr lang="en-GB" dirty="0"/>
          </a:p>
        </p:txBody>
      </p:sp>
    </p:spTree>
    <p:extLst>
      <p:ext uri="{BB962C8B-B14F-4D97-AF65-F5344CB8AC3E}">
        <p14:creationId xmlns:p14="http://schemas.microsoft.com/office/powerpoint/2010/main" val="3413255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8EA1C-B9A4-5C49-A7D9-D725F9A3D6EB}"/>
              </a:ext>
            </a:extLst>
          </p:cNvPr>
          <p:cNvSpPr>
            <a:spLocks noGrp="1"/>
          </p:cNvSpPr>
          <p:nvPr>
            <p:ph type="title"/>
          </p:nvPr>
        </p:nvSpPr>
        <p:spPr>
          <a:xfrm>
            <a:off x="609600" y="2488557"/>
            <a:ext cx="10969139" cy="940443"/>
          </a:xfrm>
        </p:spPr>
        <p:txBody>
          <a:bodyPr>
            <a:normAutofit fontScale="90000"/>
          </a:bodyPr>
          <a:lstStyle/>
          <a:p>
            <a:r>
              <a:rPr lang="en-US" dirty="0"/>
              <a:t>Backup slides</a:t>
            </a:r>
          </a:p>
        </p:txBody>
      </p:sp>
    </p:spTree>
    <p:extLst>
      <p:ext uri="{BB962C8B-B14F-4D97-AF65-F5344CB8AC3E}">
        <p14:creationId xmlns:p14="http://schemas.microsoft.com/office/powerpoint/2010/main" val="1115596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8A45AC-0AB4-3745-A869-D512C01EE421}"/>
              </a:ext>
            </a:extLst>
          </p:cNvPr>
          <p:cNvPicPr>
            <a:picLocks noChangeAspect="1"/>
          </p:cNvPicPr>
          <p:nvPr/>
        </p:nvPicPr>
        <p:blipFill>
          <a:blip r:embed="rId2"/>
          <a:stretch>
            <a:fillRect/>
          </a:stretch>
        </p:blipFill>
        <p:spPr>
          <a:xfrm>
            <a:off x="1006704" y="1778795"/>
            <a:ext cx="4678761" cy="3300412"/>
          </a:xfrm>
          <a:prstGeom prst="rect">
            <a:avLst/>
          </a:prstGeom>
        </p:spPr>
      </p:pic>
      <p:sp>
        <p:nvSpPr>
          <p:cNvPr id="6" name="Title 1">
            <a:extLst>
              <a:ext uri="{FF2B5EF4-FFF2-40B4-BE49-F238E27FC236}">
                <a16:creationId xmlns:a16="http://schemas.microsoft.com/office/drawing/2014/main" id="{562177C8-69BF-DC44-BB47-4999FB238CB8}"/>
              </a:ext>
            </a:extLst>
          </p:cNvPr>
          <p:cNvSpPr>
            <a:spLocks noGrp="1"/>
          </p:cNvSpPr>
          <p:nvPr>
            <p:ph type="title"/>
          </p:nvPr>
        </p:nvSpPr>
        <p:spPr>
          <a:xfrm>
            <a:off x="609600" y="233493"/>
            <a:ext cx="10969139" cy="940443"/>
          </a:xfrm>
        </p:spPr>
        <p:txBody>
          <a:bodyPr>
            <a:noAutofit/>
          </a:bodyPr>
          <a:lstStyle/>
          <a:p>
            <a:r>
              <a:rPr lang="en-US" sz="4800" dirty="0"/>
              <a:t>Vertical Misalignment of IR Quads</a:t>
            </a:r>
          </a:p>
        </p:txBody>
      </p:sp>
      <p:pic>
        <p:nvPicPr>
          <p:cNvPr id="7" name="Picture 6">
            <a:extLst>
              <a:ext uri="{FF2B5EF4-FFF2-40B4-BE49-F238E27FC236}">
                <a16:creationId xmlns:a16="http://schemas.microsoft.com/office/drawing/2014/main" id="{882BB6D0-EB99-FE46-82C6-E235DFD0DEBF}"/>
              </a:ext>
            </a:extLst>
          </p:cNvPr>
          <p:cNvPicPr>
            <a:picLocks noChangeAspect="1"/>
          </p:cNvPicPr>
          <p:nvPr/>
        </p:nvPicPr>
        <p:blipFill>
          <a:blip r:embed="rId3"/>
          <a:stretch>
            <a:fillRect/>
          </a:stretch>
        </p:blipFill>
        <p:spPr>
          <a:xfrm>
            <a:off x="6181496" y="1714500"/>
            <a:ext cx="5003800" cy="3429000"/>
          </a:xfrm>
          <a:prstGeom prst="rect">
            <a:avLst/>
          </a:prstGeom>
        </p:spPr>
      </p:pic>
    </p:spTree>
    <p:extLst>
      <p:ext uri="{BB962C8B-B14F-4D97-AF65-F5344CB8AC3E}">
        <p14:creationId xmlns:p14="http://schemas.microsoft.com/office/powerpoint/2010/main" val="921062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62D4E0D-9272-1C4C-AA03-DA2A89C34183}"/>
              </a:ext>
            </a:extLst>
          </p:cNvPr>
          <p:cNvPicPr>
            <a:picLocks noChangeAspect="1"/>
          </p:cNvPicPr>
          <p:nvPr/>
        </p:nvPicPr>
        <p:blipFill>
          <a:blip r:embed="rId2"/>
          <a:stretch>
            <a:fillRect/>
          </a:stretch>
        </p:blipFill>
        <p:spPr>
          <a:xfrm>
            <a:off x="609600" y="1746537"/>
            <a:ext cx="5130800" cy="3429000"/>
          </a:xfrm>
          <a:prstGeom prst="rect">
            <a:avLst/>
          </a:prstGeom>
        </p:spPr>
      </p:pic>
      <p:pic>
        <p:nvPicPr>
          <p:cNvPr id="5" name="Picture 4">
            <a:extLst>
              <a:ext uri="{FF2B5EF4-FFF2-40B4-BE49-F238E27FC236}">
                <a16:creationId xmlns:a16="http://schemas.microsoft.com/office/drawing/2014/main" id="{F75E09C1-C872-2D45-9E87-DFCF14330225}"/>
              </a:ext>
            </a:extLst>
          </p:cNvPr>
          <p:cNvPicPr>
            <a:picLocks noChangeAspect="1"/>
          </p:cNvPicPr>
          <p:nvPr/>
        </p:nvPicPr>
        <p:blipFill>
          <a:blip r:embed="rId3"/>
          <a:stretch>
            <a:fillRect/>
          </a:stretch>
        </p:blipFill>
        <p:spPr>
          <a:xfrm>
            <a:off x="6094169" y="1746537"/>
            <a:ext cx="5003800" cy="3429000"/>
          </a:xfrm>
          <a:prstGeom prst="rect">
            <a:avLst/>
          </a:prstGeom>
        </p:spPr>
      </p:pic>
      <p:sp>
        <p:nvSpPr>
          <p:cNvPr id="6" name="Title 1">
            <a:extLst>
              <a:ext uri="{FF2B5EF4-FFF2-40B4-BE49-F238E27FC236}">
                <a16:creationId xmlns:a16="http://schemas.microsoft.com/office/drawing/2014/main" id="{192001AA-834E-7D40-96BA-689E2FE83D9A}"/>
              </a:ext>
            </a:extLst>
          </p:cNvPr>
          <p:cNvSpPr>
            <a:spLocks noGrp="1"/>
          </p:cNvSpPr>
          <p:nvPr>
            <p:ph type="title"/>
          </p:nvPr>
        </p:nvSpPr>
        <p:spPr>
          <a:xfrm>
            <a:off x="609600" y="233493"/>
            <a:ext cx="10969139" cy="940443"/>
          </a:xfrm>
        </p:spPr>
        <p:txBody>
          <a:bodyPr>
            <a:noAutofit/>
          </a:bodyPr>
          <a:lstStyle/>
          <a:p>
            <a:r>
              <a:rPr lang="en-US" sz="4800" dirty="0"/>
              <a:t>Vertical Misalignment of arc Quads</a:t>
            </a:r>
          </a:p>
        </p:txBody>
      </p:sp>
    </p:spTree>
    <p:extLst>
      <p:ext uri="{BB962C8B-B14F-4D97-AF65-F5344CB8AC3E}">
        <p14:creationId xmlns:p14="http://schemas.microsoft.com/office/powerpoint/2010/main" val="2671986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6EF368E-D4AA-4E85-84FF-8B4D05D10438}"/>
              </a:ext>
            </a:extLst>
          </p:cNvPr>
          <p:cNvSpPr>
            <a:spLocks noGrp="1"/>
          </p:cNvSpPr>
          <p:nvPr>
            <p:ph type="title"/>
          </p:nvPr>
        </p:nvSpPr>
        <p:spPr/>
        <p:txBody>
          <a:bodyPr>
            <a:normAutofit fontScale="90000"/>
          </a:bodyPr>
          <a:lstStyle/>
          <a:p>
            <a:r>
              <a:rPr lang="en-GB" dirty="0"/>
              <a:t>Goals	</a:t>
            </a:r>
          </a:p>
        </p:txBody>
      </p:sp>
      <p:sp>
        <p:nvSpPr>
          <p:cNvPr id="5" name="Content Placeholder 4">
            <a:extLst>
              <a:ext uri="{FF2B5EF4-FFF2-40B4-BE49-F238E27FC236}">
                <a16:creationId xmlns:a16="http://schemas.microsoft.com/office/drawing/2014/main" id="{28C6C15F-2C9F-4A2D-8587-A5357E080C4D}"/>
              </a:ext>
            </a:extLst>
          </p:cNvPr>
          <p:cNvSpPr>
            <a:spLocks noGrp="1"/>
          </p:cNvSpPr>
          <p:nvPr>
            <p:ph idx="1"/>
          </p:nvPr>
        </p:nvSpPr>
        <p:spPr/>
        <p:txBody>
          <a:bodyPr>
            <a:normAutofit fontScale="62500" lnSpcReduction="20000"/>
          </a:bodyPr>
          <a:lstStyle/>
          <a:p>
            <a:r>
              <a:rPr lang="en-GB" dirty="0"/>
              <a:t>This presentation:</a:t>
            </a:r>
          </a:p>
          <a:p>
            <a:pPr lvl="1"/>
            <a:r>
              <a:rPr lang="en-GB" dirty="0"/>
              <a:t>Evaluate the effect alignment errors have on the vertical emittance, specifically:</a:t>
            </a:r>
          </a:p>
          <a:p>
            <a:pPr lvl="2"/>
            <a:r>
              <a:rPr lang="en-GB" dirty="0"/>
              <a:t>Roll errors of quadrupoles</a:t>
            </a:r>
          </a:p>
          <a:p>
            <a:pPr lvl="2"/>
            <a:r>
              <a:rPr lang="en-GB" dirty="0"/>
              <a:t>Vertical misalignments of </a:t>
            </a:r>
            <a:r>
              <a:rPr lang="en-GB" dirty="0" err="1"/>
              <a:t>sextupoles</a:t>
            </a:r>
            <a:endParaRPr lang="en-GB" dirty="0"/>
          </a:p>
          <a:p>
            <a:pPr lvl="1"/>
            <a:r>
              <a:rPr lang="en-GB" dirty="0"/>
              <a:t>Compare emittance evaluated from:</a:t>
            </a:r>
          </a:p>
          <a:p>
            <a:pPr lvl="2"/>
            <a:r>
              <a:rPr lang="en-GB" dirty="0"/>
              <a:t>Simulations</a:t>
            </a:r>
          </a:p>
          <a:p>
            <a:pPr lvl="2"/>
            <a:r>
              <a:rPr lang="en-GB" dirty="0"/>
              <a:t>Analytical expression</a:t>
            </a:r>
          </a:p>
          <a:p>
            <a:r>
              <a:rPr lang="en-GB" dirty="0"/>
              <a:t>Possible long term:</a:t>
            </a:r>
          </a:p>
          <a:p>
            <a:pPr lvl="1"/>
            <a:r>
              <a:rPr lang="en-GB" dirty="0"/>
              <a:t>Understand scope and limitations of analytical estimates</a:t>
            </a:r>
          </a:p>
          <a:p>
            <a:pPr lvl="1"/>
            <a:r>
              <a:rPr lang="en-GB" dirty="0"/>
              <a:t>Quantify the impact misalignments of specific elements have on emittance</a:t>
            </a:r>
          </a:p>
          <a:p>
            <a:pPr lvl="1"/>
            <a:r>
              <a:rPr lang="en-GB" dirty="0"/>
              <a:t>Expand scope of analytical estimates</a:t>
            </a:r>
          </a:p>
          <a:p>
            <a:pPr lvl="1"/>
            <a:endParaRPr lang="en-GB" dirty="0"/>
          </a:p>
        </p:txBody>
      </p:sp>
    </p:spTree>
    <p:extLst>
      <p:ext uri="{BB962C8B-B14F-4D97-AF65-F5344CB8AC3E}">
        <p14:creationId xmlns:p14="http://schemas.microsoft.com/office/powerpoint/2010/main" val="848693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CED2DA-9B99-40F6-8BD4-88008F906774}"/>
              </a:ext>
            </a:extLst>
          </p:cNvPr>
          <p:cNvSpPr>
            <a:spLocks noGrp="1"/>
          </p:cNvSpPr>
          <p:nvPr>
            <p:ph type="title"/>
          </p:nvPr>
        </p:nvSpPr>
        <p:spPr/>
        <p:txBody>
          <a:bodyPr/>
          <a:lstStyle/>
          <a:p>
            <a:r>
              <a:rPr lang="en-GB" dirty="0"/>
              <a:t>Comparison Studies</a:t>
            </a:r>
          </a:p>
        </p:txBody>
      </p:sp>
      <p:sp>
        <p:nvSpPr>
          <p:cNvPr id="5" name="Content Placeholder 4">
            <a:extLst>
              <a:ext uri="{FF2B5EF4-FFF2-40B4-BE49-F238E27FC236}">
                <a16:creationId xmlns:a16="http://schemas.microsoft.com/office/drawing/2014/main" id="{51960C14-BB94-4E86-82D4-2DA9BC335A5B}"/>
              </a:ext>
            </a:extLst>
          </p:cNvPr>
          <p:cNvSpPr>
            <a:spLocks noGrp="1"/>
          </p:cNvSpPr>
          <p:nvPr>
            <p:ph sz="half" idx="1"/>
          </p:nvPr>
        </p:nvSpPr>
        <p:spPr/>
        <p:txBody>
          <a:bodyPr>
            <a:normAutofit fontScale="92500" lnSpcReduction="10000"/>
          </a:bodyPr>
          <a:lstStyle/>
          <a:p>
            <a:pPr marL="48767" indent="0">
              <a:buNone/>
            </a:pPr>
            <a:r>
              <a:rPr lang="en-GB" b="1" dirty="0"/>
              <a:t>MADX Simulations</a:t>
            </a:r>
          </a:p>
          <a:p>
            <a:pPr marL="48767" indent="0">
              <a:buNone/>
            </a:pPr>
            <a:r>
              <a:rPr lang="en-GB" i="1" dirty="0"/>
              <a:t>Tessa Charles</a:t>
            </a:r>
          </a:p>
          <a:p>
            <a:r>
              <a:rPr lang="en-GB" dirty="0"/>
              <a:t>Calculated using EMIT module</a:t>
            </a:r>
          </a:p>
          <a:p>
            <a:r>
              <a:rPr lang="en-GB" dirty="0"/>
              <a:t>Evaluated for 100 seeds</a:t>
            </a:r>
          </a:p>
          <a:p>
            <a:r>
              <a:rPr lang="en-GB" dirty="0"/>
              <a:t>Compute average and standard deviation</a:t>
            </a:r>
          </a:p>
        </p:txBody>
      </p:sp>
      <p:sp>
        <p:nvSpPr>
          <p:cNvPr id="6" name="Content Placeholder 5">
            <a:extLst>
              <a:ext uri="{FF2B5EF4-FFF2-40B4-BE49-F238E27FC236}">
                <a16:creationId xmlns:a16="http://schemas.microsoft.com/office/drawing/2014/main" id="{1C0A6FE9-2C27-44F5-BE5E-7383DA22F33F}"/>
              </a:ext>
            </a:extLst>
          </p:cNvPr>
          <p:cNvSpPr>
            <a:spLocks noGrp="1"/>
          </p:cNvSpPr>
          <p:nvPr>
            <p:ph sz="half" idx="2"/>
          </p:nvPr>
        </p:nvSpPr>
        <p:spPr>
          <a:xfrm>
            <a:off x="5689600" y="1600201"/>
            <a:ext cx="4980502" cy="3753769"/>
          </a:xfrm>
        </p:spPr>
        <p:txBody>
          <a:bodyPr>
            <a:normAutofit fontScale="92500" lnSpcReduction="10000"/>
          </a:bodyPr>
          <a:lstStyle/>
          <a:p>
            <a:pPr marL="48767" indent="0">
              <a:buNone/>
            </a:pPr>
            <a:r>
              <a:rPr lang="en-GB" b="1" dirty="0"/>
              <a:t>Analytical Expression</a:t>
            </a:r>
          </a:p>
          <a:p>
            <a:pPr marL="48767" indent="0">
              <a:buNone/>
            </a:pPr>
            <a:r>
              <a:rPr lang="en-GB" i="1" dirty="0"/>
              <a:t>Leon van Riesen-Haupt</a:t>
            </a:r>
          </a:p>
          <a:p>
            <a:r>
              <a:rPr lang="en-GB" dirty="0"/>
              <a:t>Expression given in [1]</a:t>
            </a:r>
          </a:p>
          <a:p>
            <a:r>
              <a:rPr lang="en-GB" dirty="0"/>
              <a:t>Computed in python from Twiss</a:t>
            </a:r>
          </a:p>
        </p:txBody>
      </p:sp>
      <p:sp>
        <p:nvSpPr>
          <p:cNvPr id="7" name="TextBox 6">
            <a:extLst>
              <a:ext uri="{FF2B5EF4-FFF2-40B4-BE49-F238E27FC236}">
                <a16:creationId xmlns:a16="http://schemas.microsoft.com/office/drawing/2014/main" id="{A10F8EF4-900F-461B-8F58-C4D9E62016FA}"/>
              </a:ext>
            </a:extLst>
          </p:cNvPr>
          <p:cNvSpPr txBox="1"/>
          <p:nvPr/>
        </p:nvSpPr>
        <p:spPr>
          <a:xfrm>
            <a:off x="5839548" y="5353970"/>
            <a:ext cx="5694504" cy="369332"/>
          </a:xfrm>
          <a:prstGeom prst="rect">
            <a:avLst/>
          </a:prstGeom>
          <a:noFill/>
        </p:spPr>
        <p:txBody>
          <a:bodyPr wrap="square" rtlCol="0">
            <a:spAutoFit/>
          </a:bodyPr>
          <a:lstStyle/>
          <a:p>
            <a:r>
              <a:rPr lang="en-GB" dirty="0">
                <a:hlinkClick r:id="rId2"/>
              </a:rPr>
              <a:t>[1] K. </a:t>
            </a:r>
            <a:r>
              <a:rPr lang="en-GB" dirty="0" err="1">
                <a:hlinkClick r:id="rId2"/>
              </a:rPr>
              <a:t>Panagiotidis</a:t>
            </a:r>
            <a:r>
              <a:rPr lang="en-GB" dirty="0">
                <a:hlinkClick r:id="rId2"/>
              </a:rPr>
              <a:t>, A. Wolski – THPMN075, PAC07</a:t>
            </a:r>
            <a:endParaRPr lang="en-GB" dirty="0"/>
          </a:p>
        </p:txBody>
      </p:sp>
    </p:spTree>
    <p:extLst>
      <p:ext uri="{BB962C8B-B14F-4D97-AF65-F5344CB8AC3E}">
        <p14:creationId xmlns:p14="http://schemas.microsoft.com/office/powerpoint/2010/main" val="3199366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3D599A-E558-4A06-9553-F7F5A4B7292F}"/>
              </a:ext>
            </a:extLst>
          </p:cNvPr>
          <p:cNvSpPr>
            <a:spLocks noGrp="1"/>
          </p:cNvSpPr>
          <p:nvPr>
            <p:ph type="title"/>
          </p:nvPr>
        </p:nvSpPr>
        <p:spPr/>
        <p:txBody>
          <a:bodyPr>
            <a:normAutofit fontScale="90000"/>
          </a:bodyPr>
          <a:lstStyle/>
          <a:p>
            <a:r>
              <a:rPr lang="en-GB" dirty="0"/>
              <a:t>Lattice</a:t>
            </a:r>
          </a:p>
        </p:txBody>
      </p:sp>
      <p:sp>
        <p:nvSpPr>
          <p:cNvPr id="6" name="Content Placeholder 5">
            <a:extLst>
              <a:ext uri="{FF2B5EF4-FFF2-40B4-BE49-F238E27FC236}">
                <a16:creationId xmlns:a16="http://schemas.microsoft.com/office/drawing/2014/main" id="{A799D1A6-FC56-4C7D-888C-EC6B255B485C}"/>
              </a:ext>
            </a:extLst>
          </p:cNvPr>
          <p:cNvSpPr>
            <a:spLocks noGrp="1"/>
          </p:cNvSpPr>
          <p:nvPr>
            <p:ph idx="1"/>
          </p:nvPr>
        </p:nvSpPr>
        <p:spPr/>
        <p:txBody>
          <a:bodyPr/>
          <a:lstStyle/>
          <a:p>
            <a:r>
              <a:rPr lang="en-GB" dirty="0"/>
              <a:t>Four IP</a:t>
            </a:r>
          </a:p>
          <a:p>
            <a:r>
              <a:rPr lang="en-GB" dirty="0"/>
              <a:t>ttbar lattice</a:t>
            </a:r>
          </a:p>
          <a:p>
            <a:r>
              <a:rPr lang="en-GB" dirty="0"/>
              <a:t>FCCee_t_301_nosol_53a.seq</a:t>
            </a:r>
          </a:p>
          <a:p>
            <a:r>
              <a:rPr lang="en-GB" dirty="0"/>
              <a:t>Applied errors to arcs and IRs separately</a:t>
            </a:r>
          </a:p>
          <a:p>
            <a:endParaRPr lang="en-GB" dirty="0"/>
          </a:p>
        </p:txBody>
      </p:sp>
    </p:spTree>
    <p:extLst>
      <p:ext uri="{BB962C8B-B14F-4D97-AF65-F5344CB8AC3E}">
        <p14:creationId xmlns:p14="http://schemas.microsoft.com/office/powerpoint/2010/main" val="3684458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E90E8-160A-1E4F-B915-BCA8B80A487E}"/>
              </a:ext>
            </a:extLst>
          </p:cNvPr>
          <p:cNvSpPr>
            <a:spLocks noGrp="1"/>
          </p:cNvSpPr>
          <p:nvPr>
            <p:ph type="title"/>
          </p:nvPr>
        </p:nvSpPr>
        <p:spPr/>
        <p:txBody>
          <a:bodyPr>
            <a:noAutofit/>
          </a:bodyPr>
          <a:lstStyle/>
          <a:p>
            <a:r>
              <a:rPr lang="en-US" sz="4800" dirty="0"/>
              <a:t>Analytical Formula for </a:t>
            </a:r>
            <a:r>
              <a:rPr lang="en-US" sz="4800" dirty="0" err="1"/>
              <a:t>Sextupoles</a:t>
            </a:r>
            <a:endParaRPr lang="en-US" sz="4800"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5A92FDDD-A114-4240-A17A-602F1ACA4C96}"/>
                  </a:ext>
                </a:extLst>
              </p:cNvPr>
              <p:cNvSpPr txBox="1"/>
              <p:nvPr/>
            </p:nvSpPr>
            <p:spPr>
              <a:xfrm>
                <a:off x="622955" y="1994985"/>
                <a:ext cx="4924233" cy="28680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𝜖</m:t>
                              </m:r>
                            </m:e>
                            <m:sub>
                              <m:r>
                                <a:rPr lang="en-GB" b="0" i="1" smtClean="0">
                                  <a:latin typeface="Cambria Math" panose="02040503050406030204" pitchFamily="18" charset="0"/>
                                </a:rPr>
                                <m:t>𝑦</m:t>
                              </m:r>
                            </m:sub>
                          </m:sSub>
                        </m:num>
                        <m:den>
                          <m:r>
                            <a:rPr lang="en-GB" b="0" i="1" smtClean="0">
                              <a:latin typeface="Cambria Math" panose="02040503050406030204" pitchFamily="18" charset="0"/>
                            </a:rPr>
                            <m:t>&lt;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𝑦</m:t>
                              </m:r>
                            </m:e>
                            <m:sub>
                              <m:r>
                                <a:rPr lang="en-GB" b="0" i="1" smtClean="0">
                                  <a:latin typeface="Cambria Math" panose="02040503050406030204" pitchFamily="18" charset="0"/>
                                </a:rPr>
                                <m:t>𝑠𝑒𝑥𝑡</m:t>
                              </m:r>
                            </m:sub>
                            <m:sup>
                              <m:r>
                                <a:rPr lang="en-GB" b="0" i="1" smtClean="0">
                                  <a:latin typeface="Cambria Math" panose="02040503050406030204" pitchFamily="18" charset="0"/>
                                </a:rPr>
                                <m:t>2</m:t>
                              </m:r>
                            </m:sup>
                          </m:sSubSup>
                          <m:r>
                            <a:rPr lang="en-GB" b="0" i="1" smtClean="0">
                              <a:latin typeface="Cambria Math" panose="02040503050406030204" pitchFamily="18" charset="0"/>
                            </a:rPr>
                            <m:t>&gt;</m:t>
                          </m:r>
                        </m:den>
                      </m:f>
                      <m:r>
                        <a:rPr lang="en-GB" b="0" i="1" smtClean="0">
                          <a:latin typeface="Cambria Math" panose="02040503050406030204" pitchFamily="18" charset="0"/>
                          <a:ea typeface="Cambria Math" panose="02040503050406030204" pitchFamily="18" charset="0"/>
                        </a:rPr>
                        <m:t>≈</m:t>
                      </m:r>
                    </m:oMath>
                  </m:oMathPara>
                </a14:m>
                <a:endParaRPr lang="en-GB" b="0" i="1" dirty="0">
                  <a:latin typeface="Cambria Math" panose="02040503050406030204" pitchFamily="18" charset="0"/>
                  <a:ea typeface="Cambria Math" panose="02040503050406030204" pitchFamily="18" charset="0"/>
                </a:endParaRPr>
              </a:p>
              <a:p>
                <a:pPr/>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𝑥</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𝜖</m:t>
                              </m:r>
                            </m:e>
                            <m:sub>
                              <m:r>
                                <a:rPr lang="en-GB" b="0" i="1" smtClean="0">
                                  <a:latin typeface="Cambria Math" panose="02040503050406030204" pitchFamily="18" charset="0"/>
                                  <a:ea typeface="Cambria Math" panose="02040503050406030204" pitchFamily="18" charset="0"/>
                                </a:rPr>
                                <m:t>𝑥</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𝑦</m:t>
                              </m:r>
                            </m:sub>
                          </m:sSub>
                          <m:d>
                            <m:dPr>
                              <m:ctrlPr>
                                <a:rPr lang="en-GB" b="0" i="1" smtClean="0">
                                  <a:latin typeface="Cambria Math" panose="02040503050406030204" pitchFamily="18" charset="0"/>
                                  <a:ea typeface="Cambria Math" panose="02040503050406030204" pitchFamily="18" charset="0"/>
                                </a:rPr>
                              </m:ctrlPr>
                            </m:dPr>
                            <m:e>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r>
                                <a:rPr lang="en-GB" b="0" i="1" smtClean="0">
                                  <a:latin typeface="Cambria Math" panose="02040503050406030204" pitchFamily="18" charset="0"/>
                                  <a:ea typeface="Cambria Math" panose="02040503050406030204" pitchFamily="18" charset="0"/>
                                </a:rPr>
                                <m:t>−</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den>
                      </m:f>
                      <m:nary>
                        <m:naryPr>
                          <m:chr m:val="∑"/>
                          <m:supHide m:val="on"/>
                          <m:ctrlPr>
                            <a:rPr lang="en-GB" b="0" i="1" smtClean="0">
                              <a:latin typeface="Cambria Math" panose="02040503050406030204" pitchFamily="18" charset="0"/>
                              <a:ea typeface="Cambria Math" panose="02040503050406030204" pitchFamily="18" charset="0"/>
                            </a:rPr>
                          </m:ctrlPr>
                        </m:naryPr>
                        <m:sub>
                          <m:r>
                            <m:rPr>
                              <m:brk m:alnAt="7"/>
                            </m:rPr>
                            <a:rPr lang="en-GB" b="0" i="1" smtClean="0">
                              <a:latin typeface="Cambria Math" panose="02040503050406030204" pitchFamily="18" charset="0"/>
                              <a:ea typeface="Cambria Math" panose="02040503050406030204" pitchFamily="18" charset="0"/>
                            </a:rPr>
                            <m:t>𝑠</m:t>
                          </m:r>
                          <m:r>
                            <a:rPr lang="en-GB" b="0" i="1" smtClean="0">
                              <a:latin typeface="Cambria Math" panose="02040503050406030204" pitchFamily="18" charset="0"/>
                              <a:ea typeface="Cambria Math" panose="02040503050406030204" pitchFamily="18" charset="0"/>
                            </a:rPr>
                            <m:t>𝑒𝑥𝑡</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𝑥</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𝑘</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2</m:t>
                                      </m:r>
                                    </m:den>
                                  </m:f>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pPr/>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𝑧</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ea typeface="Cambria Math" panose="02040503050406030204" pitchFamily="18" charset="0"/>
                                </a:rPr>
                                <m:t>𝛿</m:t>
                              </m:r>
                            </m:sub>
                            <m:sup>
                              <m:r>
                                <a:rPr lang="en-GB" b="0" i="1" smtClean="0">
                                  <a:latin typeface="Cambria Math" panose="02040503050406030204" pitchFamily="18" charset="0"/>
                                  <a:ea typeface="Cambria Math" panose="02040503050406030204" pitchFamily="18" charset="0"/>
                                </a:rPr>
                                <m:t>2</m:t>
                              </m:r>
                            </m:sup>
                          </m:sSubSup>
                        </m:num>
                        <m:den>
                          <m:func>
                            <m:funcPr>
                              <m:ctrlPr>
                                <a:rPr lang="en-GB" i="1">
                                  <a:latin typeface="Cambria Math" panose="02040503050406030204" pitchFamily="18" charset="0"/>
                                  <a:ea typeface="Cambria Math" panose="02040503050406030204" pitchFamily="18" charset="0"/>
                                </a:rPr>
                              </m:ctrlPr>
                            </m:funcPr>
                            <m:fName>
                              <m:sSup>
                                <m:sSupPr>
                                  <m:ctrlPr>
                                    <a:rPr lang="en-GB" i="1">
                                      <a:latin typeface="Cambria Math" panose="02040503050406030204" pitchFamily="18" charset="0"/>
                                      <a:ea typeface="Cambria Math" panose="02040503050406030204" pitchFamily="18" charset="0"/>
                                    </a:rPr>
                                  </m:ctrlPr>
                                </m:sSupPr>
                                <m:e>
                                  <m:r>
                                    <m:rPr>
                                      <m:sty m:val="p"/>
                                    </m:rPr>
                                    <a:rPr lang="en-GB">
                                      <a:latin typeface="Cambria Math" panose="02040503050406030204" pitchFamily="18" charset="0"/>
                                      <a:ea typeface="Cambria Math" panose="02040503050406030204" pitchFamily="18" charset="0"/>
                                    </a:rPr>
                                    <m:t>sin</m:t>
                                  </m:r>
                                </m:e>
                                <m:sup>
                                  <m:r>
                                    <a:rPr lang="en-GB" i="1">
                                      <a:latin typeface="Cambria Math" panose="02040503050406030204" pitchFamily="18" charset="0"/>
                                      <a:ea typeface="Cambria Math" panose="02040503050406030204" pitchFamily="18" charset="0"/>
                                    </a:rPr>
                                    <m:t>2</m:t>
                                  </m:r>
                                </m:sup>
                              </m:sSup>
                            </m:fName>
                            <m:e>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𝜋</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𝜈</m:t>
                                      </m:r>
                                    </m:e>
                                    <m:sub>
                                      <m:r>
                                        <a:rPr lang="en-GB" i="1">
                                          <a:latin typeface="Cambria Math" panose="02040503050406030204" pitchFamily="18" charset="0"/>
                                          <a:ea typeface="Cambria Math" panose="02040503050406030204" pitchFamily="18" charset="0"/>
                                        </a:rPr>
                                        <m:t>𝑦</m:t>
                                      </m:r>
                                    </m:sub>
                                  </m:sSub>
                                </m:e>
                              </m:d>
                              <m:r>
                                <a:rPr lang="en-GB" i="1">
                                  <a:latin typeface="Cambria Math" panose="02040503050406030204" pitchFamily="18" charset="0"/>
                                  <a:ea typeface="Cambria Math" panose="02040503050406030204" pitchFamily="18" charset="0"/>
                                </a:rPr>
                                <m:t> </m:t>
                              </m:r>
                            </m:e>
                          </m:func>
                        </m:den>
                      </m:f>
                      <m:nary>
                        <m:naryPr>
                          <m:chr m:val="∑"/>
                          <m:supHide m:val="on"/>
                          <m:ctrlPr>
                            <a:rPr lang="en-GB" b="0" i="1" smtClean="0">
                              <a:latin typeface="Cambria Math" panose="02040503050406030204" pitchFamily="18" charset="0"/>
                              <a:ea typeface="Cambria Math" panose="02040503050406030204" pitchFamily="18" charset="0"/>
                            </a:rPr>
                          </m:ctrlPr>
                        </m:naryPr>
                        <m:sub>
                          <m:r>
                            <a:rPr lang="en-GB" b="0" i="1" smtClean="0">
                              <a:latin typeface="Cambria Math" panose="02040503050406030204" pitchFamily="18" charset="0"/>
                              <a:ea typeface="Cambria Math" panose="02040503050406030204" pitchFamily="18" charset="0"/>
                            </a:rPr>
                            <m:t>𝑠𝑒𝑥𝑡</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𝜂</m:t>
                              </m:r>
                            </m:e>
                            <m:sub>
                              <m:r>
                                <a:rPr lang="en-GB" b="0" i="1" smtClean="0">
                                  <a:latin typeface="Cambria Math" panose="02040503050406030204" pitchFamily="18" charset="0"/>
                                  <a:ea typeface="Cambria Math" panose="02040503050406030204" pitchFamily="18" charset="0"/>
                                </a:rPr>
                                <m:t>𝑥</m:t>
                              </m:r>
                            </m:sub>
                            <m:sup>
                              <m:r>
                                <a:rPr lang="en-GB" b="0" i="1" smtClean="0">
                                  <a:latin typeface="Cambria Math" panose="02040503050406030204" pitchFamily="18" charset="0"/>
                                  <a:ea typeface="Cambria Math" panose="02040503050406030204" pitchFamily="18" charset="0"/>
                                </a:rPr>
                                <m:t>2</m:t>
                              </m:r>
                            </m:sup>
                          </m:sSubSup>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𝑘</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2</m:t>
                                      </m:r>
                                    </m:den>
                                  </m:f>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endParaRPr lang="en-GB" b="0" dirty="0">
                  <a:ea typeface="Cambria Math" panose="02040503050406030204" pitchFamily="18" charset="0"/>
                </a:endParaRPr>
              </a:p>
            </p:txBody>
          </p:sp>
        </mc:Choice>
        <mc:Fallback>
          <p:sp>
            <p:nvSpPr>
              <p:cNvPr id="4" name="TextBox 3">
                <a:extLst>
                  <a:ext uri="{FF2B5EF4-FFF2-40B4-BE49-F238E27FC236}">
                    <a16:creationId xmlns:a16="http://schemas.microsoft.com/office/drawing/2014/main" id="{5A92FDDD-A114-4240-A17A-602F1ACA4C96}"/>
                  </a:ext>
                </a:extLst>
              </p:cNvPr>
              <p:cNvSpPr txBox="1">
                <a:spLocks noRot="1" noChangeAspect="1" noMove="1" noResize="1" noEditPoints="1" noAdjustHandles="1" noChangeArrowheads="1" noChangeShapeType="1" noTextEdit="1"/>
              </p:cNvSpPr>
              <p:nvPr/>
            </p:nvSpPr>
            <p:spPr>
              <a:xfrm>
                <a:off x="622955" y="1994985"/>
                <a:ext cx="4924233" cy="2868029"/>
              </a:xfrm>
              <a:prstGeom prst="rect">
                <a:avLst/>
              </a:prstGeom>
              <a:blipFill>
                <a:blip r:embed="rId2"/>
                <a:stretch>
                  <a:fillRect/>
                </a:stretch>
              </a:blipFill>
            </p:spPr>
            <p:txBody>
              <a:bodyPr/>
              <a:lstStyle/>
              <a:p>
                <a:r>
                  <a:rPr lang="en-GB">
                    <a:noFill/>
                  </a:rPr>
                  <a:t> </a:t>
                </a:r>
              </a:p>
            </p:txBody>
          </p:sp>
        </mc:Fallback>
      </mc:AlternateContent>
      <p:cxnSp>
        <p:nvCxnSpPr>
          <p:cNvPr id="5" name="Straight Arrow Connector 4">
            <a:extLst>
              <a:ext uri="{FF2B5EF4-FFF2-40B4-BE49-F238E27FC236}">
                <a16:creationId xmlns:a16="http://schemas.microsoft.com/office/drawing/2014/main" id="{D19698C2-6A01-4F01-9124-39A5CC7DACC8}"/>
              </a:ext>
            </a:extLst>
          </p:cNvPr>
          <p:cNvCxnSpPr>
            <a:cxnSpLocks/>
          </p:cNvCxnSpPr>
          <p:nvPr/>
        </p:nvCxnSpPr>
        <p:spPr>
          <a:xfrm flipH="1">
            <a:off x="5618830" y="3127879"/>
            <a:ext cx="95223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8" name="Straight Arrow Connector 7">
            <a:extLst>
              <a:ext uri="{FF2B5EF4-FFF2-40B4-BE49-F238E27FC236}">
                <a16:creationId xmlns:a16="http://schemas.microsoft.com/office/drawing/2014/main" id="{F84E3B09-BBE0-4AAC-A9A4-761E48F6261C}"/>
              </a:ext>
            </a:extLst>
          </p:cNvPr>
          <p:cNvCxnSpPr>
            <a:cxnSpLocks/>
          </p:cNvCxnSpPr>
          <p:nvPr/>
        </p:nvCxnSpPr>
        <p:spPr>
          <a:xfrm flipH="1">
            <a:off x="4825301" y="4238822"/>
            <a:ext cx="1745767"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CDACCEA8-51F0-4BD3-A7F3-8AFFB96FDA9B}"/>
              </a:ext>
            </a:extLst>
          </p:cNvPr>
          <p:cNvSpPr txBox="1"/>
          <p:nvPr/>
        </p:nvSpPr>
        <p:spPr>
          <a:xfrm>
            <a:off x="6779172" y="2869324"/>
            <a:ext cx="2856712" cy="369332"/>
          </a:xfrm>
          <a:prstGeom prst="rect">
            <a:avLst/>
          </a:prstGeom>
          <a:noFill/>
        </p:spPr>
        <p:txBody>
          <a:bodyPr wrap="square" rtlCol="0">
            <a:spAutoFit/>
          </a:bodyPr>
          <a:lstStyle/>
          <a:p>
            <a:r>
              <a:rPr lang="en-GB" dirty="0"/>
              <a:t>Coupling contribution</a:t>
            </a:r>
          </a:p>
        </p:txBody>
      </p:sp>
      <p:sp>
        <p:nvSpPr>
          <p:cNvPr id="14" name="TextBox 13">
            <a:extLst>
              <a:ext uri="{FF2B5EF4-FFF2-40B4-BE49-F238E27FC236}">
                <a16:creationId xmlns:a16="http://schemas.microsoft.com/office/drawing/2014/main" id="{B02B759F-D7B8-4BD2-A873-27A629F7F842}"/>
              </a:ext>
            </a:extLst>
          </p:cNvPr>
          <p:cNvSpPr txBox="1"/>
          <p:nvPr/>
        </p:nvSpPr>
        <p:spPr>
          <a:xfrm>
            <a:off x="6779172" y="4054156"/>
            <a:ext cx="2856712" cy="369332"/>
          </a:xfrm>
          <a:prstGeom prst="rect">
            <a:avLst/>
          </a:prstGeom>
          <a:noFill/>
        </p:spPr>
        <p:txBody>
          <a:bodyPr wrap="square" rtlCol="0">
            <a:spAutoFit/>
          </a:bodyPr>
          <a:lstStyle/>
          <a:p>
            <a:r>
              <a:rPr lang="en-GB" dirty="0"/>
              <a:t>Dispersion contribution</a:t>
            </a:r>
          </a:p>
        </p:txBody>
      </p:sp>
    </p:spTree>
    <p:extLst>
      <p:ext uri="{BB962C8B-B14F-4D97-AF65-F5344CB8AC3E}">
        <p14:creationId xmlns:p14="http://schemas.microsoft.com/office/powerpoint/2010/main" val="454487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E90E8-160A-1E4F-B915-BCA8B80A487E}"/>
              </a:ext>
            </a:extLst>
          </p:cNvPr>
          <p:cNvSpPr>
            <a:spLocks noGrp="1"/>
          </p:cNvSpPr>
          <p:nvPr>
            <p:ph type="title"/>
          </p:nvPr>
        </p:nvSpPr>
        <p:spPr/>
        <p:txBody>
          <a:bodyPr>
            <a:noAutofit/>
          </a:bodyPr>
          <a:lstStyle/>
          <a:p>
            <a:r>
              <a:rPr lang="en-US" sz="4800" dirty="0"/>
              <a:t>Vertical Misalignment of Arc </a:t>
            </a:r>
            <a:r>
              <a:rPr lang="en-US" sz="4800" dirty="0" err="1"/>
              <a:t>Sextupoles</a:t>
            </a:r>
            <a:endParaRPr lang="en-US" sz="4800" dirty="0"/>
          </a:p>
        </p:txBody>
      </p:sp>
      <p:pic>
        <p:nvPicPr>
          <p:cNvPr id="6" name="Picture 5" descr="A close up of a map&#10;&#10;Description automatically generated">
            <a:extLst>
              <a:ext uri="{FF2B5EF4-FFF2-40B4-BE49-F238E27FC236}">
                <a16:creationId xmlns:a16="http://schemas.microsoft.com/office/drawing/2014/main" id="{A09ACD5F-91AD-4641-82B6-C4ECA828FD97}"/>
              </a:ext>
            </a:extLst>
          </p:cNvPr>
          <p:cNvPicPr>
            <a:picLocks noChangeAspect="1"/>
          </p:cNvPicPr>
          <p:nvPr/>
        </p:nvPicPr>
        <p:blipFill>
          <a:blip r:embed="rId2"/>
          <a:stretch>
            <a:fillRect/>
          </a:stretch>
        </p:blipFill>
        <p:spPr>
          <a:xfrm>
            <a:off x="433020" y="1234435"/>
            <a:ext cx="5852172" cy="4389129"/>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A92FDDD-A114-4240-A17A-602F1ACA4C96}"/>
                  </a:ext>
                </a:extLst>
              </p:cNvPr>
              <p:cNvSpPr txBox="1"/>
              <p:nvPr/>
            </p:nvSpPr>
            <p:spPr>
              <a:xfrm>
                <a:off x="7158882" y="3555123"/>
                <a:ext cx="4924233" cy="23140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𝜖</m:t>
                              </m:r>
                            </m:e>
                            <m:sub>
                              <m:r>
                                <a:rPr lang="en-GB" b="0" i="1" smtClean="0">
                                  <a:latin typeface="Cambria Math" panose="02040503050406030204" pitchFamily="18" charset="0"/>
                                </a:rPr>
                                <m:t>𝑦</m:t>
                              </m:r>
                            </m:sub>
                          </m:sSub>
                        </m:num>
                        <m:den>
                          <m:r>
                            <a:rPr lang="en-GB" b="0" i="1" smtClean="0">
                              <a:latin typeface="Cambria Math" panose="02040503050406030204" pitchFamily="18" charset="0"/>
                            </a:rPr>
                            <m:t>&lt;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𝑦</m:t>
                              </m:r>
                            </m:e>
                            <m:sub>
                              <m:r>
                                <a:rPr lang="en-GB" b="0" i="1" smtClean="0">
                                  <a:latin typeface="Cambria Math" panose="02040503050406030204" pitchFamily="18" charset="0"/>
                                </a:rPr>
                                <m:t>𝑠𝑒𝑥𝑡</m:t>
                              </m:r>
                            </m:sub>
                            <m:sup>
                              <m:r>
                                <a:rPr lang="en-GB" b="0" i="1" smtClean="0">
                                  <a:latin typeface="Cambria Math" panose="02040503050406030204" pitchFamily="18" charset="0"/>
                                </a:rPr>
                                <m:t>2</m:t>
                              </m:r>
                            </m:sup>
                          </m:sSubSup>
                          <m:r>
                            <a:rPr lang="en-GB" b="0" i="1" smtClean="0">
                              <a:latin typeface="Cambria Math" panose="02040503050406030204" pitchFamily="18" charset="0"/>
                            </a:rPr>
                            <m:t>&gt;</m:t>
                          </m:r>
                        </m:den>
                      </m:f>
                      <m:r>
                        <a:rPr lang="en-GB" b="0" i="1" smtClean="0">
                          <a:latin typeface="Cambria Math" panose="02040503050406030204" pitchFamily="18" charset="0"/>
                          <a:ea typeface="Cambria Math" panose="02040503050406030204" pitchFamily="18" charset="0"/>
                        </a:rPr>
                        <m:t>≈</m:t>
                      </m:r>
                    </m:oMath>
                  </m:oMathPara>
                </a14:m>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𝑥</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𝜖</m:t>
                              </m:r>
                            </m:e>
                            <m:sub>
                              <m:r>
                                <a:rPr lang="en-GB" b="0" i="1" smtClean="0">
                                  <a:latin typeface="Cambria Math" panose="02040503050406030204" pitchFamily="18" charset="0"/>
                                  <a:ea typeface="Cambria Math" panose="02040503050406030204" pitchFamily="18" charset="0"/>
                                </a:rPr>
                                <m:t>𝑥</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𝑦</m:t>
                              </m:r>
                            </m:sub>
                          </m:sSub>
                          <m:d>
                            <m:dPr>
                              <m:ctrlPr>
                                <a:rPr lang="en-GB" b="0" i="1" smtClean="0">
                                  <a:latin typeface="Cambria Math" panose="02040503050406030204" pitchFamily="18" charset="0"/>
                                  <a:ea typeface="Cambria Math" panose="02040503050406030204" pitchFamily="18" charset="0"/>
                                </a:rPr>
                              </m:ctrlPr>
                            </m:dPr>
                            <m:e>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r>
                                <a:rPr lang="en-GB" b="0" i="1" smtClean="0">
                                  <a:latin typeface="Cambria Math" panose="02040503050406030204" pitchFamily="18" charset="0"/>
                                  <a:ea typeface="Cambria Math" panose="02040503050406030204" pitchFamily="18" charset="0"/>
                                </a:rPr>
                                <m:t>−</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den>
                      </m:f>
                      <m:nary>
                        <m:naryPr>
                          <m:chr m:val="∑"/>
                          <m:supHide m:val="on"/>
                          <m:ctrlPr>
                            <a:rPr lang="en-GB" b="0" i="1" smtClean="0">
                              <a:latin typeface="Cambria Math" panose="02040503050406030204" pitchFamily="18" charset="0"/>
                              <a:ea typeface="Cambria Math" panose="02040503050406030204" pitchFamily="18" charset="0"/>
                            </a:rPr>
                          </m:ctrlPr>
                        </m:naryPr>
                        <m:sub>
                          <m:r>
                            <m:rPr>
                              <m:brk m:alnAt="7"/>
                            </m:rPr>
                            <a:rPr lang="en-GB" b="0" i="1" smtClean="0">
                              <a:latin typeface="Cambria Math" panose="02040503050406030204" pitchFamily="18" charset="0"/>
                              <a:ea typeface="Cambria Math" panose="02040503050406030204" pitchFamily="18" charset="0"/>
                            </a:rPr>
                            <m:t>𝑠</m:t>
                          </m:r>
                          <m:r>
                            <a:rPr lang="en-GB" b="0" i="1" smtClean="0">
                              <a:latin typeface="Cambria Math" panose="02040503050406030204" pitchFamily="18" charset="0"/>
                              <a:ea typeface="Cambria Math" panose="02040503050406030204" pitchFamily="18" charset="0"/>
                            </a:rPr>
                            <m:t>𝑒𝑥𝑡</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𝑥</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𝑘</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2</m:t>
                                      </m:r>
                                    </m:den>
                                  </m:f>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𝑧</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ea typeface="Cambria Math" panose="02040503050406030204" pitchFamily="18" charset="0"/>
                                </a:rPr>
                                <m:t>𝛿</m:t>
                              </m:r>
                            </m:sub>
                            <m:sup>
                              <m:r>
                                <a:rPr lang="en-GB" b="0" i="1" smtClean="0">
                                  <a:latin typeface="Cambria Math" panose="02040503050406030204" pitchFamily="18" charset="0"/>
                                  <a:ea typeface="Cambria Math" panose="02040503050406030204" pitchFamily="18" charset="0"/>
                                </a:rPr>
                                <m:t>2</m:t>
                              </m:r>
                            </m:sup>
                          </m:sSubSup>
                        </m:num>
                        <m:den>
                          <m:func>
                            <m:funcPr>
                              <m:ctrlPr>
                                <a:rPr lang="en-GB" i="1">
                                  <a:latin typeface="Cambria Math" panose="02040503050406030204" pitchFamily="18" charset="0"/>
                                  <a:ea typeface="Cambria Math" panose="02040503050406030204" pitchFamily="18" charset="0"/>
                                </a:rPr>
                              </m:ctrlPr>
                            </m:funcPr>
                            <m:fName>
                              <m:sSup>
                                <m:sSupPr>
                                  <m:ctrlPr>
                                    <a:rPr lang="en-GB" i="1">
                                      <a:latin typeface="Cambria Math" panose="02040503050406030204" pitchFamily="18" charset="0"/>
                                      <a:ea typeface="Cambria Math" panose="02040503050406030204" pitchFamily="18" charset="0"/>
                                    </a:rPr>
                                  </m:ctrlPr>
                                </m:sSupPr>
                                <m:e>
                                  <m:r>
                                    <m:rPr>
                                      <m:sty m:val="p"/>
                                    </m:rPr>
                                    <a:rPr lang="en-GB">
                                      <a:latin typeface="Cambria Math" panose="02040503050406030204" pitchFamily="18" charset="0"/>
                                      <a:ea typeface="Cambria Math" panose="02040503050406030204" pitchFamily="18" charset="0"/>
                                    </a:rPr>
                                    <m:t>sin</m:t>
                                  </m:r>
                                </m:e>
                                <m:sup>
                                  <m:r>
                                    <a:rPr lang="en-GB" i="1">
                                      <a:latin typeface="Cambria Math" panose="02040503050406030204" pitchFamily="18" charset="0"/>
                                      <a:ea typeface="Cambria Math" panose="02040503050406030204" pitchFamily="18" charset="0"/>
                                    </a:rPr>
                                    <m:t>2</m:t>
                                  </m:r>
                                </m:sup>
                              </m:sSup>
                            </m:fName>
                            <m:e>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𝜋</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𝜈</m:t>
                                      </m:r>
                                    </m:e>
                                    <m:sub>
                                      <m:r>
                                        <a:rPr lang="en-GB" i="1">
                                          <a:latin typeface="Cambria Math" panose="02040503050406030204" pitchFamily="18" charset="0"/>
                                          <a:ea typeface="Cambria Math" panose="02040503050406030204" pitchFamily="18" charset="0"/>
                                        </a:rPr>
                                        <m:t>𝑦</m:t>
                                      </m:r>
                                    </m:sub>
                                  </m:sSub>
                                </m:e>
                              </m:d>
                              <m:r>
                                <a:rPr lang="en-GB" i="1">
                                  <a:latin typeface="Cambria Math" panose="02040503050406030204" pitchFamily="18" charset="0"/>
                                  <a:ea typeface="Cambria Math" panose="02040503050406030204" pitchFamily="18" charset="0"/>
                                </a:rPr>
                                <m:t> </m:t>
                              </m:r>
                            </m:e>
                          </m:func>
                        </m:den>
                      </m:f>
                      <m:nary>
                        <m:naryPr>
                          <m:chr m:val="∑"/>
                          <m:supHide m:val="on"/>
                          <m:ctrlPr>
                            <a:rPr lang="en-GB" b="0" i="1" smtClean="0">
                              <a:latin typeface="Cambria Math" panose="02040503050406030204" pitchFamily="18" charset="0"/>
                              <a:ea typeface="Cambria Math" panose="02040503050406030204" pitchFamily="18" charset="0"/>
                            </a:rPr>
                          </m:ctrlPr>
                        </m:naryPr>
                        <m:sub>
                          <m:r>
                            <a:rPr lang="en-GB" b="0" i="1" smtClean="0">
                              <a:latin typeface="Cambria Math" panose="02040503050406030204" pitchFamily="18" charset="0"/>
                              <a:ea typeface="Cambria Math" panose="02040503050406030204" pitchFamily="18" charset="0"/>
                            </a:rPr>
                            <m:t>𝑠𝑒𝑥𝑡</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𝜂</m:t>
                              </m:r>
                            </m:e>
                            <m:sub>
                              <m:r>
                                <a:rPr lang="en-GB" b="0" i="1" smtClean="0">
                                  <a:latin typeface="Cambria Math" panose="02040503050406030204" pitchFamily="18" charset="0"/>
                                  <a:ea typeface="Cambria Math" panose="02040503050406030204" pitchFamily="18" charset="0"/>
                                </a:rPr>
                                <m:t>𝑥</m:t>
                              </m:r>
                            </m:sub>
                            <m:sup>
                              <m:r>
                                <a:rPr lang="en-GB" b="0" i="1" smtClean="0">
                                  <a:latin typeface="Cambria Math" panose="02040503050406030204" pitchFamily="18" charset="0"/>
                                  <a:ea typeface="Cambria Math" panose="02040503050406030204" pitchFamily="18" charset="0"/>
                                </a:rPr>
                                <m:t>2</m:t>
                              </m:r>
                            </m:sup>
                          </m:sSubSup>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𝑘</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2</m:t>
                                      </m:r>
                                    </m:den>
                                  </m:f>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endParaRPr lang="en-GB" b="0" dirty="0">
                  <a:ea typeface="Cambria Math" panose="02040503050406030204" pitchFamily="18" charset="0"/>
                </a:endParaRPr>
              </a:p>
            </p:txBody>
          </p:sp>
        </mc:Choice>
        <mc:Fallback xmlns="">
          <p:sp>
            <p:nvSpPr>
              <p:cNvPr id="4" name="TextBox 3">
                <a:extLst>
                  <a:ext uri="{FF2B5EF4-FFF2-40B4-BE49-F238E27FC236}">
                    <a16:creationId xmlns:a16="http://schemas.microsoft.com/office/drawing/2014/main" id="{5A92FDDD-A114-4240-A17A-602F1ACA4C96}"/>
                  </a:ext>
                </a:extLst>
              </p:cNvPr>
              <p:cNvSpPr txBox="1">
                <a:spLocks noRot="1" noChangeAspect="1" noMove="1" noResize="1" noEditPoints="1" noAdjustHandles="1" noChangeArrowheads="1" noChangeShapeType="1" noTextEdit="1"/>
              </p:cNvSpPr>
              <p:nvPr/>
            </p:nvSpPr>
            <p:spPr>
              <a:xfrm>
                <a:off x="7158882" y="3555123"/>
                <a:ext cx="4924233" cy="2314031"/>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4294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E90E8-160A-1E4F-B915-BCA8B80A487E}"/>
              </a:ext>
            </a:extLst>
          </p:cNvPr>
          <p:cNvSpPr>
            <a:spLocks noGrp="1"/>
          </p:cNvSpPr>
          <p:nvPr>
            <p:ph type="title"/>
          </p:nvPr>
        </p:nvSpPr>
        <p:spPr/>
        <p:txBody>
          <a:bodyPr>
            <a:noAutofit/>
          </a:bodyPr>
          <a:lstStyle/>
          <a:p>
            <a:r>
              <a:rPr lang="en-US" sz="4800" dirty="0"/>
              <a:t>Vertical Misalignment of IR </a:t>
            </a:r>
            <a:r>
              <a:rPr lang="en-US" sz="4800" dirty="0" err="1"/>
              <a:t>Sextupoles</a:t>
            </a:r>
            <a:endParaRPr lang="en-US" sz="4800" dirty="0"/>
          </a:p>
        </p:txBody>
      </p:sp>
      <p:grpSp>
        <p:nvGrpSpPr>
          <p:cNvPr id="7" name="Group 6">
            <a:extLst>
              <a:ext uri="{FF2B5EF4-FFF2-40B4-BE49-F238E27FC236}">
                <a16:creationId xmlns:a16="http://schemas.microsoft.com/office/drawing/2014/main" id="{4A6896A7-A9A5-4ACB-A6C3-59B4771699BF}"/>
              </a:ext>
            </a:extLst>
          </p:cNvPr>
          <p:cNvGrpSpPr/>
          <p:nvPr/>
        </p:nvGrpSpPr>
        <p:grpSpPr>
          <a:xfrm>
            <a:off x="357346" y="1390291"/>
            <a:ext cx="5852172" cy="4389129"/>
            <a:chOff x="3169914" y="1522721"/>
            <a:chExt cx="5852172" cy="4389129"/>
          </a:xfrm>
        </p:grpSpPr>
        <p:pic>
          <p:nvPicPr>
            <p:cNvPr id="8" name="Picture 7" descr="A screenshot of a cell phone&#10;&#10;Description automatically generated">
              <a:extLst>
                <a:ext uri="{FF2B5EF4-FFF2-40B4-BE49-F238E27FC236}">
                  <a16:creationId xmlns:a16="http://schemas.microsoft.com/office/drawing/2014/main" id="{5E24353B-3FE4-4D95-A9FE-D462C23F1D36}"/>
                </a:ext>
              </a:extLst>
            </p:cNvPr>
            <p:cNvPicPr>
              <a:picLocks noChangeAspect="1"/>
            </p:cNvPicPr>
            <p:nvPr/>
          </p:nvPicPr>
          <p:blipFill>
            <a:blip r:embed="rId2"/>
            <a:stretch>
              <a:fillRect/>
            </a:stretch>
          </p:blipFill>
          <p:spPr>
            <a:xfrm>
              <a:off x="3169914" y="1522721"/>
              <a:ext cx="5852172" cy="4389129"/>
            </a:xfrm>
            <a:prstGeom prst="rect">
              <a:avLst/>
            </a:prstGeom>
          </p:spPr>
        </p:pic>
        <p:sp>
          <p:nvSpPr>
            <p:cNvPr id="9" name="Rectangle 8">
              <a:extLst>
                <a:ext uri="{FF2B5EF4-FFF2-40B4-BE49-F238E27FC236}">
                  <a16:creationId xmlns:a16="http://schemas.microsoft.com/office/drawing/2014/main" id="{0E9D88DC-A8CB-4FC2-8316-2DF6029D1714}"/>
                </a:ext>
              </a:extLst>
            </p:cNvPr>
            <p:cNvSpPr/>
            <p:nvPr/>
          </p:nvSpPr>
          <p:spPr>
            <a:xfrm>
              <a:off x="4800600" y="5641039"/>
              <a:ext cx="705971" cy="217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CMU Sans Serif Medium" panose="02000603000000000000" pitchFamily="2" charset="0"/>
                  <a:ea typeface="CMU Sans Serif Medium" panose="02000603000000000000" pitchFamily="2" charset="0"/>
                  <a:cs typeface="CMU Sans Serif Medium" panose="02000603000000000000" pitchFamily="2" charset="0"/>
                </a:rPr>
                <a:t>RMS IP</a:t>
              </a:r>
            </a:p>
          </p:txBody>
        </p:sp>
      </p:gr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FD59D22-028D-4ED9-B808-86CEEE611FFF}"/>
                  </a:ext>
                </a:extLst>
              </p:cNvPr>
              <p:cNvSpPr txBox="1"/>
              <p:nvPr/>
            </p:nvSpPr>
            <p:spPr>
              <a:xfrm>
                <a:off x="7158882" y="3555123"/>
                <a:ext cx="4924233" cy="23140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𝜖</m:t>
                              </m:r>
                            </m:e>
                            <m:sub>
                              <m:r>
                                <a:rPr lang="en-GB" b="0" i="1" smtClean="0">
                                  <a:latin typeface="Cambria Math" panose="02040503050406030204" pitchFamily="18" charset="0"/>
                                </a:rPr>
                                <m:t>𝑦</m:t>
                              </m:r>
                            </m:sub>
                          </m:sSub>
                        </m:num>
                        <m:den>
                          <m:r>
                            <a:rPr lang="en-GB" b="0" i="1" smtClean="0">
                              <a:latin typeface="Cambria Math" panose="02040503050406030204" pitchFamily="18" charset="0"/>
                            </a:rPr>
                            <m:t>&lt;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𝑦</m:t>
                              </m:r>
                            </m:e>
                            <m:sub>
                              <m:r>
                                <a:rPr lang="en-GB" b="0" i="1" smtClean="0">
                                  <a:latin typeface="Cambria Math" panose="02040503050406030204" pitchFamily="18" charset="0"/>
                                </a:rPr>
                                <m:t>𝑠𝑒𝑥𝑡</m:t>
                              </m:r>
                            </m:sub>
                            <m:sup>
                              <m:r>
                                <a:rPr lang="en-GB" b="0" i="1" smtClean="0">
                                  <a:latin typeface="Cambria Math" panose="02040503050406030204" pitchFamily="18" charset="0"/>
                                </a:rPr>
                                <m:t>2</m:t>
                              </m:r>
                            </m:sup>
                          </m:sSubSup>
                          <m:r>
                            <a:rPr lang="en-GB" b="0" i="1" smtClean="0">
                              <a:latin typeface="Cambria Math" panose="02040503050406030204" pitchFamily="18" charset="0"/>
                            </a:rPr>
                            <m:t>&gt;</m:t>
                          </m:r>
                        </m:den>
                      </m:f>
                      <m:r>
                        <a:rPr lang="en-GB" b="0" i="1" smtClean="0">
                          <a:latin typeface="Cambria Math" panose="02040503050406030204" pitchFamily="18" charset="0"/>
                          <a:ea typeface="Cambria Math" panose="02040503050406030204" pitchFamily="18" charset="0"/>
                        </a:rPr>
                        <m:t>≈</m:t>
                      </m:r>
                    </m:oMath>
                  </m:oMathPara>
                </a14:m>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𝑥</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𝜖</m:t>
                              </m:r>
                            </m:e>
                            <m:sub>
                              <m:r>
                                <a:rPr lang="en-GB" b="0" i="1" smtClean="0">
                                  <a:latin typeface="Cambria Math" panose="02040503050406030204" pitchFamily="18" charset="0"/>
                                  <a:ea typeface="Cambria Math" panose="02040503050406030204" pitchFamily="18" charset="0"/>
                                </a:rPr>
                                <m:t>𝑥</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𝑦</m:t>
                              </m:r>
                            </m:sub>
                          </m:sSub>
                          <m:d>
                            <m:dPr>
                              <m:ctrlPr>
                                <a:rPr lang="en-GB" b="0" i="1" smtClean="0">
                                  <a:latin typeface="Cambria Math" panose="02040503050406030204" pitchFamily="18" charset="0"/>
                                  <a:ea typeface="Cambria Math" panose="02040503050406030204" pitchFamily="18" charset="0"/>
                                </a:rPr>
                              </m:ctrlPr>
                            </m:dPr>
                            <m:e>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r>
                                <a:rPr lang="en-GB" b="0" i="1" smtClean="0">
                                  <a:latin typeface="Cambria Math" panose="02040503050406030204" pitchFamily="18" charset="0"/>
                                  <a:ea typeface="Cambria Math" panose="02040503050406030204" pitchFamily="18" charset="0"/>
                                </a:rPr>
                                <m:t>−</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den>
                      </m:f>
                      <m:nary>
                        <m:naryPr>
                          <m:chr m:val="∑"/>
                          <m:supHide m:val="on"/>
                          <m:ctrlPr>
                            <a:rPr lang="en-GB" b="0" i="1" smtClean="0">
                              <a:latin typeface="Cambria Math" panose="02040503050406030204" pitchFamily="18" charset="0"/>
                              <a:ea typeface="Cambria Math" panose="02040503050406030204" pitchFamily="18" charset="0"/>
                            </a:rPr>
                          </m:ctrlPr>
                        </m:naryPr>
                        <m:sub>
                          <m:r>
                            <m:rPr>
                              <m:brk m:alnAt="7"/>
                            </m:rPr>
                            <a:rPr lang="en-GB" b="0" i="1" smtClean="0">
                              <a:latin typeface="Cambria Math" panose="02040503050406030204" pitchFamily="18" charset="0"/>
                              <a:ea typeface="Cambria Math" panose="02040503050406030204" pitchFamily="18" charset="0"/>
                            </a:rPr>
                            <m:t>𝑠</m:t>
                          </m:r>
                          <m:r>
                            <a:rPr lang="en-GB" b="0" i="1" smtClean="0">
                              <a:latin typeface="Cambria Math" panose="02040503050406030204" pitchFamily="18" charset="0"/>
                              <a:ea typeface="Cambria Math" panose="02040503050406030204" pitchFamily="18" charset="0"/>
                            </a:rPr>
                            <m:t>𝑒𝑥𝑡</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𝑥</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𝑘</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2</m:t>
                                      </m:r>
                                    </m:den>
                                  </m:f>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𝑧</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ea typeface="Cambria Math" panose="02040503050406030204" pitchFamily="18" charset="0"/>
                                </a:rPr>
                                <m:t>𝛿</m:t>
                              </m:r>
                            </m:sub>
                            <m:sup>
                              <m:r>
                                <a:rPr lang="en-GB" b="0" i="1" smtClean="0">
                                  <a:latin typeface="Cambria Math" panose="02040503050406030204" pitchFamily="18" charset="0"/>
                                  <a:ea typeface="Cambria Math" panose="02040503050406030204" pitchFamily="18" charset="0"/>
                                </a:rPr>
                                <m:t>2</m:t>
                              </m:r>
                            </m:sup>
                          </m:sSubSup>
                        </m:num>
                        <m:den>
                          <m:func>
                            <m:funcPr>
                              <m:ctrlPr>
                                <a:rPr lang="en-GB" i="1">
                                  <a:latin typeface="Cambria Math" panose="02040503050406030204" pitchFamily="18" charset="0"/>
                                  <a:ea typeface="Cambria Math" panose="02040503050406030204" pitchFamily="18" charset="0"/>
                                </a:rPr>
                              </m:ctrlPr>
                            </m:funcPr>
                            <m:fName>
                              <m:sSup>
                                <m:sSupPr>
                                  <m:ctrlPr>
                                    <a:rPr lang="en-GB" i="1">
                                      <a:latin typeface="Cambria Math" panose="02040503050406030204" pitchFamily="18" charset="0"/>
                                      <a:ea typeface="Cambria Math" panose="02040503050406030204" pitchFamily="18" charset="0"/>
                                    </a:rPr>
                                  </m:ctrlPr>
                                </m:sSupPr>
                                <m:e>
                                  <m:r>
                                    <m:rPr>
                                      <m:sty m:val="p"/>
                                    </m:rPr>
                                    <a:rPr lang="en-GB">
                                      <a:latin typeface="Cambria Math" panose="02040503050406030204" pitchFamily="18" charset="0"/>
                                      <a:ea typeface="Cambria Math" panose="02040503050406030204" pitchFamily="18" charset="0"/>
                                    </a:rPr>
                                    <m:t>sin</m:t>
                                  </m:r>
                                </m:e>
                                <m:sup>
                                  <m:r>
                                    <a:rPr lang="en-GB" i="1">
                                      <a:latin typeface="Cambria Math" panose="02040503050406030204" pitchFamily="18" charset="0"/>
                                      <a:ea typeface="Cambria Math" panose="02040503050406030204" pitchFamily="18" charset="0"/>
                                    </a:rPr>
                                    <m:t>2</m:t>
                                  </m:r>
                                </m:sup>
                              </m:sSup>
                            </m:fName>
                            <m:e>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𝜋</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𝜈</m:t>
                                      </m:r>
                                    </m:e>
                                    <m:sub>
                                      <m:r>
                                        <a:rPr lang="en-GB" i="1">
                                          <a:latin typeface="Cambria Math" panose="02040503050406030204" pitchFamily="18" charset="0"/>
                                          <a:ea typeface="Cambria Math" panose="02040503050406030204" pitchFamily="18" charset="0"/>
                                        </a:rPr>
                                        <m:t>𝑦</m:t>
                                      </m:r>
                                    </m:sub>
                                  </m:sSub>
                                </m:e>
                              </m:d>
                              <m:r>
                                <a:rPr lang="en-GB" i="1">
                                  <a:latin typeface="Cambria Math" panose="02040503050406030204" pitchFamily="18" charset="0"/>
                                  <a:ea typeface="Cambria Math" panose="02040503050406030204" pitchFamily="18" charset="0"/>
                                </a:rPr>
                                <m:t> </m:t>
                              </m:r>
                            </m:e>
                          </m:func>
                        </m:den>
                      </m:f>
                      <m:nary>
                        <m:naryPr>
                          <m:chr m:val="∑"/>
                          <m:supHide m:val="on"/>
                          <m:ctrlPr>
                            <a:rPr lang="en-GB" b="0" i="1" smtClean="0">
                              <a:latin typeface="Cambria Math" panose="02040503050406030204" pitchFamily="18" charset="0"/>
                              <a:ea typeface="Cambria Math" panose="02040503050406030204" pitchFamily="18" charset="0"/>
                            </a:rPr>
                          </m:ctrlPr>
                        </m:naryPr>
                        <m:sub>
                          <m:r>
                            <a:rPr lang="en-GB" b="0" i="1" smtClean="0">
                              <a:latin typeface="Cambria Math" panose="02040503050406030204" pitchFamily="18" charset="0"/>
                              <a:ea typeface="Cambria Math" panose="02040503050406030204" pitchFamily="18" charset="0"/>
                            </a:rPr>
                            <m:t>𝑠𝑒𝑥𝑡</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𝜂</m:t>
                              </m:r>
                            </m:e>
                            <m:sub>
                              <m:r>
                                <a:rPr lang="en-GB" b="0" i="1" smtClean="0">
                                  <a:latin typeface="Cambria Math" panose="02040503050406030204" pitchFamily="18" charset="0"/>
                                  <a:ea typeface="Cambria Math" panose="02040503050406030204" pitchFamily="18" charset="0"/>
                                </a:rPr>
                                <m:t>𝑥</m:t>
                              </m:r>
                            </m:sub>
                            <m:sup>
                              <m:r>
                                <a:rPr lang="en-GB" b="0" i="1" smtClean="0">
                                  <a:latin typeface="Cambria Math" panose="02040503050406030204" pitchFamily="18" charset="0"/>
                                  <a:ea typeface="Cambria Math" panose="02040503050406030204" pitchFamily="18" charset="0"/>
                                </a:rPr>
                                <m:t>2</m:t>
                              </m:r>
                            </m:sup>
                          </m:sSubSup>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𝑘</m:t>
                                          </m:r>
                                        </m:e>
                                        <m:sub>
                                          <m:r>
                                            <a:rPr lang="en-GB" b="0" i="1" smtClean="0">
                                              <a:latin typeface="Cambria Math" panose="02040503050406030204" pitchFamily="18" charset="0"/>
                                              <a:ea typeface="Cambria Math" panose="02040503050406030204" pitchFamily="18" charset="0"/>
                                            </a:rPr>
                                            <m:t>2</m:t>
                                          </m:r>
                                        </m:sub>
                                      </m:sSub>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2</m:t>
                                      </m:r>
                                    </m:den>
                                  </m:f>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endParaRPr lang="en-GB" b="0" dirty="0">
                  <a:ea typeface="Cambria Math" panose="02040503050406030204" pitchFamily="18" charset="0"/>
                </a:endParaRPr>
              </a:p>
            </p:txBody>
          </p:sp>
        </mc:Choice>
        <mc:Fallback xmlns="">
          <p:sp>
            <p:nvSpPr>
              <p:cNvPr id="10" name="TextBox 9">
                <a:extLst>
                  <a:ext uri="{FF2B5EF4-FFF2-40B4-BE49-F238E27FC236}">
                    <a16:creationId xmlns:a16="http://schemas.microsoft.com/office/drawing/2014/main" id="{CFD59D22-028D-4ED9-B808-86CEEE611FFF}"/>
                  </a:ext>
                </a:extLst>
              </p:cNvPr>
              <p:cNvSpPr txBox="1">
                <a:spLocks noRot="1" noChangeAspect="1" noMove="1" noResize="1" noEditPoints="1" noAdjustHandles="1" noChangeArrowheads="1" noChangeShapeType="1" noTextEdit="1"/>
              </p:cNvSpPr>
              <p:nvPr/>
            </p:nvSpPr>
            <p:spPr>
              <a:xfrm>
                <a:off x="7158882" y="3555123"/>
                <a:ext cx="4924233" cy="2314031"/>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678976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E8B41-B471-4729-B3D9-40AE215986FC}"/>
              </a:ext>
            </a:extLst>
          </p:cNvPr>
          <p:cNvSpPr>
            <a:spLocks noGrp="1"/>
          </p:cNvSpPr>
          <p:nvPr>
            <p:ph type="title"/>
          </p:nvPr>
        </p:nvSpPr>
        <p:spPr/>
        <p:txBody>
          <a:bodyPr>
            <a:normAutofit fontScale="90000"/>
          </a:bodyPr>
          <a:lstStyle/>
          <a:p>
            <a:r>
              <a:rPr lang="en-US" sz="6600" dirty="0"/>
              <a:t>Arc Quadrupoles Roll</a:t>
            </a:r>
            <a:endParaRPr lang="en-GB" dirty="0"/>
          </a:p>
        </p:txBody>
      </p:sp>
      <p:pic>
        <p:nvPicPr>
          <p:cNvPr id="5" name="Content Placeholder 4" descr="A screenshot of a cell phone&#10;&#10;Description automatically generated">
            <a:extLst>
              <a:ext uri="{FF2B5EF4-FFF2-40B4-BE49-F238E27FC236}">
                <a16:creationId xmlns:a16="http://schemas.microsoft.com/office/drawing/2014/main" id="{20EBE158-3F22-4B64-8729-C07A625FA51B}"/>
              </a:ext>
            </a:extLst>
          </p:cNvPr>
          <p:cNvPicPr>
            <a:picLocks noGrp="1" noChangeAspect="1"/>
          </p:cNvPicPr>
          <p:nvPr>
            <p:ph idx="1"/>
          </p:nvPr>
        </p:nvPicPr>
        <p:blipFill>
          <a:blip r:embed="rId2"/>
          <a:stretch>
            <a:fillRect/>
          </a:stretch>
        </p:blipFill>
        <p:spPr>
          <a:xfrm>
            <a:off x="638319" y="1325563"/>
            <a:ext cx="5693833" cy="4270375"/>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CDF4086-9F4C-4F4F-88AB-95E75EFC939A}"/>
                  </a:ext>
                </a:extLst>
              </p:cNvPr>
              <p:cNvSpPr txBox="1"/>
              <p:nvPr/>
            </p:nvSpPr>
            <p:spPr>
              <a:xfrm>
                <a:off x="7158882" y="3555123"/>
                <a:ext cx="4977516" cy="24100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𝜖</m:t>
                              </m:r>
                            </m:e>
                            <m:sub>
                              <m:r>
                                <a:rPr lang="en-GB" b="0" i="1" smtClean="0">
                                  <a:latin typeface="Cambria Math" panose="02040503050406030204" pitchFamily="18" charset="0"/>
                                </a:rPr>
                                <m:t>𝑦</m:t>
                              </m:r>
                            </m:sub>
                          </m:sSub>
                        </m:num>
                        <m:den>
                          <m:r>
                            <a:rPr lang="en-GB" b="0" i="1" smtClean="0">
                              <a:latin typeface="Cambria Math" panose="02040503050406030204" pitchFamily="18" charset="0"/>
                            </a:rPr>
                            <m:t>&lt;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𝜃</m:t>
                              </m:r>
                            </m:e>
                            <m:sub>
                              <m:r>
                                <a:rPr lang="en-GB" b="0" i="1" smtClean="0">
                                  <a:latin typeface="Cambria Math" panose="02040503050406030204" pitchFamily="18" charset="0"/>
                                </a:rPr>
                                <m:t>𝑞𝑢𝑎𝑑</m:t>
                              </m:r>
                            </m:sub>
                            <m:sup>
                              <m:r>
                                <a:rPr lang="en-GB" b="0" i="1" smtClean="0">
                                  <a:latin typeface="Cambria Math" panose="02040503050406030204" pitchFamily="18" charset="0"/>
                                </a:rPr>
                                <m:t>2</m:t>
                              </m:r>
                            </m:sup>
                          </m:sSubSup>
                          <m:r>
                            <a:rPr lang="en-GB" b="0" i="1" smtClean="0">
                              <a:latin typeface="Cambria Math" panose="02040503050406030204" pitchFamily="18" charset="0"/>
                            </a:rPr>
                            <m:t>&gt;</m:t>
                          </m:r>
                        </m:den>
                      </m:f>
                      <m:r>
                        <a:rPr lang="en-GB" b="0" i="1" smtClean="0">
                          <a:latin typeface="Cambria Math" panose="02040503050406030204" pitchFamily="18" charset="0"/>
                          <a:ea typeface="Cambria Math" panose="02040503050406030204" pitchFamily="18" charset="0"/>
                        </a:rPr>
                        <m:t>≈</m:t>
                      </m:r>
                    </m:oMath>
                  </m:oMathPara>
                </a14:m>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𝑥</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𝜖</m:t>
                              </m:r>
                            </m:e>
                            <m:sub>
                              <m:r>
                                <a:rPr lang="en-GB" b="0" i="1" smtClean="0">
                                  <a:latin typeface="Cambria Math" panose="02040503050406030204" pitchFamily="18" charset="0"/>
                                  <a:ea typeface="Cambria Math" panose="02040503050406030204" pitchFamily="18" charset="0"/>
                                </a:rPr>
                                <m:t>𝑥</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𝑦</m:t>
                              </m:r>
                            </m:sub>
                          </m:sSub>
                          <m:d>
                            <m:dPr>
                              <m:ctrlPr>
                                <a:rPr lang="en-GB" b="0" i="1" smtClean="0">
                                  <a:latin typeface="Cambria Math" panose="02040503050406030204" pitchFamily="18" charset="0"/>
                                  <a:ea typeface="Cambria Math" panose="02040503050406030204" pitchFamily="18" charset="0"/>
                                </a:rPr>
                              </m:ctrlPr>
                            </m:dPr>
                            <m:e>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r>
                                <a:rPr lang="en-GB" b="0" i="1" smtClean="0">
                                  <a:latin typeface="Cambria Math" panose="02040503050406030204" pitchFamily="18" charset="0"/>
                                  <a:ea typeface="Cambria Math" panose="02040503050406030204" pitchFamily="18" charset="0"/>
                                </a:rPr>
                                <m:t>−</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den>
                      </m:f>
                      <m:nary>
                        <m:naryPr>
                          <m:chr m:val="∑"/>
                          <m:supHide m:val="on"/>
                          <m:ctrlPr>
                            <a:rPr lang="en-GB" b="0" i="1" smtClean="0">
                              <a:latin typeface="Cambria Math" panose="02040503050406030204" pitchFamily="18" charset="0"/>
                              <a:ea typeface="Cambria Math" panose="02040503050406030204" pitchFamily="18" charset="0"/>
                            </a:rPr>
                          </m:ctrlPr>
                        </m:naryPr>
                        <m:sub>
                          <m:r>
                            <a:rPr lang="en-GB" b="0" i="1" smtClean="0">
                              <a:latin typeface="Cambria Math" panose="02040503050406030204" pitchFamily="18" charset="0"/>
                              <a:ea typeface="Cambria Math" panose="02040503050406030204" pitchFamily="18" charset="0"/>
                            </a:rPr>
                            <m:t>𝑞𝑢𝑎𝑑</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𝑥</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p>
                            <m:sSupPr>
                              <m:ctrlPr>
                                <a:rPr lang="en-GB" b="0" i="1" smtClean="0">
                                  <a:latin typeface="Cambria Math" panose="02040503050406030204" pitchFamily="18" charset="0"/>
                                  <a:ea typeface="Cambria Math" panose="02040503050406030204" pitchFamily="18" charset="0"/>
                                </a:rPr>
                              </m:ctrlPr>
                            </m:sSupPr>
                            <m:e>
                              <m:d>
                                <m:dPr>
                                  <m:ctrlPr>
                                    <a:rPr lang="en-GB" i="1">
                                      <a:latin typeface="Cambria Math" panose="02040503050406030204" pitchFamily="18" charset="0"/>
                                      <a:ea typeface="Cambria Math" panose="02040503050406030204" pitchFamily="18" charset="0"/>
                                    </a:rPr>
                                  </m:ctrlPr>
                                </m:dPr>
                                <m:e>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𝑘</m:t>
                                      </m:r>
                                    </m:e>
                                    <m:sub>
                                      <m:r>
                                        <a:rPr lang="en-GB" i="1">
                                          <a:latin typeface="Cambria Math" panose="02040503050406030204" pitchFamily="18" charset="0"/>
                                          <a:ea typeface="Cambria Math" panose="02040503050406030204" pitchFamily="18" charset="0"/>
                                        </a:rPr>
                                        <m:t>1</m:t>
                                      </m:r>
                                    </m:sub>
                                  </m:sSub>
                                  <m:r>
                                    <a:rPr lang="en-GB" i="1">
                                      <a:latin typeface="Cambria Math" panose="02040503050406030204" pitchFamily="18" charset="0"/>
                                      <a:ea typeface="Cambria Math" panose="02040503050406030204" pitchFamily="18" charset="0"/>
                                    </a:rPr>
                                    <m:t>𝐿</m:t>
                                  </m:r>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𝑧</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ea typeface="Cambria Math" panose="02040503050406030204" pitchFamily="18" charset="0"/>
                                </a:rPr>
                                <m:t>𝛿</m:t>
                              </m:r>
                            </m:sub>
                            <m:sup>
                              <m:r>
                                <a:rPr lang="en-GB" b="0" i="1" smtClean="0">
                                  <a:latin typeface="Cambria Math" panose="02040503050406030204" pitchFamily="18" charset="0"/>
                                  <a:ea typeface="Cambria Math" panose="02040503050406030204" pitchFamily="18" charset="0"/>
                                </a:rPr>
                                <m:t>2</m:t>
                              </m:r>
                            </m:sup>
                          </m:sSubSup>
                        </m:num>
                        <m:den>
                          <m:func>
                            <m:funcPr>
                              <m:ctrlPr>
                                <a:rPr lang="en-GB" i="1">
                                  <a:latin typeface="Cambria Math" panose="02040503050406030204" pitchFamily="18" charset="0"/>
                                  <a:ea typeface="Cambria Math" panose="02040503050406030204" pitchFamily="18" charset="0"/>
                                </a:rPr>
                              </m:ctrlPr>
                            </m:funcPr>
                            <m:fName>
                              <m:sSup>
                                <m:sSupPr>
                                  <m:ctrlPr>
                                    <a:rPr lang="en-GB" i="1">
                                      <a:latin typeface="Cambria Math" panose="02040503050406030204" pitchFamily="18" charset="0"/>
                                      <a:ea typeface="Cambria Math" panose="02040503050406030204" pitchFamily="18" charset="0"/>
                                    </a:rPr>
                                  </m:ctrlPr>
                                </m:sSupPr>
                                <m:e>
                                  <m:r>
                                    <m:rPr>
                                      <m:sty m:val="p"/>
                                    </m:rPr>
                                    <a:rPr lang="en-GB">
                                      <a:latin typeface="Cambria Math" panose="02040503050406030204" pitchFamily="18" charset="0"/>
                                      <a:ea typeface="Cambria Math" panose="02040503050406030204" pitchFamily="18" charset="0"/>
                                    </a:rPr>
                                    <m:t>sin</m:t>
                                  </m:r>
                                </m:e>
                                <m:sup>
                                  <m:r>
                                    <a:rPr lang="en-GB" i="1">
                                      <a:latin typeface="Cambria Math" panose="02040503050406030204" pitchFamily="18" charset="0"/>
                                      <a:ea typeface="Cambria Math" panose="02040503050406030204" pitchFamily="18" charset="0"/>
                                    </a:rPr>
                                    <m:t>2</m:t>
                                  </m:r>
                                </m:sup>
                              </m:sSup>
                            </m:fName>
                            <m:e>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𝜋</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𝜈</m:t>
                                      </m:r>
                                    </m:e>
                                    <m:sub>
                                      <m:r>
                                        <a:rPr lang="en-GB" i="1">
                                          <a:latin typeface="Cambria Math" panose="02040503050406030204" pitchFamily="18" charset="0"/>
                                          <a:ea typeface="Cambria Math" panose="02040503050406030204" pitchFamily="18" charset="0"/>
                                        </a:rPr>
                                        <m:t>𝑦</m:t>
                                      </m:r>
                                    </m:sub>
                                  </m:sSub>
                                </m:e>
                              </m:d>
                              <m:r>
                                <a:rPr lang="en-GB" i="1">
                                  <a:latin typeface="Cambria Math" panose="02040503050406030204" pitchFamily="18" charset="0"/>
                                  <a:ea typeface="Cambria Math" panose="02040503050406030204" pitchFamily="18" charset="0"/>
                                </a:rPr>
                                <m:t> </m:t>
                              </m:r>
                            </m:e>
                          </m:func>
                        </m:den>
                      </m:f>
                      <m:nary>
                        <m:naryPr>
                          <m:chr m:val="∑"/>
                          <m:supHide m:val="on"/>
                          <m:ctrlPr>
                            <a:rPr lang="en-GB" b="0" i="1" smtClean="0">
                              <a:latin typeface="Cambria Math" panose="02040503050406030204" pitchFamily="18" charset="0"/>
                              <a:ea typeface="Cambria Math" panose="02040503050406030204" pitchFamily="18" charset="0"/>
                            </a:rPr>
                          </m:ctrlPr>
                        </m:naryPr>
                        <m:sub>
                          <m:r>
                            <a:rPr lang="en-GB" b="0" i="1" smtClean="0">
                              <a:latin typeface="Cambria Math" panose="02040503050406030204" pitchFamily="18" charset="0"/>
                              <a:ea typeface="Cambria Math" panose="02040503050406030204" pitchFamily="18" charset="0"/>
                            </a:rPr>
                            <m:t>𝑞𝑢𝑎𝑑</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𝜂</m:t>
                              </m:r>
                            </m:e>
                            <m:sub>
                              <m:r>
                                <a:rPr lang="en-GB" b="0" i="1" smtClean="0">
                                  <a:latin typeface="Cambria Math" panose="02040503050406030204" pitchFamily="18" charset="0"/>
                                  <a:ea typeface="Cambria Math" panose="02040503050406030204" pitchFamily="18" charset="0"/>
                                </a:rPr>
                                <m:t>𝑥</m:t>
                              </m:r>
                            </m:sub>
                            <m:sup>
                              <m:r>
                                <a:rPr lang="en-GB" b="0" i="1" smtClean="0">
                                  <a:latin typeface="Cambria Math" panose="02040503050406030204" pitchFamily="18" charset="0"/>
                                  <a:ea typeface="Cambria Math" panose="02040503050406030204" pitchFamily="18" charset="0"/>
                                </a:rPr>
                                <m:t>2</m:t>
                              </m:r>
                            </m:sup>
                          </m:sSubSup>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𝑘</m:t>
                                      </m:r>
                                    </m:e>
                                    <m:sub>
                                      <m:r>
                                        <a:rPr lang="en-GB" b="0" i="1" smtClean="0">
                                          <a:latin typeface="Cambria Math" panose="02040503050406030204" pitchFamily="18" charset="0"/>
                                          <a:ea typeface="Cambria Math" panose="02040503050406030204" pitchFamily="18" charset="0"/>
                                        </a:rPr>
                                        <m:t>1</m:t>
                                      </m:r>
                                    </m:sub>
                                  </m:sSub>
                                  <m:r>
                                    <a:rPr lang="en-GB" b="0" i="1" smtClean="0">
                                      <a:latin typeface="Cambria Math" panose="02040503050406030204" pitchFamily="18" charset="0"/>
                                      <a:ea typeface="Cambria Math" panose="02040503050406030204" pitchFamily="18" charset="0"/>
                                    </a:rPr>
                                    <m:t>𝐿</m:t>
                                  </m:r>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endParaRPr lang="en-GB" b="0" dirty="0">
                  <a:ea typeface="Cambria Math" panose="02040503050406030204" pitchFamily="18" charset="0"/>
                </a:endParaRPr>
              </a:p>
            </p:txBody>
          </p:sp>
        </mc:Choice>
        <mc:Fallback xmlns="">
          <p:sp>
            <p:nvSpPr>
              <p:cNvPr id="6" name="TextBox 5">
                <a:extLst>
                  <a:ext uri="{FF2B5EF4-FFF2-40B4-BE49-F238E27FC236}">
                    <a16:creationId xmlns:a16="http://schemas.microsoft.com/office/drawing/2014/main" id="{0CDF4086-9F4C-4F4F-88AB-95E75EFC939A}"/>
                  </a:ext>
                </a:extLst>
              </p:cNvPr>
              <p:cNvSpPr txBox="1">
                <a:spLocks noRot="1" noChangeAspect="1" noMove="1" noResize="1" noEditPoints="1" noAdjustHandles="1" noChangeArrowheads="1" noChangeShapeType="1" noTextEdit="1"/>
              </p:cNvSpPr>
              <p:nvPr/>
            </p:nvSpPr>
            <p:spPr>
              <a:xfrm>
                <a:off x="7158882" y="3555123"/>
                <a:ext cx="4977516" cy="2410019"/>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801851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21A8D-948D-467E-BE2E-4DFED716D9DE}"/>
              </a:ext>
            </a:extLst>
          </p:cNvPr>
          <p:cNvSpPr>
            <a:spLocks noGrp="1"/>
          </p:cNvSpPr>
          <p:nvPr>
            <p:ph type="title"/>
          </p:nvPr>
        </p:nvSpPr>
        <p:spPr/>
        <p:txBody>
          <a:bodyPr>
            <a:normAutofit fontScale="90000"/>
          </a:bodyPr>
          <a:lstStyle/>
          <a:p>
            <a:r>
              <a:rPr lang="en-US" sz="6600" dirty="0"/>
              <a:t>Roll angle of all Quadrupoles</a:t>
            </a:r>
            <a:endParaRPr lang="en-GB" dirty="0"/>
          </a:p>
        </p:txBody>
      </p:sp>
      <p:pic>
        <p:nvPicPr>
          <p:cNvPr id="4" name="Content Placeholder 3" descr="A close up of a map&#10;&#10;Description automatically generated">
            <a:extLst>
              <a:ext uri="{FF2B5EF4-FFF2-40B4-BE49-F238E27FC236}">
                <a16:creationId xmlns:a16="http://schemas.microsoft.com/office/drawing/2014/main" id="{FD3CBB2D-6B87-4F8D-9AFE-F152DE1879E1}"/>
              </a:ext>
            </a:extLst>
          </p:cNvPr>
          <p:cNvPicPr>
            <a:picLocks noGrp="1" noChangeAspect="1"/>
          </p:cNvPicPr>
          <p:nvPr>
            <p:ph idx="1"/>
          </p:nvPr>
        </p:nvPicPr>
        <p:blipFill>
          <a:blip r:embed="rId2"/>
          <a:stretch>
            <a:fillRect/>
          </a:stretch>
        </p:blipFill>
        <p:spPr>
          <a:xfrm>
            <a:off x="644627" y="1325563"/>
            <a:ext cx="5693833" cy="4270375"/>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5AC0EBF1-4DC2-4392-BC20-8CCC88DE1C99}"/>
                  </a:ext>
                </a:extLst>
              </p:cNvPr>
              <p:cNvSpPr txBox="1"/>
              <p:nvPr/>
            </p:nvSpPr>
            <p:spPr>
              <a:xfrm>
                <a:off x="7158882" y="3555123"/>
                <a:ext cx="4977516" cy="24100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𝜖</m:t>
                              </m:r>
                            </m:e>
                            <m:sub>
                              <m:r>
                                <a:rPr lang="en-GB" b="0" i="1" smtClean="0">
                                  <a:latin typeface="Cambria Math" panose="02040503050406030204" pitchFamily="18" charset="0"/>
                                </a:rPr>
                                <m:t>𝑦</m:t>
                              </m:r>
                            </m:sub>
                          </m:sSub>
                        </m:num>
                        <m:den>
                          <m:r>
                            <a:rPr lang="en-GB" b="0" i="1" smtClean="0">
                              <a:latin typeface="Cambria Math" panose="02040503050406030204" pitchFamily="18" charset="0"/>
                            </a:rPr>
                            <m:t>&lt;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𝜃</m:t>
                              </m:r>
                            </m:e>
                            <m:sub>
                              <m:r>
                                <a:rPr lang="en-GB" b="0" i="1" smtClean="0">
                                  <a:latin typeface="Cambria Math" panose="02040503050406030204" pitchFamily="18" charset="0"/>
                                </a:rPr>
                                <m:t>𝑞𝑢𝑎𝑑</m:t>
                              </m:r>
                            </m:sub>
                            <m:sup>
                              <m:r>
                                <a:rPr lang="en-GB" b="0" i="1" smtClean="0">
                                  <a:latin typeface="Cambria Math" panose="02040503050406030204" pitchFamily="18" charset="0"/>
                                </a:rPr>
                                <m:t>2</m:t>
                              </m:r>
                            </m:sup>
                          </m:sSubSup>
                          <m:r>
                            <a:rPr lang="en-GB" b="0" i="1" smtClean="0">
                              <a:latin typeface="Cambria Math" panose="02040503050406030204" pitchFamily="18" charset="0"/>
                            </a:rPr>
                            <m:t>&gt;</m:t>
                          </m:r>
                        </m:den>
                      </m:f>
                      <m:r>
                        <a:rPr lang="en-GB" b="0" i="1" smtClean="0">
                          <a:latin typeface="Cambria Math" panose="02040503050406030204" pitchFamily="18" charset="0"/>
                          <a:ea typeface="Cambria Math" panose="02040503050406030204" pitchFamily="18" charset="0"/>
                        </a:rPr>
                        <m:t>≈</m:t>
                      </m:r>
                    </m:oMath>
                  </m:oMathPara>
                </a14:m>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𝑥</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𝜖</m:t>
                              </m:r>
                            </m:e>
                            <m:sub>
                              <m:r>
                                <a:rPr lang="en-GB" b="0" i="1" smtClean="0">
                                  <a:latin typeface="Cambria Math" panose="02040503050406030204" pitchFamily="18" charset="0"/>
                                  <a:ea typeface="Cambria Math" panose="02040503050406030204" pitchFamily="18" charset="0"/>
                                </a:rPr>
                                <m:t>𝑥</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𝑦</m:t>
                              </m:r>
                            </m:sub>
                          </m:sSub>
                          <m:d>
                            <m:dPr>
                              <m:ctrlPr>
                                <a:rPr lang="en-GB" b="0" i="1" smtClean="0">
                                  <a:latin typeface="Cambria Math" panose="02040503050406030204" pitchFamily="18" charset="0"/>
                                  <a:ea typeface="Cambria Math" panose="02040503050406030204" pitchFamily="18" charset="0"/>
                                </a:rPr>
                              </m:ctrlPr>
                            </m:dPr>
                            <m:e>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𝑥</m:t>
                                          </m:r>
                                        </m:sub>
                                      </m:sSub>
                                    </m:e>
                                  </m:d>
                                </m:e>
                              </m:func>
                              <m:r>
                                <a:rPr lang="en-GB" b="0" i="1" smtClean="0">
                                  <a:latin typeface="Cambria Math" panose="02040503050406030204" pitchFamily="18" charset="0"/>
                                  <a:ea typeface="Cambria Math" panose="02040503050406030204" pitchFamily="18" charset="0"/>
                                </a:rPr>
                                <m:t>−</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cos</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𝑦</m:t>
                                          </m:r>
                                        </m:sub>
                                      </m:sSub>
                                    </m:e>
                                  </m:d>
                                </m:e>
                              </m:func>
                            </m:e>
                          </m:d>
                        </m:den>
                      </m:f>
                      <m:nary>
                        <m:naryPr>
                          <m:chr m:val="∑"/>
                          <m:supHide m:val="on"/>
                          <m:ctrlPr>
                            <a:rPr lang="en-GB" b="0" i="1" smtClean="0">
                              <a:latin typeface="Cambria Math" panose="02040503050406030204" pitchFamily="18" charset="0"/>
                              <a:ea typeface="Cambria Math" panose="02040503050406030204" pitchFamily="18" charset="0"/>
                            </a:rPr>
                          </m:ctrlPr>
                        </m:naryPr>
                        <m:sub>
                          <m:r>
                            <a:rPr lang="en-GB" b="0" i="1" smtClean="0">
                              <a:latin typeface="Cambria Math" panose="02040503050406030204" pitchFamily="18" charset="0"/>
                              <a:ea typeface="Cambria Math" panose="02040503050406030204" pitchFamily="18" charset="0"/>
                            </a:rPr>
                            <m:t>𝑞𝑢𝑎𝑑</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𝑥</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p>
                            <m:sSupPr>
                              <m:ctrlPr>
                                <a:rPr lang="en-GB" b="0" i="1" smtClean="0">
                                  <a:latin typeface="Cambria Math" panose="02040503050406030204" pitchFamily="18" charset="0"/>
                                  <a:ea typeface="Cambria Math" panose="02040503050406030204" pitchFamily="18" charset="0"/>
                                </a:rPr>
                              </m:ctrlPr>
                            </m:sSupPr>
                            <m:e>
                              <m:d>
                                <m:dPr>
                                  <m:ctrlPr>
                                    <a:rPr lang="en-GB" i="1">
                                      <a:latin typeface="Cambria Math" panose="02040503050406030204" pitchFamily="18" charset="0"/>
                                      <a:ea typeface="Cambria Math" panose="02040503050406030204" pitchFamily="18" charset="0"/>
                                    </a:rPr>
                                  </m:ctrlPr>
                                </m:dPr>
                                <m:e>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𝑘</m:t>
                                      </m:r>
                                    </m:e>
                                    <m:sub>
                                      <m:r>
                                        <a:rPr lang="en-GB" i="1">
                                          <a:latin typeface="Cambria Math" panose="02040503050406030204" pitchFamily="18" charset="0"/>
                                          <a:ea typeface="Cambria Math" panose="02040503050406030204" pitchFamily="18" charset="0"/>
                                        </a:rPr>
                                        <m:t>1</m:t>
                                      </m:r>
                                    </m:sub>
                                  </m:sSub>
                                  <m:r>
                                    <a:rPr lang="en-GB" i="1">
                                      <a:latin typeface="Cambria Math" panose="02040503050406030204" pitchFamily="18" charset="0"/>
                                      <a:ea typeface="Cambria Math" panose="02040503050406030204" pitchFamily="18" charset="0"/>
                                    </a:rPr>
                                    <m:t>𝐿</m:t>
                                  </m:r>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𝐽</m:t>
                              </m:r>
                            </m:e>
                            <m:sub>
                              <m:r>
                                <a:rPr lang="en-GB" b="0" i="1" smtClean="0">
                                  <a:latin typeface="Cambria Math" panose="02040503050406030204" pitchFamily="18" charset="0"/>
                                  <a:ea typeface="Cambria Math" panose="02040503050406030204" pitchFamily="18" charset="0"/>
                                </a:rPr>
                                <m:t>𝑧</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ea typeface="Cambria Math" panose="02040503050406030204" pitchFamily="18" charset="0"/>
                                </a:rPr>
                                <m:t>𝛿</m:t>
                              </m:r>
                            </m:sub>
                            <m:sup>
                              <m:r>
                                <a:rPr lang="en-GB" b="0" i="1" smtClean="0">
                                  <a:latin typeface="Cambria Math" panose="02040503050406030204" pitchFamily="18" charset="0"/>
                                  <a:ea typeface="Cambria Math" panose="02040503050406030204" pitchFamily="18" charset="0"/>
                                </a:rPr>
                                <m:t>2</m:t>
                              </m:r>
                            </m:sup>
                          </m:sSubSup>
                        </m:num>
                        <m:den>
                          <m:func>
                            <m:funcPr>
                              <m:ctrlPr>
                                <a:rPr lang="en-GB" i="1">
                                  <a:latin typeface="Cambria Math" panose="02040503050406030204" pitchFamily="18" charset="0"/>
                                  <a:ea typeface="Cambria Math" panose="02040503050406030204" pitchFamily="18" charset="0"/>
                                </a:rPr>
                              </m:ctrlPr>
                            </m:funcPr>
                            <m:fName>
                              <m:sSup>
                                <m:sSupPr>
                                  <m:ctrlPr>
                                    <a:rPr lang="en-GB" i="1">
                                      <a:latin typeface="Cambria Math" panose="02040503050406030204" pitchFamily="18" charset="0"/>
                                      <a:ea typeface="Cambria Math" panose="02040503050406030204" pitchFamily="18" charset="0"/>
                                    </a:rPr>
                                  </m:ctrlPr>
                                </m:sSupPr>
                                <m:e>
                                  <m:r>
                                    <m:rPr>
                                      <m:sty m:val="p"/>
                                    </m:rPr>
                                    <a:rPr lang="en-GB">
                                      <a:latin typeface="Cambria Math" panose="02040503050406030204" pitchFamily="18" charset="0"/>
                                      <a:ea typeface="Cambria Math" panose="02040503050406030204" pitchFamily="18" charset="0"/>
                                    </a:rPr>
                                    <m:t>sin</m:t>
                                  </m:r>
                                </m:e>
                                <m:sup>
                                  <m:r>
                                    <a:rPr lang="en-GB" i="1">
                                      <a:latin typeface="Cambria Math" panose="02040503050406030204" pitchFamily="18" charset="0"/>
                                      <a:ea typeface="Cambria Math" panose="02040503050406030204" pitchFamily="18" charset="0"/>
                                    </a:rPr>
                                    <m:t>2</m:t>
                                  </m:r>
                                </m:sup>
                              </m:sSup>
                            </m:fName>
                            <m:e>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𝜋</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𝜈</m:t>
                                      </m:r>
                                    </m:e>
                                    <m:sub>
                                      <m:r>
                                        <a:rPr lang="en-GB" i="1">
                                          <a:latin typeface="Cambria Math" panose="02040503050406030204" pitchFamily="18" charset="0"/>
                                          <a:ea typeface="Cambria Math" panose="02040503050406030204" pitchFamily="18" charset="0"/>
                                        </a:rPr>
                                        <m:t>𝑦</m:t>
                                      </m:r>
                                    </m:sub>
                                  </m:sSub>
                                </m:e>
                              </m:d>
                              <m:r>
                                <a:rPr lang="en-GB" i="1">
                                  <a:latin typeface="Cambria Math" panose="02040503050406030204" pitchFamily="18" charset="0"/>
                                  <a:ea typeface="Cambria Math" panose="02040503050406030204" pitchFamily="18" charset="0"/>
                                </a:rPr>
                                <m:t> </m:t>
                              </m:r>
                            </m:e>
                          </m:func>
                        </m:den>
                      </m:f>
                      <m:nary>
                        <m:naryPr>
                          <m:chr m:val="∑"/>
                          <m:supHide m:val="on"/>
                          <m:ctrlPr>
                            <a:rPr lang="en-GB" b="0" i="1" smtClean="0">
                              <a:latin typeface="Cambria Math" panose="02040503050406030204" pitchFamily="18" charset="0"/>
                              <a:ea typeface="Cambria Math" panose="02040503050406030204" pitchFamily="18" charset="0"/>
                            </a:rPr>
                          </m:ctrlPr>
                        </m:naryPr>
                        <m:sub>
                          <m:r>
                            <a:rPr lang="en-GB" b="0" i="1" smtClean="0">
                              <a:latin typeface="Cambria Math" panose="02040503050406030204" pitchFamily="18" charset="0"/>
                              <a:ea typeface="Cambria Math" panose="02040503050406030204" pitchFamily="18" charset="0"/>
                            </a:rPr>
                            <m:t>𝑞𝑢𝑎𝑑</m:t>
                          </m: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𝑦</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𝜂</m:t>
                              </m:r>
                            </m:e>
                            <m:sub>
                              <m:r>
                                <a:rPr lang="en-GB" b="0" i="1" smtClean="0">
                                  <a:latin typeface="Cambria Math" panose="02040503050406030204" pitchFamily="18" charset="0"/>
                                  <a:ea typeface="Cambria Math" panose="02040503050406030204" pitchFamily="18" charset="0"/>
                                </a:rPr>
                                <m:t>𝑥</m:t>
                              </m:r>
                            </m:sub>
                            <m:sup>
                              <m:r>
                                <a:rPr lang="en-GB" b="0" i="1" smtClean="0">
                                  <a:latin typeface="Cambria Math" panose="02040503050406030204" pitchFamily="18" charset="0"/>
                                  <a:ea typeface="Cambria Math" panose="02040503050406030204" pitchFamily="18" charset="0"/>
                                </a:rPr>
                                <m:t>2</m:t>
                              </m:r>
                            </m:sup>
                          </m:sSubSup>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𝑘</m:t>
                                      </m:r>
                                    </m:e>
                                    <m:sub>
                                      <m:r>
                                        <a:rPr lang="en-GB" b="0" i="1" smtClean="0">
                                          <a:latin typeface="Cambria Math" panose="02040503050406030204" pitchFamily="18" charset="0"/>
                                          <a:ea typeface="Cambria Math" panose="02040503050406030204" pitchFamily="18" charset="0"/>
                                        </a:rPr>
                                        <m:t>1</m:t>
                                      </m:r>
                                    </m:sub>
                                  </m:sSub>
                                  <m:r>
                                    <a:rPr lang="en-GB" b="0" i="1" smtClean="0">
                                      <a:latin typeface="Cambria Math" panose="02040503050406030204" pitchFamily="18" charset="0"/>
                                      <a:ea typeface="Cambria Math" panose="02040503050406030204" pitchFamily="18" charset="0"/>
                                    </a:rPr>
                                    <m:t>𝐿</m:t>
                                  </m:r>
                                </m:e>
                              </m:d>
                            </m:e>
                            <m:sup>
                              <m:r>
                                <a:rPr lang="en-GB" b="0" i="1" smtClean="0">
                                  <a:latin typeface="Cambria Math" panose="02040503050406030204" pitchFamily="18" charset="0"/>
                                  <a:ea typeface="Cambria Math" panose="02040503050406030204" pitchFamily="18" charset="0"/>
                                </a:rPr>
                                <m:t>2</m:t>
                              </m:r>
                            </m:sup>
                          </m:sSup>
                        </m:e>
                      </m:nary>
                    </m:oMath>
                  </m:oMathPara>
                </a14:m>
                <a:endParaRPr lang="en-GB" b="0" i="1" dirty="0">
                  <a:latin typeface="Cambria Math" panose="02040503050406030204" pitchFamily="18" charset="0"/>
                  <a:ea typeface="Cambria Math" panose="02040503050406030204" pitchFamily="18" charset="0"/>
                </a:endParaRPr>
              </a:p>
              <a:p>
                <a:endParaRPr lang="en-GB" b="0" dirty="0">
                  <a:ea typeface="Cambria Math" panose="02040503050406030204" pitchFamily="18" charset="0"/>
                </a:endParaRPr>
              </a:p>
            </p:txBody>
          </p:sp>
        </mc:Choice>
        <mc:Fallback xmlns="">
          <p:sp>
            <p:nvSpPr>
              <p:cNvPr id="5" name="TextBox 4">
                <a:extLst>
                  <a:ext uri="{FF2B5EF4-FFF2-40B4-BE49-F238E27FC236}">
                    <a16:creationId xmlns:a16="http://schemas.microsoft.com/office/drawing/2014/main" id="{5AC0EBF1-4DC2-4392-BC20-8CCC88DE1C99}"/>
                  </a:ext>
                </a:extLst>
              </p:cNvPr>
              <p:cNvSpPr txBox="1">
                <a:spLocks noRot="1" noChangeAspect="1" noMove="1" noResize="1" noEditPoints="1" noAdjustHandles="1" noChangeArrowheads="1" noChangeShapeType="1" noTextEdit="1"/>
              </p:cNvSpPr>
              <p:nvPr/>
            </p:nvSpPr>
            <p:spPr>
              <a:xfrm>
                <a:off x="7158882" y="3555123"/>
                <a:ext cx="4977516" cy="2410019"/>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662997816"/>
      </p:ext>
    </p:extLst>
  </p:cSld>
  <p:clrMapOvr>
    <a:masterClrMapping/>
  </p:clrMapOvr>
</p:sld>
</file>

<file path=ppt/theme/theme1.xml><?xml version="1.0" encoding="utf-8"?>
<a:theme xmlns:a="http://schemas.openxmlformats.org/drawingml/2006/main" name="CERN_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_16-9" id="{36BDE2E8-697E-4FFD-BE19-AF7DA5C95D74}" vid="{C3FFF3AA-1E7F-4E72-B776-E6BF18954C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CERN_16-9</Template>
  <TotalTime>16129</TotalTime>
  <Words>709</Words>
  <Application>Microsoft Office PowerPoint</Application>
  <PresentationFormat>Widescreen</PresentationFormat>
  <Paragraphs>97</Paragraphs>
  <Slides>17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Cambria Math</vt:lpstr>
      <vt:lpstr>CMU Sans Serif Medium</vt:lpstr>
      <vt:lpstr>Optima</vt:lpstr>
      <vt:lpstr>CERN_16-9</vt:lpstr>
      <vt:lpstr>Estimating Emittance Growth due to Misalignments: </vt:lpstr>
      <vt:lpstr>Goals </vt:lpstr>
      <vt:lpstr>Comparison Studies</vt:lpstr>
      <vt:lpstr>Lattice</vt:lpstr>
      <vt:lpstr>Analytical Formula for Sextupoles</vt:lpstr>
      <vt:lpstr>Vertical Misalignment of Arc Sextupoles</vt:lpstr>
      <vt:lpstr>Vertical Misalignment of IR Sextupoles</vt:lpstr>
      <vt:lpstr>Arc Quadrupoles Roll</vt:lpstr>
      <vt:lpstr>Roll angle of all Quadrupoles</vt:lpstr>
      <vt:lpstr>Relaxed Optics</vt:lpstr>
      <vt:lpstr>Relaxed Optics</vt:lpstr>
      <vt:lpstr>Roll Angle all Quadrupoles with Relaxed Optics</vt:lpstr>
      <vt:lpstr>Take-a-ways</vt:lpstr>
      <vt:lpstr>Open Questions</vt:lpstr>
      <vt:lpstr>Backup slides</vt:lpstr>
      <vt:lpstr>Vertical Misalignment of IR Quads</vt:lpstr>
      <vt:lpstr>Vertical Misalignment of arc Quads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Tessa Kathleen Charles</dc:creator>
  <cp:lastModifiedBy>Léon van Riesen</cp:lastModifiedBy>
  <cp:revision>59</cp:revision>
  <dcterms:created xsi:type="dcterms:W3CDTF">2020-05-20T09:36:52Z</dcterms:created>
  <dcterms:modified xsi:type="dcterms:W3CDTF">2020-06-04T21:24:50Z</dcterms:modified>
</cp:coreProperties>
</file>