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71" r:id="rId5"/>
    <p:sldId id="381" r:id="rId6"/>
    <p:sldId id="382" r:id="rId7"/>
    <p:sldId id="383" r:id="rId8"/>
    <p:sldId id="376" r:id="rId9"/>
    <p:sldId id="377" r:id="rId10"/>
    <p:sldId id="339" r:id="rId11"/>
    <p:sldId id="369" r:id="rId12"/>
  </p:sldIdLst>
  <p:sldSz cx="9906000" cy="6858000" type="A4"/>
  <p:notesSz cx="7104063" cy="10234613"/>
  <p:embeddedFontLst>
    <p:embeddedFont>
      <p:font typeface="Verdana" panose="020B0604030504040204" pitchFamily="34" charset="0"/>
      <p:regular r:id="rId15"/>
      <p:bold r:id="rId16"/>
      <p:italic r:id="rId17"/>
      <p:boldItalic r:id="rId18"/>
    </p:embeddedFont>
    <p:embeddedFont>
      <p:font typeface="Bradley Hand ITC" panose="03070402050302030203" pitchFamily="66" charset="0"/>
      <p:regular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 Troska" initials="JT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5050"/>
    <a:srgbClr val="FFFF00"/>
    <a:srgbClr val="588824"/>
    <a:srgbClr val="70AC2E"/>
    <a:srgbClr val="3333CC"/>
    <a:srgbClr val="000000"/>
    <a:srgbClr val="66FFFF"/>
    <a:srgbClr val="EDC73B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3" autoAdjust="0"/>
    <p:restoredTop sz="94660"/>
  </p:normalViewPr>
  <p:slideViewPr>
    <p:cSldViewPr>
      <p:cViewPr varScale="1">
        <p:scale>
          <a:sx n="132" d="100"/>
          <a:sy n="132" d="100"/>
        </p:scale>
        <p:origin x="1283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766" y="-108"/>
      </p:cViewPr>
      <p:guideLst>
        <p:guide orient="horz" pos="3223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639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36" y="1"/>
            <a:ext cx="3078639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99B49-C336-4C82-8B76-AF4CA14C41ED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851"/>
            <a:ext cx="3078639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36" y="9721851"/>
            <a:ext cx="3078639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4F78C-4922-42A6-99B0-0E24C9780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050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5" tIns="49518" rIns="99035" bIns="49518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836" y="1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5" tIns="49518" rIns="99035" bIns="4951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1050" y="768350"/>
            <a:ext cx="55435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677" y="4859339"/>
            <a:ext cx="5680709" cy="460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5" tIns="49518" rIns="99035" bIns="495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51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5" tIns="49518" rIns="99035" bIns="49518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836" y="9721851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5" tIns="49518" rIns="99035" bIns="4951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solidFill>
                  <a:schemeClr val="tx1"/>
                </a:solidFill>
              </a:defRPr>
            </a:lvl1pPr>
          </a:lstStyle>
          <a:p>
            <a:fld id="{8374E6B5-3FF2-4A83-99CC-349AFB12DE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00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4E6B5-3FF2-4A83-99CC-349AFB12DE7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82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4E6B5-3FF2-4A83-99CC-349AFB12DE7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17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4E6B5-3FF2-4A83-99CC-349AFB12DE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13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525344"/>
            <a:ext cx="2311400" cy="476250"/>
          </a:xfrm>
        </p:spPr>
        <p:txBody>
          <a:bodyPr/>
          <a:lstStyle>
            <a:lvl1pPr>
              <a:defRPr sz="1200" b="0"/>
            </a:lvl1pPr>
          </a:lstStyle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525344"/>
            <a:ext cx="3136900" cy="476250"/>
          </a:xfrm>
        </p:spPr>
        <p:txBody>
          <a:bodyPr/>
          <a:lstStyle>
            <a:lvl1pPr>
              <a:defRPr sz="1200" b="0"/>
            </a:lvl1pPr>
          </a:lstStyle>
          <a:p>
            <a:r>
              <a:rPr lang="en-US" smtClean="0"/>
              <a:t>francois.vasey@cern.ch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77125" y="6525344"/>
            <a:ext cx="2311400" cy="476250"/>
          </a:xfrm>
        </p:spPr>
        <p:txBody>
          <a:bodyPr/>
          <a:lstStyle>
            <a:lvl1pPr>
              <a:defRPr sz="1200" b="0"/>
            </a:lvl1pPr>
          </a:lstStyle>
          <a:p>
            <a:fld id="{45849DCE-4BDB-48C8-8273-FF104E18B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42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VLPlus.pdf - Adobe Reader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0" t="10854" r="7154" b="32288"/>
          <a:stretch/>
        </p:blipFill>
        <p:spPr>
          <a:xfrm>
            <a:off x="8409384" y="3738"/>
            <a:ext cx="1496616" cy="5645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0"/>
            </a:lvl1pPr>
          </a:lstStyle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81142"/>
            <a:ext cx="3136900" cy="476250"/>
          </a:xfrm>
        </p:spPr>
        <p:txBody>
          <a:bodyPr/>
          <a:lstStyle>
            <a:lvl1pPr>
              <a:defRPr sz="1200" b="0"/>
            </a:lvl1pPr>
          </a:lstStyle>
          <a:p>
            <a:r>
              <a:rPr lang="en-US" smtClean="0"/>
              <a:t>francois.vasey@cern.ch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77125" y="6453336"/>
            <a:ext cx="2311400" cy="476250"/>
          </a:xfrm>
        </p:spPr>
        <p:txBody>
          <a:bodyPr/>
          <a:lstStyle>
            <a:lvl1pPr>
              <a:defRPr sz="1200" b="0"/>
            </a:lvl1pPr>
          </a:lstStyle>
          <a:p>
            <a:fld id="{48C81EF2-97E5-407A-AAAE-E18FE99727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4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157304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7ECFD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" y="44450"/>
            <a:ext cx="98679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481763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553200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francois.vasey@cern.ch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77125" y="6553200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65899E9C-337B-4871-8D7B-0358F44DD1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765175"/>
            <a:ext cx="9906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Ctr="1"/>
          <a:lstStyle/>
          <a:p>
            <a:endParaRPr lang="en-GB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836613"/>
            <a:ext cx="9906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Ctr="1"/>
          <a:lstStyle/>
          <a:p>
            <a:endParaRPr lang="en-GB"/>
          </a:p>
        </p:txBody>
      </p:sp>
      <p:sp>
        <p:nvSpPr>
          <p:cNvPr id="1035" name="Oval 11"/>
          <p:cNvSpPr>
            <a:spLocks noChangeAspect="1" noChangeArrowheads="1"/>
          </p:cNvSpPr>
          <p:nvPr userDrawn="1"/>
        </p:nvSpPr>
        <p:spPr bwMode="auto">
          <a:xfrm>
            <a:off x="8482013" y="585788"/>
            <a:ext cx="193675" cy="17938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6" name="Oval 12"/>
          <p:cNvSpPr>
            <a:spLocks noChangeAspect="1" noChangeArrowheads="1"/>
          </p:cNvSpPr>
          <p:nvPr userDrawn="1"/>
        </p:nvSpPr>
        <p:spPr bwMode="auto">
          <a:xfrm>
            <a:off x="8575675" y="657225"/>
            <a:ext cx="193675" cy="179388"/>
          </a:xfrm>
          <a:prstGeom prst="ellipse">
            <a:avLst/>
          </a:prstGeom>
          <a:noFill/>
          <a:ln w="19050" algn="ctr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8728186" y="549275"/>
            <a:ext cx="1093569" cy="25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Ctr="1">
            <a:spAutoFit/>
          </a:bodyPr>
          <a:lstStyle/>
          <a:p>
            <a:r>
              <a:rPr lang="en-GB" i="1" dirty="0">
                <a:solidFill>
                  <a:srgbClr val="000099"/>
                </a:solidFill>
              </a:rPr>
              <a:t>Versatile </a:t>
            </a:r>
            <a:r>
              <a:rPr lang="en-GB" i="1" dirty="0" smtClean="0">
                <a:solidFill>
                  <a:srgbClr val="000099"/>
                </a:solidFill>
              </a:rPr>
              <a:t>Link</a:t>
            </a:r>
            <a:r>
              <a:rPr lang="en-GB" sz="1600" i="1" baseline="30000" dirty="0" smtClean="0">
                <a:solidFill>
                  <a:srgbClr val="FF0000"/>
                </a:solidFill>
              </a:rPr>
              <a:t>+</a:t>
            </a:r>
            <a:endParaRPr lang="en-US" i="1" baseline="30000" dirty="0">
              <a:solidFill>
                <a:srgbClr val="00009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63071/contributions/3738814/" TargetMode="External"/><Relationship Id="rId2" Type="http://schemas.openxmlformats.org/officeDocument/2006/relationships/hyperlink" Target="https://espace.cern.ch/GBT-Project/LpGBT/default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Versatile-Link-Plus/SitePages/Home.aspx" TargetMode="External"/><Relationship Id="rId2" Type="http://schemas.openxmlformats.org/officeDocument/2006/relationships/hyperlink" Target="https://edms.cern.ch/ui/#!master/navigator/project?P:1930058715:1767090345:subDoc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vldbplus.web.cern.ch/" TargetMode="External"/><Relationship Id="rId4" Type="http://schemas.openxmlformats.org/officeDocument/2006/relationships/hyperlink" Target="https://indico.cern.ch/event/863071/contributions/3738815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28625" y="1382713"/>
            <a:ext cx="8893175" cy="4854575"/>
          </a:xfrm>
        </p:spPr>
        <p:txBody>
          <a:bodyPr/>
          <a:lstStyle/>
          <a:p>
            <a:r>
              <a:rPr lang="en-GB" dirty="0" err="1" smtClean="0"/>
              <a:t>LpGBT</a:t>
            </a:r>
            <a:r>
              <a:rPr lang="en-GB" dirty="0" smtClean="0"/>
              <a:t> and Versatile Link</a:t>
            </a:r>
            <a:r>
              <a:rPr lang="en-GB" baseline="30000" dirty="0">
                <a:solidFill>
                  <a:srgbClr val="FF0000"/>
                </a:solidFill>
              </a:rPr>
              <a:t> </a:t>
            </a:r>
            <a:r>
              <a:rPr lang="en-GB" sz="4000" baseline="30000" dirty="0" smtClean="0">
                <a:solidFill>
                  <a:srgbClr val="FF0000"/>
                </a:solidFill>
              </a:rPr>
              <a:t>+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/>
              <a:t/>
            </a:r>
            <a:br>
              <a:rPr lang="en-GB" dirty="0"/>
            </a:br>
            <a:r>
              <a:rPr lang="en-GB" sz="1800" b="0" dirty="0" smtClean="0"/>
              <a:t>TWEPP2020 User Group Meeting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Francois Vasey</a:t>
            </a:r>
            <a:br>
              <a:rPr lang="en-GB" sz="20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endParaRPr lang="en-US" sz="2000" dirty="0"/>
          </a:p>
        </p:txBody>
      </p:sp>
      <p:sp>
        <p:nvSpPr>
          <p:cNvPr id="4" name="Line 1"/>
          <p:cNvSpPr>
            <a:spLocks noChangeShapeType="1"/>
          </p:cNvSpPr>
          <p:nvPr/>
        </p:nvSpPr>
        <p:spPr bwMode="auto">
          <a:xfrm>
            <a:off x="0" y="4580582"/>
            <a:ext cx="9906000" cy="111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GB" dirty="0"/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4652020"/>
            <a:ext cx="9906000" cy="1116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GB" dirty="0"/>
          </a:p>
        </p:txBody>
      </p:sp>
      <p:sp>
        <p:nvSpPr>
          <p:cNvPr id="6" name="Oval 3"/>
          <p:cNvSpPr>
            <a:spLocks/>
          </p:cNvSpPr>
          <p:nvPr/>
        </p:nvSpPr>
        <p:spPr bwMode="auto">
          <a:xfrm>
            <a:off x="8481529" y="4400872"/>
            <a:ext cx="193477" cy="17971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dirty="0"/>
          </a:p>
        </p:txBody>
      </p:sp>
      <p:sp>
        <p:nvSpPr>
          <p:cNvPr id="7" name="Oval 4"/>
          <p:cNvSpPr>
            <a:spLocks/>
          </p:cNvSpPr>
          <p:nvPr/>
        </p:nvSpPr>
        <p:spPr bwMode="auto">
          <a:xfrm>
            <a:off x="8574640" y="4472309"/>
            <a:ext cx="194685" cy="179710"/>
          </a:xfrm>
          <a:prstGeom prst="ellips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</a:t>
            </a:r>
            <a:r>
              <a:rPr lang="en-GB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/>
              <a:t> Project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francois.vasey@cern.ch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78007" y="2098099"/>
            <a:ext cx="4608512" cy="1601555"/>
            <a:chOff x="1341437" y="3273278"/>
            <a:chExt cx="4608512" cy="1601555"/>
          </a:xfrm>
        </p:grpSpPr>
        <p:sp>
          <p:nvSpPr>
            <p:cNvPr id="8" name="Rectangle 7"/>
            <p:cNvSpPr/>
            <p:nvPr/>
          </p:nvSpPr>
          <p:spPr bwMode="auto">
            <a:xfrm>
              <a:off x="2370259" y="3495514"/>
              <a:ext cx="1006722" cy="10441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2741539" y="3561868"/>
              <a:ext cx="282848" cy="181585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2741539" y="3746049"/>
              <a:ext cx="282848" cy="719927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Isosceles Triangle 10"/>
            <p:cNvSpPr/>
            <p:nvPr/>
          </p:nvSpPr>
          <p:spPr bwMode="auto">
            <a:xfrm rot="16200000">
              <a:off x="2807872" y="3561869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Isosceles Triangle 11"/>
            <p:cNvSpPr/>
            <p:nvPr/>
          </p:nvSpPr>
          <p:spPr bwMode="auto">
            <a:xfrm rot="5400000">
              <a:off x="2807872" y="3747614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Isosceles Triangle 12"/>
            <p:cNvSpPr/>
            <p:nvPr/>
          </p:nvSpPr>
          <p:spPr bwMode="auto">
            <a:xfrm rot="5400000">
              <a:off x="2807872" y="3926369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Isosceles Triangle 13"/>
            <p:cNvSpPr/>
            <p:nvPr/>
          </p:nvSpPr>
          <p:spPr bwMode="auto">
            <a:xfrm rot="5400000">
              <a:off x="2807872" y="4107953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Isosceles Triangle 14"/>
            <p:cNvSpPr/>
            <p:nvPr/>
          </p:nvSpPr>
          <p:spPr bwMode="auto">
            <a:xfrm rot="5400000">
              <a:off x="2807872" y="4285956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2741539" y="3926369"/>
              <a:ext cx="282848" cy="0"/>
            </a:xfrm>
            <a:prstGeom prst="lin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741539" y="4106389"/>
              <a:ext cx="282848" cy="0"/>
            </a:xfrm>
            <a:prstGeom prst="lin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2741539" y="4285956"/>
              <a:ext cx="282848" cy="0"/>
            </a:xfrm>
            <a:prstGeom prst="lin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Rectangle 18"/>
            <p:cNvSpPr/>
            <p:nvPr/>
          </p:nvSpPr>
          <p:spPr bwMode="auto">
            <a:xfrm>
              <a:off x="3132399" y="3746049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132399" y="3923901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132399" y="4103650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132399" y="4284903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132399" y="3565030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cxnSp>
          <p:nvCxnSpPr>
            <p:cNvPr id="24" name="Straight Arrow Connector 23"/>
            <p:cNvCxnSpPr>
              <a:stCxn id="23" idx="1"/>
              <a:endCxn id="11" idx="3"/>
            </p:cNvCxnSpPr>
            <p:nvPr/>
          </p:nvCxnSpPr>
          <p:spPr bwMode="auto">
            <a:xfrm flipH="1" flipV="1">
              <a:off x="2987892" y="3651879"/>
              <a:ext cx="144507" cy="3311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Arrow Connector 24"/>
            <p:cNvCxnSpPr>
              <a:stCxn id="12" idx="0"/>
              <a:endCxn id="19" idx="1"/>
            </p:cNvCxnSpPr>
            <p:nvPr/>
          </p:nvCxnSpPr>
          <p:spPr bwMode="auto">
            <a:xfrm flipV="1">
              <a:off x="2987892" y="3836209"/>
              <a:ext cx="144507" cy="1415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Arrow Connector 25"/>
            <p:cNvCxnSpPr>
              <a:endCxn id="20" idx="1"/>
            </p:cNvCxnSpPr>
            <p:nvPr/>
          </p:nvCxnSpPr>
          <p:spPr bwMode="auto">
            <a:xfrm flipV="1">
              <a:off x="2987892" y="4014061"/>
              <a:ext cx="144507" cy="1818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Arrow Connector 26"/>
            <p:cNvCxnSpPr>
              <a:stCxn id="14" idx="0"/>
              <a:endCxn id="21" idx="1"/>
            </p:cNvCxnSpPr>
            <p:nvPr/>
          </p:nvCxnSpPr>
          <p:spPr bwMode="auto">
            <a:xfrm flipV="1">
              <a:off x="2987892" y="4193810"/>
              <a:ext cx="144507" cy="4153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Straight Arrow Connector 27"/>
            <p:cNvCxnSpPr>
              <a:stCxn id="15" idx="0"/>
              <a:endCxn id="22" idx="1"/>
            </p:cNvCxnSpPr>
            <p:nvPr/>
          </p:nvCxnSpPr>
          <p:spPr bwMode="auto">
            <a:xfrm flipV="1">
              <a:off x="2987892" y="4375063"/>
              <a:ext cx="144507" cy="903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Oval 28"/>
            <p:cNvSpPr/>
            <p:nvPr/>
          </p:nvSpPr>
          <p:spPr bwMode="auto">
            <a:xfrm>
              <a:off x="3171888" y="3603082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171888" y="3784102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3171888" y="3961954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171888" y="4145856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171888" y="4322956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Straight Arrow Connector 33"/>
            <p:cNvCxnSpPr>
              <a:stCxn id="11" idx="0"/>
            </p:cNvCxnSpPr>
            <p:nvPr/>
          </p:nvCxnSpPr>
          <p:spPr bwMode="auto">
            <a:xfrm flipH="1">
              <a:off x="2377705" y="3651879"/>
              <a:ext cx="430166" cy="0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Arrow Connector 34"/>
            <p:cNvCxnSpPr>
              <a:endCxn id="12" idx="3"/>
            </p:cNvCxnSpPr>
            <p:nvPr/>
          </p:nvCxnSpPr>
          <p:spPr bwMode="auto">
            <a:xfrm flipV="1">
              <a:off x="2377705" y="3837624"/>
              <a:ext cx="430166" cy="753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Arrow Connector 35"/>
            <p:cNvCxnSpPr>
              <a:stCxn id="8" idx="1"/>
              <a:endCxn id="13" idx="3"/>
            </p:cNvCxnSpPr>
            <p:nvPr/>
          </p:nvCxnSpPr>
          <p:spPr bwMode="auto">
            <a:xfrm flipV="1">
              <a:off x="2370259" y="4016379"/>
              <a:ext cx="437613" cy="1193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Arrow Connector 36"/>
            <p:cNvCxnSpPr>
              <a:endCxn id="14" idx="3"/>
            </p:cNvCxnSpPr>
            <p:nvPr/>
          </p:nvCxnSpPr>
          <p:spPr bwMode="auto">
            <a:xfrm>
              <a:off x="2377705" y="4195895"/>
              <a:ext cx="430166" cy="2069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Arrow Connector 37"/>
            <p:cNvCxnSpPr>
              <a:endCxn id="15" idx="3"/>
            </p:cNvCxnSpPr>
            <p:nvPr/>
          </p:nvCxnSpPr>
          <p:spPr bwMode="auto">
            <a:xfrm>
              <a:off x="2377705" y="4373949"/>
              <a:ext cx="430166" cy="2017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Rectangle 38"/>
            <p:cNvSpPr/>
            <p:nvPr/>
          </p:nvSpPr>
          <p:spPr bwMode="auto">
            <a:xfrm>
              <a:off x="2648743" y="3561868"/>
              <a:ext cx="836249" cy="90335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921761" y="4075109"/>
              <a:ext cx="216024" cy="469767"/>
              <a:chOff x="6033120" y="2962060"/>
              <a:chExt cx="432048" cy="939533"/>
            </a:xfrm>
          </p:grpSpPr>
          <p:sp>
            <p:nvSpPr>
              <p:cNvPr id="56" name="Rectangle 55"/>
              <p:cNvSpPr/>
              <p:nvPr/>
            </p:nvSpPr>
            <p:spPr bwMode="auto">
              <a:xfrm>
                <a:off x="6033120" y="2962060"/>
                <a:ext cx="432048" cy="93953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7" name="Isosceles Triangle 56"/>
              <p:cNvSpPr/>
              <p:nvPr/>
            </p:nvSpPr>
            <p:spPr bwMode="auto">
              <a:xfrm rot="5400000">
                <a:off x="6105128" y="3066275"/>
                <a:ext cx="288032" cy="251489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8" name="Isosceles Triangle 57"/>
              <p:cNvSpPr/>
              <p:nvPr/>
            </p:nvSpPr>
            <p:spPr bwMode="auto">
              <a:xfrm rot="5400000">
                <a:off x="6105128" y="3520023"/>
                <a:ext cx="288032" cy="251489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59" name="Straight Connector 58"/>
              <p:cNvCxnSpPr>
                <a:stCxn id="57" idx="5"/>
                <a:endCxn id="58" idx="1"/>
              </p:cNvCxnSpPr>
              <p:nvPr/>
            </p:nvCxnSpPr>
            <p:spPr bwMode="auto">
              <a:xfrm>
                <a:off x="6249144" y="3264028"/>
                <a:ext cx="0" cy="309732"/>
              </a:xfrm>
              <a:prstGeom prst="lin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" name="Group 40"/>
            <p:cNvGrpSpPr/>
            <p:nvPr/>
          </p:nvGrpSpPr>
          <p:grpSpPr>
            <a:xfrm flipH="1">
              <a:off x="4921761" y="3501654"/>
              <a:ext cx="216024" cy="469767"/>
              <a:chOff x="6033120" y="2962060"/>
              <a:chExt cx="432048" cy="939533"/>
            </a:xfrm>
          </p:grpSpPr>
          <p:sp>
            <p:nvSpPr>
              <p:cNvPr id="52" name="Rectangle 51"/>
              <p:cNvSpPr/>
              <p:nvPr/>
            </p:nvSpPr>
            <p:spPr bwMode="auto">
              <a:xfrm>
                <a:off x="6033120" y="2962060"/>
                <a:ext cx="432048" cy="93953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3" name="Isosceles Triangle 52"/>
              <p:cNvSpPr/>
              <p:nvPr/>
            </p:nvSpPr>
            <p:spPr bwMode="auto">
              <a:xfrm rot="5400000">
                <a:off x="6105128" y="3066275"/>
                <a:ext cx="288032" cy="251489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4" name="Isosceles Triangle 53"/>
              <p:cNvSpPr/>
              <p:nvPr/>
            </p:nvSpPr>
            <p:spPr bwMode="auto">
              <a:xfrm rot="5400000">
                <a:off x="6105128" y="3520023"/>
                <a:ext cx="288032" cy="251489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55" name="Straight Connector 54"/>
              <p:cNvCxnSpPr>
                <a:stCxn id="53" idx="5"/>
                <a:endCxn id="54" idx="1"/>
              </p:cNvCxnSpPr>
              <p:nvPr/>
            </p:nvCxnSpPr>
            <p:spPr bwMode="auto">
              <a:xfrm>
                <a:off x="6249144" y="3264028"/>
                <a:ext cx="0" cy="309732"/>
              </a:xfrm>
              <a:prstGeom prst="lin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2" name="Rounded Rectangle 41"/>
            <p:cNvSpPr/>
            <p:nvPr/>
          </p:nvSpPr>
          <p:spPr bwMode="auto">
            <a:xfrm>
              <a:off x="5225104" y="3393555"/>
              <a:ext cx="724845" cy="1224136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FPGA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 bwMode="auto">
            <a:xfrm>
              <a:off x="3524481" y="4014061"/>
              <a:ext cx="1341625" cy="0"/>
            </a:xfrm>
            <a:prstGeom prst="straightConnector1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Oval 43"/>
            <p:cNvSpPr/>
            <p:nvPr/>
          </p:nvSpPr>
          <p:spPr bwMode="auto">
            <a:xfrm>
              <a:off x="4079745" y="3800194"/>
              <a:ext cx="216024" cy="211701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34848" y="327327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TRX</a:t>
              </a:r>
              <a:endParaRPr lang="en-GB" sz="8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713031" y="4536279"/>
              <a:ext cx="5822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CERN-B</a:t>
              </a:r>
            </a:p>
            <a:p>
              <a:r>
                <a:rPr lang="en-US" sz="800" dirty="0" smtClean="0"/>
                <a:t>Firefly</a:t>
              </a:r>
              <a:endParaRPr lang="en-GB" sz="8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665018" y="4540799"/>
              <a:ext cx="5068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VTRx</a:t>
              </a:r>
              <a:r>
                <a:rPr lang="en-US" sz="800" dirty="0" smtClean="0"/>
                <a:t>+</a:t>
              </a:r>
              <a:endParaRPr lang="en-GB" sz="800" dirty="0"/>
            </a:p>
          </p:txBody>
        </p:sp>
        <p:sp>
          <p:nvSpPr>
            <p:cNvPr id="48" name="Rounded Rectangle 47"/>
            <p:cNvSpPr/>
            <p:nvPr/>
          </p:nvSpPr>
          <p:spPr bwMode="auto">
            <a:xfrm>
              <a:off x="1341437" y="3565224"/>
              <a:ext cx="619351" cy="303968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SERDES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Rounded Rectangle 48"/>
            <p:cNvSpPr/>
            <p:nvPr/>
          </p:nvSpPr>
          <p:spPr bwMode="auto">
            <a:xfrm>
              <a:off x="1404759" y="3769951"/>
              <a:ext cx="619351" cy="303968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SERDES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 bwMode="auto">
            <a:xfrm>
              <a:off x="1497635" y="3979536"/>
              <a:ext cx="619351" cy="303968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SERDES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Rounded Rectangle 50"/>
            <p:cNvSpPr/>
            <p:nvPr/>
          </p:nvSpPr>
          <p:spPr bwMode="auto">
            <a:xfrm>
              <a:off x="1595771" y="4194436"/>
              <a:ext cx="619351" cy="303968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LpGBT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892646" y="4540799"/>
              <a:ext cx="6286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Passives</a:t>
              </a:r>
              <a:endParaRPr lang="en-GB" sz="800" dirty="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420191" y="1586326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0" dirty="0" smtClean="0">
                <a:latin typeface="Bradley Hand ITC" panose="03070402050302030203" pitchFamily="66" charset="0"/>
                <a:cs typeface="Calibri" panose="020F0502020204030204" pitchFamily="34" charset="0"/>
              </a:rPr>
              <a:t>Front-end</a:t>
            </a:r>
            <a:endParaRPr lang="en-GB" sz="1600" b="0" dirty="0">
              <a:latin typeface="Bradley Hand ITC" panose="03070402050302030203" pitchFamily="66" charset="0"/>
              <a:cs typeface="Calibri" panose="020F0502020204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54863" y="1586326"/>
            <a:ext cx="1015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0" dirty="0" err="1" smtClean="0">
                <a:latin typeface="Bradley Hand ITC" panose="03070402050302030203" pitchFamily="66" charset="0"/>
                <a:cs typeface="Calibri" panose="020F0502020204030204" pitchFamily="34" charset="0"/>
              </a:rPr>
              <a:t>Back-end</a:t>
            </a:r>
            <a:endParaRPr lang="en-GB" sz="1600" b="0" dirty="0">
              <a:latin typeface="Bradley Hand ITC" panose="03070402050302030203" pitchFamily="66" charset="0"/>
              <a:cs typeface="Calibri" panose="020F0502020204030204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1514111" y="1513845"/>
            <a:ext cx="2899767" cy="5567"/>
          </a:xfrm>
          <a:prstGeom prst="straightConnector1">
            <a:avLst/>
          </a:prstGeom>
          <a:solidFill>
            <a:srgbClr val="FF0000"/>
          </a:solidFill>
          <a:ln w="34925" cap="flat" cmpd="sng" algn="ctr">
            <a:solidFill>
              <a:srgbClr val="588824"/>
            </a:solidFill>
            <a:prstDash val="solid"/>
            <a:round/>
            <a:headEnd type="diamond" w="med" len="med"/>
            <a:tailEnd type="diamon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TextBox 63"/>
          <p:cNvSpPr txBox="1"/>
          <p:nvPr/>
        </p:nvSpPr>
        <p:spPr>
          <a:xfrm>
            <a:off x="2116391" y="1149521"/>
            <a:ext cx="1437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588824"/>
                </a:solidFill>
              </a:rPr>
              <a:t>Versatile Link</a:t>
            </a:r>
            <a:r>
              <a:rPr lang="en-US" sz="2000" baseline="30000" dirty="0" smtClean="0">
                <a:solidFill>
                  <a:srgbClr val="FF0000"/>
                </a:solidFill>
              </a:rPr>
              <a:t>+</a:t>
            </a:r>
            <a:endParaRPr lang="en-GB" sz="1400" baseline="30000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 bwMode="auto">
          <a:xfrm flipV="1">
            <a:off x="578007" y="1460967"/>
            <a:ext cx="1682950" cy="1666"/>
          </a:xfrm>
          <a:prstGeom prst="straightConnector1">
            <a:avLst/>
          </a:prstGeom>
          <a:solidFill>
            <a:srgbClr val="FF0000"/>
          </a:solidFill>
          <a:ln w="34925" cap="flat" cmpd="sng" algn="ctr">
            <a:solidFill>
              <a:srgbClr val="00B0F0"/>
            </a:solidFill>
            <a:prstDash val="solid"/>
            <a:round/>
            <a:headEnd type="diamond" w="med" len="med"/>
            <a:tailEnd type="diamon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TextBox 65"/>
          <p:cNvSpPr txBox="1"/>
          <p:nvPr/>
        </p:nvSpPr>
        <p:spPr>
          <a:xfrm>
            <a:off x="560512" y="1153190"/>
            <a:ext cx="78098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</a:rPr>
              <a:t>LpGBT</a:t>
            </a:r>
            <a:endParaRPr lang="en-GB" sz="1400" dirty="0">
              <a:solidFill>
                <a:srgbClr val="00B0F0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 bwMode="auto">
          <a:xfrm>
            <a:off x="4470284" y="1509582"/>
            <a:ext cx="1310742" cy="10441"/>
          </a:xfrm>
          <a:prstGeom prst="straightConnector1">
            <a:avLst/>
          </a:prstGeom>
          <a:solidFill>
            <a:srgbClr val="FF0000"/>
          </a:solidFill>
          <a:ln w="34925" cap="flat" cmpd="sng" algn="ctr">
            <a:solidFill>
              <a:srgbClr val="00B0F0"/>
            </a:solidFill>
            <a:prstDash val="solid"/>
            <a:round/>
            <a:headEnd type="diamond" w="med" len="med"/>
            <a:tailEnd type="diamon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TextBox 67"/>
          <p:cNvSpPr txBox="1"/>
          <p:nvPr/>
        </p:nvSpPr>
        <p:spPr>
          <a:xfrm>
            <a:off x="4585732" y="1145294"/>
            <a:ext cx="134351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</a:rPr>
              <a:t>LpGBT</a:t>
            </a:r>
            <a:r>
              <a:rPr lang="en-US" sz="1400" dirty="0" smtClean="0">
                <a:solidFill>
                  <a:srgbClr val="00B0F0"/>
                </a:solidFill>
              </a:rPr>
              <a:t>-FPGA</a:t>
            </a:r>
            <a:endParaRPr lang="en-GB" sz="1400" dirty="0">
              <a:solidFill>
                <a:srgbClr val="00B0F0"/>
              </a:solidFill>
            </a:endParaRPr>
          </a:p>
        </p:txBody>
      </p:sp>
      <p:cxnSp>
        <p:nvCxnSpPr>
          <p:cNvPr id="71" name="Straight Arrow Connector 70"/>
          <p:cNvCxnSpPr/>
          <p:nvPr/>
        </p:nvCxnSpPr>
        <p:spPr bwMode="auto">
          <a:xfrm flipV="1">
            <a:off x="586698" y="3675235"/>
            <a:ext cx="2174353" cy="10126"/>
          </a:xfrm>
          <a:prstGeom prst="straightConnector1">
            <a:avLst/>
          </a:prstGeom>
          <a:solidFill>
            <a:srgbClr val="FF0000"/>
          </a:solidFill>
          <a:ln w="34925" cap="flat" cmpd="sng" algn="ctr">
            <a:solidFill>
              <a:srgbClr val="FF9900"/>
            </a:solidFill>
            <a:prstDash val="solid"/>
            <a:round/>
            <a:headEnd type="diamond" w="med" len="med"/>
            <a:tailEnd type="diamon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" name="TextBox 71"/>
          <p:cNvSpPr txBox="1"/>
          <p:nvPr/>
        </p:nvSpPr>
        <p:spPr>
          <a:xfrm>
            <a:off x="613362" y="3676962"/>
            <a:ext cx="156324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9900"/>
                </a:solidFill>
              </a:rPr>
              <a:t>VLDemoBoard</a:t>
            </a:r>
            <a:r>
              <a:rPr lang="en-US" sz="1400" baseline="30000" dirty="0">
                <a:solidFill>
                  <a:srgbClr val="FF0000"/>
                </a:solidFill>
              </a:rPr>
              <a:t> </a:t>
            </a:r>
            <a:r>
              <a:rPr lang="en-US" sz="2000" baseline="30000" dirty="0">
                <a:solidFill>
                  <a:srgbClr val="FF0000"/>
                </a:solidFill>
              </a:rPr>
              <a:t>+</a:t>
            </a:r>
            <a:endParaRPr lang="en-GB" sz="20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00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Agenda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francois.vasey@cern.ch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78007" y="2098099"/>
            <a:ext cx="4608512" cy="1601555"/>
            <a:chOff x="1341437" y="3273278"/>
            <a:chExt cx="4608512" cy="1601555"/>
          </a:xfrm>
        </p:grpSpPr>
        <p:sp>
          <p:nvSpPr>
            <p:cNvPr id="8" name="Rectangle 7"/>
            <p:cNvSpPr/>
            <p:nvPr/>
          </p:nvSpPr>
          <p:spPr bwMode="auto">
            <a:xfrm>
              <a:off x="2370259" y="3495514"/>
              <a:ext cx="1006722" cy="10441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2741539" y="3561868"/>
              <a:ext cx="282848" cy="181585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2741539" y="3746049"/>
              <a:ext cx="282848" cy="719927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Isosceles Triangle 10"/>
            <p:cNvSpPr/>
            <p:nvPr/>
          </p:nvSpPr>
          <p:spPr bwMode="auto">
            <a:xfrm rot="16200000">
              <a:off x="2807872" y="3561869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Isosceles Triangle 11"/>
            <p:cNvSpPr/>
            <p:nvPr/>
          </p:nvSpPr>
          <p:spPr bwMode="auto">
            <a:xfrm rot="5400000">
              <a:off x="2807872" y="3747614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Isosceles Triangle 12"/>
            <p:cNvSpPr/>
            <p:nvPr/>
          </p:nvSpPr>
          <p:spPr bwMode="auto">
            <a:xfrm rot="5400000">
              <a:off x="2807872" y="3926369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Isosceles Triangle 13"/>
            <p:cNvSpPr/>
            <p:nvPr/>
          </p:nvSpPr>
          <p:spPr bwMode="auto">
            <a:xfrm rot="5400000">
              <a:off x="2807872" y="4107953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Isosceles Triangle 14"/>
            <p:cNvSpPr/>
            <p:nvPr/>
          </p:nvSpPr>
          <p:spPr bwMode="auto">
            <a:xfrm rot="5400000">
              <a:off x="2807872" y="4285956"/>
              <a:ext cx="180020" cy="18002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2741539" y="3926369"/>
              <a:ext cx="282848" cy="0"/>
            </a:xfrm>
            <a:prstGeom prst="lin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741539" y="4106389"/>
              <a:ext cx="282848" cy="0"/>
            </a:xfrm>
            <a:prstGeom prst="lin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2741539" y="4285956"/>
              <a:ext cx="282848" cy="0"/>
            </a:xfrm>
            <a:prstGeom prst="lin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Rectangle 18"/>
            <p:cNvSpPr/>
            <p:nvPr/>
          </p:nvSpPr>
          <p:spPr bwMode="auto">
            <a:xfrm>
              <a:off x="3132399" y="3746049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132399" y="3923901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132399" y="4103650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132399" y="4284903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132399" y="3565030"/>
              <a:ext cx="186990" cy="1803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cxnSp>
          <p:nvCxnSpPr>
            <p:cNvPr id="24" name="Straight Arrow Connector 23"/>
            <p:cNvCxnSpPr>
              <a:stCxn id="23" idx="1"/>
              <a:endCxn id="11" idx="3"/>
            </p:cNvCxnSpPr>
            <p:nvPr/>
          </p:nvCxnSpPr>
          <p:spPr bwMode="auto">
            <a:xfrm flipH="1" flipV="1">
              <a:off x="2987892" y="3651879"/>
              <a:ext cx="144507" cy="3311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Arrow Connector 24"/>
            <p:cNvCxnSpPr>
              <a:stCxn id="12" idx="0"/>
              <a:endCxn id="19" idx="1"/>
            </p:cNvCxnSpPr>
            <p:nvPr/>
          </p:nvCxnSpPr>
          <p:spPr bwMode="auto">
            <a:xfrm flipV="1">
              <a:off x="2987892" y="3836209"/>
              <a:ext cx="144507" cy="1415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Arrow Connector 25"/>
            <p:cNvCxnSpPr>
              <a:endCxn id="20" idx="1"/>
            </p:cNvCxnSpPr>
            <p:nvPr/>
          </p:nvCxnSpPr>
          <p:spPr bwMode="auto">
            <a:xfrm flipV="1">
              <a:off x="2987892" y="4014061"/>
              <a:ext cx="144507" cy="1818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Arrow Connector 26"/>
            <p:cNvCxnSpPr>
              <a:stCxn id="14" idx="0"/>
              <a:endCxn id="21" idx="1"/>
            </p:cNvCxnSpPr>
            <p:nvPr/>
          </p:nvCxnSpPr>
          <p:spPr bwMode="auto">
            <a:xfrm flipV="1">
              <a:off x="2987892" y="4193810"/>
              <a:ext cx="144507" cy="4153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Straight Arrow Connector 27"/>
            <p:cNvCxnSpPr>
              <a:stCxn id="15" idx="0"/>
              <a:endCxn id="22" idx="1"/>
            </p:cNvCxnSpPr>
            <p:nvPr/>
          </p:nvCxnSpPr>
          <p:spPr bwMode="auto">
            <a:xfrm flipV="1">
              <a:off x="2987892" y="4375063"/>
              <a:ext cx="144507" cy="903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Oval 28"/>
            <p:cNvSpPr/>
            <p:nvPr/>
          </p:nvSpPr>
          <p:spPr bwMode="auto">
            <a:xfrm>
              <a:off x="3171888" y="3603082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171888" y="3784102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3171888" y="3961954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171888" y="4145856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171888" y="4322956"/>
              <a:ext cx="108012" cy="10801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Straight Arrow Connector 33"/>
            <p:cNvCxnSpPr>
              <a:stCxn id="11" idx="0"/>
            </p:cNvCxnSpPr>
            <p:nvPr/>
          </p:nvCxnSpPr>
          <p:spPr bwMode="auto">
            <a:xfrm flipH="1">
              <a:off x="2377705" y="3651879"/>
              <a:ext cx="430166" cy="0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Arrow Connector 34"/>
            <p:cNvCxnSpPr>
              <a:endCxn id="12" idx="3"/>
            </p:cNvCxnSpPr>
            <p:nvPr/>
          </p:nvCxnSpPr>
          <p:spPr bwMode="auto">
            <a:xfrm flipV="1">
              <a:off x="2377705" y="3837624"/>
              <a:ext cx="430166" cy="753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Arrow Connector 35"/>
            <p:cNvCxnSpPr>
              <a:stCxn id="8" idx="1"/>
              <a:endCxn id="13" idx="3"/>
            </p:cNvCxnSpPr>
            <p:nvPr/>
          </p:nvCxnSpPr>
          <p:spPr bwMode="auto">
            <a:xfrm flipV="1">
              <a:off x="2370259" y="4016379"/>
              <a:ext cx="437613" cy="1193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Arrow Connector 36"/>
            <p:cNvCxnSpPr>
              <a:endCxn id="14" idx="3"/>
            </p:cNvCxnSpPr>
            <p:nvPr/>
          </p:nvCxnSpPr>
          <p:spPr bwMode="auto">
            <a:xfrm>
              <a:off x="2377705" y="4195895"/>
              <a:ext cx="430166" cy="2069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Arrow Connector 37"/>
            <p:cNvCxnSpPr>
              <a:endCxn id="15" idx="3"/>
            </p:cNvCxnSpPr>
            <p:nvPr/>
          </p:nvCxnSpPr>
          <p:spPr bwMode="auto">
            <a:xfrm>
              <a:off x="2377705" y="4373949"/>
              <a:ext cx="430166" cy="2017"/>
            </a:xfrm>
            <a:prstGeom prst="straightConnector1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Rectangle 38"/>
            <p:cNvSpPr/>
            <p:nvPr/>
          </p:nvSpPr>
          <p:spPr bwMode="auto">
            <a:xfrm>
              <a:off x="2648743" y="3561868"/>
              <a:ext cx="836249" cy="90335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921761" y="4075109"/>
              <a:ext cx="216024" cy="469767"/>
              <a:chOff x="6033120" y="2962060"/>
              <a:chExt cx="432048" cy="939533"/>
            </a:xfrm>
          </p:grpSpPr>
          <p:sp>
            <p:nvSpPr>
              <p:cNvPr id="56" name="Rectangle 55"/>
              <p:cNvSpPr/>
              <p:nvPr/>
            </p:nvSpPr>
            <p:spPr bwMode="auto">
              <a:xfrm>
                <a:off x="6033120" y="2962060"/>
                <a:ext cx="432048" cy="93953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7" name="Isosceles Triangle 56"/>
              <p:cNvSpPr/>
              <p:nvPr/>
            </p:nvSpPr>
            <p:spPr bwMode="auto">
              <a:xfrm rot="5400000">
                <a:off x="6105128" y="3066275"/>
                <a:ext cx="288032" cy="251489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8" name="Isosceles Triangle 57"/>
              <p:cNvSpPr/>
              <p:nvPr/>
            </p:nvSpPr>
            <p:spPr bwMode="auto">
              <a:xfrm rot="5400000">
                <a:off x="6105128" y="3520023"/>
                <a:ext cx="288032" cy="251489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59" name="Straight Connector 58"/>
              <p:cNvCxnSpPr>
                <a:stCxn id="57" idx="5"/>
                <a:endCxn id="58" idx="1"/>
              </p:cNvCxnSpPr>
              <p:nvPr/>
            </p:nvCxnSpPr>
            <p:spPr bwMode="auto">
              <a:xfrm>
                <a:off x="6249144" y="3264028"/>
                <a:ext cx="0" cy="309732"/>
              </a:xfrm>
              <a:prstGeom prst="lin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1" name="Group 40"/>
            <p:cNvGrpSpPr/>
            <p:nvPr/>
          </p:nvGrpSpPr>
          <p:grpSpPr>
            <a:xfrm flipH="1">
              <a:off x="4921761" y="3501654"/>
              <a:ext cx="216024" cy="469767"/>
              <a:chOff x="6033120" y="2962060"/>
              <a:chExt cx="432048" cy="939533"/>
            </a:xfrm>
          </p:grpSpPr>
          <p:sp>
            <p:nvSpPr>
              <p:cNvPr id="52" name="Rectangle 51"/>
              <p:cNvSpPr/>
              <p:nvPr/>
            </p:nvSpPr>
            <p:spPr bwMode="auto">
              <a:xfrm>
                <a:off x="6033120" y="2962060"/>
                <a:ext cx="432048" cy="93953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3" name="Isosceles Triangle 52"/>
              <p:cNvSpPr/>
              <p:nvPr/>
            </p:nvSpPr>
            <p:spPr bwMode="auto">
              <a:xfrm rot="5400000">
                <a:off x="6105128" y="3066275"/>
                <a:ext cx="288032" cy="251489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4" name="Isosceles Triangle 53"/>
              <p:cNvSpPr/>
              <p:nvPr/>
            </p:nvSpPr>
            <p:spPr bwMode="auto">
              <a:xfrm rot="5400000">
                <a:off x="6105128" y="3520023"/>
                <a:ext cx="288032" cy="251489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t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55" name="Straight Connector 54"/>
              <p:cNvCxnSpPr>
                <a:stCxn id="53" idx="5"/>
                <a:endCxn id="54" idx="1"/>
              </p:cNvCxnSpPr>
              <p:nvPr/>
            </p:nvCxnSpPr>
            <p:spPr bwMode="auto">
              <a:xfrm>
                <a:off x="6249144" y="3264028"/>
                <a:ext cx="0" cy="309732"/>
              </a:xfrm>
              <a:prstGeom prst="lin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2" name="Rounded Rectangle 41"/>
            <p:cNvSpPr/>
            <p:nvPr/>
          </p:nvSpPr>
          <p:spPr bwMode="auto">
            <a:xfrm>
              <a:off x="5225104" y="3393555"/>
              <a:ext cx="724845" cy="1224136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FPGA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 bwMode="auto">
            <a:xfrm>
              <a:off x="3524481" y="4014061"/>
              <a:ext cx="1341625" cy="0"/>
            </a:xfrm>
            <a:prstGeom prst="straightConnector1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Oval 43"/>
            <p:cNvSpPr/>
            <p:nvPr/>
          </p:nvSpPr>
          <p:spPr bwMode="auto">
            <a:xfrm>
              <a:off x="4079745" y="3800194"/>
              <a:ext cx="216024" cy="211701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34848" y="327327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TRX</a:t>
              </a:r>
              <a:endParaRPr lang="en-GB" sz="8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713031" y="4536279"/>
              <a:ext cx="5822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CERN-B</a:t>
              </a:r>
            </a:p>
            <a:p>
              <a:r>
                <a:rPr lang="en-US" sz="800" dirty="0" smtClean="0"/>
                <a:t>Firefly</a:t>
              </a:r>
              <a:endParaRPr lang="en-GB" sz="8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665018" y="4540799"/>
              <a:ext cx="5068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VTRx</a:t>
              </a:r>
              <a:r>
                <a:rPr lang="en-US" sz="800" dirty="0" smtClean="0"/>
                <a:t>+</a:t>
              </a:r>
              <a:endParaRPr lang="en-GB" sz="800" dirty="0"/>
            </a:p>
          </p:txBody>
        </p:sp>
        <p:sp>
          <p:nvSpPr>
            <p:cNvPr id="48" name="Rounded Rectangle 47"/>
            <p:cNvSpPr/>
            <p:nvPr/>
          </p:nvSpPr>
          <p:spPr bwMode="auto">
            <a:xfrm>
              <a:off x="1341437" y="3565224"/>
              <a:ext cx="619351" cy="303968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SERDES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Rounded Rectangle 48"/>
            <p:cNvSpPr/>
            <p:nvPr/>
          </p:nvSpPr>
          <p:spPr bwMode="auto">
            <a:xfrm>
              <a:off x="1404759" y="3769951"/>
              <a:ext cx="619351" cy="303968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SERDES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 bwMode="auto">
            <a:xfrm>
              <a:off x="1497635" y="3979536"/>
              <a:ext cx="619351" cy="303968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SERDES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Rounded Rectangle 50"/>
            <p:cNvSpPr/>
            <p:nvPr/>
          </p:nvSpPr>
          <p:spPr bwMode="auto">
            <a:xfrm>
              <a:off x="1595771" y="4194436"/>
              <a:ext cx="619351" cy="303968"/>
            </a:xfrm>
            <a:prstGeom prst="roundRect">
              <a:avLst>
                <a:gd name="adj" fmla="val 4762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1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 smtClean="0"/>
                <a:t>LpGBT</a:t>
              </a:r>
              <a:endParaRPr kumimoji="0" lang="en-GB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892646" y="4540799"/>
              <a:ext cx="6286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Passives</a:t>
              </a:r>
              <a:endParaRPr lang="en-GB" sz="800" dirty="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420191" y="1586326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0" dirty="0" smtClean="0">
                <a:latin typeface="Bradley Hand ITC" panose="03070402050302030203" pitchFamily="66" charset="0"/>
                <a:cs typeface="Calibri" panose="020F0502020204030204" pitchFamily="34" charset="0"/>
              </a:rPr>
              <a:t>Front-end</a:t>
            </a:r>
            <a:endParaRPr lang="en-GB" sz="1600" b="0" dirty="0">
              <a:latin typeface="Bradley Hand ITC" panose="03070402050302030203" pitchFamily="66" charset="0"/>
              <a:cs typeface="Calibri" panose="020F0502020204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54863" y="1586326"/>
            <a:ext cx="1015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0" dirty="0" err="1" smtClean="0">
                <a:latin typeface="Bradley Hand ITC" panose="03070402050302030203" pitchFamily="66" charset="0"/>
                <a:cs typeface="Calibri" panose="020F0502020204030204" pitchFamily="34" charset="0"/>
              </a:rPr>
              <a:t>Back-end</a:t>
            </a:r>
            <a:endParaRPr lang="en-GB" sz="1600" b="0" dirty="0">
              <a:latin typeface="Bradley Hand ITC" panose="03070402050302030203" pitchFamily="66" charset="0"/>
              <a:cs typeface="Calibri" panose="020F0502020204030204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1514111" y="1513845"/>
            <a:ext cx="2899767" cy="5567"/>
          </a:xfrm>
          <a:prstGeom prst="straightConnector1">
            <a:avLst/>
          </a:prstGeom>
          <a:solidFill>
            <a:srgbClr val="FF0000"/>
          </a:solidFill>
          <a:ln w="34925" cap="flat" cmpd="sng" algn="ctr">
            <a:solidFill>
              <a:srgbClr val="588824"/>
            </a:solidFill>
            <a:prstDash val="solid"/>
            <a:round/>
            <a:headEnd type="diamond" w="med" len="med"/>
            <a:tailEnd type="diamon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TextBox 63"/>
          <p:cNvSpPr txBox="1"/>
          <p:nvPr/>
        </p:nvSpPr>
        <p:spPr>
          <a:xfrm>
            <a:off x="2116391" y="1149521"/>
            <a:ext cx="1437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588824"/>
                </a:solidFill>
              </a:rPr>
              <a:t>Versatile Link</a:t>
            </a:r>
            <a:r>
              <a:rPr lang="en-US" sz="2000" baseline="30000" dirty="0" smtClean="0">
                <a:solidFill>
                  <a:srgbClr val="FF0000"/>
                </a:solidFill>
              </a:rPr>
              <a:t>+</a:t>
            </a:r>
            <a:endParaRPr lang="en-GB" sz="1400" baseline="30000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 bwMode="auto">
          <a:xfrm flipV="1">
            <a:off x="578007" y="1460967"/>
            <a:ext cx="1682950" cy="1666"/>
          </a:xfrm>
          <a:prstGeom prst="straightConnector1">
            <a:avLst/>
          </a:prstGeom>
          <a:solidFill>
            <a:srgbClr val="FF0000"/>
          </a:solidFill>
          <a:ln w="34925" cap="flat" cmpd="sng" algn="ctr">
            <a:solidFill>
              <a:srgbClr val="00B0F0"/>
            </a:solidFill>
            <a:prstDash val="solid"/>
            <a:round/>
            <a:headEnd type="diamond" w="med" len="med"/>
            <a:tailEnd type="diamon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TextBox 65"/>
          <p:cNvSpPr txBox="1"/>
          <p:nvPr/>
        </p:nvSpPr>
        <p:spPr>
          <a:xfrm>
            <a:off x="560512" y="1153190"/>
            <a:ext cx="78098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</a:rPr>
              <a:t>LpGBT</a:t>
            </a:r>
            <a:endParaRPr lang="en-GB" sz="1400" dirty="0">
              <a:solidFill>
                <a:srgbClr val="00B0F0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 bwMode="auto">
          <a:xfrm>
            <a:off x="4470284" y="1509582"/>
            <a:ext cx="1310742" cy="10441"/>
          </a:xfrm>
          <a:prstGeom prst="straightConnector1">
            <a:avLst/>
          </a:prstGeom>
          <a:solidFill>
            <a:srgbClr val="FF0000"/>
          </a:solidFill>
          <a:ln w="34925" cap="flat" cmpd="sng" algn="ctr">
            <a:solidFill>
              <a:srgbClr val="00B0F0"/>
            </a:solidFill>
            <a:prstDash val="solid"/>
            <a:round/>
            <a:headEnd type="diamond" w="med" len="med"/>
            <a:tailEnd type="diamon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TextBox 67"/>
          <p:cNvSpPr txBox="1"/>
          <p:nvPr/>
        </p:nvSpPr>
        <p:spPr>
          <a:xfrm>
            <a:off x="4585732" y="1145294"/>
            <a:ext cx="134351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</a:rPr>
              <a:t>LpGBT</a:t>
            </a:r>
            <a:r>
              <a:rPr lang="en-US" sz="1400" dirty="0" smtClean="0">
                <a:solidFill>
                  <a:srgbClr val="00B0F0"/>
                </a:solidFill>
              </a:rPr>
              <a:t>-FPGA</a:t>
            </a:r>
            <a:endParaRPr lang="en-GB" sz="1400" dirty="0">
              <a:solidFill>
                <a:srgbClr val="00B0F0"/>
              </a:solidFill>
            </a:endParaRPr>
          </a:p>
        </p:txBody>
      </p:sp>
      <p:cxnSp>
        <p:nvCxnSpPr>
          <p:cNvPr id="71" name="Straight Arrow Connector 70"/>
          <p:cNvCxnSpPr/>
          <p:nvPr/>
        </p:nvCxnSpPr>
        <p:spPr bwMode="auto">
          <a:xfrm flipV="1">
            <a:off x="586698" y="3675235"/>
            <a:ext cx="2174353" cy="10126"/>
          </a:xfrm>
          <a:prstGeom prst="straightConnector1">
            <a:avLst/>
          </a:prstGeom>
          <a:solidFill>
            <a:srgbClr val="FF0000"/>
          </a:solidFill>
          <a:ln w="34925" cap="flat" cmpd="sng" algn="ctr">
            <a:solidFill>
              <a:srgbClr val="FF9900"/>
            </a:solidFill>
            <a:prstDash val="solid"/>
            <a:round/>
            <a:headEnd type="diamond" w="med" len="med"/>
            <a:tailEnd type="diamon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" name="TextBox 71"/>
          <p:cNvSpPr txBox="1"/>
          <p:nvPr/>
        </p:nvSpPr>
        <p:spPr>
          <a:xfrm>
            <a:off x="613362" y="3676962"/>
            <a:ext cx="156324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9900"/>
                </a:solidFill>
              </a:rPr>
              <a:t>VLDemoBoard</a:t>
            </a:r>
            <a:r>
              <a:rPr lang="en-US" sz="1400" baseline="30000" dirty="0">
                <a:solidFill>
                  <a:srgbClr val="FF0000"/>
                </a:solidFill>
              </a:rPr>
              <a:t> </a:t>
            </a:r>
            <a:r>
              <a:rPr lang="en-US" sz="2000" baseline="30000" dirty="0">
                <a:solidFill>
                  <a:srgbClr val="FF0000"/>
                </a:solidFill>
              </a:rPr>
              <a:t>+</a:t>
            </a:r>
            <a:endParaRPr lang="en-GB" sz="2000" dirty="0">
              <a:solidFill>
                <a:srgbClr val="FF99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461" y="3468302"/>
            <a:ext cx="5308586" cy="336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40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LpGBT</a:t>
            </a:r>
            <a:r>
              <a:rPr lang="en-GB" dirty="0" smtClean="0"/>
              <a:t> 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err="1" smtClean="0"/>
              <a:t>LpGBT</a:t>
            </a:r>
            <a:r>
              <a:rPr lang="en-GB" sz="2000" dirty="0" smtClean="0"/>
              <a:t> </a:t>
            </a:r>
            <a:r>
              <a:rPr lang="en-GB" sz="2000" dirty="0" err="1" smtClean="0"/>
              <a:t>Sharepoint</a:t>
            </a:r>
            <a:r>
              <a:rPr lang="en-GB" sz="2000" dirty="0" smtClean="0"/>
              <a:t> site</a:t>
            </a:r>
          </a:p>
          <a:p>
            <a:pPr marL="0" indent="0">
              <a:buNone/>
            </a:pPr>
            <a:r>
              <a:rPr lang="en-GB" sz="1100" dirty="0" smtClean="0">
                <a:hlinkClick r:id="rId2"/>
              </a:rPr>
              <a:t>https</a:t>
            </a:r>
            <a:r>
              <a:rPr lang="en-GB" sz="1100" dirty="0">
                <a:hlinkClick r:id="rId2"/>
              </a:rPr>
              <a:t>://</a:t>
            </a:r>
            <a:r>
              <a:rPr lang="en-GB" sz="1100" dirty="0" smtClean="0">
                <a:hlinkClick r:id="rId2"/>
              </a:rPr>
              <a:t>espace.cern.ch/GBT-Project/LpGBT/default.aspx</a:t>
            </a:r>
            <a:r>
              <a:rPr lang="en-GB" sz="1100" dirty="0" smtClean="0"/>
              <a:t> </a:t>
            </a:r>
          </a:p>
          <a:p>
            <a:pPr marL="0" indent="0">
              <a:buNone/>
            </a:pPr>
            <a:r>
              <a:rPr lang="en-GB" sz="1100" dirty="0"/>
              <a:t> </a:t>
            </a:r>
            <a:endParaRPr lang="en-GB" sz="1100" dirty="0" smtClean="0"/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endParaRPr lang="en-GB" sz="1100" dirty="0" smtClean="0"/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endParaRPr lang="en-GB" sz="1100" dirty="0" smtClean="0"/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endParaRPr lang="en-GB" sz="1100" dirty="0" smtClean="0"/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endParaRPr lang="en-GB" sz="1100" dirty="0"/>
          </a:p>
          <a:p>
            <a:r>
              <a:rPr lang="en-GB" sz="2000" dirty="0" smtClean="0"/>
              <a:t>ACES 2020</a:t>
            </a:r>
          </a:p>
          <a:p>
            <a:pPr marL="0" indent="0">
              <a:buNone/>
            </a:pPr>
            <a:r>
              <a:rPr lang="en-GB" sz="1100" dirty="0">
                <a:hlinkClick r:id="rId3"/>
              </a:rPr>
              <a:t>https://indico.cern.ch/event/863071/contributions/3738814</a:t>
            </a:r>
            <a:r>
              <a:rPr lang="en-GB" sz="1100" dirty="0" smtClean="0">
                <a:hlinkClick r:id="rId3"/>
              </a:rPr>
              <a:t>/</a:t>
            </a:r>
            <a:r>
              <a:rPr lang="en-GB" sz="110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francois.vasey@cern.ch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512" y="1916832"/>
            <a:ext cx="1398265" cy="12892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512" y="4331862"/>
            <a:ext cx="3770435" cy="211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46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VL</a:t>
            </a:r>
            <a:r>
              <a:rPr lang="en-GB" baseline="30000" dirty="0">
                <a:solidFill>
                  <a:srgbClr val="FF0000"/>
                </a:solidFill>
              </a:rPr>
              <a:t>+ </a:t>
            </a:r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96975"/>
            <a:ext cx="7914084" cy="5184353"/>
          </a:xfrm>
        </p:spPr>
        <p:txBody>
          <a:bodyPr/>
          <a:lstStyle/>
          <a:p>
            <a:r>
              <a:rPr lang="en-GB" dirty="0" smtClean="0"/>
              <a:t>VL</a:t>
            </a:r>
            <a:r>
              <a:rPr lang="en-GB" sz="3200" b="1" baseline="30000" dirty="0" smtClean="0">
                <a:solidFill>
                  <a:srgbClr val="FF0000"/>
                </a:solidFill>
              </a:rPr>
              <a:t>+</a:t>
            </a:r>
            <a:r>
              <a:rPr lang="en-GB" dirty="0" smtClean="0"/>
              <a:t> specifications in EDMS</a:t>
            </a:r>
          </a:p>
          <a:p>
            <a:pPr marL="457200" lvl="1" indent="0">
              <a:buNone/>
            </a:pPr>
            <a:r>
              <a:rPr lang="en-GB" sz="800" dirty="0">
                <a:hlinkClick r:id="rId2"/>
              </a:rPr>
              <a:t>https://edms.cern.ch/ui/#!</a:t>
            </a:r>
            <a:r>
              <a:rPr lang="en-GB" sz="800" dirty="0" smtClean="0">
                <a:hlinkClick r:id="rId2"/>
              </a:rPr>
              <a:t>master/navigator/project?P:1930058715:1767090345:subDocs</a:t>
            </a:r>
            <a:endParaRPr lang="en-GB" sz="800" dirty="0" smtClean="0"/>
          </a:p>
          <a:p>
            <a:pPr marL="457200" lvl="1" indent="0">
              <a:buNone/>
            </a:pPr>
            <a:r>
              <a:rPr lang="en-GB" sz="1200" dirty="0" smtClean="0"/>
              <a:t>Including </a:t>
            </a:r>
            <a:r>
              <a:rPr lang="en-GB" sz="1200" dirty="0" err="1" smtClean="0"/>
              <a:t>Samtec</a:t>
            </a:r>
            <a:r>
              <a:rPr lang="en-GB" sz="1200" dirty="0" smtClean="0"/>
              <a:t> product brief and VL</a:t>
            </a:r>
            <a:r>
              <a:rPr lang="en-GB" sz="1200" dirty="0" smtClean="0">
                <a:solidFill>
                  <a:srgbClr val="FF0000"/>
                </a:solidFill>
              </a:rPr>
              <a:t>+</a:t>
            </a:r>
            <a:r>
              <a:rPr lang="en-GB" sz="1200" dirty="0" smtClean="0"/>
              <a:t> application note</a:t>
            </a:r>
          </a:p>
          <a:p>
            <a:pPr marL="457200" lvl="1" indent="0">
              <a:buNone/>
            </a:pPr>
            <a:endParaRPr lang="en-GB" sz="1600" dirty="0" smtClean="0"/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GB" sz="1600" dirty="0" smtClean="0"/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GB" sz="1600" dirty="0" smtClean="0"/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GB" sz="1600" dirty="0" smtClean="0"/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GB" sz="1600" dirty="0" smtClean="0"/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GB" sz="1600" dirty="0" smtClean="0"/>
          </a:p>
          <a:p>
            <a:pPr marL="457200" lvl="1" indent="0">
              <a:buNone/>
            </a:pPr>
            <a:endParaRPr lang="en-GB" sz="1600" dirty="0" smtClean="0"/>
          </a:p>
          <a:p>
            <a:r>
              <a:rPr lang="en-GB" sz="2000" dirty="0" smtClean="0"/>
              <a:t>VL</a:t>
            </a:r>
            <a:r>
              <a:rPr lang="en-GB" sz="2800" b="1" baseline="30000" dirty="0" smtClean="0">
                <a:solidFill>
                  <a:srgbClr val="FF0000"/>
                </a:solidFill>
              </a:rPr>
              <a:t>+</a:t>
            </a:r>
            <a:r>
              <a:rPr lang="en-GB" sz="2000" dirty="0" smtClean="0"/>
              <a:t> </a:t>
            </a:r>
            <a:r>
              <a:rPr lang="en-GB" sz="2000" dirty="0" err="1" smtClean="0"/>
              <a:t>Sharepoint</a:t>
            </a:r>
            <a:r>
              <a:rPr lang="en-GB" sz="2000" dirty="0" smtClean="0"/>
              <a:t> site</a:t>
            </a:r>
          </a:p>
          <a:p>
            <a:pPr marL="457200" lvl="1" indent="0">
              <a:buNone/>
            </a:pPr>
            <a:r>
              <a:rPr lang="en-GB" sz="800" dirty="0">
                <a:hlinkClick r:id="rId3"/>
              </a:rPr>
              <a:t>https://espace.cern.ch/project-Versatile-Link-Plus/SitePages/Home.aspx</a:t>
            </a:r>
            <a:endParaRPr lang="en-GB" sz="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francois.vasey@cern.ch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560" y="2060848"/>
            <a:ext cx="5654774" cy="338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2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45" y="1431208"/>
            <a:ext cx="4401551" cy="30474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VL</a:t>
            </a:r>
            <a:r>
              <a:rPr lang="en-GB" baseline="30000" dirty="0" smtClean="0">
                <a:solidFill>
                  <a:srgbClr val="FF0000"/>
                </a:solidFill>
              </a:rPr>
              <a:t>+</a:t>
            </a:r>
            <a:r>
              <a:rPr lang="en-GB" dirty="0" smtClean="0"/>
              <a:t> Implementation Details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97016" y="1389796"/>
            <a:ext cx="4409846" cy="49910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francois.vasey@cern.ch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5534" y="1051242"/>
            <a:ext cx="14866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1. ACES 2020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899489" y="1051242"/>
            <a:ext cx="2036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2. Application Note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9874" y="4916006"/>
            <a:ext cx="10887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3. VLDB</a:t>
            </a:r>
            <a:r>
              <a:rPr lang="en-GB" sz="1600" baseline="30000" dirty="0" smtClean="0">
                <a:solidFill>
                  <a:srgbClr val="FF0000"/>
                </a:solidFill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</a:rPr>
              <a:t>+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344488" y="4247932"/>
            <a:ext cx="37240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https://indico.cern.ch/event/863071/contributions/3738815</a:t>
            </a:r>
            <a:r>
              <a:rPr lang="en-GB" dirty="0" smtClean="0">
                <a:hlinkClick r:id="rId4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43045" y="5219929"/>
            <a:ext cx="19463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https://vldbplus.web.cern.ch/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9507" y="4704293"/>
            <a:ext cx="1322116" cy="211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0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Power </a:t>
            </a:r>
            <a:r>
              <a:rPr lang="fr-CH" dirty="0" smtClean="0"/>
              <a:t>Budget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francois.vasey@cern.ch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95300" y="837746"/>
            <a:ext cx="9210228" cy="4929188"/>
          </a:xfrm>
        </p:spPr>
        <p:txBody>
          <a:bodyPr/>
          <a:lstStyle/>
          <a:p>
            <a:r>
              <a:rPr lang="fr-CH" sz="1600" dirty="0" err="1" smtClean="0"/>
              <a:t>Upstream</a:t>
            </a:r>
            <a:r>
              <a:rPr lang="fr-CH" sz="1600" dirty="0" smtClean="0"/>
              <a:t> Power Budget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tight</a:t>
            </a:r>
            <a:r>
              <a:rPr lang="fr-CH" sz="1600" dirty="0" smtClean="0"/>
              <a:t>.  </a:t>
            </a:r>
            <a:r>
              <a:rPr lang="fr-CH" sz="1600" dirty="0" err="1" smtClean="0"/>
              <a:t>Depending</a:t>
            </a:r>
            <a:r>
              <a:rPr lang="fr-CH" sz="1600" dirty="0" smtClean="0"/>
              <a:t> on </a:t>
            </a:r>
            <a:r>
              <a:rPr lang="fr-CH" sz="1600" dirty="0" err="1" smtClean="0"/>
              <a:t>link</a:t>
            </a:r>
            <a:r>
              <a:rPr lang="fr-CH" sz="1600" dirty="0" smtClean="0"/>
              <a:t> </a:t>
            </a:r>
            <a:r>
              <a:rPr lang="fr-CH" sz="1600" dirty="0" err="1" smtClean="0"/>
              <a:t>length</a:t>
            </a:r>
            <a:r>
              <a:rPr lang="fr-CH" sz="1600" dirty="0" smtClean="0"/>
              <a:t> and radiation </a:t>
            </a:r>
            <a:r>
              <a:rPr lang="fr-CH" sz="1600" dirty="0" err="1" smtClean="0"/>
              <a:t>environment</a:t>
            </a:r>
            <a:r>
              <a:rPr lang="fr-CH" sz="1600" dirty="0" smtClean="0"/>
              <a:t>, </a:t>
            </a:r>
            <a:r>
              <a:rPr lang="fr-CH" sz="1600" dirty="0" err="1"/>
              <a:t>e</a:t>
            </a:r>
            <a:r>
              <a:rPr lang="fr-CH" sz="1600" dirty="0" err="1" smtClean="0"/>
              <a:t>xtended</a:t>
            </a:r>
            <a:r>
              <a:rPr lang="fr-CH" sz="1600" dirty="0" smtClean="0"/>
              <a:t> grade components must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used</a:t>
            </a:r>
            <a:r>
              <a:rPr lang="fr-CH" sz="1600" dirty="0" smtClean="0"/>
              <a:t>.</a:t>
            </a:r>
          </a:p>
          <a:p>
            <a:r>
              <a:rPr lang="fr-CH" sz="1600" dirty="0" smtClean="0"/>
              <a:t>Best </a:t>
            </a:r>
            <a:r>
              <a:rPr lang="fr-CH" sz="1600" dirty="0" err="1" smtClean="0"/>
              <a:t>margin</a:t>
            </a:r>
            <a:r>
              <a:rPr lang="fr-CH" sz="1600" dirty="0" smtClean="0"/>
              <a:t> </a:t>
            </a:r>
            <a:r>
              <a:rPr lang="fr-CH" sz="1600" dirty="0" err="1" smtClean="0"/>
              <a:t>achieved</a:t>
            </a:r>
            <a:r>
              <a:rPr lang="fr-CH" sz="1600" dirty="0" smtClean="0"/>
              <a:t> for short links </a:t>
            </a:r>
            <a:r>
              <a:rPr lang="fr-CH" sz="1600" dirty="0" err="1" smtClean="0"/>
              <a:t>with</a:t>
            </a:r>
            <a:r>
              <a:rPr lang="fr-CH" sz="1600" dirty="0" smtClean="0"/>
              <a:t> few </a:t>
            </a:r>
            <a:r>
              <a:rPr lang="fr-CH" sz="1600" dirty="0" err="1" smtClean="0"/>
              <a:t>breakpoints</a:t>
            </a:r>
            <a:r>
              <a:rPr lang="fr-CH" sz="1600" dirty="0" smtClean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971" y="1717460"/>
            <a:ext cx="5788695" cy="514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6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Standard </a:t>
            </a:r>
            <a:r>
              <a:rPr lang="en-GB" dirty="0" smtClean="0"/>
              <a:t>or Extended Grade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3816201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GB" sz="1600" dirty="0" smtClean="0"/>
              <a:t>Consider </a:t>
            </a:r>
            <a:r>
              <a:rPr lang="en-GB" sz="1600" dirty="0" err="1" smtClean="0"/>
              <a:t>VTRx</a:t>
            </a:r>
            <a:r>
              <a:rPr lang="en-GB" sz="1600" dirty="0" smtClean="0">
                <a:solidFill>
                  <a:srgbClr val="FF0000"/>
                </a:solidFill>
              </a:rPr>
              <a:t>+</a:t>
            </a:r>
            <a:r>
              <a:rPr lang="en-GB" sz="1600" dirty="0" smtClean="0"/>
              <a:t> environment</a:t>
            </a:r>
          </a:p>
          <a:p>
            <a:pPr>
              <a:buFont typeface="+mj-lt"/>
              <a:buAutoNum type="arabicPeriod"/>
            </a:pPr>
            <a:endParaRPr lang="en-GB" sz="1600" dirty="0"/>
          </a:p>
          <a:p>
            <a:pPr>
              <a:buFont typeface="+mj-lt"/>
              <a:buAutoNum type="arabicPeriod"/>
            </a:pPr>
            <a:endParaRPr lang="en-GB" sz="1600" dirty="0" smtClean="0"/>
          </a:p>
          <a:p>
            <a:pPr>
              <a:buFont typeface="+mj-lt"/>
              <a:buAutoNum type="arabicPeriod"/>
            </a:pPr>
            <a:endParaRPr lang="en-GB" sz="1600" dirty="0"/>
          </a:p>
          <a:p>
            <a:pPr>
              <a:buFont typeface="+mj-lt"/>
              <a:buAutoNum type="arabicPeriod"/>
            </a:pPr>
            <a:endParaRPr lang="en-GB" sz="1600" dirty="0" smtClean="0"/>
          </a:p>
          <a:p>
            <a:pPr>
              <a:buFont typeface="+mj-lt"/>
              <a:buAutoNum type="arabicPeriod"/>
            </a:pPr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If </a:t>
            </a:r>
            <a:r>
              <a:rPr lang="en-GB" sz="1600" dirty="0" err="1" smtClean="0"/>
              <a:t>fluences</a:t>
            </a:r>
            <a:r>
              <a:rPr lang="en-GB" sz="1600" dirty="0" smtClean="0"/>
              <a:t> at </a:t>
            </a:r>
            <a:r>
              <a:rPr lang="en-GB" sz="1600" dirty="0" err="1" smtClean="0"/>
              <a:t>VTRx</a:t>
            </a:r>
            <a:r>
              <a:rPr lang="en-GB" sz="1600" dirty="0" smtClean="0">
                <a:solidFill>
                  <a:srgbClr val="FF0000"/>
                </a:solidFill>
              </a:rPr>
              <a:t>+</a:t>
            </a:r>
            <a:r>
              <a:rPr lang="en-GB" sz="1600" dirty="0" smtClean="0"/>
              <a:t> position are:</a:t>
            </a:r>
          </a:p>
          <a:p>
            <a:pPr lvl="1">
              <a:buFont typeface="+mj-lt"/>
              <a:buAutoNum type="alphaLcPeriod"/>
            </a:pPr>
            <a:r>
              <a:rPr lang="en-GB" sz="1200" dirty="0" smtClean="0"/>
              <a:t>above standard grade levels &gt; select </a:t>
            </a:r>
            <a:r>
              <a:rPr lang="en-GB" sz="1200" dirty="0" smtClean="0">
                <a:solidFill>
                  <a:srgbClr val="00B050"/>
                </a:solidFill>
              </a:rPr>
              <a:t>Extended Grade</a:t>
            </a:r>
          </a:p>
          <a:p>
            <a:pPr lvl="1">
              <a:buFont typeface="+mj-lt"/>
              <a:buAutoNum type="alphaLcPeriod"/>
            </a:pPr>
            <a:r>
              <a:rPr lang="en-GB" sz="1200" dirty="0" smtClean="0"/>
              <a:t>at/ or below standard grade levels: move to step 2</a:t>
            </a:r>
          </a:p>
          <a:p>
            <a:pPr marL="457200" lvl="1" indent="0">
              <a:buNone/>
            </a:pPr>
            <a:endParaRPr lang="en-GB" sz="1200" dirty="0" smtClean="0"/>
          </a:p>
          <a:p>
            <a:pPr lvl="2">
              <a:buFont typeface="+mj-lt"/>
              <a:buAutoNum type="arabicPeriod" startAt="2"/>
            </a:pPr>
            <a:r>
              <a:rPr lang="en-GB" sz="1600" dirty="0" smtClean="0"/>
              <a:t> Consider Fibre environment</a:t>
            </a:r>
          </a:p>
          <a:p>
            <a:pPr marL="914400" lvl="2" indent="0">
              <a:buNone/>
            </a:pPr>
            <a:r>
              <a:rPr lang="en-GB" sz="1200" dirty="0" smtClean="0"/>
              <a:t>calculate Radiation Induced Attenuation (RIA) in fibre (choice of standard and rad hard fibre types)</a:t>
            </a:r>
          </a:p>
          <a:p>
            <a:pPr lvl="3">
              <a:buFont typeface="+mj-lt"/>
              <a:buAutoNum type="alphaLcPeriod"/>
            </a:pPr>
            <a:r>
              <a:rPr lang="en-GB" sz="1200" dirty="0" smtClean="0"/>
              <a:t>If RIA is below 0.5dB &gt; select </a:t>
            </a:r>
            <a:r>
              <a:rPr lang="en-GB" sz="1200" dirty="0" smtClean="0">
                <a:solidFill>
                  <a:srgbClr val="3333CC"/>
                </a:solidFill>
              </a:rPr>
              <a:t>Standard Grade</a:t>
            </a:r>
          </a:p>
          <a:p>
            <a:pPr lvl="3">
              <a:buFont typeface="+mj-lt"/>
              <a:buAutoNum type="alphaLcPeriod"/>
            </a:pPr>
            <a:r>
              <a:rPr lang="en-GB" sz="1200" dirty="0" smtClean="0"/>
              <a:t>If RIA is above 0.5dB &gt; select </a:t>
            </a:r>
            <a:r>
              <a:rPr lang="en-GB" sz="1200" dirty="0" smtClean="0">
                <a:solidFill>
                  <a:srgbClr val="00B050"/>
                </a:solidFill>
              </a:rPr>
              <a:t>Extended Grade</a:t>
            </a:r>
          </a:p>
          <a:p>
            <a:pPr marL="1371600" lvl="3" indent="0">
              <a:buNone/>
            </a:pPr>
            <a:endParaRPr lang="en-GB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TWEPP UG 21 Sep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francois.vasey@cern.ch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920552" y="1556792"/>
          <a:ext cx="6595702" cy="135445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116944">
                  <a:extLst>
                    <a:ext uri="{9D8B030D-6E8A-4147-A177-3AD203B41FA5}">
                      <a16:colId xmlns:a16="http://schemas.microsoft.com/office/drawing/2014/main" val="3347181028"/>
                    </a:ext>
                  </a:extLst>
                </a:gridCol>
                <a:gridCol w="4478758">
                  <a:extLst>
                    <a:ext uri="{9D8B030D-6E8A-4147-A177-3AD203B41FA5}">
                      <a16:colId xmlns:a16="http://schemas.microsoft.com/office/drawing/2014/main" val="1345677652"/>
                    </a:ext>
                  </a:extLst>
                </a:gridCol>
              </a:tblGrid>
              <a:tr h="249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Tolerance level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Dose and </a:t>
                      </a:r>
                      <a:r>
                        <a:rPr lang="en-US" sz="1000" dirty="0" err="1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fluence</a:t>
                      </a:r>
                      <a:r>
                        <a:rPr lang="en-US" sz="10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(1Mev neutron equivalent)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330233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3333CC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Grade</a:t>
                      </a:r>
                      <a:endParaRPr lang="en-GB" sz="1000" dirty="0">
                        <a:solidFill>
                          <a:srgbClr val="3333CC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000" dirty="0" err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 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 10</a:t>
                      </a:r>
                      <a:r>
                        <a:rPr lang="en-US" sz="1000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neutrons/cm</a:t>
                      </a:r>
                      <a:r>
                        <a:rPr lang="en-US" sz="1000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 10</a:t>
                      </a:r>
                      <a:r>
                        <a:rPr lang="en-US" sz="1000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hadrons/cm</a:t>
                      </a:r>
                      <a:r>
                        <a:rPr lang="en-US" sz="1000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8872668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Extended Grade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000" dirty="0" err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x 10</a:t>
                      </a:r>
                      <a:r>
                        <a:rPr lang="en-US" sz="1000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neutrons/cm</a:t>
                      </a:r>
                      <a:r>
                        <a:rPr lang="en-US" sz="1000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x 10</a:t>
                      </a:r>
                      <a:r>
                        <a:rPr lang="en-US" sz="1000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hadrons/cm</a:t>
                      </a:r>
                      <a:r>
                        <a:rPr lang="en-US" sz="1000" baseline="30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13123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648744" y="5036562"/>
            <a:ext cx="6244022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spcBef>
                <a:spcPct val="20000"/>
              </a:spcBef>
              <a:buClr>
                <a:srgbClr val="FF0000"/>
              </a:buClr>
              <a:buSzPct val="140000"/>
              <a:buFont typeface="+mj-lt"/>
              <a:buAutoNum type="arabicPeriod" startAt="3"/>
            </a:pPr>
            <a:r>
              <a:rPr lang="en-GB" sz="1600" b="0" kern="0" dirty="0">
                <a:solidFill>
                  <a:srgbClr val="000000"/>
                </a:solidFill>
                <a:latin typeface="Arial"/>
              </a:rPr>
              <a:t>If unsure, contact VL+ team with:</a:t>
            </a:r>
          </a:p>
          <a:p>
            <a:pPr marL="1600200" lvl="3" indent="-228600" algn="l">
              <a:spcBef>
                <a:spcPct val="20000"/>
              </a:spcBef>
              <a:buClr>
                <a:srgbClr val="FF0000"/>
              </a:buClr>
              <a:buSzPct val="140000"/>
              <a:buFontTx/>
              <a:buChar char="-"/>
            </a:pPr>
            <a:r>
              <a:rPr lang="en-GB" sz="1200" b="0" kern="0" dirty="0">
                <a:solidFill>
                  <a:srgbClr val="000000"/>
                </a:solidFill>
                <a:latin typeface="Arial"/>
              </a:rPr>
              <a:t>detector ionising radiation map </a:t>
            </a:r>
          </a:p>
          <a:p>
            <a:pPr marL="1600200" lvl="3" indent="-228600" algn="l">
              <a:spcBef>
                <a:spcPct val="20000"/>
              </a:spcBef>
              <a:buClr>
                <a:srgbClr val="FF0000"/>
              </a:buClr>
              <a:buSzPct val="140000"/>
              <a:buFontTx/>
              <a:buChar char="-"/>
            </a:pPr>
            <a:r>
              <a:rPr lang="en-GB" sz="1200" b="0" kern="0" dirty="0">
                <a:solidFill>
                  <a:srgbClr val="000000"/>
                </a:solidFill>
                <a:latin typeface="Arial"/>
              </a:rPr>
              <a:t>fibre route and patch panel locations</a:t>
            </a:r>
          </a:p>
          <a:p>
            <a:pPr marL="1600200" lvl="3" indent="-228600" algn="l">
              <a:spcBef>
                <a:spcPct val="20000"/>
              </a:spcBef>
              <a:buClr>
                <a:srgbClr val="FF0000"/>
              </a:buClr>
              <a:buSzPct val="140000"/>
              <a:buFontTx/>
              <a:buChar char="-"/>
            </a:pPr>
            <a:r>
              <a:rPr lang="en-GB" sz="1200" b="0" kern="0" dirty="0">
                <a:solidFill>
                  <a:srgbClr val="000000"/>
                </a:solidFill>
                <a:latin typeface="Arial"/>
              </a:rPr>
              <a:t>Position of Cold / Warm transition (if applicable)</a:t>
            </a:r>
          </a:p>
          <a:p>
            <a:pPr lvl="1" algn="l">
              <a:spcBef>
                <a:spcPct val="20000"/>
              </a:spcBef>
              <a:buClr>
                <a:srgbClr val="FF0000"/>
              </a:buClr>
              <a:buSzPct val="140000"/>
            </a:pPr>
            <a:r>
              <a:rPr lang="en-GB" sz="1200" b="0" kern="0" dirty="0">
                <a:solidFill>
                  <a:srgbClr val="000000"/>
                </a:solidFill>
                <a:latin typeface="Arial"/>
              </a:rPr>
              <a:t>To determine fibre type(s), calculate total RIA, and select VL+ grade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200472" y="1242114"/>
            <a:ext cx="294828" cy="21602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704528" y="3924400"/>
            <a:ext cx="294828" cy="21602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2000672" y="5056295"/>
            <a:ext cx="294828" cy="21602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10761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59AE8570F1864EB2211BD705857D38" ma:contentTypeVersion="0" ma:contentTypeDescription="Create a new document." ma:contentTypeScope="" ma:versionID="5598202192338205a1a3dbb58caabfd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D88342-AEDD-4616-A391-6EE00DB1A59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5DB1170-6983-4E71-BF0D-99BDD7CC5D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00019A-678B-43EA-B4B9-C9FDB1F50F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10097</TotalTime>
  <Words>368</Words>
  <Application>Microsoft Office PowerPoint</Application>
  <PresentationFormat>A4 Paper (210x297 mm)</PresentationFormat>
  <Paragraphs>130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Verdana</vt:lpstr>
      <vt:lpstr>Bradley Hand ITC</vt:lpstr>
      <vt:lpstr>Times New Roman</vt:lpstr>
      <vt:lpstr>Arial</vt:lpstr>
      <vt:lpstr>Calibri</vt:lpstr>
      <vt:lpstr>blank</vt:lpstr>
      <vt:lpstr>LpGBT and Versatile Link +  TWEPP2020 User Group Meeting Francois Vasey   </vt:lpstr>
      <vt:lpstr>Link+ Project</vt:lpstr>
      <vt:lpstr>Agenda</vt:lpstr>
      <vt:lpstr>LpGBT References</vt:lpstr>
      <vt:lpstr>VL+ References</vt:lpstr>
      <vt:lpstr>VL+ Implementation Details</vt:lpstr>
      <vt:lpstr>Power Budget</vt:lpstr>
      <vt:lpstr>Standard or Extended Grade ?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Versatile Link Plus Project - TWEPP2016</dc:title>
  <dc:creator>Csaba Soos</dc:creator>
  <cp:lastModifiedBy>Francois Vasey</cp:lastModifiedBy>
  <cp:revision>593</cp:revision>
  <cp:lastPrinted>2018-05-02T10:25:25Z</cp:lastPrinted>
  <dcterms:created xsi:type="dcterms:W3CDTF">2008-12-06T19:37:48Z</dcterms:created>
  <dcterms:modified xsi:type="dcterms:W3CDTF">2020-09-18T15:49:13Z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0x010100A759AE8570F1864EB2211BD705857D38</vt:lpwstr>
  </property>
</Properties>
</file>