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5"/>
  </p:notesMasterIdLst>
  <p:handoutMasterIdLst>
    <p:handoutMasterId r:id="rId6"/>
  </p:handoutMasterIdLst>
  <p:sldIdLst>
    <p:sldId id="256" r:id="rId2"/>
    <p:sldId id="272" r:id="rId3"/>
    <p:sldId id="273" r:id="rId4"/>
  </p:sldIdLst>
  <p:sldSz cx="9144000" cy="6858000" type="screen4x3"/>
  <p:notesSz cx="6645275" cy="97758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9">
          <p15:clr>
            <a:srgbClr val="A4A3A4"/>
          </p15:clr>
        </p15:guide>
        <p15:guide id="2" pos="209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000"/>
    <a:srgbClr val="00FF00"/>
    <a:srgbClr val="66FF66"/>
    <a:srgbClr val="5FB7FF"/>
    <a:srgbClr val="66CCFF"/>
    <a:srgbClr val="0080FF"/>
    <a:srgbClr val="003366"/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574" autoAdjust="0"/>
  </p:normalViewPr>
  <p:slideViewPr>
    <p:cSldViewPr>
      <p:cViewPr varScale="1">
        <p:scale>
          <a:sx n="128" d="100"/>
          <a:sy n="128" d="100"/>
        </p:scale>
        <p:origin x="53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1854" y="-96"/>
      </p:cViewPr>
      <p:guideLst>
        <p:guide orient="horz" pos="3079"/>
        <p:guide pos="209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3963" y="0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DF1DFF5-777D-C040-AC24-D83640C6871F}" type="datetime1">
              <a:rPr lang="en-US"/>
              <a:pPr>
                <a:defRPr/>
              </a:pPr>
              <a:t>9/22/20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3963" y="9285288"/>
            <a:ext cx="2879725" cy="4889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355776CB-29E6-3849-BAC4-9E05492242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4997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963" y="0"/>
            <a:ext cx="2879725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3438"/>
            <a:ext cx="5314950" cy="439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noProof="0"/>
              <a:t>Click to edit Master text styles</a:t>
            </a:r>
          </a:p>
          <a:p>
            <a:pPr lvl="1"/>
            <a:r>
              <a:rPr lang="el-GR" noProof="0"/>
              <a:t>Second level</a:t>
            </a:r>
          </a:p>
          <a:p>
            <a:pPr lvl="2"/>
            <a:r>
              <a:rPr lang="el-GR" noProof="0"/>
              <a:t>Third level</a:t>
            </a:r>
          </a:p>
          <a:p>
            <a:pPr lvl="3"/>
            <a:r>
              <a:rPr lang="el-GR" noProof="0"/>
              <a:t>Fourth level</a:t>
            </a:r>
          </a:p>
          <a:p>
            <a:pPr lvl="4"/>
            <a:r>
              <a:rPr lang="el-GR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963" y="9285288"/>
            <a:ext cx="287972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19EC49C-48AD-7C4A-8E0D-7468E2C6BBD7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87168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9EC49C-48AD-7C4A-8E0D-7468E2C6BBD7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2705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7 h 1000"/>
              <a:gd name="T2" fmla="*/ 0 w 1000"/>
              <a:gd name="T3" fmla="*/ 0 h 1000"/>
              <a:gd name="T4" fmla="*/ 2147483647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>
              <a:defRPr sz="5400"/>
            </a:lvl1pPr>
          </a:lstStyle>
          <a:p>
            <a:r>
              <a:rPr lang="el-GR" altLang="en-US" dirty="0" err="1"/>
              <a:t>ClicktoeditMastertitlestyle</a:t>
            </a:r>
            <a:endParaRPr lang="el-GR" alt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>
            <a:lvl1pPr marL="0" indent="0">
              <a:buFont typeface="Wingdings" pitchFamily="2" charset="2"/>
              <a:buNone/>
              <a:defRPr sz="2400">
                <a:solidFill>
                  <a:srgbClr val="006699"/>
                </a:solidFill>
              </a:defRPr>
            </a:lvl1pPr>
          </a:lstStyle>
          <a:p>
            <a:r>
              <a:rPr lang="el-GR" altLang="en-US" dirty="0" err="1"/>
              <a:t>ClicktoeditMastersubtitlestyle</a:t>
            </a:r>
            <a:endParaRPr lang="el-GR" alt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48ADF-7CDF-EF49-9A18-70C735A3F46C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08105005"/>
      </p:ext>
    </p:extLst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F6D5C-6057-F34C-8C3C-DE6DBAF509A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4256475"/>
      </p:ext>
    </p:extLst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048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048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699AC-7F1A-BF46-B322-5991CD8D47E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95417"/>
      </p:ext>
    </p:extLst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3219-93F8-3341-94BA-40DFB9BA631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97143629"/>
      </p:ext>
    </p:extLst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F2F5-5C16-154F-9BF4-28B9B06CB980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5805877"/>
      </p:ext>
    </p:extLst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FDFDB-9E29-DB4C-9BAC-FB75DA9A1BB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0179361"/>
      </p:ext>
    </p:extLst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89165-67C9-DC44-8A4D-22DB200977C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6893935"/>
      </p:ext>
    </p:extLst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B855-20F4-284F-9AE9-6AEDDCF47D2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67315308"/>
      </p:ext>
    </p:extLst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6802-68C2-534B-B034-A37F1F61DD5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21969159"/>
      </p:ext>
    </p:extLst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6A27D-9793-3244-AC4A-EF42C240F6F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787697"/>
      </p:ext>
    </p:extLst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F681-FFC1-3A43-B6A0-FADF4C98380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515502"/>
      </p:ext>
    </p:extLst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28688" y="188913"/>
            <a:ext cx="7715250" cy="7191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ClicktoeditMastertitlestyle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29600" cy="4752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/>
              <a:t>ClicktoeditMastertextstyles</a:t>
            </a:r>
          </a:p>
          <a:p>
            <a:pPr lvl="1"/>
            <a:r>
              <a:rPr lang="el-GR"/>
              <a:t>Secondlevel</a:t>
            </a:r>
          </a:p>
          <a:p>
            <a:pPr lvl="2"/>
            <a:r>
              <a:rPr lang="el-GR"/>
              <a:t>Thirdlevel</a:t>
            </a:r>
          </a:p>
          <a:p>
            <a:pPr lvl="3"/>
            <a:r>
              <a:rPr lang="el-GR"/>
              <a:t>Fourthlevel</a:t>
            </a:r>
          </a:p>
          <a:p>
            <a:pPr lvl="4"/>
            <a:r>
              <a:rPr lang="el-GR"/>
              <a:t>Fifthlevel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4750"/>
            <a:ext cx="2133600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6188"/>
            <a:ext cx="28956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r>
              <a:rPr lang="en-US"/>
              <a:t>Kostas.Kloukinas@cern.ch</a:t>
            </a:r>
            <a:endParaRPr lang="el-GR" sz="1000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6188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6699"/>
                </a:solidFill>
                <a:latin typeface="Garamond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2127B8B6-0F3C-9643-82F5-040FD12AC17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  <p:pic>
        <p:nvPicPr>
          <p:cNvPr id="2" name="Picture 2" descr="C:\Documents and Settings\kostas\My Documents\My Documents\My Work\CERN outreach material\CERNlogo\Logo_CERN.gif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69" y="142852"/>
            <a:ext cx="714355" cy="714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cxnSp>
        <p:nvCxnSpPr>
          <p:cNvPr id="12" name="Straight Connector 11"/>
          <p:cNvCxnSpPr/>
          <p:nvPr userDrawn="1"/>
        </p:nvCxnSpPr>
        <p:spPr>
          <a:xfrm>
            <a:off x="428625" y="927100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428625" y="6302375"/>
            <a:ext cx="835818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  <p:sldLayoutId id="2147484101" r:id="rId2"/>
    <p:sldLayoutId id="2147484102" r:id="rId3"/>
    <p:sldLayoutId id="2147484103" r:id="rId4"/>
    <p:sldLayoutId id="2147484104" r:id="rId5"/>
    <p:sldLayoutId id="2147484105" r:id="rId6"/>
    <p:sldLayoutId id="2147484106" r:id="rId7"/>
    <p:sldLayoutId id="2147484107" r:id="rId8"/>
    <p:sldLayoutId id="2147484108" r:id="rId9"/>
    <p:sldLayoutId id="2147484109" r:id="rId10"/>
    <p:sldLayoutId id="2147484110" r:id="rId11"/>
  </p:sldLayoutIdLst>
  <p:transition>
    <p:wipe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6699"/>
          </a:solidFill>
          <a:latin typeface="Garamond" pitchFamily="18" charset="0"/>
          <a:ea typeface="ＭＳ Ｐゴシック" pitchFamily="-109" charset="-128"/>
          <a:cs typeface="ＭＳ Ｐゴシック" pitchFamily="-109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3000">
          <a:solidFill>
            <a:srgbClr val="003366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charset="0"/>
        <a:buChar char="q"/>
        <a:defRPr sz="2600">
          <a:solidFill>
            <a:srgbClr val="003366"/>
          </a:solidFill>
          <a:latin typeface="+mn-lt"/>
          <a:ea typeface="ＭＳ Ｐゴシック" pitchFamily="-109" charset="-128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charset="0"/>
        <a:buChar char="n"/>
        <a:defRPr sz="2200">
          <a:solidFill>
            <a:srgbClr val="003366"/>
          </a:solidFill>
          <a:latin typeface="+mn-lt"/>
          <a:ea typeface="ＭＳ Ｐゴシック" pitchFamily="-109" charset="-128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q"/>
        <a:defRPr sz="2000">
          <a:solidFill>
            <a:srgbClr val="003366"/>
          </a:solidFill>
          <a:latin typeface="+mn-lt"/>
          <a:ea typeface="ＭＳ Ｐゴシック" pitchFamily="-109" charset="-128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charset="0"/>
        <a:buChar char="§"/>
        <a:defRPr sz="2000">
          <a:solidFill>
            <a:srgbClr val="003366"/>
          </a:solidFill>
          <a:latin typeface="+mn-lt"/>
          <a:ea typeface="ＭＳ Ｐゴシック" pitchFamily="-109" charset="-128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rgbClr val="0033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indoor, train, station, platform&#10;&#10;Description automatically generated">
            <a:extLst>
              <a:ext uri="{FF2B5EF4-FFF2-40B4-BE49-F238E27FC236}">
                <a16:creationId xmlns:a16="http://schemas.microsoft.com/office/drawing/2014/main" id="{E30FF42E-1B8B-3747-946D-E6A0B7162F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6098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48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Microelectronics </a:t>
            </a:r>
            <a:br>
              <a:rPr lang="en-US" sz="48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</a:br>
            <a:r>
              <a:rPr lang="en-US" sz="48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User Group Meeting </a:t>
            </a:r>
            <a:br>
              <a:rPr lang="en-US" sz="48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</a:br>
            <a:br>
              <a:rPr lang="en-US" sz="32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</a:br>
            <a:endParaRPr lang="el-GR" sz="4800" i="1" dirty="0">
              <a:solidFill>
                <a:schemeClr val="accent1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28794" y="4000504"/>
            <a:ext cx="6842125" cy="1752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2000" dirty="0">
                <a:ea typeface="ＭＳ Ｐゴシック" charset="-128"/>
                <a:cs typeface="ＭＳ Ｐゴシック" charset="-128"/>
              </a:rPr>
              <a:t>TWEPP 2020 – Virtual Session</a:t>
            </a:r>
          </a:p>
          <a:p>
            <a:r>
              <a:rPr lang="is-IS" sz="2000" dirty="0"/>
              <a:t>22, September 2020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429701-985E-C342-A808-5AAFE442DEAA}"/>
              </a:ext>
            </a:extLst>
          </p:cNvPr>
          <p:cNvGrpSpPr/>
          <p:nvPr/>
        </p:nvGrpSpPr>
        <p:grpSpPr>
          <a:xfrm rot="20106216">
            <a:off x="6029748" y="4916394"/>
            <a:ext cx="2670924" cy="923330"/>
            <a:chOff x="395536" y="5413577"/>
            <a:chExt cx="2670924" cy="92333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B599D1-9880-1044-ACAA-3312888EF2A2}"/>
                </a:ext>
              </a:extLst>
            </p:cNvPr>
            <p:cNvSpPr txBox="1"/>
            <p:nvPr/>
          </p:nvSpPr>
          <p:spPr>
            <a:xfrm>
              <a:off x="395536" y="5413577"/>
              <a:ext cx="2670924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5400" dirty="0">
                  <a:ln w="0"/>
                  <a:solidFill>
                    <a:schemeClr val="bg2">
                      <a:lumMod val="5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Monotype Corsiva" panose="03010101010201010101" pitchFamily="66" charset="0"/>
                  <a:ea typeface="+mn-ea"/>
                  <a:cs typeface="Apple Chancery" panose="03020702040506060504" pitchFamily="66" charset="-79"/>
                </a:rPr>
                <a:t>W</a:t>
              </a:r>
              <a:r>
                <a:rPr lang="en-GB" sz="3600" dirty="0">
                  <a:ln w="0"/>
                  <a:solidFill>
                    <a:schemeClr val="bg2">
                      <a:lumMod val="50000"/>
                    </a:schemeClr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Monotype Corsiva" panose="03010101010201010101" pitchFamily="66" charset="0"/>
                  <a:ea typeface="+mn-ea"/>
                  <a:cs typeface="Apple Chancery" panose="03020702040506060504" pitchFamily="66" charset="-79"/>
                </a:rPr>
                <a:t>ELCOME!</a:t>
              </a:r>
              <a:endParaRPr lang="en-US" sz="5400" dirty="0">
                <a:ln w="0"/>
                <a:solidFill>
                  <a:schemeClr val="bg2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+mn-ea"/>
                <a:cs typeface="Apple Chancery" panose="03020702040506060504" pitchFamily="66" charset="-79"/>
              </a:endParaRPr>
            </a:p>
          </p:txBody>
        </p: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4EFBC275-9D59-D243-837C-D4570FEBA9A1}"/>
                </a:ext>
              </a:extLst>
            </p:cNvPr>
            <p:cNvCxnSpPr>
              <a:cxnSpLocks/>
            </p:cNvCxnSpPr>
            <p:nvPr/>
          </p:nvCxnSpPr>
          <p:spPr>
            <a:xfrm>
              <a:off x="1331640" y="5661248"/>
              <a:ext cx="1734820" cy="0"/>
            </a:xfrm>
            <a:prstGeom prst="line">
              <a:avLst/>
            </a:prstGeom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D482A09-3F1E-324A-8D49-5DF32ACEEAE3}"/>
                </a:ext>
              </a:extLst>
            </p:cNvPr>
            <p:cNvCxnSpPr>
              <a:cxnSpLocks/>
            </p:cNvCxnSpPr>
            <p:nvPr/>
          </p:nvCxnSpPr>
          <p:spPr>
            <a:xfrm>
              <a:off x="574218" y="6237312"/>
              <a:ext cx="1734820" cy="0"/>
            </a:xfrm>
            <a:prstGeom prst="line">
              <a:avLst/>
            </a:prstGeom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train, station, platform&#10;&#10;Description automatically generated">
            <a:extLst>
              <a:ext uri="{FF2B5EF4-FFF2-40B4-BE49-F238E27FC236}">
                <a16:creationId xmlns:a16="http://schemas.microsoft.com/office/drawing/2014/main" id="{C4A4EE2F-233C-264B-B08D-096E2B604B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2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Garamond" charset="0"/>
                <a:ea typeface="ＭＳ Ｐゴシック" charset="0"/>
                <a:cs typeface="ＭＳ Ｐゴシック" charset="0"/>
              </a:rPr>
              <a:t>MUG meeting Agenda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23528" y="1078556"/>
            <a:ext cx="8820472" cy="5158756"/>
          </a:xfrm>
        </p:spPr>
        <p:txBody>
          <a:bodyPr/>
          <a:lstStyle/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“Welcome” </a:t>
            </a:r>
            <a:b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     	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by Dr. Kostas Kloukinas (CERN)</a:t>
            </a:r>
            <a:r>
              <a:rPr lang="en-US" sz="1200" i="1" dirty="0">
                <a:latin typeface="Arial" charset="0"/>
                <a:ea typeface="ＭＳ Ｐゴシック" charset="0"/>
                <a:cs typeface="ＭＳ Ｐゴシック" charset="0"/>
              </a:rPr>
              <a:t>                                                 	                     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(10’)</a:t>
            </a:r>
            <a:br>
              <a:rPr lang="en-US" altLang="ja-JP" sz="1100" i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altLang="ja-JP" sz="11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1200" dirty="0"/>
              <a:t>ASIC support News &amp; Radiation Tolerant device models for 65nm technology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buNone/>
            </a:pPr>
            <a:r>
              <a:rPr lang="en-US" sz="1200" dirty="0">
                <a:latin typeface="Arial" charset="0"/>
                <a:ea typeface="ＭＳ Ｐゴシック" charset="0"/>
              </a:rPr>
              <a:t> 		</a:t>
            </a:r>
            <a:r>
              <a:rPr lang="en-US" sz="1100" i="1" dirty="0">
                <a:latin typeface="Arial" charset="0"/>
                <a:ea typeface="ＭＳ Ｐゴシック" charset="0"/>
              </a:rPr>
              <a:t>by Dr. Alessandro </a:t>
            </a:r>
            <a:r>
              <a:rPr lang="en-US" sz="1100" i="1" dirty="0" err="1">
                <a:latin typeface="Arial" charset="0"/>
                <a:ea typeface="ＭＳ Ｐゴシック" charset="0"/>
              </a:rPr>
              <a:t>Caratelli</a:t>
            </a:r>
            <a:r>
              <a:rPr lang="en-US" sz="1100" i="1" dirty="0">
                <a:latin typeface="Arial" charset="0"/>
                <a:ea typeface="ＭＳ Ｐゴシック" charset="0"/>
              </a:rPr>
              <a:t> (</a:t>
            </a:r>
            <a:r>
              <a:rPr lang="en-US" sz="1100" dirty="0"/>
              <a:t>CERN</a:t>
            </a:r>
            <a:r>
              <a:rPr lang="en-US" sz="1100" i="1" dirty="0">
                <a:latin typeface="Arial" charset="0"/>
                <a:ea typeface="ＭＳ Ｐゴシック" charset="0"/>
              </a:rPr>
              <a:t>)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i="1" dirty="0">
                <a:latin typeface="Arial" charset="0"/>
                <a:ea typeface="ＭＳ Ｐゴシック" charset="0"/>
                <a:cs typeface="ＭＳ Ｐゴシック" charset="0"/>
              </a:rPr>
              <a:t>                			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(20’)</a:t>
            </a:r>
            <a:b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“CHIPS: 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ERN-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H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EP 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C design 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latform and </a:t>
            </a: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ervices”</a:t>
            </a:r>
            <a:endParaRPr lang="en-US" altLang="ja-JP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buNone/>
            </a:pPr>
            <a:r>
              <a:rPr lang="en-US" sz="1200" dirty="0">
                <a:latin typeface="Arial" charset="0"/>
                <a:ea typeface="ＭＳ Ｐゴシック" charset="0"/>
              </a:rPr>
              <a:t> 		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 by Dr. Xavier </a:t>
            </a:r>
            <a:r>
              <a:rPr lang="en-US" sz="1100" i="1" dirty="0" err="1">
                <a:latin typeface="Arial" charset="0"/>
                <a:ea typeface="ＭＳ Ｐゴシック" charset="0"/>
                <a:cs typeface="ＭＳ Ｐゴシック" charset="0"/>
              </a:rPr>
              <a:t>Llopart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 (CERN)</a:t>
            </a:r>
            <a:r>
              <a:rPr lang="en-US" sz="1200" i="1" dirty="0">
                <a:latin typeface="Arial" charset="0"/>
                <a:ea typeface="ＭＳ Ｐゴシック" charset="0"/>
                <a:cs typeface="ＭＳ Ｐゴシック" charset="0"/>
              </a:rPr>
              <a:t>                         			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(20’)</a:t>
            </a:r>
          </a:p>
          <a:p>
            <a:pPr lvl="1">
              <a:buNone/>
            </a:pPr>
            <a:endParaRPr lang="en-US" sz="11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“EP R&amp;D WP: CMOS Technologies for Future Experiments”</a:t>
            </a:r>
            <a:endParaRPr lang="en-US" altLang="ja-JP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buNone/>
            </a:pPr>
            <a:r>
              <a:rPr lang="en-US" sz="1200" dirty="0">
                <a:latin typeface="Arial" charset="0"/>
                <a:ea typeface="ＭＳ Ｐゴシック" charset="0"/>
              </a:rPr>
              <a:t> 		</a:t>
            </a:r>
            <a:r>
              <a:rPr lang="en-US" sz="1100" i="1" dirty="0">
                <a:latin typeface="Arial" charset="0"/>
                <a:ea typeface="ＭＳ Ｐゴシック" charset="0"/>
              </a:rPr>
              <a:t>by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Dr. Kostas Kloukinas (CERN)   </a:t>
            </a:r>
            <a:r>
              <a:rPr lang="en-US" sz="1200" i="1" dirty="0">
                <a:latin typeface="Arial" charset="0"/>
                <a:ea typeface="ＭＳ Ｐゴシック" charset="0"/>
                <a:cs typeface="ＭＳ Ｐゴシック" charset="0"/>
              </a:rPr>
              <a:t>                 		                     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(20’)</a:t>
            </a:r>
            <a:b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“28nm CMOS Mixed Signal Design Kit”</a:t>
            </a:r>
            <a:endParaRPr lang="en-US" altLang="ja-JP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buNone/>
            </a:pPr>
            <a:r>
              <a:rPr lang="en-US" sz="1200" dirty="0">
                <a:latin typeface="Arial" charset="0"/>
                <a:ea typeface="ＭＳ Ｐゴシック" charset="0"/>
              </a:rPr>
              <a:t> 		</a:t>
            </a:r>
            <a:r>
              <a:rPr lang="en-US" sz="1100" i="1" dirty="0">
                <a:latin typeface="Arial" charset="0"/>
                <a:ea typeface="ＭＳ Ｐゴシック" charset="0"/>
              </a:rPr>
              <a:t>by Alessandra </a:t>
            </a:r>
            <a:r>
              <a:rPr lang="en-US" sz="1100" i="1" dirty="0" err="1">
                <a:latin typeface="Arial" charset="0"/>
                <a:ea typeface="ＭＳ Ｐゴシック" charset="0"/>
              </a:rPr>
              <a:t>Fioriti</a:t>
            </a:r>
            <a:r>
              <a:rPr lang="en-US" sz="1100" i="1" dirty="0">
                <a:latin typeface="Arial" charset="0"/>
                <a:ea typeface="ＭＳ Ｐゴシック" charset="0"/>
              </a:rPr>
              <a:t> (</a:t>
            </a:r>
            <a:r>
              <a:rPr lang="en-US" sz="1100" dirty="0"/>
              <a:t>CERN)</a:t>
            </a:r>
            <a:r>
              <a:rPr lang="en-US" sz="1200" i="1" dirty="0">
                <a:latin typeface="Arial" charset="0"/>
                <a:ea typeface="ＭＳ Ｐゴシック" charset="0"/>
                <a:cs typeface="ＭＳ Ｐゴシック" charset="0"/>
              </a:rPr>
              <a:t>                    		                                           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(15’)</a:t>
            </a:r>
            <a:b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Coffee Break </a:t>
            </a:r>
            <a:r>
              <a:rPr lang="en-US" sz="1200" i="1" dirty="0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	                                                                                                                </a:t>
            </a:r>
            <a:r>
              <a:rPr lang="en-US" sz="1100" i="1" dirty="0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(15’)</a:t>
            </a:r>
            <a:endParaRPr lang="en-US" sz="1200" dirty="0">
              <a:solidFill>
                <a:schemeClr val="accent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sz="1200" dirty="0">
              <a:solidFill>
                <a:schemeClr val="accent1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1200" dirty="0" err="1"/>
              <a:t>Europractice</a:t>
            </a:r>
            <a:r>
              <a:rPr lang="en-US" sz="1200" dirty="0"/>
              <a:t> EDA tools for the HEP community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12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>
              <a:buNone/>
            </a:pPr>
            <a:r>
              <a:rPr lang="en-US" sz="1200" dirty="0">
                <a:latin typeface="Arial" charset="0"/>
                <a:ea typeface="ＭＳ Ｐゴシック" charset="0"/>
              </a:rPr>
              <a:t> 		</a:t>
            </a:r>
            <a:r>
              <a:rPr lang="en-US" sz="1100" i="1" dirty="0">
                <a:latin typeface="Arial" charset="0"/>
                <a:ea typeface="ＭＳ Ｐゴシック" charset="0"/>
              </a:rPr>
              <a:t>by  </a:t>
            </a:r>
            <a:r>
              <a:rPr lang="en-US" sz="1100" i="1" dirty="0" err="1">
                <a:latin typeface="Arial" charset="0"/>
                <a:ea typeface="ＭＳ Ｐゴシック" charset="0"/>
              </a:rPr>
              <a:t>Europractice</a:t>
            </a:r>
            <a:r>
              <a:rPr lang="en-US" sz="1100" i="1" dirty="0">
                <a:latin typeface="Arial" charset="0"/>
                <a:ea typeface="ＭＳ Ｐゴシック" charset="0"/>
              </a:rPr>
              <a:t> STFC, UK)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200" i="1" dirty="0">
                <a:latin typeface="Arial" charset="0"/>
                <a:ea typeface="ＭＳ Ｐゴシック" charset="0"/>
                <a:cs typeface="ＭＳ Ｐゴシック" charset="0"/>
              </a:rPr>
              <a:t>                                	                                          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(30’)</a:t>
            </a:r>
            <a:b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200" i="1" dirty="0">
              <a:latin typeface="Arial" charset="0"/>
              <a:ea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“Semiconductor process selection from ESD perspective: </a:t>
            </a:r>
            <a:r>
              <a:rPr lang="en-US" sz="1200" dirty="0" err="1">
                <a:latin typeface="Arial" charset="0"/>
                <a:ea typeface="ＭＳ Ｐゴシック" charset="0"/>
                <a:cs typeface="ＭＳ Ｐゴシック" charset="0"/>
              </a:rPr>
              <a:t>FinFET</a:t>
            </a: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, SOI or CMOS?”</a:t>
            </a:r>
            <a:b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      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by Benjamin Van Camp, CTO SOFICS 	                                                                              </a:t>
            </a:r>
            <a:r>
              <a:rPr lang="en-US" sz="1050" i="1" dirty="0">
                <a:latin typeface="Arial" charset="0"/>
                <a:ea typeface="ＭＳ Ｐゴシック" charset="0"/>
                <a:cs typeface="ＭＳ Ｐゴシック" charset="0"/>
              </a:rPr>
              <a:t>(30’)</a:t>
            </a:r>
            <a:endParaRPr lang="en-US" sz="11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endParaRPr lang="en-US" sz="1200" i="1" dirty="0">
              <a:latin typeface="Arial" charset="0"/>
              <a:ea typeface="ＭＳ Ｐゴシック" charset="0"/>
              <a:cs typeface="ＭＳ Ｐゴシック" charset="0"/>
            </a:endParaRPr>
          </a:p>
          <a:p>
            <a:r>
              <a:rPr lang="en-US" sz="1200" dirty="0">
                <a:latin typeface="Arial" charset="0"/>
                <a:ea typeface="ＭＳ Ｐゴシック" charset="0"/>
                <a:cs typeface="ＭＳ Ｐゴシック" charset="0"/>
              </a:rPr>
              <a:t>“Open Discussion” </a:t>
            </a:r>
            <a:r>
              <a:rPr lang="en-US" altLang="ja-JP" sz="1200" dirty="0">
                <a:latin typeface="Arial" charset="0"/>
                <a:ea typeface="ＭＳ Ｐゴシック" charset="0"/>
                <a:cs typeface="ＭＳ Ｐゴシック" charset="0"/>
              </a:rPr>
              <a:t>     	                 </a:t>
            </a:r>
            <a:r>
              <a:rPr lang="en-US" sz="1100" i="1" dirty="0">
                <a:latin typeface="Arial" charset="0"/>
                <a:ea typeface="ＭＳ Ｐゴシック" charset="0"/>
                <a:cs typeface="ＭＳ Ｐゴシック" charset="0"/>
              </a:rPr>
              <a:t>	                                                                              </a:t>
            </a:r>
            <a:r>
              <a:rPr lang="en-US" sz="1050" i="1" dirty="0">
                <a:latin typeface="Arial" charset="0"/>
                <a:ea typeface="ＭＳ Ｐゴシック" charset="0"/>
                <a:cs typeface="ＭＳ Ｐゴシック" charset="0"/>
              </a:rPr>
              <a:t>(20’)</a:t>
            </a:r>
            <a:r>
              <a:rPr lang="en-US" altLang="ja-JP" sz="1100" i="1" dirty="0">
                <a:latin typeface="Arial" charset="0"/>
                <a:ea typeface="ＭＳ Ｐゴシック" charset="0"/>
                <a:cs typeface="ＭＳ Ｐゴシック" charset="0"/>
              </a:rPr>
              <a:t> 							</a:t>
            </a:r>
            <a:br>
              <a:rPr lang="en-US" altLang="ja-JP" sz="1100" i="1" dirty="0"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1100" i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D69B81-659C-7A43-B56F-D412D781EDAB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  <p:pic>
        <p:nvPicPr>
          <p:cNvPr id="5" name="Picture 4" descr="A cup of coffee&#10;&#10;Description automatically generated">
            <a:extLst>
              <a:ext uri="{FF2B5EF4-FFF2-40B4-BE49-F238E27FC236}">
                <a16:creationId xmlns:a16="http://schemas.microsoft.com/office/drawing/2014/main" id="{415B230A-F4CD-9C46-9CCA-015804224D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3989288"/>
            <a:ext cx="663848" cy="663848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19F05-9A0C-AA49-B630-123D6217F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8688" y="188913"/>
            <a:ext cx="7715250" cy="719137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MUG meeting on Zoom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46E366-208D-3D48-8966-76B0D60E69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38600" cy="4752975"/>
          </a:xfrm>
        </p:spPr>
        <p:txBody>
          <a:bodyPr wrap="square" anchor="t">
            <a:normAutofit/>
          </a:bodyPr>
          <a:lstStyle/>
          <a:p>
            <a:r>
              <a:rPr lang="en-US" sz="2400" dirty="0"/>
              <a:t>Keep in “Mute” </a:t>
            </a:r>
            <a:br>
              <a:rPr lang="en-US" sz="2400" dirty="0"/>
            </a:br>
            <a:r>
              <a:rPr lang="en-US" sz="2400" dirty="0"/>
              <a:t>if you are not speaking</a:t>
            </a:r>
          </a:p>
          <a:p>
            <a:endParaRPr lang="en-US" sz="2400" dirty="0"/>
          </a:p>
          <a:p>
            <a:r>
              <a:rPr lang="en-US" sz="2400" dirty="0"/>
              <a:t>Questions &amp; Comments at the end of the presentations</a:t>
            </a:r>
          </a:p>
          <a:p>
            <a:endParaRPr lang="en-US" sz="2400" dirty="0"/>
          </a:p>
          <a:p>
            <a:r>
              <a:rPr lang="en-US" sz="2400" dirty="0"/>
              <a:t>Use “Zoom raise hand” </a:t>
            </a:r>
            <a:br>
              <a:rPr lang="en-US" sz="2400" dirty="0"/>
            </a:br>
            <a:r>
              <a:rPr lang="en-US" sz="2400" dirty="0"/>
              <a:t>to talk</a:t>
            </a:r>
          </a:p>
          <a:p>
            <a:endParaRPr lang="en-US" sz="2400" dirty="0"/>
          </a:p>
        </p:txBody>
      </p:sp>
      <p:pic>
        <p:nvPicPr>
          <p:cNvPr id="8" name="Picture 7" descr="A picture containing computer, table, chair&#10;&#10;Description automatically generated">
            <a:extLst>
              <a:ext uri="{FF2B5EF4-FFF2-40B4-BE49-F238E27FC236}">
                <a16:creationId xmlns:a16="http://schemas.microsoft.com/office/drawing/2014/main" id="{D77B2DB4-D736-BF4C-BD59-518CD4B581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6" r="13346"/>
          <a:stretch/>
        </p:blipFill>
        <p:spPr>
          <a:xfrm>
            <a:off x="4495800" y="2301906"/>
            <a:ext cx="4474840" cy="3143318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DA7AE-C17E-434E-90F4-E26F1F2AE4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54750"/>
            <a:ext cx="2133600" cy="312738"/>
          </a:xfrm>
        </p:spPr>
        <p:txBody>
          <a:bodyPr wrap="square" anchor="b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CH"/>
              <a:t>22/09/2019</a:t>
            </a:r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E262B5-CF87-4746-842B-477DCBC7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26188"/>
            <a:ext cx="2133600" cy="241300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fld id="{8FFE3219-93F8-3341-94BA-40DFB9BA6311}" type="slidenum">
              <a:rPr lang="el-GR" sz="1000" smtClean="0"/>
              <a:pPr>
                <a:lnSpc>
                  <a:spcPct val="90000"/>
                </a:lnSpc>
                <a:spcAft>
                  <a:spcPts val="600"/>
                </a:spcAft>
                <a:defRPr/>
              </a:pPr>
              <a:t>3</a:t>
            </a:fld>
            <a:endParaRPr lang="el-GR" sz="100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B5CDAAE1-C780-9348-BBDC-61D4A70D79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900467"/>
            <a:ext cx="871612" cy="10895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626B02-8FF4-3648-9E55-1E01DF6236D2}"/>
              </a:ext>
            </a:extLst>
          </p:cNvPr>
          <p:cNvSpPr txBox="1"/>
          <p:nvPr/>
        </p:nvSpPr>
        <p:spPr>
          <a:xfrm>
            <a:off x="6378352" y="5590981"/>
            <a:ext cx="246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/>
                </a:solidFill>
                <a:latin typeface="Bradley Hand" pitchFamily="2" charset="77"/>
              </a:rPr>
              <a:t>Thank You</a:t>
            </a:r>
          </a:p>
        </p:txBody>
      </p:sp>
      <p:pic>
        <p:nvPicPr>
          <p:cNvPr id="15" name="Picture 14" descr="A picture containing mug, cup, vessel, coffee&#10;&#10;Description automatically generated">
            <a:extLst>
              <a:ext uri="{FF2B5EF4-FFF2-40B4-BE49-F238E27FC236}">
                <a16:creationId xmlns:a16="http://schemas.microsoft.com/office/drawing/2014/main" id="{F6D09B0D-D56A-004E-A546-8CDF09B2CF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0"/>
            <a:ext cx="1522477" cy="1826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47581"/>
      </p:ext>
    </p:extLst>
  </p:cSld>
  <p:clrMapOvr>
    <a:masterClrMapping/>
  </p:clrMapOvr>
  <p:transition>
    <p:wipe/>
  </p:transition>
</p:sld>
</file>

<file path=ppt/theme/theme1.xml><?xml version="1.0" encoding="utf-8"?>
<a:theme xmlns:a="http://schemas.openxmlformats.org/drawingml/2006/main" name="Ed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275</Words>
  <Application>Microsoft Macintosh PowerPoint</Application>
  <PresentationFormat>On-screen Show (4:3)</PresentationFormat>
  <Paragraphs>34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Bradley Hand</vt:lpstr>
      <vt:lpstr>Garamond</vt:lpstr>
      <vt:lpstr>Monotype Corsiva</vt:lpstr>
      <vt:lpstr>Wingdings</vt:lpstr>
      <vt:lpstr>Edge</vt:lpstr>
      <vt:lpstr>Microelectronics  User Group Meeting   </vt:lpstr>
      <vt:lpstr>MUG meeting Agenda</vt:lpstr>
      <vt:lpstr>MUG meeting on Zoom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Microelectronics  User Group Meeting   </dc:title>
  <dc:creator>Kostas Kloukinas</dc:creator>
  <cp:lastModifiedBy>Kostas Kloukinas</cp:lastModifiedBy>
  <cp:revision>9</cp:revision>
  <dcterms:created xsi:type="dcterms:W3CDTF">2020-09-19T21:49:45Z</dcterms:created>
  <dcterms:modified xsi:type="dcterms:W3CDTF">2020-09-22T10:10:46Z</dcterms:modified>
</cp:coreProperties>
</file>