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01" r:id="rId1"/>
    <p:sldMasterId id="2147483816" r:id="rId2"/>
    <p:sldMasterId id="2147483803" r:id="rId3"/>
    <p:sldMasterId id="2147483821" r:id="rId4"/>
  </p:sldMasterIdLst>
  <p:notesMasterIdLst>
    <p:notesMasterId r:id="rId26"/>
  </p:notesMasterIdLst>
  <p:sldIdLst>
    <p:sldId id="450" r:id="rId5"/>
    <p:sldId id="498" r:id="rId6"/>
    <p:sldId id="501" r:id="rId7"/>
    <p:sldId id="502" r:id="rId8"/>
    <p:sldId id="503" r:id="rId9"/>
    <p:sldId id="504" r:id="rId10"/>
    <p:sldId id="506" r:id="rId11"/>
    <p:sldId id="513" r:id="rId12"/>
    <p:sldId id="519" r:id="rId13"/>
    <p:sldId id="518" r:id="rId14"/>
    <p:sldId id="516" r:id="rId15"/>
    <p:sldId id="509" r:id="rId16"/>
    <p:sldId id="514" r:id="rId17"/>
    <p:sldId id="515" r:id="rId18"/>
    <p:sldId id="512" r:id="rId19"/>
    <p:sldId id="492" r:id="rId20"/>
    <p:sldId id="499" r:id="rId21"/>
    <p:sldId id="500" r:id="rId22"/>
    <p:sldId id="486" r:id="rId23"/>
    <p:sldId id="488" r:id="rId24"/>
    <p:sldId id="511" r:id="rId25"/>
  </p:sldIdLst>
  <p:sldSz cx="12192000" cy="6858000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860D520-8EE2-48C0-8A0E-73FB2694EBEF}">
          <p14:sldIdLst>
            <p14:sldId id="450"/>
            <p14:sldId id="498"/>
            <p14:sldId id="501"/>
            <p14:sldId id="502"/>
            <p14:sldId id="503"/>
            <p14:sldId id="504"/>
            <p14:sldId id="506"/>
            <p14:sldId id="513"/>
            <p14:sldId id="519"/>
            <p14:sldId id="518"/>
            <p14:sldId id="516"/>
            <p14:sldId id="509"/>
            <p14:sldId id="514"/>
            <p14:sldId id="515"/>
            <p14:sldId id="512"/>
            <p14:sldId id="492"/>
          </p14:sldIdLst>
        </p14:section>
        <p14:section name="Backup" id="{7EADCAEA-C2C9-473D-B4E0-49ACAE42D397}">
          <p14:sldIdLst>
            <p14:sldId id="499"/>
            <p14:sldId id="500"/>
            <p14:sldId id="486"/>
            <p14:sldId id="488"/>
            <p14:sldId id="51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DDFF"/>
    <a:srgbClr val="1F4E79"/>
    <a:srgbClr val="F9FBA3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2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840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62" y="84"/>
      </p:cViewPr>
      <p:guideLst/>
    </p:cSldViewPr>
  </p:notesViewPr>
  <p:gridSpacing cx="75895" cy="7589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786A65-0BD6-4D40-8B6F-84CA74600FC6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15DE4F63-5058-465E-9DC0-87AB6B47C2A3}">
      <dgm:prSet phldrT="[Text]" custT="1"/>
      <dgm:spPr>
        <a:xfrm rot="10800000">
          <a:off x="0" y="0"/>
          <a:ext cx="3863377" cy="928313"/>
        </a:xfrm>
        <a:prstGeom prst="trapezoid">
          <a:avLst>
            <a:gd name="adj" fmla="val 52021"/>
          </a:avLst>
        </a:prstGeom>
        <a:solidFill>
          <a:srgbClr val="0C377B">
            <a:lumMod val="20000"/>
            <a:lumOff val="80000"/>
          </a:srgbClr>
        </a:solidFill>
        <a:ln w="1905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800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MS – Step 1</a:t>
          </a:r>
          <a:endParaRPr lang="en-US" sz="2800" dirty="0">
            <a:solidFill>
              <a:srgbClr val="0C377B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4A541A2F-9309-40F1-AC29-7C2BAE59A0C7}" type="parTrans" cxnId="{EDDD8C88-AAD7-4725-8894-C93B132A721D}">
      <dgm:prSet/>
      <dgm:spPr/>
      <dgm:t>
        <a:bodyPr/>
        <a:lstStyle/>
        <a:p>
          <a:endParaRPr lang="en-US" sz="2800"/>
        </a:p>
      </dgm:t>
    </dgm:pt>
    <dgm:pt modelId="{6F21C9A3-CC63-4366-A84D-01FCBF2262D3}" type="sibTrans" cxnId="{EDDD8C88-AAD7-4725-8894-C93B132A721D}">
      <dgm:prSet/>
      <dgm:spPr/>
      <dgm:t>
        <a:bodyPr/>
        <a:lstStyle/>
        <a:p>
          <a:endParaRPr lang="en-US" sz="2800"/>
        </a:p>
      </dgm:t>
    </dgm:pt>
    <dgm:pt modelId="{B53B5BCB-80EF-4D20-A20D-8E4DB694AA1A}">
      <dgm:prSet phldrT="[Text]" custT="1"/>
      <dgm:spPr>
        <a:xfrm rot="10800000">
          <a:off x="482922" y="928312"/>
          <a:ext cx="2897532" cy="928313"/>
        </a:xfrm>
        <a:prstGeom prst="trapezoid">
          <a:avLst>
            <a:gd name="adj" fmla="val 52021"/>
          </a:avLst>
        </a:prstGeom>
        <a:solidFill>
          <a:srgbClr val="0C377B">
            <a:lumMod val="40000"/>
            <a:lumOff val="60000"/>
          </a:srgbClr>
        </a:solidFill>
        <a:ln w="1905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000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MS – Step 2</a:t>
          </a:r>
        </a:p>
      </dgm:t>
    </dgm:pt>
    <dgm:pt modelId="{F6ADBE12-9FC6-43BA-9928-0032A8ECE9BC}" type="parTrans" cxnId="{3A5FBA37-F23F-4BD8-A03A-1AA8B507281A}">
      <dgm:prSet/>
      <dgm:spPr/>
      <dgm:t>
        <a:bodyPr/>
        <a:lstStyle/>
        <a:p>
          <a:endParaRPr lang="en-US" sz="2800"/>
        </a:p>
      </dgm:t>
    </dgm:pt>
    <dgm:pt modelId="{CA59FA1F-4EB8-4381-9002-96A7A251457C}" type="sibTrans" cxnId="{3A5FBA37-F23F-4BD8-A03A-1AA8B507281A}">
      <dgm:prSet/>
      <dgm:spPr/>
      <dgm:t>
        <a:bodyPr/>
        <a:lstStyle/>
        <a:p>
          <a:endParaRPr lang="en-US" sz="2800"/>
        </a:p>
      </dgm:t>
    </dgm:pt>
    <dgm:pt modelId="{F72FF340-9D1A-4E3F-A19F-26DCE0F53E19}">
      <dgm:prSet phldrT="[Text]" custT="1"/>
      <dgm:spPr>
        <a:xfrm rot="10800000">
          <a:off x="965844" y="1856626"/>
          <a:ext cx="1931688" cy="928313"/>
        </a:xfrm>
        <a:prstGeom prst="trapezoid">
          <a:avLst>
            <a:gd name="adj" fmla="val 52021"/>
          </a:avLst>
        </a:prstGeom>
        <a:solidFill>
          <a:srgbClr val="0C377B">
            <a:lumMod val="60000"/>
            <a:lumOff val="40000"/>
          </a:srgbClr>
        </a:solidFill>
        <a:ln w="1905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180000" anchor="ctr" anchorCtr="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800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MS – Step 3</a:t>
          </a:r>
          <a:endParaRPr lang="en-US" sz="1800" dirty="0">
            <a:solidFill>
              <a:srgbClr val="0C377B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AE31F070-DF27-4AD7-A091-83ABE753D45A}" type="parTrans" cxnId="{85D85AE3-A873-4BBF-A318-66C7A3BA21AC}">
      <dgm:prSet/>
      <dgm:spPr/>
      <dgm:t>
        <a:bodyPr/>
        <a:lstStyle/>
        <a:p>
          <a:endParaRPr lang="en-US" sz="2800"/>
        </a:p>
      </dgm:t>
    </dgm:pt>
    <dgm:pt modelId="{36E15804-5B64-4DC8-99DE-9A5FFDC60605}" type="sibTrans" cxnId="{85D85AE3-A873-4BBF-A318-66C7A3BA21AC}">
      <dgm:prSet/>
      <dgm:spPr/>
      <dgm:t>
        <a:bodyPr/>
        <a:lstStyle/>
        <a:p>
          <a:endParaRPr lang="en-US" sz="2800"/>
        </a:p>
      </dgm:t>
    </dgm:pt>
    <dgm:pt modelId="{C463C034-6E00-493F-81C1-15C26A5DEA58}">
      <dgm:prSet phldrT="[Text]" custT="1"/>
      <dgm:spPr>
        <a:xfrm rot="10800000">
          <a:off x="1448766" y="2784939"/>
          <a:ext cx="965844" cy="928313"/>
        </a:xfrm>
        <a:prstGeom prst="trapezoid">
          <a:avLst>
            <a:gd name="adj" fmla="val 52021"/>
          </a:avLst>
        </a:prstGeom>
        <a:solidFill>
          <a:srgbClr val="0C377B">
            <a:lumMod val="75000"/>
          </a:srgbClr>
        </a:solidFill>
        <a:ln w="1905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54000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28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IT</a:t>
          </a:r>
          <a:endParaRPr lang="en-US" sz="280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F71C302D-689C-413C-B2C5-E6F59ACAFE33}" type="parTrans" cxnId="{276687D7-8459-4D81-B4E6-9A04EF94EA56}">
      <dgm:prSet/>
      <dgm:spPr/>
      <dgm:t>
        <a:bodyPr/>
        <a:lstStyle/>
        <a:p>
          <a:endParaRPr lang="en-US" sz="2800"/>
        </a:p>
      </dgm:t>
    </dgm:pt>
    <dgm:pt modelId="{B5AECFED-3855-485C-A2B5-E77F2CD2F2FD}" type="sibTrans" cxnId="{276687D7-8459-4D81-B4E6-9A04EF94EA56}">
      <dgm:prSet/>
      <dgm:spPr/>
      <dgm:t>
        <a:bodyPr/>
        <a:lstStyle/>
        <a:p>
          <a:endParaRPr lang="en-US" sz="2800"/>
        </a:p>
      </dgm:t>
    </dgm:pt>
    <dgm:pt modelId="{1746548E-3EDB-4021-BC40-B219855E641D}" type="pres">
      <dgm:prSet presAssocID="{76786A65-0BD6-4D40-8B6F-84CA74600FC6}" presName="Name0" presStyleCnt="0">
        <dgm:presLayoutVars>
          <dgm:dir/>
          <dgm:animLvl val="lvl"/>
          <dgm:resizeHandles val="exact"/>
        </dgm:presLayoutVars>
      </dgm:prSet>
      <dgm:spPr/>
    </dgm:pt>
    <dgm:pt modelId="{FBA03BB0-CC9B-4658-B446-F2CC9B2B497D}" type="pres">
      <dgm:prSet presAssocID="{15DE4F63-5058-465E-9DC0-87AB6B47C2A3}" presName="Name8" presStyleCnt="0"/>
      <dgm:spPr/>
    </dgm:pt>
    <dgm:pt modelId="{F74DBA47-0256-410E-83D5-2A1852C1E3BA}" type="pres">
      <dgm:prSet presAssocID="{15DE4F63-5058-465E-9DC0-87AB6B47C2A3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43D6AD-7F2E-41C9-B56C-013668B76B86}" type="pres">
      <dgm:prSet presAssocID="{15DE4F63-5058-465E-9DC0-87AB6B47C2A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C24033-A7A7-49ED-889F-1849748EB8F7}" type="pres">
      <dgm:prSet presAssocID="{B53B5BCB-80EF-4D20-A20D-8E4DB694AA1A}" presName="Name8" presStyleCnt="0"/>
      <dgm:spPr/>
    </dgm:pt>
    <dgm:pt modelId="{05B3BAD4-F4C2-4E06-84D9-9CA743226864}" type="pres">
      <dgm:prSet presAssocID="{B53B5BCB-80EF-4D20-A20D-8E4DB694AA1A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193E8E-D417-40E0-AE12-5F9281F37379}" type="pres">
      <dgm:prSet presAssocID="{B53B5BCB-80EF-4D20-A20D-8E4DB694AA1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93B8D3-5F96-4BE4-B03C-BE31A4869AE4}" type="pres">
      <dgm:prSet presAssocID="{F72FF340-9D1A-4E3F-A19F-26DCE0F53E19}" presName="Name8" presStyleCnt="0"/>
      <dgm:spPr/>
    </dgm:pt>
    <dgm:pt modelId="{BEABBA4F-7727-42C0-98E7-4FC7AF504E2C}" type="pres">
      <dgm:prSet presAssocID="{F72FF340-9D1A-4E3F-A19F-26DCE0F53E19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200935-02D2-40E9-972C-E35D1BA12AB0}" type="pres">
      <dgm:prSet presAssocID="{F72FF340-9D1A-4E3F-A19F-26DCE0F53E1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EE365D-DE9F-42CE-9701-0D568C6AAE49}" type="pres">
      <dgm:prSet presAssocID="{C463C034-6E00-493F-81C1-15C26A5DEA58}" presName="Name8" presStyleCnt="0"/>
      <dgm:spPr/>
    </dgm:pt>
    <dgm:pt modelId="{A536896B-B2A8-4B6E-AA2A-C9E2BC09C345}" type="pres">
      <dgm:prSet presAssocID="{C463C034-6E00-493F-81C1-15C26A5DEA58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B1B346-F5C5-4BD7-8D28-7B873774069D}" type="pres">
      <dgm:prSet presAssocID="{C463C034-6E00-493F-81C1-15C26A5DEA5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69078E-E014-4906-BCE4-383159CC24F0}" type="presOf" srcId="{C463C034-6E00-493F-81C1-15C26A5DEA58}" destId="{DAB1B346-F5C5-4BD7-8D28-7B873774069D}" srcOrd="1" destOrd="0" presId="urn:microsoft.com/office/officeart/2005/8/layout/pyramid3"/>
    <dgm:cxn modelId="{EDDD8C88-AAD7-4725-8894-C93B132A721D}" srcId="{76786A65-0BD6-4D40-8B6F-84CA74600FC6}" destId="{15DE4F63-5058-465E-9DC0-87AB6B47C2A3}" srcOrd="0" destOrd="0" parTransId="{4A541A2F-9309-40F1-AC29-7C2BAE59A0C7}" sibTransId="{6F21C9A3-CC63-4366-A84D-01FCBF2262D3}"/>
    <dgm:cxn modelId="{FEA64D16-46E2-46DC-9317-2AE28681CFD7}" type="presOf" srcId="{76786A65-0BD6-4D40-8B6F-84CA74600FC6}" destId="{1746548E-3EDB-4021-BC40-B219855E641D}" srcOrd="0" destOrd="0" presId="urn:microsoft.com/office/officeart/2005/8/layout/pyramid3"/>
    <dgm:cxn modelId="{29A5CC26-0441-47B7-BE54-4917A4754089}" type="presOf" srcId="{15DE4F63-5058-465E-9DC0-87AB6B47C2A3}" destId="{1343D6AD-7F2E-41C9-B56C-013668B76B86}" srcOrd="1" destOrd="0" presId="urn:microsoft.com/office/officeart/2005/8/layout/pyramid3"/>
    <dgm:cxn modelId="{81743ADA-456E-4E70-963A-C00630D85F90}" type="presOf" srcId="{F72FF340-9D1A-4E3F-A19F-26DCE0F53E19}" destId="{BEABBA4F-7727-42C0-98E7-4FC7AF504E2C}" srcOrd="0" destOrd="0" presId="urn:microsoft.com/office/officeart/2005/8/layout/pyramid3"/>
    <dgm:cxn modelId="{85D85AE3-A873-4BBF-A318-66C7A3BA21AC}" srcId="{76786A65-0BD6-4D40-8B6F-84CA74600FC6}" destId="{F72FF340-9D1A-4E3F-A19F-26DCE0F53E19}" srcOrd="2" destOrd="0" parTransId="{AE31F070-DF27-4AD7-A091-83ABE753D45A}" sibTransId="{36E15804-5B64-4DC8-99DE-9A5FFDC60605}"/>
    <dgm:cxn modelId="{7B6E4FA3-998D-49F0-A9F7-B64BDBAF0B7A}" type="presOf" srcId="{B53B5BCB-80EF-4D20-A20D-8E4DB694AA1A}" destId="{EB193E8E-D417-40E0-AE12-5F9281F37379}" srcOrd="1" destOrd="0" presId="urn:microsoft.com/office/officeart/2005/8/layout/pyramid3"/>
    <dgm:cxn modelId="{5E83CC67-583D-472B-B879-6C4DE99CF8F1}" type="presOf" srcId="{15DE4F63-5058-465E-9DC0-87AB6B47C2A3}" destId="{F74DBA47-0256-410E-83D5-2A1852C1E3BA}" srcOrd="0" destOrd="0" presId="urn:microsoft.com/office/officeart/2005/8/layout/pyramid3"/>
    <dgm:cxn modelId="{3A5FBA37-F23F-4BD8-A03A-1AA8B507281A}" srcId="{76786A65-0BD6-4D40-8B6F-84CA74600FC6}" destId="{B53B5BCB-80EF-4D20-A20D-8E4DB694AA1A}" srcOrd="1" destOrd="0" parTransId="{F6ADBE12-9FC6-43BA-9928-0032A8ECE9BC}" sibTransId="{CA59FA1F-4EB8-4381-9002-96A7A251457C}"/>
    <dgm:cxn modelId="{724FEA14-EF4D-4967-8882-D2732309BE1B}" type="presOf" srcId="{F72FF340-9D1A-4E3F-A19F-26DCE0F53E19}" destId="{76200935-02D2-40E9-972C-E35D1BA12AB0}" srcOrd="1" destOrd="0" presId="urn:microsoft.com/office/officeart/2005/8/layout/pyramid3"/>
    <dgm:cxn modelId="{0437F2C8-E003-45F3-BAE2-706F1C714F62}" type="presOf" srcId="{C463C034-6E00-493F-81C1-15C26A5DEA58}" destId="{A536896B-B2A8-4B6E-AA2A-C9E2BC09C345}" srcOrd="0" destOrd="0" presId="urn:microsoft.com/office/officeart/2005/8/layout/pyramid3"/>
    <dgm:cxn modelId="{9ADA9688-9032-4F60-9BB1-269C6183AD43}" type="presOf" srcId="{B53B5BCB-80EF-4D20-A20D-8E4DB694AA1A}" destId="{05B3BAD4-F4C2-4E06-84D9-9CA743226864}" srcOrd="0" destOrd="0" presId="urn:microsoft.com/office/officeart/2005/8/layout/pyramid3"/>
    <dgm:cxn modelId="{276687D7-8459-4D81-B4E6-9A04EF94EA56}" srcId="{76786A65-0BD6-4D40-8B6F-84CA74600FC6}" destId="{C463C034-6E00-493F-81C1-15C26A5DEA58}" srcOrd="3" destOrd="0" parTransId="{F71C302D-689C-413C-B2C5-E6F59ACAFE33}" sibTransId="{B5AECFED-3855-485C-A2B5-E77F2CD2F2FD}"/>
    <dgm:cxn modelId="{1F107553-F5F0-4E41-AA26-1D4D0BAC6AD8}" type="presParOf" srcId="{1746548E-3EDB-4021-BC40-B219855E641D}" destId="{FBA03BB0-CC9B-4658-B446-F2CC9B2B497D}" srcOrd="0" destOrd="0" presId="urn:microsoft.com/office/officeart/2005/8/layout/pyramid3"/>
    <dgm:cxn modelId="{F7FFF5D6-B0B1-4785-809E-5D7FAB7C8D1F}" type="presParOf" srcId="{FBA03BB0-CC9B-4658-B446-F2CC9B2B497D}" destId="{F74DBA47-0256-410E-83D5-2A1852C1E3BA}" srcOrd="0" destOrd="0" presId="urn:microsoft.com/office/officeart/2005/8/layout/pyramid3"/>
    <dgm:cxn modelId="{9D32A1C2-863B-4009-ADF7-7AFA2691F73C}" type="presParOf" srcId="{FBA03BB0-CC9B-4658-B446-F2CC9B2B497D}" destId="{1343D6AD-7F2E-41C9-B56C-013668B76B86}" srcOrd="1" destOrd="0" presId="urn:microsoft.com/office/officeart/2005/8/layout/pyramid3"/>
    <dgm:cxn modelId="{3EDF6EEB-483C-475E-965B-48E009A723D3}" type="presParOf" srcId="{1746548E-3EDB-4021-BC40-B219855E641D}" destId="{8AC24033-A7A7-49ED-889F-1849748EB8F7}" srcOrd="1" destOrd="0" presId="urn:microsoft.com/office/officeart/2005/8/layout/pyramid3"/>
    <dgm:cxn modelId="{0EEDB03A-5FB4-4FD9-8E03-D61CFA09019F}" type="presParOf" srcId="{8AC24033-A7A7-49ED-889F-1849748EB8F7}" destId="{05B3BAD4-F4C2-4E06-84D9-9CA743226864}" srcOrd="0" destOrd="0" presId="urn:microsoft.com/office/officeart/2005/8/layout/pyramid3"/>
    <dgm:cxn modelId="{0B128C1C-70BB-4D68-A520-0833682D447C}" type="presParOf" srcId="{8AC24033-A7A7-49ED-889F-1849748EB8F7}" destId="{EB193E8E-D417-40E0-AE12-5F9281F37379}" srcOrd="1" destOrd="0" presId="urn:microsoft.com/office/officeart/2005/8/layout/pyramid3"/>
    <dgm:cxn modelId="{79D447A0-8A99-46C6-8F07-9E431FAAA249}" type="presParOf" srcId="{1746548E-3EDB-4021-BC40-B219855E641D}" destId="{1493B8D3-5F96-4BE4-B03C-BE31A4869AE4}" srcOrd="2" destOrd="0" presId="urn:microsoft.com/office/officeart/2005/8/layout/pyramid3"/>
    <dgm:cxn modelId="{D7FBBBAE-B442-4A00-9699-1D24DB6B6556}" type="presParOf" srcId="{1493B8D3-5F96-4BE4-B03C-BE31A4869AE4}" destId="{BEABBA4F-7727-42C0-98E7-4FC7AF504E2C}" srcOrd="0" destOrd="0" presId="urn:microsoft.com/office/officeart/2005/8/layout/pyramid3"/>
    <dgm:cxn modelId="{FB379F28-AC2A-4B3E-B786-9D8BAC5D45BB}" type="presParOf" srcId="{1493B8D3-5F96-4BE4-B03C-BE31A4869AE4}" destId="{76200935-02D2-40E9-972C-E35D1BA12AB0}" srcOrd="1" destOrd="0" presId="urn:microsoft.com/office/officeart/2005/8/layout/pyramid3"/>
    <dgm:cxn modelId="{75B0A16B-ED08-408A-ADA9-9E5D82321E0C}" type="presParOf" srcId="{1746548E-3EDB-4021-BC40-B219855E641D}" destId="{7DEE365D-DE9F-42CE-9701-0D568C6AAE49}" srcOrd="3" destOrd="0" presId="urn:microsoft.com/office/officeart/2005/8/layout/pyramid3"/>
    <dgm:cxn modelId="{13B9C878-4D03-4297-9DA3-18B73D9AA952}" type="presParOf" srcId="{7DEE365D-DE9F-42CE-9701-0D568C6AAE49}" destId="{A536896B-B2A8-4B6E-AA2A-C9E2BC09C345}" srcOrd="0" destOrd="0" presId="urn:microsoft.com/office/officeart/2005/8/layout/pyramid3"/>
    <dgm:cxn modelId="{28204F79-FAE4-4D6A-8016-67DB26750036}" type="presParOf" srcId="{7DEE365D-DE9F-42CE-9701-0D568C6AAE49}" destId="{DAB1B346-F5C5-4BD7-8D28-7B873774069D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786A65-0BD6-4D40-8B6F-84CA74600FC6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15DE4F63-5058-465E-9DC0-87AB6B47C2A3}">
      <dgm:prSet phldrT="[Text]" custT="1"/>
      <dgm:spPr>
        <a:xfrm rot="10800000">
          <a:off x="0" y="0"/>
          <a:ext cx="3863377" cy="928313"/>
        </a:xfrm>
        <a:prstGeom prst="trapezoid">
          <a:avLst>
            <a:gd name="adj" fmla="val 52021"/>
          </a:avLst>
        </a:prstGeom>
        <a:solidFill>
          <a:srgbClr val="0C377B">
            <a:lumMod val="20000"/>
            <a:lumOff val="80000"/>
          </a:srgbClr>
        </a:solidFill>
        <a:ln w="1905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800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MS – Step 1</a:t>
          </a:r>
          <a:endParaRPr lang="en-US" sz="2800" dirty="0">
            <a:solidFill>
              <a:srgbClr val="0C377B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4A541A2F-9309-40F1-AC29-7C2BAE59A0C7}" type="parTrans" cxnId="{EDDD8C88-AAD7-4725-8894-C93B132A721D}">
      <dgm:prSet/>
      <dgm:spPr/>
      <dgm:t>
        <a:bodyPr/>
        <a:lstStyle/>
        <a:p>
          <a:endParaRPr lang="en-US" sz="2800"/>
        </a:p>
      </dgm:t>
    </dgm:pt>
    <dgm:pt modelId="{6F21C9A3-CC63-4366-A84D-01FCBF2262D3}" type="sibTrans" cxnId="{EDDD8C88-AAD7-4725-8894-C93B132A721D}">
      <dgm:prSet/>
      <dgm:spPr/>
      <dgm:t>
        <a:bodyPr/>
        <a:lstStyle/>
        <a:p>
          <a:endParaRPr lang="en-US" sz="2800"/>
        </a:p>
      </dgm:t>
    </dgm:pt>
    <dgm:pt modelId="{B53B5BCB-80EF-4D20-A20D-8E4DB694AA1A}">
      <dgm:prSet phldrT="[Text]" custT="1"/>
      <dgm:spPr>
        <a:xfrm rot="10800000">
          <a:off x="482922" y="928312"/>
          <a:ext cx="2897532" cy="928313"/>
        </a:xfrm>
        <a:prstGeom prst="trapezoid">
          <a:avLst>
            <a:gd name="adj" fmla="val 52021"/>
          </a:avLst>
        </a:prstGeom>
        <a:solidFill>
          <a:srgbClr val="0C377B">
            <a:lumMod val="40000"/>
            <a:lumOff val="60000"/>
          </a:srgbClr>
        </a:solidFill>
        <a:ln w="1905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000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MS – Step 2</a:t>
          </a:r>
        </a:p>
      </dgm:t>
    </dgm:pt>
    <dgm:pt modelId="{F6ADBE12-9FC6-43BA-9928-0032A8ECE9BC}" type="parTrans" cxnId="{3A5FBA37-F23F-4BD8-A03A-1AA8B507281A}">
      <dgm:prSet/>
      <dgm:spPr/>
      <dgm:t>
        <a:bodyPr/>
        <a:lstStyle/>
        <a:p>
          <a:endParaRPr lang="en-US" sz="2800"/>
        </a:p>
      </dgm:t>
    </dgm:pt>
    <dgm:pt modelId="{CA59FA1F-4EB8-4381-9002-96A7A251457C}" type="sibTrans" cxnId="{3A5FBA37-F23F-4BD8-A03A-1AA8B507281A}">
      <dgm:prSet/>
      <dgm:spPr/>
      <dgm:t>
        <a:bodyPr/>
        <a:lstStyle/>
        <a:p>
          <a:endParaRPr lang="en-US" sz="2800"/>
        </a:p>
      </dgm:t>
    </dgm:pt>
    <dgm:pt modelId="{F72FF340-9D1A-4E3F-A19F-26DCE0F53E19}">
      <dgm:prSet phldrT="[Text]" custT="1"/>
      <dgm:spPr>
        <a:xfrm rot="10800000">
          <a:off x="965844" y="1856626"/>
          <a:ext cx="1931688" cy="928313"/>
        </a:xfrm>
        <a:prstGeom prst="trapezoid">
          <a:avLst>
            <a:gd name="adj" fmla="val 52021"/>
          </a:avLst>
        </a:prstGeom>
        <a:solidFill>
          <a:srgbClr val="0C377B">
            <a:lumMod val="60000"/>
            <a:lumOff val="40000"/>
          </a:srgbClr>
        </a:solidFill>
        <a:ln w="1905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180000" anchor="ctr" anchorCtr="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800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MS – Step 3</a:t>
          </a:r>
          <a:endParaRPr lang="en-US" sz="1800" dirty="0">
            <a:solidFill>
              <a:srgbClr val="0C377B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AE31F070-DF27-4AD7-A091-83ABE753D45A}" type="parTrans" cxnId="{85D85AE3-A873-4BBF-A318-66C7A3BA21AC}">
      <dgm:prSet/>
      <dgm:spPr/>
      <dgm:t>
        <a:bodyPr/>
        <a:lstStyle/>
        <a:p>
          <a:endParaRPr lang="en-US" sz="2800"/>
        </a:p>
      </dgm:t>
    </dgm:pt>
    <dgm:pt modelId="{36E15804-5B64-4DC8-99DE-9A5FFDC60605}" type="sibTrans" cxnId="{85D85AE3-A873-4BBF-A318-66C7A3BA21AC}">
      <dgm:prSet/>
      <dgm:spPr/>
      <dgm:t>
        <a:bodyPr/>
        <a:lstStyle/>
        <a:p>
          <a:endParaRPr lang="en-US" sz="2800"/>
        </a:p>
      </dgm:t>
    </dgm:pt>
    <dgm:pt modelId="{C463C034-6E00-493F-81C1-15C26A5DEA58}">
      <dgm:prSet phldrT="[Text]" custT="1"/>
      <dgm:spPr>
        <a:xfrm rot="10800000">
          <a:off x="1448766" y="2784939"/>
          <a:ext cx="965844" cy="928313"/>
        </a:xfrm>
        <a:prstGeom prst="trapezoid">
          <a:avLst>
            <a:gd name="adj" fmla="val 52021"/>
          </a:avLst>
        </a:prstGeom>
        <a:solidFill>
          <a:srgbClr val="0C377B">
            <a:lumMod val="75000"/>
          </a:srgbClr>
        </a:solidFill>
        <a:ln w="1905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54000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28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IT</a:t>
          </a:r>
          <a:endParaRPr lang="en-US" sz="280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F71C302D-689C-413C-B2C5-E6F59ACAFE33}" type="parTrans" cxnId="{276687D7-8459-4D81-B4E6-9A04EF94EA56}">
      <dgm:prSet/>
      <dgm:spPr/>
      <dgm:t>
        <a:bodyPr/>
        <a:lstStyle/>
        <a:p>
          <a:endParaRPr lang="en-US" sz="2800"/>
        </a:p>
      </dgm:t>
    </dgm:pt>
    <dgm:pt modelId="{B5AECFED-3855-485C-A2B5-E77F2CD2F2FD}" type="sibTrans" cxnId="{276687D7-8459-4D81-B4E6-9A04EF94EA56}">
      <dgm:prSet/>
      <dgm:spPr/>
      <dgm:t>
        <a:bodyPr/>
        <a:lstStyle/>
        <a:p>
          <a:endParaRPr lang="en-US" sz="2800"/>
        </a:p>
      </dgm:t>
    </dgm:pt>
    <dgm:pt modelId="{1746548E-3EDB-4021-BC40-B219855E641D}" type="pres">
      <dgm:prSet presAssocID="{76786A65-0BD6-4D40-8B6F-84CA74600FC6}" presName="Name0" presStyleCnt="0">
        <dgm:presLayoutVars>
          <dgm:dir/>
          <dgm:animLvl val="lvl"/>
          <dgm:resizeHandles val="exact"/>
        </dgm:presLayoutVars>
      </dgm:prSet>
      <dgm:spPr/>
    </dgm:pt>
    <dgm:pt modelId="{FBA03BB0-CC9B-4658-B446-F2CC9B2B497D}" type="pres">
      <dgm:prSet presAssocID="{15DE4F63-5058-465E-9DC0-87AB6B47C2A3}" presName="Name8" presStyleCnt="0"/>
      <dgm:spPr/>
    </dgm:pt>
    <dgm:pt modelId="{F74DBA47-0256-410E-83D5-2A1852C1E3BA}" type="pres">
      <dgm:prSet presAssocID="{15DE4F63-5058-465E-9DC0-87AB6B47C2A3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43D6AD-7F2E-41C9-B56C-013668B76B86}" type="pres">
      <dgm:prSet presAssocID="{15DE4F63-5058-465E-9DC0-87AB6B47C2A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C24033-A7A7-49ED-889F-1849748EB8F7}" type="pres">
      <dgm:prSet presAssocID="{B53B5BCB-80EF-4D20-A20D-8E4DB694AA1A}" presName="Name8" presStyleCnt="0"/>
      <dgm:spPr/>
    </dgm:pt>
    <dgm:pt modelId="{05B3BAD4-F4C2-4E06-84D9-9CA743226864}" type="pres">
      <dgm:prSet presAssocID="{B53B5BCB-80EF-4D20-A20D-8E4DB694AA1A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193E8E-D417-40E0-AE12-5F9281F37379}" type="pres">
      <dgm:prSet presAssocID="{B53B5BCB-80EF-4D20-A20D-8E4DB694AA1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93B8D3-5F96-4BE4-B03C-BE31A4869AE4}" type="pres">
      <dgm:prSet presAssocID="{F72FF340-9D1A-4E3F-A19F-26DCE0F53E19}" presName="Name8" presStyleCnt="0"/>
      <dgm:spPr/>
    </dgm:pt>
    <dgm:pt modelId="{BEABBA4F-7727-42C0-98E7-4FC7AF504E2C}" type="pres">
      <dgm:prSet presAssocID="{F72FF340-9D1A-4E3F-A19F-26DCE0F53E19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200935-02D2-40E9-972C-E35D1BA12AB0}" type="pres">
      <dgm:prSet presAssocID="{F72FF340-9D1A-4E3F-A19F-26DCE0F53E1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EE365D-DE9F-42CE-9701-0D568C6AAE49}" type="pres">
      <dgm:prSet presAssocID="{C463C034-6E00-493F-81C1-15C26A5DEA58}" presName="Name8" presStyleCnt="0"/>
      <dgm:spPr/>
    </dgm:pt>
    <dgm:pt modelId="{A536896B-B2A8-4B6E-AA2A-C9E2BC09C345}" type="pres">
      <dgm:prSet presAssocID="{C463C034-6E00-493F-81C1-15C26A5DEA58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B1B346-F5C5-4BD7-8D28-7B873774069D}" type="pres">
      <dgm:prSet presAssocID="{C463C034-6E00-493F-81C1-15C26A5DEA5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69078E-E014-4906-BCE4-383159CC24F0}" type="presOf" srcId="{C463C034-6E00-493F-81C1-15C26A5DEA58}" destId="{DAB1B346-F5C5-4BD7-8D28-7B873774069D}" srcOrd="1" destOrd="0" presId="urn:microsoft.com/office/officeart/2005/8/layout/pyramid3"/>
    <dgm:cxn modelId="{EDDD8C88-AAD7-4725-8894-C93B132A721D}" srcId="{76786A65-0BD6-4D40-8B6F-84CA74600FC6}" destId="{15DE4F63-5058-465E-9DC0-87AB6B47C2A3}" srcOrd="0" destOrd="0" parTransId="{4A541A2F-9309-40F1-AC29-7C2BAE59A0C7}" sibTransId="{6F21C9A3-CC63-4366-A84D-01FCBF2262D3}"/>
    <dgm:cxn modelId="{FEA64D16-46E2-46DC-9317-2AE28681CFD7}" type="presOf" srcId="{76786A65-0BD6-4D40-8B6F-84CA74600FC6}" destId="{1746548E-3EDB-4021-BC40-B219855E641D}" srcOrd="0" destOrd="0" presId="urn:microsoft.com/office/officeart/2005/8/layout/pyramid3"/>
    <dgm:cxn modelId="{29A5CC26-0441-47B7-BE54-4917A4754089}" type="presOf" srcId="{15DE4F63-5058-465E-9DC0-87AB6B47C2A3}" destId="{1343D6AD-7F2E-41C9-B56C-013668B76B86}" srcOrd="1" destOrd="0" presId="urn:microsoft.com/office/officeart/2005/8/layout/pyramid3"/>
    <dgm:cxn modelId="{81743ADA-456E-4E70-963A-C00630D85F90}" type="presOf" srcId="{F72FF340-9D1A-4E3F-A19F-26DCE0F53E19}" destId="{BEABBA4F-7727-42C0-98E7-4FC7AF504E2C}" srcOrd="0" destOrd="0" presId="urn:microsoft.com/office/officeart/2005/8/layout/pyramid3"/>
    <dgm:cxn modelId="{85D85AE3-A873-4BBF-A318-66C7A3BA21AC}" srcId="{76786A65-0BD6-4D40-8B6F-84CA74600FC6}" destId="{F72FF340-9D1A-4E3F-A19F-26DCE0F53E19}" srcOrd="2" destOrd="0" parTransId="{AE31F070-DF27-4AD7-A091-83ABE753D45A}" sibTransId="{36E15804-5B64-4DC8-99DE-9A5FFDC60605}"/>
    <dgm:cxn modelId="{7B6E4FA3-998D-49F0-A9F7-B64BDBAF0B7A}" type="presOf" srcId="{B53B5BCB-80EF-4D20-A20D-8E4DB694AA1A}" destId="{EB193E8E-D417-40E0-AE12-5F9281F37379}" srcOrd="1" destOrd="0" presId="urn:microsoft.com/office/officeart/2005/8/layout/pyramid3"/>
    <dgm:cxn modelId="{5E83CC67-583D-472B-B879-6C4DE99CF8F1}" type="presOf" srcId="{15DE4F63-5058-465E-9DC0-87AB6B47C2A3}" destId="{F74DBA47-0256-410E-83D5-2A1852C1E3BA}" srcOrd="0" destOrd="0" presId="urn:microsoft.com/office/officeart/2005/8/layout/pyramid3"/>
    <dgm:cxn modelId="{3A5FBA37-F23F-4BD8-A03A-1AA8B507281A}" srcId="{76786A65-0BD6-4D40-8B6F-84CA74600FC6}" destId="{B53B5BCB-80EF-4D20-A20D-8E4DB694AA1A}" srcOrd="1" destOrd="0" parTransId="{F6ADBE12-9FC6-43BA-9928-0032A8ECE9BC}" sibTransId="{CA59FA1F-4EB8-4381-9002-96A7A251457C}"/>
    <dgm:cxn modelId="{724FEA14-EF4D-4967-8882-D2732309BE1B}" type="presOf" srcId="{F72FF340-9D1A-4E3F-A19F-26DCE0F53E19}" destId="{76200935-02D2-40E9-972C-E35D1BA12AB0}" srcOrd="1" destOrd="0" presId="urn:microsoft.com/office/officeart/2005/8/layout/pyramid3"/>
    <dgm:cxn modelId="{0437F2C8-E003-45F3-BAE2-706F1C714F62}" type="presOf" srcId="{C463C034-6E00-493F-81C1-15C26A5DEA58}" destId="{A536896B-B2A8-4B6E-AA2A-C9E2BC09C345}" srcOrd="0" destOrd="0" presId="urn:microsoft.com/office/officeart/2005/8/layout/pyramid3"/>
    <dgm:cxn modelId="{9ADA9688-9032-4F60-9BB1-269C6183AD43}" type="presOf" srcId="{B53B5BCB-80EF-4D20-A20D-8E4DB694AA1A}" destId="{05B3BAD4-F4C2-4E06-84D9-9CA743226864}" srcOrd="0" destOrd="0" presId="urn:microsoft.com/office/officeart/2005/8/layout/pyramid3"/>
    <dgm:cxn modelId="{276687D7-8459-4D81-B4E6-9A04EF94EA56}" srcId="{76786A65-0BD6-4D40-8B6F-84CA74600FC6}" destId="{C463C034-6E00-493F-81C1-15C26A5DEA58}" srcOrd="3" destOrd="0" parTransId="{F71C302D-689C-413C-B2C5-E6F59ACAFE33}" sibTransId="{B5AECFED-3855-485C-A2B5-E77F2CD2F2FD}"/>
    <dgm:cxn modelId="{1F107553-F5F0-4E41-AA26-1D4D0BAC6AD8}" type="presParOf" srcId="{1746548E-3EDB-4021-BC40-B219855E641D}" destId="{FBA03BB0-CC9B-4658-B446-F2CC9B2B497D}" srcOrd="0" destOrd="0" presId="urn:microsoft.com/office/officeart/2005/8/layout/pyramid3"/>
    <dgm:cxn modelId="{F7FFF5D6-B0B1-4785-809E-5D7FAB7C8D1F}" type="presParOf" srcId="{FBA03BB0-CC9B-4658-B446-F2CC9B2B497D}" destId="{F74DBA47-0256-410E-83D5-2A1852C1E3BA}" srcOrd="0" destOrd="0" presId="urn:microsoft.com/office/officeart/2005/8/layout/pyramid3"/>
    <dgm:cxn modelId="{9D32A1C2-863B-4009-ADF7-7AFA2691F73C}" type="presParOf" srcId="{FBA03BB0-CC9B-4658-B446-F2CC9B2B497D}" destId="{1343D6AD-7F2E-41C9-B56C-013668B76B86}" srcOrd="1" destOrd="0" presId="urn:microsoft.com/office/officeart/2005/8/layout/pyramid3"/>
    <dgm:cxn modelId="{3EDF6EEB-483C-475E-965B-48E009A723D3}" type="presParOf" srcId="{1746548E-3EDB-4021-BC40-B219855E641D}" destId="{8AC24033-A7A7-49ED-889F-1849748EB8F7}" srcOrd="1" destOrd="0" presId="urn:microsoft.com/office/officeart/2005/8/layout/pyramid3"/>
    <dgm:cxn modelId="{0EEDB03A-5FB4-4FD9-8E03-D61CFA09019F}" type="presParOf" srcId="{8AC24033-A7A7-49ED-889F-1849748EB8F7}" destId="{05B3BAD4-F4C2-4E06-84D9-9CA743226864}" srcOrd="0" destOrd="0" presId="urn:microsoft.com/office/officeart/2005/8/layout/pyramid3"/>
    <dgm:cxn modelId="{0B128C1C-70BB-4D68-A520-0833682D447C}" type="presParOf" srcId="{8AC24033-A7A7-49ED-889F-1849748EB8F7}" destId="{EB193E8E-D417-40E0-AE12-5F9281F37379}" srcOrd="1" destOrd="0" presId="urn:microsoft.com/office/officeart/2005/8/layout/pyramid3"/>
    <dgm:cxn modelId="{79D447A0-8A99-46C6-8F07-9E431FAAA249}" type="presParOf" srcId="{1746548E-3EDB-4021-BC40-B219855E641D}" destId="{1493B8D3-5F96-4BE4-B03C-BE31A4869AE4}" srcOrd="2" destOrd="0" presId="urn:microsoft.com/office/officeart/2005/8/layout/pyramid3"/>
    <dgm:cxn modelId="{D7FBBBAE-B442-4A00-9699-1D24DB6B6556}" type="presParOf" srcId="{1493B8D3-5F96-4BE4-B03C-BE31A4869AE4}" destId="{BEABBA4F-7727-42C0-98E7-4FC7AF504E2C}" srcOrd="0" destOrd="0" presId="urn:microsoft.com/office/officeart/2005/8/layout/pyramid3"/>
    <dgm:cxn modelId="{FB379F28-AC2A-4B3E-B786-9D8BAC5D45BB}" type="presParOf" srcId="{1493B8D3-5F96-4BE4-B03C-BE31A4869AE4}" destId="{76200935-02D2-40E9-972C-E35D1BA12AB0}" srcOrd="1" destOrd="0" presId="urn:microsoft.com/office/officeart/2005/8/layout/pyramid3"/>
    <dgm:cxn modelId="{75B0A16B-ED08-408A-ADA9-9E5D82321E0C}" type="presParOf" srcId="{1746548E-3EDB-4021-BC40-B219855E641D}" destId="{7DEE365D-DE9F-42CE-9701-0D568C6AAE49}" srcOrd="3" destOrd="0" presId="urn:microsoft.com/office/officeart/2005/8/layout/pyramid3"/>
    <dgm:cxn modelId="{13B9C878-4D03-4297-9DA3-18B73D9AA952}" type="presParOf" srcId="{7DEE365D-DE9F-42CE-9701-0D568C6AAE49}" destId="{A536896B-B2A8-4B6E-AA2A-C9E2BC09C345}" srcOrd="0" destOrd="0" presId="urn:microsoft.com/office/officeart/2005/8/layout/pyramid3"/>
    <dgm:cxn modelId="{28204F79-FAE4-4D6A-8016-67DB26750036}" type="presParOf" srcId="{7DEE365D-DE9F-42CE-9701-0D568C6AAE49}" destId="{DAB1B346-F5C5-4BD7-8D28-7B873774069D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4DBA47-0256-410E-83D5-2A1852C1E3BA}">
      <dsp:nvSpPr>
        <dsp:cNvPr id="0" name=""/>
        <dsp:cNvSpPr/>
      </dsp:nvSpPr>
      <dsp:spPr>
        <a:xfrm rot="10800000">
          <a:off x="0" y="0"/>
          <a:ext cx="3863377" cy="928313"/>
        </a:xfrm>
        <a:prstGeom prst="trapezoid">
          <a:avLst>
            <a:gd name="adj" fmla="val 52021"/>
          </a:avLst>
        </a:prstGeom>
        <a:solidFill>
          <a:srgbClr val="0C377B">
            <a:lumMod val="20000"/>
            <a:lumOff val="80000"/>
          </a:srgbClr>
        </a:solidFill>
        <a:ln w="1905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MS – Step 1</a:t>
          </a:r>
          <a:endParaRPr lang="en-US" sz="2800" kern="1200" dirty="0">
            <a:solidFill>
              <a:srgbClr val="0C377B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 rot="-10800000">
        <a:off x="998035" y="119013"/>
        <a:ext cx="1867305" cy="809300"/>
      </dsp:txXfrm>
    </dsp:sp>
    <dsp:sp modelId="{05B3BAD4-F4C2-4E06-84D9-9CA743226864}">
      <dsp:nvSpPr>
        <dsp:cNvPr id="0" name=""/>
        <dsp:cNvSpPr/>
      </dsp:nvSpPr>
      <dsp:spPr>
        <a:xfrm rot="10800000">
          <a:off x="482922" y="928312"/>
          <a:ext cx="2897532" cy="928313"/>
        </a:xfrm>
        <a:prstGeom prst="trapezoid">
          <a:avLst>
            <a:gd name="adj" fmla="val 52021"/>
          </a:avLst>
        </a:prstGeom>
        <a:solidFill>
          <a:srgbClr val="0C377B">
            <a:lumMod val="40000"/>
            <a:lumOff val="60000"/>
          </a:srgbClr>
        </a:solidFill>
        <a:ln w="1905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MS – Step 2</a:t>
          </a:r>
        </a:p>
      </dsp:txBody>
      <dsp:txXfrm rot="-10800000">
        <a:off x="1311935" y="1086997"/>
        <a:ext cx="1239506" cy="769628"/>
      </dsp:txXfrm>
    </dsp:sp>
    <dsp:sp modelId="{BEABBA4F-7727-42C0-98E7-4FC7AF504E2C}">
      <dsp:nvSpPr>
        <dsp:cNvPr id="0" name=""/>
        <dsp:cNvSpPr/>
      </dsp:nvSpPr>
      <dsp:spPr>
        <a:xfrm rot="10800000">
          <a:off x="965844" y="1856626"/>
          <a:ext cx="1931688" cy="928313"/>
        </a:xfrm>
        <a:prstGeom prst="trapezoid">
          <a:avLst>
            <a:gd name="adj" fmla="val 52021"/>
          </a:avLst>
        </a:prstGeom>
        <a:solidFill>
          <a:srgbClr val="0C377B">
            <a:lumMod val="60000"/>
            <a:lumOff val="40000"/>
          </a:srgbClr>
        </a:solidFill>
        <a:ln w="1905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18000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800" kern="1200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MS – Step 3</a:t>
          </a:r>
          <a:endParaRPr lang="en-US" sz="1800" kern="1200" dirty="0">
            <a:solidFill>
              <a:srgbClr val="0C377B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 rot="-10800000">
        <a:off x="1625834" y="2094653"/>
        <a:ext cx="611707" cy="690286"/>
      </dsp:txXfrm>
    </dsp:sp>
    <dsp:sp modelId="{A536896B-B2A8-4B6E-AA2A-C9E2BC09C345}">
      <dsp:nvSpPr>
        <dsp:cNvPr id="0" name=""/>
        <dsp:cNvSpPr/>
      </dsp:nvSpPr>
      <dsp:spPr>
        <a:xfrm rot="10800000">
          <a:off x="1448766" y="2784939"/>
          <a:ext cx="965844" cy="928313"/>
        </a:xfrm>
        <a:prstGeom prst="trapezoid">
          <a:avLst>
            <a:gd name="adj" fmla="val 52021"/>
          </a:avLst>
        </a:prstGeom>
        <a:solidFill>
          <a:srgbClr val="0C377B">
            <a:lumMod val="75000"/>
          </a:srgbClr>
        </a:solidFill>
        <a:ln w="1905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540000" numCol="1" spcCol="1270" anchor="ctr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800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IT</a:t>
          </a:r>
          <a:endParaRPr lang="en-US" sz="28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 rot="-10800000">
        <a:off x="1770711" y="3094374"/>
        <a:ext cx="321954" cy="6188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4DBA47-0256-410E-83D5-2A1852C1E3BA}">
      <dsp:nvSpPr>
        <dsp:cNvPr id="0" name=""/>
        <dsp:cNvSpPr/>
      </dsp:nvSpPr>
      <dsp:spPr>
        <a:xfrm rot="10800000">
          <a:off x="0" y="0"/>
          <a:ext cx="3863377" cy="928313"/>
        </a:xfrm>
        <a:prstGeom prst="trapezoid">
          <a:avLst>
            <a:gd name="adj" fmla="val 52021"/>
          </a:avLst>
        </a:prstGeom>
        <a:solidFill>
          <a:srgbClr val="0C377B">
            <a:lumMod val="20000"/>
            <a:lumOff val="80000"/>
          </a:srgbClr>
        </a:solidFill>
        <a:ln w="1905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MS – Step 1</a:t>
          </a:r>
          <a:endParaRPr lang="en-US" sz="2800" kern="1200" dirty="0">
            <a:solidFill>
              <a:srgbClr val="0C377B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 rot="-10800000">
        <a:off x="998035" y="119013"/>
        <a:ext cx="1867305" cy="809300"/>
      </dsp:txXfrm>
    </dsp:sp>
    <dsp:sp modelId="{05B3BAD4-F4C2-4E06-84D9-9CA743226864}">
      <dsp:nvSpPr>
        <dsp:cNvPr id="0" name=""/>
        <dsp:cNvSpPr/>
      </dsp:nvSpPr>
      <dsp:spPr>
        <a:xfrm rot="10800000">
          <a:off x="482922" y="928312"/>
          <a:ext cx="2897532" cy="928313"/>
        </a:xfrm>
        <a:prstGeom prst="trapezoid">
          <a:avLst>
            <a:gd name="adj" fmla="val 52021"/>
          </a:avLst>
        </a:prstGeom>
        <a:solidFill>
          <a:srgbClr val="0C377B">
            <a:lumMod val="40000"/>
            <a:lumOff val="60000"/>
          </a:srgbClr>
        </a:solidFill>
        <a:ln w="1905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MS – Step 2</a:t>
          </a:r>
        </a:p>
      </dsp:txBody>
      <dsp:txXfrm rot="-10800000">
        <a:off x="1311935" y="1086997"/>
        <a:ext cx="1239506" cy="769628"/>
      </dsp:txXfrm>
    </dsp:sp>
    <dsp:sp modelId="{BEABBA4F-7727-42C0-98E7-4FC7AF504E2C}">
      <dsp:nvSpPr>
        <dsp:cNvPr id="0" name=""/>
        <dsp:cNvSpPr/>
      </dsp:nvSpPr>
      <dsp:spPr>
        <a:xfrm rot="10800000">
          <a:off x="965844" y="1856626"/>
          <a:ext cx="1931688" cy="928313"/>
        </a:xfrm>
        <a:prstGeom prst="trapezoid">
          <a:avLst>
            <a:gd name="adj" fmla="val 52021"/>
          </a:avLst>
        </a:prstGeom>
        <a:solidFill>
          <a:srgbClr val="0C377B">
            <a:lumMod val="60000"/>
            <a:lumOff val="40000"/>
          </a:srgbClr>
        </a:solidFill>
        <a:ln w="1905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18000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800" kern="1200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MS – Step 3</a:t>
          </a:r>
          <a:endParaRPr lang="en-US" sz="1800" kern="1200" dirty="0">
            <a:solidFill>
              <a:srgbClr val="0C377B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 rot="-10800000">
        <a:off x="1625834" y="2094653"/>
        <a:ext cx="611707" cy="690286"/>
      </dsp:txXfrm>
    </dsp:sp>
    <dsp:sp modelId="{A536896B-B2A8-4B6E-AA2A-C9E2BC09C345}">
      <dsp:nvSpPr>
        <dsp:cNvPr id="0" name=""/>
        <dsp:cNvSpPr/>
      </dsp:nvSpPr>
      <dsp:spPr>
        <a:xfrm rot="10800000">
          <a:off x="1448766" y="2784939"/>
          <a:ext cx="965844" cy="928313"/>
        </a:xfrm>
        <a:prstGeom prst="trapezoid">
          <a:avLst>
            <a:gd name="adj" fmla="val 52021"/>
          </a:avLst>
        </a:prstGeom>
        <a:solidFill>
          <a:srgbClr val="0C377B">
            <a:lumMod val="75000"/>
          </a:srgbClr>
        </a:solidFill>
        <a:ln w="1905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540000" numCol="1" spcCol="1270" anchor="ctr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800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IT</a:t>
          </a:r>
          <a:endParaRPr lang="en-US" sz="28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 rot="-10800000">
        <a:off x="1770711" y="3094374"/>
        <a:ext cx="321954" cy="6188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137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9" tIns="47414" rIns="94829" bIns="4741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461" y="0"/>
            <a:ext cx="2890137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9" tIns="47414" rIns="94829" bIns="4741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988" y="744538"/>
            <a:ext cx="6615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611" y="4714653"/>
            <a:ext cx="5335867" cy="4466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9" tIns="47414" rIns="94829" bIns="474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305"/>
            <a:ext cx="2890137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9" tIns="47414" rIns="94829" bIns="4741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461" y="9429305"/>
            <a:ext cx="2890137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9" tIns="47414" rIns="94829" bIns="4741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B143237-E697-43E9-94C4-2D79B2BB1A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273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3D1CD-437B-48AE-A6FF-FC108EE4ED2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37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sai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0" y="6611780"/>
            <a:ext cx="26965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April 28 2017 – ECB – ATCA specification</a:t>
            </a:r>
          </a:p>
        </p:txBody>
      </p:sp>
      <p:sp>
        <p:nvSpPr>
          <p:cNvPr id="11" name="Slide Number Placeholder 6"/>
          <p:cNvSpPr txBox="1">
            <a:spLocks/>
          </p:cNvSpPr>
          <p:nvPr userDrawn="1"/>
        </p:nvSpPr>
        <p:spPr bwMode="auto">
          <a:xfrm>
            <a:off x="9378953" y="6645121"/>
            <a:ext cx="2844800" cy="242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E2825D4A-8A19-4CC2-9AC4-FCEF77FA8AC5}" type="slidenum">
              <a:rPr lang="en-US" sz="1000" b="1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578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585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303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483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2995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ssai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1" y="6611780"/>
            <a:ext cx="41104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November</a:t>
            </a:r>
            <a:r>
              <a:rPr lang="en-US" sz="1000" b="1" baseline="0" dirty="0" smtClean="0">
                <a:solidFill>
                  <a:schemeClr val="bg1"/>
                </a:solidFill>
              </a:rPr>
              <a:t> 16</a:t>
            </a:r>
            <a:r>
              <a:rPr lang="en-US" sz="1000" b="1" dirty="0" smtClean="0">
                <a:solidFill>
                  <a:schemeClr val="bg1"/>
                </a:solidFill>
              </a:rPr>
              <a:t> 2017 – </a:t>
            </a:r>
            <a:r>
              <a:rPr lang="en-GB" sz="1000" b="1" dirty="0" smtClean="0">
                <a:solidFill>
                  <a:schemeClr val="bg1"/>
                </a:solidFill>
              </a:rPr>
              <a:t>ATLAS Upgrade Week Common Electronics</a:t>
            </a:r>
            <a:endParaRPr lang="en-US" sz="1000" b="1" dirty="0" smtClean="0">
              <a:solidFill>
                <a:schemeClr val="bg1"/>
              </a:solidFill>
            </a:endParaRPr>
          </a:p>
        </p:txBody>
      </p:sp>
      <p:sp>
        <p:nvSpPr>
          <p:cNvPr id="11" name="Slide Number Placeholder 6"/>
          <p:cNvSpPr txBox="1">
            <a:spLocks/>
          </p:cNvSpPr>
          <p:nvPr userDrawn="1"/>
        </p:nvSpPr>
        <p:spPr bwMode="auto">
          <a:xfrm>
            <a:off x="9378953" y="6645121"/>
            <a:ext cx="2844800" cy="242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E2825D4A-8A19-4CC2-9AC4-FCEF77FA8AC5}" type="slidenum">
              <a:rPr lang="en-US" sz="1000" b="1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353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41" y="606961"/>
            <a:ext cx="12148459" cy="773340"/>
          </a:xfrm>
        </p:spPr>
        <p:txBody>
          <a:bodyPr>
            <a:normAutofit/>
          </a:bodyPr>
          <a:lstStyle>
            <a:lvl1pPr>
              <a:defRPr sz="28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5600" y="1420949"/>
            <a:ext cx="10515600" cy="4401918"/>
          </a:xfrm>
        </p:spPr>
        <p:txBody>
          <a:bodyPr>
            <a:normAutofit/>
          </a:bodyPr>
          <a:lstStyle>
            <a:lvl1pPr marL="228600" indent="-228600">
              <a:buFont typeface="Wingdings" panose="05000000000000000000" pitchFamily="2" charset="2"/>
              <a:buChar char="q"/>
              <a:defRPr sz="1800"/>
            </a:lvl1pPr>
            <a:lvl2pPr marL="685800" indent="-228600">
              <a:buFont typeface="Wingdings" panose="05000000000000000000" pitchFamily="2" charset="2"/>
              <a:buChar char="§"/>
              <a:defRPr sz="1600"/>
            </a:lvl2pPr>
            <a:lvl3pPr marL="1143000" indent="-228600">
              <a:buFont typeface="Courier New" panose="02070309020205020404" pitchFamily="49" charset="0"/>
              <a:buChar char="o"/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 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8479098" y="258537"/>
            <a:ext cx="3276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chemeClr val="accent1">
                    <a:lumMod val="50000"/>
                  </a:schemeClr>
                </a:solidFill>
              </a:rPr>
              <a:t>xTCA</a:t>
            </a:r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 Evaluation</a:t>
            </a:r>
            <a:r>
              <a:rPr lang="en-GB" sz="1400" baseline="0" dirty="0" smtClean="0">
                <a:solidFill>
                  <a:schemeClr val="accent1">
                    <a:lumMod val="50000"/>
                  </a:schemeClr>
                </a:solidFill>
              </a:rPr>
              <a:t> Project – EP-ESE-BE</a:t>
            </a: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53446" y="89805"/>
            <a:ext cx="2296585" cy="432254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accent1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GB" dirty="0" smtClean="0"/>
              <a:t>Chapter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5346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5825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4406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8463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541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sai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1" y="6611780"/>
            <a:ext cx="22525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September</a:t>
            </a:r>
            <a:r>
              <a:rPr lang="en-US" sz="1000" b="1" baseline="0" dirty="0" smtClean="0">
                <a:solidFill>
                  <a:schemeClr val="bg1"/>
                </a:solidFill>
              </a:rPr>
              <a:t> 24</a:t>
            </a:r>
            <a:r>
              <a:rPr lang="en-US" sz="1000" b="1" dirty="0" smtClean="0">
                <a:solidFill>
                  <a:schemeClr val="bg1"/>
                </a:solidFill>
              </a:rPr>
              <a:t> 2020 – </a:t>
            </a:r>
            <a:r>
              <a:rPr lang="fr-CH" sz="1000" b="1" dirty="0" smtClean="0">
                <a:solidFill>
                  <a:schemeClr val="bg1"/>
                </a:solidFill>
              </a:rPr>
              <a:t>TWEPP 2020</a:t>
            </a:r>
            <a:endParaRPr lang="en-US" sz="1000" b="1" dirty="0" smtClean="0">
              <a:solidFill>
                <a:schemeClr val="bg1"/>
              </a:solidFill>
            </a:endParaRPr>
          </a:p>
        </p:txBody>
      </p:sp>
      <p:sp>
        <p:nvSpPr>
          <p:cNvPr id="11" name="Slide Number Placeholder 6"/>
          <p:cNvSpPr txBox="1">
            <a:spLocks/>
          </p:cNvSpPr>
          <p:nvPr userDrawn="1"/>
        </p:nvSpPr>
        <p:spPr bwMode="auto">
          <a:xfrm>
            <a:off x="9378953" y="6645121"/>
            <a:ext cx="2844800" cy="242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E2825D4A-8A19-4CC2-9AC4-FCEF77FA8AC5}" type="slidenum">
              <a:rPr lang="en-US" sz="1000" b="1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530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6431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6651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8133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4021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5402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5235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911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577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936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518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54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630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8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727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 flipH="1">
            <a:off x="0" y="0"/>
            <a:ext cx="12192000" cy="609600"/>
          </a:xfrm>
          <a:prstGeom prst="rect">
            <a:avLst/>
          </a:prstGeom>
          <a:gradFill flip="none" rotWithShape="1">
            <a:gsLst>
              <a:gs pos="0">
                <a:srgbClr val="214F87"/>
              </a:gs>
              <a:gs pos="0">
                <a:srgbClr val="214F87">
                  <a:lumMod val="84000"/>
                  <a:lumOff val="16000"/>
                </a:srgbClr>
              </a:gs>
              <a:gs pos="28000">
                <a:srgbClr val="214F87"/>
              </a:gs>
              <a:gs pos="46000">
                <a:schemeClr val="accent1">
                  <a:lumMod val="75000"/>
                </a:schemeClr>
              </a:gs>
              <a:gs pos="61000">
                <a:schemeClr val="accent1">
                  <a:lumMod val="60000"/>
                  <a:lumOff val="40000"/>
                </a:schemeClr>
              </a:gs>
              <a:gs pos="100000">
                <a:srgbClr val="214F8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 userDrawn="1"/>
        </p:nvSpPr>
        <p:spPr>
          <a:xfrm rot="178783" flipH="1">
            <a:off x="-1796207" y="133801"/>
            <a:ext cx="16788139" cy="12679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4" descr="http://design-guidelines.web.cern.ch/sites/design-guidelines.web.cern.ch/files/u6/CERN-logo.jpg"/>
          <p:cNvPicPr>
            <a:picLocks noChangeAspect="1" noChangeArrowheads="1"/>
          </p:cNvPicPr>
          <p:nvPr userDrawn="1"/>
        </p:nvPicPr>
        <p:blipFill rotWithShape="1">
          <a:blip r:embed="rId3" cstate="screen">
            <a:clrChange>
              <a:clrFrom>
                <a:srgbClr val="265184"/>
              </a:clrFrom>
              <a:clrTo>
                <a:srgbClr val="265184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1149"/>
          <a:stretch/>
        </p:blipFill>
        <p:spPr bwMode="auto">
          <a:xfrm>
            <a:off x="11674168" y="3052"/>
            <a:ext cx="517833" cy="392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 userDrawn="1"/>
        </p:nvSpPr>
        <p:spPr>
          <a:xfrm>
            <a:off x="0" y="6248400"/>
            <a:ext cx="12192000" cy="609600"/>
          </a:xfrm>
          <a:prstGeom prst="rect">
            <a:avLst/>
          </a:prstGeom>
          <a:gradFill flip="none" rotWithShape="1">
            <a:gsLst>
              <a:gs pos="0">
                <a:srgbClr val="214F87"/>
              </a:gs>
              <a:gs pos="14000">
                <a:srgbClr val="214F87"/>
              </a:gs>
              <a:gs pos="28000">
                <a:srgbClr val="214F87"/>
              </a:gs>
              <a:gs pos="46000">
                <a:schemeClr val="accent1">
                  <a:lumMod val="75000"/>
                </a:schemeClr>
              </a:gs>
              <a:gs pos="61000">
                <a:schemeClr val="accent1">
                  <a:lumMod val="60000"/>
                  <a:lumOff val="40000"/>
                </a:schemeClr>
              </a:gs>
              <a:gs pos="100000">
                <a:srgbClr val="214F8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/>
          </a:p>
        </p:txBody>
      </p:sp>
      <p:sp>
        <p:nvSpPr>
          <p:cNvPr id="21" name="Oval 20"/>
          <p:cNvSpPr/>
          <p:nvPr userDrawn="1"/>
        </p:nvSpPr>
        <p:spPr>
          <a:xfrm rot="151944" flipH="1">
            <a:off x="-2650952" y="5387852"/>
            <a:ext cx="16788139" cy="12679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3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6248400"/>
            <a:ext cx="12192000" cy="609600"/>
          </a:xfrm>
          <a:prstGeom prst="rect">
            <a:avLst/>
          </a:prstGeom>
          <a:gradFill flip="none" rotWithShape="1">
            <a:gsLst>
              <a:gs pos="0">
                <a:srgbClr val="214F87"/>
              </a:gs>
              <a:gs pos="14000">
                <a:srgbClr val="214F87"/>
              </a:gs>
              <a:gs pos="28000">
                <a:srgbClr val="214F87"/>
              </a:gs>
              <a:gs pos="46000">
                <a:schemeClr val="accent1">
                  <a:lumMod val="75000"/>
                </a:schemeClr>
              </a:gs>
              <a:gs pos="61000">
                <a:schemeClr val="accent1">
                  <a:lumMod val="60000"/>
                  <a:lumOff val="40000"/>
                </a:schemeClr>
              </a:gs>
              <a:gs pos="100000">
                <a:srgbClr val="214F8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/>
          </a:p>
        </p:txBody>
      </p:sp>
      <p:sp>
        <p:nvSpPr>
          <p:cNvPr id="21" name="Oval 20"/>
          <p:cNvSpPr/>
          <p:nvPr userDrawn="1"/>
        </p:nvSpPr>
        <p:spPr>
          <a:xfrm rot="151944" flipH="1">
            <a:off x="-3087180" y="5354296"/>
            <a:ext cx="16788139" cy="12679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499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9CA58-B5EB-490C-AA4C-FEE315973645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768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9" r:id="rId12"/>
    <p:sldLayoutId id="2147483820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05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4E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14760" y="1730106"/>
            <a:ext cx="10024947" cy="28941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GB" sz="3200" b="1" i="1" dirty="0" smtClean="0">
                <a:solidFill>
                  <a:schemeClr val="bg1"/>
                </a:solidFill>
              </a:rPr>
              <a:t>Power supplies </a:t>
            </a:r>
            <a:r>
              <a:rPr lang="en-GB" sz="3200" b="1" i="1" dirty="0">
                <a:solidFill>
                  <a:schemeClr val="bg1"/>
                </a:solidFill>
              </a:rPr>
              <a:t>for phase 2 </a:t>
            </a:r>
            <a:r>
              <a:rPr lang="en-GB" sz="3200" b="1" i="1" dirty="0" smtClean="0">
                <a:solidFill>
                  <a:schemeClr val="bg1"/>
                </a:solidFill>
              </a:rPr>
              <a:t/>
            </a:r>
            <a:br>
              <a:rPr lang="en-GB" sz="3200" b="1" i="1" dirty="0" smtClean="0">
                <a:solidFill>
                  <a:schemeClr val="bg1"/>
                </a:solidFill>
              </a:rPr>
            </a:br>
            <a:r>
              <a:rPr lang="en-GB" sz="3200" b="1" i="1" dirty="0" smtClean="0">
                <a:solidFill>
                  <a:schemeClr val="bg1"/>
                </a:solidFill>
              </a:rPr>
              <a:t>– </a:t>
            </a:r>
            <a:br>
              <a:rPr lang="en-GB" sz="3200" b="1" i="1" dirty="0" smtClean="0">
                <a:solidFill>
                  <a:schemeClr val="bg1"/>
                </a:solidFill>
              </a:rPr>
            </a:br>
            <a:r>
              <a:rPr lang="en-GB" sz="3200" b="1" i="1" dirty="0" smtClean="0">
                <a:solidFill>
                  <a:schemeClr val="bg1"/>
                </a:solidFill>
              </a:rPr>
              <a:t>Procurement progress</a:t>
            </a:r>
            <a:endParaRPr lang="en-GB" sz="3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32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360541" y="-172492"/>
            <a:ext cx="10690225" cy="1143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/>
          <a:p>
            <a:pPr>
              <a:defRPr/>
            </a:pPr>
            <a:r>
              <a:rPr lang="en-US" sz="2400" b="1" dirty="0">
                <a:solidFill>
                  <a:srgbClr val="0C377B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Procurement process of </a:t>
            </a:r>
            <a:r>
              <a:rPr lang="en-US" sz="2400" b="1" dirty="0" smtClean="0">
                <a:solidFill>
                  <a:srgbClr val="0C377B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MS-4492/EP - Alternative</a:t>
            </a:r>
            <a:endParaRPr lang="en-US" sz="2400" b="1" dirty="0">
              <a:solidFill>
                <a:srgbClr val="0C377B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graphicFrame>
        <p:nvGraphicFramePr>
          <p:cNvPr id="42" name="Diagram 41"/>
          <p:cNvGraphicFramePr/>
          <p:nvPr>
            <p:extLst>
              <p:ext uri="{D42A27DB-BD31-4B8C-83A1-F6EECF244321}">
                <p14:modId xmlns:p14="http://schemas.microsoft.com/office/powerpoint/2010/main" val="245916723"/>
              </p:ext>
            </p:extLst>
          </p:nvPr>
        </p:nvGraphicFramePr>
        <p:xfrm>
          <a:off x="562337" y="1382195"/>
          <a:ext cx="3863377" cy="37132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3909422" y="2828925"/>
            <a:ext cx="1993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Supplies Type 2</a:t>
            </a:r>
            <a:endParaRPr kumimoji="0" lang="en-GB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6557963" y="2814638"/>
            <a:ext cx="1992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Supplies Type 3</a:t>
            </a:r>
            <a:endParaRPr kumimoji="0" lang="en-GB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8789988" y="2797175"/>
            <a:ext cx="1993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Supplies Type X</a:t>
            </a:r>
            <a:endParaRPr kumimoji="0" lang="en-GB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9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175" y="5535295"/>
            <a:ext cx="841375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622" y="5514975"/>
            <a:ext cx="839788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225" y="5514975"/>
            <a:ext cx="839788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0063" y="5478463"/>
            <a:ext cx="8413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TextBox 15"/>
          <p:cNvSpPr txBox="1">
            <a:spLocks noChangeArrowheads="1"/>
          </p:cNvSpPr>
          <p:nvPr/>
        </p:nvSpPr>
        <p:spPr bwMode="auto">
          <a:xfrm>
            <a:off x="2046650" y="5176520"/>
            <a:ext cx="199231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Contract 1</a:t>
            </a:r>
            <a:endParaRPr kumimoji="0" lang="en-GB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4335825" y="5176520"/>
            <a:ext cx="19923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Contract 2</a:t>
            </a:r>
            <a:endParaRPr kumimoji="0" lang="en-GB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7100888" y="5154613"/>
            <a:ext cx="19923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Contract</a:t>
            </a:r>
            <a:r>
              <a:rPr kumimoji="0" lang="fr-CH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3</a:t>
            </a:r>
            <a:endParaRPr kumimoji="0" lang="en-GB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9390063" y="5154612"/>
            <a:ext cx="19923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Contract</a:t>
            </a:r>
            <a:r>
              <a:rPr kumimoji="0" lang="fr-CH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X</a:t>
            </a:r>
            <a:endParaRPr kumimoji="0" lang="en-GB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3817696" y="3248399"/>
            <a:ext cx="1931688" cy="928313"/>
            <a:chOff x="965844" y="1856626"/>
            <a:chExt cx="1931688" cy="928313"/>
          </a:xfrm>
        </p:grpSpPr>
        <p:sp>
          <p:nvSpPr>
            <p:cNvPr id="62" name="Trapezoid 61"/>
            <p:cNvSpPr/>
            <p:nvPr/>
          </p:nvSpPr>
          <p:spPr>
            <a:xfrm rot="10800000">
              <a:off x="965844" y="1856626"/>
              <a:ext cx="1931688" cy="928313"/>
            </a:xfrm>
            <a:prstGeom prst="trapezoid">
              <a:avLst>
                <a:gd name="adj" fmla="val 52021"/>
              </a:avLst>
            </a:prstGeom>
            <a:solidFill>
              <a:srgbClr val="0C377B">
                <a:lumMod val="60000"/>
                <a:lumOff val="40000"/>
              </a:srgbClr>
            </a:solidFill>
            <a:ln w="1905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63" name="Trapezoid 4"/>
            <p:cNvSpPr txBox="1"/>
            <p:nvPr/>
          </p:nvSpPr>
          <p:spPr>
            <a:xfrm>
              <a:off x="1625834" y="2094653"/>
              <a:ext cx="611707" cy="6902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180000" numCol="1" spcCol="1270" anchor="ctr" anchorCtr="0">
              <a:noAutofit/>
            </a:bodyPr>
            <a:lstStyle/>
            <a:p>
              <a:pPr lvl="0" algn="ctr" defTabSz="8001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en-US" sz="1800" kern="1200" dirty="0" smtClean="0">
                  <a:solidFill>
                    <a:srgbClr val="0C377B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"/>
                  <a:ea typeface="+mn-ea"/>
                  <a:cs typeface="+mn-cs"/>
                </a:rPr>
                <a:t>MS – Step 3</a:t>
              </a:r>
              <a:endParaRPr lang="en-US" sz="1800" kern="1200" dirty="0">
                <a:solidFill>
                  <a:srgbClr val="0C377B">
                    <a:hueOff val="0"/>
                    <a:satOff val="0"/>
                    <a:lumOff val="0"/>
                    <a:alphaOff val="0"/>
                  </a:srgbClr>
                </a:solidFill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300618" y="4176712"/>
            <a:ext cx="965844" cy="928313"/>
            <a:chOff x="1448766" y="2784939"/>
            <a:chExt cx="965844" cy="928313"/>
          </a:xfrm>
        </p:grpSpPr>
        <p:sp>
          <p:nvSpPr>
            <p:cNvPr id="60" name="Trapezoid 59"/>
            <p:cNvSpPr/>
            <p:nvPr/>
          </p:nvSpPr>
          <p:spPr>
            <a:xfrm rot="10800000">
              <a:off x="1448766" y="2784939"/>
              <a:ext cx="965844" cy="928313"/>
            </a:xfrm>
            <a:prstGeom prst="trapezoid">
              <a:avLst>
                <a:gd name="adj" fmla="val 52021"/>
              </a:avLst>
            </a:prstGeom>
            <a:solidFill>
              <a:srgbClr val="0C377B">
                <a:lumMod val="75000"/>
              </a:srgbClr>
            </a:solidFill>
            <a:ln w="1905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61" name="Trapezoid 6"/>
            <p:cNvSpPr txBox="1"/>
            <p:nvPr/>
          </p:nvSpPr>
          <p:spPr>
            <a:xfrm>
              <a:off x="1770711" y="3094374"/>
              <a:ext cx="321954" cy="6188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540000" numCol="1" spcCol="1270" anchor="ctr" anchorCtr="0">
              <a:noAutofit/>
            </a:bodyPr>
            <a:lstStyle/>
            <a:p>
              <a:pPr lvl="0" algn="ctr" defTabSz="12446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en-US" sz="2800" kern="1200" dirty="0" smtClean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IT</a:t>
              </a:r>
              <a:endParaRPr lang="en-US" sz="2800" kern="1200" dirty="0">
                <a:solidFill>
                  <a:srgbClr val="FFFFFF"/>
                </a:solidFill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852200" y="3248399"/>
            <a:ext cx="1931688" cy="928313"/>
            <a:chOff x="965844" y="1856626"/>
            <a:chExt cx="1931688" cy="928313"/>
          </a:xfrm>
        </p:grpSpPr>
        <p:sp>
          <p:nvSpPr>
            <p:cNvPr id="71" name="Trapezoid 70"/>
            <p:cNvSpPr/>
            <p:nvPr/>
          </p:nvSpPr>
          <p:spPr>
            <a:xfrm rot="10800000">
              <a:off x="965844" y="1856626"/>
              <a:ext cx="1931688" cy="928313"/>
            </a:xfrm>
            <a:prstGeom prst="trapezoid">
              <a:avLst>
                <a:gd name="adj" fmla="val 52021"/>
              </a:avLst>
            </a:prstGeom>
            <a:solidFill>
              <a:srgbClr val="0C377B">
                <a:lumMod val="60000"/>
                <a:lumOff val="40000"/>
              </a:srgbClr>
            </a:solidFill>
            <a:ln w="1905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72" name="Trapezoid 4"/>
            <p:cNvSpPr txBox="1"/>
            <p:nvPr/>
          </p:nvSpPr>
          <p:spPr>
            <a:xfrm>
              <a:off x="1625834" y="2094653"/>
              <a:ext cx="611707" cy="6902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180000" numCol="1" spcCol="1270" anchor="ctr" anchorCtr="0">
              <a:noAutofit/>
            </a:bodyPr>
            <a:lstStyle/>
            <a:p>
              <a:pPr lvl="0" algn="ctr" defTabSz="8001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en-US" sz="1800" kern="1200" dirty="0" smtClean="0">
                  <a:solidFill>
                    <a:srgbClr val="0C377B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"/>
                  <a:ea typeface="+mn-ea"/>
                  <a:cs typeface="+mn-cs"/>
                </a:rPr>
                <a:t>MS – Step 3</a:t>
              </a:r>
              <a:endParaRPr lang="en-US" sz="1800" kern="1200" dirty="0">
                <a:solidFill>
                  <a:srgbClr val="0C377B">
                    <a:hueOff val="0"/>
                    <a:satOff val="0"/>
                    <a:lumOff val="0"/>
                    <a:alphaOff val="0"/>
                  </a:srgbClr>
                </a:solidFill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74" name="Trapezoid 73"/>
          <p:cNvSpPr/>
          <p:nvPr/>
        </p:nvSpPr>
        <p:spPr>
          <a:xfrm rot="10800000">
            <a:off x="8852200" y="3248395"/>
            <a:ext cx="1931688" cy="1856626"/>
          </a:xfrm>
          <a:prstGeom prst="trapezoid">
            <a:avLst>
              <a:gd name="adj" fmla="val 52021"/>
            </a:avLst>
          </a:prstGeom>
          <a:solidFill>
            <a:srgbClr val="0C377B">
              <a:lumMod val="75000"/>
            </a:srgbClr>
          </a:solidFill>
          <a:ln w="1905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33" name="Title 1"/>
          <p:cNvSpPr txBox="1">
            <a:spLocks/>
          </p:cNvSpPr>
          <p:nvPr/>
        </p:nvSpPr>
        <p:spPr>
          <a:xfrm>
            <a:off x="7661121" y="1056266"/>
            <a:ext cx="3837979" cy="968655"/>
          </a:xfr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fr-CH" altLang="en-US" sz="1800" dirty="0" err="1" smtClean="0">
                <a:solidFill>
                  <a:srgbClr val="0C377B"/>
                </a:solidFill>
              </a:rPr>
              <a:t>Award</a:t>
            </a:r>
            <a:r>
              <a:rPr lang="fr-CH" altLang="en-US" sz="1800" dirty="0" smtClean="0">
                <a:solidFill>
                  <a:srgbClr val="0C377B"/>
                </a:solidFill>
              </a:rPr>
              <a:t> </a:t>
            </a:r>
            <a:r>
              <a:rPr lang="fr-CH" altLang="en-US" sz="1800" dirty="0" err="1" smtClean="0">
                <a:solidFill>
                  <a:srgbClr val="0C377B"/>
                </a:solidFill>
              </a:rPr>
              <a:t>based</a:t>
            </a:r>
            <a:r>
              <a:rPr lang="fr-CH" altLang="en-US" sz="1800" dirty="0" smtClean="0">
                <a:solidFill>
                  <a:srgbClr val="0C377B"/>
                </a:solidFill>
              </a:rPr>
              <a:t> on: </a:t>
            </a:r>
            <a:r>
              <a:rPr lang="fr-CH" altLang="en-US" sz="1800" u="sng" dirty="0" err="1" smtClean="0">
                <a:solidFill>
                  <a:srgbClr val="0C377B"/>
                </a:solidFill>
              </a:rPr>
              <a:t>Lowest</a:t>
            </a:r>
            <a:r>
              <a:rPr lang="fr-CH" altLang="en-US" sz="1800" u="sng" dirty="0" smtClean="0">
                <a:solidFill>
                  <a:srgbClr val="0C377B"/>
                </a:solidFill>
              </a:rPr>
              <a:t> </a:t>
            </a:r>
            <a:r>
              <a:rPr lang="fr-CH" altLang="en-US" sz="1800" u="sng" dirty="0" err="1" smtClean="0">
                <a:solidFill>
                  <a:srgbClr val="0C377B"/>
                </a:solidFill>
              </a:rPr>
              <a:t>compliant</a:t>
            </a:r>
            <a:r>
              <a:rPr lang="fr-CH" altLang="en-US" sz="1800" u="sng" dirty="0" smtClean="0">
                <a:solidFill>
                  <a:srgbClr val="0C377B"/>
                </a:solidFill>
              </a:rPr>
              <a:t> </a:t>
            </a:r>
            <a:r>
              <a:rPr lang="fr-CH" altLang="en-US" sz="1800" u="sng" dirty="0" err="1" smtClean="0">
                <a:solidFill>
                  <a:srgbClr val="0C377B"/>
                </a:solidFill>
              </a:rPr>
              <a:t>bid</a:t>
            </a:r>
            <a:endParaRPr lang="fr-CH" altLang="en-US" sz="1800" u="sng" dirty="0" smtClean="0">
              <a:solidFill>
                <a:srgbClr val="0C377B"/>
              </a:solidFill>
            </a:endParaRPr>
          </a:p>
          <a:p>
            <a:pPr algn="l" fontAlgn="auto">
              <a:spcAft>
                <a:spcPts val="0"/>
              </a:spcAft>
            </a:pPr>
            <a:endParaRPr lang="fr-CH" altLang="en-US" sz="1800" u="sng" dirty="0">
              <a:solidFill>
                <a:srgbClr val="0C377B"/>
              </a:solidFill>
            </a:endParaRPr>
          </a:p>
          <a:p>
            <a:pPr algn="l" fontAlgn="auto">
              <a:spcAft>
                <a:spcPts val="0"/>
              </a:spcAft>
            </a:pPr>
            <a:r>
              <a:rPr lang="fr-CH" altLang="en-US" sz="1800" dirty="0">
                <a:solidFill>
                  <a:srgbClr val="0C377B"/>
                </a:solidFill>
              </a:rPr>
              <a:t>/!\   </a:t>
            </a:r>
            <a:r>
              <a:rPr lang="fr-CH" altLang="en-US" sz="1800" dirty="0" err="1">
                <a:solidFill>
                  <a:srgbClr val="0C377B"/>
                </a:solidFill>
              </a:rPr>
              <a:t>Alignment</a:t>
            </a:r>
            <a:r>
              <a:rPr lang="fr-CH" altLang="en-US" sz="1800" dirty="0">
                <a:solidFill>
                  <a:srgbClr val="0C377B"/>
                </a:solidFill>
              </a:rPr>
              <a:t> </a:t>
            </a:r>
            <a:r>
              <a:rPr lang="fr-CH" altLang="en-US" sz="1800" dirty="0" err="1">
                <a:solidFill>
                  <a:srgbClr val="0C377B"/>
                </a:solidFill>
              </a:rPr>
              <a:t>rule</a:t>
            </a:r>
            <a:r>
              <a:rPr lang="fr-CH" altLang="en-US" sz="1800" dirty="0">
                <a:solidFill>
                  <a:srgbClr val="0C377B"/>
                </a:solidFill>
              </a:rPr>
              <a:t> not applicable</a:t>
            </a:r>
          </a:p>
          <a:p>
            <a:pPr algn="l" fontAlgn="auto">
              <a:spcAft>
                <a:spcPts val="0"/>
              </a:spcAft>
            </a:pPr>
            <a:endParaRPr lang="fr-CH" altLang="en-US" sz="1800" u="sng" dirty="0">
              <a:solidFill>
                <a:srgbClr val="0C377B"/>
              </a:solidFill>
            </a:endParaRPr>
          </a:p>
        </p:txBody>
      </p:sp>
      <p:sp>
        <p:nvSpPr>
          <p:cNvPr id="34" name="Trapezoid 4"/>
          <p:cNvSpPr txBox="1"/>
          <p:nvPr/>
        </p:nvSpPr>
        <p:spPr>
          <a:xfrm>
            <a:off x="9159167" y="3486426"/>
            <a:ext cx="1322618" cy="69028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0" rIns="0" bIns="180000" numCol="1" spcCol="1270" anchor="ctr" anchorCtr="0">
            <a:noAutofit/>
          </a:bodyPr>
          <a:lstStyle/>
          <a:p>
            <a:pPr lvl="0" algn="ctr" defTabSz="8001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2000" kern="1200" dirty="0" smtClean="0">
                <a:solidFill>
                  <a:schemeClr val="bg1"/>
                </a:solidFill>
                <a:latin typeface="Arial"/>
              </a:rPr>
              <a:t>MS </a:t>
            </a:r>
            <a:r>
              <a:rPr lang="en-US" sz="2000" dirty="0">
                <a:solidFill>
                  <a:schemeClr val="bg1"/>
                </a:solidFill>
                <a:latin typeface="Arial"/>
              </a:rPr>
              <a:t/>
            </a:r>
            <a:br>
              <a:rPr lang="en-US" sz="2000" dirty="0">
                <a:solidFill>
                  <a:schemeClr val="bg1"/>
                </a:solidFill>
                <a:latin typeface="Arial"/>
              </a:rPr>
            </a:br>
            <a:r>
              <a:rPr lang="en-US" sz="2000" dirty="0" err="1" smtClean="0">
                <a:solidFill>
                  <a:schemeClr val="bg1"/>
                </a:solidFill>
                <a:latin typeface="Arial"/>
              </a:rPr>
              <a:t>proto+prod</a:t>
            </a:r>
            <a:r>
              <a:rPr lang="en-US" sz="2000" dirty="0" smtClean="0">
                <a:solidFill>
                  <a:schemeClr val="bg1"/>
                </a:solidFill>
                <a:latin typeface="Arial"/>
              </a:rPr>
              <a:t> </a:t>
            </a:r>
            <a:r>
              <a:rPr lang="en-US" sz="2000" kern="1200" dirty="0" smtClean="0">
                <a:solidFill>
                  <a:schemeClr val="bg1"/>
                </a:solidFill>
                <a:latin typeface="Arial"/>
              </a:rPr>
              <a:t>IT</a:t>
            </a:r>
            <a:endParaRPr lang="en-US" sz="2000" kern="1200" dirty="0">
              <a:solidFill>
                <a:schemeClr val="bg1"/>
              </a:solidFill>
              <a:latin typeface="Arial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6618409" y="3248403"/>
            <a:ext cx="1931688" cy="928313"/>
            <a:chOff x="965844" y="1856626"/>
            <a:chExt cx="1931688" cy="928313"/>
          </a:xfrm>
        </p:grpSpPr>
        <p:sp>
          <p:nvSpPr>
            <p:cNvPr id="38" name="Trapezoid 37"/>
            <p:cNvSpPr/>
            <p:nvPr/>
          </p:nvSpPr>
          <p:spPr>
            <a:xfrm rot="10800000">
              <a:off x="965844" y="1856626"/>
              <a:ext cx="1931688" cy="928313"/>
            </a:xfrm>
            <a:prstGeom prst="trapezoid">
              <a:avLst>
                <a:gd name="adj" fmla="val 52021"/>
              </a:avLst>
            </a:prstGeom>
            <a:solidFill>
              <a:srgbClr val="0C377B">
                <a:lumMod val="60000"/>
                <a:lumOff val="40000"/>
              </a:srgbClr>
            </a:solidFill>
            <a:ln w="1905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9" name="Trapezoid 4"/>
            <p:cNvSpPr txBox="1"/>
            <p:nvPr/>
          </p:nvSpPr>
          <p:spPr>
            <a:xfrm>
              <a:off x="1625834" y="2094653"/>
              <a:ext cx="611707" cy="6902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180000" numCol="1" spcCol="1270" anchor="ctr" anchorCtr="0">
              <a:noAutofit/>
            </a:bodyPr>
            <a:lstStyle/>
            <a:p>
              <a:pPr lvl="0" algn="ctr" defTabSz="8001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en-US" sz="1800" kern="1200" dirty="0" smtClean="0">
                  <a:solidFill>
                    <a:srgbClr val="0C377B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"/>
                  <a:ea typeface="+mn-ea"/>
                  <a:cs typeface="+mn-cs"/>
                </a:rPr>
                <a:t>MS – Step 3</a:t>
              </a:r>
              <a:endParaRPr lang="en-US" sz="1800" kern="1200" dirty="0">
                <a:solidFill>
                  <a:srgbClr val="0C377B">
                    <a:hueOff val="0"/>
                    <a:satOff val="0"/>
                    <a:lumOff val="0"/>
                    <a:alphaOff val="0"/>
                  </a:srgbClr>
                </a:solidFill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0" name="Trapezoid 39"/>
          <p:cNvSpPr/>
          <p:nvPr/>
        </p:nvSpPr>
        <p:spPr>
          <a:xfrm rot="10800000">
            <a:off x="6618409" y="3248399"/>
            <a:ext cx="1931688" cy="1856626"/>
          </a:xfrm>
          <a:prstGeom prst="trapezoid">
            <a:avLst>
              <a:gd name="adj" fmla="val 52021"/>
            </a:avLst>
          </a:prstGeom>
          <a:solidFill>
            <a:srgbClr val="0C377B">
              <a:lumMod val="75000"/>
            </a:srgbClr>
          </a:solidFill>
          <a:ln w="1905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41" name="Trapezoid 4"/>
          <p:cNvSpPr txBox="1"/>
          <p:nvPr/>
        </p:nvSpPr>
        <p:spPr>
          <a:xfrm>
            <a:off x="6925376" y="3486430"/>
            <a:ext cx="1322618" cy="69028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0" rIns="0" bIns="180000" numCol="1" spcCol="1270" anchor="ctr" anchorCtr="0">
            <a:noAutofit/>
          </a:bodyPr>
          <a:lstStyle/>
          <a:p>
            <a:pPr lvl="0" algn="ctr" defTabSz="8001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2000" kern="1200" dirty="0" smtClean="0">
                <a:solidFill>
                  <a:schemeClr val="bg1"/>
                </a:solidFill>
                <a:latin typeface="Arial"/>
              </a:rPr>
              <a:t>MS </a:t>
            </a:r>
            <a:r>
              <a:rPr lang="en-US" sz="2000" dirty="0">
                <a:solidFill>
                  <a:schemeClr val="bg1"/>
                </a:solidFill>
                <a:latin typeface="Arial"/>
              </a:rPr>
              <a:t/>
            </a:r>
            <a:br>
              <a:rPr lang="en-US" sz="2000" dirty="0">
                <a:solidFill>
                  <a:schemeClr val="bg1"/>
                </a:solidFill>
                <a:latin typeface="Arial"/>
              </a:rPr>
            </a:br>
            <a:r>
              <a:rPr lang="en-US" sz="2000" dirty="0" err="1" smtClean="0">
                <a:solidFill>
                  <a:schemeClr val="bg1"/>
                </a:solidFill>
                <a:latin typeface="Arial"/>
              </a:rPr>
              <a:t>proto+prod</a:t>
            </a:r>
            <a:r>
              <a:rPr lang="en-US" sz="2000" dirty="0" smtClean="0">
                <a:solidFill>
                  <a:schemeClr val="bg1"/>
                </a:solidFill>
                <a:latin typeface="Arial"/>
              </a:rPr>
              <a:t> </a:t>
            </a:r>
            <a:r>
              <a:rPr lang="en-US" sz="2000" kern="1200" dirty="0" smtClean="0">
                <a:solidFill>
                  <a:schemeClr val="bg1"/>
                </a:solidFill>
                <a:latin typeface="Arial"/>
              </a:rPr>
              <a:t>IT</a:t>
            </a:r>
            <a:endParaRPr lang="en-US" sz="2000" kern="12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05483" y="3976652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smtClean="0">
                <a:solidFill>
                  <a:srgbClr val="FF0000"/>
                </a:solidFill>
              </a:rPr>
              <a:t>OR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995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54" grpId="0"/>
      <p:bldP spid="55" grpId="0"/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360541" y="-172492"/>
            <a:ext cx="10690225" cy="1143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/>
          <a:p>
            <a:pPr>
              <a:defRPr/>
            </a:pPr>
            <a:r>
              <a:rPr lang="en-US" sz="2400" b="1" dirty="0">
                <a:solidFill>
                  <a:srgbClr val="0C377B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Procurement process of </a:t>
            </a:r>
            <a:r>
              <a:rPr lang="en-US" sz="2400" b="1" dirty="0" smtClean="0">
                <a:solidFill>
                  <a:srgbClr val="0C377B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MS-4492/EP </a:t>
            </a:r>
            <a:endParaRPr lang="en-US" sz="2400" b="1" dirty="0">
              <a:solidFill>
                <a:srgbClr val="0C377B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219200" y="1210114"/>
            <a:ext cx="9958216" cy="480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  <a:spcAft>
                <a:spcPts val="0"/>
              </a:spcAft>
            </a:pPr>
            <a:r>
              <a:rPr lang="en-GB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Confidentiality rules</a:t>
            </a:r>
          </a:p>
          <a:p>
            <a:pPr marL="285750" indent="-285750"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000" dirty="0" smtClean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900"/>
              </a:spcBef>
              <a:spcAft>
                <a:spcPts val="0"/>
              </a:spcAft>
            </a:pPr>
            <a:r>
              <a:rPr lang="en-GB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Reasons:</a:t>
            </a:r>
          </a:p>
          <a:p>
            <a:pPr marL="285750" indent="-285750"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Multiple projects</a:t>
            </a:r>
          </a:p>
          <a:p>
            <a:pPr marL="285750" indent="-285750"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Long duration</a:t>
            </a:r>
          </a:p>
          <a:p>
            <a:pPr marL="285750" indent="-285750"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Vicinity of certain vendors</a:t>
            </a:r>
          </a:p>
          <a:p>
            <a:pPr marL="285750" indent="-285750"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i="1" dirty="0" smtClean="0">
              <a:solidFill>
                <a:srgbClr val="00206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900"/>
              </a:spcBef>
              <a:spcAft>
                <a:spcPts val="0"/>
              </a:spcAft>
            </a:pPr>
            <a:r>
              <a:rPr lang="en-GB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Measures:</a:t>
            </a:r>
          </a:p>
          <a:p>
            <a:pPr marL="285750" indent="-285750"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Defined opening committee for all bid openings</a:t>
            </a:r>
          </a:p>
          <a:p>
            <a:pPr marL="285750" indent="-285750"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Signed NDA and absence of conflict of interests</a:t>
            </a:r>
          </a:p>
          <a:p>
            <a:pPr marL="285750" indent="-285750"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Quotations strictly confidential</a:t>
            </a:r>
          </a:p>
          <a:p>
            <a:pPr marL="285750" indent="-285750"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9321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60078" y="-170344"/>
            <a:ext cx="9144000" cy="1143001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/>
          <a:p>
            <a:pPr>
              <a:defRPr/>
            </a:pPr>
            <a:r>
              <a:rPr lang="en-US" sz="2400" b="1" dirty="0">
                <a:solidFill>
                  <a:srgbClr val="0C377B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Procurement </a:t>
            </a:r>
            <a:r>
              <a:rPr lang="en-US" sz="2400" b="1" dirty="0" smtClean="0">
                <a:solidFill>
                  <a:srgbClr val="0C377B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Timeline</a:t>
            </a:r>
            <a:endParaRPr lang="en-US" sz="2400" b="1" dirty="0">
              <a:solidFill>
                <a:srgbClr val="0C377B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1502066" y="3460334"/>
            <a:ext cx="8870353" cy="631737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767727" y="3611321"/>
            <a:ext cx="37549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Q2-Q3 2019	   Q4 2019       </a:t>
            </a:r>
            <a:endParaRPr lang="en-GB" sz="1600" i="1" dirty="0"/>
          </a:p>
        </p:txBody>
      </p:sp>
      <p:sp>
        <p:nvSpPr>
          <p:cNvPr id="43" name="TextBox 42"/>
          <p:cNvSpPr txBox="1"/>
          <p:nvPr/>
        </p:nvSpPr>
        <p:spPr>
          <a:xfrm>
            <a:off x="1502067" y="2557486"/>
            <a:ext cx="19650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Step 2</a:t>
            </a:r>
          </a:p>
          <a:p>
            <a:r>
              <a:rPr lang="en-GB" sz="1600" dirty="0" smtClean="0"/>
              <a:t>Technical Qualification</a:t>
            </a:r>
            <a:br>
              <a:rPr lang="en-GB" sz="1600" dirty="0" smtClean="0"/>
            </a:br>
            <a:r>
              <a:rPr lang="en-GB" sz="1600" dirty="0" smtClean="0"/>
              <a:t/>
            </a:r>
            <a:br>
              <a:rPr lang="en-GB" sz="1600" dirty="0" smtClean="0"/>
            </a:b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3957134" y="2768632"/>
            <a:ext cx="33271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Price enquiry(</a:t>
            </a:r>
            <a:r>
              <a:rPr lang="en-GB" sz="1600" dirty="0" err="1" smtClean="0"/>
              <a:t>ies</a:t>
            </a:r>
            <a:r>
              <a:rPr lang="en-GB" sz="1600" dirty="0" smtClean="0"/>
              <a:t>) for Development and Prototyping</a:t>
            </a:r>
            <a:br>
              <a:rPr lang="en-GB" sz="1600" dirty="0" smtClean="0"/>
            </a:br>
            <a:endParaRPr lang="en-GB" sz="1600" dirty="0" smtClean="0"/>
          </a:p>
        </p:txBody>
      </p:sp>
      <p:sp>
        <p:nvSpPr>
          <p:cNvPr id="47" name="TextBox 46"/>
          <p:cNvSpPr txBox="1"/>
          <p:nvPr/>
        </p:nvSpPr>
        <p:spPr>
          <a:xfrm>
            <a:off x="4497134" y="2557486"/>
            <a:ext cx="11255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Step 3</a:t>
            </a:r>
          </a:p>
        </p:txBody>
      </p:sp>
      <p:sp>
        <p:nvSpPr>
          <p:cNvPr id="15368" name="TextBox 15367"/>
          <p:cNvSpPr txBox="1"/>
          <p:nvPr/>
        </p:nvSpPr>
        <p:spPr>
          <a:xfrm rot="16200000">
            <a:off x="-560535" y="2108207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MS related schedule</a:t>
            </a:r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 rot="16200000">
            <a:off x="-396483" y="4970354"/>
            <a:ext cx="1971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User’s </a:t>
            </a:r>
            <a:r>
              <a:rPr lang="en-GB" dirty="0" err="1" smtClean="0">
                <a:solidFill>
                  <a:srgbClr val="FF0000"/>
                </a:solidFill>
              </a:rPr>
              <a:t>perpective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511352" y="4324371"/>
            <a:ext cx="2478213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Writing detailed technical specification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100271" y="4078150"/>
            <a:ext cx="26979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600" dirty="0" smtClean="0">
              <a:solidFill>
                <a:srgbClr val="FF0000"/>
              </a:solidFill>
            </a:endParaRPr>
          </a:p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PE/IT started to be launched October 2019</a:t>
            </a:r>
          </a:p>
          <a:p>
            <a:pPr algn="ctr"/>
            <a:endParaRPr lang="en-GB" sz="1600" dirty="0">
              <a:solidFill>
                <a:srgbClr val="FF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278935" y="830166"/>
            <a:ext cx="6668816" cy="1416858"/>
            <a:chOff x="5406182" y="709211"/>
            <a:chExt cx="6668816" cy="1416858"/>
          </a:xfrm>
        </p:grpSpPr>
        <p:sp>
          <p:nvSpPr>
            <p:cNvPr id="15377" name="Rectangle 15376"/>
            <p:cNvSpPr/>
            <p:nvPr/>
          </p:nvSpPr>
          <p:spPr>
            <a:xfrm>
              <a:off x="6527800" y="1227863"/>
              <a:ext cx="778933" cy="21202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362347" y="1681045"/>
              <a:ext cx="935919" cy="21202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5376" name="Picture 15375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47923"/>
            <a:stretch/>
          </p:blipFill>
          <p:spPr>
            <a:xfrm>
              <a:off x="5406182" y="709211"/>
              <a:ext cx="6668816" cy="1416858"/>
            </a:xfrm>
            <a:prstGeom prst="rect">
              <a:avLst/>
            </a:prstGeom>
          </p:spPr>
        </p:pic>
      </p:grpSp>
      <p:sp>
        <p:nvSpPr>
          <p:cNvPr id="32" name="Right Arrow 31"/>
          <p:cNvSpPr/>
          <p:nvPr/>
        </p:nvSpPr>
        <p:spPr>
          <a:xfrm>
            <a:off x="5622730" y="3456647"/>
            <a:ext cx="4749691" cy="631737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7019669" y="3915680"/>
            <a:ext cx="28739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600" dirty="0" smtClean="0">
              <a:solidFill>
                <a:srgbClr val="FF0000"/>
              </a:solidFill>
            </a:endParaRPr>
          </a:p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Detector's responsibility for PE and/or IT as well as tech qualification</a:t>
            </a:r>
          </a:p>
          <a:p>
            <a:pPr algn="ctr"/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63632" y="3640931"/>
            <a:ext cx="634635" cy="278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611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60078" y="-170344"/>
            <a:ext cx="9144000" cy="1143001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/>
          <a:p>
            <a:pPr>
              <a:defRPr/>
            </a:pPr>
            <a:r>
              <a:rPr lang="en-US" sz="2400" b="1" dirty="0" smtClean="0">
                <a:solidFill>
                  <a:srgbClr val="0C377B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Power supply procurement status</a:t>
            </a:r>
            <a:endParaRPr lang="en-US" sz="2400" b="1" dirty="0">
              <a:solidFill>
                <a:srgbClr val="0C377B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2804" y="1760443"/>
            <a:ext cx="11698663" cy="244682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 dirty="0" smtClean="0">
                <a:solidFill>
                  <a:srgbClr val="002060"/>
                </a:solidFill>
              </a:rPr>
              <a:t>			Tech. Spec	Proto PE		Bid opening 	Proto PO	            </a:t>
            </a:r>
            <a:r>
              <a:rPr lang="en-GB" sz="1400" b="1" dirty="0" err="1" smtClean="0">
                <a:solidFill>
                  <a:srgbClr val="002060"/>
                </a:solidFill>
              </a:rPr>
              <a:t>Proto+Prod</a:t>
            </a:r>
            <a:r>
              <a:rPr lang="en-GB" sz="1400" b="1" dirty="0" smtClean="0">
                <a:solidFill>
                  <a:srgbClr val="002060"/>
                </a:solidFill>
              </a:rPr>
              <a:t> IT</a:t>
            </a:r>
          </a:p>
          <a:p>
            <a:pPr>
              <a:lnSpc>
                <a:spcPct val="150000"/>
              </a:lnSpc>
            </a:pPr>
            <a:endParaRPr lang="en-GB" sz="800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</a:rPr>
              <a:t>ATLAS Inner tracker Pixel</a:t>
            </a:r>
          </a:p>
          <a:p>
            <a:pPr marL="285750" indent="-285750">
              <a:lnSpc>
                <a:spcPct val="15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</a:rPr>
              <a:t>ATLAS Inner tracker Strips</a:t>
            </a:r>
          </a:p>
          <a:p>
            <a:pPr marL="285750" indent="-285750">
              <a:lnSpc>
                <a:spcPct val="15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</a:rPr>
              <a:t>CMS Outer tracker</a:t>
            </a:r>
          </a:p>
          <a:p>
            <a:pPr marL="285750" indent="-285750">
              <a:lnSpc>
                <a:spcPct val="15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fr-CH" sz="1600" dirty="0" smtClean="0">
                <a:solidFill>
                  <a:srgbClr val="002060"/>
                </a:solidFill>
              </a:rPr>
              <a:t>CMS Common IT, incl.:</a:t>
            </a:r>
            <a:br>
              <a:rPr lang="fr-CH" sz="1600" dirty="0" smtClean="0">
                <a:solidFill>
                  <a:srgbClr val="002060"/>
                </a:solidFill>
              </a:rPr>
            </a:br>
            <a:r>
              <a:rPr lang="fr-CH" sz="1400" i="1" dirty="0" smtClean="0">
                <a:solidFill>
                  <a:srgbClr val="002060"/>
                </a:solidFill>
              </a:rPr>
              <a:t>ECAL Barrel, Barrel Timing Layer, </a:t>
            </a:r>
            <a:r>
              <a:rPr lang="fr-CH" sz="1400" i="1" dirty="0" err="1" smtClean="0">
                <a:solidFill>
                  <a:srgbClr val="002060"/>
                </a:solidFill>
              </a:rPr>
              <a:t>Endcap</a:t>
            </a:r>
            <a:r>
              <a:rPr lang="fr-CH" sz="1400" i="1" dirty="0" smtClean="0">
                <a:solidFill>
                  <a:srgbClr val="002060"/>
                </a:solidFill>
              </a:rPr>
              <a:t> Timing Layer, </a:t>
            </a:r>
            <a:r>
              <a:rPr lang="fr-CH" sz="1400" i="1" dirty="0" err="1" smtClean="0">
                <a:solidFill>
                  <a:srgbClr val="002060"/>
                </a:solidFill>
              </a:rPr>
              <a:t>Endcap</a:t>
            </a:r>
            <a:r>
              <a:rPr lang="fr-CH" sz="1400" i="1" dirty="0" smtClean="0">
                <a:solidFill>
                  <a:srgbClr val="002060"/>
                </a:solidFill>
              </a:rPr>
              <a:t> </a:t>
            </a:r>
            <a:r>
              <a:rPr lang="fr-CH" sz="1400" i="1" dirty="0" err="1" smtClean="0">
                <a:solidFill>
                  <a:srgbClr val="002060"/>
                </a:solidFill>
              </a:rPr>
              <a:t>Calorimeter</a:t>
            </a:r>
            <a:endParaRPr lang="en-GB" sz="1400" i="1" dirty="0" smtClean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96791" y="2268275"/>
            <a:ext cx="52475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1600" dirty="0" smtClean="0">
                <a:solidFill>
                  <a:srgbClr val="002060"/>
                </a:solidFill>
              </a:rPr>
              <a:t> </a:t>
            </a:r>
          </a:p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2060"/>
                </a:solidFill>
              </a:rPr>
              <a:t> </a:t>
            </a:r>
            <a:endParaRPr lang="en-GB" sz="1600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2060"/>
                </a:solidFill>
              </a:rPr>
              <a:t> </a:t>
            </a:r>
          </a:p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1600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104613" y="2268275"/>
            <a:ext cx="52475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1600" dirty="0" smtClean="0">
                <a:solidFill>
                  <a:srgbClr val="002060"/>
                </a:solidFill>
              </a:rPr>
              <a:t> </a:t>
            </a:r>
          </a:p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2060"/>
                </a:solidFill>
              </a:rPr>
              <a:t> </a:t>
            </a:r>
            <a:endParaRPr lang="en-GB" sz="1600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150000"/>
              </a:lnSpc>
              <a:buClr>
                <a:srgbClr val="00B050"/>
              </a:buClr>
            </a:pPr>
            <a:r>
              <a:rPr lang="en-GB" sz="1600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712772" y="2268275"/>
            <a:ext cx="185031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1600" dirty="0" smtClean="0">
                <a:solidFill>
                  <a:srgbClr val="002060"/>
                </a:solidFill>
              </a:rPr>
              <a:t>27.1.20</a:t>
            </a:r>
          </a:p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1600" dirty="0" smtClean="0">
                <a:solidFill>
                  <a:srgbClr val="002060"/>
                </a:solidFill>
              </a:rPr>
              <a:t>4.2.20 </a:t>
            </a:r>
          </a:p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1600" dirty="0" smtClean="0">
                <a:solidFill>
                  <a:srgbClr val="002060"/>
                </a:solidFill>
              </a:rPr>
              <a:t>26.8.20 </a:t>
            </a:r>
            <a:endParaRPr lang="en-GB" sz="16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buClr>
                <a:srgbClr val="00B050"/>
              </a:buClr>
            </a:pPr>
            <a:r>
              <a:rPr lang="en-GB" sz="1600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36" name="Rectangle 35"/>
          <p:cNvSpPr/>
          <p:nvPr/>
        </p:nvSpPr>
        <p:spPr>
          <a:xfrm>
            <a:off x="8788921" y="2637606"/>
            <a:ext cx="5247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fr-CH" sz="1600" dirty="0" smtClean="0">
                <a:solidFill>
                  <a:srgbClr val="002060"/>
                </a:solidFill>
              </a:rPr>
              <a:t> </a:t>
            </a:r>
            <a:endParaRPr lang="en-GB" sz="1600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smtClean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150000"/>
              </a:lnSpc>
              <a:buClr>
                <a:srgbClr val="FFC000"/>
              </a:buClr>
              <a:buSzPct val="120000"/>
            </a:pPr>
            <a:r>
              <a:rPr lang="fr-CH" sz="1600" dirty="0">
                <a:solidFill>
                  <a:srgbClr val="002060"/>
                </a:solidFill>
              </a:rPr>
              <a:t> </a:t>
            </a:r>
            <a:endParaRPr lang="en-GB" sz="1600" dirty="0" smtClean="0">
              <a:solidFill>
                <a:srgbClr val="00206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0545446" y="2268275"/>
            <a:ext cx="524759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fr-CH" sz="1600" dirty="0" smtClean="0">
                <a:solidFill>
                  <a:srgbClr val="002060"/>
                </a:solidFill>
              </a:rPr>
              <a:t> </a:t>
            </a:r>
            <a:r>
              <a:rPr lang="en-GB" sz="1600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0545446" y="2637606"/>
            <a:ext cx="5247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FFC000"/>
              </a:buClr>
              <a:buSzPct val="120000"/>
              <a:buFont typeface="Wingdings" panose="05000000000000000000" pitchFamily="2" charset="2"/>
              <a:buChar char="§"/>
            </a:pPr>
            <a:r>
              <a:rPr lang="fr-CH" sz="1600" dirty="0">
                <a:solidFill>
                  <a:srgbClr val="002060"/>
                </a:solidFill>
              </a:rPr>
              <a:t> </a:t>
            </a:r>
            <a:endParaRPr lang="en-GB" sz="1600" dirty="0" smtClean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35339" y="4345767"/>
            <a:ext cx="224612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i="1" dirty="0" smtClean="0">
                <a:solidFill>
                  <a:srgbClr val="1F4E79"/>
                </a:solidFill>
              </a:rPr>
              <a:t>PE: Price </a:t>
            </a:r>
            <a:r>
              <a:rPr lang="fr-CH" sz="1400" i="1" dirty="0" err="1" smtClean="0">
                <a:solidFill>
                  <a:srgbClr val="1F4E79"/>
                </a:solidFill>
              </a:rPr>
              <a:t>Enquiry</a:t>
            </a:r>
            <a:r>
              <a:rPr lang="fr-CH" sz="1400" i="1" dirty="0" smtClean="0">
                <a:solidFill>
                  <a:srgbClr val="1F4E79"/>
                </a:solidFill>
              </a:rPr>
              <a:t> (</a:t>
            </a:r>
            <a:r>
              <a:rPr lang="fr-CH" sz="1400" i="1" dirty="0" err="1" smtClean="0">
                <a:solidFill>
                  <a:srgbClr val="1F4E79"/>
                </a:solidFill>
              </a:rPr>
              <a:t>step</a:t>
            </a:r>
            <a:r>
              <a:rPr lang="fr-CH" sz="1400" i="1" dirty="0" smtClean="0">
                <a:solidFill>
                  <a:srgbClr val="1F4E79"/>
                </a:solidFill>
              </a:rPr>
              <a:t> 3)</a:t>
            </a:r>
          </a:p>
          <a:p>
            <a:r>
              <a:rPr lang="fr-CH" sz="1400" i="1" dirty="0" smtClean="0">
                <a:solidFill>
                  <a:srgbClr val="1F4E79"/>
                </a:solidFill>
              </a:rPr>
              <a:t>PO: </a:t>
            </a:r>
            <a:r>
              <a:rPr lang="fr-CH" sz="1400" i="1" dirty="0" err="1" smtClean="0">
                <a:solidFill>
                  <a:srgbClr val="1F4E79"/>
                </a:solidFill>
              </a:rPr>
              <a:t>Purchase</a:t>
            </a:r>
            <a:r>
              <a:rPr lang="fr-CH" sz="1400" i="1" dirty="0" smtClean="0">
                <a:solidFill>
                  <a:srgbClr val="1F4E79"/>
                </a:solidFill>
              </a:rPr>
              <a:t> </a:t>
            </a:r>
            <a:r>
              <a:rPr lang="fr-CH" sz="1400" i="1" dirty="0" err="1" smtClean="0">
                <a:solidFill>
                  <a:srgbClr val="1F4E79"/>
                </a:solidFill>
              </a:rPr>
              <a:t>Order</a:t>
            </a:r>
            <a:endParaRPr lang="fr-CH" sz="1400" i="1" dirty="0" smtClean="0">
              <a:solidFill>
                <a:srgbClr val="1F4E79"/>
              </a:solidFill>
            </a:endParaRPr>
          </a:p>
          <a:p>
            <a:r>
              <a:rPr lang="fr-CH" sz="1400" i="1" dirty="0" smtClean="0">
                <a:solidFill>
                  <a:srgbClr val="1F4E79"/>
                </a:solidFill>
              </a:rPr>
              <a:t>IT: Invitation to Tender</a:t>
            </a:r>
            <a:endParaRPr lang="en-GB" sz="1400" i="1" dirty="0">
              <a:solidFill>
                <a:srgbClr val="1F4E79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8711252" y="2495771"/>
            <a:ext cx="6024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002306" y="3605601"/>
            <a:ext cx="43113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82804" y="4906708"/>
            <a:ext cx="87202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1600" b="1" dirty="0"/>
              <a:t>Well defined </a:t>
            </a:r>
            <a:r>
              <a:rPr lang="en-GB" altLang="en-US" sz="1600" b="1" dirty="0" smtClean="0"/>
              <a:t>needs/requirements </a:t>
            </a:r>
            <a:r>
              <a:rPr lang="en-GB" altLang="en-US" sz="1600" b="1" dirty="0"/>
              <a:t>may proceed directly with the IT (and bypass Step 3).</a:t>
            </a:r>
          </a:p>
        </p:txBody>
      </p:sp>
    </p:spTree>
    <p:extLst>
      <p:ext uri="{BB962C8B-B14F-4D97-AF65-F5344CB8AC3E}">
        <p14:creationId xmlns:p14="http://schemas.microsoft.com/office/powerpoint/2010/main" val="23759701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60078" y="-170344"/>
            <a:ext cx="9144000" cy="1143001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/>
          <a:p>
            <a:pPr>
              <a:defRPr/>
            </a:pPr>
            <a:r>
              <a:rPr lang="en-US" sz="2400" b="1" dirty="0" smtClean="0">
                <a:solidFill>
                  <a:srgbClr val="0C377B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</a:t>
            </a:r>
            <a:r>
              <a:rPr lang="en-US" sz="2400" b="1" dirty="0" smtClean="0">
                <a:solidFill>
                  <a:srgbClr val="0C37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rocurement rules within the MS-4492/EP</a:t>
            </a:r>
            <a:endParaRPr lang="en-US" sz="2400" b="1" dirty="0">
              <a:solidFill>
                <a:srgbClr val="0C377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8823" y="1210114"/>
            <a:ext cx="10548594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Orders to be placed according the ranking of </a:t>
            </a:r>
            <a:r>
              <a:rPr lang="en-GB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lowest compliant bids</a:t>
            </a:r>
          </a:p>
          <a:p>
            <a:pPr marL="285750" indent="-285750"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a project cannot afford paying prototypes for all vendors:</a:t>
            </a:r>
          </a:p>
          <a:p>
            <a:pPr marL="800100" lvl="1" indent="-342900">
              <a:spcBef>
                <a:spcPts val="9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GB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vendors concerned cannot be excluded </a:t>
            </a:r>
            <a:r>
              <a:rPr lang="en-GB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should be qualified for the production IT </a:t>
            </a:r>
          </a:p>
          <a:p>
            <a:pPr marL="800100" lvl="1" indent="-342900">
              <a:spcBef>
                <a:spcPts val="9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prod. IT will then </a:t>
            </a:r>
            <a:r>
              <a:rPr lang="en-GB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ask for a prototyping price again </a:t>
            </a:r>
          </a:p>
          <a:p>
            <a:pPr marL="800100" lvl="1" indent="-342900">
              <a:spcBef>
                <a:spcPts val="9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GB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whole prototyping + production cost </a:t>
            </a:r>
            <a:r>
              <a:rPr lang="en-GB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will be taken into account </a:t>
            </a:r>
            <a:r>
              <a:rPr lang="en-GB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the adjudication</a:t>
            </a:r>
          </a:p>
          <a:p>
            <a:pPr marL="285750" indent="-285750"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no proto was ordered to the lowest compliant IT bidder, a </a:t>
            </a:r>
            <a:r>
              <a:rPr lang="en-GB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second 'prototyping' delay </a:t>
            </a:r>
            <a:r>
              <a:rPr lang="en-GB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will be added to the project planning </a:t>
            </a:r>
          </a:p>
          <a:p>
            <a:pPr marL="285750" indent="-285750"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Acceptance tests must be defined and performed by the detectors</a:t>
            </a:r>
          </a:p>
          <a:p>
            <a:pPr marL="285750" indent="-285750"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One does not have to pay for prototypes that fail the acceptance tests</a:t>
            </a:r>
          </a:p>
          <a:p>
            <a:pPr marL="285750" indent="-285750"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Vendors whose prototype does not pass the acceptance test should be given an opportunity to remedy the issue within a reasonable timeframe before termination</a:t>
            </a:r>
            <a:endParaRPr lang="en-GB" sz="2000" dirty="0">
              <a:solidFill>
                <a:srgbClr val="00206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833102" y="5813135"/>
            <a:ext cx="224612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i="1" dirty="0" smtClean="0">
                <a:solidFill>
                  <a:srgbClr val="1F4E79"/>
                </a:solidFill>
              </a:rPr>
              <a:t>PE: Price </a:t>
            </a:r>
            <a:r>
              <a:rPr lang="fr-CH" sz="1400" i="1" dirty="0" err="1" smtClean="0">
                <a:solidFill>
                  <a:srgbClr val="1F4E79"/>
                </a:solidFill>
              </a:rPr>
              <a:t>Enquiry</a:t>
            </a:r>
            <a:r>
              <a:rPr lang="fr-CH" sz="1400" i="1" dirty="0" smtClean="0">
                <a:solidFill>
                  <a:srgbClr val="1F4E79"/>
                </a:solidFill>
              </a:rPr>
              <a:t> (</a:t>
            </a:r>
            <a:r>
              <a:rPr lang="fr-CH" sz="1400" i="1" dirty="0" err="1" smtClean="0">
                <a:solidFill>
                  <a:srgbClr val="1F4E79"/>
                </a:solidFill>
              </a:rPr>
              <a:t>step</a:t>
            </a:r>
            <a:r>
              <a:rPr lang="fr-CH" sz="1400" i="1" dirty="0" smtClean="0">
                <a:solidFill>
                  <a:srgbClr val="1F4E79"/>
                </a:solidFill>
              </a:rPr>
              <a:t> 3)</a:t>
            </a:r>
            <a:endParaRPr lang="fr-CH" sz="1400" i="1" dirty="0" smtClean="0">
              <a:solidFill>
                <a:srgbClr val="1F4E79"/>
              </a:solidFill>
            </a:endParaRPr>
          </a:p>
          <a:p>
            <a:r>
              <a:rPr lang="fr-CH" sz="1400" i="1" dirty="0" smtClean="0">
                <a:solidFill>
                  <a:srgbClr val="1F4E79"/>
                </a:solidFill>
              </a:rPr>
              <a:t>PO: </a:t>
            </a:r>
            <a:r>
              <a:rPr lang="fr-CH" sz="1400" i="1" dirty="0" err="1" smtClean="0">
                <a:solidFill>
                  <a:srgbClr val="1F4E79"/>
                </a:solidFill>
              </a:rPr>
              <a:t>Purchase</a:t>
            </a:r>
            <a:r>
              <a:rPr lang="fr-CH" sz="1400" i="1" dirty="0" smtClean="0">
                <a:solidFill>
                  <a:srgbClr val="1F4E79"/>
                </a:solidFill>
              </a:rPr>
              <a:t> </a:t>
            </a:r>
            <a:r>
              <a:rPr lang="fr-CH" sz="1400" i="1" dirty="0" err="1" smtClean="0">
                <a:solidFill>
                  <a:srgbClr val="1F4E79"/>
                </a:solidFill>
              </a:rPr>
              <a:t>Order</a:t>
            </a:r>
            <a:endParaRPr lang="fr-CH" sz="1400" i="1" dirty="0" smtClean="0">
              <a:solidFill>
                <a:srgbClr val="1F4E79"/>
              </a:solidFill>
            </a:endParaRPr>
          </a:p>
          <a:p>
            <a:r>
              <a:rPr lang="fr-CH" sz="1400" i="1" dirty="0" smtClean="0">
                <a:solidFill>
                  <a:srgbClr val="1F4E79"/>
                </a:solidFill>
              </a:rPr>
              <a:t>IT: Invitation to Tender</a:t>
            </a:r>
            <a:endParaRPr lang="en-GB" sz="1400" i="1" dirty="0">
              <a:solidFill>
                <a:srgbClr val="1F4E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8028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35350" y="1170389"/>
            <a:ext cx="797354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PS Procurement framework (after the MS)</a:t>
            </a:r>
          </a:p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sz="14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Target: Common procurement and long-term maintenance frame contracts</a:t>
            </a:r>
            <a:br>
              <a:rPr lang="en-GB" sz="14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GB" sz="1400" b="1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Common blanket framework contracts </a:t>
            </a:r>
          </a:p>
          <a:p>
            <a:pPr marL="2857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Ok for large quantities </a:t>
            </a:r>
          </a:p>
          <a:p>
            <a:pPr marL="2857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Bulk orders for big quantities placed as needed by the detector groups </a:t>
            </a:r>
          </a:p>
          <a:p>
            <a:pPr marL="742950" lvl="2" indent="-28575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Requests to be submitted via dedicated online DB (Alternatively registration to the DB by the users themselves)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Other release orders placed in common at the end of every quarter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Requests to be submitted via dedicated online DB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TID (money transfer) to a common account prior to common PO (DAI)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Equipment tracked in the DB from the PO release on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endParaRPr lang="en-GB" sz="1000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7" name="Titolo 2"/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Targeted procurement framework</a:t>
            </a:r>
          </a:p>
          <a:p>
            <a:pPr algn="l" fontAlgn="auto">
              <a:spcAft>
                <a:spcPts val="0"/>
              </a:spcAft>
            </a:pPr>
            <a:r>
              <a:rPr lang="en-GB" sz="1400" i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Similar to what is in place today (for Wiener and Caen PS)</a:t>
            </a:r>
          </a:p>
          <a:p>
            <a:pPr algn="l" fontAlgn="auto">
              <a:spcAft>
                <a:spcPts val="0"/>
              </a:spcAft>
            </a:pPr>
            <a:endParaRPr lang="en-GB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403071" y="1166262"/>
            <a:ext cx="1347136" cy="586757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/>
              <a:t>User issues </a:t>
            </a:r>
            <a:r>
              <a:rPr lang="fr-CH" sz="1400" dirty="0" err="1"/>
              <a:t>r</a:t>
            </a:r>
            <a:r>
              <a:rPr lang="fr-CH" sz="1400" dirty="0" err="1" smtClean="0"/>
              <a:t>equest</a:t>
            </a:r>
            <a:r>
              <a:rPr lang="fr-CH" sz="1400" dirty="0" smtClean="0"/>
              <a:t> via DB</a:t>
            </a:r>
            <a:endParaRPr lang="en-GB" sz="1400" dirty="0"/>
          </a:p>
        </p:txBody>
      </p:sp>
      <p:cxnSp>
        <p:nvCxnSpPr>
          <p:cNvPr id="4" name="Straight Arrow Connector 3"/>
          <p:cNvCxnSpPr>
            <a:stCxn id="2" idx="2"/>
          </p:cNvCxnSpPr>
          <p:nvPr/>
        </p:nvCxnSpPr>
        <p:spPr>
          <a:xfrm>
            <a:off x="11076639" y="1753019"/>
            <a:ext cx="0" cy="32671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0403071" y="2079736"/>
            <a:ext cx="1347136" cy="58675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/>
              <a:t>TID (money </a:t>
            </a:r>
            <a:r>
              <a:rPr lang="fr-CH" sz="1400" dirty="0" err="1" smtClean="0"/>
              <a:t>transfer</a:t>
            </a:r>
            <a:r>
              <a:rPr lang="fr-CH" sz="1400" dirty="0" smtClean="0"/>
              <a:t>) by ESE</a:t>
            </a:r>
            <a:endParaRPr lang="en-GB" sz="1400" dirty="0"/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>
            <a:off x="11076639" y="2666493"/>
            <a:ext cx="0" cy="326717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0403071" y="2993210"/>
            <a:ext cx="1347136" cy="121116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/>
              <a:t>ESE issues Common PO (once TID </a:t>
            </a:r>
            <a:r>
              <a:rPr lang="fr-CH" sz="1400" dirty="0" err="1" smtClean="0"/>
              <a:t>is</a:t>
            </a:r>
            <a:r>
              <a:rPr lang="fr-CH" sz="1400" dirty="0" smtClean="0"/>
              <a:t> </a:t>
            </a:r>
            <a:r>
              <a:rPr lang="fr-CH" sz="1400" dirty="0" err="1" smtClean="0"/>
              <a:t>signed</a:t>
            </a:r>
            <a:r>
              <a:rPr lang="fr-CH" sz="1400" dirty="0" smtClean="0"/>
              <a:t>, </a:t>
            </a:r>
            <a:r>
              <a:rPr lang="fr-CH" sz="1400" dirty="0" err="1" smtClean="0"/>
              <a:t>quarterly</a:t>
            </a:r>
            <a:r>
              <a:rPr lang="fr-CH" sz="1400" dirty="0" smtClean="0"/>
              <a:t>)</a:t>
            </a:r>
            <a:endParaRPr lang="en-GB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1072902" y="4658932"/>
            <a:ext cx="3737" cy="288520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2"/>
          </p:cNvCxnSpPr>
          <p:nvPr/>
        </p:nvCxnSpPr>
        <p:spPr>
          <a:xfrm flipH="1">
            <a:off x="11072902" y="4204371"/>
            <a:ext cx="3737" cy="454561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10403071" y="4947452"/>
            <a:ext cx="1347136" cy="1059311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/>
              <a:t>User </a:t>
            </a:r>
            <a:r>
              <a:rPr lang="fr-CH" sz="1400" dirty="0" err="1" smtClean="0"/>
              <a:t>can</a:t>
            </a:r>
            <a:r>
              <a:rPr lang="fr-CH" sz="1400" dirty="0" smtClean="0"/>
              <a:t> pickup </a:t>
            </a:r>
            <a:r>
              <a:rPr lang="fr-CH" sz="1400" dirty="0" err="1" smtClean="0"/>
              <a:t>its</a:t>
            </a:r>
            <a:r>
              <a:rPr lang="fr-CH" sz="1400" dirty="0" smtClean="0"/>
              <a:t> </a:t>
            </a:r>
            <a:r>
              <a:rPr lang="fr-CH" sz="1400" dirty="0" err="1" smtClean="0"/>
              <a:t>units</a:t>
            </a:r>
            <a:r>
              <a:rPr lang="fr-CH" sz="1400" dirty="0" smtClean="0"/>
              <a:t> </a:t>
            </a:r>
            <a:r>
              <a:rPr lang="fr-CH" sz="1400" dirty="0" err="1" smtClean="0"/>
              <a:t>from</a:t>
            </a:r>
            <a:r>
              <a:rPr lang="fr-CH" sz="1400" dirty="0" smtClean="0"/>
              <a:t> the Epool </a:t>
            </a:r>
            <a:r>
              <a:rPr lang="fr-CH" sz="1400" dirty="0" err="1" smtClean="0"/>
              <a:t>reception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6431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4E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0" y="2743201"/>
            <a:ext cx="9144000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200" spc="3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Thanks for your attention</a:t>
            </a:r>
            <a:endParaRPr lang="en-US" sz="3200" spc="3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06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troduction to specifications for the CMS Outer Tracker power supplies"/>
          <p:cNvSpPr txBox="1">
            <a:spLocks noGrp="1"/>
          </p:cNvSpPr>
          <p:nvPr/>
        </p:nvSpPr>
        <p:spPr>
          <a:xfrm>
            <a:off x="371102" y="163700"/>
            <a:ext cx="10464800" cy="869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400" dirty="0">
                <a:solidFill>
                  <a:srgbClr val="002060"/>
                </a:solidFill>
              </a:rPr>
              <a:t>Technical description key </a:t>
            </a:r>
            <a:r>
              <a:rPr lang="en-GB" sz="2400" dirty="0" smtClean="0">
                <a:solidFill>
                  <a:srgbClr val="002060"/>
                </a:solidFill>
              </a:rPr>
              <a:t>elements (1/2)</a:t>
            </a:r>
            <a:endParaRPr lang="en-GB" sz="24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3522" y="3520451"/>
            <a:ext cx="6064237" cy="284181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13296 modules (types: “PS” and “2S”) - individually powered…"/>
          <p:cNvSpPr txBox="1">
            <a:spLocks/>
          </p:cNvSpPr>
          <p:nvPr/>
        </p:nvSpPr>
        <p:spPr>
          <a:xfrm>
            <a:off x="371102" y="855707"/>
            <a:ext cx="6383202" cy="49333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800" b="1" dirty="0" smtClean="0">
                <a:solidFill>
                  <a:srgbClr val="002060"/>
                </a:solidFill>
              </a:rPr>
              <a:t>Power supply technical description (for MS 1</a:t>
            </a:r>
            <a:r>
              <a:rPr lang="en-GB" sz="1800" b="1" baseline="30000" dirty="0" smtClean="0">
                <a:solidFill>
                  <a:srgbClr val="002060"/>
                </a:solidFill>
              </a:rPr>
              <a:t>st</a:t>
            </a:r>
            <a:r>
              <a:rPr lang="en-GB" sz="1800" b="1" dirty="0" smtClean="0">
                <a:solidFill>
                  <a:srgbClr val="002060"/>
                </a:solidFill>
              </a:rPr>
              <a:t> step only)</a:t>
            </a:r>
          </a:p>
          <a:p>
            <a:pPr marL="426428" defTabSz="246451">
              <a:spcBef>
                <a:spcPts val="281"/>
              </a:spcBef>
              <a:defRPr sz="2160"/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426428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Electrical input</a:t>
            </a:r>
          </a:p>
          <a:p>
            <a:pPr marL="82647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400/230V nominal, 50Hz three or single-phase supply</a:t>
            </a:r>
          </a:p>
          <a:p>
            <a:pPr marL="82647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DC input telecom industry 48V to 400V typically</a:t>
            </a:r>
          </a:p>
          <a:p>
            <a:pPr marL="426428" defTabSz="246451">
              <a:spcBef>
                <a:spcPts val="281"/>
              </a:spcBef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426428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Optional intermediate DC stage</a:t>
            </a:r>
          </a:p>
          <a:p>
            <a:pPr marL="82647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In specific cases, distributed power supply systems (AC-DC separated from DC-DC stage) might be required</a:t>
            </a:r>
          </a:p>
          <a:p>
            <a:pPr marL="426428" defTabSz="246451">
              <a:spcBef>
                <a:spcPts val="281"/>
              </a:spcBef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426428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DC output</a:t>
            </a:r>
          </a:p>
          <a:p>
            <a:pPr marL="82647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Grouped in 3 main types, ELV, LV and HV</a:t>
            </a:r>
          </a:p>
          <a:p>
            <a:pPr marL="82647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Detailed requirements specific to each detector</a:t>
            </a:r>
          </a:p>
          <a:p>
            <a:pPr marL="426428" defTabSz="246451">
              <a:spcBef>
                <a:spcPts val="281"/>
              </a:spcBef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426428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Efficiency</a:t>
            </a:r>
            <a:endParaRPr lang="en-GB" sz="1800" dirty="0">
              <a:solidFill>
                <a:srgbClr val="002060"/>
              </a:solidFill>
            </a:endParaRPr>
          </a:p>
          <a:p>
            <a:pPr marL="82647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Overall efficiency better than 85% above 40% of nominal load</a:t>
            </a:r>
            <a:endParaRPr lang="en-GB" sz="1400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5312" y="519053"/>
            <a:ext cx="4831171" cy="20705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03939" y="2550017"/>
            <a:ext cx="2133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Implementation example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754304" y="6362263"/>
            <a:ext cx="47339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PS types examples, used in the MS technical description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1328724" y="1226342"/>
            <a:ext cx="805543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36000" bIns="0" rtlCol="0">
            <a:spAutoFit/>
          </a:bodyPr>
          <a:lstStyle/>
          <a:p>
            <a:r>
              <a:rPr lang="fr-CH" sz="900" dirty="0"/>
              <a:t>n</a:t>
            </a:r>
            <a:r>
              <a:rPr lang="fr-CH" sz="900" dirty="0" smtClean="0"/>
              <a:t> </a:t>
            </a:r>
            <a:r>
              <a:rPr lang="fr-CH" sz="900" dirty="0" err="1" smtClean="0"/>
              <a:t>channels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27455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troduction to specifications for the CMS Outer Tracker power supplies"/>
          <p:cNvSpPr txBox="1">
            <a:spLocks noGrp="1"/>
          </p:cNvSpPr>
          <p:nvPr/>
        </p:nvSpPr>
        <p:spPr>
          <a:xfrm>
            <a:off x="380068" y="163700"/>
            <a:ext cx="10464800" cy="869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400" dirty="0">
                <a:solidFill>
                  <a:srgbClr val="002060"/>
                </a:solidFill>
              </a:rPr>
              <a:t>Technical description key </a:t>
            </a:r>
            <a:r>
              <a:rPr lang="en-GB" sz="2400" dirty="0" smtClean="0">
                <a:solidFill>
                  <a:srgbClr val="002060"/>
                </a:solidFill>
              </a:rPr>
              <a:t>elements (2/2)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5" name="13296 modules (types: “PS” and “2S”) - individually powered…"/>
          <p:cNvSpPr txBox="1">
            <a:spLocks/>
          </p:cNvSpPr>
          <p:nvPr/>
        </p:nvSpPr>
        <p:spPr>
          <a:xfrm>
            <a:off x="380068" y="846739"/>
            <a:ext cx="8774974" cy="554509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800" b="1" dirty="0" smtClean="0">
                <a:solidFill>
                  <a:srgbClr val="002060"/>
                </a:solidFill>
              </a:rPr>
              <a:t>Power supply technical requirements</a:t>
            </a:r>
          </a:p>
          <a:p>
            <a:pPr marL="426428" defTabSz="246451">
              <a:spcBef>
                <a:spcPts val="281"/>
              </a:spcBef>
              <a:defRPr sz="2160"/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426428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Monitoring and control</a:t>
            </a:r>
          </a:p>
          <a:p>
            <a:pPr marL="82647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OPC-UA compliant monitoring and control SW. 	See Ben Farnham’s presentation after the coffee break</a:t>
            </a:r>
          </a:p>
          <a:p>
            <a:pPr marL="426428" defTabSz="246451">
              <a:spcBef>
                <a:spcPts val="281"/>
              </a:spcBef>
              <a:defRPr sz="2160"/>
            </a:pPr>
            <a:endParaRPr lang="en-GB" sz="1200" dirty="0" smtClean="0">
              <a:solidFill>
                <a:srgbClr val="002060"/>
              </a:solidFill>
            </a:endParaRPr>
          </a:p>
          <a:p>
            <a:pPr marL="426428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Environment</a:t>
            </a:r>
          </a:p>
          <a:p>
            <a:pPr marL="82647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Standard </a:t>
            </a:r>
          </a:p>
          <a:p>
            <a:pPr marL="1226528" lvl="2" defTabSz="246451">
              <a:spcBef>
                <a:spcPts val="281"/>
              </a:spcBef>
              <a:defRPr sz="2160"/>
            </a:pPr>
            <a:r>
              <a:rPr lang="en-GB" sz="1200" dirty="0" smtClean="0">
                <a:solidFill>
                  <a:srgbClr val="002060"/>
                </a:solidFill>
              </a:rPr>
              <a:t>No significant radiation or magnetic fields present – a “normal” industrial environment</a:t>
            </a:r>
          </a:p>
          <a:p>
            <a:pPr marL="82647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Hostile (maximum numbers, specific to each sub-detector)</a:t>
            </a:r>
          </a:p>
          <a:p>
            <a:pPr marL="1226528" lvl="2" defTabSz="246451">
              <a:spcBef>
                <a:spcPts val="281"/>
              </a:spcBef>
              <a:defRPr sz="2160"/>
            </a:pPr>
            <a:r>
              <a:rPr lang="en-GB" sz="1200" dirty="0" smtClean="0">
                <a:solidFill>
                  <a:srgbClr val="002060"/>
                </a:solidFill>
              </a:rPr>
              <a:t>Radiation and/or magnetic fields present</a:t>
            </a:r>
          </a:p>
          <a:p>
            <a:pPr marL="1226528" lvl="2" defTabSz="246451">
              <a:spcBef>
                <a:spcPts val="281"/>
              </a:spcBef>
              <a:defRPr sz="2160"/>
            </a:pPr>
            <a:r>
              <a:rPr lang="en-GB" sz="1200" dirty="0" smtClean="0">
                <a:solidFill>
                  <a:srgbClr val="002060"/>
                </a:solidFill>
              </a:rPr>
              <a:t>	Stray magnetic fields up to 5500 Gauss (550 </a:t>
            </a:r>
            <a:r>
              <a:rPr lang="en-GB" sz="1200" dirty="0" err="1" smtClean="0">
                <a:solidFill>
                  <a:srgbClr val="002060"/>
                </a:solidFill>
              </a:rPr>
              <a:t>mT</a:t>
            </a:r>
            <a:r>
              <a:rPr lang="en-GB" sz="1200" dirty="0" smtClean="0">
                <a:solidFill>
                  <a:srgbClr val="002060"/>
                </a:solidFill>
              </a:rPr>
              <a:t>) </a:t>
            </a:r>
          </a:p>
          <a:p>
            <a:pPr marL="1226528" lvl="2" defTabSz="246451">
              <a:spcBef>
                <a:spcPts val="281"/>
              </a:spcBef>
              <a:defRPr sz="2160"/>
            </a:pPr>
            <a:r>
              <a:rPr lang="en-GB" sz="1200" dirty="0" smtClean="0">
                <a:solidFill>
                  <a:srgbClr val="002060"/>
                </a:solidFill>
              </a:rPr>
              <a:t>	Total ionising radiation up to 1 </a:t>
            </a:r>
            <a:r>
              <a:rPr lang="en-GB" sz="1200" dirty="0" err="1" smtClean="0">
                <a:solidFill>
                  <a:srgbClr val="002060"/>
                </a:solidFill>
              </a:rPr>
              <a:t>kGray</a:t>
            </a:r>
            <a:r>
              <a:rPr lang="en-GB" sz="1200" dirty="0" smtClean="0">
                <a:solidFill>
                  <a:srgbClr val="002060"/>
                </a:solidFill>
              </a:rPr>
              <a:t> </a:t>
            </a:r>
          </a:p>
          <a:p>
            <a:pPr marL="1226528" lvl="2" defTabSz="246451">
              <a:spcBef>
                <a:spcPts val="281"/>
              </a:spcBef>
              <a:defRPr sz="2160"/>
            </a:pPr>
            <a:r>
              <a:rPr lang="en-GB" sz="1200" dirty="0" smtClean="0">
                <a:solidFill>
                  <a:srgbClr val="002060"/>
                </a:solidFill>
              </a:rPr>
              <a:t>	Neutrons </a:t>
            </a:r>
            <a:r>
              <a:rPr lang="en-GB" sz="1200" dirty="0" err="1" smtClean="0">
                <a:solidFill>
                  <a:srgbClr val="002060"/>
                </a:solidFill>
              </a:rPr>
              <a:t>fluence</a:t>
            </a:r>
            <a:r>
              <a:rPr lang="en-GB" sz="1200" dirty="0" smtClean="0">
                <a:solidFill>
                  <a:srgbClr val="002060"/>
                </a:solidFill>
              </a:rPr>
              <a:t> up to 6x10</a:t>
            </a:r>
            <a:r>
              <a:rPr lang="en-GB" sz="1200" baseline="30000" dirty="0" smtClean="0">
                <a:solidFill>
                  <a:srgbClr val="002060"/>
                </a:solidFill>
              </a:rPr>
              <a:t>12</a:t>
            </a:r>
            <a:r>
              <a:rPr lang="en-GB" sz="1200" dirty="0" smtClean="0">
                <a:solidFill>
                  <a:srgbClr val="002060"/>
                </a:solidFill>
              </a:rPr>
              <a:t> 1 MeV eq. neutrons/cm2</a:t>
            </a:r>
          </a:p>
          <a:p>
            <a:pPr marL="1226528" lvl="2" defTabSz="246451">
              <a:spcBef>
                <a:spcPts val="281"/>
              </a:spcBef>
              <a:defRPr sz="2160"/>
            </a:pPr>
            <a:endParaRPr lang="en-GB" sz="1200" dirty="0" smtClean="0">
              <a:solidFill>
                <a:srgbClr val="002060"/>
              </a:solidFill>
            </a:endParaRPr>
          </a:p>
          <a:p>
            <a:pPr marL="826478" lvl="1" defTabSz="246451">
              <a:spcBef>
                <a:spcPts val="281"/>
              </a:spcBef>
              <a:defRPr sz="2160"/>
            </a:pPr>
            <a:r>
              <a:rPr lang="en-GB" sz="1450" dirty="0" smtClean="0">
                <a:solidFill>
                  <a:srgbClr val="002060"/>
                </a:solidFill>
              </a:rPr>
              <a:t>Underground area</a:t>
            </a:r>
          </a:p>
          <a:p>
            <a:pPr marL="1226528" lvl="2" defTabSz="246451">
              <a:spcBef>
                <a:spcPts val="281"/>
              </a:spcBef>
              <a:defRPr sz="2160"/>
            </a:pPr>
            <a:r>
              <a:rPr lang="en-GB" sz="1200" dirty="0" smtClean="0">
                <a:solidFill>
                  <a:srgbClr val="002060"/>
                </a:solidFill>
              </a:rPr>
              <a:t>CERN safety instructions - Halogen free cable isolation and PCB substrate</a:t>
            </a:r>
          </a:p>
          <a:p>
            <a:pPr marL="826478" lvl="1" defTabSz="246451">
              <a:spcBef>
                <a:spcPts val="281"/>
              </a:spcBef>
              <a:defRPr sz="2160"/>
            </a:pPr>
            <a:endParaRPr lang="en-GB" sz="1200" dirty="0" smtClean="0">
              <a:solidFill>
                <a:srgbClr val="002060"/>
              </a:solidFill>
            </a:endParaRPr>
          </a:p>
          <a:p>
            <a:pPr marL="426428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Cooling</a:t>
            </a:r>
          </a:p>
          <a:p>
            <a:pPr marL="82647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In most cases, equipment installed in ventilated racks (vertical bottom up recirculating airflow)</a:t>
            </a:r>
          </a:p>
          <a:p>
            <a:pPr marL="82647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Where stray magnetic field is present fans with electric motors may not function. Other means </a:t>
            </a:r>
            <a:br>
              <a:rPr lang="en-GB" sz="1400" dirty="0" smtClean="0">
                <a:solidFill>
                  <a:srgbClr val="002060"/>
                </a:solidFill>
              </a:rPr>
            </a:br>
            <a:r>
              <a:rPr lang="en-GB" sz="1400" dirty="0" smtClean="0">
                <a:solidFill>
                  <a:srgbClr val="002060"/>
                </a:solidFill>
              </a:rPr>
              <a:t>of heat removal may be foreseen for PS equipment cooling</a:t>
            </a:r>
          </a:p>
        </p:txBody>
      </p:sp>
    </p:spTree>
    <p:extLst>
      <p:ext uri="{BB962C8B-B14F-4D97-AF65-F5344CB8AC3E}">
        <p14:creationId xmlns:p14="http://schemas.microsoft.com/office/powerpoint/2010/main" val="23738390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2"/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Procurement process and status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28813" y="1170389"/>
            <a:ext cx="10534461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Status of MS + IT process for the ATCA shelves + rectifier system		</a:t>
            </a: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600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First 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draft of MS documents 	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April 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2020</a:t>
            </a: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Finalisation of 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MS 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documents 	End 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April</a:t>
            </a:r>
            <a:endParaRPr lang="en-GB" sz="1600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Technical 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auditing 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	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Mid May</a:t>
            </a:r>
            <a:endParaRPr lang="en-GB" sz="1600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Dispatch of MS documents	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Mid May </a:t>
            </a: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First draft of IT documents 		Beginning July	</a:t>
            </a:r>
            <a:endParaRPr lang="en-GB" sz="1600" b="1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Finalisation 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of 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IT 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documents 	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End July		</a:t>
            </a: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Specification 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Committee date	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Mid August</a:t>
            </a:r>
            <a:endParaRPr lang="en-GB" sz="1600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Dispatch of IT documents	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Mid August</a:t>
            </a:r>
            <a:endParaRPr lang="en-GB" sz="1600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Submission 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deadline for bidders	Mid 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September</a:t>
            </a:r>
            <a:endParaRPr lang="en-GB" sz="1600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Date of FC meeting	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Dec 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2020</a:t>
            </a: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Blanket contract </a:t>
            </a:r>
            <a:r>
              <a:rPr lang="en-GB" sz="16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start </a:t>
            </a:r>
            <a:r>
              <a:rPr lang="en-GB" sz="16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date		Jan </a:t>
            </a:r>
            <a:r>
              <a:rPr lang="en-GB" sz="16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2021</a:t>
            </a:r>
            <a:endParaRPr lang="en-GB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spcBef>
                <a:spcPts val="1200"/>
              </a:spcBef>
              <a:spcAft>
                <a:spcPts val="0"/>
              </a:spcAft>
            </a:pPr>
            <a:endParaRPr lang="en-GB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7534" y="1802769"/>
            <a:ext cx="716863" cy="20031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fr-CH" sz="2000" dirty="0">
                <a:solidFill>
                  <a:srgbClr val="00B050"/>
                </a:solidFill>
              </a:rPr>
              <a:t> </a:t>
            </a:r>
            <a:endParaRPr lang="fr-CH" sz="2000" dirty="0" smtClean="0">
              <a:solidFill>
                <a:srgbClr val="00B050"/>
              </a:solidFill>
            </a:endParaRP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fr-CH" sz="2000" dirty="0" smtClean="0">
                <a:solidFill>
                  <a:srgbClr val="00B050"/>
                </a:solidFill>
              </a:rPr>
              <a:t> 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fr-CH" sz="2000" dirty="0" smtClean="0">
                <a:solidFill>
                  <a:srgbClr val="00B050"/>
                </a:solidFill>
              </a:rPr>
              <a:t> 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fr-CH" sz="2000" dirty="0">
                <a:solidFill>
                  <a:srgbClr val="00B050"/>
                </a:solidFill>
              </a:rPr>
              <a:t> </a:t>
            </a:r>
            <a:endParaRPr lang="fr-CH" sz="2000" dirty="0" smtClean="0">
              <a:solidFill>
                <a:srgbClr val="00B050"/>
              </a:solidFill>
            </a:endParaRPr>
          </a:p>
          <a:p>
            <a:pPr marL="457200" indent="-457200">
              <a:spcBef>
                <a:spcPts val="100"/>
              </a:spcBef>
              <a:buFont typeface="Courier New" panose="02070309020205020404" pitchFamily="49" charset="0"/>
              <a:buChar char="o"/>
            </a:pPr>
            <a:r>
              <a:rPr lang="fr-CH" sz="2000" dirty="0" smtClean="0">
                <a:solidFill>
                  <a:srgbClr val="FFC000"/>
                </a:solidFill>
              </a:rPr>
              <a:t> 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ü"/>
            </a:pPr>
            <a:endParaRPr lang="fr-CH" sz="2000" dirty="0" smtClean="0">
              <a:solidFill>
                <a:srgbClr val="00B05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904598" y="3111107"/>
            <a:ext cx="59254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June-July review of the tech specifications via the </a:t>
            </a:r>
            <a:r>
              <a:rPr lang="en-GB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ECB </a:t>
            </a:r>
            <a:br>
              <a:rPr lang="en-GB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for </a:t>
            </a:r>
            <a:r>
              <a:rPr lang="en-GB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both, the ATCA shelf and the rectifier system</a:t>
            </a:r>
          </a:p>
          <a:p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657975" y="3905250"/>
            <a:ext cx="0" cy="1362075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6773024" y="4295183"/>
            <a:ext cx="2406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Same steps for the -48V rectifier (PE only)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8321204" y="5240544"/>
            <a:ext cx="3274014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b="1" i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Comments on the specifications to be collected by the electronics coordinators in July.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0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troduction to specifications for the CMS Outer Tracker power supplies"/>
          <p:cNvSpPr txBox="1">
            <a:spLocks noGrp="1"/>
          </p:cNvSpPr>
          <p:nvPr/>
        </p:nvSpPr>
        <p:spPr>
          <a:xfrm>
            <a:off x="1204366" y="1315981"/>
            <a:ext cx="9483558" cy="4740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800" dirty="0" smtClean="0">
                <a:solidFill>
                  <a:srgbClr val="002060"/>
                </a:solidFill>
              </a:rPr>
              <a:t>Outline</a:t>
            </a:r>
            <a:endParaRPr lang="en-GB" sz="2400" dirty="0" smtClean="0">
              <a:solidFill>
                <a:srgbClr val="002060"/>
              </a:solidFill>
            </a:endParaRPr>
          </a:p>
          <a:p>
            <a:pPr algn="l">
              <a:lnSpc>
                <a:spcPct val="150000"/>
              </a:lnSpc>
            </a:pPr>
            <a:endParaRPr lang="en-GB" sz="12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400" b="0" dirty="0" smtClean="0">
              <a:solidFill>
                <a:srgbClr val="002060"/>
              </a:solidFill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0" dirty="0" smtClean="0">
                <a:solidFill>
                  <a:srgbClr val="002060"/>
                </a:solidFill>
              </a:rPr>
              <a:t>Market survey context and results  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0" dirty="0" smtClean="0">
                <a:solidFill>
                  <a:srgbClr val="002060"/>
                </a:solidFill>
              </a:rPr>
              <a:t>Procurement process and schedule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0" dirty="0" smtClean="0">
                <a:solidFill>
                  <a:srgbClr val="002060"/>
                </a:solidFill>
              </a:rPr>
              <a:t>Power supply procurement status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0" dirty="0" smtClean="0">
                <a:solidFill>
                  <a:srgbClr val="002060"/>
                </a:solidFill>
              </a:rPr>
              <a:t>Targeted procurement framework</a:t>
            </a:r>
            <a:endParaRPr lang="en-GB" sz="2400" b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84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2"/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Procurement framework </a:t>
            </a:r>
            <a:r>
              <a:rPr lang="en-GB" sz="2400" b="1" dirty="0">
                <a:solidFill>
                  <a:schemeClr val="tx2">
                    <a:lumMod val="75000"/>
                  </a:schemeClr>
                </a:solidFill>
              </a:rPr>
              <a:t>for ATCA shelf and - 48V </a:t>
            </a: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rectifier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8814" y="1170389"/>
            <a:ext cx="583751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Existing procurement framework</a:t>
            </a:r>
          </a:p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sz="1400" b="1" i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Obsolete; spending limit reached</a:t>
            </a:r>
            <a:br>
              <a:rPr lang="en-GB" sz="1400" b="1" i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GB" sz="1400" b="1" i="1" dirty="0" smtClean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Based on open commitment</a:t>
            </a:r>
          </a:p>
          <a:p>
            <a:pPr marL="2857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Only for limited quantities !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Release purchase orders as needed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sz="1000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Individual DAI from users directly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At fixed negotiated prices 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Order can be placed whenever needed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No equipment tracking upon reception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4738408" y="1170389"/>
            <a:ext cx="53633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New procurement framework (after the MS)</a:t>
            </a:r>
          </a:p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sz="14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Targeted to be ready early 2021</a:t>
            </a:r>
            <a:br>
              <a:rPr lang="en-GB" sz="14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GB" sz="1400" b="1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Based on blanket framework contracts </a:t>
            </a:r>
          </a:p>
          <a:p>
            <a:pPr marL="2857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Ok for large quantities 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Purchase orders placed in common at the end of every quarter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Requests to be submitted via dedicated online DB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Fixed negotiated prices 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TID (money transfer) to a common account prior to common PO (DAI)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Equipment tracked in the DB from common PO on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endParaRPr lang="en-GB" sz="1000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GB" sz="1600" i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Same procedure as for ordering VME crates today</a:t>
            </a:r>
          </a:p>
        </p:txBody>
      </p:sp>
      <p:sp>
        <p:nvSpPr>
          <p:cNvPr id="2" name="Rectangle 1"/>
          <p:cNvSpPr/>
          <p:nvPr/>
        </p:nvSpPr>
        <p:spPr>
          <a:xfrm>
            <a:off x="10403071" y="1166262"/>
            <a:ext cx="1347136" cy="586757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User issues request via DB</a:t>
            </a:r>
            <a:endParaRPr lang="en-GB" sz="1400" dirty="0"/>
          </a:p>
        </p:txBody>
      </p:sp>
      <p:cxnSp>
        <p:nvCxnSpPr>
          <p:cNvPr id="4" name="Straight Arrow Connector 3"/>
          <p:cNvCxnSpPr>
            <a:stCxn id="2" idx="2"/>
          </p:cNvCxnSpPr>
          <p:nvPr/>
        </p:nvCxnSpPr>
        <p:spPr>
          <a:xfrm>
            <a:off x="11076639" y="1753019"/>
            <a:ext cx="0" cy="32671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0403071" y="2079736"/>
            <a:ext cx="1347136" cy="58675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TID (money transfer) by ESE</a:t>
            </a:r>
            <a:endParaRPr lang="en-GB" sz="1400" dirty="0"/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>
            <a:off x="11076639" y="2666493"/>
            <a:ext cx="0" cy="326717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0403071" y="2993210"/>
            <a:ext cx="1347136" cy="121116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ESE issues Common PO (once TID is signed, quarterly)</a:t>
            </a:r>
            <a:endParaRPr lang="en-GB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1072902" y="4658932"/>
            <a:ext cx="3737" cy="288520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2"/>
          </p:cNvCxnSpPr>
          <p:nvPr/>
        </p:nvCxnSpPr>
        <p:spPr>
          <a:xfrm flipH="1">
            <a:off x="11072902" y="4204371"/>
            <a:ext cx="3737" cy="454561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10403071" y="4947452"/>
            <a:ext cx="1347136" cy="1059311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User can pickup its units from the Epool reception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32641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troduction to specifications for the CMS Outer Tracker power supplies"/>
          <p:cNvSpPr txBox="1">
            <a:spLocks noGrp="1"/>
          </p:cNvSpPr>
          <p:nvPr/>
        </p:nvSpPr>
        <p:spPr>
          <a:xfrm>
            <a:off x="1021486" y="573741"/>
            <a:ext cx="9483558" cy="56656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400" dirty="0" smtClean="0">
                <a:solidFill>
                  <a:srgbClr val="002060"/>
                </a:solidFill>
              </a:rPr>
              <a:t>Outline</a:t>
            </a:r>
          </a:p>
          <a:p>
            <a:pPr algn="l">
              <a:lnSpc>
                <a:spcPct val="150000"/>
              </a:lnSpc>
            </a:pPr>
            <a:endParaRPr lang="en-GB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>
              <a:lnSpc>
                <a:spcPct val="150000"/>
              </a:lnSpc>
            </a:pPr>
            <a:endParaRPr lang="en-GB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GB" sz="2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ATCA shelves for phase 2 – Procurement process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Existing procurement process and motivation for Market Survey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Market survey process and status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Envisaged procurement framework</a:t>
            </a:r>
          </a:p>
          <a:p>
            <a:pPr algn="l">
              <a:lnSpc>
                <a:spcPct val="150000"/>
              </a:lnSpc>
            </a:pPr>
            <a:endParaRPr lang="en-GB" sz="12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GB" sz="2000" dirty="0" smtClean="0">
                <a:solidFill>
                  <a:schemeClr val="tx2">
                    <a:lumMod val="75000"/>
                  </a:schemeClr>
                </a:solidFill>
              </a:rPr>
              <a:t>Power </a:t>
            </a: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supplies for phase </a:t>
            </a:r>
            <a:r>
              <a:rPr lang="en-GB" sz="2000" dirty="0" smtClean="0">
                <a:solidFill>
                  <a:schemeClr val="tx2">
                    <a:lumMod val="75000"/>
                  </a:schemeClr>
                </a:solidFill>
              </a:rPr>
              <a:t>2 – Prototype procurement requests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rgbClr val="002060"/>
                </a:solidFill>
              </a:rPr>
              <a:t>Technical description key elements (reminder)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rgbClr val="002060"/>
                </a:solidFill>
              </a:rPr>
              <a:t>Market survey context and results 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rgbClr val="002060"/>
                </a:solidFill>
              </a:rPr>
              <a:t>MS and IT schedule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b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016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troduction to specifications for the CMS Outer Tracker power supplies"/>
          <p:cNvSpPr txBox="1">
            <a:spLocks noGrp="1"/>
          </p:cNvSpPr>
          <p:nvPr/>
        </p:nvSpPr>
        <p:spPr>
          <a:xfrm>
            <a:off x="353172" y="172666"/>
            <a:ext cx="10464800" cy="869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400" dirty="0">
                <a:solidFill>
                  <a:srgbClr val="002060"/>
                </a:solidFill>
              </a:rPr>
              <a:t>Market survey </a:t>
            </a:r>
            <a:r>
              <a:rPr lang="en-GB" sz="2400" dirty="0" smtClean="0">
                <a:solidFill>
                  <a:srgbClr val="002060"/>
                </a:solidFill>
              </a:rPr>
              <a:t>context 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3" name="13296 modules (types: “PS” and “2S”) - individually powered…"/>
          <p:cNvSpPr txBox="1">
            <a:spLocks/>
          </p:cNvSpPr>
          <p:nvPr/>
        </p:nvSpPr>
        <p:spPr>
          <a:xfrm>
            <a:off x="432943" y="783988"/>
            <a:ext cx="6322720" cy="554509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800" b="1" dirty="0" smtClean="0">
                <a:solidFill>
                  <a:srgbClr val="002060"/>
                </a:solidFill>
              </a:rPr>
              <a:t>Large variety of power supply types (and layouts)</a:t>
            </a:r>
          </a:p>
          <a:p>
            <a:pPr marL="426428" defTabSz="246451">
              <a:spcBef>
                <a:spcPts val="281"/>
              </a:spcBef>
              <a:defRPr sz="2160"/>
            </a:pPr>
            <a:endParaRPr lang="en-GB" sz="2000" dirty="0" smtClean="0">
              <a:solidFill>
                <a:srgbClr val="002060"/>
              </a:solidFill>
            </a:endParaRPr>
          </a:p>
          <a:p>
            <a:pPr marL="426428" defTabSz="246451">
              <a:spcBef>
                <a:spcPts val="281"/>
              </a:spcBef>
              <a:defRPr sz="2160"/>
            </a:pPr>
            <a:r>
              <a:rPr lang="en-GB" sz="2000" dirty="0" smtClean="0">
                <a:solidFill>
                  <a:srgbClr val="002060"/>
                </a:solidFill>
              </a:rPr>
              <a:t>Each detector has different constraints …</a:t>
            </a:r>
          </a:p>
          <a:p>
            <a:pPr marL="826478" lvl="1" defTabSz="246451"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Powering needs </a:t>
            </a:r>
          </a:p>
          <a:p>
            <a:pPr marL="826478" lvl="1" defTabSz="246451"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Locations (related environmental constraints) </a:t>
            </a:r>
          </a:p>
          <a:p>
            <a:pPr marL="826478" lvl="1" defTabSz="246451"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Physical/space limitations </a:t>
            </a:r>
          </a:p>
          <a:p>
            <a:pPr marL="826478" lvl="1" defTabSz="246451"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Cooling requirements/constraints</a:t>
            </a:r>
          </a:p>
          <a:p>
            <a:pPr marL="826478" lvl="1" defTabSz="246451"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Control granularity </a:t>
            </a:r>
          </a:p>
          <a:p>
            <a:pPr marL="826478" lvl="1" defTabSz="246451"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Etc.</a:t>
            </a:r>
          </a:p>
          <a:p>
            <a:pPr marL="826478" lvl="1" defTabSz="246451">
              <a:spcBef>
                <a:spcPts val="281"/>
              </a:spcBef>
              <a:defRPr sz="2160"/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426428" defTabSz="246451">
              <a:spcBef>
                <a:spcPts val="281"/>
              </a:spcBef>
              <a:defRPr sz="2160"/>
            </a:pPr>
            <a:r>
              <a:rPr lang="en-GB" sz="2000" dirty="0" smtClean="0">
                <a:solidFill>
                  <a:srgbClr val="002060"/>
                </a:solidFill>
              </a:rPr>
              <a:t>… and different system choices</a:t>
            </a:r>
          </a:p>
          <a:p>
            <a:pPr marL="826478" lvl="1" defTabSz="246451"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Dedicated radiation tolerant POL DC-DC converter</a:t>
            </a:r>
          </a:p>
          <a:p>
            <a:pPr marL="826478" lvl="1" defTabSz="246451"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Own-custom developed AC-DC and/or bulk DC-DC</a:t>
            </a:r>
          </a:p>
          <a:p>
            <a:pPr marL="826478" lvl="1" defTabSz="246451"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Dedicated shunt LDO chip for serial powering</a:t>
            </a:r>
          </a:p>
          <a:p>
            <a:pPr marL="826478" lvl="1" defTabSz="246451"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Etc.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2982" y="2401454"/>
            <a:ext cx="5999018" cy="399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34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troduction to specifications for the CMS Outer Tracker power supplies"/>
          <p:cNvSpPr txBox="1">
            <a:spLocks noGrp="1"/>
          </p:cNvSpPr>
          <p:nvPr/>
        </p:nvSpPr>
        <p:spPr>
          <a:xfrm>
            <a:off x="353173" y="163700"/>
            <a:ext cx="10464800" cy="869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400" dirty="0">
                <a:solidFill>
                  <a:srgbClr val="002060"/>
                </a:solidFill>
              </a:rPr>
              <a:t>Market survey context </a:t>
            </a:r>
          </a:p>
        </p:txBody>
      </p:sp>
      <p:sp>
        <p:nvSpPr>
          <p:cNvPr id="3" name="13296 modules (types: “PS” and “2S”) - individually powered…"/>
          <p:cNvSpPr txBox="1">
            <a:spLocks/>
          </p:cNvSpPr>
          <p:nvPr/>
        </p:nvSpPr>
        <p:spPr>
          <a:xfrm>
            <a:off x="432943" y="775022"/>
            <a:ext cx="9190611" cy="554509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800" b="1" dirty="0" smtClean="0">
                <a:solidFill>
                  <a:srgbClr val="002060"/>
                </a:solidFill>
              </a:rPr>
              <a:t>Goal of the market survey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800" b="1" dirty="0" smtClean="0">
              <a:solidFill>
                <a:srgbClr val="002060"/>
              </a:solidFill>
            </a:endParaRP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Broad spectrum 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Covering different needs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Experiments are large international collaborations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Lots of different detectors each with different powering needs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endParaRPr lang="en-GB" sz="1400" dirty="0" smtClean="0">
              <a:solidFill>
                <a:srgbClr val="002060"/>
              </a:solidFill>
            </a:endParaRP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Selection of candidate manufacturers before development, prototyping and call for tender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Prepare purchasing process for the users (detectors)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Make the development, prototyping and call for tender processes easier and faster for the users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endParaRPr lang="en-GB" sz="1400" dirty="0" smtClean="0">
              <a:solidFill>
                <a:srgbClr val="002060"/>
              </a:solidFill>
            </a:endParaRP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Include the long term availability and maintenance requirements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Purchase order to be accepted 15 years after completion of series production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On-site support and maintenance on-call or at regular interval for a period of 15 years after completion of series production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Corrective </a:t>
            </a:r>
            <a:r>
              <a:rPr lang="en-GB" sz="1400" dirty="0">
                <a:solidFill>
                  <a:srgbClr val="002060"/>
                </a:solidFill>
              </a:rPr>
              <a:t>maintenance during the warranty period on the CERN site if so requested</a:t>
            </a:r>
            <a:endParaRPr lang="en-GB" sz="1400" dirty="0" smtClean="0">
              <a:solidFill>
                <a:srgbClr val="002060"/>
              </a:solidFill>
            </a:endParaRP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Immediate </a:t>
            </a:r>
            <a:r>
              <a:rPr lang="en-GB" sz="1400" dirty="0">
                <a:solidFill>
                  <a:srgbClr val="002060"/>
                </a:solidFill>
              </a:rPr>
              <a:t>technical support from within Europe during normal office hours </a:t>
            </a:r>
            <a:r>
              <a:rPr lang="en-GB" sz="1400" dirty="0" smtClean="0">
                <a:solidFill>
                  <a:srgbClr val="002060"/>
                </a:solidFill>
              </a:rPr>
              <a:t>during </a:t>
            </a:r>
            <a:r>
              <a:rPr lang="en-GB" sz="1400" dirty="0">
                <a:solidFill>
                  <a:srgbClr val="002060"/>
                </a:solidFill>
              </a:rPr>
              <a:t>the entire lifetime of the </a:t>
            </a:r>
            <a:r>
              <a:rPr lang="en-GB" sz="1400" dirty="0" smtClean="0">
                <a:solidFill>
                  <a:srgbClr val="002060"/>
                </a:solidFill>
              </a:rPr>
              <a:t>equipment</a:t>
            </a:r>
          </a:p>
        </p:txBody>
      </p:sp>
    </p:spTree>
    <p:extLst>
      <p:ext uri="{BB962C8B-B14F-4D97-AF65-F5344CB8AC3E}">
        <p14:creationId xmlns:p14="http://schemas.microsoft.com/office/powerpoint/2010/main" val="139302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67554" y="-171312"/>
            <a:ext cx="10668000" cy="1143001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/>
          <a:p>
            <a:pPr>
              <a:defRPr/>
            </a:pPr>
            <a:r>
              <a:rPr lang="en-US" sz="2400" b="1" dirty="0">
                <a:solidFill>
                  <a:srgbClr val="0C377B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 framework MS for multiple needs</a:t>
            </a:r>
          </a:p>
        </p:txBody>
      </p:sp>
      <p:pic>
        <p:nvPicPr>
          <p:cNvPr id="3891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1268413"/>
            <a:ext cx="565150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927648" y="1268760"/>
            <a:ext cx="5112568" cy="2880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774825" y="5013326"/>
            <a:ext cx="8966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fr-CH" altLang="en-US"/>
              <a:t>Group of firms are welcome!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CH" altLang="en-US"/>
              <a:t>Subcontracting allowed except design, development, final assembly and testing.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707222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360541" y="-172492"/>
            <a:ext cx="10690225" cy="1143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/>
          <a:p>
            <a:pPr>
              <a:defRPr/>
            </a:pPr>
            <a:r>
              <a:rPr lang="en-US" sz="2400" b="1" dirty="0">
                <a:solidFill>
                  <a:srgbClr val="0C377B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Procurement process of MS-4492/EP</a:t>
            </a:r>
          </a:p>
        </p:txBody>
      </p:sp>
      <p:graphicFrame>
        <p:nvGraphicFramePr>
          <p:cNvPr id="42" name="Diagram 41"/>
          <p:cNvGraphicFramePr/>
          <p:nvPr>
            <p:extLst>
              <p:ext uri="{D42A27DB-BD31-4B8C-83A1-F6EECF244321}">
                <p14:modId xmlns:p14="http://schemas.microsoft.com/office/powerpoint/2010/main" val="2273041031"/>
              </p:ext>
            </p:extLst>
          </p:nvPr>
        </p:nvGraphicFramePr>
        <p:xfrm>
          <a:off x="1097915" y="1382195"/>
          <a:ext cx="3863377" cy="37132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4445000" y="2828925"/>
            <a:ext cx="1993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Supplies Type 2</a:t>
            </a:r>
            <a:endParaRPr kumimoji="0" lang="en-GB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6557963" y="2814638"/>
            <a:ext cx="1992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Supplies Type 3</a:t>
            </a:r>
            <a:endParaRPr kumimoji="0" lang="en-GB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8789988" y="2797175"/>
            <a:ext cx="1993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Supplies Type X</a:t>
            </a:r>
            <a:endParaRPr kumimoji="0" lang="en-GB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9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753" y="5535295"/>
            <a:ext cx="841375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200" y="5514975"/>
            <a:ext cx="839788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225" y="5514975"/>
            <a:ext cx="839788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0063" y="5478463"/>
            <a:ext cx="8413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TextBox 15"/>
          <p:cNvSpPr txBox="1">
            <a:spLocks noChangeArrowheads="1"/>
          </p:cNvSpPr>
          <p:nvPr/>
        </p:nvSpPr>
        <p:spPr bwMode="auto">
          <a:xfrm>
            <a:off x="2582228" y="5176520"/>
            <a:ext cx="199231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Contract 1</a:t>
            </a:r>
            <a:endParaRPr kumimoji="0" lang="en-GB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4902200" y="5156200"/>
            <a:ext cx="19923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Contract 2</a:t>
            </a:r>
            <a:endParaRPr kumimoji="0" lang="en-GB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7100888" y="5154613"/>
            <a:ext cx="19923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Contract</a:t>
            </a:r>
            <a:r>
              <a:rPr kumimoji="0" lang="fr-CH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3</a:t>
            </a:r>
            <a:endParaRPr kumimoji="0" lang="en-GB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9390063" y="5154612"/>
            <a:ext cx="19923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Contract</a:t>
            </a:r>
            <a:r>
              <a:rPr kumimoji="0" lang="fr-CH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X</a:t>
            </a:r>
            <a:endParaRPr kumimoji="0" lang="en-GB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4353274" y="3248399"/>
            <a:ext cx="1931688" cy="928313"/>
            <a:chOff x="965844" y="1856626"/>
            <a:chExt cx="1931688" cy="928313"/>
          </a:xfrm>
        </p:grpSpPr>
        <p:sp>
          <p:nvSpPr>
            <p:cNvPr id="62" name="Trapezoid 61"/>
            <p:cNvSpPr/>
            <p:nvPr/>
          </p:nvSpPr>
          <p:spPr>
            <a:xfrm rot="10800000">
              <a:off x="965844" y="1856626"/>
              <a:ext cx="1931688" cy="928313"/>
            </a:xfrm>
            <a:prstGeom prst="trapezoid">
              <a:avLst>
                <a:gd name="adj" fmla="val 52021"/>
              </a:avLst>
            </a:prstGeom>
            <a:solidFill>
              <a:srgbClr val="0C377B">
                <a:lumMod val="60000"/>
                <a:lumOff val="40000"/>
              </a:srgbClr>
            </a:solidFill>
            <a:ln w="1905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63" name="Trapezoid 4"/>
            <p:cNvSpPr txBox="1"/>
            <p:nvPr/>
          </p:nvSpPr>
          <p:spPr>
            <a:xfrm>
              <a:off x="1625834" y="2094653"/>
              <a:ext cx="611707" cy="6902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180000" numCol="1" spcCol="1270" anchor="ctr" anchorCtr="0">
              <a:noAutofit/>
            </a:bodyPr>
            <a:lstStyle/>
            <a:p>
              <a:pPr lvl="0" algn="ctr" defTabSz="8001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en-US" sz="1800" kern="1200" dirty="0" smtClean="0">
                  <a:solidFill>
                    <a:srgbClr val="0C377B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"/>
                  <a:ea typeface="+mn-ea"/>
                  <a:cs typeface="+mn-cs"/>
                </a:rPr>
                <a:t>MS – Step 3</a:t>
              </a:r>
              <a:endParaRPr lang="en-US" sz="1800" kern="1200" dirty="0">
                <a:solidFill>
                  <a:srgbClr val="0C377B">
                    <a:hueOff val="0"/>
                    <a:satOff val="0"/>
                    <a:lumOff val="0"/>
                    <a:alphaOff val="0"/>
                  </a:srgbClr>
                </a:solidFill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836196" y="4176712"/>
            <a:ext cx="965844" cy="928313"/>
            <a:chOff x="1448766" y="2784939"/>
            <a:chExt cx="965844" cy="928313"/>
          </a:xfrm>
        </p:grpSpPr>
        <p:sp>
          <p:nvSpPr>
            <p:cNvPr id="60" name="Trapezoid 59"/>
            <p:cNvSpPr/>
            <p:nvPr/>
          </p:nvSpPr>
          <p:spPr>
            <a:xfrm rot="10800000">
              <a:off x="1448766" y="2784939"/>
              <a:ext cx="965844" cy="928313"/>
            </a:xfrm>
            <a:prstGeom prst="trapezoid">
              <a:avLst>
                <a:gd name="adj" fmla="val 52021"/>
              </a:avLst>
            </a:prstGeom>
            <a:solidFill>
              <a:srgbClr val="0C377B">
                <a:lumMod val="75000"/>
              </a:srgbClr>
            </a:solidFill>
            <a:ln w="1905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61" name="Trapezoid 6"/>
            <p:cNvSpPr txBox="1"/>
            <p:nvPr/>
          </p:nvSpPr>
          <p:spPr>
            <a:xfrm>
              <a:off x="1770711" y="3094374"/>
              <a:ext cx="321954" cy="6188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540000" numCol="1" spcCol="1270" anchor="ctr" anchorCtr="0">
              <a:noAutofit/>
            </a:bodyPr>
            <a:lstStyle/>
            <a:p>
              <a:pPr lvl="0" algn="ctr" defTabSz="12446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en-US" sz="2800" kern="1200" dirty="0" smtClean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IT</a:t>
              </a:r>
              <a:endParaRPr lang="en-US" sz="2800" kern="1200" dirty="0">
                <a:solidFill>
                  <a:srgbClr val="FFFFFF"/>
                </a:solidFill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852200" y="3248399"/>
            <a:ext cx="1931688" cy="928313"/>
            <a:chOff x="965844" y="1856626"/>
            <a:chExt cx="1931688" cy="928313"/>
          </a:xfrm>
        </p:grpSpPr>
        <p:sp>
          <p:nvSpPr>
            <p:cNvPr id="71" name="Trapezoid 70"/>
            <p:cNvSpPr/>
            <p:nvPr/>
          </p:nvSpPr>
          <p:spPr>
            <a:xfrm rot="10800000">
              <a:off x="965844" y="1856626"/>
              <a:ext cx="1931688" cy="928313"/>
            </a:xfrm>
            <a:prstGeom prst="trapezoid">
              <a:avLst>
                <a:gd name="adj" fmla="val 52021"/>
              </a:avLst>
            </a:prstGeom>
            <a:solidFill>
              <a:srgbClr val="0C377B">
                <a:lumMod val="60000"/>
                <a:lumOff val="40000"/>
              </a:srgbClr>
            </a:solidFill>
            <a:ln w="1905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72" name="Trapezoid 4"/>
            <p:cNvSpPr txBox="1"/>
            <p:nvPr/>
          </p:nvSpPr>
          <p:spPr>
            <a:xfrm>
              <a:off x="1625834" y="2094653"/>
              <a:ext cx="611707" cy="6902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180000" numCol="1" spcCol="1270" anchor="ctr" anchorCtr="0">
              <a:noAutofit/>
            </a:bodyPr>
            <a:lstStyle/>
            <a:p>
              <a:pPr lvl="0" algn="ctr" defTabSz="8001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en-US" sz="1800" kern="1200" dirty="0" smtClean="0">
                  <a:solidFill>
                    <a:srgbClr val="0C377B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"/>
                  <a:ea typeface="+mn-ea"/>
                  <a:cs typeface="+mn-cs"/>
                </a:rPr>
                <a:t>MS – Step 3</a:t>
              </a:r>
              <a:endParaRPr lang="en-US" sz="1800" kern="1200" dirty="0">
                <a:solidFill>
                  <a:srgbClr val="0C377B">
                    <a:hueOff val="0"/>
                    <a:satOff val="0"/>
                    <a:lumOff val="0"/>
                    <a:alphaOff val="0"/>
                  </a:srgbClr>
                </a:solidFill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3" name="Title 1"/>
          <p:cNvSpPr txBox="1">
            <a:spLocks/>
          </p:cNvSpPr>
          <p:nvPr/>
        </p:nvSpPr>
        <p:spPr>
          <a:xfrm>
            <a:off x="7661121" y="1056266"/>
            <a:ext cx="3837979" cy="968655"/>
          </a:xfr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fr-CH" altLang="en-US" sz="1800" dirty="0" err="1" smtClean="0">
                <a:solidFill>
                  <a:srgbClr val="0C377B"/>
                </a:solidFill>
              </a:rPr>
              <a:t>Award</a:t>
            </a:r>
            <a:r>
              <a:rPr lang="fr-CH" altLang="en-US" sz="1800" dirty="0" smtClean="0">
                <a:solidFill>
                  <a:srgbClr val="0C377B"/>
                </a:solidFill>
              </a:rPr>
              <a:t> </a:t>
            </a:r>
            <a:r>
              <a:rPr lang="fr-CH" altLang="en-US" sz="1800" dirty="0" err="1" smtClean="0">
                <a:solidFill>
                  <a:srgbClr val="0C377B"/>
                </a:solidFill>
              </a:rPr>
              <a:t>based</a:t>
            </a:r>
            <a:r>
              <a:rPr lang="fr-CH" altLang="en-US" sz="1800" dirty="0" smtClean="0">
                <a:solidFill>
                  <a:srgbClr val="0C377B"/>
                </a:solidFill>
              </a:rPr>
              <a:t> on: </a:t>
            </a:r>
            <a:r>
              <a:rPr lang="fr-CH" altLang="en-US" sz="1800" u="sng" dirty="0" err="1" smtClean="0">
                <a:solidFill>
                  <a:srgbClr val="0C377B"/>
                </a:solidFill>
              </a:rPr>
              <a:t>Lowest</a:t>
            </a:r>
            <a:r>
              <a:rPr lang="fr-CH" altLang="en-US" sz="1800" u="sng" dirty="0" smtClean="0">
                <a:solidFill>
                  <a:srgbClr val="0C377B"/>
                </a:solidFill>
              </a:rPr>
              <a:t> </a:t>
            </a:r>
            <a:r>
              <a:rPr lang="fr-CH" altLang="en-US" sz="1800" u="sng" dirty="0" err="1" smtClean="0">
                <a:solidFill>
                  <a:srgbClr val="0C377B"/>
                </a:solidFill>
              </a:rPr>
              <a:t>compliant</a:t>
            </a:r>
            <a:r>
              <a:rPr lang="fr-CH" altLang="en-US" sz="1800" u="sng" dirty="0" smtClean="0">
                <a:solidFill>
                  <a:srgbClr val="0C377B"/>
                </a:solidFill>
              </a:rPr>
              <a:t> </a:t>
            </a:r>
            <a:r>
              <a:rPr lang="fr-CH" altLang="en-US" sz="1800" u="sng" dirty="0" err="1" smtClean="0">
                <a:solidFill>
                  <a:srgbClr val="0C377B"/>
                </a:solidFill>
              </a:rPr>
              <a:t>bid</a:t>
            </a:r>
            <a:endParaRPr lang="fr-CH" altLang="en-US" sz="1800" u="sng" dirty="0" smtClean="0">
              <a:solidFill>
                <a:srgbClr val="0C377B"/>
              </a:solidFill>
            </a:endParaRPr>
          </a:p>
          <a:p>
            <a:pPr algn="l" fontAlgn="auto">
              <a:spcAft>
                <a:spcPts val="0"/>
              </a:spcAft>
            </a:pPr>
            <a:endParaRPr lang="fr-CH" altLang="en-US" sz="1800" u="sng" dirty="0">
              <a:solidFill>
                <a:srgbClr val="0C377B"/>
              </a:solidFill>
            </a:endParaRPr>
          </a:p>
          <a:p>
            <a:pPr algn="l" fontAlgn="auto">
              <a:spcAft>
                <a:spcPts val="0"/>
              </a:spcAft>
            </a:pPr>
            <a:r>
              <a:rPr lang="fr-CH" altLang="en-US" sz="1800" dirty="0">
                <a:solidFill>
                  <a:srgbClr val="0C377B"/>
                </a:solidFill>
              </a:rPr>
              <a:t>/!\   </a:t>
            </a:r>
            <a:r>
              <a:rPr lang="fr-CH" altLang="en-US" sz="1800" dirty="0" err="1">
                <a:solidFill>
                  <a:srgbClr val="0C377B"/>
                </a:solidFill>
              </a:rPr>
              <a:t>Alignment</a:t>
            </a:r>
            <a:r>
              <a:rPr lang="fr-CH" altLang="en-US" sz="1800" dirty="0">
                <a:solidFill>
                  <a:srgbClr val="0C377B"/>
                </a:solidFill>
              </a:rPr>
              <a:t> </a:t>
            </a:r>
            <a:r>
              <a:rPr lang="fr-CH" altLang="en-US" sz="1800" dirty="0" err="1">
                <a:solidFill>
                  <a:srgbClr val="0C377B"/>
                </a:solidFill>
              </a:rPr>
              <a:t>rule</a:t>
            </a:r>
            <a:r>
              <a:rPr lang="fr-CH" altLang="en-US" sz="1800" dirty="0">
                <a:solidFill>
                  <a:srgbClr val="0C377B"/>
                </a:solidFill>
              </a:rPr>
              <a:t> not applicable</a:t>
            </a:r>
          </a:p>
          <a:p>
            <a:pPr algn="l" fontAlgn="auto">
              <a:spcAft>
                <a:spcPts val="0"/>
              </a:spcAft>
            </a:pPr>
            <a:endParaRPr lang="fr-CH" altLang="en-US" sz="1800" u="sng" dirty="0">
              <a:solidFill>
                <a:srgbClr val="0C377B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6585647" y="3248399"/>
            <a:ext cx="1931688" cy="928313"/>
            <a:chOff x="965844" y="1856626"/>
            <a:chExt cx="1931688" cy="928313"/>
          </a:xfrm>
        </p:grpSpPr>
        <p:sp>
          <p:nvSpPr>
            <p:cNvPr id="44" name="Trapezoid 43"/>
            <p:cNvSpPr/>
            <p:nvPr/>
          </p:nvSpPr>
          <p:spPr>
            <a:xfrm rot="10800000">
              <a:off x="965844" y="1856626"/>
              <a:ext cx="1931688" cy="928313"/>
            </a:xfrm>
            <a:prstGeom prst="trapezoid">
              <a:avLst>
                <a:gd name="adj" fmla="val 52021"/>
              </a:avLst>
            </a:prstGeom>
            <a:solidFill>
              <a:srgbClr val="0C377B">
                <a:lumMod val="60000"/>
                <a:lumOff val="40000"/>
              </a:srgbClr>
            </a:solidFill>
            <a:ln w="1905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45" name="Trapezoid 4"/>
            <p:cNvSpPr txBox="1"/>
            <p:nvPr/>
          </p:nvSpPr>
          <p:spPr>
            <a:xfrm>
              <a:off x="1625834" y="2094653"/>
              <a:ext cx="611707" cy="6902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180000" numCol="1" spcCol="1270" anchor="ctr" anchorCtr="0">
              <a:noAutofit/>
            </a:bodyPr>
            <a:lstStyle/>
            <a:p>
              <a:pPr lvl="0" algn="ctr" defTabSz="8001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en-US" sz="1800" kern="1200" dirty="0" smtClean="0">
                  <a:solidFill>
                    <a:srgbClr val="0C377B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"/>
                  <a:ea typeface="+mn-ea"/>
                  <a:cs typeface="+mn-cs"/>
                </a:rPr>
                <a:t>MS – Step 3</a:t>
              </a:r>
              <a:endParaRPr lang="en-US" sz="1800" kern="1200" dirty="0">
                <a:solidFill>
                  <a:srgbClr val="0C377B">
                    <a:hueOff val="0"/>
                    <a:satOff val="0"/>
                    <a:lumOff val="0"/>
                    <a:alphaOff val="0"/>
                  </a:srgbClr>
                </a:solidFill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7068569" y="4176712"/>
            <a:ext cx="965844" cy="928313"/>
            <a:chOff x="1448766" y="2784939"/>
            <a:chExt cx="965844" cy="928313"/>
          </a:xfrm>
        </p:grpSpPr>
        <p:sp>
          <p:nvSpPr>
            <p:cNvPr id="73" name="Trapezoid 72"/>
            <p:cNvSpPr/>
            <p:nvPr/>
          </p:nvSpPr>
          <p:spPr>
            <a:xfrm rot="10800000">
              <a:off x="1448766" y="2784939"/>
              <a:ext cx="965844" cy="928313"/>
            </a:xfrm>
            <a:prstGeom prst="trapezoid">
              <a:avLst>
                <a:gd name="adj" fmla="val 52021"/>
              </a:avLst>
            </a:prstGeom>
            <a:solidFill>
              <a:srgbClr val="0C377B">
                <a:lumMod val="75000"/>
              </a:srgbClr>
            </a:solidFill>
            <a:ln w="1905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75" name="Trapezoid 6"/>
            <p:cNvSpPr txBox="1"/>
            <p:nvPr/>
          </p:nvSpPr>
          <p:spPr>
            <a:xfrm>
              <a:off x="1770711" y="3094374"/>
              <a:ext cx="321954" cy="6188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540000" numCol="1" spcCol="1270" anchor="ctr" anchorCtr="0">
              <a:noAutofit/>
            </a:bodyPr>
            <a:lstStyle/>
            <a:p>
              <a:pPr lvl="0" algn="ctr" defTabSz="12446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en-US" sz="2800" kern="1200" dirty="0" smtClean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IT</a:t>
              </a:r>
              <a:endParaRPr lang="en-US" sz="2800" kern="1200" dirty="0">
                <a:solidFill>
                  <a:srgbClr val="FFFFFF"/>
                </a:solidFill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9357441" y="4189423"/>
            <a:ext cx="965844" cy="928313"/>
            <a:chOff x="1448766" y="2784939"/>
            <a:chExt cx="965844" cy="928313"/>
          </a:xfrm>
        </p:grpSpPr>
        <p:sp>
          <p:nvSpPr>
            <p:cNvPr id="77" name="Trapezoid 76"/>
            <p:cNvSpPr/>
            <p:nvPr/>
          </p:nvSpPr>
          <p:spPr>
            <a:xfrm rot="10800000">
              <a:off x="1448766" y="2784939"/>
              <a:ext cx="965844" cy="928313"/>
            </a:xfrm>
            <a:prstGeom prst="trapezoid">
              <a:avLst>
                <a:gd name="adj" fmla="val 52021"/>
              </a:avLst>
            </a:prstGeom>
            <a:solidFill>
              <a:srgbClr val="0C377B">
                <a:lumMod val="75000"/>
              </a:srgbClr>
            </a:solidFill>
            <a:ln w="1905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78" name="Trapezoid 6"/>
            <p:cNvSpPr txBox="1"/>
            <p:nvPr/>
          </p:nvSpPr>
          <p:spPr>
            <a:xfrm>
              <a:off x="1770711" y="3094374"/>
              <a:ext cx="321954" cy="6188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540000" numCol="1" spcCol="1270" anchor="ctr" anchorCtr="0">
              <a:noAutofit/>
            </a:bodyPr>
            <a:lstStyle/>
            <a:p>
              <a:pPr lvl="0" algn="ctr" defTabSz="12446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en-US" sz="2800" kern="1200" dirty="0" smtClean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IT</a:t>
              </a:r>
              <a:endParaRPr lang="en-US" sz="2800" kern="1200" dirty="0">
                <a:solidFill>
                  <a:srgbClr val="FFFFFF"/>
                </a:solidFill>
                <a:latin typeface="Arial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12808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54" grpId="0"/>
      <p:bldP spid="55" grpId="0"/>
      <p:bldP spid="5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49626" y="-169589"/>
            <a:ext cx="10690225" cy="1143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/>
          <a:p>
            <a:pPr>
              <a:defRPr/>
            </a:pPr>
            <a:r>
              <a:rPr lang="en-US" sz="2400" b="1" dirty="0">
                <a:solidFill>
                  <a:srgbClr val="0C377B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Procurement process of </a:t>
            </a:r>
            <a:r>
              <a:rPr lang="en-US" sz="2400" b="1" dirty="0" smtClean="0">
                <a:solidFill>
                  <a:srgbClr val="0C377B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MS-4492/EP </a:t>
            </a:r>
            <a:endParaRPr lang="en-US" sz="2400" b="1" dirty="0">
              <a:solidFill>
                <a:srgbClr val="0C377B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994575" y="1311911"/>
            <a:ext cx="9045276" cy="4283075"/>
          </a:xfrm>
          <a:prstGeom prst="rect">
            <a:avLst/>
          </a:prstGeom>
          <a:noFill/>
          <a:ln w="25400">
            <a:solidFill>
              <a:srgbClr val="33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SzPct val="9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buClrTx/>
              <a:buSzTx/>
              <a:buFontTx/>
              <a:buNone/>
              <a:defRPr/>
            </a:pPr>
            <a:r>
              <a:rPr lang="en-US" altLang="en-US" sz="2000" b="1" dirty="0">
                <a:latin typeface="+mn-lt"/>
              </a:rPr>
              <a:t>“Market Survey” (MS) = </a:t>
            </a:r>
            <a:r>
              <a:rPr lang="en-US" altLang="en-US" sz="2000" b="1" dirty="0" smtClean="0">
                <a:latin typeface="+mn-lt"/>
              </a:rPr>
              <a:t>Firm qualification</a:t>
            </a:r>
            <a:endParaRPr lang="en-US" altLang="en-US" sz="2000" b="1" dirty="0">
              <a:latin typeface="+mn-lt"/>
            </a:endParaRPr>
          </a:p>
          <a:p>
            <a:pPr eaLnBrk="1" hangingPunct="1">
              <a:buClrTx/>
              <a:buSzTx/>
              <a:buFontTx/>
              <a:buChar char="•"/>
              <a:defRPr/>
            </a:pPr>
            <a:r>
              <a:rPr lang="en-US" altLang="en-US" sz="2000" dirty="0">
                <a:latin typeface="+mn-lt"/>
              </a:rPr>
              <a:t>Step one: </a:t>
            </a:r>
            <a:r>
              <a:rPr lang="en-US" altLang="en-US" sz="1800" dirty="0">
                <a:latin typeface="+mn-lt"/>
              </a:rPr>
              <a:t>“Qualification Questionnaire” to be submitted</a:t>
            </a:r>
          </a:p>
          <a:p>
            <a:pPr marL="342900" lvl="1" indent="-342900">
              <a:buSzPct val="80000"/>
              <a:defRPr/>
            </a:pPr>
            <a:r>
              <a:rPr lang="en-US" altLang="en-US" sz="1400" dirty="0">
                <a:latin typeface="+mn-lt"/>
              </a:rPr>
              <a:t>Only firms or group of firms meeting the criteria set forth in the questions </a:t>
            </a:r>
            <a:r>
              <a:rPr lang="en-US" altLang="en-US" sz="1400" dirty="0" smtClean="0">
                <a:latin typeface="+mn-lt"/>
              </a:rPr>
              <a:t>were </a:t>
            </a:r>
            <a:r>
              <a:rPr lang="en-US" altLang="en-US" sz="1400" dirty="0">
                <a:latin typeface="+mn-lt"/>
              </a:rPr>
              <a:t>qualified for Step 2</a:t>
            </a:r>
          </a:p>
          <a:p>
            <a:pPr marL="457200" lvl="1" indent="0">
              <a:buClrTx/>
              <a:buSzTx/>
              <a:buNone/>
              <a:defRPr/>
            </a:pPr>
            <a:r>
              <a:rPr lang="en-US" altLang="en-US" sz="1400" dirty="0">
                <a:latin typeface="+mn-lt"/>
              </a:rPr>
              <a:t> </a:t>
            </a:r>
          </a:p>
          <a:p>
            <a:pPr eaLnBrk="1" hangingPunct="1">
              <a:buClrTx/>
              <a:buSzTx/>
              <a:buFontTx/>
              <a:buChar char="•"/>
              <a:defRPr/>
            </a:pPr>
            <a:r>
              <a:rPr lang="en-US" altLang="en-US" sz="2000" dirty="0">
                <a:latin typeface="+mn-lt"/>
              </a:rPr>
              <a:t>Step two: </a:t>
            </a:r>
            <a:r>
              <a:rPr lang="en-GB" sz="1800" dirty="0">
                <a:latin typeface="+mn-lt"/>
              </a:rPr>
              <a:t>2 – 3 units of power supply units to be delivered for evaluation</a:t>
            </a:r>
          </a:p>
          <a:p>
            <a:pPr>
              <a:defRPr/>
            </a:pPr>
            <a:r>
              <a:rPr lang="en-GB" sz="1400" dirty="0">
                <a:latin typeface="+mn-lt"/>
              </a:rPr>
              <a:t>The samples shall at least comply with this set of minimal requirements:</a:t>
            </a:r>
          </a:p>
          <a:p>
            <a:pPr lvl="1">
              <a:defRPr/>
            </a:pPr>
            <a:r>
              <a:rPr lang="en-GB" sz="1200" dirty="0">
                <a:latin typeface="+mn-lt"/>
              </a:rPr>
              <a:t>AC input power factor better than 0.95 above 40% of the nominal output power;</a:t>
            </a:r>
          </a:p>
          <a:p>
            <a:pPr lvl="1">
              <a:defRPr/>
            </a:pPr>
            <a:r>
              <a:rPr lang="en-GB" sz="1200" dirty="0">
                <a:latin typeface="+mn-lt"/>
              </a:rPr>
              <a:t>Total efficiency better than 85% above 40% of the nominal output power;</a:t>
            </a:r>
          </a:p>
          <a:p>
            <a:pPr lvl="1">
              <a:defRPr/>
            </a:pPr>
            <a:r>
              <a:rPr lang="en-GB" sz="1200" dirty="0">
                <a:latin typeface="+mn-lt"/>
              </a:rPr>
              <a:t>Functional remote monitoring and control software in the form of an OPC server compliant with OPC-UA (Unified Architecture; OPC foundation). Alternatively, in case the firm or group of firms does not yet offer OPC, an equivalent functional remote control software is acceptable. </a:t>
            </a:r>
          </a:p>
          <a:p>
            <a:pPr lvl="1">
              <a:defRPr/>
            </a:pPr>
            <a:endParaRPr lang="en-GB" sz="1000" dirty="0">
              <a:latin typeface="+mn-lt"/>
            </a:endParaRPr>
          </a:p>
          <a:p>
            <a:pPr eaLnBrk="1" hangingPunct="1">
              <a:buClrTx/>
              <a:buSzTx/>
              <a:buFontTx/>
              <a:buChar char="•"/>
              <a:defRPr/>
            </a:pPr>
            <a:r>
              <a:rPr lang="en-US" altLang="en-US" sz="2000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Step three: </a:t>
            </a:r>
            <a:r>
              <a:rPr lang="en-US" altLang="en-US" sz="1800" dirty="0" smtClean="0">
                <a:solidFill>
                  <a:schemeClr val="bg1">
                    <a:lumMod val="85000"/>
                  </a:schemeClr>
                </a:solidFill>
                <a:latin typeface="+mn-lt"/>
              </a:rPr>
              <a:t>Several </a:t>
            </a:r>
            <a:r>
              <a:rPr lang="en-US" altLang="en-US" sz="1800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price enquiries (PE) for the development and supply of prototypes (one </a:t>
            </a:r>
            <a:r>
              <a:rPr lang="fr-CH" altLang="en-US" sz="1800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PE per</a:t>
            </a:r>
            <a:r>
              <a:rPr lang="en-GB" sz="1800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 equipment type and operational environment)</a:t>
            </a:r>
          </a:p>
          <a:p>
            <a:pPr marL="342900" lvl="1" indent="-342900">
              <a:buSzPct val="80000"/>
              <a:defRPr/>
            </a:pPr>
            <a:r>
              <a:rPr lang="en-US" altLang="en-US" sz="1400" dirty="0" smtClean="0">
                <a:solidFill>
                  <a:schemeClr val="bg1">
                    <a:lumMod val="85000"/>
                  </a:schemeClr>
                </a:solidFill>
                <a:latin typeface="+mn-lt"/>
              </a:rPr>
              <a:t>Submission </a:t>
            </a:r>
            <a:r>
              <a:rPr lang="en-US" altLang="en-US" sz="1400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deadline: 4 weeks</a:t>
            </a:r>
          </a:p>
          <a:p>
            <a:pPr marL="342900" lvl="1" indent="-342900">
              <a:buSzPct val="80000"/>
              <a:defRPr/>
            </a:pPr>
            <a:r>
              <a:rPr lang="en-US" altLang="en-US" sz="1400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Excessive prices may lead to the rejection of the bid</a:t>
            </a:r>
          </a:p>
        </p:txBody>
      </p:sp>
      <p:sp>
        <p:nvSpPr>
          <p:cNvPr id="6" name="Rectangle 5"/>
          <p:cNvSpPr/>
          <p:nvPr/>
        </p:nvSpPr>
        <p:spPr>
          <a:xfrm>
            <a:off x="1252644" y="1608571"/>
            <a:ext cx="524759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fr-CH" sz="2800" dirty="0" smtClean="0">
                <a:solidFill>
                  <a:srgbClr val="002060"/>
                </a:solidFill>
              </a:rPr>
              <a:t> </a:t>
            </a:r>
            <a:r>
              <a:rPr lang="en-GB" sz="2800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252643" y="2536806"/>
            <a:ext cx="524759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fr-CH" sz="2800" dirty="0" smtClean="0">
                <a:solidFill>
                  <a:srgbClr val="002060"/>
                </a:solidFill>
              </a:rPr>
              <a:t> </a:t>
            </a:r>
            <a:r>
              <a:rPr lang="en-GB" sz="2800" dirty="0" smtClean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41195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3296 modules (types: “PS” and “2S”) - individually powered…"/>
          <p:cNvSpPr txBox="1">
            <a:spLocks/>
          </p:cNvSpPr>
          <p:nvPr/>
        </p:nvSpPr>
        <p:spPr>
          <a:xfrm>
            <a:off x="230016" y="169833"/>
            <a:ext cx="6578204" cy="517398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2400" b="1" dirty="0" smtClean="0">
                <a:solidFill>
                  <a:srgbClr val="002060"/>
                </a:solidFill>
              </a:rPr>
              <a:t>MS outcome after step 2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fr-CH" sz="2000" b="1" dirty="0" smtClean="0">
              <a:solidFill>
                <a:srgbClr val="002060"/>
              </a:solidFill>
            </a:endParaRPr>
          </a:p>
          <a:p>
            <a:pPr marL="426428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2000" dirty="0" smtClean="0">
                <a:solidFill>
                  <a:srgbClr val="002060"/>
                </a:solidFill>
              </a:rPr>
              <a:t>MS invitation : 17 firms replied</a:t>
            </a:r>
          </a:p>
          <a:p>
            <a:pPr marL="426428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2000" dirty="0" smtClean="0">
                <a:solidFill>
                  <a:srgbClr val="002060"/>
                </a:solidFill>
              </a:rPr>
              <a:t>Step 1 : 10 firms selected</a:t>
            </a:r>
          </a:p>
          <a:p>
            <a:pPr marL="426428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2000" dirty="0" smtClean="0">
                <a:solidFill>
                  <a:srgbClr val="002060"/>
                </a:solidFill>
              </a:rPr>
              <a:t>Step 2 : </a:t>
            </a:r>
            <a:r>
              <a:rPr lang="en-GB" sz="2000" b="1" dirty="0" smtClean="0">
                <a:solidFill>
                  <a:srgbClr val="002060"/>
                </a:solidFill>
              </a:rPr>
              <a:t>7 firms or combination of firms remain </a:t>
            </a:r>
          </a:p>
          <a:p>
            <a:pPr marL="426428" defTabSz="246451">
              <a:spcBef>
                <a:spcPts val="281"/>
              </a:spcBef>
              <a:defRPr sz="2160"/>
            </a:pPr>
            <a:endParaRPr lang="en-GB" sz="2000" dirty="0" smtClean="0">
              <a:solidFill>
                <a:srgbClr val="002060"/>
              </a:solidFill>
            </a:endParaRPr>
          </a:p>
          <a:p>
            <a:pPr marL="426428" defTabSz="246451">
              <a:spcBef>
                <a:spcPts val="281"/>
              </a:spcBef>
              <a:defRPr sz="2160"/>
            </a:pPr>
            <a:endParaRPr lang="fr-CH" sz="2000" dirty="0" smtClean="0">
              <a:solidFill>
                <a:srgbClr val="002060"/>
              </a:solidFill>
            </a:endParaRPr>
          </a:p>
          <a:p>
            <a:pPr marL="426428" defTabSz="246451">
              <a:spcBef>
                <a:spcPts val="281"/>
              </a:spcBef>
              <a:defRPr sz="2160"/>
            </a:pPr>
            <a:endParaRPr lang="fr-CH" sz="2000" dirty="0">
              <a:solidFill>
                <a:srgbClr val="002060"/>
              </a:solidFill>
            </a:endParaRPr>
          </a:p>
          <a:p>
            <a:pPr marL="426428" defTabSz="246451">
              <a:spcBef>
                <a:spcPts val="281"/>
              </a:spcBef>
              <a:defRPr sz="2160"/>
            </a:pPr>
            <a:endParaRPr lang="fr-CH" sz="2000" dirty="0" smtClean="0">
              <a:solidFill>
                <a:srgbClr val="002060"/>
              </a:solidFill>
            </a:endParaRPr>
          </a:p>
          <a:p>
            <a:pPr marL="426428" defTabSz="246451">
              <a:spcBef>
                <a:spcPts val="281"/>
              </a:spcBef>
              <a:defRPr sz="2160"/>
            </a:pPr>
            <a:endParaRPr lang="fr-CH" sz="2000" dirty="0">
              <a:solidFill>
                <a:srgbClr val="002060"/>
              </a:solidFill>
            </a:endParaRPr>
          </a:p>
          <a:p>
            <a:pPr marL="426428" defTabSz="246451">
              <a:spcBef>
                <a:spcPts val="281"/>
              </a:spcBef>
              <a:defRPr sz="2160"/>
            </a:pPr>
            <a:endParaRPr lang="en-GB" sz="2000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2000" b="1" i="1" dirty="0" smtClean="0">
                <a:solidFill>
                  <a:srgbClr val="002060"/>
                </a:solidFill>
              </a:rPr>
              <a:t>Ready for step 3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0422" y="2609943"/>
            <a:ext cx="9063965" cy="366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22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49626" y="-169589"/>
            <a:ext cx="10690225" cy="1143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/>
          <a:p>
            <a:pPr>
              <a:defRPr/>
            </a:pPr>
            <a:r>
              <a:rPr lang="en-US" sz="2400" b="1" dirty="0">
                <a:solidFill>
                  <a:srgbClr val="0C377B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Procurement process of </a:t>
            </a:r>
            <a:r>
              <a:rPr lang="en-US" sz="2400" b="1" dirty="0" smtClean="0">
                <a:solidFill>
                  <a:srgbClr val="0C377B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MS-4492/EP </a:t>
            </a:r>
            <a:endParaRPr lang="en-US" sz="2400" b="1" dirty="0">
              <a:solidFill>
                <a:srgbClr val="0C377B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519196" y="946151"/>
            <a:ext cx="9045276" cy="4283075"/>
          </a:xfrm>
          <a:prstGeom prst="rect">
            <a:avLst/>
          </a:prstGeom>
          <a:noFill/>
          <a:ln w="25400">
            <a:solidFill>
              <a:srgbClr val="33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SzPct val="9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buClrTx/>
              <a:buSzTx/>
              <a:buFontTx/>
              <a:buNone/>
              <a:defRPr/>
            </a:pPr>
            <a:r>
              <a:rPr lang="en-US" altLang="en-US" sz="2000" b="1" dirty="0">
                <a:latin typeface="+mn-lt"/>
              </a:rPr>
              <a:t>“Market Survey” (MS) = </a:t>
            </a:r>
            <a:r>
              <a:rPr lang="en-US" altLang="en-US" sz="2000" b="1" dirty="0" smtClean="0">
                <a:latin typeface="+mn-lt"/>
              </a:rPr>
              <a:t>Firm qualification</a:t>
            </a:r>
            <a:endParaRPr lang="en-US" altLang="en-US" sz="2000" b="1" dirty="0">
              <a:latin typeface="+mn-lt"/>
            </a:endParaRPr>
          </a:p>
          <a:p>
            <a:pPr eaLnBrk="1" hangingPunct="1">
              <a:buClrTx/>
              <a:buSzTx/>
              <a:buFontTx/>
              <a:buChar char="•"/>
              <a:defRPr/>
            </a:pPr>
            <a:r>
              <a:rPr lang="en-US" altLang="en-US" sz="2000" dirty="0">
                <a:latin typeface="+mn-lt"/>
              </a:rPr>
              <a:t>Step one: </a:t>
            </a:r>
            <a:r>
              <a:rPr lang="en-US" altLang="en-US" sz="1800" dirty="0">
                <a:latin typeface="+mn-lt"/>
              </a:rPr>
              <a:t>“Qualification Questionnaire” to be submitted</a:t>
            </a:r>
          </a:p>
          <a:p>
            <a:pPr marL="342900" lvl="1" indent="-342900">
              <a:buSzPct val="80000"/>
              <a:defRPr/>
            </a:pPr>
            <a:r>
              <a:rPr lang="en-US" altLang="en-US" sz="1400" dirty="0">
                <a:latin typeface="+mn-lt"/>
              </a:rPr>
              <a:t>Only firms or group of firms meeting the criteria set forth in the questions </a:t>
            </a:r>
            <a:r>
              <a:rPr lang="en-US" altLang="en-US" sz="1400" dirty="0" smtClean="0">
                <a:latin typeface="+mn-lt"/>
              </a:rPr>
              <a:t>were qualified </a:t>
            </a:r>
            <a:r>
              <a:rPr lang="en-US" altLang="en-US" sz="1400" dirty="0">
                <a:latin typeface="+mn-lt"/>
              </a:rPr>
              <a:t>for Step 2</a:t>
            </a:r>
          </a:p>
          <a:p>
            <a:pPr marL="457200" lvl="1" indent="0">
              <a:buClrTx/>
              <a:buSzTx/>
              <a:buNone/>
              <a:defRPr/>
            </a:pPr>
            <a:r>
              <a:rPr lang="en-US" altLang="en-US" sz="1400" dirty="0">
                <a:latin typeface="+mn-lt"/>
              </a:rPr>
              <a:t> </a:t>
            </a:r>
          </a:p>
          <a:p>
            <a:pPr eaLnBrk="1" hangingPunct="1">
              <a:buClrTx/>
              <a:buSzTx/>
              <a:buFontTx/>
              <a:buChar char="•"/>
              <a:defRPr/>
            </a:pPr>
            <a:r>
              <a:rPr lang="en-US" altLang="en-US" sz="2000" dirty="0">
                <a:latin typeface="+mn-lt"/>
              </a:rPr>
              <a:t>Step two: </a:t>
            </a:r>
            <a:r>
              <a:rPr lang="en-GB" sz="1800" dirty="0">
                <a:latin typeface="+mn-lt"/>
              </a:rPr>
              <a:t>2 – 3 units of power supply units to be delivered for evaluation</a:t>
            </a:r>
          </a:p>
          <a:p>
            <a:pPr>
              <a:defRPr/>
            </a:pPr>
            <a:r>
              <a:rPr lang="en-GB" sz="1400" dirty="0">
                <a:latin typeface="+mn-lt"/>
              </a:rPr>
              <a:t>The samples shall at least comply with this set of minimal requirements:</a:t>
            </a:r>
          </a:p>
          <a:p>
            <a:pPr lvl="1">
              <a:defRPr/>
            </a:pPr>
            <a:r>
              <a:rPr lang="en-GB" sz="1200" dirty="0">
                <a:latin typeface="+mn-lt"/>
              </a:rPr>
              <a:t>AC input power factor better than 0.95 above 40% of the nominal output power;</a:t>
            </a:r>
          </a:p>
          <a:p>
            <a:pPr lvl="1">
              <a:defRPr/>
            </a:pPr>
            <a:r>
              <a:rPr lang="en-GB" sz="1200" dirty="0">
                <a:latin typeface="+mn-lt"/>
              </a:rPr>
              <a:t>Total efficiency better than 85% above 40% of the nominal output power;</a:t>
            </a:r>
          </a:p>
          <a:p>
            <a:pPr lvl="1">
              <a:defRPr/>
            </a:pPr>
            <a:r>
              <a:rPr lang="en-GB" sz="1200" dirty="0">
                <a:latin typeface="+mn-lt"/>
              </a:rPr>
              <a:t>Functional remote monitoring and control software in the form of an OPC server compliant with OPC-UA (Unified Architecture; OPC foundation). Alternatively, in case the firm or group of firms does not yet offer OPC, an equivalent functional remote control software is acceptable. </a:t>
            </a:r>
          </a:p>
          <a:p>
            <a:pPr lvl="1">
              <a:defRPr/>
            </a:pPr>
            <a:endParaRPr lang="en-GB" sz="1000" dirty="0">
              <a:latin typeface="+mn-lt"/>
            </a:endParaRPr>
          </a:p>
          <a:p>
            <a:pPr eaLnBrk="1" hangingPunct="1">
              <a:buClrTx/>
              <a:buSzTx/>
              <a:buFontTx/>
              <a:buChar char="•"/>
              <a:defRPr/>
            </a:pPr>
            <a:r>
              <a:rPr lang="en-US" altLang="en-US" sz="2000" dirty="0">
                <a:latin typeface="+mn-lt"/>
              </a:rPr>
              <a:t>Step three: </a:t>
            </a:r>
            <a:r>
              <a:rPr lang="en-US" altLang="en-US" sz="1800" dirty="0" smtClean="0">
                <a:latin typeface="+mn-lt"/>
              </a:rPr>
              <a:t>Several </a:t>
            </a:r>
            <a:r>
              <a:rPr lang="en-US" altLang="en-US" sz="1800" dirty="0">
                <a:latin typeface="+mn-lt"/>
              </a:rPr>
              <a:t>price enquiries (PE) for the development and supply of prototypes (one </a:t>
            </a:r>
            <a:r>
              <a:rPr lang="fr-CH" altLang="en-US" sz="1800" dirty="0">
                <a:latin typeface="+mn-lt"/>
              </a:rPr>
              <a:t>PE per</a:t>
            </a:r>
            <a:r>
              <a:rPr lang="en-GB" sz="1800" dirty="0">
                <a:latin typeface="+mn-lt"/>
              </a:rPr>
              <a:t> equipment type and operational environment)</a:t>
            </a:r>
          </a:p>
          <a:p>
            <a:pPr marL="342900" lvl="1" indent="-342900">
              <a:buSzPct val="80000"/>
              <a:defRPr/>
            </a:pPr>
            <a:r>
              <a:rPr lang="en-US" altLang="en-US" sz="1400" dirty="0" smtClean="0">
                <a:latin typeface="+mn-lt"/>
              </a:rPr>
              <a:t>Submission </a:t>
            </a:r>
            <a:r>
              <a:rPr lang="en-US" altLang="en-US" sz="1400" dirty="0">
                <a:latin typeface="+mn-lt"/>
              </a:rPr>
              <a:t>deadline: 4 weeks</a:t>
            </a:r>
          </a:p>
          <a:p>
            <a:pPr marL="342900" lvl="1" indent="-342900">
              <a:buSzPct val="80000"/>
              <a:defRPr/>
            </a:pPr>
            <a:r>
              <a:rPr lang="en-US" altLang="en-US" sz="1400" dirty="0">
                <a:latin typeface="+mn-lt"/>
              </a:rPr>
              <a:t>Excessive prices may lead to the rejection of the bid</a:t>
            </a:r>
          </a:p>
        </p:txBody>
      </p:sp>
      <p:sp>
        <p:nvSpPr>
          <p:cNvPr id="40964" name="TextBox 8"/>
          <p:cNvSpPr txBox="1">
            <a:spLocks noChangeArrowheads="1"/>
          </p:cNvSpPr>
          <p:nvPr/>
        </p:nvSpPr>
        <p:spPr bwMode="auto">
          <a:xfrm>
            <a:off x="2508438" y="5279148"/>
            <a:ext cx="923125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en-US" sz="1600" dirty="0" smtClean="0">
                <a:latin typeface="+mn-lt"/>
              </a:rPr>
              <a:t>Note: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600" dirty="0" smtClean="0">
                <a:latin typeface="+mn-lt"/>
              </a:rPr>
              <a:t>Firms or group of firms having already produced power supplies complying with CERN requirements for the present Market Survey may pass step </a:t>
            </a:r>
            <a:r>
              <a:rPr lang="en-GB" altLang="en-US" sz="1600" dirty="0" smtClean="0">
                <a:latin typeface="+mn-lt"/>
              </a:rPr>
              <a:t>2 </a:t>
            </a:r>
            <a:r>
              <a:rPr lang="en-GB" altLang="en-US" sz="1600" dirty="0" smtClean="0">
                <a:latin typeface="+mn-lt"/>
              </a:rPr>
              <a:t>without being requested to deliver power supply units.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600" b="1" dirty="0" smtClean="0">
                <a:latin typeface="+mn-lt"/>
              </a:rPr>
              <a:t>Well defined requirements/needs may proceed directly with the IT (and bypass Step 3).</a:t>
            </a:r>
            <a:endParaRPr lang="en-GB" altLang="en-US" sz="1600" b="1" dirty="0">
              <a:latin typeface="+mn-lt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1400803" y="4292301"/>
            <a:ext cx="752922" cy="225911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777265" y="1242811"/>
            <a:ext cx="524759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fr-CH" sz="2800" dirty="0" smtClean="0">
                <a:solidFill>
                  <a:srgbClr val="002060"/>
                </a:solidFill>
              </a:rPr>
              <a:t> </a:t>
            </a:r>
            <a:r>
              <a:rPr lang="en-GB" sz="2800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777264" y="2171046"/>
            <a:ext cx="524759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fr-CH" sz="2800" dirty="0" smtClean="0">
                <a:solidFill>
                  <a:srgbClr val="002060"/>
                </a:solidFill>
              </a:rPr>
              <a:t> </a:t>
            </a:r>
            <a:r>
              <a:rPr lang="en-GB" sz="2800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14" name="Right Arrow 13"/>
          <p:cNvSpPr/>
          <p:nvPr/>
        </p:nvSpPr>
        <p:spPr>
          <a:xfrm rot="5400000">
            <a:off x="944994" y="4811247"/>
            <a:ext cx="752922" cy="225911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133197" y="4695713"/>
            <a:ext cx="311972" cy="1129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103232" y="4952468"/>
            <a:ext cx="311972" cy="1129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23973" y="5502440"/>
            <a:ext cx="139496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Invitation to Tender (IT)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839872" y="3976633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25247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 animBg="1"/>
      <p:bldP spid="16" grpId="0" animBg="1"/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ustom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25684</TotalTime>
  <Words>1983</Words>
  <Application>Microsoft Office PowerPoint</Application>
  <PresentationFormat>Widescreen</PresentationFormat>
  <Paragraphs>322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Calibri</vt:lpstr>
      <vt:lpstr>Calibri Light</vt:lpstr>
      <vt:lpstr>Courier New</vt:lpstr>
      <vt:lpstr>Helvetica</vt:lpstr>
      <vt:lpstr>Wingdings</vt:lpstr>
      <vt:lpstr>Office Theme</vt:lpstr>
      <vt:lpstr>1_Office Theme</vt:lpstr>
      <vt:lpstr>Custom Design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vbobilli</dc:creator>
  <cp:lastModifiedBy>Vincent Bobillier</cp:lastModifiedBy>
  <cp:revision>972</cp:revision>
  <dcterms:created xsi:type="dcterms:W3CDTF">2009-08-20T07:00:00Z</dcterms:created>
  <dcterms:modified xsi:type="dcterms:W3CDTF">2020-09-24T09:51:23Z</dcterms:modified>
</cp:coreProperties>
</file>