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7"/>
  </p:notesMasterIdLst>
  <p:sldIdLst>
    <p:sldId id="368" r:id="rId2"/>
    <p:sldId id="369" r:id="rId3"/>
    <p:sldId id="367" r:id="rId4"/>
    <p:sldId id="375" r:id="rId5"/>
    <p:sldId id="390" r:id="rId6"/>
    <p:sldId id="389" r:id="rId7"/>
    <p:sldId id="386" r:id="rId8"/>
    <p:sldId id="379" r:id="rId9"/>
    <p:sldId id="384" r:id="rId10"/>
    <p:sldId id="388" r:id="rId11"/>
    <p:sldId id="392" r:id="rId12"/>
    <p:sldId id="393" r:id="rId13"/>
    <p:sldId id="396" r:id="rId14"/>
    <p:sldId id="395" r:id="rId15"/>
    <p:sldId id="381" r:id="rId16"/>
  </p:sldIdLst>
  <p:sldSz cx="10080625" cy="7559675"/>
  <p:notesSz cx="7772400" cy="10058400"/>
  <p:embeddedFontLst>
    <p:embeddedFont>
      <p:font typeface="Luxi Sans" panose="020B0600000000000000" pitchFamily="34" charset="0"/>
      <p:regular r:id="rId18"/>
      <p:bold r:id="rId19"/>
      <p:italic r:id="rId20"/>
      <p:boldItalic r:id="rId21"/>
    </p:embeddedFont>
  </p:embeddedFont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405286"/>
    <a:srgbClr val="00127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51"/>
    <p:restoredTop sz="94660"/>
  </p:normalViewPr>
  <p:slideViewPr>
    <p:cSldViewPr>
      <p:cViewPr>
        <p:scale>
          <a:sx n="95" d="100"/>
          <a:sy n="95" d="100"/>
        </p:scale>
        <p:origin x="1000" y="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68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26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131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760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91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87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5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5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01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55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26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99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21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4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baseline="0" dirty="0">
                <a:latin typeface="Luxi Sans" charset="0"/>
              </a:rPr>
              <a:t>DAC 2018-20</a:t>
            </a:r>
            <a:r>
              <a:rPr lang="en-GB" sz="1400" i="1" dirty="0">
                <a:latin typeface="Luxi Sans" charset="0"/>
              </a:rPr>
              <a:t> </a:t>
            </a:r>
            <a:r>
              <a:rPr lang="en-GB" sz="1400" i="1" baseline="0" dirty="0">
                <a:latin typeface="Luxi Sans" charset="0"/>
              </a:rPr>
              <a:t>      </a:t>
            </a:r>
            <a:r>
              <a:rPr lang="en-GB" sz="1400" i="1" dirty="0">
                <a:latin typeface="Luxi Sans" charset="0"/>
              </a:rPr>
              <a:t>                                                                            </a:t>
            </a:r>
            <a:r>
              <a:rPr lang="en-GB" sz="1400" i="1" baseline="0" dirty="0">
                <a:latin typeface="Luxi Sans" charset="0"/>
              </a:rPr>
              <a:t>                                                </a:t>
            </a:r>
            <a:r>
              <a:rPr lang="en-GB" sz="1400" i="1" dirty="0">
                <a:latin typeface="Luxi Sans" charset="0"/>
              </a:rPr>
              <a:t>Michael Hauschild,  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s.cern.ch/record/227204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erman-dac.web.cern.ch/sites/german-dac.web.cern.ch/files/Overview%20Leaflet%202019%20-%20DE_0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4.wdp"/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1.tiff"/><Relationship Id="rId5" Type="http://schemas.microsoft.com/office/2007/relationships/hdphoto" Target="../media/hdphoto1.wdp"/><Relationship Id="rId15" Type="http://schemas.openxmlformats.org/officeDocument/2006/relationships/image" Target="../media/image14.tiff"/><Relationship Id="rId10" Type="http://schemas.microsoft.com/office/2007/relationships/hdphoto" Target="../media/hdphoto3.wdp"/><Relationship Id="rId4" Type="http://schemas.openxmlformats.org/officeDocument/2006/relationships/image" Target="../media/image7.png"/><Relationship Id="rId9" Type="http://schemas.openxmlformats.org/officeDocument/2006/relationships/image" Target="../media/image10.png"/><Relationship Id="rId14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german-dac.web.cern.ch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test-dac-d8.web.cern.ch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Mandat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"Forum Deutsche Angestellte, Fellows und Doctoral Students am CERN" (DAC)</a:t>
            </a:r>
          </a:p>
          <a:p>
            <a:pPr lvl="2"/>
            <a:r>
              <a:rPr lang="de-DE" dirty="0"/>
              <a:t>vertritt die angestellten deutschen CERN-Mitarbeiter und -Mitarbeiterinnen (staff members), Fellows und Doctoral Students innerhalb und ausserhalb der Organisation</a:t>
            </a:r>
          </a:p>
          <a:p>
            <a:pPr lvl="2"/>
            <a:r>
              <a:rPr lang="de-DE" dirty="0"/>
              <a:t>sorgt für regelmässigen Informationsaustausch mit der deutschen Delegation im CERN-Rat und dem Bundesministerium für Bildung und Forschung</a:t>
            </a:r>
          </a:p>
          <a:p>
            <a:pPr lvl="2"/>
            <a:r>
              <a:rPr lang="de-DE" dirty="0"/>
              <a:t>veranstaltet regelmässige Plenartreffen der deutschen CERN-Angestellten mit der deutschen Delegation</a:t>
            </a:r>
          </a:p>
          <a:p>
            <a:pPr lvl="2"/>
            <a:r>
              <a:rPr lang="de-DE" dirty="0"/>
              <a:t>ist Ansprechpartner für</a:t>
            </a:r>
          </a:p>
          <a:p>
            <a:pPr lvl="3"/>
            <a:r>
              <a:rPr lang="de-DE" dirty="0"/>
              <a:t>Vertreter von Universitäten, Wissenschaft, Politik, Wirtschaft, Behörden und Medien, insbesondere aus Deutschland</a:t>
            </a:r>
          </a:p>
          <a:p>
            <a:pPr lvl="3"/>
            <a:r>
              <a:rPr lang="de-DE" dirty="0"/>
              <a:t>deutsche Vertretungen, Einrichtungen und Gruppierungen im Raum Genf</a:t>
            </a:r>
          </a:p>
          <a:p>
            <a:pPr lvl="3"/>
            <a:r>
              <a:rPr lang="de-DE" dirty="0"/>
              <a:t>das CERN-Management</a:t>
            </a:r>
          </a:p>
          <a:p>
            <a:r>
              <a:rPr lang="de-DE" dirty="0"/>
              <a:t>Erstes DAC Komittee gegründet 2003</a:t>
            </a:r>
          </a:p>
          <a:p>
            <a:pPr lvl="1"/>
            <a:r>
              <a:rPr lang="de-DE" dirty="0"/>
              <a:t>Mandat angenommen auf Vollversammlung am 23. September 2003</a:t>
            </a:r>
          </a:p>
          <a:p>
            <a:pPr lvl="2"/>
            <a:r>
              <a:rPr lang="de-DE" dirty="0"/>
              <a:t>ergänzt am 28. Februar 2007 (Einbeziehung der </a:t>
            </a:r>
            <a:r>
              <a:rPr lang="de-DE" dirty="0" err="1"/>
              <a:t>Doct</a:t>
            </a:r>
            <a:r>
              <a:rPr lang="de-DE" dirty="0"/>
              <a:t>. </a:t>
            </a:r>
            <a:r>
              <a:rPr lang="de-DE" dirty="0" err="1"/>
              <a:t>Students</a:t>
            </a:r>
            <a:r>
              <a:rPr lang="de-DE" dirty="0"/>
              <a:t>, 2-Jahre Amtsperiode)</a:t>
            </a:r>
          </a:p>
          <a:p>
            <a:pPr lvl="2"/>
            <a:r>
              <a:rPr lang="de-DE" dirty="0"/>
              <a:t>ergänzt am 19. Juni 2019 (Präzisierung der Mitglieder)</a:t>
            </a:r>
          </a:p>
          <a:p>
            <a:pPr lvl="1"/>
            <a:r>
              <a:rPr lang="de-DE" dirty="0"/>
              <a:t>Amtsperioden zunächst 1 Jahr, ab 2008 2 Jahre</a:t>
            </a:r>
          </a:p>
          <a:p>
            <a:pPr lvl="1"/>
            <a:endParaRPr lang="de-DE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250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Anzahl der deutschen </a:t>
            </a:r>
            <a:r>
              <a:rPr lang="de-DE" dirty="0" err="1"/>
              <a:t>Staff</a:t>
            </a:r>
            <a:r>
              <a:rPr lang="de-DE" dirty="0"/>
              <a:t>, Fellows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Anteil der deutschen </a:t>
            </a:r>
            <a:r>
              <a:rPr lang="de-DE" dirty="0" err="1"/>
              <a:t>Staff</a:t>
            </a:r>
            <a:r>
              <a:rPr lang="de-DE" dirty="0"/>
              <a:t> (und Fellows) seit Jahren stagnierend bzw. rückläufig</a:t>
            </a:r>
          </a:p>
          <a:p>
            <a:pPr lvl="1"/>
            <a:r>
              <a:rPr lang="de-DE" dirty="0"/>
              <a:t>2019:  </a:t>
            </a:r>
            <a:r>
              <a:rPr lang="de-DE" dirty="0" err="1"/>
              <a:t>Staff</a:t>
            </a:r>
            <a:r>
              <a:rPr lang="de-DE" dirty="0"/>
              <a:t> 6.6%, Fellows 6.8% (deutscher Budget-Anteil 2019: 20.64%)</a:t>
            </a:r>
          </a:p>
          <a:p>
            <a:pPr lvl="1"/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EC2BCFE5-B55C-7145-B879-DFEB18147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64" y="2739793"/>
            <a:ext cx="4834548" cy="3632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859614EE-3957-A346-B8F9-05B2B134FD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320" y="2739793"/>
            <a:ext cx="4834549" cy="3632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C481297-9D92-3A45-9F8D-BA1091BE281B}"/>
              </a:ext>
            </a:extLst>
          </p:cNvPr>
          <p:cNvSpPr/>
          <p:nvPr/>
        </p:nvSpPr>
        <p:spPr bwMode="auto">
          <a:xfrm>
            <a:off x="1079872" y="3603889"/>
            <a:ext cx="1008112" cy="150704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1A43D1-342D-B44D-91C2-C3A2B69441B9}"/>
              </a:ext>
            </a:extLst>
          </p:cNvPr>
          <p:cNvSpPr/>
          <p:nvPr/>
        </p:nvSpPr>
        <p:spPr bwMode="auto">
          <a:xfrm>
            <a:off x="6912520" y="3673454"/>
            <a:ext cx="1008112" cy="146459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21BFDC-DC3C-7D44-93CE-B6124FD905F4}"/>
              </a:ext>
            </a:extLst>
          </p:cNvPr>
          <p:cNvCxnSpPr>
            <a:cxnSpLocks/>
          </p:cNvCxnSpPr>
          <p:nvPr/>
        </p:nvCxnSpPr>
        <p:spPr bwMode="auto">
          <a:xfrm flipV="1">
            <a:off x="4612509" y="4962246"/>
            <a:ext cx="186865" cy="473807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63F4945-CA73-5446-A11C-3D833E65BE8F}"/>
              </a:ext>
            </a:extLst>
          </p:cNvPr>
          <p:cNvSpPr>
            <a:spLocks noChangeAspect="1"/>
          </p:cNvSpPr>
          <p:nvPr/>
        </p:nvSpPr>
        <p:spPr bwMode="auto">
          <a:xfrm>
            <a:off x="4712738" y="4602570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F26BF4-99D4-DE45-928A-90B0E2AE0DDF}"/>
              </a:ext>
            </a:extLst>
          </p:cNvPr>
          <p:cNvSpPr txBox="1"/>
          <p:nvPr/>
        </p:nvSpPr>
        <p:spPr>
          <a:xfrm>
            <a:off x="4253409" y="5436053"/>
            <a:ext cx="71820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6.6%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EBFA33-AB42-0F4E-9A62-6D746BA4753D}"/>
              </a:ext>
            </a:extLst>
          </p:cNvPr>
          <p:cNvCxnSpPr>
            <a:cxnSpLocks/>
          </p:cNvCxnSpPr>
          <p:nvPr/>
        </p:nvCxnSpPr>
        <p:spPr bwMode="auto">
          <a:xfrm flipV="1">
            <a:off x="9405658" y="5594585"/>
            <a:ext cx="288032" cy="26684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4C0B016D-9B4A-A547-9FA9-201D630ECBD8}"/>
              </a:ext>
            </a:extLst>
          </p:cNvPr>
          <p:cNvSpPr>
            <a:spLocks noChangeAspect="1"/>
          </p:cNvSpPr>
          <p:nvPr/>
        </p:nvSpPr>
        <p:spPr bwMode="auto">
          <a:xfrm>
            <a:off x="9642114" y="5282287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7E479-D801-B242-806B-7EDBE3D5BDD1}"/>
              </a:ext>
            </a:extLst>
          </p:cNvPr>
          <p:cNvSpPr txBox="1"/>
          <p:nvPr/>
        </p:nvSpPr>
        <p:spPr>
          <a:xfrm>
            <a:off x="8784728" y="5763835"/>
            <a:ext cx="71820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6.8%</a:t>
            </a:r>
          </a:p>
        </p:txBody>
      </p:sp>
    </p:spTree>
    <p:extLst>
      <p:ext uri="{BB962C8B-B14F-4D97-AF65-F5344CB8AC3E}">
        <p14:creationId xmlns:p14="http://schemas.microsoft.com/office/powerpoint/2010/main" val="293888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Anzahl der deutschen Bewerbungen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Anzahl der deutschen Bewerbungen </a:t>
            </a:r>
            <a:r>
              <a:rPr lang="de-DE" dirty="0" err="1"/>
              <a:t>zuuu</a:t>
            </a:r>
            <a:r>
              <a:rPr lang="de-DE" dirty="0"/>
              <a:t> gering</a:t>
            </a:r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38964258-F434-B548-9EB1-B4EFF53162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96" y="1607553"/>
            <a:ext cx="7560840" cy="55887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8816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Werbemassnahmen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Seit 2017: Initiative zur Steigerung der Anzahl der deutschen Bewerbungen</a:t>
            </a:r>
          </a:p>
          <a:p>
            <a:pPr lvl="1"/>
            <a:r>
              <a:rPr lang="de-DE" dirty="0"/>
              <a:t>Diskussion mit Lore </a:t>
            </a:r>
            <a:r>
              <a:rPr lang="de-DE" dirty="0" err="1"/>
              <a:t>Taillieu</a:t>
            </a:r>
            <a:r>
              <a:rPr lang="de-DE" dirty="0"/>
              <a:t> und Anne Cook (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leader</a:t>
            </a:r>
            <a:r>
              <a:rPr lang="de-DE" dirty="0"/>
              <a:t> + </a:t>
            </a:r>
            <a:r>
              <a:rPr lang="de-DE" dirty="0" err="1"/>
              <a:t>deputy</a:t>
            </a:r>
            <a:r>
              <a:rPr lang="de-DE" dirty="0"/>
              <a:t>) von der HR Talent </a:t>
            </a:r>
            <a:r>
              <a:rPr lang="de-DE" dirty="0" err="1"/>
              <a:t>Aquisition</a:t>
            </a:r>
            <a:r>
              <a:rPr lang="de-DE" dirty="0"/>
              <a:t> </a:t>
            </a:r>
            <a:r>
              <a:rPr lang="de-DE" dirty="0" err="1"/>
              <a:t>group</a:t>
            </a:r>
            <a:endParaRPr lang="de-DE" sz="1400" i="1" dirty="0">
              <a:sym typeface="Wingdings" panose="05000000000000000000" pitchFamily="2" charset="2"/>
            </a:endParaRPr>
          </a:p>
          <a:p>
            <a:pPr lvl="1"/>
            <a:r>
              <a:rPr lang="de-DE" dirty="0"/>
              <a:t>Diskussion mit Eckhard Elsen</a:t>
            </a:r>
          </a:p>
          <a:p>
            <a:r>
              <a:rPr lang="de-DE" dirty="0" err="1"/>
              <a:t>Massnahmen</a:t>
            </a:r>
            <a:endParaRPr lang="de-DE" dirty="0"/>
          </a:p>
          <a:p>
            <a:pPr lvl="1"/>
            <a:r>
              <a:rPr lang="de-DE" dirty="0"/>
              <a:t>Umfrage unter den deutschen Mitarbeitenden</a:t>
            </a:r>
          </a:p>
          <a:p>
            <a:pPr lvl="1"/>
            <a:r>
              <a:rPr lang="de-DE" dirty="0"/>
              <a:t>verstärkte Beteiligung an Job-Messen in DE, organisiert durch HR</a:t>
            </a:r>
          </a:p>
          <a:p>
            <a:pPr lvl="1"/>
            <a:r>
              <a:rPr lang="de-DE" dirty="0"/>
              <a:t>Platzierung von CERN-Jobs und CERN-Info auf Karriere Portalen</a:t>
            </a:r>
          </a:p>
          <a:p>
            <a:pPr marL="935037" lvl="3" indent="0">
              <a:buNone/>
            </a:pPr>
            <a:r>
              <a:rPr lang="de-DE" dirty="0"/>
              <a:t>z.B. LinkedIn, XING (am </a:t>
            </a:r>
            <a:r>
              <a:rPr lang="de-DE" dirty="0" err="1"/>
              <a:t>verbreitesten</a:t>
            </a:r>
            <a:r>
              <a:rPr lang="de-DE" dirty="0"/>
              <a:t> in Deutschland)</a:t>
            </a:r>
          </a:p>
          <a:p>
            <a:pPr marL="935037" lvl="3" indent="0">
              <a:buNone/>
            </a:pPr>
            <a:r>
              <a:rPr lang="de-DE" dirty="0">
                <a:sym typeface="Wingdings" pitchFamily="2" charset="2"/>
              </a:rPr>
              <a:t> jedoch als </a:t>
            </a:r>
            <a:r>
              <a:rPr lang="de-DE" dirty="0"/>
              <a:t>wenig effektiv erwiesen und zugleich kostenintensiv, wird nicht fortgeführt</a:t>
            </a:r>
          </a:p>
          <a:p>
            <a:pPr lvl="1"/>
            <a:r>
              <a:rPr lang="de-DE" dirty="0"/>
              <a:t>Werbevideo Technical </a:t>
            </a:r>
            <a:r>
              <a:rPr lang="de-DE" dirty="0" err="1"/>
              <a:t>Students</a:t>
            </a:r>
            <a:r>
              <a:rPr lang="de-DE" dirty="0"/>
              <a:t> (Christine)</a:t>
            </a:r>
            <a:endParaRPr lang="de-DE" sz="1200" dirty="0"/>
          </a:p>
          <a:p>
            <a:pPr marL="935037" lvl="3" indent="0">
              <a:buNone/>
            </a:pPr>
            <a:r>
              <a:rPr lang="en-GB" sz="1200" dirty="0">
                <a:hlinkClick r:id="rId3"/>
              </a:rPr>
              <a:t>Student’s Internship at CERN – Technical Student Program</a:t>
            </a:r>
            <a:endParaRPr lang="de-DE" sz="1200" dirty="0"/>
          </a:p>
          <a:p>
            <a:pPr lvl="1"/>
            <a:r>
              <a:rPr lang="de-DE" dirty="0"/>
              <a:t>zusammenfassender einfacher Flyer auf Deutsch auf DAC Website</a:t>
            </a:r>
            <a:r>
              <a:rPr lang="de-DE" sz="1600" dirty="0"/>
              <a:t>	</a:t>
            </a:r>
            <a:r>
              <a:rPr lang="de-DE" sz="1200" dirty="0">
                <a:hlinkClick r:id="rId4"/>
              </a:rPr>
              <a:t>Übersicht über die CERN Ausbildungs-Programme für Studierende und Hochschulabsolventinnen und -absolventen</a:t>
            </a:r>
            <a:endParaRPr lang="de-DE" sz="1200" dirty="0"/>
          </a:p>
          <a:p>
            <a:pPr marL="500063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5975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HR Info Flyer – deutsche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5053706" cy="5942012"/>
          </a:xfrm>
        </p:spPr>
        <p:txBody>
          <a:bodyPr/>
          <a:lstStyle/>
          <a:p>
            <a:r>
              <a:rPr lang="de-DE" dirty="0"/>
              <a:t>Verbesserte, aktualisierte Version</a:t>
            </a:r>
          </a:p>
          <a:p>
            <a:pPr lvl="1"/>
            <a:r>
              <a:rPr lang="de-DE" dirty="0"/>
              <a:t>Übersicht über die CERN Ausbildungs-Programme für Studierende und Hochschulabsolventinnen und -absolventen</a:t>
            </a:r>
          </a:p>
          <a:p>
            <a:pPr lvl="2"/>
            <a:r>
              <a:rPr lang="de-DE" dirty="0"/>
              <a:t>Summer Student Programme</a:t>
            </a:r>
          </a:p>
          <a:p>
            <a:pPr lvl="2"/>
            <a:r>
              <a:rPr lang="de-DE" dirty="0"/>
              <a:t>Technical Student Programme</a:t>
            </a:r>
          </a:p>
          <a:p>
            <a:pPr lvl="2"/>
            <a:r>
              <a:rPr lang="de-DE" dirty="0"/>
              <a:t>Administrative Student Programme</a:t>
            </a:r>
          </a:p>
          <a:p>
            <a:pPr lvl="2"/>
            <a:r>
              <a:rPr lang="de-DE" dirty="0" err="1"/>
              <a:t>Doctoral</a:t>
            </a:r>
            <a:r>
              <a:rPr lang="de-DE" dirty="0"/>
              <a:t> Student Programme</a:t>
            </a:r>
          </a:p>
          <a:p>
            <a:pPr marL="935037" lvl="3" indent="0">
              <a:buNone/>
            </a:pPr>
            <a:r>
              <a:rPr lang="de-DE" dirty="0"/>
              <a:t>	mit </a:t>
            </a:r>
            <a:r>
              <a:rPr lang="de-DE" dirty="0" err="1"/>
              <a:t>Gentner</a:t>
            </a:r>
            <a:r>
              <a:rPr lang="de-DE" dirty="0"/>
              <a:t> Programm</a:t>
            </a:r>
          </a:p>
          <a:p>
            <a:pPr lvl="2"/>
            <a:r>
              <a:rPr lang="en-US" dirty="0"/>
              <a:t>Fellow </a:t>
            </a:r>
            <a:r>
              <a:rPr lang="en-US" dirty="0" err="1"/>
              <a:t>Programme</a:t>
            </a:r>
            <a:r>
              <a:rPr lang="en-US" dirty="0"/>
              <a:t> &amp; Graduate Engineering Training (GET) </a:t>
            </a:r>
          </a:p>
          <a:p>
            <a:pPr lvl="2"/>
            <a:r>
              <a:rPr lang="en-US" dirty="0"/>
              <a:t>Technician Training Experience (TTE) </a:t>
            </a:r>
            <a:endParaRPr lang="de-DE" dirty="0"/>
          </a:p>
          <a:p>
            <a:pPr lvl="1"/>
            <a:endParaRPr lang="de-DE" dirty="0"/>
          </a:p>
          <a:p>
            <a:pPr marL="500063" lvl="1" indent="0">
              <a:buNone/>
            </a:pP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CE3EAD-1E1B-6B4A-B0BE-E463A86C3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951" y="1185624"/>
            <a:ext cx="4206335" cy="59454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6555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Werbemassnahmen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Humorvoller Untersetzer (aka: Bierdeckel)</a:t>
            </a:r>
          </a:p>
          <a:p>
            <a:pPr lvl="2"/>
            <a:r>
              <a:rPr lang="de-DE" dirty="0"/>
              <a:t>Finanzierung durch HR</a:t>
            </a:r>
          </a:p>
          <a:p>
            <a:pPr lvl="3"/>
            <a:r>
              <a:rPr lang="de-DE" dirty="0"/>
              <a:t>erste Auflage: 500 Stück (Herbst 2019, verteilt bei Jobmessen)</a:t>
            </a:r>
          </a:p>
          <a:p>
            <a:pPr lvl="3"/>
            <a:r>
              <a:rPr lang="de-DE" dirty="0"/>
              <a:t>zweite Auflage: 2000 Stück (Januar 2020, davon 500 für DAC)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71FF72-7D84-B94C-8E2E-E1A716E2B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2656817"/>
            <a:ext cx="4507396" cy="4507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14B590-326E-094F-B332-B108FCACAC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328" y="2656817"/>
            <a:ext cx="4507396" cy="4507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2103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Geplant</a:t>
            </a:r>
            <a:r>
              <a:rPr lang="en-US" dirty="0"/>
              <a:t> 2020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601200" cy="5942012"/>
          </a:xfrm>
        </p:spPr>
        <p:txBody>
          <a:bodyPr/>
          <a:lstStyle/>
          <a:p>
            <a:r>
              <a:rPr lang="de-DE" dirty="0"/>
              <a:t>Weiterführung der Initiative zur Steigerung der Anzahl der deutschen Bewerbungen</a:t>
            </a:r>
          </a:p>
          <a:p>
            <a:pPr lvl="1"/>
            <a:r>
              <a:rPr lang="de-DE" dirty="0"/>
              <a:t>Unterstützung von HR bei Jobmessen in Deutschland</a:t>
            </a:r>
          </a:p>
          <a:p>
            <a:pPr lvl="1"/>
            <a:r>
              <a:rPr lang="de-DE" dirty="0"/>
              <a:t>Werbebrief an ingenieurwissenschaftliche Fachschaften großer deutscher TUs/THs, ASTAs + andere Kontakte</a:t>
            </a:r>
          </a:p>
          <a:p>
            <a:pPr lvl="2"/>
            <a:r>
              <a:rPr lang="de-DE" dirty="0"/>
              <a:t>Entwurf von Bernhard und Christine</a:t>
            </a:r>
          </a:p>
          <a:p>
            <a:pPr lvl="2"/>
            <a:r>
              <a:rPr lang="de-DE" dirty="0"/>
              <a:t>Noch offen: Verwendung des CERN Logos (Abklärung mit HR – Anna Cook)</a:t>
            </a:r>
          </a:p>
          <a:p>
            <a:r>
              <a:rPr lang="de-DE" dirty="0"/>
              <a:t>Release </a:t>
            </a:r>
            <a:r>
              <a:rPr lang="de-DE" dirty="0" err="1"/>
              <a:t>Drupal</a:t>
            </a:r>
            <a:r>
              <a:rPr lang="de-DE" dirty="0"/>
              <a:t> 8 </a:t>
            </a:r>
            <a:r>
              <a:rPr lang="de-DE" dirty="0" err="1"/>
              <a:t>website</a:t>
            </a:r>
            <a:r>
              <a:rPr lang="de-DE" dirty="0"/>
              <a:t> (Juni)</a:t>
            </a:r>
          </a:p>
          <a:p>
            <a:r>
              <a:rPr lang="de-DE" dirty="0"/>
              <a:t>Jahresversammlung der deutschen Mitarbeitenden (Video)</a:t>
            </a:r>
          </a:p>
          <a:p>
            <a:pPr lvl="1"/>
            <a:r>
              <a:rPr lang="de-DE" dirty="0"/>
              <a:t>17. Juni 2020? oder darauffolgende Woche?</a:t>
            </a:r>
          </a:p>
          <a:p>
            <a:r>
              <a:rPr lang="de-DE" dirty="0"/>
              <a:t>Abendessen des DAC mit den deutschen Council Delegierten</a:t>
            </a:r>
          </a:p>
          <a:p>
            <a:pPr lvl="1"/>
            <a:r>
              <a:rPr lang="de-DE" dirty="0"/>
              <a:t>23. September 2020?</a:t>
            </a:r>
          </a:p>
          <a:p>
            <a:r>
              <a:rPr lang="de-DE" dirty="0"/>
              <a:t>Weihnachtsempfang des BMBF</a:t>
            </a:r>
          </a:p>
          <a:p>
            <a:pPr lvl="1"/>
            <a:r>
              <a:rPr lang="de-DE" dirty="0"/>
              <a:t>9. Dezember 2020?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6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Komitee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Bisherige</a:t>
            </a:r>
            <a:r>
              <a:rPr lang="en-US" dirty="0"/>
              <a:t> </a:t>
            </a:r>
            <a:r>
              <a:rPr lang="en-US" dirty="0" err="1"/>
              <a:t>Mitglieder</a:t>
            </a:r>
            <a:r>
              <a:rPr lang="en-US" dirty="0"/>
              <a:t> (</a:t>
            </a:r>
            <a:r>
              <a:rPr lang="en-US" dirty="0" err="1"/>
              <a:t>seit</a:t>
            </a:r>
            <a:r>
              <a:rPr lang="en-US" dirty="0"/>
              <a:t> der Wahl </a:t>
            </a:r>
            <a:r>
              <a:rPr lang="en-US" dirty="0" err="1"/>
              <a:t>im</a:t>
            </a:r>
            <a:r>
              <a:rPr lang="en-US" dirty="0"/>
              <a:t> April 2018)</a:t>
            </a:r>
          </a:p>
          <a:p>
            <a:pPr marL="500063" lvl="1" indent="0">
              <a:buNone/>
            </a:pPr>
            <a:r>
              <a:rPr lang="en-US" dirty="0"/>
              <a:t>Alexander </a:t>
            </a:r>
            <a:r>
              <a:rPr lang="en-US" dirty="0" err="1"/>
              <a:t>Kalweit</a:t>
            </a:r>
            <a:endParaRPr lang="en-US" dirty="0"/>
          </a:p>
          <a:p>
            <a:pPr marL="500063" lvl="1" indent="0">
              <a:buNone/>
            </a:pPr>
            <a:r>
              <a:rPr lang="en-US" dirty="0"/>
              <a:t>Bernhard Holzer</a:t>
            </a:r>
          </a:p>
          <a:p>
            <a:pPr marL="500063" lvl="1" indent="0">
              <a:buNone/>
            </a:pPr>
            <a:r>
              <a:rPr lang="en-US" dirty="0"/>
              <a:t>Christine </a:t>
            </a:r>
            <a:r>
              <a:rPr lang="en-US" dirty="0" err="1"/>
              <a:t>Völlinger</a:t>
            </a:r>
            <a:endParaRPr lang="en-US" dirty="0"/>
          </a:p>
          <a:p>
            <a:pPr marL="500063" lvl="1" indent="0">
              <a:buNone/>
            </a:pPr>
            <a:r>
              <a:rPr lang="en-US" dirty="0"/>
              <a:t>Michael Hauschild (Sprecher)</a:t>
            </a:r>
          </a:p>
          <a:p>
            <a:pPr marL="500063" lvl="1" indent="0">
              <a:buNone/>
            </a:pPr>
            <a:r>
              <a:rPr lang="en-US" dirty="0"/>
              <a:t>Sascha Marc Schmeling</a:t>
            </a:r>
          </a:p>
          <a:p>
            <a:pPr marL="500063" lvl="1" indent="0">
              <a:buNone/>
            </a:pPr>
            <a:r>
              <a:rPr lang="en-US" dirty="0"/>
              <a:t>Andree Welker (</a:t>
            </a:r>
            <a:r>
              <a:rPr lang="en-US" dirty="0" err="1"/>
              <a:t>seit</a:t>
            </a:r>
            <a:r>
              <a:rPr lang="en-US" dirty="0"/>
              <a:t> </a:t>
            </a:r>
            <a:r>
              <a:rPr lang="en-US" dirty="0" err="1"/>
              <a:t>Okt</a:t>
            </a:r>
            <a:r>
              <a:rPr lang="en-US" dirty="0"/>
              <a:t>. 2019)      , Ines </a:t>
            </a:r>
            <a:r>
              <a:rPr lang="en-US" dirty="0" err="1"/>
              <a:t>Knäpper</a:t>
            </a:r>
            <a:r>
              <a:rPr lang="en-US" dirty="0"/>
              <a:t> (bis Sep. 2019)</a:t>
            </a:r>
          </a:p>
          <a:p>
            <a:r>
              <a:rPr lang="de-DE" dirty="0"/>
              <a:t>ex-officio Mitglieder (CERN Vertreter in deutschen Komitees)</a:t>
            </a:r>
          </a:p>
          <a:p>
            <a:pPr marL="500063" lvl="1" indent="0">
              <a:buNone/>
            </a:pPr>
            <a:r>
              <a:rPr lang="de-DE" dirty="0"/>
              <a:t>Markus </a:t>
            </a:r>
            <a:r>
              <a:rPr lang="de-DE" dirty="0" err="1"/>
              <a:t>Elsing</a:t>
            </a:r>
            <a:r>
              <a:rPr lang="de-DE" dirty="0"/>
              <a:t> (KET)</a:t>
            </a:r>
          </a:p>
          <a:p>
            <a:pPr marL="500063" lvl="1" indent="0">
              <a:buNone/>
            </a:pPr>
            <a:r>
              <a:rPr lang="de-DE" dirty="0"/>
              <a:t>Michaela Schaumann (</a:t>
            </a:r>
            <a:r>
              <a:rPr lang="de-DE" dirty="0" err="1"/>
              <a:t>KfB</a:t>
            </a:r>
            <a:r>
              <a:rPr lang="de-DE" dirty="0"/>
              <a:t>, seit Jan. 2020)      , Frank </a:t>
            </a:r>
            <a:r>
              <a:rPr lang="de-DE" dirty="0" err="1"/>
              <a:t>Tecker</a:t>
            </a:r>
            <a:r>
              <a:rPr lang="de-DE" dirty="0"/>
              <a:t> (bis Dez. 2019) </a:t>
            </a:r>
          </a:p>
          <a:p>
            <a:r>
              <a:rPr lang="de-DE" dirty="0"/>
              <a:t>ständige Gäste</a:t>
            </a:r>
          </a:p>
          <a:p>
            <a:pPr marL="500063" lvl="1" indent="0">
              <a:buNone/>
            </a:pPr>
            <a:r>
              <a:rPr lang="de-DE" dirty="0"/>
              <a:t>Friedrich Haug (ILO)</a:t>
            </a:r>
          </a:p>
          <a:p>
            <a:pPr marL="500063" lvl="1" indent="0">
              <a:buNone/>
            </a:pPr>
            <a:r>
              <a:rPr lang="de-DE" dirty="0"/>
              <a:t>Rüdiger Voss (Senior Consultant)</a:t>
            </a:r>
          </a:p>
          <a:p>
            <a:endParaRPr lang="en-US" dirty="0"/>
          </a:p>
          <a:p>
            <a:pPr marL="500063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9" t="5001" r="15048" b="18500"/>
          <a:stretch/>
        </p:blipFill>
        <p:spPr>
          <a:xfrm>
            <a:off x="2880072" y="2051645"/>
            <a:ext cx="381219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3" t="2374" r="14654" b="5231"/>
          <a:stretch/>
        </p:blipFill>
        <p:spPr>
          <a:xfrm>
            <a:off x="3161946" y="2506359"/>
            <a:ext cx="411480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4458" b="14757"/>
          <a:stretch/>
        </p:blipFill>
        <p:spPr>
          <a:xfrm>
            <a:off x="4464248" y="2969244"/>
            <a:ext cx="394547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67" t="5328" r="18121" b="32817"/>
          <a:stretch/>
        </p:blipFill>
        <p:spPr>
          <a:xfrm>
            <a:off x="3816176" y="3419796"/>
            <a:ext cx="360041" cy="432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37" r="15637" b="8764"/>
          <a:stretch/>
        </p:blipFill>
        <p:spPr>
          <a:xfrm>
            <a:off x="3315064" y="4779450"/>
            <a:ext cx="325456" cy="4320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4408" y="5292005"/>
            <a:ext cx="319741" cy="426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00" r="16251" b="28705"/>
          <a:stretch/>
        </p:blipFill>
        <p:spPr>
          <a:xfrm>
            <a:off x="4897000" y="6693197"/>
            <a:ext cx="354888" cy="432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5F0A53-9254-2C45-A2DD-DB6B6769DBBD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33124" y="6228109"/>
            <a:ext cx="322956" cy="432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DE4616-FC2D-3E42-A0A5-945024F5607C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4248" y="3851845"/>
            <a:ext cx="324036" cy="432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C545CF-127F-2B42-9057-BA967BBB698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00254" y="1586434"/>
            <a:ext cx="322072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8769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</a:t>
            </a:r>
            <a:r>
              <a:rPr lang="de-DE" dirty="0" err="1"/>
              <a:t>e</a:t>
            </a:r>
            <a:r>
              <a:rPr lang="de-DE" dirty="0"/>
              <a:t>-groups + </a:t>
            </a:r>
            <a:r>
              <a:rPr lang="de-DE" dirty="0" err="1"/>
              <a:t>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e</a:t>
            </a:r>
            <a:r>
              <a:rPr lang="de-DE" dirty="0"/>
              <a:t>-groups</a:t>
            </a:r>
          </a:p>
          <a:p>
            <a:pPr lvl="1"/>
            <a:r>
              <a:rPr lang="de-DE" dirty="0"/>
              <a:t>info-</a:t>
            </a:r>
            <a:r>
              <a:rPr lang="de-DE" dirty="0" err="1"/>
              <a:t>dac</a:t>
            </a:r>
            <a:endParaRPr lang="de-DE" dirty="0"/>
          </a:p>
          <a:p>
            <a:pPr lvl="2"/>
            <a:r>
              <a:rPr lang="de-DE" dirty="0"/>
              <a:t>DAC Komitee Mitglieder + ständige Gäste</a:t>
            </a:r>
          </a:p>
          <a:p>
            <a:pPr lvl="1"/>
            <a:r>
              <a:rPr lang="de-DE" dirty="0" err="1"/>
              <a:t>germans</a:t>
            </a:r>
            <a:r>
              <a:rPr lang="de-DE" dirty="0"/>
              <a:t>-forum</a:t>
            </a:r>
          </a:p>
          <a:p>
            <a:pPr lvl="2"/>
            <a:r>
              <a:rPr lang="de-DE" dirty="0"/>
              <a:t>1561 Personen = alle deutschen Member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Personnel</a:t>
            </a:r>
            <a:r>
              <a:rPr lang="de-DE" dirty="0"/>
              <a:t> (~1300 User)</a:t>
            </a:r>
          </a:p>
          <a:p>
            <a:pPr lvl="2"/>
            <a:r>
              <a:rPr lang="de-DE" dirty="0"/>
              <a:t>Möglichkeit des Aus-/Eintragens (derzeit 183 Personen ausgetragen = 10.5%)</a:t>
            </a:r>
          </a:p>
          <a:p>
            <a:pPr lvl="2"/>
            <a:r>
              <a:rPr lang="de-DE" dirty="0"/>
              <a:t>manche </a:t>
            </a:r>
            <a:r>
              <a:rPr lang="de-DE" dirty="0" err="1"/>
              <a:t>posts</a:t>
            </a:r>
            <a:r>
              <a:rPr lang="de-DE" dirty="0"/>
              <a:t> eskalieren, erfordert schnelles Eingreifen (Kommentar oder mehr...)</a:t>
            </a:r>
          </a:p>
          <a:p>
            <a:pPr lvl="1"/>
            <a:r>
              <a:rPr lang="de-DE" dirty="0" err="1"/>
              <a:t>dhep-exp-cern</a:t>
            </a:r>
            <a:r>
              <a:rPr lang="de-DE" dirty="0"/>
              <a:t> und </a:t>
            </a:r>
            <a:r>
              <a:rPr lang="de-DE" dirty="0" err="1"/>
              <a:t>dhep-theo-cern</a:t>
            </a:r>
            <a:r>
              <a:rPr lang="de-DE" dirty="0"/>
              <a:t> (neu seit Dezember 2019)</a:t>
            </a:r>
          </a:p>
          <a:p>
            <a:pPr lvl="2"/>
            <a:r>
              <a:rPr lang="de-DE" dirty="0"/>
              <a:t>KET Wahlberechtigte (</a:t>
            </a:r>
            <a:r>
              <a:rPr lang="de-DE" dirty="0" err="1"/>
              <a:t>exp</a:t>
            </a:r>
            <a:r>
              <a:rPr lang="de-DE" dirty="0"/>
              <a:t>. + </a:t>
            </a:r>
            <a:r>
              <a:rPr lang="de-DE" dirty="0" err="1"/>
              <a:t>theo</a:t>
            </a:r>
            <a:r>
              <a:rPr lang="de-DE" dirty="0"/>
              <a:t>. Teilchenphysiker) = Nationalität DE, </a:t>
            </a:r>
            <a:r>
              <a:rPr lang="de-DE" dirty="0" err="1"/>
              <a:t>Staff</a:t>
            </a:r>
            <a:r>
              <a:rPr lang="de-DE" dirty="0"/>
              <a:t> oder Fellow, promoviert, </a:t>
            </a:r>
            <a:r>
              <a:rPr lang="de-DE" dirty="0" err="1"/>
              <a:t>Cat</a:t>
            </a:r>
            <a:r>
              <a:rPr lang="de-DE" dirty="0"/>
              <a:t> 1,2,5A</a:t>
            </a:r>
          </a:p>
          <a:p>
            <a:pPr lvl="2"/>
            <a:r>
              <a:rPr lang="de-DE" dirty="0"/>
              <a:t>Informationen der deutschen Teilchenphysik Community (Jobs, Meetings, </a:t>
            </a:r>
            <a:r>
              <a:rPr lang="de-DE" dirty="0" err="1"/>
              <a:t>Strategy</a:t>
            </a:r>
            <a:r>
              <a:rPr lang="de-DE" dirty="0"/>
              <a:t>)</a:t>
            </a:r>
          </a:p>
          <a:p>
            <a:r>
              <a:rPr lang="de-DE" dirty="0"/>
              <a:t>DAC Webseiten</a:t>
            </a:r>
          </a:p>
          <a:p>
            <a:pPr lvl="1"/>
            <a:r>
              <a:rPr lang="de-DE" dirty="0"/>
              <a:t>aktuelle News, Statistiken, FAQ, Jobs, Info-Material (neu seit Mai 2019)</a:t>
            </a:r>
          </a:p>
          <a:p>
            <a:pPr lvl="2"/>
            <a:r>
              <a:rPr lang="de-DE" dirty="0"/>
              <a:t>derzeitige </a:t>
            </a:r>
            <a:r>
              <a:rPr lang="de-DE" dirty="0" err="1"/>
              <a:t>website</a:t>
            </a:r>
            <a:r>
              <a:rPr lang="de-DE" dirty="0"/>
              <a:t> in </a:t>
            </a:r>
            <a:r>
              <a:rPr lang="de-DE" dirty="0" err="1"/>
              <a:t>Drupal</a:t>
            </a:r>
            <a:r>
              <a:rPr lang="de-DE" dirty="0"/>
              <a:t> 7 (bis Sommer 2020)</a:t>
            </a:r>
          </a:p>
          <a:p>
            <a:pPr lvl="2"/>
            <a:r>
              <a:rPr lang="de-DE" dirty="0"/>
              <a:t>erforderte Migration zu </a:t>
            </a:r>
            <a:r>
              <a:rPr lang="de-DE" dirty="0" err="1"/>
              <a:t>Drupal</a:t>
            </a:r>
            <a:r>
              <a:rPr lang="de-DE" dirty="0"/>
              <a:t> 8</a:t>
            </a:r>
          </a:p>
          <a:p>
            <a:pPr lvl="3"/>
            <a:r>
              <a:rPr lang="de-DE" dirty="0"/>
              <a:t>durchgeführt von IR-ECO, </a:t>
            </a:r>
            <a:r>
              <a:rPr lang="de-DE" dirty="0" err="1"/>
              <a:t>release</a:t>
            </a:r>
            <a:r>
              <a:rPr lang="de-DE" dirty="0"/>
              <a:t> steht noch aus</a:t>
            </a:r>
          </a:p>
        </p:txBody>
      </p:sp>
    </p:spTree>
    <p:extLst>
      <p:ext uri="{BB962C8B-B14F-4D97-AF65-F5344CB8AC3E}">
        <p14:creationId xmlns:p14="http://schemas.microsoft.com/office/powerpoint/2010/main" val="606379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7F85ADE-240F-2F4C-B220-7220C3B254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1" t="2508" r="4895" b="35847"/>
          <a:stretch/>
        </p:blipFill>
        <p:spPr>
          <a:xfrm>
            <a:off x="304690" y="909738"/>
            <a:ext cx="9311828" cy="61824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DAC </a:t>
            </a:r>
            <a:r>
              <a:rPr lang="en-US" dirty="0" err="1"/>
              <a:t>Webseiten</a:t>
            </a:r>
            <a:r>
              <a:rPr lang="en-US" dirty="0"/>
              <a:t>: </a:t>
            </a:r>
            <a:r>
              <a:rPr lang="en-US" sz="2000" dirty="0">
                <a:hlinkClick r:id="rId4"/>
              </a:rPr>
              <a:t>http://german-dac.web.cern.ch/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664048" y="3419797"/>
            <a:ext cx="6480720" cy="3798092"/>
            <a:chOff x="2952080" y="2213992"/>
            <a:chExt cx="6480720" cy="2285925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2952080" y="2213992"/>
              <a:ext cx="6480720" cy="2285925"/>
            </a:xfrm>
            <a:prstGeom prst="roundRect">
              <a:avLst/>
            </a:prstGeom>
            <a:noFill/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24388" y="3923853"/>
              <a:ext cx="2561358" cy="244515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  <a:latin typeface="+mn-lt"/>
                </a:rPr>
                <a:t>Aktuelle NEWS</a:t>
              </a:r>
              <a:endParaRPr lang="en-US" b="1" dirty="0">
                <a:solidFill>
                  <a:srgbClr val="FF000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429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7F85ADE-240F-2F4C-B220-7220C3B254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417" y="662575"/>
            <a:ext cx="9382008" cy="6927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Drupal 8: </a:t>
            </a:r>
            <a:r>
              <a:rPr lang="en-US" sz="2000" dirty="0">
                <a:hlinkClick r:id="rId4"/>
              </a:rPr>
              <a:t>https://test-dac-d8.web.cern.ch/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D6A5F5-16EC-744D-84E5-7544BF88C91A}"/>
              </a:ext>
            </a:extLst>
          </p:cNvPr>
          <p:cNvSpPr txBox="1"/>
          <p:nvPr/>
        </p:nvSpPr>
        <p:spPr>
          <a:xfrm rot="20670136">
            <a:off x="6420166" y="3535366"/>
            <a:ext cx="3129640" cy="798680"/>
          </a:xfrm>
          <a:prstGeom prst="rect">
            <a:avLst/>
          </a:prstGeom>
          <a:solidFill>
            <a:srgbClr val="FFFF99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800" b="1" dirty="0" err="1">
                <a:solidFill>
                  <a:srgbClr val="FF0000"/>
                </a:solidFill>
                <a:latin typeface="+mn-lt"/>
              </a:rPr>
              <a:t>Drupal</a:t>
            </a:r>
            <a:r>
              <a:rPr lang="de-DE" sz="1800" b="1" dirty="0">
                <a:solidFill>
                  <a:srgbClr val="FF0000"/>
                </a:solidFill>
                <a:latin typeface="+mn-lt"/>
              </a:rPr>
              <a:t> 7 </a:t>
            </a:r>
            <a:r>
              <a:rPr lang="de-DE" sz="1800" b="1" dirty="0">
                <a:solidFill>
                  <a:srgbClr val="FF0000"/>
                </a:solidFill>
                <a:latin typeface="+mn-lt"/>
                <a:sym typeface="Wingdings" pitchFamily="2" charset="2"/>
              </a:rPr>
              <a:t> 8  </a:t>
            </a:r>
            <a:r>
              <a:rPr lang="de-DE" sz="1800" b="1" dirty="0" err="1">
                <a:solidFill>
                  <a:srgbClr val="FF0000"/>
                </a:solidFill>
                <a:latin typeface="+mn-lt"/>
                <a:sym typeface="Wingdings" pitchFamily="2" charset="2"/>
              </a:rPr>
              <a:t>migration</a:t>
            </a:r>
            <a:r>
              <a:rPr lang="de-DE" sz="1800" b="1" dirty="0">
                <a:solidFill>
                  <a:srgbClr val="FF0000"/>
                </a:solidFill>
                <a:latin typeface="+mn-lt"/>
                <a:sym typeface="Wingdings" pitchFamily="2" charset="2"/>
              </a:rPr>
              <a:t> </a:t>
            </a:r>
            <a:r>
              <a:rPr lang="de-DE" sz="1800" b="1" dirty="0" err="1">
                <a:solidFill>
                  <a:srgbClr val="FF0000"/>
                </a:solidFill>
                <a:latin typeface="+mn-lt"/>
                <a:sym typeface="Wingdings" pitchFamily="2" charset="2"/>
              </a:rPr>
              <a:t>by</a:t>
            </a:r>
            <a:r>
              <a:rPr lang="de-DE" sz="1800" b="1" dirty="0">
                <a:solidFill>
                  <a:srgbClr val="FF0000"/>
                </a:solidFill>
                <a:latin typeface="+mn-lt"/>
                <a:sym typeface="Wingdings" pitchFamily="2" charset="2"/>
              </a:rPr>
              <a:t> Dimitrios </a:t>
            </a:r>
            <a:r>
              <a:rPr lang="de-DE" sz="1800" b="1" dirty="0" err="1">
                <a:solidFill>
                  <a:srgbClr val="FF0000"/>
                </a:solidFill>
                <a:latin typeface="+mn-lt"/>
                <a:sym typeface="Wingdings" pitchFamily="2" charset="2"/>
              </a:rPr>
              <a:t>Chatziioannou</a:t>
            </a:r>
            <a:r>
              <a:rPr lang="de-DE" sz="1800" b="1" dirty="0">
                <a:solidFill>
                  <a:srgbClr val="FF0000"/>
                </a:solidFill>
                <a:latin typeface="+mn-lt"/>
                <a:sym typeface="Wingdings" pitchFamily="2" charset="2"/>
              </a:rPr>
              <a:t> (TECH at IR-ECO)</a:t>
            </a:r>
            <a:endParaRPr lang="en-US" sz="1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B5FCBD-2D72-1044-A051-B9BC13F71099}"/>
              </a:ext>
            </a:extLst>
          </p:cNvPr>
          <p:cNvSpPr txBox="1"/>
          <p:nvPr/>
        </p:nvSpPr>
        <p:spPr>
          <a:xfrm rot="20670136">
            <a:off x="7187448" y="4375318"/>
            <a:ext cx="3129640" cy="327782"/>
          </a:xfrm>
          <a:prstGeom prst="rect">
            <a:avLst/>
          </a:prstGeom>
          <a:noFill/>
          <a:ln w="222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rgbClr val="FF0000"/>
                </a:solidFill>
                <a:latin typeface="+mn-lt"/>
              </a:rPr>
              <a:t>not </a:t>
            </a:r>
            <a:r>
              <a:rPr lang="de-DE" sz="1800" b="1" dirty="0" err="1">
                <a:solidFill>
                  <a:srgbClr val="FF0000"/>
                </a:solidFill>
                <a:latin typeface="+mn-lt"/>
              </a:rPr>
              <a:t>yet</a:t>
            </a:r>
            <a:r>
              <a:rPr lang="de-DE" sz="18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rgbClr val="FF0000"/>
                </a:solidFill>
                <a:latin typeface="+mn-lt"/>
              </a:rPr>
              <a:t>released</a:t>
            </a:r>
            <a:endParaRPr lang="en-US" sz="18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62602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Veranstaltungen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Jahresversammlungen der deutschen CERN Mitarbeiter</a:t>
            </a:r>
          </a:p>
          <a:p>
            <a:pPr lvl="1"/>
            <a:r>
              <a:rPr lang="de-DE" dirty="0"/>
              <a:t>üblicher Termin: Mittwoch in der Juni Council Woche</a:t>
            </a:r>
          </a:p>
          <a:p>
            <a:pPr lvl="2"/>
            <a:r>
              <a:rPr lang="de-DE" dirty="0"/>
              <a:t>Ebenfalls eingeladen: deutsche Council Delegierte </a:t>
            </a:r>
          </a:p>
          <a:p>
            <a:pPr lvl="2"/>
            <a:r>
              <a:rPr lang="de-DE" dirty="0"/>
              <a:t>Bericht vom Council, Bericht vom DAC (Aktivitäten, News, etc.), </a:t>
            </a:r>
          </a:p>
          <a:p>
            <a:pPr lvl="2"/>
            <a:r>
              <a:rPr lang="de-DE" dirty="0"/>
              <a:t>vorgesehener Termin (vor Covid-19 </a:t>
            </a:r>
            <a:r>
              <a:rPr lang="de-DE" dirty="0" err="1"/>
              <a:t>crisis</a:t>
            </a:r>
            <a:r>
              <a:rPr lang="de-DE" dirty="0"/>
              <a:t>): 17. Juni 2018, 17h (Main </a:t>
            </a:r>
            <a:r>
              <a:rPr lang="de-DE" dirty="0" err="1"/>
              <a:t>Amphi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Council Session wird nur über Video abgehalten</a:t>
            </a:r>
          </a:p>
          <a:p>
            <a:pPr lvl="1"/>
            <a:r>
              <a:rPr lang="de-DE" dirty="0"/>
              <a:t>Jahresversammlung über Video?</a:t>
            </a:r>
          </a:p>
          <a:p>
            <a:pPr lvl="2"/>
            <a:r>
              <a:rPr lang="de-DE" dirty="0"/>
              <a:t>Termin beibehalten oder nach Council Woche (wenn bei BMBF möglich?)</a:t>
            </a:r>
          </a:p>
          <a:p>
            <a:r>
              <a:rPr lang="de-DE" dirty="0"/>
              <a:t>Weihnachtsempfang des BMBF für deutsche CERN Mitarbeitende</a:t>
            </a:r>
          </a:p>
          <a:p>
            <a:pPr lvl="2"/>
            <a:r>
              <a:rPr lang="de-DE" dirty="0"/>
              <a:t>typisch zwischen 120 – 140 Teilnehmende, viele junge Mitarbeitende</a:t>
            </a:r>
          </a:p>
          <a:p>
            <a:pPr lvl="2"/>
            <a:r>
              <a:rPr lang="de-DE" dirty="0"/>
              <a:t>2019: erstmals in R1, ca. 180 insgesamt (bis zu 150 gleichzeitig)</a:t>
            </a:r>
          </a:p>
          <a:p>
            <a:pPr lvl="2"/>
            <a:r>
              <a:rPr lang="de-DE" dirty="0"/>
              <a:t>deutsches Bier (ein MUSS)</a:t>
            </a:r>
          </a:p>
          <a:p>
            <a:pPr lvl="1"/>
            <a:r>
              <a:rPr lang="de-DE" dirty="0"/>
              <a:t>Nächster Weihnachtsempfang voraussichtlich 9. Dezember 2020 (während Council Woche)</a:t>
            </a:r>
          </a:p>
          <a:p>
            <a:pPr marL="500063" lvl="1" indent="0">
              <a:buNone/>
            </a:pPr>
            <a:endParaRPr lang="de-DE" sz="1600" i="1" dirty="0"/>
          </a:p>
          <a:p>
            <a:pPr lvl="1"/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4305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BMBF </a:t>
            </a:r>
            <a:r>
              <a:rPr lang="en-US" dirty="0" err="1"/>
              <a:t>Organigramm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8" b="25456"/>
          <a:stretch/>
        </p:blipFill>
        <p:spPr>
          <a:xfrm>
            <a:off x="601022" y="699468"/>
            <a:ext cx="9142414" cy="653675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Rectangle 4"/>
          <p:cNvSpPr/>
          <p:nvPr/>
        </p:nvSpPr>
        <p:spPr bwMode="auto">
          <a:xfrm>
            <a:off x="575817" y="3419797"/>
            <a:ext cx="7416823" cy="3888432"/>
          </a:xfrm>
          <a:prstGeom prst="rect">
            <a:avLst/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871960" y="861352"/>
            <a:ext cx="2016224" cy="885314"/>
          </a:xfrm>
          <a:prstGeom prst="round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284228" y="1901291"/>
            <a:ext cx="1548172" cy="563389"/>
          </a:xfrm>
          <a:prstGeom prst="round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280672" y="2555701"/>
            <a:ext cx="1008112" cy="720000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992640" y="3275781"/>
            <a:ext cx="792000" cy="792000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992640" y="5198735"/>
            <a:ext cx="792000" cy="597326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992640" y="5796061"/>
            <a:ext cx="792000" cy="597326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746551" y="3473797"/>
            <a:ext cx="1118297" cy="3888432"/>
          </a:xfrm>
          <a:prstGeom prst="rect">
            <a:avLst/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 bwMode="auto">
          <a:xfrm>
            <a:off x="3816176" y="1691605"/>
            <a:ext cx="648523" cy="394680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" name="Straight Arrow Connector 15"/>
          <p:cNvCxnSpPr>
            <a:cxnSpLocks/>
          </p:cNvCxnSpPr>
          <p:nvPr/>
        </p:nvCxnSpPr>
        <p:spPr bwMode="auto">
          <a:xfrm>
            <a:off x="5652381" y="2375681"/>
            <a:ext cx="2700299" cy="68407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8647409" y="3179801"/>
            <a:ext cx="468054" cy="576085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2" name="Curved Left Arrow 41"/>
          <p:cNvSpPr/>
          <p:nvPr/>
        </p:nvSpPr>
        <p:spPr bwMode="auto">
          <a:xfrm>
            <a:off x="8712721" y="4057650"/>
            <a:ext cx="455772" cy="1542190"/>
          </a:xfrm>
          <a:prstGeom prst="curvedLeftArrow">
            <a:avLst>
              <a:gd name="adj1" fmla="val 11010"/>
              <a:gd name="adj2" fmla="val 31924"/>
              <a:gd name="adj3" fmla="val 27754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3" name="Curved Left Arrow 42"/>
          <p:cNvSpPr/>
          <p:nvPr/>
        </p:nvSpPr>
        <p:spPr bwMode="auto">
          <a:xfrm>
            <a:off x="8709844" y="3956716"/>
            <a:ext cx="972811" cy="2271393"/>
          </a:xfrm>
          <a:prstGeom prst="curvedLeftArrow">
            <a:avLst>
              <a:gd name="adj1" fmla="val 7586"/>
              <a:gd name="adj2" fmla="val 14992"/>
              <a:gd name="adj3" fmla="val 12648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32902" y="3779837"/>
            <a:ext cx="4681090" cy="746358"/>
          </a:xfrm>
          <a:prstGeom prst="rect">
            <a:avLst/>
          </a:prstGeom>
          <a:solidFill>
            <a:srgbClr val="FFFF00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800" b="1" dirty="0">
                <a:solidFill>
                  <a:srgbClr val="FF0000"/>
                </a:solidFill>
                <a:latin typeface="+mn-lt"/>
              </a:rPr>
              <a:t>Unterabteilungsleiter 71:</a:t>
            </a:r>
            <a:r>
              <a:rPr lang="de-DE" sz="1800" b="1" dirty="0">
                <a:solidFill>
                  <a:srgbClr val="FF0000"/>
                </a:solidFill>
              </a:rPr>
              <a:t> Volkmar Dietz</a:t>
            </a:r>
            <a:endParaRPr lang="de-DE" sz="1800" b="1" dirty="0">
              <a:solidFill>
                <a:srgbClr val="FF0000"/>
              </a:solidFill>
              <a:latin typeface="+mn-lt"/>
            </a:endParaRPr>
          </a:p>
          <a:p>
            <a:r>
              <a:rPr lang="en-US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Großgeräte</a:t>
            </a:r>
            <a:r>
              <a:rPr lang="en-US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 und </a:t>
            </a:r>
            <a:r>
              <a:rPr lang="en-US" sz="18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Grundlagenforschung</a:t>
            </a:r>
            <a:endParaRPr lang="en-US" sz="18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de-DE" sz="1400" b="1" dirty="0">
                <a:solidFill>
                  <a:srgbClr val="FF0000"/>
                </a:solidFill>
                <a:latin typeface="+mn-lt"/>
              </a:rPr>
              <a:t>      Leiter der deutschen Council Delegation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 flipV="1">
            <a:off x="6840512" y="3945080"/>
            <a:ext cx="948686" cy="158793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7" name="TextBox 46"/>
          <p:cNvSpPr txBox="1"/>
          <p:nvPr/>
        </p:nvSpPr>
        <p:spPr>
          <a:xfrm>
            <a:off x="2448024" y="4931965"/>
            <a:ext cx="4517327" cy="667875"/>
          </a:xfrm>
          <a:prstGeom prst="rect">
            <a:avLst/>
          </a:prstGeom>
          <a:solidFill>
            <a:srgbClr val="FFFF00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800" b="1" dirty="0">
                <a:solidFill>
                  <a:srgbClr val="FF0000"/>
                </a:solidFill>
                <a:latin typeface="+mn-lt"/>
              </a:rPr>
              <a:t>Leiterin Referat 712: Andrea Fischer</a:t>
            </a:r>
          </a:p>
          <a:p>
            <a:r>
              <a:rPr lang="en-US" sz="14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de-DE" sz="1400" b="1" dirty="0">
                <a:solidFill>
                  <a:srgbClr val="FF0000"/>
                </a:solidFill>
                <a:latin typeface="+mn-lt"/>
              </a:rPr>
              <a:t>Verbundforschung (Förderung der Experimente)</a:t>
            </a:r>
          </a:p>
          <a:p>
            <a:r>
              <a:rPr lang="de-DE" sz="1200" b="1" dirty="0">
                <a:solidFill>
                  <a:srgbClr val="FF0000"/>
                </a:solidFill>
                <a:latin typeface="+mn-lt"/>
              </a:rPr>
              <a:t>     Vertreterin im Resources Review Board (RRB)</a:t>
            </a:r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 bwMode="auto">
          <a:xfrm>
            <a:off x="7104506" y="5276276"/>
            <a:ext cx="631943" cy="172278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50" name="TextBox 49"/>
          <p:cNvSpPr txBox="1"/>
          <p:nvPr/>
        </p:nvSpPr>
        <p:spPr>
          <a:xfrm>
            <a:off x="3247608" y="5966382"/>
            <a:ext cx="3702680" cy="824841"/>
          </a:xfrm>
          <a:prstGeom prst="rect">
            <a:avLst/>
          </a:prstGeom>
          <a:solidFill>
            <a:srgbClr val="FFFF00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800" b="1" dirty="0">
                <a:solidFill>
                  <a:srgbClr val="FF0000"/>
                </a:solidFill>
                <a:latin typeface="+mn-lt"/>
              </a:rPr>
              <a:t>Leiter Referat 713: Thomas Roth</a:t>
            </a:r>
          </a:p>
          <a:p>
            <a:r>
              <a:rPr lang="en-US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DE" sz="14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CERN</a:t>
            </a:r>
          </a:p>
          <a:p>
            <a:r>
              <a:rPr lang="de-DE" sz="12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    Vertreter im CERN Finance Committee +</a:t>
            </a:r>
          </a:p>
          <a:p>
            <a:r>
              <a:rPr lang="de-DE" sz="12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    Berater der Council Delegation</a:t>
            </a:r>
          </a:p>
        </p:txBody>
      </p:sp>
      <p:cxnSp>
        <p:nvCxnSpPr>
          <p:cNvPr id="51" name="Straight Arrow Connector 50"/>
          <p:cNvCxnSpPr/>
          <p:nvPr/>
        </p:nvCxnSpPr>
        <p:spPr bwMode="auto">
          <a:xfrm flipV="1">
            <a:off x="7088593" y="6202221"/>
            <a:ext cx="647856" cy="150868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52" name="TextBox 51"/>
          <p:cNvSpPr txBox="1"/>
          <p:nvPr/>
        </p:nvSpPr>
        <p:spPr>
          <a:xfrm>
            <a:off x="2232000" y="4571925"/>
            <a:ext cx="4855816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Wiss. Council Delegierter: Siggi Bethke (MPI München)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456791" y="5628013"/>
            <a:ext cx="3015569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Weiterer Vertreter im RRB: Mikael Gast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13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Aktivitäten 2018/20 –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Informelle Kontakte</a:t>
            </a:r>
          </a:p>
          <a:p>
            <a:pPr lvl="1"/>
            <a:r>
              <a:rPr lang="de-DE" dirty="0"/>
              <a:t>zur deutschen Council-Delegation</a:t>
            </a:r>
          </a:p>
          <a:p>
            <a:pPr lvl="2"/>
            <a:r>
              <a:rPr lang="de-DE" dirty="0"/>
              <a:t>Jährliches Abendessen mit deutscher Council-Delegation am Mittwoch in der Juni oder September Council Woche, weitere Abendessen/Treffen nach Bedarf (z.B. Verabschiedung Vierkorn-Rudolph)</a:t>
            </a:r>
          </a:p>
          <a:p>
            <a:pPr lvl="1"/>
            <a:r>
              <a:rPr lang="de-DE" dirty="0"/>
              <a:t>CERN contact person f</a:t>
            </a:r>
            <a:r>
              <a:rPr lang="de-DE" dirty="0">
                <a:cs typeface="Times New Roman" panose="02020603050405020304" pitchFamily="18" charset="0"/>
              </a:rPr>
              <a:t>ür Deutschland: Florian Sonnemann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Eckhard Elsen (höchstrangiger Deutscher am CERN)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ILO (Industrial Liasion Officer): Friedrich Haug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Ständiger Gast bei DAC Treffen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Deutsche Mitglieder im </a:t>
            </a:r>
            <a:r>
              <a:rPr lang="de-DE" dirty="0" err="1">
                <a:cs typeface="Times New Roman" panose="02020603050405020304" pitchFamily="18" charset="0"/>
              </a:rPr>
              <a:t>Staff</a:t>
            </a:r>
            <a:r>
              <a:rPr lang="de-DE" dirty="0">
                <a:cs typeface="Times New Roman" panose="02020603050405020304" pitchFamily="18" charset="0"/>
              </a:rPr>
              <a:t> </a:t>
            </a:r>
            <a:r>
              <a:rPr lang="de-DE" dirty="0" err="1">
                <a:cs typeface="Times New Roman" panose="02020603050405020304" pitchFamily="18" charset="0"/>
              </a:rPr>
              <a:t>Association</a:t>
            </a:r>
            <a:r>
              <a:rPr lang="de-DE" dirty="0">
                <a:cs typeface="Times New Roman" panose="02020603050405020304" pitchFamily="18" charset="0"/>
              </a:rPr>
              <a:t> Council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Einladung zu DAC Treffen nach Bedarf/Thema</a:t>
            </a:r>
          </a:p>
        </p:txBody>
      </p:sp>
    </p:spTree>
    <p:extLst>
      <p:ext uri="{BB962C8B-B14F-4D97-AF65-F5344CB8AC3E}">
        <p14:creationId xmlns:p14="http://schemas.microsoft.com/office/powerpoint/2010/main" val="4009522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Aktivitäten 2018/20 –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Unterstützung bei CERN-Besuchen aus Deutschland</a:t>
            </a:r>
          </a:p>
          <a:p>
            <a:pPr lvl="2"/>
            <a:r>
              <a:rPr lang="de-DE" dirty="0"/>
              <a:t>Professoren von deutschen Hochschulen</a:t>
            </a:r>
          </a:p>
          <a:p>
            <a:pPr lvl="2"/>
            <a:r>
              <a:rPr lang="de-DE" dirty="0"/>
              <a:t>Attaché Lehrgänge des AA</a:t>
            </a:r>
          </a:p>
          <a:p>
            <a:pPr lvl="2"/>
            <a:r>
              <a:rPr lang="de-DE" dirty="0"/>
              <a:t>Deutsche Industrie-Ausstellung Germany</a:t>
            </a:r>
            <a:r>
              <a:rPr lang="en-US" dirty="0"/>
              <a:t>@CERN</a:t>
            </a:r>
            <a:endParaRPr lang="de-DE" dirty="0"/>
          </a:p>
          <a:p>
            <a:r>
              <a:rPr lang="de-DE" dirty="0">
                <a:cs typeface="Times New Roman" panose="02020603050405020304" pitchFamily="18" charset="0"/>
              </a:rPr>
              <a:t>Informationsaustausch zur Ausbildungsprogrammen finanziert aus Deutschland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Baden-Württemberg Programm für Technical Students </a:t>
            </a:r>
            <a:r>
              <a:rPr lang="en-US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dirty="0">
                <a:cs typeface="Times New Roman" panose="02020603050405020304" pitchFamily="18" charset="0"/>
                <a:sym typeface="Wingdings" panose="05000000000000000000" pitchFamily="2" charset="2"/>
              </a:rPr>
              <a:t>Christine V</a:t>
            </a:r>
            <a:r>
              <a:rPr lang="de-DE" i="1" dirty="0">
                <a:cs typeface="Times New Roman" panose="02020603050405020304" pitchFamily="18" charset="0"/>
                <a:sym typeface="Wingdings" panose="05000000000000000000" pitchFamily="2" charset="2"/>
              </a:rPr>
              <a:t>ö</a:t>
            </a:r>
            <a:r>
              <a:rPr lang="en-US" i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llinger</a:t>
            </a:r>
            <a:endParaRPr lang="de-DE" i="1" dirty="0">
              <a:cs typeface="Times New Roman" panose="02020603050405020304" pitchFamily="18" charset="0"/>
            </a:endParaRP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Gentner-Programm für Doctoral Students </a:t>
            </a:r>
            <a:r>
              <a:rPr lang="de-DE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i="1" dirty="0">
                <a:cs typeface="Times New Roman" panose="02020603050405020304" pitchFamily="18" charset="0"/>
                <a:sym typeface="Wingdings" panose="05000000000000000000" pitchFamily="2" charset="2"/>
              </a:rPr>
              <a:t>MH</a:t>
            </a:r>
            <a:endParaRPr lang="de-DE" i="1" dirty="0">
              <a:cs typeface="Times New Roman" panose="02020603050405020304" pitchFamily="18" charset="0"/>
            </a:endParaRP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Anzahl Bewerbungen + ausgewählte Kandidaten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Werbemassnahmen in Deutschland</a:t>
            </a:r>
          </a:p>
          <a:p>
            <a:r>
              <a:rPr lang="de-DE" dirty="0">
                <a:cs typeface="Times New Roman" panose="02020603050405020304" pitchFamily="18" charset="0"/>
              </a:rPr>
              <a:t>Informationen aus deutschen Komitees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KET – Komitee für Elementarteilchenphysik</a:t>
            </a:r>
          </a:p>
          <a:p>
            <a:pPr lvl="2"/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    Markus Elsing</a:t>
            </a:r>
            <a:endParaRPr lang="de-DE" sz="1200" i="1" dirty="0">
              <a:cs typeface="Times New Roman" panose="02020603050405020304" pitchFamily="18" charset="0"/>
            </a:endParaRP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KfB – Komitee für Beschleunigerphysik</a:t>
            </a:r>
          </a:p>
          <a:p>
            <a:pPr lvl="2"/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    Michaela Schaumann (seit Jan. 2020)</a:t>
            </a:r>
            <a:r>
              <a:rPr lang="de-DE" sz="1200" i="1" dirty="0">
                <a:sym typeface="Wingdings" panose="05000000000000000000" pitchFamily="2" charset="2"/>
              </a:rPr>
              <a:t>, </a:t>
            </a:r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Frank </a:t>
            </a:r>
            <a:r>
              <a:rPr lang="de-DE" sz="1200" i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Tecker</a:t>
            </a:r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(bis Dez. 2019)</a:t>
            </a:r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9216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60238</TotalTime>
  <Words>1144</Words>
  <Application>Microsoft Macintosh PowerPoint</Application>
  <PresentationFormat>Custom</PresentationFormat>
  <Paragraphs>155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Times New Roman</vt:lpstr>
      <vt:lpstr>Luxi Sans</vt:lpstr>
      <vt:lpstr>Arial</vt:lpstr>
      <vt:lpstr>Office Theme</vt:lpstr>
      <vt:lpstr>DAC Mandat</vt:lpstr>
      <vt:lpstr>DAC Komitee</vt:lpstr>
      <vt:lpstr>DAC e-groups + websites</vt:lpstr>
      <vt:lpstr>DAC Webseiten: http://german-dac.web.cern.ch/</vt:lpstr>
      <vt:lpstr>Drupal 8: https://test-dac-d8.web.cern.ch/</vt:lpstr>
      <vt:lpstr>DAC Veranstaltungen</vt:lpstr>
      <vt:lpstr>BMBF Organigramm</vt:lpstr>
      <vt:lpstr>DAC Aktivitäten 2018/20 – I</vt:lpstr>
      <vt:lpstr>DAC Aktivitäten 2018/20 – II</vt:lpstr>
      <vt:lpstr>Anzahl der deutschen Staff, Fellows</vt:lpstr>
      <vt:lpstr>Anzahl der deutschen Bewerbungen</vt:lpstr>
      <vt:lpstr>Werbemassnahmen</vt:lpstr>
      <vt:lpstr>HR Info Flyer – deutsche Version</vt:lpstr>
      <vt:lpstr>Werbemassnahmen</vt:lpstr>
      <vt:lpstr>Geplant 2020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1272</cp:revision>
  <cp:lastPrinted>2018-05-08T10:06:40Z</cp:lastPrinted>
  <dcterms:created xsi:type="dcterms:W3CDTF">2003-03-07T08:03:06Z</dcterms:created>
  <dcterms:modified xsi:type="dcterms:W3CDTF">2020-06-04T09:27:37Z</dcterms:modified>
</cp:coreProperties>
</file>