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sldIdLst>
    <p:sldId id="557" r:id="rId2"/>
    <p:sldId id="257" r:id="rId3"/>
    <p:sldId id="1388" r:id="rId4"/>
    <p:sldId id="2367" r:id="rId5"/>
    <p:sldId id="259" r:id="rId6"/>
    <p:sldId id="260" r:id="rId7"/>
    <p:sldId id="274" r:id="rId8"/>
    <p:sldId id="451" r:id="rId9"/>
    <p:sldId id="272" r:id="rId10"/>
    <p:sldId id="263" r:id="rId11"/>
    <p:sldId id="292" r:id="rId12"/>
    <p:sldId id="442" r:id="rId13"/>
    <p:sldId id="1391" r:id="rId14"/>
    <p:sldId id="2360" r:id="rId15"/>
    <p:sldId id="2375" r:id="rId16"/>
    <p:sldId id="886" r:id="rId17"/>
    <p:sldId id="889" r:id="rId18"/>
    <p:sldId id="892" r:id="rId19"/>
    <p:sldId id="2365" r:id="rId20"/>
    <p:sldId id="893" r:id="rId21"/>
    <p:sldId id="2366" r:id="rId22"/>
    <p:sldId id="2372" r:id="rId23"/>
    <p:sldId id="982" r:id="rId24"/>
    <p:sldId id="1392" r:id="rId25"/>
    <p:sldId id="899" r:id="rId26"/>
    <p:sldId id="1054" r:id="rId27"/>
    <p:sldId id="1057" r:id="rId28"/>
    <p:sldId id="2371" r:id="rId29"/>
    <p:sldId id="773" r:id="rId30"/>
    <p:sldId id="2370" r:id="rId31"/>
    <p:sldId id="2359" r:id="rId32"/>
    <p:sldId id="2374" r:id="rId33"/>
    <p:sldId id="2364" r:id="rId34"/>
    <p:sldId id="562" r:id="rId35"/>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ne Darve" initials="CD" lastIdx="0" clrIdx="0">
    <p:extLst>
      <p:ext uri="{19B8F6BF-5375-455C-9EA6-DF929625EA0E}">
        <p15:presenceInfo xmlns:p15="http://schemas.microsoft.com/office/powerpoint/2012/main" userId="Christine Darv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31"/>
    <p:restoredTop sz="76381"/>
  </p:normalViewPr>
  <p:slideViewPr>
    <p:cSldViewPr snapToGrid="0" snapToObjects="1">
      <p:cViewPr varScale="1">
        <p:scale>
          <a:sx n="90" d="100"/>
          <a:sy n="90" d="100"/>
        </p:scale>
        <p:origin x="122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ketevi:ASP2018:ASP2018-SelectedStudent-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julianovak:Desktop:ASP_alumni_survey_2018.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julianovak:Desktop:ASP_alumni_survey_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600">
                <a:latin typeface="Arial" panose="020B0604020202020204" pitchFamily="34" charset="0"/>
                <a:cs typeface="Arial" panose="020B0604020202020204" pitchFamily="34" charset="0"/>
              </a:defRPr>
            </a:pPr>
            <a:r>
              <a:rPr lang="en-US" sz="1600" dirty="0">
                <a:latin typeface="Arial" panose="020B0604020202020204" pitchFamily="34" charset="0"/>
                <a:cs typeface="Arial" panose="020B0604020202020204" pitchFamily="34" charset="0"/>
              </a:rPr>
              <a:t>Selected Students by Age</a:t>
            </a:r>
          </a:p>
        </c:rich>
      </c:tx>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invertIfNegative val="0"/>
          <c:cat>
            <c:strRef>
              <c:f>Sheet4!$A$1:$A$9</c:f>
              <c:strCache>
                <c:ptCount val="9"/>
                <c:pt idx="0">
                  <c:v>&lt; 20</c:v>
                </c:pt>
                <c:pt idx="1">
                  <c:v>20-21</c:v>
                </c:pt>
                <c:pt idx="2">
                  <c:v>22-23</c:v>
                </c:pt>
                <c:pt idx="3">
                  <c:v>24-25</c:v>
                </c:pt>
                <c:pt idx="4">
                  <c:v>26-27</c:v>
                </c:pt>
                <c:pt idx="5">
                  <c:v>28-29</c:v>
                </c:pt>
                <c:pt idx="6">
                  <c:v>30-31</c:v>
                </c:pt>
                <c:pt idx="7">
                  <c:v>32-33</c:v>
                </c:pt>
                <c:pt idx="8">
                  <c:v>&gt; 33</c:v>
                </c:pt>
              </c:strCache>
            </c:strRef>
          </c:cat>
          <c:val>
            <c:numRef>
              <c:f>Sheet4!$B$1:$B$9</c:f>
              <c:numCache>
                <c:formatCode>General</c:formatCode>
                <c:ptCount val="9"/>
                <c:pt idx="0">
                  <c:v>1</c:v>
                </c:pt>
                <c:pt idx="1">
                  <c:v>7</c:v>
                </c:pt>
                <c:pt idx="2">
                  <c:v>15</c:v>
                </c:pt>
                <c:pt idx="3">
                  <c:v>19</c:v>
                </c:pt>
                <c:pt idx="4">
                  <c:v>21</c:v>
                </c:pt>
                <c:pt idx="5">
                  <c:v>11</c:v>
                </c:pt>
                <c:pt idx="6">
                  <c:v>3</c:v>
                </c:pt>
                <c:pt idx="7">
                  <c:v>6</c:v>
                </c:pt>
                <c:pt idx="8">
                  <c:v>2</c:v>
                </c:pt>
              </c:numCache>
            </c:numRef>
          </c:val>
          <c:extLst>
            <c:ext xmlns:c16="http://schemas.microsoft.com/office/drawing/2014/chart" uri="{C3380CC4-5D6E-409C-BE32-E72D297353CC}">
              <c16:uniqueId val="{00000000-BB3B-0645-9F15-2D83C34E29DD}"/>
            </c:ext>
          </c:extLst>
        </c:ser>
        <c:dLbls>
          <c:showLegendKey val="0"/>
          <c:showVal val="0"/>
          <c:showCatName val="0"/>
          <c:showSerName val="0"/>
          <c:showPercent val="0"/>
          <c:showBubbleSize val="0"/>
        </c:dLbls>
        <c:gapWidth val="150"/>
        <c:shape val="cylinder"/>
        <c:axId val="513006392"/>
        <c:axId val="513765768"/>
        <c:axId val="0"/>
      </c:bar3DChart>
      <c:catAx>
        <c:axId val="513006392"/>
        <c:scaling>
          <c:orientation val="minMax"/>
        </c:scaling>
        <c:delete val="0"/>
        <c:axPos val="b"/>
        <c:title>
          <c:tx>
            <c:rich>
              <a:bodyPr/>
              <a:lstStyle/>
              <a:p>
                <a:pPr>
                  <a:defRPr>
                    <a:latin typeface="Arial" panose="020B0604020202020204" pitchFamily="34" charset="0"/>
                    <a:cs typeface="Arial" panose="020B0604020202020204" pitchFamily="34" charset="0"/>
                  </a:defRPr>
                </a:pPr>
                <a:r>
                  <a:rPr lang="en-US">
                    <a:latin typeface="Arial" panose="020B0604020202020204" pitchFamily="34" charset="0"/>
                    <a:cs typeface="Arial" panose="020B0604020202020204" pitchFamily="34" charset="0"/>
                  </a:rPr>
                  <a:t>Age (Years)</a:t>
                </a:r>
              </a:p>
            </c:rich>
          </c:tx>
          <c:overlay val="0"/>
        </c:title>
        <c:numFmt formatCode="General" sourceLinked="0"/>
        <c:majorTickMark val="out"/>
        <c:minorTickMark val="none"/>
        <c:tickLblPos val="nextTo"/>
        <c:crossAx val="513765768"/>
        <c:crosses val="autoZero"/>
        <c:auto val="1"/>
        <c:lblAlgn val="ctr"/>
        <c:lblOffset val="100"/>
        <c:noMultiLvlLbl val="0"/>
      </c:catAx>
      <c:valAx>
        <c:axId val="513765768"/>
        <c:scaling>
          <c:orientation val="minMax"/>
        </c:scaling>
        <c:delete val="0"/>
        <c:axPos val="l"/>
        <c:majorGridlines/>
        <c:title>
          <c:tx>
            <c:rich>
              <a:bodyPr/>
              <a:lstStyle/>
              <a:p>
                <a:pPr>
                  <a:defRPr sz="1400">
                    <a:latin typeface="Arial" panose="020B0604020202020204" pitchFamily="34" charset="0"/>
                    <a:cs typeface="Arial" panose="020B0604020202020204" pitchFamily="34" charset="0"/>
                  </a:defRPr>
                </a:pPr>
                <a:r>
                  <a:rPr lang="en-US" sz="1400" dirty="0">
                    <a:latin typeface="Arial" panose="020B0604020202020204" pitchFamily="34" charset="0"/>
                    <a:cs typeface="Arial" panose="020B0604020202020204" pitchFamily="34" charset="0"/>
                  </a:rPr>
                  <a:t>Number of Students</a:t>
                </a:r>
              </a:p>
            </c:rich>
          </c:tx>
          <c:overlay val="0"/>
        </c:title>
        <c:numFmt formatCode="General" sourceLinked="1"/>
        <c:majorTickMark val="out"/>
        <c:minorTickMark val="none"/>
        <c:tickLblPos val="nextTo"/>
        <c:crossAx val="513006392"/>
        <c:crosses val="autoZero"/>
        <c:crossBetween val="between"/>
      </c:valAx>
    </c:plotArea>
    <c:plotVisOnly val="1"/>
    <c:dispBlanksAs val="gap"/>
    <c:showDLblsOverMax val="0"/>
  </c:chart>
  <c:txPr>
    <a:bodyPr/>
    <a:lstStyle/>
    <a:p>
      <a:pPr>
        <a:defRPr sz="1400"/>
      </a:pPr>
      <a:endParaRPr lang="sv-S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dirty="0"/>
              <a:t>Selected Students by Citizenship</a:t>
            </a:r>
          </a:p>
        </c:rich>
      </c:tx>
      <c:layout>
        <c:manualLayout>
          <c:xMode val="edge"/>
          <c:yMode val="edge"/>
          <c:x val="0.30840696659074213"/>
          <c:y val="1.2886616669320479E-2"/>
        </c:manualLayout>
      </c:layout>
      <c:overlay val="0"/>
    </c:title>
    <c:autoTitleDeleted val="0"/>
    <c:view3D>
      <c:rotX val="15"/>
      <c:rotY val="20"/>
      <c:rAngAx val="1"/>
    </c:view3D>
    <c:floor>
      <c:thickness val="0"/>
    </c:floor>
    <c:sideWall>
      <c:thickness val="0"/>
    </c:sideWall>
    <c:backWall>
      <c:thickness val="0"/>
    </c:backWall>
    <c:plotArea>
      <c:layout>
        <c:manualLayout>
          <c:layoutTarget val="inner"/>
          <c:xMode val="edge"/>
          <c:yMode val="edge"/>
          <c:x val="4.6116678596993602E-2"/>
          <c:y val="0.14445319335083101"/>
          <c:w val="0.95387577973207904"/>
          <c:h val="0.66782784096432402"/>
        </c:manualLayout>
      </c:layout>
      <c:bar3DChart>
        <c:barDir val="col"/>
        <c:grouping val="clustered"/>
        <c:varyColors val="0"/>
        <c:ser>
          <c:idx val="0"/>
          <c:order val="0"/>
          <c:tx>
            <c:v>Males (50)</c:v>
          </c:tx>
          <c:invertIfNegative val="0"/>
          <c:cat>
            <c:strRef>
              <c:f>'Sheet1 (2)'!$A$1:$A$26</c:f>
              <c:strCache>
                <c:ptCount val="26"/>
                <c:pt idx="0">
                  <c:v>Algeria</c:v>
                </c:pt>
                <c:pt idx="1">
                  <c:v>Benin</c:v>
                </c:pt>
                <c:pt idx="2">
                  <c:v>Botswana</c:v>
                </c:pt>
                <c:pt idx="3">
                  <c:v>Burkina Faso</c:v>
                </c:pt>
                <c:pt idx="4">
                  <c:v>Burundi</c:v>
                </c:pt>
                <c:pt idx="5">
                  <c:v>Cameroon</c:v>
                </c:pt>
                <c:pt idx="6">
                  <c:v>DR Congo</c:v>
                </c:pt>
                <c:pt idx="7">
                  <c:v>Egypt</c:v>
                </c:pt>
                <c:pt idx="8">
                  <c:v>Ethiopia</c:v>
                </c:pt>
                <c:pt idx="9">
                  <c:v>Ghana</c:v>
                </c:pt>
                <c:pt idx="10">
                  <c:v>Kenya</c:v>
                </c:pt>
                <c:pt idx="11">
                  <c:v>Madagascar</c:v>
                </c:pt>
                <c:pt idx="12">
                  <c:v>Morocco</c:v>
                </c:pt>
                <c:pt idx="13">
                  <c:v>Namibia</c:v>
                </c:pt>
                <c:pt idx="14">
                  <c:v>Nigeria</c:v>
                </c:pt>
                <c:pt idx="15">
                  <c:v>Palestine</c:v>
                </c:pt>
                <c:pt idx="16">
                  <c:v>Rwanda</c:v>
                </c:pt>
                <c:pt idx="17">
                  <c:v>Senegal</c:v>
                </c:pt>
                <c:pt idx="18">
                  <c:v>South Africa</c:v>
                </c:pt>
                <c:pt idx="19">
                  <c:v>Sudan</c:v>
                </c:pt>
                <c:pt idx="20">
                  <c:v>Tanzania</c:v>
                </c:pt>
                <c:pt idx="21">
                  <c:v>Togo</c:v>
                </c:pt>
                <c:pt idx="22">
                  <c:v>Tunisia</c:v>
                </c:pt>
                <c:pt idx="23">
                  <c:v>Uganda</c:v>
                </c:pt>
                <c:pt idx="24">
                  <c:v>USA</c:v>
                </c:pt>
                <c:pt idx="25">
                  <c:v>Zambia</c:v>
                </c:pt>
              </c:strCache>
            </c:strRef>
          </c:cat>
          <c:val>
            <c:numRef>
              <c:f>'Sheet1 (2)'!$B$1:$B$26</c:f>
              <c:numCache>
                <c:formatCode>General</c:formatCode>
                <c:ptCount val="26"/>
                <c:pt idx="0">
                  <c:v>1</c:v>
                </c:pt>
                <c:pt idx="1">
                  <c:v>1</c:v>
                </c:pt>
                <c:pt idx="2">
                  <c:v>1</c:v>
                </c:pt>
                <c:pt idx="3">
                  <c:v>1</c:v>
                </c:pt>
                <c:pt idx="4">
                  <c:v>0</c:v>
                </c:pt>
                <c:pt idx="5">
                  <c:v>4</c:v>
                </c:pt>
                <c:pt idx="6">
                  <c:v>1</c:v>
                </c:pt>
                <c:pt idx="7">
                  <c:v>1</c:v>
                </c:pt>
                <c:pt idx="8">
                  <c:v>2</c:v>
                </c:pt>
                <c:pt idx="9">
                  <c:v>2</c:v>
                </c:pt>
                <c:pt idx="10">
                  <c:v>2</c:v>
                </c:pt>
                <c:pt idx="11">
                  <c:v>1</c:v>
                </c:pt>
                <c:pt idx="12">
                  <c:v>3</c:v>
                </c:pt>
                <c:pt idx="13">
                  <c:v>10</c:v>
                </c:pt>
                <c:pt idx="14">
                  <c:v>3</c:v>
                </c:pt>
                <c:pt idx="15">
                  <c:v>1</c:v>
                </c:pt>
                <c:pt idx="16">
                  <c:v>2</c:v>
                </c:pt>
                <c:pt idx="17">
                  <c:v>1</c:v>
                </c:pt>
                <c:pt idx="18">
                  <c:v>4</c:v>
                </c:pt>
                <c:pt idx="19">
                  <c:v>2</c:v>
                </c:pt>
                <c:pt idx="20">
                  <c:v>1</c:v>
                </c:pt>
                <c:pt idx="21">
                  <c:v>2</c:v>
                </c:pt>
                <c:pt idx="22">
                  <c:v>1</c:v>
                </c:pt>
                <c:pt idx="23">
                  <c:v>1</c:v>
                </c:pt>
                <c:pt idx="24">
                  <c:v>1</c:v>
                </c:pt>
                <c:pt idx="25">
                  <c:v>1</c:v>
                </c:pt>
              </c:numCache>
            </c:numRef>
          </c:val>
          <c:extLst>
            <c:ext xmlns:c16="http://schemas.microsoft.com/office/drawing/2014/chart" uri="{C3380CC4-5D6E-409C-BE32-E72D297353CC}">
              <c16:uniqueId val="{00000000-B8E5-3640-B641-DF59D10AC0C7}"/>
            </c:ext>
          </c:extLst>
        </c:ser>
        <c:ser>
          <c:idx val="1"/>
          <c:order val="1"/>
          <c:tx>
            <c:v>Females (35)</c:v>
          </c:tx>
          <c:invertIfNegative val="0"/>
          <c:cat>
            <c:strRef>
              <c:f>'Sheet1 (2)'!$A$1:$A$26</c:f>
              <c:strCache>
                <c:ptCount val="26"/>
                <c:pt idx="0">
                  <c:v>Algeria</c:v>
                </c:pt>
                <c:pt idx="1">
                  <c:v>Benin</c:v>
                </c:pt>
                <c:pt idx="2">
                  <c:v>Botswana</c:v>
                </c:pt>
                <c:pt idx="3">
                  <c:v>Burkina Faso</c:v>
                </c:pt>
                <c:pt idx="4">
                  <c:v>Burundi</c:v>
                </c:pt>
                <c:pt idx="5">
                  <c:v>Cameroon</c:v>
                </c:pt>
                <c:pt idx="6">
                  <c:v>DR Congo</c:v>
                </c:pt>
                <c:pt idx="7">
                  <c:v>Egypt</c:v>
                </c:pt>
                <c:pt idx="8">
                  <c:v>Ethiopia</c:v>
                </c:pt>
                <c:pt idx="9">
                  <c:v>Ghana</c:v>
                </c:pt>
                <c:pt idx="10">
                  <c:v>Kenya</c:v>
                </c:pt>
                <c:pt idx="11">
                  <c:v>Madagascar</c:v>
                </c:pt>
                <c:pt idx="12">
                  <c:v>Morocco</c:v>
                </c:pt>
                <c:pt idx="13">
                  <c:v>Namibia</c:v>
                </c:pt>
                <c:pt idx="14">
                  <c:v>Nigeria</c:v>
                </c:pt>
                <c:pt idx="15">
                  <c:v>Palestine</c:v>
                </c:pt>
                <c:pt idx="16">
                  <c:v>Rwanda</c:v>
                </c:pt>
                <c:pt idx="17">
                  <c:v>Senegal</c:v>
                </c:pt>
                <c:pt idx="18">
                  <c:v>South Africa</c:v>
                </c:pt>
                <c:pt idx="19">
                  <c:v>Sudan</c:v>
                </c:pt>
                <c:pt idx="20">
                  <c:v>Tanzania</c:v>
                </c:pt>
                <c:pt idx="21">
                  <c:v>Togo</c:v>
                </c:pt>
                <c:pt idx="22">
                  <c:v>Tunisia</c:v>
                </c:pt>
                <c:pt idx="23">
                  <c:v>Uganda</c:v>
                </c:pt>
                <c:pt idx="24">
                  <c:v>USA</c:v>
                </c:pt>
                <c:pt idx="25">
                  <c:v>Zambia</c:v>
                </c:pt>
              </c:strCache>
            </c:strRef>
          </c:cat>
          <c:val>
            <c:numRef>
              <c:f>'Sheet1 (2)'!$C$1:$C$26</c:f>
              <c:numCache>
                <c:formatCode>General</c:formatCode>
                <c:ptCount val="26"/>
                <c:pt idx="0">
                  <c:v>1</c:v>
                </c:pt>
                <c:pt idx="1">
                  <c:v>3</c:v>
                </c:pt>
                <c:pt idx="2">
                  <c:v>1</c:v>
                </c:pt>
                <c:pt idx="3">
                  <c:v>0</c:v>
                </c:pt>
                <c:pt idx="4">
                  <c:v>1</c:v>
                </c:pt>
                <c:pt idx="5">
                  <c:v>3</c:v>
                </c:pt>
                <c:pt idx="6">
                  <c:v>0</c:v>
                </c:pt>
                <c:pt idx="7">
                  <c:v>3</c:v>
                </c:pt>
                <c:pt idx="8">
                  <c:v>0</c:v>
                </c:pt>
                <c:pt idx="9">
                  <c:v>0</c:v>
                </c:pt>
                <c:pt idx="10">
                  <c:v>1</c:v>
                </c:pt>
                <c:pt idx="11">
                  <c:v>2</c:v>
                </c:pt>
                <c:pt idx="12">
                  <c:v>2</c:v>
                </c:pt>
                <c:pt idx="13">
                  <c:v>4</c:v>
                </c:pt>
                <c:pt idx="14">
                  <c:v>4</c:v>
                </c:pt>
                <c:pt idx="15">
                  <c:v>0</c:v>
                </c:pt>
                <c:pt idx="16">
                  <c:v>3</c:v>
                </c:pt>
                <c:pt idx="17">
                  <c:v>1</c:v>
                </c:pt>
                <c:pt idx="18">
                  <c:v>1</c:v>
                </c:pt>
                <c:pt idx="19">
                  <c:v>2</c:v>
                </c:pt>
                <c:pt idx="20">
                  <c:v>0</c:v>
                </c:pt>
                <c:pt idx="21">
                  <c:v>0</c:v>
                </c:pt>
                <c:pt idx="22">
                  <c:v>1</c:v>
                </c:pt>
                <c:pt idx="23">
                  <c:v>1</c:v>
                </c:pt>
                <c:pt idx="24">
                  <c:v>0</c:v>
                </c:pt>
                <c:pt idx="25">
                  <c:v>1</c:v>
                </c:pt>
              </c:numCache>
            </c:numRef>
          </c:val>
          <c:extLst>
            <c:ext xmlns:c16="http://schemas.microsoft.com/office/drawing/2014/chart" uri="{C3380CC4-5D6E-409C-BE32-E72D297353CC}">
              <c16:uniqueId val="{00000001-B8E5-3640-B641-DF59D10AC0C7}"/>
            </c:ext>
          </c:extLst>
        </c:ser>
        <c:dLbls>
          <c:showLegendKey val="0"/>
          <c:showVal val="0"/>
          <c:showCatName val="0"/>
          <c:showSerName val="0"/>
          <c:showPercent val="0"/>
          <c:showBubbleSize val="0"/>
        </c:dLbls>
        <c:gapWidth val="150"/>
        <c:shape val="cylinder"/>
        <c:axId val="512575944"/>
        <c:axId val="508921864"/>
        <c:axId val="0"/>
      </c:bar3DChart>
      <c:catAx>
        <c:axId val="512575944"/>
        <c:scaling>
          <c:orientation val="minMax"/>
        </c:scaling>
        <c:delete val="0"/>
        <c:axPos val="b"/>
        <c:numFmt formatCode="General" sourceLinked="0"/>
        <c:majorTickMark val="out"/>
        <c:minorTickMark val="none"/>
        <c:tickLblPos val="nextTo"/>
        <c:txPr>
          <a:bodyPr/>
          <a:lstStyle/>
          <a:p>
            <a:pPr>
              <a:defRPr sz="1400"/>
            </a:pPr>
            <a:endParaRPr lang="sv-SE"/>
          </a:p>
        </c:txPr>
        <c:crossAx val="508921864"/>
        <c:crosses val="autoZero"/>
        <c:auto val="1"/>
        <c:lblAlgn val="ctr"/>
        <c:lblOffset val="100"/>
        <c:noMultiLvlLbl val="0"/>
      </c:catAx>
      <c:valAx>
        <c:axId val="508921864"/>
        <c:scaling>
          <c:orientation val="minMax"/>
        </c:scaling>
        <c:delete val="0"/>
        <c:axPos val="l"/>
        <c:majorGridlines/>
        <c:title>
          <c:tx>
            <c:rich>
              <a:bodyPr/>
              <a:lstStyle/>
              <a:p>
                <a:pPr>
                  <a:defRPr sz="1400"/>
                </a:pPr>
                <a:r>
                  <a:rPr lang="en-US" sz="1400" dirty="0"/>
                  <a:t>Number of Applicants</a:t>
                </a:r>
              </a:p>
            </c:rich>
          </c:tx>
          <c:layout>
            <c:manualLayout>
              <c:xMode val="edge"/>
              <c:yMode val="edge"/>
              <c:x val="4.1935813744868166E-4"/>
              <c:y val="0.15988898924182732"/>
            </c:manualLayout>
          </c:layout>
          <c:overlay val="0"/>
        </c:title>
        <c:numFmt formatCode="General" sourceLinked="1"/>
        <c:majorTickMark val="out"/>
        <c:minorTickMark val="none"/>
        <c:tickLblPos val="nextTo"/>
        <c:crossAx val="512575944"/>
        <c:crosses val="autoZero"/>
        <c:crossBetween val="between"/>
        <c:majorUnit val="5"/>
      </c:valAx>
    </c:plotArea>
    <c:legend>
      <c:legendPos val="r"/>
      <c:layout>
        <c:manualLayout>
          <c:xMode val="edge"/>
          <c:yMode val="edge"/>
          <c:x val="6.5686670922891405E-2"/>
          <c:y val="2.3449143599318101E-2"/>
          <c:w val="0.18608758364663899"/>
          <c:h val="0.10566239142787601"/>
        </c:manualLayout>
      </c:layout>
      <c:overlay val="0"/>
    </c:legend>
    <c:plotVisOnly val="1"/>
    <c:dispBlanksAs val="gap"/>
    <c:showDLblsOverMax val="0"/>
  </c:chart>
  <c:txPr>
    <a:bodyPr/>
    <a:lstStyle/>
    <a:p>
      <a:pPr>
        <a:defRPr sz="1200">
          <a:latin typeface="Arial" panose="020B0604020202020204" pitchFamily="34" charset="0"/>
          <a:cs typeface="Arial" panose="020B0604020202020204" pitchFamily="34" charset="0"/>
        </a:defRPr>
      </a:pPr>
      <a:endParaRPr lang="sv-S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dirty="0"/>
              <a:t>Selected Student  Degree Programs</a:t>
            </a:r>
          </a:p>
        </c:rich>
      </c:tx>
      <c:layout>
        <c:manualLayout>
          <c:xMode val="edge"/>
          <c:yMode val="edge"/>
          <c:x val="0.22320836854681317"/>
          <c:y val="8.0026035334515494E-2"/>
        </c:manualLayout>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invertIfNegative val="0"/>
          <c:cat>
            <c:strRef>
              <c:f>Sheet2!$A$1:$A$3</c:f>
              <c:strCache>
                <c:ptCount val="3"/>
                <c:pt idx="0">
                  <c:v>BSc</c:v>
                </c:pt>
                <c:pt idx="1">
                  <c:v>MSc</c:v>
                </c:pt>
                <c:pt idx="2">
                  <c:v>Ph.D.</c:v>
                </c:pt>
              </c:strCache>
            </c:strRef>
          </c:cat>
          <c:val>
            <c:numRef>
              <c:f>Sheet2!$B$1:$B$3</c:f>
              <c:numCache>
                <c:formatCode>General</c:formatCode>
                <c:ptCount val="3"/>
                <c:pt idx="0">
                  <c:v>28</c:v>
                </c:pt>
                <c:pt idx="1">
                  <c:v>44</c:v>
                </c:pt>
                <c:pt idx="2">
                  <c:v>13</c:v>
                </c:pt>
              </c:numCache>
            </c:numRef>
          </c:val>
          <c:extLst>
            <c:ext xmlns:c16="http://schemas.microsoft.com/office/drawing/2014/chart" uri="{C3380CC4-5D6E-409C-BE32-E72D297353CC}">
              <c16:uniqueId val="{00000000-12BB-F34E-82BB-90392A7C7C4E}"/>
            </c:ext>
          </c:extLst>
        </c:ser>
        <c:dLbls>
          <c:showLegendKey val="0"/>
          <c:showVal val="0"/>
          <c:showCatName val="0"/>
          <c:showSerName val="0"/>
          <c:showPercent val="0"/>
          <c:showBubbleSize val="0"/>
        </c:dLbls>
        <c:gapWidth val="150"/>
        <c:shape val="cylinder"/>
        <c:axId val="512421640"/>
        <c:axId val="509337256"/>
        <c:axId val="0"/>
      </c:bar3DChart>
      <c:catAx>
        <c:axId val="512421640"/>
        <c:scaling>
          <c:orientation val="minMax"/>
        </c:scaling>
        <c:delete val="0"/>
        <c:axPos val="b"/>
        <c:title>
          <c:tx>
            <c:rich>
              <a:bodyPr/>
              <a:lstStyle/>
              <a:p>
                <a:pPr>
                  <a:defRPr sz="1400"/>
                </a:pPr>
                <a:r>
                  <a:rPr lang="en-US" sz="1400"/>
                  <a:t>Degree Pursued</a:t>
                </a:r>
              </a:p>
            </c:rich>
          </c:tx>
          <c:overlay val="0"/>
        </c:title>
        <c:numFmt formatCode="General" sourceLinked="0"/>
        <c:majorTickMark val="out"/>
        <c:minorTickMark val="none"/>
        <c:tickLblPos val="nextTo"/>
        <c:txPr>
          <a:bodyPr/>
          <a:lstStyle/>
          <a:p>
            <a:pPr>
              <a:defRPr sz="1600"/>
            </a:pPr>
            <a:endParaRPr lang="sv-SE"/>
          </a:p>
        </c:txPr>
        <c:crossAx val="509337256"/>
        <c:crosses val="autoZero"/>
        <c:auto val="1"/>
        <c:lblAlgn val="ctr"/>
        <c:lblOffset val="100"/>
        <c:noMultiLvlLbl val="0"/>
      </c:catAx>
      <c:valAx>
        <c:axId val="509337256"/>
        <c:scaling>
          <c:orientation val="minMax"/>
        </c:scaling>
        <c:delete val="0"/>
        <c:axPos val="l"/>
        <c:majorGridlines/>
        <c:title>
          <c:tx>
            <c:rich>
              <a:bodyPr/>
              <a:lstStyle/>
              <a:p>
                <a:pPr>
                  <a:defRPr sz="1400"/>
                </a:pPr>
                <a:r>
                  <a:rPr lang="en-US" sz="1400" dirty="0"/>
                  <a:t>Number of Students</a:t>
                </a:r>
              </a:p>
            </c:rich>
          </c:tx>
          <c:layout>
            <c:manualLayout>
              <c:xMode val="edge"/>
              <c:yMode val="edge"/>
              <c:x val="4.52809922506388E-2"/>
              <c:y val="0.17470355731225301"/>
            </c:manualLayout>
          </c:layout>
          <c:overlay val="0"/>
        </c:title>
        <c:numFmt formatCode="General" sourceLinked="1"/>
        <c:majorTickMark val="out"/>
        <c:minorTickMark val="none"/>
        <c:tickLblPos val="nextTo"/>
        <c:txPr>
          <a:bodyPr/>
          <a:lstStyle/>
          <a:p>
            <a:pPr>
              <a:defRPr sz="1200"/>
            </a:pPr>
            <a:endParaRPr lang="sv-SE"/>
          </a:p>
        </c:txPr>
        <c:crossAx val="512421640"/>
        <c:crosses val="autoZero"/>
        <c:crossBetween val="between"/>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sv-SE"/>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600" dirty="0">
                <a:latin typeface="Arial" panose="020B0604020202020204" pitchFamily="34" charset="0"/>
                <a:cs typeface="Arial" panose="020B0604020202020204" pitchFamily="34" charset="0"/>
              </a:rPr>
              <a:t>Selected Students by Field of Study</a:t>
            </a:r>
          </a:p>
        </c:rich>
      </c:tx>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invertIfNegative val="0"/>
          <c:cat>
            <c:strRef>
              <c:f>Sheet3!$A$1:$A$10</c:f>
              <c:strCache>
                <c:ptCount val="10"/>
                <c:pt idx="0">
                  <c:v>Atmospheric Physics</c:v>
                </c:pt>
                <c:pt idx="1">
                  <c:v>Mathematical Physics</c:v>
                </c:pt>
                <c:pt idx="2">
                  <c:v>Renewable Energies</c:v>
                </c:pt>
                <c:pt idx="3">
                  <c:v>Material Physics</c:v>
                </c:pt>
                <c:pt idx="4">
                  <c:v>General Physics</c:v>
                </c:pt>
                <c:pt idx="5">
                  <c:v>Nuclear or Particle Physics</c:v>
                </c:pt>
                <c:pt idx="6">
                  <c:v>Astrophysics or Cosmology</c:v>
                </c:pt>
                <c:pt idx="7">
                  <c:v>Medical Physics</c:v>
                </c:pt>
                <c:pt idx="8">
                  <c:v>Environmental Physics</c:v>
                </c:pt>
                <c:pt idx="9">
                  <c:v>Engineering</c:v>
                </c:pt>
              </c:strCache>
            </c:strRef>
          </c:cat>
          <c:val>
            <c:numRef>
              <c:f>Sheet3!$B$1:$B$10</c:f>
              <c:numCache>
                <c:formatCode>General</c:formatCode>
                <c:ptCount val="10"/>
                <c:pt idx="0">
                  <c:v>5</c:v>
                </c:pt>
                <c:pt idx="1">
                  <c:v>6</c:v>
                </c:pt>
                <c:pt idx="2">
                  <c:v>8</c:v>
                </c:pt>
                <c:pt idx="3">
                  <c:v>12</c:v>
                </c:pt>
                <c:pt idx="4">
                  <c:v>13</c:v>
                </c:pt>
                <c:pt idx="5">
                  <c:v>15</c:v>
                </c:pt>
                <c:pt idx="6">
                  <c:v>11</c:v>
                </c:pt>
                <c:pt idx="7">
                  <c:v>6</c:v>
                </c:pt>
                <c:pt idx="8">
                  <c:v>5</c:v>
                </c:pt>
                <c:pt idx="9">
                  <c:v>4</c:v>
                </c:pt>
              </c:numCache>
            </c:numRef>
          </c:val>
          <c:extLst>
            <c:ext xmlns:c16="http://schemas.microsoft.com/office/drawing/2014/chart" uri="{C3380CC4-5D6E-409C-BE32-E72D297353CC}">
              <c16:uniqueId val="{00000000-44E3-524D-8038-1AC7E61D4547}"/>
            </c:ext>
          </c:extLst>
        </c:ser>
        <c:dLbls>
          <c:showLegendKey val="0"/>
          <c:showVal val="0"/>
          <c:showCatName val="0"/>
          <c:showSerName val="0"/>
          <c:showPercent val="0"/>
          <c:showBubbleSize val="0"/>
        </c:dLbls>
        <c:gapWidth val="150"/>
        <c:shape val="cylinder"/>
        <c:axId val="511779352"/>
        <c:axId val="492120216"/>
        <c:axId val="0"/>
      </c:bar3DChart>
      <c:catAx>
        <c:axId val="511779352"/>
        <c:scaling>
          <c:orientation val="minMax"/>
        </c:scaling>
        <c:delete val="0"/>
        <c:axPos val="b"/>
        <c:numFmt formatCode="General" sourceLinked="0"/>
        <c:majorTickMark val="out"/>
        <c:minorTickMark val="none"/>
        <c:tickLblPos val="nextTo"/>
        <c:txPr>
          <a:bodyPr/>
          <a:lstStyle/>
          <a:p>
            <a:pPr>
              <a:defRPr sz="1400" b="1" i="0"/>
            </a:pPr>
            <a:endParaRPr lang="sv-SE"/>
          </a:p>
        </c:txPr>
        <c:crossAx val="492120216"/>
        <c:crosses val="autoZero"/>
        <c:auto val="1"/>
        <c:lblAlgn val="ctr"/>
        <c:lblOffset val="100"/>
        <c:noMultiLvlLbl val="0"/>
      </c:catAx>
      <c:valAx>
        <c:axId val="492120216"/>
        <c:scaling>
          <c:orientation val="minMax"/>
        </c:scaling>
        <c:delete val="0"/>
        <c:axPos val="l"/>
        <c:majorGridlines/>
        <c:title>
          <c:tx>
            <c:rich>
              <a:bodyPr/>
              <a:lstStyle/>
              <a:p>
                <a:pPr>
                  <a:defRPr sz="1400">
                    <a:latin typeface="Arial" panose="020B0604020202020204" pitchFamily="34" charset="0"/>
                    <a:cs typeface="Arial" panose="020B0604020202020204" pitchFamily="34" charset="0"/>
                  </a:defRPr>
                </a:pPr>
                <a:r>
                  <a:rPr lang="en-US" sz="1400" dirty="0">
                    <a:latin typeface="Arial" panose="020B0604020202020204" pitchFamily="34" charset="0"/>
                    <a:cs typeface="Arial" panose="020B0604020202020204" pitchFamily="34" charset="0"/>
                  </a:rPr>
                  <a:t>Selected Students</a:t>
                </a:r>
              </a:p>
            </c:rich>
          </c:tx>
          <c:layout>
            <c:manualLayout>
              <c:xMode val="edge"/>
              <c:yMode val="edge"/>
              <c:x val="4.2314333349840701E-2"/>
              <c:y val="0.128528528528529"/>
            </c:manualLayout>
          </c:layout>
          <c:overlay val="0"/>
        </c:title>
        <c:numFmt formatCode="General" sourceLinked="1"/>
        <c:majorTickMark val="out"/>
        <c:minorTickMark val="none"/>
        <c:tickLblPos val="nextTo"/>
        <c:txPr>
          <a:bodyPr/>
          <a:lstStyle/>
          <a:p>
            <a:pPr>
              <a:defRPr sz="1200"/>
            </a:pPr>
            <a:endParaRPr lang="sv-SE"/>
          </a:p>
        </c:txPr>
        <c:crossAx val="511779352"/>
        <c:crosses val="autoZero"/>
        <c:crossBetween val="between"/>
      </c:valAx>
    </c:plotArea>
    <c:plotVisOnly val="1"/>
    <c:dispBlanksAs val="gap"/>
    <c:showDLblsOverMax val="0"/>
  </c:chart>
  <c:spPr>
    <a:noFill/>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Pt>
            <c:idx val="0"/>
            <c:bubble3D val="0"/>
            <c:spPr>
              <a:solidFill>
                <a:srgbClr val="29304E"/>
              </a:solidFill>
            </c:spPr>
            <c:extLst>
              <c:ext xmlns:c16="http://schemas.microsoft.com/office/drawing/2014/chart" uri="{C3380CC4-5D6E-409C-BE32-E72D297353CC}">
                <c16:uniqueId val="{00000001-0B69-7A46-BE31-90562F92762F}"/>
              </c:ext>
            </c:extLst>
          </c:dPt>
          <c:dPt>
            <c:idx val="1"/>
            <c:bubble3D val="0"/>
            <c:spPr>
              <a:solidFill>
                <a:srgbClr val="CA4C3D"/>
              </a:solidFill>
            </c:spPr>
            <c:extLst>
              <c:ext xmlns:c16="http://schemas.microsoft.com/office/drawing/2014/chart" uri="{C3380CC4-5D6E-409C-BE32-E72D297353CC}">
                <c16:uniqueId val="{00000003-0B69-7A46-BE31-90562F92762F}"/>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B69-7A46-BE31-90562F92762F}"/>
                </c:ext>
              </c:extLst>
            </c:dLbl>
            <c:dLbl>
              <c:idx val="1"/>
              <c:layout>
                <c:manualLayout>
                  <c:x val="0.15295669291338601"/>
                  <c:y val="0.25829286964129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B69-7A46-BE31-90562F92762F}"/>
                </c:ext>
              </c:extLst>
            </c:dLbl>
            <c:spPr>
              <a:noFill/>
              <a:ln>
                <a:noFill/>
              </a:ln>
              <a:effectLst/>
            </c:spPr>
            <c:txPr>
              <a:bodyPr/>
              <a:lstStyle/>
              <a:p>
                <a:pPr>
                  <a:defRPr sz="1600" b="1">
                    <a:solidFill>
                      <a:srgbClr val="FFFFFF"/>
                    </a:solidFill>
                  </a:defRPr>
                </a:pPr>
                <a:endParaRPr lang="sv-SE"/>
              </a:p>
            </c:txPr>
            <c:showLegendKey val="0"/>
            <c:showVal val="0"/>
            <c:showCatName val="0"/>
            <c:showSerName val="0"/>
            <c:showPercent val="0"/>
            <c:showBubbleSize val="0"/>
            <c:extLst>
              <c:ext xmlns:c15="http://schemas.microsoft.com/office/drawing/2012/chart" uri="{CE6537A1-D6FC-4f65-9D91-7224C49458BB}"/>
            </c:extLst>
          </c:dLbls>
          <c:cat>
            <c:strRef>
              <c:f>Sheet6!$D$27:$D$28</c:f>
              <c:strCache>
                <c:ptCount val="2"/>
                <c:pt idx="0">
                  <c:v>Full time</c:v>
                </c:pt>
                <c:pt idx="1">
                  <c:v>Part time</c:v>
                </c:pt>
              </c:strCache>
            </c:strRef>
          </c:cat>
          <c:val>
            <c:numRef>
              <c:f>Sheet6!$E$27:$E$28</c:f>
              <c:numCache>
                <c:formatCode>0%</c:formatCode>
                <c:ptCount val="2"/>
                <c:pt idx="0">
                  <c:v>0.79381443298969101</c:v>
                </c:pt>
                <c:pt idx="1">
                  <c:v>0.20618556701030899</c:v>
                </c:pt>
              </c:numCache>
            </c:numRef>
          </c:val>
          <c:extLst>
            <c:ext xmlns:c16="http://schemas.microsoft.com/office/drawing/2014/chart" uri="{C3380CC4-5D6E-409C-BE32-E72D297353CC}">
              <c16:uniqueId val="{00000004-0B69-7A46-BE31-90562F92762F}"/>
            </c:ext>
          </c:extLst>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Pt>
            <c:idx val="0"/>
            <c:bubble3D val="0"/>
            <c:spPr>
              <a:solidFill>
                <a:srgbClr val="33653A"/>
              </a:solidFill>
            </c:spPr>
            <c:extLst>
              <c:ext xmlns:c16="http://schemas.microsoft.com/office/drawing/2014/chart" uri="{C3380CC4-5D6E-409C-BE32-E72D297353CC}">
                <c16:uniqueId val="{00000001-2F42-434B-ADF5-A12E9A9EF369}"/>
              </c:ext>
            </c:extLst>
          </c:dPt>
          <c:dPt>
            <c:idx val="1"/>
            <c:bubble3D val="0"/>
            <c:spPr>
              <a:solidFill>
                <a:srgbClr val="F69D28"/>
              </a:solidFill>
            </c:spPr>
            <c:extLst>
              <c:ext xmlns:c16="http://schemas.microsoft.com/office/drawing/2014/chart" uri="{C3380CC4-5D6E-409C-BE32-E72D297353CC}">
                <c16:uniqueId val="{00000003-2F42-434B-ADF5-A12E9A9EF369}"/>
              </c:ext>
            </c:extLst>
          </c:dPt>
          <c:dPt>
            <c:idx val="2"/>
            <c:bubble3D val="0"/>
            <c:spPr>
              <a:solidFill>
                <a:srgbClr val="F6E19A"/>
              </a:solidFill>
            </c:spPr>
            <c:extLst>
              <c:ext xmlns:c16="http://schemas.microsoft.com/office/drawing/2014/chart" uri="{C3380CC4-5D6E-409C-BE32-E72D297353CC}">
                <c16:uniqueId val="{00000005-2F42-434B-ADF5-A12E9A9EF369}"/>
              </c:ext>
            </c:extLst>
          </c:dPt>
          <c:dPt>
            <c:idx val="3"/>
            <c:bubble3D val="0"/>
            <c:spPr>
              <a:solidFill>
                <a:srgbClr val="29304E"/>
              </a:solidFill>
            </c:spPr>
            <c:extLst>
              <c:ext xmlns:c16="http://schemas.microsoft.com/office/drawing/2014/chart" uri="{C3380CC4-5D6E-409C-BE32-E72D297353CC}">
                <c16:uniqueId val="{00000007-2F42-434B-ADF5-A12E9A9EF369}"/>
              </c:ext>
            </c:extLst>
          </c:dPt>
          <c:dPt>
            <c:idx val="4"/>
            <c:bubble3D val="0"/>
            <c:spPr>
              <a:solidFill>
                <a:schemeClr val="accent4">
                  <a:lumMod val="40000"/>
                  <a:lumOff val="60000"/>
                </a:schemeClr>
              </a:solidFill>
            </c:spPr>
            <c:extLst>
              <c:ext xmlns:c16="http://schemas.microsoft.com/office/drawing/2014/chart" uri="{C3380CC4-5D6E-409C-BE32-E72D297353CC}">
                <c16:uniqueId val="{00000009-2F42-434B-ADF5-A12E9A9EF369}"/>
              </c:ext>
            </c:extLst>
          </c:dPt>
          <c:dPt>
            <c:idx val="5"/>
            <c:bubble3D val="0"/>
            <c:spPr>
              <a:solidFill>
                <a:srgbClr val="CA4C3D"/>
              </a:solidFill>
            </c:spPr>
            <c:extLst>
              <c:ext xmlns:c16="http://schemas.microsoft.com/office/drawing/2014/chart" uri="{C3380CC4-5D6E-409C-BE32-E72D297353CC}">
                <c16:uniqueId val="{0000000B-2F42-434B-ADF5-A12E9A9EF369}"/>
              </c:ext>
            </c:extLst>
          </c:dPt>
          <c:dLbls>
            <c:dLbl>
              <c:idx val="1"/>
              <c:spPr/>
              <c:txPr>
                <a:bodyPr/>
                <a:lstStyle/>
                <a:p>
                  <a:pPr>
                    <a:defRPr sz="1600" b="1">
                      <a:solidFill>
                        <a:schemeClr val="tx1"/>
                      </a:solidFill>
                    </a:defRPr>
                  </a:pPr>
                  <a:endParaRPr lang="sv-SE"/>
                </a:p>
              </c:txPr>
              <c:showLegendKey val="0"/>
              <c:showVal val="1"/>
              <c:showCatName val="0"/>
              <c:showSerName val="0"/>
              <c:showPercent val="0"/>
              <c:showBubbleSize val="0"/>
              <c:extLst>
                <c:ext xmlns:c16="http://schemas.microsoft.com/office/drawing/2014/chart" uri="{C3380CC4-5D6E-409C-BE32-E72D297353CC}">
                  <c16:uniqueId val="{00000003-2F42-434B-ADF5-A12E9A9EF369}"/>
                </c:ext>
              </c:extLst>
            </c:dLbl>
            <c:dLbl>
              <c:idx val="2"/>
              <c:spPr/>
              <c:txPr>
                <a:bodyPr/>
                <a:lstStyle/>
                <a:p>
                  <a:pPr>
                    <a:defRPr sz="1600" b="1">
                      <a:solidFill>
                        <a:schemeClr val="tx1"/>
                      </a:solidFill>
                    </a:defRPr>
                  </a:pPr>
                  <a:endParaRPr lang="sv-SE"/>
                </a:p>
              </c:txPr>
              <c:showLegendKey val="0"/>
              <c:showVal val="1"/>
              <c:showCatName val="0"/>
              <c:showSerName val="0"/>
              <c:showPercent val="0"/>
              <c:showBubbleSize val="0"/>
              <c:extLst>
                <c:ext xmlns:c16="http://schemas.microsoft.com/office/drawing/2014/chart" uri="{C3380CC4-5D6E-409C-BE32-E72D297353CC}">
                  <c16:uniqueId val="{00000005-2F42-434B-ADF5-A12E9A9EF369}"/>
                </c:ext>
              </c:extLst>
            </c:dLbl>
            <c:dLbl>
              <c:idx val="4"/>
              <c:spPr/>
              <c:txPr>
                <a:bodyPr/>
                <a:lstStyle/>
                <a:p>
                  <a:pPr>
                    <a:defRPr sz="1600" b="1">
                      <a:solidFill>
                        <a:schemeClr val="tx1"/>
                      </a:solidFill>
                    </a:defRPr>
                  </a:pPr>
                  <a:endParaRPr lang="sv-SE"/>
                </a:p>
              </c:txPr>
              <c:showLegendKey val="0"/>
              <c:showVal val="1"/>
              <c:showCatName val="0"/>
              <c:showSerName val="0"/>
              <c:showPercent val="0"/>
              <c:showBubbleSize val="0"/>
              <c:extLst>
                <c:ext xmlns:c16="http://schemas.microsoft.com/office/drawing/2014/chart" uri="{C3380CC4-5D6E-409C-BE32-E72D297353CC}">
                  <c16:uniqueId val="{00000009-2F42-434B-ADF5-A12E9A9EF369}"/>
                </c:ext>
              </c:extLst>
            </c:dLbl>
            <c:dLbl>
              <c:idx val="5"/>
              <c:spPr/>
              <c:txPr>
                <a:bodyPr/>
                <a:lstStyle/>
                <a:p>
                  <a:pPr>
                    <a:defRPr sz="1600" b="1">
                      <a:solidFill>
                        <a:schemeClr val="tx1"/>
                      </a:solidFill>
                    </a:defRPr>
                  </a:pPr>
                  <a:endParaRPr lang="sv-SE"/>
                </a:p>
              </c:txPr>
              <c:showLegendKey val="0"/>
              <c:showVal val="1"/>
              <c:showCatName val="0"/>
              <c:showSerName val="0"/>
              <c:showPercent val="0"/>
              <c:showBubbleSize val="0"/>
              <c:extLst>
                <c:ext xmlns:c16="http://schemas.microsoft.com/office/drawing/2014/chart" uri="{C3380CC4-5D6E-409C-BE32-E72D297353CC}">
                  <c16:uniqueId val="{0000000B-2F42-434B-ADF5-A12E9A9EF369}"/>
                </c:ext>
              </c:extLst>
            </c:dLbl>
            <c:spPr>
              <a:noFill/>
              <a:ln>
                <a:noFill/>
              </a:ln>
              <a:effectLst/>
            </c:spPr>
            <c:txPr>
              <a:bodyPr/>
              <a:lstStyle/>
              <a:p>
                <a:pPr>
                  <a:defRPr sz="1600" b="1">
                    <a:solidFill>
                      <a:schemeClr val="tx1"/>
                    </a:solidFill>
                  </a:defRPr>
                </a:pPr>
                <a:endParaRPr lang="sv-SE"/>
              </a:p>
            </c:txPr>
            <c:showLegendKey val="0"/>
            <c:showVal val="1"/>
            <c:showCatName val="0"/>
            <c:showSerName val="0"/>
            <c:showPercent val="0"/>
            <c:showBubbleSize val="0"/>
            <c:showLeaderLines val="1"/>
            <c:extLst>
              <c:ext xmlns:c15="http://schemas.microsoft.com/office/drawing/2012/chart" uri="{CE6537A1-D6FC-4f65-9D91-7224C49458BB}"/>
            </c:extLst>
          </c:dLbls>
          <c:cat>
            <c:strRef>
              <c:f>Sheet6!$D$30:$D$35</c:f>
              <c:strCache>
                <c:ptCount val="6"/>
                <c:pt idx="0">
                  <c:v>Studying</c:v>
                </c:pt>
                <c:pt idx="1">
                  <c:v>Postdoc</c:v>
                </c:pt>
                <c:pt idx="2">
                  <c:v>Professional</c:v>
                </c:pt>
                <c:pt idx="3">
                  <c:v>Work</c:v>
                </c:pt>
                <c:pt idx="4">
                  <c:v>Internship</c:v>
                </c:pt>
                <c:pt idx="5">
                  <c:v>Unemployed</c:v>
                </c:pt>
              </c:strCache>
            </c:strRef>
          </c:cat>
          <c:val>
            <c:numRef>
              <c:f>Sheet6!$E$30:$E$35</c:f>
              <c:numCache>
                <c:formatCode>0%</c:formatCode>
                <c:ptCount val="6"/>
                <c:pt idx="0">
                  <c:v>0.61682242990654201</c:v>
                </c:pt>
                <c:pt idx="1">
                  <c:v>4.67289719626168E-2</c:v>
                </c:pt>
                <c:pt idx="2">
                  <c:v>0.13084112149532701</c:v>
                </c:pt>
                <c:pt idx="3">
                  <c:v>0.121495327102804</c:v>
                </c:pt>
                <c:pt idx="4">
                  <c:v>4.67289719626168E-2</c:v>
                </c:pt>
                <c:pt idx="5">
                  <c:v>3.73831775700934E-2</c:v>
                </c:pt>
              </c:numCache>
            </c:numRef>
          </c:val>
          <c:extLst>
            <c:ext xmlns:c16="http://schemas.microsoft.com/office/drawing/2014/chart" uri="{C3380CC4-5D6E-409C-BE32-E72D297353CC}">
              <c16:uniqueId val="{0000000C-2F42-434B-ADF5-A12E9A9EF369}"/>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50628550382346904"/>
          <c:y val="1.8026868418533602E-2"/>
          <c:w val="0.49371449617653068"/>
          <c:h val="0.91323148166146095"/>
        </c:manualLayout>
      </c:layout>
      <c:overlay val="0"/>
      <c:txPr>
        <a:bodyPr/>
        <a:lstStyle/>
        <a:p>
          <a:pPr>
            <a:defRPr sz="1600"/>
          </a:pPr>
          <a:endParaRPr lang="sv-SE"/>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D97770-5351-D049-897F-82A2891D9A7D}" type="datetimeFigureOut">
              <a:rPr lang="en-US" smtClean="0"/>
              <a:t>3/30/20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6424F5-CCA5-0B46-9949-151F0847CC35}" type="slidenum">
              <a:rPr lang="en-US" smtClean="0"/>
              <a:t>‹#›</a:t>
            </a:fld>
            <a:endParaRPr lang="en-US"/>
          </a:p>
        </p:txBody>
      </p:sp>
    </p:spTree>
    <p:extLst>
      <p:ext uri="{BB962C8B-B14F-4D97-AF65-F5344CB8AC3E}">
        <p14:creationId xmlns:p14="http://schemas.microsoft.com/office/powerpoint/2010/main" val="3853577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indico.cern.ch/event/78565/timetable/?view=standard" TargetMode="External"/><Relationship Id="rId7" Type="http://schemas.openxmlformats.org/officeDocument/2006/relationships/hyperlink" Target="https://indico.cern.ch/event/656460/timetable/"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indico.cern.ch/event/528094/timetable/?view=standard" TargetMode="External"/><Relationship Id="rId5" Type="http://schemas.openxmlformats.org/officeDocument/2006/relationships/hyperlink" Target="https://indico.cern.ch/event/276481/timetable/?view=standard" TargetMode="External"/><Relationship Id="rId4" Type="http://schemas.openxmlformats.org/officeDocument/2006/relationships/hyperlink" Target="https://indico.cern.ch/event/145296/timetable/?view=standard"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Introducing projects reflecting initiative from world wide scientists </a:t>
            </a:r>
            <a:r>
              <a:rPr lang="en-US" b="1" dirty="0"/>
              <a:t>to transcend geographical boundaries </a:t>
            </a:r>
            <a:r>
              <a:rPr lang="en-US" dirty="0"/>
              <a:t>and </a:t>
            </a:r>
            <a:r>
              <a:rPr lang="en-US" b="1" dirty="0"/>
              <a:t>share our knowledge with students from developing countries</a:t>
            </a:r>
          </a:p>
          <a:p>
            <a:endParaRPr lang="en-US" dirty="0"/>
          </a:p>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1</a:t>
            </a:fld>
            <a:endParaRPr lang="en-US"/>
          </a:p>
        </p:txBody>
      </p:sp>
    </p:spTree>
    <p:extLst>
      <p:ext uri="{BB962C8B-B14F-4D97-AF65-F5344CB8AC3E}">
        <p14:creationId xmlns:p14="http://schemas.microsoft.com/office/powerpoint/2010/main" val="3429627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More than 320 students from most African countries, with presence of European , American and Asian students to create the </a:t>
            </a:r>
            <a:r>
              <a:rPr lang="en-US" b="1" dirty="0"/>
              <a:t>perfect melting pot of culture, knowledge and diversities,</a:t>
            </a:r>
            <a:r>
              <a:rPr lang="en-US" dirty="0"/>
              <a:t> fusing into a perfect </a:t>
            </a:r>
            <a:r>
              <a:rPr lang="en-US" b="1" dirty="0"/>
              <a:t>scientific integrity</a:t>
            </a:r>
          </a:p>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10</a:t>
            </a:fld>
            <a:endParaRPr lang="en-US"/>
          </a:p>
        </p:txBody>
      </p:sp>
    </p:spTree>
    <p:extLst>
      <p:ext uri="{BB962C8B-B14F-4D97-AF65-F5344CB8AC3E}">
        <p14:creationId xmlns:p14="http://schemas.microsoft.com/office/powerpoint/2010/main" val="886146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of the students need to combine more than one activity (e.g. working and progressing with their study).</a:t>
            </a:r>
          </a:p>
        </p:txBody>
      </p:sp>
      <p:sp>
        <p:nvSpPr>
          <p:cNvPr id="4" name="Slide Number Placeholder 3"/>
          <p:cNvSpPr>
            <a:spLocks noGrp="1"/>
          </p:cNvSpPr>
          <p:nvPr>
            <p:ph type="sldNum" sz="quarter" idx="5"/>
          </p:nvPr>
        </p:nvSpPr>
        <p:spPr/>
        <p:txBody>
          <a:bodyPr/>
          <a:lstStyle/>
          <a:p>
            <a:fld id="{8D6424F5-CCA5-0B46-9949-151F0847CC35}" type="slidenum">
              <a:rPr lang="en-US" smtClean="0"/>
              <a:t>11</a:t>
            </a:fld>
            <a:endParaRPr lang="en-US"/>
          </a:p>
        </p:txBody>
      </p:sp>
    </p:spTree>
    <p:extLst>
      <p:ext uri="{BB962C8B-B14F-4D97-AF65-F5344CB8AC3E}">
        <p14:creationId xmlns:p14="http://schemas.microsoft.com/office/powerpoint/2010/main" val="1052408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kern="1200" dirty="0" err="1">
                <a:solidFill>
                  <a:schemeClr val="tx1"/>
                </a:solidFill>
                <a:effectLst/>
                <a:latin typeface="+mn-lt"/>
                <a:ea typeface="+mn-ea"/>
                <a:cs typeface="+mn-cs"/>
              </a:rPr>
              <a:t>Sharing</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ideas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oriented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towards</a:t>
            </a:r>
            <a:r>
              <a:rPr lang="sv-SE" sz="1200"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building</a:t>
            </a:r>
            <a:r>
              <a:rPr lang="sv-SE" sz="1200" b="1" kern="1200" dirty="0">
                <a:solidFill>
                  <a:schemeClr val="tx1"/>
                </a:solidFill>
                <a:effectLst/>
                <a:latin typeface="+mn-lt"/>
                <a:ea typeface="+mn-ea"/>
                <a:cs typeface="+mn-cs"/>
              </a:rPr>
              <a:t> international </a:t>
            </a:r>
            <a:r>
              <a:rPr lang="sv-SE" sz="1200" b="1" kern="1200" dirty="0" err="1">
                <a:solidFill>
                  <a:schemeClr val="tx1"/>
                </a:solidFill>
                <a:effectLst/>
                <a:latin typeface="+mn-lt"/>
                <a:ea typeface="+mn-ea"/>
                <a:cs typeface="+mn-cs"/>
              </a:rPr>
              <a:t>collaborations</a:t>
            </a:r>
            <a:r>
              <a:rPr lang="sv-SE" sz="1200" b="1" kern="120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and </a:t>
            </a:r>
            <a:r>
              <a:rPr lang="sv-SE" sz="1200" kern="1200" dirty="0" err="1">
                <a:solidFill>
                  <a:schemeClr val="tx1"/>
                </a:solidFill>
                <a:effectLst/>
                <a:latin typeface="+mn-lt"/>
                <a:ea typeface="+mn-ea"/>
                <a:cs typeface="+mn-cs"/>
              </a:rPr>
              <a:t>developing</a:t>
            </a:r>
            <a:r>
              <a:rPr lang="sv-SE" sz="1200" kern="1200" dirty="0">
                <a:solidFill>
                  <a:schemeClr val="tx1"/>
                </a:solidFill>
                <a:effectLst/>
                <a:latin typeface="+mn-lt"/>
                <a:ea typeface="+mn-ea"/>
                <a:cs typeface="+mn-cs"/>
              </a:rPr>
              <a:t> innovative </a:t>
            </a:r>
            <a:r>
              <a:rPr lang="sv-SE" sz="1200" kern="1200" dirty="0" err="1">
                <a:solidFill>
                  <a:schemeClr val="tx1"/>
                </a:solidFill>
                <a:effectLst/>
                <a:latin typeface="+mn-lt"/>
                <a:ea typeface="+mn-ea"/>
                <a:cs typeface="+mn-cs"/>
              </a:rPr>
              <a:t>technology</a:t>
            </a:r>
            <a:r>
              <a:rPr lang="sv-SE" sz="1200" kern="1200" dirty="0">
                <a:solidFill>
                  <a:schemeClr val="tx1"/>
                </a:solidFill>
                <a:effectLst/>
                <a:latin typeface="+mn-lt"/>
                <a:ea typeface="+mn-ea"/>
                <a:cs typeface="+mn-cs"/>
              </a:rPr>
              <a:t> in partnership </a:t>
            </a:r>
            <a:r>
              <a:rPr lang="sv-SE" sz="1200" kern="1200" dirty="0" err="1">
                <a:solidFill>
                  <a:schemeClr val="tx1"/>
                </a:solidFill>
                <a:effectLst/>
                <a:latin typeface="+mn-lt"/>
                <a:ea typeface="+mn-ea"/>
                <a:cs typeface="+mn-cs"/>
              </a:rPr>
              <a:t>with</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universities</a:t>
            </a:r>
            <a:r>
              <a:rPr lang="sv-SE" sz="1200" kern="1200" dirty="0">
                <a:solidFill>
                  <a:schemeClr val="tx1"/>
                </a:solidFill>
                <a:effectLst/>
                <a:latin typeface="+mn-lt"/>
                <a:ea typeface="+mn-ea"/>
                <a:cs typeface="+mn-cs"/>
              </a:rPr>
              <a:t>, national </a:t>
            </a:r>
            <a:r>
              <a:rPr lang="sv-SE" sz="1200" kern="1200" dirty="0" err="1">
                <a:solidFill>
                  <a:schemeClr val="tx1"/>
                </a:solidFill>
                <a:effectLst/>
                <a:latin typeface="+mn-lt"/>
                <a:ea typeface="+mn-ea"/>
                <a:cs typeface="+mn-cs"/>
              </a:rPr>
              <a:t>laboratories</a:t>
            </a:r>
            <a:r>
              <a:rPr lang="sv-SE" sz="1200" kern="1200" dirty="0">
                <a:solidFill>
                  <a:schemeClr val="tx1"/>
                </a:solidFill>
                <a:effectLst/>
                <a:latin typeface="+mn-lt"/>
                <a:ea typeface="+mn-ea"/>
                <a:cs typeface="+mn-cs"/>
              </a:rPr>
              <a:t>, the </a:t>
            </a:r>
            <a:r>
              <a:rPr lang="sv-SE" sz="1200" kern="1200" dirty="0" err="1">
                <a:solidFill>
                  <a:schemeClr val="tx1"/>
                </a:solidFill>
                <a:effectLst/>
                <a:latin typeface="+mn-lt"/>
                <a:ea typeface="+mn-ea"/>
                <a:cs typeface="+mn-cs"/>
              </a:rPr>
              <a:t>government</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industry</a:t>
            </a:r>
            <a:r>
              <a:rPr lang="sv-SE" sz="1200" kern="1200" dirty="0">
                <a:solidFill>
                  <a:schemeClr val="tx1"/>
                </a:solidFill>
                <a:effectLst/>
                <a:latin typeface="+mn-lt"/>
                <a:ea typeface="+mn-ea"/>
                <a:cs typeface="+mn-cs"/>
              </a:rPr>
              <a:t>. </a:t>
            </a:r>
          </a:p>
          <a:p>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In 2010, </a:t>
            </a:r>
            <a:r>
              <a:rPr lang="sv-SE" sz="1200" kern="1200" dirty="0" err="1">
                <a:solidFill>
                  <a:schemeClr val="tx1"/>
                </a:solidFill>
                <a:effectLst/>
                <a:latin typeface="+mn-lt"/>
                <a:ea typeface="+mn-ea"/>
                <a:cs typeface="+mn-cs"/>
              </a:rPr>
              <a:t>immovation</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technology</a:t>
            </a:r>
            <a:r>
              <a:rPr lang="sv-SE" sz="1200" kern="1200" dirty="0">
                <a:solidFill>
                  <a:schemeClr val="tx1"/>
                </a:solidFill>
                <a:effectLst/>
                <a:latin typeface="+mn-lt"/>
                <a:ea typeface="+mn-ea"/>
                <a:cs typeface="+mn-cs"/>
              </a:rPr>
              <a:t> transfer.</a:t>
            </a:r>
          </a:p>
          <a:p>
            <a:r>
              <a:rPr lang="sv-SE" sz="1200" kern="1200" dirty="0">
                <a:solidFill>
                  <a:schemeClr val="tx1"/>
                </a:solidFill>
                <a:effectLst/>
                <a:latin typeface="+mn-lt"/>
                <a:ea typeface="+mn-ea"/>
                <a:cs typeface="+mn-cs"/>
              </a:rPr>
              <a:t>In 2012: </a:t>
            </a:r>
            <a:r>
              <a:rPr lang="sv-SE" sz="1200" kern="1200" dirty="0" err="1">
                <a:solidFill>
                  <a:schemeClr val="tx1"/>
                </a:solidFill>
                <a:effectLst/>
                <a:latin typeface="+mn-lt"/>
                <a:ea typeface="+mn-ea"/>
                <a:cs typeface="+mn-cs"/>
              </a:rPr>
              <a:t>compact</a:t>
            </a:r>
            <a:r>
              <a:rPr lang="sv-SE" sz="1200" kern="1200" dirty="0">
                <a:solidFill>
                  <a:schemeClr val="tx1"/>
                </a:solidFill>
                <a:effectLst/>
                <a:latin typeface="+mn-lt"/>
                <a:ea typeface="+mn-ea"/>
                <a:cs typeface="+mn-cs"/>
              </a:rPr>
              <a:t> accelerator, and Af LS as a </a:t>
            </a:r>
            <a:r>
              <a:rPr lang="sv-SE" sz="1200" kern="1200" dirty="0" err="1">
                <a:solidFill>
                  <a:schemeClr val="tx1"/>
                </a:solidFill>
                <a:effectLst/>
                <a:latin typeface="+mn-lt"/>
                <a:ea typeface="+mn-ea"/>
                <a:cs typeface="+mn-cs"/>
              </a:rPr>
              <a:t>conceptual</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idea</a:t>
            </a:r>
            <a:endParaRPr lang="sv-SE" sz="1200" kern="1200" dirty="0">
              <a:solidFill>
                <a:schemeClr val="tx1"/>
              </a:solidFill>
              <a:effectLst/>
              <a:latin typeface="+mn-lt"/>
              <a:ea typeface="+mn-ea"/>
              <a:cs typeface="+mn-cs"/>
            </a:endParaRPr>
          </a:p>
          <a:p>
            <a:r>
              <a:rPr lang="sv-SE" sz="1200" kern="1200" dirty="0">
                <a:solidFill>
                  <a:schemeClr val="tx1"/>
                </a:solidFill>
                <a:effectLst/>
                <a:latin typeface="+mn-lt"/>
                <a:ea typeface="+mn-ea"/>
                <a:cs typeface="+mn-cs"/>
              </a:rPr>
              <a:t>In 2014: </a:t>
            </a:r>
            <a:r>
              <a:rPr lang="sv-SE" sz="1200" b="1" kern="1200" dirty="0">
                <a:solidFill>
                  <a:schemeClr val="tx1"/>
                </a:solidFill>
                <a:effectLst/>
                <a:latin typeface="+mn-lt"/>
                <a:ea typeface="+mn-ea"/>
                <a:cs typeface="+mn-cs"/>
              </a:rPr>
              <a:t>Dr TOURE as a </a:t>
            </a:r>
            <a:r>
              <a:rPr lang="en-US" b="1" dirty="0"/>
              <a:t>role model </a:t>
            </a:r>
            <a:r>
              <a:rPr lang="sv-SE" sz="1200" b="1" kern="1200" dirty="0">
                <a:solidFill>
                  <a:schemeClr val="tx1"/>
                </a:solidFill>
                <a:effectLst/>
                <a:latin typeface="+mn-lt"/>
                <a:ea typeface="+mn-ea"/>
                <a:cs typeface="+mn-cs"/>
              </a:rPr>
              <a:t> for science. </a:t>
            </a:r>
            <a:r>
              <a:rPr lang="sv-SE" sz="1200" b="1" kern="1200" dirty="0" err="1">
                <a:solidFill>
                  <a:schemeClr val="tx1"/>
                </a:solidFill>
                <a:effectLst/>
                <a:latin typeface="+mn-lt"/>
                <a:ea typeface="+mn-ea"/>
                <a:cs typeface="+mn-cs"/>
              </a:rPr>
              <a:t>His</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activity</a:t>
            </a:r>
            <a:r>
              <a:rPr lang="sv-SE" sz="1200" b="1" kern="1200" dirty="0">
                <a:solidFill>
                  <a:schemeClr val="tx1"/>
                </a:solidFill>
                <a:effectLst/>
                <a:latin typeface="+mn-lt"/>
                <a:ea typeface="+mn-ea"/>
                <a:cs typeface="+mn-cs"/>
              </a:rPr>
              <a:t> as </a:t>
            </a:r>
            <a:r>
              <a:rPr lang="sv-SE" sz="1200" b="1" kern="1200" dirty="0" err="1">
                <a:solidFill>
                  <a:schemeClr val="tx1"/>
                </a:solidFill>
                <a:effectLst/>
                <a:latin typeface="+mn-lt"/>
                <a:ea typeface="+mn-ea"/>
                <a:cs typeface="+mn-cs"/>
              </a:rPr>
              <a:t>head</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of</a:t>
            </a:r>
            <a:r>
              <a:rPr lang="sv-SE" sz="1200" b="1" kern="1200" dirty="0">
                <a:solidFill>
                  <a:schemeClr val="tx1"/>
                </a:solidFill>
                <a:effectLst/>
                <a:latin typeface="+mn-lt"/>
                <a:ea typeface="+mn-ea"/>
                <a:cs typeface="+mn-cs"/>
              </a:rPr>
              <a:t> the ITU, </a:t>
            </a:r>
            <a:r>
              <a:rPr lang="sv-SE" sz="1200" b="1" kern="1200" dirty="0" err="1">
                <a:solidFill>
                  <a:schemeClr val="tx1"/>
                </a:solidFill>
                <a:effectLst/>
                <a:latin typeface="+mn-lt"/>
                <a:ea typeface="+mn-ea"/>
                <a:cs typeface="+mn-cs"/>
              </a:rPr>
              <a:t>promoted</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widely</a:t>
            </a:r>
            <a:r>
              <a:rPr lang="sv-SE" sz="1200" b="1" kern="1200" dirty="0">
                <a:solidFill>
                  <a:schemeClr val="tx1"/>
                </a:solidFill>
                <a:effectLst/>
                <a:latin typeface="+mn-lt"/>
                <a:ea typeface="+mn-ea"/>
                <a:cs typeface="+mn-cs"/>
              </a:rPr>
              <a:t> ICT in </a:t>
            </a:r>
            <a:r>
              <a:rPr lang="sv-SE" sz="1200" b="1" kern="1200" dirty="0" err="1">
                <a:solidFill>
                  <a:schemeClr val="tx1"/>
                </a:solidFill>
                <a:effectLst/>
                <a:latin typeface="+mn-lt"/>
                <a:ea typeface="+mn-ea"/>
                <a:cs typeface="+mn-cs"/>
              </a:rPr>
              <a:t>Affrica</a:t>
            </a:r>
            <a:r>
              <a:rPr lang="sv-SE" sz="1200" b="0" kern="1200" dirty="0">
                <a:solidFill>
                  <a:schemeClr val="tx1"/>
                </a:solidFill>
                <a:effectLst/>
                <a:latin typeface="+mn-lt"/>
                <a:ea typeface="+mn-ea"/>
                <a:cs typeface="+mn-cs"/>
              </a:rPr>
              <a:t>. </a:t>
            </a:r>
            <a:r>
              <a:rPr lang="sv-SE" b="1" dirty="0"/>
              <a:t>”</a:t>
            </a:r>
            <a:r>
              <a:rPr lang="sv-SE" b="1" dirty="0" err="1"/>
              <a:t>Many</a:t>
            </a:r>
            <a:r>
              <a:rPr lang="sv-SE" b="1" dirty="0"/>
              <a:t> </a:t>
            </a:r>
            <a:r>
              <a:rPr lang="sv-SE" b="1" dirty="0" err="1"/>
              <a:t>observers</a:t>
            </a:r>
            <a:r>
              <a:rPr lang="sv-SE" b="1" dirty="0"/>
              <a:t> </a:t>
            </a:r>
            <a:r>
              <a:rPr lang="sv-SE" b="1" dirty="0" err="1"/>
              <a:t>say</a:t>
            </a:r>
            <a:r>
              <a:rPr lang="sv-SE" b="1" dirty="0"/>
              <a:t> </a:t>
            </a:r>
            <a:r>
              <a:rPr lang="sv-SE" b="1" dirty="0" err="1"/>
              <a:t>he</a:t>
            </a:r>
            <a:r>
              <a:rPr lang="sv-SE" b="1" dirty="0"/>
              <a:t> </a:t>
            </a:r>
            <a:r>
              <a:rPr lang="sv-SE" b="1" dirty="0" err="1"/>
              <a:t>helped</a:t>
            </a:r>
            <a:r>
              <a:rPr lang="sv-SE" b="1" dirty="0"/>
              <a:t> </a:t>
            </a:r>
            <a:r>
              <a:rPr lang="sv-SE" b="1" dirty="0" err="1"/>
              <a:t>change</a:t>
            </a:r>
            <a:r>
              <a:rPr lang="sv-SE" b="1" dirty="0"/>
              <a:t> the face </a:t>
            </a:r>
            <a:r>
              <a:rPr lang="sv-SE" b="1" dirty="0" err="1"/>
              <a:t>of</a:t>
            </a:r>
            <a:r>
              <a:rPr lang="sv-SE" b="1" dirty="0"/>
              <a:t> </a:t>
            </a:r>
            <a:r>
              <a:rPr lang="sv-SE" b="1" dirty="0" err="1"/>
              <a:t>ICTs</a:t>
            </a:r>
            <a:r>
              <a:rPr lang="sv-SE" b="1" dirty="0"/>
              <a:t> in the </a:t>
            </a:r>
            <a:r>
              <a:rPr lang="sv-SE" b="1" dirty="0" err="1"/>
              <a:t>Third</a:t>
            </a:r>
            <a:r>
              <a:rPr lang="sv-SE" b="1" dirty="0"/>
              <a:t> World.” </a:t>
            </a:r>
            <a:r>
              <a:rPr lang="sv-SE" b="1" dirty="0" err="1"/>
              <a:t>He</a:t>
            </a:r>
            <a:r>
              <a:rPr lang="sv-SE" b="1" dirty="0"/>
              <a:t> </a:t>
            </a:r>
            <a:r>
              <a:rPr lang="sv-SE" b="1" dirty="0" err="1"/>
              <a:t>joined</a:t>
            </a:r>
            <a:r>
              <a:rPr lang="sv-SE" b="1" dirty="0"/>
              <a:t> for </a:t>
            </a:r>
            <a:r>
              <a:rPr lang="sv-SE" b="1" dirty="0" err="1"/>
              <a:t>one</a:t>
            </a:r>
            <a:r>
              <a:rPr lang="sv-SE" b="1" dirty="0"/>
              <a:t> </a:t>
            </a:r>
            <a:r>
              <a:rPr lang="sv-SE" b="1" dirty="0" err="1"/>
              <a:t>day</a:t>
            </a:r>
            <a:r>
              <a:rPr lang="sv-SE" b="1" dirty="0"/>
              <a:t> forum, </a:t>
            </a:r>
            <a:r>
              <a:rPr lang="sv-SE" b="1" dirty="0" err="1"/>
              <a:t>despide</a:t>
            </a:r>
            <a:r>
              <a:rPr lang="sv-SE" b="1" dirty="0"/>
              <a:t> the </a:t>
            </a:r>
            <a:r>
              <a:rPr lang="sv-SE" b="1" dirty="0" err="1"/>
              <a:t>breaking</a:t>
            </a:r>
            <a:r>
              <a:rPr lang="sv-SE" b="1" dirty="0"/>
              <a:t> </a:t>
            </a:r>
            <a:r>
              <a:rPr lang="sv-SE" b="1" dirty="0" err="1"/>
              <a:t>news</a:t>
            </a:r>
            <a:r>
              <a:rPr lang="sv-SE" b="1" dirty="0"/>
              <a:t> </a:t>
            </a:r>
            <a:r>
              <a:rPr lang="sv-SE" b="1" dirty="0" err="1"/>
              <a:t>of</a:t>
            </a:r>
            <a:r>
              <a:rPr lang="sv-SE" b="1" dirty="0"/>
              <a:t> the Ebola </a:t>
            </a:r>
            <a:r>
              <a:rPr lang="sv-SE" b="1" dirty="0" err="1"/>
              <a:t>crisis</a:t>
            </a:r>
            <a:r>
              <a:rPr lang="sv-SE" b="1" dirty="0"/>
              <a:t> </a:t>
            </a:r>
            <a:r>
              <a:rPr lang="sv-SE" b="1" dirty="0" err="1"/>
              <a:t>emerging</a:t>
            </a:r>
            <a:r>
              <a:rPr lang="sv-SE" b="1" dirty="0"/>
              <a:t> in Senegal !!</a:t>
            </a:r>
          </a:p>
          <a:p>
            <a:r>
              <a:rPr lang="sv-SE" sz="1200" kern="1200" dirty="0">
                <a:solidFill>
                  <a:schemeClr val="tx1"/>
                </a:solidFill>
                <a:effectLst/>
                <a:latin typeface="+mn-lt"/>
                <a:ea typeface="+mn-ea"/>
                <a:cs typeface="+mn-cs"/>
              </a:rPr>
              <a:t>In 2016: </a:t>
            </a:r>
            <a:r>
              <a:rPr lang="sv-SE" sz="1200" kern="1200" dirty="0" err="1">
                <a:solidFill>
                  <a:schemeClr val="tx1"/>
                </a:solidFill>
                <a:effectLst/>
                <a:latin typeface="+mn-lt"/>
                <a:ea typeface="+mn-ea"/>
                <a:cs typeface="+mn-cs"/>
              </a:rPr>
              <a:t>Political</a:t>
            </a:r>
            <a:r>
              <a:rPr lang="sv-SE" sz="1200" kern="1200" dirty="0">
                <a:solidFill>
                  <a:schemeClr val="tx1"/>
                </a:solidFill>
                <a:effectLst/>
                <a:latin typeface="+mn-lt"/>
                <a:ea typeface="+mn-ea"/>
                <a:cs typeface="+mn-cs"/>
              </a:rPr>
              <a:t> situations and visit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Rwandan</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ministry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education</a:t>
            </a:r>
            <a:r>
              <a:rPr lang="sv-SE" sz="1200" kern="1200" dirty="0">
                <a:solidFill>
                  <a:schemeClr val="tx1"/>
                </a:solidFill>
                <a:effectLst/>
                <a:latin typeface="+mn-lt"/>
                <a:ea typeface="+mn-ea"/>
                <a:cs typeface="+mn-cs"/>
              </a:rPr>
              <a:t>. The </a:t>
            </a:r>
            <a:r>
              <a:rPr lang="sv-SE" sz="1200" b="1" kern="1200" dirty="0" err="1">
                <a:solidFill>
                  <a:schemeClr val="tx1"/>
                </a:solidFill>
                <a:effectLst/>
                <a:latin typeface="+mn-lt"/>
                <a:ea typeface="+mn-ea"/>
                <a:cs typeface="+mn-cs"/>
              </a:rPr>
              <a:t>role</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of</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women</a:t>
            </a:r>
            <a:r>
              <a:rPr lang="sv-SE" sz="1200" kern="1200" dirty="0">
                <a:solidFill>
                  <a:schemeClr val="tx1"/>
                </a:solidFill>
                <a:effectLst/>
                <a:latin typeface="+mn-lt"/>
                <a:ea typeface="+mn-ea"/>
                <a:cs typeface="+mn-cs"/>
              </a:rPr>
              <a:t> has </a:t>
            </a:r>
            <a:r>
              <a:rPr lang="sv-SE" sz="1200" kern="1200" dirty="0" err="1">
                <a:solidFill>
                  <a:schemeClr val="tx1"/>
                </a:solidFill>
                <a:effectLst/>
                <a:latin typeface="+mn-lt"/>
                <a:ea typeface="+mn-ea"/>
                <a:cs typeface="+mn-cs"/>
              </a:rPr>
              <a:t>been</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emphasized</a:t>
            </a:r>
            <a:r>
              <a:rPr lang="sv-SE" sz="1200" kern="1200" dirty="0">
                <a:solidFill>
                  <a:schemeClr val="tx1"/>
                </a:solidFill>
                <a:effectLst/>
                <a:latin typeface="+mn-lt"/>
                <a:ea typeface="+mn-ea"/>
                <a:cs typeface="+mn-cs"/>
              </a:rPr>
              <a:t>.</a:t>
            </a:r>
          </a:p>
          <a:p>
            <a:r>
              <a:rPr lang="sv-SE" sz="1200" kern="1200" dirty="0">
                <a:solidFill>
                  <a:schemeClr val="tx1"/>
                </a:solidFill>
                <a:effectLst/>
                <a:latin typeface="+mn-lt"/>
                <a:ea typeface="+mn-ea"/>
                <a:cs typeface="+mn-cs"/>
              </a:rPr>
              <a:t>In ASP2018, The forum </a:t>
            </a:r>
            <a:r>
              <a:rPr lang="sv-SE" sz="1200" kern="1200" dirty="0" err="1">
                <a:solidFill>
                  <a:schemeClr val="tx1"/>
                </a:solidFill>
                <a:effectLst/>
                <a:latin typeface="+mn-lt"/>
                <a:ea typeface="+mn-ea"/>
                <a:cs typeface="+mn-cs"/>
              </a:rPr>
              <a:t>day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consisted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lively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discussions</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debate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about</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education</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capacity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building</a:t>
            </a:r>
            <a:r>
              <a:rPr lang="sv-SE" sz="1200" kern="1200" dirty="0">
                <a:solidFill>
                  <a:schemeClr val="tx1"/>
                </a:solidFill>
                <a:effectLst/>
                <a:latin typeface="+mn-lt"/>
                <a:ea typeface="+mn-ea"/>
                <a:cs typeface="+mn-cs"/>
              </a:rPr>
              <a:t> in Namibia and </a:t>
            </a:r>
            <a:r>
              <a:rPr lang="sv-SE" sz="1200" kern="1200" dirty="0" err="1">
                <a:solidFill>
                  <a:schemeClr val="tx1"/>
                </a:solidFill>
                <a:effectLst/>
                <a:latin typeface="+mn-lt"/>
                <a:ea typeface="+mn-ea"/>
                <a:cs typeface="+mn-cs"/>
              </a:rPr>
              <a:t>Africa</a:t>
            </a:r>
            <a:r>
              <a:rPr lang="sv-SE" sz="1200" kern="1200" dirty="0">
                <a:solidFill>
                  <a:schemeClr val="tx1"/>
                </a:solidFill>
                <a:effectLst/>
                <a:latin typeface="+mn-lt"/>
                <a:ea typeface="+mn-ea"/>
                <a:cs typeface="+mn-cs"/>
              </a:rPr>
              <a:t> in general.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Several high-profile South African scientists and government officials participated in the last day of the school. This outreach and forum day reviewed the practical aspects of fundamental physics, which could be used as a </a:t>
            </a:r>
            <a:r>
              <a:rPr lang="en-US" b="1" dirty="0"/>
              <a:t>gateway to innovation </a:t>
            </a:r>
            <a:r>
              <a:rPr lang="en-US" dirty="0"/>
              <a:t>and to </a:t>
            </a:r>
            <a:r>
              <a:rPr lang="en-US" b="1" dirty="0"/>
              <a:t>enhance future collaborations</a:t>
            </a:r>
            <a:r>
              <a:rPr lang="en-US" dirty="0"/>
              <a:t>. </a:t>
            </a:r>
          </a:p>
          <a:p>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GB" sz="1200" kern="1200" dirty="0">
                <a:solidFill>
                  <a:schemeClr val="tx1"/>
                </a:solidFill>
                <a:effectLst/>
                <a:latin typeface="Arial" pitchFamily="34" charset="0"/>
                <a:ea typeface="+mn-ea"/>
                <a:cs typeface="+mn-cs"/>
              </a:rPr>
              <a:t>The Forum Day, however, has a much wider appeal. It takes advantage of opportunity provided by the key visiting experts who would like to connect with experts in Government, Industry and Research. It is planned and delivered by a selection of the world’s top educators and practitioners of High Energy Physics, Research and also Applications. </a:t>
            </a:r>
            <a:endParaRPr kumimoji="1" lang="en-US" sz="1200" kern="1200" dirty="0">
              <a:solidFill>
                <a:schemeClr val="tx1"/>
              </a:solidFill>
              <a:effectLst/>
              <a:latin typeface="Arial" pitchFamily="34"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039DA632-AC5A-49A6-81B4-9A8647CA04A3}" type="slidenum">
              <a:rPr lang="en-US" smtClean="0"/>
              <a:pPr/>
              <a:t>12</a:t>
            </a:fld>
            <a:endParaRPr lang="en-US"/>
          </a:p>
        </p:txBody>
      </p:sp>
    </p:spTree>
    <p:extLst>
      <p:ext uri="{BB962C8B-B14F-4D97-AF65-F5344CB8AC3E}">
        <p14:creationId xmlns:p14="http://schemas.microsoft.com/office/powerpoint/2010/main" val="22835646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13</a:t>
            </a:fld>
            <a:endParaRPr lang="en-US"/>
          </a:p>
        </p:txBody>
      </p:sp>
    </p:spTree>
    <p:extLst>
      <p:ext uri="{BB962C8B-B14F-4D97-AF65-F5344CB8AC3E}">
        <p14:creationId xmlns:p14="http://schemas.microsoft.com/office/powerpoint/2010/main" val="624044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14</a:t>
            </a:fld>
            <a:endParaRPr lang="en-US"/>
          </a:p>
        </p:txBody>
      </p:sp>
    </p:spTree>
    <p:extLst>
      <p:ext uri="{BB962C8B-B14F-4D97-AF65-F5344CB8AC3E}">
        <p14:creationId xmlns:p14="http://schemas.microsoft.com/office/powerpoint/2010/main" val="10492160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strike="noStrike" dirty="0">
              <a:solidFill>
                <a:srgbClr val="FF0000"/>
              </a:solidFill>
            </a:endParaRPr>
          </a:p>
        </p:txBody>
      </p:sp>
      <p:sp>
        <p:nvSpPr>
          <p:cNvPr id="4" name="Slide Number Placeholder 3"/>
          <p:cNvSpPr>
            <a:spLocks noGrp="1"/>
          </p:cNvSpPr>
          <p:nvPr>
            <p:ph type="sldNum" sz="quarter" idx="5"/>
          </p:nvPr>
        </p:nvSpPr>
        <p:spPr/>
        <p:txBody>
          <a:bodyPr/>
          <a:lstStyle/>
          <a:p>
            <a:fld id="{8D6424F5-CCA5-0B46-9949-151F0847CC35}" type="slidenum">
              <a:rPr lang="en-US" smtClean="0"/>
              <a:t>15</a:t>
            </a:fld>
            <a:endParaRPr lang="en-US"/>
          </a:p>
        </p:txBody>
      </p:sp>
    </p:spTree>
    <p:extLst>
      <p:ext uri="{BB962C8B-B14F-4D97-AF65-F5344CB8AC3E}">
        <p14:creationId xmlns:p14="http://schemas.microsoft.com/office/powerpoint/2010/main" val="11466978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170000"/>
              </a:lnSpc>
              <a:spcBef>
                <a:spcPts val="0"/>
              </a:spcBef>
              <a:buSzPct val="132000"/>
              <a:buFont typeface="Wingdings" pitchFamily="2" charset="2"/>
              <a:buChar char="Ø"/>
            </a:pPr>
            <a:r>
              <a:rPr lang="sv-SE" sz="1200" dirty="0"/>
              <a:t>Students </a:t>
            </a:r>
            <a:r>
              <a:rPr lang="sv-SE" sz="1200" dirty="0" err="1"/>
              <a:t>with</a:t>
            </a:r>
            <a:r>
              <a:rPr lang="sv-SE" sz="1200" dirty="0"/>
              <a:t> </a:t>
            </a:r>
            <a:r>
              <a:rPr lang="sv-SE" sz="1200" dirty="0" err="1"/>
              <a:t>basic</a:t>
            </a:r>
            <a:r>
              <a:rPr lang="sv-SE" sz="1200" dirty="0"/>
              <a:t> </a:t>
            </a:r>
            <a:r>
              <a:rPr lang="sv-SE" sz="1200" dirty="0" err="1"/>
              <a:t>knowledge</a:t>
            </a:r>
            <a:r>
              <a:rPr lang="sv-SE" sz="1200" dirty="0"/>
              <a:t> in </a:t>
            </a:r>
            <a:r>
              <a:rPr lang="sv-SE" sz="1200" dirty="0" err="1"/>
              <a:t>physics</a:t>
            </a:r>
            <a:endParaRPr lang="sv-SE" sz="1200" dirty="0"/>
          </a:p>
          <a:p>
            <a:pPr lvl="0">
              <a:lnSpc>
                <a:spcPct val="170000"/>
              </a:lnSpc>
              <a:spcBef>
                <a:spcPts val="0"/>
              </a:spcBef>
              <a:buSzPct val="132000"/>
              <a:buFont typeface="Wingdings" pitchFamily="2" charset="2"/>
              <a:buChar char="Ø"/>
            </a:pPr>
            <a:r>
              <a:rPr lang="sv-SE" sz="1200" dirty="0" err="1"/>
              <a:t>Worldwide</a:t>
            </a:r>
            <a:r>
              <a:rPr lang="sv-SE" sz="1200" dirty="0"/>
              <a:t> </a:t>
            </a:r>
            <a:r>
              <a:rPr lang="sv-SE" sz="1200" dirty="0" err="1"/>
              <a:t>Universities</a:t>
            </a:r>
            <a:endParaRPr lang="sv-SE" sz="1200" dirty="0"/>
          </a:p>
          <a:p>
            <a:pPr lvl="0">
              <a:lnSpc>
                <a:spcPct val="170000"/>
              </a:lnSpc>
              <a:spcBef>
                <a:spcPts val="0"/>
              </a:spcBef>
              <a:buSzPct val="132000"/>
              <a:buFont typeface="Wingdings" pitchFamily="2" charset="2"/>
              <a:buChar char="Ø"/>
            </a:pPr>
            <a:r>
              <a:rPr lang="sv-SE" sz="1200" dirty="0" err="1"/>
              <a:t>Employees</a:t>
            </a:r>
            <a:r>
              <a:rPr lang="sv-SE" sz="1200" dirty="0"/>
              <a:t> at accelerators </a:t>
            </a:r>
          </a:p>
          <a:p>
            <a:pPr lvl="0">
              <a:lnSpc>
                <a:spcPct val="170000"/>
              </a:lnSpc>
              <a:spcBef>
                <a:spcPts val="0"/>
              </a:spcBef>
              <a:buSzPct val="132000"/>
              <a:buFont typeface="Wingdings" pitchFamily="2" charset="2"/>
              <a:buChar char="Ø"/>
            </a:pPr>
            <a:r>
              <a:rPr lang="sv-SE" sz="1200" dirty="0" err="1"/>
              <a:t>Companies</a:t>
            </a:r>
            <a:r>
              <a:rPr lang="sv-SE" sz="1200" dirty="0"/>
              <a:t> </a:t>
            </a:r>
          </a:p>
          <a:p>
            <a:pPr lvl="0">
              <a:lnSpc>
                <a:spcPct val="170000"/>
              </a:lnSpc>
              <a:spcBef>
                <a:spcPts val="0"/>
              </a:spcBef>
              <a:buSzPct val="132000"/>
              <a:buFont typeface="Wingdings" pitchFamily="2" charset="2"/>
              <a:buChar char="Ø"/>
            </a:pPr>
            <a:r>
              <a:rPr lang="sv-SE" sz="1200" dirty="0" err="1"/>
              <a:t>Users</a:t>
            </a:r>
            <a:r>
              <a:rPr lang="sv-SE" sz="1200" dirty="0"/>
              <a:t> </a:t>
            </a:r>
          </a:p>
          <a:p>
            <a:pPr lvl="0">
              <a:lnSpc>
                <a:spcPct val="170000"/>
              </a:lnSpc>
              <a:spcBef>
                <a:spcPts val="0"/>
              </a:spcBef>
              <a:buSzPct val="132000"/>
              <a:buFont typeface="Wingdings" pitchFamily="2" charset="2"/>
              <a:buChar char="Ø"/>
            </a:pPr>
            <a:r>
              <a:rPr lang="sv-SE" sz="1200" dirty="0"/>
              <a:t>In-Kind ESS </a:t>
            </a:r>
            <a:r>
              <a:rPr lang="sv-SE" sz="1200" dirty="0" err="1"/>
              <a:t>collaborations</a:t>
            </a:r>
            <a:r>
              <a:rPr lang="sv-SE" sz="1200" dirty="0"/>
              <a:t> </a:t>
            </a:r>
          </a:p>
          <a:p>
            <a:pPr lvl="0">
              <a:lnSpc>
                <a:spcPct val="170000"/>
              </a:lnSpc>
              <a:spcBef>
                <a:spcPts val="0"/>
              </a:spcBef>
              <a:buSzPct val="132000"/>
              <a:buFont typeface="Wingdings" pitchFamily="2" charset="2"/>
              <a:buChar char="Ø"/>
            </a:pPr>
            <a:r>
              <a:rPr lang="sv-SE" sz="1200" dirty="0"/>
              <a:t>Hospitals</a:t>
            </a:r>
          </a:p>
          <a:p>
            <a:endParaRPr lang="en-US" dirty="0"/>
          </a:p>
        </p:txBody>
      </p:sp>
      <p:sp>
        <p:nvSpPr>
          <p:cNvPr id="4" name="Slide Number Placeholder 3"/>
          <p:cNvSpPr>
            <a:spLocks noGrp="1"/>
          </p:cNvSpPr>
          <p:nvPr>
            <p:ph type="sldNum" sz="quarter" idx="5"/>
          </p:nvPr>
        </p:nvSpPr>
        <p:spPr/>
        <p:txBody>
          <a:bodyPr/>
          <a:lstStyle/>
          <a:p>
            <a:fld id="{161A53A7-64CD-4D0E-AAE8-1AC9C79D7085}" type="slidenum">
              <a:rPr lang="sv-SE" smtClean="0"/>
              <a:t>16</a:t>
            </a:fld>
            <a:endParaRPr lang="sv-SE"/>
          </a:p>
        </p:txBody>
      </p:sp>
    </p:spTree>
    <p:extLst>
      <p:ext uri="{BB962C8B-B14F-4D97-AF65-F5344CB8AC3E}">
        <p14:creationId xmlns:p14="http://schemas.microsoft.com/office/powerpoint/2010/main" val="22692022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rtl="0">
              <a:spcBef>
                <a:spcPts val="0"/>
              </a:spcBef>
              <a:spcAft>
                <a:spcPts val="0"/>
              </a:spcAft>
              <a:buNone/>
            </a:pPr>
            <a:r>
              <a:rPr lang="sv-SE" sz="1200" dirty="0" err="1"/>
              <a:t>Based</a:t>
            </a:r>
            <a:r>
              <a:rPr lang="sv-SE" sz="1200" dirty="0"/>
              <a:t> on the observations </a:t>
            </a:r>
            <a:r>
              <a:rPr lang="sv-SE" sz="1200" dirty="0" err="1"/>
              <a:t>listed</a:t>
            </a:r>
            <a:r>
              <a:rPr lang="sv-SE" sz="1200" dirty="0"/>
              <a:t> </a:t>
            </a:r>
            <a:r>
              <a:rPr lang="sv-SE" sz="1200" dirty="0" err="1"/>
              <a:t>earlier</a:t>
            </a:r>
            <a:r>
              <a:rPr lang="sv-SE" sz="1200" dirty="0"/>
              <a:t>, </a:t>
            </a:r>
            <a:r>
              <a:rPr lang="sv-SE" sz="1200" dirty="0" err="1"/>
              <a:t>we</a:t>
            </a:r>
            <a:r>
              <a:rPr lang="sv-SE" sz="1200" dirty="0"/>
              <a:t> </a:t>
            </a:r>
            <a:r>
              <a:rPr lang="sv-SE" sz="1200" dirty="0" err="1"/>
              <a:t>built</a:t>
            </a:r>
            <a:r>
              <a:rPr lang="sv-SE" sz="1200" dirty="0"/>
              <a:t> a team to </a:t>
            </a:r>
            <a:r>
              <a:rPr lang="sv-SE" sz="1200" dirty="0" err="1"/>
              <a:t>create</a:t>
            </a:r>
            <a:r>
              <a:rPr lang="sv-SE" sz="1200" dirty="0"/>
              <a:t> the NPAS2015:</a:t>
            </a:r>
          </a:p>
          <a:p>
            <a:pPr marL="0" lvl="0" indent="0" rtl="0">
              <a:spcBef>
                <a:spcPts val="0"/>
              </a:spcBef>
              <a:spcAft>
                <a:spcPts val="0"/>
              </a:spcAft>
              <a:buNone/>
            </a:pPr>
            <a:endParaRPr lang="sv-SE" sz="1200" dirty="0"/>
          </a:p>
          <a:p>
            <a:pPr marL="0" lvl="0" indent="0" rtl="0">
              <a:spcBef>
                <a:spcPts val="0"/>
              </a:spcBef>
              <a:spcAft>
                <a:spcPts val="0"/>
              </a:spcAft>
              <a:buNone/>
            </a:pPr>
            <a:r>
              <a:rPr lang="sv-SE" sz="1200" dirty="0"/>
              <a:t>The </a:t>
            </a:r>
            <a:r>
              <a:rPr lang="sv-SE" sz="1200" dirty="0" err="1"/>
              <a:t>objective</a:t>
            </a:r>
            <a:r>
              <a:rPr lang="sv-SE" sz="1200" dirty="0"/>
              <a:t> is to </a:t>
            </a:r>
            <a:r>
              <a:rPr lang="sv-SE" sz="1200" dirty="0" err="1"/>
              <a:t>teach</a:t>
            </a:r>
            <a:r>
              <a:rPr lang="sv-SE" sz="1200" dirty="0"/>
              <a:t> the </a:t>
            </a:r>
            <a:r>
              <a:rPr lang="sv-SE" sz="1200" dirty="0" err="1"/>
              <a:t>basics</a:t>
            </a:r>
            <a:r>
              <a:rPr lang="sv-SE" sz="1200" dirty="0"/>
              <a:t> </a:t>
            </a:r>
            <a:r>
              <a:rPr lang="sv-SE" sz="1200" dirty="0" err="1"/>
              <a:t>of</a:t>
            </a:r>
            <a:r>
              <a:rPr lang="sv-SE" sz="1200" dirty="0"/>
              <a:t> accelerator </a:t>
            </a:r>
            <a:r>
              <a:rPr lang="sv-SE" sz="1200" dirty="0" err="1"/>
              <a:t>physics</a:t>
            </a:r>
            <a:r>
              <a:rPr lang="sv-SE" sz="1200" dirty="0"/>
              <a:t> and </a:t>
            </a:r>
            <a:r>
              <a:rPr lang="sv-SE" sz="1200" dirty="0" err="1"/>
              <a:t>technology</a:t>
            </a:r>
            <a:r>
              <a:rPr lang="sv-SE" sz="1200" dirty="0"/>
              <a:t>, and to </a:t>
            </a:r>
            <a:r>
              <a:rPr lang="sv-SE" sz="1200" dirty="0" err="1"/>
              <a:t>demonstrate</a:t>
            </a:r>
            <a:r>
              <a:rPr lang="sv-SE" sz="1200" dirty="0"/>
              <a:t> for the students </a:t>
            </a:r>
            <a:r>
              <a:rPr lang="sv-SE" sz="1200" dirty="0" err="1"/>
              <a:t>that</a:t>
            </a:r>
            <a:r>
              <a:rPr lang="sv-SE" sz="1200" dirty="0"/>
              <a:t> </a:t>
            </a:r>
            <a:r>
              <a:rPr lang="sv-SE" sz="1200" dirty="0" err="1"/>
              <a:t>this</a:t>
            </a:r>
            <a:r>
              <a:rPr lang="sv-SE" sz="1200" dirty="0"/>
              <a:t> is an </a:t>
            </a:r>
            <a:r>
              <a:rPr lang="sv-SE" sz="1200" dirty="0" err="1"/>
              <a:t>interesting</a:t>
            </a:r>
            <a:r>
              <a:rPr lang="sv-SE" sz="1200" dirty="0"/>
              <a:t> and broad </a:t>
            </a:r>
            <a:r>
              <a:rPr lang="sv-SE" sz="1200" dirty="0" err="1"/>
              <a:t>subject</a:t>
            </a:r>
            <a:r>
              <a:rPr lang="sv-SE" sz="1200" dirty="0"/>
              <a:t>, </a:t>
            </a:r>
            <a:r>
              <a:rPr lang="sv-SE" sz="1200" dirty="0" err="1"/>
              <a:t>carried</a:t>
            </a:r>
            <a:r>
              <a:rPr lang="sv-SE" sz="1200" dirty="0"/>
              <a:t> </a:t>
            </a:r>
            <a:r>
              <a:rPr lang="sv-SE" sz="1200" dirty="0" err="1"/>
              <a:t>out</a:t>
            </a:r>
            <a:r>
              <a:rPr lang="sv-SE" sz="1200" dirty="0"/>
              <a:t> in an international </a:t>
            </a:r>
            <a:r>
              <a:rPr lang="sv-SE" sz="1200" dirty="0" err="1"/>
              <a:t>environment</a:t>
            </a:r>
            <a:r>
              <a:rPr lang="sv-SE" sz="1200" dirty="0"/>
              <a:t>. The </a:t>
            </a:r>
            <a:r>
              <a:rPr lang="sv-SE" sz="1200" dirty="0" err="1"/>
              <a:t>initiative</a:t>
            </a:r>
            <a:r>
              <a:rPr lang="sv-SE" sz="1200" dirty="0"/>
              <a:t> </a:t>
            </a:r>
            <a:r>
              <a:rPr lang="sv-SE" sz="1200" dirty="0" err="1"/>
              <a:t>shall</a:t>
            </a:r>
            <a:r>
              <a:rPr lang="sv-SE" sz="1200" dirty="0"/>
              <a:t> </a:t>
            </a:r>
            <a:r>
              <a:rPr lang="sv-SE" sz="1200" dirty="0" err="1"/>
              <a:t>encourage</a:t>
            </a:r>
            <a:r>
              <a:rPr lang="sv-SE" sz="1200" dirty="0"/>
              <a:t> students to </a:t>
            </a:r>
            <a:r>
              <a:rPr lang="sv-SE" sz="1200" dirty="0" err="1"/>
              <a:t>pursue</a:t>
            </a:r>
            <a:r>
              <a:rPr lang="sv-SE" sz="1200" dirty="0"/>
              <a:t> a </a:t>
            </a:r>
            <a:r>
              <a:rPr lang="sv-SE" sz="1200" dirty="0" err="1"/>
              <a:t>career</a:t>
            </a:r>
            <a:r>
              <a:rPr lang="sv-SE" sz="1200" dirty="0"/>
              <a:t> in accelerator </a:t>
            </a:r>
            <a:r>
              <a:rPr lang="sv-SE" sz="1200" dirty="0" err="1"/>
              <a:t>physics</a:t>
            </a:r>
            <a:r>
              <a:rPr lang="sv-SE" sz="1200" dirty="0"/>
              <a:t> and </a:t>
            </a:r>
            <a:r>
              <a:rPr lang="sv-SE" sz="1200" dirty="0" err="1"/>
              <a:t>technology</a:t>
            </a:r>
            <a:r>
              <a:rPr lang="sv-SE" sz="1200" dirty="0"/>
              <a:t>.</a:t>
            </a:r>
          </a:p>
          <a:p>
            <a:pPr marL="0" lvl="0" indent="0" rtl="0">
              <a:spcBef>
                <a:spcPts val="0"/>
              </a:spcBef>
              <a:spcAft>
                <a:spcPts val="0"/>
              </a:spcAft>
              <a:buNone/>
            </a:pPr>
            <a:r>
              <a:rPr lang="sv-SE" sz="1200" dirty="0"/>
              <a:t> </a:t>
            </a:r>
          </a:p>
          <a:p>
            <a:pPr marL="0" lvl="0" indent="0">
              <a:spcBef>
                <a:spcPts val="0"/>
              </a:spcBef>
              <a:spcAft>
                <a:spcPts val="0"/>
              </a:spcAft>
              <a:buNone/>
            </a:pPr>
            <a:r>
              <a:rPr lang="sv-SE" sz="1200" dirty="0" err="1"/>
              <a:t>Limited</a:t>
            </a:r>
            <a:r>
              <a:rPr lang="sv-SE" sz="1200" dirty="0"/>
              <a:t> </a:t>
            </a:r>
            <a:r>
              <a:rPr lang="sv-SE" sz="1200" dirty="0" err="1"/>
              <a:t>cost</a:t>
            </a:r>
            <a:r>
              <a:rPr lang="sv-SE" sz="1200" dirty="0"/>
              <a:t> by </a:t>
            </a:r>
            <a:r>
              <a:rPr lang="sv-SE" sz="1200" dirty="0" err="1"/>
              <a:t>institutional</a:t>
            </a:r>
            <a:r>
              <a:rPr lang="sv-SE" sz="1200" dirty="0"/>
              <a:t> support.</a:t>
            </a:r>
          </a:p>
          <a:p>
            <a:endParaRPr lang="en-US" dirty="0"/>
          </a:p>
          <a:p>
            <a:r>
              <a:rPr lang="en-US" dirty="0"/>
              <a:t>--</a:t>
            </a:r>
          </a:p>
          <a:p>
            <a:pPr marL="0" lvl="0" indent="0" rtl="0">
              <a:lnSpc>
                <a:spcPct val="115000"/>
              </a:lnSpc>
              <a:spcBef>
                <a:spcPts val="0"/>
              </a:spcBef>
              <a:spcAft>
                <a:spcPts val="0"/>
              </a:spcAft>
              <a:buNone/>
            </a:pPr>
            <a:r>
              <a:rPr lang="sv-SE" sz="1200" b="1" dirty="0" err="1">
                <a:solidFill>
                  <a:srgbClr val="454545"/>
                </a:solidFill>
                <a:latin typeface="Arial"/>
                <a:ea typeface="Arial"/>
                <a:cs typeface="Arial"/>
                <a:sym typeface="Arial"/>
              </a:rPr>
              <a:t>Strategic</a:t>
            </a:r>
            <a:r>
              <a:rPr lang="sv-SE" sz="1200" b="1" dirty="0">
                <a:solidFill>
                  <a:srgbClr val="454545"/>
                </a:solidFill>
                <a:latin typeface="Arial"/>
                <a:ea typeface="Arial"/>
                <a:cs typeface="Arial"/>
                <a:sym typeface="Arial"/>
              </a:rPr>
              <a:t> partnership and </a:t>
            </a:r>
            <a:r>
              <a:rPr lang="sv-SE" sz="1200" b="1" dirty="0" err="1">
                <a:solidFill>
                  <a:srgbClr val="FF0000"/>
                </a:solidFill>
                <a:latin typeface="Arial"/>
                <a:ea typeface="Arial"/>
                <a:cs typeface="Arial"/>
                <a:sym typeface="Arial"/>
              </a:rPr>
              <a:t>building</a:t>
            </a:r>
            <a:r>
              <a:rPr lang="sv-SE" sz="1200" b="1" dirty="0">
                <a:solidFill>
                  <a:srgbClr val="FF0000"/>
                </a:solidFill>
                <a:latin typeface="Arial"/>
                <a:ea typeface="Arial"/>
                <a:cs typeface="Arial"/>
                <a:sym typeface="Arial"/>
              </a:rPr>
              <a:t> cross </a:t>
            </a:r>
            <a:r>
              <a:rPr lang="sv-SE" sz="1200" b="1" dirty="0" err="1">
                <a:solidFill>
                  <a:srgbClr val="FF0000"/>
                </a:solidFill>
                <a:latin typeface="Arial"/>
                <a:ea typeface="Arial"/>
                <a:cs typeface="Arial"/>
                <a:sym typeface="Arial"/>
              </a:rPr>
              <a:t>sectoral</a:t>
            </a:r>
            <a:r>
              <a:rPr lang="sv-SE" sz="1200" b="1" dirty="0">
                <a:solidFill>
                  <a:srgbClr val="FF0000"/>
                </a:solidFill>
                <a:latin typeface="Arial"/>
                <a:ea typeface="Arial"/>
                <a:cs typeface="Arial"/>
                <a:sym typeface="Arial"/>
              </a:rPr>
              <a:t> bridges</a:t>
            </a:r>
            <a:r>
              <a:rPr lang="sv-SE" sz="1200" b="1" dirty="0">
                <a:solidFill>
                  <a:srgbClr val="454545"/>
                </a:solidFill>
                <a:latin typeface="Arial"/>
                <a:ea typeface="Arial"/>
                <a:cs typeface="Arial"/>
                <a:sym typeface="Arial"/>
              </a:rPr>
              <a:t>:</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Ultimately</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believe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that</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inviting</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more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people</a:t>
            </a:r>
            <a:r>
              <a:rPr lang="sv-SE" sz="1200" dirty="0">
                <a:solidFill>
                  <a:srgbClr val="454545"/>
                </a:solidFill>
                <a:latin typeface="Arial"/>
                <a:ea typeface="Arial"/>
                <a:cs typeface="Arial"/>
                <a:sym typeface="Arial"/>
              </a:rPr>
              <a:t> to </a:t>
            </a:r>
            <a:r>
              <a:rPr lang="sv-SE" sz="1200" dirty="0" err="1">
                <a:solidFill>
                  <a:srgbClr val="454545"/>
                </a:solidFill>
                <a:latin typeface="Arial"/>
                <a:ea typeface="Arial"/>
                <a:cs typeface="Arial"/>
                <a:sym typeface="Arial"/>
              </a:rPr>
              <a:t>creatively</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take</a:t>
            </a:r>
            <a:r>
              <a:rPr lang="sv-SE" sz="1200" dirty="0">
                <a:solidFill>
                  <a:srgbClr val="454545"/>
                </a:solidFill>
                <a:latin typeface="Arial"/>
                <a:ea typeface="Arial"/>
                <a:cs typeface="Arial"/>
                <a:sym typeface="Arial"/>
              </a:rPr>
              <a:t> part in the </a:t>
            </a:r>
            <a:r>
              <a:rPr lang="sv-SE" sz="1200" dirty="0" err="1">
                <a:solidFill>
                  <a:srgbClr val="454545"/>
                </a:solidFill>
                <a:latin typeface="Arial"/>
                <a:ea typeface="Arial"/>
                <a:cs typeface="Arial"/>
                <a:sym typeface="Arial"/>
              </a:rPr>
              <a:t>knowledge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of</a:t>
            </a:r>
            <a:r>
              <a:rPr lang="sv-SE" sz="1200" dirty="0">
                <a:solidFill>
                  <a:srgbClr val="454545"/>
                </a:solidFill>
                <a:latin typeface="Arial"/>
                <a:ea typeface="Arial"/>
                <a:cs typeface="Arial"/>
                <a:sym typeface="Arial"/>
              </a:rPr>
              <a:t> the area, </a:t>
            </a:r>
            <a:r>
              <a:rPr lang="sv-SE" sz="1200" dirty="0" err="1">
                <a:solidFill>
                  <a:srgbClr val="454545"/>
                </a:solidFill>
                <a:latin typeface="Arial"/>
                <a:ea typeface="Arial"/>
                <a:cs typeface="Arial"/>
                <a:sym typeface="Arial"/>
              </a:rPr>
              <a:t>will</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enhance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engagement</a:t>
            </a:r>
            <a:r>
              <a:rPr lang="sv-SE" sz="1200" dirty="0">
                <a:solidFill>
                  <a:srgbClr val="454545"/>
                </a:solidFill>
                <a:latin typeface="Arial"/>
                <a:ea typeface="Arial"/>
                <a:cs typeface="Arial"/>
                <a:sym typeface="Arial"/>
              </a:rPr>
              <a:t> and at </a:t>
            </a:r>
            <a:r>
              <a:rPr lang="sv-SE" sz="1200" dirty="0" err="1">
                <a:solidFill>
                  <a:srgbClr val="454545"/>
                </a:solidFill>
                <a:latin typeface="Arial"/>
                <a:ea typeface="Arial"/>
                <a:cs typeface="Arial"/>
                <a:sym typeface="Arial"/>
              </a:rPr>
              <a:t>length</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expand</a:t>
            </a:r>
            <a:r>
              <a:rPr lang="sv-SE" sz="1200" dirty="0">
                <a:solidFill>
                  <a:srgbClr val="454545"/>
                </a:solidFill>
                <a:latin typeface="Arial"/>
                <a:ea typeface="Arial"/>
                <a:cs typeface="Arial"/>
                <a:sym typeface="Arial"/>
              </a:rPr>
              <a:t> the </a:t>
            </a:r>
            <a:r>
              <a:rPr lang="sv-SE" sz="1200" dirty="0" err="1">
                <a:solidFill>
                  <a:srgbClr val="454545"/>
                </a:solidFill>
                <a:latin typeface="Arial"/>
                <a:ea typeface="Arial"/>
                <a:cs typeface="Arial"/>
                <a:sym typeface="Arial"/>
              </a:rPr>
              <a:t>field</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with</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more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creative</a:t>
            </a:r>
            <a:r>
              <a:rPr lang="sv-SE" sz="1200" dirty="0">
                <a:solidFill>
                  <a:srgbClr val="454545"/>
                </a:solidFill>
                <a:latin typeface="Arial"/>
                <a:ea typeface="Arial"/>
                <a:cs typeface="Arial"/>
                <a:sym typeface="Arial"/>
              </a:rPr>
              <a:t> and innovative </a:t>
            </a:r>
            <a:r>
              <a:rPr lang="sv-SE" sz="1200" dirty="0" err="1">
                <a:solidFill>
                  <a:srgbClr val="454545"/>
                </a:solidFill>
                <a:latin typeface="Arial"/>
                <a:ea typeface="Arial"/>
                <a:cs typeface="Arial"/>
                <a:sym typeface="Arial"/>
              </a:rPr>
              <a:t>minds</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But</a:t>
            </a:r>
            <a:r>
              <a:rPr lang="sv-SE" sz="1200" dirty="0">
                <a:solidFill>
                  <a:srgbClr val="454545"/>
                </a:solidFill>
                <a:latin typeface="Arial"/>
                <a:ea typeface="Arial"/>
                <a:cs typeface="Arial"/>
                <a:sym typeface="Arial"/>
              </a:rPr>
              <a:t> not </a:t>
            </a:r>
            <a:r>
              <a:rPr lang="sv-SE" sz="1200" dirty="0" err="1">
                <a:solidFill>
                  <a:srgbClr val="454545"/>
                </a:solidFill>
                <a:latin typeface="Arial"/>
                <a:ea typeface="Arial"/>
                <a:cs typeface="Arial"/>
                <a:sym typeface="Arial"/>
              </a:rPr>
              <a:t>only</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that</a:t>
            </a:r>
            <a:r>
              <a:rPr lang="sv-SE" sz="1200" dirty="0">
                <a:solidFill>
                  <a:srgbClr val="454545"/>
                </a:solidFill>
                <a:latin typeface="Arial"/>
                <a:ea typeface="Arial"/>
                <a:cs typeface="Arial"/>
                <a:sym typeface="Arial"/>
              </a:rPr>
              <a:t>! By </a:t>
            </a:r>
            <a:r>
              <a:rPr lang="sv-SE" sz="1200" dirty="0" err="1">
                <a:solidFill>
                  <a:srgbClr val="454545"/>
                </a:solidFill>
                <a:latin typeface="Arial"/>
                <a:ea typeface="Arial"/>
                <a:cs typeface="Arial"/>
                <a:sym typeface="Arial"/>
              </a:rPr>
              <a:t>bringing</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more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people</a:t>
            </a:r>
            <a:r>
              <a:rPr lang="sv-SE" sz="1200" dirty="0">
                <a:solidFill>
                  <a:srgbClr val="454545"/>
                </a:solidFill>
                <a:latin typeface="Arial"/>
                <a:ea typeface="Arial"/>
                <a:cs typeface="Arial"/>
                <a:sym typeface="Arial"/>
              </a:rPr>
              <a:t> in from </a:t>
            </a:r>
            <a:r>
              <a:rPr lang="sv-SE" sz="1200" dirty="0" err="1">
                <a:solidFill>
                  <a:srgbClr val="454545"/>
                </a:solidFill>
                <a:latin typeface="Arial"/>
                <a:ea typeface="Arial"/>
                <a:cs typeface="Arial"/>
                <a:sym typeface="Arial"/>
              </a:rPr>
              <a:t>other</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fields</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have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seen</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that</a:t>
            </a:r>
            <a:r>
              <a:rPr lang="sv-SE" sz="1200" dirty="0">
                <a:solidFill>
                  <a:srgbClr val="454545"/>
                </a:solidFill>
                <a:latin typeface="Arial"/>
                <a:ea typeface="Arial"/>
                <a:cs typeface="Arial"/>
                <a:sym typeface="Arial"/>
              </a:rPr>
              <a:t> cross </a:t>
            </a:r>
            <a:r>
              <a:rPr lang="sv-SE" sz="1200" dirty="0" err="1">
                <a:solidFill>
                  <a:srgbClr val="454545"/>
                </a:solidFill>
                <a:latin typeface="Arial"/>
                <a:ea typeface="Arial"/>
                <a:cs typeface="Arial"/>
                <a:sym typeface="Arial"/>
              </a:rPr>
              <a:t>sectoral</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work</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increases</a:t>
            </a:r>
            <a:r>
              <a:rPr lang="sv-SE" sz="1200" dirty="0">
                <a:solidFill>
                  <a:srgbClr val="454545"/>
                </a:solidFill>
                <a:latin typeface="Arial"/>
                <a:ea typeface="Arial"/>
                <a:cs typeface="Arial"/>
                <a:sym typeface="Arial"/>
              </a:rPr>
              <a:t> and bridges </a:t>
            </a:r>
            <a:r>
              <a:rPr lang="sv-SE" sz="1200" dirty="0" err="1">
                <a:solidFill>
                  <a:srgbClr val="454545"/>
                </a:solidFill>
                <a:latin typeface="Arial"/>
                <a:ea typeface="Arial"/>
                <a:cs typeface="Arial"/>
                <a:sym typeface="Arial"/>
              </a:rPr>
              <a:t>are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being</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built</a:t>
            </a:r>
            <a:r>
              <a:rPr lang="sv-SE" sz="1200" dirty="0">
                <a:solidFill>
                  <a:srgbClr val="454545"/>
                </a:solidFill>
                <a:latin typeface="Arial"/>
                <a:ea typeface="Arial"/>
                <a:cs typeface="Arial"/>
                <a:sym typeface="Arial"/>
              </a:rPr>
              <a:t>! As a </a:t>
            </a:r>
            <a:r>
              <a:rPr lang="sv-SE" sz="1200" dirty="0" err="1">
                <a:solidFill>
                  <a:srgbClr val="454545"/>
                </a:solidFill>
                <a:latin typeface="Arial"/>
                <a:ea typeface="Arial"/>
                <a:cs typeface="Arial"/>
                <a:sym typeface="Arial"/>
              </a:rPr>
              <a:t>result</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see</a:t>
            </a:r>
            <a:r>
              <a:rPr lang="sv-SE" sz="1200" dirty="0">
                <a:solidFill>
                  <a:srgbClr val="454545"/>
                </a:solidFill>
                <a:latin typeface="Arial"/>
                <a:ea typeface="Arial"/>
                <a:cs typeface="Arial"/>
                <a:sym typeface="Arial"/>
              </a:rPr>
              <a:t> innovation </a:t>
            </a:r>
            <a:r>
              <a:rPr lang="sv-SE" sz="1200" dirty="0" err="1">
                <a:solidFill>
                  <a:srgbClr val="454545"/>
                </a:solidFill>
                <a:latin typeface="Arial"/>
                <a:ea typeface="Arial"/>
                <a:cs typeface="Arial"/>
                <a:sym typeface="Arial"/>
              </a:rPr>
              <a:t>opening</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up</a:t>
            </a:r>
            <a:r>
              <a:rPr lang="sv-SE" sz="1200" dirty="0">
                <a:solidFill>
                  <a:srgbClr val="454545"/>
                </a:solidFill>
                <a:latin typeface="Arial"/>
                <a:ea typeface="Arial"/>
                <a:cs typeface="Arial"/>
                <a:sym typeface="Arial"/>
              </a:rPr>
              <a:t> and the </a:t>
            </a:r>
            <a:r>
              <a:rPr lang="sv-SE" sz="1200" dirty="0" err="1">
                <a:solidFill>
                  <a:srgbClr val="454545"/>
                </a:solidFill>
                <a:latin typeface="Arial"/>
                <a:ea typeface="Arial"/>
                <a:cs typeface="Arial"/>
                <a:sym typeface="Arial"/>
              </a:rPr>
              <a:t>impact</a:t>
            </a:r>
            <a:r>
              <a:rPr lang="sv-SE" sz="1200" dirty="0">
                <a:solidFill>
                  <a:srgbClr val="454545"/>
                </a:solidFill>
                <a:latin typeface="Arial"/>
                <a:ea typeface="Arial"/>
                <a:cs typeface="Arial"/>
                <a:sym typeface="Arial"/>
              </a:rPr>
              <a:t> as </a:t>
            </a:r>
            <a:r>
              <a:rPr lang="sv-SE" sz="1200" dirty="0" err="1">
                <a:solidFill>
                  <a:srgbClr val="454545"/>
                </a:solidFill>
                <a:latin typeface="Arial"/>
                <a:ea typeface="Arial"/>
                <a:cs typeface="Arial"/>
                <a:sym typeface="Arial"/>
              </a:rPr>
              <a:t>well</a:t>
            </a:r>
            <a:r>
              <a:rPr lang="sv-SE" sz="1200" dirty="0">
                <a:solidFill>
                  <a:srgbClr val="454545"/>
                </a:solidFill>
                <a:latin typeface="Arial"/>
                <a:ea typeface="Arial"/>
                <a:cs typeface="Arial"/>
                <a:sym typeface="Arial"/>
              </a:rPr>
              <a:t> as </a:t>
            </a:r>
            <a:r>
              <a:rPr lang="sv-SE" sz="1200" dirty="0" err="1">
                <a:solidFill>
                  <a:srgbClr val="454545"/>
                </a:solidFill>
                <a:latin typeface="Arial"/>
                <a:ea typeface="Arial"/>
                <a:cs typeface="Arial"/>
                <a:sym typeface="Arial"/>
              </a:rPr>
              <a:t>use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of</a:t>
            </a:r>
            <a:r>
              <a:rPr lang="sv-SE" sz="1200" dirty="0">
                <a:solidFill>
                  <a:srgbClr val="454545"/>
                </a:solidFill>
                <a:latin typeface="Arial"/>
                <a:ea typeface="Arial"/>
                <a:cs typeface="Arial"/>
                <a:sym typeface="Arial"/>
              </a:rPr>
              <a:t> accelerator </a:t>
            </a:r>
            <a:r>
              <a:rPr lang="sv-SE" sz="1200" dirty="0" err="1">
                <a:solidFill>
                  <a:srgbClr val="454545"/>
                </a:solidFill>
                <a:latin typeface="Arial"/>
                <a:ea typeface="Arial"/>
                <a:cs typeface="Arial"/>
                <a:sym typeface="Arial"/>
              </a:rPr>
              <a:t>technology</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increase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benefiting</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society</a:t>
            </a:r>
            <a:r>
              <a:rPr lang="sv-SE" sz="1200" dirty="0">
                <a:solidFill>
                  <a:srgbClr val="454545"/>
                </a:solidFill>
                <a:latin typeface="Arial"/>
                <a:ea typeface="Arial"/>
                <a:cs typeface="Arial"/>
                <a:sym typeface="Arial"/>
              </a:rPr>
              <a:t> in a </a:t>
            </a:r>
            <a:r>
              <a:rPr lang="sv-SE" sz="1200" dirty="0" err="1">
                <a:solidFill>
                  <a:srgbClr val="454545"/>
                </a:solidFill>
                <a:latin typeface="Arial"/>
                <a:ea typeface="Arial"/>
                <a:cs typeface="Arial"/>
                <a:sym typeface="Arial"/>
              </a:rPr>
              <a:t>whole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other</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way</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which</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would</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otherwise</a:t>
            </a:r>
            <a:r>
              <a:rPr lang="sv-SE" sz="1200" dirty="0">
                <a:solidFill>
                  <a:srgbClr val="454545"/>
                </a:solidFill>
                <a:latin typeface="Arial"/>
                <a:ea typeface="Arial"/>
                <a:cs typeface="Arial"/>
                <a:sym typeface="Arial"/>
              </a:rPr>
              <a:t> be </a:t>
            </a:r>
            <a:r>
              <a:rPr lang="sv-SE" sz="1200" dirty="0" err="1">
                <a:solidFill>
                  <a:srgbClr val="454545"/>
                </a:solidFill>
                <a:latin typeface="Arial"/>
                <a:ea typeface="Arial"/>
                <a:cs typeface="Arial"/>
                <a:sym typeface="Arial"/>
              </a:rPr>
              <a:t>impossible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if</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knowledge</a:t>
            </a:r>
            <a:r>
              <a:rPr lang="sv-SE" sz="1200" dirty="0">
                <a:solidFill>
                  <a:srgbClr val="454545"/>
                </a:solidFill>
                <a:latin typeface="Arial"/>
                <a:ea typeface="Arial"/>
                <a:cs typeface="Arial"/>
                <a:sym typeface="Arial"/>
              </a:rPr>
              <a:t> is </a:t>
            </a:r>
            <a:r>
              <a:rPr lang="sv-SE" sz="1200" dirty="0" err="1">
                <a:solidFill>
                  <a:srgbClr val="454545"/>
                </a:solidFill>
                <a:latin typeface="Arial"/>
                <a:ea typeface="Arial"/>
                <a:cs typeface="Arial"/>
                <a:sym typeface="Arial"/>
              </a:rPr>
              <a:t>left</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isolated</a:t>
            </a:r>
            <a:r>
              <a:rPr lang="sv-SE" sz="1200" dirty="0">
                <a:solidFill>
                  <a:srgbClr val="454545"/>
                </a:solidFill>
                <a:latin typeface="Arial"/>
                <a:ea typeface="Arial"/>
                <a:cs typeface="Arial"/>
                <a:sym typeface="Arial"/>
              </a:rPr>
              <a:t>.</a:t>
            </a:r>
            <a:endParaRPr lang="sv-SE" sz="1200" dirty="0">
              <a:solidFill>
                <a:schemeClr val="dk1"/>
              </a:solidFill>
              <a:latin typeface="Times New Roman"/>
              <a:ea typeface="Times New Roman"/>
              <a:cs typeface="Times New Roman"/>
              <a:sym typeface="Times New Roman"/>
            </a:endParaRPr>
          </a:p>
          <a:p>
            <a:pPr marL="0" lvl="0" indent="0">
              <a:spcBef>
                <a:spcPts val="0"/>
              </a:spcBef>
              <a:spcAft>
                <a:spcPts val="0"/>
              </a:spcAft>
              <a:buNone/>
            </a:pPr>
            <a:endParaRPr lang="sv-SE" sz="1200" dirty="0">
              <a:solidFill>
                <a:schemeClr val="dk1"/>
              </a:solidFill>
              <a:latin typeface="Times New Roman"/>
              <a:ea typeface="Times New Roman"/>
              <a:cs typeface="Times New Roman"/>
              <a:sym typeface="Times New Roman"/>
            </a:endParaRPr>
          </a:p>
          <a:p>
            <a:pPr marL="0" lvl="0" indent="0" rtl="0">
              <a:spcBef>
                <a:spcPts val="0"/>
              </a:spcBef>
              <a:spcAft>
                <a:spcPts val="0"/>
              </a:spcAft>
              <a:buClr>
                <a:schemeClr val="dk1"/>
              </a:buClr>
              <a:buSzPts val="1100"/>
              <a:buFont typeface="Arial"/>
              <a:buNone/>
            </a:pPr>
            <a:r>
              <a:rPr lang="sv-SE" sz="1200" dirty="0">
                <a:solidFill>
                  <a:schemeClr val="dk1"/>
                </a:solidFill>
                <a:latin typeface="Times New Roman"/>
                <a:ea typeface="Times New Roman"/>
                <a:cs typeface="Times New Roman"/>
                <a:sym typeface="Times New Roman"/>
              </a:rPr>
              <a:t>The </a:t>
            </a:r>
            <a:r>
              <a:rPr lang="sv-SE" sz="1200" dirty="0" err="1">
                <a:solidFill>
                  <a:schemeClr val="dk1"/>
                </a:solidFill>
                <a:latin typeface="Times New Roman"/>
                <a:ea typeface="Times New Roman"/>
                <a:cs typeface="Times New Roman"/>
                <a:sym typeface="Times New Roman"/>
              </a:rPr>
              <a:t>interconnectivity</a:t>
            </a:r>
            <a:r>
              <a:rPr lang="sv-SE" sz="1200" dirty="0">
                <a:solidFill>
                  <a:schemeClr val="dk1"/>
                </a:solidFill>
                <a:latin typeface="Times New Roman"/>
                <a:ea typeface="Times New Roman"/>
                <a:cs typeface="Times New Roman"/>
                <a:sym typeface="Times New Roman"/>
              </a:rPr>
              <a:t> </a:t>
            </a:r>
            <a:r>
              <a:rPr lang="sv-SE" sz="1200" dirty="0" err="1">
                <a:solidFill>
                  <a:schemeClr val="dk1"/>
                </a:solidFill>
                <a:latin typeface="Times New Roman"/>
                <a:ea typeface="Times New Roman"/>
                <a:cs typeface="Times New Roman"/>
                <a:sym typeface="Times New Roman"/>
              </a:rPr>
              <a:t>between</a:t>
            </a:r>
            <a:r>
              <a:rPr lang="sv-SE" sz="1200" dirty="0">
                <a:solidFill>
                  <a:schemeClr val="dk1"/>
                </a:solidFill>
                <a:latin typeface="Times New Roman"/>
                <a:ea typeface="Times New Roman"/>
                <a:cs typeface="Times New Roman"/>
                <a:sym typeface="Times New Roman"/>
              </a:rPr>
              <a:t> different </a:t>
            </a:r>
            <a:r>
              <a:rPr lang="sv-SE" sz="1200" dirty="0" err="1">
                <a:solidFill>
                  <a:schemeClr val="dk1"/>
                </a:solidFill>
                <a:latin typeface="Times New Roman"/>
                <a:ea typeface="Times New Roman"/>
                <a:cs typeface="Times New Roman"/>
                <a:sym typeface="Times New Roman"/>
              </a:rPr>
              <a:t>fields</a:t>
            </a:r>
            <a:r>
              <a:rPr lang="sv-SE" sz="1200" dirty="0">
                <a:solidFill>
                  <a:schemeClr val="dk1"/>
                </a:solidFill>
                <a:latin typeface="Times New Roman"/>
                <a:ea typeface="Times New Roman"/>
                <a:cs typeface="Times New Roman"/>
                <a:sym typeface="Times New Roman"/>
              </a:rPr>
              <a:t> and </a:t>
            </a:r>
            <a:r>
              <a:rPr lang="sv-SE" sz="1200" dirty="0" err="1">
                <a:solidFill>
                  <a:schemeClr val="dk1"/>
                </a:solidFill>
                <a:latin typeface="Times New Roman"/>
                <a:ea typeface="Times New Roman"/>
                <a:cs typeface="Times New Roman"/>
                <a:sym typeface="Times New Roman"/>
              </a:rPr>
              <a:t>sectors</a:t>
            </a:r>
            <a:r>
              <a:rPr lang="sv-SE" sz="1200" dirty="0">
                <a:solidFill>
                  <a:schemeClr val="dk1"/>
                </a:solidFill>
                <a:latin typeface="Times New Roman"/>
                <a:ea typeface="Times New Roman"/>
                <a:cs typeface="Times New Roman"/>
                <a:sym typeface="Times New Roman"/>
              </a:rPr>
              <a:t>, </a:t>
            </a:r>
            <a:r>
              <a:rPr lang="sv-SE" sz="1200" dirty="0" err="1">
                <a:solidFill>
                  <a:schemeClr val="dk1"/>
                </a:solidFill>
                <a:latin typeface="Times New Roman"/>
                <a:ea typeface="Times New Roman"/>
                <a:cs typeface="Times New Roman"/>
                <a:sym typeface="Times New Roman"/>
              </a:rPr>
              <a:t>both</a:t>
            </a:r>
            <a:r>
              <a:rPr lang="sv-SE" sz="1200" dirty="0">
                <a:solidFill>
                  <a:schemeClr val="dk1"/>
                </a:solidFill>
                <a:latin typeface="Times New Roman"/>
                <a:ea typeface="Times New Roman"/>
                <a:cs typeface="Times New Roman"/>
                <a:sym typeface="Times New Roman"/>
              </a:rPr>
              <a:t> </a:t>
            </a:r>
            <a:r>
              <a:rPr lang="sv-SE" sz="1200" dirty="0" err="1">
                <a:solidFill>
                  <a:schemeClr val="dk1"/>
                </a:solidFill>
                <a:latin typeface="Times New Roman"/>
                <a:ea typeface="Times New Roman"/>
                <a:cs typeface="Times New Roman"/>
                <a:sym typeface="Times New Roman"/>
              </a:rPr>
              <a:t>nationally</a:t>
            </a:r>
            <a:r>
              <a:rPr lang="sv-SE" sz="1200" dirty="0">
                <a:solidFill>
                  <a:schemeClr val="dk1"/>
                </a:solidFill>
                <a:latin typeface="Times New Roman"/>
                <a:ea typeface="Times New Roman"/>
                <a:cs typeface="Times New Roman"/>
                <a:sym typeface="Times New Roman"/>
              </a:rPr>
              <a:t> and </a:t>
            </a:r>
            <a:r>
              <a:rPr lang="sv-SE" sz="1200" dirty="0" err="1">
                <a:solidFill>
                  <a:schemeClr val="dk1"/>
                </a:solidFill>
                <a:latin typeface="Times New Roman"/>
                <a:ea typeface="Times New Roman"/>
                <a:cs typeface="Times New Roman"/>
                <a:sym typeface="Times New Roman"/>
              </a:rPr>
              <a:t>transnationally</a:t>
            </a:r>
            <a:r>
              <a:rPr lang="sv-SE" sz="1200" dirty="0">
                <a:solidFill>
                  <a:schemeClr val="dk1"/>
                </a:solidFill>
                <a:latin typeface="Times New Roman"/>
                <a:ea typeface="Times New Roman"/>
                <a:cs typeface="Times New Roman"/>
                <a:sym typeface="Times New Roman"/>
              </a:rPr>
              <a:t> is an </a:t>
            </a:r>
            <a:r>
              <a:rPr lang="sv-SE" sz="1200" dirty="0" err="1">
                <a:solidFill>
                  <a:schemeClr val="dk1"/>
                </a:solidFill>
                <a:latin typeface="Times New Roman"/>
                <a:ea typeface="Times New Roman"/>
                <a:cs typeface="Times New Roman"/>
                <a:sym typeface="Times New Roman"/>
              </a:rPr>
              <a:t>important</a:t>
            </a:r>
            <a:r>
              <a:rPr lang="sv-SE" sz="1200" dirty="0">
                <a:solidFill>
                  <a:schemeClr val="dk1"/>
                </a:solidFill>
                <a:latin typeface="Times New Roman"/>
                <a:ea typeface="Times New Roman"/>
                <a:cs typeface="Times New Roman"/>
                <a:sym typeface="Times New Roman"/>
              </a:rPr>
              <a:t> step for </a:t>
            </a:r>
            <a:r>
              <a:rPr lang="sv-SE" sz="1200" dirty="0" err="1">
                <a:solidFill>
                  <a:schemeClr val="dk1"/>
                </a:solidFill>
                <a:latin typeface="Times New Roman"/>
                <a:ea typeface="Times New Roman"/>
                <a:cs typeface="Times New Roman"/>
                <a:sym typeface="Times New Roman"/>
              </a:rPr>
              <a:t>us</a:t>
            </a:r>
            <a:r>
              <a:rPr lang="sv-SE" sz="1200" dirty="0">
                <a:solidFill>
                  <a:schemeClr val="dk1"/>
                </a:solidFill>
                <a:latin typeface="Times New Roman"/>
                <a:ea typeface="Times New Roman"/>
                <a:cs typeface="Times New Roman"/>
                <a:sym typeface="Times New Roman"/>
              </a:rPr>
              <a:t>. In </a:t>
            </a:r>
            <a:r>
              <a:rPr lang="sv-SE" sz="1200" dirty="0" err="1">
                <a:solidFill>
                  <a:schemeClr val="dk1"/>
                </a:solidFill>
                <a:latin typeface="Times New Roman"/>
                <a:ea typeface="Times New Roman"/>
                <a:cs typeface="Times New Roman"/>
                <a:sym typeface="Times New Roman"/>
              </a:rPr>
              <a:t>fact</a:t>
            </a:r>
            <a:r>
              <a:rPr lang="sv-SE" sz="1200" dirty="0">
                <a:solidFill>
                  <a:schemeClr val="dk1"/>
                </a:solidFill>
                <a:latin typeface="Times New Roman"/>
                <a:ea typeface="Times New Roman"/>
                <a:cs typeface="Times New Roman"/>
                <a:sym typeface="Times New Roman"/>
              </a:rPr>
              <a:t>,</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our</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three</a:t>
            </a:r>
            <a:r>
              <a:rPr lang="sv-SE" sz="1200" dirty="0">
                <a:solidFill>
                  <a:srgbClr val="454545"/>
                </a:solidFill>
                <a:latin typeface="Arial"/>
                <a:ea typeface="Arial"/>
                <a:cs typeface="Arial"/>
                <a:sym typeface="Arial"/>
              </a:rPr>
              <a:t> </a:t>
            </a:r>
            <a:r>
              <a:rPr lang="sv-SE" sz="1200" dirty="0" err="1">
                <a:solidFill>
                  <a:srgbClr val="454545"/>
                </a:solidFill>
                <a:latin typeface="Arial"/>
                <a:ea typeface="Arial"/>
                <a:cs typeface="Arial"/>
                <a:sym typeface="Arial"/>
              </a:rPr>
              <a:t>year</a:t>
            </a:r>
            <a:r>
              <a:rPr lang="sv-SE" sz="1200" dirty="0">
                <a:solidFill>
                  <a:srgbClr val="454545"/>
                </a:solidFill>
                <a:latin typeface="Arial"/>
                <a:ea typeface="Arial"/>
                <a:cs typeface="Arial"/>
                <a:sym typeface="Arial"/>
              </a:rPr>
              <a:t> transnational </a:t>
            </a:r>
            <a:r>
              <a:rPr lang="sv-SE" sz="1200" dirty="0" err="1">
                <a:solidFill>
                  <a:srgbClr val="454545"/>
                </a:solidFill>
                <a:latin typeface="Arial"/>
                <a:ea typeface="Arial"/>
                <a:cs typeface="Arial"/>
                <a:sym typeface="Arial"/>
              </a:rPr>
              <a:t>project</a:t>
            </a:r>
            <a:r>
              <a:rPr lang="sv-SE" sz="1200" dirty="0">
                <a:solidFill>
                  <a:srgbClr val="454545"/>
                </a:solidFill>
                <a:latin typeface="Arial"/>
                <a:ea typeface="Arial"/>
                <a:cs typeface="Arial"/>
                <a:sym typeface="Arial"/>
              </a:rPr>
              <a:t> is </a:t>
            </a:r>
            <a:r>
              <a:rPr lang="sv-SE" sz="1200" dirty="0" err="1">
                <a:solidFill>
                  <a:srgbClr val="FF0000"/>
                </a:solidFill>
                <a:latin typeface="Arial"/>
                <a:ea typeface="Arial"/>
                <a:cs typeface="Arial"/>
                <a:sym typeface="Arial"/>
              </a:rPr>
              <a:t>specifically</a:t>
            </a:r>
            <a:r>
              <a:rPr lang="sv-SE" sz="1200" dirty="0">
                <a:solidFill>
                  <a:srgbClr val="FF0000"/>
                </a:solidFill>
                <a:latin typeface="Arial"/>
                <a:ea typeface="Arial"/>
                <a:cs typeface="Arial"/>
                <a:sym typeface="Arial"/>
              </a:rPr>
              <a:t> an Erasmus + </a:t>
            </a:r>
            <a:r>
              <a:rPr lang="sv-SE" sz="1200" dirty="0" err="1">
                <a:solidFill>
                  <a:srgbClr val="FF0000"/>
                </a:solidFill>
                <a:latin typeface="Arial"/>
                <a:ea typeface="Arial"/>
                <a:cs typeface="Arial"/>
                <a:sym typeface="Arial"/>
              </a:rPr>
              <a:t>programme</a:t>
            </a:r>
            <a:r>
              <a:rPr lang="sv-SE" sz="1200" dirty="0">
                <a:solidFill>
                  <a:srgbClr val="FF0000"/>
                </a:solidFill>
                <a:latin typeface="Arial"/>
                <a:ea typeface="Arial"/>
                <a:cs typeface="Arial"/>
                <a:sym typeface="Arial"/>
              </a:rPr>
              <a:t> for </a:t>
            </a:r>
            <a:r>
              <a:rPr lang="sv-SE" sz="1200" dirty="0" err="1">
                <a:solidFill>
                  <a:srgbClr val="FF0000"/>
                </a:solidFill>
                <a:latin typeface="Arial"/>
                <a:ea typeface="Arial"/>
                <a:cs typeface="Arial"/>
                <a:sym typeface="Arial"/>
              </a:rPr>
              <a:t>strategic</a:t>
            </a:r>
            <a:r>
              <a:rPr lang="sv-SE" sz="1200" dirty="0">
                <a:solidFill>
                  <a:srgbClr val="FF0000"/>
                </a:solidFill>
                <a:latin typeface="Arial"/>
                <a:ea typeface="Arial"/>
                <a:cs typeface="Arial"/>
                <a:sym typeface="Arial"/>
              </a:rPr>
              <a:t> partnership and </a:t>
            </a:r>
            <a:r>
              <a:rPr lang="sv-SE" sz="1200" dirty="0" err="1">
                <a:solidFill>
                  <a:srgbClr val="FF0000"/>
                </a:solidFill>
                <a:latin typeface="Arial"/>
                <a:ea typeface="Arial"/>
                <a:cs typeface="Arial"/>
                <a:sym typeface="Arial"/>
              </a:rPr>
              <a:t>networking</a:t>
            </a:r>
            <a:r>
              <a:rPr lang="sv-SE" sz="1200" dirty="0">
                <a:solidFill>
                  <a:srgbClr val="FF0000"/>
                </a:solidFill>
                <a:latin typeface="Arial"/>
                <a:ea typeface="Arial"/>
                <a:cs typeface="Arial"/>
                <a:sym typeface="Arial"/>
              </a:rPr>
              <a:t> (KA2) (</a:t>
            </a:r>
            <a:r>
              <a:rPr lang="sv-SE" sz="1200" dirty="0" err="1">
                <a:solidFill>
                  <a:srgbClr val="FF0000"/>
                </a:solidFill>
                <a:latin typeface="Arial"/>
                <a:ea typeface="Arial"/>
                <a:cs typeface="Arial"/>
                <a:sym typeface="Arial"/>
              </a:rPr>
              <a:t>have</a:t>
            </a:r>
            <a:r>
              <a:rPr lang="sv-SE" sz="1200" dirty="0">
                <a:solidFill>
                  <a:srgbClr val="FF0000"/>
                </a:solidFill>
                <a:latin typeface="Arial"/>
                <a:ea typeface="Arial"/>
                <a:cs typeface="Arial"/>
                <a:sym typeface="Arial"/>
              </a:rPr>
              <a:t> a </a:t>
            </a:r>
            <a:r>
              <a:rPr lang="sv-SE" sz="1200" dirty="0" err="1">
                <a:solidFill>
                  <a:srgbClr val="FF0000"/>
                </a:solidFill>
                <a:latin typeface="Arial"/>
                <a:ea typeface="Arial"/>
                <a:cs typeface="Arial"/>
                <a:sym typeface="Arial"/>
              </a:rPr>
              <a:t>pic</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of</a:t>
            </a:r>
            <a:r>
              <a:rPr lang="sv-SE" sz="1200" dirty="0">
                <a:solidFill>
                  <a:srgbClr val="FF0000"/>
                </a:solidFill>
                <a:latin typeface="Arial"/>
                <a:ea typeface="Arial"/>
                <a:cs typeface="Arial"/>
                <a:sym typeface="Arial"/>
              </a:rPr>
              <a:t> the </a:t>
            </a:r>
            <a:r>
              <a:rPr lang="sv-SE" sz="1200" dirty="0" err="1">
                <a:solidFill>
                  <a:srgbClr val="FF0000"/>
                </a:solidFill>
                <a:latin typeface="Arial"/>
                <a:ea typeface="Arial"/>
                <a:cs typeface="Arial"/>
                <a:sym typeface="Arial"/>
              </a:rPr>
              <a:t>funding</a:t>
            </a:r>
            <a:r>
              <a:rPr lang="sv-SE" sz="1200" dirty="0">
                <a:solidFill>
                  <a:srgbClr val="FF0000"/>
                </a:solidFill>
                <a:latin typeface="Arial"/>
                <a:ea typeface="Arial"/>
                <a:cs typeface="Arial"/>
                <a:sym typeface="Arial"/>
              </a:rPr>
              <a:t> from EU in PP) </a:t>
            </a:r>
            <a:r>
              <a:rPr lang="sv-SE" sz="1200" dirty="0" err="1">
                <a:solidFill>
                  <a:srgbClr val="FF0000"/>
                </a:solidFill>
                <a:latin typeface="Arial"/>
                <a:ea typeface="Arial"/>
                <a:cs typeface="Arial"/>
                <a:sym typeface="Arial"/>
              </a:rPr>
              <a:t>This</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type</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of</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programme</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aims</a:t>
            </a:r>
            <a:r>
              <a:rPr lang="sv-SE" sz="1200" dirty="0">
                <a:solidFill>
                  <a:srgbClr val="FF0000"/>
                </a:solidFill>
                <a:latin typeface="Arial"/>
                <a:ea typeface="Arial"/>
                <a:cs typeface="Arial"/>
                <a:sym typeface="Arial"/>
              </a:rPr>
              <a:t> to support the </a:t>
            </a:r>
            <a:r>
              <a:rPr lang="sv-SE" sz="1200" dirty="0" err="1">
                <a:solidFill>
                  <a:srgbClr val="FF0000"/>
                </a:solidFill>
                <a:latin typeface="Arial"/>
                <a:ea typeface="Arial"/>
                <a:cs typeface="Arial"/>
                <a:sym typeface="Arial"/>
              </a:rPr>
              <a:t>development</a:t>
            </a:r>
            <a:r>
              <a:rPr lang="sv-SE" sz="1200" dirty="0">
                <a:solidFill>
                  <a:srgbClr val="FF0000"/>
                </a:solidFill>
                <a:latin typeface="Arial"/>
                <a:ea typeface="Arial"/>
                <a:cs typeface="Arial"/>
                <a:sym typeface="Arial"/>
              </a:rPr>
              <a:t>, transfer and implementation </a:t>
            </a:r>
            <a:r>
              <a:rPr lang="sv-SE" sz="1200" dirty="0" err="1">
                <a:solidFill>
                  <a:srgbClr val="FF0000"/>
                </a:solidFill>
                <a:latin typeface="Arial"/>
                <a:ea typeface="Arial"/>
                <a:cs typeface="Arial"/>
                <a:sym typeface="Arial"/>
              </a:rPr>
              <a:t>of</a:t>
            </a:r>
            <a:r>
              <a:rPr lang="sv-SE" sz="1200" dirty="0">
                <a:solidFill>
                  <a:srgbClr val="FF0000"/>
                </a:solidFill>
                <a:latin typeface="Arial"/>
                <a:ea typeface="Arial"/>
                <a:cs typeface="Arial"/>
                <a:sym typeface="Arial"/>
              </a:rPr>
              <a:t> innovative </a:t>
            </a:r>
            <a:r>
              <a:rPr lang="sv-SE" sz="1200" dirty="0" err="1">
                <a:solidFill>
                  <a:srgbClr val="FF0000"/>
                </a:solidFill>
                <a:latin typeface="Arial"/>
                <a:ea typeface="Arial"/>
                <a:cs typeface="Arial"/>
                <a:sym typeface="Arial"/>
              </a:rPr>
              <a:t>practices</a:t>
            </a:r>
            <a:r>
              <a:rPr lang="sv-SE" sz="1200" dirty="0">
                <a:solidFill>
                  <a:srgbClr val="FF0000"/>
                </a:solidFill>
                <a:latin typeface="Arial"/>
                <a:ea typeface="Arial"/>
                <a:cs typeface="Arial"/>
                <a:sym typeface="Arial"/>
              </a:rPr>
              <a:t> at </a:t>
            </a:r>
            <a:r>
              <a:rPr lang="sv-SE" sz="1200" dirty="0" err="1">
                <a:solidFill>
                  <a:srgbClr val="FF0000"/>
                </a:solidFill>
                <a:latin typeface="Arial"/>
                <a:ea typeface="Arial"/>
                <a:cs typeface="Arial"/>
                <a:sym typeface="Arial"/>
              </a:rPr>
              <a:t>everything</a:t>
            </a:r>
            <a:r>
              <a:rPr lang="sv-SE" sz="1200" dirty="0">
                <a:solidFill>
                  <a:srgbClr val="FF0000"/>
                </a:solidFill>
                <a:latin typeface="Arial"/>
                <a:ea typeface="Arial"/>
                <a:cs typeface="Arial"/>
                <a:sym typeface="Arial"/>
              </a:rPr>
              <a:t> from international, </a:t>
            </a:r>
            <a:r>
              <a:rPr lang="sv-SE" sz="1200" dirty="0" err="1">
                <a:solidFill>
                  <a:srgbClr val="FF0000"/>
                </a:solidFill>
                <a:latin typeface="Arial"/>
                <a:ea typeface="Arial"/>
                <a:cs typeface="Arial"/>
                <a:sym typeface="Arial"/>
              </a:rPr>
              <a:t>European</a:t>
            </a:r>
            <a:r>
              <a:rPr lang="sv-SE" sz="1200" dirty="0">
                <a:solidFill>
                  <a:srgbClr val="FF0000"/>
                </a:solidFill>
                <a:latin typeface="Arial"/>
                <a:ea typeface="Arial"/>
                <a:cs typeface="Arial"/>
                <a:sym typeface="Arial"/>
              </a:rPr>
              <a:t>, national and regional to </a:t>
            </a:r>
            <a:r>
              <a:rPr lang="sv-SE" sz="1200" dirty="0" err="1">
                <a:solidFill>
                  <a:srgbClr val="FF0000"/>
                </a:solidFill>
                <a:latin typeface="Arial"/>
                <a:ea typeface="Arial"/>
                <a:cs typeface="Arial"/>
                <a:sym typeface="Arial"/>
              </a:rPr>
              <a:t>organisational</a:t>
            </a:r>
            <a:r>
              <a:rPr lang="sv-SE" sz="1200" dirty="0">
                <a:solidFill>
                  <a:srgbClr val="FF0000"/>
                </a:solidFill>
                <a:latin typeface="Arial"/>
                <a:ea typeface="Arial"/>
                <a:cs typeface="Arial"/>
                <a:sym typeface="Arial"/>
              </a:rPr>
              <a:t> and </a:t>
            </a:r>
            <a:r>
              <a:rPr lang="sv-SE" sz="1200" dirty="0" err="1">
                <a:solidFill>
                  <a:srgbClr val="FF0000"/>
                </a:solidFill>
                <a:latin typeface="Arial"/>
                <a:ea typeface="Arial"/>
                <a:cs typeface="Arial"/>
                <a:sym typeface="Arial"/>
              </a:rPr>
              <a:t>individual</a:t>
            </a:r>
            <a:r>
              <a:rPr lang="sv-SE" sz="1200" dirty="0">
                <a:solidFill>
                  <a:srgbClr val="FF0000"/>
                </a:solidFill>
                <a:latin typeface="Arial"/>
                <a:ea typeface="Arial"/>
                <a:cs typeface="Arial"/>
                <a:sym typeface="Arial"/>
              </a:rPr>
              <a:t> </a:t>
            </a:r>
            <a:r>
              <a:rPr lang="sv-SE" sz="1200" dirty="0" err="1">
                <a:solidFill>
                  <a:srgbClr val="FF0000"/>
                </a:solidFill>
                <a:latin typeface="Arial"/>
                <a:ea typeface="Arial"/>
                <a:cs typeface="Arial"/>
                <a:sym typeface="Arial"/>
              </a:rPr>
              <a:t>levels</a:t>
            </a:r>
            <a:r>
              <a:rPr lang="sv-SE" sz="1200" dirty="0">
                <a:solidFill>
                  <a:srgbClr val="FF0000"/>
                </a:solidFill>
                <a:latin typeface="Arial"/>
                <a:ea typeface="Arial"/>
                <a:cs typeface="Arial"/>
                <a:sym typeface="Arial"/>
              </a:rPr>
              <a:t>.</a:t>
            </a:r>
          </a:p>
          <a:p>
            <a:pPr marL="0" lvl="0" indent="0" rtl="0">
              <a:spcBef>
                <a:spcPts val="0"/>
              </a:spcBef>
              <a:spcAft>
                <a:spcPts val="0"/>
              </a:spcAft>
              <a:buClr>
                <a:schemeClr val="dk1"/>
              </a:buClr>
              <a:buSzPts val="1100"/>
              <a:buFont typeface="Arial"/>
              <a:buNone/>
            </a:pPr>
            <a:endParaRPr lang="sv-SE" sz="1200" dirty="0">
              <a:solidFill>
                <a:srgbClr val="FF0000"/>
              </a:solidFill>
              <a:latin typeface="Arial"/>
              <a:ea typeface="Arial"/>
              <a:cs typeface="Arial"/>
              <a:sym typeface="Arial"/>
            </a:endParaRPr>
          </a:p>
          <a:p>
            <a:pPr marL="285750" indent="-285750">
              <a:buFont typeface="Arial" panose="020B0604020202020204" pitchFamily="34" charset="0"/>
              <a:buChar char="•"/>
            </a:pPr>
            <a:r>
              <a:rPr lang="sv-SE" sz="1200" dirty="0">
                <a:solidFill>
                  <a:schemeClr val="bg1"/>
                </a:solidFill>
                <a:latin typeface="Arial"/>
                <a:ea typeface="Arial"/>
                <a:cs typeface="Arial"/>
                <a:sym typeface="Arial"/>
              </a:rPr>
              <a:t>Three Summer </a:t>
            </a:r>
            <a:r>
              <a:rPr lang="sv-SE" sz="1200" dirty="0" err="1">
                <a:solidFill>
                  <a:schemeClr val="bg1"/>
                </a:solidFill>
                <a:latin typeface="Arial"/>
                <a:ea typeface="Arial"/>
                <a:cs typeface="Arial"/>
                <a:sym typeface="Arial"/>
              </a:rPr>
              <a:t>Schools</a:t>
            </a:r>
            <a:endParaRPr lang="sv-SE" sz="1200" dirty="0">
              <a:solidFill>
                <a:schemeClr val="bg1"/>
              </a:solidFill>
              <a:latin typeface="Arial"/>
              <a:ea typeface="Arial"/>
              <a:cs typeface="Arial"/>
              <a:sym typeface="Arial"/>
            </a:endParaRPr>
          </a:p>
          <a:p>
            <a:pPr marL="285750" indent="-285750">
              <a:buFont typeface="Arial" panose="020B0604020202020204" pitchFamily="34" charset="0"/>
              <a:buChar char="•"/>
            </a:pPr>
            <a:r>
              <a:rPr lang="sv-SE" sz="1200" dirty="0">
                <a:solidFill>
                  <a:schemeClr val="bg1"/>
                </a:solidFill>
                <a:latin typeface="Arial"/>
                <a:ea typeface="Arial"/>
                <a:cs typeface="Arial"/>
                <a:sym typeface="Arial"/>
              </a:rPr>
              <a:t>90 students </a:t>
            </a:r>
          </a:p>
          <a:p>
            <a:pPr marL="285750" indent="-285750">
              <a:buFont typeface="Arial" panose="020B0604020202020204" pitchFamily="34" charset="0"/>
              <a:buChar char="•"/>
            </a:pPr>
            <a:r>
              <a:rPr lang="sv-SE" sz="1200" dirty="0" err="1">
                <a:solidFill>
                  <a:schemeClr val="bg1"/>
                </a:solidFill>
                <a:latin typeface="Arial"/>
                <a:ea typeface="Arial"/>
                <a:cs typeface="Arial"/>
                <a:sym typeface="Arial"/>
              </a:rPr>
              <a:t>Education</a:t>
            </a:r>
            <a:r>
              <a:rPr lang="sv-SE" sz="1200" dirty="0">
                <a:solidFill>
                  <a:schemeClr val="bg1"/>
                </a:solidFill>
                <a:latin typeface="Arial"/>
                <a:ea typeface="Arial"/>
                <a:cs typeface="Arial"/>
                <a:sym typeface="Arial"/>
              </a:rPr>
              <a:t> in accelerator </a:t>
            </a:r>
            <a:r>
              <a:rPr lang="sv-SE" sz="1200" dirty="0" err="1">
                <a:solidFill>
                  <a:schemeClr val="bg1"/>
                </a:solidFill>
                <a:latin typeface="Arial"/>
                <a:ea typeface="Arial"/>
                <a:cs typeface="Arial"/>
                <a:sym typeface="Arial"/>
              </a:rPr>
              <a:t>technology</a:t>
            </a:r>
            <a:endParaRPr lang="sv-SE" sz="1200" dirty="0">
              <a:solidFill>
                <a:schemeClr val="bg1"/>
              </a:solidFill>
              <a:latin typeface="Arial"/>
              <a:ea typeface="Arial"/>
              <a:cs typeface="Arial"/>
              <a:sym typeface="Arial"/>
            </a:endParaRPr>
          </a:p>
          <a:p>
            <a:pPr marL="285750" indent="-285750">
              <a:buFont typeface="Arial" panose="020B0604020202020204" pitchFamily="34" charset="0"/>
              <a:buChar char="•"/>
            </a:pPr>
            <a:r>
              <a:rPr lang="sv-SE" sz="1200" dirty="0">
                <a:solidFill>
                  <a:schemeClr val="bg1"/>
                </a:solidFill>
                <a:latin typeface="Arial"/>
                <a:cs typeface="Arial"/>
                <a:sym typeface="Arial"/>
              </a:rPr>
              <a:t>Visit </a:t>
            </a:r>
            <a:r>
              <a:rPr lang="sv-SE" sz="1200" dirty="0" err="1">
                <a:solidFill>
                  <a:schemeClr val="bg1"/>
                </a:solidFill>
                <a:latin typeface="Arial"/>
                <a:cs typeface="Arial"/>
                <a:sym typeface="Arial"/>
              </a:rPr>
              <a:t>of</a:t>
            </a:r>
            <a:r>
              <a:rPr lang="sv-SE" sz="1200" dirty="0">
                <a:solidFill>
                  <a:schemeClr val="bg1"/>
                </a:solidFill>
                <a:latin typeface="Arial"/>
                <a:cs typeface="Arial"/>
                <a:sym typeface="Arial"/>
              </a:rPr>
              <a:t> MAXIV and ESS</a:t>
            </a:r>
            <a:endParaRPr lang="en-US" sz="1200" dirty="0"/>
          </a:p>
          <a:p>
            <a:pPr marL="285750" indent="-285750">
              <a:buFont typeface="Arial" panose="020B0604020202020204" pitchFamily="34" charset="0"/>
              <a:buChar char="•"/>
            </a:pPr>
            <a:endParaRPr lang="sv-SE" sz="1200" dirty="0">
              <a:solidFill>
                <a:schemeClr val="bg1"/>
              </a:solidFill>
              <a:latin typeface="Arial"/>
              <a:ea typeface="Arial"/>
              <a:cs typeface="Arial"/>
              <a:sym typeface="Arial"/>
            </a:endParaRPr>
          </a:p>
          <a:p>
            <a:pPr marL="0" lvl="0" indent="0" rtl="0">
              <a:spcBef>
                <a:spcPts val="0"/>
              </a:spcBef>
              <a:spcAft>
                <a:spcPts val="0"/>
              </a:spcAft>
              <a:buClr>
                <a:schemeClr val="dk1"/>
              </a:buClr>
              <a:buSzPts val="1100"/>
              <a:buFont typeface="Arial"/>
              <a:buNone/>
            </a:pPr>
            <a:endParaRPr lang="sv-SE" sz="1200" dirty="0">
              <a:solidFill>
                <a:srgbClr val="FF0000"/>
              </a:solidFill>
              <a:latin typeface="Arial"/>
              <a:ea typeface="Arial"/>
              <a:cs typeface="Arial"/>
              <a:sym typeface="Arial"/>
            </a:endParaRPr>
          </a:p>
          <a:p>
            <a:endParaRPr lang="en-US" dirty="0"/>
          </a:p>
        </p:txBody>
      </p:sp>
      <p:sp>
        <p:nvSpPr>
          <p:cNvPr id="4" name="Slide Number Placeholder 3"/>
          <p:cNvSpPr>
            <a:spLocks noGrp="1"/>
          </p:cNvSpPr>
          <p:nvPr>
            <p:ph type="sldNum" sz="quarter" idx="5"/>
          </p:nvPr>
        </p:nvSpPr>
        <p:spPr/>
        <p:txBody>
          <a:bodyPr/>
          <a:lstStyle/>
          <a:p>
            <a:fld id="{161A53A7-64CD-4D0E-AAE8-1AC9C79D7085}" type="slidenum">
              <a:rPr lang="sv-SE" smtClean="0"/>
              <a:t>17</a:t>
            </a:fld>
            <a:endParaRPr lang="sv-SE"/>
          </a:p>
        </p:txBody>
      </p:sp>
    </p:spTree>
    <p:extLst>
      <p:ext uri="{BB962C8B-B14F-4D97-AF65-F5344CB8AC3E}">
        <p14:creationId xmlns:p14="http://schemas.microsoft.com/office/powerpoint/2010/main" val="1477734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1A53A7-64CD-4D0E-AAE8-1AC9C79D7085}" type="slidenum">
              <a:rPr lang="sv-SE" smtClean="0"/>
              <a:t>18</a:t>
            </a:fld>
            <a:endParaRPr lang="sv-SE"/>
          </a:p>
        </p:txBody>
      </p:sp>
    </p:spTree>
    <p:extLst>
      <p:ext uri="{BB962C8B-B14F-4D97-AF65-F5344CB8AC3E}">
        <p14:creationId xmlns:p14="http://schemas.microsoft.com/office/powerpoint/2010/main" val="4077944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19</a:t>
            </a:fld>
            <a:endParaRPr lang="en-US"/>
          </a:p>
        </p:txBody>
      </p:sp>
    </p:spTree>
    <p:extLst>
      <p:ext uri="{BB962C8B-B14F-4D97-AF65-F5344CB8AC3E}">
        <p14:creationId xmlns:p14="http://schemas.microsoft.com/office/powerpoint/2010/main" val="487667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strike="noStrike" dirty="0">
              <a:solidFill>
                <a:srgbClr val="FF0000"/>
              </a:solidFill>
            </a:endParaRPr>
          </a:p>
        </p:txBody>
      </p:sp>
      <p:sp>
        <p:nvSpPr>
          <p:cNvPr id="4" name="Slide Number Placeholder 3"/>
          <p:cNvSpPr>
            <a:spLocks noGrp="1"/>
          </p:cNvSpPr>
          <p:nvPr>
            <p:ph type="sldNum" sz="quarter" idx="5"/>
          </p:nvPr>
        </p:nvSpPr>
        <p:spPr/>
        <p:txBody>
          <a:bodyPr/>
          <a:lstStyle/>
          <a:p>
            <a:fld id="{8D6424F5-CCA5-0B46-9949-151F0847CC35}" type="slidenum">
              <a:rPr lang="en-US" smtClean="0"/>
              <a:t>2</a:t>
            </a:fld>
            <a:endParaRPr lang="en-US"/>
          </a:p>
        </p:txBody>
      </p:sp>
    </p:spTree>
    <p:extLst>
      <p:ext uri="{BB962C8B-B14F-4D97-AF65-F5344CB8AC3E}">
        <p14:creationId xmlns:p14="http://schemas.microsoft.com/office/powerpoint/2010/main" val="2161324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21</a:t>
            </a:fld>
            <a:endParaRPr lang="en-US"/>
          </a:p>
        </p:txBody>
      </p:sp>
    </p:spTree>
    <p:extLst>
      <p:ext uri="{BB962C8B-B14F-4D97-AF65-F5344CB8AC3E}">
        <p14:creationId xmlns:p14="http://schemas.microsoft.com/office/powerpoint/2010/main" val="4704546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strike="noStrike" dirty="0">
              <a:solidFill>
                <a:srgbClr val="FF0000"/>
              </a:solidFill>
            </a:endParaRPr>
          </a:p>
        </p:txBody>
      </p:sp>
      <p:sp>
        <p:nvSpPr>
          <p:cNvPr id="4" name="Slide Number Placeholder 3"/>
          <p:cNvSpPr>
            <a:spLocks noGrp="1"/>
          </p:cNvSpPr>
          <p:nvPr>
            <p:ph type="sldNum" sz="quarter" idx="5"/>
          </p:nvPr>
        </p:nvSpPr>
        <p:spPr/>
        <p:txBody>
          <a:bodyPr/>
          <a:lstStyle/>
          <a:p>
            <a:fld id="{8D6424F5-CCA5-0B46-9949-151F0847CC35}" type="slidenum">
              <a:rPr lang="en-US" smtClean="0"/>
              <a:t>22</a:t>
            </a:fld>
            <a:endParaRPr lang="en-US"/>
          </a:p>
        </p:txBody>
      </p:sp>
    </p:spTree>
    <p:extLst>
      <p:ext uri="{BB962C8B-B14F-4D97-AF65-F5344CB8AC3E}">
        <p14:creationId xmlns:p14="http://schemas.microsoft.com/office/powerpoint/2010/main" val="2218177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Nearly nine decades of</a:t>
            </a:r>
            <a:r>
              <a:rPr lang="en-US" baseline="0" dirty="0"/>
              <a:t> </a:t>
            </a:r>
            <a:r>
              <a:rPr lang="en-US" dirty="0"/>
              <a:t>continued growth in the</a:t>
            </a:r>
            <a:r>
              <a:rPr lang="en-US" baseline="0" dirty="0"/>
              <a:t> </a:t>
            </a:r>
            <a:r>
              <a:rPr lang="en-US" dirty="0"/>
              <a:t>energy reach of</a:t>
            </a:r>
            <a:r>
              <a:rPr lang="en-US" baseline="0" dirty="0"/>
              <a:t> </a:t>
            </a:r>
            <a:r>
              <a:rPr lang="en-US" dirty="0"/>
              <a:t>accelerators</a:t>
            </a:r>
          </a:p>
          <a:p>
            <a:r>
              <a:rPr lang="en-US" dirty="0"/>
              <a:t>Driven by continuous</a:t>
            </a:r>
            <a:r>
              <a:rPr lang="en-US" baseline="0" dirty="0"/>
              <a:t> </a:t>
            </a:r>
            <a:r>
              <a:rPr lang="en-US" dirty="0"/>
              <a:t>innovation in acceleration</a:t>
            </a:r>
            <a:r>
              <a:rPr lang="en-US" baseline="0" dirty="0"/>
              <a:t> </a:t>
            </a:r>
            <a:r>
              <a:rPr lang="en-US" dirty="0"/>
              <a:t>techniques</a:t>
            </a:r>
          </a:p>
          <a:p>
            <a:r>
              <a:rPr lang="en-US" dirty="0"/>
              <a:t>Many new acceleration</a:t>
            </a:r>
            <a:r>
              <a:rPr lang="en-US" baseline="0" dirty="0"/>
              <a:t> </a:t>
            </a:r>
            <a:r>
              <a:rPr lang="en-US" dirty="0"/>
              <a:t>techniques developed to</a:t>
            </a:r>
            <a:r>
              <a:rPr lang="en-US" baseline="0" dirty="0"/>
              <a:t> </a:t>
            </a:r>
            <a:r>
              <a:rPr lang="en-US" dirty="0"/>
              <a:t>keep pushing the energy</a:t>
            </a:r>
            <a:r>
              <a:rPr lang="en-US" baseline="0" dirty="0"/>
              <a:t> </a:t>
            </a:r>
            <a:r>
              <a:rPr lang="en-US" dirty="0"/>
              <a:t>frontier </a:t>
            </a:r>
            <a:endParaRPr lang="es-ES_tradnl" dirty="0"/>
          </a:p>
          <a:p>
            <a:endParaRPr lang="fr-CA" dirty="0"/>
          </a:p>
        </p:txBody>
      </p:sp>
      <p:sp>
        <p:nvSpPr>
          <p:cNvPr id="4" name="Slide Number Placeholder 3"/>
          <p:cNvSpPr>
            <a:spLocks noGrp="1"/>
          </p:cNvSpPr>
          <p:nvPr>
            <p:ph type="sldNum" sz="quarter" idx="10"/>
          </p:nvPr>
        </p:nvSpPr>
        <p:spPr/>
        <p:txBody>
          <a:bodyPr/>
          <a:lstStyle/>
          <a:p>
            <a:fld id="{161A53A7-64CD-4D0E-AAE8-1AC9C79D7085}" type="slidenum">
              <a:rPr lang="sv-SE" smtClean="0"/>
              <a:t>25</a:t>
            </a:fld>
            <a:endParaRPr lang="sv-SE"/>
          </a:p>
        </p:txBody>
      </p:sp>
    </p:spTree>
    <p:extLst>
      <p:ext uri="{BB962C8B-B14F-4D97-AF65-F5344CB8AC3E}">
        <p14:creationId xmlns:p14="http://schemas.microsoft.com/office/powerpoint/2010/main" val="68227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3603FE3A-19E5-154E-B232-CB3C7BEC540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B54642A9-00D8-6E4C-8E58-AAA3C7DAAAA8}" type="slidenum">
              <a:rPr lang="it-IT" altLang="sv-SE" sz="1200"/>
              <a:pPr/>
              <a:t>26</a:t>
            </a:fld>
            <a:endParaRPr lang="it-IT" altLang="sv-SE" sz="1200"/>
          </a:p>
        </p:txBody>
      </p:sp>
      <p:sp>
        <p:nvSpPr>
          <p:cNvPr id="32771" name="Rectangle 2">
            <a:extLst>
              <a:ext uri="{FF2B5EF4-FFF2-40B4-BE49-F238E27FC236}">
                <a16:creationId xmlns:a16="http://schemas.microsoft.com/office/drawing/2014/main" id="{E06D7923-7027-1543-9BA5-7A83BCD2E1CA}"/>
              </a:ext>
            </a:extLst>
          </p:cNvPr>
          <p:cNvSpPr>
            <a:spLocks noGrp="1" noRot="1" noChangeAspect="1" noChangeArrowheads="1" noTextEdit="1"/>
          </p:cNvSpPr>
          <p:nvPr>
            <p:ph type="sldImg"/>
          </p:nvPr>
        </p:nvSpPr>
        <p:spPr>
          <a:solidFill>
            <a:srgbClr val="FFFFFF"/>
          </a:solidFill>
          <a:ln/>
        </p:spPr>
      </p:sp>
      <p:sp>
        <p:nvSpPr>
          <p:cNvPr id="32772" name="Rectangle 3">
            <a:extLst>
              <a:ext uri="{FF2B5EF4-FFF2-40B4-BE49-F238E27FC236}">
                <a16:creationId xmlns:a16="http://schemas.microsoft.com/office/drawing/2014/main" id="{6362B326-5759-884E-82C6-673CCFC09DF0}"/>
              </a:ext>
            </a:extLst>
          </p:cNvPr>
          <p:cNvSpPr>
            <a:spLocks noGrp="1" noChangeArrowheads="1"/>
          </p:cNvSpPr>
          <p:nvPr>
            <p:ph type="body" idx="1"/>
          </p:nvPr>
        </p:nvSpPr>
        <p:spPr>
          <a:solidFill>
            <a:srgbClr val="FFFFFF"/>
          </a:solidFill>
          <a:ln>
            <a:solidFill>
              <a:srgbClr val="000000"/>
            </a:solidFill>
          </a:ln>
        </p:spPr>
        <p:txBody>
          <a:bodyPr/>
          <a:lstStyle/>
          <a:p>
            <a:endParaRPr lang="en-GB" altLang="sv-SE">
              <a:latin typeface="Times" pitchFamily="2" charset="0"/>
              <a:ea typeface="ＭＳ Ｐゴシック" panose="020B0600070205080204" pitchFamily="34" charset="-128"/>
            </a:endParaRPr>
          </a:p>
        </p:txBody>
      </p:sp>
    </p:spTree>
    <p:extLst>
      <p:ext uri="{BB962C8B-B14F-4D97-AF65-F5344CB8AC3E}">
        <p14:creationId xmlns:p14="http://schemas.microsoft.com/office/powerpoint/2010/main" val="37681945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58AB979E-7A31-8344-98E1-3CAD1B846C2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fld id="{1392517B-2A26-D049-88EE-E639AC85BF9D}" type="slidenum">
              <a:rPr lang="it-IT" altLang="sv-SE" sz="1200"/>
              <a:pPr/>
              <a:t>27</a:t>
            </a:fld>
            <a:endParaRPr lang="it-IT" altLang="sv-SE" sz="1200"/>
          </a:p>
        </p:txBody>
      </p:sp>
      <p:sp>
        <p:nvSpPr>
          <p:cNvPr id="34819" name="Rectangle 2">
            <a:extLst>
              <a:ext uri="{FF2B5EF4-FFF2-40B4-BE49-F238E27FC236}">
                <a16:creationId xmlns:a16="http://schemas.microsoft.com/office/drawing/2014/main" id="{D1EC120B-BC39-D940-B62D-51E3EAEB7C4B}"/>
              </a:ext>
            </a:extLst>
          </p:cNvPr>
          <p:cNvSpPr>
            <a:spLocks noGrp="1" noRot="1" noChangeAspect="1" noChangeArrowheads="1" noTextEdit="1"/>
          </p:cNvSpPr>
          <p:nvPr>
            <p:ph type="sldImg"/>
          </p:nvPr>
        </p:nvSpPr>
        <p:spPr>
          <a:solidFill>
            <a:srgbClr val="FFFFFF"/>
          </a:solidFill>
          <a:ln/>
        </p:spPr>
      </p:sp>
      <p:sp>
        <p:nvSpPr>
          <p:cNvPr id="34820" name="Rectangle 3">
            <a:extLst>
              <a:ext uri="{FF2B5EF4-FFF2-40B4-BE49-F238E27FC236}">
                <a16:creationId xmlns:a16="http://schemas.microsoft.com/office/drawing/2014/main" id="{47AED75C-38C8-1542-B112-130325415702}"/>
              </a:ext>
            </a:extLst>
          </p:cNvPr>
          <p:cNvSpPr>
            <a:spLocks noGrp="1" noChangeArrowheads="1"/>
          </p:cNvSpPr>
          <p:nvPr>
            <p:ph type="body" idx="1"/>
          </p:nvPr>
        </p:nvSpPr>
        <p:spPr>
          <a:solidFill>
            <a:srgbClr val="FFFFFF"/>
          </a:solidFill>
          <a:ln>
            <a:solidFill>
              <a:srgbClr val="000000"/>
            </a:solidFill>
          </a:ln>
        </p:spPr>
        <p:txBody>
          <a:bodyPr/>
          <a:lstStyle/>
          <a:p>
            <a:endParaRPr lang="en-GB" altLang="sv-SE">
              <a:latin typeface="Times" pitchFamily="2" charset="0"/>
              <a:ea typeface="ＭＳ Ｐゴシック" panose="020B0600070205080204" pitchFamily="34" charset="-128"/>
            </a:endParaRPr>
          </a:p>
        </p:txBody>
      </p:sp>
    </p:spTree>
    <p:extLst>
      <p:ext uri="{BB962C8B-B14F-4D97-AF65-F5344CB8AC3E}">
        <p14:creationId xmlns:p14="http://schemas.microsoft.com/office/powerpoint/2010/main" val="35666310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32</a:t>
            </a:fld>
            <a:endParaRPr lang="en-US"/>
          </a:p>
        </p:txBody>
      </p:sp>
    </p:spTree>
    <p:extLst>
      <p:ext uri="{BB962C8B-B14F-4D97-AF65-F5344CB8AC3E}">
        <p14:creationId xmlns:p14="http://schemas.microsoft.com/office/powerpoint/2010/main" val="11483569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34</a:t>
            </a:fld>
            <a:endParaRPr lang="en-US"/>
          </a:p>
        </p:txBody>
      </p:sp>
    </p:spTree>
    <p:extLst>
      <p:ext uri="{BB962C8B-B14F-4D97-AF65-F5344CB8AC3E}">
        <p14:creationId xmlns:p14="http://schemas.microsoft.com/office/powerpoint/2010/main" val="3317505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a:rPr>
              <a:t>WW2; DNA discovery, sputnik launch; transistor invention, IC invention, desktop computer</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pitchFamily="2" charset="2"/>
              </a:rPr>
              <a:t></a:t>
            </a:r>
            <a:r>
              <a:rPr lang="en-US" baseline="0" dirty="0">
                <a:sym typeface="Wingdings"/>
              </a:rPr>
              <a:t> Knowledge based economy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err="1">
                <a:sym typeface="Wingdings"/>
              </a:rPr>
              <a:t>Courbes</a:t>
            </a:r>
            <a:r>
              <a:rPr lang="en-US" baseline="0" dirty="0">
                <a:sym typeface="Wingdings"/>
              </a:rPr>
              <a:t> des developments des </a:t>
            </a:r>
            <a:r>
              <a:rPr lang="en-US" baseline="0" dirty="0" err="1">
                <a:sym typeface="Wingdings"/>
              </a:rPr>
              <a:t>paradigmes</a:t>
            </a:r>
            <a:r>
              <a:rPr lang="en-US" baseline="0" dirty="0">
                <a:sym typeface="Wingdings"/>
              </a:rPr>
              <a:t> / </a:t>
            </a:r>
            <a:r>
              <a:rPr lang="en-US" baseline="0" dirty="0" err="1">
                <a:sym typeface="Wingdings"/>
              </a:rPr>
              <a:t>exemple</a:t>
            </a:r>
            <a:r>
              <a:rPr lang="en-US" baseline="0" dirty="0">
                <a:sym typeface="Wingdings"/>
              </a:rPr>
              <a:t> / </a:t>
            </a:r>
            <a:r>
              <a:rPr lang="en-US" baseline="0" dirty="0" err="1">
                <a:sym typeface="Wingdings"/>
              </a:rPr>
              <a:t>modele</a:t>
            </a:r>
            <a:r>
              <a:rPr lang="en-US" baseline="0" dirty="0">
                <a:sym typeface="Wingdings"/>
              </a:rPr>
              <a:t> / courant  </a:t>
            </a:r>
            <a:r>
              <a:rPr lang="en-US" baseline="0" dirty="0" err="1">
                <a:sym typeface="Wingdings"/>
              </a:rPr>
              <a:t>technologique</a:t>
            </a: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err="1"/>
              <a:t>Utilisant</a:t>
            </a:r>
            <a:r>
              <a:rPr lang="en-US" dirty="0"/>
              <a:t> </a:t>
            </a:r>
            <a:r>
              <a:rPr lang="en-US" dirty="0" err="1"/>
              <a:t>l’innovation</a:t>
            </a:r>
            <a:r>
              <a:rPr lang="en-US" dirty="0"/>
              <a:t> et les developments </a:t>
            </a:r>
            <a:r>
              <a:rPr lang="en-US" dirty="0" err="1"/>
              <a:t>scientifiques</a:t>
            </a:r>
            <a:r>
              <a:rPr lang="en-US" dirty="0"/>
              <a:t> </a:t>
            </a:r>
            <a:r>
              <a:rPr lang="en-US" dirty="0" err="1"/>
              <a:t>comme</a:t>
            </a:r>
            <a:r>
              <a:rPr lang="en-US" dirty="0"/>
              <a:t> </a:t>
            </a:r>
            <a:r>
              <a:rPr lang="en-US" dirty="0" err="1"/>
              <a:t>programmes</a:t>
            </a:r>
            <a:r>
              <a:rPr lang="en-US" dirty="0"/>
              <a:t>/support/</a:t>
            </a:r>
            <a:r>
              <a:rPr lang="en-US" dirty="0" err="1"/>
              <a:t>fondations</a:t>
            </a:r>
            <a:endParaRPr lang="en-US" dirty="0"/>
          </a:p>
          <a:p>
            <a:pPr algn="l"/>
            <a:r>
              <a:rPr lang="en-US" dirty="0" err="1"/>
              <a:t>Releve</a:t>
            </a:r>
            <a:r>
              <a:rPr lang="en-US" dirty="0"/>
              <a:t> le </a:t>
            </a:r>
            <a:r>
              <a:rPr lang="en-US" dirty="0" err="1"/>
              <a:t>defi</a:t>
            </a:r>
            <a:r>
              <a:rPr lang="en-US" dirty="0"/>
              <a:t> ! De la </a:t>
            </a:r>
            <a:r>
              <a:rPr lang="en-US" dirty="0" err="1"/>
              <a:t>competivite</a:t>
            </a:r>
            <a:r>
              <a:rPr lang="en-US" dirty="0"/>
              <a:t> </a:t>
            </a:r>
            <a:r>
              <a:rPr lang="en-US" dirty="0" err="1"/>
              <a:t>europeenne</a:t>
            </a:r>
            <a:r>
              <a:rPr lang="en-US" baseline="0" dirty="0"/>
              <a:t> </a:t>
            </a:r>
            <a:r>
              <a:rPr lang="en-US" baseline="0" dirty="0" err="1"/>
              <a:t>afin</a:t>
            </a:r>
            <a:r>
              <a:rPr lang="en-US" baseline="0" dirty="0"/>
              <a:t> de </a:t>
            </a:r>
            <a:r>
              <a:rPr lang="en-US" baseline="0" dirty="0" err="1"/>
              <a:t>gerer</a:t>
            </a:r>
            <a:r>
              <a:rPr lang="en-US" baseline="0" dirty="0"/>
              <a:t> de nouveaux </a:t>
            </a:r>
            <a:r>
              <a:rPr lang="en-US" baseline="0" dirty="0" err="1"/>
              <a:t>emplois</a:t>
            </a: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a:rPr>
              <a:t>Revolution </a:t>
            </a:r>
            <a:r>
              <a:rPr lang="en-US" baseline="0" dirty="0" err="1">
                <a:sym typeface="Wingdings"/>
              </a:rPr>
              <a:t>technologique</a:t>
            </a:r>
            <a:r>
              <a:rPr lang="en-US" baseline="0" dirty="0">
                <a:sym typeface="Wingdings"/>
              </a:rPr>
              <a:t> – </a:t>
            </a:r>
            <a:r>
              <a:rPr lang="en-US" baseline="0" dirty="0" err="1">
                <a:sym typeface="Wingdings"/>
              </a:rPr>
              <a:t>industrielle</a:t>
            </a:r>
            <a:r>
              <a:rPr lang="en-US" baseline="0" dirty="0">
                <a:sym typeface="Wingdings"/>
              </a:rPr>
              <a:t> – </a:t>
            </a:r>
            <a:r>
              <a:rPr lang="en-US" baseline="0" dirty="0" err="1">
                <a:sym typeface="Wingdings"/>
              </a:rPr>
              <a:t>boulversement</a:t>
            </a:r>
            <a:r>
              <a:rPr lang="en-US" baseline="0" dirty="0">
                <a:sym typeface="Wingdings"/>
              </a:rPr>
              <a:t> </a:t>
            </a:r>
            <a:r>
              <a:rPr lang="en-US" baseline="0" dirty="0" err="1">
                <a:sym typeface="Wingdings"/>
              </a:rPr>
              <a:t>technologique</a:t>
            </a:r>
            <a:endParaRPr lang="en-US" baseline="0" dirty="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a:t>Information economy: data-driven</a:t>
            </a:r>
            <a:r>
              <a:rPr lang="en-US" baseline="0" dirty="0"/>
              <a:t> society – </a:t>
            </a:r>
            <a:r>
              <a:rPr lang="en-US" baseline="0" dirty="0" err="1"/>
              <a:t>societe</a:t>
            </a:r>
            <a:r>
              <a:rPr lang="en-US" baseline="0" dirty="0"/>
              <a:t> </a:t>
            </a:r>
            <a:r>
              <a:rPr lang="en-US" baseline="0" dirty="0" err="1"/>
              <a:t>dirigee</a:t>
            </a:r>
            <a:r>
              <a:rPr lang="en-US" baseline="0" dirty="0"/>
              <a:t> par de large </a:t>
            </a:r>
            <a:r>
              <a:rPr lang="en-US" baseline="0" dirty="0" err="1"/>
              <a:t>quantite</a:t>
            </a:r>
            <a:r>
              <a:rPr lang="en-US" baseline="0" dirty="0"/>
              <a:t> de </a:t>
            </a:r>
            <a:r>
              <a:rPr lang="en-US" baseline="0" dirty="0" err="1"/>
              <a:t>donnee</a:t>
            </a:r>
            <a:r>
              <a:rPr lang="en-US" baseline="0" dirty="0"/>
              <a:t> </a:t>
            </a:r>
            <a:endParaRPr lang="en-US" baseline="0" dirty="0">
              <a:sym typeface="Wingdings"/>
            </a:endParaRPr>
          </a:p>
          <a:p>
            <a:pPr algn="l"/>
            <a:r>
              <a:rPr lang="en-US" baseline="0" dirty="0">
                <a:sym typeface="Wingdings"/>
              </a:rPr>
              <a:t>Provide foundation in new areas – </a:t>
            </a:r>
            <a:r>
              <a:rPr lang="en-US" baseline="0" dirty="0" err="1">
                <a:sym typeface="Wingdings"/>
              </a:rPr>
              <a:t>apporte</a:t>
            </a:r>
            <a:r>
              <a:rPr lang="en-US" baseline="0" dirty="0">
                <a:sym typeface="Wingdings"/>
              </a:rPr>
              <a:t> / </a:t>
            </a:r>
            <a:r>
              <a:rPr lang="en-US" baseline="0" dirty="0" err="1">
                <a:sym typeface="Wingdings"/>
              </a:rPr>
              <a:t>fournisse</a:t>
            </a:r>
            <a:r>
              <a:rPr lang="en-US" baseline="0" dirty="0">
                <a:sym typeface="Wingdings"/>
              </a:rPr>
              <a:t> les </a:t>
            </a:r>
            <a:r>
              <a:rPr lang="en-US" baseline="0" dirty="0" err="1">
                <a:sym typeface="Wingdings"/>
              </a:rPr>
              <a:t>fondations</a:t>
            </a:r>
            <a:endParaRPr lang="en-US" dirty="0"/>
          </a:p>
          <a:p>
            <a:pPr algn="l"/>
            <a:endParaRPr lang="en-US" baseline="0" dirty="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a:rPr>
              <a:t>Values: Respect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a:rPr>
              <a:t>Stakeholders: </a:t>
            </a:r>
            <a:r>
              <a:rPr lang="en-US" baseline="0" dirty="0" err="1">
                <a:sym typeface="Wingdings"/>
              </a:rPr>
              <a:t>Intervenants</a:t>
            </a:r>
            <a:r>
              <a:rPr lang="en-US" baseline="0" dirty="0">
                <a:sym typeface="Wingdings"/>
              </a:rPr>
              <a:t>, </a:t>
            </a:r>
            <a:r>
              <a:rPr lang="en-US" baseline="0" dirty="0" err="1">
                <a:sym typeface="Wingdings"/>
              </a:rPr>
              <a:t>partie</a:t>
            </a:r>
            <a:r>
              <a:rPr lang="en-US" baseline="0" dirty="0">
                <a:sym typeface="Wingdings"/>
              </a:rPr>
              <a:t> </a:t>
            </a:r>
            <a:r>
              <a:rPr lang="en-US" baseline="0" dirty="0" err="1">
                <a:sym typeface="Wingdings"/>
              </a:rPr>
              <a:t>prenante</a:t>
            </a:r>
            <a:r>
              <a:rPr lang="en-US" baseline="0" dirty="0">
                <a:sym typeface="Wingdings"/>
              </a:rPr>
              <a:t>, les </a:t>
            </a:r>
            <a:r>
              <a:rPr lang="en-US" baseline="0" dirty="0" err="1">
                <a:sym typeface="Wingdings"/>
              </a:rPr>
              <a:t>acteurs</a:t>
            </a:r>
            <a:r>
              <a:rPr lang="en-US" baseline="0" dirty="0">
                <a:sym typeface="Wingdings"/>
              </a:rPr>
              <a:t>, </a:t>
            </a:r>
            <a:r>
              <a:rPr lang="en-US" baseline="0" dirty="0" err="1">
                <a:sym typeface="Wingdings"/>
              </a:rPr>
              <a:t>etre</a:t>
            </a:r>
            <a:r>
              <a:rPr lang="en-US" baseline="0" dirty="0">
                <a:sym typeface="Wingdings"/>
              </a:rPr>
              <a:t> </a:t>
            </a:r>
            <a:r>
              <a:rPr lang="en-US" baseline="0" dirty="0" err="1">
                <a:sym typeface="Wingdings"/>
              </a:rPr>
              <a:t>partie</a:t>
            </a:r>
            <a:r>
              <a:rPr lang="en-US" baseline="0" dirty="0">
                <a:sym typeface="Wingdings"/>
              </a:rPr>
              <a:t> </a:t>
            </a:r>
            <a:r>
              <a:rPr lang="en-US" baseline="0" dirty="0" err="1">
                <a:sym typeface="Wingdings"/>
              </a:rPr>
              <a:t>prenante</a:t>
            </a:r>
            <a:r>
              <a:rPr lang="en-US" baseline="0" dirty="0">
                <a:sym typeface="Wingdings"/>
              </a:rPr>
              <a:t> </a:t>
            </a:r>
          </a:p>
          <a:p>
            <a:pPr algn="l"/>
            <a:endParaRPr lang="en-US" dirty="0"/>
          </a:p>
          <a:p>
            <a:pPr algn="l"/>
            <a:r>
              <a:rPr lang="en-US" dirty="0"/>
              <a:t>Use </a:t>
            </a:r>
            <a:r>
              <a:rPr lang="en-US" dirty="0" err="1"/>
              <a:t>platfom</a:t>
            </a:r>
            <a:r>
              <a:rPr lang="en-US" dirty="0"/>
              <a:t> to base</a:t>
            </a:r>
            <a:r>
              <a:rPr lang="en-US" baseline="0" dirty="0"/>
              <a:t> the technology, </a:t>
            </a:r>
            <a:r>
              <a:rPr lang="en-US" baseline="0" dirty="0" err="1"/>
              <a:t>dvp</a:t>
            </a:r>
            <a:r>
              <a:rPr lang="en-US" baseline="0" dirty="0"/>
              <a:t>, </a:t>
            </a:r>
            <a:r>
              <a:rPr lang="en-US" baseline="0" dirty="0" err="1"/>
              <a:t>INNOvation</a:t>
            </a:r>
            <a:endParaRPr lang="en-US" baseline="0" dirty="0"/>
          </a:p>
          <a:p>
            <a:pPr algn="l"/>
            <a:r>
              <a:rPr lang="en-US" baseline="0" dirty="0"/>
              <a:t>Ex:</a:t>
            </a:r>
          </a:p>
          <a:p>
            <a:pPr algn="l"/>
            <a:r>
              <a:rPr lang="en-US" dirty="0"/>
              <a:t>Nano</a:t>
            </a:r>
            <a:r>
              <a:rPr lang="en-US" baseline="0" dirty="0"/>
              <a:t> bio information and cognitive </a:t>
            </a:r>
            <a:r>
              <a:rPr lang="en-US" baseline="0" dirty="0">
                <a:sym typeface="Wingdings"/>
              </a:rPr>
              <a:t> material research .. </a:t>
            </a:r>
          </a:p>
          <a:p>
            <a:pPr algn="l"/>
            <a:r>
              <a:rPr lang="en-US" baseline="0" dirty="0">
                <a:sym typeface="Wingdings"/>
              </a:rPr>
              <a:t>Take the challenge now – </a:t>
            </a:r>
            <a:r>
              <a:rPr lang="en-US" baseline="0" dirty="0" err="1">
                <a:sym typeface="Wingdings"/>
              </a:rPr>
              <a:t>european</a:t>
            </a:r>
            <a:r>
              <a:rPr lang="en-US" baseline="0" dirty="0">
                <a:sym typeface="Wingdings"/>
              </a:rPr>
              <a:t> competiveness -- &gt; new job </a:t>
            </a:r>
            <a:endParaRPr lang="en-US" dirty="0"/>
          </a:p>
          <a:p>
            <a:pPr algn="l"/>
            <a:endParaRPr lang="en-US" baseline="0" dirty="0">
              <a:sym typeface="Wingding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err="1"/>
              <a:t>Devpt</a:t>
            </a:r>
            <a:r>
              <a:rPr lang="en-US" dirty="0"/>
              <a:t> curve with technological paradigm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sym typeface="Wingdings"/>
              </a:rPr>
              <a:t>Slot in China</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sym typeface="Wingdings"/>
            </a:endParaRPr>
          </a:p>
          <a:p>
            <a:endParaRPr lang="sv-SE" dirty="0"/>
          </a:p>
        </p:txBody>
      </p:sp>
      <p:sp>
        <p:nvSpPr>
          <p:cNvPr id="4" name="Slide Number Placeholder 3"/>
          <p:cNvSpPr>
            <a:spLocks noGrp="1"/>
          </p:cNvSpPr>
          <p:nvPr>
            <p:ph type="sldNum" sz="quarter" idx="10"/>
          </p:nvPr>
        </p:nvSpPr>
        <p:spPr/>
        <p:txBody>
          <a:bodyPr/>
          <a:lstStyle/>
          <a:p>
            <a:fld id="{161A53A7-64CD-4D0E-AAE8-1AC9C79D7085}" type="slidenum">
              <a:rPr lang="sv-SE" smtClean="0"/>
              <a:t>3</a:t>
            </a:fld>
            <a:endParaRPr lang="sv-SE"/>
          </a:p>
        </p:txBody>
      </p:sp>
    </p:spTree>
    <p:extLst>
      <p:ext uri="{BB962C8B-B14F-4D97-AF65-F5344CB8AC3E}">
        <p14:creationId xmlns:p14="http://schemas.microsoft.com/office/powerpoint/2010/main" val="2160887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4</a:t>
            </a:fld>
            <a:endParaRPr lang="en-US"/>
          </a:p>
        </p:txBody>
      </p:sp>
    </p:spTree>
    <p:extLst>
      <p:ext uri="{BB962C8B-B14F-4D97-AF65-F5344CB8AC3E}">
        <p14:creationId xmlns:p14="http://schemas.microsoft.com/office/powerpoint/2010/main" val="377775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the experience of few European and American scientists, we have created a network, an organization, to stimulate and </a:t>
            </a:r>
            <a:r>
              <a:rPr lang="en-US" sz="1200" dirty="0">
                <a:latin typeface="Arial" panose="020B0604020202020204" pitchFamily="34" charset="0"/>
                <a:cs typeface="Arial" panose="020B0604020202020204" pitchFamily="34" charset="0"/>
              </a:rPr>
              <a:t>include more African talented physics students in the world scientific community. </a:t>
            </a:r>
          </a:p>
          <a:p>
            <a:r>
              <a:rPr lang="en-US" sz="1200" dirty="0">
                <a:latin typeface="Arial" panose="020B0604020202020204" pitchFamily="34" charset="0"/>
                <a:cs typeface="Arial" panose="020B0604020202020204" pitchFamily="34" charset="0"/>
              </a:rPr>
              <a:t>Our mission is </a:t>
            </a:r>
            <a:r>
              <a:rPr lang="sv-SE" sz="1200" kern="1200" dirty="0">
                <a:solidFill>
                  <a:schemeClr val="tx1"/>
                </a:solidFill>
                <a:effectLst/>
                <a:latin typeface="+mn-lt"/>
                <a:ea typeface="+mn-ea"/>
                <a:cs typeface="+mn-cs"/>
              </a:rPr>
              <a:t>to </a:t>
            </a:r>
            <a:r>
              <a:rPr lang="sv-SE" sz="1200" b="1" kern="1200" dirty="0" err="1">
                <a:solidFill>
                  <a:schemeClr val="tx1"/>
                </a:solidFill>
                <a:effectLst/>
                <a:latin typeface="+mn-lt"/>
                <a:ea typeface="+mn-ea"/>
                <a:cs typeface="+mn-cs"/>
              </a:rPr>
              <a:t>help</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increase</a:t>
            </a:r>
            <a:r>
              <a:rPr lang="sv-SE" sz="1200" b="1" kern="1200" dirty="0">
                <a:solidFill>
                  <a:schemeClr val="tx1"/>
                </a:solidFill>
                <a:effectLst/>
                <a:latin typeface="+mn-lt"/>
                <a:ea typeface="+mn-ea"/>
                <a:cs typeface="+mn-cs"/>
              </a:rPr>
              <a:t> the </a:t>
            </a:r>
            <a:r>
              <a:rPr lang="sv-SE" sz="1200" b="1" kern="1200" dirty="0" err="1">
                <a:solidFill>
                  <a:schemeClr val="tx1"/>
                </a:solidFill>
                <a:effectLst/>
                <a:latin typeface="+mn-lt"/>
                <a:ea typeface="+mn-ea"/>
                <a:cs typeface="+mn-cs"/>
              </a:rPr>
              <a:t>number</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of</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African</a:t>
            </a:r>
            <a:r>
              <a:rPr lang="sv-SE" sz="1200" b="1" kern="1200" dirty="0">
                <a:solidFill>
                  <a:schemeClr val="tx1"/>
                </a:solidFill>
                <a:effectLst/>
                <a:latin typeface="+mn-lt"/>
                <a:ea typeface="+mn-ea"/>
                <a:cs typeface="+mn-cs"/>
              </a:rPr>
              <a:t> students </a:t>
            </a:r>
            <a:r>
              <a:rPr lang="sv-SE" sz="1200" b="1" kern="1200" dirty="0" err="1">
                <a:solidFill>
                  <a:schemeClr val="tx1"/>
                </a:solidFill>
                <a:effectLst/>
                <a:latin typeface="+mn-lt"/>
                <a:ea typeface="+mn-ea"/>
                <a:cs typeface="+mn-cs"/>
              </a:rPr>
              <a:t>acquiring</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higher</a:t>
            </a:r>
            <a:r>
              <a:rPr lang="sv-SE" sz="1200" b="1" kern="1200" dirty="0">
                <a:solidFill>
                  <a:schemeClr val="tx1"/>
                </a:solidFill>
                <a:effectLst/>
                <a:latin typeface="+mn-lt"/>
                <a:ea typeface="+mn-ea"/>
                <a:cs typeface="+mn-cs"/>
              </a:rPr>
              <a:t> </a:t>
            </a:r>
            <a:r>
              <a:rPr lang="sv-SE" sz="1200" b="1" kern="1200" dirty="0" err="1">
                <a:solidFill>
                  <a:schemeClr val="tx1"/>
                </a:solidFill>
                <a:effectLst/>
                <a:latin typeface="+mn-lt"/>
                <a:ea typeface="+mn-ea"/>
                <a:cs typeface="+mn-cs"/>
              </a:rPr>
              <a:t>education</a:t>
            </a:r>
            <a:r>
              <a:rPr lang="sv-SE" sz="1200" b="1" kern="1200" dirty="0">
                <a:solidFill>
                  <a:schemeClr val="tx1"/>
                </a:solidFill>
                <a:effectLst/>
                <a:latin typeface="+mn-lt"/>
                <a:ea typeface="+mn-ea"/>
                <a:cs typeface="+mn-cs"/>
              </a:rPr>
              <a:t>.</a:t>
            </a:r>
            <a:endParaRPr lang="en-US" sz="1200" b="1"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We have felt that American and European big science programs, have a lot to share in order to improve the world condition, hence science transcending boundaries…</a:t>
            </a:r>
          </a:p>
          <a:p>
            <a:r>
              <a:rPr lang="en-US" sz="1200" dirty="0">
                <a:latin typeface="Arial" panose="020B0604020202020204" pitchFamily="34" charset="0"/>
                <a:cs typeface="Arial" panose="020B0604020202020204" pitchFamily="34" charset="0"/>
              </a:rPr>
              <a:t>“Everything “ pass by knowledge, and education is the pillar of well-being, and a peaceful world. Our goal was also to contribute to limiting the brain drain, by </a:t>
            </a:r>
            <a:r>
              <a:rPr lang="en-US" sz="1200" b="1" dirty="0">
                <a:latin typeface="Arial" panose="020B0604020202020204" pitchFamily="34" charset="0"/>
                <a:cs typeface="Arial" panose="020B0604020202020204" pitchFamily="34" charset="0"/>
              </a:rPr>
              <a:t>increasing capacity within African universities </a:t>
            </a:r>
            <a:r>
              <a:rPr lang="en-US" sz="1200" dirty="0">
                <a:latin typeface="Arial" panose="020B0604020202020204" pitchFamily="34" charset="0"/>
                <a:cs typeface="Arial" panose="020B0604020202020204" pitchFamily="34" charset="0"/>
              </a:rPr>
              <a:t>and </a:t>
            </a:r>
            <a:r>
              <a:rPr lang="en-US" sz="1200" b="1" dirty="0">
                <a:latin typeface="Arial" panose="020B0604020202020204" pitchFamily="34" charset="0"/>
                <a:cs typeface="Arial" panose="020B0604020202020204" pitchFamily="34" charset="0"/>
              </a:rPr>
              <a:t>promote spin-off for large scale activities </a:t>
            </a:r>
            <a:r>
              <a:rPr lang="en-US" sz="1200" dirty="0">
                <a:latin typeface="Arial" panose="020B0604020202020204" pitchFamily="34" charset="0"/>
                <a:cs typeface="Arial" panose="020B0604020202020204" pitchFamily="34" charset="0"/>
              </a:rPr>
              <a:t>IN Africa (see SKA, </a:t>
            </a:r>
            <a:r>
              <a:rPr lang="en-US" sz="1200" dirty="0" err="1">
                <a:latin typeface="Arial" panose="020B0604020202020204" pitchFamily="34" charset="0"/>
                <a:cs typeface="Arial" panose="020B0604020202020204" pitchFamily="34" charset="0"/>
              </a:rPr>
              <a:t>Af</a:t>
            </a:r>
            <a:r>
              <a:rPr lang="en-US" sz="1200" dirty="0">
                <a:latin typeface="Arial" panose="020B0604020202020204" pitchFamily="34" charset="0"/>
                <a:cs typeface="Arial" panose="020B0604020202020204" pitchFamily="34" charset="0"/>
              </a:rPr>
              <a:t> LS)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a:t>
            </a:r>
          </a:p>
          <a:p>
            <a:endParaRPr lang="en-US" sz="1200" dirty="0">
              <a:latin typeface="Arial" panose="020B0604020202020204" pitchFamily="34" charset="0"/>
              <a:cs typeface="Arial" panose="020B0604020202020204" pitchFamily="34" charset="0"/>
            </a:endParaRPr>
          </a:p>
          <a:p>
            <a:r>
              <a:rPr lang="sv-SE" sz="1200" kern="1200" dirty="0" err="1">
                <a:solidFill>
                  <a:schemeClr val="tx1"/>
                </a:solidFill>
                <a:effectLst/>
                <a:latin typeface="+mn-lt"/>
                <a:ea typeface="+mn-ea"/>
                <a:cs typeface="+mn-cs"/>
              </a:rPr>
              <a:t>This</a:t>
            </a:r>
            <a:r>
              <a:rPr lang="sv-SE" sz="1200" kern="1200" dirty="0">
                <a:solidFill>
                  <a:schemeClr val="tx1"/>
                </a:solidFill>
                <a:effectLst/>
                <a:latin typeface="+mn-lt"/>
                <a:ea typeface="+mn-ea"/>
                <a:cs typeface="+mn-cs"/>
              </a:rPr>
              <a:t> is </a:t>
            </a:r>
            <a:r>
              <a:rPr lang="sv-SE" sz="1200" kern="1200" dirty="0" err="1">
                <a:solidFill>
                  <a:schemeClr val="tx1"/>
                </a:solidFill>
                <a:effectLst/>
                <a:latin typeface="+mn-lt"/>
                <a:ea typeface="+mn-ea"/>
                <a:cs typeface="+mn-cs"/>
              </a:rPr>
              <a:t>achieved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through</a:t>
            </a:r>
            <a:r>
              <a:rPr lang="sv-SE" sz="1200" kern="1200" dirty="0">
                <a:solidFill>
                  <a:schemeClr val="tx1"/>
                </a:solidFill>
                <a:effectLst/>
                <a:latin typeface="+mn-lt"/>
                <a:ea typeface="+mn-ea"/>
                <a:cs typeface="+mn-cs"/>
              </a:rPr>
              <a:t> an </a:t>
            </a:r>
            <a:r>
              <a:rPr lang="sv-SE" sz="1200" u="sng" kern="1200" dirty="0" err="1">
                <a:solidFill>
                  <a:schemeClr val="tx1"/>
                </a:solidFill>
                <a:effectLst/>
                <a:latin typeface="+mn-lt"/>
                <a:ea typeface="+mn-ea"/>
                <a:cs typeface="+mn-cs"/>
              </a:rPr>
              <a:t>outreach</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effort</a:t>
            </a:r>
            <a:r>
              <a:rPr lang="sv-SE" sz="1200" u="sng" kern="1200" dirty="0">
                <a:solidFill>
                  <a:schemeClr val="tx1"/>
                </a:solidFill>
                <a:effectLst/>
                <a:latin typeface="+mn-lt"/>
                <a:ea typeface="+mn-ea"/>
                <a:cs typeface="+mn-cs"/>
              </a:rPr>
              <a:t>, an </a:t>
            </a:r>
            <a:r>
              <a:rPr lang="sv-SE" sz="1200" u="sng" kern="1200" dirty="0" err="1">
                <a:solidFill>
                  <a:schemeClr val="tx1"/>
                </a:solidFill>
                <a:effectLst/>
                <a:latin typeface="+mn-lt"/>
                <a:ea typeface="+mn-ea"/>
                <a:cs typeface="+mn-cs"/>
              </a:rPr>
              <a:t>increased</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awareness</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of</a:t>
            </a:r>
            <a:r>
              <a:rPr lang="sv-SE" sz="1200" u="sng" kern="1200" dirty="0">
                <a:solidFill>
                  <a:schemeClr val="tx1"/>
                </a:solidFill>
                <a:effectLst/>
                <a:latin typeface="+mn-lt"/>
                <a:ea typeface="+mn-ea"/>
                <a:cs typeface="+mn-cs"/>
              </a:rPr>
              <a:t> the potential </a:t>
            </a:r>
            <a:r>
              <a:rPr lang="sv-SE" sz="1200" u="sng" kern="1200" dirty="0" err="1">
                <a:solidFill>
                  <a:schemeClr val="tx1"/>
                </a:solidFill>
                <a:effectLst/>
                <a:latin typeface="+mn-lt"/>
                <a:ea typeface="+mn-ea"/>
                <a:cs typeface="+mn-cs"/>
              </a:rPr>
              <a:t>of</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high</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quality</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training</a:t>
            </a:r>
            <a:r>
              <a:rPr lang="sv-SE" sz="1200" u="sng" kern="1200" dirty="0">
                <a:solidFill>
                  <a:schemeClr val="tx1"/>
                </a:solidFill>
                <a:effectLst/>
                <a:latin typeface="+mn-lt"/>
                <a:ea typeface="+mn-ea"/>
                <a:cs typeface="+mn-cs"/>
              </a:rPr>
              <a:t> </a:t>
            </a:r>
            <a:r>
              <a:rPr lang="sv-SE" sz="1200" u="sng" kern="1200" dirty="0" err="1">
                <a:solidFill>
                  <a:schemeClr val="tx1"/>
                </a:solidFill>
                <a:effectLst/>
                <a:latin typeface="+mn-lt"/>
                <a:ea typeface="+mn-ea"/>
                <a:cs typeface="+mn-cs"/>
              </a:rPr>
              <a:t>offered</a:t>
            </a:r>
            <a:r>
              <a:rPr lang="sv-SE" sz="1200" u="sng" kern="1200" dirty="0">
                <a:solidFill>
                  <a:schemeClr val="tx1"/>
                </a:solidFill>
                <a:effectLst/>
                <a:latin typeface="+mn-lt"/>
                <a:ea typeface="+mn-ea"/>
                <a:cs typeface="+mn-cs"/>
              </a:rPr>
              <a:t> </a:t>
            </a:r>
            <a:r>
              <a:rPr lang="sv-SE" sz="1200" kern="1200" dirty="0">
                <a:solidFill>
                  <a:schemeClr val="tx1"/>
                </a:solidFill>
                <a:effectLst/>
                <a:latin typeface="+mn-lt"/>
                <a:ea typeface="+mn-ea"/>
                <a:cs typeface="+mn-cs"/>
              </a:rPr>
              <a:t>by </a:t>
            </a:r>
            <a:r>
              <a:rPr lang="sv-SE" sz="1200" kern="1200" dirty="0" err="1">
                <a:solidFill>
                  <a:schemeClr val="tx1"/>
                </a:solidFill>
                <a:effectLst/>
                <a:latin typeface="+mn-lt"/>
                <a:ea typeface="+mn-ea"/>
                <a:cs typeface="+mn-cs"/>
              </a:rPr>
              <a:t>large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scale</a:t>
            </a:r>
            <a:r>
              <a:rPr lang="sv-SE" sz="1200" kern="1200" dirty="0">
                <a:solidFill>
                  <a:schemeClr val="tx1"/>
                </a:solidFill>
                <a:effectLst/>
                <a:latin typeface="+mn-lt"/>
                <a:ea typeface="+mn-ea"/>
                <a:cs typeface="+mn-cs"/>
              </a:rPr>
              <a:t> experiments in </a:t>
            </a:r>
            <a:r>
              <a:rPr lang="sv-SE" sz="1200" kern="1200" dirty="0" err="1">
                <a:solidFill>
                  <a:schemeClr val="tx1"/>
                </a:solidFill>
                <a:effectLst/>
                <a:latin typeface="+mn-lt"/>
                <a:ea typeface="+mn-ea"/>
                <a:cs typeface="+mn-cs"/>
              </a:rPr>
              <a:t>context</a:t>
            </a:r>
            <a:r>
              <a:rPr lang="sv-SE" sz="1200" kern="1200" dirty="0">
                <a:solidFill>
                  <a:schemeClr val="tx1"/>
                </a:solidFill>
                <a:effectLst/>
                <a:latin typeface="+mn-lt"/>
                <a:ea typeface="+mn-ea"/>
                <a:cs typeface="+mn-cs"/>
              </a:rPr>
              <a:t> in </a:t>
            </a:r>
            <a:r>
              <a:rPr lang="sv-SE" sz="1200" kern="1200" dirty="0" err="1">
                <a:solidFill>
                  <a:schemeClr val="tx1"/>
                </a:solidFill>
                <a:effectLst/>
                <a:latin typeface="+mn-lt"/>
                <a:ea typeface="+mn-ea"/>
                <a:cs typeface="+mn-cs"/>
              </a:rPr>
              <a:t>various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scientic</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disciplines</a:t>
            </a:r>
            <a:r>
              <a:rPr lang="sv-SE" sz="1200" kern="1200" dirty="0">
                <a:solidFill>
                  <a:schemeClr val="tx1"/>
                </a:solidFill>
                <a:effectLst/>
                <a:latin typeface="+mn-lt"/>
                <a:ea typeface="+mn-ea"/>
                <a:cs typeface="+mn-cs"/>
              </a:rPr>
              <a:t>, and a system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networking</a:t>
            </a:r>
            <a:r>
              <a:rPr lang="sv-SE" sz="1200" kern="1200" dirty="0">
                <a:solidFill>
                  <a:schemeClr val="tx1"/>
                </a:solidFill>
                <a:effectLst/>
                <a:latin typeface="+mn-lt"/>
                <a:ea typeface="+mn-ea"/>
                <a:cs typeface="+mn-cs"/>
              </a:rPr>
              <a:t> on the international </a:t>
            </a:r>
            <a:r>
              <a:rPr lang="sv-SE" sz="1200" kern="1200" dirty="0" err="1">
                <a:solidFill>
                  <a:schemeClr val="tx1"/>
                </a:solidFill>
                <a:effectLst/>
                <a:latin typeface="+mn-lt"/>
                <a:ea typeface="+mn-ea"/>
                <a:cs typeface="+mn-cs"/>
              </a:rPr>
              <a:t>scale</a:t>
            </a:r>
            <a:r>
              <a:rPr lang="sv-SE" sz="1200" kern="1200" dirty="0">
                <a:solidFill>
                  <a:schemeClr val="tx1"/>
                </a:solidFill>
                <a:effectLst/>
                <a:latin typeface="+mn-lt"/>
                <a:ea typeface="+mn-ea"/>
                <a:cs typeface="+mn-cs"/>
              </a:rPr>
              <a:t>. </a:t>
            </a:r>
          </a:p>
          <a:p>
            <a:r>
              <a:rPr lang="sv-SE" sz="1200" kern="1200" dirty="0" err="1">
                <a:solidFill>
                  <a:schemeClr val="tx1"/>
                </a:solidFill>
                <a:effectLst/>
                <a:latin typeface="+mn-lt"/>
                <a:ea typeface="+mn-ea"/>
                <a:cs typeface="+mn-cs"/>
              </a:rPr>
              <a:t>There</a:t>
            </a:r>
            <a:r>
              <a:rPr lang="sv-SE" sz="1200" kern="1200" dirty="0">
                <a:solidFill>
                  <a:schemeClr val="tx1"/>
                </a:solidFill>
                <a:effectLst/>
                <a:latin typeface="+mn-lt"/>
                <a:ea typeface="+mn-ea"/>
                <a:cs typeface="+mn-cs"/>
              </a:rPr>
              <a:t> is a strong </a:t>
            </a:r>
            <a:r>
              <a:rPr lang="sv-SE" sz="1200" kern="1200" dirty="0" err="1">
                <a:solidFill>
                  <a:schemeClr val="tx1"/>
                </a:solidFill>
                <a:effectLst/>
                <a:latin typeface="+mn-lt"/>
                <a:ea typeface="+mn-ea"/>
                <a:cs typeface="+mn-cs"/>
              </a:rPr>
              <a:t>alignment</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between</a:t>
            </a:r>
            <a:r>
              <a:rPr lang="sv-SE" sz="1200" kern="1200" dirty="0">
                <a:solidFill>
                  <a:schemeClr val="tx1"/>
                </a:solidFill>
                <a:effectLst/>
                <a:latin typeface="+mn-lt"/>
                <a:ea typeface="+mn-ea"/>
                <a:cs typeface="+mn-cs"/>
              </a:rPr>
              <a:t> the mission and the vision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African</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governments</a:t>
            </a:r>
            <a:r>
              <a:rPr lang="sv-SE" sz="1200" kern="1200" dirty="0">
                <a:solidFill>
                  <a:schemeClr val="tx1"/>
                </a:solidFill>
                <a:effectLst/>
                <a:latin typeface="+mn-lt"/>
                <a:ea typeface="+mn-ea"/>
                <a:cs typeface="+mn-cs"/>
              </a:rPr>
              <a:t> and policy </a:t>
            </a:r>
            <a:r>
              <a:rPr lang="sv-SE" sz="1200" kern="1200" dirty="0" err="1">
                <a:solidFill>
                  <a:schemeClr val="tx1"/>
                </a:solidFill>
                <a:effectLst/>
                <a:latin typeface="+mn-lt"/>
                <a:ea typeface="+mn-ea"/>
                <a:cs typeface="+mn-cs"/>
              </a:rPr>
              <a:t>makers</a:t>
            </a:r>
            <a:r>
              <a:rPr lang="sv-SE" sz="1200" kern="1200" dirty="0">
                <a:solidFill>
                  <a:schemeClr val="tx1"/>
                </a:solidFill>
                <a:effectLst/>
                <a:latin typeface="+mn-lt"/>
                <a:ea typeface="+mn-ea"/>
                <a:cs typeface="+mn-cs"/>
              </a:rPr>
              <a:t> on </a:t>
            </a:r>
            <a:r>
              <a:rPr lang="sv-SE" sz="1200" kern="1200" dirty="0" err="1">
                <a:solidFill>
                  <a:schemeClr val="tx1"/>
                </a:solidFill>
                <a:effectLst/>
                <a:latin typeface="+mn-lt"/>
                <a:ea typeface="+mn-ea"/>
                <a:cs typeface="+mn-cs"/>
              </a:rPr>
              <a:t>education</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capacity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building</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their</a:t>
            </a:r>
            <a:r>
              <a:rPr lang="sv-SE" sz="1200" kern="1200" dirty="0">
                <a:solidFill>
                  <a:schemeClr val="tx1"/>
                </a:solidFill>
                <a:effectLst/>
                <a:latin typeface="+mn-lt"/>
                <a:ea typeface="+mn-ea"/>
                <a:cs typeface="+mn-cs"/>
              </a:rPr>
              <a:t> programs </a:t>
            </a:r>
            <a:r>
              <a:rPr lang="sv-SE" sz="1200" kern="1200" dirty="0" err="1">
                <a:solidFill>
                  <a:schemeClr val="tx1"/>
                </a:solidFill>
                <a:effectLst/>
                <a:latin typeface="+mn-lt"/>
                <a:ea typeface="+mn-ea"/>
                <a:cs typeface="+mn-cs"/>
              </a:rPr>
              <a:t>with</a:t>
            </a:r>
            <a:r>
              <a:rPr lang="sv-SE" sz="1200" kern="1200" dirty="0">
                <a:solidFill>
                  <a:schemeClr val="tx1"/>
                </a:solidFill>
                <a:effectLst/>
                <a:latin typeface="+mn-lt"/>
                <a:ea typeface="+mn-ea"/>
                <a:cs typeface="+mn-cs"/>
              </a:rPr>
              <a:t> the </a:t>
            </a:r>
            <a:r>
              <a:rPr lang="sv-SE" sz="1200" kern="1200" dirty="0" err="1">
                <a:solidFill>
                  <a:schemeClr val="tx1"/>
                </a:solidFill>
                <a:effectLst/>
                <a:latin typeface="+mn-lt"/>
                <a:ea typeface="+mn-ea"/>
                <a:cs typeface="+mn-cs"/>
              </a:rPr>
              <a:t>goals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the ASP.</a:t>
            </a:r>
          </a:p>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5</a:t>
            </a:fld>
            <a:endParaRPr lang="en-US"/>
          </a:p>
        </p:txBody>
      </p:sp>
    </p:spTree>
    <p:extLst>
      <p:ext uri="{BB962C8B-B14F-4D97-AF65-F5344CB8AC3E}">
        <p14:creationId xmlns:p14="http://schemas.microsoft.com/office/powerpoint/2010/main" val="1450069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dirty="0"/>
          </a:p>
        </p:txBody>
      </p:sp>
      <p:sp>
        <p:nvSpPr>
          <p:cNvPr id="4" name="Slide Number Placeholder 3"/>
          <p:cNvSpPr>
            <a:spLocks noGrp="1"/>
          </p:cNvSpPr>
          <p:nvPr>
            <p:ph type="sldNum" sz="quarter" idx="10"/>
          </p:nvPr>
        </p:nvSpPr>
        <p:spPr/>
        <p:txBody>
          <a:bodyPr/>
          <a:lstStyle/>
          <a:p>
            <a:fld id="{161A53A7-64CD-4D0E-AAE8-1AC9C79D7085}" type="slidenum">
              <a:rPr lang="sv-SE" smtClean="0"/>
              <a:t>6</a:t>
            </a:fld>
            <a:endParaRPr lang="sv-SE"/>
          </a:p>
        </p:txBody>
      </p:sp>
    </p:spTree>
    <p:extLst>
      <p:ext uri="{BB962C8B-B14F-4D97-AF65-F5344CB8AC3E}">
        <p14:creationId xmlns:p14="http://schemas.microsoft.com/office/powerpoint/2010/main" val="22032437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Nothing can be done without financial support..</a:t>
            </a:r>
          </a:p>
          <a:p>
            <a:endParaRPr lang="en-US" b="1" dirty="0"/>
          </a:p>
          <a:p>
            <a:r>
              <a:rPr lang="en-US" dirty="0"/>
              <a:t>The approximate budget is 160 </a:t>
            </a:r>
            <a:r>
              <a:rPr lang="en-US" dirty="0" err="1"/>
              <a:t>kE</a:t>
            </a:r>
            <a:r>
              <a:rPr lang="en-US" dirty="0"/>
              <a:t> per edition, shared between 15-20 different institutes, embassies and foundation across the world. More </a:t>
            </a:r>
            <a:r>
              <a:rPr lang="en-US" b="1" dirty="0"/>
              <a:t>In-Kind contribution  </a:t>
            </a:r>
            <a:r>
              <a:rPr lang="en-US" dirty="0"/>
              <a:t>is provided.</a:t>
            </a:r>
          </a:p>
          <a:p>
            <a:endParaRPr lang="en-US" b="1" dirty="0"/>
          </a:p>
          <a:p>
            <a:r>
              <a:rPr lang="en-US" b="1" dirty="0"/>
              <a:t>NB: During the ASP 2020: </a:t>
            </a:r>
            <a:r>
              <a:rPr lang="sv-SE" sz="1200" b="1" i="0" u="none" strike="noStrike" kern="1200" dirty="0" err="1">
                <a:solidFill>
                  <a:schemeClr val="tx1"/>
                </a:solidFill>
                <a:effectLst/>
                <a:latin typeface="+mn-lt"/>
                <a:ea typeface="+mn-ea"/>
                <a:cs typeface="+mn-cs"/>
              </a:rPr>
              <a:t>we</a:t>
            </a:r>
            <a:r>
              <a:rPr lang="sv-SE" sz="1200" b="1" i="0" u="none" strike="noStrike" kern="1200" dirty="0">
                <a:solidFill>
                  <a:schemeClr val="tx1"/>
                </a:solidFill>
                <a:effectLst/>
                <a:latin typeface="+mn-lt"/>
                <a:ea typeface="+mn-ea"/>
                <a:cs typeface="+mn-cs"/>
              </a:rPr>
              <a:t> </a:t>
            </a:r>
            <a:r>
              <a:rPr lang="sv-SE" sz="1200" b="1" i="0" u="none" strike="noStrike" kern="1200" dirty="0" err="1">
                <a:solidFill>
                  <a:schemeClr val="tx1"/>
                </a:solidFill>
                <a:effectLst/>
                <a:latin typeface="+mn-lt"/>
                <a:ea typeface="+mn-ea"/>
                <a:cs typeface="+mn-cs"/>
              </a:rPr>
              <a:t>will</a:t>
            </a:r>
            <a:r>
              <a:rPr lang="sv-SE" sz="1200" b="1" i="0" u="none" strike="noStrike" kern="1200" dirty="0">
                <a:solidFill>
                  <a:schemeClr val="tx1"/>
                </a:solidFill>
                <a:effectLst/>
                <a:latin typeface="+mn-lt"/>
                <a:ea typeface="+mn-ea"/>
                <a:cs typeface="+mn-cs"/>
              </a:rPr>
              <a:t> benefit from the support and the </a:t>
            </a:r>
            <a:r>
              <a:rPr lang="sv-SE" sz="1200" b="1" i="0" u="none" strike="noStrike" kern="1200" dirty="0" err="1">
                <a:solidFill>
                  <a:schemeClr val="tx1"/>
                </a:solidFill>
                <a:effectLst/>
                <a:latin typeface="+mn-lt"/>
                <a:ea typeface="+mn-ea"/>
                <a:cs typeface="+mn-cs"/>
              </a:rPr>
              <a:t>presence</a:t>
            </a:r>
            <a:r>
              <a:rPr lang="sv-SE" sz="1200" b="1" i="0" u="none" strike="noStrike" kern="1200" dirty="0">
                <a:solidFill>
                  <a:schemeClr val="tx1"/>
                </a:solidFill>
                <a:effectLst/>
                <a:latin typeface="+mn-lt"/>
                <a:ea typeface="+mn-ea"/>
                <a:cs typeface="+mn-cs"/>
              </a:rPr>
              <a:t> </a:t>
            </a:r>
            <a:r>
              <a:rPr lang="sv-SE" sz="1200" b="1" i="0" u="none" strike="noStrike" kern="1200" dirty="0" err="1">
                <a:solidFill>
                  <a:schemeClr val="tx1"/>
                </a:solidFill>
                <a:effectLst/>
                <a:latin typeface="+mn-lt"/>
                <a:ea typeface="+mn-ea"/>
                <a:cs typeface="+mn-cs"/>
              </a:rPr>
              <a:t>of</a:t>
            </a:r>
            <a:r>
              <a:rPr lang="sv-SE" sz="1200" b="1" i="0" u="none" strike="noStrike" kern="1200" dirty="0">
                <a:solidFill>
                  <a:schemeClr val="tx1"/>
                </a:solidFill>
                <a:effectLst/>
                <a:latin typeface="+mn-lt"/>
                <a:ea typeface="+mn-ea"/>
                <a:cs typeface="+mn-cs"/>
              </a:rPr>
              <a:t> </a:t>
            </a:r>
            <a:r>
              <a:rPr lang="sv-SE" sz="1200" b="1" i="0" u="none" strike="noStrike" kern="1200" dirty="0" err="1">
                <a:solidFill>
                  <a:schemeClr val="tx1"/>
                </a:solidFill>
                <a:effectLst/>
                <a:latin typeface="+mn-lt"/>
                <a:ea typeface="+mn-ea"/>
                <a:cs typeface="+mn-cs"/>
              </a:rPr>
              <a:t>several</a:t>
            </a:r>
            <a:r>
              <a:rPr lang="sv-SE" sz="1200" b="1" i="0" u="none" strike="noStrike" kern="1200" dirty="0">
                <a:solidFill>
                  <a:schemeClr val="tx1"/>
                </a:solidFill>
                <a:effectLst/>
                <a:latin typeface="+mn-lt"/>
                <a:ea typeface="+mn-ea"/>
                <a:cs typeface="+mn-cs"/>
              </a:rPr>
              <a:t> </a:t>
            </a:r>
            <a:r>
              <a:rPr lang="sv-SE" sz="1200" b="1" i="0" u="none" strike="noStrike" kern="1200" dirty="0" err="1">
                <a:solidFill>
                  <a:schemeClr val="tx1"/>
                </a:solidFill>
                <a:effectLst/>
                <a:latin typeface="+mn-lt"/>
                <a:ea typeface="+mn-ea"/>
                <a:cs typeface="+mn-cs"/>
              </a:rPr>
              <a:t>Laboratory</a:t>
            </a:r>
            <a:r>
              <a:rPr lang="sv-SE" sz="1200" b="1" i="0" u="none" strike="noStrike" kern="1200" dirty="0">
                <a:solidFill>
                  <a:schemeClr val="tx1"/>
                </a:solidFill>
                <a:effectLst/>
                <a:latin typeface="+mn-lt"/>
                <a:ea typeface="+mn-ea"/>
                <a:cs typeface="+mn-cs"/>
              </a:rPr>
              <a:t> directors, </a:t>
            </a:r>
            <a:r>
              <a:rPr lang="sv-SE" sz="1200" b="1" i="0" u="none" strike="noStrike" kern="1200" dirty="0" err="1">
                <a:solidFill>
                  <a:schemeClr val="tx1"/>
                </a:solidFill>
                <a:effectLst/>
                <a:latin typeface="+mn-lt"/>
                <a:ea typeface="+mn-ea"/>
                <a:cs typeface="+mn-cs"/>
              </a:rPr>
              <a:t>incl</a:t>
            </a:r>
            <a:r>
              <a:rPr lang="sv-SE" sz="1200" b="1" i="0" u="none" strike="noStrike" kern="1200" dirty="0">
                <a:solidFill>
                  <a:schemeClr val="tx1"/>
                </a:solidFill>
                <a:effectLst/>
                <a:latin typeface="+mn-lt"/>
                <a:ea typeface="+mn-ea"/>
                <a:cs typeface="+mn-cs"/>
              </a:rPr>
              <a:t>. Michel </a:t>
            </a:r>
            <a:r>
              <a:rPr lang="sv-SE" sz="1200" b="1" i="0" u="none" strike="noStrike" kern="1200" dirty="0" err="1">
                <a:solidFill>
                  <a:schemeClr val="tx1"/>
                </a:solidFill>
                <a:effectLst/>
                <a:latin typeface="+mn-lt"/>
                <a:ea typeface="+mn-ea"/>
                <a:cs typeface="+mn-cs"/>
              </a:rPr>
              <a:t>Spiro</a:t>
            </a:r>
            <a:r>
              <a:rPr lang="sv-SE" sz="1200" b="1" i="0" u="none" strike="noStrike" kern="1200" dirty="0">
                <a:solidFill>
                  <a:schemeClr val="tx1"/>
                </a:solidFill>
                <a:effectLst/>
                <a:latin typeface="+mn-lt"/>
                <a:ea typeface="+mn-ea"/>
                <a:cs typeface="+mn-cs"/>
              </a:rPr>
              <a:t> (CNRS), Philippe </a:t>
            </a:r>
            <a:r>
              <a:rPr lang="sv-SE" sz="1200" b="1" i="0" u="none" strike="noStrike" kern="1200" dirty="0" err="1">
                <a:solidFill>
                  <a:schemeClr val="tx1"/>
                </a:solidFill>
                <a:effectLst/>
                <a:latin typeface="+mn-lt"/>
                <a:ea typeface="+mn-ea"/>
                <a:cs typeface="+mn-cs"/>
              </a:rPr>
              <a:t>Chomaz</a:t>
            </a:r>
            <a:r>
              <a:rPr lang="sv-SE" sz="1200" b="1" i="0" u="none" strike="noStrike" kern="1200" dirty="0">
                <a:solidFill>
                  <a:schemeClr val="tx1"/>
                </a:solidFill>
                <a:effectLst/>
                <a:latin typeface="+mn-lt"/>
                <a:ea typeface="+mn-ea"/>
                <a:cs typeface="+mn-cs"/>
              </a:rPr>
              <a:t> (CEA), </a:t>
            </a:r>
            <a:r>
              <a:rPr lang="sv-SE" sz="1200" b="1" i="0" u="none" strike="noStrike" kern="1200" dirty="0" err="1">
                <a:solidFill>
                  <a:schemeClr val="tx1"/>
                </a:solidFill>
                <a:effectLst/>
                <a:latin typeface="+mn-lt"/>
                <a:ea typeface="+mn-ea"/>
                <a:cs typeface="+mn-cs"/>
              </a:rPr>
              <a:t>Faical</a:t>
            </a:r>
            <a:r>
              <a:rPr lang="sv-SE" sz="1200" b="1" i="0" u="none" strike="noStrike" kern="1200" dirty="0">
                <a:solidFill>
                  <a:schemeClr val="tx1"/>
                </a:solidFill>
                <a:effectLst/>
                <a:latin typeface="+mn-lt"/>
                <a:ea typeface="+mn-ea"/>
                <a:cs typeface="+mn-cs"/>
              </a:rPr>
              <a:t> </a:t>
            </a:r>
            <a:r>
              <a:rPr lang="en-US" sz="1200" b="1" kern="1200" dirty="0" err="1">
                <a:solidFill>
                  <a:schemeClr val="tx1"/>
                </a:solidFill>
                <a:effectLst/>
                <a:latin typeface="+mn-lt"/>
                <a:ea typeface="+mn-ea"/>
                <a:cs typeface="+mn-cs"/>
              </a:rPr>
              <a:t>Azaiez</a:t>
            </a:r>
            <a:r>
              <a:rPr lang="en-US" sz="1200" b="1" kern="1200" dirty="0">
                <a:solidFill>
                  <a:schemeClr val="tx1"/>
                </a:solidFill>
                <a:effectLst/>
                <a:latin typeface="+mn-lt"/>
                <a:ea typeface="+mn-ea"/>
                <a:cs typeface="+mn-cs"/>
              </a:rPr>
              <a:t> </a:t>
            </a:r>
            <a:r>
              <a:rPr lang="sv-SE" sz="1200" b="1" i="0" u="none" strike="noStrike" kern="1200" dirty="0">
                <a:solidFill>
                  <a:schemeClr val="tx1"/>
                </a:solidFill>
                <a:effectLst/>
                <a:latin typeface="+mn-lt"/>
                <a:ea typeface="+mn-ea"/>
                <a:cs typeface="+mn-cs"/>
              </a:rPr>
              <a:t>(I-</a:t>
            </a:r>
            <a:r>
              <a:rPr lang="sv-SE" sz="1200" b="1" i="0" u="none" strike="noStrike" kern="1200" dirty="0" err="1">
                <a:solidFill>
                  <a:schemeClr val="tx1"/>
                </a:solidFill>
                <a:effectLst/>
                <a:latin typeface="+mn-lt"/>
                <a:ea typeface="+mn-ea"/>
                <a:cs typeface="+mn-cs"/>
              </a:rPr>
              <a:t>ThembaLABS</a:t>
            </a:r>
            <a:r>
              <a:rPr lang="sv-SE" sz="1200" b="1" i="0" u="none" strike="noStrike" kern="1200" dirty="0">
                <a:solidFill>
                  <a:schemeClr val="tx1"/>
                </a:solidFill>
                <a:effectLst/>
                <a:latin typeface="+mn-lt"/>
                <a:ea typeface="+mn-ea"/>
                <a:cs typeface="+mn-cs"/>
              </a:rPr>
              <a:t>), Catarina </a:t>
            </a:r>
            <a:r>
              <a:rPr lang="sv-SE" sz="1200" b="1" i="0" u="none" strike="noStrike" kern="1200" dirty="0" err="1">
                <a:solidFill>
                  <a:schemeClr val="tx1"/>
                </a:solidFill>
                <a:effectLst/>
                <a:latin typeface="+mn-lt"/>
                <a:ea typeface="+mn-ea"/>
                <a:cs typeface="+mn-cs"/>
              </a:rPr>
              <a:t>Biscari</a:t>
            </a:r>
            <a:r>
              <a:rPr lang="sv-SE" sz="1200" b="1" i="0" u="none" strike="noStrike" kern="1200" dirty="0">
                <a:solidFill>
                  <a:schemeClr val="tx1"/>
                </a:solidFill>
                <a:effectLst/>
                <a:latin typeface="+mn-lt"/>
                <a:ea typeface="+mn-ea"/>
                <a:cs typeface="+mn-cs"/>
              </a:rPr>
              <a:t> (ALBA), </a:t>
            </a:r>
            <a:r>
              <a:rPr lang="sv-SE" sz="1200" b="1" i="0" u="none" strike="noStrike" kern="1200" dirty="0" err="1">
                <a:solidFill>
                  <a:schemeClr val="tx1"/>
                </a:solidFill>
                <a:effectLst/>
                <a:latin typeface="+mn-lt"/>
                <a:ea typeface="+mn-ea"/>
                <a:cs typeface="+mn-cs"/>
              </a:rPr>
              <a:t>Eugenio</a:t>
            </a:r>
            <a:r>
              <a:rPr lang="sv-SE" sz="1200" b="1" i="0" u="none" strike="noStrike" kern="1200" dirty="0">
                <a:solidFill>
                  <a:schemeClr val="tx1"/>
                </a:solidFill>
                <a:effectLst/>
                <a:latin typeface="+mn-lt"/>
                <a:ea typeface="+mn-ea"/>
                <a:cs typeface="+mn-cs"/>
              </a:rPr>
              <a:t> </a:t>
            </a:r>
            <a:r>
              <a:rPr lang="sv-SE" sz="1200" b="1" i="0" u="none" strike="noStrike" kern="1200" dirty="0" err="1">
                <a:solidFill>
                  <a:schemeClr val="tx1"/>
                </a:solidFill>
                <a:effectLst/>
                <a:latin typeface="+mn-lt"/>
                <a:ea typeface="+mn-ea"/>
                <a:cs typeface="+mn-cs"/>
              </a:rPr>
              <a:t>Coccia</a:t>
            </a:r>
            <a:r>
              <a:rPr lang="sv-SE" sz="1200" b="1" i="0" u="none" strike="noStrike" kern="1200" dirty="0">
                <a:solidFill>
                  <a:schemeClr val="tx1"/>
                </a:solidFill>
                <a:effectLst/>
                <a:latin typeface="+mn-lt"/>
                <a:ea typeface="+mn-ea"/>
                <a:cs typeface="+mn-cs"/>
              </a:rPr>
              <a:t> (Gran </a:t>
            </a:r>
            <a:r>
              <a:rPr lang="sv-SE" sz="1200" b="1" i="0" u="none" strike="noStrike" kern="1200" dirty="0" err="1">
                <a:solidFill>
                  <a:schemeClr val="tx1"/>
                </a:solidFill>
                <a:effectLst/>
                <a:latin typeface="+mn-lt"/>
                <a:ea typeface="+mn-ea"/>
                <a:cs typeface="+mn-cs"/>
              </a:rPr>
              <a:t>Sasso</a:t>
            </a:r>
            <a:r>
              <a:rPr lang="sv-SE" sz="1200" b="1" i="0" u="none" strike="noStrike" kern="1200" dirty="0">
                <a:solidFill>
                  <a:schemeClr val="tx1"/>
                </a:solidFill>
                <a:effectLst/>
                <a:latin typeface="+mn-lt"/>
                <a:ea typeface="+mn-ea"/>
                <a:cs typeface="+mn-cs"/>
              </a:rPr>
              <a:t>), Fernando </a:t>
            </a:r>
            <a:r>
              <a:rPr lang="sv-SE" sz="1200" b="1" i="0" u="none" strike="noStrike" kern="1200" dirty="0" err="1">
                <a:solidFill>
                  <a:schemeClr val="tx1"/>
                </a:solidFill>
                <a:effectLst/>
                <a:latin typeface="+mn-lt"/>
                <a:ea typeface="+mn-ea"/>
                <a:cs typeface="+mn-cs"/>
              </a:rPr>
              <a:t>Ferroni</a:t>
            </a:r>
            <a:r>
              <a:rPr lang="sv-SE" sz="1200" b="1" i="0" u="none" strike="noStrike" kern="1200" dirty="0">
                <a:solidFill>
                  <a:schemeClr val="tx1"/>
                </a:solidFill>
                <a:effectLst/>
                <a:latin typeface="+mn-lt"/>
                <a:ea typeface="+mn-ea"/>
                <a:cs typeface="+mn-cs"/>
              </a:rPr>
              <a:t> (INFN) and </a:t>
            </a:r>
            <a:r>
              <a:rPr lang="sv-SE" sz="1200" b="1" i="0" u="none" strike="noStrike" kern="1200" dirty="0" err="1">
                <a:solidFill>
                  <a:schemeClr val="tx1"/>
                </a:solidFill>
                <a:effectLst/>
                <a:latin typeface="+mn-lt"/>
                <a:ea typeface="+mn-ea"/>
                <a:cs typeface="+mn-cs"/>
              </a:rPr>
              <a:t>certainly</a:t>
            </a:r>
            <a:r>
              <a:rPr lang="sv-SE" sz="1200" b="1" i="0" u="none" strike="noStrike" kern="1200" dirty="0">
                <a:solidFill>
                  <a:schemeClr val="tx1"/>
                </a:solidFill>
                <a:effectLst/>
                <a:latin typeface="+mn-lt"/>
                <a:ea typeface="+mn-ea"/>
                <a:cs typeface="+mn-cs"/>
              </a:rPr>
              <a:t> Lenny </a:t>
            </a:r>
            <a:r>
              <a:rPr lang="sv-SE" sz="1200" b="1" i="0" u="none" strike="noStrike" kern="1200" dirty="0" err="1">
                <a:solidFill>
                  <a:schemeClr val="tx1"/>
                </a:solidFill>
                <a:effectLst/>
                <a:latin typeface="+mn-lt"/>
                <a:ea typeface="+mn-ea"/>
                <a:cs typeface="+mn-cs"/>
              </a:rPr>
              <a:t>Rivkin</a:t>
            </a:r>
            <a:r>
              <a:rPr lang="sv-SE" sz="1200" b="1" i="0" u="none" strike="noStrike" kern="1200" dirty="0">
                <a:solidFill>
                  <a:schemeClr val="tx1"/>
                </a:solidFill>
                <a:effectLst/>
                <a:latin typeface="+mn-lt"/>
                <a:ea typeface="+mn-ea"/>
                <a:cs typeface="+mn-cs"/>
              </a:rPr>
              <a:t> (PSI) </a:t>
            </a:r>
            <a:r>
              <a:rPr lang="sv-SE" sz="1200" b="1" i="0" u="none" strike="noStrike" kern="1200" dirty="0" err="1">
                <a:solidFill>
                  <a:schemeClr val="tx1"/>
                </a:solidFill>
                <a:effectLst/>
                <a:latin typeface="+mn-lt"/>
                <a:ea typeface="+mn-ea"/>
                <a:cs typeface="+mn-cs"/>
              </a:rPr>
              <a:t>before</a:t>
            </a:r>
            <a:r>
              <a:rPr lang="sv-SE" sz="1200" b="1" i="0" u="none" strike="noStrike" kern="1200" dirty="0">
                <a:solidFill>
                  <a:schemeClr val="tx1"/>
                </a:solidFill>
                <a:effectLst/>
                <a:latin typeface="+mn-lt"/>
                <a:ea typeface="+mn-ea"/>
                <a:cs typeface="+mn-cs"/>
              </a:rPr>
              <a:t> ASP2020.</a:t>
            </a:r>
            <a:endParaRPr lang="en-US" b="1" dirty="0"/>
          </a:p>
          <a:p>
            <a:endParaRPr lang="en-US" dirty="0"/>
          </a:p>
          <a:p>
            <a:r>
              <a:rPr lang="en-US" dirty="0"/>
              <a:t>The supporting institutes since the first edition are ICTP and CERN, BNL, </a:t>
            </a:r>
            <a:r>
              <a:rPr lang="en-US" dirty="0" err="1"/>
              <a:t>Fermilab</a:t>
            </a:r>
            <a:r>
              <a:rPr lang="en-US" dirty="0"/>
              <a:t>, J-Lab, IUPAP,  PSI then joined INFN, DESY, EPS, the </a:t>
            </a:r>
            <a:r>
              <a:rPr lang="en-US" dirty="0" err="1"/>
              <a:t>Shui</a:t>
            </a:r>
            <a:r>
              <a:rPr lang="en-US" dirty="0"/>
              <a:t>-Chin Lee foundation for basic science, APS , Theorem Holdings Corporation, Metatron Global SA; </a:t>
            </a:r>
          </a:p>
          <a:p>
            <a:r>
              <a:rPr lang="en-US" dirty="0"/>
              <a:t> African contribution represents about 50 % of the income, with a continuous support from SA NRF and DST</a:t>
            </a:r>
          </a:p>
          <a:p>
            <a:endParaRPr lang="en-US" dirty="0"/>
          </a:p>
          <a:p>
            <a:r>
              <a:rPr lang="en-US" dirty="0"/>
              <a:t>Beyond its financial support, ICTP support the logistics necessary for events preparation </a:t>
            </a:r>
            <a:r>
              <a:rPr lang="en-US" b="1" dirty="0"/>
              <a:t>(CERN too).</a:t>
            </a:r>
          </a:p>
          <a:p>
            <a:r>
              <a:rPr lang="en-US" dirty="0"/>
              <a:t>Host country shall guarantee significant </a:t>
            </a:r>
            <a:r>
              <a:rPr lang="en-US" b="1" dirty="0"/>
              <a:t>In-Kind support </a:t>
            </a:r>
            <a:r>
              <a:rPr lang="en-US" dirty="0"/>
              <a:t>e.g. accommodation, catering.</a:t>
            </a:r>
          </a:p>
          <a:p>
            <a:r>
              <a:rPr lang="en-US" dirty="0"/>
              <a:t>Lecturers are paying for their fee.</a:t>
            </a:r>
          </a:p>
          <a:p>
            <a:r>
              <a:rPr lang="en-US" dirty="0"/>
              <a:t>The example of the ASP2018 sponsors are shown. Sponsors will vary largely between editions.</a:t>
            </a:r>
          </a:p>
        </p:txBody>
      </p:sp>
      <p:sp>
        <p:nvSpPr>
          <p:cNvPr id="4" name="Slide Number Placeholder 3"/>
          <p:cNvSpPr>
            <a:spLocks noGrp="1"/>
          </p:cNvSpPr>
          <p:nvPr>
            <p:ph type="sldNum" sz="quarter" idx="5"/>
          </p:nvPr>
        </p:nvSpPr>
        <p:spPr/>
        <p:txBody>
          <a:bodyPr/>
          <a:lstStyle/>
          <a:p>
            <a:fld id="{8D6424F5-CCA5-0B46-9949-151F0847CC35}" type="slidenum">
              <a:rPr lang="en-US" smtClean="0"/>
              <a:t>7</a:t>
            </a:fld>
            <a:endParaRPr lang="en-US"/>
          </a:p>
        </p:txBody>
      </p:sp>
    </p:spTree>
    <p:extLst>
      <p:ext uri="{BB962C8B-B14F-4D97-AF65-F5344CB8AC3E}">
        <p14:creationId xmlns:p14="http://schemas.microsoft.com/office/powerpoint/2010/main" val="560652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topics are we covering ?</a:t>
            </a:r>
          </a:p>
          <a:p>
            <a:endParaRPr lang="en-US" dirty="0"/>
          </a:p>
          <a:p>
            <a:r>
              <a:rPr lang="en-US" dirty="0"/>
              <a:t>Beyond our core topics of interested, based on our own background (</a:t>
            </a:r>
            <a:r>
              <a:rPr lang="en-US" dirty="0" err="1"/>
              <a:t>th.</a:t>
            </a:r>
            <a:r>
              <a:rPr lang="en-US" dirty="0"/>
              <a:t> Exp. App), we have continuously adapted the program, to reflect the African students level and preferences. </a:t>
            </a:r>
            <a:r>
              <a:rPr lang="en-US" dirty="0" err="1"/>
              <a:t>E.g</a:t>
            </a:r>
            <a:r>
              <a:rPr lang="en-US" dirty="0"/>
              <a:t> we have added more computing hands-on Linux Boot Camp).</a:t>
            </a:r>
          </a:p>
          <a:p>
            <a:endParaRPr lang="en-US" dirty="0"/>
          </a:p>
          <a:p>
            <a:r>
              <a:rPr lang="en-US" dirty="0"/>
              <a:t>- Th: describe the standard Model and quantum field theory.</a:t>
            </a:r>
          </a:p>
          <a:p>
            <a:r>
              <a:rPr lang="en-US" dirty="0"/>
              <a:t>- </a:t>
            </a:r>
            <a:r>
              <a:rPr lang="en-US" dirty="0" err="1"/>
              <a:t>Exp</a:t>
            </a:r>
            <a:r>
              <a:rPr lang="en-US" dirty="0"/>
              <a:t>: deals with detectors , data analysis and statistical treatment </a:t>
            </a:r>
            <a:r>
              <a:rPr lang="sv-SE" sz="1200" kern="1200" dirty="0">
                <a:solidFill>
                  <a:schemeClr val="tx1"/>
                </a:solidFill>
                <a:effectLst/>
                <a:latin typeface="+mn-lt"/>
                <a:ea typeface="+mn-ea"/>
                <a:cs typeface="+mn-cs"/>
              </a:rPr>
              <a:t>to </a:t>
            </a:r>
            <a:r>
              <a:rPr lang="sv-SE" sz="1200" kern="1200" dirty="0" err="1">
                <a:solidFill>
                  <a:schemeClr val="tx1"/>
                </a:solidFill>
                <a:effectLst/>
                <a:latin typeface="+mn-lt"/>
                <a:ea typeface="+mn-ea"/>
                <a:cs typeface="+mn-cs"/>
              </a:rPr>
              <a:t>give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participants</a:t>
            </a:r>
            <a:r>
              <a:rPr lang="sv-SE" sz="1200" kern="1200" dirty="0">
                <a:solidFill>
                  <a:schemeClr val="tx1"/>
                </a:solidFill>
                <a:effectLst/>
                <a:latin typeface="+mn-lt"/>
                <a:ea typeface="+mn-ea"/>
                <a:cs typeface="+mn-cs"/>
              </a:rPr>
              <a:t> an </a:t>
            </a:r>
            <a:r>
              <a:rPr lang="sv-SE" sz="1200" kern="1200" dirty="0" err="1">
                <a:solidFill>
                  <a:schemeClr val="tx1"/>
                </a:solidFill>
                <a:effectLst/>
                <a:latin typeface="+mn-lt"/>
                <a:ea typeface="+mn-ea"/>
                <a:cs typeface="+mn-cs"/>
              </a:rPr>
              <a:t>introduction</a:t>
            </a:r>
            <a:r>
              <a:rPr lang="sv-SE" sz="1200" kern="1200" dirty="0">
                <a:solidFill>
                  <a:schemeClr val="tx1"/>
                </a:solidFill>
                <a:effectLst/>
                <a:latin typeface="+mn-lt"/>
                <a:ea typeface="+mn-ea"/>
                <a:cs typeface="+mn-cs"/>
              </a:rPr>
              <a:t> to </a:t>
            </a:r>
            <a:r>
              <a:rPr lang="sv-SE" sz="1200" kern="1200" dirty="0" err="1">
                <a:solidFill>
                  <a:schemeClr val="tx1"/>
                </a:solidFill>
                <a:effectLst/>
                <a:latin typeface="+mn-lt"/>
                <a:ea typeface="+mn-ea"/>
                <a:cs typeface="+mn-cs"/>
              </a:rPr>
              <a:t>how</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raw</a:t>
            </a:r>
            <a:r>
              <a:rPr lang="sv-SE" sz="1200" kern="1200" dirty="0">
                <a:solidFill>
                  <a:schemeClr val="tx1"/>
                </a:solidFill>
                <a:effectLst/>
                <a:latin typeface="+mn-lt"/>
                <a:ea typeface="+mn-ea"/>
                <a:cs typeface="+mn-cs"/>
              </a:rPr>
              <a:t> data is </a:t>
            </a:r>
            <a:r>
              <a:rPr lang="sv-SE" sz="1200" kern="1200" dirty="0" err="1">
                <a:solidFill>
                  <a:schemeClr val="tx1"/>
                </a:solidFill>
                <a:effectLst/>
                <a:latin typeface="+mn-lt"/>
                <a:ea typeface="+mn-ea"/>
                <a:cs typeface="+mn-cs"/>
              </a:rPr>
              <a:t>transformed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into</a:t>
            </a:r>
            <a:r>
              <a:rPr lang="sv-SE" sz="1200" kern="1200" dirty="0">
                <a:solidFill>
                  <a:schemeClr val="tx1"/>
                </a:solidFill>
                <a:effectLst/>
                <a:latin typeface="+mn-lt"/>
                <a:ea typeface="+mn-ea"/>
                <a:cs typeface="+mn-cs"/>
              </a:rPr>
              <a:t> final </a:t>
            </a:r>
            <a:r>
              <a:rPr lang="sv-SE" sz="1200" kern="1200" dirty="0" err="1">
                <a:solidFill>
                  <a:schemeClr val="tx1"/>
                </a:solidFill>
                <a:effectLst/>
                <a:latin typeface="+mn-lt"/>
                <a:ea typeface="+mn-ea"/>
                <a:cs typeface="+mn-cs"/>
              </a:rPr>
              <a:t>measurements</a:t>
            </a:r>
            <a:endParaRPr lang="sv-SE" sz="1200" kern="1200" dirty="0">
              <a:solidFill>
                <a:schemeClr val="tx1"/>
              </a:solidFill>
              <a:effectLst/>
              <a:latin typeface="+mn-lt"/>
              <a:ea typeface="+mn-ea"/>
              <a:cs typeface="+mn-cs"/>
            </a:endParaRPr>
          </a:p>
          <a:p>
            <a:r>
              <a:rPr lang="en-US" dirty="0"/>
              <a:t>- </a:t>
            </a:r>
            <a:r>
              <a:rPr lang="en-US" dirty="0" err="1"/>
              <a:t>Appl</a:t>
            </a:r>
            <a:r>
              <a:rPr lang="en-US" dirty="0"/>
              <a:t>: </a:t>
            </a:r>
            <a:r>
              <a:rPr lang="sv-SE" sz="1200" kern="1200" dirty="0">
                <a:solidFill>
                  <a:schemeClr val="tx1"/>
                </a:solidFill>
                <a:effectLst/>
                <a:latin typeface="+mn-lt"/>
                <a:ea typeface="+mn-ea"/>
                <a:cs typeface="+mn-cs"/>
              </a:rPr>
              <a:t>. The </a:t>
            </a:r>
            <a:r>
              <a:rPr lang="sv-SE" sz="1200" kern="1200" dirty="0" err="1">
                <a:solidFill>
                  <a:schemeClr val="tx1"/>
                </a:solidFill>
                <a:effectLst/>
                <a:latin typeface="+mn-lt"/>
                <a:ea typeface="+mn-ea"/>
                <a:cs typeface="+mn-cs"/>
              </a:rPr>
              <a:t>scientific</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disciplines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are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thr</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basics</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of</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particle</a:t>
            </a:r>
            <a:r>
              <a:rPr lang="sv-SE" sz="1200" kern="1200" dirty="0">
                <a:solidFill>
                  <a:schemeClr val="tx1"/>
                </a:solidFill>
                <a:effectLst/>
                <a:latin typeface="+mn-lt"/>
                <a:ea typeface="+mn-ea"/>
                <a:cs typeface="+mn-cs"/>
              </a:rPr>
              <a:t> accelerator </a:t>
            </a:r>
            <a:r>
              <a:rPr lang="sv-SE" sz="1200" kern="1200" dirty="0" err="1">
                <a:solidFill>
                  <a:schemeClr val="tx1"/>
                </a:solidFill>
                <a:effectLst/>
                <a:latin typeface="+mn-lt"/>
                <a:ea typeface="+mn-ea"/>
                <a:cs typeface="+mn-cs"/>
              </a:rPr>
              <a:t>technology</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applied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physics</a:t>
            </a:r>
            <a:r>
              <a:rPr lang="sv-SE" sz="1200" kern="1200" dirty="0">
                <a:solidFill>
                  <a:schemeClr val="tx1"/>
                </a:solidFill>
                <a:effectLst/>
                <a:latin typeface="+mn-lt"/>
                <a:ea typeface="+mn-ea"/>
                <a:cs typeface="+mn-cs"/>
              </a:rPr>
              <a:t> , </a:t>
            </a:r>
            <a:r>
              <a:rPr lang="sv-SE" sz="1200" kern="1200" dirty="0" err="1">
                <a:solidFill>
                  <a:schemeClr val="tx1"/>
                </a:solidFill>
                <a:effectLst/>
                <a:latin typeface="+mn-lt"/>
                <a:ea typeface="+mn-ea"/>
                <a:cs typeface="+mn-cs"/>
              </a:rPr>
              <a:t>medical</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physics</a:t>
            </a:r>
            <a:r>
              <a:rPr lang="sv-SE" sz="1200" kern="1200" dirty="0">
                <a:solidFill>
                  <a:schemeClr val="tx1"/>
                </a:solidFill>
                <a:effectLst/>
                <a:latin typeface="+mn-lt"/>
                <a:ea typeface="+mn-ea"/>
                <a:cs typeface="+mn-cs"/>
              </a:rPr>
              <a:t> and material science.</a:t>
            </a:r>
          </a:p>
          <a:p>
            <a:r>
              <a:rPr lang="sv-SE" sz="1200" kern="1200" dirty="0">
                <a:solidFill>
                  <a:schemeClr val="tx1"/>
                </a:solidFill>
                <a:effectLst/>
                <a:latin typeface="+mn-lt"/>
                <a:ea typeface="+mn-ea"/>
                <a:cs typeface="+mn-cs"/>
              </a:rPr>
              <a:t>- The </a:t>
            </a:r>
            <a:r>
              <a:rPr lang="sv-SE" sz="1200" kern="1200" dirty="0" err="1">
                <a:solidFill>
                  <a:schemeClr val="tx1"/>
                </a:solidFill>
                <a:effectLst/>
                <a:latin typeface="+mn-lt"/>
                <a:ea typeface="+mn-ea"/>
                <a:cs typeface="+mn-cs"/>
              </a:rPr>
              <a:t>two-day</a:t>
            </a:r>
            <a:r>
              <a:rPr lang="sv-SE" sz="1200" kern="1200" dirty="0">
                <a:solidFill>
                  <a:schemeClr val="tx1"/>
                </a:solidFill>
                <a:effectLst/>
                <a:latin typeface="+mn-lt"/>
                <a:ea typeface="+mn-ea"/>
                <a:cs typeface="+mn-cs"/>
              </a:rPr>
              <a:t> sessions </a:t>
            </a:r>
            <a:r>
              <a:rPr lang="sv-SE" sz="1200" kern="1200" dirty="0" err="1">
                <a:solidFill>
                  <a:schemeClr val="tx1"/>
                </a:solidFill>
                <a:effectLst/>
                <a:latin typeface="+mn-lt"/>
                <a:ea typeface="+mn-ea"/>
                <a:cs typeface="+mn-cs"/>
              </a:rPr>
              <a:t>are</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dedicated</a:t>
            </a:r>
            <a:r>
              <a:rPr lang="sv-SE" sz="1200" kern="1200" dirty="0">
                <a:solidFill>
                  <a:schemeClr val="tx1"/>
                </a:solidFill>
                <a:effectLst/>
                <a:latin typeface="+mn-lt"/>
                <a:ea typeface="+mn-ea"/>
                <a:cs typeface="+mn-cs"/>
              </a:rPr>
              <a:t> to GRID </a:t>
            </a:r>
            <a:r>
              <a:rPr lang="sv-SE" sz="1200" kern="1200" dirty="0" err="1">
                <a:solidFill>
                  <a:schemeClr val="tx1"/>
                </a:solidFill>
                <a:effectLst/>
                <a:latin typeface="+mn-lt"/>
                <a:ea typeface="+mn-ea"/>
                <a:cs typeface="+mn-cs"/>
              </a:rPr>
              <a:t>computing</a:t>
            </a:r>
            <a:r>
              <a:rPr lang="sv-SE" sz="1200" kern="1200" dirty="0">
                <a:solidFill>
                  <a:schemeClr val="tx1"/>
                </a:solidFill>
                <a:effectLst/>
                <a:latin typeface="+mn-lt"/>
                <a:ea typeface="+mn-ea"/>
                <a:cs typeface="+mn-cs"/>
              </a:rPr>
              <a:t> session </a:t>
            </a:r>
            <a:r>
              <a:rPr lang="sv-SE" sz="1200" kern="1200" dirty="0" err="1">
                <a:solidFill>
                  <a:schemeClr val="tx1"/>
                </a:solidFill>
                <a:effectLst/>
                <a:latin typeface="+mn-lt"/>
                <a:ea typeface="+mn-ea"/>
                <a:cs typeface="+mn-cs"/>
              </a:rPr>
              <a:t>supported</a:t>
            </a:r>
            <a:r>
              <a:rPr lang="sv-SE" sz="1200" kern="1200" dirty="0">
                <a:solidFill>
                  <a:schemeClr val="tx1"/>
                </a:solidFill>
                <a:effectLst/>
                <a:latin typeface="+mn-lt"/>
                <a:ea typeface="+mn-ea"/>
                <a:cs typeface="+mn-cs"/>
              </a:rPr>
              <a:t> by the DOSAR </a:t>
            </a:r>
            <a:r>
              <a:rPr lang="sv-SE" sz="1200" kern="1200" dirty="0" err="1">
                <a:solidFill>
                  <a:schemeClr val="tx1"/>
                </a:solidFill>
                <a:effectLst/>
                <a:latin typeface="+mn-lt"/>
                <a:ea typeface="+mn-ea"/>
                <a:cs typeface="+mn-cs"/>
              </a:rPr>
              <a:t>Distributed</a:t>
            </a:r>
            <a:r>
              <a:rPr lang="sv-SE" sz="1200" kern="1200" dirty="0">
                <a:solidFill>
                  <a:schemeClr val="tx1"/>
                </a:solidFill>
                <a:effectLst/>
                <a:latin typeface="+mn-lt"/>
                <a:ea typeface="+mn-ea"/>
                <a:cs typeface="+mn-cs"/>
              </a:rPr>
              <a:t> </a:t>
            </a:r>
            <a:r>
              <a:rPr lang="sv-SE" sz="1200" kern="1200" dirty="0" err="1">
                <a:solidFill>
                  <a:schemeClr val="tx1"/>
                </a:solidFill>
                <a:effectLst/>
                <a:latin typeface="+mn-lt"/>
                <a:ea typeface="+mn-ea"/>
                <a:cs typeface="+mn-cs"/>
              </a:rPr>
              <a:t>Organization</a:t>
            </a:r>
            <a:r>
              <a:rPr lang="sv-SE" sz="1200" kern="1200" dirty="0">
                <a:solidFill>
                  <a:schemeClr val="tx1"/>
                </a:solidFill>
                <a:effectLst/>
                <a:latin typeface="+mn-lt"/>
                <a:ea typeface="+mn-ea"/>
                <a:cs typeface="+mn-cs"/>
              </a:rPr>
              <a:t> for </a:t>
            </a:r>
            <a:r>
              <a:rPr lang="sv-SE" sz="1200" kern="1200" dirty="0" err="1">
                <a:solidFill>
                  <a:schemeClr val="tx1"/>
                </a:solidFill>
                <a:effectLst/>
                <a:latin typeface="+mn-lt"/>
                <a:ea typeface="+mn-ea"/>
                <a:cs typeface="+mn-cs"/>
              </a:rPr>
              <a:t>Scientic</a:t>
            </a:r>
            <a:r>
              <a:rPr lang="sv-SE" sz="1200" kern="1200" dirty="0">
                <a:solidFill>
                  <a:schemeClr val="tx1"/>
                </a:solidFill>
                <a:effectLst/>
                <a:latin typeface="+mn-lt"/>
                <a:ea typeface="+mn-ea"/>
                <a:cs typeface="+mn-cs"/>
              </a:rPr>
              <a:t> and </a:t>
            </a:r>
            <a:r>
              <a:rPr lang="sv-SE" sz="1200" kern="1200" dirty="0" err="1">
                <a:solidFill>
                  <a:schemeClr val="tx1"/>
                </a:solidFill>
                <a:effectLst/>
                <a:latin typeface="+mn-lt"/>
                <a:ea typeface="+mn-ea"/>
                <a:cs typeface="+mn-cs"/>
              </a:rPr>
              <a:t>Academic</a:t>
            </a:r>
            <a:r>
              <a:rPr lang="sv-SE" sz="1200" kern="1200" dirty="0">
                <a:solidFill>
                  <a:schemeClr val="tx1"/>
                </a:solidFill>
                <a:effectLst/>
                <a:latin typeface="+mn-lt"/>
                <a:ea typeface="+mn-ea"/>
                <a:cs typeface="+mn-cs"/>
              </a:rPr>
              <a:t> Research (DOSAR) and the </a:t>
            </a:r>
            <a:r>
              <a:rPr lang="sv-SE" sz="1200" kern="1200" dirty="0" err="1">
                <a:solidFill>
                  <a:schemeClr val="tx1"/>
                </a:solidFill>
                <a:effectLst/>
                <a:latin typeface="+mn-lt"/>
                <a:ea typeface="+mn-ea"/>
                <a:cs typeface="+mn-cs"/>
              </a:rPr>
              <a:t>Open</a:t>
            </a:r>
            <a:r>
              <a:rPr lang="sv-SE" sz="1200" kern="1200" dirty="0">
                <a:solidFill>
                  <a:schemeClr val="tx1"/>
                </a:solidFill>
                <a:effectLst/>
                <a:latin typeface="+mn-lt"/>
                <a:ea typeface="+mn-ea"/>
                <a:cs typeface="+mn-cs"/>
              </a:rPr>
              <a:t> Science Grid (OS-Grid). </a:t>
            </a:r>
          </a:p>
          <a:p>
            <a:endParaRPr lang="en-US" dirty="0"/>
          </a:p>
          <a:p>
            <a:r>
              <a:rPr lang="en-US" dirty="0"/>
              <a:t>Medical applications , nuclear physics and astrophysics are systematically topics of interest in Africa.</a:t>
            </a:r>
          </a:p>
          <a:p>
            <a:endParaRPr lang="en-US" dirty="0"/>
          </a:p>
          <a:p>
            <a:r>
              <a:rPr lang="en-US" dirty="0"/>
              <a:t>We systematically include local lecturers to cover their topics.</a:t>
            </a:r>
          </a:p>
          <a:p>
            <a:endParaRPr lang="en-US" dirty="0"/>
          </a:p>
          <a:p>
            <a:r>
              <a:rPr lang="en-US" dirty="0"/>
              <a:t>Depending on the host country, different categories can be enhanced. </a:t>
            </a:r>
          </a:p>
          <a:p>
            <a:endParaRPr lang="en-US" dirty="0"/>
          </a:p>
          <a:p>
            <a:r>
              <a:rPr lang="sv-SE" sz="1200" b="1" dirty="0" err="1"/>
              <a:t>Timetable</a:t>
            </a:r>
            <a:r>
              <a:rPr lang="sv-SE" sz="1200" b="1" dirty="0"/>
              <a:t> </a:t>
            </a:r>
            <a:r>
              <a:rPr lang="sv-SE" sz="1200" b="1" dirty="0" err="1"/>
              <a:t>of</a:t>
            </a:r>
            <a:r>
              <a:rPr lang="sv-SE" sz="1200" b="1" dirty="0"/>
              <a:t> </a:t>
            </a:r>
            <a:r>
              <a:rPr lang="sv-SE" sz="1200" b="1" dirty="0" err="1"/>
              <a:t>African</a:t>
            </a:r>
            <a:r>
              <a:rPr lang="sv-SE" sz="1200" b="1" dirty="0"/>
              <a:t> </a:t>
            </a:r>
            <a:r>
              <a:rPr lang="sv-SE" sz="1200" b="1" dirty="0" err="1"/>
              <a:t>School</a:t>
            </a:r>
            <a:r>
              <a:rPr lang="sv-SE" sz="1200" b="1" dirty="0"/>
              <a:t> </a:t>
            </a:r>
            <a:r>
              <a:rPr lang="sv-SE" sz="1200" b="1" dirty="0" err="1"/>
              <a:t>of</a:t>
            </a:r>
            <a:r>
              <a:rPr lang="sv-SE" sz="1200" b="1" dirty="0"/>
              <a:t> Fundamental </a:t>
            </a:r>
            <a:r>
              <a:rPr lang="sv-SE" sz="1200" b="1" dirty="0" err="1"/>
              <a:t>Physics</a:t>
            </a:r>
            <a:r>
              <a:rPr lang="sv-SE" sz="1200" b="1" dirty="0"/>
              <a:t> and </a:t>
            </a:r>
            <a:r>
              <a:rPr lang="sv-SE" sz="1200" b="1" dirty="0" err="1"/>
              <a:t>Applications</a:t>
            </a:r>
            <a:r>
              <a:rPr lang="sv-SE" sz="1200" b="1" dirty="0"/>
              <a:t>: </a:t>
            </a:r>
          </a:p>
          <a:p>
            <a:r>
              <a:rPr lang="sv-SE" sz="1200" b="1" dirty="0"/>
              <a:t>ASP2010: </a:t>
            </a:r>
            <a:r>
              <a:rPr lang="sv-SE" sz="1200" b="1" dirty="0">
                <a:hlinkClick r:id="rId3"/>
              </a:rPr>
              <a:t>https://indico.cern.ch/event/78565/timetable/?view=standard</a:t>
            </a:r>
            <a:endParaRPr lang="sv-SE" sz="1200" b="1" dirty="0"/>
          </a:p>
          <a:p>
            <a:r>
              <a:rPr lang="sv-SE" sz="1200" b="1" dirty="0"/>
              <a:t>ASP2012: </a:t>
            </a:r>
            <a:r>
              <a:rPr lang="sv-SE" sz="1200" b="1" dirty="0">
                <a:hlinkClick r:id="rId4"/>
              </a:rPr>
              <a:t>https://indico.cern.ch/event/145296/timetable/?view=standard</a:t>
            </a:r>
            <a:r>
              <a:rPr lang="sv-SE" sz="1200" b="1" dirty="0"/>
              <a:t> </a:t>
            </a:r>
          </a:p>
          <a:p>
            <a:r>
              <a:rPr lang="sv-SE" sz="1200" b="1" dirty="0"/>
              <a:t>ASP2014: </a:t>
            </a:r>
            <a:r>
              <a:rPr lang="sv-SE" sz="1200" b="1" dirty="0">
                <a:hlinkClick r:id="rId5"/>
              </a:rPr>
              <a:t>https://indico.cern.ch/event/276481/timetable/?view=standard</a:t>
            </a:r>
            <a:r>
              <a:rPr lang="sv-SE" sz="1200" b="1" dirty="0"/>
              <a:t> </a:t>
            </a:r>
          </a:p>
          <a:p>
            <a:r>
              <a:rPr lang="sv-SE" sz="1200" b="1" dirty="0"/>
              <a:t>ASP2016: </a:t>
            </a:r>
            <a:r>
              <a:rPr lang="sv-SE" sz="1200" b="1" dirty="0">
                <a:hlinkClick r:id="rId6"/>
              </a:rPr>
              <a:t>https://indico.cern.ch/event/528094/timetable/?view=standard</a:t>
            </a:r>
            <a:r>
              <a:rPr lang="sv-SE" sz="1200" b="1" dirty="0"/>
              <a:t> </a:t>
            </a:r>
          </a:p>
          <a:p>
            <a:r>
              <a:rPr lang="sv-SE" sz="1200" b="1" dirty="0"/>
              <a:t>ASP2018: </a:t>
            </a:r>
            <a:r>
              <a:rPr lang="sv-SE" sz="1200" b="1" dirty="0">
                <a:hlinkClick r:id="rId7"/>
              </a:rPr>
              <a:t>https://indico.cern.ch/event/656460/timetable/</a:t>
            </a:r>
            <a:r>
              <a:rPr lang="sv-SE" sz="1200" b="1" dirty="0">
                <a:hlinkClick r:id="rId6"/>
              </a:rPr>
              <a:t>?view=standard</a:t>
            </a:r>
            <a:r>
              <a:rPr lang="sv-SE" sz="1200" b="1" dirty="0"/>
              <a:t> </a:t>
            </a:r>
          </a:p>
          <a:p>
            <a:endParaRPr lang="en-US" dirty="0"/>
          </a:p>
        </p:txBody>
      </p:sp>
      <p:sp>
        <p:nvSpPr>
          <p:cNvPr id="4" name="Slide Number Placeholder 3"/>
          <p:cNvSpPr>
            <a:spLocks noGrp="1"/>
          </p:cNvSpPr>
          <p:nvPr>
            <p:ph type="sldNum" sz="quarter" idx="5"/>
          </p:nvPr>
        </p:nvSpPr>
        <p:spPr/>
        <p:txBody>
          <a:bodyPr/>
          <a:lstStyle/>
          <a:p>
            <a:fld id="{8D6424F5-CCA5-0B46-9949-151F0847CC35}" type="slidenum">
              <a:rPr lang="en-US" smtClean="0"/>
              <a:t>8</a:t>
            </a:fld>
            <a:endParaRPr lang="en-US"/>
          </a:p>
        </p:txBody>
      </p:sp>
    </p:spTree>
    <p:extLst>
      <p:ext uri="{BB962C8B-B14F-4D97-AF65-F5344CB8AC3E}">
        <p14:creationId xmlns:p14="http://schemas.microsoft.com/office/powerpoint/2010/main" val="3271287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Adaptivity</a:t>
            </a:r>
          </a:p>
          <a:p>
            <a:endParaRPr lang="en-US" dirty="0"/>
          </a:p>
          <a:p>
            <a:r>
              <a:rPr lang="en-US" dirty="0"/>
              <a:t>Since 2010, the core of the program, includes the academic lectures and exercises for the students and the Forum and outreach activities to involve the regional policy makers.</a:t>
            </a:r>
          </a:p>
          <a:p>
            <a:endParaRPr lang="en-US" dirty="0"/>
          </a:p>
          <a:p>
            <a:r>
              <a:rPr lang="en-US" dirty="0"/>
              <a:t>To improve the events, we have </a:t>
            </a:r>
            <a:r>
              <a:rPr lang="en-US" b="1" dirty="0"/>
              <a:t>added more discussion sessions with the students (in French and English)</a:t>
            </a:r>
            <a:r>
              <a:rPr lang="en-US" dirty="0"/>
              <a:t> so that they can digest the lecture content.</a:t>
            </a:r>
          </a:p>
          <a:p>
            <a:endParaRPr lang="en-US" dirty="0"/>
          </a:p>
          <a:p>
            <a:r>
              <a:rPr lang="en-US" dirty="0"/>
              <a:t>Since 2016, we have expanded our program by preparing in parallel to the students courses, a </a:t>
            </a:r>
            <a:r>
              <a:rPr lang="en-US" b="1" dirty="0"/>
              <a:t>workshop for high-school teachers</a:t>
            </a:r>
            <a:r>
              <a:rPr lang="en-US" dirty="0"/>
              <a:t>.</a:t>
            </a:r>
          </a:p>
          <a:p>
            <a:endParaRPr lang="en-US" dirty="0"/>
          </a:p>
          <a:p>
            <a:r>
              <a:rPr lang="en-US" dirty="0"/>
              <a:t>In order to further foster the interest of physics in the African world, we have added </a:t>
            </a:r>
            <a:r>
              <a:rPr lang="en-US" b="1" dirty="0"/>
              <a:t>visits and teaching  to local high-schools.</a:t>
            </a:r>
          </a:p>
          <a:p>
            <a:endParaRPr lang="en-US" dirty="0"/>
          </a:p>
          <a:p>
            <a:r>
              <a:rPr lang="en-US" dirty="0"/>
              <a:t>The introduction of a Conference to include more scientists, and encourage networking among alumni students and professionals.</a:t>
            </a:r>
          </a:p>
          <a:p>
            <a:endParaRPr lang="en-US" dirty="0"/>
          </a:p>
          <a:p>
            <a:r>
              <a:rPr lang="en-US" dirty="0"/>
              <a:t>Finally, the expansion includes, as well, a well-defined process for coaching </a:t>
            </a:r>
            <a:r>
              <a:rPr lang="en-US" dirty="0" err="1"/>
              <a:t>Alumnin</a:t>
            </a:r>
            <a:r>
              <a:rPr lang="en-US" dirty="0"/>
              <a:t> students. </a:t>
            </a:r>
          </a:p>
          <a:p>
            <a:r>
              <a:rPr lang="en-US" dirty="0"/>
              <a:t> </a:t>
            </a:r>
          </a:p>
        </p:txBody>
      </p:sp>
      <p:sp>
        <p:nvSpPr>
          <p:cNvPr id="4" name="Slide Number Placeholder 3"/>
          <p:cNvSpPr>
            <a:spLocks noGrp="1"/>
          </p:cNvSpPr>
          <p:nvPr>
            <p:ph type="sldNum" sz="quarter" idx="5"/>
          </p:nvPr>
        </p:nvSpPr>
        <p:spPr/>
        <p:txBody>
          <a:bodyPr/>
          <a:lstStyle/>
          <a:p>
            <a:fld id="{8D6424F5-CCA5-0B46-9949-151F0847CC35}" type="slidenum">
              <a:rPr lang="en-US" smtClean="0"/>
              <a:t>9</a:t>
            </a:fld>
            <a:endParaRPr lang="en-US"/>
          </a:p>
        </p:txBody>
      </p:sp>
    </p:spTree>
    <p:extLst>
      <p:ext uri="{BB962C8B-B14F-4D97-AF65-F5344CB8AC3E}">
        <p14:creationId xmlns:p14="http://schemas.microsoft.com/office/powerpoint/2010/main" val="4040851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a:prstGeom prst="rect">
            <a:avLst/>
          </a:prstGeom>
        </p:spPr>
        <p:txBody>
          <a:bodyPr/>
          <a:lstStyle/>
          <a:p>
            <a:fld id="{48A87A34-81AB-432B-8DAE-1953F412C126}" type="datetimeFigureOut">
              <a:rPr lang="en-US" dirty="0"/>
              <a:t>3/30/20</a:t>
            </a:fld>
            <a:endParaRPr lang="en-US" dirty="0"/>
          </a:p>
        </p:txBody>
      </p:sp>
      <p:sp>
        <p:nvSpPr>
          <p:cNvPr id="5" name="Footer Placeholder 4"/>
          <p:cNvSpPr>
            <a:spLocks noGrp="1"/>
          </p:cNvSpPr>
          <p:nvPr>
            <p:ph type="ftr" sz="quarter" idx="11"/>
          </p:nvPr>
        </p:nvSpPr>
        <p:spPr>
          <a:xfrm>
            <a:off x="1876424" y="5410201"/>
            <a:ext cx="5124886"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25068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793833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781144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838343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451332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4" name="Footer Placeholder 3"/>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547896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a:xfrm>
            <a:off x="7950633" y="6097596"/>
            <a:ext cx="2249487" cy="365125"/>
          </a:xfrm>
          <a:prstGeom prst="rect">
            <a:avLst/>
          </a:prstGeom>
        </p:spPr>
        <p:txBody>
          <a:bodyPr/>
          <a:lstStyle/>
          <a:p>
            <a:fld id="{48A87A34-81AB-432B-8DAE-1953F412C126}" type="datetimeFigureOut">
              <a:rPr lang="en-US" dirty="0"/>
              <a:t>3/30/20</a:t>
            </a:fld>
            <a:endParaRPr lang="en-US" dirty="0"/>
          </a:p>
        </p:txBody>
      </p:sp>
      <p:sp>
        <p:nvSpPr>
          <p:cNvPr id="4" name="Footer Placeholder 3"/>
          <p:cNvSpPr>
            <a:spLocks noGrp="1"/>
          </p:cNvSpPr>
          <p:nvPr>
            <p:ph type="ftr" sz="quarter" idx="11"/>
          </p:nvPr>
        </p:nvSpPr>
        <p:spPr>
          <a:xfrm>
            <a:off x="1141411" y="6097595"/>
            <a:ext cx="6718735"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10276321" y="6097594"/>
            <a:ext cx="771089" cy="365125"/>
          </a:xfrm>
          <a:prstGeom prst="rect">
            <a:avLst/>
          </a:prstGeo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1672620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5" name="Footer Placeholder 4"/>
          <p:cNvSpPr>
            <a:spLocks noGrp="1"/>
          </p:cNvSpPr>
          <p:nvPr>
            <p:ph type="ftr" sz="quarter" idx="11"/>
          </p:nvPr>
        </p:nvSpPr>
        <p:spPr>
          <a:xfrm>
            <a:off x="1141411" y="6097595"/>
            <a:ext cx="671873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2308165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5" name="Footer Placeholder 4"/>
          <p:cNvSpPr>
            <a:spLocks noGrp="1"/>
          </p:cNvSpPr>
          <p:nvPr>
            <p:ph type="ftr" sz="quarter" idx="11"/>
          </p:nvPr>
        </p:nvSpPr>
        <p:spPr>
          <a:xfrm>
            <a:off x="1141411" y="6097595"/>
            <a:ext cx="671873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37762185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85344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7950633" y="6097596"/>
            <a:ext cx="2249487" cy="365125"/>
          </a:xfrm>
          <a:prstGeom prst="rect">
            <a:avLst/>
          </a:prstGeom>
        </p:spPr>
        <p:txBody>
          <a:bodyPr/>
          <a:lstStyle>
            <a:lvl1pPr>
              <a:defRPr/>
            </a:lvl1pPr>
          </a:lstStyle>
          <a:p>
            <a:pPr>
              <a:defRPr/>
            </a:pPr>
            <a:r>
              <a:rPr lang="en-US"/>
              <a:t>2015/11/18</a:t>
            </a:r>
          </a:p>
        </p:txBody>
      </p:sp>
      <p:sp>
        <p:nvSpPr>
          <p:cNvPr id="5" name="Footer Placeholder 4"/>
          <p:cNvSpPr>
            <a:spLocks noGrp="1"/>
          </p:cNvSpPr>
          <p:nvPr>
            <p:ph type="ftr" sz="quarter" idx="11"/>
          </p:nvPr>
        </p:nvSpPr>
        <p:spPr>
          <a:xfrm>
            <a:off x="3024718" y="6492876"/>
            <a:ext cx="6142567" cy="365125"/>
          </a:xfrm>
          <a:prstGeom prst="rect">
            <a:avLst/>
          </a:prstGeom>
        </p:spPr>
        <p:txBody>
          <a:bodyPr/>
          <a:lstStyle>
            <a:lvl1pPr>
              <a:defRPr/>
            </a:lvl1pPr>
          </a:lstStyle>
          <a:p>
            <a:pPr>
              <a:defRPr/>
            </a:pPr>
            <a:r>
              <a:rPr lang="en-US"/>
              <a:t>African Light Source Conference and Workshop : Grenoble - SH Connell</a:t>
            </a:r>
          </a:p>
        </p:txBody>
      </p:sp>
      <p:sp>
        <p:nvSpPr>
          <p:cNvPr id="6" name="Slide Number Placeholder 5"/>
          <p:cNvSpPr>
            <a:spLocks noGrp="1"/>
          </p:cNvSpPr>
          <p:nvPr>
            <p:ph type="sldNum" sz="quarter" idx="12"/>
          </p:nvPr>
        </p:nvSpPr>
        <p:spPr>
          <a:xfrm>
            <a:off x="11582400" y="6488114"/>
            <a:ext cx="609600" cy="365125"/>
          </a:xfrm>
          <a:prstGeom prst="rect">
            <a:avLst/>
          </a:prstGeom>
        </p:spPr>
        <p:txBody>
          <a:bodyPr/>
          <a:lstStyle>
            <a:lvl1pPr>
              <a:defRPr/>
            </a:lvl1pPr>
          </a:lstStyle>
          <a:p>
            <a:pPr>
              <a:defRPr/>
            </a:pPr>
            <a:fld id="{3899B65E-74F1-5F4B-897B-7BF665B639FA}" type="slidenum">
              <a:rPr lang="en-US"/>
              <a:pPr>
                <a:defRPr/>
              </a:pPr>
              <a:t>‹#›</a:t>
            </a:fld>
            <a:endParaRPr lang="en-US"/>
          </a:p>
        </p:txBody>
      </p:sp>
      <p:pic>
        <p:nvPicPr>
          <p:cNvPr id="8" name="Image 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955800"/>
          </a:xfrm>
          <a:prstGeom prst="rect">
            <a:avLst/>
          </a:prstGeom>
        </p:spPr>
      </p:pic>
    </p:spTree>
    <p:extLst>
      <p:ext uri="{BB962C8B-B14F-4D97-AF65-F5344CB8AC3E}">
        <p14:creationId xmlns:p14="http://schemas.microsoft.com/office/powerpoint/2010/main" val="107117612"/>
      </p:ext>
    </p:extLst>
  </p:cSld>
  <p:clrMapOvr>
    <a:masterClrMapping/>
  </p:clrMapOvr>
  <mc:AlternateContent xmlns:mc="http://schemas.openxmlformats.org/markup-compatibility/2006" xmlns:p14="http://schemas.microsoft.com/office/powerpoint/2010/main">
    <mc:Choice Requires="p14">
      <p:transition p14:dur="200" advClick="0">
        <p:fade/>
      </p:transition>
    </mc:Choice>
    <mc:Fallback xmlns="">
      <p:transition advClick="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895957"/>
          </a:xfrm>
        </p:spPr>
        <p:txBody>
          <a:bodyPr>
            <a:normAutofit/>
          </a:bodyPr>
          <a:lstStyle>
            <a:lvl1pPr>
              <a:defRPr sz="2800"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1141412" y="1700212"/>
            <a:ext cx="9905999" cy="4243387"/>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31957" y="6390572"/>
            <a:ext cx="2156258" cy="365125"/>
          </a:xfrm>
          <a:prstGeom prst="rect">
            <a:avLst/>
          </a:prstGeom>
        </p:spPr>
        <p:txBody>
          <a:bodyPr/>
          <a:lstStyle>
            <a:lvl1pPr>
              <a:defRPr>
                <a:solidFill>
                  <a:schemeClr val="tx1">
                    <a:lumMod val="65000"/>
                  </a:schemeClr>
                </a:solidFill>
                <a:latin typeface="Arial" panose="020B0604020202020204" pitchFamily="34" charset="0"/>
                <a:cs typeface="Arial" panose="020B0604020202020204" pitchFamily="34" charset="0"/>
              </a:defRPr>
            </a:lvl1pPr>
          </a:lstStyle>
          <a:p>
            <a:r>
              <a:rPr lang="en-US" dirty="0"/>
              <a:t>03/04/20</a:t>
            </a:r>
          </a:p>
        </p:txBody>
      </p:sp>
      <p:sp>
        <p:nvSpPr>
          <p:cNvPr id="5" name="Footer Placeholder 4"/>
          <p:cNvSpPr>
            <a:spLocks noGrp="1"/>
          </p:cNvSpPr>
          <p:nvPr>
            <p:ph type="ftr" sz="quarter" idx="11"/>
          </p:nvPr>
        </p:nvSpPr>
        <p:spPr>
          <a:xfrm>
            <a:off x="1141412" y="6390572"/>
            <a:ext cx="6802439" cy="365125"/>
          </a:xfrm>
          <a:prstGeom prst="rect">
            <a:avLst/>
          </a:prstGeom>
        </p:spPr>
        <p:txBody>
          <a:bodyPr/>
          <a:lstStyle>
            <a:lvl1pPr>
              <a:defRPr>
                <a:solidFill>
                  <a:schemeClr val="tx1">
                    <a:lumMod val="65000"/>
                  </a:schemeClr>
                </a:solidFill>
                <a:latin typeface="Arial" panose="020B0604020202020204" pitchFamily="34" charset="0"/>
                <a:cs typeface="Arial" panose="020B0604020202020204" pitchFamily="34" charset="0"/>
              </a:defRPr>
            </a:lvl1pPr>
          </a:lstStyle>
          <a:p>
            <a:r>
              <a:rPr lang="en-US"/>
              <a:t>Fundamental physics and accelerator science in developing countries / C. Darve</a:t>
            </a:r>
            <a:endParaRPr lang="en-US" dirty="0"/>
          </a:p>
        </p:txBody>
      </p:sp>
      <p:sp>
        <p:nvSpPr>
          <p:cNvPr id="6" name="Slide Number Placeholder 5"/>
          <p:cNvSpPr>
            <a:spLocks noGrp="1"/>
          </p:cNvSpPr>
          <p:nvPr>
            <p:ph type="sldNum" sz="quarter" idx="12"/>
          </p:nvPr>
        </p:nvSpPr>
        <p:spPr>
          <a:xfrm>
            <a:off x="10276322" y="6381911"/>
            <a:ext cx="771089" cy="365125"/>
          </a:xfrm>
          <a:prstGeom prst="rect">
            <a:avLst/>
          </a:prstGeom>
        </p:spPr>
        <p:txBody>
          <a:bodyPr/>
          <a:lstStyle>
            <a:lvl1pPr>
              <a:defRPr>
                <a:solidFill>
                  <a:schemeClr val="tx1">
                    <a:lumMod val="65000"/>
                  </a:schemeClr>
                </a:solidFill>
                <a:latin typeface="Arial" panose="020B0604020202020204" pitchFamily="34" charset="0"/>
                <a:cs typeface="Arial" panose="020B0604020202020204" pitchFamily="34" charset="0"/>
              </a:defRPr>
            </a:lvl1pPr>
          </a:lstStyle>
          <a:p>
            <a:fld id="{6D22F896-40B5-4ADD-8801-0D06FADFA095}" type="slidenum">
              <a:rPr lang="en-US" smtClean="0"/>
              <a:pPr/>
              <a:t>‹#›</a:t>
            </a:fld>
            <a:endParaRPr lang="en-US" dirty="0"/>
          </a:p>
        </p:txBody>
      </p:sp>
      <p:pic>
        <p:nvPicPr>
          <p:cNvPr id="7" name="Picture 6">
            <a:extLst>
              <a:ext uri="{FF2B5EF4-FFF2-40B4-BE49-F238E27FC236}">
                <a16:creationId xmlns:a16="http://schemas.microsoft.com/office/drawing/2014/main" id="{02096C48-C6E5-394A-83B8-43573D358274}"/>
              </a:ext>
            </a:extLst>
          </p:cNvPr>
          <p:cNvPicPr>
            <a:picLocks noChangeAspect="1"/>
          </p:cNvPicPr>
          <p:nvPr userDrawn="1"/>
        </p:nvPicPr>
        <p:blipFill>
          <a:blip r:embed="rId2"/>
          <a:stretch>
            <a:fillRect/>
          </a:stretch>
        </p:blipFill>
        <p:spPr>
          <a:xfrm>
            <a:off x="9809018" y="0"/>
            <a:ext cx="2382982" cy="757633"/>
          </a:xfrm>
          <a:prstGeom prst="rect">
            <a:avLst/>
          </a:prstGeom>
        </p:spPr>
      </p:pic>
    </p:spTree>
    <p:extLst>
      <p:ext uri="{BB962C8B-B14F-4D97-AF65-F5344CB8AC3E}">
        <p14:creationId xmlns:p14="http://schemas.microsoft.com/office/powerpoint/2010/main" val="3737750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5" name="Footer Placeholder 4"/>
          <p:cNvSpPr>
            <a:spLocks noGrp="1"/>
          </p:cNvSpPr>
          <p:nvPr>
            <p:ph type="ftr" sz="quarter" idx="11"/>
          </p:nvPr>
        </p:nvSpPr>
        <p:spPr>
          <a:xfrm>
            <a:off x="1141411" y="6097595"/>
            <a:ext cx="6718735"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116792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1144969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8" name="Footer Placeholder 7"/>
          <p:cNvSpPr>
            <a:spLocks noGrp="1"/>
          </p:cNvSpPr>
          <p:nvPr>
            <p:ph type="ftr" sz="quarter" idx="11"/>
          </p:nvPr>
        </p:nvSpPr>
        <p:spPr>
          <a:xfrm>
            <a:off x="1141411" y="6097595"/>
            <a:ext cx="6718735"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4230300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4" name="Footer Placeholder 3"/>
          <p:cNvSpPr>
            <a:spLocks noGrp="1"/>
          </p:cNvSpPr>
          <p:nvPr>
            <p:ph type="ftr" sz="quarter" idx="11"/>
          </p:nvPr>
        </p:nvSpPr>
        <p:spPr>
          <a:xfrm>
            <a:off x="1141411" y="6097595"/>
            <a:ext cx="6718735"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1071151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3" name="Footer Placeholder 2"/>
          <p:cNvSpPr>
            <a:spLocks noGrp="1"/>
          </p:cNvSpPr>
          <p:nvPr>
            <p:ph type="ftr" sz="quarter" idx="11"/>
          </p:nvPr>
        </p:nvSpPr>
        <p:spPr>
          <a:xfrm>
            <a:off x="1141411" y="6097595"/>
            <a:ext cx="6718735"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1154548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412894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950633" y="6097596"/>
            <a:ext cx="2249487" cy="365125"/>
          </a:xfrm>
          <a:prstGeom prst="rect">
            <a:avLst/>
          </a:prstGeom>
        </p:spPr>
        <p:txBody>
          <a:bodyPr/>
          <a:lstStyle/>
          <a:p>
            <a:fld id="{8F9FF9E3-C498-2A4E-A646-86D2FC44668B}" type="datetimeFigureOut">
              <a:rPr lang="en-US" smtClean="0"/>
              <a:t>3/30/20</a:t>
            </a:fld>
            <a:endParaRPr lang="en-US"/>
          </a:p>
        </p:txBody>
      </p:sp>
      <p:sp>
        <p:nvSpPr>
          <p:cNvPr id="6" name="Footer Placeholder 5"/>
          <p:cNvSpPr>
            <a:spLocks noGrp="1"/>
          </p:cNvSpPr>
          <p:nvPr>
            <p:ph type="ftr" sz="quarter" idx="11"/>
          </p:nvPr>
        </p:nvSpPr>
        <p:spPr>
          <a:xfrm>
            <a:off x="1141411" y="6097595"/>
            <a:ext cx="6718735"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10276321" y="6097594"/>
            <a:ext cx="771089" cy="365125"/>
          </a:xfrm>
          <a:prstGeom prst="rect">
            <a:avLst/>
          </a:prstGeom>
        </p:spPr>
        <p:txBody>
          <a:bodyPr/>
          <a:lstStyle/>
          <a:p>
            <a:fld id="{294A1077-2A82-ED4E-B28F-5155D62587EC}" type="slidenum">
              <a:rPr lang="en-US" smtClean="0"/>
              <a:t>‹#›</a:t>
            </a:fld>
            <a:endParaRPr lang="en-US"/>
          </a:p>
        </p:txBody>
      </p:sp>
    </p:spTree>
    <p:extLst>
      <p:ext uri="{BB962C8B-B14F-4D97-AF65-F5344CB8AC3E}">
        <p14:creationId xmlns:p14="http://schemas.microsoft.com/office/powerpoint/2010/main" val="3654976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0">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921357"/>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1611313"/>
            <a:ext cx="9905999" cy="439261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8" name="Date Placeholder 3">
            <a:extLst>
              <a:ext uri="{FF2B5EF4-FFF2-40B4-BE49-F238E27FC236}">
                <a16:creationId xmlns:a16="http://schemas.microsoft.com/office/drawing/2014/main" id="{D59709C7-AFEA-EC48-AD46-53527168D79D}"/>
              </a:ext>
            </a:extLst>
          </p:cNvPr>
          <p:cNvSpPr>
            <a:spLocks noGrp="1"/>
          </p:cNvSpPr>
          <p:nvPr>
            <p:ph type="dt" sz="half" idx="2"/>
          </p:nvPr>
        </p:nvSpPr>
        <p:spPr>
          <a:xfrm>
            <a:off x="8031957" y="6390572"/>
            <a:ext cx="2156258" cy="365125"/>
          </a:xfrm>
          <a:prstGeom prst="rect">
            <a:avLst/>
          </a:prstGeom>
        </p:spPr>
        <p:txBody>
          <a:bodyPr/>
          <a:lstStyle>
            <a:lvl1pPr>
              <a:defRPr sz="1200">
                <a:solidFill>
                  <a:schemeClr val="tx1">
                    <a:lumMod val="65000"/>
                  </a:schemeClr>
                </a:solidFill>
                <a:latin typeface="Arial" panose="020B0604020202020204" pitchFamily="34" charset="0"/>
                <a:cs typeface="Arial" panose="020B0604020202020204" pitchFamily="34" charset="0"/>
              </a:defRPr>
            </a:lvl1pPr>
          </a:lstStyle>
          <a:p>
            <a:fld id="{48A87A34-81AB-432B-8DAE-1953F412C126}" type="datetimeFigureOut">
              <a:rPr lang="en-US" smtClean="0"/>
              <a:pPr/>
              <a:t>3/30/20</a:t>
            </a:fld>
            <a:endParaRPr lang="en-US" dirty="0"/>
          </a:p>
        </p:txBody>
      </p:sp>
      <p:sp>
        <p:nvSpPr>
          <p:cNvPr id="49" name="Footer Placeholder 4">
            <a:extLst>
              <a:ext uri="{FF2B5EF4-FFF2-40B4-BE49-F238E27FC236}">
                <a16:creationId xmlns:a16="http://schemas.microsoft.com/office/drawing/2014/main" id="{5423328E-958A-0147-A937-C3E8114DC1AC}"/>
              </a:ext>
            </a:extLst>
          </p:cNvPr>
          <p:cNvSpPr>
            <a:spLocks noGrp="1"/>
          </p:cNvSpPr>
          <p:nvPr>
            <p:ph type="ftr" sz="quarter" idx="3"/>
          </p:nvPr>
        </p:nvSpPr>
        <p:spPr>
          <a:xfrm>
            <a:off x="1141412" y="6390572"/>
            <a:ext cx="6802439" cy="365125"/>
          </a:xfrm>
          <a:prstGeom prst="rect">
            <a:avLst/>
          </a:prstGeom>
        </p:spPr>
        <p:txBody>
          <a:bodyPr/>
          <a:lstStyle>
            <a:lvl1pPr>
              <a:defRPr sz="1200">
                <a:solidFill>
                  <a:schemeClr val="tx1">
                    <a:lumMod val="65000"/>
                  </a:schemeClr>
                </a:solidFill>
                <a:latin typeface="Arial" panose="020B0604020202020204" pitchFamily="34" charset="0"/>
                <a:cs typeface="Arial" panose="020B0604020202020204" pitchFamily="34" charset="0"/>
              </a:defRPr>
            </a:lvl1pPr>
          </a:lstStyle>
          <a:p>
            <a:r>
              <a:rPr lang="en-US"/>
              <a:t>Fundamental physics and accelerator science in developing countries / C. Darve</a:t>
            </a:r>
            <a:endParaRPr lang="en-US" dirty="0"/>
          </a:p>
        </p:txBody>
      </p:sp>
      <p:sp>
        <p:nvSpPr>
          <p:cNvPr id="50" name="Slide Number Placeholder 5">
            <a:extLst>
              <a:ext uri="{FF2B5EF4-FFF2-40B4-BE49-F238E27FC236}">
                <a16:creationId xmlns:a16="http://schemas.microsoft.com/office/drawing/2014/main" id="{43A1BCC8-9CA8-544A-AF94-FC4123A6541D}"/>
              </a:ext>
            </a:extLst>
          </p:cNvPr>
          <p:cNvSpPr>
            <a:spLocks noGrp="1"/>
          </p:cNvSpPr>
          <p:nvPr>
            <p:ph type="sldNum" sz="quarter" idx="4"/>
          </p:nvPr>
        </p:nvSpPr>
        <p:spPr>
          <a:xfrm>
            <a:off x="10276322" y="6381911"/>
            <a:ext cx="771089" cy="365125"/>
          </a:xfrm>
          <a:prstGeom prst="rect">
            <a:avLst/>
          </a:prstGeom>
        </p:spPr>
        <p:txBody>
          <a:bodyPr/>
          <a:lstStyle>
            <a:lvl1pPr>
              <a:defRPr sz="1200">
                <a:solidFill>
                  <a:schemeClr val="tx1">
                    <a:lumMod val="65000"/>
                  </a:schemeClr>
                </a:solidFill>
                <a:latin typeface="Arial" panose="020B0604020202020204" pitchFamily="34" charset="0"/>
                <a:cs typeface="Arial" panose="020B0604020202020204" pitchFamily="34" charset="0"/>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9216756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l" defTabSz="914400" rtl="0" eaLnBrk="1" latinLnBrk="0" hangingPunct="1">
        <a:lnSpc>
          <a:spcPct val="90000"/>
        </a:lnSpc>
        <a:spcBef>
          <a:spcPct val="0"/>
        </a:spcBef>
        <a:buNone/>
        <a:defRPr sz="2800" b="1" kern="1200" cap="all" baseline="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meetings.aps.org/Meeting/MAR20/Session/M19"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5.gif"/><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file://localhost/Applications/Microsoft%20Office%202011/Office/Media/Clipart/Bullets.localized/3D%20Diamond" TargetMode="External"/><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chart" Target="../charts/chart6.xml"/></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aries.web.cern.ch/"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www.npap.eu/"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2.jpg"/><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hyperlink" Target="https://www.coursera.org/learn/fundamentals-particle-accelerator-technology/?utm_medium=email&amp;utm_source=other&amp;utm_campaign=opencourse.qpc6hYZNEeaG-BL9miwwYw.launch"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coursera.org/learn/medical-applications-particle-accelerator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wmf"/><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g"/><Relationship Id="rId1" Type="http://schemas.openxmlformats.org/officeDocument/2006/relationships/slideLayout" Target="../slideLayouts/slideLayout4.xml"/><Relationship Id="rId6" Type="http://schemas.openxmlformats.org/officeDocument/2006/relationships/image" Target="../media/image70.jpg"/><Relationship Id="rId5" Type="http://schemas.openxmlformats.org/officeDocument/2006/relationships/image" Target="../media/image69.jpg"/><Relationship Id="rId4" Type="http://schemas.openxmlformats.org/officeDocument/2006/relationships/image" Target="../media/image6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8.xml"/><Relationship Id="rId6" Type="http://schemas.openxmlformats.org/officeDocument/2006/relationships/hyperlink" Target="https://www.dropbox.com/s/inxre3hnpa229gw/AfLS-AAS-ASI.pptx?dl=0" TargetMode="External"/><Relationship Id="rId5" Type="http://schemas.openxmlformats.org/officeDocument/2006/relationships/hyperlink" Target="https://docs.google.com/document/d/1dX2NX_FE07gipEWiS-LTUuhn7YkHdbRdRokhfOO_gHQ/edit" TargetMode="External"/><Relationship Id="rId4" Type="http://schemas.openxmlformats.org/officeDocument/2006/relationships/image" Target="../media/image74.png"/></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78.jpg"/><Relationship Id="rId5" Type="http://schemas.openxmlformats.org/officeDocument/2006/relationships/image" Target="../media/image77.png"/><Relationship Id="rId4" Type="http://schemas.openxmlformats.org/officeDocument/2006/relationships/image" Target="../media/image76.png"/></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656460/timetabl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indico.cern.ch/event/528094/timetable/?view=standard"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9363B7E-9283-5B47-ACA1-5654C88CF89E}"/>
              </a:ext>
            </a:extLst>
          </p:cNvPr>
          <p:cNvSpPr txBox="1">
            <a:spLocks/>
          </p:cNvSpPr>
          <p:nvPr/>
        </p:nvSpPr>
        <p:spPr>
          <a:xfrm>
            <a:off x="1703745" y="1663216"/>
            <a:ext cx="9070218"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sv-SE" sz="4000" b="1" i="1" dirty="0">
                <a:solidFill>
                  <a:schemeClr val="bg1"/>
                </a:solidFill>
              </a:rPr>
              <a:t>Fundamental </a:t>
            </a:r>
            <a:r>
              <a:rPr lang="sv-SE" sz="4000" b="1" i="1" dirty="0" err="1">
                <a:solidFill>
                  <a:schemeClr val="bg1"/>
                </a:solidFill>
              </a:rPr>
              <a:t>physics</a:t>
            </a:r>
            <a:r>
              <a:rPr lang="sv-SE" sz="4000" b="1" i="1" dirty="0">
                <a:solidFill>
                  <a:schemeClr val="bg1"/>
                </a:solidFill>
              </a:rPr>
              <a:t> and accelerator science in </a:t>
            </a:r>
            <a:r>
              <a:rPr lang="sv-SE" sz="4000" b="1" i="1" dirty="0" err="1">
                <a:solidFill>
                  <a:schemeClr val="bg1"/>
                </a:solidFill>
              </a:rPr>
              <a:t>developing</a:t>
            </a:r>
            <a:r>
              <a:rPr lang="sv-SE" sz="4000" b="1" i="1" dirty="0">
                <a:solidFill>
                  <a:schemeClr val="bg1"/>
                </a:solidFill>
              </a:rPr>
              <a:t> </a:t>
            </a:r>
            <a:r>
              <a:rPr lang="sv-SE" sz="4000" b="1" i="1" dirty="0" err="1">
                <a:solidFill>
                  <a:schemeClr val="bg1"/>
                </a:solidFill>
              </a:rPr>
              <a:t>countries</a:t>
            </a:r>
            <a:endParaRPr lang="sv-SE" sz="4000" b="1" dirty="0">
              <a:solidFill>
                <a:schemeClr val="bg1"/>
              </a:solidFill>
              <a:effectLst/>
            </a:endParaRPr>
          </a:p>
        </p:txBody>
      </p:sp>
      <p:sp>
        <p:nvSpPr>
          <p:cNvPr id="4" name="Subtitle 2">
            <a:extLst>
              <a:ext uri="{FF2B5EF4-FFF2-40B4-BE49-F238E27FC236}">
                <a16:creationId xmlns:a16="http://schemas.microsoft.com/office/drawing/2014/main" id="{7F8C341A-4DA5-C545-BE6E-A7EE19DEAD67}"/>
              </a:ext>
            </a:extLst>
          </p:cNvPr>
          <p:cNvSpPr txBox="1">
            <a:spLocks/>
          </p:cNvSpPr>
          <p:nvPr/>
        </p:nvSpPr>
        <p:spPr>
          <a:xfrm>
            <a:off x="1703745" y="3985683"/>
            <a:ext cx="8391979" cy="1601730"/>
          </a:xfrm>
          <a:prstGeom prst="rect">
            <a:avLst/>
          </a:prstGeom>
        </p:spPr>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solidFill>
                  <a:schemeClr val="bg1"/>
                </a:solidFill>
              </a:rPr>
              <a:t>Christine Darve</a:t>
            </a:r>
          </a:p>
          <a:p>
            <a:pPr marL="0" indent="0" algn="ctr">
              <a:buNone/>
            </a:pPr>
            <a:endParaRPr lang="en-US" sz="2400" b="1" dirty="0">
              <a:solidFill>
                <a:schemeClr val="bg1"/>
              </a:solidFill>
            </a:endParaRPr>
          </a:p>
          <a:p>
            <a:pPr marL="0" indent="0" algn="ctr">
              <a:buNone/>
            </a:pPr>
            <a:r>
              <a:rPr lang="sv-SE" sz="2400" b="1" dirty="0">
                <a:solidFill>
                  <a:schemeClr val="bg1"/>
                </a:solidFill>
                <a:hlinkClick r:id="rId3">
                  <a:extLst>
                    <a:ext uri="{A12FA001-AC4F-418D-AE19-62706E023703}">
                      <ahyp:hlinkClr xmlns:ahyp="http://schemas.microsoft.com/office/drawing/2018/hyperlinkcolor" val="tx"/>
                    </a:ext>
                  </a:extLst>
                </a:hlinkClick>
              </a:rPr>
              <a:t>Session M19: Physics for Development</a:t>
            </a:r>
          </a:p>
          <a:p>
            <a:pPr marL="0" indent="0" algn="ctr">
              <a:buNone/>
            </a:pPr>
            <a:r>
              <a:rPr lang="sv-SE" sz="2400" dirty="0" err="1">
                <a:solidFill>
                  <a:schemeClr val="bg1"/>
                </a:solidFill>
              </a:rPr>
              <a:t>March</a:t>
            </a:r>
            <a:r>
              <a:rPr lang="sv-SE" sz="2400" dirty="0">
                <a:solidFill>
                  <a:schemeClr val="bg1"/>
                </a:solidFill>
              </a:rPr>
              <a:t> 4, 2020</a:t>
            </a:r>
            <a:endParaRPr lang="sv-SE" sz="2400" b="1" dirty="0">
              <a:solidFill>
                <a:schemeClr val="bg1"/>
              </a:solidFill>
              <a:hlinkClick r:id="rId3">
                <a:extLst>
                  <a:ext uri="{A12FA001-AC4F-418D-AE19-62706E023703}">
                    <ahyp:hlinkClr xmlns:ahyp="http://schemas.microsoft.com/office/drawing/2018/hyperlinkcolor" val="tx"/>
                  </a:ext>
                </a:extLst>
              </a:hlinkClick>
            </a:endParaRPr>
          </a:p>
          <a:p>
            <a:pPr marL="0" indent="0" algn="ctr">
              <a:buNone/>
            </a:pPr>
            <a:endParaRPr lang="en-US" sz="2400" b="1" dirty="0">
              <a:solidFill>
                <a:schemeClr val="bg1"/>
              </a:solidFill>
            </a:endParaRPr>
          </a:p>
        </p:txBody>
      </p:sp>
      <p:pic>
        <p:nvPicPr>
          <p:cNvPr id="2" name="Picture 1">
            <a:extLst>
              <a:ext uri="{FF2B5EF4-FFF2-40B4-BE49-F238E27FC236}">
                <a16:creationId xmlns:a16="http://schemas.microsoft.com/office/drawing/2014/main" id="{5EE7C6E0-6B52-0544-B070-483243E49A1D}"/>
              </a:ext>
            </a:extLst>
          </p:cNvPr>
          <p:cNvPicPr>
            <a:picLocks noChangeAspect="1"/>
          </p:cNvPicPr>
          <p:nvPr/>
        </p:nvPicPr>
        <p:blipFill>
          <a:blip r:embed="rId4"/>
          <a:stretch>
            <a:fillRect/>
          </a:stretch>
        </p:blipFill>
        <p:spPr>
          <a:xfrm>
            <a:off x="7365304" y="177316"/>
            <a:ext cx="4673600" cy="1485900"/>
          </a:xfrm>
          <a:prstGeom prst="rect">
            <a:avLst/>
          </a:prstGeom>
        </p:spPr>
      </p:pic>
    </p:spTree>
    <p:extLst>
      <p:ext uri="{BB962C8B-B14F-4D97-AF65-F5344CB8AC3E}">
        <p14:creationId xmlns:p14="http://schemas.microsoft.com/office/powerpoint/2010/main" val="682983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E75A1DD2-76F6-AC4F-A227-6014AB43E706}"/>
              </a:ext>
            </a:extLst>
          </p:cNvPr>
          <p:cNvSpPr txBox="1">
            <a:spLocks/>
          </p:cNvSpPr>
          <p:nvPr/>
        </p:nvSpPr>
        <p:spPr>
          <a:xfrm>
            <a:off x="778934" y="1339138"/>
            <a:ext cx="10750648" cy="14478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i="1" dirty="0">
                <a:latin typeface="Arial" panose="020B0604020202020204" pitchFamily="34" charset="0"/>
                <a:cs typeface="Arial" panose="020B0604020202020204" pitchFamily="34" charset="0"/>
              </a:rPr>
              <a:t>Provide partial or full financial support to students and create a scientific melting pot of cultural diversity</a:t>
            </a:r>
            <a:endParaRPr lang="en-US" sz="1200" b="1" i="1" dirty="0">
              <a:latin typeface="Arial" panose="020B0604020202020204" pitchFamily="34" charset="0"/>
              <a:cs typeface="Arial" panose="020B0604020202020204" pitchFamily="34" charset="0"/>
            </a:endParaRPr>
          </a:p>
          <a:p>
            <a:pPr>
              <a:buSzPct val="100000"/>
              <a:buFont typeface="Arial" panose="020B0604020202020204" pitchFamily="34" charset="0"/>
              <a:buBlip>
                <a:blip r:embed="rId3" r:link="rId4"/>
              </a:buBlip>
            </a:pPr>
            <a:r>
              <a:rPr lang="en-US" sz="2000" b="1" dirty="0">
                <a:latin typeface="Arial" panose="020B0604020202020204" pitchFamily="34" charset="0"/>
                <a:cs typeface="Arial" panose="020B0604020202020204" pitchFamily="34" charset="0"/>
              </a:rPr>
              <a:t>Diversity of academic levels</a:t>
            </a:r>
          </a:p>
          <a:p>
            <a:pPr lvl="1"/>
            <a:r>
              <a:rPr lang="en-US" sz="1800" b="1" dirty="0">
                <a:latin typeface="Arial" panose="020B0604020202020204" pitchFamily="34" charset="0"/>
                <a:cs typeface="Arial" panose="020B0604020202020204" pitchFamily="34" charset="0"/>
              </a:rPr>
              <a:t>Mainly Master and PhD students</a:t>
            </a:r>
            <a:endParaRPr lang="en-US" sz="800" b="1" dirty="0">
              <a:latin typeface="Arial" panose="020B0604020202020204" pitchFamily="34" charset="0"/>
              <a:cs typeface="Arial" panose="020B0604020202020204" pitchFamily="34" charset="0"/>
            </a:endParaRPr>
          </a:p>
          <a:p>
            <a:endParaRPr lang="en-US" sz="1800" b="1" dirty="0">
              <a:latin typeface="Arial" panose="020B0604020202020204" pitchFamily="34" charset="0"/>
              <a:cs typeface="Arial" panose="020B0604020202020204" pitchFamily="34" charset="0"/>
            </a:endParaRPr>
          </a:p>
          <a:p>
            <a:endParaRPr lang="en-US" sz="1800" b="1" dirty="0">
              <a:latin typeface="Arial" panose="020B0604020202020204" pitchFamily="34" charset="0"/>
              <a:cs typeface="Arial" panose="020B0604020202020204" pitchFamily="34" charset="0"/>
            </a:endParaRPr>
          </a:p>
          <a:p>
            <a:endParaRPr lang="en-US" sz="1800" b="1" dirty="0"/>
          </a:p>
        </p:txBody>
      </p:sp>
      <p:sp>
        <p:nvSpPr>
          <p:cNvPr id="10" name="Title 1">
            <a:extLst>
              <a:ext uri="{FF2B5EF4-FFF2-40B4-BE49-F238E27FC236}">
                <a16:creationId xmlns:a16="http://schemas.microsoft.com/office/drawing/2014/main" id="{8C5BBFEE-E237-2640-A8ED-1F8F73AD547E}"/>
              </a:ext>
            </a:extLst>
          </p:cNvPr>
          <p:cNvSpPr txBox="1">
            <a:spLocks/>
          </p:cNvSpPr>
          <p:nvPr/>
        </p:nvSpPr>
        <p:spPr>
          <a:xfrm>
            <a:off x="2025748" y="395097"/>
            <a:ext cx="7042052" cy="6490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 STUDENTS</a:t>
            </a:r>
          </a:p>
        </p:txBody>
      </p:sp>
      <p:pic>
        <p:nvPicPr>
          <p:cNvPr id="11" name="Picture 10">
            <a:extLst>
              <a:ext uri="{FF2B5EF4-FFF2-40B4-BE49-F238E27FC236}">
                <a16:creationId xmlns:a16="http://schemas.microsoft.com/office/drawing/2014/main" id="{5D1983E6-09D1-6341-B8FC-37C210F6D4C6}"/>
              </a:ext>
            </a:extLst>
          </p:cNvPr>
          <p:cNvPicPr>
            <a:picLocks noChangeAspect="1"/>
          </p:cNvPicPr>
          <p:nvPr/>
        </p:nvPicPr>
        <p:blipFill>
          <a:blip r:embed="rId5"/>
          <a:stretch>
            <a:fillRect/>
          </a:stretch>
        </p:blipFill>
        <p:spPr>
          <a:xfrm>
            <a:off x="9973213" y="5407991"/>
            <a:ext cx="2104692" cy="1047342"/>
          </a:xfrm>
          <a:prstGeom prst="rect">
            <a:avLst/>
          </a:prstGeom>
          <a:ln>
            <a:solidFill>
              <a:srgbClr val="8EB4E3"/>
            </a:solidFill>
          </a:ln>
        </p:spPr>
      </p:pic>
      <p:pic>
        <p:nvPicPr>
          <p:cNvPr id="12" name="Picture 11">
            <a:extLst>
              <a:ext uri="{FF2B5EF4-FFF2-40B4-BE49-F238E27FC236}">
                <a16:creationId xmlns:a16="http://schemas.microsoft.com/office/drawing/2014/main" id="{1F0E895F-7105-124B-902B-BF7901684FC0}"/>
              </a:ext>
            </a:extLst>
          </p:cNvPr>
          <p:cNvPicPr>
            <a:picLocks noChangeAspect="1"/>
          </p:cNvPicPr>
          <p:nvPr/>
        </p:nvPicPr>
        <p:blipFill>
          <a:blip r:embed="rId6"/>
          <a:stretch>
            <a:fillRect/>
          </a:stretch>
        </p:blipFill>
        <p:spPr>
          <a:xfrm>
            <a:off x="5911807" y="1819311"/>
            <a:ext cx="1371600" cy="1337818"/>
          </a:xfrm>
          <a:prstGeom prst="rect">
            <a:avLst/>
          </a:prstGeom>
          <a:ln>
            <a:solidFill>
              <a:srgbClr val="8EB4E3"/>
            </a:solidFill>
          </a:ln>
        </p:spPr>
      </p:pic>
      <p:pic>
        <p:nvPicPr>
          <p:cNvPr id="13" name="Picture 12">
            <a:extLst>
              <a:ext uri="{FF2B5EF4-FFF2-40B4-BE49-F238E27FC236}">
                <a16:creationId xmlns:a16="http://schemas.microsoft.com/office/drawing/2014/main" id="{F8EAC77D-3D85-E944-970F-5669E24B4628}"/>
              </a:ext>
            </a:extLst>
          </p:cNvPr>
          <p:cNvPicPr>
            <a:picLocks noChangeAspect="1"/>
          </p:cNvPicPr>
          <p:nvPr/>
        </p:nvPicPr>
        <p:blipFill>
          <a:blip r:embed="rId7"/>
          <a:stretch>
            <a:fillRect/>
          </a:stretch>
        </p:blipFill>
        <p:spPr>
          <a:xfrm>
            <a:off x="8233042" y="5407992"/>
            <a:ext cx="1626075" cy="1047342"/>
          </a:xfrm>
          <a:prstGeom prst="rect">
            <a:avLst/>
          </a:prstGeom>
          <a:ln>
            <a:solidFill>
              <a:srgbClr val="8EB4E3"/>
            </a:solidFill>
          </a:ln>
        </p:spPr>
      </p:pic>
      <p:pic>
        <p:nvPicPr>
          <p:cNvPr id="6" name="Picture 5">
            <a:extLst>
              <a:ext uri="{FF2B5EF4-FFF2-40B4-BE49-F238E27FC236}">
                <a16:creationId xmlns:a16="http://schemas.microsoft.com/office/drawing/2014/main" id="{32F9EA1E-9DCE-4E49-9D07-7A64D9ECB957}"/>
              </a:ext>
            </a:extLst>
          </p:cNvPr>
          <p:cNvPicPr>
            <a:picLocks noChangeAspect="1"/>
          </p:cNvPicPr>
          <p:nvPr/>
        </p:nvPicPr>
        <p:blipFill>
          <a:blip r:embed="rId8"/>
          <a:stretch>
            <a:fillRect/>
          </a:stretch>
        </p:blipFill>
        <p:spPr>
          <a:xfrm>
            <a:off x="7560733" y="2254279"/>
            <a:ext cx="4631267" cy="3054503"/>
          </a:xfrm>
          <a:prstGeom prst="rect">
            <a:avLst/>
          </a:prstGeom>
        </p:spPr>
      </p:pic>
      <p:pic>
        <p:nvPicPr>
          <p:cNvPr id="15" name="Picture 14">
            <a:extLst>
              <a:ext uri="{FF2B5EF4-FFF2-40B4-BE49-F238E27FC236}">
                <a16:creationId xmlns:a16="http://schemas.microsoft.com/office/drawing/2014/main" id="{E6930824-A51B-AB47-A9A7-C64FB8787501}"/>
              </a:ext>
            </a:extLst>
          </p:cNvPr>
          <p:cNvPicPr>
            <a:picLocks noChangeAspect="1"/>
          </p:cNvPicPr>
          <p:nvPr/>
        </p:nvPicPr>
        <p:blipFill>
          <a:blip r:embed="rId9"/>
          <a:stretch>
            <a:fillRect/>
          </a:stretch>
        </p:blipFill>
        <p:spPr>
          <a:xfrm>
            <a:off x="5783797" y="3922053"/>
            <a:ext cx="1627620" cy="2262346"/>
          </a:xfrm>
          <a:prstGeom prst="rect">
            <a:avLst/>
          </a:prstGeom>
        </p:spPr>
      </p:pic>
      <p:sp>
        <p:nvSpPr>
          <p:cNvPr id="2" name="Rectangle 1">
            <a:extLst>
              <a:ext uri="{FF2B5EF4-FFF2-40B4-BE49-F238E27FC236}">
                <a16:creationId xmlns:a16="http://schemas.microsoft.com/office/drawing/2014/main" id="{279E7BFD-EB5C-3147-9519-2DB994DF1CA9}"/>
              </a:ext>
            </a:extLst>
          </p:cNvPr>
          <p:cNvSpPr/>
          <p:nvPr/>
        </p:nvSpPr>
        <p:spPr>
          <a:xfrm>
            <a:off x="778933" y="2786991"/>
            <a:ext cx="6096000" cy="677108"/>
          </a:xfrm>
          <a:prstGeom prst="rect">
            <a:avLst/>
          </a:prstGeom>
        </p:spPr>
        <p:txBody>
          <a:bodyPr>
            <a:spAutoFit/>
          </a:bodyPr>
          <a:lstStyle/>
          <a:p>
            <a:pPr>
              <a:buFont typeface="Arial" panose="020B0604020202020204" pitchFamily="34" charset="0"/>
              <a:buBlip>
                <a:blip r:embed="rId3" r:link="rId4"/>
              </a:buBlip>
            </a:pPr>
            <a:r>
              <a:rPr lang="en-US" sz="2000" b="1" dirty="0">
                <a:latin typeface="Arial" panose="020B0604020202020204" pitchFamily="34" charset="0"/>
                <a:cs typeface="Arial" panose="020B0604020202020204" pitchFamily="34" charset="0"/>
              </a:rPr>
              <a:t> Diversity of education background</a:t>
            </a:r>
          </a:p>
          <a:p>
            <a:pPr lvl="1"/>
            <a:r>
              <a:rPr lang="en-US" b="1" dirty="0">
                <a:latin typeface="Arial" panose="020B0604020202020204" pitchFamily="34" charset="0"/>
                <a:cs typeface="Arial" panose="020B0604020202020204" pitchFamily="34" charset="0"/>
              </a:rPr>
              <a:t>From theoretical physics to engineering sciences</a:t>
            </a:r>
            <a:endParaRPr lang="en-US" sz="800" b="1"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4EE78262-47EE-2F4E-9893-F0454989DDBF}"/>
              </a:ext>
            </a:extLst>
          </p:cNvPr>
          <p:cNvSpPr/>
          <p:nvPr/>
        </p:nvSpPr>
        <p:spPr>
          <a:xfrm>
            <a:off x="778933" y="3515517"/>
            <a:ext cx="6096000" cy="677108"/>
          </a:xfrm>
          <a:prstGeom prst="rect">
            <a:avLst/>
          </a:prstGeom>
        </p:spPr>
        <p:txBody>
          <a:bodyPr>
            <a:spAutoFit/>
          </a:bodyPr>
          <a:lstStyle/>
          <a:p>
            <a:pPr>
              <a:buFont typeface="Arial" panose="020B0604020202020204" pitchFamily="34" charset="0"/>
              <a:buBlip>
                <a:blip r:embed="rId3" r:link="rId4"/>
              </a:buBlip>
            </a:pPr>
            <a:r>
              <a:rPr lang="en-US" sz="2000" b="1" dirty="0">
                <a:latin typeface="Arial" panose="020B0604020202020204" pitchFamily="34" charset="0"/>
                <a:cs typeface="Arial" panose="020B0604020202020204" pitchFamily="34" charset="0"/>
              </a:rPr>
              <a:t> Diversity of the countries of origin</a:t>
            </a:r>
          </a:p>
          <a:p>
            <a:pPr lvl="1"/>
            <a:r>
              <a:rPr lang="en-US" b="1" dirty="0">
                <a:latin typeface="Arial" panose="020B0604020202020204" pitchFamily="34" charset="0"/>
                <a:cs typeface="Arial" panose="020B0604020202020204" pitchFamily="34" charset="0"/>
              </a:rPr>
              <a:t>Priority to Sub-Saharan African students</a:t>
            </a:r>
            <a:endParaRPr lang="en-US" sz="800" b="1"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91E09F8-2D57-A149-82D2-B52C4952CD36}"/>
              </a:ext>
            </a:extLst>
          </p:cNvPr>
          <p:cNvSpPr/>
          <p:nvPr/>
        </p:nvSpPr>
        <p:spPr>
          <a:xfrm>
            <a:off x="780021" y="4286370"/>
            <a:ext cx="6096000" cy="677108"/>
          </a:xfrm>
          <a:prstGeom prst="rect">
            <a:avLst/>
          </a:prstGeom>
        </p:spPr>
        <p:txBody>
          <a:bodyPr>
            <a:spAutoFit/>
          </a:bodyPr>
          <a:lstStyle/>
          <a:p>
            <a:pPr>
              <a:buFont typeface="Arial" panose="020B0604020202020204" pitchFamily="34" charset="0"/>
              <a:buBlip>
                <a:blip r:embed="rId3" r:link="rId4"/>
              </a:buBlip>
            </a:pPr>
            <a:r>
              <a:rPr lang="en-US" sz="2000" b="1" dirty="0">
                <a:latin typeface="Arial" panose="020B0604020202020204" pitchFamily="34" charset="0"/>
                <a:cs typeface="Arial" panose="020B0604020202020204" pitchFamily="34" charset="0"/>
              </a:rPr>
              <a:t> Women/girls participation (~32%)</a:t>
            </a:r>
          </a:p>
          <a:p>
            <a:pPr lvl="1"/>
            <a:r>
              <a:rPr lang="en-US" b="1" dirty="0">
                <a:latin typeface="Arial" panose="020B0604020202020204" pitchFamily="34" charset="0"/>
                <a:cs typeface="Arial" panose="020B0604020202020204" pitchFamily="34" charset="0"/>
              </a:rPr>
              <a:t>Role of women/girls in LDC.</a:t>
            </a:r>
            <a:endParaRPr lang="en-US" sz="8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995AC74C-D3CB-6042-AB18-AAFD8062B69C}"/>
              </a:ext>
            </a:extLst>
          </p:cNvPr>
          <p:cNvSpPr/>
          <p:nvPr/>
        </p:nvSpPr>
        <p:spPr>
          <a:xfrm>
            <a:off x="778933" y="5012165"/>
            <a:ext cx="6096000" cy="677108"/>
          </a:xfrm>
          <a:prstGeom prst="rect">
            <a:avLst/>
          </a:prstGeom>
        </p:spPr>
        <p:txBody>
          <a:bodyPr>
            <a:spAutoFit/>
          </a:bodyPr>
          <a:lstStyle/>
          <a:p>
            <a:pPr>
              <a:buFont typeface="Arial" panose="020B0604020202020204" pitchFamily="34" charset="0"/>
              <a:buBlip>
                <a:blip r:embed="rId3" r:link="rId4"/>
              </a:buBlip>
            </a:pPr>
            <a:r>
              <a:rPr lang="en-US" sz="2000" b="1" dirty="0">
                <a:latin typeface="Arial" panose="020B0604020202020204" pitchFamily="34" charset="0"/>
                <a:cs typeface="Arial" panose="020B0604020202020204" pitchFamily="34" charset="0"/>
              </a:rPr>
              <a:t> Local Universities</a:t>
            </a:r>
          </a:p>
          <a:p>
            <a:pPr lvl="1"/>
            <a:r>
              <a:rPr lang="en-US" b="1" dirty="0">
                <a:latin typeface="Arial" panose="020B0604020202020204" pitchFamily="34" charset="0"/>
                <a:cs typeface="Arial" panose="020B0604020202020204" pitchFamily="34" charset="0"/>
              </a:rPr>
              <a:t>Involve students and professors</a:t>
            </a:r>
            <a:endParaRPr lang="en-US" dirty="0"/>
          </a:p>
        </p:txBody>
      </p:sp>
      <p:sp>
        <p:nvSpPr>
          <p:cNvPr id="18" name="Date Placeholder 3">
            <a:extLst>
              <a:ext uri="{FF2B5EF4-FFF2-40B4-BE49-F238E27FC236}">
                <a16:creationId xmlns:a16="http://schemas.microsoft.com/office/drawing/2014/main" id="{91D77127-9051-944F-A819-B6C4B93395E6}"/>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9" name="Footer Placeholder 4">
            <a:extLst>
              <a:ext uri="{FF2B5EF4-FFF2-40B4-BE49-F238E27FC236}">
                <a16:creationId xmlns:a16="http://schemas.microsoft.com/office/drawing/2014/main" id="{CF62E322-9491-9B4B-A2AD-A1B7A4A2869F}"/>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20" name="Slide Number Placeholder 5">
            <a:extLst>
              <a:ext uri="{FF2B5EF4-FFF2-40B4-BE49-F238E27FC236}">
                <a16:creationId xmlns:a16="http://schemas.microsoft.com/office/drawing/2014/main" id="{D225EC38-0907-3445-99A7-5B65197E19DD}"/>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10</a:t>
            </a:fld>
            <a:endParaRPr lang="en-US" dirty="0"/>
          </a:p>
        </p:txBody>
      </p:sp>
    </p:spTree>
    <p:extLst>
      <p:ext uri="{BB962C8B-B14F-4D97-AF65-F5344CB8AC3E}">
        <p14:creationId xmlns:p14="http://schemas.microsoft.com/office/powerpoint/2010/main" val="841495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8972" y="215433"/>
            <a:ext cx="9066628" cy="1056868"/>
          </a:xfrm>
        </p:spPr>
        <p:txBody>
          <a:bodyPr/>
          <a:lstStyle/>
          <a:p>
            <a:r>
              <a:rPr lang="en-US" dirty="0"/>
              <a:t>Current studies and employment</a:t>
            </a:r>
          </a:p>
        </p:txBody>
      </p:sp>
      <p:sp>
        <p:nvSpPr>
          <p:cNvPr id="3" name="Content Placeholder 2"/>
          <p:cNvSpPr>
            <a:spLocks noGrp="1"/>
          </p:cNvSpPr>
          <p:nvPr>
            <p:ph idx="1"/>
          </p:nvPr>
        </p:nvSpPr>
        <p:spPr>
          <a:xfrm>
            <a:off x="2282648" y="1002771"/>
            <a:ext cx="9777054" cy="4876800"/>
          </a:xfrm>
        </p:spPr>
        <p:txBody>
          <a:bodyPr>
            <a:normAutofit/>
          </a:bodyPr>
          <a:lstStyle/>
          <a:p>
            <a:pPr marL="0" indent="0">
              <a:buNone/>
            </a:pPr>
            <a:r>
              <a:rPr lang="en-US" sz="2400" dirty="0"/>
              <a:t>“What do you do now? (you can make multiple selections) “</a:t>
            </a:r>
          </a:p>
        </p:txBody>
      </p:sp>
      <p:graphicFrame>
        <p:nvGraphicFramePr>
          <p:cNvPr id="5" name="Table 4"/>
          <p:cNvGraphicFramePr>
            <a:graphicFrameLocks noGrp="1"/>
          </p:cNvGraphicFramePr>
          <p:nvPr>
            <p:extLst>
              <p:ext uri="{D42A27DB-BD31-4B8C-83A1-F6EECF244321}">
                <p14:modId xmlns:p14="http://schemas.microsoft.com/office/powerpoint/2010/main" val="3509761140"/>
              </p:ext>
            </p:extLst>
          </p:nvPr>
        </p:nvGraphicFramePr>
        <p:xfrm>
          <a:off x="1287582" y="1419048"/>
          <a:ext cx="4955089" cy="4962863"/>
        </p:xfrm>
        <a:graphic>
          <a:graphicData uri="http://schemas.openxmlformats.org/drawingml/2006/table">
            <a:tbl>
              <a:tblPr/>
              <a:tblGrid>
                <a:gridCol w="3800141">
                  <a:extLst>
                    <a:ext uri="{9D8B030D-6E8A-4147-A177-3AD203B41FA5}">
                      <a16:colId xmlns:a16="http://schemas.microsoft.com/office/drawing/2014/main" val="20000"/>
                    </a:ext>
                  </a:extLst>
                </a:gridCol>
                <a:gridCol w="1154948">
                  <a:extLst>
                    <a:ext uri="{9D8B030D-6E8A-4147-A177-3AD203B41FA5}">
                      <a16:colId xmlns:a16="http://schemas.microsoft.com/office/drawing/2014/main" val="20001"/>
                    </a:ext>
                  </a:extLst>
                </a:gridCol>
              </a:tblGrid>
              <a:tr h="324351">
                <a:tc>
                  <a:txBody>
                    <a:bodyPr/>
                    <a:lstStyle/>
                    <a:p>
                      <a:pPr algn="l" fontAlgn="ctr"/>
                      <a:r>
                        <a:rPr lang="en-US" sz="1800" b="1" i="0" u="none" strike="noStrike" dirty="0">
                          <a:solidFill>
                            <a:srgbClr val="FFFFFF"/>
                          </a:solidFill>
                          <a:effectLst/>
                          <a:latin typeface="Calibri"/>
                        </a:rPr>
                        <a:t>Studie</a:t>
                      </a:r>
                      <a:r>
                        <a:rPr lang="en-US" sz="1800" b="1" i="0" u="none" strike="noStrike" baseline="0" dirty="0">
                          <a:solidFill>
                            <a:srgbClr val="FFFFFF"/>
                          </a:solidFill>
                          <a:effectLst/>
                          <a:latin typeface="Calibri"/>
                        </a:rPr>
                        <a:t>s and employment</a:t>
                      </a:r>
                      <a:endParaRPr lang="en-US" sz="1800" b="1" i="0" u="none" strike="noStrike" dirty="0">
                        <a:solidFill>
                          <a:srgbClr val="FFFFFF"/>
                        </a:solidFill>
                        <a:effectLst/>
                        <a:latin typeface="Calibri"/>
                      </a:endParaRPr>
                    </a:p>
                  </a:txBody>
                  <a:tcPr marL="12700" marR="12700" marT="12700" marB="0" anchor="ctr">
                    <a:lnL>
                      <a:noFill/>
                    </a:lnL>
                    <a:lnR>
                      <a:noFill/>
                    </a:lnR>
                    <a:lnT>
                      <a:noFill/>
                    </a:lnT>
                    <a:lnB>
                      <a:noFill/>
                    </a:lnB>
                    <a:solidFill>
                      <a:srgbClr val="29304E"/>
                    </a:solidFill>
                  </a:tcPr>
                </a:tc>
                <a:tc>
                  <a:txBody>
                    <a:bodyPr/>
                    <a:lstStyle/>
                    <a:p>
                      <a:pPr algn="ctr" fontAlgn="ctr"/>
                      <a:r>
                        <a:rPr lang="is-IS" sz="1800" b="1" i="0" u="none" strike="noStrike" dirty="0">
                          <a:solidFill>
                            <a:srgbClr val="FFFFFF"/>
                          </a:solidFill>
                          <a:effectLst/>
                          <a:latin typeface="Calibri"/>
                        </a:rPr>
                        <a:t># of alumni</a:t>
                      </a:r>
                    </a:p>
                  </a:txBody>
                  <a:tcPr marL="12700" marR="12700" marT="12700" marB="0" anchor="ctr">
                    <a:lnL>
                      <a:noFill/>
                    </a:lnL>
                    <a:lnR>
                      <a:noFill/>
                    </a:lnR>
                    <a:lnT>
                      <a:noFill/>
                    </a:lnT>
                    <a:lnB>
                      <a:noFill/>
                    </a:lnB>
                    <a:solidFill>
                      <a:srgbClr val="29304E"/>
                    </a:solidFill>
                  </a:tcPr>
                </a:tc>
                <a:extLst>
                  <a:ext uri="{0D108BD9-81ED-4DB2-BD59-A6C34878D82A}">
                    <a16:rowId xmlns:a16="http://schemas.microsoft.com/office/drawing/2014/main" val="10000"/>
                  </a:ext>
                </a:extLst>
              </a:tr>
              <a:tr h="289907">
                <a:tc>
                  <a:txBody>
                    <a:bodyPr/>
                    <a:lstStyle/>
                    <a:p>
                      <a:pPr algn="l" fontAlgn="ctr"/>
                      <a:r>
                        <a:rPr lang="en-US" sz="1600" b="0" i="0" u="none" strike="noStrike" dirty="0">
                          <a:solidFill>
                            <a:srgbClr val="000000"/>
                          </a:solidFill>
                          <a:effectLst/>
                          <a:latin typeface="Calibri"/>
                        </a:rPr>
                        <a:t>Full time undergraduate student</a:t>
                      </a:r>
                    </a:p>
                  </a:txBody>
                  <a:tcPr marL="12700" marR="12700" marT="12700" marB="0" anchor="ctr">
                    <a:lnL>
                      <a:noFill/>
                    </a:lnL>
                    <a:lnR>
                      <a:noFill/>
                    </a:lnR>
                    <a:lnT>
                      <a:noFill/>
                    </a:lnT>
                    <a:lnB>
                      <a:noFill/>
                    </a:lnB>
                    <a:solidFill>
                      <a:schemeClr val="accent4">
                        <a:lumMod val="40000"/>
                        <a:lumOff val="60000"/>
                      </a:schemeClr>
                    </a:solidFill>
                  </a:tcPr>
                </a:tc>
                <a:tc>
                  <a:txBody>
                    <a:bodyPr/>
                    <a:lstStyle/>
                    <a:p>
                      <a:pPr algn="ctr" fontAlgn="ctr"/>
                      <a:r>
                        <a:rPr lang="is-IS" sz="1600" b="0" i="0" u="none" strike="noStrike" dirty="0">
                          <a:solidFill>
                            <a:srgbClr val="000000"/>
                          </a:solidFill>
                          <a:effectLst/>
                          <a:latin typeface="Calibri"/>
                        </a:rPr>
                        <a:t>2</a:t>
                      </a:r>
                    </a:p>
                  </a:txBody>
                  <a:tcPr marL="12700" marR="12700" marT="12700" marB="0" anchor="ctr">
                    <a:lnL>
                      <a:noFill/>
                    </a:lnL>
                    <a:lnR>
                      <a:noFill/>
                    </a:lnR>
                    <a:lnT>
                      <a:noFill/>
                    </a:lnT>
                    <a:lnB>
                      <a:noFill/>
                    </a:lnB>
                    <a:solidFill>
                      <a:schemeClr val="accent4">
                        <a:lumMod val="40000"/>
                        <a:lumOff val="60000"/>
                      </a:schemeClr>
                    </a:solidFill>
                  </a:tcPr>
                </a:tc>
                <a:extLst>
                  <a:ext uri="{0D108BD9-81ED-4DB2-BD59-A6C34878D82A}">
                    <a16:rowId xmlns:a16="http://schemas.microsoft.com/office/drawing/2014/main" val="10001"/>
                  </a:ext>
                </a:extLst>
              </a:tr>
              <a:tr h="289907">
                <a:tc>
                  <a:txBody>
                    <a:bodyPr/>
                    <a:lstStyle/>
                    <a:p>
                      <a:pPr algn="l" fontAlgn="ctr"/>
                      <a:r>
                        <a:rPr lang="en-US" sz="1600" b="0" i="0" u="none" strike="noStrike" dirty="0">
                          <a:solidFill>
                            <a:srgbClr val="000000"/>
                          </a:solidFill>
                          <a:effectLst/>
                          <a:latin typeface="Calibri"/>
                        </a:rPr>
                        <a:t>Part time undergraduate student</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a:solidFill>
                            <a:srgbClr val="000000"/>
                          </a:solidFill>
                          <a:effectLst/>
                          <a:latin typeface="Calibri"/>
                        </a:rPr>
                        <a:t>0</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02"/>
                  </a:ext>
                </a:extLst>
              </a:tr>
              <a:tr h="289907">
                <a:tc>
                  <a:txBody>
                    <a:bodyPr/>
                    <a:lstStyle/>
                    <a:p>
                      <a:pPr algn="l" fontAlgn="ctr"/>
                      <a:r>
                        <a:rPr lang="en-US" sz="1600" b="0" i="0" u="none" strike="noStrike" dirty="0">
                          <a:solidFill>
                            <a:srgbClr val="000000"/>
                          </a:solidFill>
                          <a:effectLst/>
                          <a:latin typeface="Calibri"/>
                        </a:rPr>
                        <a:t>Full time masters student</a:t>
                      </a:r>
                    </a:p>
                  </a:txBody>
                  <a:tcPr marL="12700" marR="12700" marT="12700" marB="0" anchor="ctr">
                    <a:lnL>
                      <a:noFill/>
                    </a:lnL>
                    <a:lnR>
                      <a:noFill/>
                    </a:lnR>
                    <a:lnT>
                      <a:noFill/>
                    </a:lnT>
                    <a:lnB>
                      <a:noFill/>
                    </a:lnB>
                    <a:solidFill>
                      <a:srgbClr val="B3BDC8"/>
                    </a:solidFill>
                  </a:tcPr>
                </a:tc>
                <a:tc>
                  <a:txBody>
                    <a:bodyPr/>
                    <a:lstStyle/>
                    <a:p>
                      <a:pPr algn="ctr" fontAlgn="ctr"/>
                      <a:r>
                        <a:rPr lang="en-US" sz="1600" b="0" i="0" u="none" strike="noStrike" dirty="0">
                          <a:solidFill>
                            <a:srgbClr val="000000"/>
                          </a:solidFill>
                          <a:effectLst/>
                          <a:latin typeface="Calibri"/>
                        </a:rPr>
                        <a:t>19</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03"/>
                  </a:ext>
                </a:extLst>
              </a:tr>
              <a:tr h="289907">
                <a:tc>
                  <a:txBody>
                    <a:bodyPr/>
                    <a:lstStyle/>
                    <a:p>
                      <a:pPr algn="l" fontAlgn="ctr"/>
                      <a:r>
                        <a:rPr lang="en-US" sz="1600" b="0" i="0" u="none" strike="noStrike" dirty="0">
                          <a:solidFill>
                            <a:srgbClr val="000000"/>
                          </a:solidFill>
                          <a:effectLst/>
                          <a:latin typeface="Calibri"/>
                        </a:rPr>
                        <a:t>Part time master student</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dirty="0">
                          <a:solidFill>
                            <a:srgbClr val="000000"/>
                          </a:solidFill>
                          <a:effectLst/>
                          <a:latin typeface="Calibri"/>
                        </a:rPr>
                        <a:t>1</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04"/>
                  </a:ext>
                </a:extLst>
              </a:tr>
              <a:tr h="289907">
                <a:tc>
                  <a:txBody>
                    <a:bodyPr/>
                    <a:lstStyle/>
                    <a:p>
                      <a:pPr algn="l" fontAlgn="ctr"/>
                      <a:r>
                        <a:rPr lang="en-US" sz="1600" b="0" i="0" u="none" strike="noStrike" dirty="0">
                          <a:solidFill>
                            <a:srgbClr val="000000"/>
                          </a:solidFill>
                          <a:effectLst/>
                          <a:latin typeface="Calibri"/>
                        </a:rPr>
                        <a:t>Full time doctorate student</a:t>
                      </a:r>
                    </a:p>
                  </a:txBody>
                  <a:tcPr marL="12700" marR="12700" marT="12700" marB="0" anchor="ctr">
                    <a:lnL>
                      <a:noFill/>
                    </a:lnL>
                    <a:lnR>
                      <a:noFill/>
                    </a:lnR>
                    <a:lnT>
                      <a:noFill/>
                    </a:lnT>
                    <a:lnB>
                      <a:noFill/>
                    </a:lnB>
                    <a:solidFill>
                      <a:srgbClr val="B3BDC8"/>
                    </a:solidFill>
                  </a:tcPr>
                </a:tc>
                <a:tc>
                  <a:txBody>
                    <a:bodyPr/>
                    <a:lstStyle/>
                    <a:p>
                      <a:pPr algn="ctr" fontAlgn="ctr"/>
                      <a:r>
                        <a:rPr lang="uk-UA" sz="1600" b="0" i="0" u="none" strike="noStrike" dirty="0">
                          <a:solidFill>
                            <a:srgbClr val="000000"/>
                          </a:solidFill>
                          <a:effectLst/>
                          <a:latin typeface="Calibri"/>
                        </a:rPr>
                        <a:t>39</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05"/>
                  </a:ext>
                </a:extLst>
              </a:tr>
              <a:tr h="289907">
                <a:tc>
                  <a:txBody>
                    <a:bodyPr/>
                    <a:lstStyle/>
                    <a:p>
                      <a:pPr algn="l" fontAlgn="ctr"/>
                      <a:r>
                        <a:rPr lang="en-US" sz="1600" b="0" i="0" u="none" strike="noStrike" dirty="0">
                          <a:solidFill>
                            <a:srgbClr val="000000"/>
                          </a:solidFill>
                          <a:effectLst/>
                          <a:latin typeface="Calibri"/>
                        </a:rPr>
                        <a:t>Part time doctorate student</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a:solidFill>
                            <a:srgbClr val="000000"/>
                          </a:solidFill>
                          <a:effectLst/>
                          <a:latin typeface="Calibri"/>
                        </a:rPr>
                        <a:t>4</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06"/>
                  </a:ext>
                </a:extLst>
              </a:tr>
              <a:tr h="289907">
                <a:tc>
                  <a:txBody>
                    <a:bodyPr/>
                    <a:lstStyle/>
                    <a:p>
                      <a:pPr algn="l" fontAlgn="ctr"/>
                      <a:r>
                        <a:rPr lang="en-US" sz="1600" b="0" i="0" u="none" strike="noStrike" dirty="0">
                          <a:solidFill>
                            <a:srgbClr val="000000"/>
                          </a:solidFill>
                          <a:effectLst/>
                          <a:latin typeface="Calibri"/>
                        </a:rPr>
                        <a:t>Studying at a non-degree granting institution</a:t>
                      </a:r>
                    </a:p>
                  </a:txBody>
                  <a:tcPr marL="12700" marR="12700" marT="12700" marB="0" anchor="ctr">
                    <a:lnL>
                      <a:noFill/>
                    </a:lnL>
                    <a:lnR>
                      <a:noFill/>
                    </a:lnR>
                    <a:lnT>
                      <a:noFill/>
                    </a:lnT>
                    <a:lnB>
                      <a:noFill/>
                    </a:lnB>
                    <a:solidFill>
                      <a:srgbClr val="B3BDC8"/>
                    </a:solidFill>
                  </a:tcPr>
                </a:tc>
                <a:tc>
                  <a:txBody>
                    <a:bodyPr/>
                    <a:lstStyle/>
                    <a:p>
                      <a:pPr algn="ctr" fontAlgn="ctr"/>
                      <a:r>
                        <a:rPr lang="en-US" sz="1600" b="0" i="0" u="none" strike="noStrike" dirty="0">
                          <a:solidFill>
                            <a:srgbClr val="000000"/>
                          </a:solidFill>
                          <a:effectLst/>
                          <a:latin typeface="Calibri"/>
                        </a:rPr>
                        <a:t>1</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07"/>
                  </a:ext>
                </a:extLst>
              </a:tr>
              <a:tr h="289907">
                <a:tc>
                  <a:txBody>
                    <a:bodyPr/>
                    <a:lstStyle/>
                    <a:p>
                      <a:pPr algn="l" fontAlgn="ctr"/>
                      <a:r>
                        <a:rPr lang="en-US" sz="1600" b="0" i="0" u="none" strike="noStrike" dirty="0">
                          <a:solidFill>
                            <a:srgbClr val="000000"/>
                          </a:solidFill>
                          <a:effectLst/>
                          <a:latin typeface="Calibri"/>
                        </a:rPr>
                        <a:t>Full time postdoctoral researcher</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a:solidFill>
                            <a:srgbClr val="000000"/>
                          </a:solidFill>
                          <a:effectLst/>
                          <a:latin typeface="Calibri"/>
                        </a:rPr>
                        <a:t>3</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08"/>
                  </a:ext>
                </a:extLst>
              </a:tr>
              <a:tr h="289907">
                <a:tc>
                  <a:txBody>
                    <a:bodyPr/>
                    <a:lstStyle/>
                    <a:p>
                      <a:pPr algn="l" fontAlgn="ctr"/>
                      <a:r>
                        <a:rPr lang="en-US" sz="1600" b="0" i="0" u="none" strike="noStrike" dirty="0">
                          <a:solidFill>
                            <a:srgbClr val="000000"/>
                          </a:solidFill>
                          <a:effectLst/>
                          <a:latin typeface="Calibri"/>
                        </a:rPr>
                        <a:t>Part time postdoctoral researcher</a:t>
                      </a:r>
                    </a:p>
                  </a:txBody>
                  <a:tcPr marL="12700" marR="12700" marT="12700" marB="0" anchor="ctr">
                    <a:lnL>
                      <a:noFill/>
                    </a:lnL>
                    <a:lnR>
                      <a:noFill/>
                    </a:lnR>
                    <a:lnT>
                      <a:noFill/>
                    </a:lnT>
                    <a:lnB>
                      <a:noFill/>
                    </a:lnB>
                    <a:solidFill>
                      <a:srgbClr val="B3BDC8"/>
                    </a:solidFill>
                  </a:tcPr>
                </a:tc>
                <a:tc>
                  <a:txBody>
                    <a:bodyPr/>
                    <a:lstStyle/>
                    <a:p>
                      <a:pPr algn="ctr" fontAlgn="ctr"/>
                      <a:r>
                        <a:rPr lang="is-IS" sz="1600" b="0" i="0" u="none" strike="noStrike" dirty="0">
                          <a:solidFill>
                            <a:srgbClr val="000000"/>
                          </a:solidFill>
                          <a:effectLst/>
                          <a:latin typeface="Calibri"/>
                        </a:rPr>
                        <a:t>2</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09"/>
                  </a:ext>
                </a:extLst>
              </a:tr>
              <a:tr h="289907">
                <a:tc>
                  <a:txBody>
                    <a:bodyPr/>
                    <a:lstStyle/>
                    <a:p>
                      <a:pPr algn="l" fontAlgn="ctr"/>
                      <a:r>
                        <a:rPr lang="en-US" sz="1600" b="0" i="0" u="none" strike="noStrike">
                          <a:solidFill>
                            <a:srgbClr val="000000"/>
                          </a:solidFill>
                          <a:effectLst/>
                          <a:latin typeface="Calibri"/>
                        </a:rPr>
                        <a:t>Full time professional work</a:t>
                      </a:r>
                    </a:p>
                  </a:txBody>
                  <a:tcPr marL="12700" marR="12700" marT="12700" marB="0" anchor="ctr">
                    <a:lnL>
                      <a:noFill/>
                    </a:lnL>
                    <a:lnR>
                      <a:noFill/>
                    </a:lnR>
                    <a:lnT>
                      <a:noFill/>
                    </a:lnT>
                    <a:lnB>
                      <a:noFill/>
                    </a:lnB>
                    <a:solidFill>
                      <a:srgbClr val="D9DFE4"/>
                    </a:solidFill>
                  </a:tcPr>
                </a:tc>
                <a:tc>
                  <a:txBody>
                    <a:bodyPr/>
                    <a:lstStyle/>
                    <a:p>
                      <a:pPr algn="ctr" fontAlgn="ctr"/>
                      <a:r>
                        <a:rPr lang="cs-CZ" sz="1600" b="0" i="0" u="none" strike="noStrike">
                          <a:solidFill>
                            <a:srgbClr val="000000"/>
                          </a:solidFill>
                          <a:effectLst/>
                          <a:latin typeface="Calibri"/>
                        </a:rPr>
                        <a:t>11</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10"/>
                  </a:ext>
                </a:extLst>
              </a:tr>
              <a:tr h="289907">
                <a:tc>
                  <a:txBody>
                    <a:bodyPr/>
                    <a:lstStyle/>
                    <a:p>
                      <a:pPr algn="l" fontAlgn="ctr"/>
                      <a:r>
                        <a:rPr lang="en-US" sz="1600" b="0" i="0" u="none" strike="noStrike" dirty="0">
                          <a:solidFill>
                            <a:srgbClr val="000000"/>
                          </a:solidFill>
                          <a:effectLst/>
                          <a:latin typeface="Calibri"/>
                        </a:rPr>
                        <a:t>Part time professional work</a:t>
                      </a:r>
                    </a:p>
                  </a:txBody>
                  <a:tcPr marL="12700" marR="12700" marT="12700" marB="0" anchor="ctr">
                    <a:lnL>
                      <a:noFill/>
                    </a:lnL>
                    <a:lnR>
                      <a:noFill/>
                    </a:lnR>
                    <a:lnT>
                      <a:noFill/>
                    </a:lnT>
                    <a:lnB>
                      <a:noFill/>
                    </a:lnB>
                    <a:solidFill>
                      <a:srgbClr val="B3BDC8"/>
                    </a:solidFill>
                  </a:tcPr>
                </a:tc>
                <a:tc>
                  <a:txBody>
                    <a:bodyPr/>
                    <a:lstStyle/>
                    <a:p>
                      <a:pPr algn="ctr" fontAlgn="ctr"/>
                      <a:r>
                        <a:rPr lang="en-US" sz="1600" b="0" i="0" u="none" strike="noStrike" dirty="0">
                          <a:solidFill>
                            <a:srgbClr val="000000"/>
                          </a:solidFill>
                          <a:effectLst/>
                          <a:latin typeface="Calibri"/>
                        </a:rPr>
                        <a:t>3</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11"/>
                  </a:ext>
                </a:extLst>
              </a:tr>
              <a:tr h="289907">
                <a:tc>
                  <a:txBody>
                    <a:bodyPr/>
                    <a:lstStyle/>
                    <a:p>
                      <a:pPr algn="l" fontAlgn="ctr"/>
                      <a:r>
                        <a:rPr lang="en-US" sz="1600" b="0" i="0" u="none" strike="noStrike">
                          <a:solidFill>
                            <a:srgbClr val="000000"/>
                          </a:solidFill>
                          <a:effectLst/>
                          <a:latin typeface="Calibri"/>
                        </a:rPr>
                        <a:t>Full time work</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dirty="0">
                          <a:solidFill>
                            <a:srgbClr val="000000"/>
                          </a:solidFill>
                          <a:effectLst/>
                          <a:latin typeface="Calibri"/>
                        </a:rPr>
                        <a:t>3</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12"/>
                  </a:ext>
                </a:extLst>
              </a:tr>
              <a:tr h="289907">
                <a:tc>
                  <a:txBody>
                    <a:bodyPr/>
                    <a:lstStyle/>
                    <a:p>
                      <a:pPr algn="l" fontAlgn="ctr"/>
                      <a:r>
                        <a:rPr lang="en-US" sz="1600" b="0" i="0" u="none" strike="noStrike" dirty="0">
                          <a:solidFill>
                            <a:srgbClr val="000000"/>
                          </a:solidFill>
                          <a:effectLst/>
                          <a:latin typeface="Calibri"/>
                        </a:rPr>
                        <a:t>Part time work</a:t>
                      </a:r>
                    </a:p>
                  </a:txBody>
                  <a:tcPr marL="12700" marR="12700" marT="12700" marB="0" anchor="ctr">
                    <a:lnL>
                      <a:noFill/>
                    </a:lnL>
                    <a:lnR>
                      <a:noFill/>
                    </a:lnR>
                    <a:lnT>
                      <a:noFill/>
                    </a:lnT>
                    <a:lnB>
                      <a:noFill/>
                    </a:lnB>
                    <a:solidFill>
                      <a:srgbClr val="B3BDC8"/>
                    </a:solidFill>
                  </a:tcPr>
                </a:tc>
                <a:tc>
                  <a:txBody>
                    <a:bodyPr/>
                    <a:lstStyle/>
                    <a:p>
                      <a:pPr algn="ctr" fontAlgn="ctr"/>
                      <a:r>
                        <a:rPr lang="en-US" sz="1600" b="0" i="0" u="none" strike="noStrike" dirty="0">
                          <a:solidFill>
                            <a:srgbClr val="000000"/>
                          </a:solidFill>
                          <a:effectLst/>
                          <a:latin typeface="Calibri"/>
                        </a:rPr>
                        <a:t>10</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13"/>
                  </a:ext>
                </a:extLst>
              </a:tr>
              <a:tr h="289907">
                <a:tc>
                  <a:txBody>
                    <a:bodyPr/>
                    <a:lstStyle/>
                    <a:p>
                      <a:pPr algn="l" fontAlgn="ctr"/>
                      <a:r>
                        <a:rPr lang="en-US" sz="1600" b="0" i="0" u="none" strike="noStrike">
                          <a:solidFill>
                            <a:srgbClr val="000000"/>
                          </a:solidFill>
                          <a:effectLst/>
                          <a:latin typeface="Calibri"/>
                        </a:rPr>
                        <a:t>Internship</a:t>
                      </a:r>
                    </a:p>
                  </a:txBody>
                  <a:tcPr marL="12700" marR="12700" marT="12700" marB="0" anchor="ctr">
                    <a:lnL>
                      <a:noFill/>
                    </a:lnL>
                    <a:lnR>
                      <a:noFill/>
                    </a:lnR>
                    <a:lnT>
                      <a:noFill/>
                    </a:lnT>
                    <a:lnB>
                      <a:noFill/>
                    </a:lnB>
                    <a:solidFill>
                      <a:srgbClr val="D9DFE4"/>
                    </a:solidFill>
                  </a:tcPr>
                </a:tc>
                <a:tc>
                  <a:txBody>
                    <a:bodyPr/>
                    <a:lstStyle/>
                    <a:p>
                      <a:pPr algn="ctr" fontAlgn="ctr"/>
                      <a:r>
                        <a:rPr lang="en-US" sz="1600" b="0" i="0" u="none" strike="noStrike" dirty="0">
                          <a:solidFill>
                            <a:srgbClr val="000000"/>
                          </a:solidFill>
                          <a:effectLst/>
                          <a:latin typeface="Calibri"/>
                        </a:rPr>
                        <a:t>5</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14"/>
                  </a:ext>
                </a:extLst>
              </a:tr>
              <a:tr h="289907">
                <a:tc>
                  <a:txBody>
                    <a:bodyPr/>
                    <a:lstStyle/>
                    <a:p>
                      <a:pPr algn="l" fontAlgn="ctr"/>
                      <a:r>
                        <a:rPr lang="en-US" sz="1600" b="0" i="0" u="none" strike="noStrike" dirty="0">
                          <a:solidFill>
                            <a:srgbClr val="000000"/>
                          </a:solidFill>
                          <a:effectLst/>
                          <a:latin typeface="Calibri"/>
                        </a:rPr>
                        <a:t>Unemployed</a:t>
                      </a:r>
                    </a:p>
                  </a:txBody>
                  <a:tcPr marL="12700" marR="12700" marT="12700" marB="0" anchor="ctr">
                    <a:lnL>
                      <a:noFill/>
                    </a:lnL>
                    <a:lnR>
                      <a:noFill/>
                    </a:lnR>
                    <a:lnT>
                      <a:noFill/>
                    </a:lnT>
                    <a:lnB>
                      <a:noFill/>
                    </a:lnB>
                    <a:solidFill>
                      <a:srgbClr val="B3BDC8"/>
                    </a:solidFill>
                  </a:tcPr>
                </a:tc>
                <a:tc>
                  <a:txBody>
                    <a:bodyPr/>
                    <a:lstStyle/>
                    <a:p>
                      <a:pPr algn="ctr" fontAlgn="ctr"/>
                      <a:r>
                        <a:rPr lang="en-US" sz="1600" b="0" i="0" u="none" strike="noStrike" dirty="0">
                          <a:solidFill>
                            <a:srgbClr val="000000"/>
                          </a:solidFill>
                          <a:effectLst/>
                          <a:latin typeface="Calibri"/>
                        </a:rPr>
                        <a:t>4</a:t>
                      </a:r>
                    </a:p>
                  </a:txBody>
                  <a:tcPr marL="12700" marR="12700" marT="12700" marB="0" anchor="ctr">
                    <a:lnL>
                      <a:noFill/>
                    </a:lnL>
                    <a:lnR>
                      <a:noFill/>
                    </a:lnR>
                    <a:lnT>
                      <a:noFill/>
                    </a:lnT>
                    <a:lnB>
                      <a:noFill/>
                    </a:lnB>
                    <a:solidFill>
                      <a:srgbClr val="B3BDC8"/>
                    </a:solidFill>
                  </a:tcPr>
                </a:tc>
                <a:extLst>
                  <a:ext uri="{0D108BD9-81ED-4DB2-BD59-A6C34878D82A}">
                    <a16:rowId xmlns:a16="http://schemas.microsoft.com/office/drawing/2014/main" val="10015"/>
                  </a:ext>
                </a:extLst>
              </a:tr>
              <a:tr h="289907">
                <a:tc>
                  <a:txBody>
                    <a:bodyPr/>
                    <a:lstStyle/>
                    <a:p>
                      <a:pPr algn="l" fontAlgn="ctr"/>
                      <a:r>
                        <a:rPr lang="en-US" sz="1600" b="0" i="0" u="none" strike="noStrike" dirty="0">
                          <a:solidFill>
                            <a:srgbClr val="000000"/>
                          </a:solidFill>
                          <a:effectLst/>
                          <a:latin typeface="Calibri"/>
                        </a:rPr>
                        <a:t>Looking for higher education opportunities</a:t>
                      </a:r>
                    </a:p>
                  </a:txBody>
                  <a:tcPr marL="12700" marR="12700" marT="12700" marB="0" anchor="ctr">
                    <a:lnL>
                      <a:noFill/>
                    </a:lnL>
                    <a:lnR>
                      <a:noFill/>
                    </a:lnR>
                    <a:lnT>
                      <a:noFill/>
                    </a:lnT>
                    <a:lnB>
                      <a:noFill/>
                    </a:lnB>
                    <a:solidFill>
                      <a:srgbClr val="D9DFE4"/>
                    </a:solidFill>
                  </a:tcPr>
                </a:tc>
                <a:tc>
                  <a:txBody>
                    <a:bodyPr/>
                    <a:lstStyle/>
                    <a:p>
                      <a:pPr algn="ctr" fontAlgn="ctr"/>
                      <a:r>
                        <a:rPr lang="is-IS" sz="1600" b="0" i="0" u="none" strike="noStrike" dirty="0">
                          <a:solidFill>
                            <a:srgbClr val="000000"/>
                          </a:solidFill>
                          <a:effectLst/>
                          <a:latin typeface="Calibri"/>
                        </a:rPr>
                        <a:t>26</a:t>
                      </a:r>
                    </a:p>
                  </a:txBody>
                  <a:tcPr marL="12700" marR="12700" marT="12700" marB="0" anchor="ctr">
                    <a:lnL>
                      <a:noFill/>
                    </a:lnL>
                    <a:lnR>
                      <a:noFill/>
                    </a:lnR>
                    <a:lnT>
                      <a:noFill/>
                    </a:lnT>
                    <a:lnB>
                      <a:noFill/>
                    </a:lnB>
                    <a:solidFill>
                      <a:srgbClr val="D9DFE4"/>
                    </a:solidFill>
                  </a:tcPr>
                </a:tc>
                <a:extLst>
                  <a:ext uri="{0D108BD9-81ED-4DB2-BD59-A6C34878D82A}">
                    <a16:rowId xmlns:a16="http://schemas.microsoft.com/office/drawing/2014/main" val="10016"/>
                  </a:ext>
                </a:extLst>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2213696357"/>
              </p:ext>
            </p:extLst>
          </p:nvPr>
        </p:nvGraphicFramePr>
        <p:xfrm>
          <a:off x="4985254" y="1826002"/>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469221587"/>
              </p:ext>
            </p:extLst>
          </p:nvPr>
        </p:nvGraphicFramePr>
        <p:xfrm>
          <a:off x="7223345" y="3726726"/>
          <a:ext cx="4968655" cy="2862394"/>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7068187" y="3267381"/>
            <a:ext cx="1785542" cy="369332"/>
          </a:xfrm>
          <a:prstGeom prst="rect">
            <a:avLst/>
          </a:prstGeom>
          <a:noFill/>
        </p:spPr>
        <p:txBody>
          <a:bodyPr wrap="square" rtlCol="0">
            <a:spAutoFit/>
          </a:bodyPr>
          <a:lstStyle/>
          <a:p>
            <a:r>
              <a:rPr lang="en-US" dirty="0">
                <a:solidFill>
                  <a:srgbClr val="FFFFFF"/>
                </a:solidFill>
              </a:rPr>
              <a:t>Full time</a:t>
            </a:r>
          </a:p>
        </p:txBody>
      </p:sp>
      <p:sp>
        <p:nvSpPr>
          <p:cNvPr id="10" name="TextBox 9"/>
          <p:cNvSpPr txBox="1"/>
          <p:nvPr/>
        </p:nvSpPr>
        <p:spPr>
          <a:xfrm>
            <a:off x="6208162" y="2497226"/>
            <a:ext cx="1785542" cy="369332"/>
          </a:xfrm>
          <a:prstGeom prst="rect">
            <a:avLst/>
          </a:prstGeom>
          <a:noFill/>
        </p:spPr>
        <p:txBody>
          <a:bodyPr wrap="square" rtlCol="0">
            <a:spAutoFit/>
          </a:bodyPr>
          <a:lstStyle/>
          <a:p>
            <a:r>
              <a:rPr lang="en-US" dirty="0">
                <a:solidFill>
                  <a:srgbClr val="FFFFFF"/>
                </a:solidFill>
              </a:rPr>
              <a:t>Part time</a:t>
            </a:r>
          </a:p>
        </p:txBody>
      </p:sp>
      <p:sp>
        <p:nvSpPr>
          <p:cNvPr id="11" name="Rectangle 10">
            <a:extLst>
              <a:ext uri="{FF2B5EF4-FFF2-40B4-BE49-F238E27FC236}">
                <a16:creationId xmlns:a16="http://schemas.microsoft.com/office/drawing/2014/main" id="{5810BFA0-980A-7A4B-A802-A820B217A8D9}"/>
              </a:ext>
            </a:extLst>
          </p:cNvPr>
          <p:cNvSpPr/>
          <p:nvPr/>
        </p:nvSpPr>
        <p:spPr>
          <a:xfrm>
            <a:off x="6255997" y="5240426"/>
            <a:ext cx="1775960" cy="584775"/>
          </a:xfrm>
          <a:prstGeom prst="rect">
            <a:avLst/>
          </a:prstGeom>
        </p:spPr>
        <p:txBody>
          <a:bodyPr wrap="square">
            <a:spAutoFit/>
          </a:bodyPr>
          <a:lstStyle/>
          <a:p>
            <a:pPr>
              <a:spcAft>
                <a:spcPts val="0"/>
              </a:spcAft>
            </a:pPr>
            <a:r>
              <a:rPr lang="en-US" sz="1600" dirty="0">
                <a:latin typeface="Arial" panose="020B0604020202020204" pitchFamily="34" charset="0"/>
                <a:ea typeface="Calibri" panose="020F0502020204030204" pitchFamily="34" charset="0"/>
                <a:cs typeface="Arial" panose="020B0604020202020204" pitchFamily="34" charset="0"/>
              </a:rPr>
              <a:t>Courtesy Julia Gray</a:t>
            </a:r>
          </a:p>
        </p:txBody>
      </p:sp>
      <p:sp>
        <p:nvSpPr>
          <p:cNvPr id="15" name="Date Placeholder 3">
            <a:extLst>
              <a:ext uri="{FF2B5EF4-FFF2-40B4-BE49-F238E27FC236}">
                <a16:creationId xmlns:a16="http://schemas.microsoft.com/office/drawing/2014/main" id="{54A193BE-42E5-C742-A5B2-A0B4D437FE5F}"/>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6" name="Footer Placeholder 4">
            <a:extLst>
              <a:ext uri="{FF2B5EF4-FFF2-40B4-BE49-F238E27FC236}">
                <a16:creationId xmlns:a16="http://schemas.microsoft.com/office/drawing/2014/main" id="{CD61F323-017E-2E41-8A7A-496A498C9B09}"/>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7" name="Slide Number Placeholder 5">
            <a:extLst>
              <a:ext uri="{FF2B5EF4-FFF2-40B4-BE49-F238E27FC236}">
                <a16:creationId xmlns:a16="http://schemas.microsoft.com/office/drawing/2014/main" id="{6EE7DC57-B4C8-CD47-AE8D-7AF6A1707376}"/>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11</a:t>
            </a:fld>
            <a:endParaRPr lang="en-US" dirty="0"/>
          </a:p>
        </p:txBody>
      </p:sp>
      <p:pic>
        <p:nvPicPr>
          <p:cNvPr id="4" name="Picture 3">
            <a:extLst>
              <a:ext uri="{FF2B5EF4-FFF2-40B4-BE49-F238E27FC236}">
                <a16:creationId xmlns:a16="http://schemas.microsoft.com/office/drawing/2014/main" id="{97FA61AE-DE45-FA40-A7D1-ED4ABA104A23}"/>
              </a:ext>
            </a:extLst>
          </p:cNvPr>
          <p:cNvPicPr>
            <a:picLocks noChangeAspect="1"/>
          </p:cNvPicPr>
          <p:nvPr/>
        </p:nvPicPr>
        <p:blipFill>
          <a:blip r:embed="rId5"/>
          <a:stretch>
            <a:fillRect/>
          </a:stretch>
        </p:blipFill>
        <p:spPr>
          <a:xfrm>
            <a:off x="8624554" y="1583005"/>
            <a:ext cx="2924235" cy="2026304"/>
          </a:xfrm>
          <a:prstGeom prst="rect">
            <a:avLst/>
          </a:prstGeom>
        </p:spPr>
      </p:pic>
    </p:spTree>
    <p:extLst>
      <p:ext uri="{BB962C8B-B14F-4D97-AF65-F5344CB8AC3E}">
        <p14:creationId xmlns:p14="http://schemas.microsoft.com/office/powerpoint/2010/main" val="1525722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13004" y="645522"/>
            <a:ext cx="8900995" cy="523220"/>
          </a:xfrm>
          <a:prstGeom prst="rect">
            <a:avLst/>
          </a:prstGeom>
        </p:spPr>
        <p:txBody>
          <a:bodyPr wrap="square">
            <a:spAutoFit/>
          </a:bodyPr>
          <a:lstStyle/>
          <a:p>
            <a:r>
              <a:rPr lang="en-US" sz="2800"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 FORUM AND OUTREACH DAY</a:t>
            </a:r>
          </a:p>
        </p:txBody>
      </p:sp>
      <p:sp>
        <p:nvSpPr>
          <p:cNvPr id="33" name="Date Placeholder 3">
            <a:extLst>
              <a:ext uri="{FF2B5EF4-FFF2-40B4-BE49-F238E27FC236}">
                <a16:creationId xmlns:a16="http://schemas.microsoft.com/office/drawing/2014/main" id="{0A39514E-38BD-FB4C-B6CC-A9758B7EA794}"/>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34" name="Footer Placeholder 4">
            <a:extLst>
              <a:ext uri="{FF2B5EF4-FFF2-40B4-BE49-F238E27FC236}">
                <a16:creationId xmlns:a16="http://schemas.microsoft.com/office/drawing/2014/main" id="{4291F1C7-36FE-7245-B660-59B2D2856E68}"/>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35" name="Slide Number Placeholder 5">
            <a:extLst>
              <a:ext uri="{FF2B5EF4-FFF2-40B4-BE49-F238E27FC236}">
                <a16:creationId xmlns:a16="http://schemas.microsoft.com/office/drawing/2014/main" id="{48B82695-8664-F84C-B66B-F8BCAB8EDA55}"/>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12</a:t>
            </a:fld>
            <a:endParaRPr lang="en-US" dirty="0"/>
          </a:p>
        </p:txBody>
      </p:sp>
      <p:grpSp>
        <p:nvGrpSpPr>
          <p:cNvPr id="32" name="Group 31">
            <a:extLst>
              <a:ext uri="{FF2B5EF4-FFF2-40B4-BE49-F238E27FC236}">
                <a16:creationId xmlns:a16="http://schemas.microsoft.com/office/drawing/2014/main" id="{40C46553-5424-0C4D-981B-B0638DC53C92}"/>
              </a:ext>
            </a:extLst>
          </p:cNvPr>
          <p:cNvGrpSpPr/>
          <p:nvPr/>
        </p:nvGrpSpPr>
        <p:grpSpPr>
          <a:xfrm>
            <a:off x="189002" y="1227741"/>
            <a:ext cx="3334534" cy="5090945"/>
            <a:chOff x="189002" y="1227741"/>
            <a:chExt cx="3334534" cy="5090945"/>
          </a:xfrm>
        </p:grpSpPr>
        <p:grpSp>
          <p:nvGrpSpPr>
            <p:cNvPr id="4" name="Group 3">
              <a:extLst>
                <a:ext uri="{FF2B5EF4-FFF2-40B4-BE49-F238E27FC236}">
                  <a16:creationId xmlns:a16="http://schemas.microsoft.com/office/drawing/2014/main" id="{C034DBFF-7DCE-5F41-A959-3B48B24F64E5}"/>
                </a:ext>
              </a:extLst>
            </p:cNvPr>
            <p:cNvGrpSpPr/>
            <p:nvPr/>
          </p:nvGrpSpPr>
          <p:grpSpPr>
            <a:xfrm>
              <a:off x="189002" y="1271175"/>
              <a:ext cx="3334534" cy="5047511"/>
              <a:chOff x="189002" y="1271175"/>
              <a:chExt cx="3334534" cy="5047511"/>
            </a:xfrm>
          </p:grpSpPr>
          <p:pic>
            <p:nvPicPr>
              <p:cNvPr id="3" name="Picture 2"/>
              <p:cNvPicPr>
                <a:picLocks noChangeAspect="1"/>
              </p:cNvPicPr>
              <p:nvPr/>
            </p:nvPicPr>
            <p:blipFill>
              <a:blip r:embed="rId3"/>
              <a:stretch>
                <a:fillRect/>
              </a:stretch>
            </p:blipFill>
            <p:spPr>
              <a:xfrm>
                <a:off x="264024" y="4761756"/>
                <a:ext cx="2049155" cy="1556930"/>
              </a:xfrm>
              <a:prstGeom prst="rect">
                <a:avLst/>
              </a:prstGeom>
              <a:ln w="38100" cmpd="sng">
                <a:solidFill>
                  <a:srgbClr val="C6D9F1"/>
                </a:solidFill>
              </a:ln>
            </p:spPr>
          </p:pic>
          <p:grpSp>
            <p:nvGrpSpPr>
              <p:cNvPr id="2" name="Group 1">
                <a:extLst>
                  <a:ext uri="{FF2B5EF4-FFF2-40B4-BE49-F238E27FC236}">
                    <a16:creationId xmlns:a16="http://schemas.microsoft.com/office/drawing/2014/main" id="{C06C18B8-9498-F649-92A7-A0A31E61765E}"/>
                  </a:ext>
                </a:extLst>
              </p:cNvPr>
              <p:cNvGrpSpPr/>
              <p:nvPr/>
            </p:nvGrpSpPr>
            <p:grpSpPr>
              <a:xfrm>
                <a:off x="189002" y="1271175"/>
                <a:ext cx="3334534" cy="3490581"/>
                <a:chOff x="189002" y="1271175"/>
                <a:chExt cx="3334534" cy="3490581"/>
              </a:xfrm>
            </p:grpSpPr>
            <p:sp>
              <p:nvSpPr>
                <p:cNvPr id="6" name="Rectangle 5"/>
                <p:cNvSpPr/>
                <p:nvPr/>
              </p:nvSpPr>
              <p:spPr>
                <a:xfrm>
                  <a:off x="189002" y="3192096"/>
                  <a:ext cx="3334534" cy="1569660"/>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accent1">
                      <a:alpha val="48000"/>
                    </a:schemeClr>
                  </a:solidFill>
                </a:ln>
              </p:spPr>
              <p:txBody>
                <a:bodyPr wrap="square">
                  <a:spAutoFit/>
                </a:bodyPr>
                <a:lstStyle/>
                <a:p>
                  <a:pPr algn="l" eaLnBrk="0" hangingPunct="0"/>
                  <a:r>
                    <a:rPr lang="en-US" sz="1600" b="1" dirty="0">
                      <a:solidFill>
                        <a:schemeClr val="bg1"/>
                      </a:solidFill>
                      <a:latin typeface="Arial" panose="020B0604020202020204" pitchFamily="34" charset="0"/>
                      <a:cs typeface="Arial" panose="020B0604020202020204" pitchFamily="34" charset="0"/>
                    </a:rPr>
                    <a:t>Dedicated to Knowledge and Transfer  of Technology</a:t>
                  </a:r>
                  <a:endParaRPr lang="en-US" sz="1600" dirty="0">
                    <a:solidFill>
                      <a:schemeClr val="bg1"/>
                    </a:solidFill>
                    <a:latin typeface="Arial" panose="020B0604020202020204" pitchFamily="34" charset="0"/>
                    <a:cs typeface="Arial" panose="020B0604020202020204" pitchFamily="34" charset="0"/>
                  </a:endParaRPr>
                </a:p>
                <a:p>
                  <a:pPr lvl="0" algn="l" eaLnBrk="0" hangingPunct="0"/>
                  <a:r>
                    <a:rPr lang="en-US" sz="1600" dirty="0">
                      <a:solidFill>
                        <a:schemeClr val="bg1"/>
                      </a:solidFill>
                      <a:latin typeface="Arial" panose="020B0604020202020204" pitchFamily="34" charset="0"/>
                      <a:cs typeface="Arial" panose="020B0604020202020204" pitchFamily="34" charset="0"/>
                    </a:rPr>
                    <a:t>Dr. D. ADAMS, chief director: Emerging Research areas &amp; Infrastructure, Human Capital and Knowledge Systems. </a:t>
                  </a:r>
                </a:p>
              </p:txBody>
            </p:sp>
            <p:pic>
              <p:nvPicPr>
                <p:cNvPr id="13" name="Picture 1">
                  <a:extLst>
                    <a:ext uri="{FF2B5EF4-FFF2-40B4-BE49-F238E27FC236}">
                      <a16:creationId xmlns:a16="http://schemas.microsoft.com/office/drawing/2014/main" id="{23094C7D-7FD9-794D-B77C-ACFCFA461586}"/>
                    </a:ext>
                  </a:extLst>
                </p:cNvPr>
                <p:cNvPicPr>
                  <a:picLocks noChangeAspect="1" noChangeArrowheads="1"/>
                </p:cNvPicPr>
                <p:nvPr/>
              </p:nvPicPr>
              <p:blipFill>
                <a:blip r:embed="rId4" cstate="print"/>
                <a:srcRect/>
                <a:stretch>
                  <a:fillRect/>
                </a:stretch>
              </p:blipFill>
              <p:spPr bwMode="auto">
                <a:xfrm>
                  <a:off x="220132" y="1271175"/>
                  <a:ext cx="1292873" cy="1998191"/>
                </a:xfrm>
                <a:prstGeom prst="rect">
                  <a:avLst/>
                </a:prstGeom>
                <a:noFill/>
                <a:ln w="9525">
                  <a:noFill/>
                  <a:miter lim="800000"/>
                  <a:headEnd/>
                  <a:tailEnd/>
                </a:ln>
              </p:spPr>
            </p:pic>
          </p:grpSp>
        </p:grpSp>
        <p:sp>
          <p:nvSpPr>
            <p:cNvPr id="11" name="Rectangle 10">
              <a:extLst>
                <a:ext uri="{FF2B5EF4-FFF2-40B4-BE49-F238E27FC236}">
                  <a16:creationId xmlns:a16="http://schemas.microsoft.com/office/drawing/2014/main" id="{89EE2234-8455-A046-862A-9A0368B6C704}"/>
                </a:ext>
              </a:extLst>
            </p:cNvPr>
            <p:cNvSpPr/>
            <p:nvPr/>
          </p:nvSpPr>
          <p:spPr>
            <a:xfrm>
              <a:off x="1469327" y="1227741"/>
              <a:ext cx="1687704" cy="923330"/>
            </a:xfrm>
            <a:prstGeom prst="rect">
              <a:avLst/>
            </a:prstGeom>
          </p:spPr>
          <p:txBody>
            <a:bodyPr wrap="square">
              <a:spAutoFit/>
            </a:bodyPr>
            <a:lstStyle/>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ASP2010</a:t>
              </a:r>
            </a:p>
            <a:p>
              <a:r>
                <a:rPr lang="en-US" b="1" dirty="0" err="1">
                  <a:effectLst>
                    <a:outerShdw blurRad="635000" dist="38100" algn="l" rotWithShape="0">
                      <a:prstClr val="black">
                        <a:alpha val="40000"/>
                      </a:prstClr>
                    </a:outerShdw>
                  </a:effectLst>
                  <a:latin typeface="Arial" panose="020B0604020202020204" pitchFamily="34" charset="0"/>
                  <a:cs typeface="Arial" panose="020B0604020202020204" pitchFamily="34" charset="0"/>
                </a:rPr>
                <a:t>Stellenboth</a:t>
              </a:r>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 South Africa</a:t>
              </a:r>
              <a:endParaRPr lang="en-US" dirty="0"/>
            </a:p>
          </p:txBody>
        </p:sp>
      </p:grpSp>
      <p:grpSp>
        <p:nvGrpSpPr>
          <p:cNvPr id="37" name="Group 36">
            <a:extLst>
              <a:ext uri="{FF2B5EF4-FFF2-40B4-BE49-F238E27FC236}">
                <a16:creationId xmlns:a16="http://schemas.microsoft.com/office/drawing/2014/main" id="{D8D1EA72-9815-F442-A283-0E2ACB2C76A1}"/>
              </a:ext>
            </a:extLst>
          </p:cNvPr>
          <p:cNvGrpSpPr/>
          <p:nvPr/>
        </p:nvGrpSpPr>
        <p:grpSpPr>
          <a:xfrm>
            <a:off x="3553028" y="1238135"/>
            <a:ext cx="3977119" cy="1939664"/>
            <a:chOff x="3553028" y="1238135"/>
            <a:chExt cx="3977119" cy="1939664"/>
          </a:xfrm>
        </p:grpSpPr>
        <p:grpSp>
          <p:nvGrpSpPr>
            <p:cNvPr id="14" name="Group 13">
              <a:extLst>
                <a:ext uri="{FF2B5EF4-FFF2-40B4-BE49-F238E27FC236}">
                  <a16:creationId xmlns:a16="http://schemas.microsoft.com/office/drawing/2014/main" id="{D57E6CFE-3DF7-A64C-87AF-5152606C651E}"/>
                </a:ext>
              </a:extLst>
            </p:cNvPr>
            <p:cNvGrpSpPr/>
            <p:nvPr/>
          </p:nvGrpSpPr>
          <p:grpSpPr>
            <a:xfrm>
              <a:off x="3553028" y="1238135"/>
              <a:ext cx="3977119" cy="1939664"/>
              <a:chOff x="3646016" y="1466741"/>
              <a:chExt cx="3977119" cy="1939664"/>
            </a:xfrm>
          </p:grpSpPr>
          <p:sp>
            <p:nvSpPr>
              <p:cNvPr id="8" name="Rectangle 7">
                <a:extLst>
                  <a:ext uri="{FF2B5EF4-FFF2-40B4-BE49-F238E27FC236}">
                    <a16:creationId xmlns:a16="http://schemas.microsoft.com/office/drawing/2014/main" id="{01F56743-6889-4F4D-8265-6162BEF89582}"/>
                  </a:ext>
                </a:extLst>
              </p:cNvPr>
              <p:cNvSpPr/>
              <p:nvPr/>
            </p:nvSpPr>
            <p:spPr>
              <a:xfrm>
                <a:off x="4828547" y="1479144"/>
                <a:ext cx="2794588" cy="1077218"/>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accent1">
                    <a:alpha val="49000"/>
                  </a:schemeClr>
                </a:solidFill>
              </a:ln>
            </p:spPr>
            <p:txBody>
              <a:bodyPr wrap="square">
                <a:spAutoFit/>
              </a:bodyPr>
              <a:lstStyle/>
              <a:p>
                <a:r>
                  <a:rPr lang="en-US" sz="1600" b="1" dirty="0" err="1">
                    <a:solidFill>
                      <a:schemeClr val="bg1"/>
                    </a:solidFill>
                    <a:latin typeface="Arial" panose="020B0604020202020204" pitchFamily="34" charset="0"/>
                    <a:cs typeface="Arial" panose="020B0604020202020204" pitchFamily="34" charset="0"/>
                  </a:rPr>
                  <a:t>AfLS</a:t>
                </a:r>
                <a:r>
                  <a:rPr lang="en-US" sz="1600" b="1" dirty="0">
                    <a:solidFill>
                      <a:schemeClr val="bg1"/>
                    </a:solidFill>
                    <a:latin typeface="Arial" panose="020B0604020202020204" pitchFamily="34" charset="0"/>
                    <a:cs typeface="Arial" panose="020B0604020202020204" pitchFamily="34" charset="0"/>
                  </a:rPr>
                  <a:t> and compact acc.</a:t>
                </a:r>
              </a:p>
              <a:p>
                <a:r>
                  <a:rPr lang="en-US" sz="1600" b="1" dirty="0">
                    <a:solidFill>
                      <a:schemeClr val="bg1"/>
                    </a:solidFill>
                    <a:latin typeface="Arial" panose="020B0604020202020204" pitchFamily="34" charset="0"/>
                    <a:cs typeface="Arial" panose="020B0604020202020204" pitchFamily="34" charset="0"/>
                  </a:rPr>
                  <a:t>Prof.</a:t>
                </a:r>
                <a:r>
                  <a:rPr lang="en-GB" sz="1600" dirty="0">
                    <a:solidFill>
                      <a:schemeClr val="bg1"/>
                    </a:solidFill>
                    <a:latin typeface="Arial" panose="020B0604020202020204" pitchFamily="34" charset="0"/>
                    <a:cs typeface="Arial" panose="020B0604020202020204" pitchFamily="34" charset="0"/>
                  </a:rPr>
                  <a:t> H. WINICK, </a:t>
                </a:r>
                <a:r>
                  <a:rPr lang="en-US" sz="1600" dirty="0">
                    <a:solidFill>
                      <a:schemeClr val="bg1"/>
                    </a:solidFill>
                    <a:latin typeface="Arial" panose="020B0604020202020204" pitchFamily="34" charset="0"/>
                    <a:cs typeface="Arial" panose="020B0604020202020204" pitchFamily="34" charset="0"/>
                  </a:rPr>
                  <a:t>Prof. Emeritus, </a:t>
                </a:r>
                <a:r>
                  <a:rPr lang="en-GB" sz="1600" dirty="0">
                    <a:solidFill>
                      <a:schemeClr val="bg1"/>
                    </a:solidFill>
                    <a:latin typeface="Arial" panose="020B0604020202020204" pitchFamily="34" charset="0"/>
                    <a:cs typeface="Arial" panose="020B0604020202020204" pitchFamily="34" charset="0"/>
                  </a:rPr>
                  <a:t>SLAC</a:t>
                </a:r>
                <a:r>
                  <a:rPr lang="en-US" sz="1600" dirty="0">
                    <a:solidFill>
                      <a:schemeClr val="bg1"/>
                    </a:solidFill>
                    <a:latin typeface="Arial" panose="020B0604020202020204" pitchFamily="34" charset="0"/>
                    <a:cs typeface="Arial" panose="020B0604020202020204" pitchFamily="34" charset="0"/>
                  </a:rPr>
                  <a:t> </a:t>
                </a:r>
                <a:r>
                  <a:rPr lang="en-US" sz="1600" b="1" dirty="0">
                    <a:solidFill>
                      <a:schemeClr val="bg1"/>
                    </a:solidFill>
                    <a:latin typeface="Arial" panose="020B0604020202020204" pitchFamily="34" charset="0"/>
                    <a:cs typeface="Arial" panose="020B0604020202020204" pitchFamily="34" charset="0"/>
                  </a:rPr>
                  <a:t>and Prof. </a:t>
                </a:r>
                <a:r>
                  <a:rPr lang="en-GB" sz="1600" dirty="0">
                    <a:solidFill>
                      <a:schemeClr val="bg1"/>
                    </a:solidFill>
                    <a:latin typeface="Arial" panose="020B0604020202020204" pitchFamily="34" charset="0"/>
                    <a:cs typeface="Arial" panose="020B0604020202020204" pitchFamily="34" charset="0"/>
                  </a:rPr>
                  <a:t>L. SERAFINI (INFN, IT) </a:t>
                </a:r>
                <a:endParaRPr lang="en-US" sz="1600" dirty="0">
                  <a:solidFill>
                    <a:schemeClr val="bg1"/>
                  </a:solidFill>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4FC61E40-1631-3945-9D72-ED91548A39AD}"/>
                  </a:ext>
                </a:extLst>
              </p:cNvPr>
              <p:cNvPicPr>
                <a:picLocks noChangeAspect="1"/>
              </p:cNvPicPr>
              <p:nvPr/>
            </p:nvPicPr>
            <p:blipFill>
              <a:blip r:embed="rId5"/>
              <a:stretch>
                <a:fillRect/>
              </a:stretch>
            </p:blipFill>
            <p:spPr>
              <a:xfrm>
                <a:off x="3646016" y="1466741"/>
                <a:ext cx="1240777" cy="1939664"/>
              </a:xfrm>
              <a:prstGeom prst="rect">
                <a:avLst/>
              </a:prstGeom>
            </p:spPr>
          </p:pic>
        </p:grpSp>
        <p:sp>
          <p:nvSpPr>
            <p:cNvPr id="19" name="Rectangle 18">
              <a:extLst>
                <a:ext uri="{FF2B5EF4-FFF2-40B4-BE49-F238E27FC236}">
                  <a16:creationId xmlns:a16="http://schemas.microsoft.com/office/drawing/2014/main" id="{B64CBC18-4B5E-9248-B9A9-93AFCC1F9889}"/>
                </a:ext>
              </a:extLst>
            </p:cNvPr>
            <p:cNvSpPr/>
            <p:nvPr/>
          </p:nvSpPr>
          <p:spPr>
            <a:xfrm>
              <a:off x="4728265" y="2251202"/>
              <a:ext cx="1866907" cy="646331"/>
            </a:xfrm>
            <a:prstGeom prst="rect">
              <a:avLst/>
            </a:prstGeom>
          </p:spPr>
          <p:txBody>
            <a:bodyPr wrap="square">
              <a:spAutoFit/>
            </a:bodyPr>
            <a:lstStyle/>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ASP2012</a:t>
              </a:r>
            </a:p>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Kumasi, Ghana</a:t>
              </a:r>
              <a:endParaRPr lang="en-US" dirty="0"/>
            </a:p>
          </p:txBody>
        </p:sp>
      </p:grpSp>
      <p:grpSp>
        <p:nvGrpSpPr>
          <p:cNvPr id="39" name="Group 38">
            <a:extLst>
              <a:ext uri="{FF2B5EF4-FFF2-40B4-BE49-F238E27FC236}">
                <a16:creationId xmlns:a16="http://schemas.microsoft.com/office/drawing/2014/main" id="{940CF1B6-DA3F-264A-A828-F8825FB1EE74}"/>
              </a:ext>
            </a:extLst>
          </p:cNvPr>
          <p:cNvGrpSpPr/>
          <p:nvPr/>
        </p:nvGrpSpPr>
        <p:grpSpPr>
          <a:xfrm>
            <a:off x="7676577" y="303957"/>
            <a:ext cx="4381692" cy="3185553"/>
            <a:chOff x="7676577" y="303957"/>
            <a:chExt cx="4381692" cy="3185553"/>
          </a:xfrm>
        </p:grpSpPr>
        <p:grpSp>
          <p:nvGrpSpPr>
            <p:cNvPr id="22" name="Group 21">
              <a:extLst>
                <a:ext uri="{FF2B5EF4-FFF2-40B4-BE49-F238E27FC236}">
                  <a16:creationId xmlns:a16="http://schemas.microsoft.com/office/drawing/2014/main" id="{CCFA3AEA-589F-E546-9CA7-B85F8354FBAE}"/>
                </a:ext>
              </a:extLst>
            </p:cNvPr>
            <p:cNvGrpSpPr/>
            <p:nvPr/>
          </p:nvGrpSpPr>
          <p:grpSpPr>
            <a:xfrm>
              <a:off x="7676577" y="303957"/>
              <a:ext cx="4381692" cy="3185553"/>
              <a:chOff x="7676577" y="303957"/>
              <a:chExt cx="4381692" cy="3185553"/>
            </a:xfrm>
          </p:grpSpPr>
          <p:sp>
            <p:nvSpPr>
              <p:cNvPr id="9" name="Rectangle 8">
                <a:extLst>
                  <a:ext uri="{FF2B5EF4-FFF2-40B4-BE49-F238E27FC236}">
                    <a16:creationId xmlns:a16="http://schemas.microsoft.com/office/drawing/2014/main" id="{31818A8B-1C8B-1146-80DA-3FB1C45695BE}"/>
                  </a:ext>
                </a:extLst>
              </p:cNvPr>
              <p:cNvSpPr/>
              <p:nvPr/>
            </p:nvSpPr>
            <p:spPr>
              <a:xfrm>
                <a:off x="8896969" y="303957"/>
                <a:ext cx="3161300" cy="1542474"/>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accent1">
                    <a:alpha val="48000"/>
                  </a:schemeClr>
                </a:solidFill>
              </a:ln>
            </p:spPr>
            <p:txBody>
              <a:bodyPr wrap="square">
                <a:spAutoFit/>
              </a:bodyPr>
              <a:lstStyle/>
              <a:p>
                <a:pPr>
                  <a:lnSpc>
                    <a:spcPct val="120000"/>
                  </a:lnSpc>
                </a:pPr>
                <a:r>
                  <a:rPr lang="en-US" sz="1600" b="1" dirty="0">
                    <a:solidFill>
                      <a:schemeClr val="bg1"/>
                    </a:solidFill>
                    <a:latin typeface="Arial" panose="020B0604020202020204" pitchFamily="34" charset="0"/>
                    <a:cs typeface="Arial" panose="020B0604020202020204" pitchFamily="34" charset="0"/>
                  </a:rPr>
                  <a:t>UN support </a:t>
                </a:r>
              </a:p>
              <a:p>
                <a:pPr>
                  <a:lnSpc>
                    <a:spcPct val="120000"/>
                  </a:lnSpc>
                </a:pPr>
                <a:r>
                  <a:rPr lang="en-US" sz="1600" dirty="0">
                    <a:solidFill>
                      <a:schemeClr val="bg1"/>
                    </a:solidFill>
                    <a:latin typeface="Arial" panose="020B0604020202020204" pitchFamily="34" charset="0"/>
                    <a:cs typeface="Arial" panose="020B0604020202020204" pitchFamily="34" charset="0"/>
                  </a:rPr>
                  <a:t>Dr. H. TOURE, UN ITU Secretary General.</a:t>
                </a:r>
              </a:p>
              <a:p>
                <a:pPr>
                  <a:lnSpc>
                    <a:spcPct val="120000"/>
                  </a:lnSpc>
                </a:pPr>
                <a:r>
                  <a:rPr lang="en-US" sz="1600" dirty="0">
                    <a:solidFill>
                      <a:schemeClr val="bg1"/>
                    </a:solidFill>
                    <a:latin typeface="Arial" panose="020B0604020202020204" pitchFamily="34" charset="0"/>
                    <a:cs typeface="Arial" panose="020B0604020202020204" pitchFamily="34" charset="0"/>
                  </a:rPr>
                  <a:t>Prof. A. WAGUE  and O. KA </a:t>
                </a:r>
              </a:p>
              <a:p>
                <a:pPr>
                  <a:lnSpc>
                    <a:spcPct val="120000"/>
                  </a:lnSpc>
                </a:pPr>
                <a:r>
                  <a:rPr lang="en-US" sz="1600" dirty="0">
                    <a:solidFill>
                      <a:schemeClr val="bg1"/>
                    </a:solidFill>
                    <a:latin typeface="Arial" panose="020B0604020202020204" pitchFamily="34" charset="0"/>
                    <a:cs typeface="Arial" panose="020B0604020202020204" pitchFamily="34" charset="0"/>
                  </a:rPr>
                  <a:t>M. NGOM - US Embassy rep. </a:t>
                </a:r>
              </a:p>
            </p:txBody>
          </p:sp>
          <p:pic>
            <p:nvPicPr>
              <p:cNvPr id="15" name="Picture 14">
                <a:extLst>
                  <a:ext uri="{FF2B5EF4-FFF2-40B4-BE49-F238E27FC236}">
                    <a16:creationId xmlns:a16="http://schemas.microsoft.com/office/drawing/2014/main" id="{8B5781AE-7B73-494D-A0EA-6708719A69B3}"/>
                  </a:ext>
                </a:extLst>
              </p:cNvPr>
              <p:cNvPicPr>
                <a:picLocks noChangeAspect="1"/>
              </p:cNvPicPr>
              <p:nvPr/>
            </p:nvPicPr>
            <p:blipFill>
              <a:blip r:embed="rId6"/>
              <a:stretch>
                <a:fillRect/>
              </a:stretch>
            </p:blipFill>
            <p:spPr>
              <a:xfrm>
                <a:off x="7676577" y="1445909"/>
                <a:ext cx="1220392" cy="1895633"/>
              </a:xfrm>
              <a:prstGeom prst="rect">
                <a:avLst/>
              </a:prstGeom>
            </p:spPr>
          </p:pic>
          <p:pic>
            <p:nvPicPr>
              <p:cNvPr id="25" name="Picture 24">
                <a:extLst>
                  <a:ext uri="{FF2B5EF4-FFF2-40B4-BE49-F238E27FC236}">
                    <a16:creationId xmlns:a16="http://schemas.microsoft.com/office/drawing/2014/main" id="{03605344-A8E4-9D4F-B136-5A46F228B43A}"/>
                  </a:ext>
                </a:extLst>
              </p:cNvPr>
              <p:cNvPicPr>
                <a:picLocks noChangeAspect="1"/>
              </p:cNvPicPr>
              <p:nvPr/>
            </p:nvPicPr>
            <p:blipFill>
              <a:blip r:embed="rId7"/>
              <a:stretch>
                <a:fillRect/>
              </a:stretch>
            </p:blipFill>
            <p:spPr>
              <a:xfrm>
                <a:off x="9916095" y="1902285"/>
                <a:ext cx="1495598" cy="1587225"/>
              </a:xfrm>
              <a:prstGeom prst="rect">
                <a:avLst/>
              </a:prstGeom>
            </p:spPr>
          </p:pic>
          <p:pic>
            <p:nvPicPr>
              <p:cNvPr id="27" name="Picture 26">
                <a:extLst>
                  <a:ext uri="{FF2B5EF4-FFF2-40B4-BE49-F238E27FC236}">
                    <a16:creationId xmlns:a16="http://schemas.microsoft.com/office/drawing/2014/main" id="{955EEA83-DAD0-1B42-890E-75A3EEBC58B8}"/>
                  </a:ext>
                </a:extLst>
              </p:cNvPr>
              <p:cNvPicPr>
                <a:picLocks noChangeAspect="1"/>
              </p:cNvPicPr>
              <p:nvPr/>
            </p:nvPicPr>
            <p:blipFill>
              <a:blip r:embed="rId8"/>
              <a:stretch>
                <a:fillRect/>
              </a:stretch>
            </p:blipFill>
            <p:spPr>
              <a:xfrm>
                <a:off x="9015854" y="1902285"/>
                <a:ext cx="871131" cy="1587225"/>
              </a:xfrm>
              <a:prstGeom prst="rect">
                <a:avLst/>
              </a:prstGeom>
            </p:spPr>
          </p:pic>
        </p:grpSp>
        <p:sp>
          <p:nvSpPr>
            <p:cNvPr id="30" name="Rectangle 29">
              <a:extLst>
                <a:ext uri="{FF2B5EF4-FFF2-40B4-BE49-F238E27FC236}">
                  <a16:creationId xmlns:a16="http://schemas.microsoft.com/office/drawing/2014/main" id="{F2A3360B-88BD-284E-969D-D2A0B1461927}"/>
                </a:ext>
              </a:extLst>
            </p:cNvPr>
            <p:cNvSpPr/>
            <p:nvPr/>
          </p:nvSpPr>
          <p:spPr>
            <a:xfrm>
              <a:off x="7676577" y="589668"/>
              <a:ext cx="1271417" cy="923330"/>
            </a:xfrm>
            <a:prstGeom prst="rect">
              <a:avLst/>
            </a:prstGeom>
          </p:spPr>
          <p:txBody>
            <a:bodyPr wrap="square">
              <a:spAutoFit/>
            </a:bodyPr>
            <a:lstStyle/>
            <a:p>
              <a:r>
                <a:rPr lang="en-US" b="1">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ASP2014</a:t>
              </a:r>
            </a:p>
            <a:p>
              <a:r>
                <a:rPr lang="en-US" b="1">
                  <a:effectLst>
                    <a:outerShdw blurRad="635000" dist="38100" algn="l" rotWithShape="0">
                      <a:prstClr val="black">
                        <a:alpha val="40000"/>
                      </a:prstClr>
                    </a:outerShdw>
                  </a:effectLst>
                  <a:latin typeface="Arial" panose="020B0604020202020204" pitchFamily="34" charset="0"/>
                  <a:cs typeface="Arial" panose="020B0604020202020204" pitchFamily="34" charset="0"/>
                </a:rPr>
                <a:t>Dakar, Senegal</a:t>
              </a:r>
              <a:endParaRPr lang="en-US" dirty="0"/>
            </a:p>
          </p:txBody>
        </p:sp>
      </p:grpSp>
      <p:grpSp>
        <p:nvGrpSpPr>
          <p:cNvPr id="38" name="Group 37">
            <a:extLst>
              <a:ext uri="{FF2B5EF4-FFF2-40B4-BE49-F238E27FC236}">
                <a16:creationId xmlns:a16="http://schemas.microsoft.com/office/drawing/2014/main" id="{058800C1-16D4-C645-9FBA-A7CE2B4B1BA7}"/>
              </a:ext>
            </a:extLst>
          </p:cNvPr>
          <p:cNvGrpSpPr/>
          <p:nvPr/>
        </p:nvGrpSpPr>
        <p:grpSpPr>
          <a:xfrm>
            <a:off x="2597721" y="3467722"/>
            <a:ext cx="4817791" cy="2939355"/>
            <a:chOff x="2597721" y="3467722"/>
            <a:chExt cx="4817791" cy="2939355"/>
          </a:xfrm>
        </p:grpSpPr>
        <p:grpSp>
          <p:nvGrpSpPr>
            <p:cNvPr id="26" name="Group 25">
              <a:extLst>
                <a:ext uri="{FF2B5EF4-FFF2-40B4-BE49-F238E27FC236}">
                  <a16:creationId xmlns:a16="http://schemas.microsoft.com/office/drawing/2014/main" id="{70EB3035-6B8F-1746-B838-5014E012D703}"/>
                </a:ext>
              </a:extLst>
            </p:cNvPr>
            <p:cNvGrpSpPr/>
            <p:nvPr/>
          </p:nvGrpSpPr>
          <p:grpSpPr>
            <a:xfrm>
              <a:off x="3730963" y="3467722"/>
              <a:ext cx="3684549" cy="2939355"/>
              <a:chOff x="3730963" y="3796338"/>
              <a:chExt cx="3684549" cy="2939355"/>
            </a:xfrm>
          </p:grpSpPr>
          <p:sp>
            <p:nvSpPr>
              <p:cNvPr id="10" name="Rectangle 9">
                <a:extLst>
                  <a:ext uri="{FF2B5EF4-FFF2-40B4-BE49-F238E27FC236}">
                    <a16:creationId xmlns:a16="http://schemas.microsoft.com/office/drawing/2014/main" id="{DA545E55-E5D1-7847-AA6F-EA21D846D495}"/>
                  </a:ext>
                </a:extLst>
              </p:cNvPr>
              <p:cNvSpPr/>
              <p:nvPr/>
            </p:nvSpPr>
            <p:spPr>
              <a:xfrm>
                <a:off x="3828322" y="3796338"/>
                <a:ext cx="2289217" cy="1077218"/>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accent1">
                    <a:alpha val="49000"/>
                  </a:schemeClr>
                </a:solidFill>
              </a:ln>
            </p:spPr>
            <p:txBody>
              <a:bodyPr wrap="square">
                <a:spAutoFit/>
              </a:bodyPr>
              <a:lstStyle/>
              <a:p>
                <a:r>
                  <a:rPr lang="sv-SE" sz="1600" b="1" dirty="0" err="1">
                    <a:solidFill>
                      <a:schemeClr val="bg1"/>
                    </a:solidFill>
                    <a:latin typeface="Arial" panose="020B0604020202020204" pitchFamily="34" charset="0"/>
                    <a:cs typeface="Arial" panose="020B0604020202020204" pitchFamily="34" charset="0"/>
                  </a:rPr>
                  <a:t>East</a:t>
                </a:r>
                <a:r>
                  <a:rPr lang="sv-SE" sz="1600" b="1" dirty="0">
                    <a:solidFill>
                      <a:schemeClr val="bg1"/>
                    </a:solidFill>
                    <a:latin typeface="Arial" panose="020B0604020202020204" pitchFamily="34" charset="0"/>
                    <a:cs typeface="Arial" panose="020B0604020202020204" pitchFamily="34" charset="0"/>
                  </a:rPr>
                  <a:t> </a:t>
                </a:r>
                <a:r>
                  <a:rPr lang="sv-SE" sz="1600" b="1" dirty="0" err="1">
                    <a:solidFill>
                      <a:schemeClr val="bg1"/>
                    </a:solidFill>
                    <a:latin typeface="Arial" panose="020B0604020202020204" pitchFamily="34" charset="0"/>
                    <a:cs typeface="Arial" panose="020B0604020202020204" pitchFamily="34" charset="0"/>
                  </a:rPr>
                  <a:t>Afr</a:t>
                </a:r>
                <a:r>
                  <a:rPr lang="sv-SE" sz="1600" b="1" dirty="0">
                    <a:solidFill>
                      <a:schemeClr val="bg1"/>
                    </a:solidFill>
                    <a:latin typeface="Arial" panose="020B0604020202020204" pitchFamily="34" charset="0"/>
                    <a:cs typeface="Arial" panose="020B0604020202020204" pitchFamily="34" charset="0"/>
                  </a:rPr>
                  <a:t>. Science and New ICTP Center</a:t>
                </a:r>
                <a:endParaRPr lang="en-US" sz="1600" b="1" dirty="0">
                  <a:solidFill>
                    <a:schemeClr val="bg1"/>
                  </a:solidFill>
                  <a:latin typeface="Arial" panose="020B0604020202020204" pitchFamily="34" charset="0"/>
                  <a:cs typeface="Arial" panose="020B0604020202020204" pitchFamily="34" charset="0"/>
                </a:endParaRPr>
              </a:p>
              <a:p>
                <a:r>
                  <a:rPr lang="sv-SE" sz="1600" dirty="0" err="1">
                    <a:solidFill>
                      <a:schemeClr val="bg1"/>
                    </a:solidFill>
                    <a:latin typeface="Arial" panose="020B0604020202020204" pitchFamily="34" charset="0"/>
                    <a:cs typeface="Arial" panose="020B0604020202020204" pitchFamily="34" charset="0"/>
                  </a:rPr>
                  <a:t>Rwandan</a:t>
                </a:r>
                <a:r>
                  <a:rPr lang="sv-SE" sz="1600" dirty="0">
                    <a:solidFill>
                      <a:schemeClr val="bg1"/>
                    </a:solidFill>
                    <a:latin typeface="Arial" panose="020B0604020202020204" pitchFamily="34" charset="0"/>
                    <a:cs typeface="Arial" panose="020B0604020202020204" pitchFamily="34" charset="0"/>
                  </a:rPr>
                  <a:t> </a:t>
                </a:r>
                <a:r>
                  <a:rPr lang="sv-SE" sz="1600" dirty="0" err="1">
                    <a:solidFill>
                      <a:schemeClr val="bg1"/>
                    </a:solidFill>
                    <a:latin typeface="Arial" panose="020B0604020202020204" pitchFamily="34" charset="0"/>
                    <a:cs typeface="Arial" panose="020B0604020202020204" pitchFamily="34" charset="0"/>
                  </a:rPr>
                  <a:t>Ministry</a:t>
                </a:r>
                <a:r>
                  <a:rPr lang="sv-SE" sz="1600" dirty="0">
                    <a:solidFill>
                      <a:schemeClr val="bg1"/>
                    </a:solidFill>
                    <a:latin typeface="Arial" panose="020B0604020202020204" pitchFamily="34" charset="0"/>
                    <a:cs typeface="Arial" panose="020B0604020202020204" pitchFamily="34" charset="0"/>
                  </a:rPr>
                  <a:t> </a:t>
                </a:r>
              </a:p>
              <a:p>
                <a:r>
                  <a:rPr lang="sv-SE" sz="1600" dirty="0" err="1">
                    <a:solidFill>
                      <a:schemeClr val="bg1"/>
                    </a:solidFill>
                    <a:latin typeface="Arial" panose="020B0604020202020204" pitchFamily="34" charset="0"/>
                    <a:cs typeface="Arial" panose="020B0604020202020204" pitchFamily="34" charset="0"/>
                  </a:rPr>
                  <a:t>of</a:t>
                </a:r>
                <a:r>
                  <a:rPr lang="sv-SE" sz="1600" dirty="0">
                    <a:solidFill>
                      <a:schemeClr val="bg1"/>
                    </a:solidFill>
                    <a:latin typeface="Arial" panose="020B0604020202020204" pitchFamily="34" charset="0"/>
                    <a:cs typeface="Arial" panose="020B0604020202020204" pitchFamily="34" charset="0"/>
                  </a:rPr>
                  <a:t> </a:t>
                </a:r>
                <a:r>
                  <a:rPr lang="sv-SE" sz="1600" dirty="0" err="1">
                    <a:solidFill>
                      <a:schemeClr val="bg1"/>
                    </a:solidFill>
                    <a:latin typeface="Arial" panose="020B0604020202020204" pitchFamily="34" charset="0"/>
                    <a:cs typeface="Arial" panose="020B0604020202020204" pitchFamily="34" charset="0"/>
                  </a:rPr>
                  <a:t>Education</a:t>
                </a:r>
                <a:endParaRPr lang="sv-SE" sz="1600" dirty="0">
                  <a:solidFill>
                    <a:schemeClr val="bg1"/>
                  </a:solidFill>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541C8247-DA8D-3A4D-8F1E-F44960D251C0}"/>
                  </a:ext>
                </a:extLst>
              </p:cNvPr>
              <p:cNvPicPr>
                <a:picLocks noChangeAspect="1"/>
              </p:cNvPicPr>
              <p:nvPr/>
            </p:nvPicPr>
            <p:blipFill>
              <a:blip r:embed="rId9"/>
              <a:stretch>
                <a:fillRect/>
              </a:stretch>
            </p:blipFill>
            <p:spPr>
              <a:xfrm>
                <a:off x="3730963" y="4803436"/>
                <a:ext cx="1360405" cy="1932257"/>
              </a:xfrm>
              <a:prstGeom prst="rect">
                <a:avLst/>
              </a:prstGeom>
            </p:spPr>
          </p:pic>
          <p:pic>
            <p:nvPicPr>
              <p:cNvPr id="21" name="Picture 20">
                <a:extLst>
                  <a:ext uri="{FF2B5EF4-FFF2-40B4-BE49-F238E27FC236}">
                    <a16:creationId xmlns:a16="http://schemas.microsoft.com/office/drawing/2014/main" id="{CFE764EC-E861-6541-B6C3-ADD59CC5AB4A}"/>
                  </a:ext>
                </a:extLst>
              </p:cNvPr>
              <p:cNvPicPr>
                <a:picLocks noChangeAspect="1"/>
              </p:cNvPicPr>
              <p:nvPr/>
            </p:nvPicPr>
            <p:blipFill>
              <a:blip r:embed="rId10"/>
              <a:stretch>
                <a:fillRect/>
              </a:stretch>
            </p:blipFill>
            <p:spPr>
              <a:xfrm>
                <a:off x="5614939" y="4379569"/>
                <a:ext cx="1800573" cy="1122989"/>
              </a:xfrm>
              <a:prstGeom prst="rect">
                <a:avLst/>
              </a:prstGeom>
            </p:spPr>
          </p:pic>
          <p:pic>
            <p:nvPicPr>
              <p:cNvPr id="23" name="Picture 22">
                <a:extLst>
                  <a:ext uri="{FF2B5EF4-FFF2-40B4-BE49-F238E27FC236}">
                    <a16:creationId xmlns:a16="http://schemas.microsoft.com/office/drawing/2014/main" id="{D0F0DE24-6384-CB40-A7E4-AEAE8FCA1217}"/>
                  </a:ext>
                </a:extLst>
              </p:cNvPr>
              <p:cNvPicPr>
                <a:picLocks noChangeAspect="1"/>
              </p:cNvPicPr>
              <p:nvPr/>
            </p:nvPicPr>
            <p:blipFill>
              <a:blip r:embed="rId11"/>
              <a:stretch>
                <a:fillRect/>
              </a:stretch>
            </p:blipFill>
            <p:spPr>
              <a:xfrm>
                <a:off x="5040581" y="4839402"/>
                <a:ext cx="1554591" cy="990993"/>
              </a:xfrm>
              <a:prstGeom prst="rect">
                <a:avLst/>
              </a:prstGeom>
            </p:spPr>
          </p:pic>
          <p:pic>
            <p:nvPicPr>
              <p:cNvPr id="24" name="Picture 23">
                <a:extLst>
                  <a:ext uri="{FF2B5EF4-FFF2-40B4-BE49-F238E27FC236}">
                    <a16:creationId xmlns:a16="http://schemas.microsoft.com/office/drawing/2014/main" id="{0CA5EB29-37B1-3D42-AF29-FECA11660008}"/>
                  </a:ext>
                </a:extLst>
              </p:cNvPr>
              <p:cNvPicPr>
                <a:picLocks noChangeAspect="1"/>
              </p:cNvPicPr>
              <p:nvPr/>
            </p:nvPicPr>
            <p:blipFill>
              <a:blip r:embed="rId12"/>
              <a:stretch>
                <a:fillRect/>
              </a:stretch>
            </p:blipFill>
            <p:spPr>
              <a:xfrm>
                <a:off x="5091368" y="5663188"/>
                <a:ext cx="2321983" cy="1045938"/>
              </a:xfrm>
              <a:prstGeom prst="rect">
                <a:avLst/>
              </a:prstGeom>
            </p:spPr>
          </p:pic>
        </p:grpSp>
        <p:sp>
          <p:nvSpPr>
            <p:cNvPr id="31" name="Rectangle 30">
              <a:extLst>
                <a:ext uri="{FF2B5EF4-FFF2-40B4-BE49-F238E27FC236}">
                  <a16:creationId xmlns:a16="http://schemas.microsoft.com/office/drawing/2014/main" id="{75B3C94C-73B2-D34E-8C12-67B64306D5CA}"/>
                </a:ext>
              </a:extLst>
            </p:cNvPr>
            <p:cNvSpPr/>
            <p:nvPr/>
          </p:nvSpPr>
          <p:spPr>
            <a:xfrm>
              <a:off x="2597721" y="5203620"/>
              <a:ext cx="1402827" cy="923330"/>
            </a:xfrm>
            <a:prstGeom prst="rect">
              <a:avLst/>
            </a:prstGeom>
          </p:spPr>
          <p:txBody>
            <a:bodyPr wrap="square">
              <a:spAutoFit/>
            </a:bodyPr>
            <a:lstStyle/>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ASP2016</a:t>
              </a:r>
            </a:p>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Kigali, Rwanda</a:t>
              </a:r>
              <a:endParaRPr lang="en-US" dirty="0"/>
            </a:p>
          </p:txBody>
        </p:sp>
      </p:grpSp>
      <p:grpSp>
        <p:nvGrpSpPr>
          <p:cNvPr id="40" name="Group 39">
            <a:extLst>
              <a:ext uri="{FF2B5EF4-FFF2-40B4-BE49-F238E27FC236}">
                <a16:creationId xmlns:a16="http://schemas.microsoft.com/office/drawing/2014/main" id="{AEAD27E1-8E2C-FA40-8459-C2C62F984F4E}"/>
              </a:ext>
            </a:extLst>
          </p:cNvPr>
          <p:cNvGrpSpPr/>
          <p:nvPr/>
        </p:nvGrpSpPr>
        <p:grpSpPr>
          <a:xfrm>
            <a:off x="7635205" y="3798481"/>
            <a:ext cx="4686710" cy="2826153"/>
            <a:chOff x="7635205" y="3798481"/>
            <a:chExt cx="4686710" cy="2826153"/>
          </a:xfrm>
        </p:grpSpPr>
        <p:grpSp>
          <p:nvGrpSpPr>
            <p:cNvPr id="29" name="Group 28">
              <a:extLst>
                <a:ext uri="{FF2B5EF4-FFF2-40B4-BE49-F238E27FC236}">
                  <a16:creationId xmlns:a16="http://schemas.microsoft.com/office/drawing/2014/main" id="{F3F3AA70-8EF3-FD46-9A73-34A5BFFDE67D}"/>
                </a:ext>
              </a:extLst>
            </p:cNvPr>
            <p:cNvGrpSpPr/>
            <p:nvPr/>
          </p:nvGrpSpPr>
          <p:grpSpPr>
            <a:xfrm>
              <a:off x="7635205" y="3798481"/>
              <a:ext cx="4372014" cy="2826153"/>
              <a:chOff x="7623135" y="3982467"/>
              <a:chExt cx="4372014" cy="2826153"/>
            </a:xfrm>
          </p:grpSpPr>
          <p:sp>
            <p:nvSpPr>
              <p:cNvPr id="12" name="Rectangle 11">
                <a:extLst>
                  <a:ext uri="{FF2B5EF4-FFF2-40B4-BE49-F238E27FC236}">
                    <a16:creationId xmlns:a16="http://schemas.microsoft.com/office/drawing/2014/main" id="{16D71DE1-2101-0543-9575-0EFAB1C7C297}"/>
                  </a:ext>
                </a:extLst>
              </p:cNvPr>
              <p:cNvSpPr/>
              <p:nvPr/>
            </p:nvSpPr>
            <p:spPr>
              <a:xfrm>
                <a:off x="8832850" y="3982467"/>
                <a:ext cx="3162299" cy="1107996"/>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accent1">
                    <a:alpha val="49000"/>
                  </a:schemeClr>
                </a:solidFill>
              </a:ln>
            </p:spPr>
            <p:txBody>
              <a:bodyPr wrap="square">
                <a:spAutoFit/>
              </a:bodyPr>
              <a:lstStyle/>
              <a:p>
                <a:r>
                  <a:rPr lang="sv-SE" sz="1600" dirty="0">
                    <a:solidFill>
                      <a:schemeClr val="bg1"/>
                    </a:solidFill>
                    <a:latin typeface="Arial" panose="020B0604020202020204" pitchFamily="34" charset="0"/>
                    <a:cs typeface="Arial" panose="020B0604020202020204" pitchFamily="34" charset="0"/>
                  </a:rPr>
                  <a:t>Dr T. TJIVIKUA, Vice-Chancellor, Namibia University </a:t>
                </a:r>
                <a:r>
                  <a:rPr lang="sv-SE" sz="1600" dirty="0" err="1">
                    <a:solidFill>
                      <a:schemeClr val="bg1"/>
                    </a:solidFill>
                    <a:latin typeface="Arial" panose="020B0604020202020204" pitchFamily="34" charset="0"/>
                    <a:cs typeface="Arial" panose="020B0604020202020204" pitchFamily="34" charset="0"/>
                  </a:rPr>
                  <a:t>of</a:t>
                </a:r>
                <a:r>
                  <a:rPr lang="sv-SE" sz="1600" dirty="0">
                    <a:solidFill>
                      <a:schemeClr val="bg1"/>
                    </a:solidFill>
                    <a:latin typeface="Arial" panose="020B0604020202020204" pitchFamily="34" charset="0"/>
                    <a:cs typeface="Arial" panose="020B0604020202020204" pitchFamily="34" charset="0"/>
                  </a:rPr>
                  <a:t> Science and </a:t>
                </a:r>
                <a:r>
                  <a:rPr lang="sv-SE" sz="1600" dirty="0" err="1">
                    <a:solidFill>
                      <a:schemeClr val="bg1"/>
                    </a:solidFill>
                    <a:latin typeface="Arial" panose="020B0604020202020204" pitchFamily="34" charset="0"/>
                    <a:cs typeface="Arial" panose="020B0604020202020204" pitchFamily="34" charset="0"/>
                  </a:rPr>
                  <a:t>Technology</a:t>
                </a:r>
                <a:r>
                  <a:rPr lang="sv-SE" sz="1600" dirty="0">
                    <a:solidFill>
                      <a:schemeClr val="bg1"/>
                    </a:solidFill>
                    <a:latin typeface="Arial" panose="020B0604020202020204" pitchFamily="34" charset="0"/>
                    <a:cs typeface="Arial" panose="020B0604020202020204" pitchFamily="34" charset="0"/>
                  </a:rPr>
                  <a:t> (Namibia)</a:t>
                </a:r>
              </a:p>
              <a:p>
                <a:r>
                  <a:rPr lang="sv-SE" sz="1600" dirty="0">
                    <a:solidFill>
                      <a:schemeClr val="bg1"/>
                    </a:solidFill>
                    <a:latin typeface="Arial" panose="020B0604020202020204" pitchFamily="34" charset="0"/>
                    <a:cs typeface="Arial" panose="020B0604020202020204" pitchFamily="34" charset="0"/>
                  </a:rPr>
                  <a:t>Dr. R. ADAM (SKA, SA)</a:t>
                </a:r>
              </a:p>
            </p:txBody>
          </p:sp>
          <p:pic>
            <p:nvPicPr>
              <p:cNvPr id="16" name="Picture 15">
                <a:extLst>
                  <a:ext uri="{FF2B5EF4-FFF2-40B4-BE49-F238E27FC236}">
                    <a16:creationId xmlns:a16="http://schemas.microsoft.com/office/drawing/2014/main" id="{041FB707-D2E5-0F4D-B7D6-716D8339931B}"/>
                  </a:ext>
                </a:extLst>
              </p:cNvPr>
              <p:cNvPicPr>
                <a:picLocks noChangeAspect="1"/>
              </p:cNvPicPr>
              <p:nvPr/>
            </p:nvPicPr>
            <p:blipFill>
              <a:blip r:embed="rId13"/>
              <a:stretch>
                <a:fillRect/>
              </a:stretch>
            </p:blipFill>
            <p:spPr>
              <a:xfrm>
                <a:off x="7623135" y="4803436"/>
                <a:ext cx="1244610" cy="1932257"/>
              </a:xfrm>
              <a:prstGeom prst="rect">
                <a:avLst/>
              </a:prstGeom>
            </p:spPr>
          </p:pic>
          <p:pic>
            <p:nvPicPr>
              <p:cNvPr id="20" name="Picture 19">
                <a:extLst>
                  <a:ext uri="{FF2B5EF4-FFF2-40B4-BE49-F238E27FC236}">
                    <a16:creationId xmlns:a16="http://schemas.microsoft.com/office/drawing/2014/main" id="{32BEA036-4CA5-3A45-BB6A-2004B60852EF}"/>
                  </a:ext>
                </a:extLst>
              </p:cNvPr>
              <p:cNvPicPr>
                <a:picLocks noChangeAspect="1"/>
              </p:cNvPicPr>
              <p:nvPr/>
            </p:nvPicPr>
            <p:blipFill>
              <a:blip r:embed="rId14"/>
              <a:stretch>
                <a:fillRect/>
              </a:stretch>
            </p:blipFill>
            <p:spPr>
              <a:xfrm>
                <a:off x="9999559" y="5410338"/>
                <a:ext cx="1606440" cy="1398282"/>
              </a:xfrm>
              <a:prstGeom prst="rect">
                <a:avLst/>
              </a:prstGeom>
            </p:spPr>
          </p:pic>
          <p:pic>
            <p:nvPicPr>
              <p:cNvPr id="28" name="Picture 27">
                <a:extLst>
                  <a:ext uri="{FF2B5EF4-FFF2-40B4-BE49-F238E27FC236}">
                    <a16:creationId xmlns:a16="http://schemas.microsoft.com/office/drawing/2014/main" id="{2A7B3938-D8D1-C243-8C1A-13F23C0905F1}"/>
                  </a:ext>
                </a:extLst>
              </p:cNvPr>
              <p:cNvPicPr>
                <a:picLocks noChangeAspect="1"/>
              </p:cNvPicPr>
              <p:nvPr/>
            </p:nvPicPr>
            <p:blipFill>
              <a:blip r:embed="rId15"/>
              <a:stretch>
                <a:fillRect/>
              </a:stretch>
            </p:blipFill>
            <p:spPr>
              <a:xfrm>
                <a:off x="9152287" y="5417493"/>
                <a:ext cx="967273" cy="1084661"/>
              </a:xfrm>
              <a:prstGeom prst="rect">
                <a:avLst/>
              </a:prstGeom>
            </p:spPr>
          </p:pic>
        </p:grpSp>
        <p:sp>
          <p:nvSpPr>
            <p:cNvPr id="36" name="Rectangle 35">
              <a:extLst>
                <a:ext uri="{FF2B5EF4-FFF2-40B4-BE49-F238E27FC236}">
                  <a16:creationId xmlns:a16="http://schemas.microsoft.com/office/drawing/2014/main" id="{244DDA35-3A58-A04B-BAB6-721985D5A7E4}"/>
                </a:ext>
              </a:extLst>
            </p:cNvPr>
            <p:cNvSpPr/>
            <p:nvPr/>
          </p:nvSpPr>
          <p:spPr>
            <a:xfrm>
              <a:off x="8832850" y="4850581"/>
              <a:ext cx="3489065" cy="369332"/>
            </a:xfrm>
            <a:prstGeom prst="rect">
              <a:avLst/>
            </a:prstGeom>
          </p:spPr>
          <p:txBody>
            <a:bodyPr wrap="square">
              <a:spAutoFit/>
            </a:bodyPr>
            <a:lstStyle/>
            <a:p>
              <a:r>
                <a:rPr lang="en-US" b="1" dirty="0">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ASP2018, Windhoek, Namibia, </a:t>
              </a:r>
              <a:endParaRPr lang="en-US" dirty="0"/>
            </a:p>
          </p:txBody>
        </p:sp>
      </p:grpSp>
      <p:sp>
        <p:nvSpPr>
          <p:cNvPr id="42" name="Rectangle 41">
            <a:extLst>
              <a:ext uri="{FF2B5EF4-FFF2-40B4-BE49-F238E27FC236}">
                <a16:creationId xmlns:a16="http://schemas.microsoft.com/office/drawing/2014/main" id="{BC759961-F29D-7A48-AEFB-7D5C3EEEE316}"/>
              </a:ext>
            </a:extLst>
          </p:cNvPr>
          <p:cNvSpPr/>
          <p:nvPr/>
        </p:nvSpPr>
        <p:spPr>
          <a:xfrm>
            <a:off x="4790590" y="2807576"/>
            <a:ext cx="3167730" cy="584775"/>
          </a:xfrm>
          <a:prstGeom prst="rect">
            <a:avLst/>
          </a:prstGeom>
        </p:spPr>
        <p:txBody>
          <a:bodyPr wrap="square">
            <a:spAutoFit/>
          </a:bodyPr>
          <a:lstStyle/>
          <a:p>
            <a:r>
              <a:rPr lang="en-US" sz="1600" dirty="0">
                <a:latin typeface="Arial" panose="020B0604020202020204" pitchFamily="34" charset="0"/>
                <a:cs typeface="Arial" panose="020B0604020202020204" pitchFamily="34" charset="0"/>
                <a:sym typeface="Wingdings" pitchFamily="2" charset="2"/>
              </a:rPr>
              <a:t> Launched the </a:t>
            </a:r>
            <a:r>
              <a:rPr lang="en-US" sz="1600" dirty="0">
                <a:latin typeface="Arial" panose="020B0604020202020204" pitchFamily="34" charset="0"/>
                <a:cs typeface="Arial" panose="020B0604020202020204" pitchFamily="34" charset="0"/>
              </a:rPr>
              <a:t>African Light Source steering committee</a:t>
            </a:r>
          </a:p>
        </p:txBody>
      </p:sp>
    </p:spTree>
    <p:extLst>
      <p:ext uri="{BB962C8B-B14F-4D97-AF65-F5344CB8AC3E}">
        <p14:creationId xmlns:p14="http://schemas.microsoft.com/office/powerpoint/2010/main" val="277255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checkerboard(across)">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p:tgtEl>
                                          <p:spTgt spid="39"/>
                                        </p:tgtEl>
                                        <p:attrNameLst>
                                          <p:attrName>ppt_y</p:attrName>
                                        </p:attrNameLst>
                                      </p:cBhvr>
                                      <p:tavLst>
                                        <p:tav tm="0">
                                          <p:val>
                                            <p:strVal val="#ppt_y+#ppt_h*1.125000"/>
                                          </p:val>
                                        </p:tav>
                                        <p:tav tm="100000">
                                          <p:val>
                                            <p:strVal val="#ppt_y"/>
                                          </p:val>
                                        </p:tav>
                                      </p:tavLst>
                                    </p:anim>
                                    <p:animEffect transition="in" filter="wipe(up)">
                                      <p:cBhvr>
                                        <p:cTn id="17" dur="500"/>
                                        <p:tgtEl>
                                          <p:spTgt spid="3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randombar(horizontal)">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circle(in)">
                                      <p:cBhvr>
                                        <p:cTn id="27"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B3D42-74C4-8840-AA26-C7F628E6F7E1}"/>
              </a:ext>
            </a:extLst>
          </p:cNvPr>
          <p:cNvSpPr>
            <a:spLocks noGrp="1"/>
          </p:cNvSpPr>
          <p:nvPr>
            <p:ph type="title"/>
          </p:nvPr>
        </p:nvSpPr>
        <p:spPr/>
        <p:txBody>
          <a:bodyPr/>
          <a:lstStyle/>
          <a:p>
            <a:r>
              <a:rPr lang="en-US" dirty="0"/>
              <a:t> </a:t>
            </a:r>
          </a:p>
        </p:txBody>
      </p:sp>
      <p:sp>
        <p:nvSpPr>
          <p:cNvPr id="12" name="Content Placeholder 11">
            <a:extLst>
              <a:ext uri="{FF2B5EF4-FFF2-40B4-BE49-F238E27FC236}">
                <a16:creationId xmlns:a16="http://schemas.microsoft.com/office/drawing/2014/main" id="{F283278F-A6AB-1F49-A785-3BA97DF0E8E2}"/>
              </a:ext>
            </a:extLst>
          </p:cNvPr>
          <p:cNvSpPr>
            <a:spLocks noGrp="1"/>
          </p:cNvSpPr>
          <p:nvPr>
            <p:ph sz="half" idx="1"/>
          </p:nvPr>
        </p:nvSpPr>
        <p:spPr>
          <a:xfrm>
            <a:off x="1689908" y="5116049"/>
            <a:ext cx="9760081" cy="1200329"/>
          </a:xfrm>
          <a:prstGeom prst="rect">
            <a:avLst/>
          </a:prstGeom>
          <a:gradFill>
            <a:gsLst>
              <a:gs pos="0">
                <a:schemeClr val="accent5">
                  <a:lumMod val="5000"/>
                  <a:lumOff val="95000"/>
                  <a:alpha val="51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bg2"/>
            </a:solidFill>
          </a:ln>
          <a:effectLst>
            <a:reflection blurRad="762000" stA="54000" endPos="65000" dist="63500" dir="5400000" sy="-100000" algn="bl" rotWithShape="0"/>
            <a:softEdge rad="546100"/>
          </a:effectLst>
        </p:spPr>
        <p:txBody>
          <a:bodyPr wrap="square">
            <a:spAutoFit/>
          </a:bodyPr>
          <a:lstStyle/>
          <a:p>
            <a:pPr marL="0" indent="0">
              <a:lnSpc>
                <a:spcPct val="100000"/>
              </a:lnSpc>
              <a:buNone/>
            </a:pPr>
            <a:r>
              <a:rPr lang="sv-SE" sz="1800" dirty="0"/>
              <a:t>- ” </a:t>
            </a:r>
            <a:r>
              <a:rPr lang="sv-SE" sz="1800" dirty="0" err="1"/>
              <a:t>Fortunately</a:t>
            </a:r>
            <a:r>
              <a:rPr lang="sv-SE" sz="1800" dirty="0"/>
              <a:t>, </a:t>
            </a:r>
            <a:r>
              <a:rPr lang="sv-SE" sz="1800" dirty="0" err="1"/>
              <a:t>there</a:t>
            </a:r>
            <a:r>
              <a:rPr lang="sv-SE" sz="1800" dirty="0"/>
              <a:t> </a:t>
            </a:r>
            <a:r>
              <a:rPr lang="sv-SE" sz="1800" dirty="0" err="1"/>
              <a:t>have</a:t>
            </a:r>
            <a:r>
              <a:rPr lang="sv-SE" sz="1800" dirty="0"/>
              <a:t> never </a:t>
            </a:r>
            <a:r>
              <a:rPr lang="sv-SE" sz="1800" dirty="0" err="1"/>
              <a:t>been</a:t>
            </a:r>
            <a:r>
              <a:rPr lang="sv-SE" sz="1800" dirty="0"/>
              <a:t> </a:t>
            </a:r>
            <a:r>
              <a:rPr lang="sv-SE" sz="1800" dirty="0" err="1"/>
              <a:t>more</a:t>
            </a:r>
            <a:r>
              <a:rPr lang="sv-SE" sz="1800" dirty="0"/>
              <a:t> or </a:t>
            </a:r>
            <a:r>
              <a:rPr lang="sv-SE" sz="1800" dirty="0" err="1"/>
              <a:t>better</a:t>
            </a:r>
            <a:r>
              <a:rPr lang="sv-SE" sz="1800" dirty="0"/>
              <a:t> </a:t>
            </a:r>
            <a:r>
              <a:rPr lang="sv-SE" sz="1800" dirty="0" err="1"/>
              <a:t>opportunities</a:t>
            </a:r>
            <a:r>
              <a:rPr lang="sv-SE" sz="1800" dirty="0"/>
              <a:t> for </a:t>
            </a:r>
            <a:r>
              <a:rPr lang="sv-SE" sz="1800" dirty="0" err="1"/>
              <a:t>acquiring</a:t>
            </a:r>
            <a:r>
              <a:rPr lang="sv-SE" sz="1800" dirty="0"/>
              <a:t> the </a:t>
            </a:r>
            <a:r>
              <a:rPr lang="sv-SE" sz="1800" dirty="0" err="1"/>
              <a:t>necessary</a:t>
            </a:r>
            <a:r>
              <a:rPr lang="sv-SE" sz="1800" dirty="0"/>
              <a:t> digital </a:t>
            </a:r>
            <a:r>
              <a:rPr lang="sv-SE" sz="1800" dirty="0" err="1"/>
              <a:t>skills</a:t>
            </a:r>
            <a:r>
              <a:rPr lang="sv-SE" sz="1800" dirty="0"/>
              <a:t> – </a:t>
            </a:r>
            <a:r>
              <a:rPr lang="sv-SE" sz="1800" dirty="0" err="1"/>
              <a:t>whether</a:t>
            </a:r>
            <a:r>
              <a:rPr lang="sv-SE" sz="1800" dirty="0"/>
              <a:t> </a:t>
            </a:r>
            <a:r>
              <a:rPr lang="sv-SE" sz="1800" dirty="0" err="1"/>
              <a:t>formally</a:t>
            </a:r>
            <a:r>
              <a:rPr lang="sv-SE" sz="1800" dirty="0"/>
              <a:t>, at </a:t>
            </a:r>
            <a:r>
              <a:rPr lang="sv-SE" sz="1800" dirty="0" err="1"/>
              <a:t>school</a:t>
            </a:r>
            <a:r>
              <a:rPr lang="sv-SE" sz="1800" dirty="0"/>
              <a:t>, or </a:t>
            </a:r>
            <a:r>
              <a:rPr lang="sv-SE" sz="1800" dirty="0" err="1"/>
              <a:t>informally</a:t>
            </a:r>
            <a:r>
              <a:rPr lang="sv-SE" sz="1800" dirty="0"/>
              <a:t>, online – and it is </a:t>
            </a:r>
            <a:r>
              <a:rPr lang="sv-SE" sz="1800" dirty="0" err="1"/>
              <a:t>tremendously</a:t>
            </a:r>
            <a:r>
              <a:rPr lang="sv-SE" sz="1800" dirty="0"/>
              <a:t> </a:t>
            </a:r>
            <a:r>
              <a:rPr lang="sv-SE" sz="1800" dirty="0" err="1"/>
              <a:t>encouraging</a:t>
            </a:r>
            <a:r>
              <a:rPr lang="sv-SE" sz="1800" dirty="0"/>
              <a:t> to </a:t>
            </a:r>
            <a:r>
              <a:rPr lang="sv-SE" sz="1800" dirty="0" err="1"/>
              <a:t>see</a:t>
            </a:r>
            <a:r>
              <a:rPr lang="sv-SE" sz="1800" dirty="0"/>
              <a:t> the </a:t>
            </a:r>
            <a:r>
              <a:rPr lang="sv-SE" sz="1800" dirty="0" err="1"/>
              <a:t>proliferation</a:t>
            </a:r>
            <a:r>
              <a:rPr lang="sv-SE" sz="1800" dirty="0"/>
              <a:t> </a:t>
            </a:r>
            <a:r>
              <a:rPr lang="sv-SE" sz="1800" b="1" dirty="0" err="1"/>
              <a:t>of</a:t>
            </a:r>
            <a:r>
              <a:rPr lang="sv-SE" sz="1800" b="1" dirty="0"/>
              <a:t> </a:t>
            </a:r>
            <a:r>
              <a:rPr lang="sv-SE" sz="1800" b="1" dirty="0" err="1">
                <a:solidFill>
                  <a:srgbClr val="FF0000"/>
                </a:solidFill>
              </a:rPr>
              <a:t>MOOCs</a:t>
            </a:r>
            <a:r>
              <a:rPr lang="sv-SE" sz="1800" b="1" dirty="0">
                <a:solidFill>
                  <a:srgbClr val="FF0000"/>
                </a:solidFill>
              </a:rPr>
              <a:t>, Massive </a:t>
            </a:r>
            <a:r>
              <a:rPr lang="sv-SE" sz="1800" b="1" dirty="0" err="1">
                <a:solidFill>
                  <a:srgbClr val="FF0000"/>
                </a:solidFill>
              </a:rPr>
              <a:t>Open</a:t>
            </a:r>
            <a:r>
              <a:rPr lang="sv-SE" sz="1800" b="1" dirty="0">
                <a:solidFill>
                  <a:srgbClr val="FF0000"/>
                </a:solidFill>
              </a:rPr>
              <a:t> Online Courses</a:t>
            </a:r>
            <a:r>
              <a:rPr lang="sv-SE" sz="1800" dirty="0"/>
              <a:t>, as </a:t>
            </a:r>
            <a:r>
              <a:rPr lang="sv-SE" sz="1800" dirty="0" err="1"/>
              <a:t>well</a:t>
            </a:r>
            <a:r>
              <a:rPr lang="sv-SE" sz="1800" dirty="0"/>
              <a:t> as </a:t>
            </a:r>
            <a:r>
              <a:rPr lang="sv-SE" sz="1800" dirty="0" err="1"/>
              <a:t>open</a:t>
            </a:r>
            <a:r>
              <a:rPr lang="sv-SE" sz="1800" dirty="0"/>
              <a:t> </a:t>
            </a:r>
            <a:r>
              <a:rPr lang="sv-SE" sz="1800" dirty="0" err="1"/>
              <a:t>courseware</a:t>
            </a:r>
            <a:r>
              <a:rPr lang="sv-SE" sz="1800" dirty="0"/>
              <a:t> and mobile </a:t>
            </a:r>
            <a:r>
              <a:rPr lang="sv-SE" sz="1800" dirty="0" err="1"/>
              <a:t>learning</a:t>
            </a:r>
            <a:r>
              <a:rPr lang="sv-SE" sz="1800" dirty="0"/>
              <a:t>, </a:t>
            </a:r>
            <a:r>
              <a:rPr lang="sv-SE" sz="1800" dirty="0" err="1"/>
              <a:t>hackathons</a:t>
            </a:r>
            <a:r>
              <a:rPr lang="sv-SE" sz="1800" dirty="0"/>
              <a:t>, and mobile </a:t>
            </a:r>
            <a:r>
              <a:rPr lang="sv-SE" sz="1800" dirty="0" err="1"/>
              <a:t>app</a:t>
            </a:r>
            <a:r>
              <a:rPr lang="sv-SE" sz="1800" dirty="0"/>
              <a:t> </a:t>
            </a:r>
            <a:r>
              <a:rPr lang="sv-SE" sz="1800" dirty="0" err="1"/>
              <a:t>competitions</a:t>
            </a:r>
            <a:r>
              <a:rPr lang="sv-SE" sz="1800" dirty="0"/>
              <a:t>.”</a:t>
            </a:r>
            <a:endParaRPr lang="sv-SE" sz="1800" dirty="0">
              <a:effectLst/>
            </a:endParaRPr>
          </a:p>
        </p:txBody>
      </p:sp>
      <p:sp>
        <p:nvSpPr>
          <p:cNvPr id="4" name="Content Placeholder 3">
            <a:extLst>
              <a:ext uri="{FF2B5EF4-FFF2-40B4-BE49-F238E27FC236}">
                <a16:creationId xmlns:a16="http://schemas.microsoft.com/office/drawing/2014/main" id="{3024C39E-972E-BE46-8757-24B0E4604754}"/>
              </a:ext>
            </a:extLst>
          </p:cNvPr>
          <p:cNvSpPr>
            <a:spLocks noGrp="1"/>
          </p:cNvSpPr>
          <p:nvPr>
            <p:ph sz="half" idx="2"/>
          </p:nvPr>
        </p:nvSpPr>
        <p:spPr>
          <a:xfrm>
            <a:off x="797008" y="3081535"/>
            <a:ext cx="10232637" cy="1339632"/>
          </a:xfrm>
          <a:solidFill>
            <a:srgbClr val="D9DFE4">
              <a:alpha val="28000"/>
            </a:srgbClr>
          </a:solidFill>
          <a:ln>
            <a:solidFill>
              <a:schemeClr val="bg2"/>
            </a:solidFill>
          </a:ln>
        </p:spPr>
        <p:txBody>
          <a:bodyPr>
            <a:noAutofit/>
          </a:bodyPr>
          <a:lstStyle/>
          <a:p>
            <a:pPr marL="0" indent="0">
              <a:buNone/>
            </a:pPr>
            <a:r>
              <a:rPr lang="sv-SE" sz="1800" dirty="0"/>
              <a:t>- ”As </a:t>
            </a:r>
            <a:r>
              <a:rPr lang="sv-SE" sz="1800" dirty="0" err="1"/>
              <a:t>you</a:t>
            </a:r>
            <a:r>
              <a:rPr lang="sv-SE" sz="1800" dirty="0"/>
              <a:t> </a:t>
            </a:r>
            <a:r>
              <a:rPr lang="sv-SE" sz="1800" dirty="0" err="1"/>
              <a:t>are</a:t>
            </a:r>
            <a:r>
              <a:rPr lang="sv-SE" sz="1800" dirty="0"/>
              <a:t> all </a:t>
            </a:r>
            <a:r>
              <a:rPr lang="sv-SE" sz="1800" dirty="0" err="1"/>
              <a:t>aware</a:t>
            </a:r>
            <a:r>
              <a:rPr lang="sv-SE" sz="1800" dirty="0"/>
              <a:t>, the ICT </a:t>
            </a:r>
            <a:r>
              <a:rPr lang="sv-SE" sz="1800" dirty="0" err="1"/>
              <a:t>sector</a:t>
            </a:r>
            <a:r>
              <a:rPr lang="sv-SE" sz="1800" dirty="0"/>
              <a:t> in </a:t>
            </a:r>
            <a:r>
              <a:rPr lang="sv-SE" sz="1800" dirty="0" err="1"/>
              <a:t>Africa</a:t>
            </a:r>
            <a:r>
              <a:rPr lang="sv-SE" sz="1800" dirty="0"/>
              <a:t> has </a:t>
            </a:r>
            <a:r>
              <a:rPr lang="sv-SE" sz="1800" dirty="0" err="1"/>
              <a:t>experienced</a:t>
            </a:r>
            <a:r>
              <a:rPr lang="sv-SE" sz="1800" dirty="0"/>
              <a:t> </a:t>
            </a:r>
            <a:r>
              <a:rPr lang="sv-SE" sz="1800" dirty="0" err="1"/>
              <a:t>quite</a:t>
            </a:r>
            <a:r>
              <a:rPr lang="sv-SE" sz="1800" dirty="0"/>
              <a:t> </a:t>
            </a:r>
            <a:r>
              <a:rPr lang="sv-SE" sz="1800" dirty="0" err="1"/>
              <a:t>extraordinary</a:t>
            </a:r>
            <a:r>
              <a:rPr lang="sv-SE" sz="1800" dirty="0"/>
              <a:t> </a:t>
            </a:r>
            <a:r>
              <a:rPr lang="sv-SE" sz="1800" dirty="0" err="1"/>
              <a:t>growth</a:t>
            </a:r>
            <a:r>
              <a:rPr lang="sv-SE" sz="1800" dirty="0"/>
              <a:t> in recent </a:t>
            </a:r>
            <a:r>
              <a:rPr lang="sv-SE" sz="1800" dirty="0" err="1"/>
              <a:t>years</a:t>
            </a:r>
            <a:r>
              <a:rPr lang="sv-SE" sz="1800" dirty="0"/>
              <a:t>, </a:t>
            </a:r>
            <a:r>
              <a:rPr lang="sv-SE" sz="1800" dirty="0" err="1"/>
              <a:t>especially</a:t>
            </a:r>
            <a:r>
              <a:rPr lang="sv-SE" sz="1800" dirty="0"/>
              <a:t> in terms </a:t>
            </a:r>
            <a:r>
              <a:rPr lang="sv-SE" sz="1800" dirty="0" err="1"/>
              <a:t>of</a:t>
            </a:r>
            <a:r>
              <a:rPr lang="sv-SE" sz="1800" dirty="0"/>
              <a:t> mobile </a:t>
            </a:r>
            <a:r>
              <a:rPr lang="sv-SE" sz="1800" dirty="0" err="1"/>
              <a:t>cellular</a:t>
            </a:r>
            <a:r>
              <a:rPr lang="sv-SE" sz="1800" dirty="0"/>
              <a:t> </a:t>
            </a:r>
            <a:r>
              <a:rPr lang="sv-SE" sz="1800" dirty="0" err="1"/>
              <a:t>communications</a:t>
            </a:r>
            <a:r>
              <a:rPr lang="sv-SE" sz="1800" dirty="0"/>
              <a:t> – </a:t>
            </a:r>
            <a:r>
              <a:rPr lang="sv-SE" sz="1800" dirty="0" err="1"/>
              <a:t>with</a:t>
            </a:r>
            <a:r>
              <a:rPr lang="sv-SE" sz="1800" dirty="0"/>
              <a:t> penetration rates in </a:t>
            </a:r>
            <a:r>
              <a:rPr lang="sv-SE" sz="1800" dirty="0" err="1"/>
              <a:t>sub-Saharan</a:t>
            </a:r>
            <a:r>
              <a:rPr lang="sv-SE" sz="1800" dirty="0"/>
              <a:t> </a:t>
            </a:r>
            <a:r>
              <a:rPr lang="sv-SE" sz="1800" dirty="0" err="1"/>
              <a:t>Africa</a:t>
            </a:r>
            <a:r>
              <a:rPr lang="sv-SE" sz="1800" dirty="0"/>
              <a:t> </a:t>
            </a:r>
            <a:r>
              <a:rPr lang="sv-SE" sz="1800" dirty="0" err="1"/>
              <a:t>almost</a:t>
            </a:r>
            <a:r>
              <a:rPr lang="sv-SE" sz="1800" dirty="0"/>
              <a:t> </a:t>
            </a:r>
            <a:r>
              <a:rPr lang="sv-SE" sz="1800" dirty="0" err="1"/>
              <a:t>doubling</a:t>
            </a:r>
            <a:r>
              <a:rPr lang="sv-SE" sz="1800" dirty="0"/>
              <a:t> in the </a:t>
            </a:r>
            <a:r>
              <a:rPr lang="sv-SE" sz="1800" dirty="0" err="1"/>
              <a:t>past</a:t>
            </a:r>
            <a:r>
              <a:rPr lang="sv-SE" sz="1800" dirty="0"/>
              <a:t> </a:t>
            </a:r>
            <a:r>
              <a:rPr lang="sv-SE" sz="1800" dirty="0" err="1"/>
              <a:t>five</a:t>
            </a:r>
            <a:r>
              <a:rPr lang="sv-SE" sz="1800" dirty="0"/>
              <a:t> </a:t>
            </a:r>
            <a:r>
              <a:rPr lang="sv-SE" sz="1800" dirty="0" err="1"/>
              <a:t>years</a:t>
            </a:r>
            <a:r>
              <a:rPr lang="sv-SE" sz="1800" dirty="0"/>
              <a:t>, to </a:t>
            </a:r>
            <a:r>
              <a:rPr lang="sv-SE" sz="1800" dirty="0" err="1"/>
              <a:t>reach</a:t>
            </a:r>
            <a:r>
              <a:rPr lang="sv-SE" sz="1800" dirty="0"/>
              <a:t> 69.3% by the end </a:t>
            </a:r>
            <a:r>
              <a:rPr lang="sv-SE" sz="1800" dirty="0" err="1"/>
              <a:t>of</a:t>
            </a:r>
            <a:r>
              <a:rPr lang="sv-SE" sz="1800" dirty="0"/>
              <a:t> 2014. </a:t>
            </a:r>
            <a:r>
              <a:rPr lang="sv-SE" sz="1800" dirty="0" err="1"/>
              <a:t>Here</a:t>
            </a:r>
            <a:r>
              <a:rPr lang="sv-SE" sz="1800" dirty="0"/>
              <a:t> in Senegal, </a:t>
            </a:r>
            <a:r>
              <a:rPr lang="sv-SE" sz="1800" dirty="0" err="1"/>
              <a:t>there</a:t>
            </a:r>
            <a:r>
              <a:rPr lang="sv-SE" sz="1800" dirty="0"/>
              <a:t> </a:t>
            </a:r>
            <a:r>
              <a:rPr lang="sv-SE" sz="1800" dirty="0" err="1"/>
              <a:t>are</a:t>
            </a:r>
            <a:r>
              <a:rPr lang="sv-SE" sz="1800" dirty="0"/>
              <a:t> </a:t>
            </a:r>
            <a:r>
              <a:rPr lang="sv-SE" sz="1800" dirty="0" err="1"/>
              <a:t>almost</a:t>
            </a:r>
            <a:r>
              <a:rPr lang="sv-SE" sz="1800" dirty="0"/>
              <a:t> as </a:t>
            </a:r>
            <a:r>
              <a:rPr lang="sv-SE" sz="1800" dirty="0" err="1"/>
              <a:t>many</a:t>
            </a:r>
            <a:r>
              <a:rPr lang="sv-SE" sz="1800" dirty="0"/>
              <a:t> mobile </a:t>
            </a:r>
            <a:r>
              <a:rPr lang="sv-SE" sz="1800" dirty="0" err="1"/>
              <a:t>cellular</a:t>
            </a:r>
            <a:r>
              <a:rPr lang="sv-SE" sz="1800" dirty="0"/>
              <a:t> </a:t>
            </a:r>
            <a:r>
              <a:rPr lang="sv-SE" sz="1800" dirty="0" err="1"/>
              <a:t>subscriptions</a:t>
            </a:r>
            <a:r>
              <a:rPr lang="sv-SE" sz="1800" dirty="0"/>
              <a:t> as </a:t>
            </a:r>
            <a:r>
              <a:rPr lang="sv-SE" sz="1800" dirty="0" err="1"/>
              <a:t>there</a:t>
            </a:r>
            <a:r>
              <a:rPr lang="sv-SE" sz="1800" dirty="0"/>
              <a:t> </a:t>
            </a:r>
            <a:r>
              <a:rPr lang="sv-SE" sz="1800" dirty="0" err="1"/>
              <a:t>are</a:t>
            </a:r>
            <a:r>
              <a:rPr lang="sv-SE" sz="1800" dirty="0"/>
              <a:t> </a:t>
            </a:r>
            <a:r>
              <a:rPr lang="sv-SE" sz="1800" dirty="0" err="1"/>
              <a:t>inhabitants</a:t>
            </a:r>
            <a:r>
              <a:rPr lang="sv-SE" sz="1800" dirty="0"/>
              <a:t>.”</a:t>
            </a:r>
          </a:p>
          <a:p>
            <a:endParaRPr lang="en-US" sz="1800" dirty="0"/>
          </a:p>
        </p:txBody>
      </p:sp>
      <p:pic>
        <p:nvPicPr>
          <p:cNvPr id="5" name="Picture 4">
            <a:extLst>
              <a:ext uri="{FF2B5EF4-FFF2-40B4-BE49-F238E27FC236}">
                <a16:creationId xmlns:a16="http://schemas.microsoft.com/office/drawing/2014/main" id="{97FB6227-B4DD-094C-9449-F72AF596A22A}"/>
              </a:ext>
            </a:extLst>
          </p:cNvPr>
          <p:cNvPicPr>
            <a:picLocks noChangeAspect="1"/>
          </p:cNvPicPr>
          <p:nvPr/>
        </p:nvPicPr>
        <p:blipFill>
          <a:blip r:embed="rId3"/>
          <a:stretch>
            <a:fillRect/>
          </a:stretch>
        </p:blipFill>
        <p:spPr>
          <a:xfrm>
            <a:off x="8373169" y="1047413"/>
            <a:ext cx="3443872" cy="1544840"/>
          </a:xfrm>
          <a:prstGeom prst="rect">
            <a:avLst/>
          </a:prstGeom>
        </p:spPr>
      </p:pic>
      <p:sp>
        <p:nvSpPr>
          <p:cNvPr id="13" name="Rectangle 12">
            <a:extLst>
              <a:ext uri="{FF2B5EF4-FFF2-40B4-BE49-F238E27FC236}">
                <a16:creationId xmlns:a16="http://schemas.microsoft.com/office/drawing/2014/main" id="{13A13310-FB7B-5345-A64A-527DF3177B27}"/>
              </a:ext>
            </a:extLst>
          </p:cNvPr>
          <p:cNvSpPr/>
          <p:nvPr/>
        </p:nvSpPr>
        <p:spPr>
          <a:xfrm>
            <a:off x="797008" y="4450944"/>
            <a:ext cx="8860312" cy="646331"/>
          </a:xfrm>
          <a:prstGeom prst="rect">
            <a:avLst/>
          </a:prstGeom>
          <a:gradFill>
            <a:gsLst>
              <a:gs pos="0">
                <a:schemeClr val="accent5">
                  <a:alpha val="0"/>
                  <a:lumMod val="15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bg2"/>
            </a:solidFill>
            <a:round/>
          </a:ln>
          <a:effectLst>
            <a:softEdge rad="12700"/>
          </a:effectLst>
        </p:spPr>
        <p:txBody>
          <a:bodyPr wrap="square">
            <a:spAutoFit/>
          </a:bodyPr>
          <a:lstStyle/>
          <a:p>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When</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we</a:t>
            </a:r>
            <a:r>
              <a:rPr lang="sv-SE" dirty="0">
                <a:latin typeface="Arial" panose="020B0604020202020204" pitchFamily="34" charset="0"/>
                <a:cs typeface="Arial" panose="020B0604020202020204" pitchFamily="34" charset="0"/>
              </a:rPr>
              <a:t> talk </a:t>
            </a:r>
            <a:r>
              <a:rPr lang="sv-SE" dirty="0" err="1">
                <a:latin typeface="Arial" panose="020B0604020202020204" pitchFamily="34" charset="0"/>
                <a:cs typeface="Arial" panose="020B0604020202020204" pitchFamily="34" charset="0"/>
              </a:rPr>
              <a:t>about</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youth</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being</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critical</a:t>
            </a:r>
            <a:r>
              <a:rPr lang="sv-SE" dirty="0">
                <a:latin typeface="Arial" panose="020B0604020202020204" pitchFamily="34" charset="0"/>
                <a:cs typeface="Arial" panose="020B0604020202020204" pitchFamily="34" charset="0"/>
              </a:rPr>
              <a:t> to </a:t>
            </a:r>
            <a:r>
              <a:rPr lang="sv-SE" dirty="0" err="1">
                <a:latin typeface="Arial" panose="020B0604020202020204" pitchFamily="34" charset="0"/>
                <a:cs typeface="Arial" panose="020B0604020202020204" pitchFamily="34" charset="0"/>
              </a:rPr>
              <a:t>Africa’s</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success</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that</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of</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course</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includes</a:t>
            </a:r>
            <a:r>
              <a:rPr lang="sv-SE" dirty="0">
                <a:latin typeface="Arial" panose="020B0604020202020204" pitchFamily="34" charset="0"/>
                <a:cs typeface="Arial" panose="020B0604020202020204" pitchFamily="34" charset="0"/>
              </a:rPr>
              <a:t> </a:t>
            </a:r>
            <a:r>
              <a:rPr lang="sv-SE" b="1" dirty="0" err="1">
                <a:latin typeface="Arial" panose="020B0604020202020204" pitchFamily="34" charset="0"/>
                <a:cs typeface="Arial" panose="020B0604020202020204" pitchFamily="34" charset="0"/>
              </a:rPr>
              <a:t>girls</a:t>
            </a:r>
            <a:r>
              <a:rPr lang="sv-SE" b="1" dirty="0">
                <a:latin typeface="Arial" panose="020B0604020202020204" pitchFamily="34" charset="0"/>
                <a:cs typeface="Arial" panose="020B0604020202020204" pitchFamily="34" charset="0"/>
              </a:rPr>
              <a:t>, and </a:t>
            </a:r>
            <a:r>
              <a:rPr lang="sv-SE" b="1" dirty="0" err="1">
                <a:latin typeface="Arial" panose="020B0604020202020204" pitchFamily="34" charset="0"/>
                <a:cs typeface="Arial" panose="020B0604020202020204" pitchFamily="34" charset="0"/>
              </a:rPr>
              <a:t>equal</a:t>
            </a:r>
            <a:r>
              <a:rPr lang="sv-SE" b="1" dirty="0">
                <a:latin typeface="Arial" panose="020B0604020202020204" pitchFamily="34" charset="0"/>
                <a:cs typeface="Arial" panose="020B0604020202020204" pitchFamily="34" charset="0"/>
              </a:rPr>
              <a:t> access to </a:t>
            </a:r>
            <a:r>
              <a:rPr lang="sv-SE" b="1" dirty="0" err="1">
                <a:latin typeface="Arial" panose="020B0604020202020204" pitchFamily="34" charset="0"/>
                <a:cs typeface="Arial" panose="020B0604020202020204" pitchFamily="34" charset="0"/>
              </a:rPr>
              <a:t>ICTs</a:t>
            </a:r>
            <a:r>
              <a:rPr lang="sv-SE" b="1" dirty="0">
                <a:latin typeface="Arial" panose="020B0604020202020204" pitchFamily="34" charset="0"/>
                <a:cs typeface="Arial" panose="020B0604020202020204" pitchFamily="34" charset="0"/>
              </a:rPr>
              <a:t> </a:t>
            </a:r>
            <a:r>
              <a:rPr lang="sv-SE" b="1" dirty="0" err="1">
                <a:latin typeface="Arial" panose="020B0604020202020204" pitchFamily="34" charset="0"/>
                <a:cs typeface="Arial" panose="020B0604020202020204" pitchFamily="34" charset="0"/>
              </a:rPr>
              <a:t>will</a:t>
            </a:r>
            <a:r>
              <a:rPr lang="sv-SE" b="1" dirty="0">
                <a:latin typeface="Arial" panose="020B0604020202020204" pitchFamily="34" charset="0"/>
                <a:cs typeface="Arial" panose="020B0604020202020204" pitchFamily="34" charset="0"/>
              </a:rPr>
              <a:t> be an </a:t>
            </a:r>
            <a:r>
              <a:rPr lang="sv-SE" b="1" dirty="0" err="1">
                <a:latin typeface="Arial" panose="020B0604020202020204" pitchFamily="34" charset="0"/>
                <a:cs typeface="Arial" panose="020B0604020202020204" pitchFamily="34" charset="0"/>
              </a:rPr>
              <a:t>essential</a:t>
            </a:r>
            <a:r>
              <a:rPr lang="sv-SE" b="1" dirty="0">
                <a:latin typeface="Arial" panose="020B0604020202020204" pitchFamily="34" charset="0"/>
                <a:cs typeface="Arial" panose="020B0604020202020204" pitchFamily="34" charset="0"/>
              </a:rPr>
              <a:t> part </a:t>
            </a:r>
            <a:r>
              <a:rPr lang="sv-SE" b="1" dirty="0" err="1">
                <a:latin typeface="Arial" panose="020B0604020202020204" pitchFamily="34" charset="0"/>
                <a:cs typeface="Arial" panose="020B0604020202020204" pitchFamily="34" charset="0"/>
              </a:rPr>
              <a:t>of</a:t>
            </a:r>
            <a:r>
              <a:rPr lang="sv-SE" b="1" dirty="0">
                <a:latin typeface="Arial" panose="020B0604020202020204" pitchFamily="34" charset="0"/>
                <a:cs typeface="Arial" panose="020B0604020202020204" pitchFamily="34" charset="0"/>
              </a:rPr>
              <a:t> the solution</a:t>
            </a:r>
            <a:r>
              <a:rPr lang="sv-SE" dirty="0">
                <a:latin typeface="Arial" panose="020B0604020202020204" pitchFamily="34" charset="0"/>
                <a:cs typeface="Arial" panose="020B0604020202020204" pitchFamily="34" charset="0"/>
              </a:rPr>
              <a:t>.”</a:t>
            </a:r>
            <a:endParaRPr lang="sv-SE" dirty="0">
              <a:effectLst/>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E657AA4E-29B2-304B-8C49-052873C0308C}"/>
              </a:ext>
            </a:extLst>
          </p:cNvPr>
          <p:cNvSpPr/>
          <p:nvPr/>
        </p:nvSpPr>
        <p:spPr>
          <a:xfrm>
            <a:off x="144263" y="6346155"/>
            <a:ext cx="11900297" cy="369332"/>
          </a:xfrm>
          <a:prstGeom prst="rect">
            <a:avLst/>
          </a:prstGeom>
        </p:spPr>
        <p:txBody>
          <a:bodyPr wrap="square">
            <a:spAutoFit/>
          </a:bodyPr>
          <a:lstStyle/>
          <a:p>
            <a:r>
              <a:rPr lang="en-US" dirty="0"/>
              <a:t>https://</a:t>
            </a:r>
            <a:r>
              <a:rPr lang="en-US" dirty="0" err="1"/>
              <a:t>indico.cern.ch</a:t>
            </a:r>
            <a:r>
              <a:rPr lang="en-US" dirty="0"/>
              <a:t>/event/276481/contributions/1620267/attachments/502040/693352/AT_Speech_ASP_Physics_v8.pdf</a:t>
            </a:r>
          </a:p>
        </p:txBody>
      </p:sp>
      <p:sp>
        <p:nvSpPr>
          <p:cNvPr id="3" name="Rectangle 2">
            <a:extLst>
              <a:ext uri="{FF2B5EF4-FFF2-40B4-BE49-F238E27FC236}">
                <a16:creationId xmlns:a16="http://schemas.microsoft.com/office/drawing/2014/main" id="{CADDD99F-A4E2-3848-BBEC-AB1498F5FB6C}"/>
              </a:ext>
            </a:extLst>
          </p:cNvPr>
          <p:cNvSpPr/>
          <p:nvPr/>
        </p:nvSpPr>
        <p:spPr>
          <a:xfrm>
            <a:off x="983556" y="552654"/>
            <a:ext cx="10221709" cy="523220"/>
          </a:xfrm>
          <a:prstGeom prst="rect">
            <a:avLst/>
          </a:prstGeom>
        </p:spPr>
        <p:txBody>
          <a:bodyPr wrap="none">
            <a:spAutoFit/>
          </a:bodyPr>
          <a:lstStyle/>
          <a:p>
            <a:r>
              <a:rPr lang="en-US" sz="2800" b="1" dirty="0">
                <a:latin typeface="Arial" panose="020B0604020202020204" pitchFamily="34" charset="0"/>
                <a:cs typeface="Arial" panose="020B0604020202020204" pitchFamily="34" charset="0"/>
              </a:rPr>
              <a:t>ASP2014 - FORUM DAY WITH Focus on ITU / ICT SPEECH </a:t>
            </a:r>
          </a:p>
        </p:txBody>
      </p:sp>
      <p:sp>
        <p:nvSpPr>
          <p:cNvPr id="6" name="Rectangle 5">
            <a:extLst>
              <a:ext uri="{FF2B5EF4-FFF2-40B4-BE49-F238E27FC236}">
                <a16:creationId xmlns:a16="http://schemas.microsoft.com/office/drawing/2014/main" id="{57E2A960-CD7B-A147-8298-62EB8DD56C67}"/>
              </a:ext>
            </a:extLst>
          </p:cNvPr>
          <p:cNvSpPr/>
          <p:nvPr/>
        </p:nvSpPr>
        <p:spPr>
          <a:xfrm>
            <a:off x="797007" y="1273466"/>
            <a:ext cx="7418305" cy="1754326"/>
          </a:xfrm>
          <a:prstGeom prst="rect">
            <a:avLst/>
          </a:prstGeom>
          <a:solidFill>
            <a:srgbClr val="D9DFE4">
              <a:alpha val="50000"/>
            </a:srgbClr>
          </a:solidFill>
          <a:ln>
            <a:solidFill>
              <a:schemeClr val="bg2"/>
            </a:solidFill>
          </a:ln>
        </p:spPr>
        <p:txBody>
          <a:bodyPr wrap="square">
            <a:spAutoFit/>
          </a:bodyPr>
          <a:lstStyle/>
          <a:p>
            <a:pPr>
              <a:lnSpc>
                <a:spcPct val="100000"/>
              </a:lnSpc>
            </a:pPr>
            <a:r>
              <a:rPr lang="sv-SE" dirty="0">
                <a:latin typeface="Arial" panose="020B0604020202020204" pitchFamily="34" charset="0"/>
                <a:cs typeface="Arial" panose="020B0604020202020204" pitchFamily="34" charset="0"/>
              </a:rPr>
              <a:t>” In </a:t>
            </a:r>
            <a:r>
              <a:rPr lang="sv-SE" dirty="0" err="1">
                <a:latin typeface="Arial" panose="020B0604020202020204" pitchFamily="34" charset="0"/>
                <a:cs typeface="Arial" panose="020B0604020202020204" pitchFamily="34" charset="0"/>
              </a:rPr>
              <a:t>Africa</a:t>
            </a:r>
            <a:r>
              <a:rPr lang="sv-SE" dirty="0">
                <a:latin typeface="Arial" panose="020B0604020202020204" pitchFamily="34" charset="0"/>
                <a:cs typeface="Arial" panose="020B0604020202020204" pitchFamily="34" charset="0"/>
              </a:rPr>
              <a:t>, in the 21st </a:t>
            </a:r>
            <a:r>
              <a:rPr lang="sv-SE" dirty="0" err="1">
                <a:latin typeface="Arial" panose="020B0604020202020204" pitchFamily="34" charset="0"/>
                <a:cs typeface="Arial" panose="020B0604020202020204" pitchFamily="34" charset="0"/>
              </a:rPr>
              <a:t>century</a:t>
            </a:r>
            <a:r>
              <a:rPr lang="sv-SE" dirty="0">
                <a:latin typeface="Arial" panose="020B0604020202020204" pitchFamily="34" charset="0"/>
                <a:cs typeface="Arial" panose="020B0604020202020204" pitchFamily="34" charset="0"/>
              </a:rPr>
              <a:t>, it is not </a:t>
            </a:r>
            <a:r>
              <a:rPr lang="sv-SE" dirty="0" err="1">
                <a:latin typeface="Arial" panose="020B0604020202020204" pitchFamily="34" charset="0"/>
                <a:cs typeface="Arial" panose="020B0604020202020204" pitchFamily="34" charset="0"/>
              </a:rPr>
              <a:t>enough</a:t>
            </a:r>
            <a:r>
              <a:rPr lang="sv-SE" dirty="0">
                <a:latin typeface="Arial" panose="020B0604020202020204" pitchFamily="34" charset="0"/>
                <a:cs typeface="Arial" panose="020B0604020202020204" pitchFamily="34" charset="0"/>
              </a:rPr>
              <a:t> to </a:t>
            </a:r>
            <a:r>
              <a:rPr lang="sv-SE" dirty="0" err="1">
                <a:latin typeface="Arial" panose="020B0604020202020204" pitchFamily="34" charset="0"/>
                <a:cs typeface="Arial" panose="020B0604020202020204" pitchFamily="34" charset="0"/>
              </a:rPr>
              <a:t>have</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opportunities</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you</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need</a:t>
            </a:r>
            <a:r>
              <a:rPr lang="sv-SE" dirty="0">
                <a:latin typeface="Arial" panose="020B0604020202020204" pitchFamily="34" charset="0"/>
                <a:cs typeface="Arial" panose="020B0604020202020204" pitchFamily="34" charset="0"/>
              </a:rPr>
              <a:t> to </a:t>
            </a:r>
            <a:r>
              <a:rPr lang="sv-SE" dirty="0" err="1">
                <a:latin typeface="Arial" panose="020B0604020202020204" pitchFamily="34" charset="0"/>
                <a:cs typeface="Arial" panose="020B0604020202020204" pitchFamily="34" charset="0"/>
              </a:rPr>
              <a:t>have</a:t>
            </a:r>
            <a:r>
              <a:rPr lang="sv-SE" dirty="0">
                <a:latin typeface="Arial" panose="020B0604020202020204" pitchFamily="34" charset="0"/>
                <a:cs typeface="Arial" panose="020B0604020202020204" pitchFamily="34" charset="0"/>
              </a:rPr>
              <a:t> digital </a:t>
            </a:r>
            <a:r>
              <a:rPr lang="sv-SE" dirty="0" err="1">
                <a:latin typeface="Arial" panose="020B0604020202020204" pitchFamily="34" charset="0"/>
                <a:cs typeface="Arial" panose="020B0604020202020204" pitchFamily="34" charset="0"/>
              </a:rPr>
              <a:t>opportunities</a:t>
            </a:r>
            <a:r>
              <a:rPr lang="sv-SE" dirty="0">
                <a:latin typeface="Arial" panose="020B0604020202020204" pitchFamily="34" charset="0"/>
                <a:cs typeface="Arial" panose="020B0604020202020204" pitchFamily="34" charset="0"/>
              </a:rPr>
              <a:t>. It is not </a:t>
            </a:r>
            <a:r>
              <a:rPr lang="sv-SE" dirty="0" err="1">
                <a:latin typeface="Arial" panose="020B0604020202020204" pitchFamily="34" charset="0"/>
                <a:cs typeface="Arial" panose="020B0604020202020204" pitchFamily="34" charset="0"/>
              </a:rPr>
              <a:t>enough</a:t>
            </a:r>
            <a:r>
              <a:rPr lang="sv-SE" dirty="0">
                <a:latin typeface="Arial" panose="020B0604020202020204" pitchFamily="34" charset="0"/>
                <a:cs typeface="Arial" panose="020B0604020202020204" pitchFamily="34" charset="0"/>
              </a:rPr>
              <a:t> just to be smart; </a:t>
            </a:r>
            <a:r>
              <a:rPr lang="sv-SE" dirty="0" err="1">
                <a:latin typeface="Arial" panose="020B0604020202020204" pitchFamily="34" charset="0"/>
                <a:cs typeface="Arial" panose="020B0604020202020204" pitchFamily="34" charset="0"/>
              </a:rPr>
              <a:t>you</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need</a:t>
            </a:r>
            <a:r>
              <a:rPr lang="sv-SE" dirty="0">
                <a:latin typeface="Arial" panose="020B0604020202020204" pitchFamily="34" charset="0"/>
                <a:cs typeface="Arial" panose="020B0604020202020204" pitchFamily="34" charset="0"/>
              </a:rPr>
              <a:t> to be </a:t>
            </a:r>
            <a:r>
              <a:rPr lang="sv-SE" b="1" dirty="0" err="1">
                <a:latin typeface="Arial" panose="020B0604020202020204" pitchFamily="34" charset="0"/>
                <a:cs typeface="Arial" panose="020B0604020202020204" pitchFamily="34" charset="0"/>
              </a:rPr>
              <a:t>digitally</a:t>
            </a:r>
            <a:r>
              <a:rPr lang="sv-SE" b="1" dirty="0">
                <a:latin typeface="Arial" panose="020B0604020202020204" pitchFamily="34" charset="0"/>
                <a:cs typeface="Arial" panose="020B0604020202020204" pitchFamily="34" charset="0"/>
              </a:rPr>
              <a:t> smart</a:t>
            </a:r>
            <a:r>
              <a:rPr lang="sv-SE" dirty="0">
                <a:latin typeface="Arial" panose="020B0604020202020204" pitchFamily="34" charset="0"/>
                <a:cs typeface="Arial" panose="020B0604020202020204" pitchFamily="34" charset="0"/>
              </a:rPr>
              <a:t>.</a:t>
            </a:r>
          </a:p>
          <a:p>
            <a:pPr>
              <a:lnSpc>
                <a:spcPct val="100000"/>
              </a:lnSpc>
            </a:pPr>
            <a:r>
              <a:rPr lang="sv-SE" dirty="0">
                <a:latin typeface="Arial" panose="020B0604020202020204" pitchFamily="34" charset="0"/>
                <a:cs typeface="Arial" panose="020B0604020202020204" pitchFamily="34" charset="0"/>
              </a:rPr>
              <a:t>The </a:t>
            </a:r>
            <a:r>
              <a:rPr lang="sv-SE" dirty="0" err="1">
                <a:latin typeface="Arial" panose="020B0604020202020204" pitchFamily="34" charset="0"/>
                <a:cs typeface="Arial" panose="020B0604020202020204" pitchFamily="34" charset="0"/>
              </a:rPr>
              <a:t>most</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obvious</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example</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of</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this</a:t>
            </a:r>
            <a:r>
              <a:rPr lang="sv-SE" dirty="0">
                <a:latin typeface="Arial" panose="020B0604020202020204" pitchFamily="34" charset="0"/>
                <a:cs typeface="Arial" panose="020B0604020202020204" pitchFamily="34" charset="0"/>
              </a:rPr>
              <a:t> is the </a:t>
            </a:r>
            <a:r>
              <a:rPr lang="sv-SE" b="1" dirty="0" err="1">
                <a:latin typeface="Arial" panose="020B0604020202020204" pitchFamily="34" charset="0"/>
                <a:cs typeface="Arial" panose="020B0604020202020204" pitchFamily="34" charset="0"/>
              </a:rPr>
              <a:t>employment</a:t>
            </a:r>
            <a:r>
              <a:rPr lang="sv-SE" b="1" dirty="0">
                <a:latin typeface="Arial" panose="020B0604020202020204" pitchFamily="34" charset="0"/>
                <a:cs typeface="Arial" panose="020B0604020202020204" pitchFamily="34" charset="0"/>
              </a:rPr>
              <a:t> market</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where</a:t>
            </a:r>
            <a:r>
              <a:rPr lang="sv-SE" dirty="0">
                <a:latin typeface="Arial" panose="020B0604020202020204" pitchFamily="34" charset="0"/>
                <a:cs typeface="Arial" panose="020B0604020202020204" pitchFamily="34" charset="0"/>
              </a:rPr>
              <a:t> digital literacy is </a:t>
            </a:r>
            <a:r>
              <a:rPr lang="sv-SE" dirty="0" err="1">
                <a:latin typeface="Arial" panose="020B0604020202020204" pitchFamily="34" charset="0"/>
                <a:cs typeface="Arial" panose="020B0604020202020204" pitchFamily="34" charset="0"/>
              </a:rPr>
              <a:t>now</a:t>
            </a:r>
            <a:r>
              <a:rPr lang="sv-SE" dirty="0">
                <a:latin typeface="Arial" panose="020B0604020202020204" pitchFamily="34" charset="0"/>
                <a:cs typeface="Arial" panose="020B0604020202020204" pitchFamily="34" charset="0"/>
              </a:rPr>
              <a:t> an </a:t>
            </a:r>
            <a:r>
              <a:rPr lang="sv-SE" dirty="0" err="1">
                <a:latin typeface="Arial" panose="020B0604020202020204" pitchFamily="34" charset="0"/>
                <a:cs typeface="Arial" panose="020B0604020202020204" pitchFamily="34" charset="0"/>
              </a:rPr>
              <a:t>essential</a:t>
            </a:r>
            <a:r>
              <a:rPr lang="sv-SE" dirty="0">
                <a:latin typeface="Arial" panose="020B0604020202020204" pitchFamily="34" charset="0"/>
                <a:cs typeface="Arial" panose="020B0604020202020204" pitchFamily="34" charset="0"/>
              </a:rPr>
              <a:t> </a:t>
            </a:r>
            <a:r>
              <a:rPr lang="sv-SE" dirty="0" err="1">
                <a:latin typeface="Arial" panose="020B0604020202020204" pitchFamily="34" charset="0"/>
                <a:cs typeface="Arial" panose="020B0604020202020204" pitchFamily="34" charset="0"/>
              </a:rPr>
              <a:t>prerequisite</a:t>
            </a:r>
            <a:r>
              <a:rPr lang="sv-SE" dirty="0">
                <a:latin typeface="Arial" panose="020B0604020202020204" pitchFamily="34" charset="0"/>
                <a:cs typeface="Arial" panose="020B0604020202020204" pitchFamily="34" charset="0"/>
              </a:rPr>
              <a:t> in all </a:t>
            </a:r>
            <a:r>
              <a:rPr lang="sv-SE" dirty="0" err="1">
                <a:latin typeface="Arial" panose="020B0604020202020204" pitchFamily="34" charset="0"/>
                <a:cs typeface="Arial" panose="020B0604020202020204" pitchFamily="34" charset="0"/>
              </a:rPr>
              <a:t>countries</a:t>
            </a:r>
            <a:r>
              <a:rPr lang="sv-SE" dirty="0">
                <a:latin typeface="Arial" panose="020B0604020202020204" pitchFamily="34" charset="0"/>
                <a:cs typeface="Arial" panose="020B0604020202020204" pitchFamily="34" charset="0"/>
              </a:rPr>
              <a:t> for </a:t>
            </a:r>
            <a:r>
              <a:rPr lang="sv-SE" dirty="0" err="1">
                <a:latin typeface="Arial" panose="020B0604020202020204" pitchFamily="34" charset="0"/>
                <a:cs typeface="Arial" panose="020B0604020202020204" pitchFamily="34" charset="0"/>
              </a:rPr>
              <a:t>getting</a:t>
            </a:r>
            <a:r>
              <a:rPr lang="sv-SE" dirty="0">
                <a:latin typeface="Arial" panose="020B0604020202020204" pitchFamily="34" charset="0"/>
                <a:cs typeface="Arial" panose="020B0604020202020204" pitchFamily="34" charset="0"/>
              </a:rPr>
              <a:t> a </a:t>
            </a:r>
            <a:r>
              <a:rPr lang="sv-SE" dirty="0" err="1">
                <a:latin typeface="Arial" panose="020B0604020202020204" pitchFamily="34" charset="0"/>
                <a:cs typeface="Arial" panose="020B0604020202020204" pitchFamily="34" charset="0"/>
              </a:rPr>
              <a:t>job</a:t>
            </a:r>
            <a:r>
              <a:rPr lang="sv-SE" dirty="0">
                <a:latin typeface="Arial" panose="020B0604020202020204" pitchFamily="34" charset="0"/>
                <a:cs typeface="Arial" panose="020B0604020202020204" pitchFamily="34" charset="0"/>
              </a:rPr>
              <a:t> or </a:t>
            </a:r>
            <a:r>
              <a:rPr lang="sv-SE" dirty="0" err="1">
                <a:latin typeface="Arial" panose="020B0604020202020204" pitchFamily="34" charset="0"/>
                <a:cs typeface="Arial" panose="020B0604020202020204" pitchFamily="34" charset="0"/>
              </a:rPr>
              <a:t>starting</a:t>
            </a:r>
            <a:r>
              <a:rPr lang="sv-SE" dirty="0">
                <a:latin typeface="Arial" panose="020B0604020202020204" pitchFamily="34" charset="0"/>
                <a:cs typeface="Arial" panose="020B0604020202020204" pitchFamily="34" charset="0"/>
              </a:rPr>
              <a:t> a business.</a:t>
            </a:r>
          </a:p>
        </p:txBody>
      </p:sp>
      <p:sp>
        <p:nvSpPr>
          <p:cNvPr id="8" name="Rectangle 7">
            <a:extLst>
              <a:ext uri="{FF2B5EF4-FFF2-40B4-BE49-F238E27FC236}">
                <a16:creationId xmlns:a16="http://schemas.microsoft.com/office/drawing/2014/main" id="{DD8F9099-D5DF-7944-92DC-17820F4A974A}"/>
              </a:ext>
            </a:extLst>
          </p:cNvPr>
          <p:cNvSpPr/>
          <p:nvPr/>
        </p:nvSpPr>
        <p:spPr>
          <a:xfrm>
            <a:off x="8215312" y="2578818"/>
            <a:ext cx="3829248" cy="523220"/>
          </a:xfrm>
          <a:prstGeom prst="rect">
            <a:avLst/>
          </a:prstGeom>
        </p:spPr>
        <p:txBody>
          <a:bodyPr wrap="square">
            <a:spAutoFit/>
          </a:bodyPr>
          <a:lstStyle/>
          <a:p>
            <a:r>
              <a:rPr lang="en-US" sz="1400" dirty="0">
                <a:solidFill>
                  <a:schemeClr val="bg1"/>
                </a:solidFill>
                <a:latin typeface="Arial" panose="020B0604020202020204" pitchFamily="34" charset="0"/>
                <a:cs typeface="Arial" panose="020B0604020202020204" pitchFamily="34" charset="0"/>
              </a:rPr>
              <a:t>Prof. A. WAGUE and Dr. H. TOURE, former ITU Secretary General and Smart Africa CEO</a:t>
            </a:r>
            <a:endParaRPr lang="en-US" sz="1400" dirty="0"/>
          </a:p>
        </p:txBody>
      </p:sp>
    </p:spTree>
    <p:extLst>
      <p:ext uri="{BB962C8B-B14F-4D97-AF65-F5344CB8AC3E}">
        <p14:creationId xmlns:p14="http://schemas.microsoft.com/office/powerpoint/2010/main" val="3091103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heckerboard(across)">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2">
                                            <p:bg/>
                                          </p:spTgt>
                                        </p:tgtEl>
                                        <p:attrNameLst>
                                          <p:attrName>style.visibility</p:attrName>
                                        </p:attrNameLst>
                                      </p:cBhvr>
                                      <p:to>
                                        <p:strVal val="visible"/>
                                      </p:to>
                                    </p:set>
                                    <p:animEffect transition="in" filter="blinds(horizontal)">
                                      <p:cBhvr>
                                        <p:cTn id="20" dur="500"/>
                                        <p:tgtEl>
                                          <p:spTgt spid="12">
                                            <p:bg/>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Effect transition="in" filter="blinds(horizontal)">
                                      <p:cBhvr>
                                        <p:cTn id="2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animBg="1"/>
      <p:bldP spid="4" grpId="0" uiExpand="1" build="p"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6BFBB01-1DEC-0441-BACA-53CC37158DF4}"/>
              </a:ext>
            </a:extLst>
          </p:cNvPr>
          <p:cNvPicPr>
            <a:picLocks noChangeAspect="1"/>
          </p:cNvPicPr>
          <p:nvPr/>
        </p:nvPicPr>
        <p:blipFill>
          <a:blip r:embed="rId3"/>
          <a:stretch>
            <a:fillRect/>
          </a:stretch>
        </p:blipFill>
        <p:spPr>
          <a:xfrm>
            <a:off x="1485900" y="4027452"/>
            <a:ext cx="7134931" cy="2292901"/>
          </a:xfrm>
          <a:prstGeom prst="rect">
            <a:avLst/>
          </a:prstGeom>
        </p:spPr>
      </p:pic>
      <p:pic>
        <p:nvPicPr>
          <p:cNvPr id="6" name="Picture 5">
            <a:extLst>
              <a:ext uri="{FF2B5EF4-FFF2-40B4-BE49-F238E27FC236}">
                <a16:creationId xmlns:a16="http://schemas.microsoft.com/office/drawing/2014/main" id="{1FAF3FF5-07F8-2A48-90D5-9DF19D1F0DCF}"/>
              </a:ext>
            </a:extLst>
          </p:cNvPr>
          <p:cNvPicPr>
            <a:picLocks noChangeAspect="1"/>
          </p:cNvPicPr>
          <p:nvPr/>
        </p:nvPicPr>
        <p:blipFill>
          <a:blip r:embed="rId4"/>
          <a:stretch>
            <a:fillRect/>
          </a:stretch>
        </p:blipFill>
        <p:spPr>
          <a:xfrm>
            <a:off x="9575967" y="128464"/>
            <a:ext cx="2476500" cy="1371600"/>
          </a:xfrm>
          <a:prstGeom prst="rect">
            <a:avLst/>
          </a:prstGeom>
        </p:spPr>
      </p:pic>
      <p:pic>
        <p:nvPicPr>
          <p:cNvPr id="7" name="Picture 6">
            <a:extLst>
              <a:ext uri="{FF2B5EF4-FFF2-40B4-BE49-F238E27FC236}">
                <a16:creationId xmlns:a16="http://schemas.microsoft.com/office/drawing/2014/main" id="{2C71C485-39BE-164C-A046-E6BF7AAAF2E2}"/>
              </a:ext>
            </a:extLst>
          </p:cNvPr>
          <p:cNvPicPr>
            <a:picLocks noChangeAspect="1"/>
          </p:cNvPicPr>
          <p:nvPr/>
        </p:nvPicPr>
        <p:blipFill>
          <a:blip r:embed="rId5"/>
          <a:stretch>
            <a:fillRect/>
          </a:stretch>
        </p:blipFill>
        <p:spPr>
          <a:xfrm>
            <a:off x="983556" y="1403530"/>
            <a:ext cx="4699920" cy="2557149"/>
          </a:xfrm>
          <a:prstGeom prst="rect">
            <a:avLst/>
          </a:prstGeom>
        </p:spPr>
      </p:pic>
      <p:pic>
        <p:nvPicPr>
          <p:cNvPr id="8" name="Picture 7">
            <a:extLst>
              <a:ext uri="{FF2B5EF4-FFF2-40B4-BE49-F238E27FC236}">
                <a16:creationId xmlns:a16="http://schemas.microsoft.com/office/drawing/2014/main" id="{3D4BF9A5-E1C2-7140-86AE-D1DF6C3F2449}"/>
              </a:ext>
            </a:extLst>
          </p:cNvPr>
          <p:cNvPicPr>
            <a:picLocks noChangeAspect="1"/>
          </p:cNvPicPr>
          <p:nvPr/>
        </p:nvPicPr>
        <p:blipFill>
          <a:blip r:embed="rId6"/>
          <a:stretch>
            <a:fillRect/>
          </a:stretch>
        </p:blipFill>
        <p:spPr>
          <a:xfrm>
            <a:off x="9485320" y="3091088"/>
            <a:ext cx="2556036" cy="1586734"/>
          </a:xfrm>
          <a:prstGeom prst="rect">
            <a:avLst/>
          </a:prstGeom>
        </p:spPr>
      </p:pic>
      <p:pic>
        <p:nvPicPr>
          <p:cNvPr id="10" name="Picture 9">
            <a:extLst>
              <a:ext uri="{FF2B5EF4-FFF2-40B4-BE49-F238E27FC236}">
                <a16:creationId xmlns:a16="http://schemas.microsoft.com/office/drawing/2014/main" id="{7DCC5ACD-53C7-9442-944F-6DED8F85DD0B}"/>
              </a:ext>
            </a:extLst>
          </p:cNvPr>
          <p:cNvPicPr>
            <a:picLocks noChangeAspect="1"/>
          </p:cNvPicPr>
          <p:nvPr/>
        </p:nvPicPr>
        <p:blipFill>
          <a:blip r:embed="rId7"/>
          <a:stretch>
            <a:fillRect/>
          </a:stretch>
        </p:blipFill>
        <p:spPr>
          <a:xfrm>
            <a:off x="6080462" y="1403530"/>
            <a:ext cx="3123001" cy="2553704"/>
          </a:xfrm>
          <a:prstGeom prst="rect">
            <a:avLst/>
          </a:prstGeom>
        </p:spPr>
      </p:pic>
      <p:sp>
        <p:nvSpPr>
          <p:cNvPr id="9" name="Rectangle 8">
            <a:extLst>
              <a:ext uri="{FF2B5EF4-FFF2-40B4-BE49-F238E27FC236}">
                <a16:creationId xmlns:a16="http://schemas.microsoft.com/office/drawing/2014/main" id="{AE6876D6-8209-9541-B073-5427BF45AA09}"/>
              </a:ext>
            </a:extLst>
          </p:cNvPr>
          <p:cNvSpPr/>
          <p:nvPr/>
        </p:nvSpPr>
        <p:spPr>
          <a:xfrm>
            <a:off x="983556" y="595518"/>
            <a:ext cx="2992101" cy="523220"/>
          </a:xfrm>
          <a:prstGeom prst="rect">
            <a:avLst/>
          </a:prstGeom>
        </p:spPr>
        <p:txBody>
          <a:bodyPr wrap="none">
            <a:spAutoFit/>
          </a:bodyPr>
          <a:lstStyle/>
          <a:p>
            <a:r>
              <a:rPr lang="en-US" sz="2800" b="1" dirty="0">
                <a:latin typeface="Arial" panose="020B0604020202020204" pitchFamily="34" charset="0"/>
                <a:cs typeface="Arial" panose="020B0604020202020204" pitchFamily="34" charset="0"/>
              </a:rPr>
              <a:t>SMART AFRICA </a:t>
            </a:r>
          </a:p>
        </p:txBody>
      </p:sp>
      <p:sp>
        <p:nvSpPr>
          <p:cNvPr id="11" name="Rectangle 10">
            <a:extLst>
              <a:ext uri="{FF2B5EF4-FFF2-40B4-BE49-F238E27FC236}">
                <a16:creationId xmlns:a16="http://schemas.microsoft.com/office/drawing/2014/main" id="{FFECCFAF-378D-AC44-B251-4526C0775ABF}"/>
              </a:ext>
            </a:extLst>
          </p:cNvPr>
          <p:cNvSpPr/>
          <p:nvPr/>
        </p:nvSpPr>
        <p:spPr>
          <a:xfrm>
            <a:off x="5507742" y="714276"/>
            <a:ext cx="3593869" cy="584775"/>
          </a:xfrm>
          <a:prstGeom prst="rect">
            <a:avLst/>
          </a:prstGeom>
        </p:spPr>
        <p:txBody>
          <a:bodyPr wrap="none">
            <a:spAutoFit/>
          </a:bodyPr>
          <a:lstStyle/>
          <a:p>
            <a:r>
              <a:rPr lang="en-US" sz="3200" u="sng" dirty="0" err="1">
                <a:solidFill>
                  <a:schemeClr val="bg1"/>
                </a:solidFill>
              </a:rPr>
              <a:t>www.smartafrica.org</a:t>
            </a:r>
            <a:endParaRPr lang="en-US" sz="3200" b="1" u="sng" dirty="0">
              <a:solidFill>
                <a:schemeClr val="bg1"/>
              </a:solidFill>
            </a:endParaRPr>
          </a:p>
        </p:txBody>
      </p:sp>
      <p:sp>
        <p:nvSpPr>
          <p:cNvPr id="15" name="Date Placeholder 3">
            <a:extLst>
              <a:ext uri="{FF2B5EF4-FFF2-40B4-BE49-F238E27FC236}">
                <a16:creationId xmlns:a16="http://schemas.microsoft.com/office/drawing/2014/main" id="{8DE166D5-3216-294A-BF10-7E42E339912B}"/>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6" name="Footer Placeholder 4">
            <a:extLst>
              <a:ext uri="{FF2B5EF4-FFF2-40B4-BE49-F238E27FC236}">
                <a16:creationId xmlns:a16="http://schemas.microsoft.com/office/drawing/2014/main" id="{4117B9A9-E9ED-C947-AC1A-29768F73755E}"/>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7" name="Slide Number Placeholder 5">
            <a:extLst>
              <a:ext uri="{FF2B5EF4-FFF2-40B4-BE49-F238E27FC236}">
                <a16:creationId xmlns:a16="http://schemas.microsoft.com/office/drawing/2014/main" id="{35F646CF-1420-0540-88E8-8E647603E92F}"/>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14</a:t>
            </a:fld>
            <a:endParaRPr lang="en-US" dirty="0"/>
          </a:p>
        </p:txBody>
      </p:sp>
    </p:spTree>
    <p:extLst>
      <p:ext uri="{BB962C8B-B14F-4D97-AF65-F5344CB8AC3E}">
        <p14:creationId xmlns:p14="http://schemas.microsoft.com/office/powerpoint/2010/main" val="3439065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264D4-1C17-D243-B0EA-7FA34BD73D4A}"/>
              </a:ext>
            </a:extLst>
          </p:cNvPr>
          <p:cNvSpPr>
            <a:spLocks noGrp="1"/>
          </p:cNvSpPr>
          <p:nvPr>
            <p:ph type="title"/>
          </p:nvPr>
        </p:nvSpPr>
        <p:spPr/>
        <p:txBody>
          <a:bodyPr/>
          <a:lstStyle/>
          <a:p>
            <a:r>
              <a:rPr lang="en-US" dirty="0">
                <a:effectLst>
                  <a:outerShdw blurRad="635000" dist="38100" algn="l" rotWithShape="0">
                    <a:prstClr val="black">
                      <a:alpha val="40000"/>
                    </a:prstClr>
                  </a:outerShdw>
                </a:effectLst>
              </a:rPr>
              <a:t>Outline</a:t>
            </a:r>
          </a:p>
        </p:txBody>
      </p:sp>
      <p:sp>
        <p:nvSpPr>
          <p:cNvPr id="3" name="Content Placeholder 2">
            <a:extLst>
              <a:ext uri="{FF2B5EF4-FFF2-40B4-BE49-F238E27FC236}">
                <a16:creationId xmlns:a16="http://schemas.microsoft.com/office/drawing/2014/main" id="{C3A62A45-3DD5-4D47-855C-E775A9419501}"/>
              </a:ext>
            </a:extLst>
          </p:cNvPr>
          <p:cNvSpPr>
            <a:spLocks noGrp="1"/>
          </p:cNvSpPr>
          <p:nvPr>
            <p:ph idx="1"/>
          </p:nvPr>
        </p:nvSpPr>
        <p:spPr>
          <a:xfrm>
            <a:off x="891999" y="1066496"/>
            <a:ext cx="11300001" cy="4748050"/>
          </a:xfrm>
        </p:spPr>
        <p:txBody>
          <a:bodyPr>
            <a:normAutofit fontScale="85000" lnSpcReduction="10000"/>
          </a:bodyPr>
          <a:lstStyle/>
          <a:p>
            <a:pPr marL="0" indent="0">
              <a:buNone/>
            </a:pPr>
            <a:endParaRPr lang="en-US" b="1" dirty="0">
              <a:sym typeface="Wingdings" pitchFamily="2" charset="2"/>
            </a:endParaRPr>
          </a:p>
          <a:p>
            <a:pPr>
              <a:lnSpc>
                <a:spcPct val="210000"/>
              </a:lnSpc>
              <a:buClr>
                <a:schemeClr val="bg1"/>
              </a:buClr>
              <a:buBlip>
                <a:blip r:embed="rId3"/>
              </a:buBlip>
            </a:pPr>
            <a:r>
              <a:rPr lang="en-US" b="1" dirty="0"/>
              <a:t> </a:t>
            </a:r>
            <a:r>
              <a:rPr lang="en-US" sz="3000" b="1" dirty="0">
                <a:sym typeface="Wingdings" pitchFamily="2" charset="2"/>
              </a:rPr>
              <a:t>Scientific and technological paradigms </a:t>
            </a:r>
          </a:p>
          <a:p>
            <a:pPr>
              <a:lnSpc>
                <a:spcPct val="210000"/>
              </a:lnSpc>
              <a:buClr>
                <a:schemeClr val="bg1"/>
              </a:buClr>
              <a:buBlip>
                <a:blip r:embed="rId3"/>
              </a:buBlip>
            </a:pPr>
            <a:r>
              <a:rPr lang="en-US" sz="3000" b="1" dirty="0">
                <a:sym typeface="Wingdings" pitchFamily="2" charset="2"/>
              </a:rPr>
              <a:t> </a:t>
            </a:r>
            <a:r>
              <a:rPr lang="en-US" sz="3000" b="1" dirty="0"/>
              <a:t>Platforms to accelerate developing countries transformation</a:t>
            </a:r>
          </a:p>
          <a:p>
            <a:pPr lvl="1">
              <a:lnSpc>
                <a:spcPct val="210000"/>
              </a:lnSpc>
              <a:buClr>
                <a:schemeClr val="bg1"/>
              </a:buClr>
              <a:buBlip>
                <a:blip r:embed="rId3"/>
              </a:buBlip>
            </a:pPr>
            <a:r>
              <a:rPr lang="en-US" sz="3000" b="1" dirty="0"/>
              <a:t> </a:t>
            </a:r>
            <a:r>
              <a:rPr lang="en-US" sz="2800" b="1" dirty="0"/>
              <a:t>African School of Fundamental Physics and Applications</a:t>
            </a:r>
          </a:p>
          <a:p>
            <a:pPr lvl="1">
              <a:lnSpc>
                <a:spcPct val="210000"/>
              </a:lnSpc>
              <a:buClr>
                <a:schemeClr val="bg1"/>
              </a:buClr>
              <a:buBlip>
                <a:blip r:embed="rId3"/>
              </a:buBlip>
            </a:pPr>
            <a:r>
              <a:rPr lang="en-US" sz="2800" b="1" dirty="0"/>
              <a:t> </a:t>
            </a:r>
            <a:r>
              <a:rPr lang="en-US" sz="2800" b="1" dirty="0">
                <a:solidFill>
                  <a:srgbClr val="FF0000"/>
                </a:solidFill>
              </a:rPr>
              <a:t>Nordic Particle Accelerator Project</a:t>
            </a:r>
          </a:p>
          <a:p>
            <a:pPr>
              <a:lnSpc>
                <a:spcPct val="210000"/>
              </a:lnSpc>
              <a:buClr>
                <a:schemeClr val="bg1"/>
              </a:buClr>
              <a:buBlip>
                <a:blip r:embed="rId3"/>
              </a:buBlip>
            </a:pPr>
            <a:r>
              <a:rPr lang="en-US" sz="3000" b="1" dirty="0"/>
              <a:t> Particle Accelerators as tools for transformation</a:t>
            </a:r>
            <a:endParaRPr lang="en-US" sz="3200" b="1" dirty="0"/>
          </a:p>
        </p:txBody>
      </p:sp>
      <p:sp>
        <p:nvSpPr>
          <p:cNvPr id="7" name="Date Placeholder 3">
            <a:extLst>
              <a:ext uri="{FF2B5EF4-FFF2-40B4-BE49-F238E27FC236}">
                <a16:creationId xmlns:a16="http://schemas.microsoft.com/office/drawing/2014/main" id="{32EC57D4-2205-C547-9932-C4A42E8229FD}"/>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p:txBody>
      </p:sp>
      <p:sp>
        <p:nvSpPr>
          <p:cNvPr id="8" name="Footer Placeholder 4">
            <a:extLst>
              <a:ext uri="{FF2B5EF4-FFF2-40B4-BE49-F238E27FC236}">
                <a16:creationId xmlns:a16="http://schemas.microsoft.com/office/drawing/2014/main" id="{E8D5260C-5AAF-F740-A08D-E332C9C3CDD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9" name="Slide Number Placeholder 5">
            <a:extLst>
              <a:ext uri="{FF2B5EF4-FFF2-40B4-BE49-F238E27FC236}">
                <a16:creationId xmlns:a16="http://schemas.microsoft.com/office/drawing/2014/main" id="{B72D011A-6D2E-9C49-B4D7-D98177F16A39}"/>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15</a:t>
            </a:fld>
            <a:endParaRPr lang="en-US" dirty="0"/>
          </a:p>
        </p:txBody>
      </p:sp>
    </p:spTree>
    <p:extLst>
      <p:ext uri="{BB962C8B-B14F-4D97-AF65-F5344CB8AC3E}">
        <p14:creationId xmlns:p14="http://schemas.microsoft.com/office/powerpoint/2010/main" val="1850486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EC12003-2396-9849-A93F-A07D47EBC52D}"/>
              </a:ext>
            </a:extLst>
          </p:cNvPr>
          <p:cNvSpPr>
            <a:spLocks noGrp="1"/>
          </p:cNvSpPr>
          <p:nvPr>
            <p:ph type="title"/>
          </p:nvPr>
        </p:nvSpPr>
        <p:spPr>
          <a:xfrm>
            <a:off x="985106" y="387861"/>
            <a:ext cx="10401299" cy="911225"/>
          </a:xfrm>
        </p:spPr>
        <p:txBody>
          <a:bodyPr>
            <a:noAutofit/>
          </a:bodyPr>
          <a:lstStyle/>
          <a:p>
            <a:pPr lvl="1">
              <a:lnSpc>
                <a:spcPct val="160000"/>
              </a:lnSpc>
            </a:pPr>
            <a:r>
              <a:rPr lang="sv-SE" sz="2800" b="1" dirty="0">
                <a:solidFill>
                  <a:schemeClr val="tx1"/>
                </a:solidFill>
                <a:latin typeface="Arial" panose="020B0604020202020204" pitchFamily="34" charset="0"/>
                <a:cs typeface="Arial" panose="020B0604020202020204" pitchFamily="34" charset="0"/>
              </a:rPr>
              <a:t>MOOC AND NORDIC PARTICLE ACCELERATOR PROJECT</a:t>
            </a:r>
          </a:p>
        </p:txBody>
      </p:sp>
      <p:sp>
        <p:nvSpPr>
          <p:cNvPr id="3" name="Content Placeholder 2">
            <a:extLst>
              <a:ext uri="{FF2B5EF4-FFF2-40B4-BE49-F238E27FC236}">
                <a16:creationId xmlns:a16="http://schemas.microsoft.com/office/drawing/2014/main" id="{5CCF8012-7329-5A4D-BE03-10E5CF5E14F3}"/>
              </a:ext>
            </a:extLst>
          </p:cNvPr>
          <p:cNvSpPr>
            <a:spLocks noGrp="1"/>
          </p:cNvSpPr>
          <p:nvPr>
            <p:ph idx="1"/>
          </p:nvPr>
        </p:nvSpPr>
        <p:spPr>
          <a:xfrm>
            <a:off x="985106" y="1500188"/>
            <a:ext cx="10944957" cy="5121275"/>
          </a:xfrm>
        </p:spPr>
        <p:txBody>
          <a:bodyPr>
            <a:normAutofit fontScale="25000" lnSpcReduction="20000"/>
          </a:bodyPr>
          <a:lstStyle/>
          <a:p>
            <a:pPr marL="0" indent="0">
              <a:lnSpc>
                <a:spcPct val="170000"/>
              </a:lnSpc>
              <a:spcBef>
                <a:spcPts val="0"/>
              </a:spcBef>
              <a:buClr>
                <a:srgbClr val="454545"/>
              </a:buClr>
              <a:buSzPct val="132000"/>
              <a:buNone/>
            </a:pPr>
            <a:r>
              <a:rPr lang="sv-SE" sz="8000" dirty="0" err="1"/>
              <a:t>Develop</a:t>
            </a:r>
            <a:r>
              <a:rPr lang="sv-SE" sz="8000" dirty="0"/>
              <a:t> </a:t>
            </a:r>
            <a:r>
              <a:rPr lang="sv-SE" sz="8000" dirty="0" err="1"/>
              <a:t>capacity</a:t>
            </a:r>
            <a:r>
              <a:rPr lang="sv-SE" sz="8000" dirty="0"/>
              <a:t> in </a:t>
            </a:r>
            <a:r>
              <a:rPr lang="sv-SE" sz="8000" dirty="0" err="1"/>
              <a:t>Northern</a:t>
            </a:r>
            <a:r>
              <a:rPr lang="sv-SE" sz="8000" dirty="0"/>
              <a:t> </a:t>
            </a:r>
            <a:r>
              <a:rPr lang="sv-SE" sz="8000" dirty="0" err="1"/>
              <a:t>Europe</a:t>
            </a:r>
            <a:r>
              <a:rPr lang="sv-SE" sz="8000" dirty="0"/>
              <a:t> </a:t>
            </a:r>
            <a:r>
              <a:rPr lang="sv-SE" sz="8000" dirty="0" err="1"/>
              <a:t>with</a:t>
            </a:r>
            <a:r>
              <a:rPr lang="sv-SE" sz="8000" dirty="0"/>
              <a:t> </a:t>
            </a:r>
            <a:r>
              <a:rPr lang="sv-SE" sz="8000" dirty="0" err="1"/>
              <a:t>emphasize</a:t>
            </a:r>
            <a:r>
              <a:rPr lang="sv-SE" sz="8000" dirty="0"/>
              <a:t> on MAXIV and ESS</a:t>
            </a:r>
          </a:p>
          <a:p>
            <a:pPr marL="0" indent="0">
              <a:lnSpc>
                <a:spcPct val="170000"/>
              </a:lnSpc>
              <a:spcBef>
                <a:spcPts val="0"/>
              </a:spcBef>
              <a:buClr>
                <a:srgbClr val="454545"/>
              </a:buClr>
              <a:buSzPct val="132000"/>
              <a:buNone/>
            </a:pPr>
            <a:r>
              <a:rPr lang="sv-SE" sz="8000" dirty="0">
                <a:solidFill>
                  <a:schemeClr val="bg1"/>
                </a:solidFill>
                <a:sym typeface="Wingdings" pitchFamily="2" charset="2"/>
              </a:rPr>
              <a:t> </a:t>
            </a:r>
            <a:r>
              <a:rPr lang="sv-SE" sz="8000" dirty="0" err="1">
                <a:solidFill>
                  <a:schemeClr val="bg1"/>
                </a:solidFill>
                <a:sym typeface="Wingdings" pitchFamily="2" charset="2"/>
              </a:rPr>
              <a:t>I</a:t>
            </a:r>
            <a:r>
              <a:rPr lang="sv-SE" sz="8000" dirty="0" err="1">
                <a:solidFill>
                  <a:schemeClr val="bg1"/>
                </a:solidFill>
              </a:rPr>
              <a:t>ntrinsically</a:t>
            </a:r>
            <a:r>
              <a:rPr lang="sv-SE" sz="8000" dirty="0">
                <a:solidFill>
                  <a:schemeClr val="bg1"/>
                </a:solidFill>
              </a:rPr>
              <a:t> </a:t>
            </a:r>
            <a:r>
              <a:rPr lang="sv-SE" sz="8000" dirty="0" err="1">
                <a:solidFill>
                  <a:schemeClr val="bg1"/>
                </a:solidFill>
              </a:rPr>
              <a:t>use</a:t>
            </a:r>
            <a:r>
              <a:rPr lang="sv-SE" sz="8000" dirty="0">
                <a:solidFill>
                  <a:schemeClr val="bg1"/>
                </a:solidFill>
              </a:rPr>
              <a:t> it as </a:t>
            </a:r>
            <a:r>
              <a:rPr lang="sv-SE" sz="8000" dirty="0" err="1">
                <a:solidFill>
                  <a:schemeClr val="bg1"/>
                </a:solidFill>
              </a:rPr>
              <a:t>tools</a:t>
            </a:r>
            <a:r>
              <a:rPr lang="sv-SE" sz="8000" dirty="0">
                <a:solidFill>
                  <a:schemeClr val="bg1"/>
                </a:solidFill>
              </a:rPr>
              <a:t> for </a:t>
            </a:r>
            <a:r>
              <a:rPr lang="sv-SE" sz="8000" dirty="0" err="1">
                <a:solidFill>
                  <a:schemeClr val="bg1"/>
                </a:solidFill>
              </a:rPr>
              <a:t>distant</a:t>
            </a:r>
            <a:r>
              <a:rPr lang="sv-SE" sz="8000" dirty="0">
                <a:solidFill>
                  <a:schemeClr val="bg1"/>
                </a:solidFill>
              </a:rPr>
              <a:t> </a:t>
            </a:r>
            <a:r>
              <a:rPr lang="sv-SE" sz="8000" dirty="0" err="1">
                <a:solidFill>
                  <a:schemeClr val="bg1"/>
                </a:solidFill>
              </a:rPr>
              <a:t>teaching</a:t>
            </a:r>
            <a:r>
              <a:rPr lang="sv-SE" sz="8000" dirty="0">
                <a:solidFill>
                  <a:schemeClr val="bg1"/>
                </a:solidFill>
              </a:rPr>
              <a:t>, </a:t>
            </a:r>
            <a:r>
              <a:rPr lang="sv-SE" sz="8000" dirty="0" err="1">
                <a:solidFill>
                  <a:schemeClr val="bg1"/>
                </a:solidFill>
              </a:rPr>
              <a:t>hence</a:t>
            </a:r>
            <a:r>
              <a:rPr lang="sv-SE" sz="8000" dirty="0">
                <a:solidFill>
                  <a:schemeClr val="bg1"/>
                </a:solidFill>
              </a:rPr>
              <a:t> support </a:t>
            </a:r>
            <a:r>
              <a:rPr lang="sv-SE" sz="8000" dirty="0" err="1">
                <a:solidFill>
                  <a:schemeClr val="bg1"/>
                </a:solidFill>
              </a:rPr>
              <a:t>developing</a:t>
            </a:r>
            <a:r>
              <a:rPr lang="sv-SE" sz="8000" dirty="0">
                <a:solidFill>
                  <a:schemeClr val="bg1"/>
                </a:solidFill>
              </a:rPr>
              <a:t> </a:t>
            </a:r>
            <a:r>
              <a:rPr lang="sv-SE" sz="8000" dirty="0" err="1">
                <a:solidFill>
                  <a:schemeClr val="bg1"/>
                </a:solidFill>
              </a:rPr>
              <a:t>countries</a:t>
            </a:r>
            <a:r>
              <a:rPr lang="sv-SE" sz="8000" dirty="0">
                <a:solidFill>
                  <a:schemeClr val="bg1"/>
                </a:solidFill>
              </a:rPr>
              <a:t> !</a:t>
            </a:r>
            <a:endParaRPr lang="sv-SE" sz="3600" dirty="0">
              <a:solidFill>
                <a:schemeClr val="bg1"/>
              </a:solidFill>
            </a:endParaRPr>
          </a:p>
          <a:p>
            <a:pPr marL="0" indent="0">
              <a:lnSpc>
                <a:spcPct val="170000"/>
              </a:lnSpc>
              <a:spcBef>
                <a:spcPts val="0"/>
              </a:spcBef>
              <a:buClr>
                <a:srgbClr val="454545"/>
              </a:buClr>
              <a:buSzPct val="132000"/>
              <a:buNone/>
            </a:pPr>
            <a:r>
              <a:rPr lang="sv-SE" sz="7200" dirty="0" err="1"/>
              <a:t>Existing</a:t>
            </a:r>
            <a:r>
              <a:rPr lang="sv-SE" sz="7200" dirty="0"/>
              <a:t> </a:t>
            </a:r>
            <a:r>
              <a:rPr lang="sv-SE" sz="7200" dirty="0" err="1"/>
              <a:t>educative</a:t>
            </a:r>
            <a:r>
              <a:rPr lang="sv-SE" sz="7200" dirty="0"/>
              <a:t> </a:t>
            </a:r>
            <a:r>
              <a:rPr lang="sv-SE" sz="7200" dirty="0" err="1"/>
              <a:t>platforms</a:t>
            </a:r>
            <a:r>
              <a:rPr lang="sv-SE" sz="7200" dirty="0"/>
              <a:t> and programs:</a:t>
            </a:r>
          </a:p>
          <a:p>
            <a:pPr>
              <a:lnSpc>
                <a:spcPct val="170000"/>
              </a:lnSpc>
              <a:spcBef>
                <a:spcPts val="0"/>
              </a:spcBef>
              <a:buClr>
                <a:srgbClr val="454545"/>
              </a:buClr>
              <a:buSzPct val="132000"/>
              <a:buFont typeface="Wingdings" pitchFamily="2" charset="2"/>
              <a:buChar char="ü"/>
            </a:pPr>
            <a:r>
              <a:rPr lang="sv-SE" sz="7200" dirty="0" err="1"/>
              <a:t>Particle</a:t>
            </a:r>
            <a:r>
              <a:rPr lang="sv-SE" sz="7200" dirty="0"/>
              <a:t> Accelerator </a:t>
            </a:r>
            <a:r>
              <a:rPr lang="sv-SE" sz="7200" dirty="0" err="1"/>
              <a:t>schools</a:t>
            </a:r>
            <a:r>
              <a:rPr lang="sv-SE" sz="7200" dirty="0"/>
              <a:t>: JUAS, CAS, HASCO, USPAS, ACAS, ASP, </a:t>
            </a:r>
            <a:r>
              <a:rPr lang="sv-SE" sz="7200" dirty="0" err="1"/>
              <a:t>etc</a:t>
            </a:r>
            <a:endParaRPr lang="sv-SE" sz="7200" dirty="0"/>
          </a:p>
          <a:p>
            <a:pPr>
              <a:lnSpc>
                <a:spcPct val="170000"/>
              </a:lnSpc>
              <a:spcBef>
                <a:spcPts val="0"/>
              </a:spcBef>
              <a:buClr>
                <a:srgbClr val="454545"/>
              </a:buClr>
              <a:buSzPct val="132000"/>
              <a:buFont typeface="Wingdings" pitchFamily="2" charset="2"/>
              <a:buChar char="ü"/>
            </a:pPr>
            <a:r>
              <a:rPr lang="sv-SE" sz="7200" dirty="0"/>
              <a:t>University </a:t>
            </a:r>
            <a:r>
              <a:rPr lang="sv-SE" sz="7200" dirty="0" err="1"/>
              <a:t>Unit</a:t>
            </a:r>
            <a:r>
              <a:rPr lang="sv-SE" sz="7200" dirty="0"/>
              <a:t> (</a:t>
            </a:r>
            <a:r>
              <a:rPr lang="sv-SE" sz="7200" dirty="0" err="1"/>
              <a:t>e.g</a:t>
            </a:r>
            <a:r>
              <a:rPr lang="sv-SE" sz="7200" dirty="0"/>
              <a:t>. Aarhus, LU)</a:t>
            </a:r>
          </a:p>
          <a:p>
            <a:pPr>
              <a:lnSpc>
                <a:spcPct val="170000"/>
              </a:lnSpc>
              <a:spcBef>
                <a:spcPts val="0"/>
              </a:spcBef>
              <a:buClr>
                <a:srgbClr val="454545"/>
              </a:buClr>
              <a:buSzPct val="132000"/>
              <a:buFont typeface="Wingdings" pitchFamily="2" charset="2"/>
              <a:buChar char="ü"/>
            </a:pPr>
            <a:r>
              <a:rPr lang="sv-SE" sz="7200" dirty="0"/>
              <a:t>EU-TIARA and </a:t>
            </a:r>
            <a:r>
              <a:rPr lang="sv-SE" sz="7200" dirty="0" err="1"/>
              <a:t>other</a:t>
            </a:r>
            <a:r>
              <a:rPr lang="sv-SE" sz="7200" dirty="0"/>
              <a:t> market </a:t>
            </a:r>
            <a:r>
              <a:rPr lang="sv-SE" sz="7200" dirty="0" err="1"/>
              <a:t>surveys</a:t>
            </a:r>
            <a:endParaRPr lang="sv-SE" sz="7200" dirty="0"/>
          </a:p>
          <a:p>
            <a:pPr>
              <a:lnSpc>
                <a:spcPct val="170000"/>
              </a:lnSpc>
              <a:spcBef>
                <a:spcPts val="0"/>
              </a:spcBef>
              <a:buClr>
                <a:srgbClr val="454545"/>
              </a:buClr>
              <a:buSzPct val="132000"/>
              <a:buFont typeface="Wingdings" pitchFamily="2" charset="2"/>
              <a:buChar char="ü"/>
            </a:pPr>
            <a:r>
              <a:rPr lang="sv-SE" sz="7200" dirty="0"/>
              <a:t>EU-</a:t>
            </a:r>
            <a:r>
              <a:rPr lang="sv-SE" sz="7200" dirty="0">
                <a:uFill>
                  <a:noFill/>
                </a:uFill>
                <a:hlinkClick r:id="rId3">
                  <a:extLst>
                    <a:ext uri="{A12FA001-AC4F-418D-AE19-62706E023703}">
                      <ahyp:hlinkClr xmlns:ahyp="http://schemas.microsoft.com/office/drawing/2018/hyperlinkcolor" val="tx"/>
                    </a:ext>
                  </a:extLst>
                </a:hlinkClick>
              </a:rPr>
              <a:t>ARIES</a:t>
            </a:r>
            <a:r>
              <a:rPr lang="sv-SE" sz="7200" dirty="0"/>
              <a:t>: Accelerator Research &amp; Innovation for </a:t>
            </a:r>
            <a:r>
              <a:rPr lang="sv-SE" sz="7200" dirty="0" err="1"/>
              <a:t>European</a:t>
            </a:r>
            <a:r>
              <a:rPr lang="sv-SE" sz="7200" dirty="0"/>
              <a:t> Science and </a:t>
            </a:r>
            <a:r>
              <a:rPr lang="sv-SE" sz="7200" dirty="0" err="1"/>
              <a:t>Society</a:t>
            </a:r>
            <a:endParaRPr lang="sv-SE" sz="7200" dirty="0"/>
          </a:p>
          <a:p>
            <a:pPr>
              <a:lnSpc>
                <a:spcPct val="170000"/>
              </a:lnSpc>
              <a:spcBef>
                <a:spcPts val="0"/>
              </a:spcBef>
              <a:buClr>
                <a:srgbClr val="454545"/>
              </a:buClr>
              <a:buSzPct val="132000"/>
              <a:buFont typeface="Wingdings" pitchFamily="2" charset="2"/>
              <a:buChar char="ü"/>
            </a:pPr>
            <a:endParaRPr lang="sv-SE" sz="3200" dirty="0"/>
          </a:p>
          <a:p>
            <a:pPr marL="0" indent="0">
              <a:lnSpc>
                <a:spcPct val="170000"/>
              </a:lnSpc>
              <a:spcBef>
                <a:spcPts val="0"/>
              </a:spcBef>
              <a:buClr>
                <a:srgbClr val="454545"/>
              </a:buClr>
              <a:buSzPct val="132000"/>
              <a:buNone/>
            </a:pPr>
            <a:r>
              <a:rPr lang="sv-SE" sz="7200" dirty="0" err="1"/>
              <a:t>Why</a:t>
            </a:r>
            <a:r>
              <a:rPr lang="sv-SE" sz="7200" dirty="0"/>
              <a:t> do </a:t>
            </a:r>
            <a:r>
              <a:rPr lang="sv-SE" sz="7200" dirty="0" err="1"/>
              <a:t>we</a:t>
            </a:r>
            <a:r>
              <a:rPr lang="sv-SE" sz="7200" dirty="0"/>
              <a:t> </a:t>
            </a:r>
            <a:r>
              <a:rPr lang="sv-SE" sz="7200" dirty="0" err="1"/>
              <a:t>need</a:t>
            </a:r>
            <a:r>
              <a:rPr lang="sv-SE" sz="7200" dirty="0"/>
              <a:t> new </a:t>
            </a:r>
            <a:r>
              <a:rPr lang="sv-SE" sz="7200" dirty="0" err="1"/>
              <a:t>Pedagogical</a:t>
            </a:r>
            <a:r>
              <a:rPr lang="sv-SE" sz="7200" dirty="0"/>
              <a:t> </a:t>
            </a:r>
            <a:r>
              <a:rPr lang="sv-SE" sz="7200" dirty="0" err="1"/>
              <a:t>tools</a:t>
            </a:r>
            <a:r>
              <a:rPr lang="sv-SE" sz="7200" dirty="0"/>
              <a:t> for Accelerator science?</a:t>
            </a:r>
          </a:p>
          <a:p>
            <a:pPr>
              <a:lnSpc>
                <a:spcPct val="170000"/>
              </a:lnSpc>
              <a:spcBef>
                <a:spcPts val="500"/>
              </a:spcBef>
              <a:buClr>
                <a:srgbClr val="454545"/>
              </a:buClr>
              <a:buSzPct val="132000"/>
              <a:buFont typeface="Wingdings" pitchFamily="2" charset="2"/>
              <a:buChar char="Ø"/>
            </a:pPr>
            <a:r>
              <a:rPr lang="sv-SE" sz="7200" dirty="0" err="1"/>
              <a:t>School</a:t>
            </a:r>
            <a:r>
              <a:rPr lang="sv-SE" sz="7200" dirty="0"/>
              <a:t> </a:t>
            </a:r>
            <a:r>
              <a:rPr lang="sv-SE" sz="7200" dirty="0" err="1"/>
              <a:t>levels</a:t>
            </a:r>
            <a:r>
              <a:rPr lang="sv-SE" sz="7200" dirty="0"/>
              <a:t> </a:t>
            </a:r>
            <a:r>
              <a:rPr lang="sv-SE" sz="7200" dirty="0" err="1"/>
              <a:t>are</a:t>
            </a:r>
            <a:r>
              <a:rPr lang="sv-SE" sz="7200" dirty="0"/>
              <a:t> </a:t>
            </a:r>
            <a:r>
              <a:rPr lang="sv-SE" sz="7200" dirty="0" err="1"/>
              <a:t>typically</a:t>
            </a:r>
            <a:r>
              <a:rPr lang="sv-SE" sz="7200" dirty="0"/>
              <a:t> </a:t>
            </a:r>
            <a:r>
              <a:rPr lang="sv-SE" sz="7200" dirty="0" err="1"/>
              <a:t>advanced</a:t>
            </a:r>
            <a:endParaRPr lang="sv-SE" sz="7200" dirty="0"/>
          </a:p>
          <a:p>
            <a:pPr>
              <a:lnSpc>
                <a:spcPct val="170000"/>
              </a:lnSpc>
              <a:spcBef>
                <a:spcPts val="500"/>
              </a:spcBef>
              <a:buClr>
                <a:srgbClr val="454545"/>
              </a:buClr>
              <a:buSzPct val="132000"/>
              <a:buFont typeface="Wingdings" pitchFamily="2" charset="2"/>
              <a:buChar char="Ø"/>
            </a:pPr>
            <a:r>
              <a:rPr lang="sv-SE" sz="7200" dirty="0" err="1"/>
              <a:t>Domains</a:t>
            </a:r>
            <a:r>
              <a:rPr lang="sv-SE" sz="7200" dirty="0"/>
              <a:t>/</a:t>
            </a:r>
            <a:r>
              <a:rPr lang="sv-SE" sz="7200" dirty="0" err="1"/>
              <a:t>Field</a:t>
            </a:r>
            <a:r>
              <a:rPr lang="sv-SE" sz="7200" dirty="0"/>
              <a:t> </a:t>
            </a:r>
            <a:r>
              <a:rPr lang="sv-SE" sz="7200" dirty="0" err="1"/>
              <a:t>complementarity</a:t>
            </a:r>
            <a:endParaRPr lang="sv-SE" sz="7200" dirty="0"/>
          </a:p>
          <a:p>
            <a:pPr>
              <a:lnSpc>
                <a:spcPct val="170000"/>
              </a:lnSpc>
              <a:spcBef>
                <a:spcPts val="500"/>
              </a:spcBef>
              <a:buClr>
                <a:srgbClr val="454545"/>
              </a:buClr>
              <a:buSzPct val="132000"/>
              <a:buFont typeface="Wingdings" pitchFamily="2" charset="2"/>
              <a:buChar char="Ø"/>
            </a:pPr>
            <a:r>
              <a:rPr lang="sv-SE" sz="7200" dirty="0"/>
              <a:t>To </a:t>
            </a:r>
            <a:r>
              <a:rPr lang="sv-SE" sz="7200" dirty="0" err="1"/>
              <a:t>provide</a:t>
            </a:r>
            <a:r>
              <a:rPr lang="sv-SE" sz="7200" dirty="0"/>
              <a:t> </a:t>
            </a:r>
            <a:r>
              <a:rPr lang="sv-SE" sz="7200" dirty="0" err="1"/>
              <a:t>sustainable</a:t>
            </a:r>
            <a:r>
              <a:rPr lang="sv-SE" sz="7200" dirty="0"/>
              <a:t> and “</a:t>
            </a:r>
            <a:r>
              <a:rPr lang="sv-SE" sz="7200" dirty="0" err="1"/>
              <a:t>users-friendly</a:t>
            </a:r>
            <a:r>
              <a:rPr lang="sv-SE" sz="7200" dirty="0"/>
              <a:t>”  </a:t>
            </a:r>
            <a:r>
              <a:rPr lang="sv-SE" sz="7200" dirty="0" err="1"/>
              <a:t>tools</a:t>
            </a:r>
            <a:endParaRPr lang="sv-SE" sz="7200" dirty="0"/>
          </a:p>
          <a:p>
            <a:pPr>
              <a:lnSpc>
                <a:spcPct val="170000"/>
              </a:lnSpc>
              <a:spcBef>
                <a:spcPts val="500"/>
              </a:spcBef>
              <a:buClr>
                <a:srgbClr val="454545"/>
              </a:buClr>
              <a:buSzPct val="132000"/>
              <a:buFont typeface="Wingdings" pitchFamily="2" charset="2"/>
              <a:buChar char="Ø"/>
            </a:pPr>
            <a:endParaRPr lang="sv-SE" sz="4000" dirty="0"/>
          </a:p>
          <a:p>
            <a:pPr marL="0" indent="0">
              <a:lnSpc>
                <a:spcPct val="170000"/>
              </a:lnSpc>
              <a:spcBef>
                <a:spcPts val="0"/>
              </a:spcBef>
              <a:buClr>
                <a:srgbClr val="454545"/>
              </a:buClr>
              <a:buSzPct val="132000"/>
              <a:buNone/>
            </a:pPr>
            <a:endParaRPr lang="sv-SE" sz="6400" dirty="0"/>
          </a:p>
        </p:txBody>
      </p:sp>
      <p:sp>
        <p:nvSpPr>
          <p:cNvPr id="2" name="Rectangle 1">
            <a:extLst>
              <a:ext uri="{FF2B5EF4-FFF2-40B4-BE49-F238E27FC236}">
                <a16:creationId xmlns:a16="http://schemas.microsoft.com/office/drawing/2014/main" id="{9ACA6D82-1364-A04B-8334-142AEA83B1FF}"/>
              </a:ext>
            </a:extLst>
          </p:cNvPr>
          <p:cNvSpPr/>
          <p:nvPr/>
        </p:nvSpPr>
        <p:spPr>
          <a:xfrm>
            <a:off x="5828568" y="1015427"/>
            <a:ext cx="2396041" cy="584775"/>
          </a:xfrm>
          <a:prstGeom prst="rect">
            <a:avLst/>
          </a:prstGeom>
        </p:spPr>
        <p:txBody>
          <a:bodyPr wrap="none">
            <a:spAutoFit/>
          </a:bodyPr>
          <a:lstStyle/>
          <a:p>
            <a:r>
              <a:rPr lang="en-US" sz="3200" dirty="0">
                <a:solidFill>
                  <a:schemeClr val="bg1"/>
                </a:solidFill>
                <a:hlinkClick r:id="rId4">
                  <a:extLst>
                    <a:ext uri="{A12FA001-AC4F-418D-AE19-62706E023703}">
                      <ahyp:hlinkClr xmlns:ahyp="http://schemas.microsoft.com/office/drawing/2018/hyperlinkcolor" val="tx"/>
                    </a:ext>
                  </a:extLst>
                </a:hlinkClick>
              </a:rPr>
              <a:t>www.npap.eu</a:t>
            </a:r>
            <a:endParaRPr lang="en-US" sz="3200" b="1" dirty="0">
              <a:solidFill>
                <a:schemeClr val="bg1"/>
              </a:solidFill>
            </a:endParaRPr>
          </a:p>
        </p:txBody>
      </p:sp>
      <p:sp>
        <p:nvSpPr>
          <p:cNvPr id="10" name="Date Placeholder 3">
            <a:extLst>
              <a:ext uri="{FF2B5EF4-FFF2-40B4-BE49-F238E27FC236}">
                <a16:creationId xmlns:a16="http://schemas.microsoft.com/office/drawing/2014/main" id="{EB731709-78B3-5B47-977D-320608AFD044}"/>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1" name="Footer Placeholder 4">
            <a:extLst>
              <a:ext uri="{FF2B5EF4-FFF2-40B4-BE49-F238E27FC236}">
                <a16:creationId xmlns:a16="http://schemas.microsoft.com/office/drawing/2014/main" id="{94370271-4992-024A-9FED-AD40908AE5EB}"/>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2" name="Slide Number Placeholder 5">
            <a:extLst>
              <a:ext uri="{FF2B5EF4-FFF2-40B4-BE49-F238E27FC236}">
                <a16:creationId xmlns:a16="http://schemas.microsoft.com/office/drawing/2014/main" id="{5A80FB97-C727-7140-AF80-58173C5165F8}"/>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16</a:t>
            </a:fld>
            <a:endParaRPr lang="en-US" dirty="0"/>
          </a:p>
        </p:txBody>
      </p:sp>
    </p:spTree>
    <p:extLst>
      <p:ext uri="{BB962C8B-B14F-4D97-AF65-F5344CB8AC3E}">
        <p14:creationId xmlns:p14="http://schemas.microsoft.com/office/powerpoint/2010/main" val="11874119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A7C3C-9776-5447-B9C4-D4E1C4834782}"/>
              </a:ext>
            </a:extLst>
          </p:cNvPr>
          <p:cNvSpPr>
            <a:spLocks noGrp="1"/>
          </p:cNvSpPr>
          <p:nvPr>
            <p:ph type="title"/>
          </p:nvPr>
        </p:nvSpPr>
        <p:spPr>
          <a:xfrm>
            <a:off x="1397353" y="676776"/>
            <a:ext cx="9905998" cy="583161"/>
          </a:xfrm>
        </p:spPr>
        <p:txBody>
          <a:bodyPr>
            <a:normAutofit/>
          </a:bodyPr>
          <a:lstStyle/>
          <a:p>
            <a:r>
              <a:rPr lang="en-US" sz="2800" b="1" dirty="0"/>
              <a:t>NPAP - Team building</a:t>
            </a:r>
          </a:p>
        </p:txBody>
      </p:sp>
      <p:sp>
        <p:nvSpPr>
          <p:cNvPr id="5" name="Google Shape;370;p59">
            <a:extLst>
              <a:ext uri="{FF2B5EF4-FFF2-40B4-BE49-F238E27FC236}">
                <a16:creationId xmlns:a16="http://schemas.microsoft.com/office/drawing/2014/main" id="{1B306538-F591-C74E-AC00-E15A4150FCDA}"/>
              </a:ext>
            </a:extLst>
          </p:cNvPr>
          <p:cNvSpPr txBox="1">
            <a:spLocks/>
          </p:cNvSpPr>
          <p:nvPr/>
        </p:nvSpPr>
        <p:spPr>
          <a:xfrm>
            <a:off x="749112" y="1247392"/>
            <a:ext cx="9209276" cy="3503414"/>
          </a:xfrm>
          <a:prstGeom prst="rect">
            <a:avLst/>
          </a:prstGeom>
        </p:spPr>
        <p:txBody>
          <a:bodyPr spcFirstLastPara="1" vert="horz" wrap="square" lIns="50775" tIns="50775" rIns="50775" bIns="50775" rtlCol="0" anchor="t" anchorCtr="0">
            <a:noAutofit/>
          </a:bodyPr>
          <a:lstStyle>
            <a:lvl1pPr marL="342900" indent="-342900" algn="l" defTabSz="914400" rtl="0" eaLnBrk="1" latinLnBrk="0" hangingPunct="1">
              <a:spcBef>
                <a:spcPct val="20000"/>
              </a:spcBef>
              <a:buFont typeface="Arial" panose="020B0604020202020204" pitchFamily="34" charset="0"/>
              <a:buChar char="•"/>
              <a:defRPr sz="2800" kern="1200" baseline="0">
                <a:solidFill>
                  <a:srgbClr val="000000"/>
                </a:solidFill>
                <a:latin typeface="Arial"/>
                <a:ea typeface="+mn-ea"/>
                <a:cs typeface="Arial"/>
              </a:defRPr>
            </a:lvl1pPr>
            <a:lvl2pPr marL="742950" indent="-285750" algn="l" defTabSz="914400" rtl="0" eaLnBrk="1" latinLnBrk="0" hangingPunct="1">
              <a:spcBef>
                <a:spcPct val="20000"/>
              </a:spcBef>
              <a:buFont typeface="Arial" panose="020B0604020202020204" pitchFamily="34" charset="0"/>
              <a:buChar char="–"/>
              <a:defRPr sz="2400" kern="1200" baseline="0">
                <a:solidFill>
                  <a:srgbClr val="000000"/>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000" kern="1200" baseline="0">
                <a:solidFill>
                  <a:srgbClr val="000000"/>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1800" kern="1200" baseline="0">
                <a:solidFill>
                  <a:srgbClr val="000000"/>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000" kern="1200">
                <a:solidFill>
                  <a:srgbClr val="000000"/>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5000"/>
              </a:lnSpc>
              <a:spcBef>
                <a:spcPts val="600"/>
              </a:spcBef>
              <a:buClr>
                <a:schemeClr val="dk1"/>
              </a:buClr>
              <a:buSzPts val="1100"/>
              <a:buNone/>
            </a:pPr>
            <a:r>
              <a:rPr lang="sv-SE" sz="2000" dirty="0">
                <a:solidFill>
                  <a:schemeClr val="tx1"/>
                </a:solidFill>
              </a:rPr>
              <a:t>	A </a:t>
            </a:r>
            <a:r>
              <a:rPr lang="sv-SE" sz="2000" dirty="0" err="1">
                <a:solidFill>
                  <a:schemeClr val="tx1"/>
                </a:solidFill>
              </a:rPr>
              <a:t>first</a:t>
            </a:r>
            <a:r>
              <a:rPr lang="sv-SE" sz="2000" dirty="0">
                <a:solidFill>
                  <a:schemeClr val="tx1"/>
                </a:solidFill>
              </a:rPr>
              <a:t> summer </a:t>
            </a:r>
            <a:r>
              <a:rPr lang="sv-SE" sz="2000" dirty="0" err="1">
                <a:solidFill>
                  <a:schemeClr val="tx1"/>
                </a:solidFill>
              </a:rPr>
              <a:t>school</a:t>
            </a:r>
            <a:r>
              <a:rPr lang="sv-SE" sz="2000" dirty="0">
                <a:solidFill>
                  <a:schemeClr val="tx1"/>
                </a:solidFill>
              </a:rPr>
              <a:t> </a:t>
            </a:r>
            <a:r>
              <a:rPr lang="sv-SE" sz="2000" dirty="0" err="1">
                <a:solidFill>
                  <a:schemeClr val="tx1"/>
                </a:solidFill>
              </a:rPr>
              <a:t>operated</a:t>
            </a:r>
            <a:r>
              <a:rPr lang="sv-SE" sz="2000" dirty="0">
                <a:solidFill>
                  <a:schemeClr val="tx1"/>
                </a:solidFill>
              </a:rPr>
              <a:t> in 2015 has </a:t>
            </a:r>
            <a:r>
              <a:rPr lang="sv-SE" sz="2000" dirty="0" err="1">
                <a:solidFill>
                  <a:schemeClr val="tx1"/>
                </a:solidFill>
                <a:sym typeface="Wingdings" pitchFamily="2" charset="2"/>
              </a:rPr>
              <a:t>served</a:t>
            </a:r>
            <a:r>
              <a:rPr lang="sv-SE" sz="2000" dirty="0">
                <a:solidFill>
                  <a:schemeClr val="tx1"/>
                </a:solidFill>
                <a:sym typeface="Wingdings" pitchFamily="2" charset="2"/>
              </a:rPr>
              <a:t> as a </a:t>
            </a:r>
            <a:r>
              <a:rPr lang="sv-SE" sz="2000" dirty="0" err="1">
                <a:solidFill>
                  <a:schemeClr val="tx1"/>
                </a:solidFill>
              </a:rPr>
              <a:t>proof</a:t>
            </a:r>
            <a:r>
              <a:rPr lang="sv-SE" sz="2000" dirty="0">
                <a:solidFill>
                  <a:schemeClr val="tx1"/>
                </a:solidFill>
              </a:rPr>
              <a:t> </a:t>
            </a:r>
            <a:r>
              <a:rPr lang="sv-SE" sz="2000" dirty="0" err="1">
                <a:solidFill>
                  <a:schemeClr val="tx1"/>
                </a:solidFill>
              </a:rPr>
              <a:t>of</a:t>
            </a:r>
            <a:r>
              <a:rPr lang="sv-SE" sz="2000" dirty="0">
                <a:solidFill>
                  <a:schemeClr val="tx1"/>
                </a:solidFill>
              </a:rPr>
              <a:t> </a:t>
            </a:r>
            <a:r>
              <a:rPr lang="sv-SE" sz="2000" dirty="0" err="1">
                <a:solidFill>
                  <a:schemeClr val="tx1"/>
                </a:solidFill>
              </a:rPr>
              <a:t>concept</a:t>
            </a:r>
            <a:r>
              <a:rPr lang="sv-SE" sz="2000" dirty="0">
                <a:solidFill>
                  <a:schemeClr val="tx1"/>
                </a:solidFill>
              </a:rPr>
              <a:t> 	to </a:t>
            </a:r>
            <a:r>
              <a:rPr lang="sv-SE" sz="2000" dirty="0" err="1">
                <a:solidFill>
                  <a:schemeClr val="tx1"/>
                </a:solidFill>
              </a:rPr>
              <a:t>identify</a:t>
            </a:r>
            <a:r>
              <a:rPr lang="sv-SE" sz="2000" dirty="0">
                <a:solidFill>
                  <a:schemeClr val="tx1"/>
                </a:solidFill>
              </a:rPr>
              <a:t> the team and the </a:t>
            </a:r>
            <a:r>
              <a:rPr lang="sv-SE" sz="2000" dirty="0" err="1">
                <a:solidFill>
                  <a:schemeClr val="tx1"/>
                </a:solidFill>
              </a:rPr>
              <a:t>topics</a:t>
            </a:r>
            <a:r>
              <a:rPr lang="sv-SE" sz="2000" dirty="0">
                <a:solidFill>
                  <a:schemeClr val="tx1"/>
                </a:solidFill>
              </a:rPr>
              <a:t> to be </a:t>
            </a:r>
            <a:r>
              <a:rPr lang="sv-SE" sz="2000" dirty="0" err="1">
                <a:solidFill>
                  <a:schemeClr val="tx1"/>
                </a:solidFill>
              </a:rPr>
              <a:t>developed</a:t>
            </a:r>
            <a:r>
              <a:rPr lang="sv-SE" sz="2000" dirty="0">
                <a:solidFill>
                  <a:schemeClr val="tx1"/>
                </a:solidFill>
              </a:rPr>
              <a:t> in </a:t>
            </a:r>
            <a:r>
              <a:rPr lang="sv-SE" sz="2000" dirty="0" err="1">
                <a:solidFill>
                  <a:schemeClr val="tx1"/>
                </a:solidFill>
              </a:rPr>
              <a:t>our</a:t>
            </a:r>
            <a:r>
              <a:rPr lang="sv-SE" sz="2000" dirty="0">
                <a:solidFill>
                  <a:schemeClr val="tx1"/>
                </a:solidFill>
              </a:rPr>
              <a:t> MOOC</a:t>
            </a:r>
          </a:p>
          <a:p>
            <a:pPr marL="0" indent="0">
              <a:lnSpc>
                <a:spcPct val="115000"/>
              </a:lnSpc>
              <a:spcBef>
                <a:spcPts val="600"/>
              </a:spcBef>
              <a:buNone/>
            </a:pPr>
            <a:r>
              <a:rPr lang="sv-SE" sz="2400" dirty="0">
                <a:solidFill>
                  <a:schemeClr val="dk1"/>
                </a:solidFill>
              </a:rPr>
              <a:t> </a:t>
            </a:r>
          </a:p>
          <a:p>
            <a:pPr marL="0" indent="0">
              <a:lnSpc>
                <a:spcPct val="115000"/>
              </a:lnSpc>
              <a:spcBef>
                <a:spcPts val="600"/>
              </a:spcBef>
              <a:buNone/>
            </a:pPr>
            <a:endParaRPr lang="sv-SE" sz="2400" dirty="0">
              <a:solidFill>
                <a:schemeClr val="dk1"/>
              </a:solidFill>
            </a:endParaRPr>
          </a:p>
          <a:p>
            <a:pPr marL="0" indent="0">
              <a:lnSpc>
                <a:spcPct val="115000"/>
              </a:lnSpc>
              <a:spcBef>
                <a:spcPts val="600"/>
              </a:spcBef>
              <a:buClr>
                <a:schemeClr val="dk1"/>
              </a:buClr>
              <a:buSzPts val="1100"/>
              <a:buNone/>
            </a:pPr>
            <a:endParaRPr lang="sv-SE" sz="2000" dirty="0">
              <a:solidFill>
                <a:schemeClr val="dk1"/>
              </a:solidFill>
            </a:endParaRPr>
          </a:p>
          <a:p>
            <a:pPr marL="0" indent="0" algn="ctr">
              <a:lnSpc>
                <a:spcPct val="115000"/>
              </a:lnSpc>
              <a:spcBef>
                <a:spcPts val="600"/>
              </a:spcBef>
              <a:buClr>
                <a:schemeClr val="dk1"/>
              </a:buClr>
              <a:buSzPts val="1100"/>
              <a:buNone/>
            </a:pPr>
            <a:r>
              <a:rPr lang="sv-SE" sz="2000" dirty="0">
                <a:solidFill>
                  <a:schemeClr val="dk1"/>
                </a:solidFill>
              </a:rPr>
              <a:t>                  Grant for the Nordic </a:t>
            </a:r>
            <a:r>
              <a:rPr lang="sv-SE" sz="2000" dirty="0" err="1">
                <a:solidFill>
                  <a:schemeClr val="dk1"/>
                </a:solidFill>
              </a:rPr>
              <a:t>Particle</a:t>
            </a:r>
            <a:r>
              <a:rPr lang="sv-SE" sz="2000" dirty="0">
                <a:solidFill>
                  <a:schemeClr val="dk1"/>
                </a:solidFill>
              </a:rPr>
              <a:t> Accelerator Program</a:t>
            </a:r>
          </a:p>
          <a:p>
            <a:pPr marL="0" indent="0">
              <a:lnSpc>
                <a:spcPct val="115000"/>
              </a:lnSpc>
              <a:spcBef>
                <a:spcPts val="600"/>
              </a:spcBef>
              <a:buClr>
                <a:schemeClr val="dk1"/>
              </a:buClr>
              <a:buSzPts val="1100"/>
              <a:buNone/>
            </a:pPr>
            <a:r>
              <a:rPr lang="sv-SE" sz="700" dirty="0"/>
              <a:t> </a:t>
            </a:r>
            <a:r>
              <a:rPr lang="sv-SE" sz="700" i="1" dirty="0"/>
              <a:t>                                                                                                    </a:t>
            </a:r>
            <a:r>
              <a:rPr lang="sv-SE" sz="1800" i="1" dirty="0"/>
              <a:t>Main </a:t>
            </a:r>
            <a:r>
              <a:rPr lang="sv-SE" sz="1800" i="1" dirty="0" err="1"/>
              <a:t>deliverables</a:t>
            </a:r>
            <a:r>
              <a:rPr lang="sv-SE" sz="1800" i="1" dirty="0"/>
              <a:t>: 2 summer </a:t>
            </a:r>
            <a:r>
              <a:rPr lang="sv-SE" sz="1800" i="1" dirty="0" err="1"/>
              <a:t>schools</a:t>
            </a:r>
            <a:r>
              <a:rPr lang="sv-SE" sz="1800" i="1" dirty="0"/>
              <a:t> and 3 </a:t>
            </a:r>
            <a:r>
              <a:rPr lang="sv-SE" sz="1800" i="1" dirty="0" err="1"/>
              <a:t>MOOCs</a:t>
            </a:r>
            <a:endParaRPr lang="sv-SE" sz="2000" i="1" dirty="0"/>
          </a:p>
        </p:txBody>
      </p:sp>
      <p:pic>
        <p:nvPicPr>
          <p:cNvPr id="6" name="Google Shape;371;p59">
            <a:extLst>
              <a:ext uri="{FF2B5EF4-FFF2-40B4-BE49-F238E27FC236}">
                <a16:creationId xmlns:a16="http://schemas.microsoft.com/office/drawing/2014/main" id="{7CA10C0F-9063-1244-8E3D-8E37A4271332}"/>
              </a:ext>
            </a:extLst>
          </p:cNvPr>
          <p:cNvPicPr preferRelativeResize="0"/>
          <p:nvPr/>
        </p:nvPicPr>
        <p:blipFill>
          <a:blip r:embed="rId3">
            <a:alphaModFix/>
          </a:blip>
          <a:stretch>
            <a:fillRect/>
          </a:stretch>
        </p:blipFill>
        <p:spPr>
          <a:xfrm>
            <a:off x="1202284" y="2114372"/>
            <a:ext cx="8320787" cy="971977"/>
          </a:xfrm>
          <a:prstGeom prst="rect">
            <a:avLst/>
          </a:prstGeom>
          <a:noFill/>
          <a:ln>
            <a:noFill/>
          </a:ln>
          <a:effectLst>
            <a:reflection endPos="30000" dist="38100" dir="5400000" fadeDir="5400012" sy="-100000" algn="bl" rotWithShape="0"/>
          </a:effectLst>
        </p:spPr>
      </p:pic>
      <p:pic>
        <p:nvPicPr>
          <p:cNvPr id="7" name="Google Shape;372;p59">
            <a:extLst>
              <a:ext uri="{FF2B5EF4-FFF2-40B4-BE49-F238E27FC236}">
                <a16:creationId xmlns:a16="http://schemas.microsoft.com/office/drawing/2014/main" id="{259BADE9-9446-844C-B275-894A6F7C6E4A}"/>
              </a:ext>
            </a:extLst>
          </p:cNvPr>
          <p:cNvPicPr preferRelativeResize="0"/>
          <p:nvPr/>
        </p:nvPicPr>
        <p:blipFill>
          <a:blip r:embed="rId4">
            <a:alphaModFix/>
          </a:blip>
          <a:stretch>
            <a:fillRect/>
          </a:stretch>
        </p:blipFill>
        <p:spPr>
          <a:xfrm>
            <a:off x="1271217" y="5219574"/>
            <a:ext cx="8524672" cy="1141846"/>
          </a:xfrm>
          <a:prstGeom prst="rect">
            <a:avLst/>
          </a:prstGeom>
          <a:noFill/>
          <a:ln>
            <a:noFill/>
          </a:ln>
        </p:spPr>
      </p:pic>
      <p:cxnSp>
        <p:nvCxnSpPr>
          <p:cNvPr id="8" name="Google Shape;373;p59">
            <a:extLst>
              <a:ext uri="{FF2B5EF4-FFF2-40B4-BE49-F238E27FC236}">
                <a16:creationId xmlns:a16="http://schemas.microsoft.com/office/drawing/2014/main" id="{CE95528B-7E2D-AB4C-A4E3-58D99620B4C0}"/>
              </a:ext>
            </a:extLst>
          </p:cNvPr>
          <p:cNvCxnSpPr>
            <a:cxnSpLocks/>
          </p:cNvCxnSpPr>
          <p:nvPr/>
        </p:nvCxnSpPr>
        <p:spPr>
          <a:xfrm>
            <a:off x="5373433" y="3015685"/>
            <a:ext cx="0" cy="522705"/>
          </a:xfrm>
          <a:prstGeom prst="straightConnector1">
            <a:avLst/>
          </a:prstGeom>
          <a:noFill/>
          <a:ln w="76200" cap="flat" cmpd="sng">
            <a:solidFill>
              <a:schemeClr val="dk2"/>
            </a:solidFill>
            <a:prstDash val="solid"/>
            <a:round/>
            <a:headEnd type="none" w="med" len="med"/>
            <a:tailEnd type="triangle" w="med" len="med"/>
          </a:ln>
        </p:spPr>
      </p:cxnSp>
      <p:sp>
        <p:nvSpPr>
          <p:cNvPr id="9" name="Google Shape;374;p59">
            <a:extLst>
              <a:ext uri="{FF2B5EF4-FFF2-40B4-BE49-F238E27FC236}">
                <a16:creationId xmlns:a16="http://schemas.microsoft.com/office/drawing/2014/main" id="{ADD6CBD4-036A-0142-8950-5FE918ED58C6}"/>
              </a:ext>
            </a:extLst>
          </p:cNvPr>
          <p:cNvSpPr/>
          <p:nvPr/>
        </p:nvSpPr>
        <p:spPr>
          <a:xfrm>
            <a:off x="1202243" y="2167408"/>
            <a:ext cx="8320828" cy="827307"/>
          </a:xfrm>
          <a:prstGeom prst="rect">
            <a:avLst/>
          </a:prstGeom>
          <a:no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endParaRPr sz="1600"/>
          </a:p>
        </p:txBody>
      </p:sp>
      <p:sp>
        <p:nvSpPr>
          <p:cNvPr id="11" name="Rectangle 10">
            <a:extLst>
              <a:ext uri="{FF2B5EF4-FFF2-40B4-BE49-F238E27FC236}">
                <a16:creationId xmlns:a16="http://schemas.microsoft.com/office/drawing/2014/main" id="{8DD489CE-16D4-F54A-84C4-82E978C789DD}"/>
              </a:ext>
            </a:extLst>
          </p:cNvPr>
          <p:cNvSpPr/>
          <p:nvPr/>
        </p:nvSpPr>
        <p:spPr>
          <a:xfrm>
            <a:off x="2771827" y="4658246"/>
            <a:ext cx="5347930" cy="1093504"/>
          </a:xfrm>
          <a:prstGeom prst="rect">
            <a:avLst/>
          </a:prstGeom>
          <a:gradFill>
            <a:gsLst>
              <a:gs pos="0">
                <a:schemeClr val="accent5">
                  <a:lumMod val="5000"/>
                  <a:lumOff val="95000"/>
                  <a:alpha val="25000"/>
                </a:schemeClr>
              </a:gs>
              <a:gs pos="81000">
                <a:schemeClr val="accent5">
                  <a:lumMod val="45000"/>
                  <a:lumOff val="55000"/>
                </a:schemeClr>
              </a:gs>
              <a:gs pos="90000">
                <a:schemeClr val="accent5">
                  <a:lumMod val="45000"/>
                  <a:lumOff val="55000"/>
                </a:schemeClr>
              </a:gs>
              <a:gs pos="100000">
                <a:schemeClr val="accent5">
                  <a:lumMod val="30000"/>
                  <a:lumOff val="70000"/>
                </a:schemeClr>
              </a:gs>
            </a:gsLst>
            <a:lin ang="5400000" scaled="1"/>
          </a:gradFill>
          <a:ln>
            <a:solidFill>
              <a:schemeClr val="bg2"/>
            </a:solidFill>
          </a:ln>
        </p:spPr>
        <p:txBody>
          <a:bodyPr wrap="square">
            <a:spAutoFit/>
          </a:bodyPr>
          <a:lstStyle/>
          <a:p>
            <a:pPr algn="ctr">
              <a:lnSpc>
                <a:spcPct val="115000"/>
              </a:lnSpc>
              <a:spcBef>
                <a:spcPts val="1600"/>
              </a:spcBef>
              <a:buClr>
                <a:schemeClr val="dk1"/>
              </a:buClr>
              <a:buSzPts val="1100"/>
            </a:pPr>
            <a:r>
              <a:rPr lang="sv-SE" dirty="0" err="1">
                <a:solidFill>
                  <a:schemeClr val="bg1"/>
                </a:solidFill>
              </a:rPr>
              <a:t>Strategic</a:t>
            </a:r>
            <a:r>
              <a:rPr lang="sv-SE" dirty="0">
                <a:solidFill>
                  <a:schemeClr val="bg1"/>
                </a:solidFill>
              </a:rPr>
              <a:t> partnership and </a:t>
            </a:r>
            <a:r>
              <a:rPr lang="sv-SE" dirty="0" err="1">
                <a:solidFill>
                  <a:schemeClr val="bg1"/>
                </a:solidFill>
              </a:rPr>
              <a:t>building</a:t>
            </a:r>
            <a:r>
              <a:rPr lang="sv-SE" dirty="0">
                <a:solidFill>
                  <a:schemeClr val="bg1"/>
                </a:solidFill>
              </a:rPr>
              <a:t> cross-</a:t>
            </a:r>
            <a:r>
              <a:rPr lang="sv-SE" dirty="0" err="1">
                <a:solidFill>
                  <a:schemeClr val="bg1"/>
                </a:solidFill>
              </a:rPr>
              <a:t>sectoral</a:t>
            </a:r>
            <a:r>
              <a:rPr lang="sv-SE" dirty="0">
                <a:solidFill>
                  <a:schemeClr val="bg1"/>
                </a:solidFill>
              </a:rPr>
              <a:t> bridges</a:t>
            </a:r>
          </a:p>
          <a:p>
            <a:pPr algn="ctr">
              <a:lnSpc>
                <a:spcPct val="117999"/>
              </a:lnSpc>
              <a:spcBef>
                <a:spcPts val="400"/>
              </a:spcBef>
              <a:buClr>
                <a:schemeClr val="dk1"/>
              </a:buClr>
              <a:buSzPts val="1100"/>
            </a:pPr>
            <a:r>
              <a:rPr lang="sv-SE" dirty="0">
                <a:solidFill>
                  <a:schemeClr val="bg1"/>
                </a:solidFill>
              </a:rPr>
              <a:t>Support innovative </a:t>
            </a:r>
            <a:r>
              <a:rPr lang="sv-SE" dirty="0" err="1">
                <a:solidFill>
                  <a:schemeClr val="bg1"/>
                </a:solidFill>
              </a:rPr>
              <a:t>practices</a:t>
            </a:r>
            <a:r>
              <a:rPr lang="sv-SE" dirty="0">
                <a:solidFill>
                  <a:schemeClr val="bg1"/>
                </a:solidFill>
              </a:rPr>
              <a:t> from international to regional to </a:t>
            </a:r>
            <a:r>
              <a:rPr lang="sv-SE" dirty="0" err="1">
                <a:solidFill>
                  <a:schemeClr val="bg1"/>
                </a:solidFill>
              </a:rPr>
              <a:t>organisational</a:t>
            </a:r>
            <a:r>
              <a:rPr lang="sv-SE" dirty="0">
                <a:solidFill>
                  <a:schemeClr val="bg1"/>
                </a:solidFill>
              </a:rPr>
              <a:t> and </a:t>
            </a:r>
            <a:r>
              <a:rPr lang="sv-SE" dirty="0" err="1">
                <a:solidFill>
                  <a:schemeClr val="bg1"/>
                </a:solidFill>
              </a:rPr>
              <a:t>individual</a:t>
            </a:r>
            <a:r>
              <a:rPr lang="sv-SE" dirty="0">
                <a:solidFill>
                  <a:schemeClr val="bg1"/>
                </a:solidFill>
              </a:rPr>
              <a:t> </a:t>
            </a:r>
            <a:r>
              <a:rPr lang="sv-SE" dirty="0" err="1">
                <a:solidFill>
                  <a:schemeClr val="bg1"/>
                </a:solidFill>
              </a:rPr>
              <a:t>levels</a:t>
            </a:r>
            <a:endParaRPr lang="sv-SE" dirty="0">
              <a:solidFill>
                <a:schemeClr val="bg1"/>
              </a:solidFill>
            </a:endParaRPr>
          </a:p>
        </p:txBody>
      </p:sp>
      <p:sp>
        <p:nvSpPr>
          <p:cNvPr id="12" name="Google Shape;374;p59">
            <a:extLst>
              <a:ext uri="{FF2B5EF4-FFF2-40B4-BE49-F238E27FC236}">
                <a16:creationId xmlns:a16="http://schemas.microsoft.com/office/drawing/2014/main" id="{D9707D69-3378-484E-9A5E-D010332D617D}"/>
              </a:ext>
            </a:extLst>
          </p:cNvPr>
          <p:cNvSpPr/>
          <p:nvPr/>
        </p:nvSpPr>
        <p:spPr>
          <a:xfrm>
            <a:off x="1271217" y="3540837"/>
            <a:ext cx="8320828" cy="859714"/>
          </a:xfrm>
          <a:prstGeom prst="rect">
            <a:avLst/>
          </a:prstGeom>
          <a:noFill/>
          <a:ln w="38100" cap="flat" cmpd="sng">
            <a:solidFill>
              <a:schemeClr val="dk2"/>
            </a:solidFill>
            <a:prstDash val="dash"/>
            <a:round/>
            <a:headEnd type="none" w="sm" len="sm"/>
            <a:tailEnd type="none" w="sm" len="sm"/>
          </a:ln>
        </p:spPr>
        <p:txBody>
          <a:bodyPr spcFirstLastPara="1" wrap="square" lIns="91425" tIns="91425" rIns="91425" bIns="91425" anchor="ctr" anchorCtr="0">
            <a:noAutofit/>
          </a:bodyPr>
          <a:lstStyle/>
          <a:p>
            <a:endParaRPr sz="1600"/>
          </a:p>
        </p:txBody>
      </p:sp>
      <p:pic>
        <p:nvPicPr>
          <p:cNvPr id="3" name="Picture 2">
            <a:extLst>
              <a:ext uri="{FF2B5EF4-FFF2-40B4-BE49-F238E27FC236}">
                <a16:creationId xmlns:a16="http://schemas.microsoft.com/office/drawing/2014/main" id="{8BD83990-4BFB-2840-9768-688744BB6176}"/>
              </a:ext>
            </a:extLst>
          </p:cNvPr>
          <p:cNvPicPr>
            <a:picLocks noChangeAspect="1"/>
          </p:cNvPicPr>
          <p:nvPr/>
        </p:nvPicPr>
        <p:blipFill>
          <a:blip r:embed="rId5"/>
          <a:stretch>
            <a:fillRect/>
          </a:stretch>
        </p:blipFill>
        <p:spPr>
          <a:xfrm>
            <a:off x="9592045" y="2244381"/>
            <a:ext cx="2236987" cy="2413865"/>
          </a:xfrm>
          <a:prstGeom prst="rect">
            <a:avLst/>
          </a:prstGeom>
        </p:spPr>
      </p:pic>
      <p:pic>
        <p:nvPicPr>
          <p:cNvPr id="13" name="Google Shape;451;p70">
            <a:extLst>
              <a:ext uri="{FF2B5EF4-FFF2-40B4-BE49-F238E27FC236}">
                <a16:creationId xmlns:a16="http://schemas.microsoft.com/office/drawing/2014/main" id="{63022ACC-E54F-224F-8DB7-B839EDF8AC1D}"/>
              </a:ext>
            </a:extLst>
          </p:cNvPr>
          <p:cNvPicPr preferRelativeResize="0"/>
          <p:nvPr/>
        </p:nvPicPr>
        <p:blipFill>
          <a:blip r:embed="rId6">
            <a:alphaModFix/>
          </a:blip>
          <a:stretch>
            <a:fillRect/>
          </a:stretch>
        </p:blipFill>
        <p:spPr>
          <a:xfrm>
            <a:off x="431999" y="3239169"/>
            <a:ext cx="2222148" cy="1893383"/>
          </a:xfrm>
          <a:prstGeom prst="rect">
            <a:avLst/>
          </a:prstGeom>
          <a:noFill/>
          <a:ln>
            <a:noFill/>
          </a:ln>
        </p:spPr>
      </p:pic>
      <p:sp>
        <p:nvSpPr>
          <p:cNvPr id="17" name="Date Placeholder 3">
            <a:extLst>
              <a:ext uri="{FF2B5EF4-FFF2-40B4-BE49-F238E27FC236}">
                <a16:creationId xmlns:a16="http://schemas.microsoft.com/office/drawing/2014/main" id="{5A27051F-521E-894B-A739-0524A2FF3523}"/>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8" name="Footer Placeholder 4">
            <a:extLst>
              <a:ext uri="{FF2B5EF4-FFF2-40B4-BE49-F238E27FC236}">
                <a16:creationId xmlns:a16="http://schemas.microsoft.com/office/drawing/2014/main" id="{B47E74F8-A7C1-F34D-B40B-E875AD7205C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9" name="Slide Number Placeholder 5">
            <a:extLst>
              <a:ext uri="{FF2B5EF4-FFF2-40B4-BE49-F238E27FC236}">
                <a16:creationId xmlns:a16="http://schemas.microsoft.com/office/drawing/2014/main" id="{CCCA7E8B-F45F-3542-876B-6D27901908E8}"/>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17</a:t>
            </a:fld>
            <a:endParaRPr lang="en-US" dirty="0"/>
          </a:p>
        </p:txBody>
      </p:sp>
    </p:spTree>
    <p:extLst>
      <p:ext uri="{BB962C8B-B14F-4D97-AF65-F5344CB8AC3E}">
        <p14:creationId xmlns:p14="http://schemas.microsoft.com/office/powerpoint/2010/main" val="2572893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825941E-B6F2-3948-B483-40516893751E}"/>
              </a:ext>
            </a:extLst>
          </p:cNvPr>
          <p:cNvSpPr/>
          <p:nvPr/>
        </p:nvSpPr>
        <p:spPr>
          <a:xfrm>
            <a:off x="4544938" y="516975"/>
            <a:ext cx="3374141" cy="984885"/>
          </a:xfrm>
          <a:prstGeom prst="rect">
            <a:avLst/>
          </a:prstGeom>
        </p:spPr>
        <p:txBody>
          <a:bodyPr wrap="square">
            <a:spAutoFit/>
          </a:bodyPr>
          <a:lstStyle/>
          <a:p>
            <a:r>
              <a:rPr lang="sv-SE" sz="1600" b="1" dirty="0">
                <a:solidFill>
                  <a:schemeClr val="bg2"/>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MOOC2: Fundamentals of accelerator technology</a:t>
            </a:r>
            <a:endParaRPr lang="sv-SE" sz="1600" b="1" dirty="0">
              <a:solidFill>
                <a:schemeClr val="bg2"/>
              </a:solidFill>
              <a:latin typeface="Arial" panose="020B0604020202020204" pitchFamily="34" charset="0"/>
              <a:cs typeface="Arial" panose="020B0604020202020204" pitchFamily="34" charset="0"/>
            </a:endParaRPr>
          </a:p>
          <a:p>
            <a:r>
              <a:rPr lang="sv-SE" sz="14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Launched</a:t>
            </a:r>
            <a:r>
              <a:rPr lang="sv-SE" sz="1200" dirty="0">
                <a:solidFill>
                  <a:schemeClr val="bg2"/>
                </a:solidFill>
                <a:latin typeface="Arial" panose="020B0604020202020204" pitchFamily="34" charset="0"/>
                <a:cs typeface="Arial" panose="020B0604020202020204" pitchFamily="34" charset="0"/>
                <a:sym typeface="Wingdings" pitchFamily="2" charset="2"/>
              </a:rPr>
              <a:t> in </a:t>
            </a:r>
            <a:r>
              <a:rPr lang="sv-SE" sz="1200" dirty="0" err="1">
                <a:solidFill>
                  <a:schemeClr val="bg2"/>
                </a:solidFill>
                <a:latin typeface="Arial" panose="020B0604020202020204" pitchFamily="34" charset="0"/>
                <a:cs typeface="Arial" panose="020B0604020202020204" pitchFamily="34" charset="0"/>
                <a:sym typeface="Wingdings" pitchFamily="2" charset="2"/>
              </a:rPr>
              <a:t>March</a:t>
            </a:r>
            <a:r>
              <a:rPr lang="sv-SE" sz="1200" dirty="0">
                <a:solidFill>
                  <a:schemeClr val="bg2"/>
                </a:solidFill>
                <a:latin typeface="Arial" panose="020B0604020202020204" pitchFamily="34" charset="0"/>
                <a:cs typeface="Arial" panose="020B0604020202020204" pitchFamily="34" charset="0"/>
                <a:sym typeface="Wingdings" pitchFamily="2" charset="2"/>
              </a:rPr>
              <a:t> ’19</a:t>
            </a:r>
          </a:p>
          <a:p>
            <a:r>
              <a:rPr lang="sv-SE" sz="1200" dirty="0" err="1">
                <a:solidFill>
                  <a:schemeClr val="bg2"/>
                </a:solidFill>
                <a:latin typeface="Arial" panose="020B0604020202020204" pitchFamily="34" charset="0"/>
                <a:cs typeface="Arial" panose="020B0604020202020204" pitchFamily="34" charset="0"/>
                <a:sym typeface="Wingdings" pitchFamily="2" charset="2"/>
              </a:rPr>
              <a:t>More</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than</a:t>
            </a:r>
            <a:r>
              <a:rPr lang="sv-SE" sz="1200" dirty="0">
                <a:solidFill>
                  <a:schemeClr val="bg2"/>
                </a:solidFill>
                <a:latin typeface="Arial" panose="020B0604020202020204" pitchFamily="34" charset="0"/>
                <a:cs typeface="Arial" panose="020B0604020202020204" pitchFamily="34" charset="0"/>
                <a:sym typeface="Wingdings" pitchFamily="2" charset="2"/>
              </a:rPr>
              <a:t> 716 </a:t>
            </a:r>
            <a:r>
              <a:rPr lang="sv-SE" sz="1200" dirty="0" err="1">
                <a:solidFill>
                  <a:schemeClr val="bg2"/>
                </a:solidFill>
                <a:latin typeface="Arial" panose="020B0604020202020204" pitchFamily="34" charset="0"/>
                <a:cs typeface="Arial" panose="020B0604020202020204" pitchFamily="34" charset="0"/>
                <a:sym typeface="Wingdings" pitchFamily="2" charset="2"/>
              </a:rPr>
              <a:t>learners</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enrolled</a:t>
            </a:r>
            <a:endParaRPr lang="sv-SE" sz="1200" dirty="0">
              <a:solidFill>
                <a:schemeClr val="bg2"/>
              </a:solidFill>
              <a:latin typeface="Arial" panose="020B0604020202020204" pitchFamily="34" charset="0"/>
              <a:cs typeface="Arial" panose="020B0604020202020204" pitchFamily="34" charset="0"/>
              <a:sym typeface="Wingdings" pitchFamily="2" charset="2"/>
            </a:endParaRPr>
          </a:p>
        </p:txBody>
      </p:sp>
      <p:sp>
        <p:nvSpPr>
          <p:cNvPr id="10" name="Rectangle 9">
            <a:extLst>
              <a:ext uri="{FF2B5EF4-FFF2-40B4-BE49-F238E27FC236}">
                <a16:creationId xmlns:a16="http://schemas.microsoft.com/office/drawing/2014/main" id="{87DE1E7A-751D-DA44-9DC0-851D9B63D763}"/>
              </a:ext>
            </a:extLst>
          </p:cNvPr>
          <p:cNvSpPr/>
          <p:nvPr/>
        </p:nvSpPr>
        <p:spPr>
          <a:xfrm>
            <a:off x="7642756" y="574650"/>
            <a:ext cx="4820704" cy="954107"/>
          </a:xfrm>
          <a:prstGeom prst="rect">
            <a:avLst/>
          </a:prstGeom>
        </p:spPr>
        <p:txBody>
          <a:bodyPr wrap="square">
            <a:spAutoFit/>
          </a:bodyPr>
          <a:lstStyle/>
          <a:p>
            <a:r>
              <a:rPr lang="sv-SE" sz="1600" b="1" dirty="0">
                <a:solidFill>
                  <a:schemeClr val="bg2"/>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MOOC3: Medical App. </a:t>
            </a:r>
          </a:p>
          <a:p>
            <a:r>
              <a:rPr lang="sv-SE" sz="1600" b="1" dirty="0">
                <a:solidFill>
                  <a:schemeClr val="bg2"/>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of Particle Accelerators</a:t>
            </a:r>
            <a:endParaRPr lang="sv-SE" sz="1600" b="1" dirty="0">
              <a:solidFill>
                <a:schemeClr val="bg2"/>
              </a:solidFill>
              <a:latin typeface="Arial" panose="020B0604020202020204" pitchFamily="34" charset="0"/>
              <a:cs typeface="Arial" panose="020B0604020202020204" pitchFamily="34" charset="0"/>
            </a:endParaRPr>
          </a:p>
          <a:p>
            <a:pPr marL="285750" indent="-285750">
              <a:buFont typeface="Wingdings" pitchFamily="2" charset="2"/>
              <a:buChar char="à"/>
            </a:pPr>
            <a:r>
              <a:rPr lang="sv-SE" sz="1200" dirty="0" err="1">
                <a:solidFill>
                  <a:schemeClr val="bg2"/>
                </a:solidFill>
                <a:latin typeface="Arial" panose="020B0604020202020204" pitchFamily="34" charset="0"/>
                <a:cs typeface="Arial" panose="020B0604020202020204" pitchFamily="34" charset="0"/>
                <a:sym typeface="Wingdings" pitchFamily="2" charset="2"/>
              </a:rPr>
              <a:t>Launched</a:t>
            </a:r>
            <a:r>
              <a:rPr lang="sv-SE" sz="1200" dirty="0">
                <a:solidFill>
                  <a:schemeClr val="bg2"/>
                </a:solidFill>
                <a:latin typeface="Arial" panose="020B0604020202020204" pitchFamily="34" charset="0"/>
                <a:cs typeface="Arial" panose="020B0604020202020204" pitchFamily="34" charset="0"/>
                <a:sym typeface="Wingdings" pitchFamily="2" charset="2"/>
              </a:rPr>
              <a:t> in Nov. ’18</a:t>
            </a:r>
          </a:p>
          <a:p>
            <a:r>
              <a:rPr lang="sv-SE" sz="1200" dirty="0" err="1">
                <a:solidFill>
                  <a:schemeClr val="bg2"/>
                </a:solidFill>
                <a:latin typeface="Arial" panose="020B0604020202020204" pitchFamily="34" charset="0"/>
                <a:cs typeface="Arial" panose="020B0604020202020204" pitchFamily="34" charset="0"/>
                <a:sym typeface="Wingdings" pitchFamily="2" charset="2"/>
              </a:rPr>
              <a:t>More</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than</a:t>
            </a:r>
            <a:r>
              <a:rPr lang="sv-SE" sz="1200" dirty="0">
                <a:solidFill>
                  <a:schemeClr val="bg2"/>
                </a:solidFill>
                <a:latin typeface="Arial" panose="020B0604020202020204" pitchFamily="34" charset="0"/>
                <a:cs typeface="Arial" panose="020B0604020202020204" pitchFamily="34" charset="0"/>
                <a:sym typeface="Wingdings" pitchFamily="2" charset="2"/>
              </a:rPr>
              <a:t> 1044 </a:t>
            </a:r>
            <a:r>
              <a:rPr lang="sv-SE" sz="1200" dirty="0" err="1">
                <a:solidFill>
                  <a:schemeClr val="bg2"/>
                </a:solidFill>
                <a:latin typeface="Arial" panose="020B0604020202020204" pitchFamily="34" charset="0"/>
                <a:cs typeface="Arial" panose="020B0604020202020204" pitchFamily="34" charset="0"/>
                <a:sym typeface="Wingdings" pitchFamily="2" charset="2"/>
              </a:rPr>
              <a:t>learners</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enrolled</a:t>
            </a:r>
            <a:r>
              <a:rPr lang="sv-SE" sz="1200" dirty="0">
                <a:solidFill>
                  <a:schemeClr val="bg2"/>
                </a:solidFill>
                <a:latin typeface="Arial" panose="020B0604020202020204" pitchFamily="34" charset="0"/>
                <a:cs typeface="Arial" panose="020B0604020202020204" pitchFamily="34" charset="0"/>
                <a:sym typeface="Wingdings" pitchFamily="2" charset="2"/>
              </a:rPr>
              <a:t> (on 28 Feb 2020)</a:t>
            </a:r>
          </a:p>
        </p:txBody>
      </p:sp>
      <p:sp>
        <p:nvSpPr>
          <p:cNvPr id="11" name="Rectangle 10">
            <a:extLst>
              <a:ext uri="{FF2B5EF4-FFF2-40B4-BE49-F238E27FC236}">
                <a16:creationId xmlns:a16="http://schemas.microsoft.com/office/drawing/2014/main" id="{C3BDF914-1A9F-ED4B-9AE9-76D13EBEDD5B}"/>
              </a:ext>
            </a:extLst>
          </p:cNvPr>
          <p:cNvSpPr/>
          <p:nvPr/>
        </p:nvSpPr>
        <p:spPr>
          <a:xfrm>
            <a:off x="1182962" y="516974"/>
            <a:ext cx="3150096" cy="984885"/>
          </a:xfrm>
          <a:prstGeom prst="rect">
            <a:avLst/>
          </a:prstGeom>
        </p:spPr>
        <p:txBody>
          <a:bodyPr wrap="square">
            <a:spAutoFit/>
          </a:bodyPr>
          <a:lstStyle/>
          <a:p>
            <a:r>
              <a:rPr lang="sv-SE" sz="1600" b="1" u="sng" dirty="0">
                <a:solidFill>
                  <a:schemeClr val="bg2"/>
                </a:solidFill>
                <a:latin typeface="Arial" panose="020B0604020202020204" pitchFamily="34" charset="0"/>
                <a:cs typeface="Arial" panose="020B0604020202020204" pitchFamily="34" charset="0"/>
              </a:rPr>
              <a:t>MOOC1: </a:t>
            </a:r>
            <a:r>
              <a:rPr lang="sv-SE" sz="1600" b="1" u="sng" dirty="0" err="1">
                <a:solidFill>
                  <a:schemeClr val="bg2"/>
                </a:solidFill>
                <a:latin typeface="Arial" panose="020B0604020202020204" pitchFamily="34" charset="0"/>
                <a:cs typeface="Arial" panose="020B0604020202020204" pitchFamily="34" charset="0"/>
              </a:rPr>
              <a:t>Particle</a:t>
            </a:r>
            <a:r>
              <a:rPr lang="sv-SE" sz="1600" b="1" u="sng" dirty="0">
                <a:solidFill>
                  <a:schemeClr val="bg2"/>
                </a:solidFill>
                <a:latin typeface="Arial" panose="020B0604020202020204" pitchFamily="34" charset="0"/>
                <a:cs typeface="Arial" panose="020B0604020202020204" pitchFamily="34" charset="0"/>
              </a:rPr>
              <a:t> Accelerators </a:t>
            </a:r>
            <a:r>
              <a:rPr lang="sv-SE" sz="1600" b="1" u="sng" dirty="0" err="1">
                <a:solidFill>
                  <a:schemeClr val="bg2"/>
                </a:solidFill>
                <a:latin typeface="Arial" panose="020B0604020202020204" pitchFamily="34" charset="0"/>
                <a:cs typeface="Arial" panose="020B0604020202020204" pitchFamily="34" charset="0"/>
              </a:rPr>
              <a:t>introduction</a:t>
            </a:r>
            <a:endParaRPr lang="sv-SE" sz="1600" b="1" u="sng" dirty="0">
              <a:solidFill>
                <a:schemeClr val="bg2"/>
              </a:solidFill>
              <a:latin typeface="Arial" panose="020B0604020202020204" pitchFamily="34" charset="0"/>
              <a:cs typeface="Arial" panose="020B0604020202020204" pitchFamily="34" charset="0"/>
            </a:endParaRPr>
          </a:p>
          <a:p>
            <a:r>
              <a:rPr lang="sv-SE" sz="14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L</a:t>
            </a:r>
            <a:r>
              <a:rPr lang="sv-SE" sz="1200" dirty="0" err="1">
                <a:solidFill>
                  <a:schemeClr val="bg2"/>
                </a:solidFill>
                <a:latin typeface="Arial" panose="020B0604020202020204" pitchFamily="34" charset="0"/>
                <a:cs typeface="Arial" panose="020B0604020202020204" pitchFamily="34" charset="0"/>
              </a:rPr>
              <a:t>aunched</a:t>
            </a:r>
            <a:r>
              <a:rPr lang="sv-SE" sz="1200" dirty="0">
                <a:solidFill>
                  <a:schemeClr val="bg2"/>
                </a:solidFill>
                <a:latin typeface="Arial" panose="020B0604020202020204" pitchFamily="34" charset="0"/>
                <a:cs typeface="Arial" panose="020B0604020202020204" pitchFamily="34" charset="0"/>
              </a:rPr>
              <a:t> in August ’19</a:t>
            </a:r>
          </a:p>
          <a:p>
            <a:r>
              <a:rPr lang="sv-SE" sz="1200" dirty="0" err="1">
                <a:solidFill>
                  <a:schemeClr val="bg2"/>
                </a:solidFill>
                <a:latin typeface="Arial" panose="020B0604020202020204" pitchFamily="34" charset="0"/>
                <a:cs typeface="Arial" panose="020B0604020202020204" pitchFamily="34" charset="0"/>
                <a:sym typeface="Wingdings" pitchFamily="2" charset="2"/>
              </a:rPr>
              <a:t>More</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than</a:t>
            </a:r>
            <a:r>
              <a:rPr lang="sv-SE" sz="1200" dirty="0">
                <a:solidFill>
                  <a:schemeClr val="bg2"/>
                </a:solidFill>
                <a:latin typeface="Arial" panose="020B0604020202020204" pitchFamily="34" charset="0"/>
                <a:cs typeface="Arial" panose="020B0604020202020204" pitchFamily="34" charset="0"/>
                <a:sym typeface="Wingdings" pitchFamily="2" charset="2"/>
              </a:rPr>
              <a:t>  505 </a:t>
            </a:r>
            <a:r>
              <a:rPr lang="sv-SE" sz="1200" dirty="0" err="1">
                <a:solidFill>
                  <a:schemeClr val="bg2"/>
                </a:solidFill>
                <a:latin typeface="Arial" panose="020B0604020202020204" pitchFamily="34" charset="0"/>
                <a:cs typeface="Arial" panose="020B0604020202020204" pitchFamily="34" charset="0"/>
                <a:sym typeface="Wingdings" pitchFamily="2" charset="2"/>
              </a:rPr>
              <a:t>learners</a:t>
            </a:r>
            <a:r>
              <a:rPr lang="sv-SE" sz="1200" dirty="0">
                <a:solidFill>
                  <a:schemeClr val="bg2"/>
                </a:solidFill>
                <a:latin typeface="Arial" panose="020B0604020202020204" pitchFamily="34" charset="0"/>
                <a:cs typeface="Arial" panose="020B0604020202020204" pitchFamily="34" charset="0"/>
                <a:sym typeface="Wingdings" pitchFamily="2" charset="2"/>
              </a:rPr>
              <a:t> </a:t>
            </a:r>
            <a:r>
              <a:rPr lang="sv-SE" sz="1200" dirty="0" err="1">
                <a:solidFill>
                  <a:schemeClr val="bg2"/>
                </a:solidFill>
                <a:latin typeface="Arial" panose="020B0604020202020204" pitchFamily="34" charset="0"/>
                <a:cs typeface="Arial" panose="020B0604020202020204" pitchFamily="34" charset="0"/>
                <a:sym typeface="Wingdings" pitchFamily="2" charset="2"/>
              </a:rPr>
              <a:t>enrolled</a:t>
            </a:r>
            <a:endParaRPr lang="sv-SE" sz="1200" dirty="0">
              <a:solidFill>
                <a:schemeClr val="bg2"/>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0DEB213-838A-4040-AB25-105A3E577E1B}"/>
              </a:ext>
            </a:extLst>
          </p:cNvPr>
          <p:cNvSpPr txBox="1"/>
          <p:nvPr/>
        </p:nvSpPr>
        <p:spPr>
          <a:xfrm>
            <a:off x="12801730" y="6398403"/>
            <a:ext cx="184731" cy="369332"/>
          </a:xfrm>
          <a:prstGeom prst="rect">
            <a:avLst/>
          </a:prstGeom>
          <a:noFill/>
        </p:spPr>
        <p:txBody>
          <a:bodyPr wrap="none" rtlCol="0">
            <a:spAutoFit/>
          </a:bodyPr>
          <a:lstStyle/>
          <a:p>
            <a:endParaRPr lang="en-US" dirty="0"/>
          </a:p>
        </p:txBody>
      </p:sp>
      <p:graphicFrame>
        <p:nvGraphicFramePr>
          <p:cNvPr id="12" name="Table 11">
            <a:extLst>
              <a:ext uri="{FF2B5EF4-FFF2-40B4-BE49-F238E27FC236}">
                <a16:creationId xmlns:a16="http://schemas.microsoft.com/office/drawing/2014/main" id="{968313DB-238A-2A41-B806-866F860EAAC5}"/>
              </a:ext>
            </a:extLst>
          </p:cNvPr>
          <p:cNvGraphicFramePr>
            <a:graphicFrameLocks noGrp="1"/>
          </p:cNvGraphicFramePr>
          <p:nvPr>
            <p:extLst>
              <p:ext uri="{D42A27DB-BD31-4B8C-83A1-F6EECF244321}">
                <p14:modId xmlns:p14="http://schemas.microsoft.com/office/powerpoint/2010/main" val="1127150883"/>
              </p:ext>
            </p:extLst>
          </p:nvPr>
        </p:nvGraphicFramePr>
        <p:xfrm>
          <a:off x="1249949" y="1555655"/>
          <a:ext cx="10508664" cy="4724400"/>
        </p:xfrm>
        <a:graphic>
          <a:graphicData uri="http://schemas.openxmlformats.org/drawingml/2006/table">
            <a:tbl>
              <a:tblPr firstRow="1" bandRow="1">
                <a:tableStyleId>{5C22544A-7EE6-4342-B048-85BDC9FD1C3A}</a:tableStyleId>
              </a:tblPr>
              <a:tblGrid>
                <a:gridCol w="3402876">
                  <a:extLst>
                    <a:ext uri="{9D8B030D-6E8A-4147-A177-3AD203B41FA5}">
                      <a16:colId xmlns:a16="http://schemas.microsoft.com/office/drawing/2014/main" val="911998874"/>
                    </a:ext>
                  </a:extLst>
                </a:gridCol>
                <a:gridCol w="3376750">
                  <a:extLst>
                    <a:ext uri="{9D8B030D-6E8A-4147-A177-3AD203B41FA5}">
                      <a16:colId xmlns:a16="http://schemas.microsoft.com/office/drawing/2014/main" val="3229671485"/>
                    </a:ext>
                  </a:extLst>
                </a:gridCol>
                <a:gridCol w="3729038">
                  <a:extLst>
                    <a:ext uri="{9D8B030D-6E8A-4147-A177-3AD203B41FA5}">
                      <a16:colId xmlns:a16="http://schemas.microsoft.com/office/drawing/2014/main" val="3558779361"/>
                    </a:ext>
                  </a:extLst>
                </a:gridCol>
              </a:tblGrid>
              <a:tr h="370840">
                <a:tc>
                  <a:txBody>
                    <a:bodyPr/>
                    <a:lstStyle/>
                    <a:p>
                      <a:r>
                        <a:rPr lang="en-US" sz="1600" b="1" u="sng" kern="1200" dirty="0">
                          <a:solidFill>
                            <a:schemeClr val="lt1"/>
                          </a:solidFill>
                          <a:effectLst/>
                          <a:latin typeface="+mn-lt"/>
                          <a:ea typeface="+mn-ea"/>
                          <a:cs typeface="+mn-cs"/>
                        </a:rPr>
                        <a:t>Accelerators for Synchrotron Light</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Light and Light Sources </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Accelerator to make light</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The development of accelerators for      synchrotron light</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Photon light sources and MAXIV</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Synchrotron radiation</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Bending magnets, wigglers and undulators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Free Electron Lasers </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Spallation source and ESS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Introduction and neutron science</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European Spallation Source</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Particles Colliders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Introduction to Particles Colliders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The LHC and its experiments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Linear Colliders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Future Circular Colliders</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Plasma Wakefield</a:t>
                      </a:r>
                      <a:r>
                        <a:rPr lang="en-US" sz="1600" b="1" kern="1200" dirty="0">
                          <a:solidFill>
                            <a:schemeClr val="lt1"/>
                          </a:solidFill>
                          <a:effectLst/>
                          <a:latin typeface="+mn-lt"/>
                          <a:ea typeface="+mn-ea"/>
                          <a:cs typeface="+mn-cs"/>
                        </a:rPr>
                        <a:t> (to be completed)</a:t>
                      </a:r>
                      <a:endParaRPr lang="sv-SE" sz="1600" b="1" kern="1200" dirty="0">
                        <a:solidFill>
                          <a:schemeClr val="lt1"/>
                        </a:solidFill>
                        <a:effectLst/>
                        <a:latin typeface="+mn-lt"/>
                        <a:ea typeface="+mn-ea"/>
                        <a:cs typeface="+mn-cs"/>
                      </a:endParaRPr>
                    </a:p>
                  </a:txBody>
                  <a:tcPr>
                    <a:solidFill>
                      <a:schemeClr val="bg2"/>
                    </a:solidFill>
                  </a:tcPr>
                </a:tc>
                <a:tc>
                  <a:txBody>
                    <a:bodyPr/>
                    <a:lstStyle/>
                    <a:p>
                      <a:r>
                        <a:rPr lang="en-US" sz="1600" b="1" u="sng" kern="1200" dirty="0">
                          <a:solidFill>
                            <a:schemeClr val="lt1"/>
                          </a:solidFill>
                          <a:effectLst/>
                          <a:latin typeface="+mn-lt"/>
                          <a:ea typeface="+mn-ea"/>
                          <a:cs typeface="+mn-cs"/>
                        </a:rPr>
                        <a:t>RF-System</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Introduction to RF-systems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RF cavities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Waveguides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RF Amplifiers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More about cavities</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Magnets technology for accelerators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Magnets part1/2/3</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Beam Diagnostics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An overview</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Beam intensity and position</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Transverse Beam Profile</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Longitudinal Beam Profile</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Beam Loss Monitoring</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Basics of Vacuum techniques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An overview and motivation</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Residual gases and vacuum regions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Vacuum equipment</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Other vacuum components</a:t>
                      </a:r>
                      <a:endParaRPr lang="sv-SE" sz="1600" b="1" kern="1200" dirty="0">
                        <a:solidFill>
                          <a:schemeClr val="lt1"/>
                        </a:solidFill>
                        <a:effectLst/>
                        <a:latin typeface="+mn-lt"/>
                        <a:ea typeface="+mn-ea"/>
                        <a:cs typeface="+mn-cs"/>
                      </a:endParaRPr>
                    </a:p>
                  </a:txBody>
                  <a:tcPr>
                    <a:solidFill>
                      <a:schemeClr val="bg2"/>
                    </a:solidFill>
                  </a:tcPr>
                </a:tc>
                <a:tc>
                  <a:txBody>
                    <a:bodyPr/>
                    <a:lstStyle/>
                    <a:p>
                      <a:r>
                        <a:rPr lang="en-US" sz="1600" b="1" u="sng" kern="1200" dirty="0">
                          <a:solidFill>
                            <a:schemeClr val="lt1"/>
                          </a:solidFill>
                          <a:effectLst/>
                          <a:latin typeface="+mn-lt"/>
                          <a:ea typeface="+mn-ea"/>
                          <a:cs typeface="+mn-cs"/>
                        </a:rPr>
                        <a:t>Introduction to the course and radiotherapy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Introduction</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Biological rational for radiotherapy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Intro. to the electron linac for radiation therapy</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Electron </a:t>
                      </a:r>
                      <a:r>
                        <a:rPr lang="en-US" sz="1600" b="1" u="sng" kern="1200" dirty="0" err="1">
                          <a:solidFill>
                            <a:schemeClr val="lt1"/>
                          </a:solidFill>
                          <a:effectLst/>
                          <a:latin typeface="+mn-lt"/>
                          <a:ea typeface="+mn-ea"/>
                          <a:cs typeface="+mn-cs"/>
                        </a:rPr>
                        <a:t>Linacs</a:t>
                      </a:r>
                      <a:r>
                        <a:rPr lang="en-US" sz="1600" b="1" u="sng" kern="1200" dirty="0">
                          <a:solidFill>
                            <a:schemeClr val="lt1"/>
                          </a:solidFill>
                          <a:effectLst/>
                          <a:latin typeface="+mn-lt"/>
                          <a:ea typeface="+mn-ea"/>
                          <a:cs typeface="+mn-cs"/>
                        </a:rPr>
                        <a:t> for radiation 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The multi-energy electron Linac structure</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Dose delivery to the patient</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Proton therapy 1</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Rationale of proton 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Accelerators for proton 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Treatment delivery of proton therapy</a:t>
                      </a:r>
                      <a:endParaRPr lang="sv-SE" sz="1600" b="1" kern="1200" dirty="0">
                        <a:solidFill>
                          <a:schemeClr val="lt1"/>
                        </a:solidFill>
                        <a:effectLst/>
                        <a:latin typeface="+mn-lt"/>
                        <a:ea typeface="+mn-ea"/>
                        <a:cs typeface="+mn-cs"/>
                      </a:endParaRPr>
                    </a:p>
                    <a:p>
                      <a:r>
                        <a:rPr lang="en-US" sz="1600" b="1" u="sng" kern="1200" dirty="0">
                          <a:solidFill>
                            <a:schemeClr val="lt1"/>
                          </a:solidFill>
                          <a:effectLst/>
                          <a:latin typeface="+mn-lt"/>
                          <a:ea typeface="+mn-ea"/>
                          <a:cs typeface="+mn-cs"/>
                        </a:rPr>
                        <a:t>Proton therapy II and production of medical radionuclides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Heavy ion therapy</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Challenges in pr.  </a:t>
                      </a:r>
                      <a:r>
                        <a:rPr lang="en-US" sz="1600" b="1" kern="1200" dirty="0" err="1">
                          <a:solidFill>
                            <a:schemeClr val="lt1"/>
                          </a:solidFill>
                          <a:effectLst/>
                          <a:latin typeface="+mn-lt"/>
                          <a:ea typeface="+mn-ea"/>
                          <a:cs typeface="+mn-cs"/>
                        </a:rPr>
                        <a:t>th.</a:t>
                      </a:r>
                      <a:r>
                        <a:rPr lang="en-US" sz="1600" b="1" kern="1200" dirty="0">
                          <a:solidFill>
                            <a:schemeClr val="lt1"/>
                          </a:solidFill>
                          <a:effectLst/>
                          <a:latin typeface="+mn-lt"/>
                          <a:ea typeface="+mn-ea"/>
                          <a:cs typeface="+mn-cs"/>
                        </a:rPr>
                        <a:t> and heavy  ion </a:t>
                      </a:r>
                      <a:r>
                        <a:rPr lang="en-US" sz="1600" b="1" kern="1200" dirty="0" err="1">
                          <a:solidFill>
                            <a:schemeClr val="lt1"/>
                          </a:solidFill>
                          <a:effectLst/>
                          <a:latin typeface="+mn-lt"/>
                          <a:ea typeface="+mn-ea"/>
                          <a:cs typeface="+mn-cs"/>
                        </a:rPr>
                        <a:t>th.</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Introduction to medical radionuclides</a:t>
                      </a:r>
                      <a:endParaRPr lang="sv-SE" sz="1600" b="1" kern="1200" dirty="0">
                        <a:solidFill>
                          <a:schemeClr val="lt1"/>
                        </a:solidFill>
                        <a:effectLst/>
                        <a:latin typeface="+mn-lt"/>
                        <a:ea typeface="+mn-ea"/>
                        <a:cs typeface="+mn-cs"/>
                      </a:endParaRPr>
                    </a:p>
                    <a:p>
                      <a:r>
                        <a:rPr lang="en-US" sz="1600" b="1" kern="1200" dirty="0">
                          <a:solidFill>
                            <a:schemeClr val="lt1"/>
                          </a:solidFill>
                          <a:effectLst/>
                          <a:latin typeface="+mn-lt"/>
                          <a:ea typeface="+mn-ea"/>
                          <a:cs typeface="+mn-cs"/>
                        </a:rPr>
                        <a:t> Production of medical radionuclides</a:t>
                      </a:r>
                      <a:endParaRPr lang="sv-SE" sz="1600" b="1" kern="1200" dirty="0">
                        <a:solidFill>
                          <a:schemeClr val="lt1"/>
                        </a:solidFill>
                        <a:effectLst/>
                        <a:latin typeface="+mn-lt"/>
                        <a:ea typeface="+mn-ea"/>
                        <a:cs typeface="+mn-cs"/>
                      </a:endParaRPr>
                    </a:p>
                  </a:txBody>
                  <a:tcPr>
                    <a:solidFill>
                      <a:schemeClr val="bg2"/>
                    </a:solidFill>
                  </a:tcPr>
                </a:tc>
                <a:extLst>
                  <a:ext uri="{0D108BD9-81ED-4DB2-BD59-A6C34878D82A}">
                    <a16:rowId xmlns:a16="http://schemas.microsoft.com/office/drawing/2014/main" val="4265237085"/>
                  </a:ext>
                </a:extLst>
              </a:tr>
            </a:tbl>
          </a:graphicData>
        </a:graphic>
      </p:graphicFrame>
      <p:sp>
        <p:nvSpPr>
          <p:cNvPr id="14" name="Date Placeholder 3">
            <a:extLst>
              <a:ext uri="{FF2B5EF4-FFF2-40B4-BE49-F238E27FC236}">
                <a16:creationId xmlns:a16="http://schemas.microsoft.com/office/drawing/2014/main" id="{7E69B15C-695C-044F-845B-D6188DC81A80}"/>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5" name="Footer Placeholder 4">
            <a:extLst>
              <a:ext uri="{FF2B5EF4-FFF2-40B4-BE49-F238E27FC236}">
                <a16:creationId xmlns:a16="http://schemas.microsoft.com/office/drawing/2014/main" id="{8C91AD8F-061D-0848-B46A-F2EE817F797B}"/>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6" name="Slide Number Placeholder 5">
            <a:extLst>
              <a:ext uri="{FF2B5EF4-FFF2-40B4-BE49-F238E27FC236}">
                <a16:creationId xmlns:a16="http://schemas.microsoft.com/office/drawing/2014/main" id="{6B9D154B-4E57-D949-A027-622AE62537D1}"/>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18</a:t>
            </a:fld>
            <a:endParaRPr lang="en-US" dirty="0"/>
          </a:p>
        </p:txBody>
      </p:sp>
    </p:spTree>
    <p:extLst>
      <p:ext uri="{BB962C8B-B14F-4D97-AF65-F5344CB8AC3E}">
        <p14:creationId xmlns:p14="http://schemas.microsoft.com/office/powerpoint/2010/main" val="1271258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D3BE0-A78F-3B4C-8A04-869A7773709D}"/>
              </a:ext>
            </a:extLst>
          </p:cNvPr>
          <p:cNvSpPr>
            <a:spLocks noGrp="1"/>
          </p:cNvSpPr>
          <p:nvPr>
            <p:ph type="title"/>
          </p:nvPr>
        </p:nvSpPr>
        <p:spPr>
          <a:xfrm>
            <a:off x="846531" y="233167"/>
            <a:ext cx="9905998" cy="1478570"/>
          </a:xfrm>
        </p:spPr>
        <p:txBody>
          <a:bodyPr>
            <a:normAutofit/>
          </a:bodyPr>
          <a:lstStyle/>
          <a:p>
            <a:r>
              <a:rPr lang="sv-SE" b="1" dirty="0">
                <a:latin typeface="Arial" panose="020B0604020202020204" pitchFamily="34" charset="0"/>
                <a:ea typeface="Times New Roman"/>
                <a:cs typeface="Arial" panose="020B0604020202020204" pitchFamily="34" charset="0"/>
                <a:sym typeface="Times New Roman"/>
              </a:rPr>
              <a:t>MOOC1: </a:t>
            </a:r>
            <a:r>
              <a:rPr lang="sv-SE" b="1" dirty="0" err="1">
                <a:latin typeface="Arial" panose="020B0604020202020204" pitchFamily="34" charset="0"/>
                <a:ea typeface="Times New Roman"/>
                <a:cs typeface="Arial" panose="020B0604020202020204" pitchFamily="34" charset="0"/>
                <a:sym typeface="Times New Roman"/>
              </a:rPr>
              <a:t>Introduction</a:t>
            </a:r>
            <a:r>
              <a:rPr lang="sv-SE" b="1" dirty="0">
                <a:latin typeface="Arial" panose="020B0604020202020204" pitchFamily="34" charset="0"/>
                <a:ea typeface="Times New Roman"/>
                <a:cs typeface="Arial" panose="020B0604020202020204" pitchFamily="34" charset="0"/>
                <a:sym typeface="Times New Roman"/>
              </a:rPr>
              <a:t> to </a:t>
            </a:r>
            <a:r>
              <a:rPr lang="sv-SE" b="1" dirty="0" err="1">
                <a:latin typeface="Arial" panose="020B0604020202020204" pitchFamily="34" charset="0"/>
                <a:ea typeface="Times New Roman"/>
                <a:cs typeface="Arial" panose="020B0604020202020204" pitchFamily="34" charset="0"/>
                <a:sym typeface="Times New Roman"/>
              </a:rPr>
              <a:t>Particle</a:t>
            </a:r>
            <a:r>
              <a:rPr lang="sv-SE" b="1" dirty="0">
                <a:latin typeface="Arial" panose="020B0604020202020204" pitchFamily="34" charset="0"/>
                <a:ea typeface="Times New Roman"/>
                <a:cs typeface="Arial" panose="020B0604020202020204" pitchFamily="34" charset="0"/>
                <a:sym typeface="Times New Roman"/>
              </a:rPr>
              <a:t> accelerator</a:t>
            </a:r>
            <a:endParaRPr lang="en-US" b="1" dirty="0"/>
          </a:p>
        </p:txBody>
      </p:sp>
      <p:sp>
        <p:nvSpPr>
          <p:cNvPr id="3" name="Content Placeholder 2">
            <a:extLst>
              <a:ext uri="{FF2B5EF4-FFF2-40B4-BE49-F238E27FC236}">
                <a16:creationId xmlns:a16="http://schemas.microsoft.com/office/drawing/2014/main" id="{A2DF1FF4-3C87-2B45-BEC7-4118D15BB535}"/>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23BC86EE-ED2D-914E-85C3-09959358EC8F}"/>
              </a:ext>
            </a:extLst>
          </p:cNvPr>
          <p:cNvPicPr>
            <a:picLocks noChangeAspect="1"/>
          </p:cNvPicPr>
          <p:nvPr/>
        </p:nvPicPr>
        <p:blipFill>
          <a:blip r:embed="rId3"/>
          <a:stretch>
            <a:fillRect/>
          </a:stretch>
        </p:blipFill>
        <p:spPr>
          <a:xfrm>
            <a:off x="0" y="1149307"/>
            <a:ext cx="11341100" cy="3581400"/>
          </a:xfrm>
          <a:prstGeom prst="rect">
            <a:avLst/>
          </a:prstGeom>
        </p:spPr>
      </p:pic>
      <p:pic>
        <p:nvPicPr>
          <p:cNvPr id="6" name="Picture 5">
            <a:extLst>
              <a:ext uri="{FF2B5EF4-FFF2-40B4-BE49-F238E27FC236}">
                <a16:creationId xmlns:a16="http://schemas.microsoft.com/office/drawing/2014/main" id="{BB611C9B-5D6E-3645-BFEF-C3A5DA6FB8DE}"/>
              </a:ext>
            </a:extLst>
          </p:cNvPr>
          <p:cNvPicPr>
            <a:picLocks noChangeAspect="1"/>
          </p:cNvPicPr>
          <p:nvPr/>
        </p:nvPicPr>
        <p:blipFill>
          <a:blip r:embed="rId4"/>
          <a:stretch>
            <a:fillRect/>
          </a:stretch>
        </p:blipFill>
        <p:spPr>
          <a:xfrm>
            <a:off x="430211" y="1503018"/>
            <a:ext cx="11328400" cy="3606800"/>
          </a:xfrm>
          <a:prstGeom prst="rect">
            <a:avLst/>
          </a:prstGeom>
        </p:spPr>
      </p:pic>
      <p:pic>
        <p:nvPicPr>
          <p:cNvPr id="7" name="Picture 6">
            <a:extLst>
              <a:ext uri="{FF2B5EF4-FFF2-40B4-BE49-F238E27FC236}">
                <a16:creationId xmlns:a16="http://schemas.microsoft.com/office/drawing/2014/main" id="{E8664B6F-222A-E34A-A17D-48A6748B18CB}"/>
              </a:ext>
            </a:extLst>
          </p:cNvPr>
          <p:cNvPicPr>
            <a:picLocks noChangeAspect="1"/>
          </p:cNvPicPr>
          <p:nvPr/>
        </p:nvPicPr>
        <p:blipFill>
          <a:blip r:embed="rId5"/>
          <a:stretch>
            <a:fillRect/>
          </a:stretch>
        </p:blipFill>
        <p:spPr>
          <a:xfrm>
            <a:off x="981076" y="1923024"/>
            <a:ext cx="11264900" cy="4127500"/>
          </a:xfrm>
          <a:prstGeom prst="rect">
            <a:avLst/>
          </a:prstGeom>
        </p:spPr>
      </p:pic>
      <p:sp>
        <p:nvSpPr>
          <p:cNvPr id="12" name="Date Placeholder 3">
            <a:extLst>
              <a:ext uri="{FF2B5EF4-FFF2-40B4-BE49-F238E27FC236}">
                <a16:creationId xmlns:a16="http://schemas.microsoft.com/office/drawing/2014/main" id="{16477738-6491-0446-8909-85478ABC22E2}"/>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3" name="Footer Placeholder 4">
            <a:extLst>
              <a:ext uri="{FF2B5EF4-FFF2-40B4-BE49-F238E27FC236}">
                <a16:creationId xmlns:a16="http://schemas.microsoft.com/office/drawing/2014/main" id="{8FFCDC92-4D8B-504A-B3EC-445FFB40382A}"/>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4" name="Slide Number Placeholder 5">
            <a:extLst>
              <a:ext uri="{FF2B5EF4-FFF2-40B4-BE49-F238E27FC236}">
                <a16:creationId xmlns:a16="http://schemas.microsoft.com/office/drawing/2014/main" id="{C9FF229C-D41C-B743-A332-8547EF5CBFCE}"/>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19</a:t>
            </a:fld>
            <a:endParaRPr lang="en-US" dirty="0"/>
          </a:p>
        </p:txBody>
      </p:sp>
      <p:pic>
        <p:nvPicPr>
          <p:cNvPr id="8" name="Picture 7">
            <a:extLst>
              <a:ext uri="{FF2B5EF4-FFF2-40B4-BE49-F238E27FC236}">
                <a16:creationId xmlns:a16="http://schemas.microsoft.com/office/drawing/2014/main" id="{54A40C73-ABF2-174C-BD0A-887005CDA2D2}"/>
              </a:ext>
            </a:extLst>
          </p:cNvPr>
          <p:cNvPicPr>
            <a:picLocks noChangeAspect="1"/>
          </p:cNvPicPr>
          <p:nvPr/>
        </p:nvPicPr>
        <p:blipFill>
          <a:blip r:embed="rId6"/>
          <a:stretch>
            <a:fillRect/>
          </a:stretch>
        </p:blipFill>
        <p:spPr>
          <a:xfrm>
            <a:off x="699692" y="3214552"/>
            <a:ext cx="11353800" cy="3594100"/>
          </a:xfrm>
          <a:prstGeom prst="rect">
            <a:avLst/>
          </a:prstGeom>
        </p:spPr>
      </p:pic>
    </p:spTree>
    <p:extLst>
      <p:ext uri="{BB962C8B-B14F-4D97-AF65-F5344CB8AC3E}">
        <p14:creationId xmlns:p14="http://schemas.microsoft.com/office/powerpoint/2010/main" val="254748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264D4-1C17-D243-B0EA-7FA34BD73D4A}"/>
              </a:ext>
            </a:extLst>
          </p:cNvPr>
          <p:cNvSpPr>
            <a:spLocks noGrp="1"/>
          </p:cNvSpPr>
          <p:nvPr>
            <p:ph type="title"/>
          </p:nvPr>
        </p:nvSpPr>
        <p:spPr/>
        <p:txBody>
          <a:bodyPr/>
          <a:lstStyle/>
          <a:p>
            <a:r>
              <a:rPr lang="en-US" dirty="0">
                <a:effectLst>
                  <a:outerShdw blurRad="635000" dist="38100" algn="l" rotWithShape="0">
                    <a:prstClr val="black">
                      <a:alpha val="40000"/>
                    </a:prstClr>
                  </a:outerShdw>
                </a:effectLst>
              </a:rPr>
              <a:t>Outline</a:t>
            </a:r>
          </a:p>
        </p:txBody>
      </p:sp>
      <p:sp>
        <p:nvSpPr>
          <p:cNvPr id="3" name="Content Placeholder 2">
            <a:extLst>
              <a:ext uri="{FF2B5EF4-FFF2-40B4-BE49-F238E27FC236}">
                <a16:creationId xmlns:a16="http://schemas.microsoft.com/office/drawing/2014/main" id="{C3A62A45-3DD5-4D47-855C-E775A9419501}"/>
              </a:ext>
            </a:extLst>
          </p:cNvPr>
          <p:cNvSpPr>
            <a:spLocks noGrp="1"/>
          </p:cNvSpPr>
          <p:nvPr>
            <p:ph idx="1"/>
          </p:nvPr>
        </p:nvSpPr>
        <p:spPr>
          <a:xfrm>
            <a:off x="891999" y="1066496"/>
            <a:ext cx="11300001" cy="4748050"/>
          </a:xfrm>
        </p:spPr>
        <p:txBody>
          <a:bodyPr>
            <a:normAutofit fontScale="85000" lnSpcReduction="10000"/>
          </a:bodyPr>
          <a:lstStyle/>
          <a:p>
            <a:pPr marL="0" indent="0">
              <a:buNone/>
            </a:pPr>
            <a:endParaRPr lang="en-US" b="1" dirty="0">
              <a:sym typeface="Wingdings" pitchFamily="2" charset="2"/>
            </a:endParaRPr>
          </a:p>
          <a:p>
            <a:pPr>
              <a:lnSpc>
                <a:spcPct val="210000"/>
              </a:lnSpc>
              <a:buClr>
                <a:schemeClr val="bg1"/>
              </a:buClr>
              <a:buBlip>
                <a:blip r:embed="rId3"/>
              </a:buBlip>
            </a:pPr>
            <a:r>
              <a:rPr lang="en-US" b="1" dirty="0"/>
              <a:t> </a:t>
            </a:r>
            <a:r>
              <a:rPr lang="en-US" sz="3000" b="1" dirty="0">
                <a:sym typeface="Wingdings" pitchFamily="2" charset="2"/>
              </a:rPr>
              <a:t>Scientific and technological paradigms </a:t>
            </a:r>
          </a:p>
          <a:p>
            <a:pPr>
              <a:lnSpc>
                <a:spcPct val="210000"/>
              </a:lnSpc>
              <a:buClr>
                <a:schemeClr val="bg1"/>
              </a:buClr>
              <a:buBlip>
                <a:blip r:embed="rId3"/>
              </a:buBlip>
            </a:pPr>
            <a:r>
              <a:rPr lang="en-US" sz="3000" b="1" dirty="0">
                <a:sym typeface="Wingdings" pitchFamily="2" charset="2"/>
              </a:rPr>
              <a:t> </a:t>
            </a:r>
            <a:r>
              <a:rPr lang="en-US" sz="3000" b="1" dirty="0"/>
              <a:t>Platforms to accelerate developing countries transformation</a:t>
            </a:r>
          </a:p>
          <a:p>
            <a:pPr lvl="1">
              <a:lnSpc>
                <a:spcPct val="210000"/>
              </a:lnSpc>
              <a:buClr>
                <a:schemeClr val="bg1"/>
              </a:buClr>
              <a:buBlip>
                <a:blip r:embed="rId3"/>
              </a:buBlip>
            </a:pPr>
            <a:r>
              <a:rPr lang="en-US" sz="3000" b="1" dirty="0"/>
              <a:t> </a:t>
            </a:r>
            <a:r>
              <a:rPr lang="en-US" sz="2800" b="1" dirty="0"/>
              <a:t>African School of Fundamental Physics and Applications</a:t>
            </a:r>
          </a:p>
          <a:p>
            <a:pPr lvl="1">
              <a:lnSpc>
                <a:spcPct val="210000"/>
              </a:lnSpc>
              <a:buClr>
                <a:schemeClr val="bg1"/>
              </a:buClr>
              <a:buBlip>
                <a:blip r:embed="rId3"/>
              </a:buBlip>
            </a:pPr>
            <a:r>
              <a:rPr lang="en-US" sz="2800" b="1" dirty="0"/>
              <a:t> Nordic Particle Accelerator Project</a:t>
            </a:r>
          </a:p>
          <a:p>
            <a:pPr>
              <a:lnSpc>
                <a:spcPct val="210000"/>
              </a:lnSpc>
              <a:buClr>
                <a:schemeClr val="bg1"/>
              </a:buClr>
              <a:buBlip>
                <a:blip r:embed="rId3"/>
              </a:buBlip>
            </a:pPr>
            <a:r>
              <a:rPr lang="en-US" sz="3000" b="1" dirty="0"/>
              <a:t> Particle Accelerators as tools for transformation</a:t>
            </a:r>
            <a:endParaRPr lang="en-US" sz="3200" b="1" dirty="0"/>
          </a:p>
        </p:txBody>
      </p:sp>
      <p:sp>
        <p:nvSpPr>
          <p:cNvPr id="7" name="Date Placeholder 3">
            <a:extLst>
              <a:ext uri="{FF2B5EF4-FFF2-40B4-BE49-F238E27FC236}">
                <a16:creationId xmlns:a16="http://schemas.microsoft.com/office/drawing/2014/main" id="{32EC57D4-2205-C547-9932-C4A42E8229FD}"/>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p:txBody>
      </p:sp>
      <p:sp>
        <p:nvSpPr>
          <p:cNvPr id="8" name="Footer Placeholder 4">
            <a:extLst>
              <a:ext uri="{FF2B5EF4-FFF2-40B4-BE49-F238E27FC236}">
                <a16:creationId xmlns:a16="http://schemas.microsoft.com/office/drawing/2014/main" id="{E8D5260C-5AAF-F740-A08D-E332C9C3CDD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9" name="Slide Number Placeholder 5">
            <a:extLst>
              <a:ext uri="{FF2B5EF4-FFF2-40B4-BE49-F238E27FC236}">
                <a16:creationId xmlns:a16="http://schemas.microsoft.com/office/drawing/2014/main" id="{B72D011A-6D2E-9C49-B4D7-D98177F16A39}"/>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a:t>
            </a:fld>
            <a:endParaRPr lang="en-US" dirty="0"/>
          </a:p>
        </p:txBody>
      </p:sp>
    </p:spTree>
    <p:extLst>
      <p:ext uri="{BB962C8B-B14F-4D97-AF65-F5344CB8AC3E}">
        <p14:creationId xmlns:p14="http://schemas.microsoft.com/office/powerpoint/2010/main" val="270612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7AC9-84A9-DC41-B29E-D6F9F6A3A55F}"/>
              </a:ext>
            </a:extLst>
          </p:cNvPr>
          <p:cNvSpPr>
            <a:spLocks noGrp="1"/>
          </p:cNvSpPr>
          <p:nvPr>
            <p:ph type="title"/>
          </p:nvPr>
        </p:nvSpPr>
        <p:spPr>
          <a:xfrm>
            <a:off x="775496" y="528638"/>
            <a:ext cx="11186160" cy="1143000"/>
          </a:xfrm>
        </p:spPr>
        <p:txBody>
          <a:bodyPr>
            <a:normAutofit/>
          </a:bodyPr>
          <a:lstStyle/>
          <a:p>
            <a:r>
              <a:rPr lang="sv-SE" b="1" dirty="0">
                <a:latin typeface="Arial" panose="020B0604020202020204" pitchFamily="34" charset="0"/>
                <a:ea typeface="Times New Roman"/>
                <a:cs typeface="Arial" panose="020B0604020202020204" pitchFamily="34" charset="0"/>
                <a:sym typeface="Times New Roman"/>
              </a:rPr>
              <a:t>MOOC2: Fundamentals </a:t>
            </a:r>
            <a:r>
              <a:rPr lang="sv-SE" b="1" dirty="0" err="1">
                <a:latin typeface="Arial" panose="020B0604020202020204" pitchFamily="34" charset="0"/>
                <a:ea typeface="Times New Roman"/>
                <a:cs typeface="Arial" panose="020B0604020202020204" pitchFamily="34" charset="0"/>
                <a:sym typeface="Times New Roman"/>
              </a:rPr>
              <a:t>of</a:t>
            </a:r>
            <a:r>
              <a:rPr lang="sv-SE" b="1" dirty="0">
                <a:latin typeface="Arial" panose="020B0604020202020204" pitchFamily="34" charset="0"/>
                <a:ea typeface="Times New Roman"/>
                <a:cs typeface="Arial" panose="020B0604020202020204" pitchFamily="34" charset="0"/>
                <a:sym typeface="Times New Roman"/>
              </a:rPr>
              <a:t> accelerator </a:t>
            </a:r>
            <a:r>
              <a:rPr lang="sv-SE" b="1" dirty="0" err="1">
                <a:latin typeface="Arial" panose="020B0604020202020204" pitchFamily="34" charset="0"/>
                <a:ea typeface="Times New Roman"/>
                <a:cs typeface="Arial" panose="020B0604020202020204" pitchFamily="34" charset="0"/>
                <a:sym typeface="Times New Roman"/>
              </a:rPr>
              <a:t>technology</a:t>
            </a:r>
            <a:endParaRPr lang="en-US" b="1"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71C2365A-2AD0-FC4F-8F70-64466ECFA2E9}"/>
              </a:ext>
            </a:extLst>
          </p:cNvPr>
          <p:cNvSpPr/>
          <p:nvPr/>
        </p:nvSpPr>
        <p:spPr>
          <a:xfrm>
            <a:off x="1203960" y="5409168"/>
            <a:ext cx="7988170" cy="369332"/>
          </a:xfrm>
          <a:prstGeom prst="rect">
            <a:avLst/>
          </a:prstGeom>
        </p:spPr>
        <p:txBody>
          <a:bodyPr wrap="square">
            <a:spAutoFit/>
          </a:bodyPr>
          <a:lstStyle/>
          <a:p>
            <a:r>
              <a:rPr lang="en-US" dirty="0"/>
              <a:t>https://</a:t>
            </a:r>
            <a:r>
              <a:rPr lang="en-US" dirty="0" err="1"/>
              <a:t>www.coursera.org</a:t>
            </a:r>
            <a:r>
              <a:rPr lang="en-US" dirty="0"/>
              <a:t>/learn/fundamentals-particle-accelerator-technology</a:t>
            </a:r>
          </a:p>
        </p:txBody>
      </p:sp>
      <p:pic>
        <p:nvPicPr>
          <p:cNvPr id="8" name="Content Placeholder 3">
            <a:extLst>
              <a:ext uri="{FF2B5EF4-FFF2-40B4-BE49-F238E27FC236}">
                <a16:creationId xmlns:a16="http://schemas.microsoft.com/office/drawing/2014/main" id="{5EFBD3AC-840B-7440-B9C9-F872D5980A8F}"/>
              </a:ext>
            </a:extLst>
          </p:cNvPr>
          <p:cNvPicPr>
            <a:picLocks noGrp="1" noChangeAspect="1"/>
          </p:cNvPicPr>
          <p:nvPr>
            <p:ph idx="1"/>
          </p:nvPr>
        </p:nvPicPr>
        <p:blipFill>
          <a:blip r:embed="rId2"/>
          <a:stretch>
            <a:fillRect/>
          </a:stretch>
        </p:blipFill>
        <p:spPr>
          <a:xfrm>
            <a:off x="2933259" y="1867456"/>
            <a:ext cx="6334917" cy="3541712"/>
          </a:xfrm>
          <a:prstGeom prst="rect">
            <a:avLst/>
          </a:prstGeom>
        </p:spPr>
      </p:pic>
      <p:sp>
        <p:nvSpPr>
          <p:cNvPr id="9" name="Rectangle 8">
            <a:extLst>
              <a:ext uri="{FF2B5EF4-FFF2-40B4-BE49-F238E27FC236}">
                <a16:creationId xmlns:a16="http://schemas.microsoft.com/office/drawing/2014/main" id="{5B7FD504-CA41-1740-A44F-E0D2B9F9CFF4}"/>
              </a:ext>
            </a:extLst>
          </p:cNvPr>
          <p:cNvSpPr/>
          <p:nvPr/>
        </p:nvSpPr>
        <p:spPr>
          <a:xfrm>
            <a:off x="1203960" y="6160284"/>
            <a:ext cx="8750300" cy="369332"/>
          </a:xfrm>
          <a:prstGeom prst="rect">
            <a:avLst/>
          </a:prstGeom>
        </p:spPr>
        <p:txBody>
          <a:bodyPr wrap="square">
            <a:spAutoFit/>
          </a:bodyPr>
          <a:lstStyle/>
          <a:p>
            <a:r>
              <a:rPr lang="en-US" dirty="0"/>
              <a:t>https://</a:t>
            </a:r>
            <a:r>
              <a:rPr lang="en-US" dirty="0" err="1"/>
              <a:t>drive.google.com</a:t>
            </a:r>
            <a:r>
              <a:rPr lang="en-US" dirty="0"/>
              <a:t>/</a:t>
            </a:r>
            <a:r>
              <a:rPr lang="en-US" dirty="0" err="1"/>
              <a:t>open?id</a:t>
            </a:r>
            <a:r>
              <a:rPr lang="en-US" dirty="0"/>
              <a:t>=160EDKsTJiZruNpGNoDuu0hvxLYf0fafW</a:t>
            </a:r>
          </a:p>
        </p:txBody>
      </p:sp>
      <p:sp>
        <p:nvSpPr>
          <p:cNvPr id="10" name="Rectangle 9">
            <a:extLst>
              <a:ext uri="{FF2B5EF4-FFF2-40B4-BE49-F238E27FC236}">
                <a16:creationId xmlns:a16="http://schemas.microsoft.com/office/drawing/2014/main" id="{0053E33D-F85C-C649-BD93-ADD01B129CF9}"/>
              </a:ext>
            </a:extLst>
          </p:cNvPr>
          <p:cNvSpPr/>
          <p:nvPr/>
        </p:nvSpPr>
        <p:spPr>
          <a:xfrm>
            <a:off x="1203960" y="5791200"/>
            <a:ext cx="10773976" cy="369332"/>
          </a:xfrm>
          <a:prstGeom prst="rect">
            <a:avLst/>
          </a:prstGeom>
        </p:spPr>
        <p:txBody>
          <a:bodyPr wrap="square">
            <a:spAutoFit/>
          </a:bodyPr>
          <a:lstStyle/>
          <a:p>
            <a:r>
              <a:rPr lang="en-US" dirty="0"/>
              <a:t>https://</a:t>
            </a:r>
            <a:r>
              <a:rPr lang="en-US" dirty="0" err="1"/>
              <a:t>www.coursera.org</a:t>
            </a:r>
            <a:r>
              <a:rPr lang="en-US" dirty="0"/>
              <a:t>/lecture/fundamentals-particle-accelerator-technology/general-introduction-wf3CB</a:t>
            </a:r>
          </a:p>
        </p:txBody>
      </p:sp>
      <p:sp>
        <p:nvSpPr>
          <p:cNvPr id="3" name="Rectangle 2">
            <a:extLst>
              <a:ext uri="{FF2B5EF4-FFF2-40B4-BE49-F238E27FC236}">
                <a16:creationId xmlns:a16="http://schemas.microsoft.com/office/drawing/2014/main" id="{6D6BFAAC-8518-A940-B60B-774FB5B02D0C}"/>
              </a:ext>
            </a:extLst>
          </p:cNvPr>
          <p:cNvSpPr/>
          <p:nvPr/>
        </p:nvSpPr>
        <p:spPr>
          <a:xfrm>
            <a:off x="775496" y="2249488"/>
            <a:ext cx="2015167" cy="369332"/>
          </a:xfrm>
          <a:prstGeom prst="rect">
            <a:avLst/>
          </a:prstGeom>
        </p:spPr>
        <p:txBody>
          <a:bodyPr wrap="none">
            <a:spAutoFit/>
          </a:bodyPr>
          <a:lstStyle/>
          <a:p>
            <a:r>
              <a:rPr lang="en-US" b="1" dirty="0"/>
              <a:t>Example of Lecture</a:t>
            </a:r>
            <a:endParaRPr lang="en-US" dirty="0"/>
          </a:p>
        </p:txBody>
      </p:sp>
      <p:sp>
        <p:nvSpPr>
          <p:cNvPr id="14" name="Date Placeholder 3">
            <a:extLst>
              <a:ext uri="{FF2B5EF4-FFF2-40B4-BE49-F238E27FC236}">
                <a16:creationId xmlns:a16="http://schemas.microsoft.com/office/drawing/2014/main" id="{28A35F63-FD48-2643-B221-13919A934ED8}"/>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5" name="Footer Placeholder 4">
            <a:extLst>
              <a:ext uri="{FF2B5EF4-FFF2-40B4-BE49-F238E27FC236}">
                <a16:creationId xmlns:a16="http://schemas.microsoft.com/office/drawing/2014/main" id="{34FCADA2-F4BF-D64A-A141-0E5C3FD85A4B}"/>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6" name="Slide Number Placeholder 5">
            <a:extLst>
              <a:ext uri="{FF2B5EF4-FFF2-40B4-BE49-F238E27FC236}">
                <a16:creationId xmlns:a16="http://schemas.microsoft.com/office/drawing/2014/main" id="{E669B6F7-E164-0A40-9340-870DF9E2619F}"/>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20</a:t>
            </a:fld>
            <a:endParaRPr lang="en-US" dirty="0"/>
          </a:p>
        </p:txBody>
      </p:sp>
    </p:spTree>
    <p:extLst>
      <p:ext uri="{BB962C8B-B14F-4D97-AF65-F5344CB8AC3E}">
        <p14:creationId xmlns:p14="http://schemas.microsoft.com/office/powerpoint/2010/main" val="25454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8378E87-FDBF-4149-BA6E-A8BD2CFA1230}"/>
              </a:ext>
            </a:extLst>
          </p:cNvPr>
          <p:cNvPicPr>
            <a:picLocks noChangeAspect="1"/>
          </p:cNvPicPr>
          <p:nvPr/>
        </p:nvPicPr>
        <p:blipFill>
          <a:blip r:embed="rId3"/>
          <a:stretch>
            <a:fillRect/>
          </a:stretch>
        </p:blipFill>
        <p:spPr>
          <a:xfrm>
            <a:off x="39052" y="0"/>
            <a:ext cx="8890000" cy="6654800"/>
          </a:xfrm>
          <a:prstGeom prst="rect">
            <a:avLst/>
          </a:prstGeom>
        </p:spPr>
      </p:pic>
      <p:pic>
        <p:nvPicPr>
          <p:cNvPr id="6" name="Content Placeholder 5">
            <a:extLst>
              <a:ext uri="{FF2B5EF4-FFF2-40B4-BE49-F238E27FC236}">
                <a16:creationId xmlns:a16="http://schemas.microsoft.com/office/drawing/2014/main" id="{E9B7E459-2F0D-1147-A94D-1EF3E60B416A}"/>
              </a:ext>
            </a:extLst>
          </p:cNvPr>
          <p:cNvPicPr>
            <a:picLocks noGrp="1" noChangeAspect="1"/>
          </p:cNvPicPr>
          <p:nvPr>
            <p:ph idx="1"/>
          </p:nvPr>
        </p:nvPicPr>
        <p:blipFill>
          <a:blip r:embed="rId4"/>
          <a:stretch>
            <a:fillRect/>
          </a:stretch>
        </p:blipFill>
        <p:spPr>
          <a:xfrm>
            <a:off x="6251849" y="0"/>
            <a:ext cx="5940151" cy="3541712"/>
          </a:xfrm>
          <a:prstGeom prst="rect">
            <a:avLst/>
          </a:prstGeom>
        </p:spPr>
      </p:pic>
      <p:sp>
        <p:nvSpPr>
          <p:cNvPr id="8" name="Date Placeholder 3">
            <a:extLst>
              <a:ext uri="{FF2B5EF4-FFF2-40B4-BE49-F238E27FC236}">
                <a16:creationId xmlns:a16="http://schemas.microsoft.com/office/drawing/2014/main" id="{3706287F-92CC-2D43-A4C1-EC7AEDF30796}"/>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A87A34-81AB-432B-8DAE-1953F412C126}" type="datetimeFigureOut">
              <a:rPr lang="en-US" smtClean="0"/>
              <a:pPr/>
              <a:t>3/30/20</a:t>
            </a:fld>
            <a:endParaRPr lang="en-US" dirty="0"/>
          </a:p>
        </p:txBody>
      </p:sp>
      <p:sp>
        <p:nvSpPr>
          <p:cNvPr id="9" name="Footer Placeholder 4">
            <a:extLst>
              <a:ext uri="{FF2B5EF4-FFF2-40B4-BE49-F238E27FC236}">
                <a16:creationId xmlns:a16="http://schemas.microsoft.com/office/drawing/2014/main" id="{8FE940F0-9969-A548-BEF3-6CFD2227CB40}"/>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0" name="Slide Number Placeholder 5">
            <a:extLst>
              <a:ext uri="{FF2B5EF4-FFF2-40B4-BE49-F238E27FC236}">
                <a16:creationId xmlns:a16="http://schemas.microsoft.com/office/drawing/2014/main" id="{D3E69F95-36CF-274B-9D85-A5D6B976A738}"/>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21</a:t>
            </a:fld>
            <a:endParaRPr lang="en-US" dirty="0"/>
          </a:p>
        </p:txBody>
      </p:sp>
    </p:spTree>
    <p:extLst>
      <p:ext uri="{BB962C8B-B14F-4D97-AF65-F5344CB8AC3E}">
        <p14:creationId xmlns:p14="http://schemas.microsoft.com/office/powerpoint/2010/main" val="288735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264D4-1C17-D243-B0EA-7FA34BD73D4A}"/>
              </a:ext>
            </a:extLst>
          </p:cNvPr>
          <p:cNvSpPr>
            <a:spLocks noGrp="1"/>
          </p:cNvSpPr>
          <p:nvPr>
            <p:ph type="title"/>
          </p:nvPr>
        </p:nvSpPr>
        <p:spPr/>
        <p:txBody>
          <a:bodyPr/>
          <a:lstStyle/>
          <a:p>
            <a:r>
              <a:rPr lang="en-US" dirty="0">
                <a:effectLst>
                  <a:outerShdw blurRad="635000" dist="38100" algn="l" rotWithShape="0">
                    <a:prstClr val="black">
                      <a:alpha val="40000"/>
                    </a:prstClr>
                  </a:outerShdw>
                </a:effectLst>
              </a:rPr>
              <a:t>Outline</a:t>
            </a:r>
          </a:p>
        </p:txBody>
      </p:sp>
      <p:sp>
        <p:nvSpPr>
          <p:cNvPr id="3" name="Content Placeholder 2">
            <a:extLst>
              <a:ext uri="{FF2B5EF4-FFF2-40B4-BE49-F238E27FC236}">
                <a16:creationId xmlns:a16="http://schemas.microsoft.com/office/drawing/2014/main" id="{C3A62A45-3DD5-4D47-855C-E775A9419501}"/>
              </a:ext>
            </a:extLst>
          </p:cNvPr>
          <p:cNvSpPr>
            <a:spLocks noGrp="1"/>
          </p:cNvSpPr>
          <p:nvPr>
            <p:ph idx="1"/>
          </p:nvPr>
        </p:nvSpPr>
        <p:spPr>
          <a:xfrm>
            <a:off x="891999" y="1066496"/>
            <a:ext cx="11300001" cy="4748050"/>
          </a:xfrm>
        </p:spPr>
        <p:txBody>
          <a:bodyPr>
            <a:normAutofit fontScale="85000" lnSpcReduction="10000"/>
          </a:bodyPr>
          <a:lstStyle/>
          <a:p>
            <a:pPr marL="0" indent="0">
              <a:buNone/>
            </a:pPr>
            <a:endParaRPr lang="en-US" b="1" dirty="0">
              <a:sym typeface="Wingdings" pitchFamily="2" charset="2"/>
            </a:endParaRPr>
          </a:p>
          <a:p>
            <a:pPr>
              <a:lnSpc>
                <a:spcPct val="210000"/>
              </a:lnSpc>
              <a:buClr>
                <a:schemeClr val="bg1"/>
              </a:buClr>
              <a:buBlip>
                <a:blip r:embed="rId3"/>
              </a:buBlip>
            </a:pPr>
            <a:r>
              <a:rPr lang="en-US" b="1" dirty="0"/>
              <a:t> </a:t>
            </a:r>
            <a:r>
              <a:rPr lang="en-US" sz="3000" b="1" dirty="0">
                <a:sym typeface="Wingdings" pitchFamily="2" charset="2"/>
              </a:rPr>
              <a:t>Scientific and technological paradigms </a:t>
            </a:r>
          </a:p>
          <a:p>
            <a:pPr>
              <a:lnSpc>
                <a:spcPct val="210000"/>
              </a:lnSpc>
              <a:buClr>
                <a:schemeClr val="bg1"/>
              </a:buClr>
              <a:buBlip>
                <a:blip r:embed="rId3"/>
              </a:buBlip>
            </a:pPr>
            <a:r>
              <a:rPr lang="en-US" sz="3000" b="1" dirty="0">
                <a:sym typeface="Wingdings" pitchFamily="2" charset="2"/>
              </a:rPr>
              <a:t> </a:t>
            </a:r>
            <a:r>
              <a:rPr lang="en-US" sz="3000" b="1" dirty="0"/>
              <a:t>Platforms to accelerate developing countries transformation</a:t>
            </a:r>
          </a:p>
          <a:p>
            <a:pPr lvl="1">
              <a:lnSpc>
                <a:spcPct val="210000"/>
              </a:lnSpc>
              <a:buClr>
                <a:schemeClr val="bg1"/>
              </a:buClr>
              <a:buBlip>
                <a:blip r:embed="rId3"/>
              </a:buBlip>
            </a:pPr>
            <a:r>
              <a:rPr lang="en-US" sz="3000" b="1" dirty="0"/>
              <a:t> </a:t>
            </a:r>
            <a:r>
              <a:rPr lang="en-US" sz="2800" b="1" dirty="0"/>
              <a:t>African School of Fundamental Physics and Applications</a:t>
            </a:r>
          </a:p>
          <a:p>
            <a:pPr lvl="1">
              <a:lnSpc>
                <a:spcPct val="210000"/>
              </a:lnSpc>
              <a:buClr>
                <a:schemeClr val="bg1"/>
              </a:buClr>
              <a:buBlip>
                <a:blip r:embed="rId3"/>
              </a:buBlip>
            </a:pPr>
            <a:r>
              <a:rPr lang="en-US" sz="2800" b="1" dirty="0"/>
              <a:t> Nordic Particle Accelerator Project</a:t>
            </a:r>
          </a:p>
          <a:p>
            <a:pPr>
              <a:lnSpc>
                <a:spcPct val="210000"/>
              </a:lnSpc>
              <a:buClr>
                <a:schemeClr val="bg1"/>
              </a:buClr>
              <a:buBlip>
                <a:blip r:embed="rId3"/>
              </a:buBlip>
            </a:pPr>
            <a:r>
              <a:rPr lang="en-US" sz="3000" b="1" dirty="0"/>
              <a:t> </a:t>
            </a:r>
            <a:r>
              <a:rPr lang="en-US" sz="3000" b="1" dirty="0">
                <a:solidFill>
                  <a:srgbClr val="FF0000"/>
                </a:solidFill>
              </a:rPr>
              <a:t>Particle Accelerators as tools for transformation</a:t>
            </a:r>
            <a:endParaRPr lang="en-US" sz="3200" b="1" dirty="0">
              <a:solidFill>
                <a:srgbClr val="FF0000"/>
              </a:solidFill>
            </a:endParaRPr>
          </a:p>
        </p:txBody>
      </p:sp>
      <p:sp>
        <p:nvSpPr>
          <p:cNvPr id="4" name="Date Placeholder 3">
            <a:extLst>
              <a:ext uri="{FF2B5EF4-FFF2-40B4-BE49-F238E27FC236}">
                <a16:creationId xmlns:a16="http://schemas.microsoft.com/office/drawing/2014/main" id="{D24D499B-A941-694E-BF82-CB062B60E10F}"/>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5" name="Footer Placeholder 4">
            <a:extLst>
              <a:ext uri="{FF2B5EF4-FFF2-40B4-BE49-F238E27FC236}">
                <a16:creationId xmlns:a16="http://schemas.microsoft.com/office/drawing/2014/main" id="{CDD7BC2C-1929-E54D-884C-807901AC310C}"/>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6" name="Slide Number Placeholder 5">
            <a:extLst>
              <a:ext uri="{FF2B5EF4-FFF2-40B4-BE49-F238E27FC236}">
                <a16:creationId xmlns:a16="http://schemas.microsoft.com/office/drawing/2014/main" id="{E4189AA0-A9CF-A04D-BCBE-BF4518021B32}"/>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22</a:t>
            </a:fld>
            <a:endParaRPr lang="en-US" dirty="0"/>
          </a:p>
        </p:txBody>
      </p:sp>
    </p:spTree>
    <p:extLst>
      <p:ext uri="{BB962C8B-B14F-4D97-AF65-F5344CB8AC3E}">
        <p14:creationId xmlns:p14="http://schemas.microsoft.com/office/powerpoint/2010/main" val="20708099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CA"/>
          </a:p>
        </p:txBody>
      </p:sp>
      <p:pic>
        <p:nvPicPr>
          <p:cNvPr id="5" name="Picture 4"/>
          <p:cNvPicPr>
            <a:picLocks noChangeAspect="1"/>
          </p:cNvPicPr>
          <p:nvPr/>
        </p:nvPicPr>
        <p:blipFill>
          <a:blip r:embed="rId2"/>
          <a:stretch>
            <a:fillRect/>
          </a:stretch>
        </p:blipFill>
        <p:spPr>
          <a:xfrm>
            <a:off x="788354" y="1"/>
            <a:ext cx="9135791" cy="6857999"/>
          </a:xfrm>
          <a:prstGeom prst="rect">
            <a:avLst/>
          </a:prstGeom>
        </p:spPr>
      </p:pic>
      <p:pic>
        <p:nvPicPr>
          <p:cNvPr id="4" name="Picture 5">
            <a:extLst>
              <a:ext uri="{FF2B5EF4-FFF2-40B4-BE49-F238E27FC236}">
                <a16:creationId xmlns:a16="http://schemas.microsoft.com/office/drawing/2014/main" id="{F5005907-84BF-2940-8020-636F8E566B9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6348" y="5588269"/>
            <a:ext cx="2133600" cy="1138903"/>
          </a:xfrm>
          <a:prstGeom prst="rect">
            <a:avLst/>
          </a:prstGeom>
          <a:noFill/>
          <a:ln w="38100">
            <a:solidFill>
              <a:schemeClr val="bg1"/>
            </a:solidFill>
            <a:miter lim="800000"/>
            <a:headEnd/>
            <a:tailEnd/>
          </a:ln>
        </p:spPr>
      </p:pic>
      <p:sp>
        <p:nvSpPr>
          <p:cNvPr id="6" name="Rectangle 5">
            <a:extLst>
              <a:ext uri="{FF2B5EF4-FFF2-40B4-BE49-F238E27FC236}">
                <a16:creationId xmlns:a16="http://schemas.microsoft.com/office/drawing/2014/main" id="{77AF4EA8-D9B1-374E-99CB-192E7A1274BA}"/>
              </a:ext>
            </a:extLst>
          </p:cNvPr>
          <p:cNvSpPr/>
          <p:nvPr/>
        </p:nvSpPr>
        <p:spPr>
          <a:xfrm>
            <a:off x="113484" y="5514593"/>
            <a:ext cx="1264012" cy="646331"/>
          </a:xfrm>
          <a:prstGeom prst="rect">
            <a:avLst/>
          </a:prstGeom>
        </p:spPr>
        <p:txBody>
          <a:bodyPr wrap="square">
            <a:spAutoFit/>
          </a:bodyPr>
          <a:lstStyle/>
          <a:p>
            <a:pPr>
              <a:buNone/>
            </a:pPr>
            <a:r>
              <a:rPr lang="en-US" i="1" dirty="0">
                <a:solidFill>
                  <a:schemeClr val="bg1"/>
                </a:solidFill>
                <a:latin typeface="Arial"/>
                <a:cs typeface="Arial"/>
              </a:rPr>
              <a:t>X-ray scanning</a:t>
            </a:r>
          </a:p>
        </p:txBody>
      </p:sp>
      <p:pic>
        <p:nvPicPr>
          <p:cNvPr id="7" name="Picture 2">
            <a:extLst>
              <a:ext uri="{FF2B5EF4-FFF2-40B4-BE49-F238E27FC236}">
                <a16:creationId xmlns:a16="http://schemas.microsoft.com/office/drawing/2014/main" id="{50D25B31-B3ED-094D-A9E5-F65ED49C3BDF}"/>
              </a:ext>
            </a:extLst>
          </p:cNvPr>
          <p:cNvPicPr>
            <a:picLocks noChangeAspect="1" noChangeArrowheads="1"/>
          </p:cNvPicPr>
          <p:nvPr/>
        </p:nvPicPr>
        <p:blipFill>
          <a:blip r:embed="rId4" cstate="print"/>
          <a:srcRect/>
          <a:stretch>
            <a:fillRect/>
          </a:stretch>
        </p:blipFill>
        <p:spPr bwMode="auto">
          <a:xfrm>
            <a:off x="8977512" y="1102322"/>
            <a:ext cx="3214488" cy="2326677"/>
          </a:xfrm>
          <a:prstGeom prst="rect">
            <a:avLst/>
          </a:prstGeom>
          <a:noFill/>
          <a:ln w="9525">
            <a:noFill/>
            <a:miter lim="800000"/>
            <a:headEnd/>
            <a:tailEnd/>
          </a:ln>
        </p:spPr>
      </p:pic>
      <p:sp>
        <p:nvSpPr>
          <p:cNvPr id="8" name="Date Placeholder 3">
            <a:extLst>
              <a:ext uri="{FF2B5EF4-FFF2-40B4-BE49-F238E27FC236}">
                <a16:creationId xmlns:a16="http://schemas.microsoft.com/office/drawing/2014/main" id="{CB6B4B29-42F7-0048-8D91-43D10F663C0A}"/>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9" name="Footer Placeholder 4">
            <a:extLst>
              <a:ext uri="{FF2B5EF4-FFF2-40B4-BE49-F238E27FC236}">
                <a16:creationId xmlns:a16="http://schemas.microsoft.com/office/drawing/2014/main" id="{817BBE3A-1132-0E4B-A380-006F00CB7EC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0" name="Slide Number Placeholder 5">
            <a:extLst>
              <a:ext uri="{FF2B5EF4-FFF2-40B4-BE49-F238E27FC236}">
                <a16:creationId xmlns:a16="http://schemas.microsoft.com/office/drawing/2014/main" id="{269FD24B-1628-0946-ADB7-BB3E5D0528C4}"/>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23</a:t>
            </a:fld>
            <a:endParaRPr lang="en-US" dirty="0"/>
          </a:p>
        </p:txBody>
      </p:sp>
    </p:spTree>
    <p:extLst>
      <p:ext uri="{BB962C8B-B14F-4D97-AF65-F5344CB8AC3E}">
        <p14:creationId xmlns:p14="http://schemas.microsoft.com/office/powerpoint/2010/main" val="151778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5">
            <a:extLst>
              <a:ext uri="{FF2B5EF4-FFF2-40B4-BE49-F238E27FC236}">
                <a16:creationId xmlns:a16="http://schemas.microsoft.com/office/drawing/2014/main" id="{D999DAC5-CDD4-7B4B-9BDE-308D3F1088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7798" y="-951994"/>
            <a:ext cx="10379075" cy="7381875"/>
          </a:xfrm>
          <a:prstGeom prst="rect">
            <a:avLst/>
          </a:prstGeom>
          <a:noFill/>
          <a:ln>
            <a:noFill/>
          </a:ln>
          <a:effectLst/>
          <a:extLst>
            <a:ext uri="{909E8E84-426E-40DD-AFC4-6F175D3DCCD1}">
              <a14:hiddenFill xmlns:a14="http://schemas.microsoft.com/office/drawing/2010/main">
                <a:solidFill>
                  <a:srgbClr val="1A02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6F9CE696-A879-EC48-925B-8A46B77D3864}"/>
              </a:ext>
            </a:extLst>
          </p:cNvPr>
          <p:cNvSpPr txBox="1"/>
          <p:nvPr/>
        </p:nvSpPr>
        <p:spPr>
          <a:xfrm>
            <a:off x="1289438" y="1429798"/>
            <a:ext cx="2111476" cy="923330"/>
          </a:xfrm>
          <a:prstGeom prst="rect">
            <a:avLst/>
          </a:prstGeom>
          <a:solidFill>
            <a:schemeClr val="accent4"/>
          </a:solidFill>
        </p:spPr>
        <p:txBody>
          <a:bodyPr wrap="square" rtlCol="0">
            <a:spAutoFit/>
          </a:bodyPr>
          <a:lstStyle/>
          <a:p>
            <a:r>
              <a:rPr lang="en-US" dirty="0">
                <a:latin typeface="Arial" panose="020B0604020202020204" pitchFamily="34" charset="0"/>
                <a:cs typeface="Arial" panose="020B0604020202020204" pitchFamily="34" charset="0"/>
              </a:rPr>
              <a:t>+3 Proton LINAC for Neutron Sources</a:t>
            </a:r>
          </a:p>
        </p:txBody>
      </p:sp>
      <p:sp>
        <p:nvSpPr>
          <p:cNvPr id="8" name="Rectangle 7">
            <a:extLst>
              <a:ext uri="{FF2B5EF4-FFF2-40B4-BE49-F238E27FC236}">
                <a16:creationId xmlns:a16="http://schemas.microsoft.com/office/drawing/2014/main" id="{524AA800-033A-604C-8A97-9FE83FA02A1B}"/>
              </a:ext>
            </a:extLst>
          </p:cNvPr>
          <p:cNvSpPr/>
          <p:nvPr/>
        </p:nvSpPr>
        <p:spPr>
          <a:xfrm>
            <a:off x="9144534" y="2862871"/>
            <a:ext cx="2917312" cy="923330"/>
          </a:xfrm>
          <a:prstGeom prst="rect">
            <a:avLst/>
          </a:prstGeom>
        </p:spPr>
        <p:txBody>
          <a:bodyPr wrap="square">
            <a:spAutoFit/>
          </a:bodyPr>
          <a:lstStyle/>
          <a:p>
            <a:r>
              <a:rPr lang="sv-SE" dirty="0">
                <a:latin typeface="Arial" panose="020B0604020202020204" pitchFamily="34" charset="0"/>
                <a:cs typeface="Arial" panose="020B0604020202020204" pitchFamily="34" charset="0"/>
              </a:rPr>
              <a:t>”Medical </a:t>
            </a:r>
            <a:r>
              <a:rPr lang="sv-SE" dirty="0" err="1">
                <a:latin typeface="Arial" panose="020B0604020202020204" pitchFamily="34" charset="0"/>
                <a:cs typeface="Arial" panose="020B0604020202020204" pitchFamily="34" charset="0"/>
              </a:rPr>
              <a:t>Applications</a:t>
            </a:r>
            <a:r>
              <a:rPr lang="sv-SE" dirty="0">
                <a:latin typeface="Arial" panose="020B0604020202020204" pitchFamily="34" charset="0"/>
                <a:cs typeface="Arial" panose="020B0604020202020204" pitchFamily="34" charset="0"/>
              </a:rPr>
              <a:t>” by C. </a:t>
            </a:r>
            <a:r>
              <a:rPr lang="sv-SE" dirty="0" err="1">
                <a:latin typeface="Arial" panose="020B0604020202020204" pitchFamily="34" charset="0"/>
                <a:cs typeface="Arial" panose="020B0604020202020204" pitchFamily="34" charset="0"/>
              </a:rPr>
              <a:t>Biscari</a:t>
            </a:r>
            <a:r>
              <a:rPr lang="sv-SE" dirty="0">
                <a:latin typeface="Arial" panose="020B0604020202020204" pitchFamily="34" charset="0"/>
                <a:cs typeface="Arial" panose="020B0604020202020204" pitchFamily="34" charset="0"/>
              </a:rPr>
              <a:t> and L. </a:t>
            </a:r>
            <a:r>
              <a:rPr lang="sv-SE" dirty="0" err="1">
                <a:latin typeface="Arial" panose="020B0604020202020204" pitchFamily="34" charset="0"/>
                <a:cs typeface="Arial" panose="020B0604020202020204" pitchFamily="34" charset="0"/>
              </a:rPr>
              <a:t>Falbo</a:t>
            </a:r>
            <a:r>
              <a:rPr lang="sv-SE" dirty="0">
                <a:latin typeface="Arial" panose="020B0604020202020204" pitchFamily="34" charset="0"/>
                <a:cs typeface="Arial" panose="020B0604020202020204" pitchFamily="34" charset="0"/>
              </a:rPr>
              <a:t>          CERN–2014–009</a:t>
            </a:r>
          </a:p>
        </p:txBody>
      </p:sp>
      <p:sp>
        <p:nvSpPr>
          <p:cNvPr id="11" name="Text Box 6">
            <a:extLst>
              <a:ext uri="{FF2B5EF4-FFF2-40B4-BE49-F238E27FC236}">
                <a16:creationId xmlns:a16="http://schemas.microsoft.com/office/drawing/2014/main" id="{5BC2ADCE-D195-0D4A-84A4-E0C537783535}"/>
              </a:ext>
            </a:extLst>
          </p:cNvPr>
          <p:cNvSpPr txBox="1">
            <a:spLocks noChangeArrowheads="1"/>
          </p:cNvSpPr>
          <p:nvPr/>
        </p:nvSpPr>
        <p:spPr bwMode="auto">
          <a:xfrm>
            <a:off x="4753314" y="4654444"/>
            <a:ext cx="1813317" cy="369332"/>
          </a:xfrm>
          <a:prstGeom prst="rect">
            <a:avLst/>
          </a:prstGeom>
          <a:solidFill>
            <a:srgbClr val="00B0F0"/>
          </a:solidFill>
          <a:ln>
            <a:noFill/>
          </a:ln>
          <a:effectLst/>
          <a:extLst/>
        </p:spPr>
        <p:txBody>
          <a:bodyPr wrap="none">
            <a:spAutoFit/>
          </a:bodyPr>
          <a:lstStyle/>
          <a:p>
            <a:pPr fontAlgn="base">
              <a:spcBef>
                <a:spcPct val="0"/>
              </a:spcBef>
              <a:spcAft>
                <a:spcPct val="0"/>
              </a:spcAft>
            </a:pPr>
            <a:r>
              <a:rPr lang="it-IT" dirty="0">
                <a:solidFill>
                  <a:srgbClr val="000000"/>
                </a:solidFill>
              </a:rPr>
              <a:t>Ion implantation</a:t>
            </a:r>
          </a:p>
        </p:txBody>
      </p:sp>
      <p:sp>
        <p:nvSpPr>
          <p:cNvPr id="12" name="Text Box 7">
            <a:extLst>
              <a:ext uri="{FF2B5EF4-FFF2-40B4-BE49-F238E27FC236}">
                <a16:creationId xmlns:a16="http://schemas.microsoft.com/office/drawing/2014/main" id="{40F49350-FE2A-FE4C-A71E-EBB1807BE675}"/>
              </a:ext>
            </a:extLst>
          </p:cNvPr>
          <p:cNvSpPr txBox="1">
            <a:spLocks noChangeArrowheads="1"/>
          </p:cNvSpPr>
          <p:nvPr/>
        </p:nvSpPr>
        <p:spPr bwMode="auto">
          <a:xfrm>
            <a:off x="8464635" y="860860"/>
            <a:ext cx="1556836" cy="369332"/>
          </a:xfrm>
          <a:prstGeom prst="rect">
            <a:avLst/>
          </a:prstGeom>
          <a:solidFill>
            <a:srgbClr val="92D050"/>
          </a:solidFill>
          <a:ln>
            <a:noFill/>
          </a:ln>
          <a:effectLst/>
          <a:extLst/>
        </p:spPr>
        <p:txBody>
          <a:bodyPr wrap="none">
            <a:spAutoFit/>
          </a:bodyPr>
          <a:lstStyle/>
          <a:p>
            <a:pPr fontAlgn="base">
              <a:spcBef>
                <a:spcPct val="0"/>
              </a:spcBef>
              <a:spcAft>
                <a:spcPct val="0"/>
              </a:spcAft>
            </a:pPr>
            <a:r>
              <a:rPr lang="it-IT" dirty="0">
                <a:solidFill>
                  <a:srgbClr val="000000"/>
                </a:solidFill>
                <a:latin typeface="Arial" panose="020B0604020202020204" pitchFamily="34" charset="0"/>
                <a:cs typeface="Arial" panose="020B0604020202020204" pitchFamily="34" charset="0"/>
              </a:rPr>
              <a:t>Radiotherapy</a:t>
            </a:r>
          </a:p>
        </p:txBody>
      </p:sp>
      <p:sp>
        <p:nvSpPr>
          <p:cNvPr id="13" name="Text Box 8">
            <a:extLst>
              <a:ext uri="{FF2B5EF4-FFF2-40B4-BE49-F238E27FC236}">
                <a16:creationId xmlns:a16="http://schemas.microsoft.com/office/drawing/2014/main" id="{74D72B8C-C7AA-724D-8FF6-C2EB6903D199}"/>
              </a:ext>
            </a:extLst>
          </p:cNvPr>
          <p:cNvSpPr txBox="1">
            <a:spLocks noChangeArrowheads="1"/>
          </p:cNvSpPr>
          <p:nvPr/>
        </p:nvSpPr>
        <p:spPr bwMode="auto">
          <a:xfrm>
            <a:off x="3688956" y="1057662"/>
            <a:ext cx="1005403" cy="369332"/>
          </a:xfrm>
          <a:prstGeom prst="rect">
            <a:avLst/>
          </a:prstGeom>
          <a:solidFill>
            <a:srgbClr val="0070C0"/>
          </a:solidFill>
          <a:ln>
            <a:noFill/>
          </a:ln>
          <a:effectLst/>
          <a:extLst/>
        </p:spPr>
        <p:txBody>
          <a:bodyPr wrap="none">
            <a:spAutoFit/>
          </a:bodyPr>
          <a:lstStyle/>
          <a:p>
            <a:pPr fontAlgn="base">
              <a:spcBef>
                <a:spcPct val="0"/>
              </a:spcBef>
              <a:spcAft>
                <a:spcPct val="0"/>
              </a:spcAft>
            </a:pPr>
            <a:r>
              <a:rPr lang="it-IT" dirty="0">
                <a:solidFill>
                  <a:srgbClr val="FFFFFF"/>
                </a:solidFill>
                <a:latin typeface="Arial" panose="020B0604020202020204" pitchFamily="34" charset="0"/>
                <a:cs typeface="Arial" panose="020B0604020202020204" pitchFamily="34" charset="0"/>
              </a:rPr>
              <a:t>Industry</a:t>
            </a:r>
          </a:p>
        </p:txBody>
      </p:sp>
      <p:sp>
        <p:nvSpPr>
          <p:cNvPr id="14" name="Text Box 9">
            <a:extLst>
              <a:ext uri="{FF2B5EF4-FFF2-40B4-BE49-F238E27FC236}">
                <a16:creationId xmlns:a16="http://schemas.microsoft.com/office/drawing/2014/main" id="{1FA085C6-D406-7544-B2A4-B8C395FDA081}"/>
              </a:ext>
            </a:extLst>
          </p:cNvPr>
          <p:cNvSpPr txBox="1">
            <a:spLocks noChangeArrowheads="1"/>
          </p:cNvSpPr>
          <p:nvPr/>
        </p:nvSpPr>
        <p:spPr bwMode="auto">
          <a:xfrm>
            <a:off x="3679123" y="356555"/>
            <a:ext cx="2385178" cy="369332"/>
          </a:xfrm>
          <a:prstGeom prst="rect">
            <a:avLst/>
          </a:prstGeom>
          <a:solidFill>
            <a:schemeClr val="accent3">
              <a:lumMod val="50000"/>
            </a:schemeClr>
          </a:solidFill>
          <a:ln>
            <a:noFill/>
          </a:ln>
          <a:effectLst/>
          <a:extLst/>
        </p:spPr>
        <p:txBody>
          <a:bodyPr wrap="square">
            <a:spAutoFit/>
          </a:bodyPr>
          <a:lstStyle/>
          <a:p>
            <a:pPr fontAlgn="base">
              <a:spcBef>
                <a:spcPct val="0"/>
              </a:spcBef>
              <a:spcAft>
                <a:spcPct val="0"/>
              </a:spcAft>
            </a:pPr>
            <a:r>
              <a:rPr lang="it-IT" dirty="0">
                <a:latin typeface="Arial" panose="020B0604020202020204" pitchFamily="34" charset="0"/>
                <a:cs typeface="Arial" panose="020B0604020202020204" pitchFamily="34" charset="0"/>
              </a:rPr>
              <a:t>Non nuclear research</a:t>
            </a:r>
          </a:p>
        </p:txBody>
      </p:sp>
      <p:sp>
        <p:nvSpPr>
          <p:cNvPr id="15" name="Text Box 10">
            <a:extLst>
              <a:ext uri="{FF2B5EF4-FFF2-40B4-BE49-F238E27FC236}">
                <a16:creationId xmlns:a16="http://schemas.microsoft.com/office/drawing/2014/main" id="{BB136221-4620-3942-B69F-E0B3E1A35C6A}"/>
              </a:ext>
            </a:extLst>
          </p:cNvPr>
          <p:cNvSpPr txBox="1">
            <a:spLocks noChangeArrowheads="1"/>
          </p:cNvSpPr>
          <p:nvPr/>
        </p:nvSpPr>
        <p:spPr bwMode="auto">
          <a:xfrm>
            <a:off x="9144535" y="3786201"/>
            <a:ext cx="1710725" cy="369332"/>
          </a:xfrm>
          <a:prstGeom prst="rect">
            <a:avLst/>
          </a:prstGeom>
          <a:solidFill>
            <a:schemeClr val="tx2"/>
          </a:solidFill>
          <a:ln>
            <a:noFill/>
          </a:ln>
          <a:effectLst/>
          <a:extLst/>
        </p:spPr>
        <p:txBody>
          <a:bodyPr wrap="none">
            <a:spAutoFit/>
          </a:bodyPr>
          <a:lstStyle/>
          <a:p>
            <a:pPr fontAlgn="base">
              <a:spcBef>
                <a:spcPct val="0"/>
              </a:spcBef>
              <a:spcAft>
                <a:spcPct val="0"/>
              </a:spcAft>
            </a:pPr>
            <a:r>
              <a:rPr lang="it-IT" dirty="0" err="1">
                <a:latin typeface="Arial" panose="020B0604020202020204" pitchFamily="34" charset="0"/>
                <a:cs typeface="Arial" panose="020B0604020202020204" pitchFamily="34" charset="0"/>
              </a:rPr>
              <a:t>Hadrontherapy</a:t>
            </a:r>
            <a:endParaRPr lang="it-IT" dirty="0">
              <a:latin typeface="Arial" panose="020B0604020202020204" pitchFamily="34" charset="0"/>
              <a:cs typeface="Arial" panose="020B0604020202020204" pitchFamily="34" charset="0"/>
            </a:endParaRPr>
          </a:p>
        </p:txBody>
      </p:sp>
      <p:sp>
        <p:nvSpPr>
          <p:cNvPr id="16" name="Text Box 11">
            <a:extLst>
              <a:ext uri="{FF2B5EF4-FFF2-40B4-BE49-F238E27FC236}">
                <a16:creationId xmlns:a16="http://schemas.microsoft.com/office/drawing/2014/main" id="{701CC814-ABED-8F4E-98C3-FEF949CEF2E4}"/>
              </a:ext>
            </a:extLst>
          </p:cNvPr>
          <p:cNvSpPr txBox="1">
            <a:spLocks noChangeArrowheads="1"/>
          </p:cNvSpPr>
          <p:nvPr/>
        </p:nvSpPr>
        <p:spPr bwMode="auto">
          <a:xfrm>
            <a:off x="1289438" y="648951"/>
            <a:ext cx="2111476" cy="646331"/>
          </a:xfrm>
          <a:prstGeom prst="rect">
            <a:avLst/>
          </a:prstGeom>
          <a:solidFill>
            <a:schemeClr val="accent4"/>
          </a:solidFill>
          <a:ln>
            <a:noFill/>
          </a:ln>
          <a:effectLst/>
          <a:extLst/>
        </p:spPr>
        <p:txBody>
          <a:bodyPr wrap="square">
            <a:spAutoFit/>
          </a:bodyPr>
          <a:lstStyle/>
          <a:p>
            <a:pPr fontAlgn="base">
              <a:spcBef>
                <a:spcPct val="0"/>
              </a:spcBef>
              <a:spcAft>
                <a:spcPct val="0"/>
              </a:spcAft>
            </a:pPr>
            <a:r>
              <a:rPr lang="it-IT" dirty="0">
                <a:latin typeface="Arial" panose="020B0604020202020204" pitchFamily="34" charset="0"/>
                <a:cs typeface="Arial" panose="020B0604020202020204" pitchFamily="34" charset="0"/>
              </a:rPr>
              <a:t>~ 60 Photon </a:t>
            </a:r>
            <a:r>
              <a:rPr lang="it-IT" dirty="0" err="1">
                <a:latin typeface="Arial" panose="020B0604020202020204" pitchFamily="34" charset="0"/>
                <a:cs typeface="Arial" panose="020B0604020202020204" pitchFamily="34" charset="0"/>
              </a:rPr>
              <a:t>sources</a:t>
            </a:r>
            <a:endParaRPr lang="it-IT" dirty="0">
              <a:latin typeface="Arial" panose="020B0604020202020204" pitchFamily="34" charset="0"/>
              <a:cs typeface="Arial" panose="020B0604020202020204" pitchFamily="34" charset="0"/>
            </a:endParaRPr>
          </a:p>
        </p:txBody>
      </p:sp>
      <p:sp>
        <p:nvSpPr>
          <p:cNvPr id="18" name="Text Box 14">
            <a:extLst>
              <a:ext uri="{FF2B5EF4-FFF2-40B4-BE49-F238E27FC236}">
                <a16:creationId xmlns:a16="http://schemas.microsoft.com/office/drawing/2014/main" id="{B350A385-B3C5-F840-B5E9-E1B8423CD14B}"/>
              </a:ext>
            </a:extLst>
          </p:cNvPr>
          <p:cNvSpPr txBox="1">
            <a:spLocks noChangeArrowheads="1"/>
          </p:cNvSpPr>
          <p:nvPr/>
        </p:nvSpPr>
        <p:spPr bwMode="auto">
          <a:xfrm>
            <a:off x="7664997" y="120898"/>
            <a:ext cx="1923754" cy="369332"/>
          </a:xfrm>
          <a:prstGeom prst="rect">
            <a:avLst/>
          </a:prstGeom>
          <a:solidFill>
            <a:srgbClr val="FFFF00"/>
          </a:solidFill>
          <a:ln>
            <a:noFill/>
          </a:ln>
          <a:effectLst/>
          <a:extLst/>
        </p:spPr>
        <p:txBody>
          <a:bodyPr wrap="square">
            <a:spAutoFit/>
          </a:bodyPr>
          <a:lstStyle/>
          <a:p>
            <a:pPr fontAlgn="base">
              <a:spcBef>
                <a:spcPct val="0"/>
              </a:spcBef>
              <a:spcAft>
                <a:spcPct val="0"/>
              </a:spcAft>
            </a:pPr>
            <a:r>
              <a:rPr lang="it-IT" dirty="0">
                <a:solidFill>
                  <a:schemeClr val="bg1"/>
                </a:solidFill>
                <a:latin typeface="Arial" panose="020B0604020202020204" pitchFamily="34" charset="0"/>
                <a:cs typeface="Arial" panose="020B0604020202020204" pitchFamily="34" charset="0"/>
              </a:rPr>
              <a:t>Medical Isotopes</a:t>
            </a:r>
          </a:p>
        </p:txBody>
      </p:sp>
      <p:sp>
        <p:nvSpPr>
          <p:cNvPr id="19" name="Text Box 15">
            <a:extLst>
              <a:ext uri="{FF2B5EF4-FFF2-40B4-BE49-F238E27FC236}">
                <a16:creationId xmlns:a16="http://schemas.microsoft.com/office/drawing/2014/main" id="{F5B734D4-D11B-C440-952C-13F2C2CA091E}"/>
              </a:ext>
            </a:extLst>
          </p:cNvPr>
          <p:cNvSpPr txBox="1">
            <a:spLocks noChangeArrowheads="1"/>
          </p:cNvSpPr>
          <p:nvPr/>
        </p:nvSpPr>
        <p:spPr bwMode="auto">
          <a:xfrm>
            <a:off x="5526026" y="55666"/>
            <a:ext cx="2081210" cy="369332"/>
          </a:xfrm>
          <a:prstGeom prst="rect">
            <a:avLst/>
          </a:prstGeom>
          <a:solidFill>
            <a:schemeClr val="accent3"/>
          </a:solidFill>
          <a:ln>
            <a:noFill/>
          </a:ln>
          <a:effectLst/>
          <a:extLst/>
        </p:spPr>
        <p:txBody>
          <a:bodyPr wrap="square">
            <a:spAutoFit/>
          </a:bodyPr>
          <a:lstStyle/>
          <a:p>
            <a:pPr fontAlgn="base">
              <a:spcBef>
                <a:spcPct val="0"/>
              </a:spcBef>
              <a:spcAft>
                <a:spcPct val="0"/>
              </a:spcAft>
            </a:pPr>
            <a:r>
              <a:rPr lang="it-IT" dirty="0">
                <a:latin typeface="Arial" panose="020B0604020202020204" pitchFamily="34" charset="0"/>
                <a:cs typeface="Arial" panose="020B0604020202020204" pitchFamily="34" charset="0"/>
              </a:rPr>
              <a:t>Nuclear research</a:t>
            </a:r>
          </a:p>
        </p:txBody>
      </p:sp>
      <p:sp>
        <p:nvSpPr>
          <p:cNvPr id="20" name="Line 16">
            <a:extLst>
              <a:ext uri="{FF2B5EF4-FFF2-40B4-BE49-F238E27FC236}">
                <a16:creationId xmlns:a16="http://schemas.microsoft.com/office/drawing/2014/main" id="{3EEE5BA7-4B67-844C-A9DA-36CF78E82855}"/>
              </a:ext>
            </a:extLst>
          </p:cNvPr>
          <p:cNvSpPr>
            <a:spLocks noChangeShapeType="1"/>
          </p:cNvSpPr>
          <p:nvPr/>
        </p:nvSpPr>
        <p:spPr bwMode="auto">
          <a:xfrm>
            <a:off x="3271850" y="737093"/>
            <a:ext cx="2047148" cy="320570"/>
          </a:xfrm>
          <a:prstGeom prst="line">
            <a:avLst/>
          </a:prstGeom>
          <a:noFill/>
          <a:ln w="9525">
            <a:solidFill>
              <a:schemeClr val="accent4"/>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dirty="0">
              <a:solidFill>
                <a:srgbClr val="000000"/>
              </a:solidFill>
            </a:endParaRPr>
          </a:p>
        </p:txBody>
      </p:sp>
      <p:sp>
        <p:nvSpPr>
          <p:cNvPr id="21" name="Line 17">
            <a:extLst>
              <a:ext uri="{FF2B5EF4-FFF2-40B4-BE49-F238E27FC236}">
                <a16:creationId xmlns:a16="http://schemas.microsoft.com/office/drawing/2014/main" id="{7E6FC624-DEBB-9B42-945A-DF7CC31606A5}"/>
              </a:ext>
            </a:extLst>
          </p:cNvPr>
          <p:cNvSpPr>
            <a:spLocks noChangeShapeType="1"/>
          </p:cNvSpPr>
          <p:nvPr/>
        </p:nvSpPr>
        <p:spPr bwMode="auto">
          <a:xfrm flipH="1">
            <a:off x="6523651" y="467861"/>
            <a:ext cx="1234970" cy="258972"/>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srgbClr val="000000"/>
              </a:solidFill>
            </a:endParaRPr>
          </a:p>
        </p:txBody>
      </p:sp>
      <p:sp>
        <p:nvSpPr>
          <p:cNvPr id="22" name="Line 18">
            <a:extLst>
              <a:ext uri="{FF2B5EF4-FFF2-40B4-BE49-F238E27FC236}">
                <a16:creationId xmlns:a16="http://schemas.microsoft.com/office/drawing/2014/main" id="{F4659BC7-4BBD-4B41-9C49-5623237D7501}"/>
              </a:ext>
            </a:extLst>
          </p:cNvPr>
          <p:cNvSpPr>
            <a:spLocks noChangeShapeType="1"/>
          </p:cNvSpPr>
          <p:nvPr/>
        </p:nvSpPr>
        <p:spPr bwMode="auto">
          <a:xfrm flipH="1" flipV="1">
            <a:off x="8831797" y="3655254"/>
            <a:ext cx="625475" cy="625475"/>
          </a:xfrm>
          <a:prstGeom prst="line">
            <a:avLst/>
          </a:prstGeom>
          <a:noFill/>
          <a:ln w="28575">
            <a:solidFill>
              <a:srgbClr val="66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srgbClr val="000000"/>
              </a:solidFill>
            </a:endParaRPr>
          </a:p>
        </p:txBody>
      </p:sp>
      <p:sp>
        <p:nvSpPr>
          <p:cNvPr id="23" name="Line 19">
            <a:extLst>
              <a:ext uri="{FF2B5EF4-FFF2-40B4-BE49-F238E27FC236}">
                <a16:creationId xmlns:a16="http://schemas.microsoft.com/office/drawing/2014/main" id="{EF7B3E4C-0BF7-A542-8676-3CAA70A6A563}"/>
              </a:ext>
            </a:extLst>
          </p:cNvPr>
          <p:cNvSpPr>
            <a:spLocks noChangeShapeType="1"/>
          </p:cNvSpPr>
          <p:nvPr/>
        </p:nvSpPr>
        <p:spPr bwMode="auto">
          <a:xfrm>
            <a:off x="6243243" y="305564"/>
            <a:ext cx="30775" cy="396676"/>
          </a:xfrm>
          <a:prstGeom prst="line">
            <a:avLst/>
          </a:prstGeom>
          <a:noFill/>
          <a:ln w="28575">
            <a:solidFill>
              <a:schemeClr val="accent3"/>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srgbClr val="000000"/>
              </a:solidFill>
            </a:endParaRPr>
          </a:p>
        </p:txBody>
      </p:sp>
      <p:sp>
        <p:nvSpPr>
          <p:cNvPr id="27" name="Line 23">
            <a:extLst>
              <a:ext uri="{FF2B5EF4-FFF2-40B4-BE49-F238E27FC236}">
                <a16:creationId xmlns:a16="http://schemas.microsoft.com/office/drawing/2014/main" id="{D92770C5-6D56-F64F-9D7D-3A3B0E8F70D5}"/>
              </a:ext>
            </a:extLst>
          </p:cNvPr>
          <p:cNvSpPr>
            <a:spLocks noChangeShapeType="1"/>
          </p:cNvSpPr>
          <p:nvPr/>
        </p:nvSpPr>
        <p:spPr bwMode="auto">
          <a:xfrm>
            <a:off x="4340761" y="-356235"/>
            <a:ext cx="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srgbClr val="000000"/>
              </a:solidFill>
            </a:endParaRPr>
          </a:p>
        </p:txBody>
      </p:sp>
      <p:grpSp>
        <p:nvGrpSpPr>
          <p:cNvPr id="2" name="Group 1">
            <a:extLst>
              <a:ext uri="{FF2B5EF4-FFF2-40B4-BE49-F238E27FC236}">
                <a16:creationId xmlns:a16="http://schemas.microsoft.com/office/drawing/2014/main" id="{A1A62A07-D4B5-884C-ADD9-98A832BFA7AC}"/>
              </a:ext>
            </a:extLst>
          </p:cNvPr>
          <p:cNvGrpSpPr/>
          <p:nvPr/>
        </p:nvGrpSpPr>
        <p:grpSpPr>
          <a:xfrm>
            <a:off x="123810" y="629785"/>
            <a:ext cx="6111799" cy="4280913"/>
            <a:chOff x="123810" y="629785"/>
            <a:chExt cx="6111799" cy="4280913"/>
          </a:xfrm>
        </p:grpSpPr>
        <p:sp>
          <p:nvSpPr>
            <p:cNvPr id="24" name="Line 20">
              <a:extLst>
                <a:ext uri="{FF2B5EF4-FFF2-40B4-BE49-F238E27FC236}">
                  <a16:creationId xmlns:a16="http://schemas.microsoft.com/office/drawing/2014/main" id="{B2DBB623-9501-F64F-9253-89CFF4D2B4AD}"/>
                </a:ext>
              </a:extLst>
            </p:cNvPr>
            <p:cNvSpPr>
              <a:spLocks noChangeShapeType="1"/>
            </p:cNvSpPr>
            <p:nvPr/>
          </p:nvSpPr>
          <p:spPr bwMode="auto">
            <a:xfrm flipV="1">
              <a:off x="2603102" y="629785"/>
              <a:ext cx="3632507" cy="2323716"/>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GB">
                <a:solidFill>
                  <a:srgbClr val="000000"/>
                </a:solidFill>
              </a:endParaRPr>
            </a:p>
          </p:txBody>
        </p:sp>
        <p:pic>
          <p:nvPicPr>
            <p:cNvPr id="30" name="Picture 29">
              <a:extLst>
                <a:ext uri="{FF2B5EF4-FFF2-40B4-BE49-F238E27FC236}">
                  <a16:creationId xmlns:a16="http://schemas.microsoft.com/office/drawing/2014/main" id="{0D4F377B-B44F-BB4C-B3C8-BA072E7E08F1}"/>
                </a:ext>
              </a:extLst>
            </p:cNvPr>
            <p:cNvPicPr>
              <a:picLocks noChangeAspect="1"/>
            </p:cNvPicPr>
            <p:nvPr/>
          </p:nvPicPr>
          <p:blipFill>
            <a:blip r:embed="rId3"/>
            <a:stretch>
              <a:fillRect/>
            </a:stretch>
          </p:blipFill>
          <p:spPr>
            <a:xfrm>
              <a:off x="123810" y="3115425"/>
              <a:ext cx="4297435" cy="1795273"/>
            </a:xfrm>
            <a:prstGeom prst="rect">
              <a:avLst/>
            </a:prstGeom>
          </p:spPr>
        </p:pic>
        <p:sp>
          <p:nvSpPr>
            <p:cNvPr id="17" name="Text Box 12">
              <a:extLst>
                <a:ext uri="{FF2B5EF4-FFF2-40B4-BE49-F238E27FC236}">
                  <a16:creationId xmlns:a16="http://schemas.microsoft.com/office/drawing/2014/main" id="{9128CC44-1A1E-E04A-B8F4-E8C7DB1D4458}"/>
                </a:ext>
              </a:extLst>
            </p:cNvPr>
            <p:cNvSpPr txBox="1">
              <a:spLocks noChangeArrowheads="1"/>
            </p:cNvSpPr>
            <p:nvPr/>
          </p:nvSpPr>
          <p:spPr bwMode="auto">
            <a:xfrm>
              <a:off x="1480740" y="2768835"/>
              <a:ext cx="1122363" cy="369332"/>
            </a:xfrm>
            <a:prstGeom prst="rect">
              <a:avLst/>
            </a:prstGeom>
            <a:solidFill>
              <a:srgbClr val="FF0000"/>
            </a:solidFill>
            <a:ln>
              <a:noFill/>
            </a:ln>
            <a:effectLst/>
            <a:extLst/>
          </p:spPr>
          <p:txBody>
            <a:bodyPr wrap="square">
              <a:spAutoFit/>
            </a:bodyPr>
            <a:lstStyle/>
            <a:p>
              <a:pPr fontAlgn="base">
                <a:spcBef>
                  <a:spcPct val="0"/>
                </a:spcBef>
                <a:spcAft>
                  <a:spcPct val="0"/>
                </a:spcAft>
              </a:pPr>
              <a:r>
                <a:rPr lang="it-IT" dirty="0"/>
                <a:t>Colliders</a:t>
              </a:r>
            </a:p>
          </p:txBody>
        </p:sp>
      </p:grpSp>
      <p:sp>
        <p:nvSpPr>
          <p:cNvPr id="31" name="Text Box 21">
            <a:extLst>
              <a:ext uri="{FF2B5EF4-FFF2-40B4-BE49-F238E27FC236}">
                <a16:creationId xmlns:a16="http://schemas.microsoft.com/office/drawing/2014/main" id="{B9C1364C-E3D6-B842-AADA-D4DD20EA89D6}"/>
              </a:ext>
            </a:extLst>
          </p:cNvPr>
          <p:cNvSpPr txBox="1">
            <a:spLocks noChangeArrowheads="1"/>
          </p:cNvSpPr>
          <p:nvPr/>
        </p:nvSpPr>
        <p:spPr bwMode="auto">
          <a:xfrm>
            <a:off x="1979981" y="5368051"/>
            <a:ext cx="4084320" cy="830997"/>
          </a:xfrm>
          <a:prstGeom prst="rect">
            <a:avLst/>
          </a:prstGeom>
          <a:solidFill>
            <a:schemeClr val="tx1"/>
          </a:solidFill>
          <a:ln w="9525">
            <a:solidFill>
              <a:srgbClr val="FFFF00"/>
            </a:solidFill>
            <a:miter lim="800000"/>
            <a:headEnd/>
            <a:tailEnd/>
          </a:ln>
          <a:effectLst/>
          <a:extLst/>
        </p:spPr>
        <p:txBody>
          <a:bodyPr wrap="square">
            <a:spAutoFit/>
          </a:bodyPr>
          <a:lstStyle/>
          <a:p>
            <a:pPr fontAlgn="base">
              <a:spcBef>
                <a:spcPct val="0"/>
              </a:spcBef>
              <a:spcAft>
                <a:spcPct val="0"/>
              </a:spcAft>
            </a:pPr>
            <a:r>
              <a:rPr lang="it-IT" sz="2400" dirty="0">
                <a:solidFill>
                  <a:srgbClr val="FF0000"/>
                </a:solidFill>
                <a:latin typeface="Arial" panose="020B0604020202020204" pitchFamily="34" charset="0"/>
                <a:cs typeface="Arial" panose="020B0604020202020204" pitchFamily="34" charset="0"/>
              </a:rPr>
              <a:t>Accelerators in the world:</a:t>
            </a:r>
          </a:p>
          <a:p>
            <a:pPr fontAlgn="base">
              <a:spcBef>
                <a:spcPct val="0"/>
              </a:spcBef>
              <a:spcAft>
                <a:spcPct val="0"/>
              </a:spcAft>
            </a:pPr>
            <a:r>
              <a:rPr lang="it-IT" sz="2400" dirty="0">
                <a:solidFill>
                  <a:srgbClr val="FF0000"/>
                </a:solidFill>
                <a:latin typeface="Arial" panose="020B0604020202020204" pitchFamily="34" charset="0"/>
                <a:cs typeface="Arial" panose="020B0604020202020204" pitchFamily="34" charset="0"/>
              </a:rPr>
              <a:t>over 35000 (15000 in 2000)</a:t>
            </a:r>
            <a:endParaRPr lang="it-IT" sz="1600" dirty="0">
              <a:solidFill>
                <a:srgbClr val="FF0000"/>
              </a:solidFill>
              <a:latin typeface="Arial" panose="020B0604020202020204" pitchFamily="34" charset="0"/>
              <a:cs typeface="Arial" panose="020B0604020202020204" pitchFamily="34" charset="0"/>
            </a:endParaRPr>
          </a:p>
        </p:txBody>
      </p:sp>
      <p:sp>
        <p:nvSpPr>
          <p:cNvPr id="25" name="Date Placeholder 3">
            <a:extLst>
              <a:ext uri="{FF2B5EF4-FFF2-40B4-BE49-F238E27FC236}">
                <a16:creationId xmlns:a16="http://schemas.microsoft.com/office/drawing/2014/main" id="{E4359853-A0A1-5C4F-87BC-95DEFEA1C01B}"/>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26" name="Footer Placeholder 4">
            <a:extLst>
              <a:ext uri="{FF2B5EF4-FFF2-40B4-BE49-F238E27FC236}">
                <a16:creationId xmlns:a16="http://schemas.microsoft.com/office/drawing/2014/main" id="{E84AC59D-C94C-AB4B-9D18-7BD829BC52EB}"/>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28" name="Slide Number Placeholder 5">
            <a:extLst>
              <a:ext uri="{FF2B5EF4-FFF2-40B4-BE49-F238E27FC236}">
                <a16:creationId xmlns:a16="http://schemas.microsoft.com/office/drawing/2014/main" id="{F34267E4-35E6-9D4A-8453-03D8DA14B5B2}"/>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24</a:t>
            </a:fld>
            <a:endParaRPr lang="en-US" dirty="0"/>
          </a:p>
        </p:txBody>
      </p:sp>
      <p:pic>
        <p:nvPicPr>
          <p:cNvPr id="7" name="Picture 6">
            <a:extLst>
              <a:ext uri="{FF2B5EF4-FFF2-40B4-BE49-F238E27FC236}">
                <a16:creationId xmlns:a16="http://schemas.microsoft.com/office/drawing/2014/main" id="{F2756956-6DEF-9D4F-9B99-6D646A8F5BF5}"/>
              </a:ext>
            </a:extLst>
          </p:cNvPr>
          <p:cNvPicPr>
            <a:picLocks noChangeAspect="1"/>
          </p:cNvPicPr>
          <p:nvPr/>
        </p:nvPicPr>
        <p:blipFill>
          <a:blip r:embed="rId4"/>
          <a:stretch>
            <a:fillRect/>
          </a:stretch>
        </p:blipFill>
        <p:spPr>
          <a:xfrm>
            <a:off x="7815896" y="4280729"/>
            <a:ext cx="4339872" cy="2544291"/>
          </a:xfrm>
          <a:prstGeom prst="rect">
            <a:avLst/>
          </a:prstGeom>
        </p:spPr>
      </p:pic>
    </p:spTree>
    <p:extLst>
      <p:ext uri="{BB962C8B-B14F-4D97-AF65-F5344CB8AC3E}">
        <p14:creationId xmlns:p14="http://schemas.microsoft.com/office/powerpoint/2010/main" val="2585502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8128" y="1177078"/>
            <a:ext cx="5823738" cy="534066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678342" name="Rectangle 6"/>
          <p:cNvSpPr>
            <a:spLocks noChangeArrowheads="1"/>
          </p:cNvSpPr>
          <p:nvPr/>
        </p:nvSpPr>
        <p:spPr bwMode="auto">
          <a:xfrm>
            <a:off x="5676900" y="3176588"/>
            <a:ext cx="9144000" cy="369332"/>
          </a:xfrm>
          <a:prstGeom prst="rect">
            <a:avLst/>
          </a:prstGeom>
          <a:noFill/>
          <a:ln w="9525">
            <a:noFill/>
            <a:miter lim="800000"/>
            <a:headEnd/>
            <a:tailEnd/>
          </a:ln>
          <a:effectLst/>
        </p:spPr>
        <p:txBody>
          <a:bodyPr>
            <a:spAutoFit/>
          </a:bodyPr>
          <a:lstStyle/>
          <a:p>
            <a:endParaRPr lang="en-US"/>
          </a:p>
        </p:txBody>
      </p:sp>
      <p:sp>
        <p:nvSpPr>
          <p:cNvPr id="1678343" name="Rectangle 7"/>
          <p:cNvSpPr>
            <a:spLocks noChangeArrowheads="1"/>
          </p:cNvSpPr>
          <p:nvPr/>
        </p:nvSpPr>
        <p:spPr bwMode="auto">
          <a:xfrm>
            <a:off x="5462588" y="3181350"/>
            <a:ext cx="9144000" cy="369332"/>
          </a:xfrm>
          <a:prstGeom prst="rect">
            <a:avLst/>
          </a:prstGeom>
          <a:noFill/>
          <a:ln w="9525">
            <a:noFill/>
            <a:miter lim="800000"/>
            <a:headEnd/>
            <a:tailEnd/>
          </a:ln>
          <a:effectLst/>
        </p:spPr>
        <p:txBody>
          <a:bodyPr>
            <a:spAutoFit/>
          </a:bodyPr>
          <a:lstStyle/>
          <a:p>
            <a:endParaRPr lang="en-US"/>
          </a:p>
        </p:txBody>
      </p:sp>
      <p:sp>
        <p:nvSpPr>
          <p:cNvPr id="1678344" name="Rectangle 8"/>
          <p:cNvSpPr>
            <a:spLocks noChangeArrowheads="1"/>
          </p:cNvSpPr>
          <p:nvPr/>
        </p:nvSpPr>
        <p:spPr bwMode="auto">
          <a:xfrm>
            <a:off x="4514850" y="3148013"/>
            <a:ext cx="9144000" cy="369332"/>
          </a:xfrm>
          <a:prstGeom prst="rect">
            <a:avLst/>
          </a:prstGeom>
          <a:noFill/>
          <a:ln w="9525">
            <a:noFill/>
            <a:miter lim="800000"/>
            <a:headEnd/>
            <a:tailEnd/>
          </a:ln>
          <a:effectLst/>
        </p:spPr>
        <p:txBody>
          <a:bodyPr>
            <a:spAutoFit/>
          </a:bodyPr>
          <a:lstStyle/>
          <a:p>
            <a:endParaRPr lang="en-US"/>
          </a:p>
        </p:txBody>
      </p:sp>
      <p:grpSp>
        <p:nvGrpSpPr>
          <p:cNvPr id="15" name="Group 15"/>
          <p:cNvGrpSpPr>
            <a:grpSpLocks/>
          </p:cNvGrpSpPr>
          <p:nvPr/>
        </p:nvGrpSpPr>
        <p:grpSpPr bwMode="auto">
          <a:xfrm>
            <a:off x="845113" y="3733024"/>
            <a:ext cx="1703197" cy="2391544"/>
            <a:chOff x="161925" y="1892300"/>
            <a:chExt cx="2762250" cy="3860800"/>
          </a:xfrm>
        </p:grpSpPr>
        <p:pic>
          <p:nvPicPr>
            <p:cNvPr id="21" name="Picture 45" descr="lawrenc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1925" y="1892300"/>
              <a:ext cx="2762250" cy="3860800"/>
            </a:xfrm>
            <a:prstGeom prst="rect">
              <a:avLst/>
            </a:prstGeom>
            <a:noFill/>
            <a:ln w="9525">
              <a:solidFill>
                <a:schemeClr val="bg1"/>
              </a:solidFill>
              <a:miter lim="800000"/>
              <a:headEnd/>
              <a:tailEnd/>
            </a:ln>
          </p:spPr>
        </p:pic>
        <p:sp>
          <p:nvSpPr>
            <p:cNvPr id="22" name="Line 49"/>
            <p:cNvSpPr>
              <a:spLocks noChangeShapeType="1"/>
            </p:cNvSpPr>
            <p:nvPr/>
          </p:nvSpPr>
          <p:spPr bwMode="auto">
            <a:xfrm flipV="1">
              <a:off x="488547" y="5219700"/>
              <a:ext cx="1241828" cy="457200"/>
            </a:xfrm>
            <a:prstGeom prst="line">
              <a:avLst/>
            </a:prstGeom>
            <a:noFill/>
            <a:ln w="76200">
              <a:solidFill>
                <a:srgbClr val="FF0000"/>
              </a:solidFill>
              <a:round/>
              <a:headEnd/>
              <a:tailEnd type="triangle" w="med" len="med"/>
            </a:ln>
          </p:spPr>
          <p:txBody>
            <a:bodyPr wrap="none" anchor="ctr"/>
            <a:lstStyle/>
            <a:p>
              <a:endParaRPr lang="en-US">
                <a:latin typeface="Arial"/>
                <a:cs typeface="Arial"/>
              </a:endParaRPr>
            </a:p>
          </p:txBody>
        </p:sp>
        <p:sp>
          <p:nvSpPr>
            <p:cNvPr id="27" name="Oval 71"/>
            <p:cNvSpPr>
              <a:spLocks noChangeArrowheads="1"/>
            </p:cNvSpPr>
            <p:nvPr/>
          </p:nvSpPr>
          <p:spPr bwMode="auto">
            <a:xfrm>
              <a:off x="1812925" y="5064125"/>
              <a:ext cx="508000" cy="304800"/>
            </a:xfrm>
            <a:prstGeom prst="ellipse">
              <a:avLst/>
            </a:prstGeom>
            <a:noFill/>
            <a:ln w="19050">
              <a:solidFill>
                <a:srgbClr val="FF0000"/>
              </a:solidFill>
              <a:round/>
              <a:headEnd/>
              <a:tailEnd/>
            </a:ln>
          </p:spPr>
          <p:txBody>
            <a:bodyPr wrap="none" anchor="ctr"/>
            <a:lstStyle/>
            <a:p>
              <a:endParaRPr lang="en-US">
                <a:latin typeface="Arial"/>
                <a:cs typeface="Arial"/>
              </a:endParaRPr>
            </a:p>
          </p:txBody>
        </p:sp>
        <p:pic>
          <p:nvPicPr>
            <p:cNvPr id="28" name="Picture 72" descr="littlecycl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93750" y="3844925"/>
              <a:ext cx="1358900" cy="1080587"/>
            </a:xfrm>
            <a:prstGeom prst="rect">
              <a:avLst/>
            </a:prstGeom>
            <a:noFill/>
            <a:ln w="9525">
              <a:noFill/>
              <a:miter lim="800000"/>
              <a:headEnd/>
              <a:tailEnd/>
            </a:ln>
          </p:spPr>
        </p:pic>
      </p:grpSp>
      <p:grpSp>
        <p:nvGrpSpPr>
          <p:cNvPr id="30" name="Group 28"/>
          <p:cNvGrpSpPr>
            <a:grpSpLocks/>
          </p:cNvGrpSpPr>
          <p:nvPr/>
        </p:nvGrpSpPr>
        <p:grpSpPr bwMode="auto">
          <a:xfrm>
            <a:off x="1349169" y="2239466"/>
            <a:ext cx="10537658" cy="3545381"/>
            <a:chOff x="634203" y="2226370"/>
            <a:chExt cx="9727068" cy="3519657"/>
          </a:xfrm>
        </p:grpSpPr>
        <p:grpSp>
          <p:nvGrpSpPr>
            <p:cNvPr id="31" name="Group 30"/>
            <p:cNvGrpSpPr>
              <a:grpSpLocks/>
            </p:cNvGrpSpPr>
            <p:nvPr/>
          </p:nvGrpSpPr>
          <p:grpSpPr bwMode="auto">
            <a:xfrm>
              <a:off x="634203" y="2226370"/>
              <a:ext cx="9727068" cy="906685"/>
              <a:chOff x="634203" y="2226320"/>
              <a:chExt cx="9727068" cy="906666"/>
            </a:xfrm>
          </p:grpSpPr>
          <p:sp>
            <p:nvSpPr>
              <p:cNvPr id="37" name="Text Box 52"/>
              <p:cNvSpPr txBox="1">
                <a:spLocks noChangeArrowheads="1"/>
              </p:cNvSpPr>
              <p:nvPr/>
            </p:nvSpPr>
            <p:spPr bwMode="auto">
              <a:xfrm>
                <a:off x="7337405" y="2491356"/>
                <a:ext cx="3023866" cy="641628"/>
              </a:xfrm>
              <a:prstGeom prst="rect">
                <a:avLst/>
              </a:prstGeom>
              <a:noFill/>
              <a:ln w="9525">
                <a:noFill/>
                <a:miter lim="800000"/>
                <a:headEnd/>
                <a:tailEnd/>
              </a:ln>
            </p:spPr>
            <p:txBody>
              <a:bodyPr wrap="square">
                <a:spAutoFit/>
              </a:bodyPr>
              <a:lstStyle/>
              <a:p>
                <a:pPr algn="r"/>
                <a:r>
                  <a:rPr lang="en-US" dirty="0">
                    <a:solidFill>
                      <a:schemeClr val="bg1"/>
                    </a:solidFill>
                    <a:latin typeface="Arial"/>
                    <a:cs typeface="Arial"/>
                    <a:sym typeface="Wingdings"/>
                  </a:rPr>
                  <a:t> </a:t>
                </a:r>
                <a:r>
                  <a:rPr lang="en-US" dirty="0">
                    <a:solidFill>
                      <a:schemeClr val="bg1"/>
                    </a:solidFill>
                    <a:latin typeface="Arial"/>
                    <a:cs typeface="Arial"/>
                  </a:rPr>
                  <a:t>1980 -</a:t>
                </a:r>
                <a:r>
                  <a:rPr lang="en-US" dirty="0" err="1">
                    <a:solidFill>
                      <a:schemeClr val="bg1"/>
                    </a:solidFill>
                    <a:latin typeface="Arial"/>
                    <a:cs typeface="Arial"/>
                  </a:rPr>
                  <a:t>Tevatron</a:t>
                </a:r>
                <a:r>
                  <a:rPr lang="en-US" dirty="0">
                    <a:solidFill>
                      <a:schemeClr val="bg1"/>
                    </a:solidFill>
                    <a:latin typeface="Arial"/>
                    <a:cs typeface="Arial"/>
                  </a:rPr>
                  <a:t> @ </a:t>
                </a:r>
                <a:r>
                  <a:rPr lang="en-US" dirty="0" err="1">
                    <a:solidFill>
                      <a:schemeClr val="bg1"/>
                    </a:solidFill>
                    <a:latin typeface="Arial"/>
                    <a:cs typeface="Arial"/>
                  </a:rPr>
                  <a:t>Fermilab</a:t>
                </a:r>
                <a:endParaRPr lang="en-US" dirty="0">
                  <a:solidFill>
                    <a:schemeClr val="bg1"/>
                  </a:solidFill>
                  <a:latin typeface="Arial"/>
                  <a:cs typeface="Arial"/>
                </a:endParaRPr>
              </a:p>
              <a:p>
                <a:pPr algn="r"/>
                <a:r>
                  <a:rPr lang="en-US" dirty="0">
                    <a:solidFill>
                      <a:schemeClr val="bg1"/>
                    </a:solidFill>
                    <a:latin typeface="Arial"/>
                    <a:cs typeface="Arial"/>
                  </a:rPr>
                  <a:t>980 </a:t>
                </a:r>
                <a:r>
                  <a:rPr lang="en-US" dirty="0" err="1">
                    <a:solidFill>
                      <a:schemeClr val="bg1"/>
                    </a:solidFill>
                    <a:latin typeface="Arial"/>
                    <a:cs typeface="Arial"/>
                  </a:rPr>
                  <a:t>GeV</a:t>
                </a:r>
                <a:endParaRPr lang="en-US" dirty="0">
                  <a:solidFill>
                    <a:schemeClr val="bg1"/>
                  </a:solidFill>
                  <a:latin typeface="Arial"/>
                  <a:cs typeface="Arial"/>
                </a:endParaRPr>
              </a:p>
            </p:txBody>
          </p:sp>
          <p:sp>
            <p:nvSpPr>
              <p:cNvPr id="38" name="AutoShape 54"/>
              <p:cNvSpPr>
                <a:spLocks noChangeArrowheads="1"/>
              </p:cNvSpPr>
              <p:nvPr/>
            </p:nvSpPr>
            <p:spPr bwMode="auto">
              <a:xfrm rot="312851">
                <a:off x="634203" y="2226320"/>
                <a:ext cx="5836817" cy="906666"/>
              </a:xfrm>
              <a:prstGeom prst="curvedDownArrow">
                <a:avLst>
                  <a:gd name="adj1" fmla="val 25932"/>
                  <a:gd name="adj2" fmla="val 82664"/>
                  <a:gd name="adj3" fmla="val 30491"/>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endParaRPr lang="en-US">
                  <a:latin typeface="Arial"/>
                  <a:cs typeface="Arial"/>
                </a:endParaRPr>
              </a:p>
            </p:txBody>
          </p:sp>
        </p:grpSp>
        <p:pic>
          <p:nvPicPr>
            <p:cNvPr id="32" name="Picture 24" descr="C:\Users\ykkim\Pictures\cern-lhc.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87799" y="3621729"/>
              <a:ext cx="2688969" cy="2124298"/>
            </a:xfrm>
            <a:prstGeom prst="rect">
              <a:avLst/>
            </a:prstGeom>
            <a:noFill/>
            <a:ln w="9525">
              <a:solidFill>
                <a:schemeClr val="bg1"/>
              </a:solidFill>
              <a:miter lim="800000"/>
              <a:headEnd/>
              <a:tailEnd/>
            </a:ln>
          </p:spPr>
        </p:pic>
        <p:sp>
          <p:nvSpPr>
            <p:cNvPr id="34" name="TextBox 25"/>
            <p:cNvSpPr txBox="1">
              <a:spLocks noChangeArrowheads="1"/>
            </p:cNvSpPr>
            <p:nvPr/>
          </p:nvSpPr>
          <p:spPr bwMode="auto">
            <a:xfrm>
              <a:off x="7371035" y="3188340"/>
              <a:ext cx="2411463" cy="641641"/>
            </a:xfrm>
            <a:prstGeom prst="rect">
              <a:avLst/>
            </a:prstGeom>
            <a:noFill/>
            <a:ln w="9525">
              <a:noFill/>
              <a:miter lim="800000"/>
              <a:headEnd/>
              <a:tailEnd/>
            </a:ln>
          </p:spPr>
          <p:txBody>
            <a:bodyPr wrap="square">
              <a:spAutoFit/>
            </a:bodyPr>
            <a:lstStyle/>
            <a:p>
              <a:r>
                <a:rPr lang="en-US" dirty="0">
                  <a:solidFill>
                    <a:schemeClr val="bg1"/>
                  </a:solidFill>
                  <a:latin typeface="Arial"/>
                  <a:cs typeface="Arial"/>
                  <a:sym typeface="Wingdings"/>
                </a:rPr>
                <a:t></a:t>
              </a:r>
              <a:r>
                <a:rPr lang="en-US" dirty="0">
                  <a:solidFill>
                    <a:schemeClr val="bg1"/>
                  </a:solidFill>
                  <a:latin typeface="Arial"/>
                  <a:cs typeface="Arial"/>
                </a:rPr>
                <a:t>2008 - LHC @ CERN</a:t>
              </a:r>
            </a:p>
            <a:p>
              <a:pPr algn="r"/>
              <a:r>
                <a:rPr lang="en-US" dirty="0">
                  <a:solidFill>
                    <a:schemeClr val="bg1"/>
                  </a:solidFill>
                  <a:latin typeface="Arial"/>
                  <a:cs typeface="Arial"/>
                </a:rPr>
                <a:t>7-14 </a:t>
              </a:r>
              <a:r>
                <a:rPr lang="en-US" dirty="0" err="1">
                  <a:solidFill>
                    <a:schemeClr val="bg1"/>
                  </a:solidFill>
                  <a:latin typeface="Arial"/>
                  <a:cs typeface="Arial"/>
                </a:rPr>
                <a:t>TeV</a:t>
              </a:r>
              <a:endParaRPr lang="en-US" dirty="0">
                <a:solidFill>
                  <a:schemeClr val="bg1"/>
                </a:solidFill>
                <a:latin typeface="Arial"/>
                <a:cs typeface="Arial"/>
              </a:endParaRPr>
            </a:p>
          </p:txBody>
        </p:sp>
      </p:grpSp>
      <p:sp>
        <p:nvSpPr>
          <p:cNvPr id="40" name="TextBox 18"/>
          <p:cNvSpPr txBox="1">
            <a:spLocks noChangeArrowheads="1"/>
          </p:cNvSpPr>
          <p:nvPr/>
        </p:nvSpPr>
        <p:spPr bwMode="auto">
          <a:xfrm>
            <a:off x="1349427" y="6025258"/>
            <a:ext cx="902811" cy="369332"/>
          </a:xfrm>
          <a:prstGeom prst="rect">
            <a:avLst/>
          </a:prstGeom>
          <a:noFill/>
          <a:ln w="9525">
            <a:noFill/>
            <a:miter lim="800000"/>
            <a:headEnd/>
            <a:tailEnd/>
          </a:ln>
        </p:spPr>
        <p:txBody>
          <a:bodyPr wrap="none">
            <a:spAutoFit/>
          </a:bodyPr>
          <a:lstStyle/>
          <a:p>
            <a:r>
              <a:rPr lang="en-US" dirty="0">
                <a:latin typeface="Arial"/>
                <a:cs typeface="Arial"/>
              </a:rPr>
              <a:t>80 </a:t>
            </a:r>
            <a:r>
              <a:rPr lang="en-US" dirty="0" err="1">
                <a:latin typeface="Arial"/>
                <a:cs typeface="Arial"/>
              </a:rPr>
              <a:t>keV</a:t>
            </a:r>
            <a:endParaRPr lang="en-US" dirty="0">
              <a:latin typeface="Arial"/>
              <a:cs typeface="Arial"/>
            </a:endParaRPr>
          </a:p>
        </p:txBody>
      </p:sp>
      <p:sp>
        <p:nvSpPr>
          <p:cNvPr id="45" name="Rectangle 44"/>
          <p:cNvSpPr/>
          <p:nvPr/>
        </p:nvSpPr>
        <p:spPr>
          <a:xfrm>
            <a:off x="852500" y="2883737"/>
            <a:ext cx="1524000" cy="830997"/>
          </a:xfrm>
          <a:prstGeom prst="rect">
            <a:avLst/>
          </a:prstGeom>
        </p:spPr>
        <p:txBody>
          <a:bodyPr wrap="square">
            <a:spAutoFit/>
          </a:bodyPr>
          <a:lstStyle/>
          <a:p>
            <a:pPr algn="ctr"/>
            <a:r>
              <a:rPr lang="en-US" sz="1600" dirty="0">
                <a:solidFill>
                  <a:srgbClr val="000000"/>
                </a:solidFill>
                <a:latin typeface="Arial"/>
                <a:cs typeface="Arial"/>
              </a:rPr>
              <a:t>Ernest Lawrence</a:t>
            </a:r>
          </a:p>
          <a:p>
            <a:pPr algn="ctr"/>
            <a:r>
              <a:rPr lang="en-US" sz="1600" dirty="0">
                <a:solidFill>
                  <a:srgbClr val="000000"/>
                </a:solidFill>
                <a:latin typeface="Arial"/>
                <a:cs typeface="Arial"/>
              </a:rPr>
              <a:t>(1901 - 1958)</a:t>
            </a:r>
            <a:endParaRPr lang="en-US" sz="2000" dirty="0">
              <a:solidFill>
                <a:srgbClr val="000000"/>
              </a:solidFill>
              <a:latin typeface="Arial"/>
              <a:cs typeface="Arial"/>
            </a:endParaRPr>
          </a:p>
        </p:txBody>
      </p:sp>
      <p:sp>
        <p:nvSpPr>
          <p:cNvPr id="26" name="Rectangle 25"/>
          <p:cNvSpPr/>
          <p:nvPr/>
        </p:nvSpPr>
        <p:spPr>
          <a:xfrm>
            <a:off x="2573304" y="6453336"/>
            <a:ext cx="2808312" cy="369332"/>
          </a:xfrm>
          <a:prstGeom prst="rect">
            <a:avLst/>
          </a:prstGeom>
          <a:solidFill>
            <a:srgbClr val="FFFFFF"/>
          </a:solidFill>
        </p:spPr>
        <p:txBody>
          <a:bodyPr wrap="square">
            <a:spAutoFit/>
          </a:bodyPr>
          <a:lstStyle/>
          <a:p>
            <a:pPr>
              <a:spcBef>
                <a:spcPct val="50000"/>
              </a:spcBef>
            </a:pPr>
            <a:r>
              <a:rPr lang="fr-CH" b="1" dirty="0" err="1">
                <a:solidFill>
                  <a:srgbClr val="FF2817"/>
                </a:solidFill>
                <a:latin typeface="Arial"/>
                <a:cs typeface="Arial"/>
              </a:rPr>
              <a:t>Livingston’s</a:t>
            </a:r>
            <a:r>
              <a:rPr lang="fr-CH" b="1" dirty="0">
                <a:solidFill>
                  <a:srgbClr val="FF2817"/>
                </a:solidFill>
                <a:latin typeface="Arial"/>
                <a:cs typeface="Arial"/>
              </a:rPr>
              <a:t> </a:t>
            </a:r>
            <a:r>
              <a:rPr lang="fr-CH" b="1" dirty="0" err="1">
                <a:solidFill>
                  <a:srgbClr val="FF2817"/>
                </a:solidFill>
                <a:latin typeface="Arial"/>
                <a:cs typeface="Arial"/>
              </a:rPr>
              <a:t>diagram</a:t>
            </a:r>
            <a:endParaRPr lang="fr-CH" b="1" dirty="0">
              <a:solidFill>
                <a:srgbClr val="FF2817"/>
              </a:solidFill>
              <a:latin typeface="Arial"/>
              <a:cs typeface="Arial"/>
            </a:endParaRPr>
          </a:p>
        </p:txBody>
      </p:sp>
      <p:sp>
        <p:nvSpPr>
          <p:cNvPr id="42" name="Title 15"/>
          <p:cNvSpPr>
            <a:spLocks noGrp="1"/>
          </p:cNvSpPr>
          <p:nvPr>
            <p:ph type="title"/>
          </p:nvPr>
        </p:nvSpPr>
        <p:spPr>
          <a:xfrm>
            <a:off x="1775521" y="332656"/>
            <a:ext cx="7821613" cy="685800"/>
          </a:xfrm>
        </p:spPr>
        <p:txBody>
          <a:bodyPr>
            <a:normAutofit/>
          </a:bodyPr>
          <a:lstStyle/>
          <a:p>
            <a:pPr lvl="0"/>
            <a:r>
              <a:rPr lang="en-US" dirty="0"/>
              <a:t>Type of Particle Accelerators</a:t>
            </a:r>
          </a:p>
        </p:txBody>
      </p:sp>
      <p:sp>
        <p:nvSpPr>
          <p:cNvPr id="46" name="Rectangle 45"/>
          <p:cNvSpPr/>
          <p:nvPr/>
        </p:nvSpPr>
        <p:spPr>
          <a:xfrm>
            <a:off x="1199490" y="941342"/>
            <a:ext cx="8364252" cy="707886"/>
          </a:xfrm>
          <a:prstGeom prst="rect">
            <a:avLst/>
          </a:prstGeom>
          <a:solidFill>
            <a:srgbClr val="FFFFFF"/>
          </a:solidFill>
        </p:spPr>
        <p:txBody>
          <a:bodyPr wrap="square">
            <a:spAutoFit/>
          </a:bodyPr>
          <a:lstStyle/>
          <a:p>
            <a:r>
              <a:rPr lang="en-US" sz="2000" b="1" dirty="0">
                <a:solidFill>
                  <a:srgbClr val="FF0000"/>
                </a:solidFill>
                <a:latin typeface="Arial"/>
                <a:cs typeface="Arial"/>
              </a:rPr>
              <a:t>Each generation built on the accomplishments of the previous ones raising the level of technology ever higher</a:t>
            </a:r>
          </a:p>
        </p:txBody>
      </p:sp>
      <p:pic>
        <p:nvPicPr>
          <p:cNvPr id="25" name="Picture 2" descr="Magnets">
            <a:extLst>
              <a:ext uri="{FF2B5EF4-FFF2-40B4-BE49-F238E27FC236}">
                <a16:creationId xmlns:a16="http://schemas.microsoft.com/office/drawing/2014/main" id="{0681D586-D3F5-1640-8204-DEF7BA18C45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493407" y="4478883"/>
            <a:ext cx="2603343" cy="19744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3" name="Date Placeholder 3">
            <a:extLst>
              <a:ext uri="{FF2B5EF4-FFF2-40B4-BE49-F238E27FC236}">
                <a16:creationId xmlns:a16="http://schemas.microsoft.com/office/drawing/2014/main" id="{9760BBA4-59BF-7B4C-AB54-AE795FD58B15}"/>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33" name="Slide Number Placeholder 5">
            <a:extLst>
              <a:ext uri="{FF2B5EF4-FFF2-40B4-BE49-F238E27FC236}">
                <a16:creationId xmlns:a16="http://schemas.microsoft.com/office/drawing/2014/main" id="{1C41E105-5F38-9C45-BE30-578588339DCC}"/>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25</a:t>
            </a:fld>
            <a:endParaRPr lang="en-US" dirty="0"/>
          </a:p>
        </p:txBody>
      </p:sp>
    </p:spTree>
    <p:extLst>
      <p:ext uri="{BB962C8B-B14F-4D97-AF65-F5344CB8AC3E}">
        <p14:creationId xmlns:p14="http://schemas.microsoft.com/office/powerpoint/2010/main" val="156485661"/>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Immagine 2" descr="screenshot_01.jpg">
            <a:extLst>
              <a:ext uri="{FF2B5EF4-FFF2-40B4-BE49-F238E27FC236}">
                <a16:creationId xmlns:a16="http://schemas.microsoft.com/office/drawing/2014/main" id="{71E698DD-2C26-524F-9465-877CA1111986}"/>
              </a:ext>
            </a:extLst>
          </p:cNvPr>
          <p:cNvPicPr>
            <a:picLocks noChangeAspect="1"/>
          </p:cNvPicPr>
          <p:nvPr/>
        </p:nvPicPr>
        <p:blipFill>
          <a:blip r:embed="rId3">
            <a:extLst>
              <a:ext uri="{28A0092B-C50C-407E-A947-70E740481C1C}">
                <a14:useLocalDpi xmlns:a14="http://schemas.microsoft.com/office/drawing/2010/main" val="0"/>
              </a:ext>
            </a:extLst>
          </a:blip>
          <a:srcRect l="4637" t="-1193" r="13910" b="20282"/>
          <a:stretch>
            <a:fillRect/>
          </a:stretch>
        </p:blipFill>
        <p:spPr bwMode="auto">
          <a:xfrm>
            <a:off x="1757366" y="1104267"/>
            <a:ext cx="8550550" cy="5425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Ovale 3">
            <a:extLst>
              <a:ext uri="{FF2B5EF4-FFF2-40B4-BE49-F238E27FC236}">
                <a16:creationId xmlns:a16="http://schemas.microsoft.com/office/drawing/2014/main" id="{B3A29B02-9C01-5D42-95A1-5F7103AF6278}"/>
              </a:ext>
            </a:extLst>
          </p:cNvPr>
          <p:cNvSpPr>
            <a:spLocks noChangeArrowheads="1"/>
          </p:cNvSpPr>
          <p:nvPr/>
        </p:nvSpPr>
        <p:spPr bwMode="auto">
          <a:xfrm>
            <a:off x="5095875" y="3232101"/>
            <a:ext cx="2743200" cy="1066800"/>
          </a:xfrm>
          <a:prstGeom prst="ellipse">
            <a:avLst/>
          </a:prstGeom>
          <a:solidFill>
            <a:schemeClr val="accent1"/>
          </a:solidFill>
          <a:ln w="9525">
            <a:solidFill>
              <a:schemeClr val="tx1"/>
            </a:solidFill>
            <a:round/>
            <a:headEnd/>
            <a:tailEnd/>
          </a:ln>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algn="ctr"/>
            <a:r>
              <a:rPr lang="it-IT" altLang="sv-SE" sz="1600" b="1" dirty="0">
                <a:solidFill>
                  <a:srgbClr val="FF0000"/>
                </a:solidFill>
                <a:latin typeface="Arial" panose="020B0604020202020204" pitchFamily="34" charset="0"/>
                <a:cs typeface="Arial" panose="020B0604020202020204" pitchFamily="34" charset="0"/>
              </a:rPr>
              <a:t>Big Accelerators</a:t>
            </a:r>
          </a:p>
          <a:p>
            <a:pPr algn="ctr"/>
            <a:r>
              <a:rPr lang="it-IT" altLang="sv-SE" sz="1600" b="1" dirty="0">
                <a:solidFill>
                  <a:schemeClr val="bg1"/>
                </a:solidFill>
                <a:latin typeface="Arial" panose="020B0604020202020204" pitchFamily="34" charset="0"/>
                <a:cs typeface="Arial" panose="020B0604020202020204" pitchFamily="34" charset="0"/>
              </a:rPr>
              <a:t>High Energy </a:t>
            </a:r>
            <a:r>
              <a:rPr lang="it-IT" altLang="sv-SE" sz="1600" b="1" dirty="0" err="1">
                <a:solidFill>
                  <a:schemeClr val="bg1"/>
                </a:solidFill>
                <a:latin typeface="Arial" panose="020B0604020202020204" pitchFamily="34" charset="0"/>
                <a:cs typeface="Arial" panose="020B0604020202020204" pitchFamily="34" charset="0"/>
              </a:rPr>
              <a:t>Frontier</a:t>
            </a:r>
            <a:endParaRPr lang="it-IT" altLang="sv-SE" sz="1600" b="1" dirty="0">
              <a:solidFill>
                <a:schemeClr val="bg1"/>
              </a:solidFill>
              <a:latin typeface="Arial" panose="020B0604020202020204" pitchFamily="34" charset="0"/>
              <a:cs typeface="Arial" panose="020B0604020202020204" pitchFamily="34" charset="0"/>
            </a:endParaRPr>
          </a:p>
        </p:txBody>
      </p:sp>
      <p:sp>
        <p:nvSpPr>
          <p:cNvPr id="31748" name="CasellaDiTesto 4">
            <a:extLst>
              <a:ext uri="{FF2B5EF4-FFF2-40B4-BE49-F238E27FC236}">
                <a16:creationId xmlns:a16="http://schemas.microsoft.com/office/drawing/2014/main" id="{0694D87A-6D7E-C541-BCD1-0C2C2A20D74D}"/>
              </a:ext>
            </a:extLst>
          </p:cNvPr>
          <p:cNvSpPr txBox="1">
            <a:spLocks noChangeArrowheads="1"/>
          </p:cNvSpPr>
          <p:nvPr/>
        </p:nvSpPr>
        <p:spPr bwMode="auto">
          <a:xfrm>
            <a:off x="2463800" y="228601"/>
            <a:ext cx="675396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sz="2800" b="1" dirty="0">
                <a:latin typeface="Arial" panose="020B0604020202020204" pitchFamily="34" charset="0"/>
                <a:cs typeface="Arial" panose="020B0604020202020204" pitchFamily="34" charset="0"/>
              </a:rPr>
              <a:t>RICH DEVELOPED COUNTRIES /</a:t>
            </a:r>
          </a:p>
          <a:p>
            <a:r>
              <a:rPr lang="it-IT" altLang="sv-SE" sz="2800" b="1" dirty="0">
                <a:latin typeface="Arial" panose="020B0604020202020204" pitchFamily="34" charset="0"/>
                <a:cs typeface="Arial" panose="020B0604020202020204" pitchFamily="34" charset="0"/>
              </a:rPr>
              <a:t>INTERNATIONAL ORGANIZATIONS</a:t>
            </a:r>
          </a:p>
        </p:txBody>
      </p:sp>
      <p:grpSp>
        <p:nvGrpSpPr>
          <p:cNvPr id="31749" name="Gruppo 7">
            <a:extLst>
              <a:ext uri="{FF2B5EF4-FFF2-40B4-BE49-F238E27FC236}">
                <a16:creationId xmlns:a16="http://schemas.microsoft.com/office/drawing/2014/main" id="{E01B41DB-9166-7040-A010-3E3B7BE649B7}"/>
              </a:ext>
            </a:extLst>
          </p:cNvPr>
          <p:cNvGrpSpPr>
            <a:grpSpLocks/>
          </p:cNvGrpSpPr>
          <p:nvPr/>
        </p:nvGrpSpPr>
        <p:grpSpPr bwMode="auto">
          <a:xfrm>
            <a:off x="231775" y="1918971"/>
            <a:ext cx="2057400" cy="1212850"/>
            <a:chOff x="-520700" y="38100"/>
            <a:chExt cx="2057400" cy="1212850"/>
          </a:xfrm>
        </p:grpSpPr>
        <p:pic>
          <p:nvPicPr>
            <p:cNvPr id="31751" name="Immagine 4">
              <a:extLst>
                <a:ext uri="{FF2B5EF4-FFF2-40B4-BE49-F238E27FC236}">
                  <a16:creationId xmlns:a16="http://schemas.microsoft.com/office/drawing/2014/main" id="{33463A90-5219-5142-B4C8-C3AAADFED28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 y="38100"/>
              <a:ext cx="863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2" name="Picture 4">
              <a:extLst>
                <a:ext uri="{FF2B5EF4-FFF2-40B4-BE49-F238E27FC236}">
                  <a16:creationId xmlns:a16="http://schemas.microsoft.com/office/drawing/2014/main" id="{B39087BF-E605-2D45-889C-A5AEEAEB45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700" y="685800"/>
              <a:ext cx="20574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750" name="CasellaDiTesto 8">
            <a:extLst>
              <a:ext uri="{FF2B5EF4-FFF2-40B4-BE49-F238E27FC236}">
                <a16:creationId xmlns:a16="http://schemas.microsoft.com/office/drawing/2014/main" id="{F244D228-B4FF-674C-AEC2-06543180EEBD}"/>
              </a:ext>
            </a:extLst>
          </p:cNvPr>
          <p:cNvSpPr txBox="1">
            <a:spLocks noChangeArrowheads="1"/>
          </p:cNvSpPr>
          <p:nvPr/>
        </p:nvSpPr>
        <p:spPr bwMode="auto">
          <a:xfrm>
            <a:off x="1828800" y="4676776"/>
            <a:ext cx="373062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dirty="0" err="1">
                <a:solidFill>
                  <a:schemeClr val="bg1"/>
                </a:solidFill>
                <a:latin typeface="Arial" panose="020B0604020202020204" pitchFamily="34" charset="0"/>
                <a:cs typeface="Arial" panose="020B0604020202020204" pitchFamily="34" charset="0"/>
              </a:rPr>
              <a:t>All</a:t>
            </a:r>
            <a:r>
              <a:rPr lang="it-IT" altLang="sv-SE" dirty="0">
                <a:solidFill>
                  <a:schemeClr val="bg1"/>
                </a:solidFill>
                <a:latin typeface="Arial" panose="020B0604020202020204" pitchFamily="34" charset="0"/>
                <a:cs typeface="Arial" panose="020B0604020202020204" pitchFamily="34" charset="0"/>
              </a:rPr>
              <a:t> 3 </a:t>
            </a:r>
            <a:r>
              <a:rPr lang="it-IT" altLang="sv-SE" dirty="0" err="1">
                <a:solidFill>
                  <a:schemeClr val="bg1"/>
                </a:solidFill>
                <a:latin typeface="Arial" panose="020B0604020202020204" pitchFamily="34" charset="0"/>
                <a:cs typeface="Arial" panose="020B0604020202020204" pitchFamily="34" charset="0"/>
              </a:rPr>
              <a:t>Pillars</a:t>
            </a:r>
            <a:r>
              <a:rPr lang="it-IT" altLang="sv-SE" dirty="0">
                <a:solidFill>
                  <a:schemeClr val="bg1"/>
                </a:solidFill>
                <a:latin typeface="Arial" panose="020B0604020202020204" pitchFamily="34" charset="0"/>
                <a:cs typeface="Arial" panose="020B0604020202020204" pitchFamily="34" charset="0"/>
              </a:rPr>
              <a:t> are </a:t>
            </a:r>
            <a:r>
              <a:rPr lang="it-IT" altLang="sv-SE" dirty="0" err="1">
                <a:solidFill>
                  <a:schemeClr val="bg1"/>
                </a:solidFill>
                <a:latin typeface="Arial" panose="020B0604020202020204" pitchFamily="34" charset="0"/>
                <a:cs typeface="Arial" panose="020B0604020202020204" pitchFamily="34" charset="0"/>
              </a:rPr>
              <a:t>needed</a:t>
            </a:r>
            <a:r>
              <a:rPr lang="it-IT" altLang="sv-SE" dirty="0">
                <a:solidFill>
                  <a:schemeClr val="bg1"/>
                </a:solidFill>
                <a:latin typeface="Arial" panose="020B0604020202020204" pitchFamily="34" charset="0"/>
                <a:cs typeface="Arial" panose="020B0604020202020204" pitchFamily="34" charset="0"/>
              </a:rPr>
              <a:t> to design, </a:t>
            </a:r>
            <a:r>
              <a:rPr lang="it-IT" altLang="sv-SE" dirty="0" err="1">
                <a:solidFill>
                  <a:schemeClr val="bg1"/>
                </a:solidFill>
                <a:latin typeface="Arial" panose="020B0604020202020204" pitchFamily="34" charset="0"/>
                <a:cs typeface="Arial" panose="020B0604020202020204" pitchFamily="34" charset="0"/>
              </a:rPr>
              <a:t>build</a:t>
            </a:r>
            <a:r>
              <a:rPr lang="it-IT" altLang="sv-SE" dirty="0">
                <a:solidFill>
                  <a:schemeClr val="bg1"/>
                </a:solidFill>
                <a:latin typeface="Arial" panose="020B0604020202020204" pitchFamily="34" charset="0"/>
                <a:cs typeface="Arial" panose="020B0604020202020204" pitchFamily="34" charset="0"/>
              </a:rPr>
              <a:t>, </a:t>
            </a:r>
            <a:r>
              <a:rPr lang="it-IT" altLang="sv-SE" dirty="0" err="1">
                <a:solidFill>
                  <a:schemeClr val="bg1"/>
                </a:solidFill>
                <a:latin typeface="Arial" panose="020B0604020202020204" pitchFamily="34" charset="0"/>
                <a:cs typeface="Arial" panose="020B0604020202020204" pitchFamily="34" charset="0"/>
              </a:rPr>
              <a:t>commission</a:t>
            </a:r>
            <a:r>
              <a:rPr lang="it-IT" altLang="sv-SE" dirty="0">
                <a:solidFill>
                  <a:schemeClr val="bg1"/>
                </a:solidFill>
                <a:latin typeface="Arial" panose="020B0604020202020204" pitchFamily="34" charset="0"/>
                <a:cs typeface="Arial" panose="020B0604020202020204" pitchFamily="34" charset="0"/>
              </a:rPr>
              <a:t> a Big Accelerator</a:t>
            </a:r>
          </a:p>
        </p:txBody>
      </p:sp>
      <p:sp>
        <p:nvSpPr>
          <p:cNvPr id="2" name="TextBox 1">
            <a:extLst>
              <a:ext uri="{FF2B5EF4-FFF2-40B4-BE49-F238E27FC236}">
                <a16:creationId xmlns:a16="http://schemas.microsoft.com/office/drawing/2014/main" id="{F4B45ED1-9B8F-2A4C-8F52-1503DE311194}"/>
              </a:ext>
            </a:extLst>
          </p:cNvPr>
          <p:cNvSpPr txBox="1"/>
          <p:nvPr/>
        </p:nvSpPr>
        <p:spPr>
          <a:xfrm>
            <a:off x="346074" y="3119170"/>
            <a:ext cx="1482725"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Courtesy Luca Serafini</a:t>
            </a:r>
          </a:p>
        </p:txBody>
      </p:sp>
      <p:sp>
        <p:nvSpPr>
          <p:cNvPr id="10" name="Date Placeholder 3">
            <a:extLst>
              <a:ext uri="{FF2B5EF4-FFF2-40B4-BE49-F238E27FC236}">
                <a16:creationId xmlns:a16="http://schemas.microsoft.com/office/drawing/2014/main" id="{FDA9D960-114B-B14D-BFA6-2EACF689300D}"/>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1" name="Footer Placeholder 4">
            <a:extLst>
              <a:ext uri="{FF2B5EF4-FFF2-40B4-BE49-F238E27FC236}">
                <a16:creationId xmlns:a16="http://schemas.microsoft.com/office/drawing/2014/main" id="{BFCA1369-384F-2846-9B28-2AE1D4170E6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2" name="Slide Number Placeholder 5">
            <a:extLst>
              <a:ext uri="{FF2B5EF4-FFF2-40B4-BE49-F238E27FC236}">
                <a16:creationId xmlns:a16="http://schemas.microsoft.com/office/drawing/2014/main" id="{8A754E03-1BEC-1045-BA0D-B6C469BDC585}"/>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26</a:t>
            </a:fld>
            <a:endParaRPr lang="en-US" dirty="0"/>
          </a:p>
        </p:txBody>
      </p:sp>
      <p:sp>
        <p:nvSpPr>
          <p:cNvPr id="13" name="Segnaposto data 3">
            <a:extLst>
              <a:ext uri="{FF2B5EF4-FFF2-40B4-BE49-F238E27FC236}">
                <a16:creationId xmlns:a16="http://schemas.microsoft.com/office/drawing/2014/main" id="{F0B69E52-FFF5-2B43-B985-FFB7CE03FE9C}"/>
              </a:ext>
            </a:extLst>
          </p:cNvPr>
          <p:cNvSpPr>
            <a:spLocks noGrp="1"/>
          </p:cNvSpPr>
          <p:nvPr>
            <p:ph type="dt" sz="quarter" idx="10"/>
          </p:nvPr>
        </p:nvSpPr>
        <p:spPr>
          <a:xfrm>
            <a:off x="421951" y="3753081"/>
            <a:ext cx="2327875" cy="545236"/>
          </a:xfrm>
          <a:solidFill>
            <a:schemeClr val="tx2">
              <a:lumMod val="75000"/>
            </a:schemeClr>
          </a:solidFill>
          <a:ln/>
          <a:extLst/>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sz="1400" dirty="0">
                <a:solidFill>
                  <a:srgbClr val="CC0000"/>
                </a:solidFill>
              </a:rPr>
              <a:t>ASP-2012 Forum, KNUST, Kumasi (Ghana), 28-07-2012</a:t>
            </a:r>
            <a:endParaRPr lang="en-US" altLang="sv-SE" sz="1400" dirty="0">
              <a:solidFill>
                <a:srgbClr val="CC0000"/>
              </a:solidFill>
            </a:endParaRPr>
          </a:p>
        </p:txBody>
      </p:sp>
    </p:spTree>
    <p:extLst>
      <p:ext uri="{BB962C8B-B14F-4D97-AF65-F5344CB8AC3E}">
        <p14:creationId xmlns:p14="http://schemas.microsoft.com/office/powerpoint/2010/main" val="2379287592"/>
      </p:ext>
    </p:extLst>
  </p:cSld>
  <p:clrMapOvr>
    <a:masterClrMapping/>
  </p:clrMapOvr>
  <p:transition spd="med">
    <p:strips dir="l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Immagine 2" descr="screenshot_01.jpg">
            <a:extLst>
              <a:ext uri="{FF2B5EF4-FFF2-40B4-BE49-F238E27FC236}">
                <a16:creationId xmlns:a16="http://schemas.microsoft.com/office/drawing/2014/main" id="{AF675337-5313-0E44-9E31-E6B7BCB3FD87}"/>
              </a:ext>
            </a:extLst>
          </p:cNvPr>
          <p:cNvPicPr>
            <a:picLocks noChangeAspect="1"/>
          </p:cNvPicPr>
          <p:nvPr/>
        </p:nvPicPr>
        <p:blipFill>
          <a:blip r:embed="rId3">
            <a:extLst>
              <a:ext uri="{28A0092B-C50C-407E-A947-70E740481C1C}">
                <a14:useLocalDpi xmlns:a14="http://schemas.microsoft.com/office/drawing/2010/main" val="0"/>
              </a:ext>
            </a:extLst>
          </a:blip>
          <a:srcRect l="10818" t="13123" r="15456" b="21475"/>
          <a:stretch>
            <a:fillRect/>
          </a:stretch>
        </p:blipFill>
        <p:spPr bwMode="auto">
          <a:xfrm>
            <a:off x="1968117" y="1400175"/>
            <a:ext cx="8547484" cy="5106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CasellaDiTesto 4">
            <a:extLst>
              <a:ext uri="{FF2B5EF4-FFF2-40B4-BE49-F238E27FC236}">
                <a16:creationId xmlns:a16="http://schemas.microsoft.com/office/drawing/2014/main" id="{43770BC8-6E98-5D49-BE61-349D5DFD2967}"/>
              </a:ext>
            </a:extLst>
          </p:cNvPr>
          <p:cNvSpPr txBox="1">
            <a:spLocks noChangeArrowheads="1"/>
          </p:cNvSpPr>
          <p:nvPr/>
        </p:nvSpPr>
        <p:spPr bwMode="auto">
          <a:xfrm>
            <a:off x="1681164" y="274618"/>
            <a:ext cx="831189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algn="ctr"/>
            <a:r>
              <a:rPr lang="it-IT" altLang="sv-SE" sz="2800" b="1" dirty="0">
                <a:latin typeface="Arial" panose="020B0604020202020204" pitchFamily="34" charset="0"/>
                <a:cs typeface="Arial" panose="020B0604020202020204" pitchFamily="34" charset="0"/>
              </a:rPr>
              <a:t>COUNTRIES UNDER-DEVELOPMENT</a:t>
            </a:r>
          </a:p>
          <a:p>
            <a:pPr algn="ctr"/>
            <a:r>
              <a:rPr lang="it-IT" altLang="sv-SE" sz="2800" b="1" dirty="0" err="1">
                <a:latin typeface="Arial" panose="020B0604020202020204" pitchFamily="34" charset="0"/>
                <a:cs typeface="Arial" panose="020B0604020202020204" pitchFamily="34" charset="0"/>
              </a:rPr>
              <a:t>triangle</a:t>
            </a:r>
            <a:r>
              <a:rPr lang="it-IT" altLang="sv-SE" sz="2800" b="1" dirty="0">
                <a:latin typeface="Arial" panose="020B0604020202020204" pitchFamily="34" charset="0"/>
                <a:cs typeface="Arial" panose="020B0604020202020204" pitchFamily="34" charset="0"/>
              </a:rPr>
              <a:t> of Knowledge and </a:t>
            </a:r>
            <a:r>
              <a:rPr lang="it-IT" altLang="sv-SE" sz="2800" b="1" dirty="0" err="1">
                <a:latin typeface="Arial" panose="020B0604020202020204" pitchFamily="34" charset="0"/>
                <a:cs typeface="Arial" panose="020B0604020202020204" pitchFamily="34" charset="0"/>
              </a:rPr>
              <a:t>circle</a:t>
            </a:r>
            <a:r>
              <a:rPr lang="it-IT" altLang="sv-SE" sz="2800" b="1" dirty="0">
                <a:latin typeface="Arial" panose="020B0604020202020204" pitchFamily="34" charset="0"/>
                <a:cs typeface="Arial" panose="020B0604020202020204" pitchFamily="34" charset="0"/>
              </a:rPr>
              <a:t> of </a:t>
            </a:r>
            <a:r>
              <a:rPr lang="it-IT" altLang="sv-SE" sz="2800" b="1" dirty="0" err="1">
                <a:latin typeface="Arial" panose="020B0604020202020204" pitchFamily="34" charset="0"/>
                <a:cs typeface="Arial" panose="020B0604020202020204" pitchFamily="34" charset="0"/>
              </a:rPr>
              <a:t>Opportunity</a:t>
            </a:r>
            <a:endParaRPr lang="it-IT" altLang="sv-SE" sz="2800" b="1" dirty="0">
              <a:latin typeface="Arial" panose="020B0604020202020204" pitchFamily="34" charset="0"/>
              <a:cs typeface="Arial" panose="020B0604020202020204" pitchFamily="34" charset="0"/>
            </a:endParaRPr>
          </a:p>
        </p:txBody>
      </p:sp>
      <p:grpSp>
        <p:nvGrpSpPr>
          <p:cNvPr id="11" name="Gruppo 7">
            <a:extLst>
              <a:ext uri="{FF2B5EF4-FFF2-40B4-BE49-F238E27FC236}">
                <a16:creationId xmlns:a16="http://schemas.microsoft.com/office/drawing/2014/main" id="{A4F6BD92-6EF8-6D4D-91FF-082C80865C06}"/>
              </a:ext>
            </a:extLst>
          </p:cNvPr>
          <p:cNvGrpSpPr>
            <a:grpSpLocks/>
          </p:cNvGrpSpPr>
          <p:nvPr/>
        </p:nvGrpSpPr>
        <p:grpSpPr bwMode="auto">
          <a:xfrm>
            <a:off x="231775" y="1918971"/>
            <a:ext cx="2057400" cy="1212850"/>
            <a:chOff x="-520700" y="38100"/>
            <a:chExt cx="2057400" cy="1212850"/>
          </a:xfrm>
        </p:grpSpPr>
        <p:pic>
          <p:nvPicPr>
            <p:cNvPr id="12" name="Immagine 4">
              <a:extLst>
                <a:ext uri="{FF2B5EF4-FFF2-40B4-BE49-F238E27FC236}">
                  <a16:creationId xmlns:a16="http://schemas.microsoft.com/office/drawing/2014/main" id="{9B272835-F63F-C54A-81EE-9AC08B4B155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0" y="38100"/>
              <a:ext cx="863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a:extLst>
                <a:ext uri="{FF2B5EF4-FFF2-40B4-BE49-F238E27FC236}">
                  <a16:creationId xmlns:a16="http://schemas.microsoft.com/office/drawing/2014/main" id="{BE7AB22B-ABF7-C949-9DE7-5666A30E14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700" y="685800"/>
              <a:ext cx="2057400"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TextBox 13">
            <a:extLst>
              <a:ext uri="{FF2B5EF4-FFF2-40B4-BE49-F238E27FC236}">
                <a16:creationId xmlns:a16="http://schemas.microsoft.com/office/drawing/2014/main" id="{2B9D0B0D-8388-7640-8BCD-3CD65C38E7C1}"/>
              </a:ext>
            </a:extLst>
          </p:cNvPr>
          <p:cNvSpPr txBox="1"/>
          <p:nvPr/>
        </p:nvSpPr>
        <p:spPr>
          <a:xfrm>
            <a:off x="346075" y="3119170"/>
            <a:ext cx="1622042" cy="584775"/>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Courtesy </a:t>
            </a:r>
          </a:p>
          <a:p>
            <a:r>
              <a:rPr lang="en-US" sz="1600" dirty="0">
                <a:solidFill>
                  <a:schemeClr val="bg1"/>
                </a:solidFill>
                <a:latin typeface="Arial" panose="020B0604020202020204" pitchFamily="34" charset="0"/>
                <a:cs typeface="Arial" panose="020B0604020202020204" pitchFamily="34" charset="0"/>
              </a:rPr>
              <a:t>Luca Serafini</a:t>
            </a:r>
          </a:p>
        </p:txBody>
      </p:sp>
      <p:sp>
        <p:nvSpPr>
          <p:cNvPr id="2" name="Oval 1">
            <a:extLst>
              <a:ext uri="{FF2B5EF4-FFF2-40B4-BE49-F238E27FC236}">
                <a16:creationId xmlns:a16="http://schemas.microsoft.com/office/drawing/2014/main" id="{99B038B9-B640-104A-BC84-BF06539EDF8A}"/>
              </a:ext>
            </a:extLst>
          </p:cNvPr>
          <p:cNvSpPr/>
          <p:nvPr/>
        </p:nvSpPr>
        <p:spPr>
          <a:xfrm>
            <a:off x="5364546" y="2793841"/>
            <a:ext cx="2257425" cy="165735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796" name="Ovale 3">
            <a:extLst>
              <a:ext uri="{FF2B5EF4-FFF2-40B4-BE49-F238E27FC236}">
                <a16:creationId xmlns:a16="http://schemas.microsoft.com/office/drawing/2014/main" id="{B9E875A7-0C9A-7845-9C61-46C1BD032408}"/>
              </a:ext>
            </a:extLst>
          </p:cNvPr>
          <p:cNvSpPr>
            <a:spLocks noChangeArrowheads="1"/>
          </p:cNvSpPr>
          <p:nvPr/>
        </p:nvSpPr>
        <p:spPr bwMode="auto">
          <a:xfrm>
            <a:off x="5143501" y="2566671"/>
            <a:ext cx="2900362" cy="1485901"/>
          </a:xfrm>
          <a:prstGeom prst="ellipse">
            <a:avLst/>
          </a:prstGeom>
          <a:noFill/>
          <a:ln w="9525">
            <a:noFill/>
            <a:round/>
            <a:headEnd/>
            <a:tailEnd/>
          </a:ln>
        </p:spPr>
        <p:txBody>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pPr algn="ctr"/>
            <a:r>
              <a:rPr lang="it-IT" altLang="sv-SE" sz="1600" b="1" dirty="0">
                <a:solidFill>
                  <a:srgbClr val="FF0000"/>
                </a:solidFill>
                <a:latin typeface="Arial" panose="020B0604020202020204" pitchFamily="34" charset="0"/>
                <a:cs typeface="Arial" panose="020B0604020202020204" pitchFamily="34" charset="0"/>
              </a:rPr>
              <a:t>Compact Accelerators</a:t>
            </a:r>
          </a:p>
          <a:p>
            <a:pPr algn="ctr"/>
            <a:r>
              <a:rPr lang="it-IT" altLang="sv-SE" sz="1600" b="1" dirty="0" err="1">
                <a:solidFill>
                  <a:schemeClr val="bg1"/>
                </a:solidFill>
                <a:latin typeface="Arial" panose="020B0604020202020204" pitchFamily="34" charset="0"/>
                <a:cs typeface="Arial" panose="020B0604020202020204" pitchFamily="34" charset="0"/>
              </a:rPr>
              <a:t>Based</a:t>
            </a:r>
            <a:r>
              <a:rPr lang="it-IT" altLang="sv-SE" sz="1600" b="1" dirty="0">
                <a:solidFill>
                  <a:schemeClr val="bg1"/>
                </a:solidFill>
                <a:latin typeface="Arial" panose="020B0604020202020204" pitchFamily="34" charset="0"/>
                <a:cs typeface="Arial" panose="020B0604020202020204" pitchFamily="34" charset="0"/>
              </a:rPr>
              <a:t> on </a:t>
            </a:r>
            <a:r>
              <a:rPr lang="it-IT" altLang="sv-SE" sz="1600" b="1" dirty="0" err="1">
                <a:solidFill>
                  <a:schemeClr val="bg1"/>
                </a:solidFill>
                <a:latin typeface="Arial" panose="020B0604020202020204" pitchFamily="34" charset="0"/>
                <a:cs typeface="Arial" panose="020B0604020202020204" pitchFamily="34" charset="0"/>
              </a:rPr>
              <a:t>Cutting</a:t>
            </a:r>
            <a:r>
              <a:rPr lang="it-IT" altLang="sv-SE" sz="1600" b="1" dirty="0">
                <a:solidFill>
                  <a:schemeClr val="bg1"/>
                </a:solidFill>
                <a:latin typeface="Arial" panose="020B0604020202020204" pitchFamily="34" charset="0"/>
                <a:cs typeface="Arial" panose="020B0604020202020204" pitchFamily="34" charset="0"/>
              </a:rPr>
              <a:t> </a:t>
            </a:r>
            <a:r>
              <a:rPr lang="it-IT" altLang="sv-SE" sz="1600" b="1" dirty="0" err="1">
                <a:solidFill>
                  <a:schemeClr val="bg1"/>
                </a:solidFill>
                <a:latin typeface="Arial" panose="020B0604020202020204" pitchFamily="34" charset="0"/>
                <a:cs typeface="Arial" panose="020B0604020202020204" pitchFamily="34" charset="0"/>
              </a:rPr>
              <a:t>Edge</a:t>
            </a:r>
            <a:r>
              <a:rPr lang="it-IT" altLang="sv-SE" sz="1600" b="1" dirty="0">
                <a:solidFill>
                  <a:schemeClr val="bg1"/>
                </a:solidFill>
                <a:latin typeface="Arial" panose="020B0604020202020204" pitchFamily="34" charset="0"/>
                <a:cs typeface="Arial" panose="020B0604020202020204" pitchFamily="34" charset="0"/>
              </a:rPr>
              <a:t> Technologies </a:t>
            </a:r>
            <a:r>
              <a:rPr lang="it-IT" altLang="sv-SE" sz="1600" b="1" dirty="0" err="1">
                <a:solidFill>
                  <a:schemeClr val="bg1"/>
                </a:solidFill>
                <a:latin typeface="Arial" panose="020B0604020202020204" pitchFamily="34" charset="0"/>
                <a:cs typeface="Arial" panose="020B0604020202020204" pitchFamily="34" charset="0"/>
              </a:rPr>
              <a:t>Driving</a:t>
            </a:r>
            <a:r>
              <a:rPr lang="it-IT" altLang="sv-SE" sz="1600" b="1" dirty="0">
                <a:solidFill>
                  <a:schemeClr val="bg1"/>
                </a:solidFill>
                <a:latin typeface="Arial" panose="020B0604020202020204" pitchFamily="34" charset="0"/>
                <a:cs typeface="Arial" panose="020B0604020202020204" pitchFamily="34" charset="0"/>
              </a:rPr>
              <a:t> Advanced Applications</a:t>
            </a:r>
          </a:p>
        </p:txBody>
      </p:sp>
      <p:sp>
        <p:nvSpPr>
          <p:cNvPr id="15" name="Date Placeholder 3">
            <a:extLst>
              <a:ext uri="{FF2B5EF4-FFF2-40B4-BE49-F238E27FC236}">
                <a16:creationId xmlns:a16="http://schemas.microsoft.com/office/drawing/2014/main" id="{97283227-691D-9541-B75A-793140C279E7}"/>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6" name="Footer Placeholder 4">
            <a:extLst>
              <a:ext uri="{FF2B5EF4-FFF2-40B4-BE49-F238E27FC236}">
                <a16:creationId xmlns:a16="http://schemas.microsoft.com/office/drawing/2014/main" id="{E1D8F2F6-DBE9-DE40-9989-4C67C57040CB}"/>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7" name="Slide Number Placeholder 5">
            <a:extLst>
              <a:ext uri="{FF2B5EF4-FFF2-40B4-BE49-F238E27FC236}">
                <a16:creationId xmlns:a16="http://schemas.microsoft.com/office/drawing/2014/main" id="{7AE66BA1-7948-7146-9A83-7E7CE6311C05}"/>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27</a:t>
            </a:fld>
            <a:endParaRPr lang="en-US" dirty="0"/>
          </a:p>
        </p:txBody>
      </p:sp>
    </p:spTree>
    <p:extLst>
      <p:ext uri="{BB962C8B-B14F-4D97-AF65-F5344CB8AC3E}">
        <p14:creationId xmlns:p14="http://schemas.microsoft.com/office/powerpoint/2010/main" val="67462540"/>
      </p:ext>
    </p:extLst>
  </p:cSld>
  <p:clrMapOvr>
    <a:masterClrMapping/>
  </p:clrMapOvr>
  <p:transition spd="med">
    <p:strips dir="l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C30A37-EAD4-0B46-A2EB-B241551CC152}"/>
              </a:ext>
            </a:extLst>
          </p:cNvPr>
          <p:cNvSpPr>
            <a:spLocks noGrp="1"/>
          </p:cNvSpPr>
          <p:nvPr>
            <p:ph idx="1"/>
          </p:nvPr>
        </p:nvSpPr>
        <p:spPr>
          <a:xfrm>
            <a:off x="1021080" y="1255080"/>
            <a:ext cx="11018520" cy="2848193"/>
          </a:xfrm>
        </p:spPr>
        <p:txBody>
          <a:bodyPr>
            <a:noAutofit/>
          </a:bodyPr>
          <a:lstStyle/>
          <a:p>
            <a:pPr marL="0" indent="0">
              <a:buNone/>
            </a:pPr>
            <a:r>
              <a:rPr lang="en-US" altLang="sv-SE" sz="2000" b="1" dirty="0">
                <a:latin typeface="Arial" panose="020B0604020202020204" pitchFamily="34" charset="0"/>
                <a:cs typeface="Arial" panose="020B0604020202020204" pitchFamily="34" charset="0"/>
              </a:rPr>
              <a:t>All 3 Pillars are interested in designing, building and commissioning a Compact Advanced Accelerator based Systems.</a:t>
            </a:r>
          </a:p>
          <a:p>
            <a:r>
              <a:rPr lang="en-US" altLang="sv-SE" sz="2000" b="1" dirty="0">
                <a:solidFill>
                  <a:srgbClr val="FF0000"/>
                </a:solidFill>
                <a:latin typeface="Arial" panose="020B0604020202020204" pitchFamily="34" charset="0"/>
                <a:cs typeface="Arial" panose="020B0604020202020204" pitchFamily="34" charset="0"/>
              </a:rPr>
              <a:t>Industry</a:t>
            </a:r>
            <a:r>
              <a:rPr lang="en-US" altLang="sv-SE" sz="2000" b="1" dirty="0">
                <a:latin typeface="Arial" panose="020B0604020202020204" pitchFamily="34" charset="0"/>
                <a:cs typeface="Arial" panose="020B0604020202020204" pitchFamily="34" charset="0"/>
              </a:rPr>
              <a:t> is not capable at the beginning, but will profit from Applications and, eventually, mass production </a:t>
            </a:r>
            <a:r>
              <a:rPr lang="en-US" altLang="sv-SE" sz="1600" b="1" dirty="0">
                <a:latin typeface="Arial" panose="020B0604020202020204" pitchFamily="34" charset="0"/>
                <a:cs typeface="Arial" panose="020B0604020202020204" pitchFamily="34" charset="0"/>
              </a:rPr>
              <a:t>(e.g. </a:t>
            </a:r>
            <a:r>
              <a:rPr lang="en-US" altLang="sv-SE" sz="1600" b="1" dirty="0" err="1">
                <a:latin typeface="Arial" panose="020B0604020202020204" pitchFamily="34" charset="0"/>
                <a:cs typeface="Arial" panose="020B0604020202020204" pitchFamily="34" charset="0"/>
              </a:rPr>
              <a:t>cmp</a:t>
            </a:r>
            <a:r>
              <a:rPr lang="en-US" altLang="sv-SE" sz="1600" b="1" dirty="0">
                <a:latin typeface="Arial" panose="020B0604020202020204" pitchFamily="34" charset="0"/>
                <a:cs typeface="Arial" panose="020B0604020202020204" pitchFamily="34" charset="0"/>
              </a:rPr>
              <a:t>. 200 MeV Proton Linacs, Radio-therapy electron </a:t>
            </a:r>
            <a:r>
              <a:rPr lang="en-US" altLang="sv-SE" sz="1600" b="1" dirty="0" err="1">
                <a:latin typeface="Arial" panose="020B0604020202020204" pitchFamily="34" charset="0"/>
                <a:cs typeface="Arial" panose="020B0604020202020204" pitchFamily="34" charset="0"/>
              </a:rPr>
              <a:t>linacs</a:t>
            </a:r>
            <a:r>
              <a:rPr lang="en-US" altLang="sv-SE" sz="1600" b="1" dirty="0">
                <a:latin typeface="Arial" panose="020B0604020202020204" pitchFamily="34" charset="0"/>
                <a:cs typeface="Arial" panose="020B0604020202020204" pitchFamily="34" charset="0"/>
              </a:rPr>
              <a:t>, </a:t>
            </a:r>
            <a:r>
              <a:rPr lang="en-US" altLang="sv-SE" sz="1600" b="1" dirty="0" err="1">
                <a:latin typeface="Arial" panose="020B0604020202020204" pitchFamily="34" charset="0"/>
                <a:cs typeface="Arial" panose="020B0604020202020204" pitchFamily="34" charset="0"/>
              </a:rPr>
              <a:t>etc</a:t>
            </a:r>
            <a:r>
              <a:rPr lang="en-US" altLang="sv-SE" sz="1600" b="1" dirty="0">
                <a:latin typeface="Arial" panose="020B0604020202020204" pitchFamily="34" charset="0"/>
                <a:cs typeface="Arial" panose="020B0604020202020204" pitchFamily="34" charset="0"/>
              </a:rPr>
              <a:t>)</a:t>
            </a:r>
          </a:p>
          <a:p>
            <a:r>
              <a:rPr lang="en-US" altLang="sv-SE" sz="2000" b="1" dirty="0">
                <a:solidFill>
                  <a:srgbClr val="FF0000"/>
                </a:solidFill>
                <a:latin typeface="Arial" panose="020B0604020202020204" pitchFamily="34" charset="0"/>
                <a:cs typeface="Arial" panose="020B0604020202020204" pitchFamily="34" charset="0"/>
              </a:rPr>
              <a:t>University</a:t>
            </a:r>
            <a:r>
              <a:rPr lang="en-US" altLang="sv-SE" sz="2000" b="1" dirty="0">
                <a:latin typeface="Arial" panose="020B0604020202020204" pitchFamily="34" charset="0"/>
                <a:cs typeface="Arial" panose="020B0604020202020204" pitchFamily="34" charset="0"/>
              </a:rPr>
              <a:t> wants to contribute in education/training and show a significant social impact of its basic research activity</a:t>
            </a:r>
          </a:p>
          <a:p>
            <a:r>
              <a:rPr lang="en-US" altLang="sv-SE" sz="2000" b="1" dirty="0">
                <a:solidFill>
                  <a:srgbClr val="FF0000"/>
                </a:solidFill>
                <a:latin typeface="Arial" panose="020B0604020202020204" pitchFamily="34" charset="0"/>
                <a:cs typeface="Arial" panose="020B0604020202020204" pitchFamily="34" charset="0"/>
              </a:rPr>
              <a:t>Research</a:t>
            </a:r>
            <a:r>
              <a:rPr lang="en-US" altLang="sv-SE" sz="2000" b="1" dirty="0">
                <a:latin typeface="Arial" panose="020B0604020202020204" pitchFamily="34" charset="0"/>
                <a:cs typeface="Arial" panose="020B0604020202020204" pitchFamily="34" charset="0"/>
              </a:rPr>
              <a:t> laboratories have the capability to transfer and integrate the expertise in accelerator science and technology generated by the High Energy Frontier challenge</a:t>
            </a:r>
            <a:endParaRPr lang="en-US" sz="2000" b="1" dirty="0">
              <a:latin typeface="Arial" panose="020B0604020202020204" pitchFamily="34" charset="0"/>
              <a:cs typeface="Arial" panose="020B0604020202020204" pitchFamily="34" charset="0"/>
            </a:endParaRPr>
          </a:p>
        </p:txBody>
      </p:sp>
      <p:cxnSp>
        <p:nvCxnSpPr>
          <p:cNvPr id="53" name="Straight Connector 52">
            <a:extLst>
              <a:ext uri="{FF2B5EF4-FFF2-40B4-BE49-F238E27FC236}">
                <a16:creationId xmlns:a16="http://schemas.microsoft.com/office/drawing/2014/main" id="{B8FE127C-18BD-9A47-A77C-078C250761DB}"/>
              </a:ext>
            </a:extLst>
          </p:cNvPr>
          <p:cNvCxnSpPr>
            <a:cxnSpLocks noChangeAspect="1"/>
          </p:cNvCxnSpPr>
          <p:nvPr/>
        </p:nvCxnSpPr>
        <p:spPr>
          <a:xfrm flipV="1">
            <a:off x="1732280" y="6273325"/>
            <a:ext cx="3403600" cy="3333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9486220-6662-2747-9D3E-FD38145C53B1}"/>
              </a:ext>
            </a:extLst>
          </p:cNvPr>
          <p:cNvCxnSpPr>
            <a:cxnSpLocks noChangeAspect="1"/>
          </p:cNvCxnSpPr>
          <p:nvPr/>
        </p:nvCxnSpPr>
        <p:spPr>
          <a:xfrm>
            <a:off x="5072381" y="4809650"/>
            <a:ext cx="530225"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55" name="Group 26">
            <a:extLst>
              <a:ext uri="{FF2B5EF4-FFF2-40B4-BE49-F238E27FC236}">
                <a16:creationId xmlns:a16="http://schemas.microsoft.com/office/drawing/2014/main" id="{C68308DE-B105-B141-AD19-3AA6FE645313}"/>
              </a:ext>
            </a:extLst>
          </p:cNvPr>
          <p:cNvGrpSpPr>
            <a:grpSpLocks/>
          </p:cNvGrpSpPr>
          <p:nvPr/>
        </p:nvGrpSpPr>
        <p:grpSpPr bwMode="auto">
          <a:xfrm>
            <a:off x="3730943" y="4711225"/>
            <a:ext cx="1655762" cy="1639888"/>
            <a:chOff x="3507932" y="1179369"/>
            <a:chExt cx="1655536" cy="1640523"/>
          </a:xfrm>
        </p:grpSpPr>
        <p:cxnSp>
          <p:nvCxnSpPr>
            <p:cNvPr id="56" name="Straight Connector 55">
              <a:extLst>
                <a:ext uri="{FF2B5EF4-FFF2-40B4-BE49-F238E27FC236}">
                  <a16:creationId xmlns:a16="http://schemas.microsoft.com/office/drawing/2014/main" id="{02A81184-666B-674C-A25D-066FB6183FC5}"/>
                </a:ext>
              </a:extLst>
            </p:cNvPr>
            <p:cNvCxnSpPr>
              <a:cxnSpLocks noChangeAspect="1"/>
            </p:cNvCxnSpPr>
            <p:nvPr/>
          </p:nvCxnSpPr>
          <p:spPr>
            <a:xfrm flipV="1">
              <a:off x="3604756" y="2476859"/>
              <a:ext cx="334917" cy="26839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AEA7D19-E2EF-3548-A099-52A60FEF7715}"/>
                </a:ext>
              </a:extLst>
            </p:cNvPr>
            <p:cNvCxnSpPr>
              <a:cxnSpLocks noChangeAspect="1"/>
            </p:cNvCxnSpPr>
            <p:nvPr/>
          </p:nvCxnSpPr>
          <p:spPr>
            <a:xfrm flipV="1">
              <a:off x="3928562" y="1665332"/>
              <a:ext cx="374599" cy="79564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8" name="Trapezoid 57">
              <a:extLst>
                <a:ext uri="{FF2B5EF4-FFF2-40B4-BE49-F238E27FC236}">
                  <a16:creationId xmlns:a16="http://schemas.microsoft.com/office/drawing/2014/main" id="{9BD2A570-399E-5C49-84F1-5CBF128EA2A2}"/>
                </a:ext>
              </a:extLst>
            </p:cNvPr>
            <p:cNvSpPr>
              <a:spLocks noChangeAspect="1"/>
            </p:cNvSpPr>
            <p:nvPr/>
          </p:nvSpPr>
          <p:spPr>
            <a:xfrm rot="19589636">
              <a:off x="3507932" y="2696019"/>
              <a:ext cx="173013" cy="123873"/>
            </a:xfrm>
            <a:prstGeom prst="trapezoid">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59" name="Trapezoid 58">
              <a:extLst>
                <a:ext uri="{FF2B5EF4-FFF2-40B4-BE49-F238E27FC236}">
                  <a16:creationId xmlns:a16="http://schemas.microsoft.com/office/drawing/2014/main" id="{3A11CF5E-B841-8E44-BD1F-F43F929EBAAF}"/>
                </a:ext>
              </a:extLst>
            </p:cNvPr>
            <p:cNvSpPr>
              <a:spLocks noChangeAspect="1"/>
            </p:cNvSpPr>
            <p:nvPr/>
          </p:nvSpPr>
          <p:spPr>
            <a:xfrm rot="19368201">
              <a:off x="3853960" y="2422863"/>
              <a:ext cx="173013" cy="123873"/>
            </a:xfrm>
            <a:prstGeom prst="trapezoid">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0" name="Rectangle 59">
              <a:extLst>
                <a:ext uri="{FF2B5EF4-FFF2-40B4-BE49-F238E27FC236}">
                  <a16:creationId xmlns:a16="http://schemas.microsoft.com/office/drawing/2014/main" id="{1C1F75E7-1770-C64C-A41D-E3B7F85F1880}"/>
                </a:ext>
              </a:extLst>
            </p:cNvPr>
            <p:cNvSpPr>
              <a:spLocks noChangeAspect="1"/>
            </p:cNvSpPr>
            <p:nvPr/>
          </p:nvSpPr>
          <p:spPr>
            <a:xfrm rot="19380000">
              <a:off x="3671422" y="2572146"/>
              <a:ext cx="22222" cy="100051"/>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1" name="Rectangle 60">
              <a:extLst>
                <a:ext uri="{FF2B5EF4-FFF2-40B4-BE49-F238E27FC236}">
                  <a16:creationId xmlns:a16="http://schemas.microsoft.com/office/drawing/2014/main" id="{5C469AE9-FE04-364E-83C1-7A3363E73729}"/>
                </a:ext>
              </a:extLst>
            </p:cNvPr>
            <p:cNvSpPr>
              <a:spLocks noChangeAspect="1"/>
            </p:cNvSpPr>
            <p:nvPr/>
          </p:nvSpPr>
          <p:spPr>
            <a:xfrm rot="17640000">
              <a:off x="4034904" y="2314897"/>
              <a:ext cx="22234" cy="9841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2" name="Rectangle 61">
              <a:extLst>
                <a:ext uri="{FF2B5EF4-FFF2-40B4-BE49-F238E27FC236}">
                  <a16:creationId xmlns:a16="http://schemas.microsoft.com/office/drawing/2014/main" id="{5A5557CD-EE50-3249-A736-742398AC97DB}"/>
                </a:ext>
              </a:extLst>
            </p:cNvPr>
            <p:cNvSpPr>
              <a:spLocks noChangeAspect="1"/>
            </p:cNvSpPr>
            <p:nvPr/>
          </p:nvSpPr>
          <p:spPr>
            <a:xfrm rot="19260000">
              <a:off x="4482524" y="1543048"/>
              <a:ext cx="22222" cy="9846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3" name="Rectangle 62">
              <a:extLst>
                <a:ext uri="{FF2B5EF4-FFF2-40B4-BE49-F238E27FC236}">
                  <a16:creationId xmlns:a16="http://schemas.microsoft.com/office/drawing/2014/main" id="{DFF0CEAE-BF3A-2B4E-9D8C-504F152F54BB}"/>
                </a:ext>
              </a:extLst>
            </p:cNvPr>
            <p:cNvSpPr>
              <a:spLocks noChangeAspect="1"/>
            </p:cNvSpPr>
            <p:nvPr/>
          </p:nvSpPr>
          <p:spPr>
            <a:xfrm>
              <a:off x="5007914" y="1179369"/>
              <a:ext cx="22222" cy="9687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4" name="Rectangle 63">
              <a:extLst>
                <a:ext uri="{FF2B5EF4-FFF2-40B4-BE49-F238E27FC236}">
                  <a16:creationId xmlns:a16="http://schemas.microsoft.com/office/drawing/2014/main" id="{0AC4D361-3D74-F140-A9F6-D9C187DECEF4}"/>
                </a:ext>
              </a:extLst>
            </p:cNvPr>
            <p:cNvSpPr>
              <a:spLocks noChangeAspect="1"/>
            </p:cNvSpPr>
            <p:nvPr/>
          </p:nvSpPr>
          <p:spPr>
            <a:xfrm>
              <a:off x="5084104" y="1279421"/>
              <a:ext cx="22222" cy="9846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5" name="Rectangle 64">
              <a:extLst>
                <a:ext uri="{FF2B5EF4-FFF2-40B4-BE49-F238E27FC236}">
                  <a16:creationId xmlns:a16="http://schemas.microsoft.com/office/drawing/2014/main" id="{CFDD6D53-A633-3144-88BE-0F419977EDF3}"/>
                </a:ext>
              </a:extLst>
            </p:cNvPr>
            <p:cNvSpPr>
              <a:spLocks noChangeAspect="1"/>
            </p:cNvSpPr>
            <p:nvPr/>
          </p:nvSpPr>
          <p:spPr>
            <a:xfrm>
              <a:off x="5141246" y="1179369"/>
              <a:ext cx="22222" cy="96875"/>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66" name="Straight Connector 65">
              <a:extLst>
                <a:ext uri="{FF2B5EF4-FFF2-40B4-BE49-F238E27FC236}">
                  <a16:creationId xmlns:a16="http://schemas.microsoft.com/office/drawing/2014/main" id="{F65B5C71-0102-1246-B1FD-A18F63137828}"/>
                </a:ext>
              </a:extLst>
            </p:cNvPr>
            <p:cNvCxnSpPr>
              <a:cxnSpLocks noChangeAspect="1"/>
            </p:cNvCxnSpPr>
            <p:nvPr/>
          </p:nvCxnSpPr>
          <p:spPr>
            <a:xfrm flipV="1">
              <a:off x="4333319" y="1277832"/>
              <a:ext cx="438090" cy="35256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7" name="Trapezoid 66">
              <a:extLst>
                <a:ext uri="{FF2B5EF4-FFF2-40B4-BE49-F238E27FC236}">
                  <a16:creationId xmlns:a16="http://schemas.microsoft.com/office/drawing/2014/main" id="{469EA4B6-968A-EF46-8A57-37FE2A5FE7BE}"/>
                </a:ext>
              </a:extLst>
            </p:cNvPr>
            <p:cNvSpPr>
              <a:spLocks noChangeAspect="1"/>
            </p:cNvSpPr>
            <p:nvPr/>
          </p:nvSpPr>
          <p:spPr>
            <a:xfrm rot="19053644" flipH="1" flipV="1">
              <a:off x="4252367" y="1570045"/>
              <a:ext cx="173014" cy="122285"/>
            </a:xfrm>
            <a:prstGeom prst="trapezoid">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8" name="Trapezoid 67">
              <a:extLst>
                <a:ext uri="{FF2B5EF4-FFF2-40B4-BE49-F238E27FC236}">
                  <a16:creationId xmlns:a16="http://schemas.microsoft.com/office/drawing/2014/main" id="{802F3CBB-D7E8-5C42-A2B4-9127D025982D}"/>
                </a:ext>
              </a:extLst>
            </p:cNvPr>
            <p:cNvSpPr>
              <a:spLocks noChangeAspect="1"/>
            </p:cNvSpPr>
            <p:nvPr/>
          </p:nvSpPr>
          <p:spPr>
            <a:xfrm rot="9783533">
              <a:off x="4717442" y="1214308"/>
              <a:ext cx="173013" cy="123873"/>
            </a:xfrm>
            <a:prstGeom prst="trapezoid">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69" name="Rectangle 68">
              <a:extLst>
                <a:ext uri="{FF2B5EF4-FFF2-40B4-BE49-F238E27FC236}">
                  <a16:creationId xmlns:a16="http://schemas.microsoft.com/office/drawing/2014/main" id="{5B39403E-A930-D74E-A98A-BB8404F3D4D2}"/>
                </a:ext>
              </a:extLst>
            </p:cNvPr>
            <p:cNvSpPr>
              <a:spLocks noChangeAspect="1"/>
            </p:cNvSpPr>
            <p:nvPr/>
          </p:nvSpPr>
          <p:spPr>
            <a:xfrm rot="19380000">
              <a:off x="3796818" y="2603908"/>
              <a:ext cx="22222" cy="100051"/>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0" name="Rectangle 69">
              <a:extLst>
                <a:ext uri="{FF2B5EF4-FFF2-40B4-BE49-F238E27FC236}">
                  <a16:creationId xmlns:a16="http://schemas.microsoft.com/office/drawing/2014/main" id="{99546F08-F0EC-924A-9787-AE0CA9AD10F0}"/>
                </a:ext>
              </a:extLst>
            </p:cNvPr>
            <p:cNvSpPr>
              <a:spLocks noChangeAspect="1"/>
            </p:cNvSpPr>
            <p:nvPr/>
          </p:nvSpPr>
          <p:spPr>
            <a:xfrm rot="19380000">
              <a:off x="3784119" y="2457802"/>
              <a:ext cx="23809" cy="9846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1" name="Rectangle 70">
              <a:extLst>
                <a:ext uri="{FF2B5EF4-FFF2-40B4-BE49-F238E27FC236}">
                  <a16:creationId xmlns:a16="http://schemas.microsoft.com/office/drawing/2014/main" id="{299346CD-8A5A-8249-907C-6F8190BBBEFF}"/>
                </a:ext>
              </a:extLst>
            </p:cNvPr>
            <p:cNvSpPr>
              <a:spLocks noChangeAspect="1"/>
            </p:cNvSpPr>
            <p:nvPr/>
          </p:nvSpPr>
          <p:spPr>
            <a:xfrm rot="17640000">
              <a:off x="4009508" y="2084620"/>
              <a:ext cx="22234" cy="9841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2" name="Rectangle 71">
              <a:extLst>
                <a:ext uri="{FF2B5EF4-FFF2-40B4-BE49-F238E27FC236}">
                  <a16:creationId xmlns:a16="http://schemas.microsoft.com/office/drawing/2014/main" id="{55F8BC0D-322A-C74E-92EE-0D5DB328A83A}"/>
                </a:ext>
              </a:extLst>
            </p:cNvPr>
            <p:cNvSpPr>
              <a:spLocks noChangeAspect="1"/>
            </p:cNvSpPr>
            <p:nvPr/>
          </p:nvSpPr>
          <p:spPr>
            <a:xfrm rot="17640000">
              <a:off x="4198394" y="1952807"/>
              <a:ext cx="22234" cy="9841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3" name="Rectangle 72">
              <a:extLst>
                <a:ext uri="{FF2B5EF4-FFF2-40B4-BE49-F238E27FC236}">
                  <a16:creationId xmlns:a16="http://schemas.microsoft.com/office/drawing/2014/main" id="{70E9A37F-F619-C746-B894-E26725C13946}"/>
                </a:ext>
              </a:extLst>
            </p:cNvPr>
            <p:cNvSpPr>
              <a:spLocks noChangeAspect="1"/>
            </p:cNvSpPr>
            <p:nvPr/>
          </p:nvSpPr>
          <p:spPr>
            <a:xfrm rot="17640000">
              <a:off x="4172997" y="1722530"/>
              <a:ext cx="22234" cy="98412"/>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4" name="Rectangle 73">
              <a:extLst>
                <a:ext uri="{FF2B5EF4-FFF2-40B4-BE49-F238E27FC236}">
                  <a16:creationId xmlns:a16="http://schemas.microsoft.com/office/drawing/2014/main" id="{4BE5F462-BA5C-2E4A-81B2-8F58B0474B9A}"/>
                </a:ext>
              </a:extLst>
            </p:cNvPr>
            <p:cNvSpPr>
              <a:spLocks noChangeAspect="1"/>
            </p:cNvSpPr>
            <p:nvPr/>
          </p:nvSpPr>
          <p:spPr>
            <a:xfrm rot="19260000">
              <a:off x="4506333" y="1360414"/>
              <a:ext cx="23810" cy="9846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5" name="Rectangle 74">
              <a:extLst>
                <a:ext uri="{FF2B5EF4-FFF2-40B4-BE49-F238E27FC236}">
                  <a16:creationId xmlns:a16="http://schemas.microsoft.com/office/drawing/2014/main" id="{F69F019B-1D2B-204A-A837-2CD400268AD9}"/>
                </a:ext>
              </a:extLst>
            </p:cNvPr>
            <p:cNvSpPr>
              <a:spLocks noChangeAspect="1"/>
            </p:cNvSpPr>
            <p:nvPr/>
          </p:nvSpPr>
          <p:spPr>
            <a:xfrm rot="19260000">
              <a:off x="4671410" y="1382648"/>
              <a:ext cx="22222" cy="9846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grpSp>
      <p:sp>
        <p:nvSpPr>
          <p:cNvPr id="76" name="Rectangle 75">
            <a:extLst>
              <a:ext uri="{FF2B5EF4-FFF2-40B4-BE49-F238E27FC236}">
                <a16:creationId xmlns:a16="http://schemas.microsoft.com/office/drawing/2014/main" id="{A3AA1CF1-7977-D14E-9628-FE499B3B5F40}"/>
              </a:ext>
            </a:extLst>
          </p:cNvPr>
          <p:cNvSpPr>
            <a:spLocks noChangeAspect="1"/>
          </p:cNvSpPr>
          <p:nvPr/>
        </p:nvSpPr>
        <p:spPr>
          <a:xfrm>
            <a:off x="3192781" y="6289200"/>
            <a:ext cx="22225" cy="9683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7" name="Rectangle 76">
            <a:extLst>
              <a:ext uri="{FF2B5EF4-FFF2-40B4-BE49-F238E27FC236}">
                <a16:creationId xmlns:a16="http://schemas.microsoft.com/office/drawing/2014/main" id="{0F1C83A4-D129-A44C-B02A-8B8EEE69C734}"/>
              </a:ext>
            </a:extLst>
          </p:cNvPr>
          <p:cNvSpPr>
            <a:spLocks noChangeAspect="1"/>
          </p:cNvSpPr>
          <p:nvPr/>
        </p:nvSpPr>
        <p:spPr>
          <a:xfrm>
            <a:off x="2178369" y="6206650"/>
            <a:ext cx="415925" cy="160338"/>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000" dirty="0">
                <a:solidFill>
                  <a:schemeClr val="accent4">
                    <a:lumMod val="75000"/>
                  </a:schemeClr>
                </a:solidFill>
              </a:rPr>
              <a:t>1</a:t>
            </a:r>
          </a:p>
        </p:txBody>
      </p:sp>
      <p:sp>
        <p:nvSpPr>
          <p:cNvPr id="78" name="Rectangle 77">
            <a:extLst>
              <a:ext uri="{FF2B5EF4-FFF2-40B4-BE49-F238E27FC236}">
                <a16:creationId xmlns:a16="http://schemas.microsoft.com/office/drawing/2014/main" id="{0980183C-5219-1D4B-9A7B-5A0B77033664}"/>
              </a:ext>
            </a:extLst>
          </p:cNvPr>
          <p:cNvSpPr>
            <a:spLocks noChangeAspect="1"/>
          </p:cNvSpPr>
          <p:nvPr/>
        </p:nvSpPr>
        <p:spPr>
          <a:xfrm>
            <a:off x="2640330" y="6206650"/>
            <a:ext cx="401638" cy="153988"/>
          </a:xfrm>
          <a:prstGeom prst="rect">
            <a:avLst/>
          </a:prstGeom>
          <a:solidFill>
            <a:schemeClr val="bg1">
              <a:lumMod val="95000"/>
            </a:schemeClr>
          </a:solid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000" dirty="0">
                <a:solidFill>
                  <a:schemeClr val="accent4">
                    <a:lumMod val="75000"/>
                  </a:schemeClr>
                </a:solidFill>
              </a:rPr>
              <a:t>2</a:t>
            </a:r>
          </a:p>
        </p:txBody>
      </p:sp>
      <p:sp>
        <p:nvSpPr>
          <p:cNvPr id="79" name="Rectangle 78">
            <a:extLst>
              <a:ext uri="{FF2B5EF4-FFF2-40B4-BE49-F238E27FC236}">
                <a16:creationId xmlns:a16="http://schemas.microsoft.com/office/drawing/2014/main" id="{AC18E5B3-20B7-104F-AD8E-39A4558F590B}"/>
              </a:ext>
            </a:extLst>
          </p:cNvPr>
          <p:cNvSpPr>
            <a:spLocks noChangeAspect="1"/>
          </p:cNvSpPr>
          <p:nvPr/>
        </p:nvSpPr>
        <p:spPr>
          <a:xfrm>
            <a:off x="3154681" y="6160614"/>
            <a:ext cx="22225" cy="9683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80" name="Rectangle 79">
            <a:extLst>
              <a:ext uri="{FF2B5EF4-FFF2-40B4-BE49-F238E27FC236}">
                <a16:creationId xmlns:a16="http://schemas.microsoft.com/office/drawing/2014/main" id="{673F9844-A155-2042-8625-445AD9ACA0DB}"/>
              </a:ext>
            </a:extLst>
          </p:cNvPr>
          <p:cNvSpPr>
            <a:spLocks noChangeAspect="1"/>
          </p:cNvSpPr>
          <p:nvPr/>
        </p:nvSpPr>
        <p:spPr>
          <a:xfrm>
            <a:off x="1530668" y="6179663"/>
            <a:ext cx="201612" cy="220662"/>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solidFill>
                  <a:schemeClr val="accent4">
                    <a:lumMod val="75000"/>
                  </a:schemeClr>
                </a:solidFill>
              </a:rPr>
              <a:t>GUN</a:t>
            </a:r>
          </a:p>
        </p:txBody>
      </p:sp>
      <p:cxnSp>
        <p:nvCxnSpPr>
          <p:cNvPr id="81" name="Straight Arrow Connector 80">
            <a:extLst>
              <a:ext uri="{FF2B5EF4-FFF2-40B4-BE49-F238E27FC236}">
                <a16:creationId xmlns:a16="http://schemas.microsoft.com/office/drawing/2014/main" id="{6B85D4C5-C5BD-0042-9248-9FEA80909404}"/>
              </a:ext>
            </a:extLst>
          </p:cNvPr>
          <p:cNvCxnSpPr>
            <a:cxnSpLocks noChangeAspect="1"/>
          </p:cNvCxnSpPr>
          <p:nvPr/>
        </p:nvCxnSpPr>
        <p:spPr>
          <a:xfrm>
            <a:off x="5137468" y="4874739"/>
            <a:ext cx="0" cy="1355725"/>
          </a:xfrm>
          <a:prstGeom prst="straightConnector1">
            <a:avLst/>
          </a:prstGeom>
          <a:ln w="1905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77">
            <a:extLst>
              <a:ext uri="{FF2B5EF4-FFF2-40B4-BE49-F238E27FC236}">
                <a16:creationId xmlns:a16="http://schemas.microsoft.com/office/drawing/2014/main" id="{0E827FD2-0EFC-3149-A3AE-A13D11D2BE5D}"/>
              </a:ext>
            </a:extLst>
          </p:cNvPr>
          <p:cNvSpPr txBox="1">
            <a:spLocks noChangeAspect="1"/>
          </p:cNvSpPr>
          <p:nvPr/>
        </p:nvSpPr>
        <p:spPr bwMode="auto">
          <a:xfrm>
            <a:off x="5135881" y="5049364"/>
            <a:ext cx="5565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sz="1400"/>
              <a:t>~1 m</a:t>
            </a:r>
          </a:p>
        </p:txBody>
      </p:sp>
      <p:sp>
        <p:nvSpPr>
          <p:cNvPr id="83" name="Rectangle 82">
            <a:extLst>
              <a:ext uri="{FF2B5EF4-FFF2-40B4-BE49-F238E27FC236}">
                <a16:creationId xmlns:a16="http://schemas.microsoft.com/office/drawing/2014/main" id="{1348CD0F-EE8A-524F-B76A-3FA06EB935CC}"/>
              </a:ext>
            </a:extLst>
          </p:cNvPr>
          <p:cNvSpPr>
            <a:spLocks noChangeAspect="1"/>
          </p:cNvSpPr>
          <p:nvPr/>
        </p:nvSpPr>
        <p:spPr>
          <a:xfrm>
            <a:off x="3221356" y="6160614"/>
            <a:ext cx="22225" cy="9683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grpSp>
        <p:nvGrpSpPr>
          <p:cNvPr id="84" name="Group 91">
            <a:extLst>
              <a:ext uri="{FF2B5EF4-FFF2-40B4-BE49-F238E27FC236}">
                <a16:creationId xmlns:a16="http://schemas.microsoft.com/office/drawing/2014/main" id="{3C6E6078-D15D-C048-BB65-00FFF84F4889}"/>
              </a:ext>
            </a:extLst>
          </p:cNvPr>
          <p:cNvGrpSpPr>
            <a:grpSpLocks/>
          </p:cNvGrpSpPr>
          <p:nvPr/>
        </p:nvGrpSpPr>
        <p:grpSpPr bwMode="auto">
          <a:xfrm>
            <a:off x="1587818" y="5265263"/>
            <a:ext cx="1257300" cy="1155700"/>
            <a:chOff x="269457" y="1750946"/>
            <a:chExt cx="1257490" cy="1154816"/>
          </a:xfrm>
        </p:grpSpPr>
        <p:sp>
          <p:nvSpPr>
            <p:cNvPr id="85" name="Rectangle 84">
              <a:extLst>
                <a:ext uri="{FF2B5EF4-FFF2-40B4-BE49-F238E27FC236}">
                  <a16:creationId xmlns:a16="http://schemas.microsoft.com/office/drawing/2014/main" id="{AF787937-050A-CE4C-98C1-81D6E7B7911B}"/>
                </a:ext>
              </a:extLst>
            </p:cNvPr>
            <p:cNvSpPr/>
            <p:nvPr/>
          </p:nvSpPr>
          <p:spPr>
            <a:xfrm>
              <a:off x="467924" y="2664647"/>
              <a:ext cx="314373" cy="241115"/>
            </a:xfrm>
            <a:prstGeom prst="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sz="1000" b="1" dirty="0">
                  <a:solidFill>
                    <a:schemeClr val="tx1"/>
                  </a:solidFill>
                  <a:latin typeface="Arial" panose="020B0604020202020204" pitchFamily="34" charset="0"/>
                  <a:cs typeface="Arial" panose="020B0604020202020204" pitchFamily="34" charset="0"/>
                </a:rPr>
                <a:t>IV</a:t>
              </a:r>
            </a:p>
          </p:txBody>
        </p:sp>
        <p:cxnSp>
          <p:nvCxnSpPr>
            <p:cNvPr id="86" name="Straight Arrow Connector 85">
              <a:extLst>
                <a:ext uri="{FF2B5EF4-FFF2-40B4-BE49-F238E27FC236}">
                  <a16:creationId xmlns:a16="http://schemas.microsoft.com/office/drawing/2014/main" id="{3F1D0D46-DE5D-E74F-8951-DB63C400BD47}"/>
                </a:ext>
              </a:extLst>
            </p:cNvPr>
            <p:cNvCxnSpPr/>
            <p:nvPr/>
          </p:nvCxnSpPr>
          <p:spPr>
            <a:xfrm>
              <a:off x="625111" y="2128482"/>
              <a:ext cx="0" cy="482231"/>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7" name="TextBox 83">
              <a:extLst>
                <a:ext uri="{FF2B5EF4-FFF2-40B4-BE49-F238E27FC236}">
                  <a16:creationId xmlns:a16="http://schemas.microsoft.com/office/drawing/2014/main" id="{D598B7F2-8C4B-F74A-B6A2-5BEFA58EBEE1}"/>
                </a:ext>
              </a:extLst>
            </p:cNvPr>
            <p:cNvSpPr txBox="1">
              <a:spLocks noChangeArrowheads="1"/>
            </p:cNvSpPr>
            <p:nvPr/>
          </p:nvSpPr>
          <p:spPr bwMode="auto">
            <a:xfrm>
              <a:off x="269457" y="1750946"/>
              <a:ext cx="1257490" cy="399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sz="2000">
                  <a:solidFill>
                    <a:srgbClr val="C00000"/>
                  </a:solidFill>
                  <a:latin typeface="Arial" panose="020B0604020202020204" pitchFamily="34" charset="0"/>
                  <a:cs typeface="Arial" panose="020B0604020202020204" pitchFamily="34" charset="0"/>
                </a:rPr>
                <a:t>11.4 GHz</a:t>
              </a:r>
            </a:p>
          </p:txBody>
        </p:sp>
      </p:grpSp>
      <p:sp>
        <p:nvSpPr>
          <p:cNvPr id="88" name="Cross 87">
            <a:extLst>
              <a:ext uri="{FF2B5EF4-FFF2-40B4-BE49-F238E27FC236}">
                <a16:creationId xmlns:a16="http://schemas.microsoft.com/office/drawing/2014/main" id="{080F1CE5-7370-B248-AF2B-D4693A6F6118}"/>
              </a:ext>
            </a:extLst>
          </p:cNvPr>
          <p:cNvSpPr/>
          <p:nvPr/>
        </p:nvSpPr>
        <p:spPr>
          <a:xfrm>
            <a:off x="3394393" y="6179663"/>
            <a:ext cx="215900" cy="203200"/>
          </a:xfrm>
          <a:prstGeom prst="plu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89" name="Straight Arrow Connector 88">
            <a:extLst>
              <a:ext uri="{FF2B5EF4-FFF2-40B4-BE49-F238E27FC236}">
                <a16:creationId xmlns:a16="http://schemas.microsoft.com/office/drawing/2014/main" id="{6224BDCE-2C28-FB4D-B99D-1D033D18AD76}"/>
              </a:ext>
            </a:extLst>
          </p:cNvPr>
          <p:cNvCxnSpPr/>
          <p:nvPr/>
        </p:nvCxnSpPr>
        <p:spPr>
          <a:xfrm>
            <a:off x="3502343" y="5695476"/>
            <a:ext cx="0" cy="43021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0" name="TextBox 98">
            <a:extLst>
              <a:ext uri="{FF2B5EF4-FFF2-40B4-BE49-F238E27FC236}">
                <a16:creationId xmlns:a16="http://schemas.microsoft.com/office/drawing/2014/main" id="{3B30B1FC-0DF5-4840-B409-05BAFE03DF19}"/>
              </a:ext>
            </a:extLst>
          </p:cNvPr>
          <p:cNvSpPr txBox="1">
            <a:spLocks noChangeArrowheads="1"/>
          </p:cNvSpPr>
          <p:nvPr/>
        </p:nvSpPr>
        <p:spPr bwMode="auto">
          <a:xfrm>
            <a:off x="3026094" y="5273200"/>
            <a:ext cx="9667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sz="2000" dirty="0" err="1">
                <a:solidFill>
                  <a:srgbClr val="C00000"/>
                </a:solidFill>
                <a:latin typeface="Arial" panose="020B0604020202020204" pitchFamily="34" charset="0"/>
                <a:cs typeface="Arial" panose="020B0604020202020204" pitchFamily="34" charset="0"/>
              </a:rPr>
              <a:t>RFdefl</a:t>
            </a:r>
            <a:r>
              <a:rPr lang="it-IT" altLang="sv-SE" sz="2000" dirty="0">
                <a:solidFill>
                  <a:srgbClr val="C00000"/>
                </a:solidFill>
                <a:latin typeface="Arial" panose="020B0604020202020204" pitchFamily="34" charset="0"/>
                <a:cs typeface="Arial" panose="020B0604020202020204" pitchFamily="34" charset="0"/>
              </a:rPr>
              <a:t>.</a:t>
            </a:r>
          </a:p>
        </p:txBody>
      </p:sp>
      <p:cxnSp>
        <p:nvCxnSpPr>
          <p:cNvPr id="91" name="Straight Arrow Connector 90">
            <a:extLst>
              <a:ext uri="{FF2B5EF4-FFF2-40B4-BE49-F238E27FC236}">
                <a16:creationId xmlns:a16="http://schemas.microsoft.com/office/drawing/2014/main" id="{135CF55E-82F0-3541-B4EA-4887282614CB}"/>
              </a:ext>
            </a:extLst>
          </p:cNvPr>
          <p:cNvCxnSpPr/>
          <p:nvPr/>
        </p:nvCxnSpPr>
        <p:spPr>
          <a:xfrm>
            <a:off x="1519555" y="6649563"/>
            <a:ext cx="1506538"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3B4A9005-5034-5F49-B92E-59D127815BAB}"/>
              </a:ext>
            </a:extLst>
          </p:cNvPr>
          <p:cNvCxnSpPr/>
          <p:nvPr/>
        </p:nvCxnSpPr>
        <p:spPr>
          <a:xfrm>
            <a:off x="3026093" y="6649563"/>
            <a:ext cx="2576512"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Freccia curva 54">
            <a:extLst>
              <a:ext uri="{FF2B5EF4-FFF2-40B4-BE49-F238E27FC236}">
                <a16:creationId xmlns:a16="http://schemas.microsoft.com/office/drawing/2014/main" id="{1A7A72D2-BF4F-5C47-B152-CF0D167C465F}"/>
              </a:ext>
            </a:extLst>
          </p:cNvPr>
          <p:cNvSpPr>
            <a:spLocks noChangeArrowheads="1"/>
          </p:cNvSpPr>
          <p:nvPr/>
        </p:nvSpPr>
        <p:spPr bwMode="auto">
          <a:xfrm rot="5400000">
            <a:off x="5593080" y="4828700"/>
            <a:ext cx="457200" cy="304800"/>
          </a:xfrm>
          <a:custGeom>
            <a:avLst/>
            <a:gdLst>
              <a:gd name="T0" fmla="*/ 381000 w 457200"/>
              <a:gd name="T1" fmla="*/ 0 h 304800"/>
              <a:gd name="T2" fmla="*/ 381000 w 457200"/>
              <a:gd name="T3" fmla="*/ 152400 h 304800"/>
              <a:gd name="T4" fmla="*/ 38100 w 457200"/>
              <a:gd name="T5" fmla="*/ 304800 h 304800"/>
              <a:gd name="T6" fmla="*/ 457200 w 457200"/>
              <a:gd name="T7" fmla="*/ 76200 h 304800"/>
              <a:gd name="T8" fmla="*/ 3 60000 65536"/>
              <a:gd name="T9" fmla="*/ 1 60000 65536"/>
              <a:gd name="T10" fmla="*/ 1 60000 65536"/>
              <a:gd name="T11" fmla="*/ 0 60000 65536"/>
              <a:gd name="T12" fmla="*/ 0 w 457200"/>
              <a:gd name="T13" fmla="*/ 0 h 304800"/>
              <a:gd name="T14" fmla="*/ 457200 w 457200"/>
              <a:gd name="T15" fmla="*/ 304800 h 304800"/>
            </a:gdLst>
            <a:ahLst/>
            <a:cxnLst>
              <a:cxn ang="T8">
                <a:pos x="T0" y="T1"/>
              </a:cxn>
              <a:cxn ang="T9">
                <a:pos x="T2" y="T3"/>
              </a:cxn>
              <a:cxn ang="T10">
                <a:pos x="T4" y="T5"/>
              </a:cxn>
              <a:cxn ang="T11">
                <a:pos x="T6" y="T7"/>
              </a:cxn>
            </a:cxnLst>
            <a:rect l="T12" t="T13" r="T14" b="T15"/>
            <a:pathLst>
              <a:path w="457200" h="304800">
                <a:moveTo>
                  <a:pt x="0" y="304800"/>
                </a:moveTo>
                <a:lnTo>
                  <a:pt x="0" y="171450"/>
                </a:lnTo>
                <a:cubicBezTo>
                  <a:pt x="0" y="97802"/>
                  <a:pt x="59702" y="38100"/>
                  <a:pt x="133349" y="38100"/>
                </a:cubicBezTo>
                <a:lnTo>
                  <a:pt x="381000" y="38100"/>
                </a:lnTo>
                <a:lnTo>
                  <a:pt x="381000" y="0"/>
                </a:lnTo>
                <a:lnTo>
                  <a:pt x="457200" y="76200"/>
                </a:lnTo>
                <a:lnTo>
                  <a:pt x="381000" y="152400"/>
                </a:lnTo>
                <a:lnTo>
                  <a:pt x="381000" y="114300"/>
                </a:lnTo>
                <a:lnTo>
                  <a:pt x="133350" y="114300"/>
                </a:lnTo>
                <a:cubicBezTo>
                  <a:pt x="101786" y="114300"/>
                  <a:pt x="76200" y="139886"/>
                  <a:pt x="76200" y="171450"/>
                </a:cubicBezTo>
                <a:lnTo>
                  <a:pt x="76200" y="304800"/>
                </a:lnTo>
                <a:close/>
              </a:path>
            </a:pathLst>
          </a:custGeom>
          <a:gradFill rotWithShape="1">
            <a:gsLst>
              <a:gs pos="0">
                <a:srgbClr val="85FFDB"/>
              </a:gs>
              <a:gs pos="100000">
                <a:srgbClr val="00EBA8"/>
              </a:gs>
            </a:gsLst>
            <a:lin ang="5400000"/>
          </a:gradFill>
          <a:ln w="9525">
            <a:solidFill>
              <a:srgbClr val="00CC98"/>
            </a:solidFill>
            <a:miter lim="800000"/>
            <a:headEnd/>
            <a:tailEnd/>
          </a:ln>
          <a:effectLst>
            <a:outerShdw blurRad="40000" dist="23000" dir="5400000" rotWithShape="0">
              <a:srgbClr val="808080">
                <a:alpha val="34999"/>
              </a:srgbClr>
            </a:outerShdw>
          </a:effectLst>
        </p:spPr>
        <p:txBody>
          <a:bodyPr anchor="ctr"/>
          <a:lstStyle/>
          <a:p>
            <a:pPr algn="ctr">
              <a:defRPr/>
            </a:pPr>
            <a:endParaRPr lang="it-IT"/>
          </a:p>
        </p:txBody>
      </p:sp>
      <p:sp>
        <p:nvSpPr>
          <p:cNvPr id="94" name="CasellaDiTesto 55">
            <a:extLst>
              <a:ext uri="{FF2B5EF4-FFF2-40B4-BE49-F238E27FC236}">
                <a16:creationId xmlns:a16="http://schemas.microsoft.com/office/drawing/2014/main" id="{7197E0B9-B44D-7B4A-9D8D-34E7E294E43C}"/>
              </a:ext>
            </a:extLst>
          </p:cNvPr>
          <p:cNvSpPr txBox="1">
            <a:spLocks noChangeArrowheads="1"/>
          </p:cNvSpPr>
          <p:nvPr/>
        </p:nvSpPr>
        <p:spPr bwMode="auto">
          <a:xfrm>
            <a:off x="5516881" y="5285901"/>
            <a:ext cx="167866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2" charset="0"/>
                <a:ea typeface="ＭＳ Ｐゴシック" panose="020B0600070205080204" pitchFamily="34" charset="-128"/>
              </a:defRPr>
            </a:lvl1pPr>
            <a:lvl2pPr marL="37931725" indent="-37474525">
              <a:defRPr sz="2400">
                <a:solidFill>
                  <a:schemeClr val="tx1"/>
                </a:solidFill>
                <a:latin typeface="Times" pitchFamily="2" charset="0"/>
                <a:ea typeface="ＭＳ Ｐゴシック" panose="020B0600070205080204" pitchFamily="34" charset="-128"/>
              </a:defRPr>
            </a:lvl2pPr>
            <a:lvl3pPr>
              <a:defRPr sz="2400">
                <a:solidFill>
                  <a:schemeClr val="tx1"/>
                </a:solidFill>
                <a:latin typeface="Times" pitchFamily="2" charset="0"/>
                <a:ea typeface="ＭＳ Ｐゴシック" panose="020B0600070205080204" pitchFamily="34" charset="-128"/>
              </a:defRPr>
            </a:lvl3pPr>
            <a:lvl4pPr>
              <a:defRPr sz="2400">
                <a:solidFill>
                  <a:schemeClr val="tx1"/>
                </a:solidFill>
                <a:latin typeface="Times" pitchFamily="2" charset="0"/>
                <a:ea typeface="ＭＳ Ｐゴシック" panose="020B0600070205080204" pitchFamily="34" charset="-128"/>
              </a:defRPr>
            </a:lvl4pPr>
            <a:lvl5pPr>
              <a:defRPr sz="2400">
                <a:solidFill>
                  <a:schemeClr val="tx1"/>
                </a:solidFill>
                <a:latin typeface="Times" pitchFamily="2"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Times" pitchFamily="2" charset="0"/>
                <a:ea typeface="ＭＳ Ｐゴシック" panose="020B0600070205080204" pitchFamily="34" charset="-128"/>
              </a:defRPr>
            </a:lvl9pPr>
          </a:lstStyle>
          <a:p>
            <a:r>
              <a:rPr lang="it-IT" altLang="sv-SE"/>
              <a:t>Beam dump</a:t>
            </a:r>
          </a:p>
        </p:txBody>
      </p:sp>
      <p:sp>
        <p:nvSpPr>
          <p:cNvPr id="95" name="Unisci 56">
            <a:extLst>
              <a:ext uri="{FF2B5EF4-FFF2-40B4-BE49-F238E27FC236}">
                <a16:creationId xmlns:a16="http://schemas.microsoft.com/office/drawing/2014/main" id="{3A59F88E-9636-B64C-8C70-AE1D9C9E47E8}"/>
              </a:ext>
            </a:extLst>
          </p:cNvPr>
          <p:cNvSpPr>
            <a:spLocks noChangeArrowheads="1"/>
          </p:cNvSpPr>
          <p:nvPr/>
        </p:nvSpPr>
        <p:spPr bwMode="auto">
          <a:xfrm rot="5340000">
            <a:off x="6280468" y="4379438"/>
            <a:ext cx="228600" cy="838200"/>
          </a:xfrm>
          <a:prstGeom prst="flowChartMerge">
            <a:avLst/>
          </a:prstGeom>
          <a:solidFill>
            <a:srgbClr val="FF0000"/>
          </a:solidFill>
          <a:ln w="9525">
            <a:solidFill>
              <a:srgbClr val="00CC98"/>
            </a:solidFill>
            <a:miter lim="800000"/>
            <a:headEnd/>
            <a:tailEnd/>
          </a:ln>
          <a:effectLst>
            <a:outerShdw blurRad="40000" dist="23000" dir="5400000" rotWithShape="0">
              <a:srgbClr val="808080">
                <a:alpha val="34999"/>
              </a:srgbClr>
            </a:outerShdw>
          </a:effectLst>
        </p:spPr>
        <p:txBody>
          <a:bodyPr anchor="ctr"/>
          <a:lstStyle/>
          <a:p>
            <a:pPr algn="ctr">
              <a:defRPr/>
            </a:pPr>
            <a:endParaRPr lang="it-IT">
              <a:solidFill>
                <a:schemeClr val="lt1"/>
              </a:solidFill>
            </a:endParaRPr>
          </a:p>
        </p:txBody>
      </p:sp>
      <p:grpSp>
        <p:nvGrpSpPr>
          <p:cNvPr id="96" name="Gruppo 8">
            <a:extLst>
              <a:ext uri="{FF2B5EF4-FFF2-40B4-BE49-F238E27FC236}">
                <a16:creationId xmlns:a16="http://schemas.microsoft.com/office/drawing/2014/main" id="{BB204083-E983-F943-BB7E-C01471F7AD57}"/>
              </a:ext>
            </a:extLst>
          </p:cNvPr>
          <p:cNvGrpSpPr>
            <a:grpSpLocks/>
          </p:cNvGrpSpPr>
          <p:nvPr/>
        </p:nvGrpSpPr>
        <p:grpSpPr bwMode="auto">
          <a:xfrm>
            <a:off x="5342112" y="4789939"/>
            <a:ext cx="5943600" cy="1597390"/>
            <a:chOff x="0" y="-957627"/>
            <a:chExt cx="5943600" cy="1597390"/>
          </a:xfrm>
        </p:grpSpPr>
        <p:pic>
          <p:nvPicPr>
            <p:cNvPr id="97" name="Immagine 3" descr="screenshot_01.jpg">
              <a:extLst>
                <a:ext uri="{FF2B5EF4-FFF2-40B4-BE49-F238E27FC236}">
                  <a16:creationId xmlns:a16="http://schemas.microsoft.com/office/drawing/2014/main" id="{557F0BB2-C5CE-2942-83C1-3B587A30AC6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9436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Immagine 4">
              <a:extLst>
                <a:ext uri="{FF2B5EF4-FFF2-40B4-BE49-F238E27FC236}">
                  <a16:creationId xmlns:a16="http://schemas.microsoft.com/office/drawing/2014/main" id="{BD35DD01-2848-9345-9AD2-A410C984838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3567" y="-957627"/>
              <a:ext cx="1245278" cy="933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Immagine 5" descr="screenshot_02.jpg">
              <a:extLst>
                <a:ext uri="{FF2B5EF4-FFF2-40B4-BE49-F238E27FC236}">
                  <a16:creationId xmlns:a16="http://schemas.microsoft.com/office/drawing/2014/main" id="{174FA4CA-2DFD-5142-8C64-F4759CAC7DC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30719" y="-621210"/>
              <a:ext cx="2387600"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0" name="TextBox 99">
            <a:extLst>
              <a:ext uri="{FF2B5EF4-FFF2-40B4-BE49-F238E27FC236}">
                <a16:creationId xmlns:a16="http://schemas.microsoft.com/office/drawing/2014/main" id="{4D779A06-7A3E-5B4F-82D3-53F991FBBD50}"/>
              </a:ext>
            </a:extLst>
          </p:cNvPr>
          <p:cNvSpPr txBox="1"/>
          <p:nvPr/>
        </p:nvSpPr>
        <p:spPr>
          <a:xfrm>
            <a:off x="1021080" y="4706464"/>
            <a:ext cx="3036109" cy="378255"/>
          </a:xfrm>
          <a:prstGeom prst="rect">
            <a:avLst/>
          </a:prstGeom>
          <a:solidFill>
            <a:schemeClr val="tx1"/>
          </a:solidFill>
        </p:spPr>
        <p:txBody>
          <a:bodyPr>
            <a:normAutofit lnSpcReduction="10000"/>
          </a:bodyPr>
          <a:lstStyle/>
          <a:p>
            <a:pPr>
              <a:defRPr/>
            </a:pPr>
            <a:r>
              <a:rPr lang="en-US" sz="2000" dirty="0">
                <a:solidFill>
                  <a:schemeClr val="bg1"/>
                </a:solidFill>
                <a:latin typeface="Arial" panose="020B0604020202020204" pitchFamily="34" charset="0"/>
                <a:cs typeface="Arial" panose="020B0604020202020204" pitchFamily="34" charset="0"/>
              </a:rPr>
              <a:t>STAR Schematic Layout</a:t>
            </a:r>
          </a:p>
        </p:txBody>
      </p:sp>
      <p:sp>
        <p:nvSpPr>
          <p:cNvPr id="51" name="Title 1">
            <a:extLst>
              <a:ext uri="{FF2B5EF4-FFF2-40B4-BE49-F238E27FC236}">
                <a16:creationId xmlns:a16="http://schemas.microsoft.com/office/drawing/2014/main" id="{AB195455-52CF-3F4F-BF2E-EA317D2DFCBB}"/>
              </a:ext>
            </a:extLst>
          </p:cNvPr>
          <p:cNvSpPr>
            <a:spLocks noGrp="1"/>
          </p:cNvSpPr>
          <p:nvPr>
            <p:ph type="title"/>
          </p:nvPr>
        </p:nvSpPr>
        <p:spPr>
          <a:xfrm>
            <a:off x="1604011" y="379316"/>
            <a:ext cx="9892001" cy="894289"/>
          </a:xfrm>
        </p:spPr>
        <p:txBody>
          <a:bodyPr>
            <a:normAutofit/>
          </a:bodyPr>
          <a:lstStyle/>
          <a:p>
            <a:r>
              <a:rPr lang="en-US" sz="2800" b="1" dirty="0">
                <a:solidFill>
                  <a:srgbClr val="FFFFFF"/>
                </a:solidFill>
                <a:latin typeface="Arial"/>
                <a:cs typeface="Arial"/>
              </a:rPr>
              <a:t>Example of scientific infrastructure </a:t>
            </a:r>
            <a:endParaRPr lang="en-US" sz="2800" dirty="0">
              <a:solidFill>
                <a:srgbClr val="FFFFFF"/>
              </a:solidFill>
              <a:latin typeface="Arial"/>
              <a:cs typeface="Arial"/>
            </a:endParaRPr>
          </a:p>
        </p:txBody>
      </p:sp>
    </p:spTree>
    <p:extLst>
      <p:ext uri="{BB962C8B-B14F-4D97-AF65-F5344CB8AC3E}">
        <p14:creationId xmlns:p14="http://schemas.microsoft.com/office/powerpoint/2010/main" val="67212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subTnLst>
                                    <p:set>
                                      <p:cBhvr override="childStyle">
                                        <p:cTn dur="1" fill="hold" display="0" masterRel="nextClick" afterEffect="1"/>
                                        <p:tgtEl>
                                          <p:spTgt spid="8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9998" y="288926"/>
            <a:ext cx="9892001" cy="894289"/>
          </a:xfrm>
        </p:spPr>
        <p:txBody>
          <a:bodyPr>
            <a:normAutofit/>
          </a:bodyPr>
          <a:lstStyle/>
          <a:p>
            <a:r>
              <a:rPr lang="en-US" sz="2800" b="1" dirty="0">
                <a:solidFill>
                  <a:srgbClr val="FFFFFF"/>
                </a:solidFill>
                <a:latin typeface="Arial"/>
                <a:cs typeface="Arial"/>
              </a:rPr>
              <a:t>Light Source and Neutron source</a:t>
            </a:r>
            <a:endParaRPr lang="en-US" sz="2800" dirty="0">
              <a:solidFill>
                <a:srgbClr val="FFFFFF"/>
              </a:solidFill>
              <a:latin typeface="Arial"/>
              <a:cs typeface="Arial"/>
            </a:endParaRPr>
          </a:p>
        </p:txBody>
      </p:sp>
      <p:pic>
        <p:nvPicPr>
          <p:cNvPr id="15" name="Picture 14" descr="neutrons_xray_scattering.jpg">
            <a:extLst>
              <a:ext uri="{FF2B5EF4-FFF2-40B4-BE49-F238E27FC236}">
                <a16:creationId xmlns:a16="http://schemas.microsoft.com/office/drawing/2014/main" id="{58424450-1BDC-8D46-A747-7E307E369BC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85853" y="1183215"/>
            <a:ext cx="5544616" cy="2422997"/>
          </a:xfrm>
          <a:prstGeom prst="rect">
            <a:avLst/>
          </a:prstGeom>
        </p:spPr>
      </p:pic>
      <p:pic>
        <p:nvPicPr>
          <p:cNvPr id="9" name="Picture 7">
            <a:extLst>
              <a:ext uri="{FF2B5EF4-FFF2-40B4-BE49-F238E27FC236}">
                <a16:creationId xmlns:a16="http://schemas.microsoft.com/office/drawing/2014/main" id="{E009D837-F445-894F-9464-8D64C273CD1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48126" y="3808999"/>
            <a:ext cx="5353362" cy="2688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Left Arrow 5">
            <a:extLst>
              <a:ext uri="{FF2B5EF4-FFF2-40B4-BE49-F238E27FC236}">
                <a16:creationId xmlns:a16="http://schemas.microsoft.com/office/drawing/2014/main" id="{AE4E3D4A-6DC8-4C4E-B7AB-410D9E40EB0C}"/>
              </a:ext>
            </a:extLst>
          </p:cNvPr>
          <p:cNvSpPr/>
          <p:nvPr/>
        </p:nvSpPr>
        <p:spPr>
          <a:xfrm>
            <a:off x="10236679" y="4323853"/>
            <a:ext cx="292547"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2" name="Grafik 6">
            <a:extLst>
              <a:ext uri="{FF2B5EF4-FFF2-40B4-BE49-F238E27FC236}">
                <a16:creationId xmlns:a16="http://schemas.microsoft.com/office/drawing/2014/main" id="{79AF3569-25B0-8642-BE40-BA87F5E6F63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5835" t="4747" b="5977"/>
          <a:stretch/>
        </p:blipFill>
        <p:spPr>
          <a:xfrm>
            <a:off x="171481" y="150940"/>
            <a:ext cx="2128518" cy="2687002"/>
          </a:xfrm>
          <a:prstGeom prst="rect">
            <a:avLst/>
          </a:prstGeom>
        </p:spPr>
      </p:pic>
      <p:sp>
        <p:nvSpPr>
          <p:cNvPr id="23" name="Datumsplatzhalter 2">
            <a:extLst>
              <a:ext uri="{FF2B5EF4-FFF2-40B4-BE49-F238E27FC236}">
                <a16:creationId xmlns:a16="http://schemas.microsoft.com/office/drawing/2014/main" id="{900D9764-5E79-894E-8C24-43EA329BD228}"/>
              </a:ext>
            </a:extLst>
          </p:cNvPr>
          <p:cNvSpPr txBox="1">
            <a:spLocks/>
          </p:cNvSpPr>
          <p:nvPr/>
        </p:nvSpPr>
        <p:spPr>
          <a:xfrm>
            <a:off x="4159520" y="7420509"/>
            <a:ext cx="2743200" cy="365125"/>
          </a:xfrm>
          <a:prstGeom prst="rect">
            <a:avLst/>
          </a:prstGeom>
        </p:spPr>
        <p:txBody>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6658D4B7-0D77-453D-8DDA-76319EA415AE}" type="datetime1">
              <a:rPr lang="de-DE" smtClean="0"/>
              <a:pPr>
                <a:defRPr/>
              </a:pPr>
              <a:t>30.03.20</a:t>
            </a:fld>
            <a:endParaRPr lang="de-DE" dirty="0"/>
          </a:p>
        </p:txBody>
      </p:sp>
      <p:sp>
        <p:nvSpPr>
          <p:cNvPr id="24" name="Foliennummernplatzhalter 4">
            <a:extLst>
              <a:ext uri="{FF2B5EF4-FFF2-40B4-BE49-F238E27FC236}">
                <a16:creationId xmlns:a16="http://schemas.microsoft.com/office/drawing/2014/main" id="{78F5347D-9506-B943-94C7-7EFC031F0E40}"/>
              </a:ext>
            </a:extLst>
          </p:cNvPr>
          <p:cNvSpPr txBox="1">
            <a:spLocks/>
          </p:cNvSpPr>
          <p:nvPr/>
        </p:nvSpPr>
        <p:spPr>
          <a:xfrm>
            <a:off x="6978920" y="7420507"/>
            <a:ext cx="771089" cy="365125"/>
          </a:xfrm>
          <a:prstGeom prst="rect">
            <a:avLst/>
          </a:prstGeom>
        </p:spPr>
        <p:txBody>
          <a:bodyPr/>
          <a:ls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r>
              <a:rPr lang="de-DE"/>
              <a:t>Seite </a:t>
            </a:r>
            <a:fld id="{EBC07571-3134-BB4B-B83F-1A9FE18D34F3}" type="slidenum">
              <a:rPr lang="de-DE" smtClean="0"/>
              <a:pPr algn="r">
                <a:defRPr/>
              </a:pPr>
              <a:t>29</a:t>
            </a:fld>
            <a:endParaRPr lang="de-DE" dirty="0"/>
          </a:p>
        </p:txBody>
      </p:sp>
      <p:pic>
        <p:nvPicPr>
          <p:cNvPr id="25" name="Grafik 7">
            <a:extLst>
              <a:ext uri="{FF2B5EF4-FFF2-40B4-BE49-F238E27FC236}">
                <a16:creationId xmlns:a16="http://schemas.microsoft.com/office/drawing/2014/main" id="{A13C997D-5BA8-5E48-A8E8-74A77926A72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269335" y="3256616"/>
            <a:ext cx="2461515" cy="3017849"/>
          </a:xfrm>
          <a:prstGeom prst="rect">
            <a:avLst/>
          </a:prstGeom>
          <a:solidFill>
            <a:schemeClr val="bg1"/>
          </a:solidFill>
          <a:ln w="9525">
            <a:solidFill>
              <a:schemeClr val="bg1"/>
            </a:solidFill>
          </a:ln>
        </p:spPr>
      </p:pic>
      <p:pic>
        <p:nvPicPr>
          <p:cNvPr id="26" name="Grafik 8">
            <a:extLst>
              <a:ext uri="{FF2B5EF4-FFF2-40B4-BE49-F238E27FC236}">
                <a16:creationId xmlns:a16="http://schemas.microsoft.com/office/drawing/2014/main" id="{56ACD7FA-5204-7645-9102-DCFD81067F8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447394" y="700286"/>
            <a:ext cx="2454094" cy="3017849"/>
          </a:xfrm>
          <a:prstGeom prst="rect">
            <a:avLst/>
          </a:prstGeom>
          <a:solidFill>
            <a:schemeClr val="bg1"/>
          </a:solidFill>
          <a:ln w="9525">
            <a:solidFill>
              <a:schemeClr val="bg1"/>
            </a:solidFill>
          </a:ln>
        </p:spPr>
      </p:pic>
      <p:sp>
        <p:nvSpPr>
          <p:cNvPr id="27" name="Textfeld 9">
            <a:extLst>
              <a:ext uri="{FF2B5EF4-FFF2-40B4-BE49-F238E27FC236}">
                <a16:creationId xmlns:a16="http://schemas.microsoft.com/office/drawing/2014/main" id="{6D5C37FE-7A53-1647-87FD-526C95EC5BFB}"/>
              </a:ext>
            </a:extLst>
          </p:cNvPr>
          <p:cNvSpPr txBox="1"/>
          <p:nvPr/>
        </p:nvSpPr>
        <p:spPr>
          <a:xfrm>
            <a:off x="2650084" y="2987780"/>
            <a:ext cx="1366526" cy="337006"/>
          </a:xfrm>
          <a:prstGeom prst="rect">
            <a:avLst/>
          </a:prstGeom>
          <a:solidFill>
            <a:schemeClr val="bg1"/>
          </a:solidFill>
          <a:ln w="19050">
            <a:solidFill>
              <a:schemeClr val="bg1"/>
            </a:solidFill>
          </a:ln>
        </p:spPr>
        <p:txBody>
          <a:bodyPr wrap="square" lIns="0" tIns="0" rIns="0" bIns="36000" rtlCol="0">
            <a:spAutoFit/>
          </a:bodyPr>
          <a:lstStyle/>
          <a:p>
            <a:pPr algn="ctr">
              <a:lnSpc>
                <a:spcPct val="110000"/>
              </a:lnSpc>
            </a:pPr>
            <a:r>
              <a:rPr lang="de-CH" kern="1000" spc="30" dirty="0">
                <a:cs typeface="Arial" panose="020B0604020202020204" pitchFamily="34" charset="0"/>
              </a:rPr>
              <a:t>Neutrons</a:t>
            </a:r>
          </a:p>
        </p:txBody>
      </p:sp>
      <p:sp>
        <p:nvSpPr>
          <p:cNvPr id="28" name="Textfeld 10">
            <a:extLst>
              <a:ext uri="{FF2B5EF4-FFF2-40B4-BE49-F238E27FC236}">
                <a16:creationId xmlns:a16="http://schemas.microsoft.com/office/drawing/2014/main" id="{F37C55CA-D669-6E49-A68E-B746E482F78B}"/>
              </a:ext>
            </a:extLst>
          </p:cNvPr>
          <p:cNvSpPr txBox="1"/>
          <p:nvPr/>
        </p:nvSpPr>
        <p:spPr>
          <a:xfrm>
            <a:off x="8243700" y="2187801"/>
            <a:ext cx="1419390" cy="324123"/>
          </a:xfrm>
          <a:prstGeom prst="rect">
            <a:avLst/>
          </a:prstGeom>
          <a:solidFill>
            <a:schemeClr val="bg1"/>
          </a:solidFill>
          <a:ln w="19050">
            <a:solidFill>
              <a:schemeClr val="bg1"/>
            </a:solidFill>
          </a:ln>
        </p:spPr>
        <p:txBody>
          <a:bodyPr wrap="square" lIns="0" tIns="0" rIns="0" bIns="36000" rtlCol="0">
            <a:spAutoFit/>
          </a:bodyPr>
          <a:lstStyle/>
          <a:p>
            <a:pPr algn="ctr">
              <a:lnSpc>
                <a:spcPct val="110000"/>
              </a:lnSpc>
            </a:pPr>
            <a:r>
              <a:rPr lang="de-CH" kern="1000" spc="30" dirty="0">
                <a:cs typeface="Arial" panose="020B0604020202020204" pitchFamily="34" charset="0"/>
              </a:rPr>
              <a:t>X-Rays</a:t>
            </a:r>
          </a:p>
        </p:txBody>
      </p:sp>
      <p:sp>
        <p:nvSpPr>
          <p:cNvPr id="14" name="TextBox 13">
            <a:extLst>
              <a:ext uri="{FF2B5EF4-FFF2-40B4-BE49-F238E27FC236}">
                <a16:creationId xmlns:a16="http://schemas.microsoft.com/office/drawing/2014/main" id="{7CF97877-781C-4949-9375-6A0F06B8C018}"/>
              </a:ext>
            </a:extLst>
          </p:cNvPr>
          <p:cNvSpPr txBox="1"/>
          <p:nvPr/>
        </p:nvSpPr>
        <p:spPr>
          <a:xfrm>
            <a:off x="4016610" y="4923262"/>
            <a:ext cx="2804995" cy="1477328"/>
          </a:xfrm>
          <a:prstGeom prst="rect">
            <a:avLst/>
          </a:prstGeom>
          <a:noFill/>
          <a:ln>
            <a:solidFill>
              <a:schemeClr val="tx1"/>
            </a:solidFill>
          </a:ln>
        </p:spPr>
        <p:txBody>
          <a:bodyPr wrap="square" rtlCol="0">
            <a:spAutoFit/>
          </a:bodyPr>
          <a:lstStyle/>
          <a:p>
            <a:r>
              <a:rPr lang="en-US" dirty="0">
                <a:latin typeface="Arial" panose="020B0604020202020204" pitchFamily="34" charset="0"/>
                <a:cs typeface="Arial" panose="020B0604020202020204" pitchFamily="34" charset="0"/>
              </a:rPr>
              <a:t>H atoms make up </a:t>
            </a:r>
            <a:r>
              <a:rPr lang="en-US" i="1" dirty="0">
                <a:solidFill>
                  <a:srgbClr val="FF0000"/>
                </a:solidFill>
                <a:latin typeface="Arial" panose="020B0604020202020204" pitchFamily="34" charset="0"/>
                <a:cs typeface="Arial" panose="020B0604020202020204" pitchFamily="34" charset="0"/>
              </a:rPr>
              <a:t>~50% of atoms of biological macromolecules</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(lipids, proteins, nucleic acids, carbohydrates).</a:t>
            </a:r>
          </a:p>
        </p:txBody>
      </p:sp>
      <p:sp>
        <p:nvSpPr>
          <p:cNvPr id="3" name="Rectangle 2">
            <a:extLst>
              <a:ext uri="{FF2B5EF4-FFF2-40B4-BE49-F238E27FC236}">
                <a16:creationId xmlns:a16="http://schemas.microsoft.com/office/drawing/2014/main" id="{9640B798-A813-994D-9DF7-881B1DFF9E3A}"/>
              </a:ext>
            </a:extLst>
          </p:cNvPr>
          <p:cNvSpPr/>
          <p:nvPr/>
        </p:nvSpPr>
        <p:spPr>
          <a:xfrm>
            <a:off x="115098" y="2708725"/>
            <a:ext cx="2234907" cy="338554"/>
          </a:xfrm>
          <a:prstGeom prst="rect">
            <a:avLst/>
          </a:prstGeom>
          <a:solidFill>
            <a:srgbClr val="D9DFE4">
              <a:alpha val="74000"/>
            </a:srgbClr>
          </a:solidFill>
        </p:spPr>
        <p:txBody>
          <a:bodyPr wrap="square">
            <a:spAutoFit/>
          </a:bodyPr>
          <a:lstStyle/>
          <a:p>
            <a:r>
              <a:rPr lang="en-US" sz="1600" dirty="0">
                <a:solidFill>
                  <a:schemeClr val="bg1"/>
                </a:solidFill>
                <a:latin typeface="Arial" panose="020B0604020202020204" pitchFamily="34" charset="0"/>
                <a:cs typeface="Arial" panose="020B0604020202020204" pitchFamily="34" charset="0"/>
              </a:rPr>
              <a:t>Courtesy Lenny Rivkin</a:t>
            </a:r>
          </a:p>
        </p:txBody>
      </p:sp>
      <p:sp>
        <p:nvSpPr>
          <p:cNvPr id="16" name="Date Placeholder 3">
            <a:extLst>
              <a:ext uri="{FF2B5EF4-FFF2-40B4-BE49-F238E27FC236}">
                <a16:creationId xmlns:a16="http://schemas.microsoft.com/office/drawing/2014/main" id="{04B7F13E-5B73-4D46-8316-76557E807F49}"/>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7" name="Footer Placeholder 4">
            <a:extLst>
              <a:ext uri="{FF2B5EF4-FFF2-40B4-BE49-F238E27FC236}">
                <a16:creationId xmlns:a16="http://schemas.microsoft.com/office/drawing/2014/main" id="{E666DCC5-7FFA-FF45-AD5B-8E0545E5AD41}"/>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8" name="Slide Number Placeholder 5">
            <a:extLst>
              <a:ext uri="{FF2B5EF4-FFF2-40B4-BE49-F238E27FC236}">
                <a16:creationId xmlns:a16="http://schemas.microsoft.com/office/drawing/2014/main" id="{A563FED9-BA10-E041-8FBA-5A275AB171AF}"/>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29</a:t>
            </a:fld>
            <a:endParaRPr lang="en-US" dirty="0"/>
          </a:p>
        </p:txBody>
      </p:sp>
    </p:spTree>
    <p:extLst>
      <p:ext uri="{BB962C8B-B14F-4D97-AF65-F5344CB8AC3E}">
        <p14:creationId xmlns:p14="http://schemas.microsoft.com/office/powerpoint/2010/main" val="1629860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338A6-9DFE-1A44-ABE8-CFB3D79493C7}"/>
              </a:ext>
            </a:extLst>
          </p:cNvPr>
          <p:cNvSpPr>
            <a:spLocks noGrp="1"/>
          </p:cNvSpPr>
          <p:nvPr>
            <p:ph type="title"/>
          </p:nvPr>
        </p:nvSpPr>
        <p:spPr>
          <a:xfrm>
            <a:off x="1141413" y="618518"/>
            <a:ext cx="9905998" cy="964467"/>
          </a:xfrm>
        </p:spPr>
        <p:txBody>
          <a:bodyPr>
            <a:normAutofit/>
          </a:bodyPr>
          <a:lstStyle/>
          <a:p>
            <a:r>
              <a:rPr lang="en-US" sz="2800" b="1" dirty="0">
                <a:latin typeface="Arial" panose="020B0604020202020204" pitchFamily="34" charset="0"/>
                <a:cs typeface="Arial" panose="020B0604020202020204" pitchFamily="34" charset="0"/>
              </a:rPr>
              <a:t>Technological Paradigm Evolution</a:t>
            </a:r>
            <a:endParaRPr lang="sv-SE" sz="2800" b="1" dirty="0">
              <a:latin typeface="Arial" panose="020B0604020202020204" pitchFamily="34" charset="0"/>
              <a:cs typeface="Arial" panose="020B0604020202020204" pitchFamily="34" charset="0"/>
            </a:endParaRPr>
          </a:p>
        </p:txBody>
      </p:sp>
      <p:cxnSp>
        <p:nvCxnSpPr>
          <p:cNvPr id="5" name="Curved Connector 4">
            <a:extLst>
              <a:ext uri="{FF2B5EF4-FFF2-40B4-BE49-F238E27FC236}">
                <a16:creationId xmlns:a16="http://schemas.microsoft.com/office/drawing/2014/main" id="{332AC860-D73C-DC41-A2F5-82D081818725}"/>
              </a:ext>
            </a:extLst>
          </p:cNvPr>
          <p:cNvCxnSpPr>
            <a:cxnSpLocks/>
          </p:cNvCxnSpPr>
          <p:nvPr/>
        </p:nvCxnSpPr>
        <p:spPr>
          <a:xfrm rot="10800000" flipV="1">
            <a:off x="2029885" y="2441224"/>
            <a:ext cx="4136792" cy="3106519"/>
          </a:xfrm>
          <a:prstGeom prst="curvedConnector3">
            <a:avLst/>
          </a:prstGeom>
          <a:ln w="63500"/>
          <a:effectLst/>
        </p:spPr>
        <p:style>
          <a:lnRef idx="2">
            <a:schemeClr val="accent1"/>
          </a:lnRef>
          <a:fillRef idx="0">
            <a:schemeClr val="accent1"/>
          </a:fillRef>
          <a:effectRef idx="1">
            <a:schemeClr val="accent1"/>
          </a:effectRef>
          <a:fontRef idx="minor">
            <a:schemeClr val="tx1"/>
          </a:fontRef>
        </p:style>
      </p:cxnSp>
      <p:grpSp>
        <p:nvGrpSpPr>
          <p:cNvPr id="6" name="Group 5">
            <a:extLst>
              <a:ext uri="{FF2B5EF4-FFF2-40B4-BE49-F238E27FC236}">
                <a16:creationId xmlns:a16="http://schemas.microsoft.com/office/drawing/2014/main" id="{98EA3EC3-FDFB-9E49-B4A4-842DE75539FF}"/>
              </a:ext>
            </a:extLst>
          </p:cNvPr>
          <p:cNvGrpSpPr/>
          <p:nvPr/>
        </p:nvGrpSpPr>
        <p:grpSpPr>
          <a:xfrm>
            <a:off x="1946570" y="2390401"/>
            <a:ext cx="6796256" cy="3169247"/>
            <a:chOff x="1993900" y="1851404"/>
            <a:chExt cx="4606925" cy="2707896"/>
          </a:xfrm>
        </p:grpSpPr>
        <p:cxnSp>
          <p:nvCxnSpPr>
            <p:cNvPr id="7" name="Straight Arrow Connector 6">
              <a:extLst>
                <a:ext uri="{FF2B5EF4-FFF2-40B4-BE49-F238E27FC236}">
                  <a16:creationId xmlns:a16="http://schemas.microsoft.com/office/drawing/2014/main" id="{58B4184C-8B22-6D40-9CC8-DD801EDF05CB}"/>
                </a:ext>
              </a:extLst>
            </p:cNvPr>
            <p:cNvCxnSpPr/>
            <p:nvPr/>
          </p:nvCxnSpPr>
          <p:spPr>
            <a:xfrm flipV="1">
              <a:off x="1993900" y="1851404"/>
              <a:ext cx="0" cy="2707896"/>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FBE64A03-2EDE-0D41-BFF8-E9CFCF2BCA0B}"/>
                </a:ext>
              </a:extLst>
            </p:cNvPr>
            <p:cNvCxnSpPr/>
            <p:nvPr/>
          </p:nvCxnSpPr>
          <p:spPr>
            <a:xfrm>
              <a:off x="1993900" y="4559300"/>
              <a:ext cx="4606925"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grpSp>
      <p:sp>
        <p:nvSpPr>
          <p:cNvPr id="9" name="TextBox 8">
            <a:extLst>
              <a:ext uri="{FF2B5EF4-FFF2-40B4-BE49-F238E27FC236}">
                <a16:creationId xmlns:a16="http://schemas.microsoft.com/office/drawing/2014/main" id="{DE183945-5DBC-0945-A798-8768FC48A0E4}"/>
              </a:ext>
            </a:extLst>
          </p:cNvPr>
          <p:cNvSpPr txBox="1"/>
          <p:nvPr/>
        </p:nvSpPr>
        <p:spPr>
          <a:xfrm>
            <a:off x="1946571" y="5583452"/>
            <a:ext cx="1710028" cy="455859"/>
          </a:xfrm>
          <a:prstGeom prst="rect">
            <a:avLst/>
          </a:prstGeom>
          <a:noFill/>
        </p:spPr>
        <p:txBody>
          <a:bodyPr wrap="square" lIns="85690" tIns="42845" rIns="85690" bIns="42845" rtlCol="0">
            <a:spAutoFit/>
          </a:bodyPr>
          <a:lstStyle/>
          <a:p>
            <a:r>
              <a:rPr lang="en-US" sz="2400" dirty="0">
                <a:latin typeface="Arial" panose="020B0604020202020204" pitchFamily="34" charset="0"/>
                <a:cs typeface="Arial" panose="020B0604020202020204" pitchFamily="34" charset="0"/>
              </a:rPr>
              <a:t>1750s</a:t>
            </a:r>
          </a:p>
        </p:txBody>
      </p:sp>
      <p:sp>
        <p:nvSpPr>
          <p:cNvPr id="10" name="TextBox 9">
            <a:extLst>
              <a:ext uri="{FF2B5EF4-FFF2-40B4-BE49-F238E27FC236}">
                <a16:creationId xmlns:a16="http://schemas.microsoft.com/office/drawing/2014/main" id="{D8952321-AFC8-B94A-B45C-BC2C248CA896}"/>
              </a:ext>
            </a:extLst>
          </p:cNvPr>
          <p:cNvSpPr txBox="1"/>
          <p:nvPr/>
        </p:nvSpPr>
        <p:spPr>
          <a:xfrm>
            <a:off x="3517722" y="5583452"/>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1850s</a:t>
            </a:r>
          </a:p>
        </p:txBody>
      </p:sp>
      <p:sp>
        <p:nvSpPr>
          <p:cNvPr id="11" name="TextBox 10">
            <a:extLst>
              <a:ext uri="{FF2B5EF4-FFF2-40B4-BE49-F238E27FC236}">
                <a16:creationId xmlns:a16="http://schemas.microsoft.com/office/drawing/2014/main" id="{BA0BCBD0-7B0E-8247-B696-A3101272BD74}"/>
              </a:ext>
            </a:extLst>
          </p:cNvPr>
          <p:cNvSpPr txBox="1"/>
          <p:nvPr/>
        </p:nvSpPr>
        <p:spPr>
          <a:xfrm>
            <a:off x="5290440" y="5583452"/>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1950s</a:t>
            </a:r>
          </a:p>
        </p:txBody>
      </p:sp>
      <p:sp>
        <p:nvSpPr>
          <p:cNvPr id="12" name="TextBox 11">
            <a:extLst>
              <a:ext uri="{FF2B5EF4-FFF2-40B4-BE49-F238E27FC236}">
                <a16:creationId xmlns:a16="http://schemas.microsoft.com/office/drawing/2014/main" id="{6A36B6C4-1918-AB42-9F6A-F245D15A9A5F}"/>
              </a:ext>
            </a:extLst>
          </p:cNvPr>
          <p:cNvSpPr txBox="1"/>
          <p:nvPr/>
        </p:nvSpPr>
        <p:spPr>
          <a:xfrm>
            <a:off x="7236462" y="5583452"/>
            <a:ext cx="1178638" cy="455859"/>
          </a:xfrm>
          <a:prstGeom prst="rect">
            <a:avLst/>
          </a:prstGeom>
          <a:noFill/>
        </p:spPr>
        <p:txBody>
          <a:bodyPr wrap="square" lIns="85690" tIns="42845" rIns="85690" bIns="42845" rtlCol="0">
            <a:spAutoFit/>
          </a:bodyPr>
          <a:lstStyle/>
          <a:p>
            <a:r>
              <a:rPr lang="en-US" sz="2400">
                <a:latin typeface="Arial" panose="020B0604020202020204" pitchFamily="34" charset="0"/>
                <a:cs typeface="Arial" panose="020B0604020202020204" pitchFamily="34" charset="0"/>
              </a:rPr>
              <a:t>2050s</a:t>
            </a:r>
          </a:p>
        </p:txBody>
      </p:sp>
      <p:cxnSp>
        <p:nvCxnSpPr>
          <p:cNvPr id="13" name="Straight Connector 12">
            <a:extLst>
              <a:ext uri="{FF2B5EF4-FFF2-40B4-BE49-F238E27FC236}">
                <a16:creationId xmlns:a16="http://schemas.microsoft.com/office/drawing/2014/main" id="{E8E12055-6A2C-4A43-8D6A-9A31FDCA337B}"/>
              </a:ext>
            </a:extLst>
          </p:cNvPr>
          <p:cNvCxnSpPr>
            <a:cxnSpLocks/>
          </p:cNvCxnSpPr>
          <p:nvPr/>
        </p:nvCxnSpPr>
        <p:spPr>
          <a:xfrm>
            <a:off x="1946571" y="4821699"/>
            <a:ext cx="4997154"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28AA36EC-97F0-1644-A50A-F0D551807FAD}"/>
              </a:ext>
            </a:extLst>
          </p:cNvPr>
          <p:cNvCxnSpPr>
            <a:cxnSpLocks/>
          </p:cNvCxnSpPr>
          <p:nvPr/>
        </p:nvCxnSpPr>
        <p:spPr>
          <a:xfrm>
            <a:off x="1946571" y="4024239"/>
            <a:ext cx="508046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166D34F-A748-D24D-B9BE-6782F015FF66}"/>
              </a:ext>
            </a:extLst>
          </p:cNvPr>
          <p:cNvCxnSpPr>
            <a:cxnSpLocks/>
          </p:cNvCxnSpPr>
          <p:nvPr/>
        </p:nvCxnSpPr>
        <p:spPr>
          <a:xfrm>
            <a:off x="1946571" y="3214877"/>
            <a:ext cx="5442733"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849D5D30-DDF0-8D4F-AF71-F0D62B74ED42}"/>
              </a:ext>
            </a:extLst>
          </p:cNvPr>
          <p:cNvSpPr txBox="1"/>
          <p:nvPr/>
        </p:nvSpPr>
        <p:spPr>
          <a:xfrm>
            <a:off x="1823991" y="4857848"/>
            <a:ext cx="1395633" cy="702080"/>
          </a:xfrm>
          <a:prstGeom prst="rect">
            <a:avLst/>
          </a:prstGeom>
          <a:noFill/>
        </p:spPr>
        <p:txBody>
          <a:bodyPr wrap="square" lIns="85690" tIns="42845" rIns="85690" bIns="42845" rtlCol="0">
            <a:spAutoFit/>
          </a:bodyPr>
          <a:lstStyle/>
          <a:p>
            <a:pPr algn="ctr"/>
            <a:r>
              <a:rPr lang="en-US" sz="2000" b="1" cap="all"/>
              <a:t>Science</a:t>
            </a:r>
          </a:p>
          <a:p>
            <a:pPr algn="ctr"/>
            <a:r>
              <a:rPr lang="en-US" sz="2000"/>
              <a:t>(gestation)</a:t>
            </a:r>
          </a:p>
        </p:txBody>
      </p:sp>
      <p:sp>
        <p:nvSpPr>
          <p:cNvPr id="17" name="TextBox 16">
            <a:extLst>
              <a:ext uri="{FF2B5EF4-FFF2-40B4-BE49-F238E27FC236}">
                <a16:creationId xmlns:a16="http://schemas.microsoft.com/office/drawing/2014/main" id="{103F2CEE-4AAF-A441-BEAF-4C320C1AF2D5}"/>
              </a:ext>
            </a:extLst>
          </p:cNvPr>
          <p:cNvSpPr txBox="1"/>
          <p:nvPr/>
        </p:nvSpPr>
        <p:spPr>
          <a:xfrm>
            <a:off x="1997333" y="4148492"/>
            <a:ext cx="1930265" cy="702080"/>
          </a:xfrm>
          <a:prstGeom prst="rect">
            <a:avLst/>
          </a:prstGeom>
          <a:noFill/>
        </p:spPr>
        <p:txBody>
          <a:bodyPr wrap="square" lIns="85690" tIns="42845" rIns="85690" bIns="42845" rtlCol="0">
            <a:spAutoFit/>
          </a:bodyPr>
          <a:lstStyle/>
          <a:p>
            <a:r>
              <a:rPr lang="en-US" sz="2000" b="1" cap="all" dirty="0"/>
              <a:t>Technology</a:t>
            </a:r>
          </a:p>
          <a:p>
            <a:r>
              <a:rPr lang="en-US" sz="2000" dirty="0"/>
              <a:t>(growth)</a:t>
            </a:r>
          </a:p>
        </p:txBody>
      </p:sp>
      <p:sp>
        <p:nvSpPr>
          <p:cNvPr id="18" name="TextBox 17">
            <a:extLst>
              <a:ext uri="{FF2B5EF4-FFF2-40B4-BE49-F238E27FC236}">
                <a16:creationId xmlns:a16="http://schemas.microsoft.com/office/drawing/2014/main" id="{62C42F56-C2C7-154E-B7B2-9489609333D8}"/>
              </a:ext>
            </a:extLst>
          </p:cNvPr>
          <p:cNvSpPr txBox="1"/>
          <p:nvPr/>
        </p:nvSpPr>
        <p:spPr>
          <a:xfrm>
            <a:off x="2012575" y="3335792"/>
            <a:ext cx="1357841" cy="702080"/>
          </a:xfrm>
          <a:prstGeom prst="rect">
            <a:avLst/>
          </a:prstGeom>
          <a:noFill/>
        </p:spPr>
        <p:txBody>
          <a:bodyPr wrap="square" lIns="85690" tIns="42845" rIns="85690" bIns="42845" rtlCol="0">
            <a:spAutoFit/>
          </a:bodyPr>
          <a:lstStyle/>
          <a:p>
            <a:r>
              <a:rPr lang="en-US" sz="2000" b="1" cap="all" dirty="0"/>
              <a:t>Business</a:t>
            </a:r>
          </a:p>
          <a:p>
            <a:r>
              <a:rPr lang="en-US" sz="2000" dirty="0"/>
              <a:t>(maturity)</a:t>
            </a:r>
          </a:p>
        </p:txBody>
      </p:sp>
      <p:sp>
        <p:nvSpPr>
          <p:cNvPr id="19" name="TextBox 18">
            <a:extLst>
              <a:ext uri="{FF2B5EF4-FFF2-40B4-BE49-F238E27FC236}">
                <a16:creationId xmlns:a16="http://schemas.microsoft.com/office/drawing/2014/main" id="{5D55D644-963B-4C47-B41B-B0FC8C5BF472}"/>
              </a:ext>
            </a:extLst>
          </p:cNvPr>
          <p:cNvSpPr txBox="1"/>
          <p:nvPr/>
        </p:nvSpPr>
        <p:spPr>
          <a:xfrm>
            <a:off x="2012575" y="2513080"/>
            <a:ext cx="2203985" cy="702080"/>
          </a:xfrm>
          <a:prstGeom prst="rect">
            <a:avLst/>
          </a:prstGeom>
          <a:noFill/>
        </p:spPr>
        <p:txBody>
          <a:bodyPr wrap="square" lIns="85690" tIns="42845" rIns="85690" bIns="42845" rtlCol="0">
            <a:spAutoFit/>
          </a:bodyPr>
          <a:lstStyle/>
          <a:p>
            <a:r>
              <a:rPr lang="en-US" sz="2000" b="1" cap="all" dirty="0"/>
              <a:t>Organization</a:t>
            </a:r>
          </a:p>
          <a:p>
            <a:r>
              <a:rPr lang="en-US" sz="2000" dirty="0"/>
              <a:t>(decline)</a:t>
            </a:r>
          </a:p>
        </p:txBody>
      </p:sp>
      <p:cxnSp>
        <p:nvCxnSpPr>
          <p:cNvPr id="20" name="Curved Connector 19">
            <a:extLst>
              <a:ext uri="{FF2B5EF4-FFF2-40B4-BE49-F238E27FC236}">
                <a16:creationId xmlns:a16="http://schemas.microsoft.com/office/drawing/2014/main" id="{72A5D77D-A354-6E43-BE55-D152FD6C7C81}"/>
              </a:ext>
            </a:extLst>
          </p:cNvPr>
          <p:cNvCxnSpPr>
            <a:cxnSpLocks/>
          </p:cNvCxnSpPr>
          <p:nvPr/>
        </p:nvCxnSpPr>
        <p:spPr>
          <a:xfrm rot="10800000" flipV="1">
            <a:off x="5041190" y="2441224"/>
            <a:ext cx="3582644" cy="3142227"/>
          </a:xfrm>
          <a:prstGeom prst="curvedConnector3">
            <a:avLst/>
          </a:prstGeom>
          <a:ln w="63500">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A570ECF7-6B93-224C-977A-9091030C6440}"/>
              </a:ext>
            </a:extLst>
          </p:cNvPr>
          <p:cNvSpPr txBox="1"/>
          <p:nvPr/>
        </p:nvSpPr>
        <p:spPr>
          <a:xfrm>
            <a:off x="7339750" y="3276592"/>
            <a:ext cx="3373543" cy="1625410"/>
          </a:xfrm>
          <a:prstGeom prst="rect">
            <a:avLst/>
          </a:prstGeom>
          <a:noFill/>
        </p:spPr>
        <p:txBody>
          <a:bodyPr wrap="square" lIns="85690" tIns="42845" rIns="85690" bIns="42845" rtlCol="0">
            <a:spAutoFit/>
          </a:bodyPr>
          <a:lstStyle/>
          <a:p>
            <a:pPr marL="267781" indent="-119014">
              <a:buFont typeface="Arial"/>
              <a:buChar char="•"/>
            </a:pPr>
            <a:r>
              <a:rPr lang="en-US" sz="2000" dirty="0">
                <a:solidFill>
                  <a:schemeClr val="accent2"/>
                </a:solidFill>
              </a:rPr>
              <a:t>Nanotechnology</a:t>
            </a:r>
          </a:p>
          <a:p>
            <a:pPr marL="267781" indent="-119014">
              <a:buFont typeface="Arial"/>
              <a:buChar char="•"/>
            </a:pPr>
            <a:r>
              <a:rPr lang="en-US" sz="2000" dirty="0">
                <a:solidFill>
                  <a:schemeClr val="accent2"/>
                </a:solidFill>
              </a:rPr>
              <a:t>Biotechnology</a:t>
            </a:r>
          </a:p>
          <a:p>
            <a:pPr marL="267781" indent="-119014">
              <a:buFont typeface="Arial"/>
              <a:buChar char="•"/>
            </a:pPr>
            <a:r>
              <a:rPr lang="en-US" sz="2000" dirty="0">
                <a:solidFill>
                  <a:schemeClr val="accent2"/>
                </a:solidFill>
              </a:rPr>
              <a:t>Information technology</a:t>
            </a:r>
          </a:p>
          <a:p>
            <a:pPr marL="267781" indent="-119014">
              <a:buFont typeface="Arial"/>
              <a:buChar char="•"/>
            </a:pPr>
            <a:r>
              <a:rPr lang="en-US" sz="2000" dirty="0">
                <a:solidFill>
                  <a:schemeClr val="accent2"/>
                </a:solidFill>
              </a:rPr>
              <a:t>Cognitive science</a:t>
            </a:r>
          </a:p>
          <a:p>
            <a:pPr marL="267781" indent="-119014">
              <a:buFont typeface="Arial"/>
              <a:buChar char="•"/>
            </a:pPr>
            <a:r>
              <a:rPr lang="en-US" sz="2000" dirty="0">
                <a:solidFill>
                  <a:schemeClr val="accent2"/>
                </a:solidFill>
              </a:rPr>
              <a:t>Materials</a:t>
            </a:r>
          </a:p>
        </p:txBody>
      </p:sp>
      <p:sp>
        <p:nvSpPr>
          <p:cNvPr id="22" name="TextBox 21">
            <a:extLst>
              <a:ext uri="{FF2B5EF4-FFF2-40B4-BE49-F238E27FC236}">
                <a16:creationId xmlns:a16="http://schemas.microsoft.com/office/drawing/2014/main" id="{C9FD35B8-5E23-6949-8A55-9A874D66D6D6}"/>
              </a:ext>
            </a:extLst>
          </p:cNvPr>
          <p:cNvSpPr txBox="1"/>
          <p:nvPr/>
        </p:nvSpPr>
        <p:spPr>
          <a:xfrm>
            <a:off x="3207990" y="1835738"/>
            <a:ext cx="2571056" cy="825191"/>
          </a:xfrm>
          <a:prstGeom prst="rect">
            <a:avLst/>
          </a:prstGeom>
          <a:noFill/>
        </p:spPr>
        <p:txBody>
          <a:bodyPr wrap="square" lIns="85690" tIns="42845" rIns="85690" bIns="42845" rtlCol="0">
            <a:spAutoFit/>
          </a:bodyPr>
          <a:lstStyle/>
          <a:p>
            <a:pPr algn="ctr"/>
            <a:r>
              <a:rPr lang="en-US" sz="2400" b="1" dirty="0">
                <a:solidFill>
                  <a:srgbClr val="FF0000"/>
                </a:solidFill>
              </a:rPr>
              <a:t>INDUSTRIAL</a:t>
            </a:r>
          </a:p>
          <a:p>
            <a:pPr algn="ctr"/>
            <a:r>
              <a:rPr lang="en-US" sz="2400" b="1" dirty="0">
                <a:solidFill>
                  <a:srgbClr val="FF0000"/>
                </a:solidFill>
              </a:rPr>
              <a:t>economy</a:t>
            </a:r>
          </a:p>
        </p:txBody>
      </p:sp>
      <p:sp>
        <p:nvSpPr>
          <p:cNvPr id="23" name="TextBox 22">
            <a:extLst>
              <a:ext uri="{FF2B5EF4-FFF2-40B4-BE49-F238E27FC236}">
                <a16:creationId xmlns:a16="http://schemas.microsoft.com/office/drawing/2014/main" id="{191D59E0-535F-6245-BC0B-D5EAFBC7BE70}"/>
              </a:ext>
            </a:extLst>
          </p:cNvPr>
          <p:cNvSpPr txBox="1"/>
          <p:nvPr/>
        </p:nvSpPr>
        <p:spPr>
          <a:xfrm>
            <a:off x="5836269" y="1583267"/>
            <a:ext cx="2556595" cy="825191"/>
          </a:xfrm>
          <a:prstGeom prst="rect">
            <a:avLst/>
          </a:prstGeom>
          <a:noFill/>
        </p:spPr>
        <p:txBody>
          <a:bodyPr wrap="square" lIns="85690" tIns="42845" rIns="85690" bIns="42845" rtlCol="0">
            <a:spAutoFit/>
          </a:bodyPr>
          <a:lstStyle/>
          <a:p>
            <a:pPr algn="ctr"/>
            <a:r>
              <a:rPr lang="en-US" sz="2400" b="1" dirty="0">
                <a:solidFill>
                  <a:srgbClr val="FF0000"/>
                </a:solidFill>
              </a:rPr>
              <a:t>INFORMATION</a:t>
            </a:r>
          </a:p>
          <a:p>
            <a:pPr algn="ctr"/>
            <a:r>
              <a:rPr lang="en-US" sz="2400" b="1" dirty="0">
                <a:solidFill>
                  <a:srgbClr val="FF0000"/>
                </a:solidFill>
              </a:rPr>
              <a:t>economy</a:t>
            </a:r>
          </a:p>
        </p:txBody>
      </p:sp>
      <p:sp>
        <p:nvSpPr>
          <p:cNvPr id="24" name="TextBox 23">
            <a:extLst>
              <a:ext uri="{FF2B5EF4-FFF2-40B4-BE49-F238E27FC236}">
                <a16:creationId xmlns:a16="http://schemas.microsoft.com/office/drawing/2014/main" id="{5591FECD-B09E-814B-97C9-17D6702AD0A0}"/>
              </a:ext>
            </a:extLst>
          </p:cNvPr>
          <p:cNvSpPr txBox="1"/>
          <p:nvPr/>
        </p:nvSpPr>
        <p:spPr>
          <a:xfrm>
            <a:off x="8123741" y="1799310"/>
            <a:ext cx="3161731" cy="825191"/>
          </a:xfrm>
          <a:prstGeom prst="rect">
            <a:avLst/>
          </a:prstGeom>
          <a:noFill/>
        </p:spPr>
        <p:txBody>
          <a:bodyPr wrap="square" lIns="85690" tIns="42845" rIns="85690" bIns="42845" rtlCol="0">
            <a:spAutoFit/>
          </a:bodyPr>
          <a:lstStyle/>
          <a:p>
            <a:pPr algn="ctr"/>
            <a:r>
              <a:rPr lang="en-US" sz="2400" b="1" dirty="0">
                <a:solidFill>
                  <a:srgbClr val="FF0000"/>
                </a:solidFill>
              </a:rPr>
              <a:t>MOLECULAR (NBIC)</a:t>
            </a:r>
          </a:p>
          <a:p>
            <a:pPr algn="ctr"/>
            <a:r>
              <a:rPr lang="en-US" sz="2400" b="1" dirty="0">
                <a:solidFill>
                  <a:srgbClr val="FF0000"/>
                </a:solidFill>
              </a:rPr>
              <a:t>economy</a:t>
            </a:r>
          </a:p>
        </p:txBody>
      </p:sp>
      <p:cxnSp>
        <p:nvCxnSpPr>
          <p:cNvPr id="25" name="Straight Connector 24">
            <a:extLst>
              <a:ext uri="{FF2B5EF4-FFF2-40B4-BE49-F238E27FC236}">
                <a16:creationId xmlns:a16="http://schemas.microsoft.com/office/drawing/2014/main" id="{C5EB9EEB-10EE-724B-AB7B-26E051C74445}"/>
              </a:ext>
            </a:extLst>
          </p:cNvPr>
          <p:cNvCxnSpPr>
            <a:cxnSpLocks/>
          </p:cNvCxnSpPr>
          <p:nvPr/>
        </p:nvCxnSpPr>
        <p:spPr>
          <a:xfrm>
            <a:off x="6154776" y="2441224"/>
            <a:ext cx="2469057" cy="0"/>
          </a:xfrm>
          <a:prstGeom prst="line">
            <a:avLst/>
          </a:prstGeom>
          <a:ln w="63500">
            <a:solidFill>
              <a:srgbClr val="0094CA"/>
            </a:solidFill>
          </a:ln>
          <a:effectLst/>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0D8599A8-373B-054C-AAE1-0AFF01C8650A}"/>
              </a:ext>
            </a:extLst>
          </p:cNvPr>
          <p:cNvSpPr txBox="1"/>
          <p:nvPr/>
        </p:nvSpPr>
        <p:spPr>
          <a:xfrm>
            <a:off x="2033002" y="4794050"/>
            <a:ext cx="3485182" cy="640525"/>
          </a:xfrm>
          <a:prstGeom prst="rect">
            <a:avLst/>
          </a:prstGeom>
          <a:noFill/>
        </p:spPr>
        <p:txBody>
          <a:bodyPr wrap="square" lIns="85690" tIns="42845" rIns="85690" bIns="42845" rtlCol="0">
            <a:spAutoFit/>
          </a:bodyPr>
          <a:lstStyle/>
          <a:p>
            <a:pPr marL="148767" algn="r"/>
            <a:r>
              <a:rPr lang="en-US">
                <a:solidFill>
                  <a:schemeClr val="bg1">
                    <a:lumMod val="50000"/>
                  </a:schemeClr>
                </a:solidFill>
              </a:rPr>
              <a:t>Solid state physics</a:t>
            </a:r>
          </a:p>
          <a:p>
            <a:pPr marL="148767" algn="r"/>
            <a:r>
              <a:rPr lang="en-US">
                <a:solidFill>
                  <a:schemeClr val="bg1">
                    <a:lumMod val="50000"/>
                  </a:schemeClr>
                </a:solidFill>
              </a:rPr>
              <a:t>Information theory</a:t>
            </a:r>
          </a:p>
        </p:txBody>
      </p:sp>
      <p:sp>
        <p:nvSpPr>
          <p:cNvPr id="27" name="TextBox 26">
            <a:extLst>
              <a:ext uri="{FF2B5EF4-FFF2-40B4-BE49-F238E27FC236}">
                <a16:creationId xmlns:a16="http://schemas.microsoft.com/office/drawing/2014/main" id="{34345DDF-17ED-A542-8C5E-3852268FD6F3}"/>
              </a:ext>
            </a:extLst>
          </p:cNvPr>
          <p:cNvSpPr txBox="1"/>
          <p:nvPr/>
        </p:nvSpPr>
        <p:spPr>
          <a:xfrm>
            <a:off x="2644364" y="3998094"/>
            <a:ext cx="3411461" cy="917524"/>
          </a:xfrm>
          <a:prstGeom prst="rect">
            <a:avLst/>
          </a:prstGeom>
          <a:noFill/>
        </p:spPr>
        <p:txBody>
          <a:bodyPr wrap="square" lIns="85690" tIns="42845" rIns="85690" bIns="42845" rtlCol="0">
            <a:spAutoFit/>
          </a:bodyPr>
          <a:lstStyle/>
          <a:p>
            <a:pPr marL="148767" algn="r"/>
            <a:r>
              <a:rPr lang="en-US" dirty="0">
                <a:solidFill>
                  <a:schemeClr val="bg1">
                    <a:lumMod val="50000"/>
                  </a:schemeClr>
                </a:solidFill>
              </a:rPr>
              <a:t>Chips</a:t>
            </a:r>
            <a:br>
              <a:rPr lang="en-US" dirty="0">
                <a:solidFill>
                  <a:schemeClr val="bg1">
                    <a:lumMod val="50000"/>
                  </a:schemeClr>
                </a:solidFill>
              </a:rPr>
            </a:br>
            <a:r>
              <a:rPr lang="en-US" dirty="0">
                <a:solidFill>
                  <a:schemeClr val="bg1">
                    <a:lumMod val="50000"/>
                  </a:schemeClr>
                </a:solidFill>
              </a:rPr>
              <a:t>Operating systems</a:t>
            </a:r>
            <a:br>
              <a:rPr lang="en-US" dirty="0">
                <a:solidFill>
                  <a:schemeClr val="bg1">
                    <a:lumMod val="50000"/>
                  </a:schemeClr>
                </a:solidFill>
              </a:rPr>
            </a:br>
            <a:r>
              <a:rPr lang="en-US" dirty="0">
                <a:solidFill>
                  <a:schemeClr val="bg1">
                    <a:lumMod val="50000"/>
                  </a:schemeClr>
                </a:solidFill>
              </a:rPr>
              <a:t>WWW</a:t>
            </a:r>
          </a:p>
        </p:txBody>
      </p:sp>
      <p:sp>
        <p:nvSpPr>
          <p:cNvPr id="28" name="TextBox 27">
            <a:extLst>
              <a:ext uri="{FF2B5EF4-FFF2-40B4-BE49-F238E27FC236}">
                <a16:creationId xmlns:a16="http://schemas.microsoft.com/office/drawing/2014/main" id="{5EA243EC-9C8B-864C-B858-F3C3310FE412}"/>
              </a:ext>
            </a:extLst>
          </p:cNvPr>
          <p:cNvSpPr txBox="1"/>
          <p:nvPr/>
        </p:nvSpPr>
        <p:spPr>
          <a:xfrm>
            <a:off x="4157172" y="3112293"/>
            <a:ext cx="2107428" cy="917524"/>
          </a:xfrm>
          <a:prstGeom prst="rect">
            <a:avLst/>
          </a:prstGeom>
          <a:noFill/>
        </p:spPr>
        <p:txBody>
          <a:bodyPr wrap="square" lIns="85690" tIns="42845" rIns="85690" bIns="42845" rtlCol="0">
            <a:spAutoFit/>
          </a:bodyPr>
          <a:lstStyle/>
          <a:p>
            <a:pPr marL="148767" algn="r"/>
            <a:r>
              <a:rPr lang="en-US" dirty="0">
                <a:solidFill>
                  <a:schemeClr val="bg1">
                    <a:lumMod val="50000"/>
                  </a:schemeClr>
                </a:solidFill>
              </a:rPr>
              <a:t>New media</a:t>
            </a:r>
          </a:p>
          <a:p>
            <a:pPr marL="148767" algn="r"/>
            <a:r>
              <a:rPr lang="en-US" dirty="0">
                <a:solidFill>
                  <a:schemeClr val="bg1">
                    <a:lumMod val="50000"/>
                  </a:schemeClr>
                </a:solidFill>
              </a:rPr>
              <a:t>IT services</a:t>
            </a:r>
          </a:p>
          <a:p>
            <a:pPr marL="148767" algn="r"/>
            <a:r>
              <a:rPr lang="en-US" dirty="0">
                <a:solidFill>
                  <a:schemeClr val="bg1">
                    <a:lumMod val="50000"/>
                  </a:schemeClr>
                </a:solidFill>
              </a:rPr>
              <a:t>Portals</a:t>
            </a:r>
          </a:p>
        </p:txBody>
      </p:sp>
      <p:sp>
        <p:nvSpPr>
          <p:cNvPr id="29" name="TextBox 28">
            <a:extLst>
              <a:ext uri="{FF2B5EF4-FFF2-40B4-BE49-F238E27FC236}">
                <a16:creationId xmlns:a16="http://schemas.microsoft.com/office/drawing/2014/main" id="{8141AA94-6A16-C848-BB30-F10372452D25}"/>
              </a:ext>
            </a:extLst>
          </p:cNvPr>
          <p:cNvSpPr txBox="1"/>
          <p:nvPr/>
        </p:nvSpPr>
        <p:spPr>
          <a:xfrm>
            <a:off x="4365913" y="2512638"/>
            <a:ext cx="2425563" cy="640525"/>
          </a:xfrm>
          <a:prstGeom prst="rect">
            <a:avLst/>
          </a:prstGeom>
          <a:noFill/>
        </p:spPr>
        <p:txBody>
          <a:bodyPr wrap="square" lIns="85690" tIns="42845" rIns="85690" bIns="42845" rtlCol="0">
            <a:spAutoFit/>
          </a:bodyPr>
          <a:lstStyle/>
          <a:p>
            <a:pPr marL="148767" algn="r"/>
            <a:r>
              <a:rPr lang="en-US" dirty="0">
                <a:solidFill>
                  <a:schemeClr val="bg1">
                    <a:lumMod val="50000"/>
                  </a:schemeClr>
                </a:solidFill>
              </a:rPr>
              <a:t>The Adaptive </a:t>
            </a:r>
            <a:br>
              <a:rPr lang="en-US" dirty="0">
                <a:solidFill>
                  <a:schemeClr val="bg1">
                    <a:lumMod val="50000"/>
                  </a:schemeClr>
                </a:solidFill>
              </a:rPr>
            </a:br>
            <a:r>
              <a:rPr lang="en-US" dirty="0">
                <a:solidFill>
                  <a:schemeClr val="bg1">
                    <a:lumMod val="50000"/>
                  </a:schemeClr>
                </a:solidFill>
              </a:rPr>
              <a:t>Enterprise</a:t>
            </a:r>
          </a:p>
        </p:txBody>
      </p:sp>
      <p:cxnSp>
        <p:nvCxnSpPr>
          <p:cNvPr id="30" name="Curved Connector 29">
            <a:extLst>
              <a:ext uri="{FF2B5EF4-FFF2-40B4-BE49-F238E27FC236}">
                <a16:creationId xmlns:a16="http://schemas.microsoft.com/office/drawing/2014/main" id="{AFD8DA87-5CA5-7D41-8CAE-50CAED055DD8}"/>
              </a:ext>
            </a:extLst>
          </p:cNvPr>
          <p:cNvCxnSpPr>
            <a:cxnSpLocks/>
          </p:cNvCxnSpPr>
          <p:nvPr/>
        </p:nvCxnSpPr>
        <p:spPr>
          <a:xfrm rot="10800000" flipV="1">
            <a:off x="4781972" y="2441225"/>
            <a:ext cx="3365738" cy="3106520"/>
          </a:xfrm>
          <a:prstGeom prst="curvedConnector3">
            <a:avLst/>
          </a:prstGeom>
          <a:ln w="63500"/>
          <a:effectLst/>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0D3EA5BE-BEE7-5D47-B563-316C2938287A}"/>
              </a:ext>
            </a:extLst>
          </p:cNvPr>
          <p:cNvSpPr txBox="1"/>
          <p:nvPr/>
        </p:nvSpPr>
        <p:spPr>
          <a:xfrm>
            <a:off x="6031586" y="5077507"/>
            <a:ext cx="6008014" cy="394303"/>
          </a:xfrm>
          <a:prstGeom prst="rect">
            <a:avLst/>
          </a:prstGeom>
          <a:noFill/>
        </p:spPr>
        <p:txBody>
          <a:bodyPr wrap="square" lIns="85690" tIns="42845" rIns="85690" bIns="42845" rtlCol="0">
            <a:spAutoFit/>
          </a:bodyPr>
          <a:lstStyle/>
          <a:p>
            <a:pPr marL="148767"/>
            <a:r>
              <a:rPr lang="en-US" sz="2000" b="1" i="1" dirty="0">
                <a:solidFill>
                  <a:schemeClr val="accent2"/>
                </a:solidFill>
              </a:rPr>
              <a:t>Materials science facilities are keys to the new economy</a:t>
            </a:r>
          </a:p>
        </p:txBody>
      </p:sp>
      <p:sp>
        <p:nvSpPr>
          <p:cNvPr id="32" name="TextBox 31">
            <a:extLst>
              <a:ext uri="{FF2B5EF4-FFF2-40B4-BE49-F238E27FC236}">
                <a16:creationId xmlns:a16="http://schemas.microsoft.com/office/drawing/2014/main" id="{D139A221-426A-2C4F-9254-6ECA9EE6C755}"/>
              </a:ext>
            </a:extLst>
          </p:cNvPr>
          <p:cNvSpPr txBox="1"/>
          <p:nvPr/>
        </p:nvSpPr>
        <p:spPr>
          <a:xfrm rot="16200000">
            <a:off x="-576028" y="3544727"/>
            <a:ext cx="3816694" cy="455859"/>
          </a:xfrm>
          <a:prstGeom prst="rect">
            <a:avLst/>
          </a:prstGeom>
          <a:noFill/>
        </p:spPr>
        <p:txBody>
          <a:bodyPr wrap="square" lIns="85690" tIns="42845" rIns="85690" bIns="42845" rtlCol="0">
            <a:spAutoFit/>
          </a:bodyPr>
          <a:lstStyle/>
          <a:p>
            <a:pPr marL="148767"/>
            <a:r>
              <a:rPr lang="en-US" sz="2400" i="1" dirty="0">
                <a:latin typeface="Arial" panose="020B0604020202020204" pitchFamily="34" charset="0"/>
                <a:cs typeface="Arial" panose="020B0604020202020204" pitchFamily="34" charset="0"/>
              </a:rPr>
              <a:t>Economic value added</a:t>
            </a:r>
          </a:p>
        </p:txBody>
      </p:sp>
      <p:sp>
        <p:nvSpPr>
          <p:cNvPr id="33" name="TextBox 32">
            <a:extLst>
              <a:ext uri="{FF2B5EF4-FFF2-40B4-BE49-F238E27FC236}">
                <a16:creationId xmlns:a16="http://schemas.microsoft.com/office/drawing/2014/main" id="{6BC21D18-F028-C848-BAAE-B94845982905}"/>
              </a:ext>
            </a:extLst>
          </p:cNvPr>
          <p:cNvSpPr txBox="1"/>
          <p:nvPr/>
        </p:nvSpPr>
        <p:spPr>
          <a:xfrm>
            <a:off x="8252380" y="5583452"/>
            <a:ext cx="1851740" cy="455859"/>
          </a:xfrm>
          <a:prstGeom prst="rect">
            <a:avLst/>
          </a:prstGeom>
          <a:noFill/>
        </p:spPr>
        <p:txBody>
          <a:bodyPr wrap="square" lIns="85690" tIns="42845" rIns="85690" bIns="42845" rtlCol="0">
            <a:spAutoFit/>
          </a:bodyPr>
          <a:lstStyle/>
          <a:p>
            <a:pPr marL="148767"/>
            <a:r>
              <a:rPr lang="en-US" sz="2400" i="1">
                <a:latin typeface="Arial" panose="020B0604020202020204" pitchFamily="34" charset="0"/>
                <a:cs typeface="Arial" panose="020B0604020202020204" pitchFamily="34" charset="0"/>
              </a:rPr>
              <a:t>Year</a:t>
            </a:r>
          </a:p>
        </p:txBody>
      </p:sp>
      <p:sp>
        <p:nvSpPr>
          <p:cNvPr id="34" name="Rectangle 33">
            <a:extLst>
              <a:ext uri="{FF2B5EF4-FFF2-40B4-BE49-F238E27FC236}">
                <a16:creationId xmlns:a16="http://schemas.microsoft.com/office/drawing/2014/main" id="{976EFB66-C80C-854A-A7FB-8C70A6160199}"/>
              </a:ext>
            </a:extLst>
          </p:cNvPr>
          <p:cNvSpPr/>
          <p:nvPr/>
        </p:nvSpPr>
        <p:spPr>
          <a:xfrm>
            <a:off x="3997526" y="6173610"/>
            <a:ext cx="6117056" cy="259651"/>
          </a:xfrm>
          <a:prstGeom prst="rect">
            <a:avLst/>
          </a:prstGeom>
        </p:spPr>
        <p:txBody>
          <a:bodyPr wrap="square" lIns="85690" tIns="42845" rIns="85690" bIns="42845">
            <a:spAutoFit/>
          </a:bodyPr>
          <a:lstStyle/>
          <a:p>
            <a:r>
              <a:rPr lang="en-US" sz="1125" i="1" dirty="0"/>
              <a:t>It's Alive - The Coming Convergence of Information, Biology, and Business Christopher Meyer 2003</a:t>
            </a:r>
          </a:p>
        </p:txBody>
      </p:sp>
      <p:sp>
        <p:nvSpPr>
          <p:cNvPr id="38" name="Date Placeholder 3">
            <a:extLst>
              <a:ext uri="{FF2B5EF4-FFF2-40B4-BE49-F238E27FC236}">
                <a16:creationId xmlns:a16="http://schemas.microsoft.com/office/drawing/2014/main" id="{74718288-E8A1-F649-953C-D974A4B39803}"/>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p:txBody>
      </p:sp>
      <p:sp>
        <p:nvSpPr>
          <p:cNvPr id="39" name="Footer Placeholder 4">
            <a:extLst>
              <a:ext uri="{FF2B5EF4-FFF2-40B4-BE49-F238E27FC236}">
                <a16:creationId xmlns:a16="http://schemas.microsoft.com/office/drawing/2014/main" id="{696DA771-1DBD-D44A-9DC9-3891D16C11C1}"/>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40" name="Slide Number Placeholder 5">
            <a:extLst>
              <a:ext uri="{FF2B5EF4-FFF2-40B4-BE49-F238E27FC236}">
                <a16:creationId xmlns:a16="http://schemas.microsoft.com/office/drawing/2014/main" id="{40580736-2EA7-4248-819D-FC88DF7961C6}"/>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3</a:t>
            </a:fld>
            <a:endParaRPr lang="en-US" dirty="0"/>
          </a:p>
        </p:txBody>
      </p:sp>
    </p:spTree>
    <p:extLst>
      <p:ext uri="{BB962C8B-B14F-4D97-AF65-F5344CB8AC3E}">
        <p14:creationId xmlns:p14="http://schemas.microsoft.com/office/powerpoint/2010/main" val="33365625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cdn.desktopwallpaper4.me/wallpapers/digital-art/1360x768/1/322-glowing-world-map-1360x768-digital-art-wallpaper.jpg">
            <a:extLst>
              <a:ext uri="{FF2B5EF4-FFF2-40B4-BE49-F238E27FC236}">
                <a16:creationId xmlns:a16="http://schemas.microsoft.com/office/drawing/2014/main" id="{19C8B6F3-3088-DF44-A846-C104AF122C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768"/>
          <a:stretch/>
        </p:blipFill>
        <p:spPr bwMode="auto">
          <a:xfrm>
            <a:off x="1435735" y="1095628"/>
            <a:ext cx="9144000" cy="5256585"/>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a:extLst>
              <a:ext uri="{FF2B5EF4-FFF2-40B4-BE49-F238E27FC236}">
                <a16:creationId xmlns:a16="http://schemas.microsoft.com/office/drawing/2014/main" id="{F87AD8EB-E2A4-194D-A4ED-67E99AA1AADF}"/>
              </a:ext>
            </a:extLst>
          </p:cNvPr>
          <p:cNvSpPr/>
          <p:nvPr/>
        </p:nvSpPr>
        <p:spPr>
          <a:xfrm>
            <a:off x="3042707" y="3399885"/>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6" name="Oval 5">
            <a:extLst>
              <a:ext uri="{FF2B5EF4-FFF2-40B4-BE49-F238E27FC236}">
                <a16:creationId xmlns:a16="http://schemas.microsoft.com/office/drawing/2014/main" id="{42FCC2A4-0EF3-5042-90C6-0D9D606057F3}"/>
              </a:ext>
            </a:extLst>
          </p:cNvPr>
          <p:cNvSpPr/>
          <p:nvPr/>
        </p:nvSpPr>
        <p:spPr>
          <a:xfrm>
            <a:off x="3114715" y="347189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7" name="TextBox 6">
            <a:extLst>
              <a:ext uri="{FF2B5EF4-FFF2-40B4-BE49-F238E27FC236}">
                <a16:creationId xmlns:a16="http://schemas.microsoft.com/office/drawing/2014/main" id="{C12A14FB-D3A6-3948-8A82-6862B1C0A5E4}"/>
              </a:ext>
            </a:extLst>
          </p:cNvPr>
          <p:cNvSpPr txBox="1"/>
          <p:nvPr/>
        </p:nvSpPr>
        <p:spPr>
          <a:xfrm>
            <a:off x="2942970" y="3163994"/>
            <a:ext cx="415498" cy="276999"/>
          </a:xfrm>
          <a:prstGeom prst="rect">
            <a:avLst/>
          </a:prstGeom>
          <a:noFill/>
        </p:spPr>
        <p:txBody>
          <a:bodyPr wrap="none" rtlCol="0">
            <a:spAutoFit/>
          </a:bodyPr>
          <a:lstStyle/>
          <a:p>
            <a:r>
              <a:rPr lang="en-US" sz="1200" b="1" dirty="0">
                <a:solidFill>
                  <a:srgbClr val="66FFCC"/>
                </a:solidFill>
              </a:rPr>
              <a:t>ALS</a:t>
            </a:r>
          </a:p>
        </p:txBody>
      </p:sp>
      <p:sp>
        <p:nvSpPr>
          <p:cNvPr id="8" name="TextBox 7">
            <a:extLst>
              <a:ext uri="{FF2B5EF4-FFF2-40B4-BE49-F238E27FC236}">
                <a16:creationId xmlns:a16="http://schemas.microsoft.com/office/drawing/2014/main" id="{59372085-D718-B04B-896C-4D646894E03D}"/>
              </a:ext>
            </a:extLst>
          </p:cNvPr>
          <p:cNvSpPr txBox="1"/>
          <p:nvPr/>
        </p:nvSpPr>
        <p:spPr>
          <a:xfrm>
            <a:off x="2723447" y="3499165"/>
            <a:ext cx="481222" cy="276999"/>
          </a:xfrm>
          <a:prstGeom prst="rect">
            <a:avLst/>
          </a:prstGeom>
          <a:noFill/>
        </p:spPr>
        <p:txBody>
          <a:bodyPr wrap="none" rtlCol="0">
            <a:spAutoFit/>
          </a:bodyPr>
          <a:lstStyle/>
          <a:p>
            <a:r>
              <a:rPr lang="en-US" sz="1200" b="1" dirty="0">
                <a:solidFill>
                  <a:srgbClr val="66FFCC"/>
                </a:solidFill>
              </a:rPr>
              <a:t>SSRL</a:t>
            </a:r>
          </a:p>
        </p:txBody>
      </p:sp>
      <p:sp>
        <p:nvSpPr>
          <p:cNvPr id="9" name="Oval 8">
            <a:extLst>
              <a:ext uri="{FF2B5EF4-FFF2-40B4-BE49-F238E27FC236}">
                <a16:creationId xmlns:a16="http://schemas.microsoft.com/office/drawing/2014/main" id="{F991AE3A-CCBD-7B4B-8353-2A2AABB63199}"/>
              </a:ext>
            </a:extLst>
          </p:cNvPr>
          <p:cNvSpPr/>
          <p:nvPr/>
        </p:nvSpPr>
        <p:spPr>
          <a:xfrm>
            <a:off x="3728474" y="347189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 name="TextBox 9">
            <a:extLst>
              <a:ext uri="{FF2B5EF4-FFF2-40B4-BE49-F238E27FC236}">
                <a16:creationId xmlns:a16="http://schemas.microsoft.com/office/drawing/2014/main" id="{8D047534-3ED9-D54C-A5EF-4AFB8C5D5DD8}"/>
              </a:ext>
            </a:extLst>
          </p:cNvPr>
          <p:cNvSpPr txBox="1"/>
          <p:nvPr/>
        </p:nvSpPr>
        <p:spPr>
          <a:xfrm>
            <a:off x="3226401" y="3360666"/>
            <a:ext cx="591829" cy="276999"/>
          </a:xfrm>
          <a:prstGeom prst="rect">
            <a:avLst/>
          </a:prstGeom>
          <a:noFill/>
        </p:spPr>
        <p:txBody>
          <a:bodyPr wrap="none" rtlCol="0">
            <a:spAutoFit/>
          </a:bodyPr>
          <a:lstStyle/>
          <a:p>
            <a:r>
              <a:rPr lang="en-US" sz="1200" b="1" dirty="0">
                <a:solidFill>
                  <a:srgbClr val="66FFCC"/>
                </a:solidFill>
              </a:rPr>
              <a:t>CAMD</a:t>
            </a:r>
          </a:p>
        </p:txBody>
      </p:sp>
      <p:sp>
        <p:nvSpPr>
          <p:cNvPr id="11" name="Oval 10">
            <a:extLst>
              <a:ext uri="{FF2B5EF4-FFF2-40B4-BE49-F238E27FC236}">
                <a16:creationId xmlns:a16="http://schemas.microsoft.com/office/drawing/2014/main" id="{809A635B-673D-454A-9AEE-FC1D4AEB67A8}"/>
              </a:ext>
            </a:extLst>
          </p:cNvPr>
          <p:cNvSpPr/>
          <p:nvPr/>
        </p:nvSpPr>
        <p:spPr>
          <a:xfrm>
            <a:off x="5707003" y="289582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2" name="TextBox 11">
            <a:extLst>
              <a:ext uri="{FF2B5EF4-FFF2-40B4-BE49-F238E27FC236}">
                <a16:creationId xmlns:a16="http://schemas.microsoft.com/office/drawing/2014/main" id="{7BC8B3CD-2AA5-034D-90DF-E956998240A1}"/>
              </a:ext>
            </a:extLst>
          </p:cNvPr>
          <p:cNvSpPr txBox="1"/>
          <p:nvPr/>
        </p:nvSpPr>
        <p:spPr>
          <a:xfrm>
            <a:off x="5087731" y="2838606"/>
            <a:ext cx="609462" cy="276999"/>
          </a:xfrm>
          <a:prstGeom prst="rect">
            <a:avLst/>
          </a:prstGeom>
          <a:noFill/>
        </p:spPr>
        <p:txBody>
          <a:bodyPr wrap="none" rtlCol="0">
            <a:spAutoFit/>
          </a:bodyPr>
          <a:lstStyle/>
          <a:p>
            <a:r>
              <a:rPr lang="en-US" sz="1200" b="1" dirty="0">
                <a:solidFill>
                  <a:srgbClr val="66FFCC"/>
                </a:solidFill>
              </a:rPr>
              <a:t>SOLEIL</a:t>
            </a:r>
          </a:p>
        </p:txBody>
      </p:sp>
      <p:sp>
        <p:nvSpPr>
          <p:cNvPr id="13" name="TextBox 12">
            <a:extLst>
              <a:ext uri="{FF2B5EF4-FFF2-40B4-BE49-F238E27FC236}">
                <a16:creationId xmlns:a16="http://schemas.microsoft.com/office/drawing/2014/main" id="{E1F4B12C-5B49-0049-9811-5105FF001D19}"/>
              </a:ext>
            </a:extLst>
          </p:cNvPr>
          <p:cNvSpPr txBox="1"/>
          <p:nvPr/>
        </p:nvSpPr>
        <p:spPr>
          <a:xfrm>
            <a:off x="5651353" y="3364032"/>
            <a:ext cx="583814" cy="261610"/>
          </a:xfrm>
          <a:prstGeom prst="rect">
            <a:avLst/>
          </a:prstGeom>
          <a:noFill/>
        </p:spPr>
        <p:txBody>
          <a:bodyPr wrap="none" rtlCol="0">
            <a:spAutoFit/>
          </a:bodyPr>
          <a:lstStyle/>
          <a:p>
            <a:r>
              <a:rPr lang="en-US" sz="1100" b="1" dirty="0">
                <a:solidFill>
                  <a:srgbClr val="66FFCC"/>
                </a:solidFill>
              </a:rPr>
              <a:t>DAFNE</a:t>
            </a:r>
          </a:p>
        </p:txBody>
      </p:sp>
      <p:sp>
        <p:nvSpPr>
          <p:cNvPr id="14" name="Oval 13">
            <a:extLst>
              <a:ext uri="{FF2B5EF4-FFF2-40B4-BE49-F238E27FC236}">
                <a16:creationId xmlns:a16="http://schemas.microsoft.com/office/drawing/2014/main" id="{B026959B-29AB-774E-9FA1-4426EF846BFC}"/>
              </a:ext>
            </a:extLst>
          </p:cNvPr>
          <p:cNvSpPr/>
          <p:nvPr/>
        </p:nvSpPr>
        <p:spPr>
          <a:xfrm>
            <a:off x="5995035" y="311185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5" name="Oval 14">
            <a:extLst>
              <a:ext uri="{FF2B5EF4-FFF2-40B4-BE49-F238E27FC236}">
                <a16:creationId xmlns:a16="http://schemas.microsoft.com/office/drawing/2014/main" id="{20C2C43A-B683-4F4A-B9A2-791027850FD0}"/>
              </a:ext>
            </a:extLst>
          </p:cNvPr>
          <p:cNvSpPr/>
          <p:nvPr/>
        </p:nvSpPr>
        <p:spPr>
          <a:xfrm>
            <a:off x="5995035" y="2967837"/>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6" name="TextBox 15">
            <a:extLst>
              <a:ext uri="{FF2B5EF4-FFF2-40B4-BE49-F238E27FC236}">
                <a16:creationId xmlns:a16="http://schemas.microsoft.com/office/drawing/2014/main" id="{D6B5406C-A412-A243-90B1-D22BAF8847DE}"/>
              </a:ext>
            </a:extLst>
          </p:cNvPr>
          <p:cNvSpPr txBox="1"/>
          <p:nvPr/>
        </p:nvSpPr>
        <p:spPr>
          <a:xfrm>
            <a:off x="5948185" y="3544560"/>
            <a:ext cx="736355" cy="276999"/>
          </a:xfrm>
          <a:prstGeom prst="rect">
            <a:avLst/>
          </a:prstGeom>
          <a:noFill/>
        </p:spPr>
        <p:txBody>
          <a:bodyPr wrap="none" rtlCol="0">
            <a:spAutoFit/>
          </a:bodyPr>
          <a:lstStyle/>
          <a:p>
            <a:r>
              <a:rPr lang="en-US" sz="1200" b="1" dirty="0">
                <a:solidFill>
                  <a:srgbClr val="66FFCC"/>
                </a:solidFill>
              </a:rPr>
              <a:t>ELETTRA</a:t>
            </a:r>
          </a:p>
        </p:txBody>
      </p:sp>
      <p:sp>
        <p:nvSpPr>
          <p:cNvPr id="17" name="Oval 16">
            <a:extLst>
              <a:ext uri="{FF2B5EF4-FFF2-40B4-BE49-F238E27FC236}">
                <a16:creationId xmlns:a16="http://schemas.microsoft.com/office/drawing/2014/main" id="{64EBB854-EB5A-A843-9DAD-F2B958BD0F73}"/>
              </a:ext>
            </a:extLst>
          </p:cNvPr>
          <p:cNvSpPr/>
          <p:nvPr/>
        </p:nvSpPr>
        <p:spPr>
          <a:xfrm>
            <a:off x="5923027" y="2895829"/>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8" name="TextBox 17">
            <a:extLst>
              <a:ext uri="{FF2B5EF4-FFF2-40B4-BE49-F238E27FC236}">
                <a16:creationId xmlns:a16="http://schemas.microsoft.com/office/drawing/2014/main" id="{79E1DF13-9307-4E44-A548-C1CD048B2934}"/>
              </a:ext>
            </a:extLst>
          </p:cNvPr>
          <p:cNvSpPr txBox="1"/>
          <p:nvPr/>
        </p:nvSpPr>
        <p:spPr>
          <a:xfrm>
            <a:off x="6499091" y="2710433"/>
            <a:ext cx="394660" cy="276999"/>
          </a:xfrm>
          <a:prstGeom prst="rect">
            <a:avLst/>
          </a:prstGeom>
          <a:noFill/>
        </p:spPr>
        <p:txBody>
          <a:bodyPr wrap="none" rtlCol="0">
            <a:spAutoFit/>
          </a:bodyPr>
          <a:lstStyle/>
          <a:p>
            <a:r>
              <a:rPr lang="en-US" sz="1200" b="1" dirty="0">
                <a:solidFill>
                  <a:srgbClr val="66FFCC"/>
                </a:solidFill>
              </a:rPr>
              <a:t>SLS</a:t>
            </a:r>
          </a:p>
        </p:txBody>
      </p:sp>
      <p:sp>
        <p:nvSpPr>
          <p:cNvPr id="19" name="Oval 18">
            <a:extLst>
              <a:ext uri="{FF2B5EF4-FFF2-40B4-BE49-F238E27FC236}">
                <a16:creationId xmlns:a16="http://schemas.microsoft.com/office/drawing/2014/main" id="{2BA51F61-E1CF-084B-B222-987534B9EC33}"/>
              </a:ext>
            </a:extLst>
          </p:cNvPr>
          <p:cNvSpPr/>
          <p:nvPr/>
        </p:nvSpPr>
        <p:spPr>
          <a:xfrm>
            <a:off x="5995035" y="282382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20" name="TextBox 19">
            <a:extLst>
              <a:ext uri="{FF2B5EF4-FFF2-40B4-BE49-F238E27FC236}">
                <a16:creationId xmlns:a16="http://schemas.microsoft.com/office/drawing/2014/main" id="{819334F8-B297-6846-BB49-FDCAFE834B7B}"/>
              </a:ext>
            </a:extLst>
          </p:cNvPr>
          <p:cNvSpPr txBox="1"/>
          <p:nvPr/>
        </p:nvSpPr>
        <p:spPr>
          <a:xfrm>
            <a:off x="6796873" y="2532218"/>
            <a:ext cx="556563" cy="276999"/>
          </a:xfrm>
          <a:prstGeom prst="rect">
            <a:avLst/>
          </a:prstGeom>
          <a:noFill/>
        </p:spPr>
        <p:txBody>
          <a:bodyPr wrap="none" rtlCol="0">
            <a:spAutoFit/>
          </a:bodyPr>
          <a:lstStyle/>
          <a:p>
            <a:r>
              <a:rPr lang="en-US" sz="1200" b="1" dirty="0">
                <a:solidFill>
                  <a:srgbClr val="66FFCC"/>
                </a:solidFill>
              </a:rPr>
              <a:t>ANKA</a:t>
            </a:r>
          </a:p>
        </p:txBody>
      </p:sp>
      <p:sp>
        <p:nvSpPr>
          <p:cNvPr id="21" name="Oval 20">
            <a:extLst>
              <a:ext uri="{FF2B5EF4-FFF2-40B4-BE49-F238E27FC236}">
                <a16:creationId xmlns:a16="http://schemas.microsoft.com/office/drawing/2014/main" id="{43FAC818-9988-D34F-85CF-2BE9EFA46505}"/>
              </a:ext>
            </a:extLst>
          </p:cNvPr>
          <p:cNvSpPr/>
          <p:nvPr/>
        </p:nvSpPr>
        <p:spPr>
          <a:xfrm>
            <a:off x="5995035" y="2679805"/>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22" name="TextBox 21">
            <a:extLst>
              <a:ext uri="{FF2B5EF4-FFF2-40B4-BE49-F238E27FC236}">
                <a16:creationId xmlns:a16="http://schemas.microsoft.com/office/drawing/2014/main" id="{5CE1C311-A663-C442-BEB6-53A54192F9FE}"/>
              </a:ext>
            </a:extLst>
          </p:cNvPr>
          <p:cNvSpPr txBox="1"/>
          <p:nvPr/>
        </p:nvSpPr>
        <p:spPr>
          <a:xfrm>
            <a:off x="5667137" y="1815708"/>
            <a:ext cx="758541" cy="276999"/>
          </a:xfrm>
          <a:prstGeom prst="rect">
            <a:avLst/>
          </a:prstGeom>
          <a:noFill/>
        </p:spPr>
        <p:txBody>
          <a:bodyPr wrap="none" rtlCol="0">
            <a:spAutoFit/>
          </a:bodyPr>
          <a:lstStyle/>
          <a:p>
            <a:r>
              <a:rPr lang="en-US" sz="1200" b="1" dirty="0">
                <a:solidFill>
                  <a:srgbClr val="66FFCC"/>
                </a:solidFill>
              </a:rPr>
              <a:t>PETRA III</a:t>
            </a:r>
          </a:p>
        </p:txBody>
      </p:sp>
      <p:cxnSp>
        <p:nvCxnSpPr>
          <p:cNvPr id="23" name="Straight Connector 22">
            <a:extLst>
              <a:ext uri="{FF2B5EF4-FFF2-40B4-BE49-F238E27FC236}">
                <a16:creationId xmlns:a16="http://schemas.microsoft.com/office/drawing/2014/main" id="{A0239C68-ED31-B044-90EF-8C62C62B74B4}"/>
              </a:ext>
            </a:extLst>
          </p:cNvPr>
          <p:cNvCxnSpPr>
            <a:endCxn id="22" idx="2"/>
          </p:cNvCxnSpPr>
          <p:nvPr/>
        </p:nvCxnSpPr>
        <p:spPr>
          <a:xfrm flipV="1">
            <a:off x="6007735" y="2092707"/>
            <a:ext cx="38673" cy="58709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645F281-1A9E-B84A-8C9E-AF9327726577}"/>
              </a:ext>
            </a:extLst>
          </p:cNvPr>
          <p:cNvCxnSpPr/>
          <p:nvPr/>
        </p:nvCxnSpPr>
        <p:spPr>
          <a:xfrm flipV="1">
            <a:off x="5922428" y="3199998"/>
            <a:ext cx="89911" cy="185536"/>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FC9623E-C1CA-8A44-95F9-B6D8484F57B8}"/>
              </a:ext>
            </a:extLst>
          </p:cNvPr>
          <p:cNvCxnSpPr>
            <a:stCxn id="16" idx="0"/>
            <a:endCxn id="15" idx="5"/>
          </p:cNvCxnSpPr>
          <p:nvPr/>
        </p:nvCxnSpPr>
        <p:spPr>
          <a:xfrm flipH="1" flipV="1">
            <a:off x="6056498" y="3029300"/>
            <a:ext cx="259865" cy="515260"/>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81465FB-9348-6545-AEEE-878431353BE3}"/>
              </a:ext>
            </a:extLst>
          </p:cNvPr>
          <p:cNvCxnSpPr>
            <a:stCxn id="18" idx="1"/>
            <a:endCxn id="17" idx="5"/>
          </p:cNvCxnSpPr>
          <p:nvPr/>
        </p:nvCxnSpPr>
        <p:spPr>
          <a:xfrm flipH="1">
            <a:off x="5984490" y="2848933"/>
            <a:ext cx="514601" cy="108359"/>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E18BA78-DDF7-BE47-9CE1-8BA2FB55C4C4}"/>
              </a:ext>
            </a:extLst>
          </p:cNvPr>
          <p:cNvCxnSpPr/>
          <p:nvPr/>
        </p:nvCxnSpPr>
        <p:spPr>
          <a:xfrm flipH="1">
            <a:off x="6188392" y="2653044"/>
            <a:ext cx="144808" cy="6276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D5E1E60-D0B6-E544-9534-88E4858B1FD9}"/>
              </a:ext>
            </a:extLst>
          </p:cNvPr>
          <p:cNvCxnSpPr>
            <a:endCxn id="11" idx="3"/>
          </p:cNvCxnSpPr>
          <p:nvPr/>
        </p:nvCxnSpPr>
        <p:spPr>
          <a:xfrm flipV="1">
            <a:off x="5575779" y="2957292"/>
            <a:ext cx="141769" cy="25559"/>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A0AFED3A-A8CE-D546-AE19-892F74FAFD37}"/>
              </a:ext>
            </a:extLst>
          </p:cNvPr>
          <p:cNvSpPr/>
          <p:nvPr/>
        </p:nvSpPr>
        <p:spPr>
          <a:xfrm>
            <a:off x="5888693" y="2694618"/>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30" name="TextBox 29">
            <a:extLst>
              <a:ext uri="{FF2B5EF4-FFF2-40B4-BE49-F238E27FC236}">
                <a16:creationId xmlns:a16="http://schemas.microsoft.com/office/drawing/2014/main" id="{BB21B960-77E6-CC47-A57C-9057DEE93EC1}"/>
              </a:ext>
            </a:extLst>
          </p:cNvPr>
          <p:cNvSpPr txBox="1"/>
          <p:nvPr/>
        </p:nvSpPr>
        <p:spPr>
          <a:xfrm>
            <a:off x="5193783" y="2305827"/>
            <a:ext cx="734625" cy="276999"/>
          </a:xfrm>
          <a:prstGeom prst="rect">
            <a:avLst/>
          </a:prstGeom>
          <a:noFill/>
        </p:spPr>
        <p:txBody>
          <a:bodyPr wrap="none" rtlCol="0">
            <a:spAutoFit/>
          </a:bodyPr>
          <a:lstStyle/>
          <a:p>
            <a:r>
              <a:rPr lang="en-US" sz="1200" b="1" dirty="0">
                <a:solidFill>
                  <a:srgbClr val="66FFCC"/>
                </a:solidFill>
              </a:rPr>
              <a:t>ASTRIDII</a:t>
            </a:r>
          </a:p>
        </p:txBody>
      </p:sp>
      <p:sp>
        <p:nvSpPr>
          <p:cNvPr id="31" name="TextBox 30">
            <a:extLst>
              <a:ext uri="{FF2B5EF4-FFF2-40B4-BE49-F238E27FC236}">
                <a16:creationId xmlns:a16="http://schemas.microsoft.com/office/drawing/2014/main" id="{5D25E958-5957-E54F-ABC5-2EEC50AC8ADB}"/>
              </a:ext>
            </a:extLst>
          </p:cNvPr>
          <p:cNvSpPr txBox="1"/>
          <p:nvPr/>
        </p:nvSpPr>
        <p:spPr>
          <a:xfrm>
            <a:off x="6895416" y="3909457"/>
            <a:ext cx="704937" cy="276999"/>
          </a:xfrm>
          <a:prstGeom prst="rect">
            <a:avLst/>
          </a:prstGeom>
          <a:noFill/>
          <a:ln>
            <a:solidFill>
              <a:schemeClr val="accent1">
                <a:lumMod val="50000"/>
              </a:schemeClr>
            </a:solidFill>
          </a:ln>
        </p:spPr>
        <p:txBody>
          <a:bodyPr wrap="none" rtlCol="0">
            <a:spAutoFit/>
          </a:bodyPr>
          <a:lstStyle/>
          <a:p>
            <a:r>
              <a:rPr lang="en-US" sz="1200" b="1" i="1" dirty="0">
                <a:solidFill>
                  <a:srgbClr val="EDF074"/>
                </a:solidFill>
              </a:rPr>
              <a:t>SESAME</a:t>
            </a:r>
          </a:p>
        </p:txBody>
      </p:sp>
      <p:sp>
        <p:nvSpPr>
          <p:cNvPr id="32" name="Oval 31">
            <a:extLst>
              <a:ext uri="{FF2B5EF4-FFF2-40B4-BE49-F238E27FC236}">
                <a16:creationId xmlns:a16="http://schemas.microsoft.com/office/drawing/2014/main" id="{17241513-B602-2E48-BBDC-2B6E7AD37108}"/>
              </a:ext>
            </a:extLst>
          </p:cNvPr>
          <p:cNvSpPr/>
          <p:nvPr/>
        </p:nvSpPr>
        <p:spPr>
          <a:xfrm>
            <a:off x="6553087" y="3285018"/>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33" name="Straight Connector 32">
            <a:extLst>
              <a:ext uri="{FF2B5EF4-FFF2-40B4-BE49-F238E27FC236}">
                <a16:creationId xmlns:a16="http://schemas.microsoft.com/office/drawing/2014/main" id="{9E4EC30F-66CB-CB45-8822-BD9FA3EBF54F}"/>
              </a:ext>
            </a:extLst>
          </p:cNvPr>
          <p:cNvCxnSpPr/>
          <p:nvPr/>
        </p:nvCxnSpPr>
        <p:spPr>
          <a:xfrm>
            <a:off x="6625095" y="3367795"/>
            <a:ext cx="450060" cy="541662"/>
          </a:xfrm>
          <a:prstGeom prst="line">
            <a:avLst/>
          </a:prstGeom>
          <a:ln>
            <a:solidFill>
              <a:srgbClr val="EDF074"/>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0385B424-B8A9-F441-AB87-9485C3FD6DDD}"/>
              </a:ext>
            </a:extLst>
          </p:cNvPr>
          <p:cNvSpPr/>
          <p:nvPr/>
        </p:nvSpPr>
        <p:spPr>
          <a:xfrm>
            <a:off x="8947363" y="325586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35" name="Oval 34">
            <a:extLst>
              <a:ext uri="{FF2B5EF4-FFF2-40B4-BE49-F238E27FC236}">
                <a16:creationId xmlns:a16="http://schemas.microsoft.com/office/drawing/2014/main" id="{570E0FAC-A913-7F47-BA0B-21DE4FE58F57}"/>
              </a:ext>
            </a:extLst>
          </p:cNvPr>
          <p:cNvSpPr/>
          <p:nvPr/>
        </p:nvSpPr>
        <p:spPr>
          <a:xfrm>
            <a:off x="9019371" y="318386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6FFCC"/>
              </a:solidFill>
            </a:endParaRPr>
          </a:p>
        </p:txBody>
      </p:sp>
      <p:sp>
        <p:nvSpPr>
          <p:cNvPr id="36" name="TextBox 35">
            <a:extLst>
              <a:ext uri="{FF2B5EF4-FFF2-40B4-BE49-F238E27FC236}">
                <a16:creationId xmlns:a16="http://schemas.microsoft.com/office/drawing/2014/main" id="{EC0B2CCD-857C-0143-B44D-9DE0AAEBBBD6}"/>
              </a:ext>
            </a:extLst>
          </p:cNvPr>
          <p:cNvSpPr txBox="1"/>
          <p:nvPr/>
        </p:nvSpPr>
        <p:spPr>
          <a:xfrm>
            <a:off x="8966988" y="3450315"/>
            <a:ext cx="536814" cy="276999"/>
          </a:xfrm>
          <a:prstGeom prst="rect">
            <a:avLst/>
          </a:prstGeom>
          <a:noFill/>
        </p:spPr>
        <p:txBody>
          <a:bodyPr wrap="none" rtlCol="0">
            <a:spAutoFit/>
          </a:bodyPr>
          <a:lstStyle/>
          <a:p>
            <a:r>
              <a:rPr lang="en-US" sz="1200" b="1" dirty="0">
                <a:solidFill>
                  <a:srgbClr val="66FFCC"/>
                </a:solidFill>
              </a:rPr>
              <a:t>SAGA</a:t>
            </a:r>
          </a:p>
        </p:txBody>
      </p:sp>
      <p:sp>
        <p:nvSpPr>
          <p:cNvPr id="38" name="Oval 37">
            <a:extLst>
              <a:ext uri="{FF2B5EF4-FFF2-40B4-BE49-F238E27FC236}">
                <a16:creationId xmlns:a16="http://schemas.microsoft.com/office/drawing/2014/main" id="{33E8FF05-B3D3-B847-9703-DBA35CCD26D7}"/>
              </a:ext>
            </a:extLst>
          </p:cNvPr>
          <p:cNvSpPr/>
          <p:nvPr/>
        </p:nvSpPr>
        <p:spPr>
          <a:xfrm>
            <a:off x="5107219" y="5963763"/>
            <a:ext cx="180000" cy="180000"/>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66FFCC"/>
              </a:solidFill>
            </a:endParaRPr>
          </a:p>
        </p:txBody>
      </p:sp>
      <p:sp>
        <p:nvSpPr>
          <p:cNvPr id="39" name="TextBox 38">
            <a:extLst>
              <a:ext uri="{FF2B5EF4-FFF2-40B4-BE49-F238E27FC236}">
                <a16:creationId xmlns:a16="http://schemas.microsoft.com/office/drawing/2014/main" id="{06E8C3E5-F1C9-EB43-AAB7-1C77066FEE1B}"/>
              </a:ext>
            </a:extLst>
          </p:cNvPr>
          <p:cNvSpPr txBox="1"/>
          <p:nvPr/>
        </p:nvSpPr>
        <p:spPr>
          <a:xfrm>
            <a:off x="5305395" y="5884486"/>
            <a:ext cx="1422184" cy="338554"/>
          </a:xfrm>
          <a:prstGeom prst="rect">
            <a:avLst/>
          </a:prstGeom>
          <a:noFill/>
        </p:spPr>
        <p:txBody>
          <a:bodyPr wrap="none" rtlCol="0">
            <a:spAutoFit/>
          </a:bodyPr>
          <a:lstStyle/>
          <a:p>
            <a:r>
              <a:rPr lang="en-US" sz="1600" b="1" dirty="0">
                <a:solidFill>
                  <a:srgbClr val="66FFCC"/>
                </a:solidFill>
              </a:rPr>
              <a:t>IN OPERATION</a:t>
            </a:r>
          </a:p>
        </p:txBody>
      </p:sp>
      <p:sp>
        <p:nvSpPr>
          <p:cNvPr id="40" name="Oval 39">
            <a:extLst>
              <a:ext uri="{FF2B5EF4-FFF2-40B4-BE49-F238E27FC236}">
                <a16:creationId xmlns:a16="http://schemas.microsoft.com/office/drawing/2014/main" id="{33CA8B1E-33AB-0C43-A3E1-ED821AE00042}"/>
              </a:ext>
            </a:extLst>
          </p:cNvPr>
          <p:cNvSpPr/>
          <p:nvPr/>
        </p:nvSpPr>
        <p:spPr>
          <a:xfrm>
            <a:off x="6984880" y="5960922"/>
            <a:ext cx="180000" cy="180000"/>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66FFCC"/>
              </a:solidFill>
            </a:endParaRPr>
          </a:p>
        </p:txBody>
      </p:sp>
      <p:sp>
        <p:nvSpPr>
          <p:cNvPr id="41" name="TextBox 40">
            <a:extLst>
              <a:ext uri="{FF2B5EF4-FFF2-40B4-BE49-F238E27FC236}">
                <a16:creationId xmlns:a16="http://schemas.microsoft.com/office/drawing/2014/main" id="{2EBD73B5-90DE-6A48-9B94-A905C5C7AC6C}"/>
              </a:ext>
            </a:extLst>
          </p:cNvPr>
          <p:cNvSpPr txBox="1"/>
          <p:nvPr/>
        </p:nvSpPr>
        <p:spPr>
          <a:xfrm>
            <a:off x="7145549" y="5881031"/>
            <a:ext cx="1776512" cy="338554"/>
          </a:xfrm>
          <a:prstGeom prst="rect">
            <a:avLst/>
          </a:prstGeom>
          <a:noFill/>
        </p:spPr>
        <p:txBody>
          <a:bodyPr wrap="none" rtlCol="0">
            <a:spAutoFit/>
          </a:bodyPr>
          <a:lstStyle/>
          <a:p>
            <a:r>
              <a:rPr lang="en-US" sz="1600" b="1" i="1" dirty="0">
                <a:solidFill>
                  <a:srgbClr val="EDF074"/>
                </a:solidFill>
              </a:rPr>
              <a:t>IN CONSTRUCTION</a:t>
            </a:r>
          </a:p>
        </p:txBody>
      </p:sp>
      <p:sp>
        <p:nvSpPr>
          <p:cNvPr id="42" name="Oval 41">
            <a:extLst>
              <a:ext uri="{FF2B5EF4-FFF2-40B4-BE49-F238E27FC236}">
                <a16:creationId xmlns:a16="http://schemas.microsoft.com/office/drawing/2014/main" id="{59DFCCA0-F5C0-2844-A5FF-914097A00721}"/>
              </a:ext>
            </a:extLst>
          </p:cNvPr>
          <p:cNvSpPr/>
          <p:nvPr/>
        </p:nvSpPr>
        <p:spPr>
          <a:xfrm>
            <a:off x="4554875" y="498406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43" name="Oval 42">
            <a:extLst>
              <a:ext uri="{FF2B5EF4-FFF2-40B4-BE49-F238E27FC236}">
                <a16:creationId xmlns:a16="http://schemas.microsoft.com/office/drawing/2014/main" id="{FEA1AFF5-3F76-7942-97C1-2E3DDEAD696C}"/>
              </a:ext>
            </a:extLst>
          </p:cNvPr>
          <p:cNvSpPr/>
          <p:nvPr/>
        </p:nvSpPr>
        <p:spPr>
          <a:xfrm>
            <a:off x="4626883" y="4912053"/>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44" name="TextBox 43">
            <a:extLst>
              <a:ext uri="{FF2B5EF4-FFF2-40B4-BE49-F238E27FC236}">
                <a16:creationId xmlns:a16="http://schemas.microsoft.com/office/drawing/2014/main" id="{A342C77D-C585-0543-9628-166AA9EF7258}"/>
              </a:ext>
            </a:extLst>
          </p:cNvPr>
          <p:cNvSpPr txBox="1"/>
          <p:nvPr/>
        </p:nvSpPr>
        <p:spPr>
          <a:xfrm>
            <a:off x="4574988" y="5018708"/>
            <a:ext cx="489236" cy="276999"/>
          </a:xfrm>
          <a:prstGeom prst="rect">
            <a:avLst/>
          </a:prstGeom>
          <a:noFill/>
        </p:spPr>
        <p:txBody>
          <a:bodyPr wrap="none" rtlCol="0">
            <a:spAutoFit/>
          </a:bodyPr>
          <a:lstStyle/>
          <a:p>
            <a:r>
              <a:rPr lang="en-US" sz="1200" b="1" dirty="0">
                <a:solidFill>
                  <a:srgbClr val="66FFCC"/>
                </a:solidFill>
              </a:rPr>
              <a:t>LNLS</a:t>
            </a:r>
          </a:p>
        </p:txBody>
      </p:sp>
      <p:sp>
        <p:nvSpPr>
          <p:cNvPr id="45" name="TextBox 44">
            <a:extLst>
              <a:ext uri="{FF2B5EF4-FFF2-40B4-BE49-F238E27FC236}">
                <a16:creationId xmlns:a16="http://schemas.microsoft.com/office/drawing/2014/main" id="{F9CD1872-E0DB-A343-9CFE-3AA9CD0E869C}"/>
              </a:ext>
            </a:extLst>
          </p:cNvPr>
          <p:cNvSpPr txBox="1"/>
          <p:nvPr/>
        </p:nvSpPr>
        <p:spPr>
          <a:xfrm>
            <a:off x="4290957" y="4674664"/>
            <a:ext cx="599844" cy="276999"/>
          </a:xfrm>
          <a:prstGeom prst="rect">
            <a:avLst/>
          </a:prstGeom>
          <a:noFill/>
        </p:spPr>
        <p:txBody>
          <a:bodyPr wrap="none" rtlCol="0">
            <a:spAutoFit/>
          </a:bodyPr>
          <a:lstStyle/>
          <a:p>
            <a:r>
              <a:rPr lang="en-US" sz="1200" b="1" i="1" dirty="0">
                <a:solidFill>
                  <a:srgbClr val="EDF074"/>
                </a:solidFill>
              </a:rPr>
              <a:t>SIRIUS</a:t>
            </a:r>
          </a:p>
        </p:txBody>
      </p:sp>
      <p:sp>
        <p:nvSpPr>
          <p:cNvPr id="46" name="Oval 45">
            <a:extLst>
              <a:ext uri="{FF2B5EF4-FFF2-40B4-BE49-F238E27FC236}">
                <a16:creationId xmlns:a16="http://schemas.microsoft.com/office/drawing/2014/main" id="{8E0D2661-BAF0-9045-86A8-C084FEDDF96D}"/>
              </a:ext>
            </a:extLst>
          </p:cNvPr>
          <p:cNvSpPr/>
          <p:nvPr/>
        </p:nvSpPr>
        <p:spPr>
          <a:xfrm>
            <a:off x="3402747" y="275181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47" name="TextBox 46">
            <a:extLst>
              <a:ext uri="{FF2B5EF4-FFF2-40B4-BE49-F238E27FC236}">
                <a16:creationId xmlns:a16="http://schemas.microsoft.com/office/drawing/2014/main" id="{56A15172-252A-614F-80EC-1F4022AA5018}"/>
              </a:ext>
            </a:extLst>
          </p:cNvPr>
          <p:cNvSpPr txBox="1"/>
          <p:nvPr/>
        </p:nvSpPr>
        <p:spPr>
          <a:xfrm>
            <a:off x="3050826" y="2598076"/>
            <a:ext cx="415498" cy="276999"/>
          </a:xfrm>
          <a:prstGeom prst="rect">
            <a:avLst/>
          </a:prstGeom>
          <a:noFill/>
        </p:spPr>
        <p:txBody>
          <a:bodyPr wrap="none" rtlCol="0">
            <a:spAutoFit/>
          </a:bodyPr>
          <a:lstStyle/>
          <a:p>
            <a:r>
              <a:rPr lang="en-US" sz="1200" b="1" dirty="0">
                <a:solidFill>
                  <a:srgbClr val="66FFCC"/>
                </a:solidFill>
              </a:rPr>
              <a:t>CLS</a:t>
            </a:r>
          </a:p>
        </p:txBody>
      </p:sp>
      <p:sp>
        <p:nvSpPr>
          <p:cNvPr id="48" name="Oval 47">
            <a:extLst>
              <a:ext uri="{FF2B5EF4-FFF2-40B4-BE49-F238E27FC236}">
                <a16:creationId xmlns:a16="http://schemas.microsoft.com/office/drawing/2014/main" id="{2F889706-51EC-6C4C-81A9-1133EDBC2279}"/>
              </a:ext>
            </a:extLst>
          </p:cNvPr>
          <p:cNvSpPr/>
          <p:nvPr/>
        </p:nvSpPr>
        <p:spPr>
          <a:xfrm>
            <a:off x="3762787" y="3127990"/>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49" name="TextBox 48">
            <a:extLst>
              <a:ext uri="{FF2B5EF4-FFF2-40B4-BE49-F238E27FC236}">
                <a16:creationId xmlns:a16="http://schemas.microsoft.com/office/drawing/2014/main" id="{DCAED1D1-3918-6D43-9650-C82EF72EA39B}"/>
              </a:ext>
            </a:extLst>
          </p:cNvPr>
          <p:cNvSpPr txBox="1"/>
          <p:nvPr/>
        </p:nvSpPr>
        <p:spPr>
          <a:xfrm>
            <a:off x="3422069" y="3090796"/>
            <a:ext cx="431528" cy="276999"/>
          </a:xfrm>
          <a:prstGeom prst="rect">
            <a:avLst/>
          </a:prstGeom>
          <a:noFill/>
        </p:spPr>
        <p:txBody>
          <a:bodyPr wrap="none" rtlCol="0">
            <a:spAutoFit/>
          </a:bodyPr>
          <a:lstStyle/>
          <a:p>
            <a:r>
              <a:rPr lang="en-US" sz="1200" b="1" dirty="0">
                <a:solidFill>
                  <a:srgbClr val="66FFCC"/>
                </a:solidFill>
              </a:rPr>
              <a:t>APS</a:t>
            </a:r>
          </a:p>
        </p:txBody>
      </p:sp>
      <p:sp>
        <p:nvSpPr>
          <p:cNvPr id="50" name="Oval 49">
            <a:extLst>
              <a:ext uri="{FF2B5EF4-FFF2-40B4-BE49-F238E27FC236}">
                <a16:creationId xmlns:a16="http://schemas.microsoft.com/office/drawing/2014/main" id="{79DA311C-3ED5-5C4D-B385-50D5650DCAF0}"/>
              </a:ext>
            </a:extLst>
          </p:cNvPr>
          <p:cNvSpPr/>
          <p:nvPr/>
        </p:nvSpPr>
        <p:spPr>
          <a:xfrm>
            <a:off x="4194835" y="318386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51" name="Oval 50">
            <a:extLst>
              <a:ext uri="{FF2B5EF4-FFF2-40B4-BE49-F238E27FC236}">
                <a16:creationId xmlns:a16="http://schemas.microsoft.com/office/drawing/2014/main" id="{0FE1B6B2-FABD-3F48-9009-596CD5CCFFC8}"/>
              </a:ext>
            </a:extLst>
          </p:cNvPr>
          <p:cNvSpPr/>
          <p:nvPr/>
        </p:nvSpPr>
        <p:spPr>
          <a:xfrm>
            <a:off x="4114852" y="300384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52" name="Oval 51">
            <a:extLst>
              <a:ext uri="{FF2B5EF4-FFF2-40B4-BE49-F238E27FC236}">
                <a16:creationId xmlns:a16="http://schemas.microsoft.com/office/drawing/2014/main" id="{32DE4431-F319-BC4F-B515-5FE89C7D05E1}"/>
              </a:ext>
            </a:extLst>
          </p:cNvPr>
          <p:cNvSpPr/>
          <p:nvPr/>
        </p:nvSpPr>
        <p:spPr>
          <a:xfrm>
            <a:off x="4050819" y="325586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53" name="TextBox 52">
            <a:extLst>
              <a:ext uri="{FF2B5EF4-FFF2-40B4-BE49-F238E27FC236}">
                <a16:creationId xmlns:a16="http://schemas.microsoft.com/office/drawing/2014/main" id="{629ED71D-6F08-C34B-A70D-AC9946E94176}"/>
              </a:ext>
            </a:extLst>
          </p:cNvPr>
          <p:cNvSpPr txBox="1"/>
          <p:nvPr/>
        </p:nvSpPr>
        <p:spPr>
          <a:xfrm>
            <a:off x="4235812" y="3138129"/>
            <a:ext cx="614271" cy="276999"/>
          </a:xfrm>
          <a:prstGeom prst="rect">
            <a:avLst/>
          </a:prstGeom>
          <a:noFill/>
        </p:spPr>
        <p:txBody>
          <a:bodyPr wrap="none" rtlCol="0">
            <a:spAutoFit/>
          </a:bodyPr>
          <a:lstStyle/>
          <a:p>
            <a:r>
              <a:rPr lang="en-US" sz="1200" b="1" dirty="0">
                <a:solidFill>
                  <a:srgbClr val="66FFCC"/>
                </a:solidFill>
              </a:rPr>
              <a:t>NSLS II</a:t>
            </a:r>
          </a:p>
        </p:txBody>
      </p:sp>
      <p:sp>
        <p:nvSpPr>
          <p:cNvPr id="54" name="TextBox 53">
            <a:extLst>
              <a:ext uri="{FF2B5EF4-FFF2-40B4-BE49-F238E27FC236}">
                <a16:creationId xmlns:a16="http://schemas.microsoft.com/office/drawing/2014/main" id="{63B562D1-6719-CE42-9411-A43469D5E829}"/>
              </a:ext>
            </a:extLst>
          </p:cNvPr>
          <p:cNvSpPr txBox="1"/>
          <p:nvPr/>
        </p:nvSpPr>
        <p:spPr>
          <a:xfrm>
            <a:off x="3960608" y="2751661"/>
            <a:ext cx="582339" cy="276999"/>
          </a:xfrm>
          <a:prstGeom prst="rect">
            <a:avLst/>
          </a:prstGeom>
          <a:noFill/>
        </p:spPr>
        <p:txBody>
          <a:bodyPr wrap="none" rtlCol="0">
            <a:spAutoFit/>
          </a:bodyPr>
          <a:lstStyle/>
          <a:p>
            <a:r>
              <a:rPr lang="en-US" sz="1200" b="1" dirty="0">
                <a:solidFill>
                  <a:srgbClr val="66FFCC"/>
                </a:solidFill>
              </a:rPr>
              <a:t>CHESS</a:t>
            </a:r>
          </a:p>
        </p:txBody>
      </p:sp>
      <p:sp>
        <p:nvSpPr>
          <p:cNvPr id="55" name="TextBox 54">
            <a:extLst>
              <a:ext uri="{FF2B5EF4-FFF2-40B4-BE49-F238E27FC236}">
                <a16:creationId xmlns:a16="http://schemas.microsoft.com/office/drawing/2014/main" id="{03D24BA4-E286-7040-931C-3628D4C4C4B0}"/>
              </a:ext>
            </a:extLst>
          </p:cNvPr>
          <p:cNvSpPr txBox="1"/>
          <p:nvPr/>
        </p:nvSpPr>
        <p:spPr>
          <a:xfrm>
            <a:off x="3993502" y="3347825"/>
            <a:ext cx="514885" cy="276999"/>
          </a:xfrm>
          <a:prstGeom prst="rect">
            <a:avLst/>
          </a:prstGeom>
          <a:noFill/>
        </p:spPr>
        <p:txBody>
          <a:bodyPr wrap="none" rtlCol="0">
            <a:spAutoFit/>
          </a:bodyPr>
          <a:lstStyle/>
          <a:p>
            <a:r>
              <a:rPr lang="en-US" sz="1200" b="1" dirty="0">
                <a:solidFill>
                  <a:srgbClr val="66FFCC"/>
                </a:solidFill>
              </a:rPr>
              <a:t>SURF</a:t>
            </a:r>
          </a:p>
        </p:txBody>
      </p:sp>
      <p:sp>
        <p:nvSpPr>
          <p:cNvPr id="56" name="TextBox 55">
            <a:extLst>
              <a:ext uri="{FF2B5EF4-FFF2-40B4-BE49-F238E27FC236}">
                <a16:creationId xmlns:a16="http://schemas.microsoft.com/office/drawing/2014/main" id="{0DCD4CCE-A9C7-7B4C-AC56-13519904E476}"/>
              </a:ext>
            </a:extLst>
          </p:cNvPr>
          <p:cNvSpPr txBox="1"/>
          <p:nvPr/>
        </p:nvSpPr>
        <p:spPr>
          <a:xfrm>
            <a:off x="4974826" y="3173316"/>
            <a:ext cx="521425" cy="276999"/>
          </a:xfrm>
          <a:prstGeom prst="rect">
            <a:avLst/>
          </a:prstGeom>
          <a:noFill/>
        </p:spPr>
        <p:txBody>
          <a:bodyPr wrap="none" rtlCol="0">
            <a:spAutoFit/>
          </a:bodyPr>
          <a:lstStyle/>
          <a:p>
            <a:r>
              <a:rPr lang="en-US" sz="1200" b="1" dirty="0">
                <a:solidFill>
                  <a:srgbClr val="66FFCC"/>
                </a:solidFill>
              </a:rPr>
              <a:t>ALBA</a:t>
            </a:r>
          </a:p>
        </p:txBody>
      </p:sp>
      <p:sp>
        <p:nvSpPr>
          <p:cNvPr id="57" name="Oval 56">
            <a:extLst>
              <a:ext uri="{FF2B5EF4-FFF2-40B4-BE49-F238E27FC236}">
                <a16:creationId xmlns:a16="http://schemas.microsoft.com/office/drawing/2014/main" id="{4DC008CB-4BEA-6946-9B21-43E898C27232}"/>
              </a:ext>
            </a:extLst>
          </p:cNvPr>
          <p:cNvSpPr/>
          <p:nvPr/>
        </p:nvSpPr>
        <p:spPr>
          <a:xfrm>
            <a:off x="5634995" y="311185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58" name="Straight Connector 57">
            <a:extLst>
              <a:ext uri="{FF2B5EF4-FFF2-40B4-BE49-F238E27FC236}">
                <a16:creationId xmlns:a16="http://schemas.microsoft.com/office/drawing/2014/main" id="{7CA867B0-21B0-DC41-B82C-D50E962DC980}"/>
              </a:ext>
            </a:extLst>
          </p:cNvPr>
          <p:cNvCxnSpPr>
            <a:endCxn id="57" idx="3"/>
          </p:cNvCxnSpPr>
          <p:nvPr/>
        </p:nvCxnSpPr>
        <p:spPr>
          <a:xfrm flipV="1">
            <a:off x="5346963" y="3173316"/>
            <a:ext cx="298577" cy="10331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F94981D1-7233-F642-8228-9D8887FD012D}"/>
              </a:ext>
            </a:extLst>
          </p:cNvPr>
          <p:cNvSpPr/>
          <p:nvPr/>
        </p:nvSpPr>
        <p:spPr>
          <a:xfrm>
            <a:off x="5787395" y="2993296"/>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60" name="Straight Connector 59">
            <a:extLst>
              <a:ext uri="{FF2B5EF4-FFF2-40B4-BE49-F238E27FC236}">
                <a16:creationId xmlns:a16="http://schemas.microsoft.com/office/drawing/2014/main" id="{A1B502B8-6AB6-3648-8649-D621930D4563}"/>
              </a:ext>
            </a:extLst>
          </p:cNvPr>
          <p:cNvCxnSpPr/>
          <p:nvPr/>
        </p:nvCxnSpPr>
        <p:spPr>
          <a:xfrm flipV="1">
            <a:off x="5530698" y="3065304"/>
            <a:ext cx="272879" cy="51848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0D6089E6-B179-5546-937B-2DD61A2E5423}"/>
              </a:ext>
            </a:extLst>
          </p:cNvPr>
          <p:cNvSpPr txBox="1"/>
          <p:nvPr/>
        </p:nvSpPr>
        <p:spPr>
          <a:xfrm>
            <a:off x="5255240" y="3507897"/>
            <a:ext cx="487762" cy="276999"/>
          </a:xfrm>
          <a:prstGeom prst="rect">
            <a:avLst/>
          </a:prstGeom>
          <a:noFill/>
        </p:spPr>
        <p:txBody>
          <a:bodyPr wrap="none" rtlCol="0">
            <a:spAutoFit/>
          </a:bodyPr>
          <a:lstStyle/>
          <a:p>
            <a:r>
              <a:rPr lang="en-US" sz="1200" b="1" dirty="0">
                <a:solidFill>
                  <a:srgbClr val="66FFCC"/>
                </a:solidFill>
              </a:rPr>
              <a:t>ESRF</a:t>
            </a:r>
          </a:p>
        </p:txBody>
      </p:sp>
      <p:sp>
        <p:nvSpPr>
          <p:cNvPr id="62" name="Oval 61">
            <a:extLst>
              <a:ext uri="{FF2B5EF4-FFF2-40B4-BE49-F238E27FC236}">
                <a16:creationId xmlns:a16="http://schemas.microsoft.com/office/drawing/2014/main" id="{EB3997D4-ABBB-364B-B221-5B8BF08EF972}"/>
              </a:ext>
            </a:extLst>
          </p:cNvPr>
          <p:cNvSpPr/>
          <p:nvPr/>
        </p:nvSpPr>
        <p:spPr>
          <a:xfrm>
            <a:off x="5634995" y="275181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63" name="TextBox 62">
            <a:extLst>
              <a:ext uri="{FF2B5EF4-FFF2-40B4-BE49-F238E27FC236}">
                <a16:creationId xmlns:a16="http://schemas.microsoft.com/office/drawing/2014/main" id="{9F96A659-E28C-0942-A0AA-C3EE073ADD24}"/>
              </a:ext>
            </a:extLst>
          </p:cNvPr>
          <p:cNvSpPr txBox="1"/>
          <p:nvPr/>
        </p:nvSpPr>
        <p:spPr>
          <a:xfrm>
            <a:off x="4766422" y="2612753"/>
            <a:ext cx="854721" cy="276999"/>
          </a:xfrm>
          <a:prstGeom prst="rect">
            <a:avLst/>
          </a:prstGeom>
          <a:noFill/>
        </p:spPr>
        <p:txBody>
          <a:bodyPr wrap="none" rtlCol="0">
            <a:spAutoFit/>
          </a:bodyPr>
          <a:lstStyle/>
          <a:p>
            <a:r>
              <a:rPr lang="en-US" sz="1200" b="1" dirty="0">
                <a:solidFill>
                  <a:srgbClr val="66FFCC"/>
                </a:solidFill>
              </a:rPr>
              <a:t>DIAMOND</a:t>
            </a:r>
          </a:p>
        </p:txBody>
      </p:sp>
      <p:cxnSp>
        <p:nvCxnSpPr>
          <p:cNvPr id="64" name="Straight Connector 63">
            <a:extLst>
              <a:ext uri="{FF2B5EF4-FFF2-40B4-BE49-F238E27FC236}">
                <a16:creationId xmlns:a16="http://schemas.microsoft.com/office/drawing/2014/main" id="{27CEAFA0-9400-A447-A213-029035F1B17A}"/>
              </a:ext>
            </a:extLst>
          </p:cNvPr>
          <p:cNvCxnSpPr>
            <a:endCxn id="62" idx="6"/>
          </p:cNvCxnSpPr>
          <p:nvPr/>
        </p:nvCxnSpPr>
        <p:spPr>
          <a:xfrm>
            <a:off x="5492720" y="2776812"/>
            <a:ext cx="214283" cy="1100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BCE3A1A2-34AC-5F49-9889-49AF807796AA}"/>
              </a:ext>
            </a:extLst>
          </p:cNvPr>
          <p:cNvSpPr/>
          <p:nvPr/>
        </p:nvSpPr>
        <p:spPr>
          <a:xfrm>
            <a:off x="6116383" y="2674429"/>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66" name="TextBox 65">
            <a:extLst>
              <a:ext uri="{FF2B5EF4-FFF2-40B4-BE49-F238E27FC236}">
                <a16:creationId xmlns:a16="http://schemas.microsoft.com/office/drawing/2014/main" id="{273A7620-1584-4043-B024-E761F22EED49}"/>
              </a:ext>
            </a:extLst>
          </p:cNvPr>
          <p:cNvSpPr txBox="1"/>
          <p:nvPr/>
        </p:nvSpPr>
        <p:spPr>
          <a:xfrm>
            <a:off x="6247255" y="2459576"/>
            <a:ext cx="649922" cy="276999"/>
          </a:xfrm>
          <a:prstGeom prst="rect">
            <a:avLst/>
          </a:prstGeom>
          <a:noFill/>
        </p:spPr>
        <p:txBody>
          <a:bodyPr wrap="none" rtlCol="0">
            <a:spAutoFit/>
          </a:bodyPr>
          <a:lstStyle/>
          <a:p>
            <a:r>
              <a:rPr lang="en-US" sz="1200" b="1" dirty="0">
                <a:solidFill>
                  <a:srgbClr val="66FFCC"/>
                </a:solidFill>
              </a:rPr>
              <a:t>BESSYII</a:t>
            </a:r>
          </a:p>
        </p:txBody>
      </p:sp>
      <p:cxnSp>
        <p:nvCxnSpPr>
          <p:cNvPr id="67" name="Straight Connector 66">
            <a:extLst>
              <a:ext uri="{FF2B5EF4-FFF2-40B4-BE49-F238E27FC236}">
                <a16:creationId xmlns:a16="http://schemas.microsoft.com/office/drawing/2014/main" id="{807BFA55-D5F6-7246-96F9-85B2D4E00C0B}"/>
              </a:ext>
            </a:extLst>
          </p:cNvPr>
          <p:cNvCxnSpPr/>
          <p:nvPr/>
        </p:nvCxnSpPr>
        <p:spPr>
          <a:xfrm flipH="1">
            <a:off x="6075900" y="2715809"/>
            <a:ext cx="774225" cy="13706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720D7CE6-AE99-8C4B-A18F-DDA95C14BCF2}"/>
              </a:ext>
            </a:extLst>
          </p:cNvPr>
          <p:cNvSpPr/>
          <p:nvPr/>
        </p:nvSpPr>
        <p:spPr>
          <a:xfrm>
            <a:off x="6067043" y="2546822"/>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69" name="TextBox 68">
            <a:extLst>
              <a:ext uri="{FF2B5EF4-FFF2-40B4-BE49-F238E27FC236}">
                <a16:creationId xmlns:a16="http://schemas.microsoft.com/office/drawing/2014/main" id="{05FE766C-C69C-3C4F-9739-B12FCA5B8DD2}"/>
              </a:ext>
            </a:extLst>
          </p:cNvPr>
          <p:cNvSpPr txBox="1"/>
          <p:nvPr/>
        </p:nvSpPr>
        <p:spPr>
          <a:xfrm>
            <a:off x="6309944" y="1815709"/>
            <a:ext cx="630301" cy="276999"/>
          </a:xfrm>
          <a:prstGeom prst="rect">
            <a:avLst/>
          </a:prstGeom>
          <a:noFill/>
        </p:spPr>
        <p:txBody>
          <a:bodyPr wrap="none" rtlCol="0">
            <a:spAutoFit/>
          </a:bodyPr>
          <a:lstStyle/>
          <a:p>
            <a:r>
              <a:rPr lang="en-US" sz="1200" b="1" i="1" dirty="0">
                <a:solidFill>
                  <a:srgbClr val="EDF074"/>
                </a:solidFill>
              </a:rPr>
              <a:t>MAXIV</a:t>
            </a:r>
          </a:p>
        </p:txBody>
      </p:sp>
      <p:cxnSp>
        <p:nvCxnSpPr>
          <p:cNvPr id="70" name="Straight Connector 69">
            <a:extLst>
              <a:ext uri="{FF2B5EF4-FFF2-40B4-BE49-F238E27FC236}">
                <a16:creationId xmlns:a16="http://schemas.microsoft.com/office/drawing/2014/main" id="{63F81A8B-B8F2-2347-B09A-D3D96D5628CA}"/>
              </a:ext>
            </a:extLst>
          </p:cNvPr>
          <p:cNvCxnSpPr/>
          <p:nvPr/>
        </p:nvCxnSpPr>
        <p:spPr>
          <a:xfrm flipH="1">
            <a:off x="6117962" y="2014735"/>
            <a:ext cx="466945" cy="566087"/>
          </a:xfrm>
          <a:prstGeom prst="line">
            <a:avLst/>
          </a:prstGeom>
          <a:ln>
            <a:solidFill>
              <a:srgbClr val="EDF074"/>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5C3A8E76-C0C3-F441-8192-1AE9B60B00A4}"/>
              </a:ext>
            </a:extLst>
          </p:cNvPr>
          <p:cNvSpPr/>
          <p:nvPr/>
        </p:nvSpPr>
        <p:spPr>
          <a:xfrm>
            <a:off x="6169782" y="2822838"/>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72" name="TextBox 71">
            <a:extLst>
              <a:ext uri="{FF2B5EF4-FFF2-40B4-BE49-F238E27FC236}">
                <a16:creationId xmlns:a16="http://schemas.microsoft.com/office/drawing/2014/main" id="{8DABF44A-7970-6640-8E2C-D05E3EC9FD7F}"/>
              </a:ext>
            </a:extLst>
          </p:cNvPr>
          <p:cNvSpPr txBox="1"/>
          <p:nvPr/>
        </p:nvSpPr>
        <p:spPr>
          <a:xfrm>
            <a:off x="6850125" y="2297778"/>
            <a:ext cx="718466" cy="276999"/>
          </a:xfrm>
          <a:prstGeom prst="rect">
            <a:avLst/>
          </a:prstGeom>
          <a:noFill/>
        </p:spPr>
        <p:txBody>
          <a:bodyPr wrap="none" rtlCol="0">
            <a:spAutoFit/>
          </a:bodyPr>
          <a:lstStyle/>
          <a:p>
            <a:r>
              <a:rPr lang="en-US" sz="1200" b="1" i="1" dirty="0">
                <a:solidFill>
                  <a:srgbClr val="EDF074"/>
                </a:solidFill>
              </a:rPr>
              <a:t>SOLARIS</a:t>
            </a:r>
          </a:p>
        </p:txBody>
      </p:sp>
      <p:cxnSp>
        <p:nvCxnSpPr>
          <p:cNvPr id="73" name="Straight Connector 72">
            <a:extLst>
              <a:ext uri="{FF2B5EF4-FFF2-40B4-BE49-F238E27FC236}">
                <a16:creationId xmlns:a16="http://schemas.microsoft.com/office/drawing/2014/main" id="{C6B34D1F-2D01-E843-8147-10D220109957}"/>
              </a:ext>
            </a:extLst>
          </p:cNvPr>
          <p:cNvCxnSpPr/>
          <p:nvPr/>
        </p:nvCxnSpPr>
        <p:spPr>
          <a:xfrm flipH="1">
            <a:off x="6205786" y="2506244"/>
            <a:ext cx="841087" cy="352598"/>
          </a:xfrm>
          <a:prstGeom prst="line">
            <a:avLst/>
          </a:prstGeom>
          <a:ln>
            <a:solidFill>
              <a:srgbClr val="EDF074"/>
            </a:solidFill>
          </a:ln>
        </p:spPr>
        <p:style>
          <a:lnRef idx="1">
            <a:schemeClr val="accent1"/>
          </a:lnRef>
          <a:fillRef idx="0">
            <a:schemeClr val="accent1"/>
          </a:fillRef>
          <a:effectRef idx="0">
            <a:schemeClr val="accent1"/>
          </a:effectRef>
          <a:fontRef idx="minor">
            <a:schemeClr val="tx1"/>
          </a:fontRef>
        </p:style>
      </p:cxnSp>
      <p:sp>
        <p:nvSpPr>
          <p:cNvPr id="74" name="Oval 73">
            <a:extLst>
              <a:ext uri="{FF2B5EF4-FFF2-40B4-BE49-F238E27FC236}">
                <a16:creationId xmlns:a16="http://schemas.microsoft.com/office/drawing/2014/main" id="{30153F1A-334E-A742-858F-083A57566DB5}"/>
              </a:ext>
            </a:extLst>
          </p:cNvPr>
          <p:cNvSpPr/>
          <p:nvPr/>
        </p:nvSpPr>
        <p:spPr>
          <a:xfrm>
            <a:off x="7039151" y="3223784"/>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75" name="TextBox 74">
            <a:extLst>
              <a:ext uri="{FF2B5EF4-FFF2-40B4-BE49-F238E27FC236}">
                <a16:creationId xmlns:a16="http://schemas.microsoft.com/office/drawing/2014/main" id="{2C44568F-A544-9445-A1FB-744DA1F0F7D7}"/>
              </a:ext>
            </a:extLst>
          </p:cNvPr>
          <p:cNvSpPr txBox="1"/>
          <p:nvPr/>
        </p:nvSpPr>
        <p:spPr>
          <a:xfrm>
            <a:off x="7075154" y="3117369"/>
            <a:ext cx="434734" cy="276999"/>
          </a:xfrm>
          <a:prstGeom prst="rect">
            <a:avLst/>
          </a:prstGeom>
          <a:noFill/>
        </p:spPr>
        <p:txBody>
          <a:bodyPr wrap="none" rtlCol="0">
            <a:spAutoFit/>
          </a:bodyPr>
          <a:lstStyle/>
          <a:p>
            <a:r>
              <a:rPr lang="en-US" sz="1200" b="1" i="1" dirty="0">
                <a:solidFill>
                  <a:srgbClr val="EDF074"/>
                </a:solidFill>
              </a:rPr>
              <a:t>ILSF</a:t>
            </a:r>
          </a:p>
        </p:txBody>
      </p:sp>
      <p:sp>
        <p:nvSpPr>
          <p:cNvPr id="76" name="Oval 75">
            <a:extLst>
              <a:ext uri="{FF2B5EF4-FFF2-40B4-BE49-F238E27FC236}">
                <a16:creationId xmlns:a16="http://schemas.microsoft.com/office/drawing/2014/main" id="{1455FFFE-14F0-E44E-A52E-C5CEB07E0E0F}"/>
              </a:ext>
            </a:extLst>
          </p:cNvPr>
          <p:cNvSpPr/>
          <p:nvPr/>
        </p:nvSpPr>
        <p:spPr>
          <a:xfrm>
            <a:off x="6778117" y="3035582"/>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77" name="TextBox 76">
            <a:extLst>
              <a:ext uri="{FF2B5EF4-FFF2-40B4-BE49-F238E27FC236}">
                <a16:creationId xmlns:a16="http://schemas.microsoft.com/office/drawing/2014/main" id="{A403BA30-417B-D149-95EE-67C2C3E20402}"/>
              </a:ext>
            </a:extLst>
          </p:cNvPr>
          <p:cNvSpPr txBox="1"/>
          <p:nvPr/>
        </p:nvSpPr>
        <p:spPr>
          <a:xfrm>
            <a:off x="6943053" y="2950960"/>
            <a:ext cx="697627" cy="276999"/>
          </a:xfrm>
          <a:prstGeom prst="rect">
            <a:avLst/>
          </a:prstGeom>
          <a:noFill/>
        </p:spPr>
        <p:txBody>
          <a:bodyPr wrap="none" rtlCol="0">
            <a:spAutoFit/>
          </a:bodyPr>
          <a:lstStyle/>
          <a:p>
            <a:r>
              <a:rPr lang="en-US" sz="1200" b="1" i="1" dirty="0">
                <a:solidFill>
                  <a:srgbClr val="EDF074"/>
                </a:solidFill>
              </a:rPr>
              <a:t>CANDLE</a:t>
            </a:r>
          </a:p>
        </p:txBody>
      </p:sp>
      <p:cxnSp>
        <p:nvCxnSpPr>
          <p:cNvPr id="78" name="Straight Connector 77">
            <a:extLst>
              <a:ext uri="{FF2B5EF4-FFF2-40B4-BE49-F238E27FC236}">
                <a16:creationId xmlns:a16="http://schemas.microsoft.com/office/drawing/2014/main" id="{2C41114A-77CC-3147-9470-FB0D834A1A89}"/>
              </a:ext>
            </a:extLst>
          </p:cNvPr>
          <p:cNvCxnSpPr>
            <a:endCxn id="76" idx="6"/>
          </p:cNvCxnSpPr>
          <p:nvPr/>
        </p:nvCxnSpPr>
        <p:spPr>
          <a:xfrm flipH="1">
            <a:off x="6850125" y="3043230"/>
            <a:ext cx="225030" cy="28356"/>
          </a:xfrm>
          <a:prstGeom prst="line">
            <a:avLst/>
          </a:prstGeom>
          <a:ln>
            <a:solidFill>
              <a:srgbClr val="EDF074"/>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22D87637-EA4D-E643-9346-67DA452FA4B2}"/>
              </a:ext>
            </a:extLst>
          </p:cNvPr>
          <p:cNvSpPr/>
          <p:nvPr/>
        </p:nvSpPr>
        <p:spPr>
          <a:xfrm>
            <a:off x="5851019" y="282382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80" name="TextBox 79">
            <a:extLst>
              <a:ext uri="{FF2B5EF4-FFF2-40B4-BE49-F238E27FC236}">
                <a16:creationId xmlns:a16="http://schemas.microsoft.com/office/drawing/2014/main" id="{874FAF2E-E65D-404C-9B37-B36297E66A08}"/>
              </a:ext>
            </a:extLst>
          </p:cNvPr>
          <p:cNvSpPr txBox="1"/>
          <p:nvPr/>
        </p:nvSpPr>
        <p:spPr>
          <a:xfrm>
            <a:off x="5510406" y="2143562"/>
            <a:ext cx="465192" cy="261610"/>
          </a:xfrm>
          <a:prstGeom prst="rect">
            <a:avLst/>
          </a:prstGeom>
          <a:noFill/>
        </p:spPr>
        <p:txBody>
          <a:bodyPr wrap="none" rtlCol="0">
            <a:spAutoFit/>
          </a:bodyPr>
          <a:lstStyle/>
          <a:p>
            <a:r>
              <a:rPr lang="en-US" sz="1100" b="1" dirty="0">
                <a:solidFill>
                  <a:srgbClr val="66FFCC"/>
                </a:solidFill>
              </a:rPr>
              <a:t>ELSA</a:t>
            </a:r>
            <a:endParaRPr lang="en-US" sz="1200" b="1" dirty="0">
              <a:solidFill>
                <a:srgbClr val="66FFCC"/>
              </a:solidFill>
            </a:endParaRPr>
          </a:p>
        </p:txBody>
      </p:sp>
      <p:cxnSp>
        <p:nvCxnSpPr>
          <p:cNvPr id="81" name="Straight Connector 80">
            <a:extLst>
              <a:ext uri="{FF2B5EF4-FFF2-40B4-BE49-F238E27FC236}">
                <a16:creationId xmlns:a16="http://schemas.microsoft.com/office/drawing/2014/main" id="{D7903072-2CDF-014F-9106-F9633358CAE6}"/>
              </a:ext>
            </a:extLst>
          </p:cNvPr>
          <p:cNvCxnSpPr>
            <a:stCxn id="79" idx="0"/>
          </p:cNvCxnSpPr>
          <p:nvPr/>
        </p:nvCxnSpPr>
        <p:spPr>
          <a:xfrm flipH="1" flipV="1">
            <a:off x="5842294" y="2343510"/>
            <a:ext cx="44729" cy="480311"/>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ABC27D59-DB2D-7B40-8551-02D9493F793F}"/>
              </a:ext>
            </a:extLst>
          </p:cNvPr>
          <p:cNvCxnSpPr/>
          <p:nvPr/>
        </p:nvCxnSpPr>
        <p:spPr>
          <a:xfrm flipH="1" flipV="1">
            <a:off x="5707003" y="2463781"/>
            <a:ext cx="206622" cy="26954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83" name="Oval 82">
            <a:extLst>
              <a:ext uri="{FF2B5EF4-FFF2-40B4-BE49-F238E27FC236}">
                <a16:creationId xmlns:a16="http://schemas.microsoft.com/office/drawing/2014/main" id="{64A42713-B3E2-8A49-8237-083C2501F41E}"/>
              </a:ext>
            </a:extLst>
          </p:cNvPr>
          <p:cNvSpPr/>
          <p:nvPr/>
        </p:nvSpPr>
        <p:spPr>
          <a:xfrm>
            <a:off x="5950924" y="277321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84" name="Straight Connector 83">
            <a:extLst>
              <a:ext uri="{FF2B5EF4-FFF2-40B4-BE49-F238E27FC236}">
                <a16:creationId xmlns:a16="http://schemas.microsoft.com/office/drawing/2014/main" id="{741297D9-71E6-364B-A025-6B433F688403}"/>
              </a:ext>
            </a:extLst>
          </p:cNvPr>
          <p:cNvCxnSpPr>
            <a:endCxn id="80" idx="0"/>
          </p:cNvCxnSpPr>
          <p:nvPr/>
        </p:nvCxnSpPr>
        <p:spPr>
          <a:xfrm flipH="1" flipV="1">
            <a:off x="5743002" y="2143562"/>
            <a:ext cx="232596" cy="621926"/>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0136B6F4-A58C-8945-B8D7-503CA4619D07}"/>
              </a:ext>
            </a:extLst>
          </p:cNvPr>
          <p:cNvSpPr txBox="1"/>
          <p:nvPr/>
        </p:nvSpPr>
        <p:spPr>
          <a:xfrm>
            <a:off x="5389206" y="1954207"/>
            <a:ext cx="570028" cy="276999"/>
          </a:xfrm>
          <a:prstGeom prst="rect">
            <a:avLst/>
          </a:prstGeom>
          <a:noFill/>
        </p:spPr>
        <p:txBody>
          <a:bodyPr wrap="none" rtlCol="0">
            <a:spAutoFit/>
          </a:bodyPr>
          <a:lstStyle/>
          <a:p>
            <a:r>
              <a:rPr lang="en-US" sz="1200" b="1" dirty="0">
                <a:solidFill>
                  <a:srgbClr val="66FFCC"/>
                </a:solidFill>
              </a:rPr>
              <a:t>DELTA</a:t>
            </a:r>
          </a:p>
        </p:txBody>
      </p:sp>
      <p:sp>
        <p:nvSpPr>
          <p:cNvPr id="86" name="TextBox 85">
            <a:extLst>
              <a:ext uri="{FF2B5EF4-FFF2-40B4-BE49-F238E27FC236}">
                <a16:creationId xmlns:a16="http://schemas.microsoft.com/office/drawing/2014/main" id="{6572C338-1A48-FD47-9BBF-355D3C8FED22}"/>
              </a:ext>
            </a:extLst>
          </p:cNvPr>
          <p:cNvSpPr txBox="1"/>
          <p:nvPr/>
        </p:nvSpPr>
        <p:spPr>
          <a:xfrm>
            <a:off x="7465341" y="2480330"/>
            <a:ext cx="572849" cy="276999"/>
          </a:xfrm>
          <a:prstGeom prst="rect">
            <a:avLst/>
          </a:prstGeom>
          <a:noFill/>
        </p:spPr>
        <p:txBody>
          <a:bodyPr wrap="none" rtlCol="0">
            <a:spAutoFit/>
          </a:bodyPr>
          <a:lstStyle/>
          <a:p>
            <a:r>
              <a:rPr lang="en-US" sz="1200" b="1" dirty="0">
                <a:solidFill>
                  <a:srgbClr val="66FFCC"/>
                </a:solidFill>
              </a:rPr>
              <a:t>DELSY</a:t>
            </a:r>
          </a:p>
        </p:txBody>
      </p:sp>
      <p:sp>
        <p:nvSpPr>
          <p:cNvPr id="87" name="Oval 86">
            <a:extLst>
              <a:ext uri="{FF2B5EF4-FFF2-40B4-BE49-F238E27FC236}">
                <a16:creationId xmlns:a16="http://schemas.microsoft.com/office/drawing/2014/main" id="{68F8C1C7-EED9-5A45-93F0-04D93098E2D1}"/>
              </a:ext>
            </a:extLst>
          </p:cNvPr>
          <p:cNvSpPr/>
          <p:nvPr/>
        </p:nvSpPr>
        <p:spPr>
          <a:xfrm>
            <a:off x="7507203" y="2679805"/>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88" name="Oval 87">
            <a:extLst>
              <a:ext uri="{FF2B5EF4-FFF2-40B4-BE49-F238E27FC236}">
                <a16:creationId xmlns:a16="http://schemas.microsoft.com/office/drawing/2014/main" id="{8DDC6028-829C-7A40-B8F5-F91BCF9F4240}"/>
              </a:ext>
            </a:extLst>
          </p:cNvPr>
          <p:cNvSpPr/>
          <p:nvPr/>
        </p:nvSpPr>
        <p:spPr>
          <a:xfrm>
            <a:off x="7363187" y="2823821"/>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89" name="TextBox 88">
            <a:extLst>
              <a:ext uri="{FF2B5EF4-FFF2-40B4-BE49-F238E27FC236}">
                <a16:creationId xmlns:a16="http://schemas.microsoft.com/office/drawing/2014/main" id="{18058A89-CFE5-C240-8A1B-72BA758885FB}"/>
              </a:ext>
            </a:extLst>
          </p:cNvPr>
          <p:cNvSpPr txBox="1"/>
          <p:nvPr/>
        </p:nvSpPr>
        <p:spPr>
          <a:xfrm>
            <a:off x="7399191" y="2721325"/>
            <a:ext cx="497829" cy="276999"/>
          </a:xfrm>
          <a:prstGeom prst="rect">
            <a:avLst/>
          </a:prstGeom>
          <a:noFill/>
        </p:spPr>
        <p:txBody>
          <a:bodyPr wrap="none" rtlCol="0">
            <a:spAutoFit/>
          </a:bodyPr>
          <a:lstStyle/>
          <a:p>
            <a:r>
              <a:rPr lang="en-US" sz="1200" b="1" dirty="0">
                <a:solidFill>
                  <a:srgbClr val="66FFCC"/>
                </a:solidFill>
              </a:rPr>
              <a:t>KSRS</a:t>
            </a:r>
          </a:p>
        </p:txBody>
      </p:sp>
      <p:sp>
        <p:nvSpPr>
          <p:cNvPr id="90" name="Oval 89">
            <a:extLst>
              <a:ext uri="{FF2B5EF4-FFF2-40B4-BE49-F238E27FC236}">
                <a16:creationId xmlns:a16="http://schemas.microsoft.com/office/drawing/2014/main" id="{7B321BD4-2E29-0740-B189-EB078EBC2E25}"/>
              </a:ext>
            </a:extLst>
          </p:cNvPr>
          <p:cNvSpPr/>
          <p:nvPr/>
        </p:nvSpPr>
        <p:spPr>
          <a:xfrm>
            <a:off x="8227283" y="2391773"/>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1" name="TextBox 90">
            <a:extLst>
              <a:ext uri="{FF2B5EF4-FFF2-40B4-BE49-F238E27FC236}">
                <a16:creationId xmlns:a16="http://schemas.microsoft.com/office/drawing/2014/main" id="{253DC117-4529-2546-8E12-9BEEF0D3824D}"/>
              </a:ext>
            </a:extLst>
          </p:cNvPr>
          <p:cNvSpPr txBox="1"/>
          <p:nvPr/>
        </p:nvSpPr>
        <p:spPr>
          <a:xfrm>
            <a:off x="8010305" y="2159278"/>
            <a:ext cx="496098" cy="276999"/>
          </a:xfrm>
          <a:prstGeom prst="rect">
            <a:avLst/>
          </a:prstGeom>
          <a:noFill/>
        </p:spPr>
        <p:txBody>
          <a:bodyPr wrap="none" rtlCol="0">
            <a:spAutoFit/>
          </a:bodyPr>
          <a:lstStyle/>
          <a:p>
            <a:r>
              <a:rPr lang="en-US" sz="1200" b="1" dirty="0">
                <a:solidFill>
                  <a:srgbClr val="66FFCC"/>
                </a:solidFill>
              </a:rPr>
              <a:t>SSRC</a:t>
            </a:r>
          </a:p>
        </p:txBody>
      </p:sp>
      <p:sp>
        <p:nvSpPr>
          <p:cNvPr id="92" name="Oval 91">
            <a:extLst>
              <a:ext uri="{FF2B5EF4-FFF2-40B4-BE49-F238E27FC236}">
                <a16:creationId xmlns:a16="http://schemas.microsoft.com/office/drawing/2014/main" id="{229DED01-E07F-E345-9262-361BFE7E3C5C}"/>
              </a:ext>
            </a:extLst>
          </p:cNvPr>
          <p:cNvSpPr/>
          <p:nvPr/>
        </p:nvSpPr>
        <p:spPr>
          <a:xfrm>
            <a:off x="9451419" y="5200085"/>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3" name="TextBox 92">
            <a:extLst>
              <a:ext uri="{FF2B5EF4-FFF2-40B4-BE49-F238E27FC236}">
                <a16:creationId xmlns:a16="http://schemas.microsoft.com/office/drawing/2014/main" id="{D47EFA58-A594-B34B-A3BC-066156CEBAA9}"/>
              </a:ext>
            </a:extLst>
          </p:cNvPr>
          <p:cNvSpPr txBox="1"/>
          <p:nvPr/>
        </p:nvSpPr>
        <p:spPr>
          <a:xfrm>
            <a:off x="9312535" y="4959090"/>
            <a:ext cx="349776" cy="276999"/>
          </a:xfrm>
          <a:prstGeom prst="rect">
            <a:avLst/>
          </a:prstGeom>
          <a:noFill/>
        </p:spPr>
        <p:txBody>
          <a:bodyPr wrap="none" rtlCol="0">
            <a:spAutoFit/>
          </a:bodyPr>
          <a:lstStyle/>
          <a:p>
            <a:r>
              <a:rPr lang="en-US" sz="1200" b="1" dirty="0">
                <a:solidFill>
                  <a:srgbClr val="66FFCC"/>
                </a:solidFill>
              </a:rPr>
              <a:t>AS</a:t>
            </a:r>
          </a:p>
        </p:txBody>
      </p:sp>
      <p:sp>
        <p:nvSpPr>
          <p:cNvPr id="94" name="TextBox 93">
            <a:extLst>
              <a:ext uri="{FF2B5EF4-FFF2-40B4-BE49-F238E27FC236}">
                <a16:creationId xmlns:a16="http://schemas.microsoft.com/office/drawing/2014/main" id="{7465BECB-0023-4C44-8DDA-342123162F15}"/>
              </a:ext>
            </a:extLst>
          </p:cNvPr>
          <p:cNvSpPr txBox="1"/>
          <p:nvPr/>
        </p:nvSpPr>
        <p:spPr>
          <a:xfrm>
            <a:off x="7353436" y="3353132"/>
            <a:ext cx="598241" cy="276999"/>
          </a:xfrm>
          <a:prstGeom prst="rect">
            <a:avLst/>
          </a:prstGeom>
          <a:noFill/>
        </p:spPr>
        <p:txBody>
          <a:bodyPr wrap="none" rtlCol="0">
            <a:spAutoFit/>
          </a:bodyPr>
          <a:lstStyle/>
          <a:p>
            <a:r>
              <a:rPr lang="en-US" sz="1200" b="1" dirty="0">
                <a:solidFill>
                  <a:srgbClr val="66FFCC"/>
                </a:solidFill>
              </a:rPr>
              <a:t>INDUS</a:t>
            </a:r>
          </a:p>
        </p:txBody>
      </p:sp>
      <p:sp>
        <p:nvSpPr>
          <p:cNvPr id="95" name="Oval 94">
            <a:extLst>
              <a:ext uri="{FF2B5EF4-FFF2-40B4-BE49-F238E27FC236}">
                <a16:creationId xmlns:a16="http://schemas.microsoft.com/office/drawing/2014/main" id="{8B5DD98E-6CD5-484B-92AE-390DF1E67E95}"/>
              </a:ext>
            </a:extLst>
          </p:cNvPr>
          <p:cNvSpPr/>
          <p:nvPr/>
        </p:nvSpPr>
        <p:spPr>
          <a:xfrm>
            <a:off x="7507203" y="361590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6" name="Oval 95">
            <a:extLst>
              <a:ext uri="{FF2B5EF4-FFF2-40B4-BE49-F238E27FC236}">
                <a16:creationId xmlns:a16="http://schemas.microsoft.com/office/drawing/2014/main" id="{E10355B5-2257-2249-B2EB-7F0485682971}"/>
              </a:ext>
            </a:extLst>
          </p:cNvPr>
          <p:cNvSpPr/>
          <p:nvPr/>
        </p:nvSpPr>
        <p:spPr>
          <a:xfrm>
            <a:off x="8011259" y="3687917"/>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7" name="TextBox 96">
            <a:extLst>
              <a:ext uri="{FF2B5EF4-FFF2-40B4-BE49-F238E27FC236}">
                <a16:creationId xmlns:a16="http://schemas.microsoft.com/office/drawing/2014/main" id="{CD0BA41B-3014-704C-9D60-C37BDEE4022D}"/>
              </a:ext>
            </a:extLst>
          </p:cNvPr>
          <p:cNvSpPr txBox="1"/>
          <p:nvPr/>
        </p:nvSpPr>
        <p:spPr>
          <a:xfrm>
            <a:off x="7812808" y="3437229"/>
            <a:ext cx="450764" cy="276999"/>
          </a:xfrm>
          <a:prstGeom prst="rect">
            <a:avLst/>
          </a:prstGeom>
          <a:noFill/>
        </p:spPr>
        <p:txBody>
          <a:bodyPr wrap="none" rtlCol="0">
            <a:spAutoFit/>
          </a:bodyPr>
          <a:lstStyle/>
          <a:p>
            <a:r>
              <a:rPr lang="en-US" sz="1200" b="1" dirty="0">
                <a:solidFill>
                  <a:srgbClr val="66FFCC"/>
                </a:solidFill>
              </a:rPr>
              <a:t>SRLI</a:t>
            </a:r>
          </a:p>
        </p:txBody>
      </p:sp>
      <p:sp>
        <p:nvSpPr>
          <p:cNvPr id="98" name="Oval 97">
            <a:extLst>
              <a:ext uri="{FF2B5EF4-FFF2-40B4-BE49-F238E27FC236}">
                <a16:creationId xmlns:a16="http://schemas.microsoft.com/office/drawing/2014/main" id="{4F5CC515-EC8E-F444-B0B5-4C6130082F42}"/>
              </a:ext>
            </a:extLst>
          </p:cNvPr>
          <p:cNvSpPr/>
          <p:nvPr/>
        </p:nvSpPr>
        <p:spPr>
          <a:xfrm>
            <a:off x="8083267" y="397594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99" name="TextBox 98">
            <a:extLst>
              <a:ext uri="{FF2B5EF4-FFF2-40B4-BE49-F238E27FC236}">
                <a16:creationId xmlns:a16="http://schemas.microsoft.com/office/drawing/2014/main" id="{F6BF5CF1-49ED-BE40-96F2-8DC969DBA78F}"/>
              </a:ext>
            </a:extLst>
          </p:cNvPr>
          <p:cNvSpPr txBox="1"/>
          <p:nvPr/>
        </p:nvSpPr>
        <p:spPr>
          <a:xfrm>
            <a:off x="7648105" y="4047957"/>
            <a:ext cx="720069" cy="276999"/>
          </a:xfrm>
          <a:prstGeom prst="rect">
            <a:avLst/>
          </a:prstGeom>
          <a:noFill/>
        </p:spPr>
        <p:txBody>
          <a:bodyPr wrap="none" rtlCol="0">
            <a:spAutoFit/>
          </a:bodyPr>
          <a:lstStyle/>
          <a:p>
            <a:r>
              <a:rPr lang="en-US" sz="1200" b="1" dirty="0">
                <a:solidFill>
                  <a:srgbClr val="66FFCC"/>
                </a:solidFill>
              </a:rPr>
              <a:t>HELIOS2</a:t>
            </a:r>
          </a:p>
        </p:txBody>
      </p:sp>
      <p:sp>
        <p:nvSpPr>
          <p:cNvPr id="100" name="Oval 99">
            <a:extLst>
              <a:ext uri="{FF2B5EF4-FFF2-40B4-BE49-F238E27FC236}">
                <a16:creationId xmlns:a16="http://schemas.microsoft.com/office/drawing/2014/main" id="{5044D2A7-40FE-3245-ADD7-C63BE3F2F099}"/>
              </a:ext>
            </a:extLst>
          </p:cNvPr>
          <p:cNvSpPr/>
          <p:nvPr/>
        </p:nvSpPr>
        <p:spPr>
          <a:xfrm>
            <a:off x="8443307" y="3039845"/>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1" name="TextBox 100">
            <a:extLst>
              <a:ext uri="{FF2B5EF4-FFF2-40B4-BE49-F238E27FC236}">
                <a16:creationId xmlns:a16="http://schemas.microsoft.com/office/drawing/2014/main" id="{1E1171A8-6383-A74E-B15F-214543E97EAC}"/>
              </a:ext>
            </a:extLst>
          </p:cNvPr>
          <p:cNvSpPr txBox="1"/>
          <p:nvPr/>
        </p:nvSpPr>
        <p:spPr>
          <a:xfrm>
            <a:off x="8162705" y="2755920"/>
            <a:ext cx="500458" cy="276999"/>
          </a:xfrm>
          <a:prstGeom prst="rect">
            <a:avLst/>
          </a:prstGeom>
          <a:noFill/>
        </p:spPr>
        <p:txBody>
          <a:bodyPr wrap="none" rtlCol="0">
            <a:spAutoFit/>
          </a:bodyPr>
          <a:lstStyle/>
          <a:p>
            <a:r>
              <a:rPr lang="en-US" sz="1200" b="1" dirty="0">
                <a:solidFill>
                  <a:srgbClr val="66FFCC"/>
                </a:solidFill>
              </a:rPr>
              <a:t>BSRF</a:t>
            </a:r>
          </a:p>
        </p:txBody>
      </p:sp>
      <p:sp>
        <p:nvSpPr>
          <p:cNvPr id="102" name="TextBox 101">
            <a:extLst>
              <a:ext uri="{FF2B5EF4-FFF2-40B4-BE49-F238E27FC236}">
                <a16:creationId xmlns:a16="http://schemas.microsoft.com/office/drawing/2014/main" id="{FB247C70-341A-C249-8AED-9E44B93B5622}"/>
              </a:ext>
            </a:extLst>
          </p:cNvPr>
          <p:cNvSpPr txBox="1"/>
          <p:nvPr/>
        </p:nvSpPr>
        <p:spPr>
          <a:xfrm>
            <a:off x="8149441" y="3268174"/>
            <a:ext cx="486030" cy="276999"/>
          </a:xfrm>
          <a:prstGeom prst="rect">
            <a:avLst/>
          </a:prstGeom>
          <a:noFill/>
        </p:spPr>
        <p:txBody>
          <a:bodyPr wrap="none" rtlCol="0">
            <a:spAutoFit/>
          </a:bodyPr>
          <a:lstStyle/>
          <a:p>
            <a:r>
              <a:rPr lang="en-US" sz="1200" b="1" dirty="0">
                <a:solidFill>
                  <a:srgbClr val="66FFCC"/>
                </a:solidFill>
              </a:rPr>
              <a:t>SSRF</a:t>
            </a:r>
          </a:p>
        </p:txBody>
      </p:sp>
      <p:sp>
        <p:nvSpPr>
          <p:cNvPr id="103" name="Oval 102">
            <a:extLst>
              <a:ext uri="{FF2B5EF4-FFF2-40B4-BE49-F238E27FC236}">
                <a16:creationId xmlns:a16="http://schemas.microsoft.com/office/drawing/2014/main" id="{2561F4AE-780F-1745-9F82-4FBEAE1EF6A3}"/>
              </a:ext>
            </a:extLst>
          </p:cNvPr>
          <p:cNvSpPr/>
          <p:nvPr/>
        </p:nvSpPr>
        <p:spPr>
          <a:xfrm>
            <a:off x="8515315" y="325586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4" name="Oval 103">
            <a:extLst>
              <a:ext uri="{FF2B5EF4-FFF2-40B4-BE49-F238E27FC236}">
                <a16:creationId xmlns:a16="http://schemas.microsoft.com/office/drawing/2014/main" id="{95BEDA83-BD9A-D644-9B8B-0FB258399B3C}"/>
              </a:ext>
            </a:extLst>
          </p:cNvPr>
          <p:cNvSpPr/>
          <p:nvPr/>
        </p:nvSpPr>
        <p:spPr>
          <a:xfrm>
            <a:off x="8587323" y="3543901"/>
            <a:ext cx="72008" cy="72008"/>
          </a:xfrm>
          <a:prstGeom prst="ellipse">
            <a:avLst/>
          </a:prstGeom>
          <a:noFill/>
          <a:ln w="28575">
            <a:solidFill>
              <a:srgbClr val="EDF0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DF074"/>
              </a:solidFill>
            </a:endParaRPr>
          </a:p>
        </p:txBody>
      </p:sp>
      <p:sp>
        <p:nvSpPr>
          <p:cNvPr id="105" name="Oval 104">
            <a:extLst>
              <a:ext uri="{FF2B5EF4-FFF2-40B4-BE49-F238E27FC236}">
                <a16:creationId xmlns:a16="http://schemas.microsoft.com/office/drawing/2014/main" id="{B6577F13-196B-FA44-8FA5-71D4F2C36254}"/>
              </a:ext>
            </a:extLst>
          </p:cNvPr>
          <p:cNvSpPr/>
          <p:nvPr/>
        </p:nvSpPr>
        <p:spPr>
          <a:xfrm>
            <a:off x="8659331" y="3543901"/>
            <a:ext cx="72008" cy="72008"/>
          </a:xfrm>
          <a:prstGeom prst="ellipse">
            <a:avLst/>
          </a:prstGeom>
          <a:solidFill>
            <a:srgbClr val="66FFCC"/>
          </a:solidFill>
          <a:ln w="28575">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6" name="TextBox 105">
            <a:extLst>
              <a:ext uri="{FF2B5EF4-FFF2-40B4-BE49-F238E27FC236}">
                <a16:creationId xmlns:a16="http://schemas.microsoft.com/office/drawing/2014/main" id="{98A9C825-AACC-9C46-B275-162A291F2D02}"/>
              </a:ext>
            </a:extLst>
          </p:cNvPr>
          <p:cNvSpPr txBox="1"/>
          <p:nvPr/>
        </p:nvSpPr>
        <p:spPr>
          <a:xfrm>
            <a:off x="8663163" y="3458699"/>
            <a:ext cx="415498" cy="276999"/>
          </a:xfrm>
          <a:prstGeom prst="rect">
            <a:avLst/>
          </a:prstGeom>
          <a:noFill/>
        </p:spPr>
        <p:txBody>
          <a:bodyPr wrap="none" rtlCol="0">
            <a:spAutoFit/>
          </a:bodyPr>
          <a:lstStyle/>
          <a:p>
            <a:r>
              <a:rPr lang="en-US" sz="1200" b="1" dirty="0">
                <a:solidFill>
                  <a:srgbClr val="66FFCC"/>
                </a:solidFill>
              </a:rPr>
              <a:t>TPS</a:t>
            </a:r>
          </a:p>
        </p:txBody>
      </p:sp>
      <p:sp>
        <p:nvSpPr>
          <p:cNvPr id="107" name="TextBox 106">
            <a:extLst>
              <a:ext uri="{FF2B5EF4-FFF2-40B4-BE49-F238E27FC236}">
                <a16:creationId xmlns:a16="http://schemas.microsoft.com/office/drawing/2014/main" id="{ADFEF309-7C33-4B4B-A532-86EAAA3B14BF}"/>
              </a:ext>
            </a:extLst>
          </p:cNvPr>
          <p:cNvSpPr txBox="1"/>
          <p:nvPr/>
        </p:nvSpPr>
        <p:spPr>
          <a:xfrm>
            <a:off x="8574766" y="3615909"/>
            <a:ext cx="609911" cy="276999"/>
          </a:xfrm>
          <a:prstGeom prst="rect">
            <a:avLst/>
          </a:prstGeom>
          <a:noFill/>
        </p:spPr>
        <p:txBody>
          <a:bodyPr wrap="none" rtlCol="0">
            <a:spAutoFit/>
          </a:bodyPr>
          <a:lstStyle/>
          <a:p>
            <a:r>
              <a:rPr lang="en-US" sz="1200" b="1" i="1" dirty="0">
                <a:solidFill>
                  <a:srgbClr val="EDF074"/>
                </a:solidFill>
              </a:rPr>
              <a:t>NSRRC</a:t>
            </a:r>
          </a:p>
        </p:txBody>
      </p:sp>
      <p:sp>
        <p:nvSpPr>
          <p:cNvPr id="108" name="Oval 107">
            <a:extLst>
              <a:ext uri="{FF2B5EF4-FFF2-40B4-BE49-F238E27FC236}">
                <a16:creationId xmlns:a16="http://schemas.microsoft.com/office/drawing/2014/main" id="{C42F6310-3279-B848-8F49-03F399071BC7}"/>
              </a:ext>
            </a:extLst>
          </p:cNvPr>
          <p:cNvSpPr/>
          <p:nvPr/>
        </p:nvSpPr>
        <p:spPr>
          <a:xfrm>
            <a:off x="8227283" y="318386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09" name="Rectangle 108">
            <a:extLst>
              <a:ext uri="{FF2B5EF4-FFF2-40B4-BE49-F238E27FC236}">
                <a16:creationId xmlns:a16="http://schemas.microsoft.com/office/drawing/2014/main" id="{CEEDE2C7-D95E-0B4C-A5E4-BB6610B3D32B}"/>
              </a:ext>
            </a:extLst>
          </p:cNvPr>
          <p:cNvSpPr/>
          <p:nvPr/>
        </p:nvSpPr>
        <p:spPr>
          <a:xfrm>
            <a:off x="7806387" y="3045361"/>
            <a:ext cx="510076" cy="276999"/>
          </a:xfrm>
          <a:prstGeom prst="rect">
            <a:avLst/>
          </a:prstGeom>
        </p:spPr>
        <p:txBody>
          <a:bodyPr wrap="none">
            <a:spAutoFit/>
          </a:bodyPr>
          <a:lstStyle/>
          <a:p>
            <a:r>
              <a:rPr lang="en-US" sz="1200" b="1" dirty="0">
                <a:solidFill>
                  <a:srgbClr val="66FFCC"/>
                </a:solidFill>
              </a:rPr>
              <a:t>NSRL</a:t>
            </a:r>
            <a:endParaRPr lang="en-US" dirty="0">
              <a:solidFill>
                <a:prstClr val="black"/>
              </a:solidFill>
            </a:endParaRPr>
          </a:p>
        </p:txBody>
      </p:sp>
      <p:sp>
        <p:nvSpPr>
          <p:cNvPr id="110" name="Oval 109">
            <a:extLst>
              <a:ext uri="{FF2B5EF4-FFF2-40B4-BE49-F238E27FC236}">
                <a16:creationId xmlns:a16="http://schemas.microsoft.com/office/drawing/2014/main" id="{43FB9B80-6BBF-BA47-B884-125D28CB8E6E}"/>
              </a:ext>
            </a:extLst>
          </p:cNvPr>
          <p:cNvSpPr/>
          <p:nvPr/>
        </p:nvSpPr>
        <p:spPr>
          <a:xfrm>
            <a:off x="8731339" y="3183861"/>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6FFCC"/>
              </a:solidFill>
            </a:endParaRPr>
          </a:p>
        </p:txBody>
      </p:sp>
      <p:sp>
        <p:nvSpPr>
          <p:cNvPr id="111" name="TextBox 110">
            <a:extLst>
              <a:ext uri="{FF2B5EF4-FFF2-40B4-BE49-F238E27FC236}">
                <a16:creationId xmlns:a16="http://schemas.microsoft.com/office/drawing/2014/main" id="{1075C12D-AF60-EE45-8FBC-05DBB60A84B4}"/>
              </a:ext>
            </a:extLst>
          </p:cNvPr>
          <p:cNvSpPr txBox="1"/>
          <p:nvPr/>
        </p:nvSpPr>
        <p:spPr>
          <a:xfrm>
            <a:off x="8587323" y="2895829"/>
            <a:ext cx="404278" cy="276999"/>
          </a:xfrm>
          <a:prstGeom prst="rect">
            <a:avLst/>
          </a:prstGeom>
          <a:noFill/>
        </p:spPr>
        <p:txBody>
          <a:bodyPr wrap="none" rtlCol="0">
            <a:spAutoFit/>
          </a:bodyPr>
          <a:lstStyle/>
          <a:p>
            <a:r>
              <a:rPr lang="en-US" sz="1200" b="1" dirty="0">
                <a:solidFill>
                  <a:srgbClr val="66FFCC"/>
                </a:solidFill>
              </a:rPr>
              <a:t>PLS</a:t>
            </a:r>
          </a:p>
        </p:txBody>
      </p:sp>
      <p:sp>
        <p:nvSpPr>
          <p:cNvPr id="112" name="Oval 111">
            <a:extLst>
              <a:ext uri="{FF2B5EF4-FFF2-40B4-BE49-F238E27FC236}">
                <a16:creationId xmlns:a16="http://schemas.microsoft.com/office/drawing/2014/main" id="{E29B4AFE-4A15-404B-AA80-7AD047F28712}"/>
              </a:ext>
            </a:extLst>
          </p:cNvPr>
          <p:cNvSpPr/>
          <p:nvPr/>
        </p:nvSpPr>
        <p:spPr>
          <a:xfrm>
            <a:off x="8803347" y="3327877"/>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3" name="Oval 112">
            <a:extLst>
              <a:ext uri="{FF2B5EF4-FFF2-40B4-BE49-F238E27FC236}">
                <a16:creationId xmlns:a16="http://schemas.microsoft.com/office/drawing/2014/main" id="{5C1A44F4-5ECB-EF45-8661-D2397EDE5FED}"/>
              </a:ext>
            </a:extLst>
          </p:cNvPr>
          <p:cNvSpPr/>
          <p:nvPr/>
        </p:nvSpPr>
        <p:spPr>
          <a:xfrm>
            <a:off x="8947363" y="3327877"/>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4" name="Oval 113">
            <a:extLst>
              <a:ext uri="{FF2B5EF4-FFF2-40B4-BE49-F238E27FC236}">
                <a16:creationId xmlns:a16="http://schemas.microsoft.com/office/drawing/2014/main" id="{1B584260-D316-E04E-BEC9-02E0FAAD1802}"/>
              </a:ext>
            </a:extLst>
          </p:cNvPr>
          <p:cNvSpPr/>
          <p:nvPr/>
        </p:nvSpPr>
        <p:spPr>
          <a:xfrm>
            <a:off x="9163387" y="3039845"/>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5" name="Oval 114">
            <a:extLst>
              <a:ext uri="{FF2B5EF4-FFF2-40B4-BE49-F238E27FC236}">
                <a16:creationId xmlns:a16="http://schemas.microsoft.com/office/drawing/2014/main" id="{940AE0D1-E9B8-B444-8F81-3CBDFD2CC77E}"/>
              </a:ext>
            </a:extLst>
          </p:cNvPr>
          <p:cNvSpPr/>
          <p:nvPr/>
        </p:nvSpPr>
        <p:spPr>
          <a:xfrm>
            <a:off x="9091379" y="3111853"/>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6" name="Oval 115">
            <a:extLst>
              <a:ext uri="{FF2B5EF4-FFF2-40B4-BE49-F238E27FC236}">
                <a16:creationId xmlns:a16="http://schemas.microsoft.com/office/drawing/2014/main" id="{350AE345-2458-FF4B-B895-A4F1F9EF9FF4}"/>
              </a:ext>
            </a:extLst>
          </p:cNvPr>
          <p:cNvSpPr/>
          <p:nvPr/>
        </p:nvSpPr>
        <p:spPr>
          <a:xfrm>
            <a:off x="9091379" y="2967837"/>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7" name="TextBox 116">
            <a:extLst>
              <a:ext uri="{FF2B5EF4-FFF2-40B4-BE49-F238E27FC236}">
                <a16:creationId xmlns:a16="http://schemas.microsoft.com/office/drawing/2014/main" id="{6837C1FD-94A3-0C4A-90D9-C936D9FCBAC6}"/>
              </a:ext>
            </a:extLst>
          </p:cNvPr>
          <p:cNvSpPr txBox="1"/>
          <p:nvPr/>
        </p:nvSpPr>
        <p:spPr>
          <a:xfrm>
            <a:off x="9157909" y="3338910"/>
            <a:ext cx="587020" cy="276999"/>
          </a:xfrm>
          <a:prstGeom prst="rect">
            <a:avLst/>
          </a:prstGeom>
          <a:noFill/>
        </p:spPr>
        <p:txBody>
          <a:bodyPr wrap="none" rtlCol="0">
            <a:spAutoFit/>
          </a:bodyPr>
          <a:lstStyle/>
          <a:p>
            <a:r>
              <a:rPr lang="en-US" sz="1200" b="1" dirty="0">
                <a:solidFill>
                  <a:srgbClr val="66FFCC"/>
                </a:solidFill>
              </a:rPr>
              <a:t>HISOR</a:t>
            </a:r>
          </a:p>
        </p:txBody>
      </p:sp>
      <p:sp>
        <p:nvSpPr>
          <p:cNvPr id="118" name="TextBox 117">
            <a:extLst>
              <a:ext uri="{FF2B5EF4-FFF2-40B4-BE49-F238E27FC236}">
                <a16:creationId xmlns:a16="http://schemas.microsoft.com/office/drawing/2014/main" id="{29E84610-2E33-7741-AAAD-EC69EF65F31B}"/>
              </a:ext>
            </a:extLst>
          </p:cNvPr>
          <p:cNvSpPr txBox="1"/>
          <p:nvPr/>
        </p:nvSpPr>
        <p:spPr>
          <a:xfrm>
            <a:off x="9312535" y="3189377"/>
            <a:ext cx="723403" cy="276999"/>
          </a:xfrm>
          <a:prstGeom prst="rect">
            <a:avLst/>
          </a:prstGeom>
          <a:noFill/>
        </p:spPr>
        <p:txBody>
          <a:bodyPr wrap="none" rtlCol="0">
            <a:spAutoFit/>
          </a:bodyPr>
          <a:lstStyle/>
          <a:p>
            <a:r>
              <a:rPr lang="en-US" sz="1200" b="1" dirty="0">
                <a:solidFill>
                  <a:srgbClr val="66FFCC"/>
                </a:solidFill>
              </a:rPr>
              <a:t>SUBARU</a:t>
            </a:r>
          </a:p>
        </p:txBody>
      </p:sp>
      <p:sp>
        <p:nvSpPr>
          <p:cNvPr id="119" name="TextBox 118">
            <a:extLst>
              <a:ext uri="{FF2B5EF4-FFF2-40B4-BE49-F238E27FC236}">
                <a16:creationId xmlns:a16="http://schemas.microsoft.com/office/drawing/2014/main" id="{89B0183C-9553-3441-9BC4-B65268ACE44A}"/>
              </a:ext>
            </a:extLst>
          </p:cNvPr>
          <p:cNvSpPr txBox="1"/>
          <p:nvPr/>
        </p:nvSpPr>
        <p:spPr>
          <a:xfrm>
            <a:off x="9387680" y="3025146"/>
            <a:ext cx="638701" cy="276999"/>
          </a:xfrm>
          <a:prstGeom prst="rect">
            <a:avLst/>
          </a:prstGeom>
          <a:noFill/>
        </p:spPr>
        <p:txBody>
          <a:bodyPr wrap="none" rtlCol="0">
            <a:spAutoFit/>
          </a:bodyPr>
          <a:lstStyle/>
          <a:p>
            <a:r>
              <a:rPr lang="en-US" sz="1200" b="1" dirty="0">
                <a:solidFill>
                  <a:srgbClr val="66FFCC"/>
                </a:solidFill>
              </a:rPr>
              <a:t>UVSOR</a:t>
            </a:r>
          </a:p>
        </p:txBody>
      </p:sp>
      <p:sp>
        <p:nvSpPr>
          <p:cNvPr id="120" name="TextBox 119">
            <a:extLst>
              <a:ext uri="{FF2B5EF4-FFF2-40B4-BE49-F238E27FC236}">
                <a16:creationId xmlns:a16="http://schemas.microsoft.com/office/drawing/2014/main" id="{27B6EB0F-1660-AE4E-9850-B7A8796FA14E}"/>
              </a:ext>
            </a:extLst>
          </p:cNvPr>
          <p:cNvSpPr txBox="1"/>
          <p:nvPr/>
        </p:nvSpPr>
        <p:spPr>
          <a:xfrm>
            <a:off x="9440489" y="2862660"/>
            <a:ext cx="516488" cy="276999"/>
          </a:xfrm>
          <a:prstGeom prst="rect">
            <a:avLst/>
          </a:prstGeom>
          <a:noFill/>
        </p:spPr>
        <p:txBody>
          <a:bodyPr wrap="none" rtlCol="0">
            <a:spAutoFit/>
          </a:bodyPr>
          <a:lstStyle/>
          <a:p>
            <a:r>
              <a:rPr lang="en-US" sz="1200" b="1" dirty="0">
                <a:solidFill>
                  <a:srgbClr val="66FFCC"/>
                </a:solidFill>
              </a:rPr>
              <a:t>NSSR</a:t>
            </a:r>
          </a:p>
        </p:txBody>
      </p:sp>
      <p:sp>
        <p:nvSpPr>
          <p:cNvPr id="121" name="TextBox 120">
            <a:extLst>
              <a:ext uri="{FF2B5EF4-FFF2-40B4-BE49-F238E27FC236}">
                <a16:creationId xmlns:a16="http://schemas.microsoft.com/office/drawing/2014/main" id="{E6B527A3-5CC9-D847-A2FD-F17A39A2A860}"/>
              </a:ext>
            </a:extLst>
          </p:cNvPr>
          <p:cNvSpPr txBox="1"/>
          <p:nvPr/>
        </p:nvSpPr>
        <p:spPr>
          <a:xfrm>
            <a:off x="9754178" y="3388667"/>
            <a:ext cx="619913" cy="276999"/>
          </a:xfrm>
          <a:prstGeom prst="rect">
            <a:avLst/>
          </a:prstGeom>
          <a:noFill/>
        </p:spPr>
        <p:txBody>
          <a:bodyPr wrap="none" rtlCol="0">
            <a:spAutoFit/>
          </a:bodyPr>
          <a:lstStyle/>
          <a:p>
            <a:r>
              <a:rPr lang="en-US" sz="1200" b="1" dirty="0">
                <a:solidFill>
                  <a:srgbClr val="66FFCC"/>
                </a:solidFill>
              </a:rPr>
              <a:t>RITSSR</a:t>
            </a:r>
          </a:p>
        </p:txBody>
      </p:sp>
      <p:sp>
        <p:nvSpPr>
          <p:cNvPr id="122" name="TextBox 121">
            <a:extLst>
              <a:ext uri="{FF2B5EF4-FFF2-40B4-BE49-F238E27FC236}">
                <a16:creationId xmlns:a16="http://schemas.microsoft.com/office/drawing/2014/main" id="{1E3F8D88-B85C-D343-AD58-41FF1DDD4184}"/>
              </a:ext>
            </a:extLst>
          </p:cNvPr>
          <p:cNvSpPr txBox="1"/>
          <p:nvPr/>
        </p:nvSpPr>
        <p:spPr>
          <a:xfrm>
            <a:off x="9503802" y="2672104"/>
            <a:ext cx="744114" cy="276999"/>
          </a:xfrm>
          <a:prstGeom prst="rect">
            <a:avLst/>
          </a:prstGeom>
          <a:noFill/>
        </p:spPr>
        <p:txBody>
          <a:bodyPr wrap="none" rtlCol="0">
            <a:spAutoFit/>
          </a:bodyPr>
          <a:lstStyle/>
          <a:p>
            <a:r>
              <a:rPr lang="en-US" sz="1200" b="1" dirty="0">
                <a:solidFill>
                  <a:srgbClr val="66FFCC"/>
                </a:solidFill>
              </a:rPr>
              <a:t>SPRING8</a:t>
            </a:r>
          </a:p>
        </p:txBody>
      </p:sp>
      <p:sp>
        <p:nvSpPr>
          <p:cNvPr id="123" name="TextBox 122">
            <a:extLst>
              <a:ext uri="{FF2B5EF4-FFF2-40B4-BE49-F238E27FC236}">
                <a16:creationId xmlns:a16="http://schemas.microsoft.com/office/drawing/2014/main" id="{76373CD0-5DBF-D84A-A708-281B8CF8118B}"/>
              </a:ext>
            </a:extLst>
          </p:cNvPr>
          <p:cNvSpPr txBox="1"/>
          <p:nvPr/>
        </p:nvSpPr>
        <p:spPr>
          <a:xfrm>
            <a:off x="9850241" y="2810970"/>
            <a:ext cx="582211" cy="276999"/>
          </a:xfrm>
          <a:prstGeom prst="rect">
            <a:avLst/>
          </a:prstGeom>
          <a:noFill/>
        </p:spPr>
        <p:txBody>
          <a:bodyPr wrap="none" rtlCol="0">
            <a:spAutoFit/>
          </a:bodyPr>
          <a:lstStyle/>
          <a:p>
            <a:r>
              <a:rPr lang="en-US" sz="1200" b="1" dirty="0">
                <a:solidFill>
                  <a:srgbClr val="66FFCC"/>
                </a:solidFill>
              </a:rPr>
              <a:t>PFKEK</a:t>
            </a:r>
          </a:p>
        </p:txBody>
      </p:sp>
      <p:sp>
        <p:nvSpPr>
          <p:cNvPr id="124" name="TextBox 123">
            <a:extLst>
              <a:ext uri="{FF2B5EF4-FFF2-40B4-BE49-F238E27FC236}">
                <a16:creationId xmlns:a16="http://schemas.microsoft.com/office/drawing/2014/main" id="{46E8EE82-A75B-A243-9DAB-316C4ABB5906}"/>
              </a:ext>
            </a:extLst>
          </p:cNvPr>
          <p:cNvSpPr txBox="1"/>
          <p:nvPr/>
        </p:nvSpPr>
        <p:spPr>
          <a:xfrm>
            <a:off x="9896310" y="3127990"/>
            <a:ext cx="490071" cy="276999"/>
          </a:xfrm>
          <a:prstGeom prst="rect">
            <a:avLst/>
          </a:prstGeom>
          <a:noFill/>
        </p:spPr>
        <p:txBody>
          <a:bodyPr wrap="none" rtlCol="0">
            <a:spAutoFit/>
          </a:bodyPr>
          <a:lstStyle/>
          <a:p>
            <a:r>
              <a:rPr lang="en-US" sz="1200" b="1" dirty="0">
                <a:solidFill>
                  <a:srgbClr val="66FFCC"/>
                </a:solidFill>
              </a:rPr>
              <a:t>TSRF</a:t>
            </a:r>
          </a:p>
        </p:txBody>
      </p:sp>
      <p:sp>
        <p:nvSpPr>
          <p:cNvPr id="125" name="Oval 124">
            <a:extLst>
              <a:ext uri="{FF2B5EF4-FFF2-40B4-BE49-F238E27FC236}">
                <a16:creationId xmlns:a16="http://schemas.microsoft.com/office/drawing/2014/main" id="{A16DC4D1-9A39-7340-9816-80A47077131B}"/>
              </a:ext>
            </a:extLst>
          </p:cNvPr>
          <p:cNvSpPr/>
          <p:nvPr/>
        </p:nvSpPr>
        <p:spPr>
          <a:xfrm>
            <a:off x="9091379" y="325586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26" name="Oval 125">
            <a:extLst>
              <a:ext uri="{FF2B5EF4-FFF2-40B4-BE49-F238E27FC236}">
                <a16:creationId xmlns:a16="http://schemas.microsoft.com/office/drawing/2014/main" id="{4EF82E63-0014-9348-9FED-8F7D615B478D}"/>
              </a:ext>
            </a:extLst>
          </p:cNvPr>
          <p:cNvSpPr/>
          <p:nvPr/>
        </p:nvSpPr>
        <p:spPr>
          <a:xfrm>
            <a:off x="9163387" y="2895829"/>
            <a:ext cx="72008" cy="72008"/>
          </a:xfrm>
          <a:prstGeom prst="ellipse">
            <a:avLst/>
          </a:prstGeom>
          <a:solidFill>
            <a:srgbClr val="66FFCC"/>
          </a:solidFill>
          <a:ln>
            <a:solidFill>
              <a:srgbClr val="66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00"/>
              </a:solidFill>
            </a:endParaRPr>
          </a:p>
        </p:txBody>
      </p:sp>
      <p:cxnSp>
        <p:nvCxnSpPr>
          <p:cNvPr id="127" name="Straight Connector 126">
            <a:extLst>
              <a:ext uri="{FF2B5EF4-FFF2-40B4-BE49-F238E27FC236}">
                <a16:creationId xmlns:a16="http://schemas.microsoft.com/office/drawing/2014/main" id="{2B1ECE13-53FB-BA41-B991-90CE9B7D5069}"/>
              </a:ext>
            </a:extLst>
          </p:cNvPr>
          <p:cNvCxnSpPr>
            <a:stCxn id="122" idx="1"/>
            <a:endCxn id="126" idx="0"/>
          </p:cNvCxnSpPr>
          <p:nvPr/>
        </p:nvCxnSpPr>
        <p:spPr>
          <a:xfrm flipH="1">
            <a:off x="9199391" y="2810604"/>
            <a:ext cx="304411" cy="8522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48026B32-3E6D-7B49-9A0E-53375FD92E75}"/>
              </a:ext>
            </a:extLst>
          </p:cNvPr>
          <p:cNvCxnSpPr>
            <a:endCxn id="116" idx="6"/>
          </p:cNvCxnSpPr>
          <p:nvPr/>
        </p:nvCxnSpPr>
        <p:spPr>
          <a:xfrm flipH="1">
            <a:off x="9163387" y="2922514"/>
            <a:ext cx="715794" cy="81327"/>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B7E795E8-F3F5-0649-A807-DA0909B94617}"/>
              </a:ext>
            </a:extLst>
          </p:cNvPr>
          <p:cNvCxnSpPr/>
          <p:nvPr/>
        </p:nvCxnSpPr>
        <p:spPr>
          <a:xfrm flipH="1">
            <a:off x="9179221" y="3032921"/>
            <a:ext cx="332305" cy="44098"/>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AFBDE9E2-3BA7-0449-B565-CE6D4D270219}"/>
              </a:ext>
            </a:extLst>
          </p:cNvPr>
          <p:cNvCxnSpPr/>
          <p:nvPr/>
        </p:nvCxnSpPr>
        <p:spPr>
          <a:xfrm flipH="1" flipV="1">
            <a:off x="9163387" y="3151436"/>
            <a:ext cx="310072" cy="14887"/>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62B4788E-944B-3141-8F28-B71F6041DE76}"/>
              </a:ext>
            </a:extLst>
          </p:cNvPr>
          <p:cNvCxnSpPr>
            <a:stCxn id="124" idx="1"/>
          </p:cNvCxnSpPr>
          <p:nvPr/>
        </p:nvCxnSpPr>
        <p:spPr>
          <a:xfrm flipH="1" flipV="1">
            <a:off x="9025763" y="3219866"/>
            <a:ext cx="870547" cy="4662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B759AF08-A33A-B542-984E-8C62FC4D08BD}"/>
              </a:ext>
            </a:extLst>
          </p:cNvPr>
          <p:cNvCxnSpPr/>
          <p:nvPr/>
        </p:nvCxnSpPr>
        <p:spPr>
          <a:xfrm flipH="1" flipV="1">
            <a:off x="9155835" y="3304564"/>
            <a:ext cx="720024" cy="190273"/>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5BD94A4F-EDDE-DA44-98AB-E610C6AC82AA}"/>
              </a:ext>
            </a:extLst>
          </p:cNvPr>
          <p:cNvCxnSpPr/>
          <p:nvPr/>
        </p:nvCxnSpPr>
        <p:spPr>
          <a:xfrm flipH="1" flipV="1">
            <a:off x="8977804" y="3258323"/>
            <a:ext cx="310072" cy="156805"/>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4011F7F5-92D9-7347-978B-48640C2F9D14}"/>
              </a:ext>
            </a:extLst>
          </p:cNvPr>
          <p:cNvCxnSpPr/>
          <p:nvPr/>
        </p:nvCxnSpPr>
        <p:spPr>
          <a:xfrm flipH="1" flipV="1">
            <a:off x="8966988" y="3357487"/>
            <a:ext cx="188847" cy="186414"/>
          </a:xfrm>
          <a:prstGeom prst="line">
            <a:avLst/>
          </a:prstGeom>
          <a:ln>
            <a:solidFill>
              <a:srgbClr val="66FFCC"/>
            </a:solidFill>
          </a:ln>
        </p:spPr>
        <p:style>
          <a:lnRef idx="1">
            <a:schemeClr val="accent1"/>
          </a:lnRef>
          <a:fillRef idx="0">
            <a:schemeClr val="accent1"/>
          </a:fillRef>
          <a:effectRef idx="0">
            <a:schemeClr val="accent1"/>
          </a:effectRef>
          <a:fontRef idx="minor">
            <a:schemeClr val="tx1"/>
          </a:fontRef>
        </p:style>
      </p:cxnSp>
      <p:sp>
        <p:nvSpPr>
          <p:cNvPr id="135" name="Rectangle 134">
            <a:extLst>
              <a:ext uri="{FF2B5EF4-FFF2-40B4-BE49-F238E27FC236}">
                <a16:creationId xmlns:a16="http://schemas.microsoft.com/office/drawing/2014/main" id="{11CADC81-84BD-AF41-AFC0-B399EB73A495}"/>
              </a:ext>
            </a:extLst>
          </p:cNvPr>
          <p:cNvSpPr/>
          <p:nvPr/>
        </p:nvSpPr>
        <p:spPr>
          <a:xfrm>
            <a:off x="1725529" y="6352213"/>
            <a:ext cx="9905998" cy="369332"/>
          </a:xfrm>
          <a:prstGeom prst="rect">
            <a:avLst/>
          </a:prstGeom>
        </p:spPr>
        <p:txBody>
          <a:bodyPr wrap="square">
            <a:spAutoFit/>
          </a:bodyPr>
          <a:lstStyle/>
          <a:p>
            <a:r>
              <a:rPr lang="en-US" b="1" dirty="0"/>
              <a:t>https://</a:t>
            </a:r>
            <a:r>
              <a:rPr lang="en-US" b="1" dirty="0" err="1"/>
              <a:t>laamp.iucr.org</a:t>
            </a:r>
            <a:r>
              <a:rPr lang="en-US" b="1" dirty="0"/>
              <a:t>/__data/assets/</a:t>
            </a:r>
            <a:r>
              <a:rPr lang="en-US" b="1" dirty="0" err="1"/>
              <a:t>pdf_file</a:t>
            </a:r>
            <a:r>
              <a:rPr lang="en-US" b="1" dirty="0"/>
              <a:t>/0007/135754/brochure-for-web-cover2.pdf</a:t>
            </a:r>
          </a:p>
        </p:txBody>
      </p:sp>
      <p:sp>
        <p:nvSpPr>
          <p:cNvPr id="136" name="Title 1">
            <a:extLst>
              <a:ext uri="{FF2B5EF4-FFF2-40B4-BE49-F238E27FC236}">
                <a16:creationId xmlns:a16="http://schemas.microsoft.com/office/drawing/2014/main" id="{2DBC1ACA-491C-7C40-A129-E7CBA5DA9434}"/>
              </a:ext>
            </a:extLst>
          </p:cNvPr>
          <p:cNvSpPr>
            <a:spLocks noGrp="1"/>
          </p:cNvSpPr>
          <p:nvPr>
            <p:ph type="title"/>
          </p:nvPr>
        </p:nvSpPr>
        <p:spPr>
          <a:xfrm>
            <a:off x="2299998" y="274638"/>
            <a:ext cx="5927285" cy="899627"/>
          </a:xfrm>
        </p:spPr>
        <p:txBody>
          <a:bodyPr>
            <a:normAutofit/>
          </a:bodyPr>
          <a:lstStyle/>
          <a:p>
            <a:r>
              <a:rPr lang="en-US" sz="2800" b="1" dirty="0">
                <a:solidFill>
                  <a:srgbClr val="FFFFFF"/>
                </a:solidFill>
                <a:latin typeface="Arial"/>
                <a:cs typeface="Arial"/>
              </a:rPr>
              <a:t>Light Sources distribution</a:t>
            </a:r>
            <a:endParaRPr lang="en-US" sz="2800" dirty="0">
              <a:solidFill>
                <a:srgbClr val="FFFFFF"/>
              </a:solidFill>
              <a:latin typeface="Arial"/>
              <a:cs typeface="Arial"/>
            </a:endParaRPr>
          </a:p>
        </p:txBody>
      </p:sp>
      <p:sp>
        <p:nvSpPr>
          <p:cNvPr id="2" name="Rectangle 1">
            <a:extLst>
              <a:ext uri="{FF2B5EF4-FFF2-40B4-BE49-F238E27FC236}">
                <a16:creationId xmlns:a16="http://schemas.microsoft.com/office/drawing/2014/main" id="{C932D09B-B4FB-C645-B84F-DB67BCCF1F63}"/>
              </a:ext>
            </a:extLst>
          </p:cNvPr>
          <p:cNvSpPr/>
          <p:nvPr/>
        </p:nvSpPr>
        <p:spPr>
          <a:xfrm>
            <a:off x="359802" y="2630706"/>
            <a:ext cx="1059262" cy="830997"/>
          </a:xfrm>
          <a:prstGeom prst="rect">
            <a:avLst/>
          </a:prstGeom>
        </p:spPr>
        <p:txBody>
          <a:bodyPr wrap="square">
            <a:spAutoFit/>
          </a:bodyPr>
          <a:lstStyle/>
          <a:p>
            <a:r>
              <a:rPr lang="en-US" sz="1600" dirty="0">
                <a:solidFill>
                  <a:schemeClr val="bg1"/>
                </a:solidFill>
                <a:latin typeface="Arial" panose="020B0604020202020204" pitchFamily="34" charset="0"/>
                <a:cs typeface="Arial" panose="020B0604020202020204" pitchFamily="34" charset="0"/>
              </a:rPr>
              <a:t>Courtesy Caterina </a:t>
            </a:r>
            <a:r>
              <a:rPr lang="en-US" sz="1600" dirty="0" err="1">
                <a:solidFill>
                  <a:schemeClr val="bg1"/>
                </a:solidFill>
                <a:latin typeface="Arial" panose="020B0604020202020204" pitchFamily="34" charset="0"/>
                <a:cs typeface="Arial" panose="020B0604020202020204" pitchFamily="34" charset="0"/>
              </a:rPr>
              <a:t>Biscari</a:t>
            </a:r>
            <a:r>
              <a:rPr lang="en-US" sz="1600" dirty="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2328304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Date Placeholder 3"/>
          <p:cNvSpPr>
            <a:spLocks noGrp="1"/>
          </p:cNvSpPr>
          <p:nvPr>
            <p:ph type="dt" sz="quarter" idx="10"/>
          </p:nvPr>
        </p:nvSpPr>
        <p:spPr bwMode="auto">
          <a:xfrm>
            <a:off x="1288502" y="2526767"/>
            <a:ext cx="1257300" cy="3651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2015/11/18</a:t>
            </a:r>
          </a:p>
        </p:txBody>
      </p:sp>
      <p:pic>
        <p:nvPicPr>
          <p:cNvPr id="3" name="Picture 2" descr="Screen Shot 2015-12-08 at 11.09.23 AM.png"/>
          <p:cNvPicPr>
            <a:picLocks noChangeAspect="1"/>
          </p:cNvPicPr>
          <p:nvPr/>
        </p:nvPicPr>
        <p:blipFill rotWithShape="1">
          <a:blip r:embed="rId2">
            <a:extLst>
              <a:ext uri="{28A0092B-C50C-407E-A947-70E740481C1C}">
                <a14:useLocalDpi xmlns:a14="http://schemas.microsoft.com/office/drawing/2010/main" val="0"/>
              </a:ext>
            </a:extLst>
          </a:blip>
          <a:srcRect t="17061" b="2179"/>
          <a:stretch/>
        </p:blipFill>
        <p:spPr>
          <a:xfrm>
            <a:off x="3202035" y="1671329"/>
            <a:ext cx="5670503" cy="2882507"/>
          </a:xfrm>
          <a:prstGeom prst="rect">
            <a:avLst/>
          </a:prstGeom>
        </p:spPr>
      </p:pic>
      <p:sp>
        <p:nvSpPr>
          <p:cNvPr id="2" name="Rectangle 1"/>
          <p:cNvSpPr/>
          <p:nvPr/>
        </p:nvSpPr>
        <p:spPr>
          <a:xfrm>
            <a:off x="659852" y="2899829"/>
            <a:ext cx="2514600" cy="923330"/>
          </a:xfrm>
          <a:prstGeom prst="rect">
            <a:avLst/>
          </a:prstGeom>
          <a:solidFill>
            <a:schemeClr val="bg2">
              <a:alpha val="36000"/>
            </a:schemeClr>
          </a:solidFill>
        </p:spPr>
        <p:txBody>
          <a:bodyPr wrap="square">
            <a:spAutoFit/>
          </a:bodyPr>
          <a:lstStyle/>
          <a:p>
            <a:r>
              <a:rPr lang="en-US" b="1" dirty="0" err="1"/>
              <a:t>AfLS</a:t>
            </a:r>
            <a:r>
              <a:rPr lang="en-US" b="1" dirty="0"/>
              <a:t> Steering Committee</a:t>
            </a:r>
          </a:p>
          <a:p>
            <a:r>
              <a:rPr lang="en-US" b="1" dirty="0"/>
              <a:t>Regions represented ….</a:t>
            </a:r>
          </a:p>
          <a:p>
            <a:r>
              <a:rPr lang="en-US" b="1" dirty="0"/>
              <a:t>55 members</a:t>
            </a:r>
            <a:endParaRPr lang="en-US" dirty="0"/>
          </a:p>
        </p:txBody>
      </p:sp>
      <p:sp>
        <p:nvSpPr>
          <p:cNvPr id="10246" name="Footer Placeholder 4"/>
          <p:cNvSpPr>
            <a:spLocks noGrp="1"/>
          </p:cNvSpPr>
          <p:nvPr>
            <p:ph type="ftr" sz="quarter" idx="11"/>
          </p:nvPr>
        </p:nvSpPr>
        <p:spPr bwMode="auto">
          <a:xfrm>
            <a:off x="1058858" y="2148541"/>
            <a:ext cx="2295006" cy="32330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b="1" dirty="0"/>
              <a:t>African Light Source Conference and Workshop : Grenoble - SH Connell</a:t>
            </a:r>
          </a:p>
        </p:txBody>
      </p:sp>
      <p:sp>
        <p:nvSpPr>
          <p:cNvPr id="10" name="Rectangle 9">
            <a:extLst>
              <a:ext uri="{FF2B5EF4-FFF2-40B4-BE49-F238E27FC236}">
                <a16:creationId xmlns:a16="http://schemas.microsoft.com/office/drawing/2014/main" id="{AFBFF885-E265-9541-9A2C-0552FF61C136}"/>
              </a:ext>
            </a:extLst>
          </p:cNvPr>
          <p:cNvSpPr/>
          <p:nvPr/>
        </p:nvSpPr>
        <p:spPr>
          <a:xfrm>
            <a:off x="9679581" y="2062998"/>
            <a:ext cx="1826801" cy="584775"/>
          </a:xfrm>
          <a:prstGeom prst="rect">
            <a:avLst/>
          </a:prstGeom>
        </p:spPr>
        <p:txBody>
          <a:bodyPr wrap="square">
            <a:spAutoFit/>
          </a:bodyPr>
          <a:lstStyle/>
          <a:p>
            <a:r>
              <a:rPr lang="en-US" sz="1600" dirty="0">
                <a:solidFill>
                  <a:schemeClr val="bg1"/>
                </a:solidFill>
                <a:latin typeface="Arial" panose="020B0604020202020204" pitchFamily="34" charset="0"/>
                <a:ea typeface="Calibri" panose="020F0502020204030204" pitchFamily="34" charset="0"/>
                <a:cs typeface="Arial" panose="020B0604020202020204" pitchFamily="34" charset="0"/>
              </a:rPr>
              <a:t>Courtesy Simon Connell</a:t>
            </a:r>
            <a:endParaRPr lang="en-US" sz="1600" dirty="0">
              <a:solidFill>
                <a:schemeClr val="bg1"/>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9AF1D41-3C3F-F64E-961C-6A30529B44F4}"/>
              </a:ext>
            </a:extLst>
          </p:cNvPr>
          <p:cNvSpPr/>
          <p:nvPr/>
        </p:nvSpPr>
        <p:spPr>
          <a:xfrm>
            <a:off x="271463" y="2002693"/>
            <a:ext cx="825867" cy="369332"/>
          </a:xfrm>
          <a:prstGeom prst="rect">
            <a:avLst/>
          </a:prstGeom>
        </p:spPr>
        <p:txBody>
          <a:bodyPr wrap="none">
            <a:spAutoFit/>
          </a:bodyPr>
          <a:lstStyle/>
          <a:p>
            <a:r>
              <a:rPr lang="en-US" b="1" dirty="0">
                <a:latin typeface="Arial" panose="020B0604020202020204" pitchFamily="34" charset="0"/>
                <a:ea typeface="Calibri" panose="020F0502020204030204" pitchFamily="34" charset="0"/>
                <a:cs typeface="Arial" panose="020B0604020202020204" pitchFamily="34" charset="0"/>
              </a:rPr>
              <a:t>From</a:t>
            </a:r>
            <a:r>
              <a:rPr lang="en-US" dirty="0">
                <a:latin typeface="Arial" panose="020B0604020202020204" pitchFamily="34" charset="0"/>
                <a:ea typeface="Calibri" panose="020F0502020204030204" pitchFamily="34" charset="0"/>
                <a:cs typeface="Arial" panose="020B0604020202020204" pitchFamily="34" charset="0"/>
              </a:rPr>
              <a:t>:</a:t>
            </a:r>
            <a:endParaRPr lang="en-US" dirty="0"/>
          </a:p>
        </p:txBody>
      </p:sp>
      <p:pic>
        <p:nvPicPr>
          <p:cNvPr id="13" name="Picture 12">
            <a:extLst>
              <a:ext uri="{FF2B5EF4-FFF2-40B4-BE49-F238E27FC236}">
                <a16:creationId xmlns:a16="http://schemas.microsoft.com/office/drawing/2014/main" id="{BDD8A93C-E1D1-894C-B69C-29D59B8C1F55}"/>
              </a:ext>
            </a:extLst>
          </p:cNvPr>
          <p:cNvPicPr>
            <a:picLocks noChangeAspect="1"/>
          </p:cNvPicPr>
          <p:nvPr/>
        </p:nvPicPr>
        <p:blipFill>
          <a:blip r:embed="rId3"/>
          <a:stretch>
            <a:fillRect/>
          </a:stretch>
        </p:blipFill>
        <p:spPr>
          <a:xfrm>
            <a:off x="7184979" y="4586812"/>
            <a:ext cx="4989204" cy="1918160"/>
          </a:xfrm>
          <a:prstGeom prst="rect">
            <a:avLst/>
          </a:prstGeom>
        </p:spPr>
      </p:pic>
      <p:grpSp>
        <p:nvGrpSpPr>
          <p:cNvPr id="11" name="Group 10">
            <a:extLst>
              <a:ext uri="{FF2B5EF4-FFF2-40B4-BE49-F238E27FC236}">
                <a16:creationId xmlns:a16="http://schemas.microsoft.com/office/drawing/2014/main" id="{722D94AD-ACC4-184E-86F4-F22C0EEB71C9}"/>
              </a:ext>
            </a:extLst>
          </p:cNvPr>
          <p:cNvGrpSpPr/>
          <p:nvPr/>
        </p:nvGrpSpPr>
        <p:grpSpPr>
          <a:xfrm>
            <a:off x="314976" y="4050514"/>
            <a:ext cx="7571725" cy="1931606"/>
            <a:chOff x="314976" y="4050514"/>
            <a:chExt cx="7571725" cy="1931606"/>
          </a:xfrm>
        </p:grpSpPr>
        <p:sp>
          <p:nvSpPr>
            <p:cNvPr id="12" name="Rectangle 11">
              <a:extLst>
                <a:ext uri="{FF2B5EF4-FFF2-40B4-BE49-F238E27FC236}">
                  <a16:creationId xmlns:a16="http://schemas.microsoft.com/office/drawing/2014/main" id="{336FEAA1-9D43-9047-91F0-28471A3D26ED}"/>
                </a:ext>
              </a:extLst>
            </p:cNvPr>
            <p:cNvSpPr/>
            <p:nvPr/>
          </p:nvSpPr>
          <p:spPr>
            <a:xfrm>
              <a:off x="314976" y="4251143"/>
              <a:ext cx="466794" cy="369332"/>
            </a:xfrm>
            <a:prstGeom prst="rect">
              <a:avLst/>
            </a:prstGeom>
          </p:spPr>
          <p:txBody>
            <a:bodyPr wrap="none">
              <a:spAutoFit/>
            </a:bodyPr>
            <a:lstStyle/>
            <a:p>
              <a:r>
                <a:rPr lang="en-US" b="1" dirty="0">
                  <a:latin typeface="Arial" panose="020B0604020202020204" pitchFamily="34" charset="0"/>
                  <a:ea typeface="Calibri" panose="020F0502020204030204" pitchFamily="34" charset="0"/>
                  <a:cs typeface="Arial" panose="020B0604020202020204" pitchFamily="34" charset="0"/>
                </a:rPr>
                <a:t>to</a:t>
              </a:r>
              <a:r>
                <a:rPr lang="en-US" dirty="0">
                  <a:latin typeface="Arial" panose="020B0604020202020204" pitchFamily="34" charset="0"/>
                  <a:ea typeface="Calibri" panose="020F0502020204030204" pitchFamily="34" charset="0"/>
                  <a:cs typeface="Arial" panose="020B0604020202020204" pitchFamily="34" charset="0"/>
                </a:rPr>
                <a:t>:</a:t>
              </a:r>
              <a:endParaRPr lang="en-US" dirty="0"/>
            </a:p>
          </p:txBody>
        </p:sp>
        <p:pic>
          <p:nvPicPr>
            <p:cNvPr id="5" name="Picture 4">
              <a:extLst>
                <a:ext uri="{FF2B5EF4-FFF2-40B4-BE49-F238E27FC236}">
                  <a16:creationId xmlns:a16="http://schemas.microsoft.com/office/drawing/2014/main" id="{10A9FEE2-AE8E-CA43-BF59-EFBE917FC759}"/>
                </a:ext>
              </a:extLst>
            </p:cNvPr>
            <p:cNvPicPr>
              <a:picLocks noChangeAspect="1"/>
            </p:cNvPicPr>
            <p:nvPr/>
          </p:nvPicPr>
          <p:blipFill>
            <a:blip r:embed="rId4"/>
            <a:stretch>
              <a:fillRect/>
            </a:stretch>
          </p:blipFill>
          <p:spPr>
            <a:xfrm>
              <a:off x="907501" y="4050514"/>
              <a:ext cx="6201271" cy="1285275"/>
            </a:xfrm>
            <a:prstGeom prst="rect">
              <a:avLst/>
            </a:prstGeom>
          </p:spPr>
        </p:pic>
        <p:sp>
          <p:nvSpPr>
            <p:cNvPr id="6" name="Rectangle 5">
              <a:extLst>
                <a:ext uri="{FF2B5EF4-FFF2-40B4-BE49-F238E27FC236}">
                  <a16:creationId xmlns:a16="http://schemas.microsoft.com/office/drawing/2014/main" id="{242655AD-EF28-3F41-8A7D-3F5E2A09E09D}"/>
                </a:ext>
              </a:extLst>
            </p:cNvPr>
            <p:cNvSpPr/>
            <p:nvPr/>
          </p:nvSpPr>
          <p:spPr>
            <a:xfrm>
              <a:off x="781771" y="5335789"/>
              <a:ext cx="7104930" cy="646331"/>
            </a:xfrm>
            <a:prstGeom prst="rect">
              <a:avLst/>
            </a:prstGeom>
          </p:spPr>
          <p:txBody>
            <a:bodyPr wrap="square">
              <a:spAutoFit/>
            </a:bodyPr>
            <a:lstStyle/>
            <a:p>
              <a:pPr algn="ctr"/>
              <a:r>
                <a:rPr lang="en-US" b="1" dirty="0">
                  <a:solidFill>
                    <a:schemeClr val="accent2">
                      <a:lumMod val="75000"/>
                    </a:schemeClr>
                  </a:solidFill>
                  <a:hlinkClick r:id="rId5">
                    <a:extLst>
                      <a:ext uri="{A12FA001-AC4F-418D-AE19-62706E023703}">
                        <ahyp:hlinkClr xmlns:ahyp="http://schemas.microsoft.com/office/drawing/2018/hyperlinkcolor" val="tx"/>
                      </a:ext>
                    </a:extLst>
                  </a:hlinkClick>
                </a:rPr>
                <a:t>Outcomes: https://docs.google.com/document/d/1dX2NX_FE07gipEWiS-LTUuhn7YkHdbRdRokhfOO_gHQ/edit</a:t>
              </a:r>
              <a:r>
                <a:rPr lang="en-US" b="1" dirty="0">
                  <a:solidFill>
                    <a:schemeClr val="accent2">
                      <a:lumMod val="75000"/>
                    </a:schemeClr>
                  </a:solidFill>
                </a:rPr>
                <a:t> </a:t>
              </a:r>
            </a:p>
          </p:txBody>
        </p:sp>
      </p:grpSp>
      <p:sp>
        <p:nvSpPr>
          <p:cNvPr id="15" name="Rectangle 14">
            <a:extLst>
              <a:ext uri="{FF2B5EF4-FFF2-40B4-BE49-F238E27FC236}">
                <a16:creationId xmlns:a16="http://schemas.microsoft.com/office/drawing/2014/main" id="{D0E92615-E1A5-F241-8381-1E1058CCCF5F}"/>
              </a:ext>
            </a:extLst>
          </p:cNvPr>
          <p:cNvSpPr/>
          <p:nvPr/>
        </p:nvSpPr>
        <p:spPr>
          <a:xfrm>
            <a:off x="9349968" y="3215923"/>
            <a:ext cx="2486025" cy="1200329"/>
          </a:xfrm>
          <a:prstGeom prst="rect">
            <a:avLst/>
          </a:prstGeom>
        </p:spPr>
        <p:txBody>
          <a:bodyPr wrap="square">
            <a:spAutoFit/>
          </a:bodyPr>
          <a:lstStyle/>
          <a:p>
            <a:r>
              <a:rPr lang="sv-SE" dirty="0">
                <a:solidFill>
                  <a:schemeClr val="accent2">
                    <a:lumMod val="75000"/>
                  </a:schemeClr>
                </a:solidFill>
                <a:latin typeface="-webkit-standard"/>
                <a:hlinkClick r:id="rId6">
                  <a:extLst>
                    <a:ext uri="{A12FA001-AC4F-418D-AE19-62706E023703}">
                      <ahyp:hlinkClr xmlns:ahyp="http://schemas.microsoft.com/office/drawing/2018/hyperlinkcolor" val="tx"/>
                    </a:ext>
                  </a:extLst>
                </a:hlinkClick>
              </a:rPr>
              <a:t>See Summary talk at: https://www.dropbox.com/s/inxre3hnpa229gw/AfLS-AAS-ASI.pptx?dl=0</a:t>
            </a:r>
            <a:endParaRPr lang="en-US" dirty="0">
              <a:solidFill>
                <a:schemeClr val="accent2">
                  <a:lumMod val="75000"/>
                </a:schemeClr>
              </a:solidFill>
            </a:endParaRPr>
          </a:p>
        </p:txBody>
      </p:sp>
      <p:sp>
        <p:nvSpPr>
          <p:cNvPr id="16" name="Date Placeholder 3">
            <a:extLst>
              <a:ext uri="{FF2B5EF4-FFF2-40B4-BE49-F238E27FC236}">
                <a16:creationId xmlns:a16="http://schemas.microsoft.com/office/drawing/2014/main" id="{783AE516-3F44-FB41-80B4-3F34169419AF}"/>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7" name="Footer Placeholder 4">
            <a:extLst>
              <a:ext uri="{FF2B5EF4-FFF2-40B4-BE49-F238E27FC236}">
                <a16:creationId xmlns:a16="http://schemas.microsoft.com/office/drawing/2014/main" id="{B39F7BC6-48DB-C842-A01B-97E9E5E8B3FA}"/>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8" name="Slide Number Placeholder 5">
            <a:extLst>
              <a:ext uri="{FF2B5EF4-FFF2-40B4-BE49-F238E27FC236}">
                <a16:creationId xmlns:a16="http://schemas.microsoft.com/office/drawing/2014/main" id="{595BEE36-7FB1-B243-B3D6-99C7A96D0C3C}"/>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31</a:t>
            </a:fld>
            <a:endParaRPr lang="en-US" dirty="0"/>
          </a:p>
        </p:txBody>
      </p:sp>
    </p:spTree>
    <p:extLst>
      <p:ext uri="{BB962C8B-B14F-4D97-AF65-F5344CB8AC3E}">
        <p14:creationId xmlns:p14="http://schemas.microsoft.com/office/powerpoint/2010/main" val="2186824166"/>
      </p:ext>
    </p:extLst>
  </p:cSld>
  <p:clrMapOvr>
    <a:masterClrMapping/>
  </p:clrMapOvr>
  <p:transition advClick="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0" objId="6"/>
        <p14:stopEvt time="3511" objId="6"/>
      </p14:showEvtLst>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D0D8EAF-04A2-4343-99ED-DA4AB51F7501}"/>
              </a:ext>
            </a:extLst>
          </p:cNvPr>
          <p:cNvPicPr>
            <a:picLocks noChangeAspect="1"/>
          </p:cNvPicPr>
          <p:nvPr/>
        </p:nvPicPr>
        <p:blipFill>
          <a:blip r:embed="rId3"/>
          <a:stretch>
            <a:fillRect/>
          </a:stretch>
        </p:blipFill>
        <p:spPr>
          <a:xfrm>
            <a:off x="0" y="0"/>
            <a:ext cx="8855476" cy="6858000"/>
          </a:xfrm>
          <a:prstGeom prst="rect">
            <a:avLst/>
          </a:prstGeom>
        </p:spPr>
      </p:pic>
      <p:sp>
        <p:nvSpPr>
          <p:cNvPr id="8" name="Rectangle 7">
            <a:extLst>
              <a:ext uri="{FF2B5EF4-FFF2-40B4-BE49-F238E27FC236}">
                <a16:creationId xmlns:a16="http://schemas.microsoft.com/office/drawing/2014/main" id="{8F918665-88BD-8340-9BC8-1B9CB6ED2AA9}"/>
              </a:ext>
            </a:extLst>
          </p:cNvPr>
          <p:cNvSpPr/>
          <p:nvPr/>
        </p:nvSpPr>
        <p:spPr>
          <a:xfrm>
            <a:off x="5407619" y="1148598"/>
            <a:ext cx="1826801" cy="584775"/>
          </a:xfrm>
          <a:prstGeom prst="rect">
            <a:avLst/>
          </a:prstGeom>
        </p:spPr>
        <p:txBody>
          <a:bodyPr wrap="square">
            <a:spAutoFit/>
          </a:bodyPr>
          <a:lstStyle/>
          <a:p>
            <a:r>
              <a:rPr lang="en-US" sz="1600" dirty="0">
                <a:solidFill>
                  <a:schemeClr val="bg1"/>
                </a:solidFill>
                <a:latin typeface="Arial" panose="020B0604020202020204" pitchFamily="34" charset="0"/>
                <a:ea typeface="Calibri" panose="020F0502020204030204" pitchFamily="34" charset="0"/>
                <a:cs typeface="Arial" panose="020B0604020202020204" pitchFamily="34" charset="0"/>
              </a:rPr>
              <a:t>Courtesy Simon Connell</a:t>
            </a:r>
            <a:endParaRPr lang="en-US" sz="1600" dirty="0">
              <a:solidFill>
                <a:schemeClr val="bg1"/>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25EA2555-A3A4-0A41-89DD-55DE9FCE04F0}"/>
              </a:ext>
            </a:extLst>
          </p:cNvPr>
          <p:cNvPicPr>
            <a:picLocks noChangeAspect="1"/>
          </p:cNvPicPr>
          <p:nvPr/>
        </p:nvPicPr>
        <p:blipFill>
          <a:blip r:embed="rId4"/>
          <a:stretch>
            <a:fillRect/>
          </a:stretch>
        </p:blipFill>
        <p:spPr>
          <a:xfrm>
            <a:off x="8415338" y="4037542"/>
            <a:ext cx="3776662" cy="2820458"/>
          </a:xfrm>
          <a:prstGeom prst="rect">
            <a:avLst/>
          </a:prstGeom>
        </p:spPr>
      </p:pic>
      <p:pic>
        <p:nvPicPr>
          <p:cNvPr id="10" name="Picture 9">
            <a:extLst>
              <a:ext uri="{FF2B5EF4-FFF2-40B4-BE49-F238E27FC236}">
                <a16:creationId xmlns:a16="http://schemas.microsoft.com/office/drawing/2014/main" id="{4C7DE365-E39C-9C42-BF5E-697BA216683B}"/>
              </a:ext>
            </a:extLst>
          </p:cNvPr>
          <p:cNvPicPr>
            <a:picLocks noChangeAspect="1"/>
          </p:cNvPicPr>
          <p:nvPr/>
        </p:nvPicPr>
        <p:blipFill>
          <a:blip r:embed="rId5"/>
          <a:stretch>
            <a:fillRect/>
          </a:stretch>
        </p:blipFill>
        <p:spPr>
          <a:xfrm>
            <a:off x="8412268" y="828675"/>
            <a:ext cx="2655964" cy="1706385"/>
          </a:xfrm>
          <a:prstGeom prst="rect">
            <a:avLst/>
          </a:prstGeom>
        </p:spPr>
      </p:pic>
      <p:pic>
        <p:nvPicPr>
          <p:cNvPr id="11" name="Picture 10" descr="AfLS March 2018 APS meeting.jpg">
            <a:extLst>
              <a:ext uri="{FF2B5EF4-FFF2-40B4-BE49-F238E27FC236}">
                <a16:creationId xmlns:a16="http://schemas.microsoft.com/office/drawing/2014/main" id="{A86F2AE4-9719-9442-98D1-BC4B082949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91132" y="2346324"/>
            <a:ext cx="2700868" cy="2025651"/>
          </a:xfrm>
          <a:prstGeom prst="rect">
            <a:avLst/>
          </a:prstGeom>
        </p:spPr>
      </p:pic>
      <p:sp>
        <p:nvSpPr>
          <p:cNvPr id="12" name="Rectangle 11">
            <a:extLst>
              <a:ext uri="{FF2B5EF4-FFF2-40B4-BE49-F238E27FC236}">
                <a16:creationId xmlns:a16="http://schemas.microsoft.com/office/drawing/2014/main" id="{38CD67BF-8D06-1348-AF32-5308B2AC2DA9}"/>
              </a:ext>
            </a:extLst>
          </p:cNvPr>
          <p:cNvSpPr/>
          <p:nvPr/>
        </p:nvSpPr>
        <p:spPr>
          <a:xfrm>
            <a:off x="10635400" y="2316804"/>
            <a:ext cx="1556600" cy="646331"/>
          </a:xfrm>
          <a:prstGeom prst="rect">
            <a:avLst/>
          </a:prstGeom>
          <a:solidFill>
            <a:schemeClr val="bg2">
              <a:alpha val="50000"/>
            </a:schemeClr>
          </a:solidFill>
        </p:spPr>
        <p:txBody>
          <a:bodyPr wrap="square">
            <a:spAutoFit/>
          </a:bodyPr>
          <a:lstStyle/>
          <a:p>
            <a:r>
              <a:rPr lang="en-US" dirty="0"/>
              <a:t>APS March 2018 meeting </a:t>
            </a:r>
          </a:p>
        </p:txBody>
      </p:sp>
      <p:sp>
        <p:nvSpPr>
          <p:cNvPr id="14" name="Rectangle 13">
            <a:extLst>
              <a:ext uri="{FF2B5EF4-FFF2-40B4-BE49-F238E27FC236}">
                <a16:creationId xmlns:a16="http://schemas.microsoft.com/office/drawing/2014/main" id="{663BE3F7-7C4F-D54E-A3B6-E5803084F552}"/>
              </a:ext>
            </a:extLst>
          </p:cNvPr>
          <p:cNvSpPr/>
          <p:nvPr/>
        </p:nvSpPr>
        <p:spPr>
          <a:xfrm>
            <a:off x="8586788" y="794654"/>
            <a:ext cx="3605212" cy="646331"/>
          </a:xfrm>
          <a:prstGeom prst="rect">
            <a:avLst/>
          </a:prstGeom>
          <a:solidFill>
            <a:schemeClr val="bg2">
              <a:alpha val="50000"/>
            </a:schemeClr>
          </a:solidFill>
        </p:spPr>
        <p:txBody>
          <a:bodyPr wrap="square">
            <a:spAutoFit/>
          </a:bodyPr>
          <a:lstStyle/>
          <a:p>
            <a:pPr algn="r">
              <a:spcAft>
                <a:spcPts val="900"/>
              </a:spcAft>
            </a:pPr>
            <a:r>
              <a:rPr lang="en-US" dirty="0"/>
              <a:t>First African Light Source Conference November 2015</a:t>
            </a:r>
          </a:p>
        </p:txBody>
      </p:sp>
    </p:spTree>
    <p:extLst>
      <p:ext uri="{BB962C8B-B14F-4D97-AF65-F5344CB8AC3E}">
        <p14:creationId xmlns:p14="http://schemas.microsoft.com/office/powerpoint/2010/main" val="23269813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3F2E66-6CBA-734B-AB48-DF3672D07DF4}"/>
              </a:ext>
            </a:extLst>
          </p:cNvPr>
          <p:cNvSpPr>
            <a:spLocks noGrp="1"/>
          </p:cNvSpPr>
          <p:nvPr>
            <p:ph sz="half" idx="2"/>
          </p:nvPr>
        </p:nvSpPr>
        <p:spPr/>
        <p:txBody>
          <a:bodyPr/>
          <a:lstStyle/>
          <a:p>
            <a:endParaRPr lang="en-US"/>
          </a:p>
        </p:txBody>
      </p:sp>
      <p:pic>
        <p:nvPicPr>
          <p:cNvPr id="6" name="Picture 5">
            <a:extLst>
              <a:ext uri="{FF2B5EF4-FFF2-40B4-BE49-F238E27FC236}">
                <a16:creationId xmlns:a16="http://schemas.microsoft.com/office/drawing/2014/main" id="{9B6241FC-60E6-7645-8384-7468967957D9}"/>
              </a:ext>
            </a:extLst>
          </p:cNvPr>
          <p:cNvPicPr>
            <a:picLocks noChangeAspect="1"/>
          </p:cNvPicPr>
          <p:nvPr/>
        </p:nvPicPr>
        <p:blipFill>
          <a:blip r:embed="rId2"/>
          <a:stretch>
            <a:fillRect/>
          </a:stretch>
        </p:blipFill>
        <p:spPr>
          <a:xfrm>
            <a:off x="332040" y="0"/>
            <a:ext cx="7718266" cy="5029695"/>
          </a:xfrm>
          <a:prstGeom prst="rect">
            <a:avLst/>
          </a:prstGeom>
        </p:spPr>
      </p:pic>
      <p:sp>
        <p:nvSpPr>
          <p:cNvPr id="3" name="Rectangle 2">
            <a:extLst>
              <a:ext uri="{FF2B5EF4-FFF2-40B4-BE49-F238E27FC236}">
                <a16:creationId xmlns:a16="http://schemas.microsoft.com/office/drawing/2014/main" id="{6D9B96AD-38E2-0E4B-B0FA-144A78BF9239}"/>
              </a:ext>
            </a:extLst>
          </p:cNvPr>
          <p:cNvSpPr/>
          <p:nvPr/>
        </p:nvSpPr>
        <p:spPr>
          <a:xfrm>
            <a:off x="2692943" y="5225780"/>
            <a:ext cx="1564732" cy="584775"/>
          </a:xfrm>
          <a:prstGeom prst="rect">
            <a:avLst/>
          </a:prstGeom>
        </p:spPr>
        <p:txBody>
          <a:bodyPr wrap="square">
            <a:spAutoFit/>
          </a:bodyPr>
          <a:lstStyle/>
          <a:p>
            <a:r>
              <a:rPr lang="en-US" sz="1600" dirty="0">
                <a:latin typeface="Arial" panose="020B0604020202020204" pitchFamily="34" charset="0"/>
                <a:ea typeface="Calibri" panose="020F0502020204030204" pitchFamily="34" charset="0"/>
                <a:cs typeface="Arial" panose="020B0604020202020204" pitchFamily="34" charset="0"/>
              </a:rPr>
              <a:t>Courtesy </a:t>
            </a:r>
            <a:r>
              <a:rPr lang="en-US" sz="1600" dirty="0" err="1">
                <a:latin typeface="Arial" panose="020B0604020202020204" pitchFamily="34" charset="0"/>
                <a:ea typeface="Calibri" panose="020F0502020204030204" pitchFamily="34" charset="0"/>
                <a:cs typeface="Arial" panose="020B0604020202020204" pitchFamily="34" charset="0"/>
              </a:rPr>
              <a:t>Ghaleb</a:t>
            </a:r>
            <a:r>
              <a:rPr lang="en-US" sz="1600" dirty="0">
                <a:latin typeface="Arial" panose="020B0604020202020204" pitchFamily="34" charset="0"/>
                <a:ea typeface="Calibri" panose="020F0502020204030204" pitchFamily="34" charset="0"/>
                <a:cs typeface="Arial" panose="020B0604020202020204" pitchFamily="34" charset="0"/>
              </a:rPr>
              <a:t> </a:t>
            </a:r>
            <a:r>
              <a:rPr lang="en-US" sz="1600" dirty="0" err="1">
                <a:latin typeface="Arial" panose="020B0604020202020204" pitchFamily="34" charset="0"/>
                <a:ea typeface="Calibri" panose="020F0502020204030204" pitchFamily="34" charset="0"/>
                <a:cs typeface="Arial" panose="020B0604020202020204" pitchFamily="34" charset="0"/>
              </a:rPr>
              <a:t>Natour</a:t>
            </a:r>
            <a:endParaRPr lang="en-US" sz="1600" dirty="0">
              <a:latin typeface="Arial" panose="020B0604020202020204" pitchFamily="34" charset="0"/>
              <a:cs typeface="Arial" panose="020B0604020202020204" pitchFamily="34" charset="0"/>
            </a:endParaRPr>
          </a:p>
        </p:txBody>
      </p:sp>
      <p:sp>
        <p:nvSpPr>
          <p:cNvPr id="7" name="Date Placeholder 3">
            <a:extLst>
              <a:ext uri="{FF2B5EF4-FFF2-40B4-BE49-F238E27FC236}">
                <a16:creationId xmlns:a16="http://schemas.microsoft.com/office/drawing/2014/main" id="{4BFEC5EF-C08C-ED4D-B31B-9B14FB35E25B}"/>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8" name="Footer Placeholder 4">
            <a:extLst>
              <a:ext uri="{FF2B5EF4-FFF2-40B4-BE49-F238E27FC236}">
                <a16:creationId xmlns:a16="http://schemas.microsoft.com/office/drawing/2014/main" id="{DFB492A3-1311-DC41-9771-803955476D2F}"/>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9" name="Slide Number Placeholder 5">
            <a:extLst>
              <a:ext uri="{FF2B5EF4-FFF2-40B4-BE49-F238E27FC236}">
                <a16:creationId xmlns:a16="http://schemas.microsoft.com/office/drawing/2014/main" id="{0B83CD5F-80C7-8A4B-9AE0-8CCC11E1DDD6}"/>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33</a:t>
            </a:fld>
            <a:endParaRPr lang="en-US" dirty="0"/>
          </a:p>
        </p:txBody>
      </p:sp>
      <p:pic>
        <p:nvPicPr>
          <p:cNvPr id="5" name="Picture 4">
            <a:extLst>
              <a:ext uri="{FF2B5EF4-FFF2-40B4-BE49-F238E27FC236}">
                <a16:creationId xmlns:a16="http://schemas.microsoft.com/office/drawing/2014/main" id="{4A3197D2-2A30-C340-A370-C84604F6989E}"/>
              </a:ext>
            </a:extLst>
          </p:cNvPr>
          <p:cNvPicPr>
            <a:picLocks noChangeAspect="1"/>
          </p:cNvPicPr>
          <p:nvPr/>
        </p:nvPicPr>
        <p:blipFill>
          <a:blip r:embed="rId3"/>
          <a:stretch>
            <a:fillRect/>
          </a:stretch>
        </p:blipFill>
        <p:spPr>
          <a:xfrm>
            <a:off x="4377891" y="1111624"/>
            <a:ext cx="7814109" cy="5746376"/>
          </a:xfrm>
          <a:prstGeom prst="rect">
            <a:avLst/>
          </a:prstGeom>
        </p:spPr>
      </p:pic>
    </p:spTree>
    <p:extLst>
      <p:ext uri="{BB962C8B-B14F-4D97-AF65-F5344CB8AC3E}">
        <p14:creationId xmlns:p14="http://schemas.microsoft.com/office/powerpoint/2010/main" val="148014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128713" y="731972"/>
            <a:ext cx="10487025" cy="6126028"/>
          </a:xfrm>
          <a:prstGeom prst="rect">
            <a:avLst/>
          </a:prstGeom>
        </p:spPr>
      </p:pic>
      <p:sp>
        <p:nvSpPr>
          <p:cNvPr id="2" name="Rectangle 1"/>
          <p:cNvSpPr/>
          <p:nvPr/>
        </p:nvSpPr>
        <p:spPr>
          <a:xfrm>
            <a:off x="1271587" y="901442"/>
            <a:ext cx="10186987" cy="2308324"/>
          </a:xfrm>
          <a:prstGeom prst="rect">
            <a:avLst/>
          </a:prstGeom>
          <a:solidFill>
            <a:schemeClr val="bg2">
              <a:alpha val="29000"/>
            </a:schemeClr>
          </a:solidFill>
        </p:spPr>
        <p:txBody>
          <a:bodyPr wrap="square">
            <a:spAutoFit/>
          </a:bodyPr>
          <a:lstStyle/>
          <a:p>
            <a:pPr algn="ctr"/>
            <a:r>
              <a:rPr lang="en-US" sz="2400" b="1" dirty="0">
                <a:latin typeface="Arial"/>
                <a:cs typeface="Arial"/>
              </a:rPr>
              <a:t>Science can transcend boundaries thanks to dedicated programs and by giving exposure to developing countries talents to fundamental physics and particle accelerators</a:t>
            </a:r>
          </a:p>
          <a:p>
            <a:pPr algn="ctr"/>
            <a:endParaRPr lang="en-US" sz="2400" b="1" dirty="0">
              <a:latin typeface="Arial"/>
              <a:cs typeface="Arial"/>
            </a:endParaRPr>
          </a:p>
          <a:p>
            <a:pPr algn="ctr"/>
            <a:r>
              <a:rPr lang="en-US" sz="2400" b="1" dirty="0">
                <a:cs typeface="Arial"/>
              </a:rPr>
              <a:t>Thanks to our ASP and NPAP sponsors, the dedication of lecturers and the perseverance of students contributing to developing countries transformation !</a:t>
            </a:r>
          </a:p>
        </p:txBody>
      </p:sp>
      <p:sp>
        <p:nvSpPr>
          <p:cNvPr id="4" name="Date Placeholder 3">
            <a:extLst>
              <a:ext uri="{FF2B5EF4-FFF2-40B4-BE49-F238E27FC236}">
                <a16:creationId xmlns:a16="http://schemas.microsoft.com/office/drawing/2014/main" id="{846DFD27-5075-B445-BCC6-48B203F99724}"/>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6" name="Footer Placeholder 4">
            <a:extLst>
              <a:ext uri="{FF2B5EF4-FFF2-40B4-BE49-F238E27FC236}">
                <a16:creationId xmlns:a16="http://schemas.microsoft.com/office/drawing/2014/main" id="{E6212A40-04BE-D94D-9149-576B7CB0FCB2}"/>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7" name="Slide Number Placeholder 5">
            <a:extLst>
              <a:ext uri="{FF2B5EF4-FFF2-40B4-BE49-F238E27FC236}">
                <a16:creationId xmlns:a16="http://schemas.microsoft.com/office/drawing/2014/main" id="{0F51DECB-B034-9940-ABD1-83B29975C569}"/>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34</a:t>
            </a:fld>
            <a:endParaRPr lang="en-US" dirty="0"/>
          </a:p>
        </p:txBody>
      </p:sp>
    </p:spTree>
    <p:extLst>
      <p:ext uri="{BB962C8B-B14F-4D97-AF65-F5344CB8AC3E}">
        <p14:creationId xmlns:p14="http://schemas.microsoft.com/office/powerpoint/2010/main" val="21372652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C1764-63BD-264A-8AC8-2CDFB7669EF6}"/>
              </a:ext>
            </a:extLst>
          </p:cNvPr>
          <p:cNvSpPr>
            <a:spLocks noGrp="1"/>
          </p:cNvSpPr>
          <p:nvPr>
            <p:ph type="title"/>
          </p:nvPr>
        </p:nvSpPr>
        <p:spPr/>
        <p:txBody>
          <a:bodyPr/>
          <a:lstStyle/>
          <a:p>
            <a:r>
              <a:rPr lang="en-US" dirty="0">
                <a:sym typeface="Wingdings" pitchFamily="2" charset="2"/>
              </a:rPr>
              <a:t>How to reach technological paradigms ?</a:t>
            </a:r>
            <a:endParaRPr lang="en-US" dirty="0"/>
          </a:p>
        </p:txBody>
      </p:sp>
      <p:sp>
        <p:nvSpPr>
          <p:cNvPr id="3" name="Content Placeholder 2">
            <a:extLst>
              <a:ext uri="{FF2B5EF4-FFF2-40B4-BE49-F238E27FC236}">
                <a16:creationId xmlns:a16="http://schemas.microsoft.com/office/drawing/2014/main" id="{BA855411-95A7-1649-912E-EDECF10A2863}"/>
              </a:ext>
            </a:extLst>
          </p:cNvPr>
          <p:cNvSpPr>
            <a:spLocks noGrp="1"/>
          </p:cNvSpPr>
          <p:nvPr>
            <p:ph idx="1"/>
          </p:nvPr>
        </p:nvSpPr>
        <p:spPr>
          <a:xfrm>
            <a:off x="899160" y="1716086"/>
            <a:ext cx="11292839" cy="3927477"/>
          </a:xfrm>
        </p:spPr>
        <p:txBody>
          <a:bodyPr>
            <a:normAutofit fontScale="92500"/>
          </a:bodyPr>
          <a:lstStyle/>
          <a:p>
            <a:pPr marL="0" indent="0">
              <a:buNone/>
            </a:pPr>
            <a:r>
              <a:rPr lang="en-US" b="1" dirty="0">
                <a:sym typeface="Wingdings" pitchFamily="2" charset="2"/>
              </a:rPr>
              <a:t>IDEAL: Transform developing countries to reach technological paradigms </a:t>
            </a:r>
          </a:p>
          <a:p>
            <a:pPr>
              <a:lnSpc>
                <a:spcPct val="170000"/>
              </a:lnSpc>
              <a:buFont typeface="Wingdings" pitchFamily="2" charset="2"/>
              <a:buChar char="à"/>
            </a:pPr>
            <a:r>
              <a:rPr lang="en-US" b="1" dirty="0"/>
              <a:t> Support implementation of scientific infrastructures</a:t>
            </a:r>
          </a:p>
          <a:p>
            <a:pPr>
              <a:lnSpc>
                <a:spcPct val="170000"/>
              </a:lnSpc>
              <a:buFont typeface="Wingdings" pitchFamily="2" charset="2"/>
              <a:buChar char="à"/>
            </a:pPr>
            <a:r>
              <a:rPr lang="en-US" b="1" dirty="0"/>
              <a:t> Education as a vector for development !</a:t>
            </a:r>
          </a:p>
          <a:p>
            <a:pPr>
              <a:lnSpc>
                <a:spcPct val="170000"/>
              </a:lnSpc>
              <a:buFont typeface="Wingdings" pitchFamily="2" charset="2"/>
              <a:buChar char="à"/>
            </a:pPr>
            <a:r>
              <a:rPr lang="en-US" b="1" dirty="0">
                <a:sym typeface="Wingdings" pitchFamily="2" charset="2"/>
              </a:rPr>
              <a:t> Topics </a:t>
            </a:r>
            <a:r>
              <a:rPr lang="en-US" b="1" dirty="0"/>
              <a:t>of interest</a:t>
            </a:r>
            <a:r>
              <a:rPr lang="en-US" b="1" dirty="0">
                <a:sym typeface="Wingdings" pitchFamily="2" charset="2"/>
              </a:rPr>
              <a:t>: </a:t>
            </a:r>
            <a:r>
              <a:rPr lang="sv-SE" b="1" i="1" dirty="0">
                <a:solidFill>
                  <a:schemeClr val="bg1"/>
                </a:solidFill>
              </a:rPr>
              <a:t>Fundamental </a:t>
            </a:r>
            <a:r>
              <a:rPr lang="sv-SE" b="1" i="1" dirty="0" err="1">
                <a:solidFill>
                  <a:schemeClr val="bg1"/>
                </a:solidFill>
              </a:rPr>
              <a:t>physics</a:t>
            </a:r>
            <a:r>
              <a:rPr lang="sv-SE" b="1" i="1" dirty="0">
                <a:solidFill>
                  <a:schemeClr val="bg1"/>
                </a:solidFill>
              </a:rPr>
              <a:t> and accelerator science </a:t>
            </a:r>
          </a:p>
          <a:p>
            <a:pPr>
              <a:lnSpc>
                <a:spcPct val="170000"/>
              </a:lnSpc>
              <a:buFont typeface="Wingdings" pitchFamily="2" charset="2"/>
              <a:buChar char="à"/>
            </a:pPr>
            <a:r>
              <a:rPr lang="en-US" b="1" dirty="0">
                <a:sym typeface="Wingdings" pitchFamily="2" charset="2"/>
              </a:rPr>
              <a:t> Platforms: From summer schools to Massive Open On-line Courses (MOOC) </a:t>
            </a:r>
            <a:endParaRPr lang="en-US" b="1" dirty="0"/>
          </a:p>
          <a:p>
            <a:pPr>
              <a:lnSpc>
                <a:spcPct val="170000"/>
              </a:lnSpc>
              <a:buFont typeface="Wingdings" pitchFamily="2" charset="2"/>
              <a:buChar char="à"/>
            </a:pPr>
            <a:r>
              <a:rPr lang="en-US" b="1" dirty="0"/>
              <a:t> Complementary to existing World Wide initiatives and gender balance !</a:t>
            </a:r>
          </a:p>
        </p:txBody>
      </p:sp>
      <p:sp>
        <p:nvSpPr>
          <p:cNvPr id="4" name="Rectangle 3">
            <a:extLst>
              <a:ext uri="{FF2B5EF4-FFF2-40B4-BE49-F238E27FC236}">
                <a16:creationId xmlns:a16="http://schemas.microsoft.com/office/drawing/2014/main" id="{EF08E33A-936B-6A40-987D-0F520D1A5894}"/>
              </a:ext>
            </a:extLst>
          </p:cNvPr>
          <p:cNvSpPr/>
          <p:nvPr/>
        </p:nvSpPr>
        <p:spPr>
          <a:xfrm>
            <a:off x="2795753" y="5700715"/>
            <a:ext cx="7127079" cy="584775"/>
          </a:xfrm>
          <a:prstGeom prst="rect">
            <a:avLst/>
          </a:prstGeom>
        </p:spPr>
        <p:txBody>
          <a:bodyPr wrap="none">
            <a:spAutoFit/>
          </a:bodyPr>
          <a:lstStyle/>
          <a:p>
            <a:r>
              <a:rPr lang="en-US" sz="3200" b="1" dirty="0">
                <a:solidFill>
                  <a:srgbClr val="FF0000"/>
                </a:solidFill>
                <a:latin typeface="Arial" panose="020B0604020202020204" pitchFamily="34" charset="0"/>
                <a:cs typeface="Arial" panose="020B0604020202020204" pitchFamily="34" charset="0"/>
                <a:sym typeface="Wingdings" pitchFamily="2" charset="2"/>
              </a:rPr>
              <a:t>Science </a:t>
            </a:r>
            <a:r>
              <a:rPr lang="en-US" sz="3200" b="1" dirty="0">
                <a:solidFill>
                  <a:srgbClr val="FF0000"/>
                </a:solidFill>
                <a:latin typeface="Arial" panose="020B0604020202020204" pitchFamily="34" charset="0"/>
                <a:cs typeface="Arial" panose="020B0604020202020204" pitchFamily="34" charset="0"/>
              </a:rPr>
              <a:t>Transcending Boundaries !</a:t>
            </a:r>
          </a:p>
        </p:txBody>
      </p:sp>
      <p:sp>
        <p:nvSpPr>
          <p:cNvPr id="8" name="Date Placeholder 3">
            <a:extLst>
              <a:ext uri="{FF2B5EF4-FFF2-40B4-BE49-F238E27FC236}">
                <a16:creationId xmlns:a16="http://schemas.microsoft.com/office/drawing/2014/main" id="{EE027D07-6C13-944D-9FA9-7BCA1D57C00E}"/>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9" name="Footer Placeholder 4">
            <a:extLst>
              <a:ext uri="{FF2B5EF4-FFF2-40B4-BE49-F238E27FC236}">
                <a16:creationId xmlns:a16="http://schemas.microsoft.com/office/drawing/2014/main" id="{E9138849-371B-D747-894B-201E57A6ED2A}"/>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0" name="Slide Number Placeholder 5">
            <a:extLst>
              <a:ext uri="{FF2B5EF4-FFF2-40B4-BE49-F238E27FC236}">
                <a16:creationId xmlns:a16="http://schemas.microsoft.com/office/drawing/2014/main" id="{D57CE71E-D049-1244-A8EE-F6F1296566C9}"/>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4</a:t>
            </a:fld>
            <a:endParaRPr lang="en-US" dirty="0"/>
          </a:p>
        </p:txBody>
      </p:sp>
    </p:spTree>
    <p:extLst>
      <p:ext uri="{BB962C8B-B14F-4D97-AF65-F5344CB8AC3E}">
        <p14:creationId xmlns:p14="http://schemas.microsoft.com/office/powerpoint/2010/main" val="1204003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88027-2401-894B-9684-7DF2D2550426}"/>
              </a:ext>
            </a:extLst>
          </p:cNvPr>
          <p:cNvSpPr>
            <a:spLocks noGrp="1"/>
          </p:cNvSpPr>
          <p:nvPr>
            <p:ph type="title"/>
          </p:nvPr>
        </p:nvSpPr>
        <p:spPr/>
        <p:txBody>
          <a:bodyPr/>
          <a:lstStyle/>
          <a:p>
            <a:pPr algn="ctr"/>
            <a:r>
              <a:rPr lang="en-US" dirty="0">
                <a:effectLst>
                  <a:outerShdw blurRad="635000" dist="38100" algn="l" rotWithShape="0">
                    <a:prstClr val="black">
                      <a:alpha val="40000"/>
                    </a:prstClr>
                  </a:outerShdw>
                </a:effectLst>
              </a:rPr>
              <a:t>African School of Fundamental Physics and Applications (ASP) - as a start-up </a:t>
            </a:r>
          </a:p>
        </p:txBody>
      </p:sp>
      <p:sp>
        <p:nvSpPr>
          <p:cNvPr id="3" name="Content Placeholder 2">
            <a:extLst>
              <a:ext uri="{FF2B5EF4-FFF2-40B4-BE49-F238E27FC236}">
                <a16:creationId xmlns:a16="http://schemas.microsoft.com/office/drawing/2014/main" id="{CC732622-7E69-8A46-B66A-15B9D9A562E8}"/>
              </a:ext>
            </a:extLst>
          </p:cNvPr>
          <p:cNvSpPr>
            <a:spLocks noGrp="1"/>
          </p:cNvSpPr>
          <p:nvPr>
            <p:ph idx="1"/>
          </p:nvPr>
        </p:nvSpPr>
        <p:spPr>
          <a:xfrm>
            <a:off x="519322" y="2225867"/>
            <a:ext cx="11150180" cy="917046"/>
          </a:xfrm>
        </p:spPr>
        <p:txBody>
          <a:bodyPr>
            <a:normAutofit fontScale="92500"/>
          </a:bodyPr>
          <a:lstStyle/>
          <a:p>
            <a:pPr marL="0" indent="0" algn="just">
              <a:buNone/>
            </a:pPr>
            <a:r>
              <a:rPr lang="en-US" sz="2400" dirty="0">
                <a:latin typeface="Arial" panose="020B0604020202020204" pitchFamily="34" charset="0"/>
                <a:cs typeface="Arial" panose="020B0604020202020204" pitchFamily="34" charset="0"/>
              </a:rPr>
              <a:t>A non-profit organization created by a small group of worldwide scientists to stimulate and include more African talented physics students in the world scientific community</a:t>
            </a:r>
          </a:p>
        </p:txBody>
      </p:sp>
      <p:sp>
        <p:nvSpPr>
          <p:cNvPr id="7" name="Rectangle 6">
            <a:extLst>
              <a:ext uri="{FF2B5EF4-FFF2-40B4-BE49-F238E27FC236}">
                <a16:creationId xmlns:a16="http://schemas.microsoft.com/office/drawing/2014/main" id="{0F52A6FD-66FB-6F47-849E-2E55E5B01B4B}"/>
              </a:ext>
            </a:extLst>
          </p:cNvPr>
          <p:cNvSpPr/>
          <p:nvPr/>
        </p:nvSpPr>
        <p:spPr>
          <a:xfrm>
            <a:off x="773648" y="4380937"/>
            <a:ext cx="12194232" cy="461665"/>
          </a:xfrm>
          <a:prstGeom prst="rect">
            <a:avLst/>
          </a:prstGeom>
        </p:spPr>
        <p:txBody>
          <a:bodyPr wrap="square">
            <a:spAutoFit/>
          </a:bodyPr>
          <a:lstStyle/>
          <a:p>
            <a:pPr marL="342900" indent="-342900" algn="l">
              <a:buFont typeface="Wingdings" charset="0"/>
              <a:buChar char="à"/>
            </a:pPr>
            <a:r>
              <a:rPr lang="en-US" sz="2400" dirty="0">
                <a:latin typeface="Arial" panose="020B0604020202020204" pitchFamily="34" charset="0"/>
                <a:cs typeface="Arial" panose="020B0604020202020204" pitchFamily="34" charset="0"/>
              </a:rPr>
              <a:t>To contribute to a world w/ equal access to knowledge</a:t>
            </a:r>
            <a:endParaRPr lang="en-US" sz="1600" dirty="0">
              <a:latin typeface="Arial" panose="020B0604020202020204" pitchFamily="34" charset="0"/>
              <a:cs typeface="Arial" panose="020B0604020202020204" pitchFamily="34" charset="0"/>
            </a:endParaRPr>
          </a:p>
        </p:txBody>
      </p:sp>
      <p:sp>
        <p:nvSpPr>
          <p:cNvPr id="9" name="Content Placeholder 2">
            <a:extLst>
              <a:ext uri="{FF2B5EF4-FFF2-40B4-BE49-F238E27FC236}">
                <a16:creationId xmlns:a16="http://schemas.microsoft.com/office/drawing/2014/main" id="{94531262-0CFF-694D-96CA-211102FDD7DF}"/>
              </a:ext>
            </a:extLst>
          </p:cNvPr>
          <p:cNvSpPr txBox="1">
            <a:spLocks/>
          </p:cNvSpPr>
          <p:nvPr/>
        </p:nvSpPr>
        <p:spPr>
          <a:xfrm>
            <a:off x="0" y="3174034"/>
            <a:ext cx="12192000" cy="1218835"/>
          </a:xfrm>
          <a:prstGeom prst="rect">
            <a:avLst/>
          </a:prstGeom>
          <a:solidFill>
            <a:srgbClr val="FF0000"/>
          </a:solidFill>
        </p:spPr>
        <p:txBody>
          <a:bodyPr vert="horz" lIns="91440" tIns="45720" rIns="91440" bIns="45720" rtlCol="0">
            <a:no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bg1"/>
                </a:solidFill>
                <a:latin typeface="Papyrus"/>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bg1"/>
                </a:solidFill>
                <a:latin typeface="Papyrus"/>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bg1"/>
                </a:solidFill>
                <a:latin typeface="Papyrus"/>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bg1"/>
                </a:solidFill>
                <a:latin typeface="Papyrus"/>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bg1"/>
                </a:solidFill>
                <a:latin typeface="Papyrus"/>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a:buNone/>
            </a:pPr>
            <a:r>
              <a:rPr lang="en-US" b="1" dirty="0">
                <a:solidFill>
                  <a:schemeClr val="tx1"/>
                </a:solidFill>
                <a:latin typeface="Arial" panose="020B0604020202020204" pitchFamily="34" charset="0"/>
                <a:ea typeface="ＭＳ Ｐゴシック" charset="-128"/>
                <a:cs typeface="Arial" panose="020B0604020202020204" pitchFamily="34" charset="0"/>
              </a:rPr>
              <a:t>The aim of the school is to build capacity in African countries, to harvest, interpret, and exploit the results from physics experiments with particle accelerators, and to increase proficiency in related applications and technologies.</a:t>
            </a:r>
          </a:p>
        </p:txBody>
      </p:sp>
      <p:sp>
        <p:nvSpPr>
          <p:cNvPr id="6" name="Rectangle 5">
            <a:extLst>
              <a:ext uri="{FF2B5EF4-FFF2-40B4-BE49-F238E27FC236}">
                <a16:creationId xmlns:a16="http://schemas.microsoft.com/office/drawing/2014/main" id="{F3FAB60F-AEDB-2C4A-846D-94FE806DACF8}"/>
              </a:ext>
            </a:extLst>
          </p:cNvPr>
          <p:cNvSpPr/>
          <p:nvPr/>
        </p:nvSpPr>
        <p:spPr>
          <a:xfrm>
            <a:off x="774206" y="5379277"/>
            <a:ext cx="11820582" cy="461665"/>
          </a:xfrm>
          <a:prstGeom prst="rect">
            <a:avLst/>
          </a:prstGeom>
        </p:spPr>
        <p:txBody>
          <a:bodyPr wrap="square">
            <a:spAutoFit/>
          </a:bodyPr>
          <a:lstStyle/>
          <a:p>
            <a:pPr marL="342900" indent="-342900">
              <a:buFont typeface="Wingdings" charset="0"/>
              <a:buChar char="à"/>
            </a:pPr>
            <a:r>
              <a:rPr lang="en-US" sz="2400" dirty="0">
                <a:latin typeface="Arial" panose="020B0604020202020204" pitchFamily="34" charset="0"/>
                <a:cs typeface="Arial" panose="020B0604020202020204" pitchFamily="34" charset="0"/>
              </a:rPr>
              <a:t>To establish a biennial educative program to be hosted across Africa</a:t>
            </a:r>
            <a:endParaRPr lang="en-US" sz="16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id="{76048B04-FA8B-954B-B426-D06524D1565E}"/>
              </a:ext>
            </a:extLst>
          </p:cNvPr>
          <p:cNvSpPr/>
          <p:nvPr/>
        </p:nvSpPr>
        <p:spPr>
          <a:xfrm>
            <a:off x="773648" y="5872063"/>
            <a:ext cx="11451391" cy="461665"/>
          </a:xfrm>
          <a:prstGeom prst="rect">
            <a:avLst/>
          </a:prstGeom>
        </p:spPr>
        <p:txBody>
          <a:bodyPr wrap="square">
            <a:spAutoFit/>
          </a:bodyPr>
          <a:lstStyle/>
          <a:p>
            <a:pPr marL="342900" indent="-342900">
              <a:buFont typeface="Wingdings" charset="0"/>
              <a:buChar char="à"/>
            </a:pPr>
            <a:r>
              <a:rPr lang="en-US" sz="2400" dirty="0">
                <a:latin typeface="Arial" panose="020B0604020202020204" pitchFamily="34" charset="0"/>
                <a:cs typeface="Arial" panose="020B0604020202020204" pitchFamily="34" charset="0"/>
              </a:rPr>
              <a:t>To provide high quality classes by international re-known Scientists</a:t>
            </a:r>
          </a:p>
        </p:txBody>
      </p:sp>
      <p:sp>
        <p:nvSpPr>
          <p:cNvPr id="10" name="Rectangle 9">
            <a:extLst>
              <a:ext uri="{FF2B5EF4-FFF2-40B4-BE49-F238E27FC236}">
                <a16:creationId xmlns:a16="http://schemas.microsoft.com/office/drawing/2014/main" id="{54A47815-88C7-B941-A26C-B1DC2C833641}"/>
              </a:ext>
            </a:extLst>
          </p:cNvPr>
          <p:cNvSpPr/>
          <p:nvPr/>
        </p:nvSpPr>
        <p:spPr>
          <a:xfrm>
            <a:off x="773648" y="4848028"/>
            <a:ext cx="12846841" cy="461665"/>
          </a:xfrm>
          <a:prstGeom prst="rect">
            <a:avLst/>
          </a:prstGeom>
        </p:spPr>
        <p:txBody>
          <a:bodyPr wrap="square">
            <a:spAutoFit/>
          </a:bodyPr>
          <a:lstStyle/>
          <a:p>
            <a:pPr marL="342900" indent="-342900">
              <a:buFont typeface="Wingdings" charset="0"/>
              <a:buChar char="à"/>
            </a:pPr>
            <a:r>
              <a:rPr lang="en-US" sz="2400" dirty="0">
                <a:latin typeface="Arial" panose="020B0604020202020204" pitchFamily="34" charset="0"/>
                <a:cs typeface="Arial" panose="020B0604020202020204" pitchFamily="34" charset="0"/>
              </a:rPr>
              <a:t>To support financially up to 85 African students for 3-week classes attendance </a:t>
            </a:r>
          </a:p>
        </p:txBody>
      </p:sp>
      <p:pic>
        <p:nvPicPr>
          <p:cNvPr id="11" name="Picture 10">
            <a:extLst>
              <a:ext uri="{FF2B5EF4-FFF2-40B4-BE49-F238E27FC236}">
                <a16:creationId xmlns:a16="http://schemas.microsoft.com/office/drawing/2014/main" id="{48F2A3B8-9AFA-EA41-B4DC-BB6B920C19EE}"/>
              </a:ext>
            </a:extLst>
          </p:cNvPr>
          <p:cNvPicPr>
            <a:picLocks noChangeAspect="1"/>
          </p:cNvPicPr>
          <p:nvPr/>
        </p:nvPicPr>
        <p:blipFill>
          <a:blip r:embed="rId3"/>
          <a:stretch>
            <a:fillRect/>
          </a:stretch>
        </p:blipFill>
        <p:spPr>
          <a:xfrm>
            <a:off x="10569922" y="1104245"/>
            <a:ext cx="1591740" cy="1184962"/>
          </a:xfrm>
          <a:prstGeom prst="rect">
            <a:avLst/>
          </a:prstGeom>
        </p:spPr>
      </p:pic>
      <p:pic>
        <p:nvPicPr>
          <p:cNvPr id="12" name="Picture 11">
            <a:extLst>
              <a:ext uri="{FF2B5EF4-FFF2-40B4-BE49-F238E27FC236}">
                <a16:creationId xmlns:a16="http://schemas.microsoft.com/office/drawing/2014/main" id="{CD8B50B1-A581-004A-A257-99DE160367D7}"/>
              </a:ext>
            </a:extLst>
          </p:cNvPr>
          <p:cNvPicPr>
            <a:picLocks noChangeAspect="1"/>
          </p:cNvPicPr>
          <p:nvPr/>
        </p:nvPicPr>
        <p:blipFill>
          <a:blip r:embed="rId4"/>
          <a:stretch>
            <a:fillRect/>
          </a:stretch>
        </p:blipFill>
        <p:spPr>
          <a:xfrm>
            <a:off x="17765" y="1109476"/>
            <a:ext cx="1688192" cy="1081599"/>
          </a:xfrm>
          <a:prstGeom prst="rect">
            <a:avLst/>
          </a:prstGeom>
          <a:ln w="38100" cmpd="sng">
            <a:solidFill>
              <a:srgbClr val="FFFFFF"/>
            </a:solidFill>
          </a:ln>
        </p:spPr>
      </p:pic>
      <p:pic>
        <p:nvPicPr>
          <p:cNvPr id="13" name="Picture 12">
            <a:extLst>
              <a:ext uri="{FF2B5EF4-FFF2-40B4-BE49-F238E27FC236}">
                <a16:creationId xmlns:a16="http://schemas.microsoft.com/office/drawing/2014/main" id="{8E09865C-A9BE-384F-BA5E-FC2726E25836}"/>
              </a:ext>
            </a:extLst>
          </p:cNvPr>
          <p:cNvPicPr>
            <a:picLocks noChangeAspect="1"/>
          </p:cNvPicPr>
          <p:nvPr/>
        </p:nvPicPr>
        <p:blipFill>
          <a:blip r:embed="rId5"/>
          <a:stretch>
            <a:fillRect/>
          </a:stretch>
        </p:blipFill>
        <p:spPr>
          <a:xfrm>
            <a:off x="1807619" y="1205253"/>
            <a:ext cx="657337" cy="890044"/>
          </a:xfrm>
          <a:prstGeom prst="rect">
            <a:avLst/>
          </a:prstGeom>
        </p:spPr>
      </p:pic>
      <p:pic>
        <p:nvPicPr>
          <p:cNvPr id="14" name="Picture 13">
            <a:extLst>
              <a:ext uri="{FF2B5EF4-FFF2-40B4-BE49-F238E27FC236}">
                <a16:creationId xmlns:a16="http://schemas.microsoft.com/office/drawing/2014/main" id="{8648FE08-14DC-DD4C-9DFB-75329D0204EA}"/>
              </a:ext>
            </a:extLst>
          </p:cNvPr>
          <p:cNvPicPr>
            <a:picLocks noChangeAspect="1"/>
          </p:cNvPicPr>
          <p:nvPr/>
        </p:nvPicPr>
        <p:blipFill>
          <a:blip r:embed="rId6"/>
          <a:stretch>
            <a:fillRect/>
          </a:stretch>
        </p:blipFill>
        <p:spPr>
          <a:xfrm>
            <a:off x="2560185" y="1514475"/>
            <a:ext cx="772571" cy="789588"/>
          </a:xfrm>
          <a:prstGeom prst="rect">
            <a:avLst/>
          </a:prstGeom>
        </p:spPr>
      </p:pic>
      <p:pic>
        <p:nvPicPr>
          <p:cNvPr id="15" name="Picture 14">
            <a:extLst>
              <a:ext uri="{FF2B5EF4-FFF2-40B4-BE49-F238E27FC236}">
                <a16:creationId xmlns:a16="http://schemas.microsoft.com/office/drawing/2014/main" id="{5D7FDBFB-BDDB-764B-BFB5-18376C91FFC8}"/>
              </a:ext>
            </a:extLst>
          </p:cNvPr>
          <p:cNvPicPr>
            <a:picLocks noChangeAspect="1"/>
          </p:cNvPicPr>
          <p:nvPr/>
        </p:nvPicPr>
        <p:blipFill>
          <a:blip r:embed="rId7"/>
          <a:stretch>
            <a:fillRect/>
          </a:stretch>
        </p:blipFill>
        <p:spPr>
          <a:xfrm>
            <a:off x="9455671" y="1390603"/>
            <a:ext cx="1029053" cy="909516"/>
          </a:xfrm>
          <a:prstGeom prst="rect">
            <a:avLst/>
          </a:prstGeom>
        </p:spPr>
      </p:pic>
      <p:sp>
        <p:nvSpPr>
          <p:cNvPr id="19" name="Date Placeholder 3">
            <a:extLst>
              <a:ext uri="{FF2B5EF4-FFF2-40B4-BE49-F238E27FC236}">
                <a16:creationId xmlns:a16="http://schemas.microsoft.com/office/drawing/2014/main" id="{E7C80003-F2FA-6049-A138-E16DDDF90C17}"/>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20" name="Footer Placeholder 4">
            <a:extLst>
              <a:ext uri="{FF2B5EF4-FFF2-40B4-BE49-F238E27FC236}">
                <a16:creationId xmlns:a16="http://schemas.microsoft.com/office/drawing/2014/main" id="{BAB3E07F-B678-804B-8E59-B9E0EC314B1E}"/>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21" name="Slide Number Placeholder 5">
            <a:extLst>
              <a:ext uri="{FF2B5EF4-FFF2-40B4-BE49-F238E27FC236}">
                <a16:creationId xmlns:a16="http://schemas.microsoft.com/office/drawing/2014/main" id="{CC67EB66-7FC5-0C4C-965E-7658E0CD52D2}"/>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5</a:t>
            </a:fld>
            <a:endParaRPr lang="en-US" dirty="0"/>
          </a:p>
        </p:txBody>
      </p:sp>
      <p:sp>
        <p:nvSpPr>
          <p:cNvPr id="4" name="Rectangle 3">
            <a:extLst>
              <a:ext uri="{FF2B5EF4-FFF2-40B4-BE49-F238E27FC236}">
                <a16:creationId xmlns:a16="http://schemas.microsoft.com/office/drawing/2014/main" id="{B41B3BD2-DB77-5449-AA99-38E76003644C}"/>
              </a:ext>
            </a:extLst>
          </p:cNvPr>
          <p:cNvSpPr/>
          <p:nvPr/>
        </p:nvSpPr>
        <p:spPr>
          <a:xfrm>
            <a:off x="3695722" y="1555326"/>
            <a:ext cx="5267789" cy="646331"/>
          </a:xfrm>
          <a:prstGeom prst="rect">
            <a:avLst/>
          </a:prstGeom>
        </p:spPr>
        <p:txBody>
          <a:bodyPr wrap="none">
            <a:spAutoFit/>
          </a:bodyPr>
          <a:lstStyle/>
          <a:p>
            <a:pPr algn="ctr"/>
            <a:r>
              <a:rPr lang="en-US" sz="2000" b="1" dirty="0">
                <a:solidFill>
                  <a:srgbClr val="FF0000"/>
                </a:solidFill>
                <a:effectLst>
                  <a:outerShdw blurRad="635000" dist="38100" algn="l" rotWithShape="0">
                    <a:prstClr val="black">
                      <a:alpha val="40000"/>
                    </a:prstClr>
                  </a:outerShdw>
                </a:effectLst>
                <a:latin typeface="Arial" panose="020B0604020202020204" pitchFamily="34" charset="0"/>
                <a:cs typeface="Arial" panose="020B0604020202020204" pitchFamily="34" charset="0"/>
              </a:rPr>
              <a:t>Already 5 editions completed since 2010 !</a:t>
            </a:r>
          </a:p>
          <a:p>
            <a:pPr algn="ctr"/>
            <a:r>
              <a:rPr lang="en-US" sz="1600" b="1" dirty="0">
                <a:solidFill>
                  <a:srgbClr val="FF0000"/>
                </a:solidFill>
                <a:effectLst>
                  <a:outerShdw blurRad="635000" dist="38100" algn="l" rotWithShape="0">
                    <a:prstClr val="black">
                      <a:alpha val="40000"/>
                    </a:prstClr>
                  </a:outerShdw>
                </a:effectLst>
                <a:latin typeface="Arial" panose="020B0604020202020204" pitchFamily="34" charset="0"/>
                <a:cs typeface="Arial" panose="020B0604020202020204" pitchFamily="34" charset="0"/>
              </a:rPr>
              <a:t>ASP2020 to be conducted in Marrakesh</a:t>
            </a:r>
            <a:endParaRPr lang="en-US" sz="16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491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FD6BF-9316-594C-81A8-248AAF63A698}"/>
              </a:ext>
            </a:extLst>
          </p:cNvPr>
          <p:cNvSpPr>
            <a:spLocks noGrp="1"/>
          </p:cNvSpPr>
          <p:nvPr>
            <p:ph type="title"/>
          </p:nvPr>
        </p:nvSpPr>
        <p:spPr>
          <a:xfrm>
            <a:off x="2065101" y="568575"/>
            <a:ext cx="7886700" cy="397365"/>
          </a:xfrm>
        </p:spPr>
        <p:txBody>
          <a:bodyPr>
            <a:noAutofit/>
          </a:bodyPr>
          <a:lstStyle/>
          <a:p>
            <a:r>
              <a:rPr lang="en-US" sz="2800" b="1" dirty="0"/>
              <a:t>ASP2018 Students Profile</a:t>
            </a:r>
          </a:p>
        </p:txBody>
      </p:sp>
      <p:graphicFrame>
        <p:nvGraphicFramePr>
          <p:cNvPr id="5" name="Chart 4">
            <a:extLst>
              <a:ext uri="{FF2B5EF4-FFF2-40B4-BE49-F238E27FC236}">
                <a16:creationId xmlns:a16="http://schemas.microsoft.com/office/drawing/2014/main" id="{312A29F4-FB25-5F42-8CB5-F55C7A4F5799}"/>
              </a:ext>
            </a:extLst>
          </p:cNvPr>
          <p:cNvGraphicFramePr/>
          <p:nvPr>
            <p:extLst>
              <p:ext uri="{D42A27DB-BD31-4B8C-83A1-F6EECF244321}">
                <p14:modId xmlns:p14="http://schemas.microsoft.com/office/powerpoint/2010/main" val="1393578735"/>
              </p:ext>
            </p:extLst>
          </p:nvPr>
        </p:nvGraphicFramePr>
        <p:xfrm>
          <a:off x="7372350" y="785813"/>
          <a:ext cx="4314825" cy="27089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846510D3-154D-C14F-8D44-C8FF9A16F095}"/>
              </a:ext>
            </a:extLst>
          </p:cNvPr>
          <p:cNvGraphicFramePr/>
          <p:nvPr>
            <p:extLst>
              <p:ext uri="{D42A27DB-BD31-4B8C-83A1-F6EECF244321}">
                <p14:modId xmlns:p14="http://schemas.microsoft.com/office/powerpoint/2010/main" val="3776922968"/>
              </p:ext>
            </p:extLst>
          </p:nvPr>
        </p:nvGraphicFramePr>
        <p:xfrm>
          <a:off x="585788" y="1134016"/>
          <a:ext cx="6786562" cy="302709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73B7AE20-34AE-BA49-BFD2-845740ACE4E8}"/>
              </a:ext>
            </a:extLst>
          </p:cNvPr>
          <p:cNvGraphicFramePr/>
          <p:nvPr>
            <p:extLst>
              <p:ext uri="{D42A27DB-BD31-4B8C-83A1-F6EECF244321}">
                <p14:modId xmlns:p14="http://schemas.microsoft.com/office/powerpoint/2010/main" val="1372167844"/>
              </p:ext>
            </p:extLst>
          </p:nvPr>
        </p:nvGraphicFramePr>
        <p:xfrm>
          <a:off x="1100138" y="4023603"/>
          <a:ext cx="3843734" cy="2697872"/>
        </p:xfrm>
        <a:graphic>
          <a:graphicData uri="http://schemas.openxmlformats.org/drawingml/2006/chart">
            <c:chart xmlns:c="http://schemas.openxmlformats.org/drawingml/2006/chart" xmlns:r="http://schemas.openxmlformats.org/officeDocument/2006/relationships" r:id="rId5"/>
          </a:graphicData>
        </a:graphic>
      </p:graphicFrame>
      <p:sp>
        <p:nvSpPr>
          <p:cNvPr id="9" name="Content Placeholder 2">
            <a:extLst>
              <a:ext uri="{FF2B5EF4-FFF2-40B4-BE49-F238E27FC236}">
                <a16:creationId xmlns:a16="http://schemas.microsoft.com/office/drawing/2014/main" id="{B971F159-4AFA-184F-93E2-7458D3464EC0}"/>
              </a:ext>
            </a:extLst>
          </p:cNvPr>
          <p:cNvSpPr>
            <a:spLocks noGrp="1"/>
          </p:cNvSpPr>
          <p:nvPr>
            <p:ph idx="1"/>
          </p:nvPr>
        </p:nvSpPr>
        <p:spPr>
          <a:xfrm>
            <a:off x="4860153" y="4471581"/>
            <a:ext cx="2695929" cy="1409591"/>
          </a:xfrm>
        </p:spPr>
        <p:txBody>
          <a:bodyPr>
            <a:noAutofit/>
          </a:bodyPr>
          <a:lstStyle/>
          <a:p>
            <a:r>
              <a:rPr lang="en-US" sz="1600" b="1" dirty="0"/>
              <a:t>523 Applications</a:t>
            </a:r>
          </a:p>
          <a:p>
            <a:r>
              <a:rPr lang="en-US" sz="1600" b="1" dirty="0"/>
              <a:t>Total selected: 85     (+30 waiting list)</a:t>
            </a:r>
          </a:p>
          <a:p>
            <a:r>
              <a:rPr lang="en-US" sz="1600" b="1" dirty="0"/>
              <a:t>Selections constrained by budget and logistics</a:t>
            </a:r>
          </a:p>
        </p:txBody>
      </p:sp>
      <p:graphicFrame>
        <p:nvGraphicFramePr>
          <p:cNvPr id="8" name="Chart 7">
            <a:extLst>
              <a:ext uri="{FF2B5EF4-FFF2-40B4-BE49-F238E27FC236}">
                <a16:creationId xmlns:a16="http://schemas.microsoft.com/office/drawing/2014/main" id="{75C67A57-45C3-6B42-81CB-CE42747D582F}"/>
              </a:ext>
            </a:extLst>
          </p:cNvPr>
          <p:cNvGraphicFramePr/>
          <p:nvPr>
            <p:extLst>
              <p:ext uri="{D42A27DB-BD31-4B8C-83A1-F6EECF244321}">
                <p14:modId xmlns:p14="http://schemas.microsoft.com/office/powerpoint/2010/main" val="105718578"/>
              </p:ext>
            </p:extLst>
          </p:nvPr>
        </p:nvGraphicFramePr>
        <p:xfrm>
          <a:off x="7472363" y="3494754"/>
          <a:ext cx="4719637" cy="3363246"/>
        </p:xfrm>
        <a:graphic>
          <a:graphicData uri="http://schemas.openxmlformats.org/drawingml/2006/chart">
            <c:chart xmlns:c="http://schemas.openxmlformats.org/drawingml/2006/chart" xmlns:r="http://schemas.openxmlformats.org/officeDocument/2006/relationships" r:id="rId6"/>
          </a:graphicData>
        </a:graphic>
      </p:graphicFrame>
      <p:sp>
        <p:nvSpPr>
          <p:cNvPr id="17" name="Date Placeholder 3">
            <a:extLst>
              <a:ext uri="{FF2B5EF4-FFF2-40B4-BE49-F238E27FC236}">
                <a16:creationId xmlns:a16="http://schemas.microsoft.com/office/drawing/2014/main" id="{AA4BBC41-57E0-A64C-A1D4-B0F9E08946E1}"/>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8" name="Footer Placeholder 4">
            <a:extLst>
              <a:ext uri="{FF2B5EF4-FFF2-40B4-BE49-F238E27FC236}">
                <a16:creationId xmlns:a16="http://schemas.microsoft.com/office/drawing/2014/main" id="{481300BF-A9F3-1E42-BAAF-3D9CFBF8EBF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19" name="Slide Number Placeholder 5">
            <a:extLst>
              <a:ext uri="{FF2B5EF4-FFF2-40B4-BE49-F238E27FC236}">
                <a16:creationId xmlns:a16="http://schemas.microsoft.com/office/drawing/2014/main" id="{E7AF5F4F-2A72-EA42-AA7C-A4FE4CCC7E68}"/>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6</a:t>
            </a:fld>
            <a:endParaRPr lang="en-US" dirty="0"/>
          </a:p>
        </p:txBody>
      </p:sp>
    </p:spTree>
    <p:extLst>
      <p:ext uri="{BB962C8B-B14F-4D97-AF65-F5344CB8AC3E}">
        <p14:creationId xmlns:p14="http://schemas.microsoft.com/office/powerpoint/2010/main" val="187966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7" grpId="0">
        <p:bldAsOne/>
      </p:bldGraphic>
      <p:bldGraphic spid="8"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6D408-6AC9-0648-AFAB-584941D7A7FF}"/>
              </a:ext>
            </a:extLst>
          </p:cNvPr>
          <p:cNvSpPr>
            <a:spLocks noGrp="1"/>
          </p:cNvSpPr>
          <p:nvPr>
            <p:ph type="title"/>
          </p:nvPr>
        </p:nvSpPr>
        <p:spPr>
          <a:xfrm>
            <a:off x="1600200" y="356236"/>
            <a:ext cx="9693382" cy="821649"/>
          </a:xfrm>
        </p:spPr>
        <p:txBody>
          <a:bodyPr>
            <a:normAutofit/>
          </a:bodyPr>
          <a:lstStyle/>
          <a:p>
            <a:r>
              <a:rPr lang="en-US" b="1" dirty="0">
                <a:effectLst>
                  <a:outerShdw blurRad="635000" dist="38100" algn="l" rotWithShape="0">
                    <a:prstClr val="black">
                      <a:alpha val="40000"/>
                    </a:prstClr>
                  </a:outerShdw>
                </a:effectLst>
              </a:rPr>
              <a:t>Sponsorship &amp; financial support</a:t>
            </a:r>
          </a:p>
        </p:txBody>
      </p:sp>
      <p:sp>
        <p:nvSpPr>
          <p:cNvPr id="8" name="Snip Single Corner Rectangle 7">
            <a:extLst>
              <a:ext uri="{FF2B5EF4-FFF2-40B4-BE49-F238E27FC236}">
                <a16:creationId xmlns:a16="http://schemas.microsoft.com/office/drawing/2014/main" id="{2B3E4FD5-4106-EA46-B1CF-B16007A2868C}"/>
              </a:ext>
            </a:extLst>
          </p:cNvPr>
          <p:cNvSpPr/>
          <p:nvPr/>
        </p:nvSpPr>
        <p:spPr>
          <a:xfrm>
            <a:off x="7577608" y="5270431"/>
            <a:ext cx="4481847" cy="1274904"/>
          </a:xfrm>
          <a:prstGeom prst="snip1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70C0"/>
                </a:solidFill>
              </a:rPr>
              <a:t>Lecturers and Organizers Supported by External Sources - Significant</a:t>
            </a:r>
          </a:p>
          <a:p>
            <a:pPr marL="285750" indent="-285750">
              <a:buFont typeface="Arial" panose="020B0604020202020204" pitchFamily="34" charset="0"/>
              <a:buChar char="•"/>
            </a:pPr>
            <a:r>
              <a:rPr lang="en-US" b="1" dirty="0">
                <a:solidFill>
                  <a:schemeClr val="tx1"/>
                </a:solidFill>
              </a:rPr>
              <a:t>Support received then used to maximize student participation</a:t>
            </a:r>
          </a:p>
        </p:txBody>
      </p:sp>
      <p:sp>
        <p:nvSpPr>
          <p:cNvPr id="9" name="Snip Single Corner Rectangle 8">
            <a:extLst>
              <a:ext uri="{FF2B5EF4-FFF2-40B4-BE49-F238E27FC236}">
                <a16:creationId xmlns:a16="http://schemas.microsoft.com/office/drawing/2014/main" id="{E192A085-8A59-FF42-BF85-5FED9E7F9CE2}"/>
              </a:ext>
            </a:extLst>
          </p:cNvPr>
          <p:cNvSpPr/>
          <p:nvPr/>
        </p:nvSpPr>
        <p:spPr>
          <a:xfrm>
            <a:off x="88965" y="4735645"/>
            <a:ext cx="4008902" cy="1670169"/>
          </a:xfrm>
          <a:prstGeom prst="snip1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70C0"/>
                </a:solidFill>
              </a:rPr>
              <a:t>Host Country Support Significant</a:t>
            </a:r>
          </a:p>
          <a:p>
            <a:pPr marL="285750" indent="-285750">
              <a:buFont typeface="Arial" panose="020B0604020202020204" pitchFamily="34" charset="0"/>
              <a:buChar char="•"/>
            </a:pPr>
            <a:r>
              <a:rPr lang="en-US" b="1" dirty="0">
                <a:solidFill>
                  <a:schemeClr val="tx1"/>
                </a:solidFill>
              </a:rPr>
              <a:t>In-kind support</a:t>
            </a:r>
          </a:p>
          <a:p>
            <a:pPr marL="285750" indent="-285750">
              <a:buFont typeface="Arial" panose="020B0604020202020204" pitchFamily="34" charset="0"/>
              <a:buChar char="•"/>
            </a:pPr>
            <a:r>
              <a:rPr lang="en-US" b="1" dirty="0">
                <a:solidFill>
                  <a:schemeClr val="tx1"/>
                </a:solidFill>
              </a:rPr>
              <a:t>Direct Financial contributions</a:t>
            </a:r>
          </a:p>
          <a:p>
            <a:pPr marL="285750" indent="-285750">
              <a:buFont typeface="Arial" panose="020B0604020202020204" pitchFamily="34" charset="0"/>
              <a:buChar char="•"/>
            </a:pPr>
            <a:r>
              <a:rPr lang="en-US" b="1" dirty="0">
                <a:solidFill>
                  <a:schemeClr val="tx1"/>
                </a:solidFill>
              </a:rPr>
              <a:t>Human Resources toward ASP Organization</a:t>
            </a:r>
          </a:p>
        </p:txBody>
      </p:sp>
      <p:sp>
        <p:nvSpPr>
          <p:cNvPr id="13" name="Snip Single Corner Rectangle 12">
            <a:extLst>
              <a:ext uri="{FF2B5EF4-FFF2-40B4-BE49-F238E27FC236}">
                <a16:creationId xmlns:a16="http://schemas.microsoft.com/office/drawing/2014/main" id="{28855CCD-AE95-9147-93D0-28E6C850F585}"/>
              </a:ext>
            </a:extLst>
          </p:cNvPr>
          <p:cNvSpPr/>
          <p:nvPr/>
        </p:nvSpPr>
        <p:spPr>
          <a:xfrm>
            <a:off x="108967" y="2173715"/>
            <a:ext cx="2931060" cy="1833583"/>
          </a:xfrm>
          <a:prstGeom prst="snip1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70C0"/>
                </a:solidFill>
              </a:rPr>
              <a:t>ICTP Support major</a:t>
            </a:r>
          </a:p>
          <a:p>
            <a:pPr marL="285750" indent="-285750">
              <a:buFont typeface="Arial" panose="020B0604020202020204" pitchFamily="34" charset="0"/>
              <a:buChar char="•"/>
            </a:pPr>
            <a:r>
              <a:rPr lang="en-US" b="1" dirty="0">
                <a:solidFill>
                  <a:schemeClr val="tx1"/>
                </a:solidFill>
              </a:rPr>
              <a:t>Student participation</a:t>
            </a:r>
          </a:p>
          <a:p>
            <a:pPr marL="285750" indent="-285750">
              <a:buFont typeface="Arial" panose="020B0604020202020204" pitchFamily="34" charset="0"/>
              <a:buChar char="•"/>
            </a:pPr>
            <a:r>
              <a:rPr lang="en-US" b="1" dirty="0">
                <a:solidFill>
                  <a:schemeClr val="tx1"/>
                </a:solidFill>
              </a:rPr>
              <a:t>Management of application database</a:t>
            </a:r>
          </a:p>
          <a:p>
            <a:pPr marL="285750" indent="-285750">
              <a:buFont typeface="Arial" panose="020B0604020202020204" pitchFamily="34" charset="0"/>
              <a:buChar char="•"/>
            </a:pPr>
            <a:r>
              <a:rPr lang="en-US" b="1" dirty="0">
                <a:solidFill>
                  <a:schemeClr val="tx1"/>
                </a:solidFill>
              </a:rPr>
              <a:t>Arrange student travels</a:t>
            </a:r>
          </a:p>
        </p:txBody>
      </p:sp>
      <p:sp>
        <p:nvSpPr>
          <p:cNvPr id="7" name="Rectangle 6">
            <a:extLst>
              <a:ext uri="{FF2B5EF4-FFF2-40B4-BE49-F238E27FC236}">
                <a16:creationId xmlns:a16="http://schemas.microsoft.com/office/drawing/2014/main" id="{16D408EA-F18F-BC4C-80AC-989B9CA957FD}"/>
              </a:ext>
            </a:extLst>
          </p:cNvPr>
          <p:cNvSpPr/>
          <p:nvPr/>
        </p:nvSpPr>
        <p:spPr>
          <a:xfrm>
            <a:off x="3119248" y="1663654"/>
            <a:ext cx="5235748" cy="406829"/>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ASP2018 Sponsors in addition to USA DOE Labs (BNL) </a:t>
            </a:r>
          </a:p>
        </p:txBody>
      </p:sp>
      <p:sp>
        <p:nvSpPr>
          <p:cNvPr id="18" name="Snip Single Corner Rectangle 17">
            <a:extLst>
              <a:ext uri="{FF2B5EF4-FFF2-40B4-BE49-F238E27FC236}">
                <a16:creationId xmlns:a16="http://schemas.microsoft.com/office/drawing/2014/main" id="{CD903055-D420-7140-A635-E6AC59519A4B}"/>
              </a:ext>
            </a:extLst>
          </p:cNvPr>
          <p:cNvSpPr/>
          <p:nvPr/>
        </p:nvSpPr>
        <p:spPr>
          <a:xfrm>
            <a:off x="8475789" y="1669253"/>
            <a:ext cx="2869787" cy="1790466"/>
          </a:xfrm>
          <a:prstGeom prst="snip1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70C0"/>
                </a:solidFill>
              </a:rPr>
              <a:t>African Contributors:</a:t>
            </a:r>
          </a:p>
          <a:p>
            <a:r>
              <a:rPr lang="en-US" b="1" dirty="0">
                <a:solidFill>
                  <a:schemeClr val="accent6">
                    <a:lumMod val="75000"/>
                  </a:schemeClr>
                </a:solidFill>
              </a:rPr>
              <a:t>- Namibia</a:t>
            </a:r>
          </a:p>
          <a:p>
            <a:r>
              <a:rPr lang="en-US" b="1" dirty="0">
                <a:solidFill>
                  <a:schemeClr val="accent6">
                    <a:lumMod val="75000"/>
                  </a:schemeClr>
                </a:solidFill>
              </a:rPr>
              <a:t>- SA DST/NRF</a:t>
            </a:r>
          </a:p>
          <a:p>
            <a:r>
              <a:rPr lang="en-US" b="1" dirty="0">
                <a:solidFill>
                  <a:schemeClr val="accent6">
                    <a:lumMod val="75000"/>
                  </a:schemeClr>
                </a:solidFill>
              </a:rPr>
              <a:t>- IUCEA</a:t>
            </a:r>
          </a:p>
          <a:p>
            <a:r>
              <a:rPr lang="en-US" b="1" dirty="0">
                <a:solidFill>
                  <a:srgbClr val="0070C0"/>
                </a:solidFill>
              </a:rPr>
              <a:t>Integrated: ~50% of ASP2018 budget</a:t>
            </a:r>
          </a:p>
        </p:txBody>
      </p:sp>
      <p:pic>
        <p:nvPicPr>
          <p:cNvPr id="20" name="Picture 19">
            <a:extLst>
              <a:ext uri="{FF2B5EF4-FFF2-40B4-BE49-F238E27FC236}">
                <a16:creationId xmlns:a16="http://schemas.microsoft.com/office/drawing/2014/main" id="{9DFD5228-F1A6-264F-8F0D-5FE837737B6D}"/>
              </a:ext>
            </a:extLst>
          </p:cNvPr>
          <p:cNvPicPr>
            <a:picLocks noChangeAspect="1"/>
          </p:cNvPicPr>
          <p:nvPr/>
        </p:nvPicPr>
        <p:blipFill>
          <a:blip r:embed="rId3"/>
          <a:stretch>
            <a:fillRect/>
          </a:stretch>
        </p:blipFill>
        <p:spPr>
          <a:xfrm>
            <a:off x="3131948" y="2108336"/>
            <a:ext cx="5245463" cy="2616916"/>
          </a:xfrm>
          <a:prstGeom prst="rect">
            <a:avLst/>
          </a:prstGeom>
        </p:spPr>
      </p:pic>
      <p:pic>
        <p:nvPicPr>
          <p:cNvPr id="5" name="Picture 4">
            <a:extLst>
              <a:ext uri="{FF2B5EF4-FFF2-40B4-BE49-F238E27FC236}">
                <a16:creationId xmlns:a16="http://schemas.microsoft.com/office/drawing/2014/main" id="{5B63FC6C-60F0-974B-9AB4-365BE1DB3B42}"/>
              </a:ext>
            </a:extLst>
          </p:cNvPr>
          <p:cNvPicPr>
            <a:picLocks noChangeAspect="1"/>
          </p:cNvPicPr>
          <p:nvPr/>
        </p:nvPicPr>
        <p:blipFill>
          <a:blip r:embed="rId4"/>
          <a:stretch>
            <a:fillRect/>
          </a:stretch>
        </p:blipFill>
        <p:spPr>
          <a:xfrm>
            <a:off x="7344546" y="2154341"/>
            <a:ext cx="1020977" cy="835345"/>
          </a:xfrm>
          <a:prstGeom prst="rect">
            <a:avLst/>
          </a:prstGeom>
        </p:spPr>
      </p:pic>
      <p:grpSp>
        <p:nvGrpSpPr>
          <p:cNvPr id="14" name="Group 13">
            <a:extLst>
              <a:ext uri="{FF2B5EF4-FFF2-40B4-BE49-F238E27FC236}">
                <a16:creationId xmlns:a16="http://schemas.microsoft.com/office/drawing/2014/main" id="{563F86DA-C604-564A-8FB5-3480E634D61F}"/>
              </a:ext>
            </a:extLst>
          </p:cNvPr>
          <p:cNvGrpSpPr/>
          <p:nvPr/>
        </p:nvGrpSpPr>
        <p:grpSpPr>
          <a:xfrm>
            <a:off x="4266679" y="3566232"/>
            <a:ext cx="7361634" cy="2768227"/>
            <a:chOff x="4266679" y="3178776"/>
            <a:chExt cx="7361634" cy="2768227"/>
          </a:xfrm>
        </p:grpSpPr>
        <p:grpSp>
          <p:nvGrpSpPr>
            <p:cNvPr id="10" name="Group 9">
              <a:extLst>
                <a:ext uri="{FF2B5EF4-FFF2-40B4-BE49-F238E27FC236}">
                  <a16:creationId xmlns:a16="http://schemas.microsoft.com/office/drawing/2014/main" id="{D4AD0714-6D79-E64D-942C-1913EE487D16}"/>
                </a:ext>
              </a:extLst>
            </p:cNvPr>
            <p:cNvGrpSpPr/>
            <p:nvPr/>
          </p:nvGrpSpPr>
          <p:grpSpPr>
            <a:xfrm>
              <a:off x="4266679" y="3178776"/>
              <a:ext cx="7361634" cy="2768227"/>
              <a:chOff x="4266679" y="3178776"/>
              <a:chExt cx="7361634" cy="2768227"/>
            </a:xfrm>
          </p:grpSpPr>
          <p:sp>
            <p:nvSpPr>
              <p:cNvPr id="4" name="Oval 3">
                <a:extLst>
                  <a:ext uri="{FF2B5EF4-FFF2-40B4-BE49-F238E27FC236}">
                    <a16:creationId xmlns:a16="http://schemas.microsoft.com/office/drawing/2014/main" id="{BE29BEFA-B7AC-0D4C-8ECD-99D734475138}"/>
                  </a:ext>
                </a:extLst>
              </p:cNvPr>
              <p:cNvSpPr/>
              <p:nvPr/>
            </p:nvSpPr>
            <p:spPr>
              <a:xfrm>
                <a:off x="4266679" y="4374525"/>
                <a:ext cx="3879581" cy="157247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600" b="1" i="1" dirty="0">
                    <a:solidFill>
                      <a:schemeClr val="tx1"/>
                    </a:solidFill>
                    <a:latin typeface="Arial" panose="020B0604020202020204" pitchFamily="34" charset="0"/>
                    <a:cs typeface="Arial" panose="020B0604020202020204" pitchFamily="34" charset="0"/>
                  </a:rPr>
                  <a:t>Writes Proposals, Requests for Supports</a:t>
                </a:r>
              </a:p>
              <a:p>
                <a:pPr marL="285750" indent="-285750">
                  <a:buFont typeface="Arial" panose="020B0604020202020204" pitchFamily="34" charset="0"/>
                  <a:buChar char="•"/>
                </a:pPr>
                <a:r>
                  <a:rPr lang="en-US" sz="1600" b="1" i="1" dirty="0">
                    <a:solidFill>
                      <a:schemeClr val="tx1"/>
                    </a:solidFill>
                    <a:latin typeface="Arial" panose="020B0604020202020204" pitchFamily="34" charset="0"/>
                    <a:cs typeface="Arial" panose="020B0604020202020204" pitchFamily="34" charset="0"/>
                  </a:rPr>
                  <a:t>Produces Final Reports of Activities</a:t>
                </a:r>
              </a:p>
              <a:p>
                <a:pPr marL="285750" indent="-285750">
                  <a:buFont typeface="Arial" panose="020B0604020202020204" pitchFamily="34" charset="0"/>
                  <a:buChar char="•"/>
                </a:pPr>
                <a:r>
                  <a:rPr lang="en-US" sz="1600" b="1" i="1" dirty="0">
                    <a:solidFill>
                      <a:schemeClr val="accent6">
                        <a:lumMod val="75000"/>
                      </a:schemeClr>
                    </a:solidFill>
                    <a:latin typeface="Arial" panose="020B0604020202020204" pitchFamily="34" charset="0"/>
                    <a:cs typeface="Arial" panose="020B0604020202020204" pitchFamily="34" charset="0"/>
                  </a:rPr>
                  <a:t>Seeking permanent financial backing</a:t>
                </a:r>
                <a:endParaRPr lang="en-US" sz="1600" b="1" dirty="0">
                  <a:solidFill>
                    <a:schemeClr val="accent6">
                      <a:lumMod val="75000"/>
                    </a:schemeClr>
                  </a:solidFill>
                  <a:latin typeface="Arial" panose="020B0604020202020204" pitchFamily="34" charset="0"/>
                  <a:cs typeface="Arial" panose="020B0604020202020204" pitchFamily="34" charset="0"/>
                </a:endParaRPr>
              </a:p>
            </p:txBody>
          </p:sp>
          <p:sp>
            <p:nvSpPr>
              <p:cNvPr id="11" name="Snip Single Corner Rectangle 10">
                <a:extLst>
                  <a:ext uri="{FF2B5EF4-FFF2-40B4-BE49-F238E27FC236}">
                    <a16:creationId xmlns:a16="http://schemas.microsoft.com/office/drawing/2014/main" id="{7A170147-8C4B-5449-9148-E86F84213DC2}"/>
                  </a:ext>
                </a:extLst>
              </p:cNvPr>
              <p:cNvSpPr/>
              <p:nvPr/>
            </p:nvSpPr>
            <p:spPr>
              <a:xfrm>
                <a:off x="8475789" y="3178776"/>
                <a:ext cx="3152524" cy="1597685"/>
              </a:xfrm>
              <a:prstGeom prst="snip1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rgbClr val="0070C0"/>
                    </a:solidFill>
                  </a:rPr>
                  <a:t>Fund Management</a:t>
                </a:r>
              </a:p>
              <a:p>
                <a:pPr marL="285750" indent="-285750">
                  <a:buFont typeface="Arial" panose="020B0604020202020204" pitchFamily="34" charset="0"/>
                  <a:buChar char="•"/>
                </a:pPr>
                <a:r>
                  <a:rPr lang="en-US" b="1" dirty="0">
                    <a:solidFill>
                      <a:schemeClr val="tx1"/>
                    </a:solidFill>
                  </a:rPr>
                  <a:t>Funds centralized and managed by the South African Institute of Physics (SAIP)</a:t>
                </a:r>
              </a:p>
            </p:txBody>
          </p:sp>
        </p:grpSp>
        <p:sp>
          <p:nvSpPr>
            <p:cNvPr id="3" name="Rectangle 2">
              <a:extLst>
                <a:ext uri="{FF2B5EF4-FFF2-40B4-BE49-F238E27FC236}">
                  <a16:creationId xmlns:a16="http://schemas.microsoft.com/office/drawing/2014/main" id="{BCC65485-6E2E-6F41-A1B3-EAAF4E9D7807}"/>
                </a:ext>
              </a:extLst>
            </p:cNvPr>
            <p:cNvSpPr/>
            <p:nvPr/>
          </p:nvSpPr>
          <p:spPr>
            <a:xfrm>
              <a:off x="4269490" y="4949071"/>
              <a:ext cx="595035" cy="369332"/>
            </a:xfrm>
            <a:prstGeom prst="rect">
              <a:avLst/>
            </a:prstGeom>
          </p:spPr>
          <p:txBody>
            <a:bodyPr wrap="none">
              <a:spAutoFit/>
            </a:bodyPr>
            <a:lstStyle/>
            <a:p>
              <a:pPr algn="ctr"/>
              <a:r>
                <a:rPr lang="en-US" b="1" dirty="0">
                  <a:latin typeface="Arial" panose="020B0604020202020204" pitchFamily="34" charset="0"/>
                  <a:cs typeface="Arial" panose="020B0604020202020204" pitchFamily="34" charset="0"/>
                </a:rPr>
                <a:t>IOC</a:t>
              </a:r>
            </a:p>
          </p:txBody>
        </p:sp>
      </p:grpSp>
      <p:pic>
        <p:nvPicPr>
          <p:cNvPr id="17" name="Picture 16">
            <a:extLst>
              <a:ext uri="{FF2B5EF4-FFF2-40B4-BE49-F238E27FC236}">
                <a16:creationId xmlns:a16="http://schemas.microsoft.com/office/drawing/2014/main" id="{50A49738-0BC2-334A-B8F2-CF02E2247924}"/>
              </a:ext>
            </a:extLst>
          </p:cNvPr>
          <p:cNvPicPr>
            <a:picLocks noChangeAspect="1"/>
          </p:cNvPicPr>
          <p:nvPr/>
        </p:nvPicPr>
        <p:blipFill>
          <a:blip r:embed="rId5"/>
          <a:stretch>
            <a:fillRect/>
          </a:stretch>
        </p:blipFill>
        <p:spPr>
          <a:xfrm>
            <a:off x="1403663" y="1445368"/>
            <a:ext cx="841185" cy="662968"/>
          </a:xfrm>
          <a:prstGeom prst="rect">
            <a:avLst/>
          </a:prstGeom>
        </p:spPr>
      </p:pic>
      <p:sp>
        <p:nvSpPr>
          <p:cNvPr id="22" name="Date Placeholder 3">
            <a:extLst>
              <a:ext uri="{FF2B5EF4-FFF2-40B4-BE49-F238E27FC236}">
                <a16:creationId xmlns:a16="http://schemas.microsoft.com/office/drawing/2014/main" id="{8FBAE167-B58B-D447-9AA3-94B9396029B8}"/>
              </a:ext>
            </a:extLst>
          </p:cNvPr>
          <p:cNvSpPr txBox="1">
            <a:spLocks/>
          </p:cNvSpPr>
          <p:nvPr/>
        </p:nvSpPr>
        <p:spPr>
          <a:xfrm>
            <a:off x="8094505" y="6492875"/>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23" name="Footer Placeholder 4">
            <a:extLst>
              <a:ext uri="{FF2B5EF4-FFF2-40B4-BE49-F238E27FC236}">
                <a16:creationId xmlns:a16="http://schemas.microsoft.com/office/drawing/2014/main" id="{C1E9658E-D052-D344-9790-0A04C1DE6684}"/>
              </a:ext>
            </a:extLst>
          </p:cNvPr>
          <p:cNvSpPr txBox="1">
            <a:spLocks/>
          </p:cNvSpPr>
          <p:nvPr/>
        </p:nvSpPr>
        <p:spPr>
          <a:xfrm>
            <a:off x="1203960" y="6492875"/>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APS2020 Fundamental physics and accelerator science in developing countries / C. Darve</a:t>
            </a:r>
          </a:p>
        </p:txBody>
      </p:sp>
      <p:sp>
        <p:nvSpPr>
          <p:cNvPr id="24" name="Slide Number Placeholder 5">
            <a:extLst>
              <a:ext uri="{FF2B5EF4-FFF2-40B4-BE49-F238E27FC236}">
                <a16:creationId xmlns:a16="http://schemas.microsoft.com/office/drawing/2014/main" id="{9AE07385-B4B3-3D43-95AA-4EC8D3C13DC6}"/>
              </a:ext>
            </a:extLst>
          </p:cNvPr>
          <p:cNvSpPr txBox="1">
            <a:spLocks/>
          </p:cNvSpPr>
          <p:nvPr/>
        </p:nvSpPr>
        <p:spPr>
          <a:xfrm>
            <a:off x="10338870" y="6484214"/>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7</a:t>
            </a:fld>
            <a:endParaRPr lang="en-US" dirty="0"/>
          </a:p>
        </p:txBody>
      </p:sp>
    </p:spTree>
    <p:extLst>
      <p:ext uri="{BB962C8B-B14F-4D97-AF65-F5344CB8AC3E}">
        <p14:creationId xmlns:p14="http://schemas.microsoft.com/office/powerpoint/2010/main" val="4130695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linds(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635000" dist="38100" algn="l" rotWithShape="0">
                    <a:prstClr val="black">
                      <a:alpha val="40000"/>
                    </a:prstClr>
                  </a:outerShdw>
                </a:effectLst>
              </a:rPr>
              <a:t>ASP topics of interest</a:t>
            </a:r>
          </a:p>
        </p:txBody>
      </p:sp>
      <p:sp>
        <p:nvSpPr>
          <p:cNvPr id="3" name="Rectangle 2">
            <a:extLst>
              <a:ext uri="{FF2B5EF4-FFF2-40B4-BE49-F238E27FC236}">
                <a16:creationId xmlns:a16="http://schemas.microsoft.com/office/drawing/2014/main" id="{735405E5-86C8-0942-A970-CC6794BE01CC}"/>
              </a:ext>
            </a:extLst>
          </p:cNvPr>
          <p:cNvSpPr/>
          <p:nvPr/>
        </p:nvSpPr>
        <p:spPr>
          <a:xfrm>
            <a:off x="378096" y="7399104"/>
            <a:ext cx="9093200" cy="584775"/>
          </a:xfrm>
          <a:prstGeom prst="rect">
            <a:avLst/>
          </a:prstGeom>
        </p:spPr>
        <p:txBody>
          <a:bodyPr wrap="square">
            <a:spAutoFit/>
          </a:bodyPr>
          <a:lstStyle/>
          <a:p>
            <a:r>
              <a:rPr lang="sv-SE" sz="1600" b="1" dirty="0" err="1"/>
              <a:t>Example</a:t>
            </a:r>
            <a:r>
              <a:rPr lang="sv-SE" sz="1600" b="1" dirty="0"/>
              <a:t> </a:t>
            </a:r>
            <a:r>
              <a:rPr lang="sv-SE" sz="1600" b="1" dirty="0" err="1"/>
              <a:t>of</a:t>
            </a:r>
            <a:r>
              <a:rPr lang="sv-SE" sz="1600" b="1" dirty="0"/>
              <a:t> ASP </a:t>
            </a:r>
            <a:r>
              <a:rPr lang="sv-SE" sz="1600" b="1" dirty="0" err="1"/>
              <a:t>timetable</a:t>
            </a:r>
            <a:r>
              <a:rPr lang="sv-SE" sz="1600" b="1" dirty="0"/>
              <a:t>: </a:t>
            </a:r>
          </a:p>
          <a:p>
            <a:r>
              <a:rPr lang="sv-SE" sz="1600" b="1" dirty="0"/>
              <a:t>ASP2018: </a:t>
            </a:r>
            <a:r>
              <a:rPr lang="sv-SE" sz="1600" b="1" dirty="0">
                <a:hlinkClick r:id="rId3"/>
              </a:rPr>
              <a:t>https://indico.cern.ch/event/656460/timetable/</a:t>
            </a:r>
            <a:r>
              <a:rPr lang="sv-SE" sz="1600" b="1" dirty="0">
                <a:hlinkClick r:id="rId4"/>
              </a:rPr>
              <a:t>?view=standard</a:t>
            </a:r>
            <a:r>
              <a:rPr lang="sv-SE" sz="1600" b="1" dirty="0"/>
              <a:t> </a:t>
            </a:r>
          </a:p>
        </p:txBody>
      </p:sp>
      <p:sp>
        <p:nvSpPr>
          <p:cNvPr id="5" name="Rectangle 4">
            <a:extLst>
              <a:ext uri="{FF2B5EF4-FFF2-40B4-BE49-F238E27FC236}">
                <a16:creationId xmlns:a16="http://schemas.microsoft.com/office/drawing/2014/main" id="{13821E42-9F71-C346-B9E2-77824A46D145}"/>
              </a:ext>
            </a:extLst>
          </p:cNvPr>
          <p:cNvSpPr/>
          <p:nvPr/>
        </p:nvSpPr>
        <p:spPr>
          <a:xfrm>
            <a:off x="757237" y="2377573"/>
            <a:ext cx="3028951" cy="3477875"/>
          </a:xfrm>
          <a:prstGeom prst="rect">
            <a:avLst/>
          </a:prstGeom>
          <a:noFill/>
          <a:ln>
            <a:noFill/>
          </a:ln>
        </p:spPr>
        <p:txBody>
          <a:bodyPr wrap="square">
            <a:spAutoFit/>
          </a:bodyPr>
          <a:lstStyle/>
          <a:p>
            <a:pPr marL="342900" lvl="0" indent="-342900">
              <a:spcBef>
                <a:spcPts val="1200"/>
              </a:spcBef>
              <a:buFont typeface="Arial" panose="020B0604020202020204" pitchFamily="34" charset="0"/>
              <a:buChar char="•"/>
            </a:pPr>
            <a:r>
              <a:rPr lang="en-US" sz="2000" b="1" dirty="0">
                <a:cs typeface="Arial"/>
              </a:rPr>
              <a:t>Nuclear and Particle Physics</a:t>
            </a:r>
          </a:p>
          <a:p>
            <a:pPr marL="285750" lvl="0" indent="-285750">
              <a:spcBef>
                <a:spcPts val="1200"/>
              </a:spcBef>
              <a:buFont typeface="Arial" panose="020B0604020202020204" pitchFamily="34" charset="0"/>
              <a:buChar char="•"/>
            </a:pPr>
            <a:r>
              <a:rPr lang="en-US" sz="2000" b="1" dirty="0">
                <a:cs typeface="Arial"/>
              </a:rPr>
              <a:t>Beyond the Standard Model</a:t>
            </a:r>
          </a:p>
          <a:p>
            <a:pPr marL="285750" lvl="0" indent="-285750">
              <a:spcBef>
                <a:spcPts val="1200"/>
              </a:spcBef>
              <a:buFont typeface="Arial" panose="020B0604020202020204" pitchFamily="34" charset="0"/>
              <a:buChar char="•"/>
            </a:pPr>
            <a:r>
              <a:rPr lang="en-US" sz="2000" b="1" dirty="0">
                <a:cs typeface="Arial"/>
              </a:rPr>
              <a:t>Astro‐particle physics and Cosmology</a:t>
            </a:r>
          </a:p>
          <a:p>
            <a:pPr marL="285750" lvl="0" indent="-285750">
              <a:spcBef>
                <a:spcPts val="1200"/>
              </a:spcBef>
              <a:buFont typeface="Arial" panose="020B0604020202020204" pitchFamily="34" charset="0"/>
              <a:buChar char="•"/>
            </a:pPr>
            <a:r>
              <a:rPr lang="en-US" sz="2000" b="1" dirty="0">
                <a:cs typeface="Arial"/>
              </a:rPr>
              <a:t>Theoretical Heavy‐ion physics</a:t>
            </a:r>
            <a:endParaRPr lang="en-US" b="1" dirty="0">
              <a:cs typeface="Arial"/>
            </a:endParaRPr>
          </a:p>
          <a:p>
            <a:pPr marL="285750" lvl="0" indent="-285750">
              <a:spcBef>
                <a:spcPts val="1200"/>
              </a:spcBef>
              <a:buFont typeface="Arial" panose="020B0604020202020204" pitchFamily="34" charset="0"/>
              <a:buChar char="•"/>
            </a:pPr>
            <a:r>
              <a:rPr lang="en-US" sz="2000" b="1" dirty="0">
                <a:cs typeface="Arial"/>
              </a:rPr>
              <a:t>Linux tutorials</a:t>
            </a:r>
            <a:endParaRPr lang="en-US" sz="2000" b="1" dirty="0"/>
          </a:p>
        </p:txBody>
      </p:sp>
      <p:sp>
        <p:nvSpPr>
          <p:cNvPr id="7" name="Rectangle 6">
            <a:extLst>
              <a:ext uri="{FF2B5EF4-FFF2-40B4-BE49-F238E27FC236}">
                <a16:creationId xmlns:a16="http://schemas.microsoft.com/office/drawing/2014/main" id="{05CDB362-EE79-2D4E-BA26-C4681D90633B}"/>
              </a:ext>
            </a:extLst>
          </p:cNvPr>
          <p:cNvSpPr/>
          <p:nvPr/>
        </p:nvSpPr>
        <p:spPr>
          <a:xfrm>
            <a:off x="3575835" y="2360360"/>
            <a:ext cx="3653640" cy="3323987"/>
          </a:xfrm>
          <a:prstGeom prst="rect">
            <a:avLst/>
          </a:prstGeom>
        </p:spPr>
        <p:txBody>
          <a:bodyPr wrap="square">
            <a:spAutoFit/>
          </a:bodyPr>
          <a:lstStyle/>
          <a:p>
            <a:pPr marL="342900" lvl="0" indent="-342900">
              <a:spcBef>
                <a:spcPts val="1200"/>
              </a:spcBef>
              <a:buFont typeface="Arial" panose="020B0604020202020204" pitchFamily="34" charset="0"/>
              <a:buChar char="•"/>
            </a:pPr>
            <a:r>
              <a:rPr lang="en-US" sz="2000" b="1" dirty="0">
                <a:cs typeface="Arial"/>
              </a:rPr>
              <a:t>Particle Detectors</a:t>
            </a:r>
          </a:p>
          <a:p>
            <a:pPr marL="285750" lvl="0" indent="-285750">
              <a:spcBef>
                <a:spcPts val="1200"/>
              </a:spcBef>
              <a:buFont typeface="Arial" panose="020B0604020202020204" pitchFamily="34" charset="0"/>
              <a:buChar char="•"/>
            </a:pPr>
            <a:r>
              <a:rPr lang="en-US" sz="2000" b="1" dirty="0">
                <a:cs typeface="Arial"/>
              </a:rPr>
              <a:t>Particle Identification and Data Analysis and statistics</a:t>
            </a:r>
          </a:p>
          <a:p>
            <a:pPr marL="285750" lvl="0" indent="-285750">
              <a:spcBef>
                <a:spcPts val="1200"/>
              </a:spcBef>
              <a:buFont typeface="Arial" panose="020B0604020202020204" pitchFamily="34" charset="0"/>
              <a:buChar char="•"/>
            </a:pPr>
            <a:r>
              <a:rPr lang="en-US" sz="2000" b="1" dirty="0">
                <a:cs typeface="Arial"/>
              </a:rPr>
              <a:t>Exp. Particle physics, current status of the field</a:t>
            </a:r>
          </a:p>
          <a:p>
            <a:pPr marL="285750" lvl="0" indent="-285750">
              <a:spcBef>
                <a:spcPts val="1200"/>
              </a:spcBef>
              <a:buFont typeface="Arial" panose="020B0604020202020204" pitchFamily="34" charset="0"/>
              <a:buChar char="•"/>
            </a:pPr>
            <a:r>
              <a:rPr lang="en-US" sz="2000" b="1" dirty="0">
                <a:cs typeface="Arial"/>
              </a:rPr>
              <a:t>Exp. Nuclear Physics</a:t>
            </a:r>
          </a:p>
          <a:p>
            <a:pPr marL="285750" lvl="0" indent="-285750">
              <a:spcBef>
                <a:spcPts val="1200"/>
              </a:spcBef>
              <a:buFont typeface="Arial" panose="020B0604020202020204" pitchFamily="34" charset="0"/>
              <a:buChar char="•"/>
            </a:pPr>
            <a:r>
              <a:rPr lang="en-US" sz="2000" b="1" dirty="0">
                <a:cs typeface="Arial"/>
              </a:rPr>
              <a:t>Exp. Heavy Ion Physics</a:t>
            </a:r>
          </a:p>
          <a:p>
            <a:pPr marL="285750" lvl="0" indent="-285750">
              <a:spcBef>
                <a:spcPts val="1200"/>
              </a:spcBef>
              <a:buFont typeface="Arial" panose="020B0604020202020204" pitchFamily="34" charset="0"/>
              <a:buChar char="•"/>
            </a:pPr>
            <a:r>
              <a:rPr lang="en-US" sz="2000" b="1" dirty="0">
                <a:cs typeface="Arial"/>
              </a:rPr>
              <a:t>Exp. Astro‐particle Physics</a:t>
            </a:r>
          </a:p>
        </p:txBody>
      </p:sp>
      <p:sp>
        <p:nvSpPr>
          <p:cNvPr id="8" name="Rectangle 7">
            <a:extLst>
              <a:ext uri="{FF2B5EF4-FFF2-40B4-BE49-F238E27FC236}">
                <a16:creationId xmlns:a16="http://schemas.microsoft.com/office/drawing/2014/main" id="{1B84D51B-59F6-C24D-A6D2-046F82B6429D}"/>
              </a:ext>
            </a:extLst>
          </p:cNvPr>
          <p:cNvSpPr/>
          <p:nvPr/>
        </p:nvSpPr>
        <p:spPr>
          <a:xfrm>
            <a:off x="7106195" y="2360360"/>
            <a:ext cx="5085805" cy="3631763"/>
          </a:xfrm>
          <a:prstGeom prst="rect">
            <a:avLst/>
          </a:prstGeom>
        </p:spPr>
        <p:txBody>
          <a:bodyPr wrap="square">
            <a:spAutoFit/>
          </a:bodyPr>
          <a:lstStyle/>
          <a:p>
            <a:pPr marL="342900" lvl="0" indent="-342900">
              <a:spcBef>
                <a:spcPts val="1200"/>
              </a:spcBef>
              <a:buFont typeface="Arial" panose="020B0604020202020204" pitchFamily="34" charset="0"/>
              <a:buChar char="•"/>
            </a:pPr>
            <a:r>
              <a:rPr lang="en-US" sz="2000" b="1" dirty="0">
                <a:cs typeface="Arial"/>
              </a:rPr>
              <a:t>Accelerator physics and Technology</a:t>
            </a:r>
          </a:p>
          <a:p>
            <a:pPr marL="285750" lvl="0" indent="-285750">
              <a:spcBef>
                <a:spcPts val="1200"/>
              </a:spcBef>
              <a:buFont typeface="Arial" panose="020B0604020202020204" pitchFamily="34" charset="0"/>
              <a:buChar char="•"/>
            </a:pPr>
            <a:r>
              <a:rPr lang="en-US" sz="2000" b="1" dirty="0">
                <a:cs typeface="Arial"/>
              </a:rPr>
              <a:t>Physics of Particle Beams</a:t>
            </a:r>
          </a:p>
          <a:p>
            <a:pPr marL="285750" lvl="0" indent="-285750">
              <a:spcBef>
                <a:spcPts val="1200"/>
              </a:spcBef>
              <a:buFont typeface="Arial" panose="020B0604020202020204" pitchFamily="34" charset="0"/>
              <a:buChar char="•"/>
            </a:pPr>
            <a:r>
              <a:rPr lang="en-US" sz="2000" b="1" dirty="0">
                <a:cs typeface="Arial"/>
              </a:rPr>
              <a:t>Instrumentation</a:t>
            </a:r>
          </a:p>
          <a:p>
            <a:pPr marL="285750" lvl="0" indent="-285750">
              <a:spcBef>
                <a:spcPts val="1200"/>
              </a:spcBef>
              <a:buFont typeface="Arial" panose="020B0604020202020204" pitchFamily="34" charset="0"/>
              <a:buChar char="•"/>
            </a:pPr>
            <a:r>
              <a:rPr lang="en-US" sz="2000" b="1" dirty="0">
                <a:cs typeface="Arial"/>
              </a:rPr>
              <a:t>Medical Applications</a:t>
            </a:r>
          </a:p>
          <a:p>
            <a:pPr marL="285750" lvl="0" indent="-285750">
              <a:spcBef>
                <a:spcPts val="1200"/>
              </a:spcBef>
              <a:buFont typeface="Arial" panose="020B0604020202020204" pitchFamily="34" charset="0"/>
              <a:buChar char="•"/>
            </a:pPr>
            <a:r>
              <a:rPr lang="en-US" sz="2000" b="1" dirty="0">
                <a:cs typeface="Arial"/>
              </a:rPr>
              <a:t>Neutron and Light Sources</a:t>
            </a:r>
          </a:p>
          <a:p>
            <a:pPr marL="285750" lvl="0" indent="-285750">
              <a:spcBef>
                <a:spcPts val="1200"/>
              </a:spcBef>
              <a:buFont typeface="Arial" panose="020B0604020202020204" pitchFamily="34" charset="0"/>
              <a:buChar char="•"/>
            </a:pPr>
            <a:r>
              <a:rPr lang="en-US" sz="2000" b="1" dirty="0">
                <a:cs typeface="Arial"/>
              </a:rPr>
              <a:t>Energetics and solid state</a:t>
            </a:r>
          </a:p>
          <a:p>
            <a:pPr marL="285750" lvl="0" indent="-285750">
              <a:spcBef>
                <a:spcPts val="1200"/>
              </a:spcBef>
              <a:buFont typeface="Arial" panose="020B0604020202020204" pitchFamily="34" charset="0"/>
              <a:buChar char="•"/>
            </a:pPr>
            <a:r>
              <a:rPr lang="en-US" sz="2000" b="1" dirty="0">
                <a:cs typeface="Arial"/>
              </a:rPr>
              <a:t>GRID and High Performance Computing</a:t>
            </a:r>
          </a:p>
          <a:p>
            <a:pPr marL="285750" lvl="0" indent="-285750">
              <a:spcBef>
                <a:spcPts val="1200"/>
              </a:spcBef>
              <a:buFont typeface="Arial" panose="020B0604020202020204" pitchFamily="34" charset="0"/>
              <a:buChar char="•"/>
            </a:pPr>
            <a:r>
              <a:rPr lang="en-US" sz="2000" b="1" dirty="0">
                <a:cs typeface="Arial"/>
              </a:rPr>
              <a:t>Digital Library</a:t>
            </a:r>
            <a:endParaRPr lang="en-US" sz="2000" b="1" dirty="0"/>
          </a:p>
        </p:txBody>
      </p:sp>
      <p:sp>
        <p:nvSpPr>
          <p:cNvPr id="10" name="Rectangle 9">
            <a:extLst>
              <a:ext uri="{FF2B5EF4-FFF2-40B4-BE49-F238E27FC236}">
                <a16:creationId xmlns:a16="http://schemas.microsoft.com/office/drawing/2014/main" id="{04229803-F0A8-684C-9C8B-2EB184B8523A}"/>
              </a:ext>
            </a:extLst>
          </p:cNvPr>
          <p:cNvSpPr/>
          <p:nvPr/>
        </p:nvSpPr>
        <p:spPr>
          <a:xfrm>
            <a:off x="1163642" y="1603166"/>
            <a:ext cx="2216140" cy="707886"/>
          </a:xfrm>
          <a:prstGeom prst="rect">
            <a:avLst/>
          </a:prstGeom>
          <a:solidFill>
            <a:schemeClr val="accent1">
              <a:lumMod val="40000"/>
              <a:lumOff val="60000"/>
            </a:schemeClr>
          </a:solidFill>
        </p:spPr>
        <p:txBody>
          <a:bodyPr wrap="square">
            <a:spAutoFit/>
          </a:bodyPr>
          <a:lstStyle/>
          <a:p>
            <a:r>
              <a:rPr lang="en-US" sz="2000" dirty="0">
                <a:solidFill>
                  <a:srgbClr val="C00000"/>
                </a:solidFill>
                <a:cs typeface="Arial"/>
              </a:rPr>
              <a:t>Theoretical Physics</a:t>
            </a:r>
          </a:p>
          <a:p>
            <a:endParaRPr lang="en-US" sz="2000" dirty="0">
              <a:solidFill>
                <a:srgbClr val="C00000"/>
              </a:solidFill>
              <a:cs typeface="Arial"/>
            </a:endParaRPr>
          </a:p>
        </p:txBody>
      </p:sp>
      <p:sp>
        <p:nvSpPr>
          <p:cNvPr id="9" name="Date Placeholder 3">
            <a:extLst>
              <a:ext uri="{FF2B5EF4-FFF2-40B4-BE49-F238E27FC236}">
                <a16:creationId xmlns:a16="http://schemas.microsoft.com/office/drawing/2014/main" id="{8D03A581-5FB7-D548-BCCD-6B633D9BC51C}"/>
              </a:ext>
            </a:extLst>
          </p:cNvPr>
          <p:cNvSpPr txBox="1">
            <a:spLocks/>
          </p:cNvSpPr>
          <p:nvPr/>
        </p:nvSpPr>
        <p:spPr>
          <a:xfrm>
            <a:off x="8031957" y="6390572"/>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1" name="Footer Placeholder 4">
            <a:extLst>
              <a:ext uri="{FF2B5EF4-FFF2-40B4-BE49-F238E27FC236}">
                <a16:creationId xmlns:a16="http://schemas.microsoft.com/office/drawing/2014/main" id="{2BA2C452-DBB3-0A4B-B621-B2553C37B791}"/>
              </a:ext>
            </a:extLst>
          </p:cNvPr>
          <p:cNvSpPr txBox="1">
            <a:spLocks/>
          </p:cNvSpPr>
          <p:nvPr/>
        </p:nvSpPr>
        <p:spPr>
          <a:xfrm>
            <a:off x="1141412" y="6390572"/>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Fundamental physics and accelerator science in developing countries / C. Darve</a:t>
            </a:r>
            <a:endParaRPr lang="en-US" dirty="0"/>
          </a:p>
        </p:txBody>
      </p:sp>
      <p:sp>
        <p:nvSpPr>
          <p:cNvPr id="12" name="Slide Number Placeholder 5">
            <a:extLst>
              <a:ext uri="{FF2B5EF4-FFF2-40B4-BE49-F238E27FC236}">
                <a16:creationId xmlns:a16="http://schemas.microsoft.com/office/drawing/2014/main" id="{869B75AB-74B0-B04C-9C06-EC3B1FB21608}"/>
              </a:ext>
            </a:extLst>
          </p:cNvPr>
          <p:cNvSpPr txBox="1">
            <a:spLocks/>
          </p:cNvSpPr>
          <p:nvPr/>
        </p:nvSpPr>
        <p:spPr>
          <a:xfrm>
            <a:off x="10276322" y="6381911"/>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8</a:t>
            </a:fld>
            <a:endParaRPr lang="en-US" dirty="0"/>
          </a:p>
        </p:txBody>
      </p:sp>
      <p:sp>
        <p:nvSpPr>
          <p:cNvPr id="13" name="Rectangle 12">
            <a:extLst>
              <a:ext uri="{FF2B5EF4-FFF2-40B4-BE49-F238E27FC236}">
                <a16:creationId xmlns:a16="http://schemas.microsoft.com/office/drawing/2014/main" id="{2B19CFD4-786E-D34E-B7B6-AEAB2D582CC9}"/>
              </a:ext>
            </a:extLst>
          </p:cNvPr>
          <p:cNvSpPr/>
          <p:nvPr/>
        </p:nvSpPr>
        <p:spPr>
          <a:xfrm>
            <a:off x="3786188" y="1620419"/>
            <a:ext cx="2459830" cy="707886"/>
          </a:xfrm>
          <a:prstGeom prst="rect">
            <a:avLst/>
          </a:prstGeom>
          <a:solidFill>
            <a:schemeClr val="accent1">
              <a:lumMod val="40000"/>
              <a:lumOff val="60000"/>
            </a:schemeClr>
          </a:solidFill>
        </p:spPr>
        <p:txBody>
          <a:bodyPr wrap="square">
            <a:spAutoFit/>
          </a:bodyPr>
          <a:lstStyle/>
          <a:p>
            <a:r>
              <a:rPr lang="en-US" sz="2000" dirty="0">
                <a:solidFill>
                  <a:srgbClr val="C00000"/>
                </a:solidFill>
                <a:cs typeface="Arial"/>
              </a:rPr>
              <a:t>Experimental Physics</a:t>
            </a:r>
          </a:p>
          <a:p>
            <a:endParaRPr lang="en-US" sz="2000" dirty="0">
              <a:solidFill>
                <a:srgbClr val="C00000"/>
              </a:solidFill>
              <a:cs typeface="Arial"/>
            </a:endParaRPr>
          </a:p>
        </p:txBody>
      </p:sp>
      <p:sp>
        <p:nvSpPr>
          <p:cNvPr id="14" name="Rectangle 13">
            <a:extLst>
              <a:ext uri="{FF2B5EF4-FFF2-40B4-BE49-F238E27FC236}">
                <a16:creationId xmlns:a16="http://schemas.microsoft.com/office/drawing/2014/main" id="{713BB508-B087-BE46-AF08-4325A070FEB2}"/>
              </a:ext>
            </a:extLst>
          </p:cNvPr>
          <p:cNvSpPr/>
          <p:nvPr/>
        </p:nvSpPr>
        <p:spPr>
          <a:xfrm>
            <a:off x="7400924" y="1620419"/>
            <a:ext cx="3418323" cy="707886"/>
          </a:xfrm>
          <a:prstGeom prst="rect">
            <a:avLst/>
          </a:prstGeom>
          <a:solidFill>
            <a:schemeClr val="accent1">
              <a:lumMod val="40000"/>
              <a:lumOff val="60000"/>
            </a:schemeClr>
          </a:solidFill>
        </p:spPr>
        <p:txBody>
          <a:bodyPr wrap="square">
            <a:spAutoFit/>
          </a:bodyPr>
          <a:lstStyle/>
          <a:p>
            <a:r>
              <a:rPr lang="en-US" sz="2000" dirty="0">
                <a:solidFill>
                  <a:srgbClr val="C00000"/>
                </a:solidFill>
                <a:cs typeface="Arial"/>
              </a:rPr>
              <a:t>Accelerators, Applications, HPC</a:t>
            </a:r>
          </a:p>
          <a:p>
            <a:endParaRPr lang="en-US" sz="2000" dirty="0">
              <a:solidFill>
                <a:srgbClr val="C00000"/>
              </a:solidFill>
              <a:cs typeface="Arial"/>
            </a:endParaRPr>
          </a:p>
        </p:txBody>
      </p:sp>
    </p:spTree>
    <p:extLst>
      <p:ext uri="{BB962C8B-B14F-4D97-AF65-F5344CB8AC3E}">
        <p14:creationId xmlns:p14="http://schemas.microsoft.com/office/powerpoint/2010/main" val="746783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126B6-EDDD-FA4C-8A76-5F04DF577640}"/>
              </a:ext>
            </a:extLst>
          </p:cNvPr>
          <p:cNvSpPr>
            <a:spLocks noGrp="1"/>
          </p:cNvSpPr>
          <p:nvPr>
            <p:ph type="title"/>
          </p:nvPr>
        </p:nvSpPr>
        <p:spPr>
          <a:xfrm>
            <a:off x="2067951" y="568834"/>
            <a:ext cx="8173328" cy="537722"/>
          </a:xfrm>
        </p:spPr>
        <p:txBody>
          <a:bodyPr>
            <a:noAutofit/>
          </a:bodyPr>
          <a:lstStyle/>
          <a:p>
            <a:r>
              <a:rPr lang="en-US" b="1" dirty="0">
                <a:effectLst>
                  <a:outerShdw blurRad="635000" dist="38100" algn="l" rotWithShape="0">
                    <a:prstClr val="black">
                      <a:alpha val="40000"/>
                    </a:prstClr>
                  </a:outerShdw>
                </a:effectLst>
              </a:rPr>
              <a:t>ASP Program Expansion</a:t>
            </a:r>
          </a:p>
        </p:txBody>
      </p:sp>
      <p:sp>
        <p:nvSpPr>
          <p:cNvPr id="5" name="Snip Single Corner Rectangle 4">
            <a:extLst>
              <a:ext uri="{FF2B5EF4-FFF2-40B4-BE49-F238E27FC236}">
                <a16:creationId xmlns:a16="http://schemas.microsoft.com/office/drawing/2014/main" id="{3859198E-64DF-F245-9D4D-8CCF88C617BA}"/>
              </a:ext>
            </a:extLst>
          </p:cNvPr>
          <p:cNvSpPr/>
          <p:nvPr/>
        </p:nvSpPr>
        <p:spPr>
          <a:xfrm>
            <a:off x="3951390" y="1203898"/>
            <a:ext cx="3882472" cy="2338247"/>
          </a:xfrm>
          <a:prstGeom prst="snip1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dirty="0">
                <a:solidFill>
                  <a:schemeClr val="bg1"/>
                </a:solidFill>
                <a:latin typeface="Arial" panose="020B0604020202020204" pitchFamily="34" charset="0"/>
                <a:cs typeface="Arial" panose="020B0604020202020204" pitchFamily="34" charset="0"/>
              </a:rPr>
              <a:t>Student Program</a:t>
            </a:r>
          </a:p>
          <a:p>
            <a:pPr>
              <a:lnSpc>
                <a:spcPct val="200000"/>
              </a:lnSpc>
            </a:pPr>
            <a:r>
              <a:rPr lang="en-US" b="1" dirty="0">
                <a:solidFill>
                  <a:srgbClr val="FF0000"/>
                </a:solidFill>
                <a:latin typeface="Arial" panose="020B0604020202020204" pitchFamily="34" charset="0"/>
                <a:cs typeface="Arial" panose="020B0604020202020204" pitchFamily="34" charset="0"/>
              </a:rPr>
              <a:t>3-week intensive school</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3</a:t>
            </a:r>
            <a:r>
              <a:rPr lang="en-US" b="1" baseline="30000" dirty="0">
                <a:solidFill>
                  <a:schemeClr val="bg1"/>
                </a:solidFill>
                <a:latin typeface="Arial" panose="020B0604020202020204" pitchFamily="34" charset="0"/>
                <a:cs typeface="Arial" panose="020B0604020202020204" pitchFamily="34" charset="0"/>
              </a:rPr>
              <a:t>rd</a:t>
            </a:r>
            <a:r>
              <a:rPr lang="en-US" b="1" dirty="0">
                <a:solidFill>
                  <a:schemeClr val="bg1"/>
                </a:solidFill>
                <a:latin typeface="Arial" panose="020B0604020202020204" pitchFamily="34" charset="0"/>
                <a:cs typeface="Arial" panose="020B0604020202020204" pitchFamily="34" charset="0"/>
              </a:rPr>
              <a:t> year of University to Ph.D.</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Mostly African Students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70-80 Students; total &gt; 320</a:t>
            </a:r>
          </a:p>
        </p:txBody>
      </p:sp>
      <p:sp>
        <p:nvSpPr>
          <p:cNvPr id="6" name="Snip Single Corner Rectangle 5">
            <a:extLst>
              <a:ext uri="{FF2B5EF4-FFF2-40B4-BE49-F238E27FC236}">
                <a16:creationId xmlns:a16="http://schemas.microsoft.com/office/drawing/2014/main" id="{7C2C6390-2255-C942-8E41-5F0FD4BF78ED}"/>
              </a:ext>
            </a:extLst>
          </p:cNvPr>
          <p:cNvSpPr/>
          <p:nvPr/>
        </p:nvSpPr>
        <p:spPr>
          <a:xfrm>
            <a:off x="7833861" y="1203898"/>
            <a:ext cx="4116088" cy="2338247"/>
          </a:xfrm>
          <a:prstGeom prst="snip1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dirty="0">
                <a:solidFill>
                  <a:schemeClr val="bg1"/>
                </a:solidFill>
                <a:latin typeface="Arial" panose="020B0604020202020204" pitchFamily="34" charset="0"/>
                <a:cs typeface="Arial" panose="020B0604020202020204" pitchFamily="34" charset="0"/>
              </a:rPr>
              <a:t>ASP Conference</a:t>
            </a:r>
          </a:p>
          <a:p>
            <a:pPr>
              <a:lnSpc>
                <a:spcPct val="200000"/>
              </a:lnSpc>
            </a:pPr>
            <a:r>
              <a:rPr lang="en-US" b="1" dirty="0">
                <a:solidFill>
                  <a:srgbClr val="FF0000"/>
                </a:solidFill>
                <a:latin typeface="Arial" panose="020B0604020202020204" pitchFamily="34" charset="0"/>
                <a:cs typeface="Arial" panose="020B0604020202020204" pitchFamily="34" charset="0"/>
              </a:rPr>
              <a:t>1-week International Conference</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Participation of ASP Alumni</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Part. Research Faculties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Networking &amp; collaborations</a:t>
            </a:r>
          </a:p>
        </p:txBody>
      </p:sp>
      <p:sp>
        <p:nvSpPr>
          <p:cNvPr id="7" name="Snip Single Corner Rectangle 6">
            <a:extLst>
              <a:ext uri="{FF2B5EF4-FFF2-40B4-BE49-F238E27FC236}">
                <a16:creationId xmlns:a16="http://schemas.microsoft.com/office/drawing/2014/main" id="{7F79B8C0-B922-F04B-BC26-0A6C4D48A89F}"/>
              </a:ext>
            </a:extLst>
          </p:cNvPr>
          <p:cNvSpPr/>
          <p:nvPr/>
        </p:nvSpPr>
        <p:spPr>
          <a:xfrm>
            <a:off x="109541" y="1203898"/>
            <a:ext cx="3841848" cy="2351965"/>
          </a:xfrm>
          <a:prstGeom prst="snip1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i="1" dirty="0">
                <a:solidFill>
                  <a:schemeClr val="bg1"/>
                </a:solidFill>
                <a:latin typeface="Arial" panose="020B0604020202020204" pitchFamily="34" charset="0"/>
                <a:cs typeface="Arial" panose="020B0604020202020204" pitchFamily="34" charset="0"/>
              </a:rPr>
              <a:t>High School Teachers Program</a:t>
            </a:r>
          </a:p>
          <a:p>
            <a:pPr>
              <a:lnSpc>
                <a:spcPct val="200000"/>
              </a:lnSpc>
            </a:pPr>
            <a:r>
              <a:rPr lang="en-US" b="1" dirty="0">
                <a:solidFill>
                  <a:srgbClr val="FF0000"/>
                </a:solidFill>
                <a:latin typeface="Arial" panose="020B0604020202020204" pitchFamily="34" charset="0"/>
                <a:cs typeface="Arial" panose="020B0604020202020204" pitchFamily="34" charset="0"/>
              </a:rPr>
              <a:t>1-week intensive workshop</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Train High School Teachers for improved physics teaching</a:t>
            </a:r>
          </a:p>
        </p:txBody>
      </p:sp>
      <p:sp>
        <p:nvSpPr>
          <p:cNvPr id="8" name="Snip Single Corner Rectangle 7">
            <a:extLst>
              <a:ext uri="{FF2B5EF4-FFF2-40B4-BE49-F238E27FC236}">
                <a16:creationId xmlns:a16="http://schemas.microsoft.com/office/drawing/2014/main" id="{A972A053-97F5-F547-9B10-351A3CB9FEB6}"/>
              </a:ext>
            </a:extLst>
          </p:cNvPr>
          <p:cNvSpPr/>
          <p:nvPr/>
        </p:nvSpPr>
        <p:spPr>
          <a:xfrm>
            <a:off x="109540" y="3569581"/>
            <a:ext cx="3841847" cy="2815719"/>
          </a:xfrm>
          <a:prstGeom prst="snip1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dirty="0">
                <a:solidFill>
                  <a:schemeClr val="bg1"/>
                </a:solidFill>
                <a:latin typeface="Arial" panose="020B0604020202020204" pitchFamily="34" charset="0"/>
                <a:cs typeface="Arial" panose="020B0604020202020204" pitchFamily="34" charset="0"/>
              </a:rPr>
              <a:t>Learners Program</a:t>
            </a:r>
          </a:p>
          <a:p>
            <a:pPr>
              <a:lnSpc>
                <a:spcPct val="200000"/>
              </a:lnSpc>
            </a:pPr>
            <a:r>
              <a:rPr lang="en-US" b="1" dirty="0">
                <a:solidFill>
                  <a:srgbClr val="FF0000"/>
                </a:solidFill>
                <a:latin typeface="Arial" panose="020B0604020202020204" pitchFamily="34" charset="0"/>
                <a:cs typeface="Arial" panose="020B0604020202020204" pitchFamily="34" charset="0"/>
              </a:rPr>
              <a:t>1-week learners Outreach</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10-12</a:t>
            </a:r>
            <a:r>
              <a:rPr lang="en-US" b="1" baseline="30000" dirty="0">
                <a:solidFill>
                  <a:schemeClr val="bg1"/>
                </a:solidFill>
                <a:latin typeface="Arial" panose="020B0604020202020204" pitchFamily="34" charset="0"/>
                <a:cs typeface="Arial" panose="020B0604020202020204" pitchFamily="34" charset="0"/>
              </a:rPr>
              <a:t>th</a:t>
            </a:r>
            <a:r>
              <a:rPr lang="en-US" b="1" dirty="0">
                <a:solidFill>
                  <a:schemeClr val="bg1"/>
                </a:solidFill>
                <a:latin typeface="Arial" panose="020B0604020202020204" pitchFamily="34" charset="0"/>
                <a:cs typeface="Arial" panose="020B0604020202020204" pitchFamily="34" charset="0"/>
              </a:rPr>
              <a:t> grade learners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Encourage learners to develop and maintain interests in Physics and Applications</a:t>
            </a:r>
          </a:p>
        </p:txBody>
      </p:sp>
      <p:sp>
        <p:nvSpPr>
          <p:cNvPr id="9" name="Snip Single Corner Rectangle 8">
            <a:extLst>
              <a:ext uri="{FF2B5EF4-FFF2-40B4-BE49-F238E27FC236}">
                <a16:creationId xmlns:a16="http://schemas.microsoft.com/office/drawing/2014/main" id="{EADC5107-29A3-8041-BFE1-48F3D8540360}"/>
              </a:ext>
            </a:extLst>
          </p:cNvPr>
          <p:cNvSpPr/>
          <p:nvPr/>
        </p:nvSpPr>
        <p:spPr>
          <a:xfrm>
            <a:off x="7833862" y="3542145"/>
            <a:ext cx="4116088" cy="2843155"/>
          </a:xfrm>
          <a:prstGeom prst="snip1Rect">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dirty="0">
                <a:solidFill>
                  <a:schemeClr val="bg1"/>
                </a:solidFill>
                <a:latin typeface="Arial" panose="020B0604020202020204" pitchFamily="34" charset="0"/>
                <a:cs typeface="Arial" panose="020B0604020202020204" pitchFamily="34" charset="0"/>
              </a:rPr>
              <a:t>Mentorship/ Coaching Program</a:t>
            </a:r>
          </a:p>
          <a:p>
            <a:pPr marL="285750" indent="-285750">
              <a:lnSpc>
                <a:spcPct val="200000"/>
              </a:lnSpc>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Work with Academic Advisors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Connect Students w/ Researchers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Place students at Labs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Support students &amp; help address their academic needs</a:t>
            </a:r>
          </a:p>
        </p:txBody>
      </p:sp>
      <p:sp>
        <p:nvSpPr>
          <p:cNvPr id="13" name="Snip Single Corner Rectangle 12">
            <a:extLst>
              <a:ext uri="{FF2B5EF4-FFF2-40B4-BE49-F238E27FC236}">
                <a16:creationId xmlns:a16="http://schemas.microsoft.com/office/drawing/2014/main" id="{D9574F70-F490-E34C-81C7-9259BE5C0AA9}"/>
              </a:ext>
            </a:extLst>
          </p:cNvPr>
          <p:cNvSpPr/>
          <p:nvPr/>
        </p:nvSpPr>
        <p:spPr>
          <a:xfrm>
            <a:off x="3951389" y="3555863"/>
            <a:ext cx="3882472" cy="2829437"/>
          </a:xfrm>
          <a:prstGeom prst="snip1Rect">
            <a:avLst/>
          </a:prstGeom>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en-US" b="1" dirty="0">
                <a:solidFill>
                  <a:schemeClr val="bg1"/>
                </a:solidFill>
                <a:latin typeface="Arial" panose="020B0604020202020204" pitchFamily="34" charset="0"/>
                <a:cs typeface="Arial" panose="020B0604020202020204" pitchFamily="34" charset="0"/>
              </a:rPr>
              <a:t>Forum and Outreach</a:t>
            </a:r>
          </a:p>
          <a:p>
            <a:pPr>
              <a:lnSpc>
                <a:spcPct val="200000"/>
              </a:lnSpc>
            </a:pPr>
            <a:r>
              <a:rPr lang="en-US" b="1" dirty="0">
                <a:solidFill>
                  <a:srgbClr val="FF0000"/>
                </a:solidFill>
                <a:latin typeface="Arial" panose="020B0604020202020204" pitchFamily="34" charset="0"/>
                <a:cs typeface="Arial" panose="020B0604020202020204" pitchFamily="34" charset="0"/>
              </a:rPr>
              <a:t>2 events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Involve Regional policy makers</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Promote spin-off activities in Africa</a:t>
            </a:r>
          </a:p>
          <a:p>
            <a:pPr marL="285750" indent="-285750">
              <a:buFont typeface="Arial" panose="020B0604020202020204" pitchFamily="34" charset="0"/>
              <a:buChar char="•"/>
            </a:pPr>
            <a:r>
              <a:rPr lang="en-US" b="1" dirty="0">
                <a:solidFill>
                  <a:schemeClr val="bg1"/>
                </a:solidFill>
                <a:latin typeface="Arial" panose="020B0604020202020204" pitchFamily="34" charset="0"/>
                <a:cs typeface="Arial" panose="020B0604020202020204" pitchFamily="34" charset="0"/>
              </a:rPr>
              <a:t>Introduce students to policy</a:t>
            </a:r>
          </a:p>
        </p:txBody>
      </p:sp>
      <p:sp>
        <p:nvSpPr>
          <p:cNvPr id="10" name="Date Placeholder 3">
            <a:extLst>
              <a:ext uri="{FF2B5EF4-FFF2-40B4-BE49-F238E27FC236}">
                <a16:creationId xmlns:a16="http://schemas.microsoft.com/office/drawing/2014/main" id="{610FD08A-9B30-8A46-AF7C-C44819F93973}"/>
              </a:ext>
            </a:extLst>
          </p:cNvPr>
          <p:cNvSpPr txBox="1">
            <a:spLocks/>
          </p:cNvSpPr>
          <p:nvPr/>
        </p:nvSpPr>
        <p:spPr>
          <a:xfrm>
            <a:off x="8031957" y="6390572"/>
            <a:ext cx="2156258"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03/04/20</a:t>
            </a:r>
          </a:p>
          <a:p>
            <a:endParaRPr lang="en-US" dirty="0"/>
          </a:p>
        </p:txBody>
      </p:sp>
      <p:sp>
        <p:nvSpPr>
          <p:cNvPr id="11" name="Footer Placeholder 4">
            <a:extLst>
              <a:ext uri="{FF2B5EF4-FFF2-40B4-BE49-F238E27FC236}">
                <a16:creationId xmlns:a16="http://schemas.microsoft.com/office/drawing/2014/main" id="{EF6EBA1C-0907-2642-9A59-AC5C211A49AE}"/>
              </a:ext>
            </a:extLst>
          </p:cNvPr>
          <p:cNvSpPr txBox="1">
            <a:spLocks/>
          </p:cNvSpPr>
          <p:nvPr/>
        </p:nvSpPr>
        <p:spPr>
          <a:xfrm>
            <a:off x="1141412" y="6390572"/>
            <a:ext cx="680243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Fundamental physics and accelerator science in developing countries / C. Darve</a:t>
            </a:r>
            <a:endParaRPr lang="en-US" dirty="0"/>
          </a:p>
        </p:txBody>
      </p:sp>
      <p:sp>
        <p:nvSpPr>
          <p:cNvPr id="12" name="Slide Number Placeholder 5">
            <a:extLst>
              <a:ext uri="{FF2B5EF4-FFF2-40B4-BE49-F238E27FC236}">
                <a16:creationId xmlns:a16="http://schemas.microsoft.com/office/drawing/2014/main" id="{4FEF73D2-416E-FC42-9436-1E093CE7446C}"/>
              </a:ext>
            </a:extLst>
          </p:cNvPr>
          <p:cNvSpPr txBox="1">
            <a:spLocks/>
          </p:cNvSpPr>
          <p:nvPr/>
        </p:nvSpPr>
        <p:spPr>
          <a:xfrm>
            <a:off x="10276322" y="6381911"/>
            <a:ext cx="771089" cy="365125"/>
          </a:xfrm>
          <a:prstGeom prst="rect">
            <a:avLst/>
          </a:prstGeom>
        </p:spPr>
        <p:txBody>
          <a:bodyPr/>
          <a:lstStyle>
            <a:defPPr>
              <a:defRPr lang="sv-SE"/>
            </a:defPPr>
            <a:lvl1pPr marL="0" algn="l" defTabSz="914400" rtl="0" eaLnBrk="1" latinLnBrk="0" hangingPunct="1">
              <a:defRPr sz="1200" kern="1200">
                <a:solidFill>
                  <a:schemeClr val="tx1">
                    <a:lumMod val="6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D22F896-40B5-4ADD-8801-0D06FADFA095}" type="slidenum">
              <a:rPr lang="en-US" smtClean="0"/>
              <a:pPr/>
              <a:t>9</a:t>
            </a:fld>
            <a:endParaRPr lang="en-US" dirty="0"/>
          </a:p>
        </p:txBody>
      </p:sp>
    </p:spTree>
    <p:extLst>
      <p:ext uri="{BB962C8B-B14F-4D97-AF65-F5344CB8AC3E}">
        <p14:creationId xmlns:p14="http://schemas.microsoft.com/office/powerpoint/2010/main" val="89746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{720D054C-3754-384A-B191-9BB46EC04A37}tf10001122</Template>
  <TotalTime>31919</TotalTime>
  <Words>4417</Words>
  <Application>Microsoft Macintosh PowerPoint</Application>
  <PresentationFormat>Widescreen</PresentationFormat>
  <Paragraphs>710</Paragraphs>
  <Slides>34</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ＭＳ Ｐゴシック</vt:lpstr>
      <vt:lpstr>-webkit-standard</vt:lpstr>
      <vt:lpstr>Arial</vt:lpstr>
      <vt:lpstr>Calibri</vt:lpstr>
      <vt:lpstr>Times</vt:lpstr>
      <vt:lpstr>Times New Roman</vt:lpstr>
      <vt:lpstr>Trebuchet MS</vt:lpstr>
      <vt:lpstr>Tw Cen MT</vt:lpstr>
      <vt:lpstr>Wingdings</vt:lpstr>
      <vt:lpstr>Circuit</vt:lpstr>
      <vt:lpstr>PowerPoint Presentation</vt:lpstr>
      <vt:lpstr>Outline</vt:lpstr>
      <vt:lpstr>Technological Paradigm Evolution</vt:lpstr>
      <vt:lpstr>How to reach technological paradigms ?</vt:lpstr>
      <vt:lpstr>African School of Fundamental Physics and Applications (ASP) - as a start-up </vt:lpstr>
      <vt:lpstr>ASP2018 Students Profile</vt:lpstr>
      <vt:lpstr>Sponsorship &amp; financial support</vt:lpstr>
      <vt:lpstr>ASP topics of interest</vt:lpstr>
      <vt:lpstr>ASP Program Expansion</vt:lpstr>
      <vt:lpstr>PowerPoint Presentation</vt:lpstr>
      <vt:lpstr>Current studies and employment</vt:lpstr>
      <vt:lpstr>PowerPoint Presentation</vt:lpstr>
      <vt:lpstr> </vt:lpstr>
      <vt:lpstr>PowerPoint Presentation</vt:lpstr>
      <vt:lpstr>Outline</vt:lpstr>
      <vt:lpstr>MOOC AND NORDIC PARTICLE ACCELERATOR PROJECT</vt:lpstr>
      <vt:lpstr>NPAP - Team building</vt:lpstr>
      <vt:lpstr>PowerPoint Presentation</vt:lpstr>
      <vt:lpstr>MOOC1: Introduction to Particle accelerator</vt:lpstr>
      <vt:lpstr>MOOC2: Fundamentals of accelerator technology</vt:lpstr>
      <vt:lpstr>PowerPoint Presentation</vt:lpstr>
      <vt:lpstr>Outline</vt:lpstr>
      <vt:lpstr>PowerPoint Presentation</vt:lpstr>
      <vt:lpstr>PowerPoint Presentation</vt:lpstr>
      <vt:lpstr>Type of Particle Accelerators</vt:lpstr>
      <vt:lpstr>PowerPoint Presentation</vt:lpstr>
      <vt:lpstr>PowerPoint Presentation</vt:lpstr>
      <vt:lpstr>Example of scientific infrastructure </vt:lpstr>
      <vt:lpstr>Light Source and Neutron source</vt:lpstr>
      <vt:lpstr>Light Sources distribution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African School of Fundamental Physics: Preparing African Students for World Science</dc:title>
  <dc:creator>Christine Darve</dc:creator>
  <cp:lastModifiedBy>Reviewer</cp:lastModifiedBy>
  <cp:revision>393</cp:revision>
  <dcterms:created xsi:type="dcterms:W3CDTF">2018-11-29T11:13:10Z</dcterms:created>
  <dcterms:modified xsi:type="dcterms:W3CDTF">2020-03-30T16:36:00Z</dcterms:modified>
</cp:coreProperties>
</file>