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1"/>
  </p:notesMasterIdLst>
  <p:sldIdLst>
    <p:sldId id="2386" r:id="rId2"/>
    <p:sldId id="257" r:id="rId3"/>
    <p:sldId id="984" r:id="rId4"/>
    <p:sldId id="2389" r:id="rId5"/>
    <p:sldId id="2392" r:id="rId6"/>
    <p:sldId id="900" r:id="rId7"/>
    <p:sldId id="2391" r:id="rId8"/>
    <p:sldId id="2393" r:id="rId9"/>
    <p:sldId id="2398" r:id="rId10"/>
    <p:sldId id="388" r:id="rId11"/>
    <p:sldId id="2409" r:id="rId12"/>
    <p:sldId id="1334" r:id="rId13"/>
    <p:sldId id="956" r:id="rId14"/>
    <p:sldId id="721" r:id="rId15"/>
    <p:sldId id="380" r:id="rId16"/>
    <p:sldId id="398" r:id="rId17"/>
    <p:sldId id="383" r:id="rId18"/>
    <p:sldId id="406" r:id="rId19"/>
    <p:sldId id="386" r:id="rId20"/>
    <p:sldId id="2410" r:id="rId21"/>
    <p:sldId id="329" r:id="rId22"/>
    <p:sldId id="1303" r:id="rId23"/>
    <p:sldId id="2411" r:id="rId24"/>
    <p:sldId id="2412" r:id="rId25"/>
    <p:sldId id="2413" r:id="rId26"/>
    <p:sldId id="892" r:id="rId27"/>
    <p:sldId id="893" r:id="rId28"/>
    <p:sldId id="897" r:id="rId29"/>
    <p:sldId id="896" r:id="rId30"/>
    <p:sldId id="818" r:id="rId31"/>
    <p:sldId id="2397" r:id="rId32"/>
    <p:sldId id="523" r:id="rId33"/>
    <p:sldId id="2400" r:id="rId34"/>
    <p:sldId id="2401" r:id="rId35"/>
    <p:sldId id="2402" r:id="rId36"/>
    <p:sldId id="2414" r:id="rId37"/>
    <p:sldId id="2416" r:id="rId38"/>
    <p:sldId id="2417" r:id="rId39"/>
    <p:sldId id="2418" r:id="rId4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ne Darve" initials="CD" lastIdx="0" clrIdx="0">
    <p:extLst>
      <p:ext uri="{19B8F6BF-5375-455C-9EA6-DF929625EA0E}">
        <p15:presenceInfo xmlns:p15="http://schemas.microsoft.com/office/powerpoint/2012/main" userId="Christine Darv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09"/>
    <p:restoredTop sz="71960"/>
  </p:normalViewPr>
  <p:slideViewPr>
    <p:cSldViewPr snapToGrid="0" snapToObjects="1">
      <p:cViewPr varScale="1">
        <p:scale>
          <a:sx n="99" d="100"/>
          <a:sy n="99" d="100"/>
        </p:scale>
        <p:origin x="184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97770-5351-D049-897F-82A2891D9A7D}" type="datetimeFigureOut">
              <a:rPr lang="en-US" smtClean="0"/>
              <a:t>10/6/20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424F5-CCA5-0B46-9949-151F0847C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77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esss.lu.se/display/RADSAFE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82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PROCESS FOR CALCULATION radiation -</a:t>
            </a:r>
            <a:r>
              <a:rPr lang="en-US" dirty="0">
                <a:sym typeface="Wingdings" pitchFamily="2" charset="2"/>
              </a:rPr>
              <a:t> Design : System engineering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Choice material: Pavia test 9neutron irradiation, CERN gamma irradiation, polymer, grease </a:t>
            </a:r>
          </a:p>
          <a:p>
            <a:r>
              <a:rPr lang="en-US" dirty="0"/>
              <a:t>Used for ESS calculation : How implemented within IK and ESS calculation ?</a:t>
            </a:r>
          </a:p>
          <a:p>
            <a:r>
              <a:rPr lang="en-US" dirty="0"/>
              <a:t>Cobalt impurities ?</a:t>
            </a:r>
          </a:p>
          <a:p>
            <a:r>
              <a:rPr lang="en-US" dirty="0"/>
              <a:t>Specific material used 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25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759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5400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75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5 </a:t>
            </a:r>
            <a:r>
              <a:rPr lang="en-US" dirty="0" err="1"/>
              <a:t>mK</a:t>
            </a:r>
            <a:r>
              <a:rPr lang="en-US" dirty="0"/>
              <a:t> at 2 K</a:t>
            </a:r>
          </a:p>
          <a:p>
            <a:r>
              <a:rPr lang="en-US" dirty="0"/>
              <a:t>Instrumentation, radiation damage – precision, decay, calibration</a:t>
            </a:r>
          </a:p>
          <a:p>
            <a:r>
              <a:rPr lang="en-US" dirty="0"/>
              <a:t>Replacement, maintenance.. , think procedure to recalibrate , in-situ… P&amp;ID</a:t>
            </a:r>
          </a:p>
          <a:p>
            <a:r>
              <a:rPr lang="en-US" dirty="0"/>
              <a:t>Access difficult and Removing magnet…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1400" b="0" dirty="0">
                <a:latin typeface="+mn-lt"/>
              </a:rPr>
              <a:t>Robustness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1400" b="0" dirty="0">
                <a:latin typeface="+mn-lt"/>
              </a:rPr>
              <a:t>Response time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1400" b="0" dirty="0">
                <a:latin typeface="+mn-lt"/>
              </a:rPr>
              <a:t>Magnetic field effects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CDC0D-F906-415F-B459-BC5B629448B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56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Safe for personnel: escape possible, radiation</a:t>
            </a:r>
            <a:r>
              <a:rPr lang="en-US" baseline="0" dirty="0"/>
              <a:t> dose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Safe for equipment: embrittlement (carbon steel), polymer decay w/ ionization irradiation</a:t>
            </a: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BF2D1-DFDA-4E81-AE01-DB41668EBE2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606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Animation  and Flow chart to add for process to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187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510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Choice cable, insulation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61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Monitoring etc.. Personal dosimeter, global detector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98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strike="noStri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3247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312</a:t>
            </a:r>
            <a:r>
              <a:rPr lang="en-US" baseline="0" dirty="0"/>
              <a:t> m SC+ </a:t>
            </a:r>
            <a:r>
              <a:rPr lang="en-US" dirty="0"/>
              <a:t>50 m NC</a:t>
            </a:r>
          </a:p>
          <a:p>
            <a:r>
              <a:rPr lang="en-US" dirty="0"/>
              <a:t>400</a:t>
            </a:r>
            <a:r>
              <a:rPr lang="en-US" baseline="0" dirty="0"/>
              <a:t> m/ 600 m tunnel = SRF</a:t>
            </a:r>
          </a:p>
          <a:p>
            <a:r>
              <a:rPr lang="en-US" baseline="0" dirty="0"/>
              <a:t>CO2 neutral..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22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80274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23763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350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996589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5989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1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>
                <a:hlinkClick r:id="rId3"/>
              </a:rPr>
              <a:t>https://confluence.esss.lu.se/display/RADSAFE</a:t>
            </a:r>
            <a:endParaRPr lang="sv-SE" sz="1200" dirty="0">
              <a:latin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0000"/>
                </a:solidFill>
                <a:latin typeface="Verdana" pitchFamily="34" charset="0"/>
              </a:rPr>
              <a:t>Wilhelm C. </a:t>
            </a:r>
            <a:r>
              <a:rPr lang="en-US" sz="1200" b="1" dirty="0" err="1">
                <a:solidFill>
                  <a:srgbClr val="FF0000"/>
                </a:solidFill>
                <a:latin typeface="Verdana" pitchFamily="34" charset="0"/>
              </a:rPr>
              <a:t>Röntgen</a:t>
            </a:r>
            <a:r>
              <a:rPr lang="en-US" sz="1200" b="1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105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1200" dirty="0">
                <a:latin typeface="Verdana" pitchFamily="34" charset="0"/>
              </a:rPr>
              <a:t>- 1895 Discovery of X rays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0000"/>
                </a:solidFill>
                <a:latin typeface="Verdana" pitchFamily="34" charset="0"/>
              </a:rPr>
              <a:t>J.J. Thompson - </a:t>
            </a:r>
            <a:r>
              <a:rPr lang="en-US" sz="1200" dirty="0">
                <a:latin typeface="Verdana" pitchFamily="34" charset="0"/>
              </a:rPr>
              <a:t>1897  “Discovery” of the  electron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Verdana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31999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sym typeface="Wingdings"/>
              </a:rPr>
              <a:t>WW2; DNA discovery, sputnik launch; transistor invention, IC invention, desktop computer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sym typeface="Wingdings" pitchFamily="2" charset="2"/>
              </a:rPr>
              <a:t></a:t>
            </a:r>
            <a:r>
              <a:rPr lang="en-US" baseline="0" dirty="0">
                <a:sym typeface="Wingdings"/>
              </a:rPr>
              <a:t> Knowledge based economy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>
              <a:sym typeface="Wingding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>
                <a:sym typeface="Wingdings"/>
              </a:rPr>
              <a:t>Courbes</a:t>
            </a:r>
            <a:r>
              <a:rPr lang="en-US" baseline="0" dirty="0">
                <a:sym typeface="Wingdings"/>
              </a:rPr>
              <a:t> des developments des </a:t>
            </a:r>
            <a:r>
              <a:rPr lang="en-US" baseline="0" dirty="0" err="1">
                <a:sym typeface="Wingdings"/>
              </a:rPr>
              <a:t>paradigmes</a:t>
            </a:r>
            <a:r>
              <a:rPr lang="en-US" baseline="0" dirty="0">
                <a:sym typeface="Wingdings"/>
              </a:rPr>
              <a:t> / </a:t>
            </a:r>
            <a:r>
              <a:rPr lang="en-US" baseline="0" dirty="0" err="1">
                <a:sym typeface="Wingdings"/>
              </a:rPr>
              <a:t>exemple</a:t>
            </a:r>
            <a:r>
              <a:rPr lang="en-US" baseline="0" dirty="0">
                <a:sym typeface="Wingdings"/>
              </a:rPr>
              <a:t> / </a:t>
            </a:r>
            <a:r>
              <a:rPr lang="en-US" baseline="0" dirty="0" err="1">
                <a:sym typeface="Wingdings"/>
              </a:rPr>
              <a:t>modele</a:t>
            </a:r>
            <a:r>
              <a:rPr lang="en-US" baseline="0" dirty="0">
                <a:sym typeface="Wingdings"/>
              </a:rPr>
              <a:t> / courant  </a:t>
            </a:r>
            <a:r>
              <a:rPr lang="en-US" baseline="0" dirty="0" err="1">
                <a:sym typeface="Wingdings"/>
              </a:rPr>
              <a:t>technologique</a:t>
            </a: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Utilisant</a:t>
            </a:r>
            <a:r>
              <a:rPr lang="en-US" dirty="0"/>
              <a:t> </a:t>
            </a:r>
            <a:r>
              <a:rPr lang="en-US" dirty="0" err="1"/>
              <a:t>l’innovation</a:t>
            </a:r>
            <a:r>
              <a:rPr lang="en-US" dirty="0"/>
              <a:t> et les developments </a:t>
            </a:r>
            <a:r>
              <a:rPr lang="en-US" dirty="0" err="1"/>
              <a:t>scientifiques</a:t>
            </a:r>
            <a:r>
              <a:rPr lang="en-US" dirty="0"/>
              <a:t> </a:t>
            </a:r>
            <a:r>
              <a:rPr lang="en-US" dirty="0" err="1"/>
              <a:t>comme</a:t>
            </a:r>
            <a:r>
              <a:rPr lang="en-US" dirty="0"/>
              <a:t> </a:t>
            </a:r>
            <a:r>
              <a:rPr lang="en-US" dirty="0" err="1"/>
              <a:t>programmes</a:t>
            </a:r>
            <a:r>
              <a:rPr lang="en-US" dirty="0"/>
              <a:t>/support/</a:t>
            </a:r>
            <a:r>
              <a:rPr lang="en-US" dirty="0" err="1"/>
              <a:t>fondations</a:t>
            </a:r>
            <a:endParaRPr lang="en-US" dirty="0"/>
          </a:p>
          <a:p>
            <a:pPr algn="l"/>
            <a:r>
              <a:rPr lang="en-US" dirty="0" err="1"/>
              <a:t>Releve</a:t>
            </a:r>
            <a:r>
              <a:rPr lang="en-US" dirty="0"/>
              <a:t> le </a:t>
            </a:r>
            <a:r>
              <a:rPr lang="en-US" dirty="0" err="1"/>
              <a:t>defi</a:t>
            </a:r>
            <a:r>
              <a:rPr lang="en-US" dirty="0"/>
              <a:t> ! De la </a:t>
            </a:r>
            <a:r>
              <a:rPr lang="en-US" dirty="0" err="1"/>
              <a:t>competivite</a:t>
            </a:r>
            <a:r>
              <a:rPr lang="en-US" dirty="0"/>
              <a:t> </a:t>
            </a:r>
            <a:r>
              <a:rPr lang="en-US" dirty="0" err="1"/>
              <a:t>europeenne</a:t>
            </a:r>
            <a:r>
              <a:rPr lang="en-US" baseline="0" dirty="0"/>
              <a:t> </a:t>
            </a:r>
            <a:r>
              <a:rPr lang="en-US" baseline="0" dirty="0" err="1"/>
              <a:t>afin</a:t>
            </a:r>
            <a:r>
              <a:rPr lang="en-US" baseline="0" dirty="0"/>
              <a:t> de </a:t>
            </a:r>
            <a:r>
              <a:rPr lang="en-US" baseline="0" dirty="0" err="1"/>
              <a:t>gerer</a:t>
            </a:r>
            <a:r>
              <a:rPr lang="en-US" baseline="0" dirty="0"/>
              <a:t> de nouveaux </a:t>
            </a:r>
            <a:r>
              <a:rPr lang="en-US" baseline="0" dirty="0" err="1"/>
              <a:t>emplois</a:t>
            </a:r>
            <a:endParaRPr lang="en-US" baseline="0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sym typeface="Wingdings"/>
              </a:rPr>
              <a:t>Revolution </a:t>
            </a:r>
            <a:r>
              <a:rPr lang="en-US" baseline="0" dirty="0" err="1">
                <a:sym typeface="Wingdings"/>
              </a:rPr>
              <a:t>technologique</a:t>
            </a:r>
            <a:r>
              <a:rPr lang="en-US" baseline="0" dirty="0">
                <a:sym typeface="Wingdings"/>
              </a:rPr>
              <a:t> – </a:t>
            </a:r>
            <a:r>
              <a:rPr lang="en-US" baseline="0" dirty="0" err="1">
                <a:sym typeface="Wingdings"/>
              </a:rPr>
              <a:t>industrielle</a:t>
            </a:r>
            <a:r>
              <a:rPr lang="en-US" baseline="0" dirty="0">
                <a:sym typeface="Wingdings"/>
              </a:rPr>
              <a:t> – </a:t>
            </a:r>
            <a:r>
              <a:rPr lang="en-US" baseline="0" dirty="0" err="1">
                <a:sym typeface="Wingdings"/>
              </a:rPr>
              <a:t>boulversement</a:t>
            </a:r>
            <a:r>
              <a:rPr lang="en-US" baseline="0" dirty="0">
                <a:sym typeface="Wingdings"/>
              </a:rPr>
              <a:t> </a:t>
            </a:r>
            <a:r>
              <a:rPr lang="en-US" baseline="0" dirty="0" err="1">
                <a:sym typeface="Wingdings"/>
              </a:rPr>
              <a:t>technologique</a:t>
            </a:r>
            <a:endParaRPr lang="en-US" baseline="0" dirty="0">
              <a:sym typeface="Wingding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>
              <a:sym typeface="Wingding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Information economy: data-driven</a:t>
            </a:r>
            <a:r>
              <a:rPr lang="en-US" baseline="0" dirty="0"/>
              <a:t> society – </a:t>
            </a:r>
            <a:r>
              <a:rPr lang="en-US" baseline="0" dirty="0" err="1"/>
              <a:t>societe</a:t>
            </a:r>
            <a:r>
              <a:rPr lang="en-US" baseline="0" dirty="0"/>
              <a:t> </a:t>
            </a:r>
            <a:r>
              <a:rPr lang="en-US" baseline="0" dirty="0" err="1"/>
              <a:t>dirigee</a:t>
            </a:r>
            <a:r>
              <a:rPr lang="en-US" baseline="0" dirty="0"/>
              <a:t> par de large </a:t>
            </a:r>
            <a:r>
              <a:rPr lang="en-US" baseline="0" dirty="0" err="1"/>
              <a:t>quantite</a:t>
            </a:r>
            <a:r>
              <a:rPr lang="en-US" baseline="0" dirty="0"/>
              <a:t> de </a:t>
            </a:r>
            <a:r>
              <a:rPr lang="en-US" baseline="0" dirty="0" err="1"/>
              <a:t>donnee</a:t>
            </a:r>
            <a:r>
              <a:rPr lang="en-US" baseline="0" dirty="0"/>
              <a:t> </a:t>
            </a:r>
            <a:endParaRPr lang="en-US" baseline="0" dirty="0">
              <a:sym typeface="Wingdings"/>
            </a:endParaRPr>
          </a:p>
          <a:p>
            <a:pPr algn="l"/>
            <a:r>
              <a:rPr lang="en-US" baseline="0" dirty="0">
                <a:sym typeface="Wingdings"/>
              </a:rPr>
              <a:t>Provide foundation in new areas – </a:t>
            </a:r>
            <a:r>
              <a:rPr lang="en-US" baseline="0" dirty="0" err="1">
                <a:sym typeface="Wingdings"/>
              </a:rPr>
              <a:t>apporte</a:t>
            </a:r>
            <a:r>
              <a:rPr lang="en-US" baseline="0" dirty="0">
                <a:sym typeface="Wingdings"/>
              </a:rPr>
              <a:t> / </a:t>
            </a:r>
            <a:r>
              <a:rPr lang="en-US" baseline="0" dirty="0" err="1">
                <a:sym typeface="Wingdings"/>
              </a:rPr>
              <a:t>fournisse</a:t>
            </a:r>
            <a:r>
              <a:rPr lang="en-US" baseline="0" dirty="0">
                <a:sym typeface="Wingdings"/>
              </a:rPr>
              <a:t> les </a:t>
            </a:r>
            <a:r>
              <a:rPr lang="en-US" baseline="0" dirty="0" err="1">
                <a:sym typeface="Wingdings"/>
              </a:rPr>
              <a:t>fondations</a:t>
            </a:r>
            <a:endParaRPr lang="en-US" dirty="0"/>
          </a:p>
          <a:p>
            <a:pPr algn="l"/>
            <a:endParaRPr lang="en-US" baseline="0" dirty="0">
              <a:sym typeface="Wingding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sym typeface="Wingdings"/>
              </a:rPr>
              <a:t>Values: Respect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sym typeface="Wingdings"/>
              </a:rPr>
              <a:t>Stakeholders: </a:t>
            </a:r>
            <a:r>
              <a:rPr lang="en-US" baseline="0" dirty="0" err="1">
                <a:sym typeface="Wingdings"/>
              </a:rPr>
              <a:t>Intervenants</a:t>
            </a:r>
            <a:r>
              <a:rPr lang="en-US" baseline="0" dirty="0">
                <a:sym typeface="Wingdings"/>
              </a:rPr>
              <a:t>, </a:t>
            </a:r>
            <a:r>
              <a:rPr lang="en-US" baseline="0" dirty="0" err="1">
                <a:sym typeface="Wingdings"/>
              </a:rPr>
              <a:t>partie</a:t>
            </a:r>
            <a:r>
              <a:rPr lang="en-US" baseline="0" dirty="0">
                <a:sym typeface="Wingdings"/>
              </a:rPr>
              <a:t> </a:t>
            </a:r>
            <a:r>
              <a:rPr lang="en-US" baseline="0" dirty="0" err="1">
                <a:sym typeface="Wingdings"/>
              </a:rPr>
              <a:t>prenante</a:t>
            </a:r>
            <a:r>
              <a:rPr lang="en-US" baseline="0" dirty="0">
                <a:sym typeface="Wingdings"/>
              </a:rPr>
              <a:t>, les </a:t>
            </a:r>
            <a:r>
              <a:rPr lang="en-US" baseline="0" dirty="0" err="1">
                <a:sym typeface="Wingdings"/>
              </a:rPr>
              <a:t>acteurs</a:t>
            </a:r>
            <a:r>
              <a:rPr lang="en-US" baseline="0" dirty="0">
                <a:sym typeface="Wingdings"/>
              </a:rPr>
              <a:t>, </a:t>
            </a:r>
            <a:r>
              <a:rPr lang="en-US" baseline="0" dirty="0" err="1">
                <a:sym typeface="Wingdings"/>
              </a:rPr>
              <a:t>etre</a:t>
            </a:r>
            <a:r>
              <a:rPr lang="en-US" baseline="0" dirty="0">
                <a:sym typeface="Wingdings"/>
              </a:rPr>
              <a:t> </a:t>
            </a:r>
            <a:r>
              <a:rPr lang="en-US" baseline="0" dirty="0" err="1">
                <a:sym typeface="Wingdings"/>
              </a:rPr>
              <a:t>partie</a:t>
            </a:r>
            <a:r>
              <a:rPr lang="en-US" baseline="0" dirty="0">
                <a:sym typeface="Wingdings"/>
              </a:rPr>
              <a:t> </a:t>
            </a:r>
            <a:r>
              <a:rPr lang="en-US" baseline="0" dirty="0" err="1">
                <a:sym typeface="Wingdings"/>
              </a:rPr>
              <a:t>prenante</a:t>
            </a:r>
            <a:r>
              <a:rPr lang="en-US" baseline="0" dirty="0">
                <a:sym typeface="Wingdings"/>
              </a:rPr>
              <a:t>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Use </a:t>
            </a:r>
            <a:r>
              <a:rPr lang="en-US" dirty="0" err="1"/>
              <a:t>platfom</a:t>
            </a:r>
            <a:r>
              <a:rPr lang="en-US" dirty="0"/>
              <a:t> to base</a:t>
            </a:r>
            <a:r>
              <a:rPr lang="en-US" baseline="0" dirty="0"/>
              <a:t> the technology, </a:t>
            </a:r>
            <a:r>
              <a:rPr lang="en-US" baseline="0" dirty="0" err="1"/>
              <a:t>dvp</a:t>
            </a:r>
            <a:r>
              <a:rPr lang="en-US" baseline="0" dirty="0"/>
              <a:t>, </a:t>
            </a:r>
            <a:r>
              <a:rPr lang="en-US" baseline="0" dirty="0" err="1"/>
              <a:t>INNOvation</a:t>
            </a:r>
            <a:endParaRPr lang="en-US" baseline="0" dirty="0"/>
          </a:p>
          <a:p>
            <a:pPr algn="l"/>
            <a:r>
              <a:rPr lang="en-US" baseline="0" dirty="0"/>
              <a:t>Ex:</a:t>
            </a:r>
          </a:p>
          <a:p>
            <a:pPr algn="l"/>
            <a:r>
              <a:rPr lang="en-US" dirty="0"/>
              <a:t>Nano</a:t>
            </a:r>
            <a:r>
              <a:rPr lang="en-US" baseline="0" dirty="0"/>
              <a:t> bio information and cognitive </a:t>
            </a:r>
            <a:r>
              <a:rPr lang="en-US" baseline="0" dirty="0">
                <a:sym typeface="Wingdings"/>
              </a:rPr>
              <a:t> material research .. </a:t>
            </a:r>
          </a:p>
          <a:p>
            <a:pPr algn="l"/>
            <a:r>
              <a:rPr lang="en-US" baseline="0" dirty="0">
                <a:sym typeface="Wingdings"/>
              </a:rPr>
              <a:t>Take the challenge now – </a:t>
            </a:r>
            <a:r>
              <a:rPr lang="en-US" baseline="0" dirty="0" err="1">
                <a:sym typeface="Wingdings"/>
              </a:rPr>
              <a:t>european</a:t>
            </a:r>
            <a:r>
              <a:rPr lang="en-US" baseline="0" dirty="0">
                <a:sym typeface="Wingdings"/>
              </a:rPr>
              <a:t> competiveness -- &gt; new job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9726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Nearly nine decades of</a:t>
            </a:r>
            <a:r>
              <a:rPr lang="en-US" baseline="0" dirty="0"/>
              <a:t> </a:t>
            </a:r>
            <a:r>
              <a:rPr lang="en-US" dirty="0"/>
              <a:t>continued growth in the</a:t>
            </a:r>
            <a:r>
              <a:rPr lang="en-US" baseline="0" dirty="0"/>
              <a:t> </a:t>
            </a:r>
            <a:r>
              <a:rPr lang="en-US" dirty="0"/>
              <a:t>energy reach of</a:t>
            </a:r>
            <a:r>
              <a:rPr lang="en-US" baseline="0" dirty="0"/>
              <a:t> </a:t>
            </a:r>
            <a:r>
              <a:rPr lang="en-US" dirty="0"/>
              <a:t>accelerators</a:t>
            </a:r>
          </a:p>
          <a:p>
            <a:r>
              <a:rPr lang="en-US" dirty="0"/>
              <a:t>Driven by continuous</a:t>
            </a:r>
            <a:r>
              <a:rPr lang="en-US" baseline="0" dirty="0"/>
              <a:t> </a:t>
            </a:r>
            <a:r>
              <a:rPr lang="en-US" dirty="0"/>
              <a:t>innovation in acceleration</a:t>
            </a:r>
            <a:r>
              <a:rPr lang="en-US" baseline="0" dirty="0"/>
              <a:t> </a:t>
            </a:r>
            <a:r>
              <a:rPr lang="en-US" dirty="0"/>
              <a:t>techniques</a:t>
            </a:r>
          </a:p>
          <a:p>
            <a:r>
              <a:rPr lang="en-US" dirty="0"/>
              <a:t>Many new acceleration</a:t>
            </a:r>
            <a:r>
              <a:rPr lang="en-US" baseline="0" dirty="0"/>
              <a:t> </a:t>
            </a:r>
            <a:r>
              <a:rPr lang="en-US" dirty="0"/>
              <a:t>techniques developed to</a:t>
            </a:r>
            <a:r>
              <a:rPr lang="en-US" baseline="0" dirty="0"/>
              <a:t> </a:t>
            </a:r>
            <a:r>
              <a:rPr lang="en-US" dirty="0"/>
              <a:t>keep pushing the energy</a:t>
            </a:r>
            <a:r>
              <a:rPr lang="en-US" baseline="0" dirty="0"/>
              <a:t> </a:t>
            </a:r>
            <a:r>
              <a:rPr lang="en-US" dirty="0"/>
              <a:t>frontier </a:t>
            </a:r>
            <a:endParaRPr lang="es-ES_tradnl" dirty="0"/>
          </a:p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6607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Accelerator as tools: want Radiation and Protect from </a:t>
            </a:r>
            <a:r>
              <a:rPr lang="en-US" dirty="0">
                <a:sym typeface="Wingdings" pitchFamily="2" charset="2"/>
              </a:rPr>
              <a:t> design materials and process</a:t>
            </a:r>
            <a:endParaRPr lang="en-US" dirty="0"/>
          </a:p>
          <a:p>
            <a:r>
              <a:rPr lang="en-US" dirty="0"/>
              <a:t>Research fields – life science, materials , soft and hard matter</a:t>
            </a:r>
          </a:p>
          <a:p>
            <a:r>
              <a:rPr lang="en-US" dirty="0"/>
              <a:t>Medical applications: Use radiation for its benefice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92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Ions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atoms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positive or negative charge.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Implanting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precisely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metal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greater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toughness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tools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like drill bits,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longer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working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lifetime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Ion implantation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less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corrosion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Greater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toughness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less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corrosion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medical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prostheses like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artificial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hips last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longer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Chip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manufacturers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integrated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circuits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intentionally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introducing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impurities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boron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phosphorus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ions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silicon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wafers.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accelerator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high-energy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boron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phosphorus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ions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move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silicon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wafers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implantation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ions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wafers.</a:t>
            </a:r>
          </a:p>
          <a:p>
            <a:endParaRPr lang="sv-S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Expand on the Ion Implantation --- .. 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accelerator-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manufacturing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technique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called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ion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implantation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modifies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semiconductors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’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electrical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properties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precisely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cost-effectively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leading to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better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cheaper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electronics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252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3603FE3A-19E5-154E-B232-CB3C7BEC54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fld id="{B54642A9-00D8-6E4C-8E58-AAA3C7DAAAA8}" type="slidenum">
              <a:rPr lang="it-IT" altLang="sv-SE" sz="1200"/>
              <a:pPr/>
              <a:t>8</a:t>
            </a:fld>
            <a:endParaRPr lang="it-IT" altLang="sv-SE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06D7923-7027-1543-9BA5-7A83BCD2E1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6362B326-5759-884E-82C6-673CCFC09D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GB" altLang="sv-SE" dirty="0">
                <a:latin typeface="Times" pitchFamily="2" charset="0"/>
                <a:ea typeface="ＭＳ Ｐゴシック" panose="020B0600070205080204" pitchFamily="34" charset="-128"/>
              </a:rPr>
              <a:t>RI as infrastructure for test: CERN, FNAL, ESS, LS, </a:t>
            </a:r>
          </a:p>
          <a:p>
            <a:r>
              <a:rPr lang="en-GB" altLang="sv-SE" dirty="0">
                <a:latin typeface="Times" pitchFamily="2" charset="0"/>
                <a:ea typeface="ＭＳ Ｐゴシック" panose="020B0600070205080204" pitchFamily="34" charset="-128"/>
              </a:rPr>
              <a:t>Industry to provide equipment/component to RI; gain know-</a:t>
            </a:r>
            <a:r>
              <a:rPr lang="en-GB" altLang="sv-SE" dirty="0" err="1">
                <a:latin typeface="Times" pitchFamily="2" charset="0"/>
                <a:ea typeface="ＭＳ Ｐゴシック" panose="020B0600070205080204" pitchFamily="34" charset="-128"/>
              </a:rPr>
              <a:t>ho</a:t>
            </a:r>
            <a:r>
              <a:rPr lang="en-GB" altLang="sv-SE" dirty="0">
                <a:latin typeface="Times" pitchFamily="2" charset="0"/>
                <a:ea typeface="ＭＳ Ｐゴシック" panose="020B0600070205080204" pitchFamily="34" charset="-128"/>
              </a:rPr>
              <a:t> university, follow project w/ RI via uni.</a:t>
            </a:r>
          </a:p>
          <a:p>
            <a:r>
              <a:rPr lang="en-GB" altLang="sv-SE" dirty="0">
                <a:latin typeface="Times" pitchFamily="2" charset="0"/>
                <a:ea typeface="ＭＳ Ｐゴシック" panose="020B0600070205080204" pitchFamily="34" charset="-128"/>
              </a:rPr>
              <a:t>University: users of RI</a:t>
            </a:r>
          </a:p>
        </p:txBody>
      </p:sp>
    </p:spTree>
    <p:extLst>
      <p:ext uri="{BB962C8B-B14F-4D97-AF65-F5344CB8AC3E}">
        <p14:creationId xmlns:p14="http://schemas.microsoft.com/office/powerpoint/2010/main" val="3988213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ESS, boron nitride disk; beryllium foil</a:t>
            </a:r>
          </a:p>
          <a:p>
            <a:r>
              <a:rPr lang="en-US" dirty="0"/>
              <a:t>Cooling, He or water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424F5-CCA5-0B46-9949-151F0847CC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863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dirty="0"/>
              <a:t>10/6/20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068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dirty="0"/>
              <a:t>10/6/20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83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dirty="0"/>
              <a:t>10/6/20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144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dirty="0"/>
              <a:t>10/6/20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3834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dirty="0"/>
              <a:t>10/6/20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32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dirty="0"/>
              <a:t>10/6/20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896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dirty="0"/>
              <a:t>10/6/20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262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8F9FF9E3-C498-2A4E-A646-86D2FC44668B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294A1077-2A82-ED4E-B28F-5155D625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6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8F9FF9E3-C498-2A4E-A646-86D2FC44668B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294A1077-2A82-ED4E-B28F-5155D625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1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0000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02700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0000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40994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95957"/>
          </a:xfrm>
        </p:spPr>
        <p:txBody>
          <a:bodyPr>
            <a:normAutofit/>
          </a:bodyPr>
          <a:lstStyle>
            <a:lvl1pPr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700212"/>
            <a:ext cx="9905999" cy="4243387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2" y="6390572"/>
            <a:ext cx="89712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 err="1"/>
              <a:t>Radiation</a:t>
            </a:r>
            <a:r>
              <a:rPr lang="sv-SE" dirty="0"/>
              <a:t> </a:t>
            </a:r>
            <a:r>
              <a:rPr lang="sv-SE" dirty="0" err="1"/>
              <a:t>safety</a:t>
            </a:r>
            <a:r>
              <a:rPr lang="sv-SE" dirty="0"/>
              <a:t> for </a:t>
            </a:r>
            <a:r>
              <a:rPr lang="sv-SE" dirty="0" err="1"/>
              <a:t>particle</a:t>
            </a:r>
            <a:r>
              <a:rPr lang="sv-SE" dirty="0"/>
              <a:t> accelerator – </a:t>
            </a:r>
            <a:r>
              <a:rPr lang="sv-SE" dirty="0" err="1"/>
              <a:t>synergies</a:t>
            </a:r>
            <a:r>
              <a:rPr lang="sv-SE" dirty="0"/>
              <a:t> </a:t>
            </a:r>
            <a:r>
              <a:rPr lang="sv-SE" dirty="0" err="1"/>
              <a:t>between</a:t>
            </a:r>
            <a:r>
              <a:rPr lang="sv-SE" dirty="0"/>
              <a:t> Research </a:t>
            </a:r>
            <a:r>
              <a:rPr lang="sv-SE" dirty="0" err="1"/>
              <a:t>Infrastructures</a:t>
            </a:r>
            <a:r>
              <a:rPr lang="sv-SE" dirty="0"/>
              <a:t> and Industry </a:t>
            </a:r>
            <a:r>
              <a:rPr lang="en-US" dirty="0"/>
              <a:t>- 0710/2020 - C. Darve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2" y="6381911"/>
            <a:ext cx="77108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750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0000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sv-SE" dirty="0"/>
              <a:t>CD - 24/03/14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551115BC-487E-4422-894C-CB7CD3E79223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344" y="319530"/>
            <a:ext cx="182730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8421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0000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sv-SE" dirty="0"/>
              <a:t>CD - 24/03/14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551115BC-487E-4422-894C-CB7CD3E79223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344" y="319530"/>
            <a:ext cx="182730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3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8F9FF9E3-C498-2A4E-A646-86D2FC44668B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294A1077-2A82-ED4E-B28F-5155D625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25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8F9FF9E3-C498-2A4E-A646-86D2FC44668B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294A1077-2A82-ED4E-B28F-5155D625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69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8F9FF9E3-C498-2A4E-A646-86D2FC44668B}" type="datetimeFigureOut">
              <a:rPr lang="en-US" smtClean="0"/>
              <a:t>10/6/20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294A1077-2A82-ED4E-B28F-5155D625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00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8F9FF9E3-C498-2A4E-A646-86D2FC44668B}" type="datetimeFigureOut">
              <a:rPr lang="en-US" smtClean="0"/>
              <a:t>10/6/20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294A1077-2A82-ED4E-B28F-5155D625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15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8F9FF9E3-C498-2A4E-A646-86D2FC44668B}" type="datetimeFigureOut">
              <a:rPr lang="en-US" smtClean="0"/>
              <a:t>10/6/20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294A1077-2A82-ED4E-B28F-5155D625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4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8F9FF9E3-C498-2A4E-A646-86D2FC44668B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294A1077-2A82-ED4E-B28F-5155D625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44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950633" y="6097596"/>
            <a:ext cx="2249487" cy="365125"/>
          </a:xfrm>
          <a:prstGeom prst="rect">
            <a:avLst/>
          </a:prstGeom>
        </p:spPr>
        <p:txBody>
          <a:bodyPr/>
          <a:lstStyle/>
          <a:p>
            <a:fld id="{8F9FF9E3-C498-2A4E-A646-86D2FC44668B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1" y="6097595"/>
            <a:ext cx="671873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6321" y="6097594"/>
            <a:ext cx="771089" cy="365125"/>
          </a:xfrm>
          <a:prstGeom prst="rect">
            <a:avLst/>
          </a:prstGeom>
        </p:spPr>
        <p:txBody>
          <a:bodyPr/>
          <a:lstStyle/>
          <a:p>
            <a:fld id="{294A1077-2A82-ED4E-B28F-5155D625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76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2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1611313"/>
            <a:ext cx="9905999" cy="43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8" name="Date Placeholder 3">
            <a:extLst>
              <a:ext uri="{FF2B5EF4-FFF2-40B4-BE49-F238E27FC236}">
                <a16:creationId xmlns:a16="http://schemas.microsoft.com/office/drawing/2014/main" id="{D59709C7-AFEA-EC48-AD46-53527168D7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1957" y="6390572"/>
            <a:ext cx="2156258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A87A34-81AB-432B-8DAE-1953F412C126}" type="datetimeFigureOut">
              <a:rPr lang="en-US" smtClean="0"/>
              <a:pPr/>
              <a:t>10/6/20</a:t>
            </a:fld>
            <a:endParaRPr lang="en-US" dirty="0"/>
          </a:p>
        </p:txBody>
      </p:sp>
      <p:sp>
        <p:nvSpPr>
          <p:cNvPr id="49" name="Footer Placeholder 4">
            <a:extLst>
              <a:ext uri="{FF2B5EF4-FFF2-40B4-BE49-F238E27FC236}">
                <a16:creationId xmlns:a16="http://schemas.microsoft.com/office/drawing/2014/main" id="{5423328E-958A-0147-A937-C3E8114DC1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1412" y="6390572"/>
            <a:ext cx="680243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Fundamental physics and accelerator science in developing countries / C. Darve</a:t>
            </a:r>
            <a:endParaRPr lang="en-US" dirty="0"/>
          </a:p>
        </p:txBody>
      </p:sp>
      <p:sp>
        <p:nvSpPr>
          <p:cNvPr id="50" name="Slide Number Placeholder 5">
            <a:extLst>
              <a:ext uri="{FF2B5EF4-FFF2-40B4-BE49-F238E27FC236}">
                <a16:creationId xmlns:a16="http://schemas.microsoft.com/office/drawing/2014/main" id="{43A1BCC8-9CA8-544A-AF94-FC4123A65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76322" y="6381911"/>
            <a:ext cx="77108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1675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82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.fnal.gov/2019/08/know-your-fermilab-engineering-manual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5.pn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hyperlink" Target="https://news.fnal.gov/2019/08/know-your-fermilab-engineering-manual/" TargetMode="External"/><Relationship Id="rId4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7.jpeg"/><Relationship Id="rId11" Type="http://schemas.openxmlformats.org/officeDocument/2006/relationships/image" Target="../media/image62.png"/><Relationship Id="rId5" Type="http://schemas.openxmlformats.org/officeDocument/2006/relationships/image" Target="../media/image56.jpe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926500/" TargetMode="External"/><Relationship Id="rId3" Type="http://schemas.openxmlformats.org/officeDocument/2006/relationships/hyperlink" Target="http://www.npap.eu/" TargetMode="External"/><Relationship Id="rId7" Type="http://schemas.openxmlformats.org/officeDocument/2006/relationships/hyperlink" Target="https://indico.cern.ch/event/926495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656460/contributions/2680773/attachments/1683510/2705982/Caterina_Introduction_to_Accelerators_2018.pptx" TargetMode="External"/><Relationship Id="rId5" Type="http://schemas.openxmlformats.org/officeDocument/2006/relationships/hyperlink" Target="http://cas.web.cern.ch/cas" TargetMode="External"/><Relationship Id="rId10" Type="http://schemas.openxmlformats.org/officeDocument/2006/relationships/hyperlink" Target="https://indico.cern.ch/event/926503/" TargetMode="External"/><Relationship Id="rId4" Type="http://schemas.openxmlformats.org/officeDocument/2006/relationships/hyperlink" Target="http://uspas.fnal.gov/materials/materials-table.shtml" TargetMode="External"/><Relationship Id="rId9" Type="http://schemas.openxmlformats.org/officeDocument/2006/relationships/hyperlink" Target="https://indico.cern.ch/event/926502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ursera.org/learn/fundamentals-particle-accelerator-technology/?utm_medium=email&amp;utm_source=other&amp;utm_campaign=opencourse.qpc6hYZNEeaG-BL9miwwYw.launch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hyperlink" Target="https://www.coursera.org/learn/medical-applications-particle-accelerators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ps.org/units/dpb/news/edition4th.cfm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9363B7E-9283-5B47-ACA1-5654C88CF89E}"/>
              </a:ext>
            </a:extLst>
          </p:cNvPr>
          <p:cNvSpPr txBox="1">
            <a:spLocks/>
          </p:cNvSpPr>
          <p:nvPr/>
        </p:nvSpPr>
        <p:spPr>
          <a:xfrm>
            <a:off x="1703745" y="1663216"/>
            <a:ext cx="9070218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v-SE" sz="4000" dirty="0" err="1"/>
              <a:t>Radiation</a:t>
            </a:r>
            <a:r>
              <a:rPr lang="sv-SE" sz="4000" dirty="0"/>
              <a:t> </a:t>
            </a:r>
            <a:r>
              <a:rPr lang="sv-SE" sz="4000" dirty="0" err="1"/>
              <a:t>safety</a:t>
            </a:r>
            <a:r>
              <a:rPr lang="sv-SE" sz="4000" dirty="0"/>
              <a:t> for </a:t>
            </a:r>
            <a:r>
              <a:rPr lang="sv-SE" sz="4000" dirty="0" err="1"/>
              <a:t>particle</a:t>
            </a:r>
            <a:r>
              <a:rPr lang="sv-SE" sz="4000" dirty="0"/>
              <a:t> accelerator – </a:t>
            </a:r>
            <a:r>
              <a:rPr lang="sv-SE" sz="4000" dirty="0" err="1"/>
              <a:t>synergies</a:t>
            </a:r>
            <a:r>
              <a:rPr lang="sv-SE" sz="4000" dirty="0"/>
              <a:t> </a:t>
            </a:r>
            <a:r>
              <a:rPr lang="sv-SE" sz="4000" dirty="0" err="1"/>
              <a:t>between</a:t>
            </a:r>
            <a:r>
              <a:rPr lang="sv-SE" sz="4000" dirty="0"/>
              <a:t> Research </a:t>
            </a:r>
            <a:r>
              <a:rPr lang="sv-SE" sz="4000" dirty="0" err="1"/>
              <a:t>Infrastructures</a:t>
            </a:r>
            <a:r>
              <a:rPr lang="sv-SE" sz="4000" dirty="0"/>
              <a:t> and Industry</a:t>
            </a:r>
            <a:endParaRPr lang="sv-SE" sz="4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F8C341A-4DA5-C545-BE6E-A7EE19DEAD67}"/>
              </a:ext>
            </a:extLst>
          </p:cNvPr>
          <p:cNvSpPr txBox="1">
            <a:spLocks/>
          </p:cNvSpPr>
          <p:nvPr/>
        </p:nvSpPr>
        <p:spPr>
          <a:xfrm>
            <a:off x="1690297" y="4355819"/>
            <a:ext cx="8391979" cy="160173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/>
              <a:t>Christine Darve</a:t>
            </a:r>
          </a:p>
          <a:p>
            <a:pPr marL="0" indent="0" algn="ctr">
              <a:buNone/>
            </a:pPr>
            <a:r>
              <a:rPr lang="fr-FR" sz="2400" dirty="0" err="1"/>
              <a:t>European</a:t>
            </a:r>
            <a:r>
              <a:rPr lang="fr-FR" sz="2400" dirty="0"/>
              <a:t> Spallation Source</a:t>
            </a:r>
          </a:p>
          <a:p>
            <a:pPr marL="0" indent="0" algn="ctr">
              <a:buNone/>
            </a:pPr>
            <a:r>
              <a:rPr lang="sv-SE" sz="2400" dirty="0"/>
              <a:t>07 </a:t>
            </a:r>
            <a:r>
              <a:rPr lang="sv-SE" sz="2400" dirty="0" err="1"/>
              <a:t>October</a:t>
            </a:r>
            <a:r>
              <a:rPr lang="sv-SE" sz="2400" dirty="0"/>
              <a:t> 2020 </a:t>
            </a:r>
          </a:p>
          <a:p>
            <a:pPr marL="0" indent="0" algn="ctr">
              <a:buNone/>
            </a:pPr>
            <a:endParaRPr lang="sv-SE" sz="2400" dirty="0"/>
          </a:p>
          <a:p>
            <a:pPr marL="0" indent="0" algn="ctr">
              <a:buNone/>
            </a:pPr>
            <a:r>
              <a:rPr lang="sv-SE" sz="2400" dirty="0" err="1"/>
              <a:t>cdarve.web.cern.ch</a:t>
            </a:r>
            <a:endParaRPr lang="fr-FR" sz="2400" dirty="0"/>
          </a:p>
          <a:p>
            <a:pPr marL="0" indent="0" algn="ctr">
              <a:buNone/>
            </a:pPr>
            <a:endParaRPr lang="en-US" sz="2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7DD71-E6DF-D243-933F-DC106B123F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354" y="90390"/>
            <a:ext cx="2408188" cy="9310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3AAB09-7E4C-914F-A235-32EF93F54A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850" y="90390"/>
            <a:ext cx="2463800" cy="1358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FA92E2-D68A-D349-B19A-FE16B0DA4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864" y="90390"/>
            <a:ext cx="1143000" cy="111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1EFC40-9F77-904F-AC00-4E58BD7DE6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0347" y="90390"/>
            <a:ext cx="1204524" cy="111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CFC8A5-9C2C-3C45-8BD0-BB4B6698F2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4025" y="90390"/>
            <a:ext cx="2264833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23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6181" y="572514"/>
            <a:ext cx="6060141" cy="560387"/>
          </a:xfrm>
        </p:spPr>
        <p:txBody>
          <a:bodyPr/>
          <a:lstStyle/>
          <a:p>
            <a:r>
              <a:rPr lang="en-GB" dirty="0"/>
              <a:t>Engineering Design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619565" y="1224743"/>
            <a:ext cx="2716306" cy="657400"/>
          </a:xfrm>
          <a:solidFill>
            <a:schemeClr val="tx1"/>
          </a:solidFill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GB" sz="3400" dirty="0">
                <a:solidFill>
                  <a:schemeClr val="bg2"/>
                </a:solidFill>
              </a:rPr>
              <a:t>Engineering process approach:</a:t>
            </a:r>
          </a:p>
          <a:p>
            <a:pPr>
              <a:buNone/>
            </a:pPr>
            <a:r>
              <a:rPr lang="sv-SE" dirty="0">
                <a:solidFill>
                  <a:schemeClr val="bg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FNAL Engineering Manual</a:t>
            </a:r>
            <a:r>
              <a:rPr lang="sv-SE" dirty="0">
                <a:solidFill>
                  <a:schemeClr val="bg2"/>
                </a:solidFill>
              </a:rPr>
              <a:t> 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9C909-0143-4145-B7F6-BEA7D500B45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01954" y="1882142"/>
            <a:ext cx="2433917" cy="37505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328841" y="1973985"/>
            <a:ext cx="442490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This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risk-based graded approach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provides safe, cost-effective and reliable designs. 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The implementation flexible to loop within the given sequences.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8E205E7-37B9-684E-AA6E-63F8780C741D}"/>
              </a:ext>
            </a:extLst>
          </p:cNvPr>
          <p:cNvGrpSpPr/>
          <p:nvPr/>
        </p:nvGrpSpPr>
        <p:grpSpPr>
          <a:xfrm>
            <a:off x="44708" y="865188"/>
            <a:ext cx="8709035" cy="5857626"/>
            <a:chOff x="44708" y="865188"/>
            <a:chExt cx="8709035" cy="585762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B8EF187-0082-1043-B5D7-C46F0570AD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708" y="865188"/>
              <a:ext cx="3919997" cy="435684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D6268CE-6161-B149-8530-CDCDFC913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05443" y="3984836"/>
              <a:ext cx="5448300" cy="27379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4479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110D5-2D74-7447-AAEE-48D2E831B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Case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FEA39-595E-3C41-B94E-F2D5AD857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59106"/>
            <a:ext cx="9905999" cy="32003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CERN</a:t>
            </a:r>
          </a:p>
          <a:p>
            <a:pPr marL="0" indent="0" algn="ctr">
              <a:buNone/>
            </a:pPr>
            <a:r>
              <a:rPr lang="en-US" sz="4400" dirty="0"/>
              <a:t>LARGE HADRON COLLIDER</a:t>
            </a:r>
          </a:p>
          <a:p>
            <a:pPr marL="0" indent="0" algn="ctr">
              <a:buNone/>
            </a:pPr>
            <a:r>
              <a:rPr lang="en-US" sz="4400" dirty="0"/>
              <a:t>PROTON ACCELERATOR</a:t>
            </a:r>
          </a:p>
        </p:txBody>
      </p:sp>
    </p:spTree>
    <p:extLst>
      <p:ext uri="{BB962C8B-B14F-4D97-AF65-F5344CB8AC3E}">
        <p14:creationId xmlns:p14="http://schemas.microsoft.com/office/powerpoint/2010/main" val="928714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erial view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980729"/>
            <a:ext cx="8458200" cy="5872801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61355" y="980729"/>
            <a:ext cx="3590763" cy="1964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lhc tunnel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1211" y="5285356"/>
            <a:ext cx="1756742" cy="1319214"/>
          </a:xfrm>
          <a:prstGeom prst="rect">
            <a:avLst/>
          </a:prstGeom>
          <a:noFill/>
        </p:spPr>
      </p:pic>
      <p:pic>
        <p:nvPicPr>
          <p:cNvPr id="7" name="Picture 3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2462" y="1347569"/>
            <a:ext cx="1082675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34"/>
          <p:cNvSpPr>
            <a:spLocks noChangeArrowheads="1"/>
          </p:cNvSpPr>
          <p:nvPr/>
        </p:nvSpPr>
        <p:spPr bwMode="auto">
          <a:xfrm>
            <a:off x="5380933" y="1009339"/>
            <a:ext cx="28656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Finding the Higgs boson !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1177" y="528252"/>
            <a:ext cx="9565123" cy="533400"/>
          </a:xfrm>
        </p:spPr>
        <p:txBody>
          <a:bodyPr>
            <a:noAutofit/>
          </a:bodyPr>
          <a:lstStyle/>
          <a:p>
            <a:pPr marL="457200" indent="-457200"/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cs typeface="Times" pitchFamily="18" charset="0"/>
              </a:rPr>
              <a:t>CERN and the Large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cs typeface="Times" pitchFamily="18" charset="0"/>
              </a:rPr>
              <a:t>Hadron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cs typeface="Times" pitchFamily="18" charset="0"/>
              </a:rPr>
              <a:t> Collider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57727" y="6150814"/>
            <a:ext cx="344293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CA" dirty="0">
                <a:solidFill>
                  <a:schemeClr val="bg1"/>
                </a:solidFill>
              </a:rPr>
              <a:t>Tunnel </a:t>
            </a:r>
            <a:r>
              <a:rPr lang="fr-CA" dirty="0" err="1">
                <a:solidFill>
                  <a:schemeClr val="bg1"/>
                </a:solidFill>
              </a:rPr>
              <a:t>was</a:t>
            </a:r>
            <a:r>
              <a:rPr lang="fr-CA" dirty="0">
                <a:solidFill>
                  <a:schemeClr val="bg1"/>
                </a:solidFill>
              </a:rPr>
              <a:t> </a:t>
            </a:r>
            <a:r>
              <a:rPr lang="fr-CA" dirty="0" err="1">
                <a:solidFill>
                  <a:schemeClr val="bg1"/>
                </a:solidFill>
              </a:rPr>
              <a:t>built</a:t>
            </a:r>
            <a:r>
              <a:rPr lang="fr-CA" dirty="0">
                <a:solidFill>
                  <a:schemeClr val="bg1"/>
                </a:solidFill>
              </a:rPr>
              <a:t> in 1985 for the LEP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846944" y="1593963"/>
            <a:ext cx="4464496" cy="2554546"/>
          </a:xfrm>
          <a:prstGeom prst="rect">
            <a:avLst/>
          </a:prstGeom>
          <a:solidFill>
            <a:srgbClr val="FFFFFF">
              <a:alpha val="44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 sz="1600" dirty="0" err="1">
                <a:solidFill>
                  <a:schemeClr val="bg1"/>
                </a:solidFill>
                <a:latin typeface="Tahoma" pitchFamily="34" charset="0"/>
              </a:rPr>
              <a:t>E</a:t>
            </a:r>
            <a:r>
              <a:rPr lang="fr-CH" sz="1600" baseline="-25000" dirty="0" err="1">
                <a:solidFill>
                  <a:schemeClr val="bg1"/>
                </a:solidFill>
                <a:latin typeface="Tahoma" pitchFamily="34" charset="0"/>
              </a:rPr>
              <a:t>beam</a:t>
            </a: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 			7 </a:t>
            </a:r>
            <a:r>
              <a:rPr lang="fr-CH" sz="1600" dirty="0" err="1">
                <a:solidFill>
                  <a:schemeClr val="bg1"/>
                </a:solidFill>
                <a:latin typeface="Tahoma" pitchFamily="34" charset="0"/>
              </a:rPr>
              <a:t>TeV</a:t>
            </a:r>
            <a:endParaRPr lang="fr-CH" sz="1600" dirty="0">
              <a:solidFill>
                <a:schemeClr val="bg1"/>
              </a:solidFill>
              <a:latin typeface="Tahoma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fr-CH" sz="1600" dirty="0" err="1">
                <a:solidFill>
                  <a:schemeClr val="bg1"/>
                </a:solidFill>
                <a:latin typeface="Tahoma" pitchFamily="34" charset="0"/>
              </a:rPr>
              <a:t>Luminosity</a:t>
            </a: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		2 10</a:t>
            </a:r>
            <a:r>
              <a:rPr lang="fr-CH" sz="1600" baseline="30000" dirty="0">
                <a:solidFill>
                  <a:schemeClr val="bg1"/>
                </a:solidFill>
                <a:latin typeface="Tahoma" pitchFamily="34" charset="0"/>
              </a:rPr>
              <a:t>34</a:t>
            </a: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 cm</a:t>
            </a:r>
            <a:r>
              <a:rPr lang="fr-CH" sz="1600" baseline="30000" dirty="0">
                <a:solidFill>
                  <a:schemeClr val="bg1"/>
                </a:solidFill>
                <a:latin typeface="Tahoma" pitchFamily="34" charset="0"/>
              </a:rPr>
              <a:t>-2</a:t>
            </a: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.s</a:t>
            </a:r>
            <a:r>
              <a:rPr lang="fr-CH" sz="1600" baseline="30000" dirty="0">
                <a:solidFill>
                  <a:schemeClr val="bg1"/>
                </a:solidFill>
                <a:latin typeface="Tahoma" pitchFamily="34" charset="0"/>
              </a:rPr>
              <a:t>-1</a:t>
            </a:r>
          </a:p>
          <a:p>
            <a:pPr algn="l">
              <a:spcBef>
                <a:spcPct val="50000"/>
              </a:spcBef>
            </a:pPr>
            <a:r>
              <a:rPr lang="fr-CH" sz="1600" dirty="0" err="1">
                <a:solidFill>
                  <a:schemeClr val="bg1"/>
                </a:solidFill>
                <a:latin typeface="Tahoma" pitchFamily="34" charset="0"/>
              </a:rPr>
              <a:t>Circumference</a:t>
            </a: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 		26.7 km</a:t>
            </a:r>
          </a:p>
          <a:p>
            <a:pPr algn="l">
              <a:spcBef>
                <a:spcPct val="50000"/>
              </a:spcBef>
            </a:pPr>
            <a:r>
              <a:rPr lang="fr-CH" sz="1600" dirty="0" err="1">
                <a:solidFill>
                  <a:schemeClr val="bg1"/>
                </a:solidFill>
                <a:latin typeface="Tahoma" pitchFamily="34" charset="0"/>
              </a:rPr>
              <a:t>Bending</a:t>
            </a: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fr-CH" sz="1600" dirty="0" err="1">
                <a:solidFill>
                  <a:schemeClr val="bg1"/>
                </a:solidFill>
                <a:latin typeface="Tahoma" pitchFamily="34" charset="0"/>
              </a:rPr>
              <a:t>field</a:t>
            </a: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 		8.3 T</a:t>
            </a:r>
          </a:p>
          <a:p>
            <a:pPr algn="l">
              <a:spcBef>
                <a:spcPct val="50000"/>
              </a:spcBef>
            </a:pPr>
            <a:r>
              <a:rPr lang="fr-CH" sz="1600" dirty="0" err="1">
                <a:solidFill>
                  <a:schemeClr val="bg1"/>
                </a:solidFill>
                <a:latin typeface="Tahoma" pitchFamily="34" charset="0"/>
              </a:rPr>
              <a:t>Superconductor</a:t>
            </a: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		Nb-Ti  @ 1.9 K</a:t>
            </a:r>
          </a:p>
          <a:p>
            <a:pPr algn="l">
              <a:spcBef>
                <a:spcPct val="50000"/>
              </a:spcBef>
            </a:pPr>
            <a:r>
              <a:rPr lang="fr-CH" sz="1600" b="1" dirty="0">
                <a:solidFill>
                  <a:schemeClr val="bg1"/>
                </a:solidFill>
                <a:latin typeface="Tahoma" pitchFamily="34" charset="0"/>
              </a:rPr>
              <a:t>1232 SC </a:t>
            </a:r>
            <a:r>
              <a:rPr lang="fr-CH" sz="1600" b="1" dirty="0" err="1">
                <a:solidFill>
                  <a:schemeClr val="bg1"/>
                </a:solidFill>
                <a:latin typeface="Tahoma" pitchFamily="34" charset="0"/>
              </a:rPr>
              <a:t>dipoles</a:t>
            </a:r>
            <a:r>
              <a:rPr lang="fr-CH" sz="1600" b="1" dirty="0">
                <a:solidFill>
                  <a:schemeClr val="bg1"/>
                </a:solidFill>
                <a:latin typeface="Tahoma" pitchFamily="34" charset="0"/>
              </a:rPr>
              <a:t>, 400 SC </a:t>
            </a:r>
            <a:r>
              <a:rPr lang="fr-CH" sz="1600" b="1" dirty="0" err="1">
                <a:solidFill>
                  <a:schemeClr val="bg1"/>
                </a:solidFill>
                <a:latin typeface="Tahoma" pitchFamily="34" charset="0"/>
              </a:rPr>
              <a:t>quadrupoles</a:t>
            </a:r>
            <a:endParaRPr lang="fr-CH" sz="1600" b="1" dirty="0">
              <a:solidFill>
                <a:schemeClr val="bg1"/>
              </a:solidFill>
              <a:latin typeface="Tahoma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120 tons </a:t>
            </a:r>
            <a:r>
              <a:rPr lang="fr-CH" sz="1600" dirty="0" err="1">
                <a:solidFill>
                  <a:schemeClr val="bg1"/>
                </a:solidFill>
                <a:latin typeface="Tahoma" pitchFamily="34" charset="0"/>
              </a:rPr>
              <a:t>helium</a:t>
            </a: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  (of </a:t>
            </a:r>
            <a:r>
              <a:rPr lang="fr-CH" sz="1600" dirty="0" err="1">
                <a:solidFill>
                  <a:schemeClr val="bg1"/>
                </a:solidFill>
                <a:latin typeface="Tahoma" pitchFamily="34" charset="0"/>
              </a:rPr>
              <a:t>which</a:t>
            </a: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 80 </a:t>
            </a:r>
            <a:r>
              <a:rPr lang="fr-CH" sz="1600" dirty="0" err="1">
                <a:solidFill>
                  <a:schemeClr val="bg1"/>
                </a:solidFill>
                <a:latin typeface="Tahoma" pitchFamily="34" charset="0"/>
              </a:rPr>
              <a:t>superfluid</a:t>
            </a:r>
            <a:r>
              <a:rPr lang="fr-CH" sz="1600" dirty="0">
                <a:solidFill>
                  <a:schemeClr val="bg1"/>
                </a:solidFill>
                <a:latin typeface="Tahoma" pitchFamily="34" charset="0"/>
              </a:rPr>
              <a:t>)</a:t>
            </a:r>
            <a:endParaRPr lang="en-US" sz="1600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D1DAE54-1145-8E45-8A97-7B90FB472437}"/>
              </a:ext>
            </a:extLst>
          </p:cNvPr>
          <p:cNvSpPr/>
          <p:nvPr/>
        </p:nvSpPr>
        <p:spPr>
          <a:xfrm>
            <a:off x="10663518" y="1976718"/>
            <a:ext cx="578223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5CD0A4-B31D-074B-851D-8D78AF25C1B6}"/>
              </a:ext>
            </a:extLst>
          </p:cNvPr>
          <p:cNvSpPr/>
          <p:nvPr/>
        </p:nvSpPr>
        <p:spPr>
          <a:xfrm>
            <a:off x="5380933" y="4830197"/>
            <a:ext cx="1697901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  <a:cs typeface="Arial"/>
              </a:rPr>
              <a:t>High Radiation</a:t>
            </a: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C123BF9-5452-874B-B249-EC1872AE2F6D}"/>
              </a:ext>
            </a:extLst>
          </p:cNvPr>
          <p:cNvCxnSpPr>
            <a:cxnSpLocks/>
          </p:cNvCxnSpPr>
          <p:nvPr/>
        </p:nvCxnSpPr>
        <p:spPr>
          <a:xfrm flipH="1" flipV="1">
            <a:off x="5794605" y="4728669"/>
            <a:ext cx="413674" cy="836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2E73E7E-EE75-594B-BC62-A5F60971F2B7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6229884" y="4685757"/>
            <a:ext cx="564933" cy="14444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960CBAF-E14A-454B-9C77-6F78651A29A1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7078834" y="4957821"/>
            <a:ext cx="774039" cy="57042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795FDC5-CCE5-FB43-9C92-306E2299F0EF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5109882" y="5014863"/>
            <a:ext cx="271051" cy="471537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454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pPr/>
              <a:t>13</a:t>
            </a:fld>
            <a:endParaRPr lang="sv-SE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139136" cy="1143000"/>
          </a:xfrm>
        </p:spPr>
        <p:txBody>
          <a:bodyPr/>
          <a:lstStyle/>
          <a:p>
            <a:r>
              <a:rPr lang="en-US" dirty="0"/>
              <a:t>The LHC Magnets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 t="12051"/>
          <a:stretch>
            <a:fillRect/>
          </a:stretch>
        </p:blipFill>
        <p:spPr bwMode="auto">
          <a:xfrm>
            <a:off x="1828801" y="1555006"/>
            <a:ext cx="8251825" cy="518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2"/>
          <p:cNvGraphicFramePr>
            <a:graphicFrameLocks noChangeAspect="1"/>
          </p:cNvGraphicFramePr>
          <p:nvPr>
            <p:extLst/>
          </p:nvPr>
        </p:nvGraphicFramePr>
        <p:xfrm>
          <a:off x="6477000" y="4055319"/>
          <a:ext cx="3962400" cy="26766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9" name="Photo Editor Photo" r:id="rId5" imgW="5047619" imgH="3696216" progId="">
                  <p:embed/>
                </p:oleObj>
              </mc:Choice>
              <mc:Fallback>
                <p:oleObj name="Photo Editor Photo" r:id="rId5" imgW="5047619" imgH="3696216" progId="">
                  <p:embed/>
                  <p:pic>
                    <p:nvPicPr>
                      <p:cNvPr id="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055319"/>
                        <a:ext cx="3962400" cy="26766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161573"/>
              </p:ext>
            </p:extLst>
          </p:nvPr>
        </p:nvGraphicFramePr>
        <p:xfrm>
          <a:off x="7142135" y="710035"/>
          <a:ext cx="4419601" cy="32766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216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5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59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CH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Inner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CH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Cable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Outer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Cable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Number of strands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28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36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Strand diameter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1.065 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0.825 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Filament diameter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7 µm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6 µm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Number of filaments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~ 8900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~ 6520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Cable width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15.1 mm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15.1 mm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Mid-thickness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1.900 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1.480 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Keystone angle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1.25 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0.90 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8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Transposition length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115 mm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100 mm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8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Ratio Cu/Sc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≥ 1.6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≥ 1.9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0" name="Picture 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4801" y="4455368"/>
            <a:ext cx="232387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852407" y="1254968"/>
            <a:ext cx="6094032" cy="126188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softEdge rad="127000"/>
          </a:effectLst>
        </p:spPr>
        <p:txBody>
          <a:bodyPr wrap="square">
            <a:spAutoFit/>
          </a:bodyPr>
          <a:lstStyle/>
          <a:p>
            <a:pPr lvl="0" algn="l"/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  7,600 km of cable made of 270,000 km of strand (6 earth circumferences) 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pPr lvl="0" algn="l"/>
            <a:r>
              <a:rPr lang="en-US" dirty="0">
                <a:solidFill>
                  <a:srgbClr val="05050B"/>
                </a:solidFill>
                <a:latin typeface="Arial"/>
                <a:cs typeface="Arial"/>
                <a:sym typeface="Wingdings" pitchFamily="2" charset="2"/>
              </a:rPr>
              <a:t> </a:t>
            </a:r>
            <a:r>
              <a:rPr lang="en-US" dirty="0">
                <a:solidFill>
                  <a:srgbClr val="05050B"/>
                </a:solidFill>
                <a:latin typeface="Arial"/>
                <a:cs typeface="Arial"/>
              </a:rPr>
              <a:t>filaments : 6 times back and forth to the Sun + 150 trips to the moon </a:t>
            </a: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8" cstate="print"/>
          <a:srcRect l="5348" r="2673" b="8028"/>
          <a:stretch>
            <a:fillRect/>
          </a:stretch>
        </p:blipFill>
        <p:spPr bwMode="auto">
          <a:xfrm>
            <a:off x="1828800" y="4531568"/>
            <a:ext cx="276419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28801" y="2778968"/>
            <a:ext cx="187917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7983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5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371600"/>
            <a:ext cx="8153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Oval 19"/>
          <p:cNvSpPr/>
          <p:nvPr/>
        </p:nvSpPr>
        <p:spPr bwMode="auto">
          <a:xfrm>
            <a:off x="1524000" y="3048001"/>
            <a:ext cx="914400" cy="735747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800" b="1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208426" y="2604161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Interface  with QRL</a:t>
            </a:r>
          </a:p>
        </p:txBody>
      </p:sp>
      <p:sp>
        <p:nvSpPr>
          <p:cNvPr id="16" name="Rectangle 15"/>
          <p:cNvSpPr/>
          <p:nvPr/>
        </p:nvSpPr>
        <p:spPr>
          <a:xfrm rot="16200000">
            <a:off x="323842" y="5073133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Low-beta system</a:t>
            </a:r>
          </a:p>
        </p:txBody>
      </p:sp>
      <p:grpSp>
        <p:nvGrpSpPr>
          <p:cNvPr id="2" name="Group 37"/>
          <p:cNvGrpSpPr/>
          <p:nvPr/>
        </p:nvGrpSpPr>
        <p:grpSpPr>
          <a:xfrm>
            <a:off x="2895600" y="4808349"/>
            <a:ext cx="6400798" cy="1135251"/>
            <a:chOff x="1524002" y="4579749"/>
            <a:chExt cx="6400798" cy="1135251"/>
          </a:xfrm>
        </p:grpSpPr>
        <p:sp>
          <p:nvSpPr>
            <p:cNvPr id="21" name="Rectangle 20"/>
            <p:cNvSpPr/>
            <p:nvPr/>
          </p:nvSpPr>
          <p:spPr>
            <a:xfrm>
              <a:off x="2362200" y="4579749"/>
              <a:ext cx="2138342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>
                <a:buNone/>
              </a:pPr>
              <a:r>
                <a:rPr lang="en-US" sz="16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TT8xx: Pt100, </a:t>
              </a:r>
              <a:r>
                <a:rPr lang="en-US" sz="1600" dirty="0" err="1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Cernox</a:t>
              </a:r>
              <a:r>
                <a:rPr lang="en-US" sz="1600" baseline="30000" dirty="0" err="1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TM</a:t>
              </a:r>
              <a:endParaRPr lang="en-US" sz="16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 rot="10800000">
              <a:off x="2057401" y="4648200"/>
              <a:ext cx="304800" cy="1588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 rot="5400000">
              <a:off x="2171700" y="4914900"/>
              <a:ext cx="457200" cy="38100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 rot="10800000" flipV="1">
              <a:off x="1524002" y="4876800"/>
              <a:ext cx="914398" cy="60960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>
              <a:off x="2971800" y="4876800"/>
              <a:ext cx="2209800" cy="83820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5" name="Straight Arrow Connector 34"/>
            <p:cNvCxnSpPr/>
            <p:nvPr/>
          </p:nvCxnSpPr>
          <p:spPr bwMode="auto">
            <a:xfrm>
              <a:off x="4724400" y="4800600"/>
              <a:ext cx="3200400" cy="38100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" name="Group 45"/>
          <p:cNvGrpSpPr/>
          <p:nvPr/>
        </p:nvGrpSpPr>
        <p:grpSpPr>
          <a:xfrm>
            <a:off x="3429001" y="4724400"/>
            <a:ext cx="3669531" cy="990600"/>
            <a:chOff x="1905000" y="4572000"/>
            <a:chExt cx="3669531" cy="990600"/>
          </a:xfrm>
          <a:noFill/>
        </p:grpSpPr>
        <p:sp>
          <p:nvSpPr>
            <p:cNvPr id="39" name="Rectangle 38"/>
            <p:cNvSpPr/>
            <p:nvPr/>
          </p:nvSpPr>
          <p:spPr>
            <a:xfrm>
              <a:off x="1905000" y="4572000"/>
              <a:ext cx="3669531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PT8xx: based on passive strain gauge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 bwMode="auto">
            <a:xfrm rot="16200000" flipH="1">
              <a:off x="2400300" y="4914900"/>
              <a:ext cx="228600" cy="152400"/>
            </a:xfrm>
            <a:prstGeom prst="straightConnector1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4" name="Straight Arrow Connector 43"/>
            <p:cNvCxnSpPr/>
            <p:nvPr/>
          </p:nvCxnSpPr>
          <p:spPr bwMode="auto">
            <a:xfrm>
              <a:off x="4648200" y="4876800"/>
              <a:ext cx="914400" cy="685800"/>
            </a:xfrm>
            <a:prstGeom prst="straightConnector1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" name="Group 59"/>
          <p:cNvGrpSpPr/>
          <p:nvPr/>
        </p:nvGrpSpPr>
        <p:grpSpPr>
          <a:xfrm>
            <a:off x="3276601" y="4648200"/>
            <a:ext cx="3082561" cy="1371600"/>
            <a:chOff x="1752600" y="4572000"/>
            <a:chExt cx="3082561" cy="1371600"/>
          </a:xfrm>
        </p:grpSpPr>
        <p:sp>
          <p:nvSpPr>
            <p:cNvPr id="61" name="Rectangle 60"/>
            <p:cNvSpPr/>
            <p:nvPr/>
          </p:nvSpPr>
          <p:spPr>
            <a:xfrm>
              <a:off x="1905000" y="4572000"/>
              <a:ext cx="2930161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dirty="0">
                  <a:solidFill>
                    <a:schemeClr val="bg1"/>
                  </a:solidFill>
                </a:rPr>
                <a:t>EH8xx: </a:t>
              </a:r>
              <a:r>
                <a:rPr lang="en-US" dirty="0" err="1">
                  <a:solidFill>
                    <a:schemeClr val="bg1"/>
                  </a:solidFill>
                </a:rPr>
                <a:t>cryo</a:t>
              </a:r>
              <a:r>
                <a:rPr lang="en-US" dirty="0">
                  <a:solidFill>
                    <a:schemeClr val="bg1"/>
                  </a:solidFill>
                </a:rPr>
                <a:t>-electrical heaters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 bwMode="auto">
            <a:xfrm rot="10800000">
              <a:off x="1752600" y="4876800"/>
              <a:ext cx="304800" cy="1588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 bwMode="auto">
            <a:xfrm rot="16200000" flipH="1">
              <a:off x="2286000" y="5105400"/>
              <a:ext cx="1066800" cy="60960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" name="Group 36"/>
          <p:cNvGrpSpPr/>
          <p:nvPr/>
        </p:nvGrpSpPr>
        <p:grpSpPr>
          <a:xfrm>
            <a:off x="5715000" y="1204992"/>
            <a:ext cx="4724400" cy="3352800"/>
            <a:chOff x="-435429" y="762330"/>
            <a:chExt cx="9144000" cy="6095669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435429" y="762330"/>
              <a:ext cx="9144000" cy="6095669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41" name="TextBox 40"/>
            <p:cNvSpPr txBox="1"/>
            <p:nvPr/>
          </p:nvSpPr>
          <p:spPr>
            <a:xfrm>
              <a:off x="3483428" y="1455020"/>
              <a:ext cx="1629229" cy="6155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bg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TT821</a:t>
              </a:r>
              <a:endPara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31539" y="3056107"/>
              <a:ext cx="1622323" cy="6155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bg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EH821</a:t>
              </a:r>
            </a:p>
          </p:txBody>
        </p:sp>
      </p:grpSp>
      <p:pic>
        <p:nvPicPr>
          <p:cNvPr id="39117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1189495"/>
            <a:ext cx="4191000" cy="325234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87BBD18F-C05B-6944-B7D6-51729BDE7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84993"/>
            <a:ext cx="7139136" cy="1143000"/>
          </a:xfrm>
        </p:spPr>
        <p:txBody>
          <a:bodyPr/>
          <a:lstStyle/>
          <a:p>
            <a:r>
              <a:rPr lang="en-US" dirty="0"/>
              <a:t>Type of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2236498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91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8" name="Rectangle 4"/>
          <p:cNvSpPr>
            <a:spLocks noGrp="1" noChangeArrowheads="1"/>
          </p:cNvSpPr>
          <p:nvPr>
            <p:ph type="title"/>
          </p:nvPr>
        </p:nvSpPr>
        <p:spPr>
          <a:xfrm>
            <a:off x="1828800" y="277814"/>
            <a:ext cx="9372600" cy="560387"/>
          </a:xfrm>
          <a:noFill/>
          <a:ln/>
        </p:spPr>
        <p:txBody>
          <a:bodyPr>
            <a:normAutofit/>
          </a:bodyPr>
          <a:lstStyle/>
          <a:p>
            <a:r>
              <a:rPr lang="en-GB" dirty="0" err="1"/>
              <a:t>CRYOmagnet</a:t>
            </a:r>
            <a:r>
              <a:rPr lang="en-GB" dirty="0"/>
              <a:t> system safety </a:t>
            </a:r>
            <a:r>
              <a:rPr lang="en-US" dirty="0"/>
              <a:t>specification</a:t>
            </a:r>
            <a:endParaRPr lang="en-US" b="1" dirty="0"/>
          </a:p>
        </p:txBody>
      </p:sp>
      <p:sp>
        <p:nvSpPr>
          <p:cNvPr id="71" name="Content Placeholder 70"/>
          <p:cNvSpPr>
            <a:spLocks noGrp="1"/>
          </p:cNvSpPr>
          <p:nvPr>
            <p:ph idx="1"/>
          </p:nvPr>
        </p:nvSpPr>
        <p:spPr>
          <a:xfrm>
            <a:off x="860612" y="914399"/>
            <a:ext cx="11080375" cy="22136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dirty="0">
                <a:solidFill>
                  <a:srgbClr val="FF0000"/>
                </a:solidFill>
              </a:rPr>
              <a:t>Design and operation requirements: </a:t>
            </a:r>
          </a:p>
          <a:p>
            <a:pPr lvl="0"/>
            <a:r>
              <a:rPr lang="en-US" sz="2200" dirty="0"/>
              <a:t>Critical system for LHC performance. The </a:t>
            </a:r>
            <a:r>
              <a:rPr lang="en-GB" sz="2200" dirty="0"/>
              <a:t>system operation and maintenance should remain </a:t>
            </a:r>
            <a:r>
              <a:rPr lang="en-GB" sz="2200" dirty="0">
                <a:solidFill>
                  <a:srgbClr val="FF0000"/>
                </a:solidFill>
              </a:rPr>
              <a:t>safe for personnel </a:t>
            </a:r>
            <a:r>
              <a:rPr lang="en-GB" sz="2200" dirty="0"/>
              <a:t>and </a:t>
            </a:r>
            <a:r>
              <a:rPr lang="en-GB" sz="2200" dirty="0">
                <a:solidFill>
                  <a:srgbClr val="FF0000"/>
                </a:solidFill>
              </a:rPr>
              <a:t>for equipment, </a:t>
            </a:r>
            <a:r>
              <a:rPr lang="en-US" sz="1500" dirty="0"/>
              <a:t>e.g. escape path, absorbed radiation dose, embrittlement, polymer prop. decay.</a:t>
            </a:r>
          </a:p>
          <a:p>
            <a:r>
              <a:rPr lang="en-US" sz="2200" dirty="0"/>
              <a:t>Equipment, instrumentation and design shall comply with the CERN requirements</a:t>
            </a:r>
            <a:endParaRPr lang="en-US" sz="1300" dirty="0"/>
          </a:p>
        </p:txBody>
      </p:sp>
      <p:sp>
        <p:nvSpPr>
          <p:cNvPr id="317795" name="Rectangle 240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798" name="Rectangle 240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" name="Content Placeholder 70"/>
          <p:cNvSpPr txBox="1">
            <a:spLocks/>
          </p:cNvSpPr>
          <p:nvPr/>
        </p:nvSpPr>
        <p:spPr bwMode="auto">
          <a:xfrm>
            <a:off x="1398494" y="3307976"/>
            <a:ext cx="9802906" cy="3136583"/>
          </a:xfrm>
          <a:prstGeom prst="rect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/>
            </a:pPr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Radiological </a:t>
            </a:r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materials resistant to the radiation rate permitting an estimated machine lifetime, even in the hottest spots, exceeding 7 years of operation at the baseline luminosity of 10</a:t>
            </a:r>
            <a:r>
              <a:rPr lang="en-US" kern="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en-US" kern="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kern="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/>
            </a:pPr>
            <a:endParaRPr lang="en-US" sz="9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  <a:sym typeface="Wingdings" pitchFamily="2" charset="2"/>
              </a:rPr>
              <a:t>Personnel safety: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Keep residual dose rates on the component outer surfaces of the cryostats below 0.1 mSv/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hr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/>
            </a:pPr>
            <a:endParaRPr lang="en-US" sz="105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/>
            </a:pPr>
            <a:r>
              <a:rPr lang="en-GB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the ALARA principle (</a:t>
            </a:r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Low As Reasonably Achievable)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/>
            </a:pPr>
            <a:endParaRPr lang="en-GB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/>
            </a:pPr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Analysis </a:t>
            </a:r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Failure Mode and Effect Analysis (FMEA), </a:t>
            </a:r>
            <a:r>
              <a:rPr lang="en-US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Maximum Credible Incident (MCI) = Worst case scenario</a:t>
            </a:r>
            <a:endParaRPr lang="en-US" sz="105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defRPr/>
            </a:pPr>
            <a:endParaRPr lang="en-US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923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95957"/>
          </a:xfrm>
        </p:spPr>
        <p:txBody>
          <a:bodyPr/>
          <a:lstStyle/>
          <a:p>
            <a:r>
              <a:rPr lang="en-US" dirty="0"/>
              <a:t>Radiological risk</a:t>
            </a: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4461" y="4538681"/>
            <a:ext cx="5045707" cy="161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9C47ADB-C83A-AB4D-B33F-95F33E9CD864}"/>
              </a:ext>
            </a:extLst>
          </p:cNvPr>
          <p:cNvSpPr/>
          <p:nvPr/>
        </p:nvSpPr>
        <p:spPr>
          <a:xfrm>
            <a:off x="6025122" y="6197558"/>
            <a:ext cx="53743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“Protecting LHC IP1/IP5 Components Against Radiation Resulting from Colliding Beam Interactions”, by N.V. </a:t>
            </a:r>
            <a:r>
              <a:rPr lang="en-US" sz="1600" i="1" dirty="0" err="1"/>
              <a:t>Mokhov</a:t>
            </a:r>
            <a:r>
              <a:rPr lang="en-US" sz="1600" i="1" dirty="0"/>
              <a:t> et. al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1D5253F-5BAF-E847-AC3A-0467ECAA8AE1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2169" y="1131504"/>
            <a:ext cx="1708316" cy="27815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" name="Content Placeholder 6">
            <a:extLst>
              <a:ext uri="{FF2B5EF4-FFF2-40B4-BE49-F238E27FC236}">
                <a16:creationId xmlns:a16="http://schemas.microsoft.com/office/drawing/2014/main" id="{EA6B010B-776A-C647-88EC-044922666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6149" y="480233"/>
            <a:ext cx="3477010" cy="657400"/>
          </a:xfrm>
          <a:solidFill>
            <a:schemeClr val="tx1"/>
          </a:solidFill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GB" sz="3400" dirty="0">
                <a:solidFill>
                  <a:schemeClr val="bg2"/>
                </a:solidFill>
              </a:rPr>
              <a:t>Engineering process approach:</a:t>
            </a:r>
          </a:p>
          <a:p>
            <a:pPr>
              <a:buNone/>
            </a:pPr>
            <a:r>
              <a:rPr lang="sv-SE" dirty="0">
                <a:solidFill>
                  <a:schemeClr val="bg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FNAL Engineering Manual</a:t>
            </a:r>
            <a:r>
              <a:rPr lang="sv-SE" dirty="0">
                <a:solidFill>
                  <a:schemeClr val="bg2"/>
                </a:solidFill>
              </a:rPr>
              <a:t> </a:t>
            </a: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05D4BE0-C8A8-0F4F-9C86-850C2CA611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6079" y="1903734"/>
            <a:ext cx="3568908" cy="2519229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5B604E0A-6A8D-A94E-9242-F355633CA2F4}"/>
              </a:ext>
            </a:extLst>
          </p:cNvPr>
          <p:cNvSpPr/>
          <p:nvPr/>
        </p:nvSpPr>
        <p:spPr>
          <a:xfrm rot="1717744">
            <a:off x="9015551" y="2659734"/>
            <a:ext cx="2537787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9956228-2A44-2B41-A492-7064826B99E9}"/>
              </a:ext>
            </a:extLst>
          </p:cNvPr>
          <p:cNvCxnSpPr>
            <a:cxnSpLocks/>
            <a:stCxn id="29" idx="5"/>
          </p:cNvCxnSpPr>
          <p:nvPr/>
        </p:nvCxnSpPr>
        <p:spPr>
          <a:xfrm flipH="1">
            <a:off x="9937376" y="3463737"/>
            <a:ext cx="1056409" cy="1186183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08AF1109-411C-1346-9B2E-73EAA96B568F}"/>
              </a:ext>
            </a:extLst>
          </p:cNvPr>
          <p:cNvGrpSpPr/>
          <p:nvPr/>
        </p:nvGrpSpPr>
        <p:grpSpPr>
          <a:xfrm>
            <a:off x="1349541" y="3515670"/>
            <a:ext cx="4122005" cy="2736036"/>
            <a:chOff x="1349541" y="3515670"/>
            <a:chExt cx="4122005" cy="273603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FEC8570-7B0E-CE4F-AF1B-8FCCE7AD9D8F}"/>
                </a:ext>
              </a:extLst>
            </p:cNvPr>
            <p:cNvSpPr/>
            <p:nvPr/>
          </p:nvSpPr>
          <p:spPr>
            <a:xfrm>
              <a:off x="1349541" y="4512880"/>
              <a:ext cx="377699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Times New Roman" pitchFamily="18" charset="0"/>
                  <a:cs typeface="Arial" panose="020B0604020202020204" pitchFamily="34" charset="0"/>
                  <a:sym typeface="Wingdings" pitchFamily="2" charset="2"/>
                </a:rPr>
                <a:t>Component design optimization</a:t>
              </a:r>
              <a:endParaRPr lang="en-US" sz="20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AE0BA87-479A-884E-878A-BB4EAE16BC39}"/>
                </a:ext>
              </a:extLst>
            </p:cNvPr>
            <p:cNvSpPr/>
            <p:nvPr/>
          </p:nvSpPr>
          <p:spPr>
            <a:xfrm>
              <a:off x="1356317" y="5182238"/>
              <a:ext cx="41152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Times New Roman" pitchFamily="18" charset="0"/>
                  <a:cs typeface="Arial" panose="020B0604020202020204" pitchFamily="34" charset="0"/>
                  <a:sym typeface="Wingdings" pitchFamily="2" charset="2"/>
                </a:rPr>
                <a:t>Operation parameters optimization</a:t>
              </a:r>
              <a:endParaRPr lang="en-US" sz="2000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D8088E3-AC76-934C-B8A4-0CDE8C32F050}"/>
                </a:ext>
              </a:extLst>
            </p:cNvPr>
            <p:cNvSpPr/>
            <p:nvPr/>
          </p:nvSpPr>
          <p:spPr>
            <a:xfrm>
              <a:off x="1991544" y="5851596"/>
              <a:ext cx="249299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Times New Roman" pitchFamily="18" charset="0"/>
                  <a:cs typeface="Arial" panose="020B0604020202020204" pitchFamily="34" charset="0"/>
                  <a:sym typeface="Wingdings" pitchFamily="2" charset="2"/>
                </a:rPr>
                <a:t>Maintenance Modes</a:t>
              </a:r>
              <a:endParaRPr lang="en-US" sz="2000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9CBCB06-E315-3547-A406-7C4EBD9AB59C}"/>
                </a:ext>
              </a:extLst>
            </p:cNvPr>
            <p:cNvSpPr/>
            <p:nvPr/>
          </p:nvSpPr>
          <p:spPr>
            <a:xfrm>
              <a:off x="2486070" y="3781967"/>
              <a:ext cx="150393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C000"/>
                  </a:solidFill>
                  <a:latin typeface="Arial" panose="020B0604020202020204" pitchFamily="34" charset="0"/>
                  <a:ea typeface="Times New Roman" pitchFamily="18" charset="0"/>
                  <a:cs typeface="Arial" panose="020B0604020202020204" pitchFamily="34" charset="0"/>
                  <a:sym typeface="Wingdings" pitchFamily="2" charset="2"/>
                </a:rPr>
                <a:t>Mitigation</a:t>
              </a:r>
              <a:endParaRPr lang="en-US" sz="2400" dirty="0">
                <a:solidFill>
                  <a:srgbClr val="FFC000"/>
                </a:solidFill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16A637F-136C-414C-9DD6-7FFAC31687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8038" y="4281334"/>
              <a:ext cx="1" cy="283258"/>
            </a:xfrm>
            <a:prstGeom prst="line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BA20E92-4EFB-E840-8DBD-53B7A23674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8037" y="4923757"/>
              <a:ext cx="1" cy="283258"/>
            </a:xfrm>
            <a:prstGeom prst="line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5ABF07E-0183-FE43-A2FF-02C6D3F130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8035" y="5590744"/>
              <a:ext cx="1" cy="283258"/>
            </a:xfrm>
            <a:prstGeom prst="line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EC99047-D69A-754E-BF2E-7C25861997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8036" y="3515670"/>
              <a:ext cx="1" cy="283258"/>
            </a:xfrm>
            <a:prstGeom prst="line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23436A1-0531-2348-BD79-3F694F2C5BC1}"/>
              </a:ext>
            </a:extLst>
          </p:cNvPr>
          <p:cNvGrpSpPr/>
          <p:nvPr/>
        </p:nvGrpSpPr>
        <p:grpSpPr>
          <a:xfrm>
            <a:off x="733455" y="1672901"/>
            <a:ext cx="5360955" cy="1726398"/>
            <a:chOff x="733455" y="1672901"/>
            <a:chExt cx="5360955" cy="172639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67D882B-59B9-3940-B2DE-468DE32FFA2C}"/>
                </a:ext>
              </a:extLst>
            </p:cNvPr>
            <p:cNvSpPr/>
            <p:nvPr/>
          </p:nvSpPr>
          <p:spPr>
            <a:xfrm>
              <a:off x="733455" y="2329831"/>
              <a:ext cx="536095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Times New Roman" pitchFamily="18" charset="0"/>
                  <a:cs typeface="Arial" panose="020B0604020202020204" pitchFamily="34" charset="0"/>
                  <a:sym typeface="Wingdings" pitchFamily="2" charset="2"/>
                </a:rPr>
                <a:t>Simulations: Geometry, material (e.g. density)</a:t>
              </a:r>
              <a:endParaRPr lang="en-US" sz="20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C6EBCCF-0482-E148-8995-867DEE2C5B4E}"/>
                </a:ext>
              </a:extLst>
            </p:cNvPr>
            <p:cNvSpPr/>
            <p:nvPr/>
          </p:nvSpPr>
          <p:spPr>
            <a:xfrm>
              <a:off x="1861265" y="2999189"/>
              <a:ext cx="310533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Times New Roman" pitchFamily="18" charset="0"/>
                  <a:cs typeface="Arial" panose="020B0604020202020204" pitchFamily="34" charset="0"/>
                  <a:sym typeface="Wingdings" pitchFamily="2" charset="2"/>
                </a:rPr>
                <a:t>Power density estimation </a:t>
              </a:r>
              <a:endParaRPr lang="en-US" sz="2000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E9D9FC7-D794-BB4B-BB40-F938A54BB4A4}"/>
                </a:ext>
              </a:extLst>
            </p:cNvPr>
            <p:cNvSpPr/>
            <p:nvPr/>
          </p:nvSpPr>
          <p:spPr>
            <a:xfrm>
              <a:off x="2019120" y="1672901"/>
              <a:ext cx="252729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C000"/>
                  </a:solidFill>
                  <a:latin typeface="Arial" panose="020B0604020202020204" pitchFamily="34" charset="0"/>
                  <a:ea typeface="Times New Roman" pitchFamily="18" charset="0"/>
                  <a:cs typeface="Arial" panose="020B0604020202020204" pitchFamily="34" charset="0"/>
                  <a:sym typeface="Wingdings" pitchFamily="2" charset="2"/>
                </a:rPr>
                <a:t>Identify &amp; Assess</a:t>
              </a:r>
              <a:endParaRPr lang="en-US" sz="2400" dirty="0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D956E20-FC1D-9D49-AE0C-AA77E851A0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65615" y="2063370"/>
              <a:ext cx="1" cy="283258"/>
            </a:xfrm>
            <a:prstGeom prst="line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B3773DE-A48E-794F-A3EA-02D0950DB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34540" y="2753834"/>
              <a:ext cx="241300" cy="406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605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 bwMode="auto">
          <a:xfrm>
            <a:off x="1752600" y="3429000"/>
            <a:ext cx="4038600" cy="523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800" b="1">
              <a:latin typeface="Arial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 bwMode="auto">
          <a:xfrm>
            <a:off x="1293496" y="6121914"/>
            <a:ext cx="39511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defRPr/>
            </a:pPr>
            <a:r>
              <a:rPr lang="en-US" sz="1600" kern="0" dirty="0"/>
              <a:t>	Radial distribution of azimuthally averaged dose (</a:t>
            </a:r>
            <a:r>
              <a:rPr lang="en-US" sz="1600" kern="0" dirty="0" err="1"/>
              <a:t>Gy</a:t>
            </a:r>
            <a:r>
              <a:rPr lang="en-US" sz="1600" kern="0" dirty="0"/>
              <a:t>/yr)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65861" y="3276600"/>
            <a:ext cx="3700276" cy="196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95957"/>
          </a:xfrm>
        </p:spPr>
        <p:txBody>
          <a:bodyPr/>
          <a:lstStyle/>
          <a:p>
            <a:r>
              <a:rPr lang="en-US" dirty="0"/>
              <a:t>Radiological risk</a:t>
            </a:r>
          </a:p>
        </p:txBody>
      </p:sp>
      <p:sp>
        <p:nvSpPr>
          <p:cNvPr id="14" name="Text Placeholder 2"/>
          <p:cNvSpPr txBox="1">
            <a:spLocks/>
          </p:cNvSpPr>
          <p:nvPr/>
        </p:nvSpPr>
        <p:spPr bwMode="auto">
          <a:xfrm>
            <a:off x="882111" y="3604839"/>
            <a:ext cx="4362579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defRPr/>
            </a:pPr>
            <a:r>
              <a:rPr lang="en-US" sz="1600" kern="0" dirty="0"/>
              <a:t>IR5 azimuthally averaged power distribution</a:t>
            </a: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4343400" y="3276600"/>
            <a:ext cx="914400" cy="91440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Picture 4" descr="img_10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5861" y="676613"/>
            <a:ext cx="3733596" cy="2487508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4953000" y="1295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524408" y="6145012"/>
            <a:ext cx="5836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For comparison : Arc magnet ~ 1 </a:t>
            </a:r>
            <a:r>
              <a:rPr lang="en-GB" dirty="0" err="1"/>
              <a:t>Gy</a:t>
            </a:r>
            <a:r>
              <a:rPr lang="en-GB" dirty="0"/>
              <a:t>/yr</a:t>
            </a:r>
          </a:p>
        </p:txBody>
      </p:sp>
      <p:grpSp>
        <p:nvGrpSpPr>
          <p:cNvPr id="3" name="Group 52"/>
          <p:cNvGrpSpPr/>
          <p:nvPr/>
        </p:nvGrpSpPr>
        <p:grpSpPr>
          <a:xfrm>
            <a:off x="5339869" y="2116723"/>
            <a:ext cx="2494768" cy="2853117"/>
            <a:chOff x="3572372" y="1783825"/>
            <a:chExt cx="2494768" cy="2853117"/>
          </a:xfrm>
        </p:grpSpPr>
        <p:pic>
          <p:nvPicPr>
            <p:cNvPr id="33382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71799" y="2667922"/>
              <a:ext cx="1933802" cy="1969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" name="Rectangle 51"/>
            <p:cNvSpPr/>
            <p:nvPr/>
          </p:nvSpPr>
          <p:spPr>
            <a:xfrm>
              <a:off x="3572372" y="1783825"/>
              <a:ext cx="249476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Wingdings" pitchFamily="2" charset="2"/>
                <a:buChar char="v"/>
              </a:pPr>
              <a:r>
                <a:rPr lang="en-US" sz="2000" dirty="0"/>
                <a:t>Magnet quench limit =1.6 </a:t>
              </a:r>
              <a:r>
                <a:rPr lang="en-US" sz="2000" dirty="0" err="1"/>
                <a:t>mW</a:t>
              </a:r>
              <a:r>
                <a:rPr lang="en-US" sz="2000" dirty="0"/>
                <a:t>/g</a:t>
              </a:r>
            </a:p>
          </p:txBody>
        </p:sp>
      </p:grpSp>
      <p:pic>
        <p:nvPicPr>
          <p:cNvPr id="26" name="Picture 5">
            <a:extLst>
              <a:ext uri="{FF2B5EF4-FFF2-40B4-BE49-F238E27FC236}">
                <a16:creationId xmlns:a16="http://schemas.microsoft.com/office/drawing/2014/main" id="{E10A990E-9399-9A4F-BCBC-CB2AB4145D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17166" y="3909767"/>
            <a:ext cx="1943359" cy="218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00760E5E-2AF0-654D-9BFE-F2FA61ABE6A3}"/>
              </a:ext>
            </a:extLst>
          </p:cNvPr>
          <p:cNvSpPr/>
          <p:nvPr/>
        </p:nvSpPr>
        <p:spPr>
          <a:xfrm>
            <a:off x="4953000" y="5444152"/>
            <a:ext cx="65722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Maximum of 12.5 </a:t>
            </a:r>
            <a:r>
              <a:rPr lang="en-US" dirty="0" err="1"/>
              <a:t>mW</a:t>
            </a:r>
            <a:r>
              <a:rPr lang="en-US" dirty="0"/>
              <a:t>/g (or 100 </a:t>
            </a:r>
            <a:r>
              <a:rPr lang="en-US" dirty="0" err="1"/>
              <a:t>MGy</a:t>
            </a:r>
            <a:r>
              <a:rPr lang="en-US" dirty="0"/>
              <a:t>/yr) at 15 cm (z=1960 cm) is determined by photons and electrons coming to the absorber</a:t>
            </a:r>
          </a:p>
        </p:txBody>
      </p:sp>
      <p:pic>
        <p:nvPicPr>
          <p:cNvPr id="34" name="Picture 2">
            <a:extLst>
              <a:ext uri="{FF2B5EF4-FFF2-40B4-BE49-F238E27FC236}">
                <a16:creationId xmlns:a16="http://schemas.microsoft.com/office/drawing/2014/main" id="{B6301524-6C0E-BF46-8F3A-C64A05219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4284" y="1514475"/>
            <a:ext cx="3683764" cy="211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Brace 5">
            <a:extLst>
              <a:ext uri="{FF2B5EF4-FFF2-40B4-BE49-F238E27FC236}">
                <a16:creationId xmlns:a16="http://schemas.microsoft.com/office/drawing/2014/main" id="{D57A30ED-10AC-E549-85C2-55434317F660}"/>
              </a:ext>
            </a:extLst>
          </p:cNvPr>
          <p:cNvSpPr/>
          <p:nvPr/>
        </p:nvSpPr>
        <p:spPr>
          <a:xfrm>
            <a:off x="4379251" y="1446040"/>
            <a:ext cx="980370" cy="5213853"/>
          </a:xfrm>
          <a:prstGeom prst="rightBrac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39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en-US" dirty="0"/>
              <a:t>Radiological risk mitigation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04412" y="51250"/>
            <a:ext cx="3739461" cy="301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Rectangle 34"/>
          <p:cNvSpPr/>
          <p:nvPr/>
        </p:nvSpPr>
        <p:spPr>
          <a:xfrm>
            <a:off x="4491319" y="1556699"/>
            <a:ext cx="3913093" cy="7386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Averaged over surface residual dose rate (mSv/hr) on the Q1 side (z=2125 cm, bottom) of the TAS vs irradiation and cooling times. 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18707" y="2806759"/>
            <a:ext cx="1132516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Conceptual/Design choice 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The inner-triplet final design included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additional radiation shielding 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and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copper absorber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Material choice: e.g. PEEK 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versus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Kel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-F for the DFBX low temperature gas seal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The chosen instrumentation and equipment are </a:t>
            </a:r>
            <a:r>
              <a:rPr lang="en-US" sz="20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radHard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and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halogen free 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(neutron irradiation experiment performed on temperature sensors 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fluence values close to 10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neutrons/cm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corresponding to 2.10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Operating Modes: 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Process control w/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interlocks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and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alarm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level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for each operating mode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en-US" sz="2000" dirty="0"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- Procedures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written based on lessons learned </a:t>
            </a:r>
            <a:endParaRPr lang="en-US" sz="2000" dirty="0">
              <a:solidFill>
                <a:srgbClr val="FF0000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Radiological survey 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systematical performed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&lt; 0.1mSv/</a:t>
            </a:r>
            <a:r>
              <a:rPr lang="en-US" sz="20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hr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for low </a:t>
            </a:r>
            <a:r>
              <a:rPr lang="en-US" sz="20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occup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. high radiation zone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LHC tunnel accesses modes 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were defined, e.g. control and restricted modes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Limit the personnel exposition time</a:t>
            </a:r>
          </a:p>
          <a:p>
            <a:pPr lvl="0">
              <a:spcBef>
                <a:spcPct val="0"/>
              </a:spcBef>
              <a:buFontTx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FCD911-78A3-CE42-879E-836BBBB9FD13}"/>
              </a:ext>
            </a:extLst>
          </p:cNvPr>
          <p:cNvSpPr/>
          <p:nvPr/>
        </p:nvSpPr>
        <p:spPr>
          <a:xfrm>
            <a:off x="188538" y="2295363"/>
            <a:ext cx="29081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Based on Risk analysis:</a:t>
            </a:r>
          </a:p>
        </p:txBody>
      </p:sp>
    </p:spTree>
    <p:extLst>
      <p:ext uri="{BB962C8B-B14F-4D97-AF65-F5344CB8AC3E}">
        <p14:creationId xmlns:p14="http://schemas.microsoft.com/office/powerpoint/2010/main" val="3476095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273089" cy="895957"/>
          </a:xfrm>
        </p:spPr>
        <p:txBody>
          <a:bodyPr/>
          <a:lstStyle/>
          <a:p>
            <a:r>
              <a:rPr lang="en-US" dirty="0"/>
              <a:t>Risk mitigation : </a:t>
            </a:r>
            <a:r>
              <a:rPr lang="en-US" dirty="0">
                <a:ea typeface="Times New Roman" pitchFamily="18" charset="0"/>
                <a:cs typeface="Times New Roman" pitchFamily="18" charset="0"/>
              </a:rPr>
              <a:t>personnel training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60156" y="1514475"/>
            <a:ext cx="1069086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In addition to the use of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software and hardware interlocks 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to limit risks, personnel’s training is of prime importance.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endParaRPr lang="en-US" sz="1200" dirty="0"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Courses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to comply with the CERN safety policy. They train the personnel to behave safely in a cryogenic and radiation environment.</a:t>
            </a:r>
          </a:p>
          <a:p>
            <a:pPr lvl="0">
              <a:spcBef>
                <a:spcPct val="0"/>
              </a:spcBef>
            </a:pPr>
            <a:r>
              <a:rPr lang="en-US" sz="12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Awareness and preventive 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actions are mandatory to complete each technical task. Dedicated hazard analyses are enforced to work in the low-b magnet system area.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ct val="0"/>
              </a:spcBef>
              <a:buFontTx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C:\WinXP (E)\Documents and Settings\darve\My Documents\My Pictures\atwork\CERN\DFBX\DFBXH_DFBXG_9Nov09\P10204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7956" y="3878101"/>
            <a:ext cx="4041775" cy="2694517"/>
          </a:xfrm>
          <a:prstGeom prst="rect">
            <a:avLst/>
          </a:prstGeom>
          <a:noFill/>
        </p:spPr>
      </p:pic>
      <p:pic>
        <p:nvPicPr>
          <p:cNvPr id="5" name="Picture 3" descr="C:\WinXP (E)\Documents and Settings\darve\My Documents\My Pictures\atwork\CERN\DFBX\DFBXH_DFBXG_9Nov09\P10205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7275" y="3880218"/>
            <a:ext cx="4038600" cy="26924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25937" y="4428566"/>
            <a:ext cx="18309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ea typeface="Times New Roman" pitchFamily="18" charset="0"/>
              </a:rPr>
              <a:t> “Compact” DFBX area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516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264D4-1C17-D243-B0EA-7FA34BD73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635000" dist="38100" algn="l" rotWithShape="0">
                    <a:prstClr val="black">
                      <a:alpha val="40000"/>
                    </a:prstClr>
                  </a:outerShdw>
                </a:effectLst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62A45-3DD5-4D47-855C-E775A9419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1999" y="1066496"/>
            <a:ext cx="11300001" cy="474805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b="1" dirty="0">
              <a:sym typeface="Wingdings" pitchFamily="2" charset="2"/>
            </a:endParaRPr>
          </a:p>
          <a:p>
            <a:pPr>
              <a:lnSpc>
                <a:spcPct val="210000"/>
              </a:lnSpc>
              <a:buClr>
                <a:schemeClr val="bg1"/>
              </a:buClr>
              <a:buBlip>
                <a:blip r:embed="rId3"/>
              </a:buBlip>
            </a:pPr>
            <a:r>
              <a:rPr lang="en-US" sz="3000" b="1" dirty="0">
                <a:sym typeface="Wingdings" pitchFamily="2" charset="2"/>
              </a:rPr>
              <a:t>Context for Radiation Safety </a:t>
            </a:r>
          </a:p>
          <a:p>
            <a:pPr>
              <a:lnSpc>
                <a:spcPct val="210000"/>
              </a:lnSpc>
              <a:buClr>
                <a:schemeClr val="bg1"/>
              </a:buClr>
              <a:buBlip>
                <a:blip r:embed="rId3"/>
              </a:buBlip>
            </a:pPr>
            <a:r>
              <a:rPr lang="en-US" sz="3000" b="1" dirty="0">
                <a:sym typeface="Wingdings" pitchFamily="2" charset="2"/>
              </a:rPr>
              <a:t>Technological paradigms and particle accelerators </a:t>
            </a:r>
          </a:p>
          <a:p>
            <a:pPr>
              <a:lnSpc>
                <a:spcPct val="210000"/>
              </a:lnSpc>
              <a:buClr>
                <a:schemeClr val="bg1"/>
              </a:buClr>
              <a:buBlip>
                <a:blip r:embed="rId3"/>
              </a:buBlip>
            </a:pPr>
            <a:r>
              <a:rPr lang="en-US" sz="3000" b="1" dirty="0"/>
              <a:t>Test Cases </a:t>
            </a:r>
          </a:p>
          <a:p>
            <a:pPr lvl="1">
              <a:lnSpc>
                <a:spcPct val="210000"/>
              </a:lnSpc>
              <a:buClr>
                <a:schemeClr val="bg1"/>
              </a:buClr>
              <a:buBlip>
                <a:blip r:embed="rId3"/>
              </a:buBlip>
            </a:pPr>
            <a:r>
              <a:rPr lang="en-US" sz="2600" b="1" dirty="0"/>
              <a:t> CERN - Large hadron Collider</a:t>
            </a:r>
          </a:p>
          <a:p>
            <a:pPr lvl="1">
              <a:lnSpc>
                <a:spcPct val="210000"/>
              </a:lnSpc>
              <a:buClr>
                <a:schemeClr val="bg1"/>
              </a:buClr>
              <a:buBlip>
                <a:blip r:embed="rId3"/>
              </a:buBlip>
            </a:pPr>
            <a:r>
              <a:rPr lang="en-US" sz="2600" b="1" dirty="0"/>
              <a:t> European Spallation Source – Proton Linear Accelerator</a:t>
            </a:r>
          </a:p>
          <a:p>
            <a:pPr>
              <a:lnSpc>
                <a:spcPct val="210000"/>
              </a:lnSpc>
              <a:buClr>
                <a:schemeClr val="bg1"/>
              </a:buClr>
              <a:buBlip>
                <a:blip r:embed="rId3"/>
              </a:buBlip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0612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110D5-2D74-7447-AAEE-48D2E831B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Case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FEA39-595E-3C41-B94E-F2D5AD857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743200"/>
            <a:ext cx="9905999" cy="32003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EUROPEAN SPALLATION SOURCE</a:t>
            </a:r>
          </a:p>
          <a:p>
            <a:pPr marL="0" indent="0" algn="ctr">
              <a:buNone/>
            </a:pPr>
            <a:r>
              <a:rPr lang="en-US" sz="4400" dirty="0"/>
              <a:t>PROTON LINEAR ACCELERATOR</a:t>
            </a:r>
          </a:p>
        </p:txBody>
      </p:sp>
    </p:spTree>
    <p:extLst>
      <p:ext uri="{BB962C8B-B14F-4D97-AF65-F5344CB8AC3E}">
        <p14:creationId xmlns:p14="http://schemas.microsoft.com/office/powerpoint/2010/main" val="3205447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4.jpg" descr="ESS_si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7"/>
          <a:stretch/>
        </p:blipFill>
        <p:spPr>
          <a:xfrm>
            <a:off x="1491600" y="1401980"/>
            <a:ext cx="9176400" cy="5436000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hape 48"/>
          <p:cNvSpPr/>
          <p:nvPr/>
        </p:nvSpPr>
        <p:spPr>
          <a:xfrm>
            <a:off x="1647749" y="1526247"/>
            <a:ext cx="2400176" cy="1384995"/>
          </a:xfrm>
          <a:prstGeom prst="rect">
            <a:avLst/>
          </a:prstGeom>
          <a:ln w="12700">
            <a:miter lim="400000"/>
          </a:ln>
          <a:effectLst>
            <a:outerShdw blurRad="114300" dist="508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 defTabSz="411330"/>
            <a:r>
              <a: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High Power</a:t>
            </a:r>
            <a:endParaRPr lang="en-GB" b="1" dirty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algn="ctr" defTabSz="411330"/>
            <a:r>
              <a:rPr lang="en-GB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Linear </a:t>
            </a:r>
            <a:r>
              <a: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Accelerator:</a:t>
            </a:r>
          </a:p>
          <a:p>
            <a:pPr marL="285699" indent="-285699" defTabSz="411330">
              <a:buFont typeface="Arial" panose="020B0604020202020204" pitchFamily="34" charset="0"/>
              <a:buChar char="•"/>
            </a:pPr>
            <a:r>
              <a: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Energy: 2 GeV</a:t>
            </a:r>
          </a:p>
          <a:p>
            <a:pPr marL="285699" indent="-285699" defTabSz="411330">
              <a:buFont typeface="Arial" panose="020B0604020202020204" pitchFamily="34" charset="0"/>
              <a:buChar char="•"/>
            </a:pPr>
            <a:r>
              <a: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Rep. Rate: 14 Hz</a:t>
            </a:r>
          </a:p>
          <a:p>
            <a:pPr marL="285699" indent="-285699" defTabSz="411330">
              <a:buFont typeface="Arial" panose="020B0604020202020204" pitchFamily="34" charset="0"/>
              <a:buChar char="•"/>
            </a:pPr>
            <a:r>
              <a: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Current: 62.5 mA</a:t>
            </a:r>
          </a:p>
        </p:txBody>
      </p:sp>
      <p:sp>
        <p:nvSpPr>
          <p:cNvPr id="50" name="Shape 50"/>
          <p:cNvSpPr/>
          <p:nvPr/>
        </p:nvSpPr>
        <p:spPr>
          <a:xfrm>
            <a:off x="12313898" y="-382036"/>
            <a:ext cx="91441" cy="914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</a:path>
            </a:pathLst>
          </a:custGeom>
          <a:solidFill>
            <a:srgbClr val="FFFFFF"/>
          </a:solidFill>
          <a:ln w="3175">
            <a:solidFill>
              <a:srgbClr val="000000">
                <a:alpha val="0"/>
              </a:srgbClr>
            </a:solidFill>
            <a:round/>
          </a:ln>
          <a:effectLst>
            <a:outerShdw blurRad="114300" dist="50800" dir="2700000" rotWithShape="0">
              <a:srgbClr val="000000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algn="ctr" defTabSz="914239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1" name="Shape 51"/>
          <p:cNvSpPr/>
          <p:nvPr/>
        </p:nvSpPr>
        <p:spPr>
          <a:xfrm flipV="1">
            <a:off x="1829864" y="2572915"/>
            <a:ext cx="6112139" cy="2111473"/>
          </a:xfrm>
          <a:prstGeom prst="line">
            <a:avLst/>
          </a:prstGeom>
          <a:ln w="25400">
            <a:solidFill>
              <a:srgbClr val="C0504D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1" tIns="45712" rIns="45711" bIns="45712"/>
          <a:lstStyle/>
          <a:p>
            <a:pPr defTabSz="457119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 sz="1200"/>
          </a:p>
        </p:txBody>
      </p:sp>
      <p:grpSp>
        <p:nvGrpSpPr>
          <p:cNvPr id="73" name="Group 73"/>
          <p:cNvGrpSpPr/>
          <p:nvPr/>
        </p:nvGrpSpPr>
        <p:grpSpPr>
          <a:xfrm>
            <a:off x="7255249" y="2265149"/>
            <a:ext cx="3071476" cy="3969095"/>
            <a:chOff x="-1" y="-1"/>
            <a:chExt cx="3071475" cy="3969095"/>
          </a:xfrm>
        </p:grpSpPr>
        <p:sp>
          <p:nvSpPr>
            <p:cNvPr id="52" name="Shape 52"/>
            <p:cNvSpPr/>
            <p:nvPr/>
          </p:nvSpPr>
          <p:spPr>
            <a:xfrm>
              <a:off x="403263" y="1753102"/>
              <a:ext cx="2668211" cy="22159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 defTabSz="411330"/>
              <a:r>
                <a:rPr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16 Instruments in Construction </a:t>
              </a:r>
              <a:r>
                <a:rPr lang="en-US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b</a:t>
              </a:r>
              <a:r>
                <a:rPr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udget</a:t>
              </a:r>
            </a:p>
            <a:p>
              <a:pPr algn="ctr" defTabSz="411330"/>
              <a:endPara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endParaRPr>
            </a:p>
            <a:p>
              <a:pPr algn="ctr" defTabSz="411330"/>
              <a:r>
                <a:rPr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Committed to deliver 22 instruments by 2028</a:t>
              </a:r>
            </a:p>
            <a:p>
              <a:pPr algn="ctr" defTabSz="411330"/>
              <a:endPara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endParaRPr>
            </a:p>
            <a:p>
              <a:pPr algn="ctr" defTabSz="411330"/>
              <a:r>
                <a:rPr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Peak flux ~30-100 brighter than the ILL</a:t>
              </a:r>
            </a:p>
          </p:txBody>
        </p:sp>
        <p:grpSp>
          <p:nvGrpSpPr>
            <p:cNvPr id="72" name="Group 72"/>
            <p:cNvGrpSpPr/>
            <p:nvPr/>
          </p:nvGrpSpPr>
          <p:grpSpPr>
            <a:xfrm>
              <a:off x="-1" y="-1"/>
              <a:ext cx="2455941" cy="1653498"/>
              <a:chOff x="0" y="0"/>
              <a:chExt cx="2455939" cy="1653496"/>
            </a:xfrm>
          </p:grpSpPr>
          <p:grpSp>
            <p:nvGrpSpPr>
              <p:cNvPr id="60" name="Group 60"/>
              <p:cNvGrpSpPr/>
              <p:nvPr/>
            </p:nvGrpSpPr>
            <p:grpSpPr>
              <a:xfrm>
                <a:off x="-1" y="198715"/>
                <a:ext cx="2455941" cy="1454782"/>
                <a:chOff x="0" y="0"/>
                <a:chExt cx="2455939" cy="1454781"/>
              </a:xfrm>
            </p:grpSpPr>
            <p:sp>
              <p:nvSpPr>
                <p:cNvPr id="53" name="Shape 53"/>
                <p:cNvSpPr/>
                <p:nvPr/>
              </p:nvSpPr>
              <p:spPr>
                <a:xfrm>
                  <a:off x="1678542" y="1342068"/>
                  <a:ext cx="112714" cy="1127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54" name="Shape 54"/>
                <p:cNvSpPr/>
                <p:nvPr/>
              </p:nvSpPr>
              <p:spPr>
                <a:xfrm flipV="1">
                  <a:off x="1736123" y="354065"/>
                  <a:ext cx="654889" cy="1055327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bevel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55" name="Shape 55"/>
                <p:cNvSpPr/>
                <p:nvPr/>
              </p:nvSpPr>
              <p:spPr>
                <a:xfrm>
                  <a:off x="863600" y="279926"/>
                  <a:ext cx="112713" cy="112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56" name="Shape 56"/>
                <p:cNvSpPr/>
                <p:nvPr/>
              </p:nvSpPr>
              <p:spPr>
                <a:xfrm flipH="1" flipV="1">
                  <a:off x="924796" y="345073"/>
                  <a:ext cx="807575" cy="10637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bevel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57" name="Shape 57"/>
                <p:cNvSpPr/>
                <p:nvPr/>
              </p:nvSpPr>
              <p:spPr>
                <a:xfrm>
                  <a:off x="2343226" y="279926"/>
                  <a:ext cx="112714" cy="112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84" name="Shape 84"/>
                <p:cNvSpPr/>
                <p:nvPr/>
              </p:nvSpPr>
              <p:spPr>
                <a:xfrm>
                  <a:off x="46990" y="38100"/>
                  <a:ext cx="1687830" cy="13601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</a:path>
                  </a:pathLst>
                </a:custGeom>
                <a:noFill/>
                <a:ln w="12700" cap="flat">
                  <a:solidFill>
                    <a:srgbClr val="FFFFFF"/>
                  </a:solidFill>
                  <a:prstDash val="solid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/>
                <a:lstStyle/>
                <a:p>
                  <a:pPr lvl="0"/>
                  <a:endParaRPr/>
                </a:p>
              </p:txBody>
            </p:sp>
            <p:sp>
              <p:nvSpPr>
                <p:cNvPr id="59" name="Shape 59"/>
                <p:cNvSpPr/>
                <p:nvPr/>
              </p:nvSpPr>
              <p:spPr>
                <a:xfrm>
                  <a:off x="0" y="0"/>
                  <a:ext cx="112713" cy="112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</p:grpSp>
          <p:grpSp>
            <p:nvGrpSpPr>
              <p:cNvPr id="71" name="Group 71"/>
              <p:cNvGrpSpPr/>
              <p:nvPr/>
            </p:nvGrpSpPr>
            <p:grpSpPr>
              <a:xfrm>
                <a:off x="137117" y="-1"/>
                <a:ext cx="2139290" cy="710829"/>
                <a:chOff x="0" y="0"/>
                <a:chExt cx="2139289" cy="710827"/>
              </a:xfrm>
            </p:grpSpPr>
            <p:sp>
              <p:nvSpPr>
                <p:cNvPr id="61" name="Shape 61"/>
                <p:cNvSpPr/>
                <p:nvPr/>
              </p:nvSpPr>
              <p:spPr>
                <a:xfrm flipH="1" flipV="1">
                  <a:off x="-1" y="277538"/>
                  <a:ext cx="616836" cy="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62" name="Shape 62"/>
                <p:cNvSpPr/>
                <p:nvPr/>
              </p:nvSpPr>
              <p:spPr>
                <a:xfrm flipH="1">
                  <a:off x="348166" y="248239"/>
                  <a:ext cx="271299" cy="271299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63" name="Shape 63"/>
                <p:cNvSpPr/>
                <p:nvPr/>
              </p:nvSpPr>
              <p:spPr>
                <a:xfrm flipH="1">
                  <a:off x="515313" y="263465"/>
                  <a:ext cx="110833" cy="32188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64" name="Shape 64"/>
                <p:cNvSpPr/>
                <p:nvPr/>
              </p:nvSpPr>
              <p:spPr>
                <a:xfrm flipH="1">
                  <a:off x="640224" y="257655"/>
                  <a:ext cx="1" cy="329367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65" name="Shape 65"/>
                <p:cNvSpPr/>
                <p:nvPr/>
              </p:nvSpPr>
              <p:spPr>
                <a:xfrm flipH="1" flipV="1">
                  <a:off x="112166" y="146565"/>
                  <a:ext cx="508671" cy="134794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66" name="Shape 66"/>
                <p:cNvSpPr/>
                <p:nvPr/>
              </p:nvSpPr>
              <p:spPr>
                <a:xfrm flipV="1">
                  <a:off x="635484" y="9962"/>
                  <a:ext cx="48671" cy="27602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67" name="Shape 67"/>
                <p:cNvSpPr/>
                <p:nvPr/>
              </p:nvSpPr>
              <p:spPr>
                <a:xfrm flipH="1" flipV="1">
                  <a:off x="580956" y="-1"/>
                  <a:ext cx="34158" cy="27819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68" name="Shape 68"/>
                <p:cNvSpPr/>
                <p:nvPr/>
              </p:nvSpPr>
              <p:spPr>
                <a:xfrm>
                  <a:off x="642239" y="293585"/>
                  <a:ext cx="1490427" cy="13807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69" name="Shape 69"/>
                <p:cNvSpPr/>
                <p:nvPr/>
              </p:nvSpPr>
              <p:spPr>
                <a:xfrm>
                  <a:off x="635939" y="297584"/>
                  <a:ext cx="1503351" cy="274914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70" name="Shape 70"/>
                <p:cNvSpPr/>
                <p:nvPr/>
              </p:nvSpPr>
              <p:spPr>
                <a:xfrm>
                  <a:off x="644673" y="330327"/>
                  <a:ext cx="1429911" cy="38050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</p:grpSp>
        </p:grpSp>
      </p:grpSp>
      <p:grpSp>
        <p:nvGrpSpPr>
          <p:cNvPr id="80" name="Group 80"/>
          <p:cNvGrpSpPr/>
          <p:nvPr/>
        </p:nvGrpSpPr>
        <p:grpSpPr>
          <a:xfrm>
            <a:off x="4411652" y="1404965"/>
            <a:ext cx="3648185" cy="1384996"/>
            <a:chOff x="-204746" y="0"/>
            <a:chExt cx="2947474" cy="1384994"/>
          </a:xfrm>
        </p:grpSpPr>
        <p:grpSp>
          <p:nvGrpSpPr>
            <p:cNvPr id="78" name="Group 78"/>
            <p:cNvGrpSpPr/>
            <p:nvPr/>
          </p:nvGrpSpPr>
          <p:grpSpPr>
            <a:xfrm>
              <a:off x="-204746" y="0"/>
              <a:ext cx="2889069" cy="1384994"/>
              <a:chOff x="-204745" y="0"/>
              <a:chExt cx="2889067" cy="1384993"/>
            </a:xfrm>
          </p:grpSpPr>
          <p:grpSp>
            <p:nvGrpSpPr>
              <p:cNvPr id="76" name="Group 76"/>
              <p:cNvGrpSpPr/>
              <p:nvPr/>
            </p:nvGrpSpPr>
            <p:grpSpPr>
              <a:xfrm>
                <a:off x="1537362" y="122652"/>
                <a:ext cx="1146960" cy="1004264"/>
                <a:chOff x="-379644" y="-222310"/>
                <a:chExt cx="1146957" cy="1004261"/>
              </a:xfrm>
            </p:grpSpPr>
            <p:sp>
              <p:nvSpPr>
                <p:cNvPr id="74" name="Shape 74"/>
                <p:cNvSpPr/>
                <p:nvPr/>
              </p:nvSpPr>
              <p:spPr>
                <a:xfrm flipH="1" flipV="1">
                  <a:off x="-266932" y="-109597"/>
                  <a:ext cx="1034245" cy="89154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bevel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75" name="Shape 75"/>
                <p:cNvSpPr/>
                <p:nvPr/>
              </p:nvSpPr>
              <p:spPr>
                <a:xfrm>
                  <a:off x="-379644" y="-222310"/>
                  <a:ext cx="112713" cy="112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</p:grpSp>
          <p:sp>
            <p:nvSpPr>
              <p:cNvPr id="77" name="Shape 77"/>
              <p:cNvSpPr/>
              <p:nvPr/>
            </p:nvSpPr>
            <p:spPr>
              <a:xfrm>
                <a:off x="-204745" y="0"/>
                <a:ext cx="2341568" cy="13849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>
                <a:outerShdw blurRad="114300" dist="50800" dir="2700000" rotWithShape="0">
                  <a:srgbClr val="000000">
                    <a:alpha val="75000"/>
                  </a:srgbClr>
                </a:outerShdw>
              </a:effectLst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/>
              <a:p>
                <a:pPr algn="ctr" defTabSz="411330"/>
                <a:r>
                  <a:rPr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Target Station:</a:t>
                </a:r>
              </a:p>
              <a:p>
                <a:pPr marL="285699" indent="-285699" defTabSz="411330">
                  <a:buFont typeface="Arial" panose="020B0604020202020204" pitchFamily="34" charset="0"/>
                  <a:buChar char="•"/>
                </a:pPr>
                <a:r>
                  <a:rPr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He-gas cooled rotating</a:t>
                </a:r>
                <a:endParaRPr lang="en-GB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defTabSz="411330"/>
                <a:r>
                  <a:rPr lang="en-GB"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       </a:t>
                </a:r>
                <a:r>
                  <a:rPr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W-target</a:t>
                </a:r>
                <a:r>
                  <a:rPr lang="en-US"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 (5MW average</a:t>
                </a:r>
              </a:p>
              <a:p>
                <a:pPr defTabSz="411330"/>
                <a:r>
                  <a:rPr lang="en-US"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       power)</a:t>
                </a:r>
              </a:p>
              <a:p>
                <a:pPr marL="285699" indent="-285699" defTabSz="41133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42 beam ports</a:t>
                </a:r>
                <a:endParaRPr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p:grpSp>
        <p:sp>
          <p:nvSpPr>
            <p:cNvPr id="79" name="Shape 79"/>
            <p:cNvSpPr/>
            <p:nvPr/>
          </p:nvSpPr>
          <p:spPr>
            <a:xfrm>
              <a:off x="2630951" y="1065354"/>
              <a:ext cx="111777" cy="112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53E"/>
                </a:gs>
                <a:gs pos="100000">
                  <a:srgbClr val="FFD1BB"/>
                </a:gs>
              </a:gsLst>
              <a:lin ang="16200000" scaled="0"/>
            </a:gradFill>
            <a:ln w="9525" cap="flat">
              <a:solidFill>
                <a:srgbClr val="4A7EBB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1651001" y="4636262"/>
            <a:ext cx="1120606" cy="422640"/>
            <a:chOff x="0" y="0"/>
            <a:chExt cx="1120605" cy="422639"/>
          </a:xfrm>
        </p:grpSpPr>
        <p:sp>
          <p:nvSpPr>
            <p:cNvPr id="81" name="Shape 81"/>
            <p:cNvSpPr/>
            <p:nvPr/>
          </p:nvSpPr>
          <p:spPr>
            <a:xfrm>
              <a:off x="0" y="0"/>
              <a:ext cx="176213" cy="176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0504D"/>
            </a:solidFill>
            <a:ln w="25400" cap="flat">
              <a:solidFill>
                <a:srgbClr val="8C3A38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25368" y="145641"/>
              <a:ext cx="1095237" cy="276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 defTabSz="411403">
                <a:defRPr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t>Ion Source</a:t>
              </a:r>
            </a:p>
          </p:txBody>
        </p:sp>
      </p:grpSp>
      <p:sp>
        <p:nvSpPr>
          <p:cNvPr id="58" name="Title 1"/>
          <p:cNvSpPr>
            <a:spLocks noGrp="1"/>
          </p:cNvSpPr>
          <p:nvPr>
            <p:ph type="title" idx="4294967295"/>
          </p:nvPr>
        </p:nvSpPr>
        <p:spPr>
          <a:xfrm>
            <a:off x="1169894" y="486830"/>
            <a:ext cx="7876613" cy="943054"/>
          </a:xfrm>
        </p:spPr>
        <p:txBody>
          <a:bodyPr vert="horz" lIns="91416" tIns="45708" rIns="91416" bIns="45708" rtlCol="0" anchor="ctr">
            <a:normAutofit/>
          </a:bodyPr>
          <a:lstStyle/>
          <a:p>
            <a:r>
              <a:rPr lang="en-US" dirty="0"/>
              <a:t> European Spallation source  - Linac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97492" y="6222058"/>
            <a:ext cx="3753474" cy="467447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Total cost: 1843 </a:t>
            </a:r>
            <a:r>
              <a:rPr lang="en-US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MEuros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2013</a:t>
            </a:r>
          </a:p>
        </p:txBody>
      </p:sp>
      <p:grpSp>
        <p:nvGrpSpPr>
          <p:cNvPr id="47" name="Group 47"/>
          <p:cNvGrpSpPr/>
          <p:nvPr/>
        </p:nvGrpSpPr>
        <p:grpSpPr>
          <a:xfrm>
            <a:off x="2944135" y="2856500"/>
            <a:ext cx="725389" cy="1246320"/>
            <a:chOff x="0" y="0"/>
            <a:chExt cx="1280664" cy="1752667"/>
          </a:xfrm>
        </p:grpSpPr>
        <p:sp>
          <p:nvSpPr>
            <p:cNvPr id="43" name="Shape 43"/>
            <p:cNvSpPr/>
            <p:nvPr/>
          </p:nvSpPr>
          <p:spPr>
            <a:xfrm>
              <a:off x="45719" y="38458"/>
              <a:ext cx="1196007" cy="1678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117" y="7415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defTabSz="411330"/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-1"/>
              <a:ext cx="91440" cy="9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 defTabSz="914239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610870" y="548639"/>
              <a:ext cx="91441" cy="9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 defTabSz="914239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1189224" y="1661227"/>
              <a:ext cx="91441" cy="9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 defTabSz="914239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86886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 advAuto="0"/>
      <p:bldP spid="51" grpId="0" animBg="1" advAuto="0"/>
      <p:bldP spid="73" grpId="0" animBg="1" advAuto="0"/>
      <p:bldP spid="80" grpId="0" animBg="1" advAuto="0"/>
      <p:bldP spid="83" grpId="0" animBg="1" advAuto="0"/>
      <p:bldP spid="47" grpId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93427" y="431927"/>
            <a:ext cx="7945437" cy="603264"/>
          </a:xfrm>
          <a:ln/>
        </p:spPr>
        <p:txBody>
          <a:bodyPr>
            <a:noAutofit/>
          </a:bodyPr>
          <a:lstStyle/>
          <a:p>
            <a:r>
              <a:rPr lang="en-US" dirty="0"/>
              <a:t>Linear Accelerator (SRF)</a:t>
            </a:r>
            <a:br>
              <a:rPr lang="en-US" dirty="0"/>
            </a:br>
            <a:r>
              <a:rPr lang="en-US" sz="1800" dirty="0"/>
              <a:t>(see also October 21, 2020)</a:t>
            </a:r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99C83-1919-364C-8679-F2BAB00BB4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133" y="2644501"/>
            <a:ext cx="9065156" cy="14909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BE9FA0-0698-DC41-B7E5-4774EF7EBB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909" y="4011778"/>
            <a:ext cx="9079634" cy="285224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79287DD8-D6E7-7649-8B42-FEEA682B57A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330" y="1534677"/>
            <a:ext cx="1726968" cy="1295226"/>
          </a:xfrm>
          <a:prstGeom prst="rect">
            <a:avLst/>
          </a:prstGeom>
        </p:spPr>
      </p:pic>
      <p:pic>
        <p:nvPicPr>
          <p:cNvPr id="81" name="Picture 6" descr="http://cdsweb.cern.ch/record/1281668/files/icon-DTL_proto_assembled_image.jpg">
            <a:extLst>
              <a:ext uri="{FF2B5EF4-FFF2-40B4-BE49-F238E27FC236}">
                <a16:creationId xmlns:a16="http://schemas.microsoft.com/office/drawing/2014/main" id="{8FF0A9EF-BA6D-6649-9644-2AC3D5618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558" y="1534677"/>
            <a:ext cx="871342" cy="11098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" name="Picture 147">
            <a:extLst>
              <a:ext uri="{FF2B5EF4-FFF2-40B4-BE49-F238E27FC236}">
                <a16:creationId xmlns:a16="http://schemas.microsoft.com/office/drawing/2014/main" id="{7F283418-1685-1F4F-AF32-660C23697F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0996" y="1535143"/>
            <a:ext cx="1290562" cy="1109358"/>
          </a:xfrm>
          <a:prstGeom prst="rect">
            <a:avLst/>
          </a:prstGeom>
        </p:spPr>
      </p:pic>
      <p:pic>
        <p:nvPicPr>
          <p:cNvPr id="151" name="Picture 150">
            <a:extLst>
              <a:ext uri="{FF2B5EF4-FFF2-40B4-BE49-F238E27FC236}">
                <a16:creationId xmlns:a16="http://schemas.microsoft.com/office/drawing/2014/main" id="{ADE3DF56-AFD1-6F4B-9B61-070F7255B6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900" y="1539365"/>
            <a:ext cx="1516063" cy="1105136"/>
          </a:xfrm>
          <a:prstGeom prst="rect">
            <a:avLst/>
          </a:prstGeom>
        </p:spPr>
      </p:pic>
      <p:pic>
        <p:nvPicPr>
          <p:cNvPr id="153" name="Picture 152">
            <a:extLst>
              <a:ext uri="{FF2B5EF4-FFF2-40B4-BE49-F238E27FC236}">
                <a16:creationId xmlns:a16="http://schemas.microsoft.com/office/drawing/2014/main" id="{2794ACBD-F07D-844D-B300-21755E56AE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07685" y="24769"/>
            <a:ext cx="2870491" cy="194377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F2AF915-FE33-4C43-8D83-75816DCC4F89}"/>
              </a:ext>
            </a:extLst>
          </p:cNvPr>
          <p:cNvSpPr/>
          <p:nvPr/>
        </p:nvSpPr>
        <p:spPr>
          <a:xfrm>
            <a:off x="3923052" y="2592639"/>
            <a:ext cx="8643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d=</a:t>
            </a:r>
            <a:r>
              <a:rPr lang="en-US" sz="1600" dirty="0" err="1">
                <a:latin typeface="Symbol" panose="05050102010706020507" pitchFamily="18" charset="2"/>
              </a:rPr>
              <a:t>bl</a:t>
            </a:r>
            <a:r>
              <a:rPr lang="en-US" sz="1600" i="1" dirty="0"/>
              <a:t>/2</a:t>
            </a:r>
            <a:endParaRPr lang="en-US" sz="16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5305B0A-F9CF-F347-8BB0-285ABE44E36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1655" y="4326010"/>
            <a:ext cx="4873945" cy="24511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1258BCA-6C0E-7242-89ED-35B57E00C6E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68963" y="878312"/>
            <a:ext cx="3038722" cy="17661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777D601-9944-B944-8579-ED13ACCC62F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06468" y="4326010"/>
            <a:ext cx="3963711" cy="2451100"/>
          </a:xfrm>
          <a:prstGeom prst="rect">
            <a:avLst/>
          </a:prstGeom>
        </p:spPr>
      </p:pic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FF37E408-EED1-5449-9DB0-7E0E485A609C}"/>
              </a:ext>
            </a:extLst>
          </p:cNvPr>
          <p:cNvSpPr txBox="1">
            <a:spLocks/>
          </p:cNvSpPr>
          <p:nvPr/>
        </p:nvSpPr>
        <p:spPr>
          <a:xfrm>
            <a:off x="10029513" y="2125065"/>
            <a:ext cx="2040313" cy="441020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ym typeface="Wingdings" pitchFamily="2" charset="2"/>
              </a:rPr>
              <a:t>Specification: </a:t>
            </a:r>
          </a:p>
          <a:p>
            <a:pPr marL="0" indent="0">
              <a:buNone/>
            </a:pPr>
            <a:r>
              <a:rPr lang="en-US" sz="1800" dirty="0">
                <a:sym typeface="Wingdings" pitchFamily="2" charset="2"/>
              </a:rPr>
              <a:t>- </a:t>
            </a:r>
            <a:r>
              <a:rPr lang="en-US" sz="1800" dirty="0"/>
              <a:t>Radiation-hard components </a:t>
            </a:r>
          </a:p>
          <a:p>
            <a:pPr marL="0" indent="0">
              <a:buNone/>
            </a:pPr>
            <a:r>
              <a:rPr lang="en-US" sz="1800" dirty="0"/>
              <a:t>(e.g. electronics, materials, instrumentation,)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- Risk Analysis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- Preventive maintenance and monitoring</a:t>
            </a:r>
          </a:p>
          <a:p>
            <a:endParaRPr lang="en-US" sz="1800" dirty="0"/>
          </a:p>
        </p:txBody>
      </p:sp>
      <p:sp>
        <p:nvSpPr>
          <p:cNvPr id="22" name="Rectangle 1">
            <a:extLst>
              <a:ext uri="{FF2B5EF4-FFF2-40B4-BE49-F238E27FC236}">
                <a16:creationId xmlns:a16="http://schemas.microsoft.com/office/drawing/2014/main" id="{EE0214FA-35CF-5544-AA6D-4DF9F882BFF3}"/>
              </a:ext>
            </a:extLst>
          </p:cNvPr>
          <p:cNvSpPr txBox="1">
            <a:spLocks noChangeArrowheads="1"/>
          </p:cNvSpPr>
          <p:nvPr/>
        </p:nvSpPr>
        <p:spPr>
          <a:xfrm>
            <a:off x="5123330" y="6199996"/>
            <a:ext cx="6093624" cy="516996"/>
          </a:xfrm>
          <a:prstGeom prst="rect">
            <a:avLst/>
          </a:prstGeom>
          <a:solidFill>
            <a:schemeClr val="bg2"/>
          </a:solidFill>
          <a:ln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SUITE AU PROCHAIN EPISODE 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023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 more about particle accelerators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417" y="971550"/>
            <a:ext cx="11827030" cy="393004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600" dirty="0"/>
          </a:p>
          <a:p>
            <a:r>
              <a:rPr lang="en-US" sz="2000" dirty="0"/>
              <a:t>Massive Open-Online Courses: </a:t>
            </a:r>
            <a:r>
              <a:rPr lang="en-US" sz="2000" dirty="0">
                <a:hlinkClick r:id="rId3"/>
              </a:rPr>
              <a:t>www.npap.eu</a:t>
            </a:r>
            <a:r>
              <a:rPr lang="en-US" sz="2000" dirty="0"/>
              <a:t> </a:t>
            </a:r>
          </a:p>
          <a:p>
            <a:r>
              <a:rPr lang="en-US" sz="2000" dirty="0"/>
              <a:t>US-Particle Accelerator School, </a:t>
            </a:r>
            <a:r>
              <a:rPr lang="en-US" sz="2000" dirty="0">
                <a:hlinkClick r:id="rId4"/>
              </a:rPr>
              <a:t>http://uspas.fnal.gov/materials/materials-table.shtml</a:t>
            </a:r>
            <a:endParaRPr lang="en-US" sz="2000" dirty="0"/>
          </a:p>
          <a:p>
            <a:r>
              <a:rPr lang="en-US" sz="2000" dirty="0"/>
              <a:t>CERN Accelerator School </a:t>
            </a:r>
            <a:r>
              <a:rPr lang="en-US" sz="2000" dirty="0">
                <a:hlinkClick r:id="rId5"/>
              </a:rPr>
              <a:t>http://cas.web.cern.ch/cas</a:t>
            </a:r>
            <a:endParaRPr lang="en-US" sz="2000" dirty="0"/>
          </a:p>
          <a:p>
            <a:r>
              <a:rPr lang="en-US" sz="2000" dirty="0"/>
              <a:t>ASP2018: </a:t>
            </a:r>
            <a:r>
              <a:rPr lang="sv-SE" sz="2000" dirty="0"/>
              <a:t>“</a:t>
            </a:r>
            <a:r>
              <a:rPr lang="sv-SE" sz="2000" u="sng" dirty="0">
                <a:hlinkClick r:id="rId6"/>
              </a:rPr>
              <a:t>Introduction to Accelerator</a:t>
            </a:r>
            <a:r>
              <a:rPr lang="sv-SE" sz="2000" dirty="0"/>
              <a:t>” </a:t>
            </a:r>
            <a:r>
              <a:rPr lang="en-US" sz="2000" dirty="0"/>
              <a:t>by Caterina </a:t>
            </a:r>
            <a:r>
              <a:rPr lang="en-US" sz="2000" dirty="0" err="1"/>
              <a:t>Biscari</a:t>
            </a:r>
            <a:endParaRPr lang="en-US" sz="2000" dirty="0"/>
          </a:p>
          <a:p>
            <a:r>
              <a:rPr lang="en-US" sz="2000" dirty="0"/>
              <a:t>ASP online Course: Radiation Measurements and Dosimetry by Marco </a:t>
            </a:r>
            <a:r>
              <a:rPr lang="en-US" sz="2000" dirty="0" err="1"/>
              <a:t>Silari</a:t>
            </a:r>
            <a:r>
              <a:rPr lang="en-US" sz="2000" dirty="0"/>
              <a:t> </a:t>
            </a:r>
            <a:endParaRPr lang="sv-SE" sz="2000" dirty="0"/>
          </a:p>
          <a:p>
            <a:pPr marL="457200" lvl="1" indent="0">
              <a:buNone/>
            </a:pPr>
            <a:r>
              <a:rPr lang="en-US" sz="1200" dirty="0">
                <a:hlinkClick r:id="rId7"/>
              </a:rPr>
              <a:t>https://indico.cern.ch/event/926495</a:t>
            </a:r>
            <a:r>
              <a:rPr lang="en-US" sz="1200" dirty="0"/>
              <a:t>; </a:t>
            </a:r>
            <a:r>
              <a:rPr lang="en-US" sz="1200" dirty="0">
                <a:hlinkClick r:id="rId8"/>
              </a:rPr>
              <a:t>https://indico.cern.ch/event/926500/</a:t>
            </a:r>
            <a:r>
              <a:rPr lang="en-US" sz="1200" dirty="0"/>
              <a:t>; </a:t>
            </a:r>
            <a:r>
              <a:rPr lang="en-US" sz="1200" u="sng" dirty="0">
                <a:hlinkClick r:id="rId9"/>
              </a:rPr>
              <a:t>https://indico.cern.ch/event/926502/</a:t>
            </a:r>
            <a:r>
              <a:rPr lang="en-US" sz="1200" u="sng" dirty="0"/>
              <a:t>;  </a:t>
            </a:r>
            <a:r>
              <a:rPr lang="en-US" sz="1200" dirty="0">
                <a:hlinkClick r:id="rId10"/>
              </a:rPr>
              <a:t>https://indico.cern.ch/event/926503/</a:t>
            </a:r>
            <a:r>
              <a:rPr lang="en-US" sz="1200" dirty="0"/>
              <a:t> </a:t>
            </a:r>
            <a:endParaRPr lang="en-US" sz="1600" u="sng" dirty="0"/>
          </a:p>
          <a:p>
            <a:pPr marL="0" indent="0">
              <a:buNone/>
            </a:pPr>
            <a:r>
              <a:rPr lang="en-US" sz="1600" u="sng" dirty="0"/>
              <a:t>Few books: </a:t>
            </a:r>
          </a:p>
          <a:p>
            <a:r>
              <a:rPr lang="en-US" sz="1200" dirty="0"/>
              <a:t>RF Linear Accelerators, T.P. </a:t>
            </a:r>
            <a:r>
              <a:rPr lang="en-US" sz="1200" dirty="0" err="1"/>
              <a:t>Wangler</a:t>
            </a:r>
            <a:r>
              <a:rPr lang="en-US" sz="1200" dirty="0"/>
              <a:t>, Wiley, 2008</a:t>
            </a:r>
          </a:p>
          <a:p>
            <a:r>
              <a:rPr lang="en-US" sz="1200" dirty="0"/>
              <a:t>RF Superconductivity for Accelerator, H. </a:t>
            </a:r>
            <a:r>
              <a:rPr lang="en-US" sz="1200" dirty="0" err="1"/>
              <a:t>Padamsee</a:t>
            </a:r>
            <a:r>
              <a:rPr lang="en-US" sz="1200" dirty="0"/>
              <a:t>, J. </a:t>
            </a:r>
            <a:r>
              <a:rPr lang="en-US" sz="1200" dirty="0" err="1"/>
              <a:t>Knobloch</a:t>
            </a:r>
            <a:r>
              <a:rPr lang="en-US" sz="1200" dirty="0"/>
              <a:t>, T. Hays, Wiley, 2011</a:t>
            </a:r>
          </a:p>
          <a:p>
            <a:r>
              <a:rPr lang="en-US" sz="1200" dirty="0"/>
              <a:t>An introduction to particle accelerators, E.J.N. Wilson, Oxford Univ. Press, 2001 </a:t>
            </a:r>
          </a:p>
          <a:p>
            <a:r>
              <a:rPr lang="en-US" sz="1200" dirty="0"/>
              <a:t>An introduction to the physics of high-energy accelerators, D.A. Edwards &amp; M.J. </a:t>
            </a:r>
            <a:r>
              <a:rPr lang="en-US" sz="1200" dirty="0" err="1"/>
              <a:t>Syphers</a:t>
            </a:r>
            <a:r>
              <a:rPr lang="en-US" sz="1200" dirty="0"/>
              <a:t>, Wiley, 1993 </a:t>
            </a:r>
          </a:p>
          <a:p>
            <a:r>
              <a:rPr lang="en-US" sz="1200" dirty="0"/>
              <a:t>The principles of circular accelerators and storage rings, P.J. Bryant &amp; K. </a:t>
            </a:r>
            <a:r>
              <a:rPr lang="en-US" sz="1200" dirty="0" err="1"/>
              <a:t>Johnsen</a:t>
            </a:r>
            <a:r>
              <a:rPr lang="en-US" sz="1200" dirty="0"/>
              <a:t>, Cambridge Univ. Press, 1993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pPr/>
              <a:t>23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661250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899" y="0"/>
            <a:ext cx="10487025" cy="612602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38835" y="1335563"/>
            <a:ext cx="9671124" cy="3785652"/>
          </a:xfrm>
          <a:prstGeom prst="rect">
            <a:avLst/>
          </a:prstGeom>
          <a:solidFill>
            <a:schemeClr val="bg2">
              <a:alpha val="29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applied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accelerators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permits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to design,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fabricate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install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commission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-the-art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equipment</a:t>
            </a:r>
            <a:endParaRPr lang="sv-S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sv-S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latin typeface="Arial"/>
                <a:cs typeface="Arial"/>
              </a:rPr>
              <a:t>Each accelerator generation built on the accomplishments of the previous ones, raising the quality of equipment performance and transferring knowledge and technology to industries</a:t>
            </a:r>
          </a:p>
          <a:p>
            <a:pPr algn="ctr"/>
            <a:endParaRPr lang="sv-S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Synergies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Research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Infrastructures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and Industry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keys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 to an innovative </a:t>
            </a:r>
            <a:r>
              <a:rPr lang="sv-S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Ecosystem</a:t>
            </a:r>
            <a:endParaRPr lang="sv-S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51DECB-B034-9940-ABD1-83B29975C569}"/>
              </a:ext>
            </a:extLst>
          </p:cNvPr>
          <p:cNvSpPr txBox="1">
            <a:spLocks/>
          </p:cNvSpPr>
          <p:nvPr/>
        </p:nvSpPr>
        <p:spPr>
          <a:xfrm>
            <a:off x="10338870" y="6484214"/>
            <a:ext cx="771089" cy="365125"/>
          </a:xfrm>
          <a:prstGeom prst="rect">
            <a:avLst/>
          </a:prstGeom>
        </p:spPr>
        <p:txBody>
          <a:bodyPr/>
          <a:lstStyle>
            <a:defPPr>
              <a:defRPr lang="sv-S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53C15A-AB81-194E-81AA-011DE73B8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7998" y="5697174"/>
            <a:ext cx="1732832" cy="115216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78A8050-2EB0-364C-B86A-5B210FB81045}"/>
              </a:ext>
            </a:extLst>
          </p:cNvPr>
          <p:cNvGrpSpPr/>
          <p:nvPr/>
        </p:nvGrpSpPr>
        <p:grpSpPr>
          <a:xfrm>
            <a:off x="1674945" y="5247544"/>
            <a:ext cx="6975342" cy="1580278"/>
            <a:chOff x="179512" y="15653"/>
            <a:chExt cx="6975342" cy="1580278"/>
          </a:xfrm>
        </p:grpSpPr>
        <p:sp>
          <p:nvSpPr>
            <p:cNvPr id="11" name="Horizontaler Bildlauf 7">
              <a:extLst>
                <a:ext uri="{FF2B5EF4-FFF2-40B4-BE49-F238E27FC236}">
                  <a16:creationId xmlns:a16="http://schemas.microsoft.com/office/drawing/2014/main" id="{5F807EFA-719F-584B-80CF-79A2D23241D6}"/>
                </a:ext>
              </a:extLst>
            </p:cNvPr>
            <p:cNvSpPr/>
            <p:nvPr/>
          </p:nvSpPr>
          <p:spPr>
            <a:xfrm>
              <a:off x="3410189" y="305878"/>
              <a:ext cx="3744665" cy="944989"/>
            </a:xfrm>
            <a:prstGeom prst="horizontalScroll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Thank you for your attention!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802B9B4-70E3-CD40-AEFA-016BD939C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9512" y="15653"/>
              <a:ext cx="3153916" cy="15802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85055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AC512-80A8-3741-8C06-B800EACE7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2792951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10DE0-12C4-9641-B6EA-E50FEF65C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Nordic </a:t>
            </a:r>
            <a:r>
              <a:rPr lang="sv-SE" dirty="0" err="1"/>
              <a:t>particule</a:t>
            </a:r>
            <a:r>
              <a:rPr lang="sv-SE" dirty="0"/>
              <a:t> Accelerator Project </a:t>
            </a:r>
            <a:br>
              <a:rPr lang="sv-SE" dirty="0"/>
            </a:br>
            <a:r>
              <a:rPr lang="sv-SE" sz="2000" dirty="0"/>
              <a:t>(</a:t>
            </a:r>
            <a:r>
              <a:rPr lang="sv-SE" sz="2000" dirty="0" err="1"/>
              <a:t>npap.eu</a:t>
            </a:r>
            <a:r>
              <a:rPr lang="sv-SE" sz="2000" dirty="0"/>
              <a:t>)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25941E-B6F2-3948-B483-40516893751E}"/>
              </a:ext>
            </a:extLst>
          </p:cNvPr>
          <p:cNvSpPr/>
          <p:nvPr/>
        </p:nvSpPr>
        <p:spPr>
          <a:xfrm>
            <a:off x="4674096" y="1505755"/>
            <a:ext cx="337414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MOOC2: Fundamentals of accelerator technology</a:t>
            </a:r>
            <a:endParaRPr lang="sv-SE" sz="16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Launched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in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March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’19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2000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learners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enrolled</a:t>
            </a:r>
            <a:endParaRPr lang="sv-SE" sz="12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DE1E7A-751D-DA44-9DC0-851D9B63D763}"/>
              </a:ext>
            </a:extLst>
          </p:cNvPr>
          <p:cNvSpPr/>
          <p:nvPr/>
        </p:nvSpPr>
        <p:spPr>
          <a:xfrm>
            <a:off x="7824192" y="1510527"/>
            <a:ext cx="32104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MOOC3: Medical Applications of Particle Accelerators</a:t>
            </a:r>
            <a:endParaRPr lang="sv-SE" sz="16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Launched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in Nov. ’18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3067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learners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enrolled</a:t>
            </a:r>
            <a:endParaRPr lang="sv-SE" sz="12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BDF914-1A9F-ED4B-9AE9-76D13EBEDD5B}"/>
              </a:ext>
            </a:extLst>
          </p:cNvPr>
          <p:cNvSpPr/>
          <p:nvPr/>
        </p:nvSpPr>
        <p:spPr>
          <a:xfrm>
            <a:off x="1261872" y="1528373"/>
            <a:ext cx="315009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b="1" u="sng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MOOC1: </a:t>
            </a:r>
            <a:r>
              <a:rPr lang="sv-SE" sz="1600" b="1" u="sng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sv-SE" sz="1600" b="1" u="sng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Accelerators </a:t>
            </a:r>
            <a:r>
              <a:rPr lang="sv-SE" sz="1600" b="1" u="sng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sv-SE" sz="1600" b="1" u="sng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</a:rPr>
              <a:t>aunched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 in August ’19</a:t>
            </a:r>
          </a:p>
          <a:p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2272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learners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enrolled</a:t>
            </a:r>
            <a:endParaRPr lang="sv-S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DEB213-838A-4040-AB25-105A3E577E1B}"/>
              </a:ext>
            </a:extLst>
          </p:cNvPr>
          <p:cNvSpPr txBox="1"/>
          <p:nvPr/>
        </p:nvSpPr>
        <p:spPr>
          <a:xfrm>
            <a:off x="12801730" y="639840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68313DB-238A-2A41-B806-866F860EAA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693152"/>
              </p:ext>
            </p:extLst>
          </p:nvPr>
        </p:nvGraphicFramePr>
        <p:xfrm>
          <a:off x="1261872" y="2526744"/>
          <a:ext cx="10113264" cy="4145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71088">
                  <a:extLst>
                    <a:ext uri="{9D8B030D-6E8A-4147-A177-3AD203B41FA5}">
                      <a16:colId xmlns:a16="http://schemas.microsoft.com/office/drawing/2014/main" val="911998874"/>
                    </a:ext>
                  </a:extLst>
                </a:gridCol>
                <a:gridCol w="3159171">
                  <a:extLst>
                    <a:ext uri="{9D8B030D-6E8A-4147-A177-3AD203B41FA5}">
                      <a16:colId xmlns:a16="http://schemas.microsoft.com/office/drawing/2014/main" val="3229671485"/>
                    </a:ext>
                  </a:extLst>
                </a:gridCol>
                <a:gridCol w="3583005">
                  <a:extLst>
                    <a:ext uri="{9D8B030D-6E8A-4147-A177-3AD203B41FA5}">
                      <a16:colId xmlns:a16="http://schemas.microsoft.com/office/drawing/2014/main" val="35587793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u="sng" kern="1200" dirty="0">
                          <a:effectLst/>
                        </a:rPr>
                        <a:t>Accelerators for Synchrotron Light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Light and Light Sources 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Accelerator to make light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The development of accelerators for      synchrotron light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u="sng" kern="1200" dirty="0">
                          <a:effectLst/>
                        </a:rPr>
                        <a:t>Photon light sources and MAXIV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Synchrotron radiation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Bending magnets, wigglers and undulators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Free Electron Lasers 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u="sng" kern="1200" dirty="0">
                          <a:effectLst/>
                        </a:rPr>
                        <a:t>Spallation source and ESS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Introduction and neutron science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European Spallation Source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u="sng" kern="1200" dirty="0">
                          <a:effectLst/>
                        </a:rPr>
                        <a:t>Particles Colliders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Introduction to Particles Colliders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The LHC and its experiments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Linear Colliders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Future Circular Colliders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u="sng" kern="1200" dirty="0">
                          <a:effectLst/>
                        </a:rPr>
                        <a:t>Plasma Wakefield</a:t>
                      </a:r>
                      <a:r>
                        <a:rPr lang="en-US" sz="1400" kern="1200" dirty="0">
                          <a:effectLst/>
                        </a:rPr>
                        <a:t> (to be completed)</a:t>
                      </a:r>
                      <a:endParaRPr lang="sv-SE" sz="1400" kern="1200" dirty="0">
                        <a:effectLst/>
                      </a:endParaRP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kern="1200" dirty="0">
                          <a:effectLst/>
                        </a:rPr>
                        <a:t>RF-System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Introduction to RF-systems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RF cavities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Waveguides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RF Amplifiers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More about cavities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u="sng" kern="1200" dirty="0">
                          <a:effectLst/>
                        </a:rPr>
                        <a:t>Magnets technology for accelerators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Magnets part1/2/3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u="sng" kern="1200" dirty="0">
                          <a:effectLst/>
                        </a:rPr>
                        <a:t>Beam Diagnostics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An overview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Beam intensity and position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Transverse Beam Profile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Longitudinal Beam Profile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Beam Loss Monitoring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u="sng" kern="1200" dirty="0">
                          <a:effectLst/>
                        </a:rPr>
                        <a:t>Basics of Vacuum techniques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An overview and motivation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Residual gases and vacuum regions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Vacuum equipment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Other vacuum components</a:t>
                      </a:r>
                      <a:endParaRPr lang="sv-SE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kern="1200" dirty="0">
                          <a:effectLst/>
                        </a:rPr>
                        <a:t>Introduction to the course and radiotherapy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 Introduction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 Biological rational for radiotherapy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Intro. to the electron linac for radiation therapy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u="sng" kern="1200" dirty="0">
                          <a:effectLst/>
                        </a:rPr>
                        <a:t>Electron </a:t>
                      </a:r>
                      <a:r>
                        <a:rPr lang="en-US" sz="1400" u="sng" kern="1200" dirty="0" err="1">
                          <a:effectLst/>
                        </a:rPr>
                        <a:t>Linacs</a:t>
                      </a:r>
                      <a:r>
                        <a:rPr lang="en-US" sz="1400" u="sng" kern="1200" dirty="0">
                          <a:effectLst/>
                        </a:rPr>
                        <a:t> for radiation therapy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The multi-energy electron Linac structure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 Dose delivery to the patient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u="sng" kern="1200" dirty="0">
                          <a:effectLst/>
                        </a:rPr>
                        <a:t>Proton therapy 1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 Rationale of proton therapy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 Accelerators for proton therapy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 Treatment delivery of proton therapy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u="sng" kern="1200" dirty="0">
                          <a:effectLst/>
                        </a:rPr>
                        <a:t>Proton therapy II and production of medical radionuclides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 Heavy ion therapy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 Challenges in pr.  </a:t>
                      </a:r>
                      <a:r>
                        <a:rPr lang="en-US" sz="1400" kern="1200" dirty="0" err="1">
                          <a:effectLst/>
                        </a:rPr>
                        <a:t>th.</a:t>
                      </a:r>
                      <a:r>
                        <a:rPr lang="en-US" sz="1400" kern="1200" dirty="0">
                          <a:effectLst/>
                        </a:rPr>
                        <a:t> and heavy  ion </a:t>
                      </a:r>
                      <a:r>
                        <a:rPr lang="en-US" sz="1400" kern="1200" dirty="0" err="1">
                          <a:effectLst/>
                        </a:rPr>
                        <a:t>th.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 Introduction to medical radionuclides</a:t>
                      </a:r>
                      <a:endParaRPr lang="sv-SE" sz="1400" kern="1200" dirty="0">
                        <a:effectLst/>
                      </a:endParaRPr>
                    </a:p>
                    <a:p>
                      <a:r>
                        <a:rPr lang="en-US" sz="1400" kern="1200" dirty="0">
                          <a:effectLst/>
                        </a:rPr>
                        <a:t> Production of medical radionuclides</a:t>
                      </a:r>
                      <a:endParaRPr lang="sv-SE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237085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F9F664AB-8A7C-BE4A-A8F4-700F58332E33}"/>
              </a:ext>
            </a:extLst>
          </p:cNvPr>
          <p:cNvSpPr/>
          <p:nvPr/>
        </p:nvSpPr>
        <p:spPr>
          <a:xfrm>
            <a:off x="10352588" y="2057391"/>
            <a:ext cx="16914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400" b="1" dirty="0">
                <a:latin typeface="Arial" panose="020B0604020202020204" pitchFamily="34" charset="0"/>
                <a:cs typeface="Arial" panose="020B0604020202020204" pitchFamily="34" charset="0"/>
              </a:rPr>
              <a:t>@ 6 </a:t>
            </a:r>
            <a:r>
              <a:rPr lang="sv-S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October</a:t>
            </a:r>
            <a:r>
              <a:rPr lang="sv-SE" sz="1400" b="1" dirty="0">
                <a:latin typeface="Arial" panose="020B0604020202020204" pitchFamily="34" charset="0"/>
                <a:cs typeface="Arial" panose="020B0604020202020204" pitchFamily="34" charset="0"/>
              </a:rPr>
              <a:t> 2020</a:t>
            </a: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A15D45-2D82-D74B-9B17-601764AF09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4707" y="185748"/>
            <a:ext cx="1172704" cy="130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3498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97AC9-84A9-DC41-B29E-D6F9F6A3A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8230" y="404664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sv-SE" dirty="0" err="1">
                <a:ea typeface="Times New Roman"/>
                <a:sym typeface="Times New Roman"/>
              </a:rPr>
              <a:t>Example</a:t>
            </a:r>
            <a:br>
              <a:rPr lang="sv-SE" dirty="0">
                <a:ea typeface="Times New Roman"/>
                <a:sym typeface="Times New Roman"/>
              </a:rPr>
            </a:br>
            <a:r>
              <a:rPr lang="sv-SE" dirty="0">
                <a:ea typeface="Times New Roman"/>
                <a:sym typeface="Times New Roman"/>
              </a:rPr>
              <a:t>MOOC2: Fundamentals </a:t>
            </a:r>
            <a:r>
              <a:rPr lang="sv-SE" dirty="0" err="1">
                <a:ea typeface="Times New Roman"/>
                <a:sym typeface="Times New Roman"/>
              </a:rPr>
              <a:t>of</a:t>
            </a:r>
            <a:r>
              <a:rPr lang="sv-SE" dirty="0">
                <a:ea typeface="Times New Roman"/>
                <a:sym typeface="Times New Roman"/>
              </a:rPr>
              <a:t> accelerator </a:t>
            </a:r>
            <a:r>
              <a:rPr lang="sv-SE" dirty="0" err="1">
                <a:ea typeface="Times New Roman"/>
                <a:sym typeface="Times New Roman"/>
              </a:rPr>
              <a:t>technology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C6BEB-2EF7-584F-B2F5-9A17E643F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pPr/>
              <a:t>27</a:t>
            </a:fld>
            <a:endParaRPr lang="sv-S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176D32-71A6-F345-88D6-CC0088A267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18" y="2091515"/>
            <a:ext cx="9144000" cy="446270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1C2365A-2AD0-FC4F-8F70-64466ECFA2E9}"/>
              </a:ext>
            </a:extLst>
          </p:cNvPr>
          <p:cNvSpPr/>
          <p:nvPr/>
        </p:nvSpPr>
        <p:spPr>
          <a:xfrm>
            <a:off x="1919536" y="1524309"/>
            <a:ext cx="7988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www.coursera.org</a:t>
            </a:r>
            <a:r>
              <a:rPr lang="en-US" dirty="0"/>
              <a:t>/learn/fundamentals-particle-accelerator-technology</a:t>
            </a:r>
          </a:p>
        </p:txBody>
      </p:sp>
    </p:spTree>
    <p:extLst>
      <p:ext uri="{BB962C8B-B14F-4D97-AF65-F5344CB8AC3E}">
        <p14:creationId xmlns:p14="http://schemas.microsoft.com/office/powerpoint/2010/main" val="28973916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51393-ADAB-E64B-881E-A4570EAC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Coursera 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7E98BF-D6EC-6B44-96BD-22F711F4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pPr/>
              <a:t>28</a:t>
            </a:fld>
            <a:endParaRPr lang="sv-S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BF298B-4C4A-BE43-9229-41E070903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17639"/>
            <a:ext cx="9144000" cy="543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762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78DB0-BE6E-274C-B551-EDEA04F88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of Lecture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272980-744B-4C44-B2F7-1B482E9C9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pPr/>
              <a:t>29</a:t>
            </a:fld>
            <a:endParaRPr lang="sv-S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AFFF2D-1C1B-DF4C-A894-1646A76FE391}"/>
              </a:ext>
            </a:extLst>
          </p:cNvPr>
          <p:cNvSpPr/>
          <p:nvPr/>
        </p:nvSpPr>
        <p:spPr>
          <a:xfrm>
            <a:off x="1703512" y="6398805"/>
            <a:ext cx="8750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drive.google.com</a:t>
            </a:r>
            <a:r>
              <a:rPr lang="en-US" dirty="0"/>
              <a:t>/</a:t>
            </a:r>
            <a:r>
              <a:rPr lang="en-US" dirty="0" err="1"/>
              <a:t>open?id</a:t>
            </a:r>
            <a:r>
              <a:rPr lang="en-US" dirty="0"/>
              <a:t>=160EDKsTJiZruNpGNoDuu0hvxLYf0fafW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591354-3A05-9B42-82F7-BA9985F0D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012" y="1471205"/>
            <a:ext cx="8813800" cy="4927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2FA1237-847C-AC49-B5D7-1708D9EAEEFF}"/>
              </a:ext>
            </a:extLst>
          </p:cNvPr>
          <p:cNvSpPr/>
          <p:nvPr/>
        </p:nvSpPr>
        <p:spPr>
          <a:xfrm>
            <a:off x="6046912" y="27463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www.coursera.org</a:t>
            </a:r>
            <a:r>
              <a:rPr lang="en-US" dirty="0"/>
              <a:t>/lecture/fundamentals-particle-accelerator-technology/general-introduction-wf3CB</a:t>
            </a:r>
          </a:p>
        </p:txBody>
      </p:sp>
    </p:spTree>
    <p:extLst>
      <p:ext uri="{BB962C8B-B14F-4D97-AF65-F5344CB8AC3E}">
        <p14:creationId xmlns:p14="http://schemas.microsoft.com/office/powerpoint/2010/main" val="1464279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D23F-3C3B-5145-9822-9DDAD452C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Radiation Safety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9E94A5-8A4E-3E47-9D6D-6281D8664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pPr/>
              <a:t>3</a:t>
            </a:fld>
            <a:endParaRPr lang="sv-S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15ABC6-A8C3-4E4D-BF30-2E4F597DE735}"/>
              </a:ext>
            </a:extLst>
          </p:cNvPr>
          <p:cNvSpPr/>
          <p:nvPr/>
        </p:nvSpPr>
        <p:spPr>
          <a:xfrm>
            <a:off x="6129394" y="5800249"/>
            <a:ext cx="5205265" cy="749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>
              <a:lnSpc>
                <a:spcPct val="110000"/>
              </a:lnSpc>
              <a:defRPr/>
            </a:pPr>
            <a:r>
              <a:rPr lang="sv-SE" sz="2000" dirty="0" err="1"/>
              <a:t>Following</a:t>
            </a:r>
            <a:r>
              <a:rPr lang="sv-SE" sz="2000" dirty="0"/>
              <a:t> the international </a:t>
            </a:r>
            <a:r>
              <a:rPr lang="sv-SE" sz="2000" dirty="0" err="1"/>
              <a:t>recommendations</a:t>
            </a:r>
            <a:r>
              <a:rPr lang="sv-SE" sz="2000" dirty="0"/>
              <a:t> by the IAEA, ICRP, EURATOM</a:t>
            </a:r>
            <a:endParaRPr lang="en-US" sz="2000" dirty="0">
              <a:solidFill>
                <a:srgbClr val="000099"/>
              </a:solidFill>
              <a:latin typeface="Arial"/>
              <a:cs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42A205-F2F9-D746-B742-C82A883F02CD}"/>
              </a:ext>
            </a:extLst>
          </p:cNvPr>
          <p:cNvSpPr/>
          <p:nvPr/>
        </p:nvSpPr>
        <p:spPr>
          <a:xfrm>
            <a:off x="1141413" y="1309438"/>
            <a:ext cx="108882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 err="1">
                <a:latin typeface="-apple-system"/>
              </a:rPr>
              <a:t>Radiation</a:t>
            </a:r>
            <a:r>
              <a:rPr lang="sv-SE" sz="2400" dirty="0">
                <a:latin typeface="-apple-system"/>
              </a:rPr>
              <a:t>  </a:t>
            </a:r>
            <a:r>
              <a:rPr lang="sv-SE" sz="2400" dirty="0" err="1">
                <a:latin typeface="-apple-system"/>
              </a:rPr>
              <a:t>safety</a:t>
            </a:r>
            <a:r>
              <a:rPr lang="sv-SE" sz="2400" dirty="0">
                <a:latin typeface="-apple-system"/>
              </a:rPr>
              <a:t> is </a:t>
            </a:r>
            <a:r>
              <a:rPr lang="sv-SE" sz="2400" dirty="0" err="1">
                <a:latin typeface="-apple-system"/>
              </a:rPr>
              <a:t>one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of</a:t>
            </a:r>
            <a:r>
              <a:rPr lang="sv-SE" sz="2400" dirty="0">
                <a:latin typeface="-apple-system"/>
              </a:rPr>
              <a:t> the </a:t>
            </a:r>
            <a:r>
              <a:rPr lang="sv-SE" sz="2400" dirty="0" err="1">
                <a:latin typeface="-apple-system"/>
              </a:rPr>
              <a:t>components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of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safety</a:t>
            </a:r>
            <a:r>
              <a:rPr lang="sv-SE" sz="2400" dirty="0">
                <a:latin typeface="-apple-system"/>
              </a:rPr>
              <a:t> and is </a:t>
            </a:r>
            <a:r>
              <a:rPr lang="sv-SE" sz="2400" dirty="0" err="1">
                <a:latin typeface="-apple-system"/>
              </a:rPr>
              <a:t>concerned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with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maintaining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control</a:t>
            </a:r>
            <a:r>
              <a:rPr lang="sv-SE" sz="2400" dirty="0">
                <a:latin typeface="-apple-system"/>
              </a:rPr>
              <a:t> over </a:t>
            </a:r>
            <a:r>
              <a:rPr lang="sv-SE" sz="2400" dirty="0" err="1">
                <a:latin typeface="-apple-system"/>
              </a:rPr>
              <a:t>radiations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sources</a:t>
            </a:r>
            <a:r>
              <a:rPr lang="sv-SE" sz="2400" dirty="0">
                <a:latin typeface="-apple-system"/>
              </a:rPr>
              <a:t>, </a:t>
            </a:r>
            <a:r>
              <a:rPr lang="sv-SE" sz="2400" dirty="0" err="1">
                <a:latin typeface="-apple-system"/>
              </a:rPr>
              <a:t>whereas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radiation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protection</a:t>
            </a:r>
            <a:r>
              <a:rPr lang="sv-SE" sz="2400" dirty="0">
                <a:latin typeface="-apple-system"/>
              </a:rPr>
              <a:t> is </a:t>
            </a:r>
            <a:r>
              <a:rPr lang="sv-SE" sz="2400" dirty="0" err="1">
                <a:latin typeface="-apple-system"/>
              </a:rPr>
              <a:t>concerned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with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controlling</a:t>
            </a:r>
            <a:r>
              <a:rPr lang="sv-SE" sz="2400" dirty="0">
                <a:latin typeface="-apple-system"/>
              </a:rPr>
              <a:t> exposure to </a:t>
            </a:r>
            <a:r>
              <a:rPr lang="sv-SE" sz="2400" dirty="0" err="1">
                <a:latin typeface="-apple-system"/>
              </a:rPr>
              <a:t>radiation</a:t>
            </a:r>
            <a:r>
              <a:rPr lang="sv-SE" sz="2400" dirty="0">
                <a:latin typeface="-apple-system"/>
              </a:rPr>
              <a:t> and </a:t>
            </a:r>
            <a:r>
              <a:rPr lang="sv-SE" sz="2400" dirty="0" err="1">
                <a:latin typeface="-apple-system"/>
              </a:rPr>
              <a:t>its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effects</a:t>
            </a:r>
            <a:r>
              <a:rPr lang="sv-SE" sz="2400" dirty="0">
                <a:latin typeface="-apple-system"/>
              </a:rPr>
              <a:t>.</a:t>
            </a:r>
            <a:endParaRPr lang="en-US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B0D741-8BD9-604B-9E23-F300D14BF772}"/>
              </a:ext>
            </a:extLst>
          </p:cNvPr>
          <p:cNvSpPr/>
          <p:nvPr/>
        </p:nvSpPr>
        <p:spPr>
          <a:xfrm>
            <a:off x="6335486" y="2631514"/>
            <a:ext cx="54449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 err="1">
                <a:latin typeface="-apple-system"/>
              </a:rPr>
              <a:t>Radiation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safety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consists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of</a:t>
            </a:r>
            <a:r>
              <a:rPr lang="sv-SE" sz="2400" dirty="0">
                <a:latin typeface="-apple-system"/>
              </a:rPr>
              <a:t> the implementation </a:t>
            </a:r>
            <a:r>
              <a:rPr lang="sv-SE" sz="2400" dirty="0" err="1">
                <a:latin typeface="-apple-system"/>
              </a:rPr>
              <a:t>of</a:t>
            </a:r>
            <a:r>
              <a:rPr lang="sv-SE" sz="2400" dirty="0">
                <a:latin typeface="-apple-system"/>
              </a:rPr>
              <a:t> provisions at all </a:t>
            </a:r>
            <a:r>
              <a:rPr lang="sv-SE" sz="2400" dirty="0" err="1">
                <a:latin typeface="-apple-system"/>
              </a:rPr>
              <a:t>stages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of</a:t>
            </a:r>
            <a:r>
              <a:rPr lang="sv-SE" sz="2400" dirty="0">
                <a:latin typeface="-apple-system"/>
              </a:rPr>
              <a:t> the </a:t>
            </a:r>
            <a:r>
              <a:rPr lang="sv-SE" sz="2400" dirty="0" err="1">
                <a:latin typeface="-apple-system"/>
              </a:rPr>
              <a:t>facility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lifecycle</a:t>
            </a:r>
            <a:r>
              <a:rPr lang="sv-SE" sz="2400" dirty="0">
                <a:latin typeface="-apple-system"/>
              </a:rPr>
              <a:t> (</a:t>
            </a:r>
            <a:r>
              <a:rPr lang="sv-SE" sz="2400" b="1" dirty="0">
                <a:solidFill>
                  <a:srgbClr val="FFC000"/>
                </a:solidFill>
                <a:latin typeface="-apple-system"/>
              </a:rPr>
              <a:t>design</a:t>
            </a:r>
            <a:r>
              <a:rPr lang="sv-SE" sz="2400" b="1" dirty="0">
                <a:latin typeface="-apple-system"/>
              </a:rPr>
              <a:t>, </a:t>
            </a:r>
            <a:r>
              <a:rPr lang="sv-SE" sz="2400" b="1" dirty="0" err="1">
                <a:solidFill>
                  <a:schemeClr val="accent6">
                    <a:lumMod val="50000"/>
                  </a:schemeClr>
                </a:solidFill>
                <a:latin typeface="-apple-system"/>
              </a:rPr>
              <a:t>manufacturing</a:t>
            </a:r>
            <a:r>
              <a:rPr lang="sv-SE" sz="2400" b="1" dirty="0">
                <a:latin typeface="-apple-system"/>
              </a:rPr>
              <a:t>, </a:t>
            </a:r>
            <a:r>
              <a:rPr lang="sv-SE" sz="2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-apple-system"/>
              </a:rPr>
              <a:t>installation</a:t>
            </a:r>
            <a:r>
              <a:rPr lang="sv-SE" sz="2400" b="1" dirty="0">
                <a:latin typeface="-apple-system"/>
              </a:rPr>
              <a:t>, </a:t>
            </a:r>
            <a:r>
              <a:rPr lang="sv-SE" sz="2400" b="1" dirty="0" err="1">
                <a:solidFill>
                  <a:schemeClr val="bg1"/>
                </a:solidFill>
                <a:latin typeface="-apple-system"/>
              </a:rPr>
              <a:t>commissioning</a:t>
            </a:r>
            <a:r>
              <a:rPr lang="sv-SE" sz="2400" b="1" dirty="0">
                <a:latin typeface="-apple-system"/>
              </a:rPr>
              <a:t>, operation </a:t>
            </a:r>
            <a:r>
              <a:rPr lang="sv-SE" sz="2400" dirty="0" err="1">
                <a:latin typeface="-apple-system"/>
              </a:rPr>
              <a:t>including</a:t>
            </a:r>
            <a:r>
              <a:rPr lang="sv-SE" sz="2400" b="1" dirty="0">
                <a:latin typeface="-apple-system"/>
              </a:rPr>
              <a:t> </a:t>
            </a:r>
            <a:r>
              <a:rPr lang="sv-SE" sz="2400" b="1" dirty="0" err="1">
                <a:latin typeface="-apple-system"/>
              </a:rPr>
              <a:t>maintenance</a:t>
            </a:r>
            <a:r>
              <a:rPr lang="sv-SE" sz="2400" b="1" dirty="0">
                <a:latin typeface="-apple-system"/>
              </a:rPr>
              <a:t>, </a:t>
            </a:r>
            <a:r>
              <a:rPr lang="sv-SE" sz="2400" b="1" dirty="0" err="1">
                <a:latin typeface="-apple-system"/>
              </a:rPr>
              <a:t>decommissioning</a:t>
            </a:r>
            <a:r>
              <a:rPr lang="sv-SE" sz="2400" dirty="0">
                <a:latin typeface="-apple-system"/>
              </a:rPr>
              <a:t>) in order to </a:t>
            </a:r>
            <a:r>
              <a:rPr lang="sv-SE" sz="2400" dirty="0" err="1">
                <a:latin typeface="-apple-system"/>
              </a:rPr>
              <a:t>prevent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accidents</a:t>
            </a:r>
            <a:r>
              <a:rPr lang="sv-SE" sz="2400" dirty="0">
                <a:latin typeface="-apple-system"/>
              </a:rPr>
              <a:t> and </a:t>
            </a:r>
            <a:r>
              <a:rPr lang="sv-SE" sz="2400" dirty="0" err="1">
                <a:latin typeface="-apple-system"/>
              </a:rPr>
              <a:t>mitigate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their</a:t>
            </a:r>
            <a:r>
              <a:rPr lang="sv-SE" sz="2400" dirty="0">
                <a:latin typeface="-apple-system"/>
              </a:rPr>
              <a:t> </a:t>
            </a:r>
            <a:r>
              <a:rPr lang="sv-SE" sz="2400" dirty="0" err="1">
                <a:latin typeface="-apple-system"/>
              </a:rPr>
              <a:t>consequences</a:t>
            </a:r>
            <a:r>
              <a:rPr lang="sv-SE" sz="2400" dirty="0">
                <a:latin typeface="-apple-system"/>
              </a:rPr>
              <a:t>.</a:t>
            </a:r>
            <a:endParaRPr lang="en-US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FCE799-F5CF-BA49-8E72-23517D0D3D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t="545" b="-545"/>
          <a:stretch/>
        </p:blipFill>
        <p:spPr>
          <a:xfrm>
            <a:off x="1178548" y="2625461"/>
            <a:ext cx="4950846" cy="375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1279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Characteristics</a:t>
            </a:r>
            <a:br>
              <a:rPr lang="en-US" dirty="0"/>
            </a:br>
            <a:r>
              <a:rPr lang="en-US" sz="2000" dirty="0"/>
              <a:t>Family of </a:t>
            </a:r>
            <a:r>
              <a:rPr lang="en-US" sz="2000" dirty="0" err="1"/>
              <a:t>Linac</a:t>
            </a:r>
            <a:r>
              <a:rPr lang="en-US" sz="2000" dirty="0"/>
              <a:t> 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1984" y="4797153"/>
            <a:ext cx="4104456" cy="15841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008000"/>
                </a:solidFill>
              </a:rPr>
              <a:t>RF cavity</a:t>
            </a:r>
          </a:p>
          <a:p>
            <a:pPr marL="0" indent="0">
              <a:buNone/>
            </a:pPr>
            <a:r>
              <a:rPr lang="en-US" sz="2000" dirty="0"/>
              <a:t>EM fields enclosed in a cavity with resonant frequency matching that of RF generator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pPr/>
              <a:t>30</a:t>
            </a:fld>
            <a:endParaRPr lang="sv-SE" dirty="0"/>
          </a:p>
        </p:txBody>
      </p:sp>
      <p:sp>
        <p:nvSpPr>
          <p:cNvPr id="5" name="Rectangle 4"/>
          <p:cNvSpPr/>
          <p:nvPr/>
        </p:nvSpPr>
        <p:spPr>
          <a:xfrm>
            <a:off x="6741959" y="1556792"/>
            <a:ext cx="21919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Drift Tube </a:t>
            </a:r>
            <a:r>
              <a:rPr lang="en-US" sz="2000" b="1" dirty="0" err="1">
                <a:solidFill>
                  <a:srgbClr val="008000"/>
                </a:solidFill>
                <a:latin typeface="Arial"/>
                <a:cs typeface="Arial"/>
              </a:rPr>
              <a:t>Linac</a:t>
            </a:r>
            <a:endParaRPr lang="en-US" sz="20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807" y="2614903"/>
            <a:ext cx="2789464" cy="20882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656" y="4509121"/>
            <a:ext cx="2376264" cy="207923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75521" y="1556792"/>
            <a:ext cx="2037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RF </a:t>
            </a:r>
            <a:r>
              <a:rPr lang="en-US" sz="2000" b="1" dirty="0" err="1">
                <a:solidFill>
                  <a:srgbClr val="008000"/>
                </a:solidFill>
                <a:latin typeface="Arial"/>
                <a:cs typeface="Arial"/>
              </a:rPr>
              <a:t>Quadrupole</a:t>
            </a:r>
            <a:endParaRPr lang="en-US" sz="20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287" y="2552710"/>
            <a:ext cx="2009806" cy="186295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307468" y="1944056"/>
            <a:ext cx="52565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At low energy proton, the RFQ permits: </a:t>
            </a:r>
          </a:p>
          <a:p>
            <a:pPr lvl="4"/>
            <a:r>
              <a:rPr lang="en-US" sz="2000" dirty="0">
                <a:latin typeface="Arial"/>
                <a:cs typeface="Arial"/>
              </a:rPr>
              <a:t>1. Bunching of the beam</a:t>
            </a:r>
          </a:p>
          <a:p>
            <a:pPr lvl="4"/>
            <a:r>
              <a:rPr lang="en-US" sz="2000" dirty="0">
                <a:latin typeface="Arial"/>
                <a:cs typeface="Arial"/>
              </a:rPr>
              <a:t>2. Focusing </a:t>
            </a:r>
            <a:r>
              <a:rPr lang="en-US" sz="2000" dirty="0" err="1">
                <a:latin typeface="Arial"/>
                <a:cs typeface="Arial"/>
              </a:rPr>
              <a:t>quadrupole</a:t>
            </a:r>
            <a:endParaRPr lang="en-US" sz="2000" dirty="0">
              <a:latin typeface="Arial"/>
              <a:cs typeface="Arial"/>
            </a:endParaRPr>
          </a:p>
          <a:p>
            <a:pPr lvl="4"/>
            <a:r>
              <a:rPr lang="en-US" sz="2000" dirty="0">
                <a:latin typeface="Arial"/>
                <a:cs typeface="Arial"/>
              </a:rPr>
              <a:t>3. Accelerating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93228" y="1844824"/>
            <a:ext cx="3632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Every cell is different, focusing </a:t>
            </a:r>
            <a:r>
              <a:rPr lang="en-US" sz="2000" dirty="0" err="1">
                <a:latin typeface="Arial"/>
                <a:cs typeface="Arial"/>
              </a:rPr>
              <a:t>quadrupoles</a:t>
            </a:r>
            <a:r>
              <a:rPr lang="en-US" sz="2000" dirty="0">
                <a:latin typeface="Arial"/>
                <a:cs typeface="Arial"/>
              </a:rPr>
              <a:t> in each drift tube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35760" y="3244085"/>
            <a:ext cx="3600400" cy="1200329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If f &gt;10 MHz, the DTL acts like an antenna and radiates energy instead of using it for the acceleration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981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pPr/>
              <a:t>31</a:t>
            </a:fld>
            <a:endParaRPr lang="sv-SE" dirty="0"/>
          </a:p>
        </p:txBody>
      </p:sp>
      <p:sp>
        <p:nvSpPr>
          <p:cNvPr id="7" name="Rectangle 6"/>
          <p:cNvSpPr/>
          <p:nvPr/>
        </p:nvSpPr>
        <p:spPr>
          <a:xfrm>
            <a:off x="914400" y="1556792"/>
            <a:ext cx="97536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dirty="0">
                <a:latin typeface="Arial"/>
                <a:cs typeface="Arial"/>
              </a:rPr>
              <a:t>ESS LINAC is 600 m long (350m of acceleration) and reaches an energy of 2 GeV</a:t>
            </a:r>
          </a:p>
          <a:p>
            <a:pPr marL="0" lvl="2"/>
            <a:r>
              <a:rPr lang="en-US" dirty="0">
                <a:latin typeface="Arial"/>
                <a:cs typeface="Arial"/>
              </a:rPr>
              <a:t>Assuming we need a 7 </a:t>
            </a:r>
            <a:r>
              <a:rPr lang="en-US" dirty="0" err="1">
                <a:latin typeface="Arial"/>
                <a:cs typeface="Arial"/>
              </a:rPr>
              <a:t>TeV</a:t>
            </a:r>
            <a:r>
              <a:rPr lang="en-US" dirty="0">
                <a:latin typeface="Arial"/>
                <a:cs typeface="Arial"/>
              </a:rPr>
              <a:t> machine (LHC), the </a:t>
            </a:r>
            <a:r>
              <a:rPr lang="en-US" dirty="0" err="1">
                <a:latin typeface="Arial"/>
                <a:cs typeface="Arial"/>
              </a:rPr>
              <a:t>Linac</a:t>
            </a:r>
            <a:r>
              <a:rPr lang="en-US" dirty="0">
                <a:latin typeface="Arial"/>
                <a:cs typeface="Arial"/>
              </a:rPr>
              <a:t> should be 1,225 km long !</a:t>
            </a:r>
          </a:p>
          <a:p>
            <a:pPr marL="0" lvl="2"/>
            <a:endParaRPr lang="en-US" sz="800" dirty="0">
              <a:latin typeface="Arial"/>
              <a:cs typeface="Arial"/>
            </a:endParaRPr>
          </a:p>
          <a:p>
            <a:pPr marL="0" lvl="2"/>
            <a:r>
              <a:rPr lang="en-US" dirty="0" err="1">
                <a:latin typeface="Arial"/>
                <a:cs typeface="Arial"/>
              </a:rPr>
              <a:t>Linac</a:t>
            </a:r>
            <a:r>
              <a:rPr lang="en-US" dirty="0">
                <a:latin typeface="Arial"/>
                <a:cs typeface="Arial"/>
              </a:rPr>
              <a:t> over and over ?</a:t>
            </a:r>
          </a:p>
          <a:p>
            <a:pPr marL="0" lvl="2"/>
            <a:endParaRPr lang="en-US" b="1" dirty="0">
              <a:latin typeface="Arial"/>
              <a:cs typeface="Arial"/>
            </a:endParaRPr>
          </a:p>
          <a:p>
            <a:pPr marL="0" lvl="2"/>
            <a:endParaRPr lang="en-US" b="1" dirty="0">
              <a:latin typeface="Arial"/>
              <a:cs typeface="Arial"/>
            </a:endParaRPr>
          </a:p>
          <a:p>
            <a:pPr marL="0" lvl="2"/>
            <a:endParaRPr lang="en-US" b="1" dirty="0">
              <a:latin typeface="Arial"/>
              <a:cs typeface="Arial"/>
            </a:endParaRPr>
          </a:p>
          <a:p>
            <a:pPr marL="0" lvl="2"/>
            <a:endParaRPr lang="en-US" b="1" dirty="0">
              <a:latin typeface="Arial"/>
              <a:cs typeface="Arial"/>
            </a:endParaRPr>
          </a:p>
          <a:p>
            <a:pPr marL="0" lvl="2"/>
            <a:endParaRPr lang="en-US" b="1" dirty="0">
              <a:latin typeface="Arial"/>
              <a:cs typeface="Arial"/>
            </a:endParaRPr>
          </a:p>
          <a:p>
            <a:pPr marL="0" lvl="2"/>
            <a:endParaRPr lang="en-US" b="1" dirty="0">
              <a:latin typeface="Arial"/>
              <a:cs typeface="Arial"/>
            </a:endParaRPr>
          </a:p>
          <a:p>
            <a:pPr marL="0" lvl="2"/>
            <a:endParaRPr lang="en-US" b="1" dirty="0">
              <a:latin typeface="Arial"/>
              <a:cs typeface="Arial"/>
            </a:endParaRPr>
          </a:p>
          <a:p>
            <a:pPr marL="0" lvl="2"/>
            <a:r>
              <a:rPr lang="en-US" b="1" dirty="0">
                <a:latin typeface="Arial"/>
                <a:cs typeface="Arial"/>
                <a:sym typeface="Wingdings"/>
              </a:rPr>
              <a:t> </a:t>
            </a:r>
            <a:r>
              <a:rPr lang="en-US" b="1" dirty="0">
                <a:latin typeface="Arial"/>
                <a:cs typeface="Arial"/>
              </a:rPr>
              <a:t>Synchrotron Accelerators: </a:t>
            </a:r>
          </a:p>
          <a:p>
            <a:pPr marL="0" lvl="2"/>
            <a:r>
              <a:rPr lang="en-US" dirty="0">
                <a:latin typeface="Arial"/>
                <a:cs typeface="Arial"/>
              </a:rPr>
              <a:t>Space charge effect becomes small</a:t>
            </a:r>
          </a:p>
          <a:p>
            <a:pPr marL="0" lvl="2"/>
            <a:endParaRPr lang="en-US" dirty="0">
              <a:latin typeface="Arial"/>
              <a:cs typeface="Arial"/>
            </a:endParaRPr>
          </a:p>
          <a:p>
            <a:pPr marL="0" lvl="2"/>
            <a:r>
              <a:rPr lang="en-US" dirty="0">
                <a:latin typeface="Arial"/>
                <a:cs typeface="Arial"/>
              </a:rPr>
              <a:t>* Cover range where particle velocity is nearly </a:t>
            </a:r>
            <a:r>
              <a:rPr lang="en-US" dirty="0" err="1">
                <a:latin typeface="Arial"/>
                <a:cs typeface="Arial"/>
              </a:rPr>
              <a:t>cst</a:t>
            </a:r>
            <a:r>
              <a:rPr lang="en-US" dirty="0">
                <a:latin typeface="Arial"/>
                <a:cs typeface="Arial"/>
              </a:rPr>
              <a:t>.</a:t>
            </a:r>
          </a:p>
          <a:p>
            <a:pPr marL="0" lvl="2"/>
            <a:r>
              <a:rPr lang="en-US" dirty="0">
                <a:latin typeface="Arial"/>
                <a:cs typeface="Arial"/>
                <a:sym typeface="Wingdings"/>
              </a:rPr>
              <a:t>e.g. LHC, </a:t>
            </a:r>
            <a:r>
              <a:rPr lang="en-US" dirty="0" err="1">
                <a:latin typeface="Arial"/>
                <a:cs typeface="Arial"/>
                <a:sym typeface="Wingdings"/>
              </a:rPr>
              <a:t>Tevatron</a:t>
            </a:r>
            <a:endParaRPr lang="en-US" dirty="0">
              <a:latin typeface="Arial"/>
              <a:cs typeface="Arial"/>
              <a:sym typeface="Wingding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8518" y="3658593"/>
            <a:ext cx="3655388" cy="288032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363912" y="3221305"/>
            <a:ext cx="2882900" cy="1041400"/>
            <a:chOff x="5436096" y="836712"/>
            <a:chExt cx="2882900" cy="10414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36096" y="836712"/>
              <a:ext cx="2882900" cy="10414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156176" y="1412776"/>
              <a:ext cx="1584176" cy="36933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FFFFFF"/>
                  </a:solidFill>
                </a:rPr>
                <a:t>Linac</a:t>
              </a:r>
              <a:r>
                <a:rPr lang="en-US" dirty="0">
                  <a:solidFill>
                    <a:srgbClr val="FFFFFF"/>
                  </a:solidFill>
                </a:rPr>
                <a:t> 2 </a:t>
              </a:r>
              <a:r>
                <a:rPr lang="en-US" dirty="0" err="1">
                  <a:solidFill>
                    <a:srgbClr val="FFFFFF"/>
                  </a:solidFill>
                </a:rPr>
                <a:t>GeV</a:t>
              </a: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7" name="Slide Number Placeholder 3"/>
          <p:cNvSpPr txBox="1">
            <a:spLocks/>
          </p:cNvSpPr>
          <p:nvPr/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1115BC-487E-4422-894C-CB7CD3E79223}" type="slidenum">
              <a:rPr lang="sv-SE"/>
              <a:pPr/>
              <a:t>31</a:t>
            </a:fld>
            <a:endParaRPr lang="sv-SE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B6EBAA3-0CBB-0C41-8DB0-0FE27A4DCA23}"/>
              </a:ext>
            </a:extLst>
          </p:cNvPr>
          <p:cNvSpPr txBox="1">
            <a:spLocks/>
          </p:cNvSpPr>
          <p:nvPr/>
        </p:nvSpPr>
        <p:spPr>
          <a:xfrm>
            <a:off x="1293813" y="770918"/>
            <a:ext cx="9905998" cy="8959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cap="all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Accelerator Characteristics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7478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641350"/>
            <a:r>
              <a:rPr lang="en-US" dirty="0">
                <a:sym typeface="Gill Sans" charset="0"/>
              </a:rPr>
              <a:t>Ionizing Radiation</a:t>
            </a:r>
            <a:endParaRPr lang="en-GB" dirty="0">
              <a:sym typeface="Gill San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504680" y="6465068"/>
            <a:ext cx="2895600" cy="365125"/>
          </a:xfrm>
        </p:spPr>
        <p:txBody>
          <a:bodyPr/>
          <a:lstStyle/>
          <a:p>
            <a:pPr>
              <a:defRPr/>
            </a:pPr>
            <a:fld id="{DC96F4C0-779D-5547-8F04-508094CC741E}" type="slidenum">
              <a:rPr lang="en-GB" sz="1100"/>
              <a:pPr>
                <a:defRPr/>
              </a:pPr>
              <a:t>32</a:t>
            </a:fld>
            <a:endParaRPr lang="en-GB" sz="1100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9" y="2375496"/>
            <a:ext cx="2503487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304780" y="4545781"/>
            <a:ext cx="52197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latin typeface="Arial"/>
                <a:cs typeface="Arial"/>
              </a:rPr>
              <a:t>Note: Neutrons, having zero electrical charge, </a:t>
            </a:r>
            <a:r>
              <a:rPr lang="en-US">
                <a:solidFill>
                  <a:srgbClr val="FF0000"/>
                </a:solidFill>
                <a:latin typeface="Arial"/>
                <a:cs typeface="Arial"/>
              </a:rPr>
              <a:t>do not interact electromagnetically</a:t>
            </a:r>
            <a:r>
              <a:rPr lang="en-US">
                <a:latin typeface="Arial"/>
                <a:cs typeface="Arial"/>
              </a:rPr>
              <a:t> with electrons, and so they cannot </a:t>
            </a:r>
            <a:r>
              <a:rPr lang="en-US" i="1">
                <a:latin typeface="Arial"/>
                <a:cs typeface="Arial"/>
              </a:rPr>
              <a:t>directly</a:t>
            </a:r>
            <a:r>
              <a:rPr lang="en-US">
                <a:latin typeface="Arial"/>
                <a:cs typeface="Arial"/>
              </a:rPr>
              <a:t> cause ionization by this mechanism.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135560" y="1484784"/>
            <a:ext cx="792105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Ionizing radiation is radiation composed of particles that individually carry enough energy to liberate an electron from an atom or molecule without raising the bulk material to ionization temperature. 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303912" y="2924944"/>
            <a:ext cx="507523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When ionizing radiation is emitted by or absorbed by an atom, it can liberate a particle.</a:t>
            </a:r>
          </a:p>
          <a:p>
            <a:r>
              <a:rPr lang="en-US" dirty="0">
                <a:latin typeface="Arial"/>
                <a:cs typeface="Arial"/>
              </a:rPr>
              <a:t>Such an event can alter chemical bonds and produce ions, usually in ion-pairs, that are especially chemically reactive.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943872" y="6058667"/>
            <a:ext cx="53297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  <a:sym typeface="Wingdings" charset="0"/>
              </a:rPr>
              <a:t> High precision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non-destructive probe … why ?</a:t>
            </a:r>
          </a:p>
        </p:txBody>
      </p:sp>
    </p:spTree>
    <p:extLst>
      <p:ext uri="{BB962C8B-B14F-4D97-AF65-F5344CB8AC3E}">
        <p14:creationId xmlns:p14="http://schemas.microsoft.com/office/powerpoint/2010/main" val="36332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AD163-6E5D-F842-8686-1641025AB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740FD-F998-D442-B23C-537EC78108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588103-B29A-8245-90E8-E5D806AFAB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122" y="0"/>
            <a:ext cx="104237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3403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D11FC-FE2C-5442-B2E7-830D84E3C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A6224-8D76-DC4C-A300-E261EC324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013E08-6F27-B04F-90AF-6D1440BE8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419100"/>
            <a:ext cx="99568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202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6DF21-FE72-C84E-88F0-4DAC0A63B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7C96C1-FE40-F24E-9FC0-2D4F2049F4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06DBDD-E05E-D945-BBA4-C29BAD381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42900"/>
            <a:ext cx="102108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8933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DA7E4-9097-8F47-B2CC-70696CA3A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F52B5F-2E61-814A-8369-05F96DBD3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25201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A902FB-9D2D-BE40-BA85-E11763283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376" y="4389932"/>
            <a:ext cx="5146623" cy="149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044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77239-7576-BA47-8E3A-A3385F11C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17D34-7A8E-6D42-8A37-9115A845D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6A51FC-F852-B647-9E20-2685EA041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120" y="0"/>
            <a:ext cx="9211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7049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1E3E20-74CA-B640-895B-C6A39DD94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508" y="0"/>
            <a:ext cx="91689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4951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80D1801-79E9-5346-BC10-6F1D24BF7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813" y="0"/>
            <a:ext cx="92403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31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338A6-9DFE-1A44-ABE8-CFB3D7949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64467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Technological Paradigm Evolution</a:t>
            </a:r>
            <a:endParaRPr lang="sv-S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urved Connector 4">
            <a:extLst>
              <a:ext uri="{FF2B5EF4-FFF2-40B4-BE49-F238E27FC236}">
                <a16:creationId xmlns:a16="http://schemas.microsoft.com/office/drawing/2014/main" id="{332AC860-D73C-DC41-A2F5-82D081818725}"/>
              </a:ext>
            </a:extLst>
          </p:cNvPr>
          <p:cNvCxnSpPr>
            <a:cxnSpLocks/>
          </p:cNvCxnSpPr>
          <p:nvPr/>
        </p:nvCxnSpPr>
        <p:spPr>
          <a:xfrm rot="10800000" flipV="1">
            <a:off x="2029885" y="2441224"/>
            <a:ext cx="4136792" cy="3106519"/>
          </a:xfrm>
          <a:prstGeom prst="curvedConnector3">
            <a:avLst/>
          </a:prstGeom>
          <a:ln w="635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98EA3EC3-FDFB-9E49-B4A4-842DE75539FF}"/>
              </a:ext>
            </a:extLst>
          </p:cNvPr>
          <p:cNvGrpSpPr/>
          <p:nvPr/>
        </p:nvGrpSpPr>
        <p:grpSpPr>
          <a:xfrm>
            <a:off x="1946570" y="2390401"/>
            <a:ext cx="6796256" cy="3169247"/>
            <a:chOff x="1993900" y="1851404"/>
            <a:chExt cx="4606925" cy="2707896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8B4184C-8B22-6D40-9CC8-DD801EDF05CB}"/>
                </a:ext>
              </a:extLst>
            </p:cNvPr>
            <p:cNvCxnSpPr/>
            <p:nvPr/>
          </p:nvCxnSpPr>
          <p:spPr>
            <a:xfrm flipV="1">
              <a:off x="1993900" y="1851404"/>
              <a:ext cx="0" cy="2707896"/>
            </a:xfrm>
            <a:prstGeom prst="straightConnector1">
              <a:avLst/>
            </a:prstGeom>
            <a:ln w="63500"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BE64A03-2EDE-0D41-BFF8-E9CFCF2BCA0B}"/>
                </a:ext>
              </a:extLst>
            </p:cNvPr>
            <p:cNvCxnSpPr/>
            <p:nvPr/>
          </p:nvCxnSpPr>
          <p:spPr>
            <a:xfrm>
              <a:off x="1993900" y="4559300"/>
              <a:ext cx="4606925" cy="0"/>
            </a:xfrm>
            <a:prstGeom prst="straightConnector1">
              <a:avLst/>
            </a:prstGeom>
            <a:ln w="63500"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E183945-5DBC-0945-A798-8768FC48A0E4}"/>
              </a:ext>
            </a:extLst>
          </p:cNvPr>
          <p:cNvSpPr txBox="1"/>
          <p:nvPr/>
        </p:nvSpPr>
        <p:spPr>
          <a:xfrm>
            <a:off x="1946571" y="5583452"/>
            <a:ext cx="1710028" cy="455859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1750s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952321-AFC8-B94A-B45C-BC2C248CA896}"/>
              </a:ext>
            </a:extLst>
          </p:cNvPr>
          <p:cNvSpPr txBox="1"/>
          <p:nvPr/>
        </p:nvSpPr>
        <p:spPr>
          <a:xfrm>
            <a:off x="3517722" y="5583452"/>
            <a:ext cx="1178638" cy="455859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1850s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0BCBD0-7B0E-8247-B696-A3101272BD74}"/>
              </a:ext>
            </a:extLst>
          </p:cNvPr>
          <p:cNvSpPr txBox="1"/>
          <p:nvPr/>
        </p:nvSpPr>
        <p:spPr>
          <a:xfrm>
            <a:off x="5290440" y="5583452"/>
            <a:ext cx="1178638" cy="455859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1950s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36B6C4-1918-AB42-9F6A-F245D15A9A5F}"/>
              </a:ext>
            </a:extLst>
          </p:cNvPr>
          <p:cNvSpPr txBox="1"/>
          <p:nvPr/>
        </p:nvSpPr>
        <p:spPr>
          <a:xfrm>
            <a:off x="7236462" y="5583452"/>
            <a:ext cx="1178638" cy="455859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2050s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8E12055-6A2C-4A43-8D6A-9A31FDCA337B}"/>
              </a:ext>
            </a:extLst>
          </p:cNvPr>
          <p:cNvCxnSpPr>
            <a:cxnSpLocks/>
          </p:cNvCxnSpPr>
          <p:nvPr/>
        </p:nvCxnSpPr>
        <p:spPr>
          <a:xfrm>
            <a:off x="1946571" y="4821699"/>
            <a:ext cx="499715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8AA36EC-97F0-1644-A50A-F0D551807FAD}"/>
              </a:ext>
            </a:extLst>
          </p:cNvPr>
          <p:cNvCxnSpPr>
            <a:cxnSpLocks/>
          </p:cNvCxnSpPr>
          <p:nvPr/>
        </p:nvCxnSpPr>
        <p:spPr>
          <a:xfrm>
            <a:off x="1946571" y="4024239"/>
            <a:ext cx="508046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166D34F-A748-D24D-B9BE-6782F015FF66}"/>
              </a:ext>
            </a:extLst>
          </p:cNvPr>
          <p:cNvCxnSpPr>
            <a:cxnSpLocks/>
          </p:cNvCxnSpPr>
          <p:nvPr/>
        </p:nvCxnSpPr>
        <p:spPr>
          <a:xfrm>
            <a:off x="1946571" y="3214877"/>
            <a:ext cx="5442733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49D5D30-DDF0-8D4F-AF71-F0D62B74ED42}"/>
              </a:ext>
            </a:extLst>
          </p:cNvPr>
          <p:cNvSpPr txBox="1"/>
          <p:nvPr/>
        </p:nvSpPr>
        <p:spPr>
          <a:xfrm>
            <a:off x="1823991" y="4857848"/>
            <a:ext cx="1395633" cy="702080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pPr algn="ctr"/>
            <a:r>
              <a:rPr lang="en-US" sz="2000" b="1" cap="all"/>
              <a:t>Science</a:t>
            </a:r>
          </a:p>
          <a:p>
            <a:pPr algn="ctr"/>
            <a:r>
              <a:rPr lang="en-US" sz="2000"/>
              <a:t>(gestation)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3F2CEE-4AAF-A441-BEAF-4C320C1AF2D5}"/>
              </a:ext>
            </a:extLst>
          </p:cNvPr>
          <p:cNvSpPr txBox="1"/>
          <p:nvPr/>
        </p:nvSpPr>
        <p:spPr>
          <a:xfrm>
            <a:off x="1997333" y="4148492"/>
            <a:ext cx="1930265" cy="702080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r>
              <a:rPr lang="en-US" sz="2000" b="1" cap="all" dirty="0"/>
              <a:t>Technology</a:t>
            </a:r>
          </a:p>
          <a:p>
            <a:r>
              <a:rPr lang="en-US" sz="2000" dirty="0"/>
              <a:t>(growth)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C42F56-C2C7-154E-B7B2-9489609333D8}"/>
              </a:ext>
            </a:extLst>
          </p:cNvPr>
          <p:cNvSpPr txBox="1"/>
          <p:nvPr/>
        </p:nvSpPr>
        <p:spPr>
          <a:xfrm>
            <a:off x="2012575" y="3335792"/>
            <a:ext cx="1357841" cy="702080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r>
              <a:rPr lang="en-US" sz="2000" b="1" cap="all" dirty="0"/>
              <a:t>Business</a:t>
            </a:r>
          </a:p>
          <a:p>
            <a:r>
              <a:rPr lang="en-US" sz="2000" dirty="0"/>
              <a:t>(maturity)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55D644-963B-4C47-B41B-B0FC8C5BF472}"/>
              </a:ext>
            </a:extLst>
          </p:cNvPr>
          <p:cNvSpPr txBox="1"/>
          <p:nvPr/>
        </p:nvSpPr>
        <p:spPr>
          <a:xfrm>
            <a:off x="2120428" y="2297350"/>
            <a:ext cx="2203985" cy="702080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r>
              <a:rPr lang="en-US" sz="2000" b="1" cap="all" dirty="0"/>
              <a:t>Organization</a:t>
            </a:r>
          </a:p>
          <a:p>
            <a:r>
              <a:rPr lang="en-US" sz="2000" dirty="0"/>
              <a:t>(society)</a:t>
            </a:r>
          </a:p>
        </p:txBody>
      </p: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72A5D77D-A354-6E43-BE55-D152FD6C7C81}"/>
              </a:ext>
            </a:extLst>
          </p:cNvPr>
          <p:cNvCxnSpPr>
            <a:cxnSpLocks/>
          </p:cNvCxnSpPr>
          <p:nvPr/>
        </p:nvCxnSpPr>
        <p:spPr>
          <a:xfrm rot="10800000" flipV="1">
            <a:off x="5118682" y="2417421"/>
            <a:ext cx="3582644" cy="3142227"/>
          </a:xfrm>
          <a:prstGeom prst="curvedConnector3">
            <a:avLst/>
          </a:prstGeom>
          <a:ln w="635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570ECF7-6B93-224C-977A-9091030C6440}"/>
              </a:ext>
            </a:extLst>
          </p:cNvPr>
          <p:cNvSpPr txBox="1"/>
          <p:nvPr/>
        </p:nvSpPr>
        <p:spPr>
          <a:xfrm>
            <a:off x="7339750" y="3276592"/>
            <a:ext cx="3373543" cy="1625410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pPr marL="267781" indent="-119014">
              <a:buFont typeface="Arial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Nanotechnology</a:t>
            </a:r>
          </a:p>
          <a:p>
            <a:pPr marL="267781" indent="-119014">
              <a:buFont typeface="Arial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Biotechnology</a:t>
            </a:r>
          </a:p>
          <a:p>
            <a:pPr marL="267781" indent="-119014">
              <a:buFont typeface="Arial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Information technology</a:t>
            </a:r>
          </a:p>
          <a:p>
            <a:pPr marL="267781" indent="-119014">
              <a:buFont typeface="Arial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Cognitive science</a:t>
            </a:r>
          </a:p>
          <a:p>
            <a:pPr marL="267781" indent="-119014">
              <a:buFont typeface="Arial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Materials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FD35B8-5E23-6949-8A55-9A874D66D6D6}"/>
              </a:ext>
            </a:extLst>
          </p:cNvPr>
          <p:cNvSpPr txBox="1"/>
          <p:nvPr/>
        </p:nvSpPr>
        <p:spPr>
          <a:xfrm>
            <a:off x="3288625" y="1593351"/>
            <a:ext cx="2571056" cy="825191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INDUSTRIAL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economy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1D59E0-535F-6245-BC0B-D5EAFBC7BE70}"/>
              </a:ext>
            </a:extLst>
          </p:cNvPr>
          <p:cNvSpPr txBox="1"/>
          <p:nvPr/>
        </p:nvSpPr>
        <p:spPr>
          <a:xfrm>
            <a:off x="5779046" y="1555617"/>
            <a:ext cx="2556595" cy="825191"/>
          </a:xfrm>
          <a:prstGeom prst="rect">
            <a:avLst/>
          </a:prstGeom>
          <a:noFill/>
          <a:ln>
            <a:noFill/>
          </a:ln>
        </p:spPr>
        <p:txBody>
          <a:bodyPr wrap="square" lIns="85690" tIns="42845" rIns="85690" bIns="42845" rtlCol="0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INFORMATION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</a:rPr>
              <a:t>economy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91FECD-B09E-814B-97C9-17D6702AD0A0}"/>
              </a:ext>
            </a:extLst>
          </p:cNvPr>
          <p:cNvSpPr txBox="1"/>
          <p:nvPr/>
        </p:nvSpPr>
        <p:spPr>
          <a:xfrm>
            <a:off x="8278002" y="1583039"/>
            <a:ext cx="3161731" cy="825191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MOLECULAR (NBIC)</a:t>
            </a:r>
          </a:p>
          <a:p>
            <a:pPr algn="ctr"/>
            <a:r>
              <a:rPr lang="en-US" sz="2400" b="1" dirty="0">
                <a:solidFill>
                  <a:schemeClr val="accent2"/>
                </a:solidFill>
              </a:rPr>
              <a:t>economy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5EB9EEB-10EE-724B-AB7B-26E051C74445}"/>
              </a:ext>
            </a:extLst>
          </p:cNvPr>
          <p:cNvCxnSpPr>
            <a:cxnSpLocks/>
          </p:cNvCxnSpPr>
          <p:nvPr/>
        </p:nvCxnSpPr>
        <p:spPr>
          <a:xfrm flipV="1">
            <a:off x="6166677" y="2408230"/>
            <a:ext cx="5273056" cy="16497"/>
          </a:xfrm>
          <a:prstGeom prst="line">
            <a:avLst/>
          </a:prstGeom>
          <a:ln w="6350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D8599A8-373B-054C-AAE1-0AFF01C8650A}"/>
              </a:ext>
            </a:extLst>
          </p:cNvPr>
          <p:cNvSpPr txBox="1"/>
          <p:nvPr/>
        </p:nvSpPr>
        <p:spPr>
          <a:xfrm>
            <a:off x="2033002" y="4794050"/>
            <a:ext cx="3485182" cy="640525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pPr marL="148767" algn="r"/>
            <a:r>
              <a:rPr lang="en-US">
                <a:solidFill>
                  <a:srgbClr val="7030A0"/>
                </a:solidFill>
              </a:rPr>
              <a:t>Solid state physics</a:t>
            </a:r>
          </a:p>
          <a:p>
            <a:pPr marL="148767" algn="r"/>
            <a:r>
              <a:rPr lang="en-US">
                <a:solidFill>
                  <a:srgbClr val="7030A0"/>
                </a:solidFill>
              </a:rPr>
              <a:t>Information theory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345DDF-17ED-A542-8C5E-3852268FD6F3}"/>
              </a:ext>
            </a:extLst>
          </p:cNvPr>
          <p:cNvSpPr txBox="1"/>
          <p:nvPr/>
        </p:nvSpPr>
        <p:spPr>
          <a:xfrm>
            <a:off x="2644364" y="3998094"/>
            <a:ext cx="3411461" cy="917524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pPr marL="148767" algn="r"/>
            <a:r>
              <a:rPr lang="en-US" dirty="0">
                <a:solidFill>
                  <a:srgbClr val="7030A0"/>
                </a:solidFill>
              </a:rPr>
              <a:t>Chips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Operating systems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WWW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A243EC-9C8B-864C-B858-F3C3310FE412}"/>
              </a:ext>
            </a:extLst>
          </p:cNvPr>
          <p:cNvSpPr txBox="1"/>
          <p:nvPr/>
        </p:nvSpPr>
        <p:spPr>
          <a:xfrm>
            <a:off x="4157172" y="3112293"/>
            <a:ext cx="2107428" cy="917524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pPr marL="148767" algn="r"/>
            <a:r>
              <a:rPr lang="en-US" dirty="0">
                <a:solidFill>
                  <a:srgbClr val="7030A0"/>
                </a:solidFill>
              </a:rPr>
              <a:t>New media</a:t>
            </a:r>
          </a:p>
          <a:p>
            <a:pPr marL="148767" algn="r"/>
            <a:r>
              <a:rPr lang="en-US" dirty="0">
                <a:solidFill>
                  <a:srgbClr val="7030A0"/>
                </a:solidFill>
              </a:rPr>
              <a:t>IT services</a:t>
            </a:r>
          </a:p>
          <a:p>
            <a:pPr marL="148767" algn="r"/>
            <a:r>
              <a:rPr lang="en-US" dirty="0">
                <a:solidFill>
                  <a:srgbClr val="7030A0"/>
                </a:solidFill>
              </a:rPr>
              <a:t>Portals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141AA94-6A16-C848-BB30-F10372452D25}"/>
              </a:ext>
            </a:extLst>
          </p:cNvPr>
          <p:cNvSpPr txBox="1"/>
          <p:nvPr/>
        </p:nvSpPr>
        <p:spPr>
          <a:xfrm>
            <a:off x="4365913" y="2512638"/>
            <a:ext cx="2425563" cy="640525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pPr marL="148767" algn="r"/>
            <a:r>
              <a:rPr lang="en-US" dirty="0">
                <a:solidFill>
                  <a:srgbClr val="7030A0"/>
                </a:solidFill>
              </a:rPr>
              <a:t>The Adaptive 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Enterprise</a:t>
            </a:r>
          </a:p>
        </p:txBody>
      </p:sp>
      <p:cxnSp>
        <p:nvCxnSpPr>
          <p:cNvPr id="30" name="Curved Connector 29">
            <a:extLst>
              <a:ext uri="{FF2B5EF4-FFF2-40B4-BE49-F238E27FC236}">
                <a16:creationId xmlns:a16="http://schemas.microsoft.com/office/drawing/2014/main" id="{AFD8DA87-5CA5-7D41-8CAE-50CAED055DD8}"/>
              </a:ext>
            </a:extLst>
          </p:cNvPr>
          <p:cNvCxnSpPr>
            <a:cxnSpLocks/>
          </p:cNvCxnSpPr>
          <p:nvPr/>
        </p:nvCxnSpPr>
        <p:spPr>
          <a:xfrm rot="10800000" flipV="1">
            <a:off x="4781972" y="2441225"/>
            <a:ext cx="3365738" cy="3106520"/>
          </a:xfrm>
          <a:prstGeom prst="curvedConnector3">
            <a:avLst/>
          </a:prstGeom>
          <a:ln w="635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D3EA5BE-BEE7-5D47-B563-316C2938287A}"/>
              </a:ext>
            </a:extLst>
          </p:cNvPr>
          <p:cNvSpPr txBox="1"/>
          <p:nvPr/>
        </p:nvSpPr>
        <p:spPr>
          <a:xfrm>
            <a:off x="6031586" y="5077507"/>
            <a:ext cx="6008014" cy="394303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pPr marL="148767"/>
            <a:r>
              <a:rPr lang="en-US" sz="2000" b="1" i="1" dirty="0">
                <a:solidFill>
                  <a:schemeClr val="accent2"/>
                </a:solidFill>
              </a:rPr>
              <a:t>Materials science facilities are keys to the new economy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139A221-426A-2C4F-9254-6ECA9EE6C755}"/>
              </a:ext>
            </a:extLst>
          </p:cNvPr>
          <p:cNvSpPr txBox="1"/>
          <p:nvPr/>
        </p:nvSpPr>
        <p:spPr>
          <a:xfrm rot="16200000">
            <a:off x="-576028" y="3544727"/>
            <a:ext cx="3816694" cy="455859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pPr marL="148767"/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Economic value added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BC21D18-F028-C848-BAAE-B94845982905}"/>
              </a:ext>
            </a:extLst>
          </p:cNvPr>
          <p:cNvSpPr txBox="1"/>
          <p:nvPr/>
        </p:nvSpPr>
        <p:spPr>
          <a:xfrm>
            <a:off x="8252380" y="5583452"/>
            <a:ext cx="1851740" cy="455859"/>
          </a:xfrm>
          <a:prstGeom prst="rect">
            <a:avLst/>
          </a:prstGeom>
          <a:noFill/>
        </p:spPr>
        <p:txBody>
          <a:bodyPr wrap="square" lIns="85690" tIns="42845" rIns="85690" bIns="42845" rtlCol="0">
            <a:spAutoFit/>
          </a:bodyPr>
          <a:lstStyle/>
          <a:p>
            <a:pPr marL="148767"/>
            <a:r>
              <a:rPr lang="en-US" sz="2400" i="1"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76EFB66-C80C-854A-A7FB-8C70A6160199}"/>
              </a:ext>
            </a:extLst>
          </p:cNvPr>
          <p:cNvSpPr/>
          <p:nvPr/>
        </p:nvSpPr>
        <p:spPr>
          <a:xfrm>
            <a:off x="3997526" y="6173610"/>
            <a:ext cx="6117056" cy="259651"/>
          </a:xfrm>
          <a:prstGeom prst="rect">
            <a:avLst/>
          </a:prstGeom>
        </p:spPr>
        <p:txBody>
          <a:bodyPr wrap="square" lIns="85690" tIns="42845" rIns="85690" bIns="42845">
            <a:spAutoFit/>
          </a:bodyPr>
          <a:lstStyle/>
          <a:p>
            <a:r>
              <a:rPr lang="en-US" sz="1125" i="1" dirty="0"/>
              <a:t>It's Alive - The Coming Convergence of Information, Biology, and Business Christopher Meyer 2003</a:t>
            </a:r>
          </a:p>
        </p:txBody>
      </p:sp>
    </p:spTree>
    <p:extLst>
      <p:ext uri="{BB962C8B-B14F-4D97-AF65-F5344CB8AC3E}">
        <p14:creationId xmlns:p14="http://schemas.microsoft.com/office/powerpoint/2010/main" val="1262438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128" y="1177078"/>
            <a:ext cx="5823738" cy="5340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8342" name="Rectangle 6"/>
          <p:cNvSpPr>
            <a:spLocks noChangeArrowheads="1"/>
          </p:cNvSpPr>
          <p:nvPr/>
        </p:nvSpPr>
        <p:spPr bwMode="auto">
          <a:xfrm>
            <a:off x="5676900" y="317658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678343" name="Rectangle 7"/>
          <p:cNvSpPr>
            <a:spLocks noChangeArrowheads="1"/>
          </p:cNvSpPr>
          <p:nvPr/>
        </p:nvSpPr>
        <p:spPr bwMode="auto">
          <a:xfrm>
            <a:off x="5462588" y="318135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678344" name="Rectangle 8"/>
          <p:cNvSpPr>
            <a:spLocks noChangeArrowheads="1"/>
          </p:cNvSpPr>
          <p:nvPr/>
        </p:nvSpPr>
        <p:spPr bwMode="auto">
          <a:xfrm>
            <a:off x="4514850" y="3148013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1" name="Picture 45" descr="lawrenc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113" y="3733024"/>
            <a:ext cx="1703197" cy="239154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8" name="Picture 72" descr="littlecyclo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4695" y="4942563"/>
            <a:ext cx="837895" cy="66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E4F3515-76D6-9047-9821-D4F4B7896F52}"/>
              </a:ext>
            </a:extLst>
          </p:cNvPr>
          <p:cNvGrpSpPr/>
          <p:nvPr/>
        </p:nvGrpSpPr>
        <p:grpSpPr>
          <a:xfrm>
            <a:off x="1046507" y="1737943"/>
            <a:ext cx="10888578" cy="4656647"/>
            <a:chOff x="1046507" y="1737943"/>
            <a:chExt cx="10888578" cy="4656647"/>
          </a:xfrm>
        </p:grpSpPr>
        <p:grpSp>
          <p:nvGrpSpPr>
            <p:cNvPr id="30" name="Group 28"/>
            <p:cNvGrpSpPr>
              <a:grpSpLocks/>
            </p:cNvGrpSpPr>
            <p:nvPr/>
          </p:nvGrpSpPr>
          <p:grpSpPr bwMode="auto">
            <a:xfrm>
              <a:off x="1614500" y="1737943"/>
              <a:ext cx="10320585" cy="4082546"/>
              <a:chOff x="834578" y="1693103"/>
              <a:chExt cx="9526693" cy="4052924"/>
            </a:xfrm>
          </p:grpSpPr>
          <p:grpSp>
            <p:nvGrpSpPr>
              <p:cNvPr id="31" name="Group 30"/>
              <p:cNvGrpSpPr>
                <a:grpSpLocks/>
              </p:cNvGrpSpPr>
              <p:nvPr/>
            </p:nvGrpSpPr>
            <p:grpSpPr bwMode="auto">
              <a:xfrm>
                <a:off x="834578" y="1693103"/>
                <a:ext cx="9526693" cy="1439952"/>
                <a:chOff x="834578" y="1693063"/>
                <a:chExt cx="9526693" cy="1439921"/>
              </a:xfrm>
            </p:grpSpPr>
            <p:sp>
              <p:nvSpPr>
                <p:cNvPr id="37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7337405" y="2491356"/>
                  <a:ext cx="3023866" cy="6416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r"/>
                  <a:r>
                    <a:rPr lang="en-US" dirty="0">
                      <a:latin typeface="Arial"/>
                      <a:cs typeface="Arial"/>
                      <a:sym typeface="Wingdings"/>
                    </a:rPr>
                    <a:t> </a:t>
                  </a:r>
                  <a:r>
                    <a:rPr lang="en-US" dirty="0">
                      <a:latin typeface="Arial"/>
                      <a:cs typeface="Arial"/>
                    </a:rPr>
                    <a:t>1980 -</a:t>
                  </a:r>
                  <a:r>
                    <a:rPr lang="en-US" dirty="0" err="1">
                      <a:latin typeface="Arial"/>
                      <a:cs typeface="Arial"/>
                    </a:rPr>
                    <a:t>Tevatron</a:t>
                  </a:r>
                  <a:r>
                    <a:rPr lang="en-US" dirty="0">
                      <a:latin typeface="Arial"/>
                      <a:cs typeface="Arial"/>
                    </a:rPr>
                    <a:t> @ </a:t>
                  </a:r>
                  <a:r>
                    <a:rPr lang="en-US" dirty="0" err="1">
                      <a:latin typeface="Arial"/>
                      <a:cs typeface="Arial"/>
                    </a:rPr>
                    <a:t>Fermilab</a:t>
                  </a:r>
                  <a:endParaRPr lang="en-US" dirty="0">
                    <a:latin typeface="Arial"/>
                    <a:cs typeface="Arial"/>
                  </a:endParaRPr>
                </a:p>
                <a:p>
                  <a:pPr algn="r"/>
                  <a:r>
                    <a:rPr lang="en-US" dirty="0">
                      <a:latin typeface="Arial"/>
                      <a:cs typeface="Arial"/>
                    </a:rPr>
                    <a:t>980 </a:t>
                  </a:r>
                  <a:r>
                    <a:rPr lang="en-US" dirty="0" err="1">
                      <a:latin typeface="Arial"/>
                      <a:cs typeface="Arial"/>
                    </a:rPr>
                    <a:t>GeV</a:t>
                  </a:r>
                  <a:endParaRPr lang="en-US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8" name="AutoShape 54"/>
                <p:cNvSpPr>
                  <a:spLocks noChangeArrowheads="1"/>
                </p:cNvSpPr>
                <p:nvPr/>
              </p:nvSpPr>
              <p:spPr bwMode="auto">
                <a:xfrm rot="302602">
                  <a:off x="834578" y="1693063"/>
                  <a:ext cx="6878614" cy="1381069"/>
                </a:xfrm>
                <a:prstGeom prst="curvedDownArrow">
                  <a:avLst>
                    <a:gd name="adj1" fmla="val 25932"/>
                    <a:gd name="adj2" fmla="val 82664"/>
                    <a:gd name="adj3" fmla="val 30491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pic>
            <p:nvPicPr>
              <p:cNvPr id="32" name="Picture 24" descr="C:\Users\ykkim\Pictures\cern-lhc.jpg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7799" y="3621729"/>
                <a:ext cx="2688969" cy="21242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sp>
            <p:nvSpPr>
              <p:cNvPr id="34" name="TextBox 25"/>
              <p:cNvSpPr txBox="1">
                <a:spLocks noChangeArrowheads="1"/>
              </p:cNvSpPr>
              <p:nvPr/>
            </p:nvSpPr>
            <p:spPr bwMode="auto">
              <a:xfrm>
                <a:off x="7371035" y="3188340"/>
                <a:ext cx="2411463" cy="6416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Arial"/>
                    <a:cs typeface="Arial"/>
                    <a:sym typeface="Wingdings"/>
                  </a:rPr>
                  <a:t></a:t>
                </a:r>
                <a:r>
                  <a:rPr lang="en-US" dirty="0">
                    <a:latin typeface="Arial"/>
                    <a:cs typeface="Arial"/>
                  </a:rPr>
                  <a:t>2008 - LHC @ CERN</a:t>
                </a:r>
              </a:p>
              <a:p>
                <a:pPr algn="r"/>
                <a:r>
                  <a:rPr lang="en-US" dirty="0">
                    <a:latin typeface="Arial"/>
                    <a:cs typeface="Arial"/>
                  </a:rPr>
                  <a:t>7-14 </a:t>
                </a:r>
                <a:r>
                  <a:rPr lang="en-US" dirty="0" err="1">
                    <a:latin typeface="Arial"/>
                    <a:cs typeface="Arial"/>
                  </a:rPr>
                  <a:t>TeV</a:t>
                </a:r>
                <a:endParaRPr lang="en-US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B5BD82C-1477-5B44-8484-DE36DC15E7DE}"/>
                </a:ext>
              </a:extLst>
            </p:cNvPr>
            <p:cNvGrpSpPr/>
            <p:nvPr/>
          </p:nvGrpSpPr>
          <p:grpSpPr>
            <a:xfrm>
              <a:off x="1046507" y="5697788"/>
              <a:ext cx="1205731" cy="696802"/>
              <a:chOff x="1046507" y="5697788"/>
              <a:chExt cx="1205731" cy="696802"/>
            </a:xfrm>
          </p:grpSpPr>
          <p:sp>
            <p:nvSpPr>
              <p:cNvPr id="22" name="Line 49"/>
              <p:cNvSpPr>
                <a:spLocks noChangeShapeType="1"/>
              </p:cNvSpPr>
              <p:nvPr/>
            </p:nvSpPr>
            <p:spPr bwMode="auto">
              <a:xfrm flipV="1">
                <a:off x="1046507" y="5794157"/>
                <a:ext cx="765708" cy="283209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7" name="Oval 71"/>
              <p:cNvSpPr>
                <a:spLocks noChangeArrowheads="1"/>
              </p:cNvSpPr>
              <p:nvPr/>
            </p:nvSpPr>
            <p:spPr bwMode="auto">
              <a:xfrm>
                <a:off x="1863116" y="5697788"/>
                <a:ext cx="313232" cy="18880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40" name="TextBox 18"/>
              <p:cNvSpPr txBox="1">
                <a:spLocks noChangeArrowheads="1"/>
              </p:cNvSpPr>
              <p:nvPr/>
            </p:nvSpPr>
            <p:spPr bwMode="auto">
              <a:xfrm>
                <a:off x="1349427" y="6025258"/>
                <a:ext cx="90281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Arial"/>
                    <a:cs typeface="Arial"/>
                  </a:rPr>
                  <a:t>80 </a:t>
                </a:r>
                <a:r>
                  <a:rPr lang="en-US" dirty="0" err="1">
                    <a:latin typeface="Arial"/>
                    <a:cs typeface="Arial"/>
                  </a:rPr>
                  <a:t>keV</a:t>
                </a:r>
                <a:endParaRPr lang="en-US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45" name="Rectangle 44"/>
          <p:cNvSpPr/>
          <p:nvPr/>
        </p:nvSpPr>
        <p:spPr>
          <a:xfrm>
            <a:off x="852500" y="2883737"/>
            <a:ext cx="152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Ernest Lawrence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(1901 - 1958)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55158" y="6140528"/>
            <a:ext cx="2808312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b="1" dirty="0" err="1">
                <a:solidFill>
                  <a:srgbClr val="FF2817"/>
                </a:solidFill>
                <a:latin typeface="Arial"/>
                <a:cs typeface="Arial"/>
              </a:rPr>
              <a:t>Livingston’s</a:t>
            </a:r>
            <a:r>
              <a:rPr lang="fr-CH" b="1" dirty="0">
                <a:solidFill>
                  <a:srgbClr val="FF2817"/>
                </a:solidFill>
                <a:latin typeface="Arial"/>
                <a:cs typeface="Arial"/>
              </a:rPr>
              <a:t> </a:t>
            </a:r>
            <a:r>
              <a:rPr lang="fr-CH" b="1" dirty="0" err="1">
                <a:solidFill>
                  <a:srgbClr val="FF2817"/>
                </a:solidFill>
                <a:latin typeface="Arial"/>
                <a:cs typeface="Arial"/>
              </a:rPr>
              <a:t>diagram</a:t>
            </a:r>
            <a:endParaRPr lang="fr-CH" b="1" dirty="0">
              <a:solidFill>
                <a:srgbClr val="FF2817"/>
              </a:solidFill>
              <a:latin typeface="Arial"/>
              <a:cs typeface="Arial"/>
            </a:endParaRPr>
          </a:p>
        </p:txBody>
      </p:sp>
      <p:sp>
        <p:nvSpPr>
          <p:cNvPr id="42" name="Title 15"/>
          <p:cNvSpPr>
            <a:spLocks noGrp="1"/>
          </p:cNvSpPr>
          <p:nvPr>
            <p:ph type="title"/>
          </p:nvPr>
        </p:nvSpPr>
        <p:spPr>
          <a:xfrm>
            <a:off x="1775521" y="332656"/>
            <a:ext cx="7821613" cy="6858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Type of Particle Accelerators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019732" y="939013"/>
            <a:ext cx="6945097" cy="707886"/>
          </a:xfrm>
          <a:prstGeom prst="rect">
            <a:avLst/>
          </a:prstGeom>
          <a:solidFill>
            <a:schemeClr val="bg2"/>
          </a:solidFill>
          <a:effectLst>
            <a:softEdge rad="50800"/>
          </a:effectLst>
        </p:spPr>
        <p:txBody>
          <a:bodyPr wrap="square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Each generation built on the accomplishments of the previous ones raising the level of technology ever higher</a:t>
            </a:r>
          </a:p>
        </p:txBody>
      </p:sp>
      <p:pic>
        <p:nvPicPr>
          <p:cNvPr id="25" name="Picture 2" descr="Magnets">
            <a:extLst>
              <a:ext uri="{FF2B5EF4-FFF2-40B4-BE49-F238E27FC236}">
                <a16:creationId xmlns:a16="http://schemas.microsoft.com/office/drawing/2014/main" id="{0681D586-D3F5-1640-8204-DEF7BA18C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407" y="4478883"/>
            <a:ext cx="2603343" cy="197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9" descr="dipole and quadrupole graphic">
            <a:extLst>
              <a:ext uri="{FF2B5EF4-FFF2-40B4-BE49-F238E27FC236}">
                <a16:creationId xmlns:a16="http://schemas.microsoft.com/office/drawing/2014/main" id="{1316D45F-752D-7743-B980-B793F3F2E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854180" y="1340857"/>
            <a:ext cx="1676400" cy="111686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804E0AD-0910-8946-8D94-CFE60B878C2C}"/>
              </a:ext>
            </a:extLst>
          </p:cNvPr>
          <p:cNvSpPr/>
          <p:nvPr/>
        </p:nvSpPr>
        <p:spPr>
          <a:xfrm flipH="1">
            <a:off x="10081732" y="2179868"/>
            <a:ext cx="12743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i="1" dirty="0">
                <a:solidFill>
                  <a:srgbClr val="05050B"/>
                </a:solidFill>
                <a:latin typeface="Arial"/>
                <a:cs typeface="Arial"/>
              </a:rPr>
              <a:t>FNAL</a:t>
            </a:r>
          </a:p>
        </p:txBody>
      </p:sp>
    </p:spTree>
    <p:extLst>
      <p:ext uri="{BB962C8B-B14F-4D97-AF65-F5344CB8AC3E}">
        <p14:creationId xmlns:p14="http://schemas.microsoft.com/office/powerpoint/2010/main" val="31332491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795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4398" y="1455823"/>
            <a:ext cx="3715713" cy="1457118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678341" name="Rectangle 5"/>
          <p:cNvSpPr>
            <a:spLocks noChangeArrowheads="1"/>
          </p:cNvSpPr>
          <p:nvPr/>
        </p:nvSpPr>
        <p:spPr bwMode="auto">
          <a:xfrm>
            <a:off x="5691188" y="314096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latin typeface="Comic Sans MS" pitchFamily="66" charset="0"/>
            </a:endParaRPr>
          </a:p>
        </p:txBody>
      </p:sp>
      <p:sp>
        <p:nvSpPr>
          <p:cNvPr id="1678342" name="Rectangle 6"/>
          <p:cNvSpPr>
            <a:spLocks noChangeArrowheads="1"/>
          </p:cNvSpPr>
          <p:nvPr/>
        </p:nvSpPr>
        <p:spPr bwMode="auto">
          <a:xfrm>
            <a:off x="5676900" y="317658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latin typeface="Comic Sans MS" pitchFamily="66" charset="0"/>
            </a:endParaRPr>
          </a:p>
        </p:txBody>
      </p:sp>
      <p:sp>
        <p:nvSpPr>
          <p:cNvPr id="1678343" name="Rectangle 7"/>
          <p:cNvSpPr>
            <a:spLocks noChangeArrowheads="1"/>
          </p:cNvSpPr>
          <p:nvPr/>
        </p:nvSpPr>
        <p:spPr bwMode="auto">
          <a:xfrm>
            <a:off x="5462588" y="318135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latin typeface="Comic Sans MS" pitchFamily="66" charset="0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919536" y="404664"/>
            <a:ext cx="7139136" cy="114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Type of Particle Accelerators</a:t>
            </a:r>
            <a:br>
              <a:rPr lang="en-US" dirty="0"/>
            </a:br>
            <a:endParaRPr lang="en-US" sz="2000" dirty="0"/>
          </a:p>
        </p:txBody>
      </p:sp>
      <p:sp>
        <p:nvSpPr>
          <p:cNvPr id="18" name="Content Placeholder 3"/>
          <p:cNvSpPr>
            <a:spLocks noGrp="1"/>
          </p:cNvSpPr>
          <p:nvPr>
            <p:ph idx="1"/>
          </p:nvPr>
        </p:nvSpPr>
        <p:spPr>
          <a:xfrm>
            <a:off x="1049862" y="1397574"/>
            <a:ext cx="9597708" cy="4362450"/>
          </a:xfrm>
        </p:spPr>
        <p:txBody>
          <a:bodyPr>
            <a:noAutofit/>
          </a:bodyPr>
          <a:lstStyle/>
          <a:p>
            <a:r>
              <a:rPr lang="en-US" sz="2000" dirty="0"/>
              <a:t>Discovery science: e.g. High Energy Physics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Materials research/manufacturing: e.g. light sources, spallation source,  Accelerator Driven Systems (ADS)</a:t>
            </a:r>
          </a:p>
          <a:p>
            <a:endParaRPr lang="en-US" sz="2000" dirty="0"/>
          </a:p>
          <a:p>
            <a:r>
              <a:rPr lang="en-US" sz="2000" dirty="0"/>
              <a:t>National security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Medical Applications: e.g. Photon, Neutron and Proton </a:t>
            </a:r>
          </a:p>
          <a:p>
            <a:pPr marL="0" indent="0">
              <a:buNone/>
            </a:pPr>
            <a:r>
              <a:rPr lang="en-US" sz="2000" dirty="0"/>
              <a:t>Therapies, MRI and NMR</a:t>
            </a:r>
          </a:p>
        </p:txBody>
      </p:sp>
      <p:pic>
        <p:nvPicPr>
          <p:cNvPr id="6379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2909" y="3855655"/>
            <a:ext cx="3715713" cy="2113811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3795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52722" y="3737338"/>
            <a:ext cx="2837302" cy="151453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2898887" y="4635562"/>
            <a:ext cx="12538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200" i="1" dirty="0">
                <a:solidFill>
                  <a:srgbClr val="05050B"/>
                </a:solidFill>
                <a:latin typeface="Arial"/>
                <a:cs typeface="Arial"/>
              </a:rPr>
              <a:t>X-ray scanning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120884" y="5721287"/>
            <a:ext cx="12577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200" i="1" dirty="0" err="1">
                <a:solidFill>
                  <a:srgbClr val="05050B"/>
                </a:solidFill>
                <a:latin typeface="Arial"/>
                <a:cs typeface="Arial"/>
              </a:rPr>
              <a:t>iThemba</a:t>
            </a:r>
            <a:r>
              <a:rPr lang="en-US" sz="1200" i="1" dirty="0">
                <a:solidFill>
                  <a:srgbClr val="05050B"/>
                </a:solidFill>
                <a:latin typeface="Arial"/>
                <a:cs typeface="Arial"/>
              </a:rPr>
              <a:t> LABS</a:t>
            </a:r>
          </a:p>
        </p:txBody>
      </p:sp>
      <p:sp>
        <p:nvSpPr>
          <p:cNvPr id="29" name="Rectangle 28"/>
          <p:cNvSpPr/>
          <p:nvPr/>
        </p:nvSpPr>
        <p:spPr>
          <a:xfrm flipH="1">
            <a:off x="6093265" y="2667762"/>
            <a:ext cx="16776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i="1" dirty="0">
                <a:solidFill>
                  <a:srgbClr val="05050B"/>
                </a:solidFill>
                <a:latin typeface="Arial"/>
                <a:cs typeface="Arial"/>
              </a:rPr>
              <a:t>Swiss Light Source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BA33B8-EEF8-9B49-A32E-E80DEB7692AA}"/>
              </a:ext>
            </a:extLst>
          </p:cNvPr>
          <p:cNvSpPr/>
          <p:nvPr/>
        </p:nvSpPr>
        <p:spPr>
          <a:xfrm>
            <a:off x="6202003" y="6268175"/>
            <a:ext cx="5054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hlinkClick r:id="rId6"/>
              </a:rPr>
              <a:t>https://www.aps.org/units/dpb/news/edition4th.cfm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6846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5">
            <a:extLst>
              <a:ext uri="{FF2B5EF4-FFF2-40B4-BE49-F238E27FC236}">
                <a16:creationId xmlns:a16="http://schemas.microsoft.com/office/drawing/2014/main" id="{D999DAC5-CDD4-7B4B-9BDE-308D3F108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438" y="-934270"/>
            <a:ext cx="10379075" cy="738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1A02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24AA800-033A-604C-8A97-9FE83FA02A1B}"/>
              </a:ext>
            </a:extLst>
          </p:cNvPr>
          <p:cNvSpPr/>
          <p:nvPr/>
        </p:nvSpPr>
        <p:spPr>
          <a:xfrm>
            <a:off x="9179452" y="3478358"/>
            <a:ext cx="2917312" cy="52322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sv-SE" sz="1400" dirty="0">
                <a:latin typeface="Arial" panose="020B0604020202020204" pitchFamily="34" charset="0"/>
                <a:cs typeface="Arial" panose="020B0604020202020204" pitchFamily="34" charset="0"/>
              </a:rPr>
              <a:t>”Medical </a:t>
            </a:r>
            <a:r>
              <a:rPr lang="sv-SE" sz="1400" dirty="0" err="1"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r>
              <a:rPr lang="sv-SE" sz="1400" dirty="0">
                <a:latin typeface="Arial" panose="020B0604020202020204" pitchFamily="34" charset="0"/>
                <a:cs typeface="Arial" panose="020B0604020202020204" pitchFamily="34" charset="0"/>
              </a:rPr>
              <a:t>” by </a:t>
            </a:r>
            <a:r>
              <a:rPr lang="sv-SE" sz="1400" dirty="0" err="1">
                <a:latin typeface="Arial" panose="020B0604020202020204" pitchFamily="34" charset="0"/>
                <a:cs typeface="Arial" panose="020B0604020202020204" pitchFamily="34" charset="0"/>
              </a:rPr>
              <a:t>C.Biscari</a:t>
            </a:r>
            <a:r>
              <a:rPr lang="sv-SE" sz="1400" dirty="0">
                <a:latin typeface="Arial" panose="020B0604020202020204" pitchFamily="34" charset="0"/>
                <a:cs typeface="Arial" panose="020B0604020202020204" pitchFamily="34" charset="0"/>
              </a:rPr>
              <a:t> and L. </a:t>
            </a:r>
            <a:r>
              <a:rPr lang="sv-SE" sz="1400" dirty="0" err="1">
                <a:latin typeface="Arial" panose="020B0604020202020204" pitchFamily="34" charset="0"/>
                <a:cs typeface="Arial" panose="020B0604020202020204" pitchFamily="34" charset="0"/>
              </a:rPr>
              <a:t>Falbo</a:t>
            </a:r>
            <a:r>
              <a:rPr lang="sv-SE" sz="1400" dirty="0">
                <a:latin typeface="Arial" panose="020B0604020202020204" pitchFamily="34" charset="0"/>
                <a:cs typeface="Arial" panose="020B0604020202020204" pitchFamily="34" charset="0"/>
              </a:rPr>
              <a:t> CERN–2014–009</a:t>
            </a: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5BC2ADCE-D195-0D4A-84A4-E0C537783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3314" y="4654444"/>
            <a:ext cx="1813317" cy="369332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</a:rPr>
              <a:t>Ion implantation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40F49350-FE2A-FE4C-A71E-EBB1807BE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2544" y="809391"/>
            <a:ext cx="1556836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Radiotherapy</a:t>
            </a:r>
          </a:p>
        </p:txBody>
      </p:sp>
      <p:sp>
        <p:nvSpPr>
          <p:cNvPr id="13" name="Text Box 8">
            <a:extLst>
              <a:ext uri="{FF2B5EF4-FFF2-40B4-BE49-F238E27FC236}">
                <a16:creationId xmlns:a16="http://schemas.microsoft.com/office/drawing/2014/main" id="{74D72B8C-C7AA-724D-8FF6-C2EB6903D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8956" y="1057662"/>
            <a:ext cx="1005403" cy="369332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</a:p>
        </p:txBody>
      </p:sp>
      <p:sp>
        <p:nvSpPr>
          <p:cNvPr id="14" name="Text Box 9">
            <a:extLst>
              <a:ext uri="{FF2B5EF4-FFF2-40B4-BE49-F238E27FC236}">
                <a16:creationId xmlns:a16="http://schemas.microsoft.com/office/drawing/2014/main" id="{1FA085C6-D406-7544-B2A4-B8C395FDA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798" y="368660"/>
            <a:ext cx="2385178" cy="36933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Non nuclear research</a:t>
            </a:r>
          </a:p>
        </p:txBody>
      </p:sp>
      <p:sp>
        <p:nvSpPr>
          <p:cNvPr id="18" name="Text Box 14">
            <a:extLst>
              <a:ext uri="{FF2B5EF4-FFF2-40B4-BE49-F238E27FC236}">
                <a16:creationId xmlns:a16="http://schemas.microsoft.com/office/drawing/2014/main" id="{B350A385-B3C5-F840-B5E9-E1B8423CD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4997" y="120898"/>
            <a:ext cx="1923754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Isotopes</a:t>
            </a:r>
          </a:p>
        </p:txBody>
      </p:sp>
      <p:sp>
        <p:nvSpPr>
          <p:cNvPr id="19" name="Text Box 15">
            <a:extLst>
              <a:ext uri="{FF2B5EF4-FFF2-40B4-BE49-F238E27FC236}">
                <a16:creationId xmlns:a16="http://schemas.microsoft.com/office/drawing/2014/main" id="{F5B734D4-D11B-C440-952C-13F2C2CA0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6026" y="55666"/>
            <a:ext cx="2081210" cy="36933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Nuclear research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EA69F1-1C46-014A-84AB-6043801EFCD2}"/>
              </a:ext>
            </a:extLst>
          </p:cNvPr>
          <p:cNvGrpSpPr/>
          <p:nvPr/>
        </p:nvGrpSpPr>
        <p:grpSpPr>
          <a:xfrm>
            <a:off x="1289438" y="648951"/>
            <a:ext cx="4029560" cy="1704177"/>
            <a:chOff x="1289438" y="648951"/>
            <a:chExt cx="4029560" cy="170417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F9CE696-A879-EC48-925B-8A46B77D3864}"/>
                </a:ext>
              </a:extLst>
            </p:cNvPr>
            <p:cNvSpPr txBox="1"/>
            <p:nvPr/>
          </p:nvSpPr>
          <p:spPr>
            <a:xfrm>
              <a:off x="1289438" y="1429798"/>
              <a:ext cx="2111476" cy="923330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+3 Proton LINAC for Neutron Sources</a:t>
              </a:r>
            </a:p>
          </p:txBody>
        </p:sp>
        <p:sp>
          <p:nvSpPr>
            <p:cNvPr id="16" name="Text Box 11">
              <a:extLst>
                <a:ext uri="{FF2B5EF4-FFF2-40B4-BE49-F238E27FC236}">
                  <a16:creationId xmlns:a16="http://schemas.microsoft.com/office/drawing/2014/main" id="{701CC814-ABED-8F4E-98C3-FEF949CEF2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9438" y="648951"/>
              <a:ext cx="2111476" cy="64633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~ 60 Photon </a:t>
              </a:r>
              <a:r>
                <a:rPr lang="it-IT" dirty="0" err="1">
                  <a:latin typeface="Arial" panose="020B0604020202020204" pitchFamily="34" charset="0"/>
                  <a:cs typeface="Arial" panose="020B0604020202020204" pitchFamily="34" charset="0"/>
                </a:rPr>
                <a:t>sources</a:t>
              </a:r>
              <a:endParaRPr lang="it-IT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Line 16">
              <a:extLst>
                <a:ext uri="{FF2B5EF4-FFF2-40B4-BE49-F238E27FC236}">
                  <a16:creationId xmlns:a16="http://schemas.microsoft.com/office/drawing/2014/main" id="{3EEE5BA7-4B67-844C-A9DA-36CF78E828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1850" y="737093"/>
              <a:ext cx="2047148" cy="320570"/>
            </a:xfrm>
            <a:prstGeom prst="line">
              <a:avLst/>
            </a:prstGeom>
            <a:noFill/>
            <a:ln w="9525">
              <a:solidFill>
                <a:schemeClr val="accent4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1" name="Line 17">
            <a:extLst>
              <a:ext uri="{FF2B5EF4-FFF2-40B4-BE49-F238E27FC236}">
                <a16:creationId xmlns:a16="http://schemas.microsoft.com/office/drawing/2014/main" id="{7E6FC624-DEBB-9B42-945A-DF7CC31606A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23651" y="467861"/>
            <a:ext cx="1234970" cy="25897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3" name="Line 19">
            <a:extLst>
              <a:ext uri="{FF2B5EF4-FFF2-40B4-BE49-F238E27FC236}">
                <a16:creationId xmlns:a16="http://schemas.microsoft.com/office/drawing/2014/main" id="{EF7B3E4C-0BF7-A542-8676-3CAA70A6A56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35609" y="368660"/>
            <a:ext cx="38409" cy="333580"/>
          </a:xfrm>
          <a:prstGeom prst="line">
            <a:avLst/>
          </a:prstGeom>
          <a:noFill/>
          <a:ln w="28575">
            <a:solidFill>
              <a:schemeClr val="accent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7" name="Line 23">
            <a:extLst>
              <a:ext uri="{FF2B5EF4-FFF2-40B4-BE49-F238E27FC236}">
                <a16:creationId xmlns:a16="http://schemas.microsoft.com/office/drawing/2014/main" id="{D92770C5-6D56-F64F-9D7D-3A3B0E8F70D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0761" y="-35623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1A62A07-D4B5-884C-ADD9-98A832BFA7AC}"/>
              </a:ext>
            </a:extLst>
          </p:cNvPr>
          <p:cNvGrpSpPr/>
          <p:nvPr/>
        </p:nvGrpSpPr>
        <p:grpSpPr>
          <a:xfrm>
            <a:off x="123810" y="702239"/>
            <a:ext cx="6041283" cy="4208459"/>
            <a:chOff x="123810" y="702239"/>
            <a:chExt cx="6041283" cy="4208459"/>
          </a:xfrm>
        </p:grpSpPr>
        <p:sp>
          <p:nvSpPr>
            <p:cNvPr id="24" name="Line 20">
              <a:extLst>
                <a:ext uri="{FF2B5EF4-FFF2-40B4-BE49-F238E27FC236}">
                  <a16:creationId xmlns:a16="http://schemas.microsoft.com/office/drawing/2014/main" id="{B2DBB623-9501-F64F-9253-89CFF4D2B4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03102" y="702239"/>
              <a:ext cx="3561991" cy="225126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D4F377B-B44F-BB4C-B3C8-BA072E7E0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810" y="3115425"/>
              <a:ext cx="4297435" cy="1795273"/>
            </a:xfrm>
            <a:prstGeom prst="rect">
              <a:avLst/>
            </a:prstGeom>
          </p:spPr>
        </p:pic>
        <p:sp>
          <p:nvSpPr>
            <p:cNvPr id="17" name="Text Box 12">
              <a:extLst>
                <a:ext uri="{FF2B5EF4-FFF2-40B4-BE49-F238E27FC236}">
                  <a16:creationId xmlns:a16="http://schemas.microsoft.com/office/drawing/2014/main" id="{9128CC44-1A1E-E04A-B8F4-E8C7DB1D44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0740" y="2768835"/>
              <a:ext cx="1122363" cy="3693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dirty="0"/>
                <a:t>Colliders</a:t>
              </a:r>
            </a:p>
          </p:txBody>
        </p:sp>
      </p:grp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E4359853-A0A1-5C4F-87BC-95DEFEA1C01B}"/>
              </a:ext>
            </a:extLst>
          </p:cNvPr>
          <p:cNvSpPr txBox="1">
            <a:spLocks/>
          </p:cNvSpPr>
          <p:nvPr/>
        </p:nvSpPr>
        <p:spPr>
          <a:xfrm>
            <a:off x="8094505" y="6492875"/>
            <a:ext cx="2156258" cy="365125"/>
          </a:xfrm>
          <a:prstGeom prst="rect">
            <a:avLst/>
          </a:prstGeom>
        </p:spPr>
        <p:txBody>
          <a:bodyPr/>
          <a:lstStyle>
            <a:defPPr>
              <a:defRPr lang="sv-S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03/04/20</a:t>
            </a:r>
          </a:p>
          <a:p>
            <a:endParaRPr lang="en-US" dirty="0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F34267E4-35E6-9D4A-8453-03D8DA14B5B2}"/>
              </a:ext>
            </a:extLst>
          </p:cNvPr>
          <p:cNvSpPr txBox="1">
            <a:spLocks/>
          </p:cNvSpPr>
          <p:nvPr/>
        </p:nvSpPr>
        <p:spPr>
          <a:xfrm>
            <a:off x="10338870" y="6484214"/>
            <a:ext cx="771089" cy="365125"/>
          </a:xfrm>
          <a:prstGeom prst="rect">
            <a:avLst/>
          </a:prstGeom>
        </p:spPr>
        <p:txBody>
          <a:bodyPr/>
          <a:lstStyle>
            <a:defPPr>
              <a:defRPr lang="sv-S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2" name="Text Box 21">
            <a:extLst>
              <a:ext uri="{FF2B5EF4-FFF2-40B4-BE49-F238E27FC236}">
                <a16:creationId xmlns:a16="http://schemas.microsoft.com/office/drawing/2014/main" id="{E5DD6E98-FD6B-B043-8FC3-91CB6FBC8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6622" y="5626988"/>
            <a:ext cx="60442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482600"/>
          </a:effectLst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35,000 Accelerators in the world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(15,000 in 2000)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AE63904-0CA0-5C47-A38F-FFB2C21E61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50065" y="22924"/>
            <a:ext cx="2294483" cy="293057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BE16C89-B242-1542-9BEA-3882A15EA359}"/>
              </a:ext>
            </a:extLst>
          </p:cNvPr>
          <p:cNvGrpSpPr/>
          <p:nvPr/>
        </p:nvGrpSpPr>
        <p:grpSpPr>
          <a:xfrm>
            <a:off x="7815896" y="3655253"/>
            <a:ext cx="4339872" cy="3169767"/>
            <a:chOff x="7815896" y="3655253"/>
            <a:chExt cx="4339872" cy="316976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66657F7-74EB-164E-8ADE-C1F79360F477}"/>
                </a:ext>
              </a:extLst>
            </p:cNvPr>
            <p:cNvGrpSpPr/>
            <p:nvPr/>
          </p:nvGrpSpPr>
          <p:grpSpPr>
            <a:xfrm>
              <a:off x="7815896" y="3655253"/>
              <a:ext cx="4339872" cy="3169767"/>
              <a:chOff x="7815896" y="3655253"/>
              <a:chExt cx="4339872" cy="3169767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2756956-6DEF-9D4F-9B99-6D646A8F5B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15896" y="4280729"/>
                <a:ext cx="4339872" cy="2544291"/>
              </a:xfrm>
              <a:prstGeom prst="rect">
                <a:avLst/>
              </a:prstGeom>
            </p:spPr>
          </p:pic>
          <p:sp>
            <p:nvSpPr>
              <p:cNvPr id="22" name="Line 18">
                <a:extLst>
                  <a:ext uri="{FF2B5EF4-FFF2-40B4-BE49-F238E27FC236}">
                    <a16:creationId xmlns:a16="http://schemas.microsoft.com/office/drawing/2014/main" id="{F4659BC7-4BBD-4B41-9C49-5623237D75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31796" y="3655253"/>
                <a:ext cx="866839" cy="1345998"/>
              </a:xfrm>
              <a:prstGeom prst="line">
                <a:avLst/>
              </a:prstGeom>
              <a:noFill/>
              <a:ln w="28575">
                <a:solidFill>
                  <a:srgbClr val="66FF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" name="Text Box 10">
              <a:extLst>
                <a:ext uri="{FF2B5EF4-FFF2-40B4-BE49-F238E27FC236}">
                  <a16:creationId xmlns:a16="http://schemas.microsoft.com/office/drawing/2014/main" id="{BB136221-4620-3942-B69F-E0B3E1A35C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72814" y="5025571"/>
              <a:ext cx="1710725" cy="3693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dirty="0" err="1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Hadrontherapy</a:t>
              </a:r>
              <a:endParaRPr lang="it-IT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EB8E7F6A-016C-3E4F-A803-BECA00E281A4}"/>
              </a:ext>
            </a:extLst>
          </p:cNvPr>
          <p:cNvSpPr/>
          <p:nvPr/>
        </p:nvSpPr>
        <p:spPr>
          <a:xfrm rot="963290">
            <a:off x="4311549" y="2682699"/>
            <a:ext cx="43906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An accelerator-</a:t>
            </a:r>
            <a:r>
              <a:rPr lang="sv-SE" dirty="0" err="1"/>
              <a:t>based</a:t>
            </a:r>
            <a:r>
              <a:rPr lang="sv-SE" dirty="0"/>
              <a:t> </a:t>
            </a:r>
            <a:r>
              <a:rPr lang="sv-SE" dirty="0" err="1"/>
              <a:t>manufacturing</a:t>
            </a:r>
            <a:r>
              <a:rPr lang="sv-SE" dirty="0"/>
              <a:t> </a:t>
            </a:r>
            <a:r>
              <a:rPr lang="sv-SE" dirty="0" err="1"/>
              <a:t>technique</a:t>
            </a:r>
            <a:r>
              <a:rPr lang="sv-SE" dirty="0"/>
              <a:t> </a:t>
            </a:r>
            <a:r>
              <a:rPr lang="sv-SE" dirty="0" err="1"/>
              <a:t>called</a:t>
            </a:r>
            <a:r>
              <a:rPr lang="sv-SE" dirty="0"/>
              <a:t> </a:t>
            </a:r>
            <a:r>
              <a:rPr lang="sv-SE" dirty="0" err="1"/>
              <a:t>ion</a:t>
            </a:r>
            <a:r>
              <a:rPr lang="sv-SE" dirty="0"/>
              <a:t> implantation </a:t>
            </a:r>
            <a:r>
              <a:rPr lang="sv-SE" dirty="0" err="1"/>
              <a:t>modifies</a:t>
            </a:r>
            <a:r>
              <a:rPr lang="sv-SE" dirty="0"/>
              <a:t> </a:t>
            </a:r>
            <a:r>
              <a:rPr lang="sv-SE" dirty="0" err="1"/>
              <a:t>semiconductors</a:t>
            </a:r>
            <a:r>
              <a:rPr lang="sv-SE" dirty="0"/>
              <a:t>’ </a:t>
            </a:r>
            <a:r>
              <a:rPr lang="sv-SE" dirty="0" err="1"/>
              <a:t>electrical</a:t>
            </a:r>
            <a:r>
              <a:rPr lang="sv-SE" dirty="0"/>
              <a:t> </a:t>
            </a:r>
            <a:r>
              <a:rPr lang="sv-SE" dirty="0" err="1"/>
              <a:t>properties</a:t>
            </a:r>
            <a:r>
              <a:rPr lang="sv-SE" dirty="0"/>
              <a:t> </a:t>
            </a:r>
            <a:r>
              <a:rPr lang="sv-SE" dirty="0" err="1"/>
              <a:t>precisely</a:t>
            </a:r>
            <a:r>
              <a:rPr lang="sv-SE" dirty="0"/>
              <a:t> and </a:t>
            </a:r>
            <a:r>
              <a:rPr lang="sv-SE" dirty="0" err="1"/>
              <a:t>cost-effectively</a:t>
            </a:r>
            <a:r>
              <a:rPr lang="sv-SE" dirty="0"/>
              <a:t>, leading to </a:t>
            </a:r>
            <a:r>
              <a:rPr lang="sv-SE" dirty="0" err="1"/>
              <a:t>better</a:t>
            </a:r>
            <a:r>
              <a:rPr lang="sv-SE" dirty="0"/>
              <a:t>, </a:t>
            </a:r>
            <a:r>
              <a:rPr lang="sv-SE" dirty="0" err="1"/>
              <a:t>cheaper</a:t>
            </a:r>
            <a:r>
              <a:rPr lang="sv-SE" dirty="0"/>
              <a:t> </a:t>
            </a:r>
            <a:r>
              <a:rPr lang="sv-SE" dirty="0" err="1"/>
              <a:t>electronics</a:t>
            </a:r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646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273685E-CFA7-E34F-AE54-804E3179B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492" y="1041516"/>
            <a:ext cx="8153460" cy="4657122"/>
          </a:xfrm>
          <a:prstGeom prst="rect">
            <a:avLst/>
          </a:prstGeom>
          <a:effectLst>
            <a:softEdge rad="266700"/>
          </a:effectLst>
        </p:spPr>
      </p:pic>
      <p:sp>
        <p:nvSpPr>
          <p:cNvPr id="31747" name="Ovale 3">
            <a:extLst>
              <a:ext uri="{FF2B5EF4-FFF2-40B4-BE49-F238E27FC236}">
                <a16:creationId xmlns:a16="http://schemas.microsoft.com/office/drawing/2014/main" id="{B3A29B02-9C01-5D42-95A1-5F7103AF6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8493" y="2558506"/>
            <a:ext cx="2279651" cy="811571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it-IT" altLang="sv-SE" sz="1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it-IT" altLang="sv-SE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Accelerators</a:t>
            </a:r>
          </a:p>
        </p:txBody>
      </p:sp>
      <p:sp>
        <p:nvSpPr>
          <p:cNvPr id="31750" name="CasellaDiTesto 8">
            <a:extLst>
              <a:ext uri="{FF2B5EF4-FFF2-40B4-BE49-F238E27FC236}">
                <a16:creationId xmlns:a16="http://schemas.microsoft.com/office/drawing/2014/main" id="{F244D228-B4FF-674C-AEC2-06543180E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256" y="5698638"/>
            <a:ext cx="1018169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sv-SE" dirty="0" err="1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it-IT" altLang="sv-SE" dirty="0">
                <a:latin typeface="Arial" panose="020B0604020202020204" pitchFamily="34" charset="0"/>
                <a:cs typeface="Arial" panose="020B0604020202020204" pitchFamily="34" charset="0"/>
              </a:rPr>
              <a:t> 3 </a:t>
            </a:r>
            <a:r>
              <a:rPr lang="it-IT" altLang="sv-SE" dirty="0" err="1">
                <a:latin typeface="Arial" panose="020B0604020202020204" pitchFamily="34" charset="0"/>
                <a:cs typeface="Arial" panose="020B0604020202020204" pitchFamily="34" charset="0"/>
              </a:rPr>
              <a:t>Pillars</a:t>
            </a:r>
            <a:r>
              <a:rPr lang="it-IT" altLang="sv-SE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altLang="sv-SE" dirty="0" err="1"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lang="it-IT" altLang="sv-SE" dirty="0">
                <a:latin typeface="Arial" panose="020B0604020202020204" pitchFamily="34" charset="0"/>
                <a:cs typeface="Arial" panose="020B0604020202020204" pitchFamily="34" charset="0"/>
              </a:rPr>
              <a:t> to design, </a:t>
            </a:r>
            <a:r>
              <a:rPr lang="it-IT" altLang="sv-SE" dirty="0" err="1">
                <a:latin typeface="Arial" panose="020B0604020202020204" pitchFamily="34" charset="0"/>
                <a:cs typeface="Arial" panose="020B0604020202020204" pitchFamily="34" charset="0"/>
              </a:rPr>
              <a:t>build</a:t>
            </a:r>
            <a:r>
              <a:rPr lang="it-IT" altLang="sv-S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sv-SE" dirty="0" err="1">
                <a:latin typeface="Arial" panose="020B0604020202020204" pitchFamily="34" charset="0"/>
                <a:cs typeface="Arial" panose="020B0604020202020204" pitchFamily="34" charset="0"/>
              </a:rPr>
              <a:t>commission</a:t>
            </a:r>
            <a:r>
              <a:rPr lang="it-IT" altLang="sv-S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altLang="sv-SE" dirty="0" err="1"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it-IT" altLang="sv-S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sv-SE" dirty="0" err="1"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it-IT" altLang="sv-S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5">
            <a:extLst>
              <a:ext uri="{FF2B5EF4-FFF2-40B4-BE49-F238E27FC236}">
                <a16:creationId xmlns:a16="http://schemas.microsoft.com/office/drawing/2014/main" id="{11E6BB08-3BE1-5946-9E50-9E111D6F5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5887" y="120969"/>
            <a:ext cx="9144865" cy="114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Triangle of knowledge – The Ecosystem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33733632"/>
      </p:ext>
    </p:extLst>
  </p:cSld>
  <p:clrMapOvr>
    <a:masterClrMapping/>
  </p:clrMapOvr>
  <p:transition spd="med"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5866444-FF48-4743-8599-5C5D1D447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5118" y="913230"/>
            <a:ext cx="2376214" cy="15203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75562" y="128106"/>
            <a:ext cx="8648848" cy="1143000"/>
          </a:xfrm>
        </p:spPr>
        <p:txBody>
          <a:bodyPr/>
          <a:lstStyle/>
          <a:p>
            <a:r>
              <a:rPr lang="fr-CA" dirty="0" err="1"/>
              <a:t>Particle</a:t>
            </a:r>
            <a:r>
              <a:rPr lang="fr-CA" dirty="0"/>
              <a:t> Accelerator - Main Ingrédients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276322" y="6381911"/>
            <a:ext cx="771089" cy="365125"/>
          </a:xfrm>
        </p:spPr>
        <p:txBody>
          <a:bodyPr/>
          <a:lstStyle/>
          <a:p>
            <a:fld id="{551115BC-487E-4422-894C-CB7CD3E79223}" type="slidenum">
              <a:rPr lang="sv-SE" sz="1100"/>
              <a:pPr/>
              <a:t>9</a:t>
            </a:fld>
            <a:endParaRPr lang="sv-SE" sz="1100" dirty="0"/>
          </a:p>
        </p:txBody>
      </p:sp>
      <p:sp>
        <p:nvSpPr>
          <p:cNvPr id="43" name="Rectangle 42"/>
          <p:cNvSpPr/>
          <p:nvPr/>
        </p:nvSpPr>
        <p:spPr>
          <a:xfrm>
            <a:off x="1020354" y="1556793"/>
            <a:ext cx="51970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dirty="0">
                <a:latin typeface="Arial"/>
                <a:cs typeface="Arial"/>
              </a:rPr>
              <a:t>1- Ion Source to </a:t>
            </a:r>
            <a:r>
              <a:rPr lang="en-US" b="1" dirty="0">
                <a:latin typeface="Arial"/>
                <a:cs typeface="Arial"/>
              </a:rPr>
              <a:t>produce the charged particles </a:t>
            </a:r>
            <a:r>
              <a:rPr lang="en-US" dirty="0">
                <a:latin typeface="Arial"/>
                <a:cs typeface="Arial"/>
              </a:rPr>
              <a:t>to be accelerated (H</a:t>
            </a:r>
            <a:r>
              <a:rPr lang="en-US" baseline="30000" dirty="0">
                <a:latin typeface="Arial"/>
                <a:cs typeface="Arial"/>
              </a:rPr>
              <a:t>+</a:t>
            </a:r>
            <a:r>
              <a:rPr lang="en-US" dirty="0">
                <a:latin typeface="Arial"/>
                <a:cs typeface="Arial"/>
              </a:rPr>
              <a:t> or H</a:t>
            </a:r>
            <a:r>
              <a:rPr lang="en-US" baseline="30000" dirty="0">
                <a:latin typeface="Arial"/>
                <a:cs typeface="Arial"/>
              </a:rPr>
              <a:t>-</a:t>
            </a:r>
            <a:r>
              <a:rPr lang="en-US" dirty="0">
                <a:latin typeface="Arial"/>
                <a:cs typeface="Arial"/>
              </a:rPr>
              <a:t>); electron gun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148617" y="3862789"/>
            <a:ext cx="47291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dirty="0">
                <a:latin typeface="Arial"/>
                <a:cs typeface="Arial"/>
              </a:rPr>
              <a:t>4- Vacuum chamber to </a:t>
            </a:r>
            <a:r>
              <a:rPr lang="en-US" b="1" dirty="0">
                <a:latin typeface="Arial"/>
                <a:cs typeface="Arial"/>
              </a:rPr>
              <a:t>minimize scattering </a:t>
            </a:r>
            <a:r>
              <a:rPr lang="en-US" dirty="0">
                <a:latin typeface="Arial"/>
                <a:cs typeface="Arial"/>
              </a:rPr>
              <a:t>of the beam particles by gas particles </a:t>
            </a:r>
            <a:r>
              <a:rPr lang="en-US" sz="1200" dirty="0">
                <a:latin typeface="Arial"/>
                <a:cs typeface="Arial"/>
              </a:rPr>
              <a:t>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125284" y="3009146"/>
            <a:ext cx="56135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dirty="0">
                <a:latin typeface="Arial" charset="0"/>
                <a:ea typeface="Arial" charset="0"/>
                <a:cs typeface="Arial" charset="0"/>
              </a:rPr>
              <a:t>3- Magnets are used to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bend and focus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the particle trajectories </a:t>
            </a:r>
            <a:r>
              <a:rPr lang="en-US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SUPRACONDUCTOR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127306" y="2289066"/>
            <a:ext cx="49373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dirty="0">
                <a:latin typeface="Arial"/>
                <a:cs typeface="Arial"/>
              </a:rPr>
              <a:t>2- Accelerating structures to </a:t>
            </a:r>
            <a:r>
              <a:rPr lang="en-US" b="1" dirty="0">
                <a:latin typeface="Arial"/>
                <a:cs typeface="Arial"/>
              </a:rPr>
              <a:t>accelerate</a:t>
            </a:r>
            <a:r>
              <a:rPr lang="en-US" dirty="0">
                <a:latin typeface="Arial"/>
                <a:cs typeface="Arial"/>
              </a:rPr>
              <a:t> charged particles </a:t>
            </a:r>
            <a:r>
              <a:rPr lang="en-US" dirty="0">
                <a:latin typeface="Arial"/>
                <a:cs typeface="Arial"/>
                <a:sym typeface="Wingdings" pitchFamily="2" charset="2"/>
              </a:rPr>
              <a:t> SUPRACONDUCTOR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125283" y="4653136"/>
            <a:ext cx="8507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dirty="0">
                <a:latin typeface="Arial"/>
                <a:cs typeface="Arial"/>
              </a:rPr>
              <a:t>5- Cooling systems to </a:t>
            </a:r>
            <a:r>
              <a:rPr lang="en-US" b="1" dirty="0">
                <a:latin typeface="Arial"/>
                <a:cs typeface="Arial"/>
              </a:rPr>
              <a:t>remove the heat </a:t>
            </a:r>
            <a:r>
              <a:rPr lang="en-US" dirty="0">
                <a:latin typeface="Arial"/>
                <a:cs typeface="Arial"/>
              </a:rPr>
              <a:t>dissipated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in accelerator components; use of </a:t>
            </a:r>
            <a:r>
              <a:rPr lang="en-US" dirty="0" err="1">
                <a:latin typeface="Arial"/>
                <a:cs typeface="Arial"/>
              </a:rPr>
              <a:t>superfluidity</a:t>
            </a:r>
            <a:r>
              <a:rPr lang="en-US" dirty="0">
                <a:latin typeface="Arial"/>
                <a:cs typeface="Arial"/>
              </a:rPr>
              <a:t> for superconducting magnets and cavities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125283" y="5459158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dirty="0">
                <a:latin typeface="Arial"/>
                <a:cs typeface="Arial"/>
              </a:rPr>
              <a:t>6- Beam diagnostics to provide </a:t>
            </a:r>
            <a:r>
              <a:rPr lang="en-US" b="1" dirty="0">
                <a:latin typeface="Arial"/>
                <a:cs typeface="Arial"/>
              </a:rPr>
              <a:t>information</a:t>
            </a:r>
            <a:r>
              <a:rPr lang="en-US" dirty="0">
                <a:latin typeface="Arial"/>
                <a:cs typeface="Arial"/>
              </a:rPr>
              <a:t> about the </a:t>
            </a:r>
            <a:r>
              <a:rPr lang="en-US" b="1" dirty="0">
                <a:latin typeface="Arial"/>
                <a:cs typeface="Arial"/>
              </a:rPr>
              <a:t>beam</a:t>
            </a:r>
            <a:r>
              <a:rPr lang="en-US" dirty="0">
                <a:latin typeface="Arial"/>
                <a:cs typeface="Arial"/>
              </a:rPr>
              <a:t> intensity (current), position, beam profile and beam loss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125284" y="6165303"/>
            <a:ext cx="6058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/>
            <a:r>
              <a:rPr lang="en-US" dirty="0">
                <a:latin typeface="Arial"/>
                <a:cs typeface="Arial"/>
              </a:rPr>
              <a:t>7- Control system to </a:t>
            </a:r>
            <a:r>
              <a:rPr lang="en-US" b="1" dirty="0">
                <a:latin typeface="Arial"/>
                <a:cs typeface="Arial"/>
              </a:rPr>
              <a:t>record and control </a:t>
            </a:r>
            <a:r>
              <a:rPr lang="en-US" dirty="0">
                <a:latin typeface="Arial"/>
                <a:cs typeface="Arial"/>
              </a:rPr>
              <a:t>each equipment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A0F61B-DDBE-9048-A294-94ABF8095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1543" y="2368296"/>
            <a:ext cx="4278667" cy="23555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1ACB41-A739-2043-962C-99297D703E57}"/>
              </a:ext>
            </a:extLst>
          </p:cNvPr>
          <p:cNvSpPr txBox="1"/>
          <p:nvPr/>
        </p:nvSpPr>
        <p:spPr>
          <a:xfrm>
            <a:off x="10415015" y="4352544"/>
            <a:ext cx="1645195" cy="35394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sv-SE" sz="1000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Courtesy</a:t>
            </a:r>
            <a:r>
              <a:rPr lang="sv-SE" sz="1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Caterina </a:t>
            </a:r>
            <a:r>
              <a:rPr lang="sv-SE" sz="1000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Biscari</a:t>
            </a:r>
            <a:endParaRPr lang="sv-SE" sz="10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sz="7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ASP2018</a:t>
            </a:r>
          </a:p>
        </p:txBody>
      </p:sp>
    </p:spTree>
    <p:extLst>
      <p:ext uri="{BB962C8B-B14F-4D97-AF65-F5344CB8AC3E}">
        <p14:creationId xmlns:p14="http://schemas.microsoft.com/office/powerpoint/2010/main" val="412792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{720D054C-3754-384A-B191-9BB46EC04A37}tf10001122</Template>
  <TotalTime>42015</TotalTime>
  <Words>2936</Words>
  <Application>Microsoft Macintosh PowerPoint</Application>
  <PresentationFormat>Widescreen</PresentationFormat>
  <Paragraphs>467</Paragraphs>
  <Slides>39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6" baseType="lpstr">
      <vt:lpstr>ＭＳ Ｐゴシック</vt:lpstr>
      <vt:lpstr>-apple-system</vt:lpstr>
      <vt:lpstr>Arial</vt:lpstr>
      <vt:lpstr>Calibri</vt:lpstr>
      <vt:lpstr>Comic Sans MS</vt:lpstr>
      <vt:lpstr>Gill Sans</vt:lpstr>
      <vt:lpstr>Helvetica</vt:lpstr>
      <vt:lpstr>Symbol</vt:lpstr>
      <vt:lpstr>Tahoma</vt:lpstr>
      <vt:lpstr>Times</vt:lpstr>
      <vt:lpstr>Times New Roman</vt:lpstr>
      <vt:lpstr>Trebuchet MS</vt:lpstr>
      <vt:lpstr>Tw Cen MT</vt:lpstr>
      <vt:lpstr>Verdana</vt:lpstr>
      <vt:lpstr>Wingdings</vt:lpstr>
      <vt:lpstr>Circuit</vt:lpstr>
      <vt:lpstr>Photo Editor Photo</vt:lpstr>
      <vt:lpstr>PowerPoint Presentation</vt:lpstr>
      <vt:lpstr>Outline</vt:lpstr>
      <vt:lpstr>What is Radiation Safety ?</vt:lpstr>
      <vt:lpstr>Technological Paradigm Evolution</vt:lpstr>
      <vt:lpstr>Type of Particle Accelerators</vt:lpstr>
      <vt:lpstr>Type of Particle Accelerators </vt:lpstr>
      <vt:lpstr>PowerPoint Presentation</vt:lpstr>
      <vt:lpstr>Triangle of knowledge – The Ecosystem</vt:lpstr>
      <vt:lpstr>Particle Accelerator - Main Ingrédients</vt:lpstr>
      <vt:lpstr>Engineering Design</vt:lpstr>
      <vt:lpstr>Test Case </vt:lpstr>
      <vt:lpstr>CERN and the Large Hadron Collider</vt:lpstr>
      <vt:lpstr>The LHC Magnets</vt:lpstr>
      <vt:lpstr>Type of instrumentation</vt:lpstr>
      <vt:lpstr>CRYOmagnet system safety specification</vt:lpstr>
      <vt:lpstr>Radiological risk</vt:lpstr>
      <vt:lpstr>Radiological risk</vt:lpstr>
      <vt:lpstr>Radiological risk mitigation</vt:lpstr>
      <vt:lpstr>Risk mitigation : personnel training</vt:lpstr>
      <vt:lpstr>Test Case </vt:lpstr>
      <vt:lpstr> European Spallation source  - Linac</vt:lpstr>
      <vt:lpstr>Linear Accelerator (SRF) (see also October 21, 2020)</vt:lpstr>
      <vt:lpstr>Learn more about particle accelerators</vt:lpstr>
      <vt:lpstr>PowerPoint Presentation</vt:lpstr>
      <vt:lpstr>Extra slides</vt:lpstr>
      <vt:lpstr>Nordic particule Accelerator Project  (npap.eu)</vt:lpstr>
      <vt:lpstr>Example MOOC2: Fundamentals of accelerator technology</vt:lpstr>
      <vt:lpstr>Coursera Architecture</vt:lpstr>
      <vt:lpstr>Example of Lecture</vt:lpstr>
      <vt:lpstr>Accelerator Characteristics Family of Linac component</vt:lpstr>
      <vt:lpstr>PowerPoint Presentation</vt:lpstr>
      <vt:lpstr>Ionizing Radiation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School of Fundamental Physics: Preparing African Students for World Science</dc:title>
  <dc:creator>Christine Darve</dc:creator>
  <cp:lastModifiedBy>Christine Darve</cp:lastModifiedBy>
  <cp:revision>504</cp:revision>
  <dcterms:created xsi:type="dcterms:W3CDTF">2018-11-29T11:13:10Z</dcterms:created>
  <dcterms:modified xsi:type="dcterms:W3CDTF">2020-10-07T09:27:19Z</dcterms:modified>
</cp:coreProperties>
</file>