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4" r:id="rId3"/>
    <p:sldId id="258" r:id="rId4"/>
    <p:sldId id="259" r:id="rId5"/>
    <p:sldId id="265" r:id="rId6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1"/>
    <p:restoredTop sz="94118"/>
  </p:normalViewPr>
  <p:slideViewPr>
    <p:cSldViewPr snapToGrid="0" snapToObjects="1">
      <p:cViewPr varScale="1">
        <p:scale>
          <a:sx n="127" d="100"/>
          <a:sy n="127" d="100"/>
        </p:scale>
        <p:origin x="19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241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BFD6B7-F533-E14C-B232-5B10970DE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32797-AF55-5845-B73B-1C9E70DB0C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48525-806D-E943-9B6F-7D9189A69350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7D29D-6820-D54D-8DC5-0781A23069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29519-E231-9049-A414-4B7A045762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23E02-20D3-0C46-88C9-68EEFA02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5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898E-9A1B-B440-8205-2CFFD7F98760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33D-8A0D-C64A-AADE-55A0DDB2C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5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4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CC47-AB9F-234B-8DE2-C4264067492B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2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C3489C1-E46D-4CDF-8A82-269801B90772}"/>
              </a:ext>
            </a:extLst>
          </p:cNvPr>
          <p:cNvSpPr txBox="1"/>
          <p:nvPr/>
        </p:nvSpPr>
        <p:spPr>
          <a:xfrm>
            <a:off x="182769" y="988691"/>
            <a:ext cx="9540460" cy="37548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WP0. Coordination - P. Craievich, deputy A. Grudiev</a:t>
            </a:r>
            <a:endParaRPr lang="en-US" sz="2000" b="1" dirty="0"/>
          </a:p>
          <a:p>
            <a:endParaRPr lang="en-US" b="1" dirty="0"/>
          </a:p>
          <a:p>
            <a:r>
              <a:rPr lang="en-US" b="1" dirty="0"/>
              <a:t>Task 0.1 Coordination – P. Craievich, A. Grudiev - </a:t>
            </a:r>
            <a:r>
              <a:rPr lang="en-US" b="1" i="1" dirty="0">
                <a:solidFill>
                  <a:schemeClr val="accent1"/>
                </a:solidFill>
              </a:rPr>
              <a:t>(bi-monthly meetings)</a:t>
            </a:r>
          </a:p>
          <a:p>
            <a:r>
              <a:rPr lang="en-US" b="1" i="1" dirty="0"/>
              <a:t>all</a:t>
            </a:r>
          </a:p>
          <a:p>
            <a:endParaRPr lang="en-US" b="1" dirty="0"/>
          </a:p>
          <a:p>
            <a:r>
              <a:rPr lang="en-US" sz="2000" b="1" dirty="0"/>
              <a:t>Task 0.2 Overall parameter optimization - A. Grudiev </a:t>
            </a:r>
            <a:r>
              <a:rPr lang="en-US" b="1" dirty="0">
                <a:solidFill>
                  <a:schemeClr val="accent1"/>
                </a:solidFill>
              </a:rPr>
              <a:t>– </a:t>
            </a:r>
            <a:r>
              <a:rPr lang="en-US" b="1" i="1" dirty="0">
                <a:solidFill>
                  <a:schemeClr val="accent1"/>
                </a:solidFill>
              </a:rPr>
              <a:t>ongoing</a:t>
            </a:r>
            <a:endParaRPr lang="en-US" i="1" dirty="0">
              <a:solidFill>
                <a:schemeClr val="accent1"/>
              </a:solidFill>
            </a:endParaRPr>
          </a:p>
          <a:p>
            <a:r>
              <a:rPr lang="en-US" dirty="0"/>
              <a:t>CERN: Michael </a:t>
            </a:r>
            <a:r>
              <a:rPr lang="en-US" dirty="0" err="1"/>
              <a:t>Benedikt</a:t>
            </a:r>
            <a:r>
              <a:rPr lang="en-US" dirty="0"/>
              <a:t>, Frank Zimmermann, </a:t>
            </a:r>
            <a:r>
              <a:rPr lang="en-US" dirty="0" err="1"/>
              <a:t>Alexej</a:t>
            </a:r>
            <a:r>
              <a:rPr lang="en-US" dirty="0"/>
              <a:t> Grudiev, Andrea Latina, Steffen Doebert, Salim </a:t>
            </a:r>
            <a:r>
              <a:rPr lang="en-US" dirty="0" err="1"/>
              <a:t>Ogur</a:t>
            </a:r>
            <a:endParaRPr lang="en-US" dirty="0"/>
          </a:p>
          <a:p>
            <a:r>
              <a:rPr lang="en-US" dirty="0"/>
              <a:t>PSI: Paolo Craievich, Hans Braun, Simona Bettoni, Riccardo Zennaro, Marco Pedrozzi, Stephane Sanfilippo </a:t>
            </a:r>
            <a:r>
              <a:rPr lang="en-US" i="1" dirty="0">
                <a:solidFill>
                  <a:schemeClr val="accent1"/>
                </a:solidFill>
              </a:rPr>
              <a:t>(at least one/two representative from PSI)</a:t>
            </a:r>
          </a:p>
          <a:p>
            <a:r>
              <a:rPr lang="en-US" dirty="0"/>
              <a:t>LNF Frascati : Catia </a:t>
            </a:r>
            <a:r>
              <a:rPr lang="en-US" dirty="0" err="1"/>
              <a:t>Milardi</a:t>
            </a:r>
            <a:endParaRPr lang="en-US" dirty="0"/>
          </a:p>
          <a:p>
            <a:r>
              <a:rPr lang="en-US" dirty="0"/>
              <a:t>KEK: </a:t>
            </a:r>
            <a:r>
              <a:rPr lang="en-US" dirty="0" err="1"/>
              <a:t>Katsunobu</a:t>
            </a:r>
            <a:r>
              <a:rPr lang="en-US" dirty="0"/>
              <a:t> </a:t>
            </a:r>
            <a:r>
              <a:rPr lang="en-US" dirty="0" err="1"/>
              <a:t>Oide</a:t>
            </a:r>
            <a:endParaRPr lang="en-US" dirty="0"/>
          </a:p>
          <a:p>
            <a:r>
              <a:rPr lang="en-US" dirty="0" err="1"/>
              <a:t>IJCLab</a:t>
            </a:r>
            <a:r>
              <a:rPr lang="en-US" dirty="0"/>
              <a:t>: Angeles </a:t>
            </a:r>
            <a:r>
              <a:rPr lang="en-US" dirty="0" err="1"/>
              <a:t>Faus</a:t>
            </a:r>
            <a:r>
              <a:rPr lang="en-US" dirty="0"/>
              <a:t> </a:t>
            </a:r>
            <a:r>
              <a:rPr lang="en-US" dirty="0" err="1"/>
              <a:t>Golfe</a:t>
            </a:r>
            <a:r>
              <a:rPr lang="en-US" dirty="0"/>
              <a:t>, Iryna Chaikovska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F0B1F1-BF5B-874F-A457-B2A51AAFE3AE}"/>
              </a:ext>
            </a:extLst>
          </p:cNvPr>
          <p:cNvSpPr/>
          <p:nvPr/>
        </p:nvSpPr>
        <p:spPr>
          <a:xfrm>
            <a:off x="693253" y="196424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Update on WPs, Tasks and participants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2F98D-BA39-784D-8615-B763AB8A1083}"/>
              </a:ext>
            </a:extLst>
          </p:cNvPr>
          <p:cNvSpPr txBox="1"/>
          <p:nvPr/>
        </p:nvSpPr>
        <p:spPr>
          <a:xfrm>
            <a:off x="4434551" y="6520199"/>
            <a:ext cx="1514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P. Craievich – 25.06.2020</a:t>
            </a:r>
          </a:p>
        </p:txBody>
      </p:sp>
    </p:spTree>
    <p:extLst>
      <p:ext uri="{BB962C8B-B14F-4D97-AF65-F5344CB8AC3E}">
        <p14:creationId xmlns:p14="http://schemas.microsoft.com/office/powerpoint/2010/main" val="336063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3987A3-B8B0-D247-9AC8-F3CF91FFB361}"/>
              </a:ext>
            </a:extLst>
          </p:cNvPr>
          <p:cNvSpPr/>
          <p:nvPr/>
        </p:nvSpPr>
        <p:spPr>
          <a:xfrm>
            <a:off x="176752" y="4071668"/>
            <a:ext cx="9552495" cy="26161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0000CC"/>
                </a:solidFill>
              </a:rPr>
              <a:t>WP2. </a:t>
            </a:r>
            <a:r>
              <a:rPr lang="en-GB" sz="2000" b="1" dirty="0">
                <a:solidFill>
                  <a:srgbClr val="0000CC"/>
                </a:solidFill>
              </a:rPr>
              <a:t>Electron and positron Linac extension study (Linac 4) - </a:t>
            </a:r>
            <a:r>
              <a:rPr lang="en-US" sz="2000" b="1" dirty="0">
                <a:solidFill>
                  <a:srgbClr val="0000CC"/>
                </a:solidFill>
              </a:rPr>
              <a:t>S. Bettoni, A. Grudiev</a:t>
            </a:r>
          </a:p>
          <a:p>
            <a:endParaRPr lang="en-GB" sz="1600" b="1" dirty="0">
              <a:solidFill>
                <a:srgbClr val="0000CC"/>
              </a:solidFill>
            </a:endParaRPr>
          </a:p>
          <a:p>
            <a:r>
              <a:rPr lang="en-GB" sz="1600" b="1" dirty="0"/>
              <a:t>Task 2.1 RF-structure optimization based on longitudinal beam dynamics analysis – A. Grudiev </a:t>
            </a:r>
          </a:p>
          <a:p>
            <a:r>
              <a:rPr lang="en-GB" sz="1600" dirty="0"/>
              <a:t>CERN: A. Grudiev, CERN fellow</a:t>
            </a:r>
            <a:endParaRPr lang="en-GB" sz="1600" b="1" dirty="0"/>
          </a:p>
          <a:p>
            <a:r>
              <a:rPr lang="en-GB" sz="1600" b="1" dirty="0"/>
              <a:t>Task 2.2 Optics and transport optimization including collective effects in linac 4 – S. Bettoni </a:t>
            </a:r>
            <a:endParaRPr lang="en-GB" sz="1600" dirty="0"/>
          </a:p>
          <a:p>
            <a:r>
              <a:rPr lang="en-GB" sz="1600" dirty="0"/>
              <a:t>CERN: A. Latina</a:t>
            </a:r>
          </a:p>
          <a:p>
            <a:r>
              <a:rPr lang="en-GB" sz="1600" dirty="0"/>
              <a:t>PSI: S. Bettoni, PSI Postdoc</a:t>
            </a:r>
            <a:endParaRPr lang="en-GB" sz="1600" b="1" dirty="0"/>
          </a:p>
          <a:p>
            <a:r>
              <a:rPr lang="en-GB" sz="1600" b="1" dirty="0"/>
              <a:t>Task 2.3 RF module design and costs (Linac 4) – R. Zennaro</a:t>
            </a:r>
          </a:p>
          <a:p>
            <a:r>
              <a:rPr lang="en-GB" sz="1600" dirty="0"/>
              <a:t>CERN: A. Grudiev, CERN fellow</a:t>
            </a:r>
          </a:p>
          <a:p>
            <a:r>
              <a:rPr lang="en-GB" sz="1600" dirty="0"/>
              <a:t>PSI: R. Zennaro, PSI Postdoc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F3F4A5-DB74-FD4F-85F6-51D4CC7C6EB5}"/>
              </a:ext>
            </a:extLst>
          </p:cNvPr>
          <p:cNvSpPr/>
          <p:nvPr/>
        </p:nvSpPr>
        <p:spPr>
          <a:xfrm>
            <a:off x="188787" y="227124"/>
            <a:ext cx="9540460" cy="3847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rgbClr val="0000CC"/>
                </a:solidFill>
              </a:rPr>
              <a:t>WP1. e+/e- 6 GeV </a:t>
            </a:r>
            <a:r>
              <a:rPr lang="pt-BR" sz="2000" b="1" dirty="0" err="1">
                <a:solidFill>
                  <a:srgbClr val="0000CC"/>
                </a:solidFill>
              </a:rPr>
              <a:t>Injector</a:t>
            </a:r>
            <a:r>
              <a:rPr lang="pt-BR" sz="2000" b="1" dirty="0">
                <a:solidFill>
                  <a:srgbClr val="0000CC"/>
                </a:solidFill>
              </a:rPr>
              <a:t> Linacs - A. Grudiev,</a:t>
            </a:r>
            <a:r>
              <a:rPr lang="en-US" sz="2000" b="1" dirty="0">
                <a:solidFill>
                  <a:srgbClr val="0000CC"/>
                </a:solidFill>
              </a:rPr>
              <a:t> S. Bettoni</a:t>
            </a:r>
            <a:endParaRPr lang="pt-BR" sz="2000" b="1" dirty="0">
              <a:solidFill>
                <a:srgbClr val="0000CC"/>
              </a:solidFill>
            </a:endParaRPr>
          </a:p>
          <a:p>
            <a:endParaRPr lang="pt-BR" sz="1600" b="1" dirty="0">
              <a:solidFill>
                <a:srgbClr val="0000CC"/>
              </a:solidFill>
            </a:endParaRPr>
          </a:p>
          <a:p>
            <a:r>
              <a:rPr lang="en-GB" sz="1600" b="1" dirty="0"/>
              <a:t>Task 1.1 Single or two guns schemes: DC-Gun/RF Gun design and comparative studies – S. </a:t>
            </a:r>
            <a:r>
              <a:rPr lang="en-GB" sz="1600" b="1" dirty="0" err="1"/>
              <a:t>Doebert</a:t>
            </a:r>
            <a:endParaRPr lang="en-GB" sz="1600" b="1" dirty="0"/>
          </a:p>
          <a:p>
            <a:r>
              <a:rPr lang="en-US" sz="1600" dirty="0"/>
              <a:t>CERN: Steffen Doebert, CERN student</a:t>
            </a:r>
          </a:p>
          <a:p>
            <a:r>
              <a:rPr lang="en-US" sz="1600" dirty="0"/>
              <a:t>PSI: Paolo Craievich + PSI Postdoc</a:t>
            </a:r>
            <a:endParaRPr lang="en-GB" sz="1600" b="1" dirty="0"/>
          </a:p>
          <a:p>
            <a:r>
              <a:rPr lang="en-GB" sz="1600" b="1" dirty="0"/>
              <a:t>Task 1.2 RF-structure optimization for the linac 1, 2 and 3 based on beam dynamics analysis (Task 1.3) – A. Grudiev  </a:t>
            </a:r>
          </a:p>
          <a:p>
            <a:r>
              <a:rPr lang="en-GB" sz="1600" dirty="0"/>
              <a:t>CERN: A. Grudiev, CERN fellow</a:t>
            </a:r>
            <a:endParaRPr lang="en-GB" sz="1600" b="1" dirty="0"/>
          </a:p>
          <a:p>
            <a:r>
              <a:rPr lang="en-GB" sz="1600" b="1" dirty="0"/>
              <a:t>Task 1.3 Electron optics and transport optimization including collective effects in Linac 1, 2 &amp; 3 – S. Bettoni</a:t>
            </a:r>
          </a:p>
          <a:p>
            <a:r>
              <a:rPr lang="en-GB" sz="1600" dirty="0"/>
              <a:t>CERN: A. Latina</a:t>
            </a:r>
          </a:p>
          <a:p>
            <a:r>
              <a:rPr lang="en-GB" sz="1600" dirty="0"/>
              <a:t>PSI: S. Bettoni, PSI Postdoc</a:t>
            </a:r>
            <a:endParaRPr lang="en-GB" sz="1600" b="1" dirty="0"/>
          </a:p>
          <a:p>
            <a:r>
              <a:rPr lang="en-GB" sz="1600" b="1" dirty="0"/>
              <a:t>Task 1.4 RF modules design and costs (gun, Linac 1, 2 and 3); cost estimates based on SwissFEL prices – R. Zennaro</a:t>
            </a:r>
          </a:p>
          <a:p>
            <a:r>
              <a:rPr lang="en-GB" sz="1600" dirty="0"/>
              <a:t>CERN: A. Grudiev, CERN fellow</a:t>
            </a:r>
          </a:p>
          <a:p>
            <a:r>
              <a:rPr lang="en-GB" sz="1600" dirty="0"/>
              <a:t>PSI: R. Zennaro, PSI Postdoc</a:t>
            </a:r>
          </a:p>
        </p:txBody>
      </p:sp>
    </p:spTree>
    <p:extLst>
      <p:ext uri="{BB962C8B-B14F-4D97-AF65-F5344CB8AC3E}">
        <p14:creationId xmlns:p14="http://schemas.microsoft.com/office/powerpoint/2010/main" val="310563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0057C5-BE20-AC40-89BA-092314001553}"/>
              </a:ext>
            </a:extLst>
          </p:cNvPr>
          <p:cNvSpPr/>
          <p:nvPr/>
        </p:nvSpPr>
        <p:spPr>
          <a:xfrm>
            <a:off x="176752" y="129166"/>
            <a:ext cx="9552495" cy="66534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r>
              <a:rPr lang="pt-BR" sz="2400" b="1" dirty="0">
                <a:solidFill>
                  <a:srgbClr val="0000CC"/>
                </a:solidFill>
              </a:rPr>
              <a:t>WP3. </a:t>
            </a:r>
            <a:r>
              <a:rPr lang="en-GB" sz="2400" b="1" dirty="0">
                <a:solidFill>
                  <a:srgbClr val="0000CC"/>
                </a:solidFill>
              </a:rPr>
              <a:t>Positron source: target and capture system – </a:t>
            </a:r>
            <a:r>
              <a:rPr lang="en-US" sz="2400" b="1" dirty="0">
                <a:solidFill>
                  <a:srgbClr val="0000CC"/>
                </a:solidFill>
              </a:rPr>
              <a:t>I. </a:t>
            </a:r>
            <a:r>
              <a:rPr lang="en-GB" sz="2400" b="1" dirty="0">
                <a:solidFill>
                  <a:srgbClr val="0000CC"/>
                </a:solidFill>
              </a:rPr>
              <a:t>Chaikovska</a:t>
            </a:r>
          </a:p>
          <a:p>
            <a:endParaRPr lang="en-GB" b="1" dirty="0"/>
          </a:p>
          <a:p>
            <a:r>
              <a:rPr lang="en-GB" b="1" dirty="0"/>
              <a:t>Task 3.1 Physics design of the positron target and capture system (optimization of the positron source: fixed/movable,  conventional/hybrid,  bypass line, beam energy)  – I. Chaikovska</a:t>
            </a:r>
          </a:p>
          <a:p>
            <a:r>
              <a:rPr lang="en-GB" dirty="0" err="1"/>
              <a:t>IJCLab</a:t>
            </a:r>
            <a:r>
              <a:rPr lang="en-GB" dirty="0"/>
              <a:t>: I. Chaikovska</a:t>
            </a:r>
            <a:r>
              <a:rPr lang="en-GB" u="sng" dirty="0"/>
              <a:t>, </a:t>
            </a:r>
            <a:r>
              <a:rPr lang="en-GB" dirty="0"/>
              <a:t>A. </a:t>
            </a:r>
            <a:r>
              <a:rPr lang="en-GB" dirty="0" err="1"/>
              <a:t>Faus-Golfe</a:t>
            </a:r>
            <a:r>
              <a:rPr lang="en-GB" dirty="0"/>
              <a:t>, PhD, Postdoc</a:t>
            </a:r>
          </a:p>
          <a:p>
            <a:r>
              <a:rPr lang="en-GB" dirty="0"/>
              <a:t>CERN: S. Doebert, Simone </a:t>
            </a:r>
            <a:r>
              <a:rPr lang="en-GB" dirty="0" err="1"/>
              <a:t>Gilardoni</a:t>
            </a:r>
            <a:endParaRPr lang="en-GB" dirty="0"/>
          </a:p>
          <a:p>
            <a:r>
              <a:rPr lang="en-GB" dirty="0"/>
              <a:t>PSI: R. Zennaro, H. Braun, PhD</a:t>
            </a:r>
          </a:p>
          <a:p>
            <a:r>
              <a:rPr lang="en-GB" dirty="0">
                <a:solidFill>
                  <a:srgbClr val="C00000"/>
                </a:solidFill>
              </a:rPr>
              <a:t>BINP: P. </a:t>
            </a:r>
            <a:r>
              <a:rPr lang="en-GB" dirty="0" err="1">
                <a:solidFill>
                  <a:srgbClr val="C00000"/>
                </a:solidFill>
              </a:rPr>
              <a:t>Martyshkin</a:t>
            </a:r>
            <a:r>
              <a:rPr lang="en-GB" dirty="0">
                <a:solidFill>
                  <a:srgbClr val="C00000"/>
                </a:solidFill>
              </a:rPr>
              <a:t> </a:t>
            </a:r>
          </a:p>
          <a:p>
            <a:endParaRPr lang="en-GB" dirty="0">
              <a:solidFill>
                <a:srgbClr val="C00000"/>
              </a:solidFill>
            </a:endParaRPr>
          </a:p>
          <a:p>
            <a:r>
              <a:rPr lang="en-GB" sz="1600" b="1" i="1" dirty="0"/>
              <a:t>Task 3.2 Capture system: Concepts of a SC solenoid and/or of flux concentrator and comparative – S. Sanfilippo </a:t>
            </a:r>
          </a:p>
          <a:p>
            <a:r>
              <a:rPr lang="en-GB" sz="1600" i="1" dirty="0" err="1"/>
              <a:t>IJCLab</a:t>
            </a:r>
            <a:r>
              <a:rPr lang="en-GB" sz="1600" i="1" dirty="0"/>
              <a:t>: I. Chaikovska, PhD/Postdoc</a:t>
            </a:r>
          </a:p>
          <a:p>
            <a:r>
              <a:rPr lang="en-GB" sz="1600" i="1" dirty="0"/>
              <a:t>CERN: S. </a:t>
            </a:r>
            <a:r>
              <a:rPr lang="en-GB" sz="1600" i="1" dirty="0" err="1"/>
              <a:t>Doebert</a:t>
            </a:r>
            <a:endParaRPr lang="en-GB" sz="1600" i="1" dirty="0"/>
          </a:p>
          <a:p>
            <a:r>
              <a:rPr lang="en-GB" sz="1600" i="1" dirty="0"/>
              <a:t>PSI: S. Sanfilippo, Postdoc (magnet group)</a:t>
            </a:r>
          </a:p>
          <a:p>
            <a:r>
              <a:rPr lang="en-GB" sz="1600" i="1" dirty="0">
                <a:solidFill>
                  <a:srgbClr val="C00000"/>
                </a:solidFill>
              </a:rPr>
              <a:t>BINP: P. </a:t>
            </a:r>
            <a:r>
              <a:rPr lang="en-GB" sz="1600" i="1" dirty="0" err="1">
                <a:solidFill>
                  <a:srgbClr val="C00000"/>
                </a:solidFill>
              </a:rPr>
              <a:t>Martyshkin</a:t>
            </a:r>
            <a:r>
              <a:rPr lang="en-GB" sz="1600" i="1" dirty="0">
                <a:solidFill>
                  <a:srgbClr val="C00000"/>
                </a:solidFill>
              </a:rPr>
              <a:t> </a:t>
            </a:r>
            <a:endParaRPr lang="en-GB" sz="1600" i="1" dirty="0"/>
          </a:p>
          <a:p>
            <a:r>
              <a:rPr lang="en-GB" sz="1600" b="1" i="1" dirty="0"/>
              <a:t>Task 3.3 Capture system: Design of the RF structures and NC solenoids – R. Zennaro</a:t>
            </a:r>
          </a:p>
          <a:p>
            <a:r>
              <a:rPr lang="en-GB" sz="1600" i="1" dirty="0"/>
              <a:t>PSI: R. Zennaro, P. Craievich, R. Fortunati, PhD</a:t>
            </a:r>
            <a:endParaRPr lang="en-GB" sz="1600" b="1" i="1" dirty="0"/>
          </a:p>
          <a:p>
            <a:r>
              <a:rPr lang="en-GB" sz="1600" b="1" i="1" dirty="0"/>
              <a:t>Task 3.4 Capture system beam dynamics – R. Zennaro</a:t>
            </a:r>
          </a:p>
          <a:p>
            <a:r>
              <a:rPr lang="en-GB" sz="1600" i="1" dirty="0"/>
              <a:t>PSI: R. Zennaro, P. Craievich, PhD</a:t>
            </a:r>
          </a:p>
          <a:p>
            <a:r>
              <a:rPr lang="en-GB" sz="1600" i="1" dirty="0" err="1"/>
              <a:t>IJCLab</a:t>
            </a:r>
            <a:r>
              <a:rPr lang="en-GB" sz="1600" i="1" dirty="0"/>
              <a:t>: I. Chaikovska, PhD/postdoc </a:t>
            </a:r>
          </a:p>
          <a:p>
            <a:r>
              <a:rPr lang="en-GB" sz="1600" i="1" dirty="0"/>
              <a:t>CERN: A. Latina</a:t>
            </a:r>
          </a:p>
          <a:p>
            <a:r>
              <a:rPr lang="en-GB" sz="1600" b="1" i="1" dirty="0"/>
              <a:t>Task 3.5 Target area shielding – Simone </a:t>
            </a:r>
            <a:r>
              <a:rPr lang="en-GB" sz="1600" b="1" i="1" dirty="0" err="1"/>
              <a:t>Gilardoni</a:t>
            </a:r>
            <a:endParaRPr lang="en-GB" sz="1600" b="1" i="1" dirty="0"/>
          </a:p>
          <a:p>
            <a:r>
              <a:rPr lang="en-GB" sz="1600" dirty="0"/>
              <a:t>CERN: S. </a:t>
            </a:r>
            <a:r>
              <a:rPr lang="en-GB" sz="1600" dirty="0" err="1"/>
              <a:t>Gilardoni</a:t>
            </a:r>
            <a:r>
              <a:rPr lang="en-GB" sz="1600" dirty="0"/>
              <a:t> and M. </a:t>
            </a:r>
            <a:r>
              <a:rPr lang="en-GB" sz="1600" dirty="0" err="1"/>
              <a:t>Calviani</a:t>
            </a:r>
            <a:endParaRPr lang="en-GB" sz="1600" dirty="0"/>
          </a:p>
          <a:p>
            <a:r>
              <a:rPr lang="en-GB" sz="1600" b="1" i="1" dirty="0"/>
              <a:t>Task 3.6 Target thermo-mechanical studies – Simone </a:t>
            </a:r>
            <a:r>
              <a:rPr lang="en-GB" sz="1600" b="1" i="1" dirty="0" err="1"/>
              <a:t>Gilardoni</a:t>
            </a:r>
            <a:endParaRPr lang="en-GB" sz="1600" b="1" i="1" dirty="0"/>
          </a:p>
          <a:p>
            <a:r>
              <a:rPr lang="en-GB" sz="1600" dirty="0"/>
              <a:t>CERN: S. </a:t>
            </a:r>
            <a:r>
              <a:rPr lang="en-GB" sz="1600" dirty="0" err="1"/>
              <a:t>Gilardoni</a:t>
            </a:r>
            <a:r>
              <a:rPr lang="en-GB" sz="1600" dirty="0"/>
              <a:t>, M. </a:t>
            </a:r>
            <a:r>
              <a:rPr lang="en-GB" sz="1600" dirty="0" err="1"/>
              <a:t>Calviani</a:t>
            </a:r>
            <a:r>
              <a:rPr lang="en-GB" sz="1600" i="1" dirty="0"/>
              <a:t>,  CERN fellow, </a:t>
            </a:r>
          </a:p>
          <a:p>
            <a:r>
              <a:rPr lang="en-GB" sz="1600" i="1" dirty="0" err="1"/>
              <a:t>IJCLab</a:t>
            </a:r>
            <a:r>
              <a:rPr lang="en-GB" sz="1600" i="1" dirty="0"/>
              <a:t>: I. Chaikovska, PhD/postdoc</a:t>
            </a:r>
          </a:p>
        </p:txBody>
      </p:sp>
    </p:spTree>
    <p:extLst>
      <p:ext uri="{BB962C8B-B14F-4D97-AF65-F5344CB8AC3E}">
        <p14:creationId xmlns:p14="http://schemas.microsoft.com/office/powerpoint/2010/main" val="263529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58FBF0-9296-DE4A-A641-4BFDFE93F1E3}"/>
              </a:ext>
            </a:extLst>
          </p:cNvPr>
          <p:cNvSpPr/>
          <p:nvPr/>
        </p:nvSpPr>
        <p:spPr>
          <a:xfrm>
            <a:off x="176752" y="2871792"/>
            <a:ext cx="9519222" cy="32496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CC"/>
                </a:solidFill>
              </a:rPr>
              <a:t>WP6. </a:t>
            </a:r>
            <a:r>
              <a:rPr lang="en-US" b="1" dirty="0">
                <a:solidFill>
                  <a:srgbClr val="0000CC"/>
                </a:solidFill>
              </a:rPr>
              <a:t>Proof of Principle positron source in SwissFEL – P. Craievich (work in progress)</a:t>
            </a:r>
            <a:endParaRPr lang="en-GB" dirty="0">
              <a:solidFill>
                <a:srgbClr val="0000CC"/>
              </a:solidFill>
            </a:endParaRPr>
          </a:p>
          <a:p>
            <a:endParaRPr lang="en-GB" sz="1600" b="1" dirty="0"/>
          </a:p>
          <a:p>
            <a:pPr>
              <a:spcAft>
                <a:spcPts val="488"/>
              </a:spcAft>
            </a:pPr>
            <a:r>
              <a:rPr lang="en-GB" sz="1600" b="1" dirty="0"/>
              <a:t>Task 6.1 Design test beamline. </a:t>
            </a:r>
            <a:r>
              <a:rPr lang="en-GB" sz="1600" u="sng" dirty="0"/>
              <a:t>PSI Staff </a:t>
            </a:r>
            <a:r>
              <a:rPr lang="en-GB" sz="1600" dirty="0"/>
              <a:t>+ PhD (PSI)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6.2 Engineering of the RF structures and NC solenoids of the capture system. </a:t>
            </a:r>
            <a:r>
              <a:rPr lang="en-GB" sz="1600" u="sng" dirty="0"/>
              <a:t>R. </a:t>
            </a:r>
            <a:r>
              <a:rPr lang="en-GB" sz="1600" u="sng" dirty="0" err="1"/>
              <a:t>Fortunati</a:t>
            </a:r>
            <a:r>
              <a:rPr lang="en-GB" sz="1600" u="sng" dirty="0"/>
              <a:t> (PSI)</a:t>
            </a:r>
            <a:r>
              <a:rPr lang="en-GB" sz="1600" dirty="0"/>
              <a:t> + Magnet Postdoc (PSI) + PhD (PSI)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6.3 Manufacturing of the RF structures and NC solenoids of the capture system</a:t>
            </a:r>
            <a:r>
              <a:rPr lang="en-GB" sz="1600" u="sng" dirty="0"/>
              <a:t> PSI experts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6.4 Engineering &amp; procurement target. </a:t>
            </a:r>
            <a:r>
              <a:rPr lang="en-GB" sz="1600" u="sng" dirty="0"/>
              <a:t>CERN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6.5 Engineering and procurement SC solenoids</a:t>
            </a:r>
            <a:r>
              <a:rPr lang="en-GB" sz="1600" dirty="0"/>
              <a:t>. </a:t>
            </a:r>
            <a:r>
              <a:rPr lang="en-GB" sz="1600" u="sng" dirty="0"/>
              <a:t>PSI magnet experts 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6.6 Shielding of target area</a:t>
            </a:r>
            <a:r>
              <a:rPr lang="en-GB" sz="1600" dirty="0"/>
              <a:t>. PSI, CERN</a:t>
            </a:r>
          </a:p>
          <a:p>
            <a:pPr>
              <a:spcAft>
                <a:spcPts val="488"/>
              </a:spcAft>
            </a:pPr>
            <a:r>
              <a:rPr lang="en-GB" sz="1600" b="1" dirty="0"/>
              <a:t>Task 6.7 Component procurement and implementation.</a:t>
            </a:r>
            <a:r>
              <a:rPr lang="en-GB" sz="1600" dirty="0"/>
              <a:t> </a:t>
            </a:r>
            <a:r>
              <a:rPr lang="en-GB" sz="1600" u="sng" dirty="0"/>
              <a:t>PSI experts</a:t>
            </a:r>
            <a:endParaRPr lang="en-GB" sz="1600" dirty="0"/>
          </a:p>
          <a:p>
            <a:pPr>
              <a:spcAft>
                <a:spcPts val="488"/>
              </a:spcAft>
            </a:pPr>
            <a:r>
              <a:rPr lang="en-GB" sz="1600" b="1" dirty="0"/>
              <a:t>Task 6.8 Positron production experiment.</a:t>
            </a:r>
            <a:r>
              <a:rPr lang="en-GB" sz="1600" dirty="0"/>
              <a:t> </a:t>
            </a:r>
            <a:r>
              <a:rPr lang="en-GB" sz="1600" u="sng" dirty="0"/>
              <a:t>All partners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5C0964-FAA8-9740-8A0D-E88FF9757B9F}"/>
              </a:ext>
            </a:extLst>
          </p:cNvPr>
          <p:cNvSpPr/>
          <p:nvPr/>
        </p:nvSpPr>
        <p:spPr>
          <a:xfrm>
            <a:off x="176752" y="284655"/>
            <a:ext cx="9552495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CC"/>
                </a:solidFill>
              </a:rPr>
              <a:t>WP4. </a:t>
            </a:r>
            <a:r>
              <a:rPr lang="en-GB" b="1" dirty="0">
                <a:solidFill>
                  <a:srgbClr val="0000CC"/>
                </a:solidFill>
              </a:rPr>
              <a:t>Damping ring and transfer lines – </a:t>
            </a:r>
            <a:r>
              <a:rPr lang="en-US" b="1" dirty="0">
                <a:solidFill>
                  <a:srgbClr val="C00000"/>
                </a:solidFill>
              </a:rPr>
              <a:t>C. Milardi (LNF)</a:t>
            </a:r>
          </a:p>
          <a:p>
            <a:endParaRPr lang="en-GB" sz="1600" b="1" dirty="0">
              <a:solidFill>
                <a:srgbClr val="0000CC"/>
              </a:solidFill>
            </a:endParaRPr>
          </a:p>
          <a:p>
            <a:r>
              <a:rPr lang="en-GB" sz="1600" b="1" dirty="0"/>
              <a:t>Task 4.1 Design damping ring</a:t>
            </a:r>
            <a:r>
              <a:rPr lang="en-GB" sz="1600" b="1" u="sng" dirty="0"/>
              <a:t>. </a:t>
            </a:r>
            <a:r>
              <a:rPr lang="en-GB" sz="1600" u="sng" dirty="0"/>
              <a:t>C. Milardi (LNF) </a:t>
            </a:r>
            <a:r>
              <a:rPr lang="en-GB" sz="1600" dirty="0"/>
              <a:t>+ LNF postdoc + CERN experts </a:t>
            </a:r>
          </a:p>
          <a:p>
            <a:r>
              <a:rPr lang="en-GB" sz="1600" b="1" dirty="0"/>
              <a:t>Task 4.2 Transfer lines to/from DR. </a:t>
            </a:r>
            <a:r>
              <a:rPr lang="en-GB" sz="1600" u="sng" dirty="0"/>
              <a:t>CERN experts </a:t>
            </a:r>
            <a:endParaRPr lang="en-GB" sz="1600" b="1" dirty="0"/>
          </a:p>
          <a:p>
            <a:r>
              <a:rPr lang="en-GB" sz="1600" b="1" dirty="0"/>
              <a:t>Task 4.3 Compression scheme before reinjection. </a:t>
            </a:r>
            <a:r>
              <a:rPr lang="en-GB" sz="1600" dirty="0"/>
              <a:t>LNF and CERN experts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0EAF85-EAEC-9046-86FB-E7EA985B7894}"/>
              </a:ext>
            </a:extLst>
          </p:cNvPr>
          <p:cNvSpPr/>
          <p:nvPr/>
        </p:nvSpPr>
        <p:spPr>
          <a:xfrm>
            <a:off x="160116" y="1881140"/>
            <a:ext cx="9552495" cy="6155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0000CC"/>
                </a:solidFill>
              </a:rPr>
              <a:t>WP5 5 </a:t>
            </a:r>
            <a:r>
              <a:rPr lang="en-GB" b="1" dirty="0">
                <a:solidFill>
                  <a:srgbClr val="0000CC"/>
                </a:solidFill>
              </a:rPr>
              <a:t>CDR+, all partners   </a:t>
            </a:r>
            <a:r>
              <a:rPr lang="en-GB" b="1" dirty="0"/>
              <a:t>5.1 Editing CDR. </a:t>
            </a:r>
          </a:p>
          <a:p>
            <a:r>
              <a:rPr lang="en-GB" sz="1600" dirty="0"/>
              <a:t>PSI postdoc will coordinate between all partners, CERN will provide editing platform and guidelines. </a:t>
            </a:r>
          </a:p>
        </p:txBody>
      </p:sp>
    </p:spTree>
    <p:extLst>
      <p:ext uri="{BB962C8B-B14F-4D97-AF65-F5344CB8AC3E}">
        <p14:creationId xmlns:p14="http://schemas.microsoft.com/office/powerpoint/2010/main" val="193096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F967A3F-1DB1-704F-BB72-75C127C9DA7B}"/>
              </a:ext>
            </a:extLst>
          </p:cNvPr>
          <p:cNvSpPr/>
          <p:nvPr/>
        </p:nvSpPr>
        <p:spPr>
          <a:xfrm>
            <a:off x="426983" y="930281"/>
            <a:ext cx="8380686" cy="162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.PingFang SC Regular"/>
              <a:buChar char="－"/>
            </a:pPr>
            <a:r>
              <a:rPr lang="en-GB" dirty="0"/>
              <a:t>Prepare the FCC addendum between CERN and PSI;</a:t>
            </a:r>
          </a:p>
          <a:p>
            <a:pPr marL="285750" indent="-285750">
              <a:lnSpc>
                <a:spcPct val="150000"/>
              </a:lnSpc>
              <a:buFont typeface=".PingFang SC Regular"/>
              <a:buChar char="－"/>
            </a:pPr>
            <a:r>
              <a:rPr lang="en-GB" dirty="0"/>
              <a:t>Contact the external partners to formally declare the start of the project;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See with them whether any adaptations of existing addenda are needed;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Ask them for explicit names of persons to be added to your future meetings, etc.</a:t>
            </a:r>
            <a:endParaRPr lang="en-CH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AA4C55-3E94-C844-BAFC-D72CEFF78847}"/>
              </a:ext>
            </a:extLst>
          </p:cNvPr>
          <p:cNvSpPr/>
          <p:nvPr/>
        </p:nvSpPr>
        <p:spPr>
          <a:xfrm>
            <a:off x="426983" y="246982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Further administrative steps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3814AF-5B30-E64E-9514-692FE32AAFF8}"/>
              </a:ext>
            </a:extLst>
          </p:cNvPr>
          <p:cNvSpPr/>
          <p:nvPr/>
        </p:nvSpPr>
        <p:spPr>
          <a:xfrm>
            <a:off x="426983" y="2801726"/>
            <a:ext cx="9347654" cy="3599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Representative from other labs (to be included in our meetings?)</a:t>
            </a:r>
            <a:endParaRPr lang="en-GB" dirty="0"/>
          </a:p>
          <a:p>
            <a:pPr marL="285750" indent="-28575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KEK: </a:t>
            </a:r>
            <a:r>
              <a:rPr lang="en-GB" sz="1600" dirty="0" err="1">
                <a:solidFill>
                  <a:srgbClr val="C00000"/>
                </a:solidFill>
              </a:rPr>
              <a:t>Kazuro</a:t>
            </a:r>
            <a:r>
              <a:rPr lang="en-GB" sz="1600" dirty="0">
                <a:solidFill>
                  <a:srgbClr val="C00000"/>
                </a:solidFill>
              </a:rPr>
              <a:t> Furukawa </a:t>
            </a:r>
            <a:r>
              <a:rPr lang="en-GB" sz="1600" dirty="0"/>
              <a:t>has been proposed to be such representative or link person. </a:t>
            </a:r>
            <a:r>
              <a:rPr lang="en-GB" sz="1600" dirty="0" err="1"/>
              <a:t>Kazuro</a:t>
            </a:r>
            <a:r>
              <a:rPr lang="en-GB" sz="1600" dirty="0"/>
              <a:t> has ample experience with the KEK positron sources and linacs; presently he is one of the three leaders of SuperKEKB (and in charge of its injectors)</a:t>
            </a:r>
          </a:p>
          <a:p>
            <a:pPr marL="285750" indent="-28575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BINP: we are waiting for feedback from </a:t>
            </a:r>
            <a:r>
              <a:rPr lang="en-GB" sz="1600" dirty="0">
                <a:solidFill>
                  <a:srgbClr val="C00000"/>
                </a:solidFill>
              </a:rPr>
              <a:t>Eugene </a:t>
            </a:r>
            <a:r>
              <a:rPr lang="en-GB" sz="1600" dirty="0" err="1">
                <a:solidFill>
                  <a:srgbClr val="C00000"/>
                </a:solidFill>
              </a:rPr>
              <a:t>Levichev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2500"/>
              </a:lnSpc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WP3 (other partners organized by Iryna): </a:t>
            </a:r>
          </a:p>
          <a:p>
            <a:pPr marL="342900" indent="-34290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KEK: Y. </a:t>
            </a:r>
            <a:r>
              <a:rPr lang="en-GB" sz="1600" dirty="0" err="1"/>
              <a:t>Enomoto</a:t>
            </a:r>
            <a:r>
              <a:rPr lang="en-GB" sz="1600" dirty="0"/>
              <a:t> and his group (@SuperKEKB linac)</a:t>
            </a:r>
          </a:p>
          <a:p>
            <a:pPr marL="342900" indent="-34290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BINP: P. </a:t>
            </a:r>
            <a:r>
              <a:rPr lang="en-GB" sz="1600" dirty="0" err="1"/>
              <a:t>Martyshkin</a:t>
            </a:r>
            <a:endParaRPr lang="en-GB" sz="1600" dirty="0"/>
          </a:p>
          <a:p>
            <a:pPr marL="342900" indent="-34290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INFN/Ferrara : L. </a:t>
            </a:r>
            <a:r>
              <a:rPr lang="en-GB" sz="1600" dirty="0" err="1"/>
              <a:t>Bandiera</a:t>
            </a:r>
            <a:r>
              <a:rPr lang="en-GB" sz="1600" dirty="0"/>
              <a:t> and her group</a:t>
            </a:r>
          </a:p>
          <a:p>
            <a:pPr marL="342900" indent="-34290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INP-Minsk (Belarus): V. </a:t>
            </a:r>
            <a:r>
              <a:rPr lang="en-GB" sz="1600" dirty="0" err="1"/>
              <a:t>Tikhomirov</a:t>
            </a:r>
            <a:endParaRPr lang="en-GB" sz="1600" dirty="0"/>
          </a:p>
          <a:p>
            <a:pPr marL="342900" indent="-342900">
              <a:lnSpc>
                <a:spcPts val="2500"/>
              </a:lnSpc>
              <a:buFont typeface=".PingFang SC Regular"/>
              <a:buChar char="－"/>
            </a:pPr>
            <a:r>
              <a:rPr lang="en-GB" sz="1600" dirty="0"/>
              <a:t>IP2I-Lyon: X. </a:t>
            </a:r>
            <a:r>
              <a:rPr lang="en-GB" sz="1600" dirty="0" err="1"/>
              <a:t>Artru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79671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9714</TotalTime>
  <Words>1005</Words>
  <Application>Microsoft Macintosh PowerPoint</Application>
  <PresentationFormat>A4 Paper (210x297 mm)</PresentationFormat>
  <Paragraphs>91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.PingFang SC Regular</vt:lpstr>
      <vt:lpstr>Arial</vt:lpstr>
      <vt:lpstr>Calibri</vt:lpstr>
      <vt:lpstr>Calibri Light</vt:lpstr>
      <vt:lpstr>Courier New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Paolo Craievich</cp:lastModifiedBy>
  <cp:revision>786</cp:revision>
  <cp:lastPrinted>2019-04-12T07:53:03Z</cp:lastPrinted>
  <dcterms:created xsi:type="dcterms:W3CDTF">2018-02-20T13:32:15Z</dcterms:created>
  <dcterms:modified xsi:type="dcterms:W3CDTF">2020-06-29T08:26:01Z</dcterms:modified>
</cp:coreProperties>
</file>