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1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0"/>
  </p:notesMasterIdLst>
  <p:handoutMasterIdLst>
    <p:handoutMasterId r:id="rId61"/>
  </p:handoutMasterIdLst>
  <p:sldIdLst>
    <p:sldId id="256" r:id="rId2"/>
    <p:sldId id="785" r:id="rId3"/>
    <p:sldId id="786" r:id="rId4"/>
    <p:sldId id="328" r:id="rId5"/>
    <p:sldId id="787" r:id="rId6"/>
    <p:sldId id="588" r:id="rId7"/>
    <p:sldId id="593" r:id="rId8"/>
    <p:sldId id="437" r:id="rId9"/>
    <p:sldId id="743" r:id="rId10"/>
    <p:sldId id="782" r:id="rId11"/>
    <p:sldId id="783" r:id="rId12"/>
    <p:sldId id="641" r:id="rId13"/>
    <p:sldId id="642" r:id="rId14"/>
    <p:sldId id="643" r:id="rId15"/>
    <p:sldId id="442" r:id="rId16"/>
    <p:sldId id="590" r:id="rId17"/>
    <p:sldId id="591" r:id="rId18"/>
    <p:sldId id="745" r:id="rId19"/>
    <p:sldId id="646" r:id="rId20"/>
    <p:sldId id="476" r:id="rId21"/>
    <p:sldId id="322" r:id="rId22"/>
    <p:sldId id="772" r:id="rId23"/>
    <p:sldId id="619" r:id="rId24"/>
    <p:sldId id="620" r:id="rId25"/>
    <p:sldId id="621" r:id="rId26"/>
    <p:sldId id="759" r:id="rId27"/>
    <p:sldId id="622" r:id="rId28"/>
    <p:sldId id="623" r:id="rId29"/>
    <p:sldId id="624" r:id="rId30"/>
    <p:sldId id="625" r:id="rId31"/>
    <p:sldId id="626" r:id="rId32"/>
    <p:sldId id="627" r:id="rId33"/>
    <p:sldId id="628" r:id="rId34"/>
    <p:sldId id="629" r:id="rId35"/>
    <p:sldId id="584" r:id="rId36"/>
    <p:sldId id="509" r:id="rId37"/>
    <p:sldId id="658" r:id="rId38"/>
    <p:sldId id="566" r:id="rId39"/>
    <p:sldId id="647" r:id="rId40"/>
    <p:sldId id="648" r:id="rId41"/>
    <p:sldId id="656" r:id="rId42"/>
    <p:sldId id="657" r:id="rId43"/>
    <p:sldId id="631" r:id="rId44"/>
    <p:sldId id="632" r:id="rId45"/>
    <p:sldId id="633" r:id="rId46"/>
    <p:sldId id="655" r:id="rId47"/>
    <p:sldId id="634" r:id="rId48"/>
    <p:sldId id="775" r:id="rId49"/>
    <p:sldId id="635" r:id="rId50"/>
    <p:sldId id="773" r:id="rId51"/>
    <p:sldId id="788" r:id="rId52"/>
    <p:sldId id="774" r:id="rId53"/>
    <p:sldId id="784" r:id="rId54"/>
    <p:sldId id="654" r:id="rId55"/>
    <p:sldId id="636" r:id="rId56"/>
    <p:sldId id="637" r:id="rId57"/>
    <p:sldId id="778" r:id="rId58"/>
    <p:sldId id="639" r:id="rId59"/>
  </p:sldIdLst>
  <p:sldSz cx="9144000" cy="6858000" type="screen4x3"/>
  <p:notesSz cx="6877050" cy="9163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rgbClr val="0033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0432FF"/>
    <a:srgbClr val="99FFCC"/>
    <a:srgbClr val="FFFFCC"/>
    <a:srgbClr val="CC6600"/>
    <a:srgbClr val="CC00CC"/>
    <a:srgbClr val="003300"/>
    <a:srgbClr val="660066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940"/>
    <p:restoredTop sz="97581" autoAdjust="0"/>
  </p:normalViewPr>
  <p:slideViewPr>
    <p:cSldViewPr>
      <p:cViewPr varScale="1">
        <p:scale>
          <a:sx n="128" d="100"/>
          <a:sy n="128" d="100"/>
        </p:scale>
        <p:origin x="184" y="4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45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handoutMaster" Target="handoutMasters/handout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4.emf"/><Relationship Id="rId2" Type="http://schemas.openxmlformats.org/officeDocument/2006/relationships/image" Target="../media/image93.emf"/><Relationship Id="rId1" Type="http://schemas.openxmlformats.org/officeDocument/2006/relationships/image" Target="../media/image92.emf"/><Relationship Id="rId5" Type="http://schemas.openxmlformats.org/officeDocument/2006/relationships/image" Target="../media/image96.emf"/><Relationship Id="rId4" Type="http://schemas.openxmlformats.org/officeDocument/2006/relationships/image" Target="../media/image9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973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7313" y="0"/>
            <a:ext cx="297973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04263"/>
            <a:ext cx="2979738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7313" y="8704263"/>
            <a:ext cx="297973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fld id="{AE953198-04A7-524E-8D93-1320209F0A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3773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973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7313" y="0"/>
            <a:ext cx="297973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87388"/>
            <a:ext cx="4579938" cy="34353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7575" y="4352925"/>
            <a:ext cx="5041900" cy="412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04263"/>
            <a:ext cx="2979738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7313" y="8704263"/>
            <a:ext cx="297973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fld id="{296F35C5-9D58-1444-80A5-B794102590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7932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Meeting Notes (2/12/14 10:16) -----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F35C5-9D58-1444-80A5-B7941025906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7394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F35C5-9D58-1444-80A5-B7941025906B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2404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72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dirty="0">
                <a:latin typeface="Arial" pitchFamily="34" charset="0"/>
              </a:rPr>
              <a:t>The Tier 0 centre at CERN stores the primary copy of all the data.  A second copy is distributed between the 11 so-called Tier 1 centres.  These are large computer centres in different geographical regions of the world, that also have a responsibility for long term guardianship of the data.  The data is sent from CERN to the Tier 1s in real time over dedicated network connections.  </a:t>
            </a:r>
          </a:p>
          <a:p>
            <a:endParaRPr lang="en-GB" dirty="0">
              <a:latin typeface="Arial" pitchFamily="34" charset="0"/>
            </a:endParaRPr>
          </a:p>
          <a:p>
            <a:r>
              <a:rPr lang="en-GB" dirty="0">
                <a:latin typeface="Arial" pitchFamily="34" charset="0"/>
              </a:rPr>
              <a:t>In order to keep up with the data coming from the experiments this transfer must be capable of running at around 1.3 GB/s continuously.  This is equivalent to a full DVD every 3 seconds.</a:t>
            </a:r>
          </a:p>
          <a:p>
            <a:endParaRPr lang="en-GB" dirty="0">
              <a:latin typeface="Arial" pitchFamily="34" charset="0"/>
            </a:endParaRPr>
          </a:p>
          <a:p>
            <a:r>
              <a:rPr lang="en-GB" dirty="0">
                <a:latin typeface="Arial" pitchFamily="34" charset="0"/>
              </a:rPr>
              <a:t>The Tier 1 sites also provide the second level of data processing and produce data sets which can be used to perform the physics analysis.  These data sets are sent from the Tier 1 sites to the around 130 Tier 2 sites.</a:t>
            </a:r>
          </a:p>
          <a:p>
            <a:endParaRPr lang="en-GB" dirty="0">
              <a:latin typeface="Arial" pitchFamily="34" charset="0"/>
            </a:endParaRPr>
          </a:p>
          <a:p>
            <a:r>
              <a:rPr lang="en-GB" dirty="0">
                <a:latin typeface="Arial" pitchFamily="34" charset="0"/>
              </a:rPr>
              <a:t>A Tier 2 is typically a university department or physics laboratories and are located all over the world in most of the countries that participate in the LHC experiments.  Often, Tier 2s are associated to a Tier 1 site in their region.  It is at the Tier 2s that the real physics analysis is performed.</a:t>
            </a:r>
          </a:p>
        </p:txBody>
      </p:sp>
      <p:sp>
        <p:nvSpPr>
          <p:cNvPr id="972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710A16-D0A4-47CF-9644-AA934EF90934}" type="slidenum">
              <a:rPr lang="en-GB">
                <a:solidFill>
                  <a:srgbClr val="000000"/>
                </a:solidFill>
              </a:rPr>
              <a:pPr/>
              <a:t>32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366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4E15FA-3CF4-374F-A473-D07CA2164A23}" type="slidenum">
              <a:rPr lang="en-US"/>
              <a:pPr/>
              <a:t>33</a:t>
            </a:fld>
            <a:endParaRPr lang="en-US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188825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582213-B89E-F94A-A649-AA4BFBBCE198}" type="slidenum">
              <a:rPr lang="en-US"/>
              <a:pPr/>
              <a:t>34</a:t>
            </a:fld>
            <a:endParaRPr lang="en-US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087799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7339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186252" indent="-37725984" defTabSz="917339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6026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2053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80804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4107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16B13A5F-468D-6C49-8C24-DAC84FBE6C72}" type="slidenum">
              <a:rPr lang="en-US" sz="1300">
                <a:latin typeface="Times New Roman" charset="0"/>
              </a:rPr>
              <a:pPr>
                <a:defRPr/>
              </a:pPr>
              <a:t>38</a:t>
            </a:fld>
            <a:endParaRPr lang="en-US" sz="1300" dirty="0">
              <a:latin typeface="Times New Roman" charset="0"/>
            </a:endParaRPr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65188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F35C5-9D58-1444-80A5-B7941025906B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5082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F35C5-9D58-1444-80A5-B7941025906B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7901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F35C5-9D58-1444-80A5-B7941025906B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8370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F35C5-9D58-1444-80A5-B7941025906B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1923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F35C5-9D58-1444-80A5-B7941025906B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132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Meeting Notes (2/12/14 10:16) -----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F35C5-9D58-1444-80A5-B7941025906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66605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F35C5-9D58-1444-80A5-B7941025906B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98436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F35C5-9D58-1444-80A5-B7941025906B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65057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F35C5-9D58-1444-80A5-B7941025906B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9825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BC1723-EE6E-1F49-8542-B187B8AAE369}" type="slidenum">
              <a:rPr lang="en-US" smtClean="0"/>
              <a:pPr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89539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F35C5-9D58-1444-80A5-B7941025906B}" type="slidenum">
              <a:rPr lang="en-US" smtClean="0"/>
              <a:pPr>
                <a:defRPr/>
              </a:pPr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5760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Meeting Notes (2/12/14 10:16) -----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F35C5-9D58-1444-80A5-B7941025906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2781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Meeting Notes (2/12/14 10:16) -----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F35C5-9D58-1444-80A5-B7941025906B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8408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342091-446C-5242-B41A-6F59E9F02BF0}" type="slidenum">
              <a:rPr lang="en-US"/>
              <a:pPr/>
              <a:t>16</a:t>
            </a:fld>
            <a:endParaRPr lang="en-US"/>
          </a:p>
        </p:txBody>
      </p:sp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06645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8EEDF4-C621-304E-96CF-E0F1698A32D9}" type="slidenum">
              <a:rPr lang="en-US"/>
              <a:pPr/>
              <a:t>17</a:t>
            </a:fld>
            <a:endParaRPr lang="en-US"/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6862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0A593B-25BF-524C-9325-CE03B02965B3}" type="slidenum">
              <a:rPr lang="en-US"/>
              <a:pPr/>
              <a:t>18</a:t>
            </a:fld>
            <a:endParaRPr lang="en-US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9350" y="687388"/>
            <a:ext cx="4578350" cy="3433762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85882" tIns="42941" rIns="85882" bIns="42941"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29673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3C5462-5493-B048-ACD9-15F947C39534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2241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96F35C5-9D58-1444-80A5-B7941025906B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0357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71800"/>
            <a:ext cx="6400800" cy="25908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HTC and HEP                                            Dr. Jaehoon Yu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4E248-B536-0340-A251-776DD65551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5B49060-E91B-1A46-AA02-A901D238AD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6316796"/>
            <a:ext cx="440436" cy="3888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HTC and HEP                                            Dr. Jaehoon Yu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CFC0C4-C82A-7945-8BC5-FB3BC926DA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HTC and HEP                                            Dr. Jaehoon Yu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356C65-8EC1-4445-8A2F-4A71F02728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HTC and HEP                                            Dr. Jaehoon Yu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08FAB-ED17-0C4A-B8F2-2F1A0AE8FD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7924800" cy="838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304800" y="1143000"/>
            <a:ext cx="8610600" cy="51816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August 25,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chemeClr val="tx1"/>
                </a:solidFill>
                <a:latin typeface="Times New Roman" pitchFamily="-84" charset="0"/>
              </a:rPr>
              <a:t>HTC and HEP                                            Dr. Jaehoon Yu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005120-33FF-9C42-97F7-6C543C10EEC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760711"/>
      </p:ext>
    </p:extLst>
  </p:cSld>
  <p:clrMapOvr>
    <a:masterClrMapping/>
  </p:clrMapOvr>
  <p:transition spd="slow">
    <p:pull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sz="3100" b="1">
                <a:solidFill>
                  <a:srgbClr val="C44E00"/>
                </a:solidFill>
                <a:uFill>
                  <a:solidFill>
                    <a:srgbClr val="C44E00"/>
                  </a:solidFill>
                </a:uFill>
              </a:rPr>
              <a:t>Title Text</a:t>
            </a:r>
          </a:p>
        </p:txBody>
      </p:sp>
      <p:sp>
        <p:nvSpPr>
          <p:cNvPr id="14" name="Shape 14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2pPr marL="525493" indent="-239976">
              <a:lnSpc>
                <a:spcPct val="104000"/>
              </a:lnSpc>
              <a:buClr>
                <a:srgbClr val="941100"/>
              </a:buClr>
              <a:buChar char="★"/>
              <a:defRPr sz="2000">
                <a:solidFill>
                  <a:srgbClr val="160223"/>
                </a:solidFill>
                <a:uFill>
                  <a:solidFill>
                    <a:srgbClr val="160223"/>
                  </a:solidFill>
                </a:uFill>
              </a:defRPr>
            </a:lvl2pPr>
            <a:lvl3pPr marL="766586" indent="-239976">
              <a:lnSpc>
                <a:spcPct val="104000"/>
              </a:lnSpc>
              <a:buClr>
                <a:srgbClr val="005493"/>
              </a:buClr>
              <a:defRPr sz="1700">
                <a:solidFill>
                  <a:srgbClr val="160223"/>
                </a:solidFill>
                <a:uFill>
                  <a:solidFill>
                    <a:srgbClr val="160223"/>
                  </a:solidFill>
                </a:uFill>
              </a:defRPr>
            </a:lvl3pPr>
            <a:lvl4pPr marL="1007679" indent="-239976">
              <a:lnSpc>
                <a:spcPct val="104000"/>
              </a:lnSpc>
              <a:buClr>
                <a:srgbClr val="941100"/>
              </a:buClr>
              <a:defRPr sz="1700">
                <a:solidFill>
                  <a:srgbClr val="000000"/>
                </a:solidFill>
                <a:uFill>
                  <a:solidFill>
                    <a:srgbClr val="160223"/>
                  </a:solidFill>
                </a:uFill>
              </a:defRPr>
            </a:lvl4pPr>
            <a:lvl5pPr marL="1248772" indent="-239976">
              <a:lnSpc>
                <a:spcPct val="104000"/>
              </a:lnSpc>
              <a:buClr>
                <a:srgbClr val="005493"/>
              </a:buClr>
              <a:defRPr sz="1700">
                <a:solidFill>
                  <a:srgbClr val="160223"/>
                </a:solidFill>
                <a:uFill>
                  <a:solidFill>
                    <a:srgbClr val="160223"/>
                  </a:solidFill>
                </a:uFill>
              </a:defRPr>
            </a:lvl5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2100">
                <a:solidFill>
                  <a:srgbClr val="005493"/>
                </a:solidFill>
                <a:uFill>
                  <a:solidFill>
                    <a:srgbClr val="5035E7"/>
                  </a:solidFill>
                </a:u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  <a:uFillTx/>
              </a:defRPr>
            </a:pPr>
            <a:r>
              <a:rPr sz="2000">
                <a:solidFill>
                  <a:srgbClr val="160223"/>
                </a:solidFill>
                <a:uFill>
                  <a:solidFill>
                    <a:srgbClr val="160223"/>
                  </a:solidFill>
                </a:u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  <a:uFillTx/>
              </a:defRPr>
            </a:pPr>
            <a:r>
              <a:rPr sz="1700">
                <a:solidFill>
                  <a:srgbClr val="160223"/>
                </a:solidFill>
                <a:uFill>
                  <a:solidFill>
                    <a:srgbClr val="160223"/>
                  </a:solidFill>
                </a:uFill>
              </a:rPr>
              <a:t>Body Level Three</a:t>
            </a:r>
          </a:p>
          <a:p>
            <a:pPr lvl="3">
              <a:defRPr sz="1800">
                <a:uFillTx/>
              </a:defRPr>
            </a:pPr>
            <a:r>
              <a:rPr sz="1700">
                <a:uFill>
                  <a:solidFill>
                    <a:srgbClr val="160223"/>
                  </a:solidFill>
                </a:u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  <a:uFillTx/>
              </a:defRPr>
            </a:pPr>
            <a:r>
              <a:rPr sz="1700">
                <a:solidFill>
                  <a:srgbClr val="160223"/>
                </a:solidFill>
                <a:uFill>
                  <a:solidFill>
                    <a:srgbClr val="160223"/>
                  </a:solidFill>
                </a:uFill>
              </a:rPr>
              <a:t>Body Level Five</a:t>
            </a:r>
          </a:p>
        </p:txBody>
      </p:sp>
      <p:sp>
        <p:nvSpPr>
          <p:cNvPr id="15" name="Shape 1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7154553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HTC and HEP                                            Dr. Jaehoon Yu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7A58E5-F186-8448-8915-9CBFB02328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HTC and HEP                                            Dr. Jaehoon Yu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325B6-753E-D146-9FE8-D2CA064EB6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HTC and HEP                                            Dr. Jaehoon Yu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C416A3-8464-454A-B151-4EF4C5B392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HTC and HEP                                            Dr. Jaehoon Yu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1E878B-9281-EB4C-B10E-3E6480B7F1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HTC and HEP                                            Dr. Jaehoon Yu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A33896-855B-7B4D-A097-2D12E2068F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HTC and HEP                                            Dr. Jaehoon Yu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DD456A-AC27-D043-BC72-1A49498E49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HTC and HEP                                            Dr. Jaehoon Yu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58B2E5-B0A7-F346-BBB5-5622F56082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HTC and HEP                                            Dr. Jaehoon Yu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E42362-E3C2-C542-89D6-C9F58F1760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FF0066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rgbClr val="00330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HTC and HEP                                            Dr. Jaehoon Yu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A50021"/>
                </a:solidFill>
                <a:latin typeface="Arial Narrow" charset="0"/>
              </a:defRPr>
            </a:lvl1pPr>
          </a:lstStyle>
          <a:p>
            <a:pPr>
              <a:defRPr/>
            </a:pPr>
            <a:fld id="{9EFAF5A8-B3EC-174C-BB51-2F85AA858F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521ABE2-D53B-0349-9C9C-A916BF8851D5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6315667"/>
            <a:ext cx="440436" cy="38880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7" r:id="rId13"/>
    <p:sldLayoutId id="2147483688" r:id="rId14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34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660066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33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CC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4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2.wmf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tif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gi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4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13" Type="http://schemas.openxmlformats.org/officeDocument/2006/relationships/image" Target="../media/image70.jpe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12" Type="http://schemas.openxmlformats.org/officeDocument/2006/relationships/image" Target="../media/image69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6" Type="http://schemas.openxmlformats.org/officeDocument/2006/relationships/image" Target="../media/image47.png"/><Relationship Id="rId11" Type="http://schemas.openxmlformats.org/officeDocument/2006/relationships/image" Target="../media/image68.jpeg"/><Relationship Id="rId5" Type="http://schemas.openxmlformats.org/officeDocument/2006/relationships/image" Target="../media/image46.jpeg"/><Relationship Id="rId15" Type="http://schemas.openxmlformats.org/officeDocument/2006/relationships/image" Target="../media/image72.png"/><Relationship Id="rId10" Type="http://schemas.openxmlformats.org/officeDocument/2006/relationships/image" Target="../media/image67.png"/><Relationship Id="rId4" Type="http://schemas.openxmlformats.org/officeDocument/2006/relationships/image" Target="../media/image45.jpeg"/><Relationship Id="rId9" Type="http://schemas.openxmlformats.org/officeDocument/2006/relationships/image" Target="../media/image66.png"/><Relationship Id="rId14" Type="http://schemas.openxmlformats.org/officeDocument/2006/relationships/image" Target="../media/image71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13" Type="http://schemas.openxmlformats.org/officeDocument/2006/relationships/image" Target="../media/image81.tiff"/><Relationship Id="rId3" Type="http://schemas.openxmlformats.org/officeDocument/2006/relationships/image" Target="../media/image73.png"/><Relationship Id="rId7" Type="http://schemas.openxmlformats.org/officeDocument/2006/relationships/image" Target="../media/image77.png"/><Relationship Id="rId12" Type="http://schemas.openxmlformats.org/officeDocument/2006/relationships/image" Target="../media/image6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11" Type="http://schemas.openxmlformats.org/officeDocument/2006/relationships/image" Target="../media/image65.png"/><Relationship Id="rId5" Type="http://schemas.openxmlformats.org/officeDocument/2006/relationships/image" Target="../media/image75.png"/><Relationship Id="rId15" Type="http://schemas.openxmlformats.org/officeDocument/2006/relationships/image" Target="../media/image83.tiff"/><Relationship Id="rId10" Type="http://schemas.openxmlformats.org/officeDocument/2006/relationships/image" Target="../media/image80.jpeg"/><Relationship Id="rId4" Type="http://schemas.openxmlformats.org/officeDocument/2006/relationships/image" Target="../media/image74.png"/><Relationship Id="rId9" Type="http://schemas.openxmlformats.org/officeDocument/2006/relationships/image" Target="../media/image79.png"/><Relationship Id="rId14" Type="http://schemas.openxmlformats.org/officeDocument/2006/relationships/image" Target="../media/image82.tiff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JP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1.jpeg"/><Relationship Id="rId4" Type="http://schemas.openxmlformats.org/officeDocument/2006/relationships/image" Target="../media/image90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96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3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95.emf"/><Relationship Id="rId4" Type="http://schemas.openxmlformats.org/officeDocument/2006/relationships/image" Target="../media/image92.emf"/><Relationship Id="rId9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76200"/>
            <a:ext cx="8382000" cy="609600"/>
          </a:xfrm>
        </p:spPr>
        <p:txBody>
          <a:bodyPr/>
          <a:lstStyle/>
          <a:p>
            <a:pPr eaLnBrk="1" hangingPunct="1"/>
            <a:r>
              <a:rPr lang="en-US" sz="4000" b="1" dirty="0"/>
              <a:t>High Throughput Grid Computing 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828800" y="3352800"/>
            <a:ext cx="64008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804672" lvl="1" indent="-342900" eaLnBrk="0" hangingPunct="0">
              <a:spcBef>
                <a:spcPts val="0"/>
              </a:spcBef>
            </a:pPr>
            <a:r>
              <a:rPr lang="en-US" sz="3200" kern="0" noProof="0" dirty="0">
                <a:solidFill>
                  <a:srgbClr val="A50021"/>
                </a:solidFill>
                <a:latin typeface="Matura MT Script Capitals"/>
                <a:ea typeface="ＭＳ Ｐゴシック" charset="-128"/>
                <a:cs typeface="Matura MT Script Capitals"/>
              </a:rPr>
              <a:t>			Outline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rgbClr val="A50021"/>
              </a:solidFill>
              <a:effectLst/>
              <a:uLnTx/>
              <a:uFillTx/>
              <a:latin typeface="Matura MT Script Capitals"/>
              <a:ea typeface="ＭＳ Ｐゴシック" charset="-128"/>
              <a:cs typeface="Matura MT Script Capitals"/>
            </a:endParaRPr>
          </a:p>
          <a:p>
            <a:pPr marL="347472" lvl="0" indent="-342900" eaLnBrk="0" hangingPunct="0">
              <a:spcBef>
                <a:spcPts val="0"/>
              </a:spcBef>
              <a:buFontTx/>
              <a:buChar char="•"/>
              <a:defRPr/>
            </a:pPr>
            <a:r>
              <a:rPr lang="en-US" sz="2800" kern="0" dirty="0">
                <a:solidFill>
                  <a:schemeClr val="accent2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Introductions</a:t>
            </a:r>
          </a:p>
          <a:p>
            <a:pPr marL="347472" lvl="0" indent="-342900" eaLnBrk="0" hangingPunct="0">
              <a:spcBef>
                <a:spcPts val="0"/>
              </a:spcBef>
              <a:buFontTx/>
              <a:buChar char="•"/>
              <a:defRPr/>
            </a:pPr>
            <a:r>
              <a:rPr lang="en-US" sz="2800" kern="0" dirty="0">
                <a:solidFill>
                  <a:schemeClr val="accent2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The problem</a:t>
            </a:r>
          </a:p>
          <a:p>
            <a:pPr marL="347472" lvl="0" indent="-342900" eaLnBrk="0" hangingPunct="0">
              <a:spcBef>
                <a:spcPts val="0"/>
              </a:spcBef>
              <a:buFontTx/>
              <a:buChar char="•"/>
              <a:defRPr/>
            </a:pPr>
            <a:r>
              <a:rPr lang="en-US" sz="2800" kern="0" dirty="0">
                <a:solidFill>
                  <a:schemeClr val="accent2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A solution using the Computing Grid</a:t>
            </a:r>
          </a:p>
          <a:p>
            <a:pPr marL="347472" lvl="0" indent="-342900" eaLnBrk="0" hangingPunct="0">
              <a:spcBef>
                <a:spcPts val="0"/>
              </a:spcBef>
              <a:buFontTx/>
              <a:buChar char="•"/>
              <a:defRPr/>
            </a:pPr>
            <a:r>
              <a:rPr lang="en-US" sz="2800" kern="0" dirty="0">
                <a:solidFill>
                  <a:schemeClr val="accent2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Performance of the Grid</a:t>
            </a:r>
          </a:p>
          <a:p>
            <a:pPr marL="347472" lvl="0" indent="-342900" eaLnBrk="0" hangingPunct="0">
              <a:spcBef>
                <a:spcPts val="0"/>
              </a:spcBef>
              <a:buFontTx/>
              <a:buChar char="•"/>
              <a:defRPr/>
            </a:pPr>
            <a:r>
              <a:rPr lang="en-US" sz="2800" kern="0" dirty="0">
                <a:solidFill>
                  <a:schemeClr val="accent2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Conclusions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508523" y="1219200"/>
            <a:ext cx="3786614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>
                <a:solidFill>
                  <a:srgbClr val="0000FF"/>
                </a:solidFill>
                <a:latin typeface="Monotype Corsiva" charset="0"/>
              </a:rPr>
              <a:t>ASP Colloquium Series 2020</a:t>
            </a:r>
          </a:p>
          <a:p>
            <a:pPr algn="ctr"/>
            <a:r>
              <a:rPr lang="en-US" dirty="0">
                <a:solidFill>
                  <a:srgbClr val="660066"/>
                </a:solidFill>
                <a:latin typeface="Monotype Corsiva" charset="0"/>
              </a:rPr>
              <a:t>August 25, 2020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438400" y="2057400"/>
            <a:ext cx="3834237" cy="120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solidFill>
                  <a:schemeClr val="accent2"/>
                </a:solidFill>
                <a:latin typeface="Monotype Corsiva" charset="0"/>
              </a:rPr>
              <a:t>Dr. </a:t>
            </a:r>
            <a:r>
              <a:rPr lang="en-US" b="1" dirty="0">
                <a:solidFill>
                  <a:srgbClr val="FF0066"/>
                </a:solidFill>
                <a:latin typeface="Monotype Corsiva" charset="0"/>
              </a:rPr>
              <a:t>Jae</a:t>
            </a:r>
            <a:r>
              <a:rPr lang="en-US" dirty="0">
                <a:solidFill>
                  <a:schemeClr val="accent2"/>
                </a:solidFill>
                <a:latin typeface="Monotype Corsiva" charset="0"/>
              </a:rPr>
              <a:t>hoon </a:t>
            </a:r>
            <a:r>
              <a:rPr lang="en-US" b="1" dirty="0">
                <a:solidFill>
                  <a:srgbClr val="FF0066"/>
                </a:solidFill>
                <a:latin typeface="Monotype Corsiva" charset="0"/>
              </a:rPr>
              <a:t>Yu</a:t>
            </a:r>
          </a:p>
          <a:p>
            <a:pPr algn="ctr"/>
            <a:r>
              <a:rPr lang="en-US" dirty="0">
                <a:solidFill>
                  <a:schemeClr val="accent2"/>
                </a:solidFill>
                <a:latin typeface="Monotype Corsiva" charset="0"/>
              </a:rPr>
              <a:t>Department of Physics</a:t>
            </a:r>
          </a:p>
          <a:p>
            <a:pPr algn="ctr"/>
            <a:r>
              <a:rPr lang="en-US" dirty="0">
                <a:solidFill>
                  <a:schemeClr val="accent2"/>
                </a:solidFill>
                <a:latin typeface="Monotype Corsiva" charset="0"/>
              </a:rPr>
              <a:t>University of Texas at Arlington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412941" y="2943412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457200" y="609600"/>
            <a:ext cx="8382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pPr eaLnBrk="1" hangingPunct="1"/>
            <a:r>
              <a:rPr lang="en-US" sz="4000" b="1" kern="0" dirty="0"/>
              <a:t>and High Energy Particle Physics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381000" y="430024"/>
            <a:ext cx="8382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pPr eaLnBrk="1" hangingPunct="1"/>
            <a:r>
              <a:rPr lang="en-US" sz="4000" b="1" kern="0" dirty="0"/>
              <a:t>and My 1000 Year Dreams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uiExpand="1" build="allAtOnce"/>
      <p:bldP spid="11" grpId="0"/>
      <p:bldP spid="11" grpId="1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685800"/>
            <a:ext cx="8839199" cy="4724400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5203747" y="1219200"/>
            <a:ext cx="2568654" cy="1792043"/>
            <a:chOff x="5148964" y="457200"/>
            <a:chExt cx="2488178" cy="2067742"/>
          </a:xfrm>
        </p:grpSpPr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148964" y="457200"/>
              <a:ext cx="947036" cy="685800"/>
            </a:xfrm>
            <a:prstGeom prst="ellipse">
              <a:avLst/>
            </a:prstGeom>
            <a:noFill/>
            <a:ln w="57150">
              <a:solidFill>
                <a:srgbClr val="FF3300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Text Box 12"/>
            <p:cNvSpPr txBox="1">
              <a:spLocks noChangeArrowheads="1"/>
            </p:cNvSpPr>
            <p:nvPr/>
          </p:nvSpPr>
          <p:spPr bwMode="auto">
            <a:xfrm>
              <a:off x="6172200" y="1708151"/>
              <a:ext cx="1464942" cy="816791"/>
            </a:xfrm>
            <a:prstGeom prst="rect">
              <a:avLst/>
            </a:prstGeom>
            <a:solidFill>
              <a:srgbClr val="FFFF99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  <a:latin typeface="Arial Narrow" charset="0"/>
                </a:rPr>
                <a:t>Discovered in 1995, ~175m</a:t>
              </a:r>
              <a:r>
                <a:rPr lang="en-US" sz="2000" baseline="-25000" dirty="0">
                  <a:solidFill>
                    <a:srgbClr val="FF0000"/>
                  </a:solidFill>
                  <a:latin typeface="Arial Narrow" charset="0"/>
                </a:rPr>
                <a:t>p</a:t>
              </a:r>
            </a:p>
          </p:txBody>
        </p:sp>
        <p:cxnSp>
          <p:nvCxnSpPr>
            <p:cNvPr id="10" name="AutoShape 13"/>
            <p:cNvCxnSpPr>
              <a:cxnSpLocks noChangeShapeType="1"/>
              <a:stCxn id="8" idx="5"/>
              <a:endCxn id="9" idx="0"/>
            </p:cNvCxnSpPr>
            <p:nvPr/>
          </p:nvCxnSpPr>
          <p:spPr bwMode="auto">
            <a:xfrm>
              <a:off x="5957309" y="1042567"/>
              <a:ext cx="947362" cy="665583"/>
            </a:xfrm>
            <a:prstGeom prst="straightConnector1">
              <a:avLst/>
            </a:prstGeom>
            <a:noFill/>
            <a:ln w="38100">
              <a:solidFill>
                <a:srgbClr val="FF3300"/>
              </a:solidFill>
              <a:round/>
              <a:headEnd type="triangle" w="med" len="med"/>
              <a:tailEnd type="none" w="sm" len="sm"/>
            </a:ln>
          </p:spPr>
        </p:cxnSp>
      </p:grp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457200" y="5410200"/>
            <a:ext cx="8305800" cy="1219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kern="0" dirty="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  <a:sym typeface="Wingdings" charset="2"/>
              </a:rPr>
              <a:t>Total of 16 particles (12+4 force mediators) make up all the visible matter in the universe! </a:t>
            </a:r>
            <a:r>
              <a:rPr lang="en-US" kern="0" dirty="0" err="1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  <a:sym typeface="Wingdings"/>
              </a:rPr>
              <a:t></a:t>
            </a:r>
            <a:r>
              <a:rPr lang="en-US" kern="0" dirty="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  <a:sym typeface="Wingdings"/>
              </a:rPr>
              <a:t>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  <a:sym typeface="Wingdings" charset="2"/>
              </a:rPr>
              <a:t>Simple and elegant!!!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  <a:sym typeface="Wingdings" charset="2"/>
              </a:rPr>
              <a:t>Tested to a precision of 1 part per million!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1752600" y="2971800"/>
            <a:ext cx="3657601" cy="1168063"/>
            <a:chOff x="1600200" y="3200400"/>
            <a:chExt cx="2963918" cy="1168063"/>
          </a:xfrm>
        </p:grpSpPr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1600200" y="3200400"/>
              <a:ext cx="838200" cy="1143000"/>
            </a:xfrm>
            <a:prstGeom prst="ellipse">
              <a:avLst/>
            </a:prstGeom>
            <a:solidFill>
              <a:srgbClr val="00FF00">
                <a:alpha val="20000"/>
              </a:srgbClr>
            </a:solidFill>
            <a:ln w="38100">
              <a:solidFill>
                <a:srgbClr val="00FF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Text Box 12"/>
            <p:cNvSpPr txBox="1">
              <a:spLocks noChangeArrowheads="1"/>
            </p:cNvSpPr>
            <p:nvPr/>
          </p:nvSpPr>
          <p:spPr bwMode="auto">
            <a:xfrm>
              <a:off x="3200400" y="3352800"/>
              <a:ext cx="1363718" cy="1015663"/>
            </a:xfrm>
            <a:prstGeom prst="rect">
              <a:avLst/>
            </a:prstGeom>
            <a:solidFill>
              <a:srgbClr val="FFFF99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  <a:latin typeface="Arial Narrow" charset="0"/>
                </a:rPr>
                <a:t>Make up most ordinary matters ~0.1m</a:t>
              </a:r>
              <a:r>
                <a:rPr lang="en-US" sz="2000" baseline="-25000" dirty="0">
                  <a:solidFill>
                    <a:srgbClr val="FF0000"/>
                  </a:solidFill>
                  <a:latin typeface="Arial Narrow" charset="0"/>
                </a:rPr>
                <a:t>p</a:t>
              </a:r>
            </a:p>
          </p:txBody>
        </p:sp>
        <p:cxnSp>
          <p:nvCxnSpPr>
            <p:cNvPr id="18" name="AutoShape 13"/>
            <p:cNvCxnSpPr>
              <a:cxnSpLocks noChangeShapeType="1"/>
              <a:stCxn id="16" idx="6"/>
              <a:endCxn id="17" idx="1"/>
            </p:cNvCxnSpPr>
            <p:nvPr/>
          </p:nvCxnSpPr>
          <p:spPr bwMode="auto">
            <a:xfrm>
              <a:off x="2438400" y="3771900"/>
              <a:ext cx="762000" cy="88732"/>
            </a:xfrm>
            <a:prstGeom prst="straightConnector1">
              <a:avLst/>
            </a:prstGeom>
            <a:noFill/>
            <a:ln w="38100">
              <a:solidFill>
                <a:srgbClr val="FF3300"/>
              </a:solidFill>
              <a:round/>
              <a:headEnd type="triangle" w="med" len="med"/>
              <a:tailEnd type="none" w="sm" len="sm"/>
            </a:ln>
          </p:spPr>
        </p:cxnSp>
      </p:grpSp>
      <p:sp>
        <p:nvSpPr>
          <p:cNvPr id="22" name="Oval 11"/>
          <p:cNvSpPr>
            <a:spLocks noChangeArrowheads="1"/>
          </p:cNvSpPr>
          <p:nvPr/>
        </p:nvSpPr>
        <p:spPr bwMode="auto">
          <a:xfrm>
            <a:off x="7594317" y="1143000"/>
            <a:ext cx="1168683" cy="685800"/>
          </a:xfrm>
          <a:prstGeom prst="ellipse">
            <a:avLst/>
          </a:prstGeom>
          <a:solidFill>
            <a:srgbClr val="CC00CC">
              <a:alpha val="18000"/>
            </a:srgbClr>
          </a:solidFill>
          <a:ln w="57150">
            <a:solidFill>
              <a:srgbClr val="FF3300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772400" cy="762000"/>
          </a:xfrm>
        </p:spPr>
        <p:txBody>
          <a:bodyPr/>
          <a:lstStyle/>
          <a:p>
            <a:r>
              <a:rPr lang="en-US" dirty="0"/>
              <a:t>HEP and the Standard Model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1005F36-EA37-D44F-A366-8CF96EE0A452}"/>
              </a:ext>
            </a:extLst>
          </p:cNvPr>
          <p:cNvSpPr/>
          <p:nvPr/>
        </p:nvSpPr>
        <p:spPr bwMode="auto">
          <a:xfrm>
            <a:off x="838200" y="4139863"/>
            <a:ext cx="5715000" cy="1194137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AFBB8EB0-1754-FA4B-AA50-EDA0D8A6C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990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p"/>
      <p:bldP spid="22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762000"/>
            <a:ext cx="8915400" cy="6096000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300"/>
              </a:spcBef>
            </a:pPr>
            <a:r>
              <a:rPr lang="en-US" sz="2800" dirty="0">
                <a:solidFill>
                  <a:srgbClr val="0033CC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Why is the mass range so large (0.1m</a:t>
            </a:r>
            <a:r>
              <a:rPr lang="en-US" sz="2800" baseline="-25000" dirty="0">
                <a:solidFill>
                  <a:srgbClr val="0033CC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p</a:t>
            </a:r>
            <a:r>
              <a:rPr lang="en-US" sz="2800" dirty="0">
                <a:solidFill>
                  <a:srgbClr val="0033CC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 – 175 m</a:t>
            </a:r>
            <a:r>
              <a:rPr lang="en-US" sz="2800" baseline="-25000" dirty="0">
                <a:solidFill>
                  <a:srgbClr val="0033CC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p</a:t>
            </a:r>
            <a:r>
              <a:rPr lang="en-US" sz="2800" dirty="0">
                <a:solidFill>
                  <a:srgbClr val="0033CC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)?</a:t>
            </a:r>
          </a:p>
          <a:p>
            <a:pPr eaLnBrk="1" hangingPunct="1">
              <a:lnSpc>
                <a:spcPct val="90000"/>
              </a:lnSpc>
              <a:spcBef>
                <a:spcPts val="300"/>
              </a:spcBef>
            </a:pPr>
            <a:r>
              <a:rPr lang="en-US" sz="2800" dirty="0">
                <a:solidFill>
                  <a:srgbClr val="0033CC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Is the </a:t>
            </a:r>
            <a:r>
              <a:rPr lang="en-US" sz="2800" dirty="0">
                <a:solidFill>
                  <a:srgbClr val="0033CC"/>
                </a:solidFill>
                <a:latin typeface="Arial Narrow" charset="0"/>
              </a:rPr>
              <a:t>particle discovered at the LHC really the Higgs particle?</a:t>
            </a:r>
          </a:p>
          <a:p>
            <a:pPr eaLnBrk="1" hangingPunct="1">
              <a:lnSpc>
                <a:spcPct val="90000"/>
              </a:lnSpc>
              <a:spcBef>
                <a:spcPts val="300"/>
              </a:spcBef>
            </a:pPr>
            <a:r>
              <a:rPr lang="en-US" sz="2800" dirty="0">
                <a:solidFill>
                  <a:srgbClr val="0033CC"/>
                </a:solidFill>
                <a:latin typeface="Arial Narrow" charset="0"/>
              </a:rPr>
              <a:t>Why is the matter in the universe made only of particles?</a:t>
            </a:r>
          </a:p>
          <a:p>
            <a:pPr eaLnBrk="1" hangingPunct="1">
              <a:lnSpc>
                <a:spcPct val="90000"/>
              </a:lnSpc>
              <a:spcBef>
                <a:spcPts val="300"/>
              </a:spcBef>
            </a:pPr>
            <a:r>
              <a:rPr lang="en-US" sz="2800" dirty="0">
                <a:solidFill>
                  <a:srgbClr val="0033CC"/>
                </a:solidFill>
                <a:latin typeface="Arial Narrow" charset="0"/>
              </a:rPr>
              <a:t>Neutrinos have mass!! (</a:t>
            </a:r>
            <a:r>
              <a:rPr lang="en-US" sz="2800" b="1" dirty="0">
                <a:solidFill>
                  <a:srgbClr val="A50021"/>
                </a:solidFill>
                <a:latin typeface="Arial Narrow" charset="0"/>
              </a:rPr>
              <a:t>OMG!! The SM is broken!!! </a:t>
            </a:r>
            <a:r>
              <a:rPr lang="en-US" sz="2800" dirty="0">
                <a:solidFill>
                  <a:srgbClr val="0033CC"/>
                </a:solidFill>
                <a:latin typeface="Arial Narrow" charset="0"/>
              </a:rPr>
              <a:t>) </a:t>
            </a:r>
          </a:p>
          <a:p>
            <a:pPr lvl="1" eaLnBrk="1" hangingPunct="1">
              <a:lnSpc>
                <a:spcPct val="90000"/>
              </a:lnSpc>
              <a:spcBef>
                <a:spcPts val="300"/>
              </a:spcBef>
            </a:pPr>
            <a:r>
              <a:rPr lang="en-US" sz="2400" dirty="0">
                <a:latin typeface="Arial Narrow" charset="0"/>
              </a:rPr>
              <a:t>What are the mixing parameters, particle-anti particle asymmetry and the neutrino mass ordering?</a:t>
            </a:r>
          </a:p>
          <a:p>
            <a:pPr eaLnBrk="1" hangingPunct="1">
              <a:lnSpc>
                <a:spcPct val="90000"/>
              </a:lnSpc>
              <a:spcBef>
                <a:spcPts val="300"/>
              </a:spcBef>
            </a:pPr>
            <a:r>
              <a:rPr lang="en-US" sz="2800" dirty="0">
                <a:solidFill>
                  <a:srgbClr val="0033CC"/>
                </a:solidFill>
                <a:latin typeface="Arial Narrow" charset="0"/>
              </a:rPr>
              <a:t>Why are there only four apparent forces?</a:t>
            </a:r>
          </a:p>
          <a:p>
            <a:pPr lvl="1">
              <a:lnSpc>
                <a:spcPct val="90000"/>
              </a:lnSpc>
              <a:spcBef>
                <a:spcPts val="300"/>
              </a:spcBef>
            </a:pPr>
            <a:r>
              <a:rPr lang="en-US" sz="2400" dirty="0">
                <a:solidFill>
                  <a:srgbClr val="660066"/>
                </a:solidFill>
                <a:latin typeface="Arial Narrow" charset="0"/>
              </a:rPr>
              <a:t>Were they all unified at the Big Bang?</a:t>
            </a:r>
          </a:p>
        </p:txBody>
      </p:sp>
      <p:sp>
        <p:nvSpPr>
          <p:cNvPr id="2355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pPr eaLnBrk="1" hangingPunct="1"/>
            <a:r>
              <a:rPr lang="en-US" sz="4800" dirty="0"/>
              <a:t>What are some issues in HEP?</a:t>
            </a:r>
          </a:p>
        </p:txBody>
      </p:sp>
      <p:pic>
        <p:nvPicPr>
          <p:cNvPr id="4" name="Picture 3" descr="Screen Shot 2015-07-24 at 7.20.13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500" y="3251200"/>
            <a:ext cx="3238500" cy="36068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HTC and HEP                                            Dr. Jaehoon Yu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4495800" y="4953000"/>
            <a:ext cx="3276600" cy="1147465"/>
            <a:chOff x="4495800" y="4953000"/>
            <a:chExt cx="3276600" cy="1147465"/>
          </a:xfrm>
        </p:grpSpPr>
        <p:sp>
          <p:nvSpPr>
            <p:cNvPr id="8" name="Oval 7"/>
            <p:cNvSpPr/>
            <p:nvPr/>
          </p:nvSpPr>
          <p:spPr bwMode="auto">
            <a:xfrm>
              <a:off x="6934200" y="4953000"/>
              <a:ext cx="838200" cy="914400"/>
            </a:xfrm>
            <a:prstGeom prst="ellips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10" name="Straight Arrow Connector 9"/>
            <p:cNvCxnSpPr>
              <a:endCxn id="8" idx="2"/>
            </p:cNvCxnSpPr>
            <p:nvPr/>
          </p:nvCxnSpPr>
          <p:spPr bwMode="auto">
            <a:xfrm flipV="1">
              <a:off x="5105400" y="5410200"/>
              <a:ext cx="1828800" cy="457200"/>
            </a:xfrm>
            <a:prstGeom prst="straightConnector1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1" name="TextBox 10"/>
            <p:cNvSpPr txBox="1"/>
            <p:nvPr/>
          </p:nvSpPr>
          <p:spPr>
            <a:xfrm>
              <a:off x="4495800" y="5638800"/>
              <a:ext cx="606256" cy="461665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rgbClr val="A50021"/>
                  </a:solidFill>
                  <a:latin typeface="+mj-lt"/>
                </a:rPr>
                <a:t>Me!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255039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4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4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4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4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4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4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140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019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76200"/>
            <a:ext cx="8305800" cy="914400"/>
          </a:xfrm>
        </p:spPr>
        <p:txBody>
          <a:bodyPr/>
          <a:lstStyle/>
          <a:p>
            <a:r>
              <a:rPr lang="en-US" dirty="0"/>
              <a:t>How does a nuclear power plant work?</a:t>
            </a:r>
          </a:p>
        </p:txBody>
      </p:sp>
      <p:pic>
        <p:nvPicPr>
          <p:cNvPr id="7" name="Picture 6" descr="student-pwr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85800"/>
            <a:ext cx="8382000" cy="4953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20000" y="4648200"/>
            <a:ext cx="14703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  <a:latin typeface="+mn-lt"/>
              </a:rPr>
              <a:t>Duke Energy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19400" y="5562600"/>
            <a:ext cx="44277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  <a:latin typeface="+mn-lt"/>
              </a:rPr>
              <a:t>My 1000 year dream: Skip the whole thing!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19400" y="5943600"/>
            <a:ext cx="46442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  <a:latin typeface="+mn-lt"/>
              </a:rPr>
              <a:t>Make electricity directly from nuclear forces!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304800" y="1600200"/>
            <a:ext cx="1524000" cy="3810000"/>
          </a:xfrm>
          <a:prstGeom prst="rect">
            <a:avLst/>
          </a:prstGeom>
          <a:solidFill>
            <a:schemeClr val="accent5">
              <a:lumMod val="40000"/>
              <a:lumOff val="60000"/>
              <a:alpha val="45000"/>
            </a:schemeClr>
          </a:solidFill>
          <a:ln w="3810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905000" y="1600200"/>
            <a:ext cx="1219200" cy="3810000"/>
          </a:xfrm>
          <a:prstGeom prst="rect">
            <a:avLst/>
          </a:prstGeom>
          <a:solidFill>
            <a:schemeClr val="accent5">
              <a:lumMod val="40000"/>
              <a:lumOff val="60000"/>
              <a:alpha val="45000"/>
            </a:schemeClr>
          </a:solidFill>
          <a:ln w="3810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3200400" y="1600200"/>
            <a:ext cx="3657600" cy="2286000"/>
          </a:xfrm>
          <a:prstGeom prst="rect">
            <a:avLst/>
          </a:prstGeom>
          <a:solidFill>
            <a:schemeClr val="accent5">
              <a:lumMod val="40000"/>
              <a:lumOff val="60000"/>
              <a:alpha val="45000"/>
            </a:schemeClr>
          </a:solidFill>
          <a:ln w="3810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HTC and HEP                                            Dr. Jaehoon Yu</a:t>
            </a: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831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5" grpId="0" animBg="1"/>
      <p:bldP spid="13" grpId="0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762000"/>
            <a:ext cx="8915400" cy="6096000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300"/>
              </a:spcBef>
            </a:pPr>
            <a:r>
              <a:rPr lang="en-US" sz="2800" dirty="0">
                <a:solidFill>
                  <a:srgbClr val="0033CC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Why is the mass range so large (0.1m</a:t>
            </a:r>
            <a:r>
              <a:rPr lang="en-US" sz="2800" baseline="-25000" dirty="0">
                <a:solidFill>
                  <a:srgbClr val="0033CC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p</a:t>
            </a:r>
            <a:r>
              <a:rPr lang="en-US" sz="2800" dirty="0">
                <a:solidFill>
                  <a:srgbClr val="0033CC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 – 175 m</a:t>
            </a:r>
            <a:r>
              <a:rPr lang="en-US" sz="2800" baseline="-25000" dirty="0">
                <a:solidFill>
                  <a:srgbClr val="0033CC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p</a:t>
            </a:r>
            <a:r>
              <a:rPr lang="en-US" sz="2800" dirty="0">
                <a:solidFill>
                  <a:srgbClr val="0033CC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)?</a:t>
            </a:r>
          </a:p>
          <a:p>
            <a:pPr eaLnBrk="1" hangingPunct="1">
              <a:lnSpc>
                <a:spcPct val="90000"/>
              </a:lnSpc>
              <a:spcBef>
                <a:spcPts val="300"/>
              </a:spcBef>
            </a:pPr>
            <a:r>
              <a:rPr lang="en-US" sz="2800" dirty="0">
                <a:solidFill>
                  <a:srgbClr val="0033CC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Is the particle we discovered really the Higgs particle?</a:t>
            </a:r>
          </a:p>
          <a:p>
            <a:pPr eaLnBrk="1" hangingPunct="1">
              <a:lnSpc>
                <a:spcPct val="90000"/>
              </a:lnSpc>
              <a:spcBef>
                <a:spcPts val="300"/>
              </a:spcBef>
            </a:pPr>
            <a:r>
              <a:rPr lang="en-US" sz="2800" dirty="0">
                <a:solidFill>
                  <a:srgbClr val="0033CC"/>
                </a:solidFill>
                <a:latin typeface="Arial Narrow" charset="0"/>
              </a:rPr>
              <a:t>Why is the matter in the universe made only of particles?</a:t>
            </a:r>
          </a:p>
          <a:p>
            <a:pPr eaLnBrk="1" hangingPunct="1">
              <a:lnSpc>
                <a:spcPct val="90000"/>
              </a:lnSpc>
              <a:spcBef>
                <a:spcPts val="300"/>
              </a:spcBef>
            </a:pPr>
            <a:r>
              <a:rPr lang="en-US" sz="2800" dirty="0">
                <a:solidFill>
                  <a:srgbClr val="0033CC"/>
                </a:solidFill>
                <a:latin typeface="Arial Narrow" charset="0"/>
              </a:rPr>
              <a:t>Neutrinos have mass!! What are the mixing parameters, particle-anti particle asymmetry and mass ordering?</a:t>
            </a:r>
          </a:p>
          <a:p>
            <a:pPr eaLnBrk="1" hangingPunct="1">
              <a:lnSpc>
                <a:spcPct val="90000"/>
              </a:lnSpc>
              <a:spcBef>
                <a:spcPts val="300"/>
              </a:spcBef>
            </a:pPr>
            <a:r>
              <a:rPr lang="en-US" sz="2800" dirty="0">
                <a:solidFill>
                  <a:srgbClr val="0033CC"/>
                </a:solidFill>
                <a:latin typeface="Arial Narrow" charset="0"/>
              </a:rPr>
              <a:t>Why are there only four apparent forces?</a:t>
            </a:r>
          </a:p>
          <a:p>
            <a:pPr lvl="1">
              <a:lnSpc>
                <a:spcPct val="90000"/>
              </a:lnSpc>
              <a:spcBef>
                <a:spcPts val="300"/>
              </a:spcBef>
            </a:pPr>
            <a:r>
              <a:rPr lang="en-US" sz="2400" dirty="0">
                <a:solidFill>
                  <a:srgbClr val="660066"/>
                </a:solidFill>
                <a:latin typeface="Arial Narrow" charset="0"/>
              </a:rPr>
              <a:t>Were they all unified at the Big Bang?</a:t>
            </a:r>
          </a:p>
          <a:p>
            <a:pPr eaLnBrk="1" hangingPunct="1">
              <a:lnSpc>
                <a:spcPct val="90000"/>
              </a:lnSpc>
              <a:spcBef>
                <a:spcPts val="300"/>
              </a:spcBef>
            </a:pPr>
            <a:r>
              <a:rPr lang="en-US" sz="2800" dirty="0">
                <a:solidFill>
                  <a:srgbClr val="0033CC"/>
                </a:solidFill>
                <a:latin typeface="Arial Narrow" charset="0"/>
              </a:rPr>
              <a:t>Is the picture we present the real thing?</a:t>
            </a:r>
          </a:p>
        </p:txBody>
      </p:sp>
      <p:sp>
        <p:nvSpPr>
          <p:cNvPr id="2355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pPr eaLnBrk="1" hangingPunct="1"/>
            <a:r>
              <a:rPr lang="en-US" sz="4800" dirty="0"/>
              <a:t>So what’s the problem?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HTC and HEP                                            Dr. Jaehoon Yu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42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40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01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energy-matter-proportions-in-univers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219200"/>
            <a:ext cx="6511765" cy="5498260"/>
          </a:xfrm>
          <a:prstGeom prst="rect">
            <a:avLst/>
          </a:prstGeom>
        </p:spPr>
      </p:pic>
      <p:sp>
        <p:nvSpPr>
          <p:cNvPr id="2355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pPr eaLnBrk="1" hangingPunct="1"/>
            <a:r>
              <a:rPr lang="en-US" sz="4800" dirty="0"/>
              <a:t>What makes up the universe?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00200" y="4114800"/>
            <a:ext cx="41815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rgbClr val="0000FF"/>
                </a:solidFill>
                <a:latin typeface="+mn-lt"/>
              </a:rPr>
              <a:t>~95</a:t>
            </a:r>
            <a:r>
              <a:rPr lang="en-US" sz="4800" b="1" dirty="0">
                <a:solidFill>
                  <a:srgbClr val="FFFFFF"/>
                </a:solidFill>
                <a:latin typeface="+mn-lt"/>
              </a:rPr>
              <a:t>%</a:t>
            </a:r>
            <a:r>
              <a:rPr lang="en-US" sz="4800" b="1" dirty="0">
                <a:solidFill>
                  <a:srgbClr val="0000FF"/>
                </a:solidFill>
                <a:latin typeface="+mn-lt"/>
              </a:rPr>
              <a:t> </a:t>
            </a:r>
            <a:r>
              <a:rPr lang="en-US" sz="4800" b="1" dirty="0">
                <a:solidFill>
                  <a:schemeClr val="bg1"/>
                </a:solidFill>
                <a:latin typeface="+mn-lt"/>
              </a:rPr>
              <a:t>unknown!!</a:t>
            </a:r>
            <a:r>
              <a:rPr lang="en-US" sz="4800" b="1" dirty="0">
                <a:solidFill>
                  <a:srgbClr val="0000FF"/>
                </a:solidFill>
                <a:latin typeface="+mn-lt"/>
              </a:rPr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HTC and HEP                                            Dr. Jaehoon Yu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4705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762000"/>
            <a:ext cx="8915400" cy="6096000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300"/>
              </a:spcBef>
            </a:pPr>
            <a:r>
              <a:rPr lang="en-US" sz="2800" dirty="0">
                <a:solidFill>
                  <a:srgbClr val="0033CC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Why is the mass range so large (0.1m</a:t>
            </a:r>
            <a:r>
              <a:rPr lang="en-US" sz="2800" baseline="-25000" dirty="0">
                <a:solidFill>
                  <a:srgbClr val="0033CC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p</a:t>
            </a:r>
            <a:r>
              <a:rPr lang="en-US" sz="2800" dirty="0">
                <a:solidFill>
                  <a:srgbClr val="0033CC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 – 175 m</a:t>
            </a:r>
            <a:r>
              <a:rPr lang="en-US" sz="2800" baseline="-25000" dirty="0">
                <a:solidFill>
                  <a:srgbClr val="0033CC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p</a:t>
            </a:r>
            <a:r>
              <a:rPr lang="en-US" sz="2800" dirty="0">
                <a:solidFill>
                  <a:srgbClr val="0033CC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)?</a:t>
            </a:r>
          </a:p>
          <a:p>
            <a:pPr eaLnBrk="1" hangingPunct="1">
              <a:lnSpc>
                <a:spcPct val="90000"/>
              </a:lnSpc>
              <a:spcBef>
                <a:spcPts val="300"/>
              </a:spcBef>
            </a:pPr>
            <a:r>
              <a:rPr lang="en-US" sz="2800" dirty="0">
                <a:solidFill>
                  <a:srgbClr val="0033CC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Is the particle we discovered really the Higgs particle?</a:t>
            </a:r>
          </a:p>
          <a:p>
            <a:pPr eaLnBrk="1" hangingPunct="1">
              <a:lnSpc>
                <a:spcPct val="90000"/>
              </a:lnSpc>
              <a:spcBef>
                <a:spcPts val="300"/>
              </a:spcBef>
            </a:pPr>
            <a:r>
              <a:rPr lang="en-US" sz="2800" dirty="0">
                <a:solidFill>
                  <a:srgbClr val="0033CC"/>
                </a:solidFill>
                <a:latin typeface="Arial Narrow" charset="0"/>
              </a:rPr>
              <a:t>Why is the matter in the universe made only of particles?</a:t>
            </a:r>
          </a:p>
          <a:p>
            <a:pPr eaLnBrk="1" hangingPunct="1">
              <a:lnSpc>
                <a:spcPct val="90000"/>
              </a:lnSpc>
              <a:spcBef>
                <a:spcPts val="300"/>
              </a:spcBef>
            </a:pPr>
            <a:r>
              <a:rPr lang="en-US" sz="2800" dirty="0">
                <a:solidFill>
                  <a:srgbClr val="0033CC"/>
                </a:solidFill>
                <a:latin typeface="Arial Narrow" charset="0"/>
              </a:rPr>
              <a:t>Neutrinos have mass!! What are the mixing parameters, particle-anti particle asymmetry and mass ordering?</a:t>
            </a:r>
          </a:p>
          <a:p>
            <a:pPr eaLnBrk="1" hangingPunct="1">
              <a:lnSpc>
                <a:spcPct val="90000"/>
              </a:lnSpc>
              <a:spcBef>
                <a:spcPts val="300"/>
              </a:spcBef>
            </a:pPr>
            <a:r>
              <a:rPr lang="en-US" sz="2800" dirty="0">
                <a:solidFill>
                  <a:srgbClr val="0033CC"/>
                </a:solidFill>
                <a:latin typeface="Arial Narrow" charset="0"/>
              </a:rPr>
              <a:t>Why are there only four apparent forces?</a:t>
            </a:r>
          </a:p>
          <a:p>
            <a:pPr lvl="1">
              <a:lnSpc>
                <a:spcPct val="90000"/>
              </a:lnSpc>
              <a:spcBef>
                <a:spcPts val="300"/>
              </a:spcBef>
            </a:pPr>
            <a:r>
              <a:rPr lang="en-US" sz="2400" dirty="0">
                <a:solidFill>
                  <a:srgbClr val="660066"/>
                </a:solidFill>
                <a:latin typeface="Arial Narrow" charset="0"/>
              </a:rPr>
              <a:t>Were they all unified at the Big Bang?</a:t>
            </a:r>
          </a:p>
          <a:p>
            <a:pPr eaLnBrk="1" hangingPunct="1">
              <a:lnSpc>
                <a:spcPct val="90000"/>
              </a:lnSpc>
              <a:spcBef>
                <a:spcPts val="300"/>
              </a:spcBef>
            </a:pPr>
            <a:r>
              <a:rPr lang="en-US" sz="2800" dirty="0">
                <a:solidFill>
                  <a:srgbClr val="0033CC"/>
                </a:solidFill>
                <a:latin typeface="Arial Narrow" charset="0"/>
              </a:rPr>
              <a:t>Is the picture we present the real thing?</a:t>
            </a:r>
          </a:p>
          <a:p>
            <a:pPr lvl="1" eaLnBrk="1" hangingPunct="1">
              <a:lnSpc>
                <a:spcPct val="90000"/>
              </a:lnSpc>
              <a:spcBef>
                <a:spcPts val="300"/>
              </a:spcBef>
            </a:pPr>
            <a:r>
              <a:rPr lang="en-US" sz="2400" dirty="0">
                <a:latin typeface="Arial Narrow" charset="0"/>
                <a:cs typeface="ＭＳ Ｐゴシック" charset="-128"/>
              </a:rPr>
              <a:t>What makes up the remaining ~95% of the universe?</a:t>
            </a:r>
          </a:p>
          <a:p>
            <a:pPr eaLnBrk="1" hangingPunct="1">
              <a:lnSpc>
                <a:spcPct val="90000"/>
              </a:lnSpc>
              <a:spcBef>
                <a:spcPts val="300"/>
              </a:spcBef>
            </a:pPr>
            <a:r>
              <a:rPr lang="en-US" sz="2800" dirty="0">
                <a:solidFill>
                  <a:srgbClr val="0033CC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Are there any other particles we don’t know of? </a:t>
            </a:r>
          </a:p>
          <a:p>
            <a:pPr lvl="1">
              <a:lnSpc>
                <a:spcPct val="90000"/>
              </a:lnSpc>
              <a:spcBef>
                <a:spcPts val="300"/>
              </a:spcBef>
            </a:pPr>
            <a:r>
              <a:rPr lang="en-US" sz="2400" dirty="0">
                <a:latin typeface="Arial Narrow" charset="0"/>
              </a:rPr>
              <a:t>Big deal for the new LHC Run and in the new experiment in the US!</a:t>
            </a:r>
          </a:p>
          <a:p>
            <a:pPr eaLnBrk="1" hangingPunct="1">
              <a:lnSpc>
                <a:spcPct val="90000"/>
              </a:lnSpc>
              <a:spcBef>
                <a:spcPts val="300"/>
              </a:spcBef>
            </a:pPr>
            <a:r>
              <a:rPr lang="en-US" sz="2800" dirty="0">
                <a:solidFill>
                  <a:srgbClr val="0033CC"/>
                </a:solidFill>
                <a:latin typeface="Arial Narrow" charset="0"/>
              </a:rPr>
              <a:t>Where do we all come from?</a:t>
            </a:r>
          </a:p>
          <a:p>
            <a:pPr eaLnBrk="1" hangingPunct="1">
              <a:lnSpc>
                <a:spcPct val="90000"/>
              </a:lnSpc>
              <a:spcBef>
                <a:spcPts val="300"/>
              </a:spcBef>
            </a:pPr>
            <a:r>
              <a:rPr lang="en-US" sz="2800" dirty="0">
                <a:solidFill>
                  <a:srgbClr val="0033CC"/>
                </a:solidFill>
                <a:latin typeface="Arial Narrow" charset="0"/>
              </a:rPr>
              <a:t>How can we live well in the universe as an integral partner?</a:t>
            </a:r>
          </a:p>
        </p:txBody>
      </p:sp>
      <p:sp>
        <p:nvSpPr>
          <p:cNvPr id="2355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pPr eaLnBrk="1" hangingPunct="1"/>
            <a:r>
              <a:rPr lang="en-US" sz="4800" dirty="0"/>
              <a:t>So what’s the problem?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HTC and HEP                                            Dr. Jaehoon Yu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2198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40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40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140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140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140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019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32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Oval 2"/>
          <p:cNvSpPr>
            <a:spLocks noChangeArrowheads="1"/>
          </p:cNvSpPr>
          <p:nvPr/>
        </p:nvSpPr>
        <p:spPr bwMode="auto">
          <a:xfrm>
            <a:off x="2286000" y="3200400"/>
            <a:ext cx="914400" cy="914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943600" y="3276600"/>
            <a:ext cx="914400" cy="838200"/>
            <a:chOff x="4128" y="2064"/>
            <a:chExt cx="576" cy="528"/>
          </a:xfrm>
        </p:grpSpPr>
        <p:sp>
          <p:nvSpPr>
            <p:cNvPr id="97284" name="Oval 4"/>
            <p:cNvSpPr>
              <a:spLocks noChangeArrowheads="1"/>
            </p:cNvSpPr>
            <p:nvPr/>
          </p:nvSpPr>
          <p:spPr bwMode="auto">
            <a:xfrm>
              <a:off x="4128" y="2208"/>
              <a:ext cx="240" cy="240"/>
            </a:xfrm>
            <a:prstGeom prst="ellipse">
              <a:avLst/>
            </a:prstGeom>
            <a:solidFill>
              <a:srgbClr val="4EFF1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285" name="Oval 5"/>
            <p:cNvSpPr>
              <a:spLocks noChangeArrowheads="1"/>
            </p:cNvSpPr>
            <p:nvPr/>
          </p:nvSpPr>
          <p:spPr bwMode="auto">
            <a:xfrm>
              <a:off x="4224" y="2064"/>
              <a:ext cx="240" cy="240"/>
            </a:xfrm>
            <a:prstGeom prst="ellipse">
              <a:avLst/>
            </a:prstGeom>
            <a:solidFill>
              <a:srgbClr val="F23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286" name="Oval 6"/>
            <p:cNvSpPr>
              <a:spLocks noChangeArrowheads="1"/>
            </p:cNvSpPr>
            <p:nvPr/>
          </p:nvSpPr>
          <p:spPr bwMode="auto">
            <a:xfrm>
              <a:off x="4272" y="2352"/>
              <a:ext cx="240" cy="240"/>
            </a:xfrm>
            <a:prstGeom prst="ellipse">
              <a:avLst/>
            </a:prstGeom>
            <a:solidFill>
              <a:srgbClr val="F23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287" name="Oval 7"/>
            <p:cNvSpPr>
              <a:spLocks noChangeArrowheads="1"/>
            </p:cNvSpPr>
            <p:nvPr/>
          </p:nvSpPr>
          <p:spPr bwMode="auto">
            <a:xfrm>
              <a:off x="4416" y="2064"/>
              <a:ext cx="240" cy="240"/>
            </a:xfrm>
            <a:prstGeom prst="ellipse">
              <a:avLst/>
            </a:prstGeom>
            <a:solidFill>
              <a:srgbClr val="4EFF1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288" name="Oval 8"/>
            <p:cNvSpPr>
              <a:spLocks noChangeArrowheads="1"/>
            </p:cNvSpPr>
            <p:nvPr/>
          </p:nvSpPr>
          <p:spPr bwMode="auto">
            <a:xfrm>
              <a:off x="4320" y="2208"/>
              <a:ext cx="240" cy="240"/>
            </a:xfrm>
            <a:prstGeom prst="ellipse">
              <a:avLst/>
            </a:prstGeom>
            <a:solidFill>
              <a:srgbClr val="4EFF1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289" name="Oval 9"/>
            <p:cNvSpPr>
              <a:spLocks noChangeArrowheads="1"/>
            </p:cNvSpPr>
            <p:nvPr/>
          </p:nvSpPr>
          <p:spPr bwMode="auto">
            <a:xfrm>
              <a:off x="4464" y="2256"/>
              <a:ext cx="240" cy="240"/>
            </a:xfrm>
            <a:prstGeom prst="ellipse">
              <a:avLst/>
            </a:prstGeom>
            <a:solidFill>
              <a:srgbClr val="F23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7290" name="Text Box 10"/>
          <p:cNvSpPr txBox="1">
            <a:spLocks noChangeArrowheads="1"/>
          </p:cNvSpPr>
          <p:nvPr/>
        </p:nvSpPr>
        <p:spPr bwMode="auto">
          <a:xfrm>
            <a:off x="0" y="45720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+mj-lt"/>
              </a:rPr>
              <a:t>Accelerators are </a:t>
            </a:r>
            <a:r>
              <a:rPr lang="en-US" sz="4000" b="1" dirty="0">
                <a:solidFill>
                  <a:srgbClr val="00FF00"/>
                </a:solidFill>
                <a:latin typeface="+mj-lt"/>
              </a:rPr>
              <a:t>Powerful Microscopes.</a:t>
            </a:r>
            <a:endParaRPr lang="en-US" sz="3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7291" name="Text Box 11"/>
          <p:cNvSpPr txBox="1">
            <a:spLocks noChangeArrowheads="1"/>
          </p:cNvSpPr>
          <p:nvPr/>
        </p:nvSpPr>
        <p:spPr bwMode="auto">
          <a:xfrm>
            <a:off x="0" y="1524000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+mj-lt"/>
              </a:rPr>
              <a:t>They make high energy particle beams </a:t>
            </a:r>
          </a:p>
          <a:p>
            <a:pPr algn="ctr"/>
            <a:r>
              <a:rPr lang="en-US" sz="3200" dirty="0">
                <a:solidFill>
                  <a:schemeClr val="bg1"/>
                </a:solidFill>
                <a:latin typeface="+mj-lt"/>
              </a:rPr>
              <a:t>that allow us to see small things.</a:t>
            </a:r>
          </a:p>
        </p:txBody>
      </p:sp>
      <p:sp>
        <p:nvSpPr>
          <p:cNvPr id="97292" name="Text Box 12"/>
          <p:cNvSpPr txBox="1">
            <a:spLocks noChangeArrowheads="1"/>
          </p:cNvSpPr>
          <p:nvPr/>
        </p:nvSpPr>
        <p:spPr bwMode="auto">
          <a:xfrm>
            <a:off x="4724400" y="4437063"/>
            <a:ext cx="3352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+mj-lt"/>
              </a:rPr>
              <a:t>seen by</a:t>
            </a:r>
          </a:p>
          <a:p>
            <a:pPr algn="ctr"/>
            <a:r>
              <a:rPr lang="en-US" sz="3200" dirty="0">
                <a:solidFill>
                  <a:schemeClr val="bg1"/>
                </a:solidFill>
                <a:latin typeface="+mj-lt"/>
              </a:rPr>
              <a:t>high energy beam</a:t>
            </a:r>
          </a:p>
          <a:p>
            <a:pPr algn="ctr"/>
            <a:r>
              <a:rPr lang="en-US" sz="3200" dirty="0">
                <a:solidFill>
                  <a:schemeClr val="bg1"/>
                </a:solidFill>
                <a:latin typeface="+mj-lt"/>
              </a:rPr>
              <a:t>(better resolution)</a:t>
            </a:r>
          </a:p>
        </p:txBody>
      </p:sp>
      <p:sp>
        <p:nvSpPr>
          <p:cNvPr id="97293" name="Text Box 13"/>
          <p:cNvSpPr txBox="1">
            <a:spLocks noChangeArrowheads="1"/>
          </p:cNvSpPr>
          <p:nvPr/>
        </p:nvSpPr>
        <p:spPr bwMode="auto">
          <a:xfrm>
            <a:off x="1066800" y="4459288"/>
            <a:ext cx="3352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+mj-lt"/>
              </a:rPr>
              <a:t>seen by</a:t>
            </a:r>
          </a:p>
          <a:p>
            <a:pPr algn="ctr"/>
            <a:r>
              <a:rPr lang="en-US" sz="3200" dirty="0">
                <a:solidFill>
                  <a:schemeClr val="bg1"/>
                </a:solidFill>
                <a:latin typeface="+mj-lt"/>
              </a:rPr>
              <a:t>low energy beam</a:t>
            </a:r>
          </a:p>
          <a:p>
            <a:pPr algn="ctr"/>
            <a:r>
              <a:rPr lang="en-US" sz="3200" dirty="0">
                <a:solidFill>
                  <a:schemeClr val="bg1"/>
                </a:solidFill>
                <a:latin typeface="+mj-lt"/>
              </a:rPr>
              <a:t>(poorer resolution)</a:t>
            </a:r>
          </a:p>
        </p:txBody>
      </p:sp>
    </p:spTree>
    <p:extLst>
      <p:ext uri="{BB962C8B-B14F-4D97-AF65-F5344CB8AC3E}">
        <p14:creationId xmlns:p14="http://schemas.microsoft.com/office/powerpoint/2010/main" val="1078026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7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7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3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7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7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5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2" grpId="0" animBg="1"/>
      <p:bldP spid="97291" grpId="0"/>
      <p:bldP spid="97292" grpId="0"/>
      <p:bldP spid="9729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32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ext Box 2"/>
          <p:cNvSpPr txBox="1">
            <a:spLocks noChangeArrowheads="1"/>
          </p:cNvSpPr>
          <p:nvPr/>
        </p:nvSpPr>
        <p:spPr bwMode="auto">
          <a:xfrm>
            <a:off x="0" y="38100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+mj-lt"/>
              </a:rPr>
              <a:t>Accelerators are also </a:t>
            </a:r>
            <a:r>
              <a:rPr lang="en-US" sz="4000" b="1" dirty="0">
                <a:solidFill>
                  <a:srgbClr val="00FF00"/>
                </a:solidFill>
                <a:latin typeface="+mj-lt"/>
              </a:rPr>
              <a:t>Time Machines.</a:t>
            </a:r>
            <a:endParaRPr lang="en-US" sz="3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9331" name="Text Box 3"/>
          <p:cNvSpPr txBox="1">
            <a:spLocks noChangeArrowheads="1"/>
          </p:cNvSpPr>
          <p:nvPr/>
        </p:nvSpPr>
        <p:spPr bwMode="auto">
          <a:xfrm>
            <a:off x="0" y="5106988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4800" b="1" i="1" dirty="0">
                <a:solidFill>
                  <a:srgbClr val="FFFF00"/>
                </a:solidFill>
                <a:latin typeface="+mj-lt"/>
              </a:rPr>
              <a:t>E = mc</a:t>
            </a:r>
            <a:r>
              <a:rPr lang="en-US" sz="4800" b="1" i="1" baseline="30000" dirty="0">
                <a:solidFill>
                  <a:srgbClr val="FFFF00"/>
                </a:solidFill>
                <a:latin typeface="+mj-lt"/>
              </a:rPr>
              <a:t>2</a:t>
            </a:r>
            <a:r>
              <a:rPr lang="en-US" sz="3600" b="1" dirty="0">
                <a:latin typeface="+mj-lt"/>
              </a:rPr>
              <a:t>                                                  </a:t>
            </a:r>
          </a:p>
        </p:txBody>
      </p:sp>
      <p:sp>
        <p:nvSpPr>
          <p:cNvPr id="99332" name="Text Box 4"/>
          <p:cNvSpPr txBox="1">
            <a:spLocks noChangeArrowheads="1"/>
          </p:cNvSpPr>
          <p:nvPr/>
        </p:nvSpPr>
        <p:spPr bwMode="auto">
          <a:xfrm>
            <a:off x="0" y="1285875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>
                <a:solidFill>
                  <a:schemeClr val="bg1"/>
                </a:solidFill>
                <a:latin typeface="+mj-lt"/>
              </a:rPr>
              <a:t>They make particles last seen </a:t>
            </a:r>
          </a:p>
          <a:p>
            <a:pPr algn="ctr"/>
            <a:r>
              <a:rPr lang="en-US" sz="3200">
                <a:solidFill>
                  <a:schemeClr val="bg1"/>
                </a:solidFill>
                <a:latin typeface="+mj-lt"/>
              </a:rPr>
              <a:t>in the earliest moments of the universe.</a:t>
            </a:r>
          </a:p>
        </p:txBody>
      </p:sp>
      <p:sp>
        <p:nvSpPr>
          <p:cNvPr id="99333" name="Rectangle 5"/>
          <p:cNvSpPr>
            <a:spLocks noChangeArrowheads="1"/>
          </p:cNvSpPr>
          <p:nvPr/>
        </p:nvSpPr>
        <p:spPr bwMode="auto">
          <a:xfrm>
            <a:off x="0" y="2636838"/>
            <a:ext cx="9144000" cy="221773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800">
              <a:latin typeface="+mj-lt"/>
            </a:endParaRPr>
          </a:p>
        </p:txBody>
      </p:sp>
      <p:sp>
        <p:nvSpPr>
          <p:cNvPr id="99336" name="AutoShape 8"/>
          <p:cNvSpPr>
            <a:spLocks noChangeArrowheads="1"/>
          </p:cNvSpPr>
          <p:nvPr/>
        </p:nvSpPr>
        <p:spPr bwMode="auto">
          <a:xfrm>
            <a:off x="3810000" y="2838450"/>
            <a:ext cx="1524000" cy="1600200"/>
          </a:xfrm>
          <a:prstGeom prst="irregularSeal1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>
                <a:solidFill>
                  <a:srgbClr val="FF0000"/>
                </a:solidFill>
                <a:latin typeface="+mj-lt"/>
              </a:rPr>
              <a:t>Energy</a:t>
            </a:r>
          </a:p>
        </p:txBody>
      </p:sp>
      <p:sp>
        <p:nvSpPr>
          <p:cNvPr id="99337" name="Text Box 9"/>
          <p:cNvSpPr txBox="1">
            <a:spLocks noChangeArrowheads="1"/>
          </p:cNvSpPr>
          <p:nvPr/>
        </p:nvSpPr>
        <p:spPr bwMode="auto">
          <a:xfrm>
            <a:off x="0" y="4383088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+mj-lt"/>
              </a:rPr>
              <a:t>Particle and anti-particle annihilate.</a:t>
            </a: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568325" y="3078163"/>
            <a:ext cx="3375025" cy="1200150"/>
            <a:chOff x="358" y="1939"/>
            <a:chExt cx="2126" cy="756"/>
          </a:xfrm>
        </p:grpSpPr>
        <p:sp>
          <p:nvSpPr>
            <p:cNvPr id="99335" name="Line 7"/>
            <p:cNvSpPr>
              <a:spLocks noChangeShapeType="1"/>
            </p:cNvSpPr>
            <p:nvPr/>
          </p:nvSpPr>
          <p:spPr bwMode="auto">
            <a:xfrm>
              <a:off x="416" y="2268"/>
              <a:ext cx="2068" cy="11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prstDash val="sysDot"/>
              <a:round/>
              <a:headEnd type="none" w="sm" len="med"/>
              <a:tailEnd type="triangle" w="sm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800">
                <a:latin typeface="+mj-lt"/>
              </a:endParaRPr>
            </a:p>
          </p:txBody>
        </p:sp>
        <p:sp>
          <p:nvSpPr>
            <p:cNvPr id="99338" name="Text Box 10"/>
            <p:cNvSpPr txBox="1">
              <a:spLocks noChangeArrowheads="1"/>
            </p:cNvSpPr>
            <p:nvPr/>
          </p:nvSpPr>
          <p:spPr bwMode="auto">
            <a:xfrm>
              <a:off x="358" y="1939"/>
              <a:ext cx="1141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  <a:latin typeface="+mj-lt"/>
                </a:rPr>
                <a:t>particle beam</a:t>
              </a:r>
            </a:p>
            <a:p>
              <a:endParaRPr lang="en-US" b="1">
                <a:solidFill>
                  <a:schemeClr val="bg1"/>
                </a:solidFill>
                <a:latin typeface="+mj-lt"/>
              </a:endParaRPr>
            </a:p>
            <a:p>
              <a:r>
                <a:rPr lang="en-US" b="1">
                  <a:solidFill>
                    <a:schemeClr val="bg1"/>
                  </a:solidFill>
                  <a:latin typeface="+mj-lt"/>
                </a:rPr>
                <a:t>energy</a:t>
              </a:r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5089525" y="3067050"/>
            <a:ext cx="3411538" cy="1200150"/>
            <a:chOff x="3206" y="1932"/>
            <a:chExt cx="2149" cy="756"/>
          </a:xfrm>
        </p:grpSpPr>
        <p:sp>
          <p:nvSpPr>
            <p:cNvPr id="99334" name="Line 6"/>
            <p:cNvSpPr>
              <a:spLocks noChangeShapeType="1"/>
            </p:cNvSpPr>
            <p:nvPr/>
          </p:nvSpPr>
          <p:spPr bwMode="auto">
            <a:xfrm flipH="1" flipV="1">
              <a:off x="3206" y="2268"/>
              <a:ext cx="2090" cy="0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prstDash val="sysDot"/>
              <a:round/>
              <a:headEnd type="none" w="sm" len="med"/>
              <a:tailEnd type="triangle" w="sm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800">
                <a:latin typeface="+mj-lt"/>
              </a:endParaRPr>
            </a:p>
          </p:txBody>
        </p:sp>
        <p:sp>
          <p:nvSpPr>
            <p:cNvPr id="99339" name="Text Box 11"/>
            <p:cNvSpPr txBox="1">
              <a:spLocks noChangeArrowheads="1"/>
            </p:cNvSpPr>
            <p:nvPr/>
          </p:nvSpPr>
          <p:spPr bwMode="auto">
            <a:xfrm>
              <a:off x="3837" y="1932"/>
              <a:ext cx="1518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b="1" dirty="0">
                  <a:solidFill>
                    <a:schemeClr val="bg1"/>
                  </a:solidFill>
                  <a:latin typeface="+mj-lt"/>
                </a:rPr>
                <a:t>anti-particle beam</a:t>
              </a:r>
            </a:p>
            <a:p>
              <a:pPr algn="r"/>
              <a:endParaRPr lang="en-US" b="1" dirty="0">
                <a:solidFill>
                  <a:schemeClr val="bg1"/>
                </a:solidFill>
                <a:latin typeface="+mj-lt"/>
              </a:endParaRPr>
            </a:p>
            <a:p>
              <a:pPr algn="r"/>
              <a:r>
                <a:rPr lang="en-US" b="1" dirty="0">
                  <a:solidFill>
                    <a:schemeClr val="bg1"/>
                  </a:solidFill>
                  <a:latin typeface="+mj-lt"/>
                </a:rPr>
                <a:t>energy</a:t>
              </a:r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EC3C71E1-7554-AA43-A107-2A51254D82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103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9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99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9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9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9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9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9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1" grpId="0"/>
      <p:bldP spid="99332" grpId="0"/>
      <p:bldP spid="99333" grpId="0" animBg="1"/>
      <p:bldP spid="99336" grpId="0" animBg="1"/>
      <p:bldP spid="9933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4" name="Picture 20" descr="LHCUnderA"/>
          <p:cNvPicPr>
            <a:picLocks noChangeAspect="1" noChangeArrowheads="1"/>
          </p:cNvPicPr>
          <p:nvPr/>
        </p:nvPicPr>
        <p:blipFill>
          <a:blip r:embed="rId3"/>
          <a:srcRect r="4276"/>
          <a:stretch>
            <a:fillRect/>
          </a:stretch>
        </p:blipFill>
        <p:spPr bwMode="auto">
          <a:xfrm>
            <a:off x="4690874" y="3124201"/>
            <a:ext cx="4681726" cy="365759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</p:pic>
      <p:sp>
        <p:nvSpPr>
          <p:cNvPr id="26629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-76200"/>
            <a:ext cx="8915400" cy="6858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dirty="0" err="1">
                <a:solidFill>
                  <a:srgbClr val="CC0000"/>
                </a:solidFill>
              </a:rPr>
              <a:t>Fermilab</a:t>
            </a:r>
            <a:r>
              <a:rPr lang="en-US" sz="4000" dirty="0">
                <a:solidFill>
                  <a:srgbClr val="CC0000"/>
                </a:solidFill>
              </a:rPr>
              <a:t> </a:t>
            </a:r>
            <a:r>
              <a:rPr lang="en-US" sz="4000" dirty="0" err="1">
                <a:solidFill>
                  <a:srgbClr val="CC0000"/>
                </a:solidFill>
              </a:rPr>
              <a:t>Tevatron</a:t>
            </a:r>
            <a:r>
              <a:rPr lang="en-US" sz="4000" dirty="0">
                <a:solidFill>
                  <a:srgbClr val="CC0000"/>
                </a:solidFill>
              </a:rPr>
              <a:t> and LHC at CERN</a:t>
            </a:r>
          </a:p>
        </p:txBody>
      </p:sp>
      <p:sp>
        <p:nvSpPr>
          <p:cNvPr id="266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33400"/>
            <a:ext cx="4724400" cy="23622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1800" dirty="0"/>
              <a:t>World’s Highest Energy proton-anti-proton collider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dirty="0"/>
              <a:t>4km (2.5mi) circumference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dirty="0" err="1"/>
              <a:t>E</a:t>
            </a:r>
            <a:r>
              <a:rPr lang="en-US" sz="1600" baseline="-25000" dirty="0" err="1"/>
              <a:t>cm</a:t>
            </a:r>
            <a:r>
              <a:rPr lang="en-US" sz="1600" dirty="0"/>
              <a:t>=2 </a:t>
            </a:r>
            <a:r>
              <a:rPr lang="en-US" sz="1600" dirty="0" err="1"/>
              <a:t>TeV</a:t>
            </a:r>
            <a:r>
              <a:rPr lang="en-US" sz="1600" dirty="0"/>
              <a:t> (=6.3x10</a:t>
            </a:r>
            <a:r>
              <a:rPr lang="en-US" sz="1600" baseline="30000" dirty="0"/>
              <a:t>-7</a:t>
            </a:r>
            <a:r>
              <a:rPr lang="en-US" sz="1600" dirty="0"/>
              <a:t>J/p</a:t>
            </a:r>
            <a:r>
              <a:rPr lang="en-US" sz="1600" dirty="0">
                <a:sym typeface="Wingdings" charset="2"/>
              </a:rPr>
              <a:t> 13M Joules on the area smaller than 10</a:t>
            </a:r>
            <a:r>
              <a:rPr lang="en-US" sz="1600" baseline="30000" dirty="0">
                <a:sym typeface="Wingdings" charset="2"/>
              </a:rPr>
              <a:t>-4</a:t>
            </a:r>
            <a:r>
              <a:rPr lang="en-US" sz="1600" dirty="0">
                <a:sym typeface="Wingdings" charset="2"/>
              </a:rPr>
              <a:t>m</a:t>
            </a:r>
            <a:r>
              <a:rPr lang="en-US" sz="1600" baseline="30000" dirty="0">
                <a:sym typeface="Wingdings" charset="2"/>
              </a:rPr>
              <a:t>2</a:t>
            </a:r>
            <a:r>
              <a:rPr lang="en-US" sz="1600" dirty="0">
                <a:sym typeface="Wingdings" charset="2"/>
              </a:rPr>
              <a:t>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dirty="0">
                <a:solidFill>
                  <a:srgbClr val="FF0000"/>
                </a:solidFill>
                <a:sym typeface="Wingdings" charset="2"/>
              </a:rPr>
              <a:t>Equivalent to the kinetic energy of a 20t truck at the speed 130km/</a:t>
            </a:r>
            <a:r>
              <a:rPr lang="en-US" sz="1600" dirty="0" err="1">
                <a:solidFill>
                  <a:srgbClr val="FF0000"/>
                </a:solidFill>
                <a:sym typeface="Wingdings" charset="2"/>
              </a:rPr>
              <a:t>hr</a:t>
            </a:r>
            <a:endParaRPr lang="en-US" sz="1600" dirty="0">
              <a:solidFill>
                <a:srgbClr val="FF0000"/>
              </a:solidFill>
              <a:sym typeface="Wingdings" charset="2"/>
            </a:endParaRPr>
          </a:p>
          <a:p>
            <a:pPr lvl="2" eaLnBrk="1" hangingPunct="1">
              <a:lnSpc>
                <a:spcPct val="80000"/>
              </a:lnSpc>
            </a:pPr>
            <a:r>
              <a:rPr lang="en-US" sz="1200" dirty="0">
                <a:solidFill>
                  <a:srgbClr val="000090"/>
                </a:solidFill>
                <a:sym typeface="Wingdings" charset="2"/>
              </a:rPr>
              <a:t>~100,000 times the energy density at the ground 0 of the Hiroshima atom bomb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b="1" u="sng" dirty="0" err="1">
                <a:solidFill>
                  <a:srgbClr val="A50021"/>
                </a:solidFill>
                <a:sym typeface="Wingdings" charset="2"/>
              </a:rPr>
              <a:t>Tevatron</a:t>
            </a:r>
            <a:r>
              <a:rPr lang="en-US" sz="1600" b="1" u="sng" dirty="0">
                <a:solidFill>
                  <a:srgbClr val="A50021"/>
                </a:solidFill>
                <a:sym typeface="Wingdings" charset="2"/>
              </a:rPr>
              <a:t> was shut down in 2011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b="1" dirty="0">
                <a:solidFill>
                  <a:srgbClr val="008000"/>
                </a:solidFill>
                <a:sym typeface="Wingdings" charset="2"/>
              </a:rPr>
              <a:t>New frontiers with high intensity proton beams including the search for dark matter with beams!!</a:t>
            </a:r>
            <a:endParaRPr lang="en-US" sz="1600" b="1" dirty="0">
              <a:solidFill>
                <a:srgbClr val="008000"/>
              </a:solidFill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28600" y="2895600"/>
            <a:ext cx="4419600" cy="3810000"/>
            <a:chOff x="144" y="1152"/>
            <a:chExt cx="5472" cy="3072"/>
          </a:xfrm>
        </p:grpSpPr>
        <p:pic>
          <p:nvPicPr>
            <p:cNvPr id="26636" name="Picture 5" descr="99-901-10"/>
            <p:cNvPicPr>
              <a:picLocks noChangeAspect="1" noChangeArrowheads="1"/>
            </p:cNvPicPr>
            <p:nvPr/>
          </p:nvPicPr>
          <p:blipFill>
            <a:blip r:embed="rId4"/>
            <a:srcRect b="3030"/>
            <a:stretch>
              <a:fillRect/>
            </a:stretch>
          </p:blipFill>
          <p:spPr bwMode="auto">
            <a:xfrm>
              <a:off x="144" y="1152"/>
              <a:ext cx="5472" cy="3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637" name="Text Box 6"/>
            <p:cNvSpPr txBox="1">
              <a:spLocks noChangeArrowheads="1"/>
            </p:cNvSpPr>
            <p:nvPr/>
          </p:nvSpPr>
          <p:spPr bwMode="auto">
            <a:xfrm>
              <a:off x="3226" y="1152"/>
              <a:ext cx="1240" cy="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600" b="1">
                  <a:solidFill>
                    <a:srgbClr val="FFFF66"/>
                  </a:solidFill>
                  <a:latin typeface="Tahoma" charset="0"/>
                </a:rPr>
                <a:t>Chicago</a:t>
              </a:r>
            </a:p>
          </p:txBody>
        </p:sp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1104" y="2352"/>
              <a:ext cx="3597" cy="816"/>
              <a:chOff x="3211" y="1948"/>
              <a:chExt cx="1993" cy="828"/>
            </a:xfrm>
          </p:grpSpPr>
          <p:sp>
            <p:nvSpPr>
              <p:cNvPr id="26645" name="Text Box 8"/>
              <p:cNvSpPr txBox="1">
                <a:spLocks noChangeArrowheads="1"/>
              </p:cNvSpPr>
              <p:nvPr/>
            </p:nvSpPr>
            <p:spPr bwMode="auto">
              <a:xfrm>
                <a:off x="3822" y="2334"/>
                <a:ext cx="752" cy="2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en-US" sz="1600" b="1">
                    <a:solidFill>
                      <a:srgbClr val="FFFF66"/>
                    </a:solidFill>
                    <a:latin typeface="Tahoma" charset="0"/>
                  </a:rPr>
                  <a:t>Tevatron</a:t>
                </a:r>
              </a:p>
            </p:txBody>
          </p:sp>
          <p:sp>
            <p:nvSpPr>
              <p:cNvPr id="26646" name="Text Box 9"/>
              <p:cNvSpPr txBox="1">
                <a:spLocks noChangeArrowheads="1"/>
              </p:cNvSpPr>
              <p:nvPr/>
            </p:nvSpPr>
            <p:spPr bwMode="auto">
              <a:xfrm>
                <a:off x="4989" y="2380"/>
                <a:ext cx="215" cy="2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600" b="1">
                    <a:solidFill>
                      <a:srgbClr val="FF0000"/>
                    </a:solidFill>
                    <a:latin typeface="Tahoma" charset="0"/>
                    <a:sym typeface="Symbol" charset="2"/>
                  </a:rPr>
                  <a:t>p</a:t>
                </a:r>
                <a:r>
                  <a:rPr lang="en-US" sz="1600" b="1">
                    <a:solidFill>
                      <a:schemeClr val="hlink"/>
                    </a:solidFill>
                    <a:latin typeface="Tahoma" charset="0"/>
                    <a:sym typeface="Symbol" charset="2"/>
                  </a:rPr>
                  <a:t> </a:t>
                </a:r>
                <a:endParaRPr lang="en-US" sz="1600" b="1">
                  <a:solidFill>
                    <a:schemeClr val="hlink"/>
                  </a:solidFill>
                  <a:latin typeface="Tahoma" charset="0"/>
                </a:endParaRPr>
              </a:p>
            </p:txBody>
          </p:sp>
          <p:sp>
            <p:nvSpPr>
              <p:cNvPr id="26647" name="Text Box 10"/>
              <p:cNvSpPr txBox="1">
                <a:spLocks noChangeArrowheads="1"/>
              </p:cNvSpPr>
              <p:nvPr/>
            </p:nvSpPr>
            <p:spPr bwMode="auto">
              <a:xfrm>
                <a:off x="4218" y="1948"/>
                <a:ext cx="256" cy="2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600" b="1">
                    <a:solidFill>
                      <a:srgbClr val="FF0000"/>
                    </a:solidFill>
                    <a:latin typeface="Tahoma" charset="0"/>
                    <a:sym typeface="Symbol" charset="2"/>
                  </a:rPr>
                  <a:t>p </a:t>
                </a:r>
                <a:endParaRPr lang="en-US" sz="1600" b="1">
                  <a:solidFill>
                    <a:srgbClr val="FF0000"/>
                  </a:solidFill>
                  <a:latin typeface="Tahoma" charset="0"/>
                </a:endParaRPr>
              </a:p>
            </p:txBody>
          </p:sp>
          <p:grpSp>
            <p:nvGrpSpPr>
              <p:cNvPr id="4" name="Group 11"/>
              <p:cNvGrpSpPr>
                <a:grpSpLocks/>
              </p:cNvGrpSpPr>
              <p:nvPr/>
            </p:nvGrpSpPr>
            <p:grpSpPr bwMode="auto">
              <a:xfrm rot="-181403">
                <a:off x="3211" y="2160"/>
                <a:ext cx="1778" cy="616"/>
                <a:chOff x="926" y="2428"/>
                <a:chExt cx="2832" cy="805"/>
              </a:xfrm>
            </p:grpSpPr>
            <p:sp>
              <p:nvSpPr>
                <p:cNvPr id="26649" name="Freeform 12"/>
                <p:cNvSpPr>
                  <a:spLocks/>
                </p:cNvSpPr>
                <p:nvPr/>
              </p:nvSpPr>
              <p:spPr bwMode="auto">
                <a:xfrm>
                  <a:off x="1197" y="2428"/>
                  <a:ext cx="2561" cy="805"/>
                </a:xfrm>
                <a:custGeom>
                  <a:avLst/>
                  <a:gdLst>
                    <a:gd name="T0" fmla="*/ 2261 w 2561"/>
                    <a:gd name="T1" fmla="*/ 146 h 805"/>
                    <a:gd name="T2" fmla="*/ 2217 w 2561"/>
                    <a:gd name="T3" fmla="*/ 73 h 805"/>
                    <a:gd name="T4" fmla="*/ 2173 w 2561"/>
                    <a:gd name="T5" fmla="*/ 183 h 805"/>
                    <a:gd name="T6" fmla="*/ 2247 w 2561"/>
                    <a:gd name="T7" fmla="*/ 146 h 805"/>
                    <a:gd name="T8" fmla="*/ 1961 w 2561"/>
                    <a:gd name="T9" fmla="*/ 88 h 805"/>
                    <a:gd name="T10" fmla="*/ 1727 w 2561"/>
                    <a:gd name="T11" fmla="*/ 44 h 805"/>
                    <a:gd name="T12" fmla="*/ 1449 w 2561"/>
                    <a:gd name="T13" fmla="*/ 7 h 805"/>
                    <a:gd name="T14" fmla="*/ 1054 w 2561"/>
                    <a:gd name="T15" fmla="*/ 0 h 805"/>
                    <a:gd name="T16" fmla="*/ 820 w 2561"/>
                    <a:gd name="T17" fmla="*/ 7 h 805"/>
                    <a:gd name="T18" fmla="*/ 490 w 2561"/>
                    <a:gd name="T19" fmla="*/ 51 h 805"/>
                    <a:gd name="T20" fmla="*/ 219 w 2561"/>
                    <a:gd name="T21" fmla="*/ 117 h 805"/>
                    <a:gd name="T22" fmla="*/ 66 w 2561"/>
                    <a:gd name="T23" fmla="*/ 205 h 805"/>
                    <a:gd name="T24" fmla="*/ 0 w 2561"/>
                    <a:gd name="T25" fmla="*/ 286 h 805"/>
                    <a:gd name="T26" fmla="*/ 7 w 2561"/>
                    <a:gd name="T27" fmla="*/ 403 h 805"/>
                    <a:gd name="T28" fmla="*/ 95 w 2561"/>
                    <a:gd name="T29" fmla="*/ 512 h 805"/>
                    <a:gd name="T30" fmla="*/ 249 w 2561"/>
                    <a:gd name="T31" fmla="*/ 615 h 805"/>
                    <a:gd name="T32" fmla="*/ 432 w 2561"/>
                    <a:gd name="T33" fmla="*/ 673 h 805"/>
                    <a:gd name="T34" fmla="*/ 688 w 2561"/>
                    <a:gd name="T35" fmla="*/ 732 h 805"/>
                    <a:gd name="T36" fmla="*/ 973 w 2561"/>
                    <a:gd name="T37" fmla="*/ 768 h 805"/>
                    <a:gd name="T38" fmla="*/ 1273 w 2561"/>
                    <a:gd name="T39" fmla="*/ 798 h 805"/>
                    <a:gd name="T40" fmla="*/ 1566 w 2561"/>
                    <a:gd name="T41" fmla="*/ 805 h 805"/>
                    <a:gd name="T42" fmla="*/ 1837 w 2561"/>
                    <a:gd name="T43" fmla="*/ 776 h 805"/>
                    <a:gd name="T44" fmla="*/ 2086 w 2561"/>
                    <a:gd name="T45" fmla="*/ 732 h 805"/>
                    <a:gd name="T46" fmla="*/ 2356 w 2561"/>
                    <a:gd name="T47" fmla="*/ 651 h 805"/>
                    <a:gd name="T48" fmla="*/ 2481 w 2561"/>
                    <a:gd name="T49" fmla="*/ 571 h 805"/>
                    <a:gd name="T50" fmla="*/ 2554 w 2561"/>
                    <a:gd name="T51" fmla="*/ 498 h 805"/>
                    <a:gd name="T52" fmla="*/ 2561 w 2561"/>
                    <a:gd name="T53" fmla="*/ 410 h 805"/>
                    <a:gd name="T54" fmla="*/ 2510 w 2561"/>
                    <a:gd name="T55" fmla="*/ 322 h 805"/>
                    <a:gd name="T56" fmla="*/ 2408 w 2561"/>
                    <a:gd name="T57" fmla="*/ 234 h 805"/>
                    <a:gd name="T58" fmla="*/ 2320 w 2561"/>
                    <a:gd name="T59" fmla="*/ 161 h 805"/>
                    <a:gd name="T60" fmla="*/ 2342 w 2561"/>
                    <a:gd name="T61" fmla="*/ 264 h 805"/>
                    <a:gd name="T62" fmla="*/ 2378 w 2561"/>
                    <a:gd name="T63" fmla="*/ 139 h 805"/>
                    <a:gd name="T64" fmla="*/ 2327 w 2561"/>
                    <a:gd name="T65" fmla="*/ 161 h 805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2561"/>
                    <a:gd name="T100" fmla="*/ 0 h 805"/>
                    <a:gd name="T101" fmla="*/ 2561 w 2561"/>
                    <a:gd name="T102" fmla="*/ 805 h 805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2561" h="805">
                      <a:moveTo>
                        <a:pt x="2261" y="146"/>
                      </a:moveTo>
                      <a:lnTo>
                        <a:pt x="2217" y="73"/>
                      </a:lnTo>
                      <a:lnTo>
                        <a:pt x="2173" y="183"/>
                      </a:lnTo>
                      <a:lnTo>
                        <a:pt x="2247" y="146"/>
                      </a:lnTo>
                      <a:lnTo>
                        <a:pt x="1961" y="88"/>
                      </a:lnTo>
                      <a:lnTo>
                        <a:pt x="1727" y="44"/>
                      </a:lnTo>
                      <a:lnTo>
                        <a:pt x="1449" y="7"/>
                      </a:lnTo>
                      <a:lnTo>
                        <a:pt x="1054" y="0"/>
                      </a:lnTo>
                      <a:lnTo>
                        <a:pt x="820" y="7"/>
                      </a:lnTo>
                      <a:lnTo>
                        <a:pt x="490" y="51"/>
                      </a:lnTo>
                      <a:lnTo>
                        <a:pt x="219" y="117"/>
                      </a:lnTo>
                      <a:lnTo>
                        <a:pt x="66" y="205"/>
                      </a:lnTo>
                      <a:lnTo>
                        <a:pt x="0" y="286"/>
                      </a:lnTo>
                      <a:lnTo>
                        <a:pt x="7" y="403"/>
                      </a:lnTo>
                      <a:lnTo>
                        <a:pt x="95" y="512"/>
                      </a:lnTo>
                      <a:lnTo>
                        <a:pt x="249" y="615"/>
                      </a:lnTo>
                      <a:lnTo>
                        <a:pt x="432" y="673"/>
                      </a:lnTo>
                      <a:lnTo>
                        <a:pt x="688" y="732"/>
                      </a:lnTo>
                      <a:lnTo>
                        <a:pt x="973" y="768"/>
                      </a:lnTo>
                      <a:lnTo>
                        <a:pt x="1273" y="798"/>
                      </a:lnTo>
                      <a:lnTo>
                        <a:pt x="1566" y="805"/>
                      </a:lnTo>
                      <a:lnTo>
                        <a:pt x="1837" y="776"/>
                      </a:lnTo>
                      <a:lnTo>
                        <a:pt x="2086" y="732"/>
                      </a:lnTo>
                      <a:lnTo>
                        <a:pt x="2356" y="651"/>
                      </a:lnTo>
                      <a:lnTo>
                        <a:pt x="2481" y="571"/>
                      </a:lnTo>
                      <a:lnTo>
                        <a:pt x="2554" y="498"/>
                      </a:lnTo>
                      <a:lnTo>
                        <a:pt x="2561" y="410"/>
                      </a:lnTo>
                      <a:lnTo>
                        <a:pt x="2510" y="322"/>
                      </a:lnTo>
                      <a:lnTo>
                        <a:pt x="2408" y="234"/>
                      </a:lnTo>
                      <a:lnTo>
                        <a:pt x="2320" y="161"/>
                      </a:lnTo>
                      <a:lnTo>
                        <a:pt x="2342" y="264"/>
                      </a:lnTo>
                      <a:lnTo>
                        <a:pt x="2378" y="139"/>
                      </a:lnTo>
                      <a:lnTo>
                        <a:pt x="2327" y="161"/>
                      </a:lnTo>
                    </a:path>
                  </a:pathLst>
                </a:custGeom>
                <a:noFill/>
                <a:ln w="38100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650" name="Freeform 13"/>
                <p:cNvSpPr>
                  <a:spLocks/>
                </p:cNvSpPr>
                <p:nvPr/>
              </p:nvSpPr>
              <p:spPr bwMode="auto">
                <a:xfrm>
                  <a:off x="926" y="2853"/>
                  <a:ext cx="970" cy="313"/>
                </a:xfrm>
                <a:custGeom>
                  <a:avLst/>
                  <a:gdLst>
                    <a:gd name="T0" fmla="*/ 0 w 970"/>
                    <a:gd name="T1" fmla="*/ 0 h 313"/>
                    <a:gd name="T2" fmla="*/ 88 w 970"/>
                    <a:gd name="T3" fmla="*/ 125 h 313"/>
                    <a:gd name="T4" fmla="*/ 125 w 970"/>
                    <a:gd name="T5" fmla="*/ 148 h 313"/>
                    <a:gd name="T6" fmla="*/ 215 w 970"/>
                    <a:gd name="T7" fmla="*/ 148 h 313"/>
                    <a:gd name="T8" fmla="*/ 265 w 970"/>
                    <a:gd name="T9" fmla="*/ 130 h 313"/>
                    <a:gd name="T10" fmla="*/ 257 w 970"/>
                    <a:gd name="T11" fmla="*/ 94 h 313"/>
                    <a:gd name="T12" fmla="*/ 218 w 970"/>
                    <a:gd name="T13" fmla="*/ 74 h 313"/>
                    <a:gd name="T14" fmla="*/ 154 w 970"/>
                    <a:gd name="T15" fmla="*/ 76 h 313"/>
                    <a:gd name="T16" fmla="*/ 101 w 970"/>
                    <a:gd name="T17" fmla="*/ 89 h 313"/>
                    <a:gd name="T18" fmla="*/ 82 w 970"/>
                    <a:gd name="T19" fmla="*/ 109 h 313"/>
                    <a:gd name="T20" fmla="*/ 101 w 970"/>
                    <a:gd name="T21" fmla="*/ 137 h 313"/>
                    <a:gd name="T22" fmla="*/ 970 w 970"/>
                    <a:gd name="T23" fmla="*/ 313 h 31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970"/>
                    <a:gd name="T37" fmla="*/ 0 h 313"/>
                    <a:gd name="T38" fmla="*/ 970 w 970"/>
                    <a:gd name="T39" fmla="*/ 313 h 313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970" h="313">
                      <a:moveTo>
                        <a:pt x="0" y="0"/>
                      </a:moveTo>
                      <a:cubicBezTo>
                        <a:pt x="15" y="21"/>
                        <a:pt x="67" y="100"/>
                        <a:pt x="88" y="125"/>
                      </a:cubicBezTo>
                      <a:cubicBezTo>
                        <a:pt x="109" y="150"/>
                        <a:pt x="104" y="144"/>
                        <a:pt x="125" y="148"/>
                      </a:cubicBezTo>
                      <a:cubicBezTo>
                        <a:pt x="125" y="148"/>
                        <a:pt x="215" y="148"/>
                        <a:pt x="215" y="148"/>
                      </a:cubicBezTo>
                      <a:cubicBezTo>
                        <a:pt x="215" y="148"/>
                        <a:pt x="265" y="130"/>
                        <a:pt x="265" y="130"/>
                      </a:cubicBezTo>
                      <a:cubicBezTo>
                        <a:pt x="265" y="130"/>
                        <a:pt x="265" y="103"/>
                        <a:pt x="257" y="94"/>
                      </a:cubicBezTo>
                      <a:cubicBezTo>
                        <a:pt x="249" y="85"/>
                        <a:pt x="235" y="77"/>
                        <a:pt x="218" y="74"/>
                      </a:cubicBezTo>
                      <a:cubicBezTo>
                        <a:pt x="201" y="71"/>
                        <a:pt x="173" y="74"/>
                        <a:pt x="154" y="76"/>
                      </a:cubicBezTo>
                      <a:cubicBezTo>
                        <a:pt x="135" y="78"/>
                        <a:pt x="113" y="83"/>
                        <a:pt x="101" y="89"/>
                      </a:cubicBezTo>
                      <a:cubicBezTo>
                        <a:pt x="87" y="98"/>
                        <a:pt x="87" y="104"/>
                        <a:pt x="82" y="109"/>
                      </a:cubicBezTo>
                      <a:lnTo>
                        <a:pt x="101" y="137"/>
                      </a:lnTo>
                      <a:lnTo>
                        <a:pt x="970" y="313"/>
                      </a:lnTo>
                    </a:path>
                  </a:pathLst>
                </a:custGeom>
                <a:noFill/>
                <a:ln w="38100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5" name="Group 14"/>
            <p:cNvGrpSpPr>
              <a:grpSpLocks/>
            </p:cNvGrpSpPr>
            <p:nvPr/>
          </p:nvGrpSpPr>
          <p:grpSpPr bwMode="auto">
            <a:xfrm>
              <a:off x="1680" y="2256"/>
              <a:ext cx="528" cy="432"/>
              <a:chOff x="3379" y="1920"/>
              <a:chExt cx="365" cy="432"/>
            </a:xfrm>
          </p:grpSpPr>
          <p:sp>
            <p:nvSpPr>
              <p:cNvPr id="26643" name="AutoShape 15"/>
              <p:cNvSpPr>
                <a:spLocks noChangeArrowheads="1"/>
              </p:cNvSpPr>
              <p:nvPr/>
            </p:nvSpPr>
            <p:spPr bwMode="auto">
              <a:xfrm>
                <a:off x="3408" y="1920"/>
                <a:ext cx="336" cy="192"/>
              </a:xfrm>
              <a:prstGeom prst="wedgeRectCallout">
                <a:avLst>
                  <a:gd name="adj1" fmla="val -48514"/>
                  <a:gd name="adj2" fmla="val 125000"/>
                </a:avLst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 b="1">
                    <a:solidFill>
                      <a:schemeClr val="tx2"/>
                    </a:solidFill>
                    <a:latin typeface="Tahoma" charset="0"/>
                  </a:rPr>
                  <a:t>CDF</a:t>
                </a:r>
                <a:endParaRPr lang="en-US" sz="1600" b="1">
                  <a:solidFill>
                    <a:srgbClr val="FFFF66"/>
                  </a:solidFill>
                  <a:latin typeface="Tahoma" charset="0"/>
                </a:endParaRPr>
              </a:p>
            </p:txBody>
          </p:sp>
          <p:sp>
            <p:nvSpPr>
              <p:cNvPr id="26644" name="Oval 16"/>
              <p:cNvSpPr>
                <a:spLocks noChangeArrowheads="1"/>
              </p:cNvSpPr>
              <p:nvPr/>
            </p:nvSpPr>
            <p:spPr bwMode="auto">
              <a:xfrm>
                <a:off x="3379" y="2293"/>
                <a:ext cx="77" cy="59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" name="Group 17"/>
            <p:cNvGrpSpPr>
              <a:grpSpLocks/>
            </p:cNvGrpSpPr>
            <p:nvPr/>
          </p:nvGrpSpPr>
          <p:grpSpPr bwMode="auto">
            <a:xfrm>
              <a:off x="3936" y="2348"/>
              <a:ext cx="960" cy="292"/>
              <a:chOff x="4752" y="1968"/>
              <a:chExt cx="672" cy="292"/>
            </a:xfrm>
          </p:grpSpPr>
          <p:sp>
            <p:nvSpPr>
              <p:cNvPr id="26641" name="AutoShape 18"/>
              <p:cNvSpPr>
                <a:spLocks noChangeArrowheads="1"/>
              </p:cNvSpPr>
              <p:nvPr/>
            </p:nvSpPr>
            <p:spPr bwMode="auto">
              <a:xfrm>
                <a:off x="4992" y="1968"/>
                <a:ext cx="432" cy="240"/>
              </a:xfrm>
              <a:prstGeom prst="wedgeRectCallout">
                <a:avLst>
                  <a:gd name="adj1" fmla="val -96528"/>
                  <a:gd name="adj2" fmla="val 61250"/>
                </a:avLst>
              </a:prstGeom>
              <a:solidFill>
                <a:srgbClr val="00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 b="1">
                    <a:solidFill>
                      <a:schemeClr val="accent2"/>
                    </a:solidFill>
                    <a:latin typeface="Tahoma" charset="0"/>
                  </a:rPr>
                  <a:t>DØ</a:t>
                </a:r>
                <a:endParaRPr lang="en-US" sz="1600" b="1">
                  <a:solidFill>
                    <a:srgbClr val="FFFF66"/>
                  </a:solidFill>
                  <a:latin typeface="Tahoma" charset="0"/>
                </a:endParaRPr>
              </a:p>
            </p:txBody>
          </p:sp>
          <p:sp>
            <p:nvSpPr>
              <p:cNvPr id="26642" name="Oval 19"/>
              <p:cNvSpPr>
                <a:spLocks noChangeArrowheads="1"/>
              </p:cNvSpPr>
              <p:nvPr/>
            </p:nvSpPr>
            <p:spPr bwMode="auto">
              <a:xfrm>
                <a:off x="4752" y="2208"/>
                <a:ext cx="50" cy="52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6632" name="Oval 22"/>
          <p:cNvSpPr>
            <a:spLocks noChangeArrowheads="1"/>
          </p:cNvSpPr>
          <p:nvPr/>
        </p:nvSpPr>
        <p:spPr bwMode="auto">
          <a:xfrm>
            <a:off x="6019800" y="5334000"/>
            <a:ext cx="1447800" cy="11430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33" name="Oval 23"/>
          <p:cNvSpPr>
            <a:spLocks noChangeArrowheads="1"/>
          </p:cNvSpPr>
          <p:nvPr/>
        </p:nvSpPr>
        <p:spPr bwMode="auto">
          <a:xfrm>
            <a:off x="2971800" y="4191000"/>
            <a:ext cx="1447800" cy="11430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4572000" y="457200"/>
            <a:ext cx="45720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1800" dirty="0">
                <a:solidFill>
                  <a:schemeClr val="accent2"/>
                </a:solidFill>
                <a:latin typeface="Arial Narrow" charset="0"/>
              </a:rPr>
              <a:t>World’s Highest Energy </a:t>
            </a:r>
            <a:r>
              <a:rPr lang="en-US" sz="1800" dirty="0" err="1">
                <a:solidFill>
                  <a:schemeClr val="accent2"/>
                </a:solidFill>
                <a:latin typeface="Arial Narrow" charset="0"/>
              </a:rPr>
              <a:t>p-p</a:t>
            </a:r>
            <a:r>
              <a:rPr lang="en-US" sz="1800" dirty="0">
                <a:solidFill>
                  <a:schemeClr val="accent2"/>
                </a:solidFill>
                <a:latin typeface="Arial Narrow" charset="0"/>
              </a:rPr>
              <a:t> collider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1600" dirty="0">
                <a:solidFill>
                  <a:srgbClr val="660066"/>
                </a:solidFill>
                <a:latin typeface="Arial Narrow" charset="0"/>
              </a:rPr>
              <a:t>27km (17mi) circumference, 100m (300ft) underground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1600" dirty="0">
                <a:solidFill>
                  <a:srgbClr val="660066"/>
                </a:solidFill>
                <a:latin typeface="Arial Narrow" charset="0"/>
              </a:rPr>
              <a:t>Design </a:t>
            </a:r>
            <a:r>
              <a:rPr lang="en-US" sz="1600" dirty="0" err="1">
                <a:solidFill>
                  <a:srgbClr val="660066"/>
                </a:solidFill>
                <a:latin typeface="Arial Narrow" charset="0"/>
              </a:rPr>
              <a:t>E</a:t>
            </a:r>
            <a:r>
              <a:rPr lang="en-US" sz="1600" baseline="-25000" dirty="0" err="1">
                <a:solidFill>
                  <a:srgbClr val="660066"/>
                </a:solidFill>
                <a:latin typeface="Arial Narrow" charset="0"/>
              </a:rPr>
              <a:t>cm</a:t>
            </a:r>
            <a:r>
              <a:rPr lang="en-US" sz="1600" dirty="0">
                <a:solidFill>
                  <a:srgbClr val="660066"/>
                </a:solidFill>
                <a:latin typeface="Arial Narrow" charset="0"/>
              </a:rPr>
              <a:t>=14 </a:t>
            </a:r>
            <a:r>
              <a:rPr lang="en-US" sz="1600" dirty="0" err="1">
                <a:solidFill>
                  <a:srgbClr val="660066"/>
                </a:solidFill>
                <a:latin typeface="Arial Narrow" charset="0"/>
              </a:rPr>
              <a:t>TeV</a:t>
            </a:r>
            <a:r>
              <a:rPr lang="en-US" sz="1600" dirty="0">
                <a:solidFill>
                  <a:srgbClr val="660066"/>
                </a:solidFill>
                <a:latin typeface="Arial Narrow" charset="0"/>
              </a:rPr>
              <a:t> (=44x10</a:t>
            </a:r>
            <a:r>
              <a:rPr lang="en-US" sz="1600" baseline="30000" dirty="0">
                <a:solidFill>
                  <a:srgbClr val="660066"/>
                </a:solidFill>
                <a:latin typeface="Arial Narrow" charset="0"/>
              </a:rPr>
              <a:t>-7</a:t>
            </a:r>
            <a:r>
              <a:rPr lang="en-US" sz="1600" dirty="0">
                <a:solidFill>
                  <a:srgbClr val="660066"/>
                </a:solidFill>
                <a:latin typeface="Arial Narrow" charset="0"/>
              </a:rPr>
              <a:t>J/p</a:t>
            </a:r>
            <a:r>
              <a:rPr lang="en-US" sz="1600" dirty="0">
                <a:solidFill>
                  <a:srgbClr val="660066"/>
                </a:solidFill>
                <a:latin typeface="Arial Narrow" charset="0"/>
                <a:sym typeface="Wingdings" charset="2"/>
              </a:rPr>
              <a:t> 362M Joules on the area smaller than 10</a:t>
            </a:r>
            <a:r>
              <a:rPr lang="en-US" sz="1600" baseline="30000" dirty="0">
                <a:solidFill>
                  <a:srgbClr val="660066"/>
                </a:solidFill>
                <a:latin typeface="Arial Narrow" charset="0"/>
                <a:sym typeface="Wingdings" charset="2"/>
              </a:rPr>
              <a:t>-4</a:t>
            </a:r>
            <a:r>
              <a:rPr lang="en-US" sz="1600" dirty="0">
                <a:solidFill>
                  <a:srgbClr val="660066"/>
                </a:solidFill>
                <a:latin typeface="Arial Narrow" charset="0"/>
                <a:sym typeface="Wingdings" charset="2"/>
              </a:rPr>
              <a:t>m</a:t>
            </a:r>
            <a:r>
              <a:rPr lang="en-US" sz="1600" baseline="30000" dirty="0">
                <a:solidFill>
                  <a:srgbClr val="660066"/>
                </a:solidFill>
                <a:latin typeface="Arial Narrow" charset="0"/>
                <a:sym typeface="Wingdings" charset="2"/>
              </a:rPr>
              <a:t>2</a:t>
            </a:r>
            <a:r>
              <a:rPr lang="en-US" sz="1600" dirty="0">
                <a:solidFill>
                  <a:srgbClr val="660066"/>
                </a:solidFill>
                <a:latin typeface="Arial Narrow" charset="0"/>
                <a:sym typeface="Wingdings" charset="2"/>
              </a:rPr>
              <a:t>)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Wingdings" charset="2"/>
              <a:buChar char="Ø"/>
            </a:pPr>
            <a:r>
              <a:rPr lang="en-US" sz="1600" dirty="0">
                <a:solidFill>
                  <a:srgbClr val="FF0000"/>
                </a:solidFill>
                <a:latin typeface="Arial Narrow" charset="0"/>
                <a:sym typeface="Wingdings" charset="2"/>
              </a:rPr>
              <a:t>Equivalent to the kinetic energy of a B727 (80tons) at the speed 310km/</a:t>
            </a:r>
            <a:r>
              <a:rPr lang="en-US" sz="1600" dirty="0" err="1">
                <a:solidFill>
                  <a:srgbClr val="FF0000"/>
                </a:solidFill>
                <a:latin typeface="Arial Narrow" charset="0"/>
                <a:sym typeface="Wingdings" charset="2"/>
              </a:rPr>
              <a:t>hr</a:t>
            </a:r>
            <a:endParaRPr lang="en-US" sz="1600" dirty="0">
              <a:solidFill>
                <a:srgbClr val="FF0000"/>
              </a:solidFill>
              <a:latin typeface="Arial Narrow" charset="0"/>
              <a:sym typeface="Wingdings" charset="2"/>
            </a:endParaRPr>
          </a:p>
          <a:p>
            <a:pPr marL="1200150" lvl="2" indent="-285750">
              <a:lnSpc>
                <a:spcPct val="90000"/>
              </a:lnSpc>
              <a:spcBef>
                <a:spcPct val="20000"/>
              </a:spcBef>
              <a:buFont typeface="Wingdings" charset="2"/>
              <a:buChar char="Ø"/>
            </a:pPr>
            <a:r>
              <a:rPr lang="en-US" sz="1200" dirty="0">
                <a:solidFill>
                  <a:srgbClr val="000090"/>
                </a:solidFill>
                <a:latin typeface="Arial Narrow" charset="0"/>
                <a:sym typeface="Wingdings" charset="2"/>
              </a:rPr>
              <a:t>~3M times the energy density at the ground 0 of the Hiroshima atom bomb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008000"/>
              </a:buClr>
              <a:buFont typeface="Arial" charset="0"/>
              <a:buChar char="•"/>
            </a:pPr>
            <a:r>
              <a:rPr lang="en-US" sz="1400" b="1" dirty="0">
                <a:solidFill>
                  <a:srgbClr val="A50021"/>
                </a:solidFill>
                <a:latin typeface="Arial Narrow" charset="0"/>
                <a:sym typeface="Wingdings" charset="2"/>
              </a:rPr>
              <a:t>Discovered a new heavy particle that looks Higgs in 2012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008000"/>
              </a:buClr>
              <a:buFont typeface="Arial" charset="0"/>
              <a:buChar char="•"/>
            </a:pPr>
            <a:r>
              <a:rPr lang="en-US" sz="1400" b="1" dirty="0">
                <a:solidFill>
                  <a:srgbClr val="A50021"/>
                </a:solidFill>
                <a:latin typeface="Arial Narrow" charset="0"/>
                <a:sym typeface="Wingdings" charset="2"/>
              </a:rPr>
              <a:t>Search for new particles has been ongoing!!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008000"/>
              </a:buClr>
              <a:buFont typeface="Arial" charset="0"/>
              <a:buChar char="•"/>
            </a:pPr>
            <a:r>
              <a:rPr lang="en-US" sz="1400" b="1" dirty="0">
                <a:solidFill>
                  <a:srgbClr val="A50021"/>
                </a:solidFill>
                <a:latin typeface="Arial Narrow" charset="0"/>
                <a:sym typeface="Wingdings" charset="2"/>
              </a:rPr>
              <a:t>Shut down for HL LHC</a:t>
            </a:r>
            <a:r>
              <a:rPr lang="en-US" sz="1400" b="1" dirty="0">
                <a:solidFill>
                  <a:srgbClr val="A50021"/>
                </a:solidFill>
                <a:latin typeface="Arial Narrow" charset="0"/>
                <a:sym typeface="Wingdings" pitchFamily="2" charset="2"/>
              </a:rPr>
              <a:t> About to resume!!</a:t>
            </a:r>
            <a:endParaRPr lang="en-US" sz="1400" b="1" dirty="0">
              <a:solidFill>
                <a:srgbClr val="A50021"/>
              </a:solidFill>
              <a:latin typeface="Arial Narrow" charset="0"/>
              <a:sym typeface="Wingdings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52700978"/>
      </p:ext>
    </p:extLst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6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66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66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6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66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66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0" grpId="0" build="p"/>
      <p:bldP spid="26632" grpId="0" animBg="1"/>
      <p:bldP spid="26633" grpId="0" animBg="1"/>
      <p:bldP spid="2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7" name="Picture 2" descr="lhc-aerial-vie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8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990600"/>
          </a:xfrm>
        </p:spPr>
        <p:txBody>
          <a:bodyPr/>
          <a:lstStyle/>
          <a:p>
            <a:pPr eaLnBrk="1" hangingPunct="1"/>
            <a:r>
              <a:rPr lang="en-US">
                <a:solidFill>
                  <a:schemeClr val="bg1"/>
                </a:solidFill>
              </a:rPr>
              <a:t>LHC @ CERN Aerial View</a:t>
            </a:r>
          </a:p>
        </p:txBody>
      </p:sp>
      <p:sp>
        <p:nvSpPr>
          <p:cNvPr id="28679" name="Text Box 4"/>
          <p:cNvSpPr txBox="1">
            <a:spLocks noChangeArrowheads="1"/>
          </p:cNvSpPr>
          <p:nvPr/>
        </p:nvSpPr>
        <p:spPr bwMode="auto">
          <a:xfrm>
            <a:off x="8061325" y="3092450"/>
            <a:ext cx="10826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chemeClr val="bg1"/>
                </a:solidFill>
                <a:latin typeface="+mj-lt"/>
              </a:rPr>
              <a:t>Geneva Airport</a:t>
            </a:r>
          </a:p>
        </p:txBody>
      </p:sp>
      <p:sp>
        <p:nvSpPr>
          <p:cNvPr id="28680" name="Text Box 5"/>
          <p:cNvSpPr txBox="1">
            <a:spLocks noChangeArrowheads="1"/>
          </p:cNvSpPr>
          <p:nvPr/>
        </p:nvSpPr>
        <p:spPr bwMode="auto">
          <a:xfrm>
            <a:off x="5013325" y="4814888"/>
            <a:ext cx="10826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chemeClr val="bg1"/>
                </a:solidFill>
                <a:latin typeface="+mj-lt"/>
              </a:rPr>
              <a:t>ATLAS</a:t>
            </a:r>
          </a:p>
        </p:txBody>
      </p:sp>
      <p:sp>
        <p:nvSpPr>
          <p:cNvPr id="28681" name="Text Box 6"/>
          <p:cNvSpPr txBox="1">
            <a:spLocks noChangeArrowheads="1"/>
          </p:cNvSpPr>
          <p:nvPr/>
        </p:nvSpPr>
        <p:spPr bwMode="auto">
          <a:xfrm>
            <a:off x="4953000" y="1905000"/>
            <a:ext cx="7016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chemeClr val="bg1"/>
                </a:solidFill>
                <a:latin typeface="+mj-lt"/>
              </a:rPr>
              <a:t>CMS</a:t>
            </a:r>
          </a:p>
        </p:txBody>
      </p:sp>
      <p:sp>
        <p:nvSpPr>
          <p:cNvPr id="28682" name="Text Box 7"/>
          <p:cNvSpPr txBox="1">
            <a:spLocks noChangeArrowheads="1"/>
          </p:cNvSpPr>
          <p:nvPr/>
        </p:nvSpPr>
        <p:spPr bwMode="auto">
          <a:xfrm>
            <a:off x="3048000" y="2895600"/>
            <a:ext cx="914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chemeClr val="bg1"/>
                </a:solidFill>
                <a:latin typeface="+mj-lt"/>
              </a:rPr>
              <a:t>France</a:t>
            </a:r>
          </a:p>
        </p:txBody>
      </p:sp>
      <p:sp>
        <p:nvSpPr>
          <p:cNvPr id="28683" name="Text Box 8"/>
          <p:cNvSpPr txBox="1">
            <a:spLocks noChangeArrowheads="1"/>
          </p:cNvSpPr>
          <p:nvPr/>
        </p:nvSpPr>
        <p:spPr bwMode="auto">
          <a:xfrm>
            <a:off x="6629400" y="4738688"/>
            <a:ext cx="1371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chemeClr val="bg1"/>
                </a:solidFill>
                <a:latin typeface="+mj-lt"/>
              </a:rPr>
              <a:t>Swizerland</a:t>
            </a:r>
          </a:p>
        </p:txBody>
      </p:sp>
      <p:sp>
        <p:nvSpPr>
          <p:cNvPr id="12" name="Oval 22"/>
          <p:cNvSpPr>
            <a:spLocks noChangeArrowheads="1"/>
          </p:cNvSpPr>
          <p:nvPr/>
        </p:nvSpPr>
        <p:spPr bwMode="auto">
          <a:xfrm>
            <a:off x="4800600" y="4648200"/>
            <a:ext cx="1295400" cy="7620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3" name="Picture 12" descr="Picture 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82938" y="4572000"/>
            <a:ext cx="154146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09821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E2560-E331-C640-9B85-31146DBDA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685800"/>
          </a:xfrm>
        </p:spPr>
        <p:txBody>
          <a:bodyPr/>
          <a:lstStyle/>
          <a:p>
            <a:r>
              <a:rPr lang="en-US" dirty="0"/>
              <a:t>Who am I? – 1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8B90A7-466A-4546-A3D4-5C89329739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614362"/>
            <a:ext cx="8382000" cy="5334000"/>
          </a:xfrm>
        </p:spPr>
        <p:txBody>
          <a:bodyPr/>
          <a:lstStyle/>
          <a:p>
            <a:r>
              <a:rPr lang="en-US" sz="2400" dirty="0"/>
              <a:t>My full name is Jaehoon Yu but goes by Jae Yu</a:t>
            </a:r>
          </a:p>
          <a:p>
            <a:r>
              <a:rPr lang="en-US" sz="2400" dirty="0"/>
              <a:t>Lived in South Korea through 1987 under a military dictatorship</a:t>
            </a:r>
          </a:p>
          <a:p>
            <a:pPr lvl="1"/>
            <a:r>
              <a:rPr lang="en-US" sz="2000" dirty="0"/>
              <a:t>I take freedom, democracy and fundamental human decency very seriously</a:t>
            </a:r>
          </a:p>
          <a:p>
            <a:pPr lvl="1"/>
            <a:r>
              <a:rPr lang="en-US" sz="2000" dirty="0"/>
              <a:t>Obtained BS and MS in physics and did the compulsory military service in the Korean Army</a:t>
            </a:r>
          </a:p>
          <a:p>
            <a:r>
              <a:rPr lang="en-US" sz="2400" dirty="0"/>
              <a:t>Joined the Ph.D. program at Stony Brook U. in NY in 1987 and obtained Ph.D. in 1993</a:t>
            </a:r>
          </a:p>
          <a:p>
            <a:pPr lvl="1"/>
            <a:r>
              <a:rPr lang="en-US" sz="2000" dirty="0"/>
              <a:t>Ph.D. thesis was on the D-Zero experiment at Fermilab </a:t>
            </a:r>
            <a:r>
              <a:rPr lang="en-US" sz="2000" dirty="0">
                <a:sym typeface="Wingdings" pitchFamily="2" charset="2"/>
              </a:rPr>
              <a:t> Participated in prototyping, beam testing, construction, assembly, commissioning, data taking, data analysis, thesis writing and publication of the thesis</a:t>
            </a:r>
          </a:p>
          <a:p>
            <a:pPr lvl="1"/>
            <a:r>
              <a:rPr lang="en-US" sz="2000" dirty="0">
                <a:sym typeface="Wingdings" pitchFamily="2" charset="2"/>
              </a:rPr>
              <a:t>All my 3 children were born during this period 2 years apart from each other</a:t>
            </a:r>
          </a:p>
          <a:p>
            <a:r>
              <a:rPr lang="en-US" sz="2400" dirty="0">
                <a:sym typeface="Wingdings" pitchFamily="2" charset="2"/>
              </a:rPr>
              <a:t>1</a:t>
            </a:r>
            <a:r>
              <a:rPr lang="en-US" sz="2400" baseline="30000" dirty="0">
                <a:sym typeface="Wingdings" pitchFamily="2" charset="2"/>
              </a:rPr>
              <a:t>st</a:t>
            </a:r>
            <a:r>
              <a:rPr lang="en-US" sz="2400" dirty="0">
                <a:sym typeface="Wingdings" pitchFamily="2" charset="2"/>
              </a:rPr>
              <a:t> postdoc at D-Zero with U. of Rochester (93 – 96) followed by 2</a:t>
            </a:r>
            <a:r>
              <a:rPr lang="en-US" sz="2400" baseline="30000" dirty="0">
                <a:sym typeface="Wingdings" pitchFamily="2" charset="2"/>
              </a:rPr>
              <a:t>nd</a:t>
            </a:r>
            <a:r>
              <a:rPr lang="en-US" sz="2400" dirty="0">
                <a:sym typeface="Wingdings" pitchFamily="2" charset="2"/>
              </a:rPr>
              <a:t> postdoc at Fermilab (96 – 98) on a neutrino experiment (</a:t>
            </a:r>
            <a:r>
              <a:rPr lang="en-US" sz="2400" dirty="0" err="1">
                <a:sym typeface="Wingdings" pitchFamily="2" charset="2"/>
              </a:rPr>
              <a:t>NuTeV</a:t>
            </a:r>
            <a:r>
              <a:rPr lang="en-US" sz="2400" dirty="0">
                <a:sym typeface="Wingdings" pitchFamily="2" charset="2"/>
              </a:rPr>
              <a:t>) building the calibration beamline, run </a:t>
            </a:r>
            <a:r>
              <a:rPr lang="en-US" sz="2400" dirty="0" err="1">
                <a:sym typeface="Wingdings" pitchFamily="2" charset="2"/>
              </a:rPr>
              <a:t>calib</a:t>
            </a:r>
            <a:r>
              <a:rPr lang="en-US" sz="2400" dirty="0">
                <a:sym typeface="Wingdings" pitchFamily="2" charset="2"/>
              </a:rPr>
              <a:t> program and published</a:t>
            </a:r>
          </a:p>
          <a:p>
            <a:r>
              <a:rPr lang="en-US" sz="2400" dirty="0"/>
              <a:t>Fermilab staff scientist (98 – 2001) led D-Zero upgrade commissioning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E87443-E6A1-DB4B-8A32-7CEF8C9A1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BFC16F-E4C0-9F4E-BEC8-752BC928A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HTC and HEP                                            Dr. Jaehoon Yu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3681BF-33B2-E149-8478-5EDDAF0CD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E0F5750-33AC-D24E-B0E8-75C7E9A33144}"/>
              </a:ext>
            </a:extLst>
          </p:cNvPr>
          <p:cNvGrpSpPr/>
          <p:nvPr/>
        </p:nvGrpSpPr>
        <p:grpSpPr>
          <a:xfrm>
            <a:off x="2171700" y="228600"/>
            <a:ext cx="4800600" cy="6400800"/>
            <a:chOff x="2168892" y="228600"/>
            <a:chExt cx="4800600" cy="6400800"/>
          </a:xfrm>
        </p:grpSpPr>
        <p:pic>
          <p:nvPicPr>
            <p:cNvPr id="8" name="Picture 7" descr="A picture containing outdoor, person, air, light&#10;&#10;Description automatically generated">
              <a:extLst>
                <a:ext uri="{FF2B5EF4-FFF2-40B4-BE49-F238E27FC236}">
                  <a16:creationId xmlns:a16="http://schemas.microsoft.com/office/drawing/2014/main" id="{E8544998-B95E-FF40-AB2C-C56C5F6BDF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1368792" y="1028700"/>
              <a:ext cx="6400800" cy="48006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E392929-3D2B-764F-98B2-4B94753CED23}"/>
                </a:ext>
              </a:extLst>
            </p:cNvPr>
            <p:cNvSpPr txBox="1"/>
            <p:nvPr/>
          </p:nvSpPr>
          <p:spPr>
            <a:xfrm>
              <a:off x="2796184" y="533400"/>
              <a:ext cx="354295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FF0066"/>
                  </a:solidFill>
                  <a:latin typeface="+mj-lt"/>
                </a:rPr>
                <a:t>@ the BLM Protest</a:t>
              </a:r>
            </a:p>
            <a:p>
              <a:pPr algn="ctr"/>
              <a:r>
                <a:rPr lang="en-US" b="1" dirty="0">
                  <a:solidFill>
                    <a:srgbClr val="FF0066"/>
                  </a:solidFill>
                  <a:latin typeface="+mj-lt"/>
                </a:rPr>
                <a:t>Arlington, TX, June 6, 2020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7C8014D-7165-1B4B-851C-4DD3A3044374}"/>
              </a:ext>
            </a:extLst>
          </p:cNvPr>
          <p:cNvGrpSpPr/>
          <p:nvPr/>
        </p:nvGrpSpPr>
        <p:grpSpPr>
          <a:xfrm>
            <a:off x="2832100" y="2131219"/>
            <a:ext cx="6197600" cy="4648200"/>
            <a:chOff x="2832100" y="2131219"/>
            <a:chExt cx="6197600" cy="4648200"/>
          </a:xfrm>
        </p:grpSpPr>
        <p:pic>
          <p:nvPicPr>
            <p:cNvPr id="9" name="Picture 2" descr="cc-bare">
              <a:extLst>
                <a:ext uri="{FF2B5EF4-FFF2-40B4-BE49-F238E27FC236}">
                  <a16:creationId xmlns:a16="http://schemas.microsoft.com/office/drawing/2014/main" id="{A23E75AE-C7F4-B145-894D-B8E3C3E823E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2100" y="2131219"/>
              <a:ext cx="6197600" cy="4648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3EFBB5C-D07A-914D-B84D-C72898CB6EC7}"/>
                </a:ext>
              </a:extLst>
            </p:cNvPr>
            <p:cNvSpPr txBox="1"/>
            <p:nvPr/>
          </p:nvSpPr>
          <p:spPr>
            <a:xfrm>
              <a:off x="3835363" y="2209800"/>
              <a:ext cx="453201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FF0066"/>
                  </a:solidFill>
                  <a:latin typeface="+mj-lt"/>
                </a:rPr>
                <a:t>D-Zero Central Calorimeter</a:t>
              </a:r>
            </a:p>
            <a:p>
              <a:pPr algn="ctr"/>
              <a:r>
                <a:rPr lang="en-US" b="1" dirty="0">
                  <a:solidFill>
                    <a:srgbClr val="FF0066"/>
                  </a:solidFill>
                  <a:latin typeface="+mj-lt"/>
                </a:rPr>
                <a:t>Fermilab, Batavia, IL, January 1990, </a:t>
              </a:r>
            </a:p>
          </p:txBody>
        </p:sp>
      </p:grpSp>
      <p:sp>
        <p:nvSpPr>
          <p:cNvPr id="10" name="Oval 4">
            <a:extLst>
              <a:ext uri="{FF2B5EF4-FFF2-40B4-BE49-F238E27FC236}">
                <a16:creationId xmlns:a16="http://schemas.microsoft.com/office/drawing/2014/main" id="{D360CC68-2FB0-1440-AC4A-6540E627F6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5400" y="5105400"/>
            <a:ext cx="533400" cy="609600"/>
          </a:xfrm>
          <a:prstGeom prst="ellips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7163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0" grpId="0" animBg="1"/>
      <p:bldP spid="10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5" descr="02_ATLAS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33400"/>
            <a:ext cx="46482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2" name="Rectangle 13"/>
          <p:cNvSpPr>
            <a:spLocks noChangeArrowheads="1"/>
          </p:cNvSpPr>
          <p:nvPr/>
        </p:nvSpPr>
        <p:spPr bwMode="auto">
          <a:xfrm>
            <a:off x="762000" y="762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4000" dirty="0">
                <a:solidFill>
                  <a:srgbClr val="800000"/>
                </a:solidFill>
                <a:latin typeface="Arial Narrow"/>
                <a:cs typeface="Arial Narrow"/>
              </a:rPr>
              <a:t>The ATLAS and CMS Detectors</a:t>
            </a: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609600" y="4114800"/>
            <a:ext cx="83058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000" b="1" dirty="0">
                <a:solidFill>
                  <a:srgbClr val="CC0000"/>
                </a:solidFill>
                <a:latin typeface="+mn-lt"/>
              </a:rPr>
              <a:t>Weighs 7000 tons and ~10 story tall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000" dirty="0">
                <a:solidFill>
                  <a:schemeClr val="accent2"/>
                </a:solidFill>
                <a:latin typeface="+mn-lt"/>
              </a:rPr>
              <a:t>Records </a:t>
            </a:r>
            <a:r>
              <a:rPr lang="en-US" sz="2000" b="1" dirty="0">
                <a:solidFill>
                  <a:srgbClr val="CC0000"/>
                </a:solidFill>
                <a:latin typeface="+mn-lt"/>
              </a:rPr>
              <a:t>200 – 400 collisions/second (out of 50million)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000" dirty="0">
                <a:solidFill>
                  <a:schemeClr val="accent2"/>
                </a:solidFill>
                <a:latin typeface="+mn-lt"/>
              </a:rPr>
              <a:t>Records approximately </a:t>
            </a:r>
            <a:r>
              <a:rPr lang="en-US" sz="2000" b="1" dirty="0">
                <a:solidFill>
                  <a:srgbClr val="CC0000"/>
                </a:solidFill>
                <a:latin typeface="+mn-lt"/>
              </a:rPr>
              <a:t>350</a:t>
            </a:r>
            <a:r>
              <a:rPr lang="en-US" sz="2000" dirty="0">
                <a:solidFill>
                  <a:schemeClr val="accent2"/>
                </a:solidFill>
                <a:latin typeface="+mn-lt"/>
              </a:rPr>
              <a:t> MB/second</a:t>
            </a:r>
            <a:endParaRPr kumimoji="0" lang="en-US" sz="2000" b="1" i="0" u="sng" strike="noStrike" kern="0" cap="none" spc="0" normalizeH="0" baseline="0" noProof="0" dirty="0">
              <a:ln>
                <a:noFill/>
              </a:ln>
              <a:solidFill>
                <a:srgbClr val="A50021"/>
              </a:solidFill>
              <a:effectLst/>
              <a:uLnTx/>
              <a:uFillTx/>
              <a:latin typeface="+mn-lt"/>
              <a:ea typeface="ＭＳ Ｐゴシック" charset="-128"/>
            </a:endParaRPr>
          </a:p>
        </p:txBody>
      </p:sp>
      <p:pic>
        <p:nvPicPr>
          <p:cNvPr id="8" name="Picture 7" descr="cms_3d_detector_50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838200"/>
            <a:ext cx="4572000" cy="3292078"/>
          </a:xfrm>
          <a:prstGeom prst="rect">
            <a:avLst/>
          </a:prstGeom>
        </p:spPr>
      </p:pic>
      <p:pic>
        <p:nvPicPr>
          <p:cNvPr id="2" name="Picture 1" descr="Library-of-Congress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630" y="4800600"/>
            <a:ext cx="3009182" cy="1752600"/>
          </a:xfrm>
          <a:prstGeom prst="rect">
            <a:avLst/>
          </a:prstGeom>
        </p:spPr>
      </p:pic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609600" y="5181600"/>
            <a:ext cx="5257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000" dirty="0">
                <a:solidFill>
                  <a:schemeClr val="accent2"/>
                </a:solidFill>
                <a:latin typeface="+mn-lt"/>
              </a:rPr>
              <a:t>Records ~2 PB per year</a:t>
            </a:r>
            <a:r>
              <a:rPr lang="en-US" sz="2000" b="1" dirty="0">
                <a:solidFill>
                  <a:srgbClr val="CC0000"/>
                </a:solidFill>
                <a:latin typeface="+mn-lt"/>
              </a:rPr>
              <a:t> </a:t>
            </a:r>
            <a:r>
              <a:rPr lang="en-US" sz="2000" b="1" dirty="0">
                <a:solidFill>
                  <a:srgbClr val="CC0000"/>
                </a:solidFill>
                <a:latin typeface="+mn-lt"/>
                <a:sym typeface="Wingdings"/>
              </a:rPr>
              <a:t> 200*Printed material of the US Lib. of Congress</a:t>
            </a:r>
            <a:endParaRPr lang="en-US" sz="2000" dirty="0">
              <a:solidFill>
                <a:schemeClr val="accent2"/>
              </a:solidFill>
              <a:latin typeface="+mn-lt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kumimoji="0" lang="en-US" sz="2000" b="1" i="0" u="sng" strike="noStrike" kern="0" cap="none" spc="0" normalizeH="0" baseline="0" noProof="0" dirty="0">
              <a:ln>
                <a:noFill/>
              </a:ln>
              <a:solidFill>
                <a:srgbClr val="A50021"/>
              </a:solidFill>
              <a:effectLst/>
              <a:uLnTx/>
              <a:uFillTx/>
              <a:latin typeface="+mn-lt"/>
              <a:ea typeface="ＭＳ Ｐゴシック" charset="-128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5562600" y="5638800"/>
            <a:ext cx="762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US" sz="2000" b="1" dirty="0">
                <a:solidFill>
                  <a:srgbClr val="CC0000"/>
                </a:solidFill>
                <a:latin typeface="+mn-lt"/>
                <a:sym typeface="Wingdings"/>
              </a:rPr>
              <a:t>200x</a:t>
            </a:r>
            <a:endParaRPr kumimoji="0" lang="en-US" sz="2000" b="1" i="0" u="sng" strike="noStrike" kern="0" cap="none" spc="0" normalizeH="0" baseline="0" noProof="0" dirty="0">
              <a:ln>
                <a:noFill/>
              </a:ln>
              <a:solidFill>
                <a:srgbClr val="A50021"/>
              </a:solidFill>
              <a:effectLst/>
              <a:uLnTx/>
              <a:uFillTx/>
              <a:latin typeface="+mn-lt"/>
              <a:ea typeface="ＭＳ Ｐゴシック" charset="-128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HTC and HEP                                            Dr. Jaehoon Yu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DD456A-AC27-D043-BC72-1A49498E49EE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961658"/>
      </p:ext>
    </p:extLst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p"/>
      <p:bldP spid="10" grpId="0" build="p"/>
      <p:bldP spid="11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asted-image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9009" y="1878979"/>
            <a:ext cx="5498791" cy="2139737"/>
          </a:xfrm>
          <a:prstGeom prst="rect">
            <a:avLst/>
          </a:prstGeom>
          <a:ln w="12700">
            <a:miter lim="400000"/>
          </a:ln>
        </p:spPr>
      </p:pic>
      <p:sp>
        <p:nvSpPr>
          <p:cNvPr id="43110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5494" y="609600"/>
            <a:ext cx="8915400" cy="5791200"/>
          </a:xfrm>
          <a:noFill/>
          <a:ln/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Arial Narrow"/>
                <a:cs typeface="Arial Narrow"/>
              </a:rPr>
              <a:t>Stands for Deep Under Ground Neutrino Experiment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latin typeface="Arial Narrow"/>
                <a:cs typeface="Arial Narrow"/>
              </a:rPr>
              <a:t>The $1.5B US flagship long baseline (1300km) </a:t>
            </a:r>
            <a:r>
              <a:rPr lang="en-US" sz="2800" dirty="0" err="1">
                <a:latin typeface="Symbol" charset="2"/>
                <a:cs typeface="Symbol" charset="2"/>
              </a:rPr>
              <a:t>ν</a:t>
            </a:r>
            <a:r>
              <a:rPr lang="en-US" sz="2800" dirty="0">
                <a:latin typeface="Arial Narrow"/>
                <a:cs typeface="Arial Narrow"/>
              </a:rPr>
              <a:t> experiment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latin typeface="Arial Narrow"/>
                <a:cs typeface="Arial Narrow"/>
              </a:rPr>
              <a:t>1500m underground in South Dakota 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-533400" y="-7620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r>
              <a:rPr lang="en-US" sz="4000" b="1" dirty="0">
                <a:latin typeface="Arial Narrow" charset="0"/>
                <a:ea typeface="Arial Narrow" charset="0"/>
                <a:cs typeface="Arial Narrow" charset="0"/>
              </a:rPr>
              <a:t>The Next Big Thing - DUNE</a:t>
            </a:r>
          </a:p>
        </p:txBody>
      </p:sp>
      <p:pic>
        <p:nvPicPr>
          <p:cNvPr id="28" name="pasted-imag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1745" y="0"/>
            <a:ext cx="1292255" cy="817755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14" name="pasted-image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0151" y="3475461"/>
            <a:ext cx="4038600" cy="23651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pasted-image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68951" y="4847061"/>
            <a:ext cx="3749047" cy="1956920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TextBox 12"/>
          <p:cNvSpPr txBox="1">
            <a:spLocks noChangeArrowheads="1"/>
          </p:cNvSpPr>
          <p:nvPr/>
        </p:nvSpPr>
        <p:spPr bwMode="auto">
          <a:xfrm>
            <a:off x="3405689" y="3530388"/>
            <a:ext cx="28956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rPr>
              <a:t>4 caverns with ~80,000t of Liquid Argon total</a:t>
            </a:r>
          </a:p>
        </p:txBody>
      </p:sp>
      <p:sp>
        <p:nvSpPr>
          <p:cNvPr id="17" name="TextBox 12"/>
          <p:cNvSpPr txBox="1">
            <a:spLocks noChangeArrowheads="1"/>
          </p:cNvSpPr>
          <p:nvPr/>
        </p:nvSpPr>
        <p:spPr bwMode="auto">
          <a:xfrm>
            <a:off x="7173951" y="6371061"/>
            <a:ext cx="6858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rPr>
              <a:t>66m</a:t>
            </a:r>
          </a:p>
        </p:txBody>
      </p:sp>
      <p:cxnSp>
        <p:nvCxnSpPr>
          <p:cNvPr id="18" name="Straight Arrow Connector 17"/>
          <p:cNvCxnSpPr/>
          <p:nvPr/>
        </p:nvCxnSpPr>
        <p:spPr bwMode="auto">
          <a:xfrm flipV="1">
            <a:off x="5649951" y="6218661"/>
            <a:ext cx="3276600" cy="533400"/>
          </a:xfrm>
          <a:prstGeom prst="straightConnector1">
            <a:avLst/>
          </a:prstGeom>
          <a:noFill/>
          <a:ln w="38100" cap="flat" cmpd="sng" algn="ctr">
            <a:solidFill>
              <a:srgbClr val="A5002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 flipH="1" flipV="1">
            <a:off x="5649951" y="5837661"/>
            <a:ext cx="76200" cy="914400"/>
          </a:xfrm>
          <a:prstGeom prst="straightConnector1">
            <a:avLst/>
          </a:prstGeom>
          <a:noFill/>
          <a:ln w="38100" cap="flat" cmpd="sng" algn="ctr">
            <a:solidFill>
              <a:srgbClr val="A5002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20" name="TextBox 12"/>
          <p:cNvSpPr txBox="1">
            <a:spLocks noChangeArrowheads="1"/>
          </p:cNvSpPr>
          <p:nvPr/>
        </p:nvSpPr>
        <p:spPr bwMode="auto">
          <a:xfrm>
            <a:off x="5726151" y="6142461"/>
            <a:ext cx="6858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rPr>
              <a:t>15m</a:t>
            </a:r>
          </a:p>
        </p:txBody>
      </p:sp>
      <p:cxnSp>
        <p:nvCxnSpPr>
          <p:cNvPr id="21" name="Straight Arrow Connector 20"/>
          <p:cNvCxnSpPr/>
          <p:nvPr/>
        </p:nvCxnSpPr>
        <p:spPr bwMode="auto">
          <a:xfrm>
            <a:off x="5268951" y="6523461"/>
            <a:ext cx="304800" cy="228600"/>
          </a:xfrm>
          <a:prstGeom prst="straightConnector1">
            <a:avLst/>
          </a:prstGeom>
          <a:noFill/>
          <a:ln w="38100" cap="flat" cmpd="sng" algn="ctr">
            <a:solidFill>
              <a:srgbClr val="A5002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22" name="TextBox 12"/>
          <p:cNvSpPr txBox="1">
            <a:spLocks noChangeArrowheads="1"/>
          </p:cNvSpPr>
          <p:nvPr/>
        </p:nvSpPr>
        <p:spPr bwMode="auto">
          <a:xfrm>
            <a:off x="4583151" y="6523461"/>
            <a:ext cx="6858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rPr>
              <a:t>15m</a:t>
            </a:r>
          </a:p>
        </p:txBody>
      </p:sp>
      <p:sp>
        <p:nvSpPr>
          <p:cNvPr id="23" name="Shape 127"/>
          <p:cNvSpPr/>
          <p:nvPr/>
        </p:nvSpPr>
        <p:spPr>
          <a:xfrm flipH="1" flipV="1">
            <a:off x="5040351" y="4694661"/>
            <a:ext cx="609600" cy="381000"/>
          </a:xfrm>
          <a:prstGeom prst="line">
            <a:avLst/>
          </a:prstGeom>
          <a:ln w="88900">
            <a:solidFill>
              <a:srgbClr val="A50021"/>
            </a:solidFill>
            <a:miter lim="400000"/>
            <a:headEnd type="triangle"/>
            <a:tailEnd type="none"/>
          </a:ln>
        </p:spPr>
        <p:txBody>
          <a:bodyPr lIns="35717" tIns="35717" rIns="35717" bIns="35717" anchor="ctr"/>
          <a:lstStyle/>
          <a:p>
            <a:pPr algn="ctr" defTabSz="410751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>
              <a:latin typeface="Arial Narrow" charset="0"/>
              <a:ea typeface="Arial Narrow" charset="0"/>
              <a:cs typeface="Arial Narrow" charset="0"/>
            </a:endParaRPr>
          </a:p>
        </p:txBody>
      </p:sp>
      <p:pic>
        <p:nvPicPr>
          <p:cNvPr id="24" name="pasted-image.pdf"/>
          <p:cNvPicPr>
            <a:picLocks noChangeAspect="1"/>
          </p:cNvPicPr>
          <p:nvPr/>
        </p:nvPicPr>
        <p:blipFill>
          <a:blip r:embed="rId6"/>
          <a:srcRect r="10298" b="8116"/>
          <a:stretch>
            <a:fillRect/>
          </a:stretch>
        </p:blipFill>
        <p:spPr>
          <a:xfrm>
            <a:off x="0" y="4568283"/>
            <a:ext cx="3278756" cy="205709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6" name="Group 25"/>
          <p:cNvGrpSpPr/>
          <p:nvPr/>
        </p:nvGrpSpPr>
        <p:grpSpPr>
          <a:xfrm>
            <a:off x="423747" y="1979331"/>
            <a:ext cx="2872131" cy="2629285"/>
            <a:chOff x="5943600" y="685800"/>
            <a:chExt cx="2872131" cy="2629285"/>
          </a:xfrm>
        </p:grpSpPr>
        <p:pic>
          <p:nvPicPr>
            <p:cNvPr id="27" name="image14.png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43600" y="685800"/>
              <a:ext cx="2872131" cy="2629285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30" name="Shape 185"/>
            <p:cNvSpPr/>
            <p:nvPr/>
          </p:nvSpPr>
          <p:spPr>
            <a:xfrm rot="499911">
              <a:off x="6375239" y="2068764"/>
              <a:ext cx="1989323" cy="37990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anchor="ctr">
              <a:spAutoFit/>
            </a:bodyPr>
            <a:lstStyle/>
            <a:p>
              <a:r>
                <a:rPr sz="2000" b="1">
                  <a:solidFill>
                    <a:srgbClr val="A50021"/>
                  </a:solidFill>
                  <a:latin typeface="Arial Narrow" charset="0"/>
                  <a:ea typeface="Arial Narrow" charset="0"/>
                  <a:cs typeface="Arial Narrow" charset="0"/>
                </a:rPr>
                <a:t>1300km</a:t>
              </a:r>
              <a:r>
                <a:rPr lang="en-US" sz="2000" b="1">
                  <a:solidFill>
                    <a:srgbClr val="A50021"/>
                  </a:solidFill>
                  <a:latin typeface="Arial Narrow" charset="0"/>
                  <a:ea typeface="Arial Narrow" charset="0"/>
                  <a:cs typeface="Arial Narrow" charset="0"/>
                </a:rPr>
                <a:t> (800 miles)</a:t>
              </a:r>
              <a:endParaRPr sz="2000" b="1" dirty="0">
                <a:solidFill>
                  <a:srgbClr val="A50021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</p:grpSp>
      <p:sp>
        <p:nvSpPr>
          <p:cNvPr id="31" name="Shape 127"/>
          <p:cNvSpPr/>
          <p:nvPr/>
        </p:nvSpPr>
        <p:spPr>
          <a:xfrm>
            <a:off x="728547" y="3274731"/>
            <a:ext cx="152400" cy="1600200"/>
          </a:xfrm>
          <a:prstGeom prst="line">
            <a:avLst/>
          </a:prstGeom>
          <a:ln w="88900">
            <a:solidFill>
              <a:srgbClr val="A50021"/>
            </a:solidFill>
            <a:miter lim="400000"/>
            <a:tailEnd type="triangle"/>
          </a:ln>
        </p:spPr>
        <p:txBody>
          <a:bodyPr lIns="35717" tIns="35717" rIns="35717" bIns="35717" anchor="ctr"/>
          <a:lstStyle/>
          <a:p>
            <a:pPr algn="ctr" defTabSz="410751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33" name="Shape 127"/>
          <p:cNvSpPr/>
          <p:nvPr/>
        </p:nvSpPr>
        <p:spPr>
          <a:xfrm flipH="1">
            <a:off x="2895600" y="3174379"/>
            <a:ext cx="1066800" cy="228600"/>
          </a:xfrm>
          <a:prstGeom prst="line">
            <a:avLst/>
          </a:prstGeom>
          <a:ln w="88900">
            <a:solidFill>
              <a:srgbClr val="A50021"/>
            </a:solidFill>
            <a:miter lim="400000"/>
            <a:tailEnd type="triangle"/>
          </a:ln>
        </p:spPr>
        <p:txBody>
          <a:bodyPr lIns="35717" tIns="35717" rIns="35717" bIns="35717" anchor="ctr"/>
          <a:lstStyle/>
          <a:p>
            <a:pPr algn="ctr" defTabSz="410751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1967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1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31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31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1108" grpId="0" uiExpand="1" build="p" autoUpdateAnimBg="0"/>
      <p:bldP spid="16" grpId="0"/>
      <p:bldP spid="17" grpId="0"/>
      <p:bldP spid="20" grpId="0"/>
      <p:bldP spid="22" grpId="0"/>
      <p:bldP spid="23" grpId="0" animBg="1"/>
      <p:bldP spid="31" grpId="0" animBg="1"/>
      <p:bldP spid="3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8" name="protodune_collection_plane.png"/>
          <p:cNvPicPr/>
          <p:nvPr/>
        </p:nvPicPr>
        <p:blipFill>
          <a:blip r:embed="rId3"/>
          <a:srcRect t="58792" b="7289"/>
          <a:stretch/>
        </p:blipFill>
        <p:spPr>
          <a:xfrm>
            <a:off x="-20037" y="23190"/>
            <a:ext cx="9164037" cy="3253409"/>
          </a:xfrm>
          <a:prstGeom prst="rect">
            <a:avLst/>
          </a:prstGeom>
          <a:ln w="12600">
            <a:noFill/>
          </a:ln>
        </p:spPr>
      </p:pic>
      <p:sp>
        <p:nvSpPr>
          <p:cNvPr id="390" name="TextShape 2"/>
          <p:cNvSpPr txBox="1"/>
          <p:nvPr/>
        </p:nvSpPr>
        <p:spPr>
          <a:xfrm>
            <a:off x="54135" y="1141559"/>
            <a:ext cx="9038049" cy="381000"/>
          </a:xfrm>
          <a:prstGeom prst="rect">
            <a:avLst/>
          </a:prstGeom>
          <a:noFill/>
          <a:ln>
            <a:noFill/>
          </a:ln>
        </p:spPr>
        <p:txBody>
          <a:bodyPr lIns="81612" tIns="40806" rIns="81612" bIns="40806"/>
          <a:lstStyle/>
          <a:p>
            <a:pPr algn="ctr">
              <a:lnSpc>
                <a:spcPct val="100000"/>
              </a:lnSpc>
            </a:pPr>
            <a:r>
              <a:rPr lang="en-US" sz="1451" b="1" i="1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Schoolbook L"/>
                <a:ea typeface="Arial"/>
              </a:rPr>
              <a:t>Beam halo (high energy) muon with bremsstrahlung initiated E.M. shower</a:t>
            </a:r>
            <a:endParaRPr lang="en-US" sz="1632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1" name="TextShape 3"/>
          <p:cNvSpPr txBox="1"/>
          <p:nvPr/>
        </p:nvSpPr>
        <p:spPr>
          <a:xfrm>
            <a:off x="85797" y="5140909"/>
            <a:ext cx="2271428" cy="335262"/>
          </a:xfrm>
          <a:prstGeom prst="rect">
            <a:avLst/>
          </a:prstGeom>
          <a:noFill/>
          <a:ln>
            <a:noFill/>
          </a:ln>
        </p:spPr>
        <p:txBody>
          <a:bodyPr lIns="81612" tIns="40806" rIns="81612" bIns="40806"/>
          <a:lstStyle/>
          <a:p>
            <a:pPr algn="ctr">
              <a:lnSpc>
                <a:spcPct val="100000"/>
              </a:lnSpc>
            </a:pPr>
            <a:r>
              <a:rPr lang="en-US" sz="1451" b="1" i="1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Schoolbook L"/>
                <a:ea typeface="Arial"/>
              </a:rPr>
              <a:t>Collection plane view</a:t>
            </a:r>
            <a:endParaRPr lang="en-US" sz="1632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ZoneTexte 1"/>
          <p:cNvSpPr txBox="1">
            <a:spLocks noChangeArrowheads="1"/>
          </p:cNvSpPr>
          <p:nvPr/>
        </p:nvSpPr>
        <p:spPr bwMode="auto">
          <a:xfrm>
            <a:off x="152399" y="0"/>
            <a:ext cx="891540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fr-FR" altLang="en-US" sz="5400" b="1" dirty="0" err="1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ProtoDUNE</a:t>
            </a:r>
            <a:r>
              <a:rPr lang="fr-FR" altLang="en-US" sz="5400" b="1" dirty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 Event</a:t>
            </a:r>
            <a:endParaRPr lang="en-US" altLang="en-US" sz="5400" b="1" dirty="0">
              <a:solidFill>
                <a:schemeClr val="bg1"/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pic>
        <p:nvPicPr>
          <p:cNvPr id="15" name="Image 8">
            <a:extLst>
              <a:ext uri="{FF2B5EF4-FFF2-40B4-BE49-F238E27FC236}">
                <a16:creationId xmlns:a16="http://schemas.microsoft.com/office/drawing/2014/main" id="{7EA39EE5-30D6-5A43-A7E3-42CB674ED0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276600"/>
            <a:ext cx="9906000" cy="3581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248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AF54B-3922-AA4B-80A5-9945FE9A1879}" type="slidenum">
              <a:rPr lang="en-US"/>
              <a:pPr/>
              <a:t>23</a:t>
            </a:fld>
            <a:endParaRPr lang="en-US"/>
          </a:p>
        </p:txBody>
      </p:sp>
      <p:sp>
        <p:nvSpPr>
          <p:cNvPr id="224258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381000" y="-152400"/>
            <a:ext cx="8229600" cy="914400"/>
          </a:xfrm>
        </p:spPr>
        <p:txBody>
          <a:bodyPr/>
          <a:lstStyle/>
          <a:p>
            <a:r>
              <a:rPr lang="en-US" sz="4000">
                <a:solidFill>
                  <a:schemeClr val="bg1"/>
                </a:solidFill>
              </a:rPr>
              <a:t>Computers put together a picture</a:t>
            </a:r>
          </a:p>
        </p:txBody>
      </p:sp>
      <p:pic>
        <p:nvPicPr>
          <p:cNvPr id="22425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609600"/>
            <a:ext cx="2971800" cy="2590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224260" name="AutoShape 4"/>
          <p:cNvSpPr>
            <a:spLocks noChangeArrowheads="1"/>
          </p:cNvSpPr>
          <p:nvPr/>
        </p:nvSpPr>
        <p:spPr bwMode="auto">
          <a:xfrm>
            <a:off x="3124200" y="1371600"/>
            <a:ext cx="1676400" cy="1066800"/>
          </a:xfrm>
          <a:prstGeom prst="rightArrow">
            <a:avLst>
              <a:gd name="adj1" fmla="val 50000"/>
              <a:gd name="adj2" fmla="val 39286"/>
            </a:avLst>
          </a:prstGeom>
          <a:solidFill>
            <a:srgbClr val="FFFF99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lIns="91335" tIns="45667" rIns="91335" bIns="45667" anchor="ctr">
            <a:prstTxWarp prst="textNoShape">
              <a:avLst/>
            </a:prstTxWarp>
          </a:bodyPr>
          <a:lstStyle/>
          <a:p>
            <a:pPr algn="ctr"/>
            <a:r>
              <a:rPr lang="en-US" b="1">
                <a:solidFill>
                  <a:srgbClr val="FF0000"/>
                </a:solidFill>
                <a:latin typeface="Arial Narrow" pitchFamily="-84" charset="0"/>
              </a:rPr>
              <a:t>Digital data</a:t>
            </a:r>
          </a:p>
        </p:txBody>
      </p:sp>
      <p:grpSp>
        <p:nvGrpSpPr>
          <p:cNvPr id="224261" name="Group 5"/>
          <p:cNvGrpSpPr>
            <a:grpSpLocks/>
          </p:cNvGrpSpPr>
          <p:nvPr/>
        </p:nvGrpSpPr>
        <p:grpSpPr bwMode="auto">
          <a:xfrm>
            <a:off x="4572000" y="3886200"/>
            <a:ext cx="2895600" cy="1905000"/>
            <a:chOff x="2880" y="2448"/>
            <a:chExt cx="1824" cy="1200"/>
          </a:xfrm>
        </p:grpSpPr>
        <p:sp>
          <p:nvSpPr>
            <p:cNvPr id="224262" name="AutoShape 6"/>
            <p:cNvSpPr>
              <a:spLocks noChangeArrowheads="1"/>
            </p:cNvSpPr>
            <p:nvPr/>
          </p:nvSpPr>
          <p:spPr bwMode="auto">
            <a:xfrm>
              <a:off x="2880" y="2448"/>
              <a:ext cx="1824" cy="1200"/>
            </a:xfrm>
            <a:custGeom>
              <a:avLst/>
              <a:gdLst>
                <a:gd name="G0" fmla="+- 9257 0 0"/>
                <a:gd name="G1" fmla="+- 18514 0 0"/>
                <a:gd name="G2" fmla="+- 6171 0 0"/>
                <a:gd name="G3" fmla="*/ 9257 1 2"/>
                <a:gd name="G4" fmla="+- G3 10800 0"/>
                <a:gd name="G5" fmla="+- 21600 9257 18514"/>
                <a:gd name="G6" fmla="+- 18514 6171 0"/>
                <a:gd name="G7" fmla="*/ G6 1 2"/>
                <a:gd name="G8" fmla="*/ 18514 2 1"/>
                <a:gd name="G9" fmla="+- G8 0 21600"/>
                <a:gd name="G10" fmla="+- G5 0 G4"/>
                <a:gd name="G11" fmla="+- 9257 0 G4"/>
                <a:gd name="G12" fmla="*/ G2 G10 G11"/>
                <a:gd name="T0" fmla="*/ 15429 w 21600"/>
                <a:gd name="T1" fmla="*/ 0 h 21600"/>
                <a:gd name="T2" fmla="*/ 9257 w 21600"/>
                <a:gd name="T3" fmla="*/ 6171 h 21600"/>
                <a:gd name="T4" fmla="*/ 6171 w 21600"/>
                <a:gd name="T5" fmla="*/ 9257 h 21600"/>
                <a:gd name="T6" fmla="*/ 0 w 21600"/>
                <a:gd name="T7" fmla="*/ 15429 h 21600"/>
                <a:gd name="T8" fmla="*/ 6171 w 21600"/>
                <a:gd name="T9" fmla="*/ 21600 h 21600"/>
                <a:gd name="T10" fmla="*/ 12343 w 21600"/>
                <a:gd name="T11" fmla="*/ 18514 h 21600"/>
                <a:gd name="T12" fmla="*/ 18514 w 21600"/>
                <a:gd name="T13" fmla="*/ 12343 h 21600"/>
                <a:gd name="T14" fmla="*/ 21600 w 21600"/>
                <a:gd name="T15" fmla="*/ 6171 h 21600"/>
                <a:gd name="T16" fmla="*/ 17694720 60000 65536"/>
                <a:gd name="T17" fmla="*/ 11796480 60000 65536"/>
                <a:gd name="T18" fmla="*/ 17694720 60000 65536"/>
                <a:gd name="T19" fmla="*/ 11796480 60000 65536"/>
                <a:gd name="T20" fmla="*/ 5898240 60000 65536"/>
                <a:gd name="T21" fmla="*/ 5898240 60000 65536"/>
                <a:gd name="T22" fmla="*/ 0 60000 65536"/>
                <a:gd name="T23" fmla="*/ 0 60000 65536"/>
                <a:gd name="T24" fmla="*/ G12 w 21600"/>
                <a:gd name="T25" fmla="*/ G5 h 21600"/>
                <a:gd name="T26" fmla="*/ G1 w 21600"/>
                <a:gd name="T27" fmla="*/ G1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15429" y="0"/>
                  </a:moveTo>
                  <a:lnTo>
                    <a:pt x="9257" y="6171"/>
                  </a:lnTo>
                  <a:lnTo>
                    <a:pt x="12343" y="6171"/>
                  </a:lnTo>
                  <a:lnTo>
                    <a:pt x="12343" y="12343"/>
                  </a:lnTo>
                  <a:lnTo>
                    <a:pt x="6171" y="12343"/>
                  </a:lnTo>
                  <a:lnTo>
                    <a:pt x="6171" y="9257"/>
                  </a:lnTo>
                  <a:lnTo>
                    <a:pt x="0" y="15429"/>
                  </a:lnTo>
                  <a:lnTo>
                    <a:pt x="6171" y="21600"/>
                  </a:lnTo>
                  <a:lnTo>
                    <a:pt x="6171" y="18514"/>
                  </a:lnTo>
                  <a:lnTo>
                    <a:pt x="18514" y="18514"/>
                  </a:lnTo>
                  <a:lnTo>
                    <a:pt x="18514" y="6171"/>
                  </a:lnTo>
                  <a:lnTo>
                    <a:pt x="21600" y="6171"/>
                  </a:lnTo>
                  <a:close/>
                </a:path>
              </a:pathLst>
            </a:custGeom>
            <a:solidFill>
              <a:srgbClr val="FFFF99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lIns="91335" tIns="45667" rIns="91335" bIns="45667" anchor="ctr">
              <a:prstTxWarp prst="textNoShape">
                <a:avLst/>
              </a:prstTxWarp>
            </a:bodyPr>
            <a:lstStyle/>
            <a:p>
              <a:pPr algn="ctr"/>
              <a:endParaRPr lang="en-US" b="1">
                <a:solidFill>
                  <a:srgbClr val="FF0000"/>
                </a:solidFill>
              </a:endParaRPr>
            </a:p>
            <a:p>
              <a:pPr algn="ctr"/>
              <a:endParaRPr lang="en-US"/>
            </a:p>
          </p:txBody>
        </p:sp>
        <p:sp>
          <p:nvSpPr>
            <p:cNvPr id="224263" name="Text Box 7"/>
            <p:cNvSpPr txBox="1">
              <a:spLocks noChangeArrowheads="1"/>
            </p:cNvSpPr>
            <p:nvPr/>
          </p:nvSpPr>
          <p:spPr bwMode="auto">
            <a:xfrm>
              <a:off x="3065" y="3197"/>
              <a:ext cx="139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335" tIns="45667" rIns="91335" bIns="45667">
              <a:prstTxWarp prst="textNoShape">
                <a:avLst/>
              </a:prstTxWarp>
              <a:spAutoFit/>
            </a:bodyPr>
            <a:lstStyle/>
            <a:p>
              <a:r>
                <a:rPr lang="en-US" sz="2000" b="1">
                  <a:solidFill>
                    <a:srgbClr val="FF0000"/>
                  </a:solidFill>
                  <a:latin typeface="Arial Narrow" pitchFamily="-84" charset="0"/>
                </a:rPr>
                <a:t>Data Reconstruction</a:t>
              </a:r>
              <a:endParaRPr lang="en-US" sz="2000">
                <a:latin typeface="Arial Narrow" pitchFamily="-84" charset="0"/>
              </a:endParaRPr>
            </a:p>
          </p:txBody>
        </p:sp>
      </p:grpSp>
      <p:grpSp>
        <p:nvGrpSpPr>
          <p:cNvPr id="224264" name="Group 8"/>
          <p:cNvGrpSpPr>
            <a:grpSpLocks/>
          </p:cNvGrpSpPr>
          <p:nvPr/>
        </p:nvGrpSpPr>
        <p:grpSpPr bwMode="auto">
          <a:xfrm>
            <a:off x="1752600" y="1600200"/>
            <a:ext cx="1123950" cy="396875"/>
            <a:chOff x="1104" y="1008"/>
            <a:chExt cx="708" cy="250"/>
          </a:xfrm>
        </p:grpSpPr>
        <p:sp>
          <p:nvSpPr>
            <p:cNvPr id="224265" name="Line 9"/>
            <p:cNvSpPr>
              <a:spLocks noChangeShapeType="1"/>
            </p:cNvSpPr>
            <p:nvPr/>
          </p:nvSpPr>
          <p:spPr bwMode="auto">
            <a:xfrm flipH="1">
              <a:off x="1104" y="1152"/>
              <a:ext cx="528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266" name="Rectangle 10"/>
            <p:cNvSpPr>
              <a:spLocks noChangeArrowheads="1"/>
            </p:cNvSpPr>
            <p:nvPr/>
          </p:nvSpPr>
          <p:spPr bwMode="auto">
            <a:xfrm>
              <a:off x="1536" y="1008"/>
              <a:ext cx="27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335" tIns="45667" rIns="91335" bIns="45667">
              <a:prstTxWarp prst="textNoShape">
                <a:avLst/>
              </a:prstTxWarp>
              <a:spAutoFit/>
            </a:bodyPr>
            <a:lstStyle/>
            <a:p>
              <a:r>
                <a:rPr lang="en-US" sz="2000" b="1">
                  <a:solidFill>
                    <a:srgbClr val="FF0000"/>
                  </a:solidFill>
                  <a:latin typeface="Symbol" pitchFamily="-84" charset="2"/>
                  <a:sym typeface="Symbol" pitchFamily="-84" charset="2"/>
                </a:rPr>
                <a:t>`</a:t>
              </a:r>
              <a:r>
                <a:rPr lang="en-US" sz="2000" b="1">
                  <a:solidFill>
                    <a:srgbClr val="FF0000"/>
                  </a:solidFill>
                  <a:latin typeface="Arial Narrow" pitchFamily="-84" charset="0"/>
                  <a:sym typeface="Symbol" pitchFamily="-84" charset="2"/>
                </a:rPr>
                <a:t>p</a:t>
              </a:r>
            </a:p>
          </p:txBody>
        </p:sp>
      </p:grpSp>
      <p:grpSp>
        <p:nvGrpSpPr>
          <p:cNvPr id="224267" name="Group 11"/>
          <p:cNvGrpSpPr>
            <a:grpSpLocks/>
          </p:cNvGrpSpPr>
          <p:nvPr/>
        </p:nvGrpSpPr>
        <p:grpSpPr bwMode="auto">
          <a:xfrm>
            <a:off x="457200" y="1584325"/>
            <a:ext cx="1219200" cy="396875"/>
            <a:chOff x="288" y="998"/>
            <a:chExt cx="768" cy="250"/>
          </a:xfrm>
        </p:grpSpPr>
        <p:sp>
          <p:nvSpPr>
            <p:cNvPr id="224268" name="Line 12"/>
            <p:cNvSpPr>
              <a:spLocks noChangeShapeType="1"/>
            </p:cNvSpPr>
            <p:nvPr/>
          </p:nvSpPr>
          <p:spPr bwMode="auto">
            <a:xfrm>
              <a:off x="480" y="1152"/>
              <a:ext cx="57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269" name="Text Box 13"/>
            <p:cNvSpPr txBox="1">
              <a:spLocks noChangeArrowheads="1"/>
            </p:cNvSpPr>
            <p:nvPr/>
          </p:nvSpPr>
          <p:spPr bwMode="auto">
            <a:xfrm>
              <a:off x="288" y="998"/>
              <a:ext cx="19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335" tIns="45667" rIns="91335" bIns="45667">
              <a:prstTxWarp prst="textNoShape">
                <a:avLst/>
              </a:prstTxWarp>
              <a:spAutoFit/>
            </a:bodyPr>
            <a:lstStyle/>
            <a:p>
              <a:r>
                <a:rPr lang="en-US" sz="2000" b="1">
                  <a:solidFill>
                    <a:srgbClr val="FF0000"/>
                  </a:solidFill>
                  <a:latin typeface="Arial Narrow" pitchFamily="-84" charset="0"/>
                </a:rPr>
                <a:t>p</a:t>
              </a:r>
            </a:p>
          </p:txBody>
        </p:sp>
      </p:grpSp>
      <p:pic>
        <p:nvPicPr>
          <p:cNvPr id="224270" name="Picture 14" descr="FNAL 235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4932363" y="381000"/>
            <a:ext cx="3983037" cy="2987675"/>
          </a:xfrm>
          <a:noFill/>
          <a:ln/>
        </p:spPr>
      </p:pic>
      <p:pic>
        <p:nvPicPr>
          <p:cNvPr id="224271" name="Picture 15" descr="FNAL 23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3352800"/>
            <a:ext cx="3619500" cy="3429000"/>
          </a:xfrm>
          <a:prstGeom prst="rect">
            <a:avLst/>
          </a:prstGeom>
          <a:noFill/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HTC and HEP                                            Dr. Jaehoon Yu</a:t>
            </a:r>
          </a:p>
        </p:txBody>
      </p:sp>
    </p:spTree>
    <p:extLst>
      <p:ext uri="{BB962C8B-B14F-4D97-AF65-F5344CB8AC3E}">
        <p14:creationId xmlns:p14="http://schemas.microsoft.com/office/powerpoint/2010/main" val="1138511323"/>
      </p:ext>
    </p:extLst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4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4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4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24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24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24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4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4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4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224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4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4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4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26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35E44-9857-7B44-9025-98B26824A60B}" type="slidenum">
              <a:rPr lang="en-US"/>
              <a:pPr/>
              <a:t>24</a:t>
            </a:fld>
            <a:endParaRPr lang="en-US"/>
          </a:p>
        </p:txBody>
      </p:sp>
      <p:sp>
        <p:nvSpPr>
          <p:cNvPr id="1730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762000"/>
            <a:ext cx="8534400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>
                <a:ea typeface="ＭＳ Ｐゴシック" pitchFamily="-84" charset="-128"/>
                <a:cs typeface="ＭＳ Ｐゴシック" pitchFamily="-84" charset="-128"/>
                <a:sym typeface="Wingdings" pitchFamily="-84" charset="2"/>
              </a:rPr>
              <a:t>Detectors are complicated and large </a:t>
            </a:r>
            <a:r>
              <a:rPr lang="en-US" dirty="0" err="1">
                <a:ea typeface="ＭＳ Ｐゴシック" pitchFamily="-84" charset="-128"/>
                <a:cs typeface="ＭＳ Ｐゴシック" pitchFamily="-84" charset="-128"/>
                <a:sym typeface="Wingdings"/>
              </a:rPr>
              <a:t></a:t>
            </a:r>
            <a:r>
              <a:rPr lang="en-US" dirty="0">
                <a:ea typeface="ＭＳ Ｐゴシック" pitchFamily="-84" charset="-128"/>
                <a:cs typeface="ＭＳ Ｐゴシック" pitchFamily="-84" charset="-128"/>
                <a:sym typeface="Wingdings"/>
              </a:rPr>
              <a:t> Need large number of collaborators</a:t>
            </a:r>
          </a:p>
          <a:p>
            <a:pPr lvl="1">
              <a:lnSpc>
                <a:spcPct val="90000"/>
              </a:lnSpc>
            </a:pPr>
            <a:r>
              <a:rPr lang="en-US" dirty="0">
                <a:cs typeface="ＭＳ Ｐゴシック" pitchFamily="-84" charset="-128"/>
                <a:sym typeface="Wingdings"/>
              </a:rPr>
              <a:t>They are scattered all over the world!</a:t>
            </a:r>
          </a:p>
        </p:txBody>
      </p:sp>
      <p:sp>
        <p:nvSpPr>
          <p:cNvPr id="49158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696200" cy="990600"/>
          </a:xfrm>
          <a:noFill/>
        </p:spPr>
        <p:txBody>
          <a:bodyPr/>
          <a:lstStyle/>
          <a:p>
            <a:pPr eaLnBrk="1" hangingPunct="1"/>
            <a:r>
              <a:rPr lang="en-US">
                <a:ea typeface="ＭＳ Ｐゴシック" pitchFamily="-84" charset="-128"/>
                <a:cs typeface="ＭＳ Ｐゴシック" pitchFamily="-84" charset="-128"/>
              </a:rPr>
              <a:t>The Problem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HTC and HEP                                            Dr. Jaehoon Yu</a:t>
            </a:r>
          </a:p>
        </p:txBody>
      </p:sp>
    </p:spTree>
    <p:extLst>
      <p:ext uri="{BB962C8B-B14F-4D97-AF65-F5344CB8AC3E}">
        <p14:creationId xmlns:p14="http://schemas.microsoft.com/office/powerpoint/2010/main" val="150926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3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3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58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56308-FBF9-3F4E-A114-D1264A78CF43}" type="slidenum">
              <a:rPr lang="en-US"/>
              <a:pPr/>
              <a:t>25</a:t>
            </a:fld>
            <a:endParaRPr lang="en-US"/>
          </a:p>
        </p:txBody>
      </p:sp>
      <p:sp>
        <p:nvSpPr>
          <p:cNvPr id="51205" name="Rectangle 2"/>
          <p:cNvSpPr>
            <a:spLocks noChangeArrowheads="1"/>
          </p:cNvSpPr>
          <p:nvPr/>
        </p:nvSpPr>
        <p:spPr bwMode="auto">
          <a:xfrm>
            <a:off x="1104900" y="1841500"/>
            <a:ext cx="3173413" cy="45434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spcBef>
                <a:spcPct val="50000"/>
              </a:spcBef>
              <a:buClr>
                <a:srgbClr val="D90040"/>
              </a:buClr>
              <a:buSzPct val="80000"/>
              <a:buFont typeface="Wingdings" pitchFamily="-84" charset="2"/>
              <a:buNone/>
            </a:pPr>
            <a:endParaRPr lang="en-US" sz="2000" b="1">
              <a:solidFill>
                <a:srgbClr val="3912C8"/>
              </a:solidFill>
              <a:latin typeface="Tahoma" pitchFamily="-8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50000"/>
              </a:spcBef>
              <a:buClr>
                <a:srgbClr val="D90040"/>
              </a:buClr>
              <a:buSzPct val="80000"/>
              <a:buFont typeface="Wingdings" pitchFamily="-84" charset="2"/>
              <a:buNone/>
            </a:pPr>
            <a:endParaRPr lang="en-US" sz="2000" b="1">
              <a:solidFill>
                <a:srgbClr val="3912C8"/>
              </a:solidFill>
              <a:latin typeface="Tahoma" pitchFamily="-84" charset="0"/>
            </a:endParaRPr>
          </a:p>
        </p:txBody>
      </p:sp>
      <p:sp>
        <p:nvSpPr>
          <p:cNvPr id="51206" name="Text Box 3"/>
          <p:cNvSpPr txBox="1">
            <a:spLocks noChangeArrowheads="1"/>
          </p:cNvSpPr>
          <p:nvPr/>
        </p:nvSpPr>
        <p:spPr bwMode="auto">
          <a:xfrm>
            <a:off x="1600200" y="1069975"/>
            <a:ext cx="12144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b="1">
                <a:solidFill>
                  <a:srgbClr val="912549"/>
                </a:solidFill>
                <a:latin typeface="Tahoma" pitchFamily="-84" charset="0"/>
              </a:rPr>
              <a:t>ATLAS</a:t>
            </a:r>
          </a:p>
        </p:txBody>
      </p:sp>
      <p:sp>
        <p:nvSpPr>
          <p:cNvPr id="51207" name="Text Box 4"/>
          <p:cNvSpPr txBox="1">
            <a:spLocks noChangeArrowheads="1"/>
          </p:cNvSpPr>
          <p:nvPr/>
        </p:nvSpPr>
        <p:spPr bwMode="auto">
          <a:xfrm>
            <a:off x="6189663" y="1069975"/>
            <a:ext cx="8905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b="1">
                <a:solidFill>
                  <a:srgbClr val="912549"/>
                </a:solidFill>
                <a:latin typeface="Tahoma" pitchFamily="-84" charset="0"/>
              </a:rPr>
              <a:t>CMS</a:t>
            </a:r>
          </a:p>
        </p:txBody>
      </p:sp>
      <p:sp>
        <p:nvSpPr>
          <p:cNvPr id="51208" name="Rectangle 5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838200"/>
          </a:xfrm>
        </p:spPr>
        <p:txBody>
          <a:bodyPr/>
          <a:lstStyle/>
          <a:p>
            <a:pPr eaLnBrk="1" hangingPunct="1"/>
            <a:r>
              <a:rPr lang="en-US" sz="4800" b="1" dirty="0">
                <a:ea typeface="ＭＳ Ｐゴシック" pitchFamily="-84" charset="-128"/>
                <a:cs typeface="ＭＳ Ｐゴシック" pitchFamily="-84" charset="-128"/>
              </a:rPr>
              <a:t>LHC Collaborations</a:t>
            </a:r>
          </a:p>
        </p:txBody>
      </p:sp>
      <p:pic>
        <p:nvPicPr>
          <p:cNvPr id="51209" name="Picture 6" descr="pie1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60350" y="1530350"/>
            <a:ext cx="3889375" cy="3006725"/>
          </a:xfrm>
          <a:noFill/>
        </p:spPr>
      </p:pic>
      <p:sp>
        <p:nvSpPr>
          <p:cNvPr id="51210" name="Text Box 8"/>
          <p:cNvSpPr txBox="1">
            <a:spLocks noChangeArrowheads="1"/>
          </p:cNvSpPr>
          <p:nvPr/>
        </p:nvSpPr>
        <p:spPr bwMode="auto">
          <a:xfrm>
            <a:off x="811213" y="6257925"/>
            <a:ext cx="3338512" cy="336550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 eaLnBrk="0" hangingPunct="0">
              <a:lnSpc>
                <a:spcPct val="80000"/>
              </a:lnSpc>
              <a:spcBef>
                <a:spcPct val="50000"/>
              </a:spcBef>
              <a:buClr>
                <a:srgbClr val="D90040"/>
              </a:buClr>
              <a:buSzPct val="80000"/>
              <a:buFont typeface="Wingdings" pitchFamily="-84" charset="2"/>
              <a:buNone/>
            </a:pPr>
            <a:r>
              <a:rPr lang="en-US" sz="2000" b="1">
                <a:solidFill>
                  <a:srgbClr val="3912C8"/>
                </a:solidFill>
                <a:latin typeface="Tahoma" pitchFamily="-84" charset="0"/>
              </a:rPr>
              <a:t>                                              </a:t>
            </a:r>
          </a:p>
        </p:txBody>
      </p:sp>
      <p:pic>
        <p:nvPicPr>
          <p:cNvPr id="51211" name="Picture 9" descr="collaboration_pie"/>
          <p:cNvPicPr>
            <a:picLocks noChangeAspect="1" noChangeArrowheads="1"/>
          </p:cNvPicPr>
          <p:nvPr/>
        </p:nvPicPr>
        <p:blipFill>
          <a:blip r:embed="rId3"/>
          <a:srcRect l="35413" t="3807" r="3320" b="15230"/>
          <a:stretch>
            <a:fillRect/>
          </a:stretch>
        </p:blipFill>
        <p:spPr bwMode="auto">
          <a:xfrm>
            <a:off x="3657600" y="1524000"/>
            <a:ext cx="5181600" cy="396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12" name="Text Box 10"/>
          <p:cNvSpPr txBox="1">
            <a:spLocks noChangeArrowheads="1"/>
          </p:cNvSpPr>
          <p:nvPr/>
        </p:nvSpPr>
        <p:spPr bwMode="auto">
          <a:xfrm>
            <a:off x="1905000" y="5334000"/>
            <a:ext cx="5943600" cy="679450"/>
          </a:xfrm>
          <a:prstGeom prst="rect">
            <a:avLst/>
          </a:prstGeom>
          <a:solidFill>
            <a:srgbClr val="FFFFCC"/>
          </a:solidFill>
          <a:ln w="22225">
            <a:solidFill>
              <a:srgbClr val="8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5000"/>
              </a:spcBef>
              <a:buClr>
                <a:srgbClr val="D90040"/>
              </a:buClr>
              <a:buSzPct val="80000"/>
              <a:buFont typeface="Wingdings" pitchFamily="-84" charset="2"/>
              <a:buNone/>
            </a:pPr>
            <a:r>
              <a:rPr lang="en-US" sz="2000" b="1" dirty="0">
                <a:solidFill>
                  <a:srgbClr val="800000"/>
                </a:solidFill>
                <a:latin typeface="Tahoma" pitchFamily="-84" charset="0"/>
              </a:rPr>
              <a:t>ATLAS+CMS 6000 Physicists and Engineers</a:t>
            </a:r>
          </a:p>
          <a:p>
            <a:pPr algn="ctr" eaLnBrk="0" hangingPunct="0">
              <a:lnSpc>
                <a:spcPct val="90000"/>
              </a:lnSpc>
              <a:spcBef>
                <a:spcPct val="5000"/>
              </a:spcBef>
              <a:buClr>
                <a:srgbClr val="D90040"/>
              </a:buClr>
              <a:buSzPct val="80000"/>
              <a:buFont typeface="Wingdings" pitchFamily="-84" charset="2"/>
              <a:buNone/>
            </a:pPr>
            <a:r>
              <a:rPr lang="en-US" sz="2000" b="1" dirty="0">
                <a:solidFill>
                  <a:srgbClr val="800000"/>
                </a:solidFill>
                <a:latin typeface="Tahoma" pitchFamily="-84" charset="0"/>
              </a:rPr>
              <a:t>Over 60 Countries,  250 Institutions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HTC and HEP                                            Dr. Jaehoon Yu</a:t>
            </a:r>
          </a:p>
        </p:txBody>
      </p:sp>
    </p:spTree>
    <p:extLst>
      <p:ext uri="{BB962C8B-B14F-4D97-AF65-F5344CB8AC3E}">
        <p14:creationId xmlns:p14="http://schemas.microsoft.com/office/powerpoint/2010/main" val="34419484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1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6576"/>
            <a:ext cx="9144000" cy="5567024"/>
          </a:xfrm>
          <a:prstGeom prst="rect">
            <a:avLst/>
          </a:prstGeom>
        </p:spPr>
      </p:pic>
      <p:pic>
        <p:nvPicPr>
          <p:cNvPr id="28" name="pasted-image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49672" y="524553"/>
            <a:ext cx="1218128" cy="770847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Rectangle 1"/>
          <p:cNvSpPr txBox="1">
            <a:spLocks noChangeArrowheads="1"/>
          </p:cNvSpPr>
          <p:nvPr/>
        </p:nvSpPr>
        <p:spPr bwMode="auto">
          <a:xfrm>
            <a:off x="76200" y="3561187"/>
            <a:ext cx="2667000" cy="1221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6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pPr algn="l"/>
            <a:r>
              <a:rPr lang="en-US" b="1" dirty="0">
                <a:solidFill>
                  <a:srgbClr val="800000"/>
                </a:solidFill>
              </a:rPr>
              <a:t>1106 collaborators</a:t>
            </a:r>
          </a:p>
          <a:p>
            <a:pPr algn="l"/>
            <a:r>
              <a:rPr lang="en-US" b="1" dirty="0">
                <a:solidFill>
                  <a:srgbClr val="800000"/>
                </a:solidFill>
              </a:rPr>
              <a:t>184 institutions</a:t>
            </a:r>
          </a:p>
          <a:p>
            <a:pPr algn="l"/>
            <a:r>
              <a:rPr lang="en-US" b="1" dirty="0">
                <a:solidFill>
                  <a:srgbClr val="800000"/>
                </a:solidFill>
              </a:rPr>
              <a:t>31 countries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0" y="-1524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r>
              <a:rPr lang="en-US" b="1" dirty="0"/>
              <a:t>The Map of the DUNE Experiment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916ACF3-4072-984B-9914-DAA33D10917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lum/>
            <a:alphaModFix/>
          </a:blip>
          <a:srcRect t="37781" b="20068"/>
          <a:stretch/>
        </p:blipFill>
        <p:spPr>
          <a:xfrm>
            <a:off x="0" y="4686300"/>
            <a:ext cx="9144000" cy="21717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sp>
        <p:nvSpPr>
          <p:cNvPr id="12" name="Oval 22">
            <a:extLst>
              <a:ext uri="{FF2B5EF4-FFF2-40B4-BE49-F238E27FC236}">
                <a16:creationId xmlns:a16="http://schemas.microsoft.com/office/drawing/2014/main" id="{D9D83A12-A81E-5546-90BB-F9878E370D9F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695699" y="5981698"/>
            <a:ext cx="914399" cy="381003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9E8DE6-4124-234A-A8D2-444B66D0D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826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35E44-9857-7B44-9025-98B26824A60B}" type="slidenum">
              <a:rPr lang="en-US"/>
              <a:pPr/>
              <a:t>27</a:t>
            </a:fld>
            <a:endParaRPr lang="en-US" dirty="0"/>
          </a:p>
        </p:txBody>
      </p:sp>
      <p:sp>
        <p:nvSpPr>
          <p:cNvPr id="1730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762000"/>
            <a:ext cx="8534400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>
                <a:ea typeface="ＭＳ Ｐゴシック" pitchFamily="-84" charset="-128"/>
                <a:cs typeface="ＭＳ Ｐゴシック" pitchFamily="-84" charset="-128"/>
                <a:sym typeface="Wingdings" pitchFamily="-84" charset="2"/>
              </a:rPr>
              <a:t>Detectors are complicated and large </a:t>
            </a:r>
            <a:r>
              <a:rPr lang="en-US" dirty="0" err="1">
                <a:ea typeface="ＭＳ Ｐゴシック" pitchFamily="-84" charset="-128"/>
                <a:cs typeface="ＭＳ Ｐゴシック" pitchFamily="-84" charset="-128"/>
                <a:sym typeface="Wingdings"/>
              </a:rPr>
              <a:t></a:t>
            </a:r>
            <a:r>
              <a:rPr lang="en-US" dirty="0">
                <a:ea typeface="ＭＳ Ｐゴシック" pitchFamily="-84" charset="-128"/>
                <a:cs typeface="ＭＳ Ｐゴシック" pitchFamily="-84" charset="-128"/>
                <a:sym typeface="Wingdings"/>
              </a:rPr>
              <a:t> Need large number of collaborators</a:t>
            </a:r>
          </a:p>
          <a:p>
            <a:pPr lvl="1">
              <a:lnSpc>
                <a:spcPct val="90000"/>
              </a:lnSpc>
            </a:pPr>
            <a:r>
              <a:rPr lang="en-US" dirty="0">
                <a:cs typeface="ＭＳ Ｐゴシック" pitchFamily="-84" charset="-128"/>
                <a:sym typeface="Wingdings"/>
              </a:rPr>
              <a:t>They are scattered all over the world!</a:t>
            </a:r>
          </a:p>
          <a:p>
            <a:pPr lvl="1">
              <a:lnSpc>
                <a:spcPct val="90000"/>
              </a:lnSpc>
            </a:pPr>
            <a:r>
              <a:rPr lang="en-US" dirty="0">
                <a:ea typeface="ＭＳ Ｐゴシック" pitchFamily="-84" charset="-128"/>
                <a:cs typeface="ＭＳ Ｐゴシック" pitchFamily="-84" charset="-128"/>
                <a:sym typeface="Wingdings"/>
              </a:rPr>
              <a:t>How do we get them communicate quickly and efficiently?</a:t>
            </a:r>
          </a:p>
          <a:p>
            <a:pPr lvl="1">
              <a:lnSpc>
                <a:spcPct val="90000"/>
              </a:lnSpc>
            </a:pPr>
            <a:r>
              <a:rPr lang="en-US" dirty="0">
                <a:cs typeface="ＭＳ Ｐゴシック" pitchFamily="-84" charset="-128"/>
                <a:sym typeface="Wingdings"/>
              </a:rPr>
              <a:t>How do we leverage collaborators’ capabilities?</a:t>
            </a:r>
          </a:p>
          <a:p>
            <a:pPr lvl="1">
              <a:lnSpc>
                <a:spcPct val="90000"/>
              </a:lnSpc>
            </a:pPr>
            <a:r>
              <a:rPr lang="en-US" dirty="0">
                <a:ea typeface="ＭＳ Ｐゴシック" pitchFamily="-84" charset="-128"/>
                <a:cs typeface="ＭＳ Ｐゴシック" pitchFamily="-84" charset="-128"/>
                <a:sym typeface="Wingdings"/>
              </a:rPr>
              <a:t>How do we utilize all the </a:t>
            </a:r>
            <a:r>
              <a:rPr lang="en-US" dirty="0">
                <a:cs typeface="ＭＳ Ｐゴシック" pitchFamily="-84" charset="-128"/>
                <a:sym typeface="Wingdings"/>
              </a:rPr>
              <a:t>computing resources?</a:t>
            </a:r>
            <a:endParaRPr lang="en-US" dirty="0">
              <a:ea typeface="ＭＳ Ｐゴシック" pitchFamily="-84" charset="-128"/>
              <a:cs typeface="ＭＳ Ｐゴシック" pitchFamily="-84" charset="-128"/>
              <a:sym typeface="Wingdings" pitchFamily="-84" charset="2"/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>
                <a:ea typeface="ＭＳ Ｐゴシック" pitchFamily="-84" charset="-128"/>
                <a:cs typeface="ＭＳ Ｐゴシック" pitchFamily="-84" charset="-128"/>
                <a:sym typeface="Wingdings" pitchFamily="-84" charset="2"/>
              </a:rPr>
              <a:t>Data size is large ~ 10 PB per year for raw data only</a:t>
            </a:r>
          </a:p>
          <a:p>
            <a:pPr lvl="1">
              <a:lnSpc>
                <a:spcPct val="90000"/>
              </a:lnSpc>
            </a:pPr>
            <a:r>
              <a:rPr lang="en-US" dirty="0">
                <a:cs typeface="ＭＳ Ｐゴシック" pitchFamily="-84" charset="-128"/>
                <a:sym typeface="Wingdings" pitchFamily="-84" charset="2"/>
              </a:rPr>
              <a:t>Entire data set 15+PB on discovery</a:t>
            </a:r>
          </a:p>
          <a:p>
            <a:pPr lvl="1">
              <a:lnSpc>
                <a:spcPct val="90000"/>
              </a:lnSpc>
            </a:pPr>
            <a:r>
              <a:rPr lang="en-US" dirty="0">
                <a:cs typeface="ＭＳ Ｐゴシック" pitchFamily="-84" charset="-128"/>
                <a:sym typeface="Wingdings" pitchFamily="-84" charset="2"/>
              </a:rPr>
              <a:t>Where and how to store the large amount of data?</a:t>
            </a:r>
          </a:p>
          <a:p>
            <a:pPr lvl="1">
              <a:lnSpc>
                <a:spcPct val="90000"/>
              </a:lnSpc>
            </a:pPr>
            <a:r>
              <a:rPr lang="en-US" dirty="0">
                <a:ea typeface="ＭＳ Ｐゴシック" pitchFamily="-84" charset="-128"/>
                <a:cs typeface="ＭＳ Ｐゴシック" pitchFamily="-84" charset="-128"/>
                <a:sym typeface="Wingdings" pitchFamily="-84" charset="2"/>
              </a:rPr>
              <a:t>How do we allow collaborators scattered all over the world to access data in an efficient fashion?</a:t>
            </a:r>
          </a:p>
        </p:txBody>
      </p:sp>
      <p:sp>
        <p:nvSpPr>
          <p:cNvPr id="49158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696200" cy="990600"/>
          </a:xfrm>
          <a:noFill/>
        </p:spPr>
        <p:txBody>
          <a:bodyPr/>
          <a:lstStyle/>
          <a:p>
            <a:pPr eaLnBrk="1" hangingPunct="1"/>
            <a:r>
              <a:rPr lang="en-US" dirty="0">
                <a:ea typeface="ＭＳ Ｐゴシック" pitchFamily="-84" charset="-128"/>
                <a:cs typeface="ＭＳ Ｐゴシック" pitchFamily="-84" charset="-128"/>
              </a:rPr>
              <a:t>The Problem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HTC and HEP                                            Dr. Jaehoon Yu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5029200" y="4038600"/>
            <a:ext cx="4025900" cy="2715399"/>
            <a:chOff x="5029200" y="4038600"/>
            <a:chExt cx="4025900" cy="2715399"/>
          </a:xfrm>
        </p:grpSpPr>
        <p:pic>
          <p:nvPicPr>
            <p:cNvPr id="14" name="Picture 13" descr="Screen shot 2012-07-09 at 10.34.32 A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9200" y="4101420"/>
              <a:ext cx="4025900" cy="2652579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5791200" y="4038600"/>
              <a:ext cx="276084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ATLAS Data at CERN 2010-Jun 2012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045542" y="4340423"/>
            <a:ext cx="1736508" cy="307777"/>
            <a:chOff x="7045542" y="4312622"/>
            <a:chExt cx="1736508" cy="307777"/>
          </a:xfrm>
        </p:grpSpPr>
        <p:cxnSp>
          <p:nvCxnSpPr>
            <p:cNvPr id="9" name="Straight Arrow Connector 8"/>
            <p:cNvCxnSpPr/>
            <p:nvPr/>
          </p:nvCxnSpPr>
          <p:spPr>
            <a:xfrm>
              <a:off x="8153400" y="4467999"/>
              <a:ext cx="628650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7045542" y="4312622"/>
              <a:ext cx="11078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</a:rPr>
                <a:t>15+ </a:t>
              </a:r>
              <a:r>
                <a:rPr lang="en-US" sz="1400" dirty="0" err="1">
                  <a:solidFill>
                    <a:srgbClr val="FF0000"/>
                  </a:solidFill>
                </a:rPr>
                <a:t>PBytes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78598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3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73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730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730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730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730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730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58" grpId="1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35E44-9857-7B44-9025-98B26824A60B}" type="slidenum">
              <a:rPr lang="en-US"/>
              <a:pPr/>
              <a:t>28</a:t>
            </a:fld>
            <a:endParaRPr lang="en-US"/>
          </a:p>
        </p:txBody>
      </p:sp>
      <p:sp>
        <p:nvSpPr>
          <p:cNvPr id="1730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609600"/>
            <a:ext cx="8915400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>
                <a:ea typeface="ＭＳ Ｐゴシック" pitchFamily="-84" charset="-128"/>
                <a:cs typeface="ＭＳ Ｐゴシック" pitchFamily="-84" charset="-128"/>
                <a:sym typeface="Wingdings" pitchFamily="-84" charset="2"/>
              </a:rPr>
              <a:t>How do we allow people’s analysis jobs to access data and make progress rapidly and securely?</a:t>
            </a:r>
          </a:p>
          <a:p>
            <a:pPr lvl="1">
              <a:lnSpc>
                <a:spcPct val="90000"/>
              </a:lnSpc>
            </a:pPr>
            <a:r>
              <a:rPr lang="en-US" dirty="0">
                <a:cs typeface="ＭＳ Ｐゴシック" pitchFamily="-84" charset="-128"/>
                <a:sym typeface="Wingdings" pitchFamily="-84" charset="2"/>
              </a:rPr>
              <a:t>What is the most efficient way to get jobs’ requirements matched with resources?</a:t>
            </a:r>
          </a:p>
          <a:p>
            <a:pPr lvl="1">
              <a:lnSpc>
                <a:spcPct val="90000"/>
              </a:lnSpc>
            </a:pPr>
            <a:r>
              <a:rPr lang="en-US" dirty="0">
                <a:cs typeface="ＭＳ Ｐゴシック" pitchFamily="-84" charset="-128"/>
                <a:sym typeface="Wingdings" pitchFamily="-84" charset="2"/>
              </a:rPr>
              <a:t>Should jobs go to data or data go to jobs?</a:t>
            </a:r>
          </a:p>
          <a:p>
            <a:pPr lvl="1">
              <a:lnSpc>
                <a:spcPct val="90000"/>
              </a:lnSpc>
            </a:pPr>
            <a:r>
              <a:rPr lang="en-US" dirty="0">
                <a:ea typeface="ＭＳ Ｐゴシック" pitchFamily="-84" charset="-128"/>
                <a:cs typeface="ＭＳ Ｐゴシック" pitchFamily="-84" charset="-128"/>
                <a:sym typeface="Wingdings" pitchFamily="-84" charset="2"/>
              </a:rPr>
              <a:t>What level of security </a:t>
            </a:r>
            <a:r>
              <a:rPr lang="en-US" dirty="0">
                <a:cs typeface="ＭＳ Ｐゴシック" pitchFamily="-84" charset="-128"/>
                <a:sym typeface="Wingdings" pitchFamily="-84" charset="2"/>
              </a:rPr>
              <a:t>should there be?</a:t>
            </a:r>
            <a:endParaRPr lang="en-US" dirty="0">
              <a:ea typeface="ＭＳ Ｐゴシック" pitchFamily="-84" charset="-128"/>
              <a:cs typeface="ＭＳ Ｐゴシック" pitchFamily="-84" charset="-128"/>
              <a:sym typeface="Wingdings" pitchFamily="-84" charset="2"/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>
                <a:ea typeface="ＭＳ Ｐゴシック" pitchFamily="-84" charset="-128"/>
                <a:cs typeface="ＭＳ Ｐゴシック" pitchFamily="-84" charset="-128"/>
                <a:sym typeface="Wingdings" pitchFamily="-84" charset="2"/>
              </a:rPr>
              <a:t>How do we allow experiments to reconstruct data and generate the large amount of simulated events quickly?</a:t>
            </a:r>
          </a:p>
          <a:p>
            <a:pPr lvl="1">
              <a:lnSpc>
                <a:spcPct val="90000"/>
              </a:lnSpc>
            </a:pPr>
            <a:r>
              <a:rPr lang="en-US" dirty="0">
                <a:cs typeface="ＭＳ Ｐゴシック" pitchFamily="-84" charset="-128"/>
                <a:sym typeface="Wingdings" pitchFamily="-84" charset="2"/>
              </a:rPr>
              <a:t>How do we garner the necessary compute and storage resources effectively and efficiently?</a:t>
            </a:r>
          </a:p>
          <a:p>
            <a:pPr lvl="1">
              <a:lnSpc>
                <a:spcPct val="90000"/>
              </a:lnSpc>
            </a:pPr>
            <a:r>
              <a:rPr lang="en-US" dirty="0">
                <a:ea typeface="ＭＳ Ｐゴシック" pitchFamily="-84" charset="-128"/>
                <a:cs typeface="ＭＳ Ｐゴシック" pitchFamily="-84" charset="-128"/>
                <a:sym typeface="Wingdings" pitchFamily="-84" charset="2"/>
              </a:rPr>
              <a:t>What network capabilities do we need in the world?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ea typeface="ＭＳ Ｐゴシック" pitchFamily="-84" charset="-128"/>
                <a:cs typeface="ＭＳ Ｐゴシック" pitchFamily="-84" charset="-128"/>
                <a:sym typeface="Wingdings" pitchFamily="-84" charset="2"/>
              </a:rPr>
              <a:t>How do we get people to analyze at their desktops?</a:t>
            </a:r>
          </a:p>
        </p:txBody>
      </p:sp>
      <p:sp>
        <p:nvSpPr>
          <p:cNvPr id="49158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696200" cy="762000"/>
          </a:xfrm>
          <a:noFill/>
        </p:spPr>
        <p:txBody>
          <a:bodyPr/>
          <a:lstStyle/>
          <a:p>
            <a:pPr eaLnBrk="1" hangingPunct="1"/>
            <a:r>
              <a:rPr lang="en-US" dirty="0">
                <a:ea typeface="ＭＳ Ｐゴシック" pitchFamily="-84" charset="-128"/>
                <a:cs typeface="ＭＳ Ｐゴシック" pitchFamily="-84" charset="-128"/>
              </a:rPr>
              <a:t>The Problem, cont’d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HTC and HEP                                            Dr. Jaehoon Yu</a:t>
            </a:r>
          </a:p>
        </p:txBody>
      </p:sp>
    </p:spTree>
    <p:extLst>
      <p:ext uri="{BB962C8B-B14F-4D97-AF65-F5344CB8AC3E}">
        <p14:creationId xmlns:p14="http://schemas.microsoft.com/office/powerpoint/2010/main" val="2055033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3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3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3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3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30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30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730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730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58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417F3-F90E-1740-898A-47EB3B3513F6}" type="slidenum">
              <a:rPr lang="en-US"/>
              <a:pPr/>
              <a:t>29</a:t>
            </a:fld>
            <a:endParaRPr lang="en-US"/>
          </a:p>
        </p:txBody>
      </p:sp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0800"/>
            <a:ext cx="7772400" cy="558800"/>
          </a:xfrm>
        </p:spPr>
        <p:txBody>
          <a:bodyPr/>
          <a:lstStyle/>
          <a:p>
            <a:r>
              <a:rPr lang="en-US" sz="4000"/>
              <a:t>What is a Computing Grid?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685799"/>
            <a:ext cx="8686800" cy="1831777"/>
          </a:xfrm>
        </p:spPr>
        <p:txBody>
          <a:bodyPr/>
          <a:lstStyle/>
          <a:p>
            <a:pPr marL="228600" indent="-228600">
              <a:lnSpc>
                <a:spcPct val="90000"/>
              </a:lnSpc>
              <a:tabLst>
                <a:tab pos="1616075" algn="l"/>
              </a:tabLst>
            </a:pPr>
            <a:r>
              <a:rPr lang="en-US" sz="2800" dirty="0"/>
              <a:t>Grid, the definition: </a:t>
            </a:r>
            <a:r>
              <a:rPr lang="en-US" sz="2800" dirty="0">
                <a:solidFill>
                  <a:srgbClr val="FF0000"/>
                </a:solidFill>
              </a:rPr>
              <a:t>Geographically distributed computing resources configured for a coordinated use</a:t>
            </a:r>
          </a:p>
          <a:p>
            <a:pPr marL="228600" indent="-228600">
              <a:lnSpc>
                <a:spcPct val="90000"/>
              </a:lnSpc>
              <a:tabLst>
                <a:tab pos="1616075" algn="l"/>
              </a:tabLst>
            </a:pPr>
            <a:r>
              <a:rPr lang="en-US" sz="2800" dirty="0"/>
              <a:t>Physical resources &amp; good network provide hardware capability</a:t>
            </a:r>
          </a:p>
          <a:p>
            <a:pPr marL="228600" indent="-228600">
              <a:lnSpc>
                <a:spcPct val="90000"/>
              </a:lnSpc>
              <a:tabLst>
                <a:tab pos="1616075" algn="l"/>
              </a:tabLst>
            </a:pPr>
            <a:r>
              <a:rPr lang="en-US" sz="2800" dirty="0"/>
              <a:t>The “Middleware” software ties them together</a:t>
            </a:r>
          </a:p>
        </p:txBody>
      </p:sp>
      <p:pic>
        <p:nvPicPr>
          <p:cNvPr id="103428" name="Picture 4" descr="grid_ma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4867" y="2528887"/>
            <a:ext cx="6201733" cy="4176713"/>
          </a:xfrm>
          <a:prstGeom prst="rect">
            <a:avLst/>
          </a:prstGeom>
          <a:noFill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17856" y="3810000"/>
            <a:ext cx="1949944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7104758" y="4648200"/>
            <a:ext cx="19846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err="1">
                <a:solidFill>
                  <a:schemeClr val="bg1"/>
                </a:solidFill>
                <a:latin typeface="Arial Narrow"/>
                <a:cs typeface="Arial Narrow"/>
              </a:rPr>
              <a:t>I.Foster</a:t>
            </a:r>
            <a:r>
              <a:rPr lang="en-US" sz="1400" b="1" dirty="0">
                <a:solidFill>
                  <a:schemeClr val="bg1"/>
                </a:solidFill>
                <a:latin typeface="Arial Narrow"/>
                <a:cs typeface="Arial Narrow"/>
              </a:rPr>
              <a:t> and </a:t>
            </a:r>
            <a:r>
              <a:rPr lang="en-US" sz="1400" b="1" dirty="0" err="1">
                <a:solidFill>
                  <a:schemeClr val="bg1"/>
                </a:solidFill>
                <a:latin typeface="Arial Narrow"/>
                <a:cs typeface="Arial Narrow"/>
              </a:rPr>
              <a:t>C.Kesselman</a:t>
            </a:r>
            <a:r>
              <a:rPr lang="en-US" sz="1400" b="1" dirty="0">
                <a:solidFill>
                  <a:schemeClr val="bg1"/>
                </a:solidFill>
                <a:latin typeface="Arial Narrow"/>
                <a:cs typeface="Arial Narrow"/>
              </a:rPr>
              <a:t> 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HTC and HEP                                            Dr. Jaehoon Yu</a:t>
            </a:r>
          </a:p>
        </p:txBody>
      </p:sp>
    </p:spTree>
    <p:extLst>
      <p:ext uri="{BB962C8B-B14F-4D97-AF65-F5344CB8AC3E}">
        <p14:creationId xmlns:p14="http://schemas.microsoft.com/office/powerpoint/2010/main" val="26525694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3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7" grpId="0" build="p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E2560-E331-C640-9B85-31146DBDA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685800"/>
          </a:xfrm>
        </p:spPr>
        <p:txBody>
          <a:bodyPr/>
          <a:lstStyle/>
          <a:p>
            <a:r>
              <a:rPr lang="en-US" dirty="0"/>
              <a:t>Who am I? – 2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8B90A7-466A-4546-A3D4-5C89329739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685800"/>
            <a:ext cx="8991600" cy="5334000"/>
          </a:xfrm>
        </p:spPr>
        <p:txBody>
          <a:bodyPr/>
          <a:lstStyle/>
          <a:p>
            <a:r>
              <a:rPr lang="en-US" sz="2800" dirty="0"/>
              <a:t>Professor at U. Texas Arlington (2001 – present)</a:t>
            </a:r>
          </a:p>
          <a:p>
            <a:pPr lvl="1"/>
            <a:r>
              <a:rPr lang="en-US" sz="2400" dirty="0"/>
              <a:t>Led the design and implementation of D-Zero computing grid</a:t>
            </a:r>
          </a:p>
          <a:p>
            <a:pPr lvl="2"/>
            <a:r>
              <a:rPr lang="en-US" sz="2000" dirty="0"/>
              <a:t>Led the group on discovery of Higgs in WW final states</a:t>
            </a:r>
          </a:p>
          <a:p>
            <a:pPr lvl="1"/>
            <a:r>
              <a:rPr lang="en-US" sz="2400" dirty="0"/>
              <a:t>Led International Linear Collider detector R&amp;D beam testing</a:t>
            </a:r>
          </a:p>
          <a:p>
            <a:pPr lvl="1"/>
            <a:r>
              <a:rPr lang="en-US" sz="2400" dirty="0"/>
              <a:t>Joined ATLAS @ LHC 2005 and led the grid computing user services</a:t>
            </a:r>
          </a:p>
          <a:p>
            <a:pPr lvl="1"/>
            <a:r>
              <a:rPr lang="en-US" sz="2400" dirty="0"/>
              <a:t>Led a subgroup in LHC Higgs Cross section working group</a:t>
            </a:r>
          </a:p>
          <a:p>
            <a:pPr lvl="1"/>
            <a:r>
              <a:rPr lang="en-US" sz="2400" dirty="0"/>
              <a:t>Contributed to 2012 Higgs discovery (</a:t>
            </a:r>
            <a:r>
              <a:rPr lang="en-US" sz="2400" dirty="0">
                <a:solidFill>
                  <a:srgbClr val="FF0066"/>
                </a:solidFill>
              </a:rPr>
              <a:t>see live TV interview</a:t>
            </a:r>
            <a:r>
              <a:rPr lang="en-US" sz="2400" dirty="0"/>
              <a:t>) and the subsequent precision property measurements</a:t>
            </a:r>
          </a:p>
          <a:p>
            <a:pPr lvl="1"/>
            <a:r>
              <a:rPr lang="en-US" sz="2400" dirty="0"/>
              <a:t>Moved to neutrino experiment and created and leading the Beyond the Standard Model physics group from 2013 (1st ever in the community!)</a:t>
            </a:r>
          </a:p>
          <a:p>
            <a:pPr lvl="1"/>
            <a:r>
              <a:rPr lang="en-US" sz="2400" dirty="0"/>
              <a:t>Constructed a prototype DUNE field cage (2018) for Prototype @CERN</a:t>
            </a:r>
          </a:p>
          <a:p>
            <a:pPr lvl="1"/>
            <a:r>
              <a:rPr lang="en-US" sz="2400" dirty="0"/>
              <a:t>To construct half the field cage for first two 17kt modules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E87443-E6A1-DB4B-8A32-7CEF8C9A1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BFC16F-E4C0-9F4E-BEC8-752BC928A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HTC and HEP                                            Dr. Jaehoon Yu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3681BF-33B2-E149-8478-5EDDAF0CD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8" name="CBS 11 Dr. Yu Higgs interview 07.04.12.mp4" descr="CBS 11 Dr. Yu Higgs interview 07.04.12.mp4">
            <a:hlinkClick r:id="" action="ppaction://media"/>
            <a:extLst>
              <a:ext uri="{FF2B5EF4-FFF2-40B4-BE49-F238E27FC236}">
                <a16:creationId xmlns:a16="http://schemas.microsoft.com/office/drawing/2014/main" id="{A0737D12-03F5-CE43-8A64-E4F71951485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31830" y="918258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315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52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66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  <p:bldLst>
      <p:bldP spid="3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EE3E6-E4AC-644E-94D7-A5FF364614EA}" type="slidenum">
              <a:rPr lang="en-US"/>
              <a:pPr/>
              <a:t>30</a:t>
            </a:fld>
            <a:endParaRPr lang="en-US"/>
          </a:p>
        </p:txBody>
      </p:sp>
      <p:sp>
        <p:nvSpPr>
          <p:cNvPr id="174082" name="Rectangle 2"/>
          <p:cNvSpPr>
            <a:spLocks noChangeArrowheads="1"/>
          </p:cNvSpPr>
          <p:nvPr/>
        </p:nvSpPr>
        <p:spPr bwMode="auto">
          <a:xfrm>
            <a:off x="4572000" y="1790700"/>
            <a:ext cx="4038600" cy="3390900"/>
          </a:xfrm>
          <a:prstGeom prst="rect">
            <a:avLst/>
          </a:prstGeom>
          <a:solidFill>
            <a:srgbClr val="FFFF99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083" name="Rectangle 3"/>
          <p:cNvSpPr>
            <a:spLocks noChangeArrowheads="1"/>
          </p:cNvSpPr>
          <p:nvPr/>
        </p:nvSpPr>
        <p:spPr bwMode="auto">
          <a:xfrm>
            <a:off x="4419600" y="1638300"/>
            <a:ext cx="4038600" cy="3390900"/>
          </a:xfrm>
          <a:prstGeom prst="rect">
            <a:avLst/>
          </a:prstGeom>
          <a:solidFill>
            <a:srgbClr val="FFFF99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08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/>
              <a:t>How does a computing Grid work?</a:t>
            </a:r>
          </a:p>
        </p:txBody>
      </p:sp>
      <p:grpSp>
        <p:nvGrpSpPr>
          <p:cNvPr id="174085" name="Group 5"/>
          <p:cNvGrpSpPr>
            <a:grpSpLocks/>
          </p:cNvGrpSpPr>
          <p:nvPr/>
        </p:nvGrpSpPr>
        <p:grpSpPr bwMode="auto">
          <a:xfrm>
            <a:off x="228600" y="1066800"/>
            <a:ext cx="1201738" cy="1246188"/>
            <a:chOff x="278" y="672"/>
            <a:chExt cx="757" cy="785"/>
          </a:xfrm>
        </p:grpSpPr>
        <p:sp>
          <p:nvSpPr>
            <p:cNvPr id="174086" name="computr3"/>
            <p:cNvSpPr>
              <a:spLocks noEditPoints="1" noChangeArrowheads="1"/>
            </p:cNvSpPr>
            <p:nvPr/>
          </p:nvSpPr>
          <p:spPr bwMode="auto">
            <a:xfrm>
              <a:off x="336" y="672"/>
              <a:ext cx="624" cy="480"/>
            </a:xfrm>
            <a:custGeom>
              <a:avLst/>
              <a:gdLst>
                <a:gd name="T0" fmla="*/ 0 w 21600"/>
                <a:gd name="T1" fmla="*/ 10800 h 21600"/>
                <a:gd name="T2" fmla="*/ 10800 w 21600"/>
                <a:gd name="T3" fmla="*/ 0 h 21600"/>
                <a:gd name="T4" fmla="*/ 10800 w 21600"/>
                <a:gd name="T5" fmla="*/ 21600 h 21600"/>
                <a:gd name="T6" fmla="*/ 18135 w 21600"/>
                <a:gd name="T7" fmla="*/ 10800 h 21600"/>
                <a:gd name="T8" fmla="*/ 7811 w 21600"/>
                <a:gd name="T9" fmla="*/ 2584 h 21600"/>
                <a:gd name="T10" fmla="*/ 16359 w 21600"/>
                <a:gd name="T11" fmla="*/ 1176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8250" y="17743"/>
                  </a:moveTo>
                  <a:lnTo>
                    <a:pt x="17557" y="16971"/>
                  </a:lnTo>
                  <a:lnTo>
                    <a:pt x="5429" y="16971"/>
                  </a:lnTo>
                  <a:lnTo>
                    <a:pt x="4736" y="17743"/>
                  </a:lnTo>
                  <a:lnTo>
                    <a:pt x="18250" y="17743"/>
                  </a:lnTo>
                  <a:close/>
                </a:path>
                <a:path w="21600" h="21600" extrusionOk="0">
                  <a:moveTo>
                    <a:pt x="18250" y="17743"/>
                  </a:moveTo>
                  <a:moveTo>
                    <a:pt x="19405" y="19131"/>
                  </a:moveTo>
                  <a:lnTo>
                    <a:pt x="18712" y="18360"/>
                  </a:lnTo>
                  <a:lnTo>
                    <a:pt x="4274" y="18360"/>
                  </a:lnTo>
                  <a:lnTo>
                    <a:pt x="3581" y="19131"/>
                  </a:lnTo>
                  <a:lnTo>
                    <a:pt x="19405" y="19131"/>
                  </a:lnTo>
                  <a:close/>
                </a:path>
                <a:path w="21600" h="21600" extrusionOk="0">
                  <a:moveTo>
                    <a:pt x="19405" y="19131"/>
                  </a:moveTo>
                  <a:moveTo>
                    <a:pt x="20560" y="20520"/>
                  </a:moveTo>
                  <a:lnTo>
                    <a:pt x="19867" y="19749"/>
                  </a:lnTo>
                  <a:lnTo>
                    <a:pt x="3119" y="19749"/>
                  </a:lnTo>
                  <a:lnTo>
                    <a:pt x="2426" y="20520"/>
                  </a:lnTo>
                  <a:lnTo>
                    <a:pt x="20560" y="20520"/>
                  </a:lnTo>
                  <a:close/>
                </a:path>
                <a:path w="21600" h="21600" extrusionOk="0">
                  <a:moveTo>
                    <a:pt x="20560" y="20520"/>
                  </a:moveTo>
                  <a:moveTo>
                    <a:pt x="4620" y="16971"/>
                  </a:moveTo>
                  <a:lnTo>
                    <a:pt x="5313" y="16200"/>
                  </a:lnTo>
                  <a:lnTo>
                    <a:pt x="7624" y="16200"/>
                  </a:lnTo>
                  <a:lnTo>
                    <a:pt x="7624" y="14194"/>
                  </a:lnTo>
                  <a:lnTo>
                    <a:pt x="5891" y="14194"/>
                  </a:lnTo>
                  <a:lnTo>
                    <a:pt x="5891" y="0"/>
                  </a:lnTo>
                  <a:lnTo>
                    <a:pt x="12013" y="0"/>
                  </a:lnTo>
                  <a:lnTo>
                    <a:pt x="18135" y="0"/>
                  </a:lnTo>
                  <a:lnTo>
                    <a:pt x="18135" y="10800"/>
                  </a:lnTo>
                  <a:lnTo>
                    <a:pt x="18135" y="14194"/>
                  </a:lnTo>
                  <a:lnTo>
                    <a:pt x="16402" y="14194"/>
                  </a:lnTo>
                  <a:lnTo>
                    <a:pt x="16402" y="16200"/>
                  </a:lnTo>
                  <a:lnTo>
                    <a:pt x="17788" y="16200"/>
                  </a:lnTo>
                  <a:lnTo>
                    <a:pt x="19059" y="17743"/>
                  </a:lnTo>
                  <a:lnTo>
                    <a:pt x="21022" y="19903"/>
                  </a:lnTo>
                  <a:lnTo>
                    <a:pt x="21253" y="20057"/>
                  </a:lnTo>
                  <a:lnTo>
                    <a:pt x="21369" y="20366"/>
                  </a:lnTo>
                  <a:lnTo>
                    <a:pt x="21600" y="20674"/>
                  </a:lnTo>
                  <a:lnTo>
                    <a:pt x="21600" y="20829"/>
                  </a:lnTo>
                  <a:lnTo>
                    <a:pt x="21600" y="20983"/>
                  </a:lnTo>
                  <a:lnTo>
                    <a:pt x="21600" y="21137"/>
                  </a:lnTo>
                  <a:lnTo>
                    <a:pt x="21600" y="21291"/>
                  </a:lnTo>
                  <a:lnTo>
                    <a:pt x="21484" y="21446"/>
                  </a:lnTo>
                  <a:lnTo>
                    <a:pt x="21369" y="21446"/>
                  </a:lnTo>
                  <a:lnTo>
                    <a:pt x="21138" y="21600"/>
                  </a:lnTo>
                  <a:lnTo>
                    <a:pt x="21022" y="21600"/>
                  </a:lnTo>
                  <a:lnTo>
                    <a:pt x="10973" y="21600"/>
                  </a:lnTo>
                  <a:lnTo>
                    <a:pt x="2079" y="21600"/>
                  </a:lnTo>
                  <a:lnTo>
                    <a:pt x="1848" y="21600"/>
                  </a:lnTo>
                  <a:lnTo>
                    <a:pt x="1733" y="21446"/>
                  </a:lnTo>
                  <a:lnTo>
                    <a:pt x="1617" y="21446"/>
                  </a:lnTo>
                  <a:lnTo>
                    <a:pt x="1502" y="21291"/>
                  </a:lnTo>
                  <a:lnTo>
                    <a:pt x="1386" y="21291"/>
                  </a:lnTo>
                  <a:lnTo>
                    <a:pt x="1386" y="21137"/>
                  </a:lnTo>
                  <a:lnTo>
                    <a:pt x="1386" y="20983"/>
                  </a:lnTo>
                  <a:lnTo>
                    <a:pt x="1386" y="20829"/>
                  </a:lnTo>
                  <a:lnTo>
                    <a:pt x="1502" y="20674"/>
                  </a:lnTo>
                  <a:lnTo>
                    <a:pt x="1617" y="20366"/>
                  </a:lnTo>
                  <a:lnTo>
                    <a:pt x="1733" y="20057"/>
                  </a:lnTo>
                  <a:lnTo>
                    <a:pt x="1964" y="19903"/>
                  </a:lnTo>
                  <a:lnTo>
                    <a:pt x="0" y="19903"/>
                  </a:lnTo>
                  <a:lnTo>
                    <a:pt x="0" y="10800"/>
                  </a:lnTo>
                  <a:lnTo>
                    <a:pt x="0" y="2777"/>
                  </a:lnTo>
                  <a:lnTo>
                    <a:pt x="4620" y="2777"/>
                  </a:lnTo>
                  <a:lnTo>
                    <a:pt x="4620" y="16971"/>
                  </a:lnTo>
                  <a:moveTo>
                    <a:pt x="4620" y="16971"/>
                  </a:moveTo>
                  <a:moveTo>
                    <a:pt x="4620" y="16971"/>
                  </a:moveTo>
                  <a:lnTo>
                    <a:pt x="4158" y="17434"/>
                  </a:lnTo>
                  <a:lnTo>
                    <a:pt x="2541" y="19286"/>
                  </a:lnTo>
                  <a:lnTo>
                    <a:pt x="1964" y="19903"/>
                  </a:lnTo>
                  <a:lnTo>
                    <a:pt x="4620" y="16971"/>
                  </a:lnTo>
                  <a:close/>
                </a:path>
                <a:path w="21600" h="21600" extrusionOk="0">
                  <a:moveTo>
                    <a:pt x="7624" y="2314"/>
                  </a:moveTo>
                  <a:moveTo>
                    <a:pt x="16402" y="2314"/>
                  </a:moveTo>
                  <a:lnTo>
                    <a:pt x="16402" y="11880"/>
                  </a:lnTo>
                  <a:lnTo>
                    <a:pt x="7624" y="11880"/>
                  </a:lnTo>
                  <a:lnTo>
                    <a:pt x="7624" y="2314"/>
                  </a:lnTo>
                  <a:close/>
                </a:path>
                <a:path w="21600" h="21600" extrusionOk="0">
                  <a:moveTo>
                    <a:pt x="578" y="4011"/>
                  </a:moveTo>
                  <a:moveTo>
                    <a:pt x="4043" y="4011"/>
                  </a:moveTo>
                  <a:lnTo>
                    <a:pt x="4043" y="4320"/>
                  </a:lnTo>
                  <a:lnTo>
                    <a:pt x="578" y="4320"/>
                  </a:lnTo>
                  <a:lnTo>
                    <a:pt x="578" y="4011"/>
                  </a:lnTo>
                  <a:close/>
                  <a:moveTo>
                    <a:pt x="7624" y="14194"/>
                  </a:moveTo>
                  <a:lnTo>
                    <a:pt x="16402" y="14194"/>
                  </a:lnTo>
                  <a:lnTo>
                    <a:pt x="16402" y="16200"/>
                  </a:lnTo>
                  <a:lnTo>
                    <a:pt x="7624" y="16200"/>
                  </a:lnTo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087" name="Text Box 7"/>
            <p:cNvSpPr txBox="1">
              <a:spLocks noChangeArrowheads="1"/>
            </p:cNvSpPr>
            <p:nvPr/>
          </p:nvSpPr>
          <p:spPr bwMode="auto">
            <a:xfrm>
              <a:off x="278" y="1207"/>
              <a:ext cx="75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000" b="1">
                  <a:solidFill>
                    <a:srgbClr val="006600"/>
                  </a:solidFill>
                  <a:latin typeface="Arial Narrow" pitchFamily="-84" charset="0"/>
                </a:rPr>
                <a:t>Client Site</a:t>
              </a:r>
            </a:p>
          </p:txBody>
        </p:sp>
      </p:grpSp>
      <p:sp>
        <p:nvSpPr>
          <p:cNvPr id="174088" name="AutoShape 8"/>
          <p:cNvSpPr>
            <a:spLocks noChangeArrowheads="1"/>
          </p:cNvSpPr>
          <p:nvPr/>
        </p:nvSpPr>
        <p:spPr bwMode="auto">
          <a:xfrm>
            <a:off x="2133600" y="914400"/>
            <a:ext cx="6705600" cy="5486400"/>
          </a:xfrm>
          <a:prstGeom prst="wedgeRoundRectCallout">
            <a:avLst>
              <a:gd name="adj1" fmla="val -61176"/>
              <a:gd name="adj2" fmla="val -41954"/>
              <a:gd name="adj3" fmla="val 16667"/>
            </a:avLst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74089" name="Text Box 9"/>
          <p:cNvSpPr txBox="1">
            <a:spLocks noChangeArrowheads="1"/>
          </p:cNvSpPr>
          <p:nvPr/>
        </p:nvSpPr>
        <p:spPr bwMode="auto">
          <a:xfrm>
            <a:off x="1981200" y="1012825"/>
            <a:ext cx="685800" cy="434975"/>
          </a:xfrm>
          <a:prstGeom prst="rect">
            <a:avLst/>
          </a:prstGeom>
          <a:solidFill>
            <a:srgbClr val="FFFF99"/>
          </a:solidFill>
          <a:ln w="38100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rgbClr val="006600"/>
                </a:solidFill>
                <a:latin typeface="Arial Narrow" pitchFamily="-84" charset="0"/>
              </a:rPr>
              <a:t>Grid</a:t>
            </a:r>
          </a:p>
        </p:txBody>
      </p:sp>
      <p:grpSp>
        <p:nvGrpSpPr>
          <p:cNvPr id="174090" name="Group 10"/>
          <p:cNvGrpSpPr>
            <a:grpSpLocks/>
          </p:cNvGrpSpPr>
          <p:nvPr/>
        </p:nvGrpSpPr>
        <p:grpSpPr bwMode="auto">
          <a:xfrm>
            <a:off x="1365250" y="1355725"/>
            <a:ext cx="2139950" cy="1730375"/>
            <a:chOff x="860" y="854"/>
            <a:chExt cx="1348" cy="1090"/>
          </a:xfrm>
        </p:grpSpPr>
        <p:grpSp>
          <p:nvGrpSpPr>
            <p:cNvPr id="174091" name="Group 11"/>
            <p:cNvGrpSpPr>
              <a:grpSpLocks/>
            </p:cNvGrpSpPr>
            <p:nvPr/>
          </p:nvGrpSpPr>
          <p:grpSpPr bwMode="auto">
            <a:xfrm>
              <a:off x="1488" y="1152"/>
              <a:ext cx="720" cy="792"/>
              <a:chOff x="1440" y="1248"/>
              <a:chExt cx="720" cy="792"/>
            </a:xfrm>
          </p:grpSpPr>
          <p:sp>
            <p:nvSpPr>
              <p:cNvPr id="174092" name="computr3"/>
              <p:cNvSpPr>
                <a:spLocks noEditPoints="1" noChangeArrowheads="1"/>
              </p:cNvSpPr>
              <p:nvPr/>
            </p:nvSpPr>
            <p:spPr bwMode="auto">
              <a:xfrm>
                <a:off x="1440" y="1248"/>
                <a:ext cx="528" cy="336"/>
              </a:xfrm>
              <a:custGeom>
                <a:avLst/>
                <a:gdLst>
                  <a:gd name="T0" fmla="*/ 0 w 21600"/>
                  <a:gd name="T1" fmla="*/ 10800 h 21600"/>
                  <a:gd name="T2" fmla="*/ 10800 w 21600"/>
                  <a:gd name="T3" fmla="*/ 0 h 21600"/>
                  <a:gd name="T4" fmla="*/ 10800 w 21600"/>
                  <a:gd name="T5" fmla="*/ 21600 h 21600"/>
                  <a:gd name="T6" fmla="*/ 18135 w 21600"/>
                  <a:gd name="T7" fmla="*/ 10800 h 21600"/>
                  <a:gd name="T8" fmla="*/ 7811 w 21600"/>
                  <a:gd name="T9" fmla="*/ 2584 h 21600"/>
                  <a:gd name="T10" fmla="*/ 16359 w 21600"/>
                  <a:gd name="T11" fmla="*/ 1176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 extrusionOk="0">
                    <a:moveTo>
                      <a:pt x="18250" y="17743"/>
                    </a:moveTo>
                    <a:lnTo>
                      <a:pt x="17557" y="16971"/>
                    </a:lnTo>
                    <a:lnTo>
                      <a:pt x="5429" y="16971"/>
                    </a:lnTo>
                    <a:lnTo>
                      <a:pt x="4736" y="17743"/>
                    </a:lnTo>
                    <a:lnTo>
                      <a:pt x="18250" y="17743"/>
                    </a:lnTo>
                    <a:close/>
                  </a:path>
                  <a:path w="21600" h="21600" extrusionOk="0">
                    <a:moveTo>
                      <a:pt x="18250" y="17743"/>
                    </a:moveTo>
                    <a:moveTo>
                      <a:pt x="19405" y="19131"/>
                    </a:moveTo>
                    <a:lnTo>
                      <a:pt x="18712" y="18360"/>
                    </a:lnTo>
                    <a:lnTo>
                      <a:pt x="4274" y="18360"/>
                    </a:lnTo>
                    <a:lnTo>
                      <a:pt x="3581" y="19131"/>
                    </a:lnTo>
                    <a:lnTo>
                      <a:pt x="19405" y="19131"/>
                    </a:lnTo>
                    <a:close/>
                  </a:path>
                  <a:path w="21600" h="21600" extrusionOk="0">
                    <a:moveTo>
                      <a:pt x="19405" y="19131"/>
                    </a:moveTo>
                    <a:moveTo>
                      <a:pt x="20560" y="20520"/>
                    </a:moveTo>
                    <a:lnTo>
                      <a:pt x="19867" y="19749"/>
                    </a:lnTo>
                    <a:lnTo>
                      <a:pt x="3119" y="19749"/>
                    </a:lnTo>
                    <a:lnTo>
                      <a:pt x="2426" y="20520"/>
                    </a:lnTo>
                    <a:lnTo>
                      <a:pt x="20560" y="20520"/>
                    </a:lnTo>
                    <a:close/>
                  </a:path>
                  <a:path w="21600" h="21600" extrusionOk="0">
                    <a:moveTo>
                      <a:pt x="20560" y="20520"/>
                    </a:moveTo>
                    <a:moveTo>
                      <a:pt x="4620" y="16971"/>
                    </a:moveTo>
                    <a:lnTo>
                      <a:pt x="5313" y="16200"/>
                    </a:lnTo>
                    <a:lnTo>
                      <a:pt x="7624" y="16200"/>
                    </a:lnTo>
                    <a:lnTo>
                      <a:pt x="7624" y="14194"/>
                    </a:lnTo>
                    <a:lnTo>
                      <a:pt x="5891" y="14194"/>
                    </a:lnTo>
                    <a:lnTo>
                      <a:pt x="5891" y="0"/>
                    </a:lnTo>
                    <a:lnTo>
                      <a:pt x="12013" y="0"/>
                    </a:lnTo>
                    <a:lnTo>
                      <a:pt x="18135" y="0"/>
                    </a:lnTo>
                    <a:lnTo>
                      <a:pt x="18135" y="10800"/>
                    </a:lnTo>
                    <a:lnTo>
                      <a:pt x="18135" y="14194"/>
                    </a:lnTo>
                    <a:lnTo>
                      <a:pt x="16402" y="14194"/>
                    </a:lnTo>
                    <a:lnTo>
                      <a:pt x="16402" y="16200"/>
                    </a:lnTo>
                    <a:lnTo>
                      <a:pt x="17788" y="16200"/>
                    </a:lnTo>
                    <a:lnTo>
                      <a:pt x="19059" y="17743"/>
                    </a:lnTo>
                    <a:lnTo>
                      <a:pt x="21022" y="19903"/>
                    </a:lnTo>
                    <a:lnTo>
                      <a:pt x="21253" y="20057"/>
                    </a:lnTo>
                    <a:lnTo>
                      <a:pt x="21369" y="20366"/>
                    </a:lnTo>
                    <a:lnTo>
                      <a:pt x="21600" y="20674"/>
                    </a:lnTo>
                    <a:lnTo>
                      <a:pt x="21600" y="20829"/>
                    </a:lnTo>
                    <a:lnTo>
                      <a:pt x="21600" y="20983"/>
                    </a:lnTo>
                    <a:lnTo>
                      <a:pt x="21600" y="21137"/>
                    </a:lnTo>
                    <a:lnTo>
                      <a:pt x="21600" y="21291"/>
                    </a:lnTo>
                    <a:lnTo>
                      <a:pt x="21484" y="21446"/>
                    </a:lnTo>
                    <a:lnTo>
                      <a:pt x="21369" y="21446"/>
                    </a:lnTo>
                    <a:lnTo>
                      <a:pt x="21138" y="21600"/>
                    </a:lnTo>
                    <a:lnTo>
                      <a:pt x="21022" y="21600"/>
                    </a:lnTo>
                    <a:lnTo>
                      <a:pt x="10973" y="21600"/>
                    </a:lnTo>
                    <a:lnTo>
                      <a:pt x="2079" y="21600"/>
                    </a:lnTo>
                    <a:lnTo>
                      <a:pt x="1848" y="21600"/>
                    </a:lnTo>
                    <a:lnTo>
                      <a:pt x="1733" y="21446"/>
                    </a:lnTo>
                    <a:lnTo>
                      <a:pt x="1617" y="21446"/>
                    </a:lnTo>
                    <a:lnTo>
                      <a:pt x="1502" y="21291"/>
                    </a:lnTo>
                    <a:lnTo>
                      <a:pt x="1386" y="21291"/>
                    </a:lnTo>
                    <a:lnTo>
                      <a:pt x="1386" y="21137"/>
                    </a:lnTo>
                    <a:lnTo>
                      <a:pt x="1386" y="20983"/>
                    </a:lnTo>
                    <a:lnTo>
                      <a:pt x="1386" y="20829"/>
                    </a:lnTo>
                    <a:lnTo>
                      <a:pt x="1502" y="20674"/>
                    </a:lnTo>
                    <a:lnTo>
                      <a:pt x="1617" y="20366"/>
                    </a:lnTo>
                    <a:lnTo>
                      <a:pt x="1733" y="20057"/>
                    </a:lnTo>
                    <a:lnTo>
                      <a:pt x="1964" y="19903"/>
                    </a:lnTo>
                    <a:lnTo>
                      <a:pt x="0" y="19903"/>
                    </a:lnTo>
                    <a:lnTo>
                      <a:pt x="0" y="10800"/>
                    </a:lnTo>
                    <a:lnTo>
                      <a:pt x="0" y="2777"/>
                    </a:lnTo>
                    <a:lnTo>
                      <a:pt x="4620" y="2777"/>
                    </a:lnTo>
                    <a:lnTo>
                      <a:pt x="4620" y="16971"/>
                    </a:lnTo>
                    <a:moveTo>
                      <a:pt x="4620" y="16971"/>
                    </a:moveTo>
                    <a:moveTo>
                      <a:pt x="4620" y="16971"/>
                    </a:moveTo>
                    <a:lnTo>
                      <a:pt x="4158" y="17434"/>
                    </a:lnTo>
                    <a:lnTo>
                      <a:pt x="2541" y="19286"/>
                    </a:lnTo>
                    <a:lnTo>
                      <a:pt x="1964" y="19903"/>
                    </a:lnTo>
                    <a:lnTo>
                      <a:pt x="4620" y="16971"/>
                    </a:lnTo>
                    <a:close/>
                  </a:path>
                  <a:path w="21600" h="21600" extrusionOk="0">
                    <a:moveTo>
                      <a:pt x="7624" y="2314"/>
                    </a:moveTo>
                    <a:moveTo>
                      <a:pt x="16402" y="2314"/>
                    </a:moveTo>
                    <a:lnTo>
                      <a:pt x="16402" y="11880"/>
                    </a:lnTo>
                    <a:lnTo>
                      <a:pt x="7624" y="11880"/>
                    </a:lnTo>
                    <a:lnTo>
                      <a:pt x="7624" y="2314"/>
                    </a:lnTo>
                    <a:close/>
                  </a:path>
                  <a:path w="21600" h="21600" extrusionOk="0">
                    <a:moveTo>
                      <a:pt x="578" y="4011"/>
                    </a:moveTo>
                    <a:moveTo>
                      <a:pt x="4043" y="4011"/>
                    </a:moveTo>
                    <a:lnTo>
                      <a:pt x="4043" y="4320"/>
                    </a:lnTo>
                    <a:lnTo>
                      <a:pt x="578" y="4320"/>
                    </a:lnTo>
                    <a:lnTo>
                      <a:pt x="578" y="4011"/>
                    </a:lnTo>
                    <a:close/>
                    <a:moveTo>
                      <a:pt x="7624" y="14194"/>
                    </a:moveTo>
                    <a:lnTo>
                      <a:pt x="16402" y="14194"/>
                    </a:lnTo>
                    <a:lnTo>
                      <a:pt x="16402" y="16200"/>
                    </a:lnTo>
                    <a:lnTo>
                      <a:pt x="7624" y="16200"/>
                    </a:lnTo>
                  </a:path>
                </a:pathLst>
              </a:custGeom>
              <a:solidFill>
                <a:srgbClr val="FF66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200" b="1">
                  <a:solidFill>
                    <a:srgbClr val="006600"/>
                  </a:solidFill>
                  <a:latin typeface="Arial Narrow" pitchFamily="-84" charset="0"/>
                </a:endParaRPr>
              </a:p>
            </p:txBody>
          </p:sp>
          <p:sp>
            <p:nvSpPr>
              <p:cNvPr id="174093" name="computr3"/>
              <p:cNvSpPr>
                <a:spLocks noEditPoints="1" noChangeArrowheads="1"/>
              </p:cNvSpPr>
              <p:nvPr/>
            </p:nvSpPr>
            <p:spPr bwMode="auto">
              <a:xfrm>
                <a:off x="1536" y="1344"/>
                <a:ext cx="528" cy="336"/>
              </a:xfrm>
              <a:custGeom>
                <a:avLst/>
                <a:gdLst>
                  <a:gd name="T0" fmla="*/ 0 w 21600"/>
                  <a:gd name="T1" fmla="*/ 10800 h 21600"/>
                  <a:gd name="T2" fmla="*/ 10800 w 21600"/>
                  <a:gd name="T3" fmla="*/ 0 h 21600"/>
                  <a:gd name="T4" fmla="*/ 10800 w 21600"/>
                  <a:gd name="T5" fmla="*/ 21600 h 21600"/>
                  <a:gd name="T6" fmla="*/ 18135 w 21600"/>
                  <a:gd name="T7" fmla="*/ 10800 h 21600"/>
                  <a:gd name="T8" fmla="*/ 7811 w 21600"/>
                  <a:gd name="T9" fmla="*/ 2584 h 21600"/>
                  <a:gd name="T10" fmla="*/ 16359 w 21600"/>
                  <a:gd name="T11" fmla="*/ 1176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 extrusionOk="0">
                    <a:moveTo>
                      <a:pt x="18250" y="17743"/>
                    </a:moveTo>
                    <a:lnTo>
                      <a:pt x="17557" y="16971"/>
                    </a:lnTo>
                    <a:lnTo>
                      <a:pt x="5429" y="16971"/>
                    </a:lnTo>
                    <a:lnTo>
                      <a:pt x="4736" y="17743"/>
                    </a:lnTo>
                    <a:lnTo>
                      <a:pt x="18250" y="17743"/>
                    </a:lnTo>
                    <a:close/>
                  </a:path>
                  <a:path w="21600" h="21600" extrusionOk="0">
                    <a:moveTo>
                      <a:pt x="18250" y="17743"/>
                    </a:moveTo>
                    <a:moveTo>
                      <a:pt x="19405" y="19131"/>
                    </a:moveTo>
                    <a:lnTo>
                      <a:pt x="18712" y="18360"/>
                    </a:lnTo>
                    <a:lnTo>
                      <a:pt x="4274" y="18360"/>
                    </a:lnTo>
                    <a:lnTo>
                      <a:pt x="3581" y="19131"/>
                    </a:lnTo>
                    <a:lnTo>
                      <a:pt x="19405" y="19131"/>
                    </a:lnTo>
                    <a:close/>
                  </a:path>
                  <a:path w="21600" h="21600" extrusionOk="0">
                    <a:moveTo>
                      <a:pt x="19405" y="19131"/>
                    </a:moveTo>
                    <a:moveTo>
                      <a:pt x="20560" y="20520"/>
                    </a:moveTo>
                    <a:lnTo>
                      <a:pt x="19867" y="19749"/>
                    </a:lnTo>
                    <a:lnTo>
                      <a:pt x="3119" y="19749"/>
                    </a:lnTo>
                    <a:lnTo>
                      <a:pt x="2426" y="20520"/>
                    </a:lnTo>
                    <a:lnTo>
                      <a:pt x="20560" y="20520"/>
                    </a:lnTo>
                    <a:close/>
                  </a:path>
                  <a:path w="21600" h="21600" extrusionOk="0">
                    <a:moveTo>
                      <a:pt x="20560" y="20520"/>
                    </a:moveTo>
                    <a:moveTo>
                      <a:pt x="4620" y="16971"/>
                    </a:moveTo>
                    <a:lnTo>
                      <a:pt x="5313" y="16200"/>
                    </a:lnTo>
                    <a:lnTo>
                      <a:pt x="7624" y="16200"/>
                    </a:lnTo>
                    <a:lnTo>
                      <a:pt x="7624" y="14194"/>
                    </a:lnTo>
                    <a:lnTo>
                      <a:pt x="5891" y="14194"/>
                    </a:lnTo>
                    <a:lnTo>
                      <a:pt x="5891" y="0"/>
                    </a:lnTo>
                    <a:lnTo>
                      <a:pt x="12013" y="0"/>
                    </a:lnTo>
                    <a:lnTo>
                      <a:pt x="18135" y="0"/>
                    </a:lnTo>
                    <a:lnTo>
                      <a:pt x="18135" y="10800"/>
                    </a:lnTo>
                    <a:lnTo>
                      <a:pt x="18135" y="14194"/>
                    </a:lnTo>
                    <a:lnTo>
                      <a:pt x="16402" y="14194"/>
                    </a:lnTo>
                    <a:lnTo>
                      <a:pt x="16402" y="16200"/>
                    </a:lnTo>
                    <a:lnTo>
                      <a:pt x="17788" y="16200"/>
                    </a:lnTo>
                    <a:lnTo>
                      <a:pt x="19059" y="17743"/>
                    </a:lnTo>
                    <a:lnTo>
                      <a:pt x="21022" y="19903"/>
                    </a:lnTo>
                    <a:lnTo>
                      <a:pt x="21253" y="20057"/>
                    </a:lnTo>
                    <a:lnTo>
                      <a:pt x="21369" y="20366"/>
                    </a:lnTo>
                    <a:lnTo>
                      <a:pt x="21600" y="20674"/>
                    </a:lnTo>
                    <a:lnTo>
                      <a:pt x="21600" y="20829"/>
                    </a:lnTo>
                    <a:lnTo>
                      <a:pt x="21600" y="20983"/>
                    </a:lnTo>
                    <a:lnTo>
                      <a:pt x="21600" y="21137"/>
                    </a:lnTo>
                    <a:lnTo>
                      <a:pt x="21600" y="21291"/>
                    </a:lnTo>
                    <a:lnTo>
                      <a:pt x="21484" y="21446"/>
                    </a:lnTo>
                    <a:lnTo>
                      <a:pt x="21369" y="21446"/>
                    </a:lnTo>
                    <a:lnTo>
                      <a:pt x="21138" y="21600"/>
                    </a:lnTo>
                    <a:lnTo>
                      <a:pt x="21022" y="21600"/>
                    </a:lnTo>
                    <a:lnTo>
                      <a:pt x="10973" y="21600"/>
                    </a:lnTo>
                    <a:lnTo>
                      <a:pt x="2079" y="21600"/>
                    </a:lnTo>
                    <a:lnTo>
                      <a:pt x="1848" y="21600"/>
                    </a:lnTo>
                    <a:lnTo>
                      <a:pt x="1733" y="21446"/>
                    </a:lnTo>
                    <a:lnTo>
                      <a:pt x="1617" y="21446"/>
                    </a:lnTo>
                    <a:lnTo>
                      <a:pt x="1502" y="21291"/>
                    </a:lnTo>
                    <a:lnTo>
                      <a:pt x="1386" y="21291"/>
                    </a:lnTo>
                    <a:lnTo>
                      <a:pt x="1386" y="21137"/>
                    </a:lnTo>
                    <a:lnTo>
                      <a:pt x="1386" y="20983"/>
                    </a:lnTo>
                    <a:lnTo>
                      <a:pt x="1386" y="20829"/>
                    </a:lnTo>
                    <a:lnTo>
                      <a:pt x="1502" y="20674"/>
                    </a:lnTo>
                    <a:lnTo>
                      <a:pt x="1617" y="20366"/>
                    </a:lnTo>
                    <a:lnTo>
                      <a:pt x="1733" y="20057"/>
                    </a:lnTo>
                    <a:lnTo>
                      <a:pt x="1964" y="19903"/>
                    </a:lnTo>
                    <a:lnTo>
                      <a:pt x="0" y="19903"/>
                    </a:lnTo>
                    <a:lnTo>
                      <a:pt x="0" y="10800"/>
                    </a:lnTo>
                    <a:lnTo>
                      <a:pt x="0" y="2777"/>
                    </a:lnTo>
                    <a:lnTo>
                      <a:pt x="4620" y="2777"/>
                    </a:lnTo>
                    <a:lnTo>
                      <a:pt x="4620" y="16971"/>
                    </a:lnTo>
                    <a:moveTo>
                      <a:pt x="4620" y="16971"/>
                    </a:moveTo>
                    <a:moveTo>
                      <a:pt x="4620" y="16971"/>
                    </a:moveTo>
                    <a:lnTo>
                      <a:pt x="4158" y="17434"/>
                    </a:lnTo>
                    <a:lnTo>
                      <a:pt x="2541" y="19286"/>
                    </a:lnTo>
                    <a:lnTo>
                      <a:pt x="1964" y="19903"/>
                    </a:lnTo>
                    <a:lnTo>
                      <a:pt x="4620" y="16971"/>
                    </a:lnTo>
                    <a:close/>
                  </a:path>
                  <a:path w="21600" h="21600" extrusionOk="0">
                    <a:moveTo>
                      <a:pt x="7624" y="2314"/>
                    </a:moveTo>
                    <a:moveTo>
                      <a:pt x="16402" y="2314"/>
                    </a:moveTo>
                    <a:lnTo>
                      <a:pt x="16402" y="11880"/>
                    </a:lnTo>
                    <a:lnTo>
                      <a:pt x="7624" y="11880"/>
                    </a:lnTo>
                    <a:lnTo>
                      <a:pt x="7624" y="2314"/>
                    </a:lnTo>
                    <a:close/>
                  </a:path>
                  <a:path w="21600" h="21600" extrusionOk="0">
                    <a:moveTo>
                      <a:pt x="578" y="4011"/>
                    </a:moveTo>
                    <a:moveTo>
                      <a:pt x="4043" y="4011"/>
                    </a:moveTo>
                    <a:lnTo>
                      <a:pt x="4043" y="4320"/>
                    </a:lnTo>
                    <a:lnTo>
                      <a:pt x="578" y="4320"/>
                    </a:lnTo>
                    <a:lnTo>
                      <a:pt x="578" y="4011"/>
                    </a:lnTo>
                    <a:close/>
                    <a:moveTo>
                      <a:pt x="7624" y="14194"/>
                    </a:moveTo>
                    <a:lnTo>
                      <a:pt x="16402" y="14194"/>
                    </a:lnTo>
                    <a:lnTo>
                      <a:pt x="16402" y="16200"/>
                    </a:lnTo>
                    <a:lnTo>
                      <a:pt x="7624" y="16200"/>
                    </a:lnTo>
                  </a:path>
                </a:pathLst>
              </a:custGeom>
              <a:solidFill>
                <a:srgbClr val="FF66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200" b="1">
                  <a:solidFill>
                    <a:srgbClr val="006600"/>
                  </a:solidFill>
                  <a:latin typeface="Arial Narrow" pitchFamily="-84" charset="0"/>
                </a:endParaRPr>
              </a:p>
            </p:txBody>
          </p:sp>
          <p:sp>
            <p:nvSpPr>
              <p:cNvPr id="174094" name="computr3"/>
              <p:cNvSpPr>
                <a:spLocks noEditPoints="1" noChangeArrowheads="1"/>
              </p:cNvSpPr>
              <p:nvPr/>
            </p:nvSpPr>
            <p:spPr bwMode="auto">
              <a:xfrm>
                <a:off x="1632" y="1440"/>
                <a:ext cx="528" cy="336"/>
              </a:xfrm>
              <a:custGeom>
                <a:avLst/>
                <a:gdLst>
                  <a:gd name="T0" fmla="*/ 0 w 21600"/>
                  <a:gd name="T1" fmla="*/ 10800 h 21600"/>
                  <a:gd name="T2" fmla="*/ 10800 w 21600"/>
                  <a:gd name="T3" fmla="*/ 0 h 21600"/>
                  <a:gd name="T4" fmla="*/ 10800 w 21600"/>
                  <a:gd name="T5" fmla="*/ 21600 h 21600"/>
                  <a:gd name="T6" fmla="*/ 18135 w 21600"/>
                  <a:gd name="T7" fmla="*/ 10800 h 21600"/>
                  <a:gd name="T8" fmla="*/ 7811 w 21600"/>
                  <a:gd name="T9" fmla="*/ 2584 h 21600"/>
                  <a:gd name="T10" fmla="*/ 16359 w 21600"/>
                  <a:gd name="T11" fmla="*/ 1176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 extrusionOk="0">
                    <a:moveTo>
                      <a:pt x="18250" y="17743"/>
                    </a:moveTo>
                    <a:lnTo>
                      <a:pt x="17557" y="16971"/>
                    </a:lnTo>
                    <a:lnTo>
                      <a:pt x="5429" y="16971"/>
                    </a:lnTo>
                    <a:lnTo>
                      <a:pt x="4736" y="17743"/>
                    </a:lnTo>
                    <a:lnTo>
                      <a:pt x="18250" y="17743"/>
                    </a:lnTo>
                    <a:close/>
                  </a:path>
                  <a:path w="21600" h="21600" extrusionOk="0">
                    <a:moveTo>
                      <a:pt x="18250" y="17743"/>
                    </a:moveTo>
                    <a:moveTo>
                      <a:pt x="19405" y="19131"/>
                    </a:moveTo>
                    <a:lnTo>
                      <a:pt x="18712" y="18360"/>
                    </a:lnTo>
                    <a:lnTo>
                      <a:pt x="4274" y="18360"/>
                    </a:lnTo>
                    <a:lnTo>
                      <a:pt x="3581" y="19131"/>
                    </a:lnTo>
                    <a:lnTo>
                      <a:pt x="19405" y="19131"/>
                    </a:lnTo>
                    <a:close/>
                  </a:path>
                  <a:path w="21600" h="21600" extrusionOk="0">
                    <a:moveTo>
                      <a:pt x="19405" y="19131"/>
                    </a:moveTo>
                    <a:moveTo>
                      <a:pt x="20560" y="20520"/>
                    </a:moveTo>
                    <a:lnTo>
                      <a:pt x="19867" y="19749"/>
                    </a:lnTo>
                    <a:lnTo>
                      <a:pt x="3119" y="19749"/>
                    </a:lnTo>
                    <a:lnTo>
                      <a:pt x="2426" y="20520"/>
                    </a:lnTo>
                    <a:lnTo>
                      <a:pt x="20560" y="20520"/>
                    </a:lnTo>
                    <a:close/>
                  </a:path>
                  <a:path w="21600" h="21600" extrusionOk="0">
                    <a:moveTo>
                      <a:pt x="20560" y="20520"/>
                    </a:moveTo>
                    <a:moveTo>
                      <a:pt x="4620" y="16971"/>
                    </a:moveTo>
                    <a:lnTo>
                      <a:pt x="5313" y="16200"/>
                    </a:lnTo>
                    <a:lnTo>
                      <a:pt x="7624" y="16200"/>
                    </a:lnTo>
                    <a:lnTo>
                      <a:pt x="7624" y="14194"/>
                    </a:lnTo>
                    <a:lnTo>
                      <a:pt x="5891" y="14194"/>
                    </a:lnTo>
                    <a:lnTo>
                      <a:pt x="5891" y="0"/>
                    </a:lnTo>
                    <a:lnTo>
                      <a:pt x="12013" y="0"/>
                    </a:lnTo>
                    <a:lnTo>
                      <a:pt x="18135" y="0"/>
                    </a:lnTo>
                    <a:lnTo>
                      <a:pt x="18135" y="10800"/>
                    </a:lnTo>
                    <a:lnTo>
                      <a:pt x="18135" y="14194"/>
                    </a:lnTo>
                    <a:lnTo>
                      <a:pt x="16402" y="14194"/>
                    </a:lnTo>
                    <a:lnTo>
                      <a:pt x="16402" y="16200"/>
                    </a:lnTo>
                    <a:lnTo>
                      <a:pt x="17788" y="16200"/>
                    </a:lnTo>
                    <a:lnTo>
                      <a:pt x="19059" y="17743"/>
                    </a:lnTo>
                    <a:lnTo>
                      <a:pt x="21022" y="19903"/>
                    </a:lnTo>
                    <a:lnTo>
                      <a:pt x="21253" y="20057"/>
                    </a:lnTo>
                    <a:lnTo>
                      <a:pt x="21369" y="20366"/>
                    </a:lnTo>
                    <a:lnTo>
                      <a:pt x="21600" y="20674"/>
                    </a:lnTo>
                    <a:lnTo>
                      <a:pt x="21600" y="20829"/>
                    </a:lnTo>
                    <a:lnTo>
                      <a:pt x="21600" y="20983"/>
                    </a:lnTo>
                    <a:lnTo>
                      <a:pt x="21600" y="21137"/>
                    </a:lnTo>
                    <a:lnTo>
                      <a:pt x="21600" y="21291"/>
                    </a:lnTo>
                    <a:lnTo>
                      <a:pt x="21484" y="21446"/>
                    </a:lnTo>
                    <a:lnTo>
                      <a:pt x="21369" y="21446"/>
                    </a:lnTo>
                    <a:lnTo>
                      <a:pt x="21138" y="21600"/>
                    </a:lnTo>
                    <a:lnTo>
                      <a:pt x="21022" y="21600"/>
                    </a:lnTo>
                    <a:lnTo>
                      <a:pt x="10973" y="21600"/>
                    </a:lnTo>
                    <a:lnTo>
                      <a:pt x="2079" y="21600"/>
                    </a:lnTo>
                    <a:lnTo>
                      <a:pt x="1848" y="21600"/>
                    </a:lnTo>
                    <a:lnTo>
                      <a:pt x="1733" y="21446"/>
                    </a:lnTo>
                    <a:lnTo>
                      <a:pt x="1617" y="21446"/>
                    </a:lnTo>
                    <a:lnTo>
                      <a:pt x="1502" y="21291"/>
                    </a:lnTo>
                    <a:lnTo>
                      <a:pt x="1386" y="21291"/>
                    </a:lnTo>
                    <a:lnTo>
                      <a:pt x="1386" y="21137"/>
                    </a:lnTo>
                    <a:lnTo>
                      <a:pt x="1386" y="20983"/>
                    </a:lnTo>
                    <a:lnTo>
                      <a:pt x="1386" y="20829"/>
                    </a:lnTo>
                    <a:lnTo>
                      <a:pt x="1502" y="20674"/>
                    </a:lnTo>
                    <a:lnTo>
                      <a:pt x="1617" y="20366"/>
                    </a:lnTo>
                    <a:lnTo>
                      <a:pt x="1733" y="20057"/>
                    </a:lnTo>
                    <a:lnTo>
                      <a:pt x="1964" y="19903"/>
                    </a:lnTo>
                    <a:lnTo>
                      <a:pt x="0" y="19903"/>
                    </a:lnTo>
                    <a:lnTo>
                      <a:pt x="0" y="10800"/>
                    </a:lnTo>
                    <a:lnTo>
                      <a:pt x="0" y="2777"/>
                    </a:lnTo>
                    <a:lnTo>
                      <a:pt x="4620" y="2777"/>
                    </a:lnTo>
                    <a:lnTo>
                      <a:pt x="4620" y="16971"/>
                    </a:lnTo>
                    <a:moveTo>
                      <a:pt x="4620" y="16971"/>
                    </a:moveTo>
                    <a:moveTo>
                      <a:pt x="4620" y="16971"/>
                    </a:moveTo>
                    <a:lnTo>
                      <a:pt x="4158" y="17434"/>
                    </a:lnTo>
                    <a:lnTo>
                      <a:pt x="2541" y="19286"/>
                    </a:lnTo>
                    <a:lnTo>
                      <a:pt x="1964" y="19903"/>
                    </a:lnTo>
                    <a:lnTo>
                      <a:pt x="4620" y="16971"/>
                    </a:lnTo>
                    <a:close/>
                  </a:path>
                  <a:path w="21600" h="21600" extrusionOk="0">
                    <a:moveTo>
                      <a:pt x="7624" y="2314"/>
                    </a:moveTo>
                    <a:moveTo>
                      <a:pt x="16402" y="2314"/>
                    </a:moveTo>
                    <a:lnTo>
                      <a:pt x="16402" y="11880"/>
                    </a:lnTo>
                    <a:lnTo>
                      <a:pt x="7624" y="11880"/>
                    </a:lnTo>
                    <a:lnTo>
                      <a:pt x="7624" y="2314"/>
                    </a:lnTo>
                    <a:close/>
                  </a:path>
                  <a:path w="21600" h="21600" extrusionOk="0">
                    <a:moveTo>
                      <a:pt x="578" y="4011"/>
                    </a:moveTo>
                    <a:moveTo>
                      <a:pt x="4043" y="4011"/>
                    </a:moveTo>
                    <a:lnTo>
                      <a:pt x="4043" y="4320"/>
                    </a:lnTo>
                    <a:lnTo>
                      <a:pt x="578" y="4320"/>
                    </a:lnTo>
                    <a:lnTo>
                      <a:pt x="578" y="4011"/>
                    </a:lnTo>
                    <a:close/>
                    <a:moveTo>
                      <a:pt x="7624" y="14194"/>
                    </a:moveTo>
                    <a:lnTo>
                      <a:pt x="16402" y="14194"/>
                    </a:lnTo>
                    <a:lnTo>
                      <a:pt x="16402" y="16200"/>
                    </a:lnTo>
                    <a:lnTo>
                      <a:pt x="7624" y="16200"/>
                    </a:lnTo>
                  </a:path>
                </a:pathLst>
              </a:custGeom>
              <a:solidFill>
                <a:srgbClr val="FF66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200" b="1">
                  <a:solidFill>
                    <a:srgbClr val="006600"/>
                  </a:solidFill>
                  <a:latin typeface="Arial Narrow" pitchFamily="-84" charset="0"/>
                </a:endParaRPr>
              </a:p>
            </p:txBody>
          </p:sp>
          <p:sp>
            <p:nvSpPr>
              <p:cNvPr id="174095" name="Text Box 15"/>
              <p:cNvSpPr txBox="1">
                <a:spLocks noChangeArrowheads="1"/>
              </p:cNvSpPr>
              <p:nvPr/>
            </p:nvSpPr>
            <p:spPr bwMode="auto">
              <a:xfrm>
                <a:off x="1527" y="1824"/>
                <a:ext cx="585" cy="216"/>
              </a:xfrm>
              <a:prstGeom prst="rect">
                <a:avLst/>
              </a:prstGeom>
              <a:solidFill>
                <a:srgbClr val="FFFF99"/>
              </a:solidFill>
              <a:ln w="38100">
                <a:solidFill>
                  <a:srgbClr val="006600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 b="1">
                    <a:solidFill>
                      <a:srgbClr val="006600"/>
                    </a:solidFill>
                    <a:latin typeface="Arial Narrow" pitchFamily="-84" charset="0"/>
                  </a:rPr>
                  <a:t>Sub. Sites</a:t>
                </a:r>
              </a:p>
            </p:txBody>
          </p:sp>
        </p:grpSp>
        <p:cxnSp>
          <p:nvCxnSpPr>
            <p:cNvPr id="174096" name="AutoShape 16"/>
            <p:cNvCxnSpPr>
              <a:cxnSpLocks noChangeShapeType="1"/>
              <a:stCxn id="174088" idx="4"/>
              <a:endCxn id="174092" idx="0"/>
            </p:cNvCxnSpPr>
            <p:nvPr/>
          </p:nvCxnSpPr>
          <p:spPr bwMode="auto">
            <a:xfrm>
              <a:off x="860" y="854"/>
              <a:ext cx="628" cy="466"/>
            </a:xfrm>
            <a:prstGeom prst="straightConnector1">
              <a:avLst/>
            </a:prstGeom>
            <a:noFill/>
            <a:ln w="57150">
              <a:solidFill>
                <a:srgbClr val="006600"/>
              </a:solidFill>
              <a:round/>
              <a:headEnd/>
              <a:tailEnd type="triangle" w="med" len="med"/>
            </a:ln>
            <a:effectLst/>
          </p:spPr>
        </p:cxnSp>
      </p:grpSp>
      <p:sp>
        <p:nvSpPr>
          <p:cNvPr id="174097" name="Rectangle 17"/>
          <p:cNvSpPr>
            <a:spLocks noChangeArrowheads="1"/>
          </p:cNvSpPr>
          <p:nvPr/>
        </p:nvSpPr>
        <p:spPr bwMode="auto">
          <a:xfrm>
            <a:off x="4267200" y="1447800"/>
            <a:ext cx="4038600" cy="3390900"/>
          </a:xfrm>
          <a:prstGeom prst="rect">
            <a:avLst/>
          </a:prstGeom>
          <a:solidFill>
            <a:srgbClr val="FFFF99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098" name="Text Box 18"/>
          <p:cNvSpPr txBox="1">
            <a:spLocks noChangeArrowheads="1"/>
          </p:cNvSpPr>
          <p:nvPr/>
        </p:nvSpPr>
        <p:spPr bwMode="auto">
          <a:xfrm>
            <a:off x="6248400" y="5334000"/>
            <a:ext cx="1273175" cy="434975"/>
          </a:xfrm>
          <a:prstGeom prst="rect">
            <a:avLst/>
          </a:prstGeom>
          <a:solidFill>
            <a:srgbClr val="FFFF99"/>
          </a:solidFill>
          <a:ln w="38100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rgbClr val="006600"/>
                </a:solidFill>
                <a:latin typeface="Arial Narrow" pitchFamily="-84" charset="0"/>
              </a:rPr>
              <a:t>Reg. Grids</a:t>
            </a:r>
          </a:p>
        </p:txBody>
      </p:sp>
      <p:sp>
        <p:nvSpPr>
          <p:cNvPr id="174099" name="Text Box 19"/>
          <p:cNvSpPr txBox="1">
            <a:spLocks noChangeArrowheads="1"/>
          </p:cNvSpPr>
          <p:nvPr/>
        </p:nvSpPr>
        <p:spPr bwMode="auto">
          <a:xfrm>
            <a:off x="6172200" y="3810000"/>
            <a:ext cx="912813" cy="342900"/>
          </a:xfrm>
          <a:prstGeom prst="rect">
            <a:avLst/>
          </a:prstGeom>
          <a:solidFill>
            <a:srgbClr val="FFFF99"/>
          </a:solidFill>
          <a:ln w="38100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006600"/>
                </a:solidFill>
                <a:latin typeface="Arial Narrow" pitchFamily="-84" charset="0"/>
              </a:rPr>
              <a:t>Exe. Sites</a:t>
            </a:r>
          </a:p>
        </p:txBody>
      </p:sp>
      <p:grpSp>
        <p:nvGrpSpPr>
          <p:cNvPr id="174100" name="Group 20"/>
          <p:cNvGrpSpPr>
            <a:grpSpLocks/>
          </p:cNvGrpSpPr>
          <p:nvPr/>
        </p:nvGrpSpPr>
        <p:grpSpPr bwMode="auto">
          <a:xfrm>
            <a:off x="6705600" y="1638300"/>
            <a:ext cx="1524000" cy="1943100"/>
            <a:chOff x="4224" y="1032"/>
            <a:chExt cx="960" cy="1224"/>
          </a:xfrm>
        </p:grpSpPr>
        <p:grpSp>
          <p:nvGrpSpPr>
            <p:cNvPr id="174101" name="Group 21"/>
            <p:cNvGrpSpPr>
              <a:grpSpLocks/>
            </p:cNvGrpSpPr>
            <p:nvPr/>
          </p:nvGrpSpPr>
          <p:grpSpPr bwMode="auto">
            <a:xfrm>
              <a:off x="4224" y="1032"/>
              <a:ext cx="816" cy="792"/>
              <a:chOff x="4224" y="1032"/>
              <a:chExt cx="816" cy="792"/>
            </a:xfrm>
          </p:grpSpPr>
          <p:grpSp>
            <p:nvGrpSpPr>
              <p:cNvPr id="174102" name="Group 22"/>
              <p:cNvGrpSpPr>
                <a:grpSpLocks/>
              </p:cNvGrpSpPr>
              <p:nvPr/>
            </p:nvGrpSpPr>
            <p:grpSpPr bwMode="auto">
              <a:xfrm>
                <a:off x="4272" y="1248"/>
                <a:ext cx="720" cy="528"/>
                <a:chOff x="4224" y="1344"/>
                <a:chExt cx="720" cy="528"/>
              </a:xfrm>
            </p:grpSpPr>
            <p:sp>
              <p:nvSpPr>
                <p:cNvPr id="174103" name="computr3"/>
                <p:cNvSpPr>
                  <a:spLocks noEditPoints="1" noChangeArrowheads="1"/>
                </p:cNvSpPr>
                <p:nvPr/>
              </p:nvSpPr>
              <p:spPr bwMode="auto">
                <a:xfrm>
                  <a:off x="4224" y="1344"/>
                  <a:ext cx="528" cy="336"/>
                </a:xfrm>
                <a:custGeom>
                  <a:avLst/>
                  <a:gdLst>
                    <a:gd name="T0" fmla="*/ 0 w 21600"/>
                    <a:gd name="T1" fmla="*/ 10800 h 21600"/>
                    <a:gd name="T2" fmla="*/ 10800 w 21600"/>
                    <a:gd name="T3" fmla="*/ 0 h 21600"/>
                    <a:gd name="T4" fmla="*/ 10800 w 21600"/>
                    <a:gd name="T5" fmla="*/ 21600 h 21600"/>
                    <a:gd name="T6" fmla="*/ 18135 w 21600"/>
                    <a:gd name="T7" fmla="*/ 10800 h 21600"/>
                    <a:gd name="T8" fmla="*/ 7811 w 21600"/>
                    <a:gd name="T9" fmla="*/ 2584 h 21600"/>
                    <a:gd name="T10" fmla="*/ 16359 w 21600"/>
                    <a:gd name="T11" fmla="*/ 11764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 extrusionOk="0">
                      <a:moveTo>
                        <a:pt x="18250" y="17743"/>
                      </a:moveTo>
                      <a:lnTo>
                        <a:pt x="17557" y="16971"/>
                      </a:lnTo>
                      <a:lnTo>
                        <a:pt x="5429" y="16971"/>
                      </a:lnTo>
                      <a:lnTo>
                        <a:pt x="4736" y="17743"/>
                      </a:lnTo>
                      <a:lnTo>
                        <a:pt x="18250" y="17743"/>
                      </a:lnTo>
                      <a:close/>
                    </a:path>
                    <a:path w="21600" h="21600" extrusionOk="0">
                      <a:moveTo>
                        <a:pt x="18250" y="17743"/>
                      </a:moveTo>
                      <a:moveTo>
                        <a:pt x="19405" y="19131"/>
                      </a:moveTo>
                      <a:lnTo>
                        <a:pt x="18712" y="18360"/>
                      </a:lnTo>
                      <a:lnTo>
                        <a:pt x="4274" y="18360"/>
                      </a:lnTo>
                      <a:lnTo>
                        <a:pt x="3581" y="19131"/>
                      </a:lnTo>
                      <a:lnTo>
                        <a:pt x="19405" y="19131"/>
                      </a:lnTo>
                      <a:close/>
                    </a:path>
                    <a:path w="21600" h="21600" extrusionOk="0">
                      <a:moveTo>
                        <a:pt x="19405" y="19131"/>
                      </a:moveTo>
                      <a:moveTo>
                        <a:pt x="20560" y="20520"/>
                      </a:moveTo>
                      <a:lnTo>
                        <a:pt x="19867" y="19749"/>
                      </a:lnTo>
                      <a:lnTo>
                        <a:pt x="3119" y="19749"/>
                      </a:lnTo>
                      <a:lnTo>
                        <a:pt x="2426" y="20520"/>
                      </a:lnTo>
                      <a:lnTo>
                        <a:pt x="20560" y="20520"/>
                      </a:lnTo>
                      <a:close/>
                    </a:path>
                    <a:path w="21600" h="21600" extrusionOk="0">
                      <a:moveTo>
                        <a:pt x="20560" y="20520"/>
                      </a:moveTo>
                      <a:moveTo>
                        <a:pt x="4620" y="16971"/>
                      </a:moveTo>
                      <a:lnTo>
                        <a:pt x="5313" y="16200"/>
                      </a:lnTo>
                      <a:lnTo>
                        <a:pt x="7624" y="16200"/>
                      </a:lnTo>
                      <a:lnTo>
                        <a:pt x="7624" y="14194"/>
                      </a:lnTo>
                      <a:lnTo>
                        <a:pt x="5891" y="14194"/>
                      </a:lnTo>
                      <a:lnTo>
                        <a:pt x="5891" y="0"/>
                      </a:lnTo>
                      <a:lnTo>
                        <a:pt x="12013" y="0"/>
                      </a:lnTo>
                      <a:lnTo>
                        <a:pt x="18135" y="0"/>
                      </a:lnTo>
                      <a:lnTo>
                        <a:pt x="18135" y="10800"/>
                      </a:lnTo>
                      <a:lnTo>
                        <a:pt x="18135" y="14194"/>
                      </a:lnTo>
                      <a:lnTo>
                        <a:pt x="16402" y="14194"/>
                      </a:lnTo>
                      <a:lnTo>
                        <a:pt x="16402" y="16200"/>
                      </a:lnTo>
                      <a:lnTo>
                        <a:pt x="17788" y="16200"/>
                      </a:lnTo>
                      <a:lnTo>
                        <a:pt x="19059" y="17743"/>
                      </a:lnTo>
                      <a:lnTo>
                        <a:pt x="21022" y="19903"/>
                      </a:lnTo>
                      <a:lnTo>
                        <a:pt x="21253" y="20057"/>
                      </a:lnTo>
                      <a:lnTo>
                        <a:pt x="21369" y="20366"/>
                      </a:lnTo>
                      <a:lnTo>
                        <a:pt x="21600" y="20674"/>
                      </a:lnTo>
                      <a:lnTo>
                        <a:pt x="21600" y="20829"/>
                      </a:lnTo>
                      <a:lnTo>
                        <a:pt x="21600" y="20983"/>
                      </a:lnTo>
                      <a:lnTo>
                        <a:pt x="21600" y="21137"/>
                      </a:lnTo>
                      <a:lnTo>
                        <a:pt x="21600" y="21291"/>
                      </a:lnTo>
                      <a:lnTo>
                        <a:pt x="21484" y="21446"/>
                      </a:lnTo>
                      <a:lnTo>
                        <a:pt x="21369" y="21446"/>
                      </a:lnTo>
                      <a:lnTo>
                        <a:pt x="21138" y="21600"/>
                      </a:lnTo>
                      <a:lnTo>
                        <a:pt x="21022" y="21600"/>
                      </a:lnTo>
                      <a:lnTo>
                        <a:pt x="10973" y="21600"/>
                      </a:lnTo>
                      <a:lnTo>
                        <a:pt x="2079" y="21600"/>
                      </a:lnTo>
                      <a:lnTo>
                        <a:pt x="1848" y="21600"/>
                      </a:lnTo>
                      <a:lnTo>
                        <a:pt x="1733" y="21446"/>
                      </a:lnTo>
                      <a:lnTo>
                        <a:pt x="1617" y="21446"/>
                      </a:lnTo>
                      <a:lnTo>
                        <a:pt x="1502" y="21291"/>
                      </a:lnTo>
                      <a:lnTo>
                        <a:pt x="1386" y="21291"/>
                      </a:lnTo>
                      <a:lnTo>
                        <a:pt x="1386" y="21137"/>
                      </a:lnTo>
                      <a:lnTo>
                        <a:pt x="1386" y="20983"/>
                      </a:lnTo>
                      <a:lnTo>
                        <a:pt x="1386" y="20829"/>
                      </a:lnTo>
                      <a:lnTo>
                        <a:pt x="1502" y="20674"/>
                      </a:lnTo>
                      <a:lnTo>
                        <a:pt x="1617" y="20366"/>
                      </a:lnTo>
                      <a:lnTo>
                        <a:pt x="1733" y="20057"/>
                      </a:lnTo>
                      <a:lnTo>
                        <a:pt x="1964" y="19903"/>
                      </a:lnTo>
                      <a:lnTo>
                        <a:pt x="0" y="19903"/>
                      </a:lnTo>
                      <a:lnTo>
                        <a:pt x="0" y="10800"/>
                      </a:lnTo>
                      <a:lnTo>
                        <a:pt x="0" y="2777"/>
                      </a:lnTo>
                      <a:lnTo>
                        <a:pt x="4620" y="2777"/>
                      </a:lnTo>
                      <a:lnTo>
                        <a:pt x="4620" y="16971"/>
                      </a:lnTo>
                      <a:moveTo>
                        <a:pt x="4620" y="16971"/>
                      </a:moveTo>
                      <a:moveTo>
                        <a:pt x="4620" y="16971"/>
                      </a:moveTo>
                      <a:lnTo>
                        <a:pt x="4158" y="17434"/>
                      </a:lnTo>
                      <a:lnTo>
                        <a:pt x="2541" y="19286"/>
                      </a:lnTo>
                      <a:lnTo>
                        <a:pt x="1964" y="19903"/>
                      </a:lnTo>
                      <a:lnTo>
                        <a:pt x="4620" y="16971"/>
                      </a:lnTo>
                      <a:close/>
                    </a:path>
                    <a:path w="21600" h="21600" extrusionOk="0">
                      <a:moveTo>
                        <a:pt x="7624" y="2314"/>
                      </a:moveTo>
                      <a:moveTo>
                        <a:pt x="16402" y="2314"/>
                      </a:moveTo>
                      <a:lnTo>
                        <a:pt x="16402" y="11880"/>
                      </a:lnTo>
                      <a:lnTo>
                        <a:pt x="7624" y="11880"/>
                      </a:lnTo>
                      <a:lnTo>
                        <a:pt x="7624" y="2314"/>
                      </a:lnTo>
                      <a:close/>
                    </a:path>
                    <a:path w="21600" h="21600" extrusionOk="0">
                      <a:moveTo>
                        <a:pt x="578" y="4011"/>
                      </a:moveTo>
                      <a:moveTo>
                        <a:pt x="4043" y="4011"/>
                      </a:moveTo>
                      <a:lnTo>
                        <a:pt x="4043" y="4320"/>
                      </a:lnTo>
                      <a:lnTo>
                        <a:pt x="578" y="4320"/>
                      </a:lnTo>
                      <a:lnTo>
                        <a:pt x="578" y="4011"/>
                      </a:lnTo>
                      <a:close/>
                      <a:moveTo>
                        <a:pt x="7624" y="14194"/>
                      </a:moveTo>
                      <a:lnTo>
                        <a:pt x="16402" y="14194"/>
                      </a:lnTo>
                      <a:lnTo>
                        <a:pt x="16402" y="16200"/>
                      </a:lnTo>
                      <a:lnTo>
                        <a:pt x="7624" y="16200"/>
                      </a:lnTo>
                    </a:path>
                  </a:pathLst>
                </a:custGeom>
                <a:solidFill>
                  <a:srgbClr val="FF66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200" b="1">
                    <a:solidFill>
                      <a:srgbClr val="006600"/>
                    </a:solidFill>
                    <a:latin typeface="Arial Narrow" pitchFamily="-84" charset="0"/>
                  </a:endParaRPr>
                </a:p>
              </p:txBody>
            </p:sp>
            <p:sp>
              <p:nvSpPr>
                <p:cNvPr id="174104" name="computr3"/>
                <p:cNvSpPr>
                  <a:spLocks noEditPoints="1" noChangeArrowheads="1"/>
                </p:cNvSpPr>
                <p:nvPr/>
              </p:nvSpPr>
              <p:spPr bwMode="auto">
                <a:xfrm>
                  <a:off x="4320" y="1440"/>
                  <a:ext cx="528" cy="336"/>
                </a:xfrm>
                <a:custGeom>
                  <a:avLst/>
                  <a:gdLst>
                    <a:gd name="T0" fmla="*/ 0 w 21600"/>
                    <a:gd name="T1" fmla="*/ 10800 h 21600"/>
                    <a:gd name="T2" fmla="*/ 10800 w 21600"/>
                    <a:gd name="T3" fmla="*/ 0 h 21600"/>
                    <a:gd name="T4" fmla="*/ 10800 w 21600"/>
                    <a:gd name="T5" fmla="*/ 21600 h 21600"/>
                    <a:gd name="T6" fmla="*/ 18135 w 21600"/>
                    <a:gd name="T7" fmla="*/ 10800 h 21600"/>
                    <a:gd name="T8" fmla="*/ 7811 w 21600"/>
                    <a:gd name="T9" fmla="*/ 2584 h 21600"/>
                    <a:gd name="T10" fmla="*/ 16359 w 21600"/>
                    <a:gd name="T11" fmla="*/ 11764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 extrusionOk="0">
                      <a:moveTo>
                        <a:pt x="18250" y="17743"/>
                      </a:moveTo>
                      <a:lnTo>
                        <a:pt x="17557" y="16971"/>
                      </a:lnTo>
                      <a:lnTo>
                        <a:pt x="5429" y="16971"/>
                      </a:lnTo>
                      <a:lnTo>
                        <a:pt x="4736" y="17743"/>
                      </a:lnTo>
                      <a:lnTo>
                        <a:pt x="18250" y="17743"/>
                      </a:lnTo>
                      <a:close/>
                    </a:path>
                    <a:path w="21600" h="21600" extrusionOk="0">
                      <a:moveTo>
                        <a:pt x="18250" y="17743"/>
                      </a:moveTo>
                      <a:moveTo>
                        <a:pt x="19405" y="19131"/>
                      </a:moveTo>
                      <a:lnTo>
                        <a:pt x="18712" y="18360"/>
                      </a:lnTo>
                      <a:lnTo>
                        <a:pt x="4274" y="18360"/>
                      </a:lnTo>
                      <a:lnTo>
                        <a:pt x="3581" y="19131"/>
                      </a:lnTo>
                      <a:lnTo>
                        <a:pt x="19405" y="19131"/>
                      </a:lnTo>
                      <a:close/>
                    </a:path>
                    <a:path w="21600" h="21600" extrusionOk="0">
                      <a:moveTo>
                        <a:pt x="19405" y="19131"/>
                      </a:moveTo>
                      <a:moveTo>
                        <a:pt x="20560" y="20520"/>
                      </a:moveTo>
                      <a:lnTo>
                        <a:pt x="19867" y="19749"/>
                      </a:lnTo>
                      <a:lnTo>
                        <a:pt x="3119" y="19749"/>
                      </a:lnTo>
                      <a:lnTo>
                        <a:pt x="2426" y="20520"/>
                      </a:lnTo>
                      <a:lnTo>
                        <a:pt x="20560" y="20520"/>
                      </a:lnTo>
                      <a:close/>
                    </a:path>
                    <a:path w="21600" h="21600" extrusionOk="0">
                      <a:moveTo>
                        <a:pt x="20560" y="20520"/>
                      </a:moveTo>
                      <a:moveTo>
                        <a:pt x="4620" y="16971"/>
                      </a:moveTo>
                      <a:lnTo>
                        <a:pt x="5313" y="16200"/>
                      </a:lnTo>
                      <a:lnTo>
                        <a:pt x="7624" y="16200"/>
                      </a:lnTo>
                      <a:lnTo>
                        <a:pt x="7624" y="14194"/>
                      </a:lnTo>
                      <a:lnTo>
                        <a:pt x="5891" y="14194"/>
                      </a:lnTo>
                      <a:lnTo>
                        <a:pt x="5891" y="0"/>
                      </a:lnTo>
                      <a:lnTo>
                        <a:pt x="12013" y="0"/>
                      </a:lnTo>
                      <a:lnTo>
                        <a:pt x="18135" y="0"/>
                      </a:lnTo>
                      <a:lnTo>
                        <a:pt x="18135" y="10800"/>
                      </a:lnTo>
                      <a:lnTo>
                        <a:pt x="18135" y="14194"/>
                      </a:lnTo>
                      <a:lnTo>
                        <a:pt x="16402" y="14194"/>
                      </a:lnTo>
                      <a:lnTo>
                        <a:pt x="16402" y="16200"/>
                      </a:lnTo>
                      <a:lnTo>
                        <a:pt x="17788" y="16200"/>
                      </a:lnTo>
                      <a:lnTo>
                        <a:pt x="19059" y="17743"/>
                      </a:lnTo>
                      <a:lnTo>
                        <a:pt x="21022" y="19903"/>
                      </a:lnTo>
                      <a:lnTo>
                        <a:pt x="21253" y="20057"/>
                      </a:lnTo>
                      <a:lnTo>
                        <a:pt x="21369" y="20366"/>
                      </a:lnTo>
                      <a:lnTo>
                        <a:pt x="21600" y="20674"/>
                      </a:lnTo>
                      <a:lnTo>
                        <a:pt x="21600" y="20829"/>
                      </a:lnTo>
                      <a:lnTo>
                        <a:pt x="21600" y="20983"/>
                      </a:lnTo>
                      <a:lnTo>
                        <a:pt x="21600" y="21137"/>
                      </a:lnTo>
                      <a:lnTo>
                        <a:pt x="21600" y="21291"/>
                      </a:lnTo>
                      <a:lnTo>
                        <a:pt x="21484" y="21446"/>
                      </a:lnTo>
                      <a:lnTo>
                        <a:pt x="21369" y="21446"/>
                      </a:lnTo>
                      <a:lnTo>
                        <a:pt x="21138" y="21600"/>
                      </a:lnTo>
                      <a:lnTo>
                        <a:pt x="21022" y="21600"/>
                      </a:lnTo>
                      <a:lnTo>
                        <a:pt x="10973" y="21600"/>
                      </a:lnTo>
                      <a:lnTo>
                        <a:pt x="2079" y="21600"/>
                      </a:lnTo>
                      <a:lnTo>
                        <a:pt x="1848" y="21600"/>
                      </a:lnTo>
                      <a:lnTo>
                        <a:pt x="1733" y="21446"/>
                      </a:lnTo>
                      <a:lnTo>
                        <a:pt x="1617" y="21446"/>
                      </a:lnTo>
                      <a:lnTo>
                        <a:pt x="1502" y="21291"/>
                      </a:lnTo>
                      <a:lnTo>
                        <a:pt x="1386" y="21291"/>
                      </a:lnTo>
                      <a:lnTo>
                        <a:pt x="1386" y="21137"/>
                      </a:lnTo>
                      <a:lnTo>
                        <a:pt x="1386" y="20983"/>
                      </a:lnTo>
                      <a:lnTo>
                        <a:pt x="1386" y="20829"/>
                      </a:lnTo>
                      <a:lnTo>
                        <a:pt x="1502" y="20674"/>
                      </a:lnTo>
                      <a:lnTo>
                        <a:pt x="1617" y="20366"/>
                      </a:lnTo>
                      <a:lnTo>
                        <a:pt x="1733" y="20057"/>
                      </a:lnTo>
                      <a:lnTo>
                        <a:pt x="1964" y="19903"/>
                      </a:lnTo>
                      <a:lnTo>
                        <a:pt x="0" y="19903"/>
                      </a:lnTo>
                      <a:lnTo>
                        <a:pt x="0" y="10800"/>
                      </a:lnTo>
                      <a:lnTo>
                        <a:pt x="0" y="2777"/>
                      </a:lnTo>
                      <a:lnTo>
                        <a:pt x="4620" y="2777"/>
                      </a:lnTo>
                      <a:lnTo>
                        <a:pt x="4620" y="16971"/>
                      </a:lnTo>
                      <a:moveTo>
                        <a:pt x="4620" y="16971"/>
                      </a:moveTo>
                      <a:moveTo>
                        <a:pt x="4620" y="16971"/>
                      </a:moveTo>
                      <a:lnTo>
                        <a:pt x="4158" y="17434"/>
                      </a:lnTo>
                      <a:lnTo>
                        <a:pt x="2541" y="19286"/>
                      </a:lnTo>
                      <a:lnTo>
                        <a:pt x="1964" y="19903"/>
                      </a:lnTo>
                      <a:lnTo>
                        <a:pt x="4620" y="16971"/>
                      </a:lnTo>
                      <a:close/>
                    </a:path>
                    <a:path w="21600" h="21600" extrusionOk="0">
                      <a:moveTo>
                        <a:pt x="7624" y="2314"/>
                      </a:moveTo>
                      <a:moveTo>
                        <a:pt x="16402" y="2314"/>
                      </a:moveTo>
                      <a:lnTo>
                        <a:pt x="16402" y="11880"/>
                      </a:lnTo>
                      <a:lnTo>
                        <a:pt x="7624" y="11880"/>
                      </a:lnTo>
                      <a:lnTo>
                        <a:pt x="7624" y="2314"/>
                      </a:lnTo>
                      <a:close/>
                    </a:path>
                    <a:path w="21600" h="21600" extrusionOk="0">
                      <a:moveTo>
                        <a:pt x="578" y="4011"/>
                      </a:moveTo>
                      <a:moveTo>
                        <a:pt x="4043" y="4011"/>
                      </a:moveTo>
                      <a:lnTo>
                        <a:pt x="4043" y="4320"/>
                      </a:lnTo>
                      <a:lnTo>
                        <a:pt x="578" y="4320"/>
                      </a:lnTo>
                      <a:lnTo>
                        <a:pt x="578" y="4011"/>
                      </a:lnTo>
                      <a:close/>
                      <a:moveTo>
                        <a:pt x="7624" y="14194"/>
                      </a:moveTo>
                      <a:lnTo>
                        <a:pt x="16402" y="14194"/>
                      </a:lnTo>
                      <a:lnTo>
                        <a:pt x="16402" y="16200"/>
                      </a:lnTo>
                      <a:lnTo>
                        <a:pt x="7624" y="16200"/>
                      </a:lnTo>
                    </a:path>
                  </a:pathLst>
                </a:custGeom>
                <a:solidFill>
                  <a:srgbClr val="FF66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200" b="1">
                    <a:solidFill>
                      <a:srgbClr val="006600"/>
                    </a:solidFill>
                    <a:latin typeface="Arial Narrow" pitchFamily="-84" charset="0"/>
                  </a:endParaRPr>
                </a:p>
              </p:txBody>
            </p:sp>
            <p:sp>
              <p:nvSpPr>
                <p:cNvPr id="174105" name="computr3"/>
                <p:cNvSpPr>
                  <a:spLocks noEditPoints="1" noChangeArrowheads="1"/>
                </p:cNvSpPr>
                <p:nvPr/>
              </p:nvSpPr>
              <p:spPr bwMode="auto">
                <a:xfrm>
                  <a:off x="4416" y="1536"/>
                  <a:ext cx="528" cy="336"/>
                </a:xfrm>
                <a:custGeom>
                  <a:avLst/>
                  <a:gdLst>
                    <a:gd name="T0" fmla="*/ 0 w 21600"/>
                    <a:gd name="T1" fmla="*/ 10800 h 21600"/>
                    <a:gd name="T2" fmla="*/ 10800 w 21600"/>
                    <a:gd name="T3" fmla="*/ 0 h 21600"/>
                    <a:gd name="T4" fmla="*/ 10800 w 21600"/>
                    <a:gd name="T5" fmla="*/ 21600 h 21600"/>
                    <a:gd name="T6" fmla="*/ 18135 w 21600"/>
                    <a:gd name="T7" fmla="*/ 10800 h 21600"/>
                    <a:gd name="T8" fmla="*/ 7811 w 21600"/>
                    <a:gd name="T9" fmla="*/ 2584 h 21600"/>
                    <a:gd name="T10" fmla="*/ 16359 w 21600"/>
                    <a:gd name="T11" fmla="*/ 11764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 extrusionOk="0">
                      <a:moveTo>
                        <a:pt x="18250" y="17743"/>
                      </a:moveTo>
                      <a:lnTo>
                        <a:pt x="17557" y="16971"/>
                      </a:lnTo>
                      <a:lnTo>
                        <a:pt x="5429" y="16971"/>
                      </a:lnTo>
                      <a:lnTo>
                        <a:pt x="4736" y="17743"/>
                      </a:lnTo>
                      <a:lnTo>
                        <a:pt x="18250" y="17743"/>
                      </a:lnTo>
                      <a:close/>
                    </a:path>
                    <a:path w="21600" h="21600" extrusionOk="0">
                      <a:moveTo>
                        <a:pt x="18250" y="17743"/>
                      </a:moveTo>
                      <a:moveTo>
                        <a:pt x="19405" y="19131"/>
                      </a:moveTo>
                      <a:lnTo>
                        <a:pt x="18712" y="18360"/>
                      </a:lnTo>
                      <a:lnTo>
                        <a:pt x="4274" y="18360"/>
                      </a:lnTo>
                      <a:lnTo>
                        <a:pt x="3581" y="19131"/>
                      </a:lnTo>
                      <a:lnTo>
                        <a:pt x="19405" y="19131"/>
                      </a:lnTo>
                      <a:close/>
                    </a:path>
                    <a:path w="21600" h="21600" extrusionOk="0">
                      <a:moveTo>
                        <a:pt x="19405" y="19131"/>
                      </a:moveTo>
                      <a:moveTo>
                        <a:pt x="20560" y="20520"/>
                      </a:moveTo>
                      <a:lnTo>
                        <a:pt x="19867" y="19749"/>
                      </a:lnTo>
                      <a:lnTo>
                        <a:pt x="3119" y="19749"/>
                      </a:lnTo>
                      <a:lnTo>
                        <a:pt x="2426" y="20520"/>
                      </a:lnTo>
                      <a:lnTo>
                        <a:pt x="20560" y="20520"/>
                      </a:lnTo>
                      <a:close/>
                    </a:path>
                    <a:path w="21600" h="21600" extrusionOk="0">
                      <a:moveTo>
                        <a:pt x="20560" y="20520"/>
                      </a:moveTo>
                      <a:moveTo>
                        <a:pt x="4620" y="16971"/>
                      </a:moveTo>
                      <a:lnTo>
                        <a:pt x="5313" y="16200"/>
                      </a:lnTo>
                      <a:lnTo>
                        <a:pt x="7624" y="16200"/>
                      </a:lnTo>
                      <a:lnTo>
                        <a:pt x="7624" y="14194"/>
                      </a:lnTo>
                      <a:lnTo>
                        <a:pt x="5891" y="14194"/>
                      </a:lnTo>
                      <a:lnTo>
                        <a:pt x="5891" y="0"/>
                      </a:lnTo>
                      <a:lnTo>
                        <a:pt x="12013" y="0"/>
                      </a:lnTo>
                      <a:lnTo>
                        <a:pt x="18135" y="0"/>
                      </a:lnTo>
                      <a:lnTo>
                        <a:pt x="18135" y="10800"/>
                      </a:lnTo>
                      <a:lnTo>
                        <a:pt x="18135" y="14194"/>
                      </a:lnTo>
                      <a:lnTo>
                        <a:pt x="16402" y="14194"/>
                      </a:lnTo>
                      <a:lnTo>
                        <a:pt x="16402" y="16200"/>
                      </a:lnTo>
                      <a:lnTo>
                        <a:pt x="17788" y="16200"/>
                      </a:lnTo>
                      <a:lnTo>
                        <a:pt x="19059" y="17743"/>
                      </a:lnTo>
                      <a:lnTo>
                        <a:pt x="21022" y="19903"/>
                      </a:lnTo>
                      <a:lnTo>
                        <a:pt x="21253" y="20057"/>
                      </a:lnTo>
                      <a:lnTo>
                        <a:pt x="21369" y="20366"/>
                      </a:lnTo>
                      <a:lnTo>
                        <a:pt x="21600" y="20674"/>
                      </a:lnTo>
                      <a:lnTo>
                        <a:pt x="21600" y="20829"/>
                      </a:lnTo>
                      <a:lnTo>
                        <a:pt x="21600" y="20983"/>
                      </a:lnTo>
                      <a:lnTo>
                        <a:pt x="21600" y="21137"/>
                      </a:lnTo>
                      <a:lnTo>
                        <a:pt x="21600" y="21291"/>
                      </a:lnTo>
                      <a:lnTo>
                        <a:pt x="21484" y="21446"/>
                      </a:lnTo>
                      <a:lnTo>
                        <a:pt x="21369" y="21446"/>
                      </a:lnTo>
                      <a:lnTo>
                        <a:pt x="21138" y="21600"/>
                      </a:lnTo>
                      <a:lnTo>
                        <a:pt x="21022" y="21600"/>
                      </a:lnTo>
                      <a:lnTo>
                        <a:pt x="10973" y="21600"/>
                      </a:lnTo>
                      <a:lnTo>
                        <a:pt x="2079" y="21600"/>
                      </a:lnTo>
                      <a:lnTo>
                        <a:pt x="1848" y="21600"/>
                      </a:lnTo>
                      <a:lnTo>
                        <a:pt x="1733" y="21446"/>
                      </a:lnTo>
                      <a:lnTo>
                        <a:pt x="1617" y="21446"/>
                      </a:lnTo>
                      <a:lnTo>
                        <a:pt x="1502" y="21291"/>
                      </a:lnTo>
                      <a:lnTo>
                        <a:pt x="1386" y="21291"/>
                      </a:lnTo>
                      <a:lnTo>
                        <a:pt x="1386" y="21137"/>
                      </a:lnTo>
                      <a:lnTo>
                        <a:pt x="1386" y="20983"/>
                      </a:lnTo>
                      <a:lnTo>
                        <a:pt x="1386" y="20829"/>
                      </a:lnTo>
                      <a:lnTo>
                        <a:pt x="1502" y="20674"/>
                      </a:lnTo>
                      <a:lnTo>
                        <a:pt x="1617" y="20366"/>
                      </a:lnTo>
                      <a:lnTo>
                        <a:pt x="1733" y="20057"/>
                      </a:lnTo>
                      <a:lnTo>
                        <a:pt x="1964" y="19903"/>
                      </a:lnTo>
                      <a:lnTo>
                        <a:pt x="0" y="19903"/>
                      </a:lnTo>
                      <a:lnTo>
                        <a:pt x="0" y="10800"/>
                      </a:lnTo>
                      <a:lnTo>
                        <a:pt x="0" y="2777"/>
                      </a:lnTo>
                      <a:lnTo>
                        <a:pt x="4620" y="2777"/>
                      </a:lnTo>
                      <a:lnTo>
                        <a:pt x="4620" y="16971"/>
                      </a:lnTo>
                      <a:moveTo>
                        <a:pt x="4620" y="16971"/>
                      </a:moveTo>
                      <a:moveTo>
                        <a:pt x="4620" y="16971"/>
                      </a:moveTo>
                      <a:lnTo>
                        <a:pt x="4158" y="17434"/>
                      </a:lnTo>
                      <a:lnTo>
                        <a:pt x="2541" y="19286"/>
                      </a:lnTo>
                      <a:lnTo>
                        <a:pt x="1964" y="19903"/>
                      </a:lnTo>
                      <a:lnTo>
                        <a:pt x="4620" y="16971"/>
                      </a:lnTo>
                      <a:close/>
                    </a:path>
                    <a:path w="21600" h="21600" extrusionOk="0">
                      <a:moveTo>
                        <a:pt x="7624" y="2314"/>
                      </a:moveTo>
                      <a:moveTo>
                        <a:pt x="16402" y="2314"/>
                      </a:moveTo>
                      <a:lnTo>
                        <a:pt x="16402" y="11880"/>
                      </a:lnTo>
                      <a:lnTo>
                        <a:pt x="7624" y="11880"/>
                      </a:lnTo>
                      <a:lnTo>
                        <a:pt x="7624" y="2314"/>
                      </a:lnTo>
                      <a:close/>
                    </a:path>
                    <a:path w="21600" h="21600" extrusionOk="0">
                      <a:moveTo>
                        <a:pt x="578" y="4011"/>
                      </a:moveTo>
                      <a:moveTo>
                        <a:pt x="4043" y="4011"/>
                      </a:moveTo>
                      <a:lnTo>
                        <a:pt x="4043" y="4320"/>
                      </a:lnTo>
                      <a:lnTo>
                        <a:pt x="578" y="4320"/>
                      </a:lnTo>
                      <a:lnTo>
                        <a:pt x="578" y="4011"/>
                      </a:lnTo>
                      <a:close/>
                      <a:moveTo>
                        <a:pt x="7624" y="14194"/>
                      </a:moveTo>
                      <a:lnTo>
                        <a:pt x="16402" y="14194"/>
                      </a:lnTo>
                      <a:lnTo>
                        <a:pt x="16402" y="16200"/>
                      </a:lnTo>
                      <a:lnTo>
                        <a:pt x="7624" y="16200"/>
                      </a:lnTo>
                    </a:path>
                  </a:pathLst>
                </a:custGeom>
                <a:solidFill>
                  <a:srgbClr val="FF66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200" b="1">
                    <a:solidFill>
                      <a:srgbClr val="006600"/>
                    </a:solidFill>
                    <a:latin typeface="Arial Narrow" pitchFamily="-84" charset="0"/>
                  </a:endParaRPr>
                </a:p>
              </p:txBody>
            </p:sp>
          </p:grpSp>
          <p:sp>
            <p:nvSpPr>
              <p:cNvPr id="174106" name="Rectangle 26"/>
              <p:cNvSpPr>
                <a:spLocks noChangeArrowheads="1"/>
              </p:cNvSpPr>
              <p:nvPr/>
            </p:nvSpPr>
            <p:spPr bwMode="auto">
              <a:xfrm>
                <a:off x="4224" y="1200"/>
                <a:ext cx="816" cy="624"/>
              </a:xfrm>
              <a:prstGeom prst="rect">
                <a:avLst/>
              </a:prstGeom>
              <a:noFill/>
              <a:ln w="28575">
                <a:solidFill>
                  <a:srgbClr val="A5002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107" name="Text Box 27"/>
              <p:cNvSpPr txBox="1">
                <a:spLocks noChangeArrowheads="1"/>
              </p:cNvSpPr>
              <p:nvPr/>
            </p:nvSpPr>
            <p:spPr bwMode="auto">
              <a:xfrm>
                <a:off x="4238" y="1032"/>
                <a:ext cx="754" cy="216"/>
              </a:xfrm>
              <a:prstGeom prst="rect">
                <a:avLst/>
              </a:prstGeom>
              <a:solidFill>
                <a:srgbClr val="FFFF99"/>
              </a:solidFill>
              <a:ln w="38100">
                <a:solidFill>
                  <a:srgbClr val="A5002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 b="1">
                    <a:solidFill>
                      <a:srgbClr val="A50021"/>
                    </a:solidFill>
                    <a:latin typeface="Arial Narrow" pitchFamily="-84" charset="0"/>
                  </a:rPr>
                  <a:t>Desktop. Clst.</a:t>
                </a:r>
              </a:p>
            </p:txBody>
          </p:sp>
        </p:grpSp>
        <p:grpSp>
          <p:nvGrpSpPr>
            <p:cNvPr id="174108" name="Group 28"/>
            <p:cNvGrpSpPr>
              <a:grpSpLocks/>
            </p:cNvGrpSpPr>
            <p:nvPr/>
          </p:nvGrpSpPr>
          <p:grpSpPr bwMode="auto">
            <a:xfrm>
              <a:off x="4368" y="1464"/>
              <a:ext cx="816" cy="792"/>
              <a:chOff x="4224" y="1032"/>
              <a:chExt cx="816" cy="792"/>
            </a:xfrm>
          </p:grpSpPr>
          <p:grpSp>
            <p:nvGrpSpPr>
              <p:cNvPr id="174109" name="Group 29"/>
              <p:cNvGrpSpPr>
                <a:grpSpLocks/>
              </p:cNvGrpSpPr>
              <p:nvPr/>
            </p:nvGrpSpPr>
            <p:grpSpPr bwMode="auto">
              <a:xfrm>
                <a:off x="4272" y="1248"/>
                <a:ext cx="720" cy="528"/>
                <a:chOff x="4224" y="1344"/>
                <a:chExt cx="720" cy="528"/>
              </a:xfrm>
            </p:grpSpPr>
            <p:sp>
              <p:nvSpPr>
                <p:cNvPr id="174110" name="computr3"/>
                <p:cNvSpPr>
                  <a:spLocks noEditPoints="1" noChangeArrowheads="1"/>
                </p:cNvSpPr>
                <p:nvPr/>
              </p:nvSpPr>
              <p:spPr bwMode="auto">
                <a:xfrm>
                  <a:off x="4224" y="1344"/>
                  <a:ext cx="528" cy="336"/>
                </a:xfrm>
                <a:custGeom>
                  <a:avLst/>
                  <a:gdLst>
                    <a:gd name="T0" fmla="*/ 0 w 21600"/>
                    <a:gd name="T1" fmla="*/ 10800 h 21600"/>
                    <a:gd name="T2" fmla="*/ 10800 w 21600"/>
                    <a:gd name="T3" fmla="*/ 0 h 21600"/>
                    <a:gd name="T4" fmla="*/ 10800 w 21600"/>
                    <a:gd name="T5" fmla="*/ 21600 h 21600"/>
                    <a:gd name="T6" fmla="*/ 18135 w 21600"/>
                    <a:gd name="T7" fmla="*/ 10800 h 21600"/>
                    <a:gd name="T8" fmla="*/ 7811 w 21600"/>
                    <a:gd name="T9" fmla="*/ 2584 h 21600"/>
                    <a:gd name="T10" fmla="*/ 16359 w 21600"/>
                    <a:gd name="T11" fmla="*/ 11764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 extrusionOk="0">
                      <a:moveTo>
                        <a:pt x="18250" y="17743"/>
                      </a:moveTo>
                      <a:lnTo>
                        <a:pt x="17557" y="16971"/>
                      </a:lnTo>
                      <a:lnTo>
                        <a:pt x="5429" y="16971"/>
                      </a:lnTo>
                      <a:lnTo>
                        <a:pt x="4736" y="17743"/>
                      </a:lnTo>
                      <a:lnTo>
                        <a:pt x="18250" y="17743"/>
                      </a:lnTo>
                      <a:close/>
                    </a:path>
                    <a:path w="21600" h="21600" extrusionOk="0">
                      <a:moveTo>
                        <a:pt x="18250" y="17743"/>
                      </a:moveTo>
                      <a:moveTo>
                        <a:pt x="19405" y="19131"/>
                      </a:moveTo>
                      <a:lnTo>
                        <a:pt x="18712" y="18360"/>
                      </a:lnTo>
                      <a:lnTo>
                        <a:pt x="4274" y="18360"/>
                      </a:lnTo>
                      <a:lnTo>
                        <a:pt x="3581" y="19131"/>
                      </a:lnTo>
                      <a:lnTo>
                        <a:pt x="19405" y="19131"/>
                      </a:lnTo>
                      <a:close/>
                    </a:path>
                    <a:path w="21600" h="21600" extrusionOk="0">
                      <a:moveTo>
                        <a:pt x="19405" y="19131"/>
                      </a:moveTo>
                      <a:moveTo>
                        <a:pt x="20560" y="20520"/>
                      </a:moveTo>
                      <a:lnTo>
                        <a:pt x="19867" y="19749"/>
                      </a:lnTo>
                      <a:lnTo>
                        <a:pt x="3119" y="19749"/>
                      </a:lnTo>
                      <a:lnTo>
                        <a:pt x="2426" y="20520"/>
                      </a:lnTo>
                      <a:lnTo>
                        <a:pt x="20560" y="20520"/>
                      </a:lnTo>
                      <a:close/>
                    </a:path>
                    <a:path w="21600" h="21600" extrusionOk="0">
                      <a:moveTo>
                        <a:pt x="20560" y="20520"/>
                      </a:moveTo>
                      <a:moveTo>
                        <a:pt x="4620" y="16971"/>
                      </a:moveTo>
                      <a:lnTo>
                        <a:pt x="5313" y="16200"/>
                      </a:lnTo>
                      <a:lnTo>
                        <a:pt x="7624" y="16200"/>
                      </a:lnTo>
                      <a:lnTo>
                        <a:pt x="7624" y="14194"/>
                      </a:lnTo>
                      <a:lnTo>
                        <a:pt x="5891" y="14194"/>
                      </a:lnTo>
                      <a:lnTo>
                        <a:pt x="5891" y="0"/>
                      </a:lnTo>
                      <a:lnTo>
                        <a:pt x="12013" y="0"/>
                      </a:lnTo>
                      <a:lnTo>
                        <a:pt x="18135" y="0"/>
                      </a:lnTo>
                      <a:lnTo>
                        <a:pt x="18135" y="10800"/>
                      </a:lnTo>
                      <a:lnTo>
                        <a:pt x="18135" y="14194"/>
                      </a:lnTo>
                      <a:lnTo>
                        <a:pt x="16402" y="14194"/>
                      </a:lnTo>
                      <a:lnTo>
                        <a:pt x="16402" y="16200"/>
                      </a:lnTo>
                      <a:lnTo>
                        <a:pt x="17788" y="16200"/>
                      </a:lnTo>
                      <a:lnTo>
                        <a:pt x="19059" y="17743"/>
                      </a:lnTo>
                      <a:lnTo>
                        <a:pt x="21022" y="19903"/>
                      </a:lnTo>
                      <a:lnTo>
                        <a:pt x="21253" y="20057"/>
                      </a:lnTo>
                      <a:lnTo>
                        <a:pt x="21369" y="20366"/>
                      </a:lnTo>
                      <a:lnTo>
                        <a:pt x="21600" y="20674"/>
                      </a:lnTo>
                      <a:lnTo>
                        <a:pt x="21600" y="20829"/>
                      </a:lnTo>
                      <a:lnTo>
                        <a:pt x="21600" y="20983"/>
                      </a:lnTo>
                      <a:lnTo>
                        <a:pt x="21600" y="21137"/>
                      </a:lnTo>
                      <a:lnTo>
                        <a:pt x="21600" y="21291"/>
                      </a:lnTo>
                      <a:lnTo>
                        <a:pt x="21484" y="21446"/>
                      </a:lnTo>
                      <a:lnTo>
                        <a:pt x="21369" y="21446"/>
                      </a:lnTo>
                      <a:lnTo>
                        <a:pt x="21138" y="21600"/>
                      </a:lnTo>
                      <a:lnTo>
                        <a:pt x="21022" y="21600"/>
                      </a:lnTo>
                      <a:lnTo>
                        <a:pt x="10973" y="21600"/>
                      </a:lnTo>
                      <a:lnTo>
                        <a:pt x="2079" y="21600"/>
                      </a:lnTo>
                      <a:lnTo>
                        <a:pt x="1848" y="21600"/>
                      </a:lnTo>
                      <a:lnTo>
                        <a:pt x="1733" y="21446"/>
                      </a:lnTo>
                      <a:lnTo>
                        <a:pt x="1617" y="21446"/>
                      </a:lnTo>
                      <a:lnTo>
                        <a:pt x="1502" y="21291"/>
                      </a:lnTo>
                      <a:lnTo>
                        <a:pt x="1386" y="21291"/>
                      </a:lnTo>
                      <a:lnTo>
                        <a:pt x="1386" y="21137"/>
                      </a:lnTo>
                      <a:lnTo>
                        <a:pt x="1386" y="20983"/>
                      </a:lnTo>
                      <a:lnTo>
                        <a:pt x="1386" y="20829"/>
                      </a:lnTo>
                      <a:lnTo>
                        <a:pt x="1502" y="20674"/>
                      </a:lnTo>
                      <a:lnTo>
                        <a:pt x="1617" y="20366"/>
                      </a:lnTo>
                      <a:lnTo>
                        <a:pt x="1733" y="20057"/>
                      </a:lnTo>
                      <a:lnTo>
                        <a:pt x="1964" y="19903"/>
                      </a:lnTo>
                      <a:lnTo>
                        <a:pt x="0" y="19903"/>
                      </a:lnTo>
                      <a:lnTo>
                        <a:pt x="0" y="10800"/>
                      </a:lnTo>
                      <a:lnTo>
                        <a:pt x="0" y="2777"/>
                      </a:lnTo>
                      <a:lnTo>
                        <a:pt x="4620" y="2777"/>
                      </a:lnTo>
                      <a:lnTo>
                        <a:pt x="4620" y="16971"/>
                      </a:lnTo>
                      <a:moveTo>
                        <a:pt x="4620" y="16971"/>
                      </a:moveTo>
                      <a:moveTo>
                        <a:pt x="4620" y="16971"/>
                      </a:moveTo>
                      <a:lnTo>
                        <a:pt x="4158" y="17434"/>
                      </a:lnTo>
                      <a:lnTo>
                        <a:pt x="2541" y="19286"/>
                      </a:lnTo>
                      <a:lnTo>
                        <a:pt x="1964" y="19903"/>
                      </a:lnTo>
                      <a:lnTo>
                        <a:pt x="4620" y="16971"/>
                      </a:lnTo>
                      <a:close/>
                    </a:path>
                    <a:path w="21600" h="21600" extrusionOk="0">
                      <a:moveTo>
                        <a:pt x="7624" y="2314"/>
                      </a:moveTo>
                      <a:moveTo>
                        <a:pt x="16402" y="2314"/>
                      </a:moveTo>
                      <a:lnTo>
                        <a:pt x="16402" y="11880"/>
                      </a:lnTo>
                      <a:lnTo>
                        <a:pt x="7624" y="11880"/>
                      </a:lnTo>
                      <a:lnTo>
                        <a:pt x="7624" y="2314"/>
                      </a:lnTo>
                      <a:close/>
                    </a:path>
                    <a:path w="21600" h="21600" extrusionOk="0">
                      <a:moveTo>
                        <a:pt x="578" y="4011"/>
                      </a:moveTo>
                      <a:moveTo>
                        <a:pt x="4043" y="4011"/>
                      </a:moveTo>
                      <a:lnTo>
                        <a:pt x="4043" y="4320"/>
                      </a:lnTo>
                      <a:lnTo>
                        <a:pt x="578" y="4320"/>
                      </a:lnTo>
                      <a:lnTo>
                        <a:pt x="578" y="4011"/>
                      </a:lnTo>
                      <a:close/>
                      <a:moveTo>
                        <a:pt x="7624" y="14194"/>
                      </a:moveTo>
                      <a:lnTo>
                        <a:pt x="16402" y="14194"/>
                      </a:lnTo>
                      <a:lnTo>
                        <a:pt x="16402" y="16200"/>
                      </a:lnTo>
                      <a:lnTo>
                        <a:pt x="7624" y="16200"/>
                      </a:lnTo>
                    </a:path>
                  </a:pathLst>
                </a:custGeom>
                <a:solidFill>
                  <a:srgbClr val="FF66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200" b="1">
                    <a:solidFill>
                      <a:srgbClr val="006600"/>
                    </a:solidFill>
                    <a:latin typeface="Arial Narrow" pitchFamily="-84" charset="0"/>
                  </a:endParaRPr>
                </a:p>
              </p:txBody>
            </p:sp>
            <p:sp>
              <p:nvSpPr>
                <p:cNvPr id="174111" name="computr3"/>
                <p:cNvSpPr>
                  <a:spLocks noEditPoints="1" noChangeArrowheads="1"/>
                </p:cNvSpPr>
                <p:nvPr/>
              </p:nvSpPr>
              <p:spPr bwMode="auto">
                <a:xfrm>
                  <a:off x="4320" y="1440"/>
                  <a:ext cx="528" cy="336"/>
                </a:xfrm>
                <a:custGeom>
                  <a:avLst/>
                  <a:gdLst>
                    <a:gd name="T0" fmla="*/ 0 w 21600"/>
                    <a:gd name="T1" fmla="*/ 10800 h 21600"/>
                    <a:gd name="T2" fmla="*/ 10800 w 21600"/>
                    <a:gd name="T3" fmla="*/ 0 h 21600"/>
                    <a:gd name="T4" fmla="*/ 10800 w 21600"/>
                    <a:gd name="T5" fmla="*/ 21600 h 21600"/>
                    <a:gd name="T6" fmla="*/ 18135 w 21600"/>
                    <a:gd name="T7" fmla="*/ 10800 h 21600"/>
                    <a:gd name="T8" fmla="*/ 7811 w 21600"/>
                    <a:gd name="T9" fmla="*/ 2584 h 21600"/>
                    <a:gd name="T10" fmla="*/ 16359 w 21600"/>
                    <a:gd name="T11" fmla="*/ 11764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 extrusionOk="0">
                      <a:moveTo>
                        <a:pt x="18250" y="17743"/>
                      </a:moveTo>
                      <a:lnTo>
                        <a:pt x="17557" y="16971"/>
                      </a:lnTo>
                      <a:lnTo>
                        <a:pt x="5429" y="16971"/>
                      </a:lnTo>
                      <a:lnTo>
                        <a:pt x="4736" y="17743"/>
                      </a:lnTo>
                      <a:lnTo>
                        <a:pt x="18250" y="17743"/>
                      </a:lnTo>
                      <a:close/>
                    </a:path>
                    <a:path w="21600" h="21600" extrusionOk="0">
                      <a:moveTo>
                        <a:pt x="18250" y="17743"/>
                      </a:moveTo>
                      <a:moveTo>
                        <a:pt x="19405" y="19131"/>
                      </a:moveTo>
                      <a:lnTo>
                        <a:pt x="18712" y="18360"/>
                      </a:lnTo>
                      <a:lnTo>
                        <a:pt x="4274" y="18360"/>
                      </a:lnTo>
                      <a:lnTo>
                        <a:pt x="3581" y="19131"/>
                      </a:lnTo>
                      <a:lnTo>
                        <a:pt x="19405" y="19131"/>
                      </a:lnTo>
                      <a:close/>
                    </a:path>
                    <a:path w="21600" h="21600" extrusionOk="0">
                      <a:moveTo>
                        <a:pt x="19405" y="19131"/>
                      </a:moveTo>
                      <a:moveTo>
                        <a:pt x="20560" y="20520"/>
                      </a:moveTo>
                      <a:lnTo>
                        <a:pt x="19867" y="19749"/>
                      </a:lnTo>
                      <a:lnTo>
                        <a:pt x="3119" y="19749"/>
                      </a:lnTo>
                      <a:lnTo>
                        <a:pt x="2426" y="20520"/>
                      </a:lnTo>
                      <a:lnTo>
                        <a:pt x="20560" y="20520"/>
                      </a:lnTo>
                      <a:close/>
                    </a:path>
                    <a:path w="21600" h="21600" extrusionOk="0">
                      <a:moveTo>
                        <a:pt x="20560" y="20520"/>
                      </a:moveTo>
                      <a:moveTo>
                        <a:pt x="4620" y="16971"/>
                      </a:moveTo>
                      <a:lnTo>
                        <a:pt x="5313" y="16200"/>
                      </a:lnTo>
                      <a:lnTo>
                        <a:pt x="7624" y="16200"/>
                      </a:lnTo>
                      <a:lnTo>
                        <a:pt x="7624" y="14194"/>
                      </a:lnTo>
                      <a:lnTo>
                        <a:pt x="5891" y="14194"/>
                      </a:lnTo>
                      <a:lnTo>
                        <a:pt x="5891" y="0"/>
                      </a:lnTo>
                      <a:lnTo>
                        <a:pt x="12013" y="0"/>
                      </a:lnTo>
                      <a:lnTo>
                        <a:pt x="18135" y="0"/>
                      </a:lnTo>
                      <a:lnTo>
                        <a:pt x="18135" y="10800"/>
                      </a:lnTo>
                      <a:lnTo>
                        <a:pt x="18135" y="14194"/>
                      </a:lnTo>
                      <a:lnTo>
                        <a:pt x="16402" y="14194"/>
                      </a:lnTo>
                      <a:lnTo>
                        <a:pt x="16402" y="16200"/>
                      </a:lnTo>
                      <a:lnTo>
                        <a:pt x="17788" y="16200"/>
                      </a:lnTo>
                      <a:lnTo>
                        <a:pt x="19059" y="17743"/>
                      </a:lnTo>
                      <a:lnTo>
                        <a:pt x="21022" y="19903"/>
                      </a:lnTo>
                      <a:lnTo>
                        <a:pt x="21253" y="20057"/>
                      </a:lnTo>
                      <a:lnTo>
                        <a:pt x="21369" y="20366"/>
                      </a:lnTo>
                      <a:lnTo>
                        <a:pt x="21600" y="20674"/>
                      </a:lnTo>
                      <a:lnTo>
                        <a:pt x="21600" y="20829"/>
                      </a:lnTo>
                      <a:lnTo>
                        <a:pt x="21600" y="20983"/>
                      </a:lnTo>
                      <a:lnTo>
                        <a:pt x="21600" y="21137"/>
                      </a:lnTo>
                      <a:lnTo>
                        <a:pt x="21600" y="21291"/>
                      </a:lnTo>
                      <a:lnTo>
                        <a:pt x="21484" y="21446"/>
                      </a:lnTo>
                      <a:lnTo>
                        <a:pt x="21369" y="21446"/>
                      </a:lnTo>
                      <a:lnTo>
                        <a:pt x="21138" y="21600"/>
                      </a:lnTo>
                      <a:lnTo>
                        <a:pt x="21022" y="21600"/>
                      </a:lnTo>
                      <a:lnTo>
                        <a:pt x="10973" y="21600"/>
                      </a:lnTo>
                      <a:lnTo>
                        <a:pt x="2079" y="21600"/>
                      </a:lnTo>
                      <a:lnTo>
                        <a:pt x="1848" y="21600"/>
                      </a:lnTo>
                      <a:lnTo>
                        <a:pt x="1733" y="21446"/>
                      </a:lnTo>
                      <a:lnTo>
                        <a:pt x="1617" y="21446"/>
                      </a:lnTo>
                      <a:lnTo>
                        <a:pt x="1502" y="21291"/>
                      </a:lnTo>
                      <a:lnTo>
                        <a:pt x="1386" y="21291"/>
                      </a:lnTo>
                      <a:lnTo>
                        <a:pt x="1386" y="21137"/>
                      </a:lnTo>
                      <a:lnTo>
                        <a:pt x="1386" y="20983"/>
                      </a:lnTo>
                      <a:lnTo>
                        <a:pt x="1386" y="20829"/>
                      </a:lnTo>
                      <a:lnTo>
                        <a:pt x="1502" y="20674"/>
                      </a:lnTo>
                      <a:lnTo>
                        <a:pt x="1617" y="20366"/>
                      </a:lnTo>
                      <a:lnTo>
                        <a:pt x="1733" y="20057"/>
                      </a:lnTo>
                      <a:lnTo>
                        <a:pt x="1964" y="19903"/>
                      </a:lnTo>
                      <a:lnTo>
                        <a:pt x="0" y="19903"/>
                      </a:lnTo>
                      <a:lnTo>
                        <a:pt x="0" y="10800"/>
                      </a:lnTo>
                      <a:lnTo>
                        <a:pt x="0" y="2777"/>
                      </a:lnTo>
                      <a:lnTo>
                        <a:pt x="4620" y="2777"/>
                      </a:lnTo>
                      <a:lnTo>
                        <a:pt x="4620" y="16971"/>
                      </a:lnTo>
                      <a:moveTo>
                        <a:pt x="4620" y="16971"/>
                      </a:moveTo>
                      <a:moveTo>
                        <a:pt x="4620" y="16971"/>
                      </a:moveTo>
                      <a:lnTo>
                        <a:pt x="4158" y="17434"/>
                      </a:lnTo>
                      <a:lnTo>
                        <a:pt x="2541" y="19286"/>
                      </a:lnTo>
                      <a:lnTo>
                        <a:pt x="1964" y="19903"/>
                      </a:lnTo>
                      <a:lnTo>
                        <a:pt x="4620" y="16971"/>
                      </a:lnTo>
                      <a:close/>
                    </a:path>
                    <a:path w="21600" h="21600" extrusionOk="0">
                      <a:moveTo>
                        <a:pt x="7624" y="2314"/>
                      </a:moveTo>
                      <a:moveTo>
                        <a:pt x="16402" y="2314"/>
                      </a:moveTo>
                      <a:lnTo>
                        <a:pt x="16402" y="11880"/>
                      </a:lnTo>
                      <a:lnTo>
                        <a:pt x="7624" y="11880"/>
                      </a:lnTo>
                      <a:lnTo>
                        <a:pt x="7624" y="2314"/>
                      </a:lnTo>
                      <a:close/>
                    </a:path>
                    <a:path w="21600" h="21600" extrusionOk="0">
                      <a:moveTo>
                        <a:pt x="578" y="4011"/>
                      </a:moveTo>
                      <a:moveTo>
                        <a:pt x="4043" y="4011"/>
                      </a:moveTo>
                      <a:lnTo>
                        <a:pt x="4043" y="4320"/>
                      </a:lnTo>
                      <a:lnTo>
                        <a:pt x="578" y="4320"/>
                      </a:lnTo>
                      <a:lnTo>
                        <a:pt x="578" y="4011"/>
                      </a:lnTo>
                      <a:close/>
                      <a:moveTo>
                        <a:pt x="7624" y="14194"/>
                      </a:moveTo>
                      <a:lnTo>
                        <a:pt x="16402" y="14194"/>
                      </a:lnTo>
                      <a:lnTo>
                        <a:pt x="16402" y="16200"/>
                      </a:lnTo>
                      <a:lnTo>
                        <a:pt x="7624" y="16200"/>
                      </a:lnTo>
                    </a:path>
                  </a:pathLst>
                </a:custGeom>
                <a:solidFill>
                  <a:srgbClr val="FF66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200" b="1">
                    <a:solidFill>
                      <a:srgbClr val="006600"/>
                    </a:solidFill>
                    <a:latin typeface="Arial Narrow" pitchFamily="-84" charset="0"/>
                  </a:endParaRPr>
                </a:p>
              </p:txBody>
            </p:sp>
            <p:sp>
              <p:nvSpPr>
                <p:cNvPr id="174112" name="computr3"/>
                <p:cNvSpPr>
                  <a:spLocks noEditPoints="1" noChangeArrowheads="1"/>
                </p:cNvSpPr>
                <p:nvPr/>
              </p:nvSpPr>
              <p:spPr bwMode="auto">
                <a:xfrm>
                  <a:off x="4416" y="1536"/>
                  <a:ext cx="528" cy="336"/>
                </a:xfrm>
                <a:custGeom>
                  <a:avLst/>
                  <a:gdLst>
                    <a:gd name="T0" fmla="*/ 0 w 21600"/>
                    <a:gd name="T1" fmla="*/ 10800 h 21600"/>
                    <a:gd name="T2" fmla="*/ 10800 w 21600"/>
                    <a:gd name="T3" fmla="*/ 0 h 21600"/>
                    <a:gd name="T4" fmla="*/ 10800 w 21600"/>
                    <a:gd name="T5" fmla="*/ 21600 h 21600"/>
                    <a:gd name="T6" fmla="*/ 18135 w 21600"/>
                    <a:gd name="T7" fmla="*/ 10800 h 21600"/>
                    <a:gd name="T8" fmla="*/ 7811 w 21600"/>
                    <a:gd name="T9" fmla="*/ 2584 h 21600"/>
                    <a:gd name="T10" fmla="*/ 16359 w 21600"/>
                    <a:gd name="T11" fmla="*/ 11764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 extrusionOk="0">
                      <a:moveTo>
                        <a:pt x="18250" y="17743"/>
                      </a:moveTo>
                      <a:lnTo>
                        <a:pt x="17557" y="16971"/>
                      </a:lnTo>
                      <a:lnTo>
                        <a:pt x="5429" y="16971"/>
                      </a:lnTo>
                      <a:lnTo>
                        <a:pt x="4736" y="17743"/>
                      </a:lnTo>
                      <a:lnTo>
                        <a:pt x="18250" y="17743"/>
                      </a:lnTo>
                      <a:close/>
                    </a:path>
                    <a:path w="21600" h="21600" extrusionOk="0">
                      <a:moveTo>
                        <a:pt x="18250" y="17743"/>
                      </a:moveTo>
                      <a:moveTo>
                        <a:pt x="19405" y="19131"/>
                      </a:moveTo>
                      <a:lnTo>
                        <a:pt x="18712" y="18360"/>
                      </a:lnTo>
                      <a:lnTo>
                        <a:pt x="4274" y="18360"/>
                      </a:lnTo>
                      <a:lnTo>
                        <a:pt x="3581" y="19131"/>
                      </a:lnTo>
                      <a:lnTo>
                        <a:pt x="19405" y="19131"/>
                      </a:lnTo>
                      <a:close/>
                    </a:path>
                    <a:path w="21600" h="21600" extrusionOk="0">
                      <a:moveTo>
                        <a:pt x="19405" y="19131"/>
                      </a:moveTo>
                      <a:moveTo>
                        <a:pt x="20560" y="20520"/>
                      </a:moveTo>
                      <a:lnTo>
                        <a:pt x="19867" y="19749"/>
                      </a:lnTo>
                      <a:lnTo>
                        <a:pt x="3119" y="19749"/>
                      </a:lnTo>
                      <a:lnTo>
                        <a:pt x="2426" y="20520"/>
                      </a:lnTo>
                      <a:lnTo>
                        <a:pt x="20560" y="20520"/>
                      </a:lnTo>
                      <a:close/>
                    </a:path>
                    <a:path w="21600" h="21600" extrusionOk="0">
                      <a:moveTo>
                        <a:pt x="20560" y="20520"/>
                      </a:moveTo>
                      <a:moveTo>
                        <a:pt x="4620" y="16971"/>
                      </a:moveTo>
                      <a:lnTo>
                        <a:pt x="5313" y="16200"/>
                      </a:lnTo>
                      <a:lnTo>
                        <a:pt x="7624" y="16200"/>
                      </a:lnTo>
                      <a:lnTo>
                        <a:pt x="7624" y="14194"/>
                      </a:lnTo>
                      <a:lnTo>
                        <a:pt x="5891" y="14194"/>
                      </a:lnTo>
                      <a:lnTo>
                        <a:pt x="5891" y="0"/>
                      </a:lnTo>
                      <a:lnTo>
                        <a:pt x="12013" y="0"/>
                      </a:lnTo>
                      <a:lnTo>
                        <a:pt x="18135" y="0"/>
                      </a:lnTo>
                      <a:lnTo>
                        <a:pt x="18135" y="10800"/>
                      </a:lnTo>
                      <a:lnTo>
                        <a:pt x="18135" y="14194"/>
                      </a:lnTo>
                      <a:lnTo>
                        <a:pt x="16402" y="14194"/>
                      </a:lnTo>
                      <a:lnTo>
                        <a:pt x="16402" y="16200"/>
                      </a:lnTo>
                      <a:lnTo>
                        <a:pt x="17788" y="16200"/>
                      </a:lnTo>
                      <a:lnTo>
                        <a:pt x="19059" y="17743"/>
                      </a:lnTo>
                      <a:lnTo>
                        <a:pt x="21022" y="19903"/>
                      </a:lnTo>
                      <a:lnTo>
                        <a:pt x="21253" y="20057"/>
                      </a:lnTo>
                      <a:lnTo>
                        <a:pt x="21369" y="20366"/>
                      </a:lnTo>
                      <a:lnTo>
                        <a:pt x="21600" y="20674"/>
                      </a:lnTo>
                      <a:lnTo>
                        <a:pt x="21600" y="20829"/>
                      </a:lnTo>
                      <a:lnTo>
                        <a:pt x="21600" y="20983"/>
                      </a:lnTo>
                      <a:lnTo>
                        <a:pt x="21600" y="21137"/>
                      </a:lnTo>
                      <a:lnTo>
                        <a:pt x="21600" y="21291"/>
                      </a:lnTo>
                      <a:lnTo>
                        <a:pt x="21484" y="21446"/>
                      </a:lnTo>
                      <a:lnTo>
                        <a:pt x="21369" y="21446"/>
                      </a:lnTo>
                      <a:lnTo>
                        <a:pt x="21138" y="21600"/>
                      </a:lnTo>
                      <a:lnTo>
                        <a:pt x="21022" y="21600"/>
                      </a:lnTo>
                      <a:lnTo>
                        <a:pt x="10973" y="21600"/>
                      </a:lnTo>
                      <a:lnTo>
                        <a:pt x="2079" y="21600"/>
                      </a:lnTo>
                      <a:lnTo>
                        <a:pt x="1848" y="21600"/>
                      </a:lnTo>
                      <a:lnTo>
                        <a:pt x="1733" y="21446"/>
                      </a:lnTo>
                      <a:lnTo>
                        <a:pt x="1617" y="21446"/>
                      </a:lnTo>
                      <a:lnTo>
                        <a:pt x="1502" y="21291"/>
                      </a:lnTo>
                      <a:lnTo>
                        <a:pt x="1386" y="21291"/>
                      </a:lnTo>
                      <a:lnTo>
                        <a:pt x="1386" y="21137"/>
                      </a:lnTo>
                      <a:lnTo>
                        <a:pt x="1386" y="20983"/>
                      </a:lnTo>
                      <a:lnTo>
                        <a:pt x="1386" y="20829"/>
                      </a:lnTo>
                      <a:lnTo>
                        <a:pt x="1502" y="20674"/>
                      </a:lnTo>
                      <a:lnTo>
                        <a:pt x="1617" y="20366"/>
                      </a:lnTo>
                      <a:lnTo>
                        <a:pt x="1733" y="20057"/>
                      </a:lnTo>
                      <a:lnTo>
                        <a:pt x="1964" y="19903"/>
                      </a:lnTo>
                      <a:lnTo>
                        <a:pt x="0" y="19903"/>
                      </a:lnTo>
                      <a:lnTo>
                        <a:pt x="0" y="10800"/>
                      </a:lnTo>
                      <a:lnTo>
                        <a:pt x="0" y="2777"/>
                      </a:lnTo>
                      <a:lnTo>
                        <a:pt x="4620" y="2777"/>
                      </a:lnTo>
                      <a:lnTo>
                        <a:pt x="4620" y="16971"/>
                      </a:lnTo>
                      <a:moveTo>
                        <a:pt x="4620" y="16971"/>
                      </a:moveTo>
                      <a:moveTo>
                        <a:pt x="4620" y="16971"/>
                      </a:moveTo>
                      <a:lnTo>
                        <a:pt x="4158" y="17434"/>
                      </a:lnTo>
                      <a:lnTo>
                        <a:pt x="2541" y="19286"/>
                      </a:lnTo>
                      <a:lnTo>
                        <a:pt x="1964" y="19903"/>
                      </a:lnTo>
                      <a:lnTo>
                        <a:pt x="4620" y="16971"/>
                      </a:lnTo>
                      <a:close/>
                    </a:path>
                    <a:path w="21600" h="21600" extrusionOk="0">
                      <a:moveTo>
                        <a:pt x="7624" y="2314"/>
                      </a:moveTo>
                      <a:moveTo>
                        <a:pt x="16402" y="2314"/>
                      </a:moveTo>
                      <a:lnTo>
                        <a:pt x="16402" y="11880"/>
                      </a:lnTo>
                      <a:lnTo>
                        <a:pt x="7624" y="11880"/>
                      </a:lnTo>
                      <a:lnTo>
                        <a:pt x="7624" y="2314"/>
                      </a:lnTo>
                      <a:close/>
                    </a:path>
                    <a:path w="21600" h="21600" extrusionOk="0">
                      <a:moveTo>
                        <a:pt x="578" y="4011"/>
                      </a:moveTo>
                      <a:moveTo>
                        <a:pt x="4043" y="4011"/>
                      </a:moveTo>
                      <a:lnTo>
                        <a:pt x="4043" y="4320"/>
                      </a:lnTo>
                      <a:lnTo>
                        <a:pt x="578" y="4320"/>
                      </a:lnTo>
                      <a:lnTo>
                        <a:pt x="578" y="4011"/>
                      </a:lnTo>
                      <a:close/>
                      <a:moveTo>
                        <a:pt x="7624" y="14194"/>
                      </a:moveTo>
                      <a:lnTo>
                        <a:pt x="16402" y="14194"/>
                      </a:lnTo>
                      <a:lnTo>
                        <a:pt x="16402" y="16200"/>
                      </a:lnTo>
                      <a:lnTo>
                        <a:pt x="7624" y="16200"/>
                      </a:lnTo>
                    </a:path>
                  </a:pathLst>
                </a:custGeom>
                <a:solidFill>
                  <a:srgbClr val="FF66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200" b="1">
                    <a:solidFill>
                      <a:srgbClr val="006600"/>
                    </a:solidFill>
                    <a:latin typeface="Arial Narrow" pitchFamily="-84" charset="0"/>
                  </a:endParaRPr>
                </a:p>
              </p:txBody>
            </p:sp>
          </p:grpSp>
          <p:sp>
            <p:nvSpPr>
              <p:cNvPr id="174113" name="Rectangle 33"/>
              <p:cNvSpPr>
                <a:spLocks noChangeArrowheads="1"/>
              </p:cNvSpPr>
              <p:nvPr/>
            </p:nvSpPr>
            <p:spPr bwMode="auto">
              <a:xfrm>
                <a:off x="4224" y="1200"/>
                <a:ext cx="816" cy="624"/>
              </a:xfrm>
              <a:prstGeom prst="rect">
                <a:avLst/>
              </a:prstGeom>
              <a:noFill/>
              <a:ln w="28575">
                <a:solidFill>
                  <a:srgbClr val="A5002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114" name="Text Box 34"/>
              <p:cNvSpPr txBox="1">
                <a:spLocks noChangeArrowheads="1"/>
              </p:cNvSpPr>
              <p:nvPr/>
            </p:nvSpPr>
            <p:spPr bwMode="auto">
              <a:xfrm>
                <a:off x="4238" y="1032"/>
                <a:ext cx="754" cy="216"/>
              </a:xfrm>
              <a:prstGeom prst="rect">
                <a:avLst/>
              </a:prstGeom>
              <a:solidFill>
                <a:srgbClr val="FFFF99"/>
              </a:solidFill>
              <a:ln w="38100">
                <a:solidFill>
                  <a:srgbClr val="A5002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 b="1">
                    <a:solidFill>
                      <a:srgbClr val="A50021"/>
                    </a:solidFill>
                    <a:latin typeface="Arial Narrow" pitchFamily="-84" charset="0"/>
                  </a:rPr>
                  <a:t>Desktop. Clst.</a:t>
                </a:r>
              </a:p>
            </p:txBody>
          </p:sp>
        </p:grpSp>
      </p:grpSp>
      <p:grpSp>
        <p:nvGrpSpPr>
          <p:cNvPr id="174115" name="Group 35"/>
          <p:cNvGrpSpPr>
            <a:grpSpLocks/>
          </p:cNvGrpSpPr>
          <p:nvPr/>
        </p:nvGrpSpPr>
        <p:grpSpPr bwMode="auto">
          <a:xfrm>
            <a:off x="3370263" y="1524000"/>
            <a:ext cx="3259137" cy="2057400"/>
            <a:chOff x="2123" y="960"/>
            <a:chExt cx="2053" cy="1296"/>
          </a:xfrm>
        </p:grpSpPr>
        <p:grpSp>
          <p:nvGrpSpPr>
            <p:cNvPr id="174116" name="Group 36"/>
            <p:cNvGrpSpPr>
              <a:grpSpLocks/>
            </p:cNvGrpSpPr>
            <p:nvPr/>
          </p:nvGrpSpPr>
          <p:grpSpPr bwMode="auto">
            <a:xfrm>
              <a:off x="3083" y="960"/>
              <a:ext cx="997" cy="960"/>
              <a:chOff x="3083" y="960"/>
              <a:chExt cx="997" cy="960"/>
            </a:xfrm>
          </p:grpSpPr>
          <p:grpSp>
            <p:nvGrpSpPr>
              <p:cNvPr id="174117" name="Group 37"/>
              <p:cNvGrpSpPr>
                <a:grpSpLocks/>
              </p:cNvGrpSpPr>
              <p:nvPr/>
            </p:nvGrpSpPr>
            <p:grpSpPr bwMode="auto">
              <a:xfrm>
                <a:off x="3168" y="1008"/>
                <a:ext cx="912" cy="912"/>
                <a:chOff x="3168" y="1008"/>
                <a:chExt cx="912" cy="912"/>
              </a:xfrm>
            </p:grpSpPr>
            <p:grpSp>
              <p:nvGrpSpPr>
                <p:cNvPr id="174118" name="Group 38"/>
                <p:cNvGrpSpPr>
                  <a:grpSpLocks/>
                </p:cNvGrpSpPr>
                <p:nvPr/>
              </p:nvGrpSpPr>
              <p:grpSpPr bwMode="auto">
                <a:xfrm>
                  <a:off x="3264" y="1056"/>
                  <a:ext cx="742" cy="816"/>
                  <a:chOff x="3264" y="1056"/>
                  <a:chExt cx="742" cy="816"/>
                </a:xfrm>
              </p:grpSpPr>
              <p:pic>
                <p:nvPicPr>
                  <p:cNvPr id="174119" name="Picture 39" descr="expansion"/>
                  <p:cNvPicPr>
                    <a:picLocks noChangeAspect="1" noChangeArrowheads="1"/>
                  </p:cNvPicPr>
                  <p:nvPr/>
                </p:nvPicPr>
                <p:blipFill>
                  <a:blip r:embed="rId2"/>
                  <a:srcRect/>
                  <a:stretch>
                    <a:fillRect/>
                  </a:stretch>
                </p:blipFill>
                <p:spPr bwMode="auto">
                  <a:xfrm>
                    <a:off x="3264" y="1056"/>
                    <a:ext cx="550" cy="624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174120" name="Picture 40" descr="expansion"/>
                  <p:cNvPicPr>
                    <a:picLocks noChangeAspect="1" noChangeArrowheads="1"/>
                  </p:cNvPicPr>
                  <p:nvPr/>
                </p:nvPicPr>
                <p:blipFill>
                  <a:blip r:embed="rId2"/>
                  <a:srcRect/>
                  <a:stretch>
                    <a:fillRect/>
                  </a:stretch>
                </p:blipFill>
                <p:spPr bwMode="auto">
                  <a:xfrm>
                    <a:off x="3360" y="1152"/>
                    <a:ext cx="550" cy="624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174121" name="Picture 41" descr="expansion"/>
                  <p:cNvPicPr>
                    <a:picLocks noChangeAspect="1" noChangeArrowheads="1"/>
                  </p:cNvPicPr>
                  <p:nvPr/>
                </p:nvPicPr>
                <p:blipFill>
                  <a:blip r:embed="rId2"/>
                  <a:srcRect/>
                  <a:stretch>
                    <a:fillRect/>
                  </a:stretch>
                </p:blipFill>
                <p:spPr bwMode="auto">
                  <a:xfrm>
                    <a:off x="3456" y="1248"/>
                    <a:ext cx="550" cy="624"/>
                  </a:xfrm>
                  <a:prstGeom prst="rect">
                    <a:avLst/>
                  </a:prstGeom>
                  <a:noFill/>
                </p:spPr>
              </p:pic>
            </p:grpSp>
            <p:sp>
              <p:nvSpPr>
                <p:cNvPr id="174122" name="Rectangle 42"/>
                <p:cNvSpPr>
                  <a:spLocks noChangeArrowheads="1"/>
                </p:cNvSpPr>
                <p:nvPr/>
              </p:nvSpPr>
              <p:spPr bwMode="auto">
                <a:xfrm>
                  <a:off x="3168" y="1008"/>
                  <a:ext cx="912" cy="912"/>
                </a:xfrm>
                <a:prstGeom prst="rect">
                  <a:avLst/>
                </a:prstGeom>
                <a:noFill/>
                <a:ln w="28575">
                  <a:solidFill>
                    <a:srgbClr val="A5002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74123" name="Text Box 43"/>
              <p:cNvSpPr txBox="1">
                <a:spLocks noChangeArrowheads="1"/>
              </p:cNvSpPr>
              <p:nvPr/>
            </p:nvSpPr>
            <p:spPr bwMode="auto">
              <a:xfrm>
                <a:off x="3083" y="960"/>
                <a:ext cx="565" cy="216"/>
              </a:xfrm>
              <a:prstGeom prst="rect">
                <a:avLst/>
              </a:prstGeom>
              <a:solidFill>
                <a:srgbClr val="FFFF99"/>
              </a:solidFill>
              <a:ln w="38100">
                <a:solidFill>
                  <a:srgbClr val="A5002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 b="1">
                    <a:solidFill>
                      <a:srgbClr val="A50021"/>
                    </a:solidFill>
                    <a:latin typeface="Arial Narrow" pitchFamily="-84" charset="0"/>
                  </a:rPr>
                  <a:t>Ded. Clst.</a:t>
                </a:r>
              </a:p>
            </p:txBody>
          </p:sp>
        </p:grpSp>
        <p:grpSp>
          <p:nvGrpSpPr>
            <p:cNvPr id="174124" name="Group 44"/>
            <p:cNvGrpSpPr>
              <a:grpSpLocks/>
            </p:cNvGrpSpPr>
            <p:nvPr/>
          </p:nvGrpSpPr>
          <p:grpSpPr bwMode="auto">
            <a:xfrm>
              <a:off x="3179" y="1296"/>
              <a:ext cx="997" cy="960"/>
              <a:chOff x="3083" y="960"/>
              <a:chExt cx="997" cy="960"/>
            </a:xfrm>
          </p:grpSpPr>
          <p:grpSp>
            <p:nvGrpSpPr>
              <p:cNvPr id="174125" name="Group 45"/>
              <p:cNvGrpSpPr>
                <a:grpSpLocks/>
              </p:cNvGrpSpPr>
              <p:nvPr/>
            </p:nvGrpSpPr>
            <p:grpSpPr bwMode="auto">
              <a:xfrm>
                <a:off x="3168" y="1008"/>
                <a:ext cx="912" cy="912"/>
                <a:chOff x="3168" y="1008"/>
                <a:chExt cx="912" cy="912"/>
              </a:xfrm>
            </p:grpSpPr>
            <p:grpSp>
              <p:nvGrpSpPr>
                <p:cNvPr id="174126" name="Group 46"/>
                <p:cNvGrpSpPr>
                  <a:grpSpLocks/>
                </p:cNvGrpSpPr>
                <p:nvPr/>
              </p:nvGrpSpPr>
              <p:grpSpPr bwMode="auto">
                <a:xfrm>
                  <a:off x="3264" y="1056"/>
                  <a:ext cx="742" cy="816"/>
                  <a:chOff x="3264" y="1056"/>
                  <a:chExt cx="742" cy="816"/>
                </a:xfrm>
              </p:grpSpPr>
              <p:pic>
                <p:nvPicPr>
                  <p:cNvPr id="174127" name="Picture 47" descr="expansion"/>
                  <p:cNvPicPr>
                    <a:picLocks noChangeAspect="1" noChangeArrowheads="1"/>
                  </p:cNvPicPr>
                  <p:nvPr/>
                </p:nvPicPr>
                <p:blipFill>
                  <a:blip r:embed="rId2"/>
                  <a:srcRect/>
                  <a:stretch>
                    <a:fillRect/>
                  </a:stretch>
                </p:blipFill>
                <p:spPr bwMode="auto">
                  <a:xfrm>
                    <a:off x="3264" y="1056"/>
                    <a:ext cx="550" cy="624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174128" name="Picture 48" descr="expansion"/>
                  <p:cNvPicPr>
                    <a:picLocks noChangeAspect="1" noChangeArrowheads="1"/>
                  </p:cNvPicPr>
                  <p:nvPr/>
                </p:nvPicPr>
                <p:blipFill>
                  <a:blip r:embed="rId2"/>
                  <a:srcRect/>
                  <a:stretch>
                    <a:fillRect/>
                  </a:stretch>
                </p:blipFill>
                <p:spPr bwMode="auto">
                  <a:xfrm>
                    <a:off x="3360" y="1152"/>
                    <a:ext cx="550" cy="624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174129" name="Picture 49" descr="expansion"/>
                  <p:cNvPicPr>
                    <a:picLocks noChangeAspect="1" noChangeArrowheads="1"/>
                  </p:cNvPicPr>
                  <p:nvPr/>
                </p:nvPicPr>
                <p:blipFill>
                  <a:blip r:embed="rId2"/>
                  <a:srcRect/>
                  <a:stretch>
                    <a:fillRect/>
                  </a:stretch>
                </p:blipFill>
                <p:spPr bwMode="auto">
                  <a:xfrm>
                    <a:off x="3456" y="1248"/>
                    <a:ext cx="550" cy="624"/>
                  </a:xfrm>
                  <a:prstGeom prst="rect">
                    <a:avLst/>
                  </a:prstGeom>
                  <a:noFill/>
                </p:spPr>
              </p:pic>
            </p:grpSp>
            <p:sp>
              <p:nvSpPr>
                <p:cNvPr id="174130" name="Rectangle 50"/>
                <p:cNvSpPr>
                  <a:spLocks noChangeArrowheads="1"/>
                </p:cNvSpPr>
                <p:nvPr/>
              </p:nvSpPr>
              <p:spPr bwMode="auto">
                <a:xfrm>
                  <a:off x="3168" y="1008"/>
                  <a:ext cx="912" cy="912"/>
                </a:xfrm>
                <a:prstGeom prst="rect">
                  <a:avLst/>
                </a:prstGeom>
                <a:noFill/>
                <a:ln w="28575">
                  <a:solidFill>
                    <a:srgbClr val="A5002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74131" name="Text Box 51"/>
              <p:cNvSpPr txBox="1">
                <a:spLocks noChangeArrowheads="1"/>
              </p:cNvSpPr>
              <p:nvPr/>
            </p:nvSpPr>
            <p:spPr bwMode="auto">
              <a:xfrm>
                <a:off x="3083" y="960"/>
                <a:ext cx="565" cy="216"/>
              </a:xfrm>
              <a:prstGeom prst="rect">
                <a:avLst/>
              </a:prstGeom>
              <a:solidFill>
                <a:srgbClr val="FFFF99"/>
              </a:solidFill>
              <a:ln w="38100">
                <a:solidFill>
                  <a:srgbClr val="A5002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 b="1">
                    <a:solidFill>
                      <a:srgbClr val="A50021"/>
                    </a:solidFill>
                    <a:latin typeface="Arial Narrow" pitchFamily="-84" charset="0"/>
                  </a:rPr>
                  <a:t>Ded. Clst.</a:t>
                </a:r>
              </a:p>
            </p:txBody>
          </p:sp>
        </p:grpSp>
        <p:cxnSp>
          <p:nvCxnSpPr>
            <p:cNvPr id="174132" name="AutoShape 52"/>
            <p:cNvCxnSpPr>
              <a:cxnSpLocks noChangeShapeType="1"/>
              <a:stCxn id="174094" idx="3"/>
              <a:endCxn id="174130" idx="1"/>
            </p:cNvCxnSpPr>
            <p:nvPr/>
          </p:nvCxnSpPr>
          <p:spPr bwMode="auto">
            <a:xfrm>
              <a:off x="2123" y="1512"/>
              <a:ext cx="1132" cy="288"/>
            </a:xfrm>
            <a:prstGeom prst="straightConnector1">
              <a:avLst/>
            </a:prstGeom>
            <a:noFill/>
            <a:ln w="57150">
              <a:solidFill>
                <a:srgbClr val="006600"/>
              </a:solidFill>
              <a:round/>
              <a:headEnd/>
              <a:tailEnd type="triangle" w="med" len="med"/>
            </a:ln>
            <a:effectLst/>
          </p:spPr>
        </p:cxnSp>
      </p:grpSp>
      <p:cxnSp>
        <p:nvCxnSpPr>
          <p:cNvPr id="174133" name="AutoShape 53"/>
          <p:cNvCxnSpPr>
            <a:cxnSpLocks noChangeShapeType="1"/>
            <a:stCxn id="174099" idx="1"/>
            <a:endCxn id="174135" idx="3"/>
          </p:cNvCxnSpPr>
          <p:nvPr/>
        </p:nvCxnSpPr>
        <p:spPr bwMode="auto">
          <a:xfrm rot="10800000" flipV="1">
            <a:off x="3495675" y="3981450"/>
            <a:ext cx="2657475" cy="1500188"/>
          </a:xfrm>
          <a:prstGeom prst="curvedConnector3">
            <a:avLst>
              <a:gd name="adj1" fmla="val 49644"/>
            </a:avLst>
          </a:prstGeom>
          <a:noFill/>
          <a:ln w="57150">
            <a:solidFill>
              <a:srgbClr val="006600"/>
            </a:solidFill>
            <a:round/>
            <a:headEnd/>
            <a:tailEnd type="triangle" w="med" len="med"/>
          </a:ln>
          <a:effectLst/>
        </p:spPr>
      </p:cxnSp>
      <p:grpSp>
        <p:nvGrpSpPr>
          <p:cNvPr id="174134" name="Group 54"/>
          <p:cNvGrpSpPr>
            <a:grpSpLocks/>
          </p:cNvGrpSpPr>
          <p:nvPr/>
        </p:nvGrpSpPr>
        <p:grpSpPr bwMode="auto">
          <a:xfrm>
            <a:off x="2590800" y="5029200"/>
            <a:ext cx="1382713" cy="1120775"/>
            <a:chOff x="1632" y="3168"/>
            <a:chExt cx="871" cy="706"/>
          </a:xfrm>
        </p:grpSpPr>
        <p:sp>
          <p:nvSpPr>
            <p:cNvPr id="174135" name="mainfrm"/>
            <p:cNvSpPr>
              <a:spLocks noEditPoints="1" noChangeArrowheads="1"/>
            </p:cNvSpPr>
            <p:nvPr/>
          </p:nvSpPr>
          <p:spPr bwMode="auto">
            <a:xfrm>
              <a:off x="1632" y="3168"/>
              <a:ext cx="570" cy="570"/>
            </a:xfrm>
            <a:custGeom>
              <a:avLst/>
              <a:gdLst>
                <a:gd name="T0" fmla="*/ 0 w 21600"/>
                <a:gd name="T1" fmla="*/ 0 h 21600"/>
                <a:gd name="T2" fmla="*/ 10800 w 21600"/>
                <a:gd name="T3" fmla="*/ 0 h 21600"/>
                <a:gd name="T4" fmla="*/ 21600 w 21600"/>
                <a:gd name="T5" fmla="*/ 0 h 21600"/>
                <a:gd name="T6" fmla="*/ 21600 w 21600"/>
                <a:gd name="T7" fmla="*/ 10800 h 21600"/>
                <a:gd name="T8" fmla="*/ 20603 w 21600"/>
                <a:gd name="T9" fmla="*/ 21600 h 21600"/>
                <a:gd name="T10" fmla="*/ 10800 w 21600"/>
                <a:gd name="T11" fmla="*/ 21600 h 21600"/>
                <a:gd name="T12" fmla="*/ 1163 w 21600"/>
                <a:gd name="T13" fmla="*/ 21600 h 21600"/>
                <a:gd name="T14" fmla="*/ 0 w 21600"/>
                <a:gd name="T15" fmla="*/ 10800 h 21600"/>
                <a:gd name="T16" fmla="*/ 332 w 21600"/>
                <a:gd name="T17" fmla="*/ 22174 h 21600"/>
                <a:gd name="T18" fmla="*/ 21579 w 21600"/>
                <a:gd name="T19" fmla="*/ 2791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 extrusionOk="0">
                  <a:moveTo>
                    <a:pt x="21600" y="10885"/>
                  </a:moveTo>
                  <a:lnTo>
                    <a:pt x="21600" y="0"/>
                  </a:lnTo>
                  <a:lnTo>
                    <a:pt x="10634" y="0"/>
                  </a:lnTo>
                  <a:lnTo>
                    <a:pt x="0" y="0"/>
                  </a:lnTo>
                  <a:lnTo>
                    <a:pt x="0" y="10885"/>
                  </a:lnTo>
                  <a:lnTo>
                    <a:pt x="0" y="19729"/>
                  </a:lnTo>
                  <a:lnTo>
                    <a:pt x="1163" y="19729"/>
                  </a:lnTo>
                  <a:lnTo>
                    <a:pt x="1163" y="21600"/>
                  </a:lnTo>
                  <a:lnTo>
                    <a:pt x="10800" y="21600"/>
                  </a:lnTo>
                  <a:lnTo>
                    <a:pt x="20603" y="21600"/>
                  </a:lnTo>
                  <a:lnTo>
                    <a:pt x="20603" y="19729"/>
                  </a:lnTo>
                  <a:lnTo>
                    <a:pt x="21600" y="19729"/>
                  </a:lnTo>
                  <a:lnTo>
                    <a:pt x="21600" y="10885"/>
                  </a:lnTo>
                  <a:close/>
                </a:path>
                <a:path w="21600" h="21600" extrusionOk="0">
                  <a:moveTo>
                    <a:pt x="1163" y="19729"/>
                  </a:moveTo>
                  <a:lnTo>
                    <a:pt x="4320" y="19729"/>
                  </a:lnTo>
                  <a:lnTo>
                    <a:pt x="16449" y="19729"/>
                  </a:lnTo>
                  <a:lnTo>
                    <a:pt x="20603" y="19729"/>
                  </a:lnTo>
                  <a:lnTo>
                    <a:pt x="1163" y="19729"/>
                  </a:lnTo>
                  <a:moveTo>
                    <a:pt x="1495" y="2381"/>
                  </a:moveTo>
                  <a:lnTo>
                    <a:pt x="2160" y="2381"/>
                  </a:lnTo>
                  <a:lnTo>
                    <a:pt x="4985" y="2381"/>
                  </a:lnTo>
                  <a:lnTo>
                    <a:pt x="5982" y="2381"/>
                  </a:lnTo>
                  <a:lnTo>
                    <a:pt x="1495" y="2381"/>
                  </a:lnTo>
                  <a:lnTo>
                    <a:pt x="1495" y="3402"/>
                  </a:lnTo>
                  <a:lnTo>
                    <a:pt x="2160" y="3402"/>
                  </a:lnTo>
                  <a:lnTo>
                    <a:pt x="4985" y="3402"/>
                  </a:lnTo>
                  <a:lnTo>
                    <a:pt x="5982" y="3402"/>
                  </a:lnTo>
                  <a:lnTo>
                    <a:pt x="1495" y="3402"/>
                  </a:lnTo>
                  <a:lnTo>
                    <a:pt x="1495" y="4422"/>
                  </a:lnTo>
                  <a:lnTo>
                    <a:pt x="2160" y="4422"/>
                  </a:lnTo>
                  <a:lnTo>
                    <a:pt x="4985" y="4422"/>
                  </a:lnTo>
                  <a:lnTo>
                    <a:pt x="5982" y="4422"/>
                  </a:lnTo>
                  <a:lnTo>
                    <a:pt x="1495" y="4422"/>
                  </a:lnTo>
                  <a:lnTo>
                    <a:pt x="1495" y="5443"/>
                  </a:lnTo>
                  <a:lnTo>
                    <a:pt x="2160" y="5443"/>
                  </a:lnTo>
                  <a:lnTo>
                    <a:pt x="4985" y="5443"/>
                  </a:lnTo>
                  <a:lnTo>
                    <a:pt x="5982" y="5443"/>
                  </a:lnTo>
                  <a:lnTo>
                    <a:pt x="1495" y="5443"/>
                  </a:lnTo>
                  <a:lnTo>
                    <a:pt x="1495" y="6463"/>
                  </a:lnTo>
                  <a:lnTo>
                    <a:pt x="2160" y="6463"/>
                  </a:lnTo>
                  <a:lnTo>
                    <a:pt x="4985" y="6463"/>
                  </a:lnTo>
                  <a:lnTo>
                    <a:pt x="5982" y="6463"/>
                  </a:lnTo>
                  <a:lnTo>
                    <a:pt x="1495" y="6463"/>
                  </a:lnTo>
                  <a:lnTo>
                    <a:pt x="1495" y="7483"/>
                  </a:lnTo>
                  <a:lnTo>
                    <a:pt x="2160" y="7483"/>
                  </a:lnTo>
                  <a:lnTo>
                    <a:pt x="4985" y="7483"/>
                  </a:lnTo>
                  <a:lnTo>
                    <a:pt x="5982" y="7483"/>
                  </a:lnTo>
                  <a:lnTo>
                    <a:pt x="1495" y="7483"/>
                  </a:lnTo>
                  <a:lnTo>
                    <a:pt x="1495" y="8504"/>
                  </a:lnTo>
                  <a:lnTo>
                    <a:pt x="2160" y="8504"/>
                  </a:lnTo>
                  <a:lnTo>
                    <a:pt x="4985" y="8504"/>
                  </a:lnTo>
                  <a:lnTo>
                    <a:pt x="5982" y="8504"/>
                  </a:lnTo>
                  <a:lnTo>
                    <a:pt x="1495" y="8504"/>
                  </a:lnTo>
                  <a:lnTo>
                    <a:pt x="1495" y="9524"/>
                  </a:lnTo>
                  <a:lnTo>
                    <a:pt x="2160" y="9524"/>
                  </a:lnTo>
                  <a:lnTo>
                    <a:pt x="4985" y="9524"/>
                  </a:lnTo>
                  <a:lnTo>
                    <a:pt x="5982" y="9524"/>
                  </a:lnTo>
                  <a:lnTo>
                    <a:pt x="1495" y="9524"/>
                  </a:lnTo>
                  <a:lnTo>
                    <a:pt x="1495" y="10545"/>
                  </a:lnTo>
                  <a:lnTo>
                    <a:pt x="2160" y="10545"/>
                  </a:lnTo>
                  <a:lnTo>
                    <a:pt x="4985" y="10545"/>
                  </a:lnTo>
                  <a:lnTo>
                    <a:pt x="5982" y="10545"/>
                  </a:lnTo>
                  <a:lnTo>
                    <a:pt x="1495" y="10545"/>
                  </a:lnTo>
                  <a:lnTo>
                    <a:pt x="1495" y="11565"/>
                  </a:lnTo>
                  <a:lnTo>
                    <a:pt x="2160" y="11565"/>
                  </a:lnTo>
                  <a:lnTo>
                    <a:pt x="4985" y="11565"/>
                  </a:lnTo>
                  <a:lnTo>
                    <a:pt x="5982" y="11565"/>
                  </a:lnTo>
                  <a:lnTo>
                    <a:pt x="1495" y="11565"/>
                  </a:lnTo>
                  <a:lnTo>
                    <a:pt x="1495" y="12586"/>
                  </a:lnTo>
                  <a:lnTo>
                    <a:pt x="2160" y="12586"/>
                  </a:lnTo>
                  <a:lnTo>
                    <a:pt x="4985" y="12586"/>
                  </a:lnTo>
                  <a:lnTo>
                    <a:pt x="5982" y="12586"/>
                  </a:lnTo>
                  <a:lnTo>
                    <a:pt x="1495" y="12586"/>
                  </a:lnTo>
                  <a:lnTo>
                    <a:pt x="1495" y="13606"/>
                  </a:lnTo>
                  <a:lnTo>
                    <a:pt x="2160" y="13606"/>
                  </a:lnTo>
                  <a:lnTo>
                    <a:pt x="4985" y="13606"/>
                  </a:lnTo>
                  <a:lnTo>
                    <a:pt x="5982" y="13606"/>
                  </a:lnTo>
                  <a:lnTo>
                    <a:pt x="1495" y="13606"/>
                  </a:lnTo>
                  <a:lnTo>
                    <a:pt x="1495" y="14627"/>
                  </a:lnTo>
                  <a:lnTo>
                    <a:pt x="2160" y="14627"/>
                  </a:lnTo>
                  <a:lnTo>
                    <a:pt x="4985" y="14627"/>
                  </a:lnTo>
                  <a:lnTo>
                    <a:pt x="5982" y="14627"/>
                  </a:lnTo>
                  <a:lnTo>
                    <a:pt x="1495" y="14627"/>
                  </a:lnTo>
                  <a:lnTo>
                    <a:pt x="1495" y="15647"/>
                  </a:lnTo>
                  <a:lnTo>
                    <a:pt x="2160" y="15647"/>
                  </a:lnTo>
                  <a:lnTo>
                    <a:pt x="4985" y="15647"/>
                  </a:lnTo>
                  <a:lnTo>
                    <a:pt x="5982" y="15647"/>
                  </a:lnTo>
                  <a:lnTo>
                    <a:pt x="1495" y="15647"/>
                  </a:lnTo>
                  <a:lnTo>
                    <a:pt x="1495" y="16668"/>
                  </a:lnTo>
                  <a:lnTo>
                    <a:pt x="2160" y="16668"/>
                  </a:lnTo>
                  <a:lnTo>
                    <a:pt x="4985" y="16668"/>
                  </a:lnTo>
                  <a:lnTo>
                    <a:pt x="5982" y="16668"/>
                  </a:lnTo>
                  <a:lnTo>
                    <a:pt x="1495" y="16668"/>
                  </a:lnTo>
                  <a:lnTo>
                    <a:pt x="1495" y="17688"/>
                  </a:lnTo>
                  <a:lnTo>
                    <a:pt x="2160" y="17688"/>
                  </a:lnTo>
                  <a:lnTo>
                    <a:pt x="4985" y="17688"/>
                  </a:lnTo>
                  <a:lnTo>
                    <a:pt x="5982" y="17688"/>
                  </a:lnTo>
                  <a:lnTo>
                    <a:pt x="1495" y="17688"/>
                  </a:lnTo>
                  <a:moveTo>
                    <a:pt x="1994" y="19729"/>
                  </a:moveTo>
                  <a:lnTo>
                    <a:pt x="1994" y="20069"/>
                  </a:lnTo>
                  <a:lnTo>
                    <a:pt x="1994" y="21260"/>
                  </a:lnTo>
                  <a:lnTo>
                    <a:pt x="1994" y="21600"/>
                  </a:lnTo>
                  <a:lnTo>
                    <a:pt x="1994" y="19729"/>
                  </a:lnTo>
                  <a:lnTo>
                    <a:pt x="2658" y="19729"/>
                  </a:lnTo>
                  <a:lnTo>
                    <a:pt x="2658" y="20069"/>
                  </a:lnTo>
                  <a:lnTo>
                    <a:pt x="2658" y="21260"/>
                  </a:lnTo>
                  <a:lnTo>
                    <a:pt x="2658" y="21600"/>
                  </a:lnTo>
                  <a:lnTo>
                    <a:pt x="2658" y="19729"/>
                  </a:lnTo>
                  <a:lnTo>
                    <a:pt x="3489" y="19729"/>
                  </a:lnTo>
                  <a:lnTo>
                    <a:pt x="3489" y="20069"/>
                  </a:lnTo>
                  <a:lnTo>
                    <a:pt x="3489" y="21260"/>
                  </a:lnTo>
                  <a:lnTo>
                    <a:pt x="3489" y="21600"/>
                  </a:lnTo>
                  <a:lnTo>
                    <a:pt x="3489" y="19729"/>
                  </a:lnTo>
                  <a:lnTo>
                    <a:pt x="4320" y="19729"/>
                  </a:lnTo>
                  <a:lnTo>
                    <a:pt x="4320" y="20069"/>
                  </a:lnTo>
                  <a:lnTo>
                    <a:pt x="4320" y="21260"/>
                  </a:lnTo>
                  <a:lnTo>
                    <a:pt x="4320" y="21600"/>
                  </a:lnTo>
                  <a:lnTo>
                    <a:pt x="4320" y="19729"/>
                  </a:lnTo>
                  <a:lnTo>
                    <a:pt x="5151" y="19729"/>
                  </a:lnTo>
                  <a:lnTo>
                    <a:pt x="5151" y="20069"/>
                  </a:lnTo>
                  <a:lnTo>
                    <a:pt x="5151" y="21260"/>
                  </a:lnTo>
                  <a:lnTo>
                    <a:pt x="5151" y="21600"/>
                  </a:lnTo>
                  <a:lnTo>
                    <a:pt x="5151" y="19729"/>
                  </a:lnTo>
                  <a:lnTo>
                    <a:pt x="5982" y="19729"/>
                  </a:lnTo>
                  <a:lnTo>
                    <a:pt x="5982" y="20069"/>
                  </a:lnTo>
                  <a:lnTo>
                    <a:pt x="5982" y="21260"/>
                  </a:lnTo>
                  <a:lnTo>
                    <a:pt x="5982" y="21600"/>
                  </a:lnTo>
                  <a:lnTo>
                    <a:pt x="5982" y="19729"/>
                  </a:lnTo>
                  <a:lnTo>
                    <a:pt x="6812" y="19729"/>
                  </a:lnTo>
                  <a:lnTo>
                    <a:pt x="6812" y="20069"/>
                  </a:lnTo>
                  <a:lnTo>
                    <a:pt x="6812" y="21260"/>
                  </a:lnTo>
                  <a:lnTo>
                    <a:pt x="6812" y="21600"/>
                  </a:lnTo>
                  <a:lnTo>
                    <a:pt x="6812" y="19729"/>
                  </a:lnTo>
                  <a:lnTo>
                    <a:pt x="7643" y="19729"/>
                  </a:lnTo>
                  <a:lnTo>
                    <a:pt x="7643" y="20069"/>
                  </a:lnTo>
                  <a:lnTo>
                    <a:pt x="7643" y="21260"/>
                  </a:lnTo>
                  <a:lnTo>
                    <a:pt x="7643" y="21600"/>
                  </a:lnTo>
                  <a:lnTo>
                    <a:pt x="7643" y="19729"/>
                  </a:lnTo>
                  <a:lnTo>
                    <a:pt x="8474" y="19729"/>
                  </a:lnTo>
                  <a:lnTo>
                    <a:pt x="8474" y="20069"/>
                  </a:lnTo>
                  <a:lnTo>
                    <a:pt x="8474" y="21260"/>
                  </a:lnTo>
                  <a:lnTo>
                    <a:pt x="8474" y="21600"/>
                  </a:lnTo>
                  <a:lnTo>
                    <a:pt x="8474" y="19729"/>
                  </a:lnTo>
                  <a:lnTo>
                    <a:pt x="9305" y="19729"/>
                  </a:lnTo>
                  <a:lnTo>
                    <a:pt x="9305" y="20069"/>
                  </a:lnTo>
                  <a:lnTo>
                    <a:pt x="9305" y="21260"/>
                  </a:lnTo>
                  <a:lnTo>
                    <a:pt x="9305" y="21600"/>
                  </a:lnTo>
                  <a:lnTo>
                    <a:pt x="9305" y="19729"/>
                  </a:lnTo>
                  <a:lnTo>
                    <a:pt x="10135" y="19729"/>
                  </a:lnTo>
                  <a:lnTo>
                    <a:pt x="10135" y="20069"/>
                  </a:lnTo>
                  <a:lnTo>
                    <a:pt x="10135" y="21260"/>
                  </a:lnTo>
                  <a:lnTo>
                    <a:pt x="10135" y="21600"/>
                  </a:lnTo>
                  <a:lnTo>
                    <a:pt x="10135" y="19729"/>
                  </a:lnTo>
                  <a:lnTo>
                    <a:pt x="10966" y="19729"/>
                  </a:lnTo>
                  <a:lnTo>
                    <a:pt x="10966" y="20069"/>
                  </a:lnTo>
                  <a:lnTo>
                    <a:pt x="10966" y="21260"/>
                  </a:lnTo>
                  <a:lnTo>
                    <a:pt x="10966" y="21600"/>
                  </a:lnTo>
                  <a:lnTo>
                    <a:pt x="10966" y="19729"/>
                  </a:lnTo>
                  <a:lnTo>
                    <a:pt x="11797" y="19729"/>
                  </a:lnTo>
                  <a:lnTo>
                    <a:pt x="11797" y="20069"/>
                  </a:lnTo>
                  <a:lnTo>
                    <a:pt x="11797" y="21260"/>
                  </a:lnTo>
                  <a:lnTo>
                    <a:pt x="11797" y="21600"/>
                  </a:lnTo>
                  <a:lnTo>
                    <a:pt x="11797" y="19729"/>
                  </a:lnTo>
                  <a:lnTo>
                    <a:pt x="12462" y="19729"/>
                  </a:lnTo>
                  <a:lnTo>
                    <a:pt x="12462" y="20069"/>
                  </a:lnTo>
                  <a:lnTo>
                    <a:pt x="12462" y="21260"/>
                  </a:lnTo>
                  <a:lnTo>
                    <a:pt x="12462" y="21600"/>
                  </a:lnTo>
                  <a:lnTo>
                    <a:pt x="12462" y="19729"/>
                  </a:lnTo>
                  <a:lnTo>
                    <a:pt x="13292" y="19729"/>
                  </a:lnTo>
                  <a:lnTo>
                    <a:pt x="13292" y="20069"/>
                  </a:lnTo>
                  <a:lnTo>
                    <a:pt x="13292" y="21260"/>
                  </a:lnTo>
                  <a:lnTo>
                    <a:pt x="13292" y="21600"/>
                  </a:lnTo>
                  <a:lnTo>
                    <a:pt x="13292" y="19729"/>
                  </a:lnTo>
                  <a:lnTo>
                    <a:pt x="14123" y="19729"/>
                  </a:lnTo>
                  <a:lnTo>
                    <a:pt x="14123" y="20069"/>
                  </a:lnTo>
                  <a:lnTo>
                    <a:pt x="14123" y="21260"/>
                  </a:lnTo>
                  <a:lnTo>
                    <a:pt x="14123" y="21600"/>
                  </a:lnTo>
                  <a:lnTo>
                    <a:pt x="14123" y="19729"/>
                  </a:lnTo>
                  <a:lnTo>
                    <a:pt x="14954" y="19729"/>
                  </a:lnTo>
                  <a:lnTo>
                    <a:pt x="14954" y="20069"/>
                  </a:lnTo>
                  <a:lnTo>
                    <a:pt x="14954" y="21260"/>
                  </a:lnTo>
                  <a:lnTo>
                    <a:pt x="14954" y="21600"/>
                  </a:lnTo>
                  <a:lnTo>
                    <a:pt x="14954" y="19729"/>
                  </a:lnTo>
                  <a:lnTo>
                    <a:pt x="15785" y="19729"/>
                  </a:lnTo>
                  <a:lnTo>
                    <a:pt x="15785" y="20069"/>
                  </a:lnTo>
                  <a:lnTo>
                    <a:pt x="15785" y="21260"/>
                  </a:lnTo>
                  <a:lnTo>
                    <a:pt x="15785" y="21600"/>
                  </a:lnTo>
                  <a:lnTo>
                    <a:pt x="15785" y="19729"/>
                  </a:lnTo>
                  <a:lnTo>
                    <a:pt x="16615" y="19729"/>
                  </a:lnTo>
                  <a:lnTo>
                    <a:pt x="16615" y="20069"/>
                  </a:lnTo>
                  <a:lnTo>
                    <a:pt x="16615" y="21260"/>
                  </a:lnTo>
                  <a:lnTo>
                    <a:pt x="16615" y="21600"/>
                  </a:lnTo>
                  <a:lnTo>
                    <a:pt x="16615" y="19729"/>
                  </a:lnTo>
                  <a:lnTo>
                    <a:pt x="17446" y="19729"/>
                  </a:lnTo>
                  <a:lnTo>
                    <a:pt x="17446" y="20069"/>
                  </a:lnTo>
                  <a:lnTo>
                    <a:pt x="17446" y="21260"/>
                  </a:lnTo>
                  <a:lnTo>
                    <a:pt x="17446" y="21600"/>
                  </a:lnTo>
                  <a:lnTo>
                    <a:pt x="17446" y="19729"/>
                  </a:lnTo>
                  <a:lnTo>
                    <a:pt x="18277" y="19729"/>
                  </a:lnTo>
                  <a:lnTo>
                    <a:pt x="18277" y="20069"/>
                  </a:lnTo>
                  <a:lnTo>
                    <a:pt x="18277" y="21260"/>
                  </a:lnTo>
                  <a:lnTo>
                    <a:pt x="18277" y="21600"/>
                  </a:lnTo>
                  <a:lnTo>
                    <a:pt x="18277" y="19729"/>
                  </a:lnTo>
                  <a:lnTo>
                    <a:pt x="19108" y="19729"/>
                  </a:lnTo>
                  <a:lnTo>
                    <a:pt x="19108" y="20069"/>
                  </a:lnTo>
                  <a:lnTo>
                    <a:pt x="19108" y="21260"/>
                  </a:lnTo>
                  <a:lnTo>
                    <a:pt x="19108" y="21600"/>
                  </a:lnTo>
                  <a:lnTo>
                    <a:pt x="19108" y="19729"/>
                  </a:lnTo>
                  <a:lnTo>
                    <a:pt x="19938" y="19729"/>
                  </a:lnTo>
                  <a:lnTo>
                    <a:pt x="19938" y="20069"/>
                  </a:lnTo>
                  <a:lnTo>
                    <a:pt x="19938" y="21260"/>
                  </a:lnTo>
                  <a:lnTo>
                    <a:pt x="19938" y="21600"/>
                  </a:lnTo>
                  <a:lnTo>
                    <a:pt x="19938" y="19729"/>
                  </a:lnTo>
                  <a:moveTo>
                    <a:pt x="1495" y="1531"/>
                  </a:moveTo>
                  <a:lnTo>
                    <a:pt x="5982" y="1531"/>
                  </a:lnTo>
                  <a:lnTo>
                    <a:pt x="5982" y="18539"/>
                  </a:lnTo>
                  <a:lnTo>
                    <a:pt x="1495" y="18539"/>
                  </a:lnTo>
                  <a:lnTo>
                    <a:pt x="1495" y="1531"/>
                  </a:lnTo>
                  <a:moveTo>
                    <a:pt x="7311" y="1531"/>
                  </a:moveTo>
                  <a:lnTo>
                    <a:pt x="7975" y="1531"/>
                  </a:lnTo>
                  <a:lnTo>
                    <a:pt x="7975" y="8334"/>
                  </a:lnTo>
                  <a:lnTo>
                    <a:pt x="7311" y="8334"/>
                  </a:lnTo>
                  <a:lnTo>
                    <a:pt x="7311" y="1531"/>
                  </a:lnTo>
                  <a:moveTo>
                    <a:pt x="7145" y="9865"/>
                  </a:moveTo>
                  <a:lnTo>
                    <a:pt x="8142" y="9865"/>
                  </a:lnTo>
                  <a:lnTo>
                    <a:pt x="8142" y="10715"/>
                  </a:lnTo>
                  <a:lnTo>
                    <a:pt x="7145" y="10715"/>
                  </a:lnTo>
                  <a:lnTo>
                    <a:pt x="7145" y="9865"/>
                  </a:lnTo>
                  <a:moveTo>
                    <a:pt x="8972" y="1531"/>
                  </a:moveTo>
                  <a:lnTo>
                    <a:pt x="12462" y="1531"/>
                  </a:lnTo>
                  <a:lnTo>
                    <a:pt x="12462" y="5443"/>
                  </a:lnTo>
                  <a:lnTo>
                    <a:pt x="8972" y="5443"/>
                  </a:lnTo>
                  <a:lnTo>
                    <a:pt x="8972" y="1531"/>
                  </a:lnTo>
                  <a:moveTo>
                    <a:pt x="13625" y="1531"/>
                  </a:moveTo>
                  <a:lnTo>
                    <a:pt x="20271" y="1531"/>
                  </a:lnTo>
                  <a:lnTo>
                    <a:pt x="20271" y="5443"/>
                  </a:lnTo>
                  <a:lnTo>
                    <a:pt x="13625" y="5443"/>
                  </a:lnTo>
                  <a:lnTo>
                    <a:pt x="13625" y="1531"/>
                  </a:lnTo>
                  <a:moveTo>
                    <a:pt x="18609" y="6463"/>
                  </a:moveTo>
                  <a:lnTo>
                    <a:pt x="20437" y="6463"/>
                  </a:lnTo>
                  <a:lnTo>
                    <a:pt x="20437" y="10885"/>
                  </a:lnTo>
                  <a:lnTo>
                    <a:pt x="18609" y="10885"/>
                  </a:lnTo>
                  <a:lnTo>
                    <a:pt x="18609" y="6463"/>
                  </a:lnTo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136" name="Text Box 56"/>
            <p:cNvSpPr txBox="1">
              <a:spLocks noChangeArrowheads="1"/>
            </p:cNvSpPr>
            <p:nvPr/>
          </p:nvSpPr>
          <p:spPr bwMode="auto">
            <a:xfrm>
              <a:off x="2064" y="3600"/>
              <a:ext cx="439" cy="274"/>
            </a:xfrm>
            <a:prstGeom prst="rect">
              <a:avLst/>
            </a:prstGeom>
            <a:solidFill>
              <a:srgbClr val="FFFF99"/>
            </a:solidFill>
            <a:ln w="38100">
              <a:solidFill>
                <a:srgbClr val="006600"/>
              </a:solidFill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000" b="1">
                  <a:solidFill>
                    <a:srgbClr val="006600"/>
                  </a:solidFill>
                  <a:latin typeface="Arial Narrow" pitchFamily="-84" charset="0"/>
                </a:rPr>
                <a:t>DDM</a:t>
              </a:r>
            </a:p>
          </p:txBody>
        </p:sp>
      </p:grpSp>
      <p:sp>
        <p:nvSpPr>
          <p:cNvPr id="174137" name="Text Box 57"/>
          <p:cNvSpPr txBox="1">
            <a:spLocks noChangeArrowheads="1"/>
          </p:cNvSpPr>
          <p:nvPr/>
        </p:nvSpPr>
        <p:spPr bwMode="auto">
          <a:xfrm>
            <a:off x="1143000" y="1081088"/>
            <a:ext cx="5381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b="1">
                <a:solidFill>
                  <a:srgbClr val="006600"/>
                </a:solidFill>
                <a:latin typeface="Arial Narrow" pitchFamily="-84" charset="0"/>
              </a:rPr>
              <a:t>JDL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25, 2020</a:t>
            </a:r>
          </a:p>
        </p:txBody>
      </p:sp>
    </p:spTree>
    <p:extLst>
      <p:ext uri="{BB962C8B-B14F-4D97-AF65-F5344CB8AC3E}">
        <p14:creationId xmlns:p14="http://schemas.microsoft.com/office/powerpoint/2010/main" val="1817231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4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74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74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4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7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40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40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4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4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4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4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4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4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7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174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74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74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74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74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40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740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74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82" grpId="0" animBg="1"/>
      <p:bldP spid="174083" grpId="0" animBg="1"/>
      <p:bldP spid="174088" grpId="0" animBg="1"/>
      <p:bldP spid="174089" grpId="0" animBg="1"/>
      <p:bldP spid="174097" grpId="0" animBg="1"/>
      <p:bldP spid="174098" grpId="0" animBg="1"/>
      <p:bldP spid="174099" grpId="0" animBg="1"/>
      <p:bldP spid="17413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A13FC-A6D6-4B4C-8064-9649D18EC7D9}" type="slidenum">
              <a:rPr lang="en-US"/>
              <a:pPr/>
              <a:t>31</a:t>
            </a:fld>
            <a:endParaRPr lang="en-US"/>
          </a:p>
        </p:txBody>
      </p:sp>
      <p:sp>
        <p:nvSpPr>
          <p:cNvPr id="57349" name="Text Box 2"/>
          <p:cNvSpPr txBox="1">
            <a:spLocks noChangeArrowheads="1"/>
          </p:cNvSpPr>
          <p:nvPr/>
        </p:nvSpPr>
        <p:spPr bwMode="auto">
          <a:xfrm>
            <a:off x="203200" y="5334000"/>
            <a:ext cx="990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35" tIns="45667" rIns="91335" bIns="45667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solidFill>
                  <a:srgbClr val="660066"/>
                </a:solidFill>
                <a:latin typeface="Arial Narrow" pitchFamily="-84" charset="0"/>
              </a:rPr>
              <a:t>Tier 3 Centers</a:t>
            </a:r>
          </a:p>
        </p:txBody>
      </p:sp>
      <p:sp>
        <p:nvSpPr>
          <p:cNvPr id="57350" name="Text Box 3"/>
          <p:cNvSpPr txBox="1">
            <a:spLocks noChangeArrowheads="1"/>
          </p:cNvSpPr>
          <p:nvPr/>
        </p:nvSpPr>
        <p:spPr bwMode="auto">
          <a:xfrm>
            <a:off x="228600" y="4175125"/>
            <a:ext cx="1092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35" tIns="45667" rIns="91335" bIns="45667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solidFill>
                  <a:srgbClr val="D60093"/>
                </a:solidFill>
                <a:latin typeface="Arial Narrow" pitchFamily="-84" charset="0"/>
              </a:rPr>
              <a:t>Tier 2 Centers</a:t>
            </a:r>
          </a:p>
        </p:txBody>
      </p:sp>
      <p:sp>
        <p:nvSpPr>
          <p:cNvPr id="57351" name="Text Box 4"/>
          <p:cNvSpPr txBox="1">
            <a:spLocks noChangeArrowheads="1"/>
          </p:cNvSpPr>
          <p:nvPr/>
        </p:nvSpPr>
        <p:spPr bwMode="auto">
          <a:xfrm>
            <a:off x="228600" y="2727325"/>
            <a:ext cx="1066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35" tIns="45667" rIns="91335" bIns="45667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006600"/>
                </a:solidFill>
                <a:latin typeface="Arial Narrow" pitchFamily="-84" charset="0"/>
              </a:rPr>
              <a:t>Tier 1 Centers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600200" y="914400"/>
            <a:ext cx="7239000" cy="5281613"/>
            <a:chOff x="1008" y="576"/>
            <a:chExt cx="4560" cy="3327"/>
          </a:xfrm>
        </p:grpSpPr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3840" y="751"/>
              <a:ext cx="1728" cy="593"/>
              <a:chOff x="2880" y="314"/>
              <a:chExt cx="1296" cy="790"/>
            </a:xfrm>
          </p:grpSpPr>
          <p:sp>
            <p:nvSpPr>
              <p:cNvPr id="57389" name="Rectangle 7"/>
              <p:cNvSpPr>
                <a:spLocks noChangeArrowheads="1"/>
              </p:cNvSpPr>
              <p:nvPr/>
            </p:nvSpPr>
            <p:spPr bwMode="auto">
              <a:xfrm>
                <a:off x="2880" y="314"/>
                <a:ext cx="1296" cy="790"/>
              </a:xfrm>
              <a:prstGeom prst="rect">
                <a:avLst/>
              </a:prstGeom>
              <a:solidFill>
                <a:srgbClr val="FFFFCC"/>
              </a:solidFill>
              <a:ln w="38100">
                <a:solidFill>
                  <a:srgbClr val="CC000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cxnSp>
            <p:nvCxnSpPr>
              <p:cNvPr id="57390" name="AutoShape 8"/>
              <p:cNvCxnSpPr>
                <a:cxnSpLocks noChangeShapeType="1"/>
              </p:cNvCxnSpPr>
              <p:nvPr/>
            </p:nvCxnSpPr>
            <p:spPr bwMode="auto">
              <a:xfrm flipH="1">
                <a:off x="2928" y="528"/>
                <a:ext cx="341" cy="0"/>
              </a:xfrm>
              <a:prstGeom prst="straightConnector1">
                <a:avLst/>
              </a:prstGeom>
              <a:noFill/>
              <a:ln w="28575">
                <a:solidFill>
                  <a:srgbClr val="006600"/>
                </a:solidFill>
                <a:round/>
                <a:headEnd type="triangle" w="med" len="med"/>
                <a:tailEnd type="triangle" w="med" len="med"/>
              </a:ln>
            </p:spPr>
          </p:cxnSp>
          <p:cxnSp>
            <p:nvCxnSpPr>
              <p:cNvPr id="57391" name="AutoShape 9"/>
              <p:cNvCxnSpPr>
                <a:cxnSpLocks noChangeShapeType="1"/>
              </p:cNvCxnSpPr>
              <p:nvPr/>
            </p:nvCxnSpPr>
            <p:spPr bwMode="auto">
              <a:xfrm flipH="1">
                <a:off x="2928" y="864"/>
                <a:ext cx="341" cy="0"/>
              </a:xfrm>
              <a:prstGeom prst="straightConnector1">
                <a:avLst/>
              </a:prstGeom>
              <a:noFill/>
              <a:ln w="28575">
                <a:solidFill>
                  <a:srgbClr val="006600"/>
                </a:solidFill>
                <a:prstDash val="sysDot"/>
                <a:round/>
                <a:headEnd type="triangle" w="med" len="med"/>
                <a:tailEnd type="triangle" w="med" len="med"/>
              </a:ln>
            </p:spPr>
          </p:cxnSp>
          <p:sp>
            <p:nvSpPr>
              <p:cNvPr id="57392" name="Text Box 10"/>
              <p:cNvSpPr txBox="1">
                <a:spLocks noChangeArrowheads="1"/>
              </p:cNvSpPr>
              <p:nvPr/>
            </p:nvSpPr>
            <p:spPr bwMode="auto">
              <a:xfrm>
                <a:off x="3260" y="385"/>
                <a:ext cx="637" cy="3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35" tIns="45667" rIns="91335" bIns="45667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200">
                    <a:latin typeface="Arial Narrow" pitchFamily="-84" charset="0"/>
                  </a:rPr>
                  <a:t>Normal Interaction</a:t>
                </a:r>
              </a:p>
              <a:p>
                <a:r>
                  <a:rPr lang="en-US" sz="1200">
                    <a:latin typeface="Arial Narrow" pitchFamily="-84" charset="0"/>
                  </a:rPr>
                  <a:t>Communication Path</a:t>
                </a:r>
              </a:p>
            </p:txBody>
          </p:sp>
          <p:sp>
            <p:nvSpPr>
              <p:cNvPr id="57393" name="Text Box 11"/>
              <p:cNvSpPr txBox="1">
                <a:spLocks noChangeArrowheads="1"/>
              </p:cNvSpPr>
              <p:nvPr/>
            </p:nvSpPr>
            <p:spPr bwMode="auto">
              <a:xfrm>
                <a:off x="3260" y="720"/>
                <a:ext cx="687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35" tIns="45667" rIns="91335" bIns="45667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200">
                    <a:latin typeface="Arial Narrow" pitchFamily="-84" charset="0"/>
                  </a:rPr>
                  <a:t>Occasional Interaction </a:t>
                </a:r>
              </a:p>
              <a:p>
                <a:r>
                  <a:rPr lang="en-US" sz="1200">
                    <a:latin typeface="Arial Narrow" pitchFamily="-84" charset="0"/>
                  </a:rPr>
                  <a:t>Communication Path</a:t>
                </a:r>
              </a:p>
            </p:txBody>
          </p:sp>
        </p:grpSp>
        <p:grpSp>
          <p:nvGrpSpPr>
            <p:cNvPr id="4" name="Group 12"/>
            <p:cNvGrpSpPr>
              <a:grpSpLocks/>
            </p:cNvGrpSpPr>
            <p:nvPr/>
          </p:nvGrpSpPr>
          <p:grpSpPr bwMode="auto">
            <a:xfrm>
              <a:off x="1008" y="576"/>
              <a:ext cx="3984" cy="3327"/>
              <a:chOff x="758" y="240"/>
              <a:chExt cx="3130" cy="5359"/>
            </a:xfrm>
          </p:grpSpPr>
          <p:sp>
            <p:nvSpPr>
              <p:cNvPr id="239629" name="Oval 13"/>
              <p:cNvSpPr>
                <a:spLocks noChangeArrowheads="1"/>
              </p:cNvSpPr>
              <p:nvPr/>
            </p:nvSpPr>
            <p:spPr bwMode="auto">
              <a:xfrm>
                <a:off x="1508" y="240"/>
                <a:ext cx="1298" cy="1076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38100">
                <a:noFill/>
                <a:round/>
                <a:headEnd/>
                <a:tailEnd/>
              </a:ln>
              <a:effectLst/>
            </p:spPr>
            <p:txBody>
              <a:bodyPr wrap="none" lIns="91335" tIns="45667" rIns="91335" bIns="45667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3600" b="1">
                    <a:solidFill>
                      <a:schemeClr val="bg1"/>
                    </a:solidFill>
                    <a:latin typeface="Arial Narrow" pitchFamily="-84" charset="0"/>
                  </a:rPr>
                  <a:t>Tier 0</a:t>
                </a:r>
              </a:p>
            </p:txBody>
          </p:sp>
          <p:sp>
            <p:nvSpPr>
              <p:cNvPr id="239630" name="Oval 14"/>
              <p:cNvSpPr>
                <a:spLocks noChangeArrowheads="1"/>
              </p:cNvSpPr>
              <p:nvPr/>
            </p:nvSpPr>
            <p:spPr bwMode="auto">
              <a:xfrm>
                <a:off x="1152" y="5071"/>
                <a:ext cx="478" cy="449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28575">
                <a:noFill/>
                <a:round/>
                <a:headEnd/>
                <a:tailEnd/>
              </a:ln>
              <a:effectLst/>
            </p:spPr>
            <p:txBody>
              <a:bodyPr wrap="none" lIns="91335" tIns="45667" rIns="91335" bIns="45667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800" b="1">
                    <a:solidFill>
                      <a:schemeClr val="bg1"/>
                    </a:solidFill>
                    <a:latin typeface="Arial Narrow" pitchFamily="-84" charset="0"/>
                  </a:rPr>
                  <a:t>Tier 3</a:t>
                </a:r>
              </a:p>
            </p:txBody>
          </p:sp>
          <p:sp>
            <p:nvSpPr>
              <p:cNvPr id="239631" name="Oval 15"/>
              <p:cNvSpPr>
                <a:spLocks noChangeArrowheads="1"/>
              </p:cNvSpPr>
              <p:nvPr/>
            </p:nvSpPr>
            <p:spPr bwMode="auto">
              <a:xfrm>
                <a:off x="1952" y="5071"/>
                <a:ext cx="453" cy="449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28575">
                <a:noFill/>
                <a:round/>
                <a:headEnd/>
                <a:tailEnd/>
              </a:ln>
              <a:effectLst/>
            </p:spPr>
            <p:txBody>
              <a:bodyPr wrap="none" lIns="91335" tIns="45667" rIns="91335" bIns="45667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800" b="1">
                    <a:solidFill>
                      <a:schemeClr val="bg1"/>
                    </a:solidFill>
                    <a:latin typeface="Arial Narrow" pitchFamily="-84" charset="0"/>
                  </a:rPr>
                  <a:t>Tier 3</a:t>
                </a:r>
              </a:p>
            </p:txBody>
          </p:sp>
          <p:sp>
            <p:nvSpPr>
              <p:cNvPr id="57365" name="Text Box 16"/>
              <p:cNvSpPr txBox="1">
                <a:spLocks noChangeArrowheads="1"/>
              </p:cNvSpPr>
              <p:nvPr/>
            </p:nvSpPr>
            <p:spPr bwMode="auto">
              <a:xfrm>
                <a:off x="1584" y="5011"/>
                <a:ext cx="301" cy="5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35" tIns="45667" rIns="91335" bIns="45667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3200">
                    <a:solidFill>
                      <a:schemeClr val="bg1"/>
                    </a:solidFill>
                    <a:latin typeface="Arial Narrow" pitchFamily="-84" charset="0"/>
                  </a:rPr>
                  <a:t>….</a:t>
                </a:r>
              </a:p>
            </p:txBody>
          </p:sp>
          <p:cxnSp>
            <p:nvCxnSpPr>
              <p:cNvPr id="57366" name="AutoShape 17"/>
              <p:cNvCxnSpPr>
                <a:cxnSpLocks noChangeShapeType="1"/>
                <a:stCxn id="57382" idx="4"/>
                <a:endCxn id="239630" idx="0"/>
              </p:cNvCxnSpPr>
              <p:nvPr/>
            </p:nvCxnSpPr>
            <p:spPr bwMode="auto">
              <a:xfrm flipH="1">
                <a:off x="1392" y="4361"/>
                <a:ext cx="436" cy="710"/>
              </a:xfrm>
              <a:prstGeom prst="straightConnector1">
                <a:avLst/>
              </a:prstGeom>
              <a:noFill/>
              <a:ln w="38100">
                <a:solidFill>
                  <a:srgbClr val="660066"/>
                </a:solidFill>
                <a:round/>
                <a:headEnd type="triangle" w="med" len="med"/>
                <a:tailEnd type="triangle" w="med" len="med"/>
              </a:ln>
            </p:spPr>
          </p:cxnSp>
          <p:cxnSp>
            <p:nvCxnSpPr>
              <p:cNvPr id="57367" name="AutoShape 18"/>
              <p:cNvCxnSpPr>
                <a:cxnSpLocks noChangeShapeType="1"/>
                <a:stCxn id="57382" idx="4"/>
                <a:endCxn id="239631" idx="0"/>
              </p:cNvCxnSpPr>
              <p:nvPr/>
            </p:nvCxnSpPr>
            <p:spPr bwMode="auto">
              <a:xfrm>
                <a:off x="1828" y="4361"/>
                <a:ext cx="351" cy="710"/>
              </a:xfrm>
              <a:prstGeom prst="straightConnector1">
                <a:avLst/>
              </a:prstGeom>
              <a:noFill/>
              <a:ln w="38100">
                <a:solidFill>
                  <a:srgbClr val="660066"/>
                </a:solidFill>
                <a:round/>
                <a:headEnd type="triangle" w="med" len="med"/>
                <a:tailEnd type="triangle" w="med" len="med"/>
              </a:ln>
            </p:spPr>
          </p:cxnSp>
          <p:sp>
            <p:nvSpPr>
              <p:cNvPr id="239635" name="Oval 19"/>
              <p:cNvSpPr>
                <a:spLocks noChangeArrowheads="1"/>
              </p:cNvSpPr>
              <p:nvPr/>
            </p:nvSpPr>
            <p:spPr bwMode="auto">
              <a:xfrm>
                <a:off x="2725" y="5071"/>
                <a:ext cx="431" cy="44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28575">
                <a:noFill/>
                <a:round/>
                <a:headEnd/>
                <a:tailEnd/>
              </a:ln>
              <a:effectLst/>
            </p:spPr>
            <p:txBody>
              <a:bodyPr wrap="none" lIns="91335" tIns="45667" rIns="91335" bIns="45667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800" b="1">
                    <a:solidFill>
                      <a:schemeClr val="bg1"/>
                    </a:solidFill>
                    <a:latin typeface="Arial Narrow" pitchFamily="-84" charset="0"/>
                  </a:rPr>
                  <a:t>Tier 3</a:t>
                </a:r>
              </a:p>
            </p:txBody>
          </p:sp>
          <p:sp>
            <p:nvSpPr>
              <p:cNvPr id="239636" name="Oval 20"/>
              <p:cNvSpPr>
                <a:spLocks noChangeArrowheads="1"/>
              </p:cNvSpPr>
              <p:nvPr/>
            </p:nvSpPr>
            <p:spPr bwMode="auto">
              <a:xfrm>
                <a:off x="3476" y="5071"/>
                <a:ext cx="412" cy="44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28575">
                <a:noFill/>
                <a:round/>
                <a:headEnd/>
                <a:tailEnd/>
              </a:ln>
              <a:effectLst/>
            </p:spPr>
            <p:txBody>
              <a:bodyPr wrap="none" lIns="91335" tIns="45667" rIns="91335" bIns="45667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800" b="1">
                    <a:solidFill>
                      <a:schemeClr val="bg1"/>
                    </a:solidFill>
                    <a:latin typeface="Arial Narrow" pitchFamily="-84" charset="0"/>
                  </a:rPr>
                  <a:t>Tier 3</a:t>
                </a:r>
              </a:p>
            </p:txBody>
          </p:sp>
          <p:sp>
            <p:nvSpPr>
              <p:cNvPr id="57370" name="Text Box 21"/>
              <p:cNvSpPr txBox="1">
                <a:spLocks noChangeArrowheads="1"/>
              </p:cNvSpPr>
              <p:nvPr/>
            </p:nvSpPr>
            <p:spPr bwMode="auto">
              <a:xfrm>
                <a:off x="3120" y="5011"/>
                <a:ext cx="301" cy="5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35" tIns="45667" rIns="91335" bIns="45667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3200">
                    <a:solidFill>
                      <a:schemeClr val="bg1"/>
                    </a:solidFill>
                    <a:latin typeface="Arial Narrow" pitchFamily="-84" charset="0"/>
                  </a:rPr>
                  <a:t>….</a:t>
                </a:r>
              </a:p>
            </p:txBody>
          </p:sp>
          <p:cxnSp>
            <p:nvCxnSpPr>
              <p:cNvPr id="57371" name="AutoShape 22"/>
              <p:cNvCxnSpPr>
                <a:cxnSpLocks noChangeShapeType="1"/>
                <a:stCxn id="57378" idx="4"/>
                <a:endCxn id="239635" idx="0"/>
              </p:cNvCxnSpPr>
              <p:nvPr/>
            </p:nvCxnSpPr>
            <p:spPr bwMode="auto">
              <a:xfrm flipH="1">
                <a:off x="2941" y="4360"/>
                <a:ext cx="413" cy="711"/>
              </a:xfrm>
              <a:prstGeom prst="straightConnector1">
                <a:avLst/>
              </a:prstGeom>
              <a:noFill/>
              <a:ln w="38100">
                <a:solidFill>
                  <a:srgbClr val="660066"/>
                </a:solidFill>
                <a:round/>
                <a:headEnd type="triangle" w="med" len="med"/>
                <a:tailEnd type="triangle" w="med" len="med"/>
              </a:ln>
            </p:spPr>
          </p:cxnSp>
          <p:cxnSp>
            <p:nvCxnSpPr>
              <p:cNvPr id="57372" name="AutoShape 23"/>
              <p:cNvCxnSpPr>
                <a:cxnSpLocks noChangeShapeType="1"/>
                <a:stCxn id="57378" idx="4"/>
                <a:endCxn id="239636" idx="0"/>
              </p:cNvCxnSpPr>
              <p:nvPr/>
            </p:nvCxnSpPr>
            <p:spPr bwMode="auto">
              <a:xfrm>
                <a:off x="3354" y="4360"/>
                <a:ext cx="328" cy="711"/>
              </a:xfrm>
              <a:prstGeom prst="straightConnector1">
                <a:avLst/>
              </a:prstGeom>
              <a:noFill/>
              <a:ln w="38100">
                <a:solidFill>
                  <a:srgbClr val="660066"/>
                </a:solidFill>
                <a:round/>
                <a:headEnd type="triangle" w="med" len="med"/>
                <a:tailEnd type="triangle" w="med" len="med"/>
              </a:ln>
            </p:spPr>
          </p:cxnSp>
          <p:sp>
            <p:nvSpPr>
              <p:cNvPr id="57373" name="Oval 24"/>
              <p:cNvSpPr>
                <a:spLocks noChangeArrowheads="1"/>
              </p:cNvSpPr>
              <p:nvPr/>
            </p:nvSpPr>
            <p:spPr bwMode="auto">
              <a:xfrm>
                <a:off x="758" y="3731"/>
                <a:ext cx="586" cy="634"/>
              </a:xfrm>
              <a:prstGeom prst="ellipse">
                <a:avLst/>
              </a:prstGeom>
              <a:gradFill rotWithShape="0">
                <a:gsLst>
                  <a:gs pos="0">
                    <a:srgbClr val="FF6699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38100">
                <a:noFill/>
                <a:round/>
                <a:headEnd/>
                <a:tailEnd/>
              </a:ln>
            </p:spPr>
            <p:txBody>
              <a:bodyPr wrap="none" lIns="91335" tIns="45667" rIns="91335" bIns="45667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b="1">
                    <a:solidFill>
                      <a:schemeClr val="bg1"/>
                    </a:solidFill>
                    <a:latin typeface="Arial Narrow" pitchFamily="-84" charset="0"/>
                  </a:rPr>
                  <a:t>Tier 2</a:t>
                </a:r>
              </a:p>
            </p:txBody>
          </p:sp>
          <p:sp>
            <p:nvSpPr>
              <p:cNvPr id="57374" name="Text Box 25"/>
              <p:cNvSpPr txBox="1">
                <a:spLocks noChangeArrowheads="1"/>
              </p:cNvSpPr>
              <p:nvPr/>
            </p:nvSpPr>
            <p:spPr bwMode="auto">
              <a:xfrm>
                <a:off x="1245" y="3507"/>
                <a:ext cx="247" cy="6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35" tIns="45667" rIns="91335" bIns="45667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3600">
                    <a:solidFill>
                      <a:schemeClr val="bg1"/>
                    </a:solidFill>
                    <a:latin typeface="Arial Narrow" pitchFamily="-84" charset="0"/>
                  </a:rPr>
                  <a:t>...</a:t>
                </a:r>
              </a:p>
            </p:txBody>
          </p:sp>
          <p:cxnSp>
            <p:nvCxnSpPr>
              <p:cNvPr id="57375" name="AutoShape 26"/>
              <p:cNvCxnSpPr>
                <a:cxnSpLocks noChangeShapeType="1"/>
                <a:stCxn id="57384" idx="4"/>
                <a:endCxn id="57382" idx="0"/>
              </p:cNvCxnSpPr>
              <p:nvPr/>
            </p:nvCxnSpPr>
            <p:spPr bwMode="auto">
              <a:xfrm>
                <a:off x="1363" y="2936"/>
                <a:ext cx="465" cy="798"/>
              </a:xfrm>
              <a:prstGeom prst="straightConnector1">
                <a:avLst/>
              </a:prstGeom>
              <a:noFill/>
              <a:ln w="38100">
                <a:solidFill>
                  <a:srgbClr val="D60093"/>
                </a:solidFill>
                <a:round/>
                <a:headEnd type="triangle" w="med" len="med"/>
                <a:tailEnd type="triangle" w="med" len="med"/>
              </a:ln>
            </p:spPr>
          </p:cxnSp>
          <p:cxnSp>
            <p:nvCxnSpPr>
              <p:cNvPr id="57376" name="AutoShape 27"/>
              <p:cNvCxnSpPr>
                <a:cxnSpLocks noChangeShapeType="1"/>
                <a:stCxn id="57384" idx="4"/>
                <a:endCxn id="57373" idx="0"/>
              </p:cNvCxnSpPr>
              <p:nvPr/>
            </p:nvCxnSpPr>
            <p:spPr bwMode="auto">
              <a:xfrm flipH="1">
                <a:off x="1051" y="2936"/>
                <a:ext cx="312" cy="795"/>
              </a:xfrm>
              <a:prstGeom prst="straightConnector1">
                <a:avLst/>
              </a:prstGeom>
              <a:noFill/>
              <a:ln w="38100">
                <a:solidFill>
                  <a:srgbClr val="D60093"/>
                </a:solidFill>
                <a:round/>
                <a:headEnd type="triangle" w="med" len="med"/>
                <a:tailEnd type="triangle" w="med" len="med"/>
              </a:ln>
            </p:spPr>
          </p:cxnSp>
          <p:sp>
            <p:nvSpPr>
              <p:cNvPr id="57377" name="Oval 28"/>
              <p:cNvSpPr>
                <a:spLocks noChangeArrowheads="1"/>
              </p:cNvSpPr>
              <p:nvPr/>
            </p:nvSpPr>
            <p:spPr bwMode="auto">
              <a:xfrm>
                <a:off x="2311" y="3735"/>
                <a:ext cx="558" cy="625"/>
              </a:xfrm>
              <a:prstGeom prst="ellipse">
                <a:avLst/>
              </a:prstGeom>
              <a:gradFill rotWithShape="0">
                <a:gsLst>
                  <a:gs pos="0">
                    <a:srgbClr val="FF6699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38100">
                <a:noFill/>
                <a:round/>
                <a:headEnd/>
                <a:tailEnd/>
              </a:ln>
            </p:spPr>
            <p:txBody>
              <a:bodyPr wrap="none" lIns="91335" tIns="45667" rIns="91335" bIns="45667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b="1">
                    <a:solidFill>
                      <a:schemeClr val="bg1"/>
                    </a:solidFill>
                    <a:latin typeface="Arial Narrow" pitchFamily="-84" charset="0"/>
                  </a:rPr>
                  <a:t>Tier 2</a:t>
                </a:r>
              </a:p>
            </p:txBody>
          </p:sp>
          <p:sp>
            <p:nvSpPr>
              <p:cNvPr id="57378" name="Oval 29"/>
              <p:cNvSpPr>
                <a:spLocks noChangeArrowheads="1"/>
              </p:cNvSpPr>
              <p:nvPr/>
            </p:nvSpPr>
            <p:spPr bwMode="auto">
              <a:xfrm>
                <a:off x="3059" y="3735"/>
                <a:ext cx="589" cy="625"/>
              </a:xfrm>
              <a:prstGeom prst="ellipse">
                <a:avLst/>
              </a:prstGeom>
              <a:gradFill rotWithShape="0">
                <a:gsLst>
                  <a:gs pos="0">
                    <a:srgbClr val="FF6699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38100">
                <a:noFill/>
                <a:round/>
                <a:headEnd/>
                <a:tailEnd/>
              </a:ln>
            </p:spPr>
            <p:txBody>
              <a:bodyPr wrap="none" lIns="91335" tIns="45667" rIns="91335" bIns="45667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b="1">
                    <a:solidFill>
                      <a:schemeClr val="bg1"/>
                    </a:solidFill>
                    <a:latin typeface="Arial Narrow" pitchFamily="-84" charset="0"/>
                  </a:rPr>
                  <a:t>Tier 2</a:t>
                </a:r>
              </a:p>
            </p:txBody>
          </p:sp>
          <p:sp>
            <p:nvSpPr>
              <p:cNvPr id="57379" name="Text Box 30"/>
              <p:cNvSpPr txBox="1">
                <a:spLocks noChangeArrowheads="1"/>
              </p:cNvSpPr>
              <p:nvPr/>
            </p:nvSpPr>
            <p:spPr bwMode="auto">
              <a:xfrm>
                <a:off x="2791" y="3507"/>
                <a:ext cx="277" cy="6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35" tIns="45667" rIns="91335" bIns="45667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3600">
                    <a:solidFill>
                      <a:schemeClr val="bg1"/>
                    </a:solidFill>
                    <a:latin typeface="Arial Narrow" pitchFamily="-84" charset="0"/>
                  </a:rPr>
                  <a:t>…</a:t>
                </a:r>
              </a:p>
            </p:txBody>
          </p:sp>
          <p:cxnSp>
            <p:nvCxnSpPr>
              <p:cNvPr id="57380" name="AutoShape 31"/>
              <p:cNvCxnSpPr>
                <a:cxnSpLocks noChangeShapeType="1"/>
                <a:stCxn id="57388" idx="4"/>
                <a:endCxn id="57378" idx="0"/>
              </p:cNvCxnSpPr>
              <p:nvPr/>
            </p:nvCxnSpPr>
            <p:spPr bwMode="auto">
              <a:xfrm>
                <a:off x="2902" y="2936"/>
                <a:ext cx="452" cy="799"/>
              </a:xfrm>
              <a:prstGeom prst="straightConnector1">
                <a:avLst/>
              </a:prstGeom>
              <a:noFill/>
              <a:ln w="38100">
                <a:solidFill>
                  <a:srgbClr val="D60093"/>
                </a:solidFill>
                <a:round/>
                <a:headEnd type="triangle" w="med" len="med"/>
                <a:tailEnd type="triangle" w="med" len="med"/>
              </a:ln>
            </p:spPr>
          </p:cxnSp>
          <p:cxnSp>
            <p:nvCxnSpPr>
              <p:cNvPr id="57381" name="AutoShape 32"/>
              <p:cNvCxnSpPr>
                <a:cxnSpLocks noChangeShapeType="1"/>
                <a:stCxn id="57388" idx="4"/>
                <a:endCxn id="57377" idx="0"/>
              </p:cNvCxnSpPr>
              <p:nvPr/>
            </p:nvCxnSpPr>
            <p:spPr bwMode="auto">
              <a:xfrm flipH="1">
                <a:off x="2590" y="2936"/>
                <a:ext cx="312" cy="799"/>
              </a:xfrm>
              <a:prstGeom prst="straightConnector1">
                <a:avLst/>
              </a:prstGeom>
              <a:noFill/>
              <a:ln w="38100">
                <a:solidFill>
                  <a:srgbClr val="D60093"/>
                </a:solidFill>
                <a:round/>
                <a:headEnd type="triangle" w="med" len="med"/>
                <a:tailEnd type="triangle" w="med" len="med"/>
              </a:ln>
            </p:spPr>
          </p:cxnSp>
          <p:sp>
            <p:nvSpPr>
              <p:cNvPr id="57382" name="Oval 33"/>
              <p:cNvSpPr>
                <a:spLocks noChangeArrowheads="1"/>
              </p:cNvSpPr>
              <p:nvPr/>
            </p:nvSpPr>
            <p:spPr bwMode="auto">
              <a:xfrm>
                <a:off x="1533" y="3734"/>
                <a:ext cx="589" cy="627"/>
              </a:xfrm>
              <a:prstGeom prst="ellipse">
                <a:avLst/>
              </a:prstGeom>
              <a:gradFill rotWithShape="0">
                <a:gsLst>
                  <a:gs pos="0">
                    <a:srgbClr val="FF6699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38100">
                <a:noFill/>
                <a:round/>
                <a:headEnd/>
                <a:tailEnd/>
              </a:ln>
            </p:spPr>
            <p:txBody>
              <a:bodyPr wrap="none" lIns="91335" tIns="45667" rIns="91335" bIns="45667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b="1">
                    <a:solidFill>
                      <a:schemeClr val="bg1"/>
                    </a:solidFill>
                    <a:latin typeface="Arial Narrow" pitchFamily="-84" charset="0"/>
                  </a:rPr>
                  <a:t>Tier 2</a:t>
                </a:r>
              </a:p>
            </p:txBody>
          </p:sp>
          <p:cxnSp>
            <p:nvCxnSpPr>
              <p:cNvPr id="57383" name="AutoShape 34"/>
              <p:cNvCxnSpPr>
                <a:cxnSpLocks noChangeShapeType="1"/>
              </p:cNvCxnSpPr>
              <p:nvPr/>
            </p:nvCxnSpPr>
            <p:spPr bwMode="auto">
              <a:xfrm>
                <a:off x="1826" y="2534"/>
                <a:ext cx="597" cy="0"/>
              </a:xfrm>
              <a:prstGeom prst="straightConnector1">
                <a:avLst/>
              </a:prstGeom>
              <a:noFill/>
              <a:ln w="57150">
                <a:solidFill>
                  <a:srgbClr val="336600"/>
                </a:solidFill>
                <a:prstDash val="sysDot"/>
                <a:round/>
                <a:headEnd type="triangle" w="med" len="med"/>
                <a:tailEnd type="triangle" w="med" len="med"/>
              </a:ln>
            </p:spPr>
          </p:cxnSp>
          <p:sp>
            <p:nvSpPr>
              <p:cNvPr id="57384" name="Oval 35"/>
              <p:cNvSpPr>
                <a:spLocks noChangeArrowheads="1"/>
              </p:cNvSpPr>
              <p:nvPr/>
            </p:nvSpPr>
            <p:spPr bwMode="auto">
              <a:xfrm>
                <a:off x="902" y="2131"/>
                <a:ext cx="922" cy="805"/>
              </a:xfrm>
              <a:prstGeom prst="ellipse">
                <a:avLst/>
              </a:prstGeom>
              <a:gradFill rotWithShape="0">
                <a:gsLst>
                  <a:gs pos="0">
                    <a:srgbClr val="008000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38100">
                <a:noFill/>
                <a:round/>
                <a:headEnd/>
                <a:tailEnd/>
              </a:ln>
            </p:spPr>
            <p:txBody>
              <a:bodyPr wrap="none" lIns="91335" tIns="45667" rIns="91335" bIns="45667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3200" b="1">
                    <a:solidFill>
                      <a:schemeClr val="bg1"/>
                    </a:solidFill>
                    <a:latin typeface="Arial Narrow" pitchFamily="-84" charset="0"/>
                  </a:rPr>
                  <a:t>Tier 1</a:t>
                </a:r>
              </a:p>
            </p:txBody>
          </p:sp>
          <p:sp>
            <p:nvSpPr>
              <p:cNvPr id="57385" name="Text Box 36"/>
              <p:cNvSpPr txBox="1">
                <a:spLocks noChangeArrowheads="1"/>
              </p:cNvSpPr>
              <p:nvPr/>
            </p:nvSpPr>
            <p:spPr bwMode="auto">
              <a:xfrm>
                <a:off x="1963" y="1851"/>
                <a:ext cx="381" cy="7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35" tIns="45667" rIns="91335" bIns="45667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4400">
                    <a:solidFill>
                      <a:schemeClr val="bg1"/>
                    </a:solidFill>
                    <a:latin typeface="Arial Narrow" pitchFamily="-84" charset="0"/>
                  </a:rPr>
                  <a:t>….</a:t>
                </a:r>
              </a:p>
            </p:txBody>
          </p:sp>
          <p:cxnSp>
            <p:nvCxnSpPr>
              <p:cNvPr id="57386" name="AutoShape 37"/>
              <p:cNvCxnSpPr>
                <a:cxnSpLocks noChangeShapeType="1"/>
                <a:stCxn id="57388" idx="0"/>
                <a:endCxn id="239629" idx="4"/>
              </p:cNvCxnSpPr>
              <p:nvPr/>
            </p:nvCxnSpPr>
            <p:spPr bwMode="auto">
              <a:xfrm flipH="1" flipV="1">
                <a:off x="2157" y="1316"/>
                <a:ext cx="745" cy="815"/>
              </a:xfrm>
              <a:prstGeom prst="straightConnector1">
                <a:avLst/>
              </a:prstGeom>
              <a:noFill/>
              <a:ln w="76200">
                <a:solidFill>
                  <a:srgbClr val="006600"/>
                </a:solidFill>
                <a:round/>
                <a:headEnd type="triangle" w="med" len="med"/>
                <a:tailEnd type="triangle" w="med" len="med"/>
              </a:ln>
            </p:spPr>
          </p:cxnSp>
          <p:cxnSp>
            <p:nvCxnSpPr>
              <p:cNvPr id="57387" name="AutoShape 38"/>
              <p:cNvCxnSpPr>
                <a:cxnSpLocks noChangeShapeType="1"/>
                <a:stCxn id="57384" idx="0"/>
                <a:endCxn id="239629" idx="4"/>
              </p:cNvCxnSpPr>
              <p:nvPr/>
            </p:nvCxnSpPr>
            <p:spPr bwMode="auto">
              <a:xfrm flipV="1">
                <a:off x="1363" y="1316"/>
                <a:ext cx="794" cy="815"/>
              </a:xfrm>
              <a:prstGeom prst="straightConnector1">
                <a:avLst/>
              </a:prstGeom>
              <a:noFill/>
              <a:ln w="76200">
                <a:solidFill>
                  <a:srgbClr val="006600"/>
                </a:solidFill>
                <a:round/>
                <a:headEnd type="triangle" w="med" len="med"/>
                <a:tailEnd type="triangle" w="med" len="med"/>
              </a:ln>
            </p:spPr>
          </p:cxnSp>
          <p:sp>
            <p:nvSpPr>
              <p:cNvPr id="57388" name="Oval 39"/>
              <p:cNvSpPr>
                <a:spLocks noChangeArrowheads="1"/>
              </p:cNvSpPr>
              <p:nvPr/>
            </p:nvSpPr>
            <p:spPr bwMode="auto">
              <a:xfrm>
                <a:off x="2440" y="2131"/>
                <a:ext cx="923" cy="805"/>
              </a:xfrm>
              <a:prstGeom prst="ellipse">
                <a:avLst/>
              </a:prstGeom>
              <a:gradFill rotWithShape="0">
                <a:gsLst>
                  <a:gs pos="0">
                    <a:srgbClr val="008000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38100">
                <a:noFill/>
                <a:round/>
                <a:headEnd/>
                <a:tailEnd/>
              </a:ln>
            </p:spPr>
            <p:txBody>
              <a:bodyPr wrap="none" lIns="91335" tIns="45667" rIns="91335" bIns="45667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3200" b="1">
                    <a:solidFill>
                      <a:schemeClr val="bg1"/>
                    </a:solidFill>
                    <a:latin typeface="Arial Narrow" pitchFamily="-84" charset="0"/>
                  </a:rPr>
                  <a:t>Tier 1</a:t>
                </a:r>
              </a:p>
            </p:txBody>
          </p:sp>
        </p:grpSp>
      </p:grpSp>
      <p:sp>
        <p:nvSpPr>
          <p:cNvPr id="57353" name="Rectangle 40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077200" cy="914400"/>
          </a:xfrm>
          <a:noFill/>
        </p:spPr>
        <p:txBody>
          <a:bodyPr lIns="91335" tIns="45667" rIns="91335" bIns="45667"/>
          <a:lstStyle/>
          <a:p>
            <a:pPr eaLnBrk="1" hangingPunct="1"/>
            <a:r>
              <a:rPr lang="en-US" dirty="0">
                <a:ea typeface="ＭＳ Ｐゴシック" pitchFamily="-84" charset="-128"/>
                <a:cs typeface="ＭＳ Ｐゴシック" pitchFamily="-84" charset="-128"/>
              </a:rPr>
              <a:t>Initial Idea of HEP Computing Model</a:t>
            </a:r>
          </a:p>
        </p:txBody>
      </p:sp>
      <p:sp>
        <p:nvSpPr>
          <p:cNvPr id="57354" name="Text Box 41"/>
          <p:cNvSpPr txBox="1">
            <a:spLocks noChangeArrowheads="1"/>
          </p:cNvSpPr>
          <p:nvPr/>
        </p:nvSpPr>
        <p:spPr bwMode="auto">
          <a:xfrm>
            <a:off x="362930" y="1219200"/>
            <a:ext cx="780070" cy="400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35" tIns="45667" rIns="91335" bIns="45667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solidFill>
                  <a:schemeClr val="accent2"/>
                </a:solidFill>
                <a:latin typeface="Arial Narrow" pitchFamily="-84" charset="0"/>
              </a:rPr>
              <a:t>CERN</a:t>
            </a:r>
          </a:p>
        </p:txBody>
      </p:sp>
      <p:sp>
        <p:nvSpPr>
          <p:cNvPr id="57355" name="Text Box 42"/>
          <p:cNvSpPr txBox="1">
            <a:spLocks noChangeArrowheads="1"/>
          </p:cNvSpPr>
          <p:nvPr/>
        </p:nvSpPr>
        <p:spPr bwMode="auto">
          <a:xfrm>
            <a:off x="6934200" y="2733675"/>
            <a:ext cx="22367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Tx/>
              <a:buChar char="•"/>
            </a:pPr>
            <a:r>
              <a:rPr lang="en-US" sz="1800">
                <a:solidFill>
                  <a:srgbClr val="800080"/>
                </a:solidFill>
                <a:latin typeface="Arial Narrow" pitchFamily="-84" charset="0"/>
              </a:rPr>
              <a:t>Data and Resource hub</a:t>
            </a:r>
          </a:p>
          <a:p>
            <a:pPr>
              <a:buFontTx/>
              <a:buChar char="•"/>
            </a:pPr>
            <a:r>
              <a:rPr lang="en-US" sz="1800">
                <a:solidFill>
                  <a:srgbClr val="800080"/>
                </a:solidFill>
                <a:latin typeface="Arial Narrow" pitchFamily="-84" charset="0"/>
              </a:rPr>
              <a:t>MC Production</a:t>
            </a:r>
          </a:p>
          <a:p>
            <a:pPr>
              <a:buFontTx/>
              <a:buChar char="•"/>
            </a:pPr>
            <a:r>
              <a:rPr lang="en-US" sz="1800">
                <a:solidFill>
                  <a:srgbClr val="800080"/>
                </a:solidFill>
                <a:latin typeface="Arial Narrow" pitchFamily="-84" charset="0"/>
              </a:rPr>
              <a:t>Data processing</a:t>
            </a:r>
          </a:p>
        </p:txBody>
      </p:sp>
      <p:sp>
        <p:nvSpPr>
          <p:cNvPr id="57356" name="Text Box 42"/>
          <p:cNvSpPr txBox="1">
            <a:spLocks noChangeArrowheads="1"/>
          </p:cNvSpPr>
          <p:nvPr/>
        </p:nvSpPr>
        <p:spPr bwMode="auto">
          <a:xfrm>
            <a:off x="7432675" y="4181475"/>
            <a:ext cx="16081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Tx/>
              <a:buChar char="•"/>
            </a:pPr>
            <a:r>
              <a:rPr lang="en-US" sz="1800">
                <a:solidFill>
                  <a:srgbClr val="800080"/>
                </a:solidFill>
                <a:latin typeface="Arial Narrow" pitchFamily="-84" charset="0"/>
              </a:rPr>
              <a:t>Reduced data</a:t>
            </a:r>
          </a:p>
          <a:p>
            <a:pPr>
              <a:buFontTx/>
              <a:buChar char="•"/>
            </a:pPr>
            <a:r>
              <a:rPr lang="en-US" sz="1800">
                <a:solidFill>
                  <a:srgbClr val="800080"/>
                </a:solidFill>
                <a:latin typeface="Arial Narrow" pitchFamily="-84" charset="0"/>
              </a:rPr>
              <a:t>MC Production</a:t>
            </a:r>
          </a:p>
          <a:p>
            <a:pPr>
              <a:buFontTx/>
              <a:buChar char="•"/>
            </a:pPr>
            <a:r>
              <a:rPr lang="en-US" sz="1800">
                <a:solidFill>
                  <a:srgbClr val="800080"/>
                </a:solidFill>
                <a:latin typeface="Arial Narrow" pitchFamily="-84" charset="0"/>
              </a:rPr>
              <a:t>Data processing</a:t>
            </a:r>
          </a:p>
        </p:txBody>
      </p:sp>
      <p:sp>
        <p:nvSpPr>
          <p:cNvPr id="57357" name="Text Box 42"/>
          <p:cNvSpPr txBox="1">
            <a:spLocks noChangeArrowheads="1"/>
          </p:cNvSpPr>
          <p:nvPr/>
        </p:nvSpPr>
        <p:spPr bwMode="auto">
          <a:xfrm>
            <a:off x="7975600" y="5562600"/>
            <a:ext cx="1168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Tx/>
              <a:buChar char="•"/>
            </a:pPr>
            <a:r>
              <a:rPr lang="en-US" sz="1800">
                <a:solidFill>
                  <a:srgbClr val="800080"/>
                </a:solidFill>
                <a:latin typeface="Arial Narrow" pitchFamily="-84" charset="0"/>
              </a:rPr>
              <a:t>User data analysis</a:t>
            </a:r>
          </a:p>
        </p:txBody>
      </p:sp>
      <p:sp>
        <p:nvSpPr>
          <p:cNvPr id="50" name="Cloud 49"/>
          <p:cNvSpPr/>
          <p:nvPr/>
        </p:nvSpPr>
        <p:spPr>
          <a:xfrm>
            <a:off x="1143000" y="381000"/>
            <a:ext cx="7162800" cy="6629400"/>
          </a:xfrm>
          <a:prstGeom prst="cloud">
            <a:avLst/>
          </a:prstGeom>
          <a:solidFill>
            <a:srgbClr val="CCFFCC">
              <a:alpha val="23000"/>
            </a:srgbClr>
          </a:solidFill>
          <a:ln>
            <a:solidFill>
              <a:srgbClr val="CCFFCC">
                <a:alpha val="86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662113" y="617538"/>
            <a:ext cx="1376362" cy="706437"/>
          </a:xfrm>
          <a:prstGeom prst="rect">
            <a:avLst/>
          </a:prstGeom>
          <a:noFill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4000" b="1">
                <a:solidFill>
                  <a:srgbClr val="008000"/>
                </a:solidFill>
                <a:latin typeface="Arial Narrow" pitchFamily="-84" charset="0"/>
              </a:rPr>
              <a:t>Cloud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HTC and HEP                                            Dr. Jaehoon Yu</a:t>
            </a:r>
          </a:p>
        </p:txBody>
      </p:sp>
    </p:spTree>
    <p:extLst>
      <p:ext uri="{BB962C8B-B14F-4D97-AF65-F5344CB8AC3E}">
        <p14:creationId xmlns:p14="http://schemas.microsoft.com/office/powerpoint/2010/main" val="481066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/>
          <p:cNvSpPr>
            <a:spLocks noGrp="1"/>
          </p:cNvSpPr>
          <p:nvPr>
            <p:ph type="title"/>
          </p:nvPr>
        </p:nvSpPr>
        <p:spPr>
          <a:xfrm>
            <a:off x="533400" y="-152400"/>
            <a:ext cx="7772400" cy="1143000"/>
          </a:xfrm>
        </p:spPr>
        <p:txBody>
          <a:bodyPr>
            <a:normAutofit/>
          </a:bodyPr>
          <a:lstStyle/>
          <a:p>
            <a:r>
              <a:rPr lang="en-GB" dirty="0"/>
              <a:t>Implemented ATLAS Grid Structure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4516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5244C9B1-4159-4F09-9C38-313094BDCB70}" type="slidenum">
              <a:rPr lang="en-GB"/>
              <a:pPr/>
              <a:t>32</a:t>
            </a:fld>
            <a:endParaRPr lang="en-GB"/>
          </a:p>
        </p:txBody>
      </p:sp>
      <p:pic>
        <p:nvPicPr>
          <p:cNvPr id="6451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6200" y="1122362"/>
            <a:ext cx="7524750" cy="497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Oval 3"/>
          <p:cNvSpPr>
            <a:spLocks noChangeArrowheads="1"/>
          </p:cNvSpPr>
          <p:nvPr/>
        </p:nvSpPr>
        <p:spPr bwMode="auto">
          <a:xfrm>
            <a:off x="3781425" y="39147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2" name="Oval 4"/>
          <p:cNvSpPr>
            <a:spLocks noChangeArrowheads="1"/>
          </p:cNvSpPr>
          <p:nvPr/>
        </p:nvSpPr>
        <p:spPr bwMode="auto">
          <a:xfrm>
            <a:off x="3781425" y="39147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3" name="Oval 5"/>
          <p:cNvSpPr>
            <a:spLocks noChangeArrowheads="1"/>
          </p:cNvSpPr>
          <p:nvPr/>
        </p:nvSpPr>
        <p:spPr bwMode="auto">
          <a:xfrm>
            <a:off x="3781425" y="39147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4" name="Oval 6"/>
          <p:cNvSpPr>
            <a:spLocks noChangeArrowheads="1"/>
          </p:cNvSpPr>
          <p:nvPr/>
        </p:nvSpPr>
        <p:spPr bwMode="auto">
          <a:xfrm>
            <a:off x="3781425" y="39147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5" name="Oval 7"/>
          <p:cNvSpPr>
            <a:spLocks noChangeArrowheads="1"/>
          </p:cNvSpPr>
          <p:nvPr/>
        </p:nvSpPr>
        <p:spPr bwMode="auto">
          <a:xfrm>
            <a:off x="3781425" y="39147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6" name="Oval 8"/>
          <p:cNvSpPr>
            <a:spLocks noChangeArrowheads="1"/>
          </p:cNvSpPr>
          <p:nvPr/>
        </p:nvSpPr>
        <p:spPr bwMode="auto">
          <a:xfrm>
            <a:off x="3781425" y="39147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7" name="Oval 9"/>
          <p:cNvSpPr>
            <a:spLocks noChangeArrowheads="1"/>
          </p:cNvSpPr>
          <p:nvPr/>
        </p:nvSpPr>
        <p:spPr bwMode="auto">
          <a:xfrm>
            <a:off x="3781425" y="39147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8" name="Oval 10"/>
          <p:cNvSpPr>
            <a:spLocks noChangeArrowheads="1"/>
          </p:cNvSpPr>
          <p:nvPr/>
        </p:nvSpPr>
        <p:spPr bwMode="auto">
          <a:xfrm>
            <a:off x="3781425" y="39147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9" name="Oval 11"/>
          <p:cNvSpPr>
            <a:spLocks noChangeArrowheads="1"/>
          </p:cNvSpPr>
          <p:nvPr/>
        </p:nvSpPr>
        <p:spPr bwMode="auto">
          <a:xfrm>
            <a:off x="3781425" y="39147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0" name="Oval 12"/>
          <p:cNvSpPr>
            <a:spLocks noChangeArrowheads="1"/>
          </p:cNvSpPr>
          <p:nvPr/>
        </p:nvSpPr>
        <p:spPr bwMode="auto">
          <a:xfrm>
            <a:off x="3781425" y="39147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1" name="Oval 13"/>
          <p:cNvSpPr>
            <a:spLocks noChangeArrowheads="1"/>
          </p:cNvSpPr>
          <p:nvPr/>
        </p:nvSpPr>
        <p:spPr bwMode="auto">
          <a:xfrm>
            <a:off x="3781425" y="39147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4529" name="Oval 14"/>
          <p:cNvSpPr>
            <a:spLocks noChangeArrowheads="1"/>
          </p:cNvSpPr>
          <p:nvPr/>
        </p:nvSpPr>
        <p:spPr bwMode="auto">
          <a:xfrm>
            <a:off x="3781425" y="39147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4530" name="Oval 15"/>
          <p:cNvSpPr>
            <a:spLocks noChangeArrowheads="1"/>
          </p:cNvSpPr>
          <p:nvPr/>
        </p:nvSpPr>
        <p:spPr bwMode="auto">
          <a:xfrm>
            <a:off x="3781425" y="39147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4" name="Oval 16"/>
          <p:cNvSpPr>
            <a:spLocks noChangeArrowheads="1"/>
          </p:cNvSpPr>
          <p:nvPr/>
        </p:nvSpPr>
        <p:spPr bwMode="auto">
          <a:xfrm>
            <a:off x="3144838" y="4552950"/>
            <a:ext cx="88900" cy="88900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5" name="Oval 17"/>
          <p:cNvSpPr>
            <a:spLocks noChangeArrowheads="1"/>
          </p:cNvSpPr>
          <p:nvPr/>
        </p:nvSpPr>
        <p:spPr bwMode="auto">
          <a:xfrm>
            <a:off x="3328988" y="5989638"/>
            <a:ext cx="88900" cy="889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6" name="Oval 18"/>
          <p:cNvSpPr>
            <a:spLocks noChangeArrowheads="1"/>
          </p:cNvSpPr>
          <p:nvPr/>
        </p:nvSpPr>
        <p:spPr bwMode="auto">
          <a:xfrm>
            <a:off x="1857375" y="3044825"/>
            <a:ext cx="88900" cy="889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7" name="Oval 20"/>
          <p:cNvSpPr>
            <a:spLocks noChangeArrowheads="1"/>
          </p:cNvSpPr>
          <p:nvPr/>
        </p:nvSpPr>
        <p:spPr bwMode="auto">
          <a:xfrm>
            <a:off x="3144838" y="4552950"/>
            <a:ext cx="88900" cy="88900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8" name="Oval 21"/>
          <p:cNvSpPr>
            <a:spLocks noChangeArrowheads="1"/>
          </p:cNvSpPr>
          <p:nvPr/>
        </p:nvSpPr>
        <p:spPr bwMode="auto">
          <a:xfrm>
            <a:off x="3144838" y="4552950"/>
            <a:ext cx="88900" cy="88900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9" name="Oval 22"/>
          <p:cNvSpPr>
            <a:spLocks noChangeArrowheads="1"/>
          </p:cNvSpPr>
          <p:nvPr/>
        </p:nvSpPr>
        <p:spPr bwMode="auto">
          <a:xfrm>
            <a:off x="3144838" y="4552950"/>
            <a:ext cx="88900" cy="88900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0" name="Oval 23"/>
          <p:cNvSpPr>
            <a:spLocks noChangeArrowheads="1"/>
          </p:cNvSpPr>
          <p:nvPr/>
        </p:nvSpPr>
        <p:spPr bwMode="auto">
          <a:xfrm>
            <a:off x="3144838" y="4552950"/>
            <a:ext cx="88900" cy="88900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1" name="Oval 24"/>
          <p:cNvSpPr>
            <a:spLocks noChangeArrowheads="1"/>
          </p:cNvSpPr>
          <p:nvPr/>
        </p:nvSpPr>
        <p:spPr bwMode="auto">
          <a:xfrm>
            <a:off x="1857375" y="3046413"/>
            <a:ext cx="88900" cy="889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2" name="Oval 25"/>
          <p:cNvSpPr>
            <a:spLocks noChangeArrowheads="1"/>
          </p:cNvSpPr>
          <p:nvPr/>
        </p:nvSpPr>
        <p:spPr bwMode="auto">
          <a:xfrm>
            <a:off x="3328988" y="5988050"/>
            <a:ext cx="88900" cy="889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3" name="Oval 26"/>
          <p:cNvSpPr>
            <a:spLocks noChangeArrowheads="1"/>
          </p:cNvSpPr>
          <p:nvPr/>
        </p:nvSpPr>
        <p:spPr bwMode="auto">
          <a:xfrm>
            <a:off x="3328988" y="5988050"/>
            <a:ext cx="88900" cy="889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8" name="Oval Callout 37"/>
          <p:cNvSpPr/>
          <p:nvPr/>
        </p:nvSpPr>
        <p:spPr>
          <a:xfrm>
            <a:off x="5943600" y="5029200"/>
            <a:ext cx="1219200" cy="762000"/>
          </a:xfrm>
          <a:prstGeom prst="wedgeEllipseCallout">
            <a:avLst>
              <a:gd name="adj1" fmla="val -134784"/>
              <a:gd name="adj2" fmla="val -11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40%</a:t>
            </a:r>
          </a:p>
        </p:txBody>
      </p:sp>
      <p:sp>
        <p:nvSpPr>
          <p:cNvPr id="36" name="Oval Callout 35"/>
          <p:cNvSpPr/>
          <p:nvPr/>
        </p:nvSpPr>
        <p:spPr>
          <a:xfrm>
            <a:off x="304800" y="1524000"/>
            <a:ext cx="1219200" cy="762000"/>
          </a:xfrm>
          <a:prstGeom prst="wedgeEllipseCallout">
            <a:avLst>
              <a:gd name="adj1" fmla="val 220930"/>
              <a:gd name="adj2" fmla="val 22885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15%</a:t>
            </a:r>
          </a:p>
        </p:txBody>
      </p:sp>
      <p:sp>
        <p:nvSpPr>
          <p:cNvPr id="39" name="Oval Callout 38"/>
          <p:cNvSpPr/>
          <p:nvPr/>
        </p:nvSpPr>
        <p:spPr>
          <a:xfrm>
            <a:off x="152400" y="4114800"/>
            <a:ext cx="1219200" cy="762000"/>
          </a:xfrm>
          <a:prstGeom prst="wedgeEllipseCallout">
            <a:avLst>
              <a:gd name="adj1" fmla="val 76620"/>
              <a:gd name="adj2" fmla="val -5290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45%</a:t>
            </a:r>
          </a:p>
        </p:txBody>
      </p:sp>
      <p:pic>
        <p:nvPicPr>
          <p:cNvPr id="41" name="Picture 6" descr="osg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97317" y="5338763"/>
            <a:ext cx="1194283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36"/>
          <p:cNvGrpSpPr/>
          <p:nvPr/>
        </p:nvGrpSpPr>
        <p:grpSpPr>
          <a:xfrm>
            <a:off x="6705600" y="6172200"/>
            <a:ext cx="2057400" cy="548640"/>
            <a:chOff x="76200" y="6270345"/>
            <a:chExt cx="2057400" cy="548640"/>
          </a:xfrm>
        </p:grpSpPr>
        <p:pic>
          <p:nvPicPr>
            <p:cNvPr id="42" name="Picture 41" descr="WLCG-TextOnly_black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43" name="Picture 42" descr="WLCG-logo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pic>
        <p:nvPicPr>
          <p:cNvPr id="2" name="Picture 1" descr="Screen shot 2011-05-17 at 1.50.19 A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5943600"/>
            <a:ext cx="1280326" cy="8509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72200" y="762000"/>
            <a:ext cx="2971800" cy="3970318"/>
          </a:xfrm>
          <a:prstGeom prst="rect">
            <a:avLst/>
          </a:prstGeom>
          <a:solidFill>
            <a:srgbClr val="000000">
              <a:lumMod val="85000"/>
              <a:lumOff val="15000"/>
            </a:srgb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FFFFFF"/>
                </a:solidFill>
              </a:rPr>
              <a:t>Tier-0 (CERN): (15%)</a:t>
            </a:r>
          </a:p>
          <a:p>
            <a:pPr marL="179388" lvl="1" indent="-96838">
              <a:buFont typeface="Arial" pitchFamily="34" charset="0"/>
              <a:buChar char="•"/>
            </a:pPr>
            <a:r>
              <a:rPr lang="en-US" sz="1800" dirty="0">
                <a:solidFill>
                  <a:srgbClr val="FFFF00"/>
                </a:solidFill>
              </a:rPr>
              <a:t>Data recording</a:t>
            </a:r>
          </a:p>
          <a:p>
            <a:pPr marL="179388" lvl="1" indent="-96838">
              <a:buFont typeface="Arial" pitchFamily="34" charset="0"/>
              <a:buChar char="•"/>
            </a:pPr>
            <a:r>
              <a:rPr lang="en-US" sz="1800" dirty="0">
                <a:solidFill>
                  <a:srgbClr val="FFFF00"/>
                </a:solidFill>
              </a:rPr>
              <a:t>Initial data reconstruction</a:t>
            </a:r>
          </a:p>
          <a:p>
            <a:pPr marL="179388" lvl="1" indent="-96838">
              <a:buFont typeface="Arial" pitchFamily="34" charset="0"/>
              <a:buChar char="•"/>
            </a:pPr>
            <a:r>
              <a:rPr lang="en-US" sz="1800" dirty="0">
                <a:solidFill>
                  <a:srgbClr val="FFFF00"/>
                </a:solidFill>
              </a:rPr>
              <a:t>Data distribution</a:t>
            </a:r>
          </a:p>
          <a:p>
            <a:r>
              <a:rPr lang="en-US" sz="1800" b="1" dirty="0">
                <a:solidFill>
                  <a:srgbClr val="FFFFFF"/>
                </a:solidFill>
              </a:rPr>
              <a:t>Tier-1 (11 </a:t>
            </a:r>
            <a:r>
              <a:rPr lang="en-US" sz="1800" b="1" dirty="0" err="1">
                <a:solidFill>
                  <a:srgbClr val="FFFFFF"/>
                </a:solidFill>
              </a:rPr>
              <a:t>centres</a:t>
            </a:r>
            <a:r>
              <a:rPr lang="en-US" sz="1800" b="1" dirty="0">
                <a:solidFill>
                  <a:srgbClr val="FFFFFF"/>
                </a:solidFill>
              </a:rPr>
              <a:t>): (40%)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>
                <a:solidFill>
                  <a:srgbClr val="FFFF00"/>
                </a:solidFill>
              </a:rPr>
              <a:t>Permanent storage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>
                <a:solidFill>
                  <a:srgbClr val="FFFF00"/>
                </a:solidFill>
              </a:rPr>
              <a:t>Re-processing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>
                <a:solidFill>
                  <a:srgbClr val="FFFF00"/>
                </a:solidFill>
              </a:rPr>
              <a:t>Analysis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>
                <a:solidFill>
                  <a:srgbClr val="FFFF00"/>
                </a:solidFill>
              </a:rPr>
              <a:t>Connected by direct 10 Gb/s network  links</a:t>
            </a:r>
          </a:p>
          <a:p>
            <a:r>
              <a:rPr lang="en-US" sz="1800" b="1" dirty="0">
                <a:solidFill>
                  <a:srgbClr val="FFFFFF"/>
                </a:solidFill>
              </a:rPr>
              <a:t>Tier-2  (~200 </a:t>
            </a:r>
            <a:r>
              <a:rPr lang="en-US" sz="1800" b="1" dirty="0" err="1">
                <a:solidFill>
                  <a:srgbClr val="FFFFFF"/>
                </a:solidFill>
              </a:rPr>
              <a:t>centres</a:t>
            </a:r>
            <a:r>
              <a:rPr lang="en-US" sz="1800" b="1" dirty="0">
                <a:solidFill>
                  <a:srgbClr val="FFFFFF"/>
                </a:solidFill>
              </a:rPr>
              <a:t>): (45%)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>
                <a:solidFill>
                  <a:srgbClr val="FFFF00"/>
                </a:solidFill>
              </a:rPr>
              <a:t> Simulation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>
                <a:solidFill>
                  <a:srgbClr val="FFFF00"/>
                </a:solidFill>
              </a:rPr>
              <a:t> End-user analysis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96200" y="4876800"/>
            <a:ext cx="1143000" cy="480646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HTC and HEP                                            Dr. Jaehoon Yu</a:t>
            </a:r>
          </a:p>
        </p:txBody>
      </p:sp>
    </p:spTree>
    <p:extLst>
      <p:ext uri="{BB962C8B-B14F-4D97-AF65-F5344CB8AC3E}">
        <p14:creationId xmlns:p14="http://schemas.microsoft.com/office/powerpoint/2010/main" val="515928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repeatCount="indefinite" accel="50000" decel="5000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95 0.00047 L -0.06962 0.0930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0" y="460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2222E-6 L -0.1 0.03171 " pathEditMode="relative" rAng="0" ptsTypes="AA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0" y="160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2222E-6 L -0.10556 -0.04213 " pathEditMode="relative" rAng="0" ptsTypes="AA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00" y="-210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2222E-6 L -0.07118 -0.1044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00" y="-520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0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22 -0.0044 L 0.03663 0.11921 " pathEditMode="relative" rAng="0" ptsTypes="AA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0" y="620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0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2222E-6 L -0.01893 0.12523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0" y="630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0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2222E-6 L 0.08559 0.07176 " pathEditMode="relative" rAng="0" ptsTypes="AA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00" y="360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2222E-6 L 0.09218 -0.00232 " pathEditMode="relative" rAng="0" ptsTypes="AA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00" y="-10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0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2222E-6 L 0.07326 -0.06736 " pathEditMode="relative" rAng="0" ptsTypes="AA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00" y="-340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0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4 0.00046 L 0.03662 -0.12052 " pathEditMode="relative" rAng="0" ptsTypes="AA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" y="-61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0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4 0.00046 L -0.01666 -0.11774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" y="-59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0" presetClass="path" presetSubtype="0" repeatCount="indefinite" accel="50000" decel="50000" fill="remove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7.5E-6 4.07407E-6 C 0.02482 -0.02662 0.04965 -0.05301 0.06666 -0.07847 C 0.08368 -0.10394 0.09635 -0.14028 0.10225 -0.15255 " pathEditMode="relative" ptsTypes="aaA">
                                      <p:cBhvr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0" presetClass="path" presetSubtype="0" repeatCount="indefinite" accel="50000" decel="50000" fill="hold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-3.33333E-6 C 0.06597 0.01297 0.13212 0.02616 0.15885 0.02385 C 0.18559 0.02153 0.15989 -0.00694 0.16007 -0.01319 " pathEditMode="relative" rAng="0" ptsTypes="aaA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00" y="60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0" presetClass="path" presetSubtype="0" repeatCount="indefinite" accel="50000" decel="50000" fill="remove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-3.33333E-6 C -0.0191 0.00764 -0.03802 0.01551 -0.06337 0.01644 C -0.08872 0.01736 -0.1375 0.00787 -0.15226 0.00602 " pathEditMode="relative" rAng="0" ptsTypes="aaA">
                                      <p:cBhvr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00" y="900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0" presetClass="path" presetSubtype="0" repeatCount="indefinite" accel="50000" decel="50000" fill="remove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4.44444E-6 1.48148E-6 C 4.44444E-6 -0.00602 4.44444E-6 -0.01181 4.44444E-6 -0.0257 C 4.44444E-6 -0.03935 -0.00243 -0.06273 4.44444E-6 -0.08218 C 0.0026 -0.10185 0.00382 -0.12778 0.01493 -0.14283 C 0.02604 -0.1581 0.04913 -0.1625 0.06736 -0.17384 C 0.08576 -0.18519 0.11562 -0.20533 0.12517 -0.21158 " pathEditMode="relative" rAng="0" ptsTypes="aaaaaA">
                                      <p:cBhvr>
                                        <p:cTn id="6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00" y="-10600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0" presetClass="path" presetSubtype="0" repeatCount="indefinite" accel="50000" decel="50000" fill="hold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1.94444E-6 7.03704E-6 C -0.02726 -0.0037 -0.05451 -0.00717 -0.07083 -0.01898 C -0.08715 -0.03078 -0.09097 -0.05393 -0.09826 -0.07106 C -0.10556 -0.08819 -0.10417 -0.1111 -0.11493 -0.12222 C -0.12569 -0.13333 -0.14462 -0.13564 -0.16337 -0.13773 " pathEditMode="relative" ptsTypes="aaaaA">
                                      <p:cBhvr>
                                        <p:cTn id="7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0" presetClass="path" presetSubtype="0" repeatCount="indefinite" accel="50000" decel="50000" fill="remove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1.11111E-6 3.7037E-6 C -0.00156 0.00926 -0.00313 0.01875 -1.11111E-6 0.03565 C 0.00312 0.05255 0.00694 0.08009 0.01892 0.10093 C 0.0309 0.12176 0.04913 0.14792 0.07222 0.16018 C 0.09531 0.17245 0.12656 0.17361 0.15781 0.175 " pathEditMode="relative" ptsTypes="aaaaA">
                                      <p:cBhvr>
                                        <p:cTn id="7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6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0" presetClass="path" presetSubtype="0" repeatCount="indefinite" accel="50000" decel="50000" fill="hold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2.5E-6 -7.40741E-6 C 0.00886 -0.00348 0.01771 -0.00695 0.0342 -0.02431 C 0.0507 -0.04167 0.07465 -0.08403 0.09913 -0.1044 C 0.12361 -0.12477 0.15781 -0.13982 0.1809 -0.14653 C 0.204 -0.15325 0.21528 -0.15209 0.2375 -0.14445 C 0.25972 -0.13681 0.29288 -0.11899 0.31424 -0.10116 C 0.33559 -0.08334 0.35156 -0.06042 0.36511 -0.03774 C 0.37865 -0.01505 0.38212 0.01226 0.39497 0.03564 C 0.40781 0.05902 0.42518 0.08124 0.44254 0.10347 " pathEditMode="relative" ptsTypes="aaaaaaaaA">
                                      <p:cBhvr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0" presetClass="path" presetSubtype="0" repeatCount="indefinite" accel="50000" decel="50000" fill="hold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2.5E-6 2.59259E-6 C 0.00799 -0.00208 0.01615 -0.00417 0.02569 -0.01551 C 0.03524 -0.02685 0.04601 -0.04236 0.05746 -0.06782 C 0.06892 -0.09329 0.08142 -0.13125 0.0941 -0.16898 " pathEditMode="relative" ptsTypes="aaaA">
                                      <p:cBhvr>
                                        <p:cTn id="8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6" presetID="0" presetClass="path" presetSubtype="0" repeatCount="indefinite" accel="50000" decel="50000" fill="hold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44444E-6 2.59259E-6 C 0.02969 -0.00972 0.05938 -0.01944 0.0849 -0.03333 C 0.11042 -0.04722 0.13038 -0.05856 0.1533 -0.08333 C 0.17622 -0.1081 0.20781 -0.15116 0.2224 -0.18218 C 0.23698 -0.21319 0.23733 -0.2419 0.2408 -0.26991 C 0.24427 -0.29792 0.24497 -0.32569 0.24323 -0.35 C 0.24149 -0.37431 0.23143 -0.3963 0.23004 -0.41551 C 0.22865 -0.43472 0.23143 -0.45602 0.2349 -0.46551 C 0.23837 -0.475 0.24462 -0.47361 0.25087 -0.47222 " pathEditMode="relative" ptsTypes="aaaaaaaaA">
                                      <p:cBhvr>
                                        <p:cTn id="8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8" presetID="0" presetClass="path" presetSubtype="0" repeatCount="indefinite" accel="50000" decel="50000" fill="hold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2.77778E-7 -3.7037E-7 C -0.00903 -0.01203 -0.01789 -0.02384 -0.02327 -0.0456 C -0.02865 -0.06736 -0.03334 -0.10578 -0.03247 -0.13101 C -0.0316 -0.15625 -0.025 -0.17662 -0.01841 -0.19675 " pathEditMode="relative" ptsTypes="aaaA">
                                      <p:cBhvr>
                                        <p:cTn id="8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55FCD-3058-DB48-A153-06A275189420}" type="slidenum">
              <a:rPr lang="en-US"/>
              <a:pPr/>
              <a:t>33</a:t>
            </a:fld>
            <a:endParaRPr lang="en-US"/>
          </a:p>
        </p:txBody>
      </p:sp>
      <p:sp>
        <p:nvSpPr>
          <p:cNvPr id="69637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7924800" cy="838200"/>
          </a:xfrm>
        </p:spPr>
        <p:txBody>
          <a:bodyPr/>
          <a:lstStyle/>
          <a:p>
            <a:r>
              <a:rPr lang="en-US" dirty="0">
                <a:ea typeface="ＭＳ Ｐゴシック" pitchFamily="-84" charset="-128"/>
                <a:cs typeface="ＭＳ Ｐゴシック" pitchFamily="-84" charset="-128"/>
              </a:rPr>
              <a:t>Tiered Example – US Cloud</a:t>
            </a:r>
          </a:p>
        </p:txBody>
      </p:sp>
      <p:grpSp>
        <p:nvGrpSpPr>
          <p:cNvPr id="2" name="Organization Chart 3"/>
          <p:cNvGrpSpPr>
            <a:grpSpLocks noChangeAspect="1"/>
          </p:cNvGrpSpPr>
          <p:nvPr/>
        </p:nvGrpSpPr>
        <p:grpSpPr bwMode="auto">
          <a:xfrm>
            <a:off x="304800" y="838200"/>
            <a:ext cx="8610600" cy="5181600"/>
            <a:chOff x="192" y="720"/>
            <a:chExt cx="5424" cy="3264"/>
          </a:xfrm>
        </p:grpSpPr>
        <p:sp>
          <p:nvSpPr>
            <p:cNvPr id="69639" name="AutoShape 4"/>
            <p:cNvSpPr>
              <a:spLocks noChangeAspect="1" noChangeArrowheads="1" noTextEdit="1"/>
            </p:cNvSpPr>
            <p:nvPr/>
          </p:nvSpPr>
          <p:spPr bwMode="auto">
            <a:xfrm>
              <a:off x="192" y="720"/>
              <a:ext cx="5424" cy="3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cxnSp>
          <p:nvCxnSpPr>
            <p:cNvPr id="69640" name="_s2052"/>
            <p:cNvCxnSpPr>
              <a:cxnSpLocks noChangeShapeType="1"/>
              <a:stCxn id="69664" idx="3"/>
              <a:endCxn id="69655" idx="2"/>
            </p:cNvCxnSpPr>
            <p:nvPr/>
          </p:nvCxnSpPr>
          <p:spPr bwMode="auto">
            <a:xfrm flipV="1">
              <a:off x="3047" y="1886"/>
              <a:ext cx="143" cy="1865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69641" name="_s2053"/>
            <p:cNvCxnSpPr>
              <a:cxnSpLocks noChangeShapeType="1"/>
              <a:stCxn id="69663" idx="1"/>
              <a:endCxn id="69655" idx="2"/>
            </p:cNvCxnSpPr>
            <p:nvPr/>
          </p:nvCxnSpPr>
          <p:spPr bwMode="auto">
            <a:xfrm rot="10800000">
              <a:off x="3190" y="1886"/>
              <a:ext cx="143" cy="466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69642" name="_s2054"/>
            <p:cNvCxnSpPr>
              <a:cxnSpLocks noChangeShapeType="1"/>
              <a:stCxn id="69662" idx="3"/>
              <a:endCxn id="69655" idx="2"/>
            </p:cNvCxnSpPr>
            <p:nvPr/>
          </p:nvCxnSpPr>
          <p:spPr bwMode="auto">
            <a:xfrm flipV="1">
              <a:off x="3047" y="1886"/>
              <a:ext cx="143" cy="1166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69643" name="_s2055"/>
            <p:cNvCxnSpPr>
              <a:cxnSpLocks noChangeShapeType="1"/>
              <a:stCxn id="69661" idx="1"/>
              <a:endCxn id="69655" idx="2"/>
            </p:cNvCxnSpPr>
            <p:nvPr/>
          </p:nvCxnSpPr>
          <p:spPr bwMode="auto">
            <a:xfrm rot="10800000">
              <a:off x="3190" y="1886"/>
              <a:ext cx="143" cy="1166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69644" name="_s2056"/>
            <p:cNvCxnSpPr>
              <a:cxnSpLocks noChangeShapeType="1"/>
              <a:stCxn id="69660" idx="3"/>
              <a:endCxn id="69655" idx="2"/>
            </p:cNvCxnSpPr>
            <p:nvPr/>
          </p:nvCxnSpPr>
          <p:spPr bwMode="auto">
            <a:xfrm flipV="1">
              <a:off x="3047" y="1886"/>
              <a:ext cx="143" cy="466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69645" name="_s2057"/>
            <p:cNvCxnSpPr>
              <a:cxnSpLocks noChangeShapeType="1"/>
              <a:stCxn id="69659" idx="3"/>
              <a:endCxn id="69653" idx="2"/>
            </p:cNvCxnSpPr>
            <p:nvPr/>
          </p:nvCxnSpPr>
          <p:spPr bwMode="auto">
            <a:xfrm flipV="1">
              <a:off x="1048" y="1886"/>
              <a:ext cx="144" cy="1166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69646" name="_s2058"/>
            <p:cNvCxnSpPr>
              <a:cxnSpLocks noChangeShapeType="1"/>
              <a:stCxn id="69658" idx="3"/>
              <a:endCxn id="69653" idx="2"/>
            </p:cNvCxnSpPr>
            <p:nvPr/>
          </p:nvCxnSpPr>
          <p:spPr bwMode="auto">
            <a:xfrm flipV="1">
              <a:off x="1048" y="1886"/>
              <a:ext cx="144" cy="466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69647" name="_s2059"/>
            <p:cNvCxnSpPr>
              <a:cxnSpLocks noChangeShapeType="1"/>
              <a:stCxn id="69657" idx="0"/>
              <a:endCxn id="69652" idx="2"/>
            </p:cNvCxnSpPr>
            <p:nvPr/>
          </p:nvCxnSpPr>
          <p:spPr bwMode="auto">
            <a:xfrm rot="5400000" flipH="1">
              <a:off x="3573" y="803"/>
              <a:ext cx="233" cy="999"/>
            </a:xfrm>
            <a:prstGeom prst="bentConnector3">
              <a:avLst>
                <a:gd name="adj1" fmla="val 30903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69648" name="_s2060"/>
            <p:cNvCxnSpPr>
              <a:cxnSpLocks noChangeShapeType="1"/>
              <a:stCxn id="69656" idx="0"/>
              <a:endCxn id="69652" idx="2"/>
            </p:cNvCxnSpPr>
            <p:nvPr/>
          </p:nvCxnSpPr>
          <p:spPr bwMode="auto">
            <a:xfrm rot="5400000" flipH="1">
              <a:off x="4072" y="304"/>
              <a:ext cx="233" cy="1998"/>
            </a:xfrm>
            <a:prstGeom prst="bentConnector3">
              <a:avLst>
                <a:gd name="adj1" fmla="val 30903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69649" name="_s2061"/>
            <p:cNvCxnSpPr>
              <a:cxnSpLocks noChangeShapeType="1"/>
              <a:stCxn id="69655" idx="0"/>
              <a:endCxn id="69652" idx="2"/>
            </p:cNvCxnSpPr>
            <p:nvPr/>
          </p:nvCxnSpPr>
          <p:spPr bwMode="auto">
            <a:xfrm rot="-5400000">
              <a:off x="3074" y="1302"/>
              <a:ext cx="233" cy="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69650" name="_s2062"/>
            <p:cNvCxnSpPr>
              <a:cxnSpLocks noChangeShapeType="1"/>
              <a:stCxn id="69654" idx="0"/>
              <a:endCxn id="69652" idx="2"/>
            </p:cNvCxnSpPr>
            <p:nvPr/>
          </p:nvCxnSpPr>
          <p:spPr bwMode="auto">
            <a:xfrm rot="-5400000">
              <a:off x="2574" y="803"/>
              <a:ext cx="233" cy="999"/>
            </a:xfrm>
            <a:prstGeom prst="bentConnector3">
              <a:avLst>
                <a:gd name="adj1" fmla="val 30903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69651" name="_s2063"/>
            <p:cNvCxnSpPr>
              <a:cxnSpLocks noChangeShapeType="1"/>
              <a:stCxn id="69653" idx="0"/>
              <a:endCxn id="69652" idx="2"/>
            </p:cNvCxnSpPr>
            <p:nvPr/>
          </p:nvCxnSpPr>
          <p:spPr bwMode="auto">
            <a:xfrm rot="-5400000">
              <a:off x="2074" y="304"/>
              <a:ext cx="233" cy="1998"/>
            </a:xfrm>
            <a:prstGeom prst="bentConnector3">
              <a:avLst>
                <a:gd name="adj1" fmla="val 30903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sp>
          <p:nvSpPr>
            <p:cNvPr id="69652" name="_s2064"/>
            <p:cNvSpPr>
              <a:spLocks noChangeArrowheads="1"/>
            </p:cNvSpPr>
            <p:nvPr/>
          </p:nvSpPr>
          <p:spPr bwMode="auto">
            <a:xfrm>
              <a:off x="2762" y="720"/>
              <a:ext cx="856" cy="466"/>
            </a:xfrm>
            <a:prstGeom prst="roundRect">
              <a:avLst>
                <a:gd name="adj" fmla="val 16667"/>
              </a:avLst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800"/>
                <a:t>BNL T1</a:t>
              </a:r>
            </a:p>
          </p:txBody>
        </p:sp>
        <p:sp>
          <p:nvSpPr>
            <p:cNvPr id="69653" name="_s2065"/>
            <p:cNvSpPr>
              <a:spLocks noChangeArrowheads="1"/>
            </p:cNvSpPr>
            <p:nvPr/>
          </p:nvSpPr>
          <p:spPr bwMode="auto">
            <a:xfrm>
              <a:off x="764" y="1419"/>
              <a:ext cx="855" cy="467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800"/>
                <a:t>MW T2</a:t>
              </a:r>
            </a:p>
            <a:p>
              <a:pPr algn="ctr"/>
              <a:r>
                <a:rPr lang="en-US" sz="1800"/>
                <a:t>UC, IU</a:t>
              </a:r>
            </a:p>
          </p:txBody>
        </p:sp>
        <p:sp>
          <p:nvSpPr>
            <p:cNvPr id="69654" name="_s2066"/>
            <p:cNvSpPr>
              <a:spLocks noChangeArrowheads="1"/>
            </p:cNvSpPr>
            <p:nvPr/>
          </p:nvSpPr>
          <p:spPr bwMode="auto">
            <a:xfrm>
              <a:off x="1762" y="1419"/>
              <a:ext cx="857" cy="467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800"/>
                <a:t>NE T2</a:t>
              </a:r>
            </a:p>
            <a:p>
              <a:pPr algn="ctr"/>
              <a:r>
                <a:rPr lang="en-US" sz="1800"/>
                <a:t>BU, HU</a:t>
              </a:r>
            </a:p>
          </p:txBody>
        </p:sp>
        <p:sp>
          <p:nvSpPr>
            <p:cNvPr id="69655" name="_s2067"/>
            <p:cNvSpPr>
              <a:spLocks noChangeArrowheads="1"/>
            </p:cNvSpPr>
            <p:nvPr/>
          </p:nvSpPr>
          <p:spPr bwMode="auto">
            <a:xfrm>
              <a:off x="2762" y="1419"/>
              <a:ext cx="856" cy="467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800"/>
                <a:t>SW T2</a:t>
              </a:r>
            </a:p>
            <a:p>
              <a:pPr algn="ctr"/>
              <a:r>
                <a:rPr lang="en-US" sz="1800"/>
                <a:t>UTA, OU</a:t>
              </a:r>
            </a:p>
          </p:txBody>
        </p:sp>
        <p:sp>
          <p:nvSpPr>
            <p:cNvPr id="69656" name="_s2068"/>
            <p:cNvSpPr>
              <a:spLocks noChangeArrowheads="1"/>
            </p:cNvSpPr>
            <p:nvPr/>
          </p:nvSpPr>
          <p:spPr bwMode="auto">
            <a:xfrm>
              <a:off x="4760" y="1419"/>
              <a:ext cx="856" cy="467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800"/>
                <a:t>GL T2</a:t>
              </a:r>
            </a:p>
            <a:p>
              <a:pPr algn="ctr"/>
              <a:r>
                <a:rPr lang="en-US" sz="1800"/>
                <a:t>UM, MSU</a:t>
              </a:r>
            </a:p>
          </p:txBody>
        </p:sp>
        <p:sp>
          <p:nvSpPr>
            <p:cNvPr id="69657" name="_s2069"/>
            <p:cNvSpPr>
              <a:spLocks noChangeArrowheads="1"/>
            </p:cNvSpPr>
            <p:nvPr/>
          </p:nvSpPr>
          <p:spPr bwMode="auto">
            <a:xfrm>
              <a:off x="3761" y="1419"/>
              <a:ext cx="856" cy="467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800"/>
                <a:t>SLAC T2</a:t>
              </a:r>
            </a:p>
          </p:txBody>
        </p:sp>
        <p:sp>
          <p:nvSpPr>
            <p:cNvPr id="69658" name="_s2070"/>
            <p:cNvSpPr>
              <a:spLocks noChangeArrowheads="1"/>
            </p:cNvSpPr>
            <p:nvPr/>
          </p:nvSpPr>
          <p:spPr bwMode="auto">
            <a:xfrm>
              <a:off x="192" y="2119"/>
              <a:ext cx="856" cy="466"/>
            </a:xfrm>
            <a:prstGeom prst="roundRect">
              <a:avLst>
                <a:gd name="adj" fmla="val 16667"/>
              </a:avLst>
            </a:prstGeom>
            <a:solidFill>
              <a:srgbClr val="008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800"/>
                <a:t>IU OSG</a:t>
              </a:r>
            </a:p>
          </p:txBody>
        </p:sp>
        <p:sp>
          <p:nvSpPr>
            <p:cNvPr id="69659" name="_s2071"/>
            <p:cNvSpPr>
              <a:spLocks noChangeArrowheads="1"/>
            </p:cNvSpPr>
            <p:nvPr/>
          </p:nvSpPr>
          <p:spPr bwMode="auto">
            <a:xfrm>
              <a:off x="192" y="2818"/>
              <a:ext cx="856" cy="467"/>
            </a:xfrm>
            <a:prstGeom prst="roundRect">
              <a:avLst>
                <a:gd name="adj" fmla="val 16667"/>
              </a:avLst>
            </a:prstGeom>
            <a:solidFill>
              <a:srgbClr val="008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800"/>
                <a:t>UC Teraport</a:t>
              </a:r>
            </a:p>
          </p:txBody>
        </p:sp>
        <p:sp>
          <p:nvSpPr>
            <p:cNvPr id="69660" name="_s2072"/>
            <p:cNvSpPr>
              <a:spLocks noChangeArrowheads="1"/>
            </p:cNvSpPr>
            <p:nvPr/>
          </p:nvSpPr>
          <p:spPr bwMode="auto">
            <a:xfrm>
              <a:off x="2195" y="2119"/>
              <a:ext cx="852" cy="466"/>
            </a:xfrm>
            <a:prstGeom prst="roundRect">
              <a:avLst>
                <a:gd name="adj" fmla="val 16667"/>
              </a:avLst>
            </a:prstGeom>
            <a:solidFill>
              <a:srgbClr val="008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800" dirty="0"/>
                <a:t>UTA T3</a:t>
              </a:r>
            </a:p>
          </p:txBody>
        </p:sp>
        <p:sp>
          <p:nvSpPr>
            <p:cNvPr id="69661" name="_s2073"/>
            <p:cNvSpPr>
              <a:spLocks noChangeArrowheads="1"/>
            </p:cNvSpPr>
            <p:nvPr/>
          </p:nvSpPr>
          <p:spPr bwMode="auto">
            <a:xfrm>
              <a:off x="3333" y="2818"/>
              <a:ext cx="853" cy="467"/>
            </a:xfrm>
            <a:prstGeom prst="roundRect">
              <a:avLst>
                <a:gd name="adj" fmla="val 16667"/>
              </a:avLst>
            </a:prstGeom>
            <a:solidFill>
              <a:srgbClr val="008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800" dirty="0"/>
                <a:t>LTU</a:t>
              </a:r>
            </a:p>
          </p:txBody>
        </p:sp>
        <p:sp>
          <p:nvSpPr>
            <p:cNvPr id="69662" name="_s2074"/>
            <p:cNvSpPr>
              <a:spLocks noChangeArrowheads="1"/>
            </p:cNvSpPr>
            <p:nvPr/>
          </p:nvSpPr>
          <p:spPr bwMode="auto">
            <a:xfrm>
              <a:off x="2195" y="2818"/>
              <a:ext cx="852" cy="467"/>
            </a:xfrm>
            <a:prstGeom prst="roundRect">
              <a:avLst>
                <a:gd name="adj" fmla="val 16667"/>
              </a:avLst>
            </a:prstGeom>
            <a:solidFill>
              <a:srgbClr val="008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800"/>
                <a:t>UTD</a:t>
              </a:r>
            </a:p>
          </p:txBody>
        </p:sp>
        <p:sp>
          <p:nvSpPr>
            <p:cNvPr id="69663" name="_s2075"/>
            <p:cNvSpPr>
              <a:spLocks noChangeArrowheads="1"/>
            </p:cNvSpPr>
            <p:nvPr/>
          </p:nvSpPr>
          <p:spPr bwMode="auto">
            <a:xfrm>
              <a:off x="3333" y="2119"/>
              <a:ext cx="856" cy="466"/>
            </a:xfrm>
            <a:prstGeom prst="roundRect">
              <a:avLst>
                <a:gd name="adj" fmla="val 16667"/>
              </a:avLst>
            </a:prstGeom>
            <a:solidFill>
              <a:srgbClr val="008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800"/>
                <a:t>OU Oscer</a:t>
              </a:r>
            </a:p>
          </p:txBody>
        </p:sp>
        <p:sp>
          <p:nvSpPr>
            <p:cNvPr id="69664" name="_s2076"/>
            <p:cNvSpPr>
              <a:spLocks noChangeArrowheads="1"/>
            </p:cNvSpPr>
            <p:nvPr/>
          </p:nvSpPr>
          <p:spPr bwMode="auto">
            <a:xfrm>
              <a:off x="2191" y="3518"/>
              <a:ext cx="856" cy="466"/>
            </a:xfrm>
            <a:prstGeom prst="roundRect">
              <a:avLst>
                <a:gd name="adj" fmla="val 16667"/>
              </a:avLst>
            </a:prstGeom>
            <a:solidFill>
              <a:srgbClr val="008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800" dirty="0"/>
                <a:t>SMU/UTD</a:t>
              </a:r>
            </a:p>
          </p:txBody>
        </p:sp>
        <p:sp>
          <p:nvSpPr>
            <p:cNvPr id="69665" name="_s1051"/>
            <p:cNvSpPr>
              <a:spLocks noChangeArrowheads="1"/>
            </p:cNvSpPr>
            <p:nvPr/>
          </p:nvSpPr>
          <p:spPr bwMode="auto">
            <a:xfrm>
              <a:off x="4416" y="2461"/>
              <a:ext cx="856" cy="467"/>
            </a:xfrm>
            <a:prstGeom prst="roundRect">
              <a:avLst>
                <a:gd name="adj" fmla="val 16667"/>
              </a:avLst>
            </a:prstGeom>
            <a:solidFill>
              <a:srgbClr val="008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800"/>
                <a:t>Wisconsin</a:t>
              </a:r>
            </a:p>
          </p:txBody>
        </p:sp>
        <p:sp>
          <p:nvSpPr>
            <p:cNvPr id="69666" name="Line 31"/>
            <p:cNvSpPr>
              <a:spLocks noChangeShapeType="1"/>
            </p:cNvSpPr>
            <p:nvPr/>
          </p:nvSpPr>
          <p:spPr bwMode="auto">
            <a:xfrm flipH="1" flipV="1">
              <a:off x="4704" y="1344"/>
              <a:ext cx="1" cy="110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67" name="Line 32"/>
            <p:cNvSpPr>
              <a:spLocks noChangeShapeType="1"/>
            </p:cNvSpPr>
            <p:nvPr/>
          </p:nvSpPr>
          <p:spPr bwMode="auto">
            <a:xfrm>
              <a:off x="192" y="2016"/>
              <a:ext cx="5424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68" name="Text Box 33"/>
            <p:cNvSpPr txBox="1">
              <a:spLocks noChangeArrowheads="1"/>
            </p:cNvSpPr>
            <p:nvPr/>
          </p:nvSpPr>
          <p:spPr bwMode="auto">
            <a:xfrm>
              <a:off x="4944" y="2073"/>
              <a:ext cx="61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000"/>
                <a:t>Tier 3’s</a:t>
              </a: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457200" y="5410200"/>
            <a:ext cx="17159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800000"/>
                </a:solidFill>
                <a:latin typeface="Arial Narrow"/>
                <a:cs typeface="Arial Narrow"/>
              </a:rPr>
              <a:t>Many more T3s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August 25, 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  <a:latin typeface="Times New Roman" pitchFamily="-84" charset="0"/>
              </a:rPr>
              <a:t>HTC and HEP                                            Dr. Jaehoon Yu</a:t>
            </a:r>
          </a:p>
        </p:txBody>
      </p:sp>
    </p:spTree>
    <p:extLst>
      <p:ext uri="{BB962C8B-B14F-4D97-AF65-F5344CB8AC3E}">
        <p14:creationId xmlns:p14="http://schemas.microsoft.com/office/powerpoint/2010/main" val="133323848"/>
      </p:ext>
    </p:extLst>
  </p:cSld>
  <p:clrMapOvr>
    <a:masterClrMapping/>
  </p:clrMapOvr>
  <p:transition spd="slow">
    <p:pull dir="d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6F8F9-56DF-3E4D-9620-FCDADE5ECBFC}" type="slidenum">
              <a:rPr lang="en-US"/>
              <a:pPr/>
              <a:t>34</a:t>
            </a:fld>
            <a:endParaRPr lang="en-US"/>
          </a:p>
        </p:txBody>
      </p:sp>
      <p:sp>
        <p:nvSpPr>
          <p:cNvPr id="4423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ja-JP" sz="2800" dirty="0">
                <a:ea typeface="ＭＳ Ｐゴシック" pitchFamily="-84" charset="-128"/>
                <a:cs typeface="ＭＳ Ｐゴシック" pitchFamily="-84" charset="-128"/>
              </a:rPr>
              <a:t>Designed for analysis as well as production </a:t>
            </a:r>
          </a:p>
          <a:p>
            <a:pPr>
              <a:lnSpc>
                <a:spcPct val="90000"/>
              </a:lnSpc>
            </a:pPr>
            <a:r>
              <a:rPr lang="en-US" altLang="ja-JP" sz="2800" dirty="0">
                <a:ea typeface="ＭＳ Ｐゴシック" pitchFamily="-84" charset="-128"/>
                <a:cs typeface="ＭＳ Ｐゴシック" pitchFamily="-84" charset="-128"/>
              </a:rPr>
              <a:t>Works with OSG, EGEE/LCG and others</a:t>
            </a:r>
            <a:endParaRPr lang="en-US" altLang="ja-JP" dirty="0">
              <a:ea typeface="ＭＳ Ｐゴシック" pitchFamily="-84" charset="-128"/>
              <a:cs typeface="ＭＳ Ｐゴシック" pitchFamily="-84" charset="-128"/>
            </a:endParaRPr>
          </a:p>
          <a:p>
            <a:pPr>
              <a:lnSpc>
                <a:spcPct val="90000"/>
              </a:lnSpc>
            </a:pPr>
            <a:r>
              <a:rPr lang="en-US" altLang="ja-JP" sz="2800" dirty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A single task queue and pilots</a:t>
            </a:r>
          </a:p>
          <a:p>
            <a:pPr lvl="1">
              <a:lnSpc>
                <a:spcPct val="90000"/>
              </a:lnSpc>
            </a:pPr>
            <a:r>
              <a:rPr lang="en-US" altLang="ja-JP" dirty="0">
                <a:ea typeface="ＭＳ Ｐゴシック" pitchFamily="-84" charset="-128"/>
                <a:cs typeface="ＭＳ Ｐゴシック" pitchFamily="-84" charset="-128"/>
              </a:rPr>
              <a:t>Apache-based Central Server</a:t>
            </a:r>
          </a:p>
          <a:p>
            <a:pPr lvl="1">
              <a:lnSpc>
                <a:spcPct val="90000"/>
              </a:lnSpc>
            </a:pPr>
            <a:r>
              <a:rPr lang="en-US" altLang="ja-JP" dirty="0">
                <a:ea typeface="ＭＳ Ｐゴシック" pitchFamily="-84" charset="-128"/>
                <a:cs typeface="ＭＳ Ｐゴシック" pitchFamily="-84" charset="-128"/>
              </a:rPr>
              <a:t>Pilots retrieve jobs from the server as soon as CPU is available</a:t>
            </a:r>
            <a:r>
              <a:rPr lang="en-US" altLang="ja-JP" dirty="0">
                <a:ea typeface="ＭＳ Ｐゴシック" pitchFamily="-84" charset="-128"/>
                <a:cs typeface="ＭＳ Ｐゴシック" pitchFamily="-84" charset="-128"/>
                <a:sym typeface="Symbol" pitchFamily="-84" charset="2"/>
              </a:rPr>
              <a:t> low latency</a:t>
            </a:r>
            <a:endParaRPr lang="en-US" altLang="ja-JP" dirty="0">
              <a:ea typeface="ＭＳ Ｐゴシック" pitchFamily="-84" charset="-128"/>
              <a:cs typeface="ＭＳ Ｐゴシック" pitchFamily="-84" charset="-128"/>
            </a:endParaRPr>
          </a:p>
          <a:p>
            <a:pPr>
              <a:lnSpc>
                <a:spcPct val="90000"/>
              </a:lnSpc>
            </a:pPr>
            <a:r>
              <a:rPr lang="en-US" altLang="ja-JP" sz="2800" dirty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Highly automated with an integrated monitoring system </a:t>
            </a:r>
          </a:p>
          <a:p>
            <a:pPr>
              <a:lnSpc>
                <a:spcPct val="90000"/>
              </a:lnSpc>
            </a:pPr>
            <a:r>
              <a:rPr lang="en-US" altLang="ja-JP" sz="2800" dirty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Requires low operation manpower</a:t>
            </a:r>
          </a:p>
          <a:p>
            <a:pPr>
              <a:lnSpc>
                <a:spcPct val="90000"/>
              </a:lnSpc>
            </a:pPr>
            <a:r>
              <a:rPr lang="en-US" altLang="ja-JP" sz="2800" dirty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Integrated with ATLAS Distributed Data Management (DDM) system</a:t>
            </a:r>
          </a:p>
          <a:p>
            <a:pPr>
              <a:lnSpc>
                <a:spcPct val="90000"/>
              </a:lnSpc>
            </a:pPr>
            <a:r>
              <a:rPr lang="en-US" altLang="ja-JP" sz="2800" dirty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Not exclusively ATLAS and has spread throughout many different entities in various disciplines</a:t>
            </a:r>
          </a:p>
        </p:txBody>
      </p:sp>
      <p:sp>
        <p:nvSpPr>
          <p:cNvPr id="62470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252412"/>
            <a:ext cx="7924800" cy="585788"/>
          </a:xfrm>
          <a:noFill/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ja-JP" sz="2800" dirty="0">
                <a:ea typeface="Times New Roman" pitchFamily="-84" charset="0"/>
                <a:cs typeface="Times New Roman" pitchFamily="-84" charset="0"/>
              </a:rPr>
              <a:t>ATLAS </a:t>
            </a:r>
            <a:r>
              <a:rPr lang="en-US" altLang="ja-JP" sz="2800" b="1" u="sng" dirty="0">
                <a:ea typeface="Times New Roman" pitchFamily="-84" charset="0"/>
                <a:cs typeface="Times New Roman" pitchFamily="-84" charset="0"/>
              </a:rPr>
              <a:t>P</a:t>
            </a:r>
            <a:r>
              <a:rPr lang="en-US" altLang="ja-JP" sz="2800" dirty="0">
                <a:ea typeface="Times New Roman" pitchFamily="-84" charset="0"/>
                <a:cs typeface="Times New Roman" pitchFamily="-84" charset="0"/>
              </a:rPr>
              <a:t>roduction </a:t>
            </a:r>
            <a:r>
              <a:rPr lang="en-US" altLang="ja-JP" sz="2800" b="1" u="sng" dirty="0">
                <a:ea typeface="Times New Roman" pitchFamily="-84" charset="0"/>
                <a:cs typeface="Times New Roman" pitchFamily="-84" charset="0"/>
              </a:rPr>
              <a:t>an</a:t>
            </a:r>
            <a:r>
              <a:rPr lang="en-US" altLang="ja-JP" sz="2800" dirty="0">
                <a:ea typeface="Times New Roman" pitchFamily="-84" charset="0"/>
                <a:cs typeface="Times New Roman" pitchFamily="-84" charset="0"/>
              </a:rPr>
              <a:t>d </a:t>
            </a:r>
            <a:r>
              <a:rPr lang="en-US" altLang="ja-JP" sz="2800" b="1" u="sng" dirty="0">
                <a:ea typeface="Times New Roman" pitchFamily="-84" charset="0"/>
                <a:cs typeface="Times New Roman" pitchFamily="-84" charset="0"/>
              </a:rPr>
              <a:t>D</a:t>
            </a:r>
            <a:r>
              <a:rPr lang="en-US" altLang="ja-JP" sz="2800" dirty="0">
                <a:ea typeface="Times New Roman" pitchFamily="-84" charset="0"/>
                <a:cs typeface="Times New Roman" pitchFamily="-84" charset="0"/>
              </a:rPr>
              <a:t>istributed </a:t>
            </a:r>
            <a:r>
              <a:rPr lang="en-US" altLang="ja-JP" sz="2800" b="1" u="sng" dirty="0">
                <a:ea typeface="Times New Roman" pitchFamily="-84" charset="0"/>
                <a:cs typeface="Times New Roman" pitchFamily="-84" charset="0"/>
              </a:rPr>
              <a:t>A</a:t>
            </a:r>
            <a:r>
              <a:rPr lang="en-US" altLang="ja-JP" sz="2800" dirty="0">
                <a:ea typeface="Times New Roman" pitchFamily="-84" charset="0"/>
                <a:cs typeface="Times New Roman" pitchFamily="-84" charset="0"/>
              </a:rPr>
              <a:t>nalysis System, Panda</a:t>
            </a:r>
          </a:p>
        </p:txBody>
      </p:sp>
      <p:pic>
        <p:nvPicPr>
          <p:cNvPr id="7" name="Picture 11" descr="wwfpand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0662" y="921009"/>
            <a:ext cx="2039938" cy="1898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HTC and HEP                                            Dr. Jaehoon Yu</a:t>
            </a:r>
          </a:p>
        </p:txBody>
      </p:sp>
    </p:spTree>
    <p:extLst>
      <p:ext uri="{BB962C8B-B14F-4D97-AF65-F5344CB8AC3E}">
        <p14:creationId xmlns:p14="http://schemas.microsoft.com/office/powerpoint/2010/main" val="10878832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42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23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423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5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423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3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423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423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423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423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423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2370" grpId="0" uiExpand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9" name="Rectangle 5"/>
          <p:cNvSpPr>
            <a:spLocks noGrp="1" noChangeArrowheads="1"/>
          </p:cNvSpPr>
          <p:nvPr>
            <p:ph type="title"/>
          </p:nvPr>
        </p:nvSpPr>
        <p:spPr>
          <a:xfrm>
            <a:off x="-457200" y="76200"/>
            <a:ext cx="10134600" cy="838200"/>
          </a:xfrm>
        </p:spPr>
        <p:txBody>
          <a:bodyPr/>
          <a:lstStyle/>
          <a:p>
            <a:r>
              <a:rPr lang="en-US" b="1" dirty="0"/>
              <a:t>How to look for rare particles?</a:t>
            </a:r>
          </a:p>
        </p:txBody>
      </p:sp>
      <p:sp>
        <p:nvSpPr>
          <p:cNvPr id="22119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762000"/>
            <a:ext cx="8382000" cy="5715000"/>
          </a:xfrm>
        </p:spPr>
        <p:txBody>
          <a:bodyPr/>
          <a:lstStyle/>
          <a:p>
            <a:pPr>
              <a:spcBef>
                <a:spcPts val="168"/>
              </a:spcBef>
            </a:pPr>
            <a:r>
              <a:rPr lang="en-US" sz="3200" dirty="0"/>
              <a:t>Many of these rate particle are so heavy they decay into other lighter particles instantaneously</a:t>
            </a:r>
          </a:p>
          <a:p>
            <a:pPr>
              <a:spcBef>
                <a:spcPts val="168"/>
              </a:spcBef>
            </a:pPr>
            <a:r>
              <a:rPr lang="en-US" sz="3200" dirty="0"/>
              <a:t>When one searches for a new particle, one looks for the easiest way to get at them</a:t>
            </a:r>
          </a:p>
          <a:p>
            <a:pPr>
              <a:spcBef>
                <a:spcPts val="168"/>
              </a:spcBef>
            </a:pPr>
            <a:r>
              <a:rPr lang="en-US" sz="3200" dirty="0"/>
              <a:t>Of many signatures of the rare particle final states, some are much easier to find </a:t>
            </a:r>
            <a:r>
              <a:rPr lang="en-US" sz="3200" dirty="0">
                <a:sym typeface="Wingdings" pitchFamily="2" charset="2"/>
              </a:rPr>
              <a:t>e.g. for the </a:t>
            </a:r>
            <a:r>
              <a:rPr lang="en-US" sz="3200" dirty="0"/>
              <a:t>Standard Model Higgs particle</a:t>
            </a:r>
          </a:p>
          <a:p>
            <a:pPr lvl="1">
              <a:spcBef>
                <a:spcPts val="168"/>
              </a:spcBef>
            </a:pPr>
            <a:r>
              <a:rPr lang="en-US" altLang="ko-KR" sz="2800" dirty="0">
                <a:solidFill>
                  <a:srgbClr val="996633"/>
                </a:solidFill>
                <a:ea typeface="굴림" pitchFamily="1" charset="-127"/>
                <a:cs typeface="굴림" pitchFamily="1" charset="-127"/>
              </a:rPr>
              <a:t>H</a:t>
            </a:r>
            <a:r>
              <a:rPr lang="en-US" altLang="ko-KR" sz="2800" dirty="0">
                <a:solidFill>
                  <a:srgbClr val="996633"/>
                </a:solidFill>
                <a:ea typeface="굴림" pitchFamily="1" charset="-127"/>
                <a:cs typeface="굴림" pitchFamily="1" charset="-127"/>
                <a:sym typeface="Wingdings"/>
              </a:rPr>
              <a:t> </a:t>
            </a:r>
            <a:r>
              <a:rPr lang="en-US" altLang="ko-KR" sz="2800" dirty="0">
                <a:solidFill>
                  <a:srgbClr val="996633"/>
                </a:solidFill>
                <a:latin typeface="Symbol" charset="2"/>
                <a:ea typeface="굴림" pitchFamily="1" charset="-127"/>
                <a:cs typeface="Symbol" charset="2"/>
                <a:sym typeface="Wingdings"/>
              </a:rPr>
              <a:t>gg</a:t>
            </a:r>
          </a:p>
          <a:p>
            <a:pPr lvl="1">
              <a:spcBef>
                <a:spcPts val="168"/>
              </a:spcBef>
            </a:pPr>
            <a:r>
              <a:rPr lang="en-US" altLang="ko-KR" sz="2800" dirty="0">
                <a:solidFill>
                  <a:srgbClr val="996633"/>
                </a:solidFill>
                <a:ea typeface="굴림" pitchFamily="1" charset="-127"/>
                <a:cs typeface="굴림" pitchFamily="1" charset="-127"/>
              </a:rPr>
              <a:t>H </a:t>
            </a:r>
            <a:r>
              <a:rPr lang="en-US" altLang="ko-KR" sz="2800" dirty="0" err="1">
                <a:solidFill>
                  <a:srgbClr val="996633"/>
                </a:solidFill>
                <a:ea typeface="굴림" pitchFamily="1" charset="-127"/>
                <a:cs typeface="굴림" pitchFamily="1" charset="-127"/>
                <a:sym typeface="Wingdings" pitchFamily="1" charset="2"/>
              </a:rPr>
              <a:t></a:t>
            </a:r>
            <a:r>
              <a:rPr lang="en-US" altLang="ko-KR" sz="2800" dirty="0">
                <a:solidFill>
                  <a:srgbClr val="996633"/>
                </a:solidFill>
                <a:ea typeface="굴림" pitchFamily="1" charset="-127"/>
                <a:cs typeface="굴림" pitchFamily="1" charset="-127"/>
              </a:rPr>
              <a:t> ZZ* </a:t>
            </a:r>
            <a:r>
              <a:rPr lang="en-US" altLang="ko-KR" sz="2800" dirty="0" err="1">
                <a:solidFill>
                  <a:srgbClr val="996633"/>
                </a:solidFill>
                <a:ea typeface="굴림" pitchFamily="1" charset="-127"/>
                <a:cs typeface="굴림" pitchFamily="1" charset="-127"/>
                <a:sym typeface="Wingdings" pitchFamily="1" charset="2"/>
              </a:rPr>
              <a:t></a:t>
            </a:r>
            <a:r>
              <a:rPr lang="en-US" altLang="ko-KR" sz="2800" dirty="0">
                <a:solidFill>
                  <a:srgbClr val="996633"/>
                </a:solidFill>
                <a:ea typeface="굴림" pitchFamily="1" charset="-127"/>
                <a:cs typeface="굴림" pitchFamily="1" charset="-127"/>
              </a:rPr>
              <a:t> 4e, 4</a:t>
            </a:r>
            <a:r>
              <a:rPr lang="en-US" altLang="ko-KR" sz="2800" dirty="0">
                <a:solidFill>
                  <a:srgbClr val="996633"/>
                </a:solidFill>
                <a:latin typeface="Symbol" charset="2"/>
                <a:ea typeface="굴림" pitchFamily="1" charset="-127"/>
                <a:cs typeface="Symbol" charset="2"/>
              </a:rPr>
              <a:t>μ</a:t>
            </a:r>
            <a:r>
              <a:rPr lang="en-US" altLang="ko-KR" sz="2800" dirty="0">
                <a:solidFill>
                  <a:srgbClr val="996633"/>
                </a:solidFill>
                <a:ea typeface="굴림" pitchFamily="1" charset="-127"/>
                <a:cs typeface="굴림" pitchFamily="1" charset="-127"/>
              </a:rPr>
              <a:t>, 2e2</a:t>
            </a:r>
            <a:r>
              <a:rPr lang="en-US" altLang="ko-KR" sz="2800" dirty="0">
                <a:solidFill>
                  <a:srgbClr val="996633"/>
                </a:solidFill>
                <a:latin typeface="Symbol" pitchFamily="1" charset="2"/>
                <a:ea typeface="굴림" pitchFamily="1" charset="-127"/>
                <a:cs typeface="굴림" pitchFamily="1" charset="-127"/>
              </a:rPr>
              <a:t>μ,</a:t>
            </a:r>
            <a:r>
              <a:rPr lang="en-US" altLang="ko-KR" sz="2800" dirty="0">
                <a:solidFill>
                  <a:srgbClr val="996633"/>
                </a:solidFill>
                <a:ea typeface="굴림" pitchFamily="1" charset="-127"/>
                <a:cs typeface="굴림" pitchFamily="1" charset="-127"/>
              </a:rPr>
              <a:t> 2e2</a:t>
            </a:r>
            <a:r>
              <a:rPr lang="en-US" altLang="ko-KR" sz="2800" dirty="0">
                <a:solidFill>
                  <a:srgbClr val="996633"/>
                </a:solidFill>
                <a:latin typeface="Symbol" pitchFamily="1" charset="2"/>
                <a:ea typeface="굴림" pitchFamily="1" charset="-127"/>
                <a:cs typeface="굴림" pitchFamily="1" charset="-127"/>
              </a:rPr>
              <a:t>ν</a:t>
            </a:r>
            <a:r>
              <a:rPr lang="en-US" altLang="ko-KR" sz="2800" dirty="0">
                <a:solidFill>
                  <a:srgbClr val="996633"/>
                </a:solidFill>
                <a:ea typeface="굴림" pitchFamily="1" charset="-127"/>
                <a:cs typeface="굴림" pitchFamily="1" charset="-127"/>
              </a:rPr>
              <a:t> and 2</a:t>
            </a:r>
            <a:r>
              <a:rPr lang="en-US" altLang="ko-KR" sz="2800" dirty="0">
                <a:solidFill>
                  <a:srgbClr val="996633"/>
                </a:solidFill>
                <a:latin typeface="Symbol" charset="2"/>
                <a:ea typeface="굴림" pitchFamily="1" charset="-127"/>
                <a:cs typeface="Symbol" charset="2"/>
              </a:rPr>
              <a:t>μ</a:t>
            </a:r>
            <a:r>
              <a:rPr lang="en-US" altLang="ko-KR" sz="2800" dirty="0">
                <a:solidFill>
                  <a:srgbClr val="996633"/>
                </a:solidFill>
                <a:ea typeface="굴림" pitchFamily="1" charset="-127"/>
                <a:cs typeface="굴림" pitchFamily="1" charset="-127"/>
              </a:rPr>
              <a:t>2</a:t>
            </a:r>
            <a:r>
              <a:rPr lang="en-US" altLang="ko-KR" sz="2800" dirty="0">
                <a:solidFill>
                  <a:srgbClr val="996633"/>
                </a:solidFill>
                <a:latin typeface="Symbol" charset="2"/>
                <a:ea typeface="굴림" pitchFamily="1" charset="-127"/>
                <a:cs typeface="Symbol" charset="2"/>
              </a:rPr>
              <a:t>ν</a:t>
            </a:r>
            <a:r>
              <a:rPr lang="en-US" altLang="ko-KR" sz="2800" dirty="0">
                <a:solidFill>
                  <a:srgbClr val="996633"/>
                </a:solidFill>
                <a:ea typeface="굴림" pitchFamily="1" charset="-127"/>
                <a:cs typeface="굴림" pitchFamily="1" charset="-127"/>
              </a:rPr>
              <a:t> </a:t>
            </a:r>
            <a:endParaRPr lang="en-US" altLang="ko-KR" sz="2800" dirty="0">
              <a:solidFill>
                <a:schemeClr val="bg2"/>
              </a:solidFill>
              <a:ea typeface="굴림" pitchFamily="1" charset="-127"/>
              <a:cs typeface="굴림" pitchFamily="1" charset="-127"/>
              <a:sym typeface="Wingdings" pitchFamily="1" charset="2"/>
            </a:endParaRPr>
          </a:p>
          <a:p>
            <a:pPr lvl="1">
              <a:spcBef>
                <a:spcPts val="168"/>
              </a:spcBef>
            </a:pPr>
            <a:r>
              <a:rPr lang="en-US" altLang="ko-KR" sz="2800" dirty="0">
                <a:solidFill>
                  <a:srgbClr val="996633"/>
                </a:solidFill>
                <a:latin typeface="+mj-lt"/>
                <a:ea typeface="굴림" pitchFamily="1" charset="-127"/>
                <a:cs typeface="Symbol" charset="2"/>
                <a:sym typeface="Wingdings"/>
              </a:rPr>
              <a:t>H WW*</a:t>
            </a:r>
            <a:r>
              <a:rPr lang="en-US" altLang="ko-KR" sz="2800" dirty="0">
                <a:solidFill>
                  <a:srgbClr val="996633"/>
                </a:solidFill>
                <a:ea typeface="굴림" pitchFamily="1" charset="-127"/>
                <a:cs typeface="굴림" pitchFamily="1" charset="-127"/>
              </a:rPr>
              <a:t>2e2</a:t>
            </a:r>
            <a:r>
              <a:rPr lang="en-US" altLang="ko-KR" sz="2800" dirty="0">
                <a:solidFill>
                  <a:srgbClr val="996633"/>
                </a:solidFill>
                <a:latin typeface="Symbol" pitchFamily="1" charset="2"/>
                <a:ea typeface="굴림" pitchFamily="1" charset="-127"/>
                <a:cs typeface="굴림" pitchFamily="1" charset="-127"/>
              </a:rPr>
              <a:t>ν</a:t>
            </a:r>
            <a:r>
              <a:rPr lang="en-US" altLang="ko-KR" sz="2800" dirty="0">
                <a:solidFill>
                  <a:srgbClr val="996633"/>
                </a:solidFill>
                <a:ea typeface="굴림" pitchFamily="1" charset="-127"/>
                <a:cs typeface="굴림" pitchFamily="1" charset="-127"/>
              </a:rPr>
              <a:t> and 2</a:t>
            </a:r>
            <a:r>
              <a:rPr lang="en-US" altLang="ko-KR" sz="2800" dirty="0">
                <a:solidFill>
                  <a:srgbClr val="996633"/>
                </a:solidFill>
                <a:latin typeface="Symbol" charset="2"/>
                <a:ea typeface="굴림" pitchFamily="1" charset="-127"/>
                <a:cs typeface="Symbol" charset="2"/>
              </a:rPr>
              <a:t>μ</a:t>
            </a:r>
            <a:r>
              <a:rPr lang="en-US" altLang="ko-KR" sz="2800" dirty="0">
                <a:solidFill>
                  <a:srgbClr val="996633"/>
                </a:solidFill>
                <a:ea typeface="굴림" pitchFamily="1" charset="-127"/>
                <a:cs typeface="굴림" pitchFamily="1" charset="-127"/>
              </a:rPr>
              <a:t>2</a:t>
            </a:r>
            <a:r>
              <a:rPr lang="en-US" altLang="ko-KR" sz="2800" dirty="0">
                <a:solidFill>
                  <a:srgbClr val="996633"/>
                </a:solidFill>
                <a:latin typeface="Symbol" charset="2"/>
                <a:ea typeface="굴림" pitchFamily="1" charset="-127"/>
                <a:cs typeface="Symbol" charset="2"/>
              </a:rPr>
              <a:t>ν</a:t>
            </a:r>
            <a:r>
              <a:rPr lang="en-US" altLang="ko-KR" sz="2800" dirty="0">
                <a:solidFill>
                  <a:srgbClr val="996633"/>
                </a:solidFill>
                <a:ea typeface="굴림" pitchFamily="1" charset="-127"/>
                <a:cs typeface="굴림" pitchFamily="1" charset="-127"/>
              </a:rPr>
              <a:t> </a:t>
            </a:r>
            <a:endParaRPr lang="en-US" altLang="ko-KR" sz="2800" dirty="0">
              <a:solidFill>
                <a:srgbClr val="996633"/>
              </a:solidFill>
              <a:latin typeface="+mj-lt"/>
              <a:ea typeface="굴림" pitchFamily="1" charset="-127"/>
              <a:cs typeface="Symbol" charset="2"/>
              <a:sym typeface="Wingdings"/>
            </a:endParaRPr>
          </a:p>
          <a:p>
            <a:pPr lvl="1">
              <a:spcBef>
                <a:spcPts val="168"/>
              </a:spcBef>
            </a:pPr>
            <a:r>
              <a:rPr lang="en-US" altLang="ko-KR" sz="2800" dirty="0">
                <a:solidFill>
                  <a:srgbClr val="996633"/>
                </a:solidFill>
                <a:latin typeface="+mj-lt"/>
                <a:ea typeface="굴림" pitchFamily="1" charset="-127"/>
                <a:cs typeface="Symbol" charset="2"/>
                <a:sym typeface="Wingdings"/>
              </a:rPr>
              <a:t>And many more complicated signatures</a:t>
            </a:r>
          </a:p>
          <a:p>
            <a:pPr lvl="1">
              <a:spcBef>
                <a:spcPts val="168"/>
              </a:spcBef>
            </a:pPr>
            <a:endParaRPr lang="en-US" altLang="ko-KR" sz="2800" dirty="0">
              <a:solidFill>
                <a:srgbClr val="996633"/>
              </a:solidFill>
              <a:latin typeface="Symbol" charset="2"/>
              <a:ea typeface="굴림" pitchFamily="1" charset="-127"/>
              <a:cs typeface="Symbol" charset="2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HTC and HEP                                            Dr. Jaehoon Yu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C416A3-8464-454A-B151-4EF4C5B39289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117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1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11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11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11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211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211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6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11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190" grpId="0" uiExpand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9" name="Rectangle 5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838200"/>
          </a:xfrm>
        </p:spPr>
        <p:txBody>
          <a:bodyPr/>
          <a:lstStyle/>
          <a:p>
            <a:r>
              <a:rPr lang="en-US" dirty="0"/>
              <a:t>How do we look for a rare particle?</a:t>
            </a:r>
          </a:p>
        </p:txBody>
      </p:sp>
      <p:sp>
        <p:nvSpPr>
          <p:cNvPr id="22119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609600" y="838200"/>
            <a:ext cx="8153400" cy="49530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altLang="ko-KR" dirty="0"/>
              <a:t>Identify Higgs candidate events</a:t>
            </a:r>
          </a:p>
          <a:p>
            <a:pPr marL="514350" indent="-514350">
              <a:buFont typeface="+mj-lt"/>
              <a:buAutoNum type="arabicPeriod"/>
            </a:pPr>
            <a:endParaRPr lang="en-US" altLang="ko-KR" dirty="0">
              <a:solidFill>
                <a:srgbClr val="996633"/>
              </a:solidFill>
              <a:latin typeface="Symbol" charset="2"/>
              <a:ea typeface="굴림" pitchFamily="1" charset="-127"/>
              <a:cs typeface="Symbol" charset="2"/>
            </a:endParaRPr>
          </a:p>
          <a:p>
            <a:pPr marL="514350" indent="-514350">
              <a:buFont typeface="+mj-lt"/>
              <a:buAutoNum type="arabicPeriod"/>
            </a:pPr>
            <a:endParaRPr lang="en-US" altLang="ko-KR" dirty="0">
              <a:solidFill>
                <a:srgbClr val="996633"/>
              </a:solidFill>
              <a:latin typeface="Symbol" charset="2"/>
              <a:ea typeface="굴림" pitchFamily="1" charset="-127"/>
              <a:cs typeface="Symbol" charset="2"/>
            </a:endParaRPr>
          </a:p>
          <a:p>
            <a:pPr marL="514350" indent="-514350">
              <a:buFont typeface="+mj-lt"/>
              <a:buAutoNum type="arabicPeriod"/>
            </a:pPr>
            <a:endParaRPr lang="en-US" altLang="ko-KR" dirty="0">
              <a:solidFill>
                <a:srgbClr val="996633"/>
              </a:solidFill>
              <a:latin typeface="Symbol" charset="2"/>
              <a:ea typeface="굴림" pitchFamily="1" charset="-127"/>
              <a:cs typeface="Symbol" charset="2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ko-KR" dirty="0">
                <a:solidFill>
                  <a:srgbClr val="000090"/>
                </a:solidFill>
                <a:ea typeface="굴림" pitchFamily="1" charset="-127"/>
                <a:cs typeface="Symbol" charset="2"/>
              </a:rPr>
              <a:t>Understand fakes (backgrounds)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ko-KR" dirty="0">
                <a:solidFill>
                  <a:srgbClr val="000090"/>
                </a:solidFill>
                <a:ea typeface="굴림" pitchFamily="1" charset="-127"/>
                <a:cs typeface="Symbol" charset="2"/>
              </a:rPr>
              <a:t>Look for a bump!!</a:t>
            </a:r>
          </a:p>
          <a:p>
            <a:pPr lvl="1"/>
            <a:r>
              <a:rPr lang="en-US" altLang="ko-KR" sz="2000" dirty="0">
                <a:ea typeface="굴림" pitchFamily="1" charset="-127"/>
                <a:cs typeface="Symbol" charset="2"/>
              </a:rPr>
              <a:t>Large amount of data absolutely critical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867400" y="990600"/>
            <a:ext cx="2667000" cy="2286000"/>
            <a:chOff x="432" y="1200"/>
            <a:chExt cx="1440" cy="1302"/>
          </a:xfrm>
        </p:grpSpPr>
        <p:pic>
          <p:nvPicPr>
            <p:cNvPr id="15" name="Picture 7" descr="higgs3c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32" y="1200"/>
              <a:ext cx="1146" cy="1302"/>
            </a:xfrm>
            <a:prstGeom prst="rect">
              <a:avLst/>
            </a:prstGeom>
            <a:noFill/>
            <a:ln w="12700">
              <a:solidFill>
                <a:schemeClr val="accent2"/>
              </a:solidFill>
              <a:miter lim="800000"/>
              <a:headEnd/>
              <a:tailEnd/>
            </a:ln>
          </p:spPr>
        </p:pic>
        <p:sp>
          <p:nvSpPr>
            <p:cNvPr id="16" name="Rectangle 8"/>
            <p:cNvSpPr>
              <a:spLocks noChangeArrowheads="1"/>
            </p:cNvSpPr>
            <p:nvPr/>
          </p:nvSpPr>
          <p:spPr bwMode="auto">
            <a:xfrm>
              <a:off x="1440" y="1440"/>
              <a:ext cx="432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latinLnBrk="1"/>
              <a:r>
                <a:rPr kumimoji="1" lang="en-US" altLang="ko-KR" sz="2000" b="1" dirty="0" err="1"/>
                <a:t>e</a:t>
              </a:r>
              <a:r>
                <a:rPr kumimoji="1" lang="en-US" altLang="ko-KR" sz="2000" b="1" baseline="30000" dirty="0"/>
                <a:t>- </a:t>
              </a:r>
              <a:r>
                <a:rPr kumimoji="1" lang="en-US" altLang="ko-KR" sz="2000" dirty="0"/>
                <a:t>(</a:t>
              </a:r>
              <a:r>
                <a:rPr kumimoji="1" lang="en-US" altLang="ko-KR" sz="2000" dirty="0" err="1">
                  <a:sym typeface="Symbol" pitchFamily="1" charset="2"/>
                </a:rPr>
                <a:t>μ</a:t>
              </a:r>
              <a:r>
                <a:rPr kumimoji="1" lang="en-US" altLang="ko-KR" sz="2000" baseline="30000" dirty="0">
                  <a:sym typeface="Symbol" pitchFamily="1" charset="2"/>
                </a:rPr>
                <a:t>-</a:t>
              </a:r>
              <a:r>
                <a:rPr kumimoji="1" lang="en-US" altLang="ko-KR" sz="2000" dirty="0"/>
                <a:t>)</a:t>
              </a:r>
            </a:p>
          </p:txBody>
        </p:sp>
        <p:sp>
          <p:nvSpPr>
            <p:cNvPr id="17" name="Rectangle 9"/>
            <p:cNvSpPr>
              <a:spLocks noChangeArrowheads="1"/>
            </p:cNvSpPr>
            <p:nvPr/>
          </p:nvSpPr>
          <p:spPr bwMode="auto">
            <a:xfrm>
              <a:off x="720" y="1200"/>
              <a:ext cx="432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latinLnBrk="1"/>
              <a:r>
                <a:rPr kumimoji="1" lang="en-US" altLang="ko-KR" sz="2000" b="1" dirty="0" err="1"/>
                <a:t>e</a:t>
              </a:r>
              <a:r>
                <a:rPr kumimoji="1" lang="en-US" altLang="ko-KR" sz="2000" b="1" baseline="30000" dirty="0"/>
                <a:t>+ </a:t>
              </a:r>
              <a:r>
                <a:rPr kumimoji="1" lang="en-US" altLang="ko-KR" sz="2000" dirty="0"/>
                <a:t>(</a:t>
              </a:r>
              <a:r>
                <a:rPr kumimoji="1" lang="en-US" altLang="ko-KR" sz="2000" dirty="0" err="1">
                  <a:sym typeface="Symbol" pitchFamily="1" charset="2"/>
                </a:rPr>
                <a:t>μ</a:t>
              </a:r>
              <a:r>
                <a:rPr kumimoji="1" lang="en-US" altLang="ko-KR" sz="2000" baseline="30000" dirty="0">
                  <a:sym typeface="Symbol" pitchFamily="1" charset="2"/>
                </a:rPr>
                <a:t>+</a:t>
              </a:r>
              <a:r>
                <a:rPr kumimoji="1" lang="en-US" altLang="ko-KR" sz="2000" dirty="0"/>
                <a:t>)</a:t>
              </a:r>
            </a:p>
          </p:txBody>
        </p:sp>
        <p:sp>
          <p:nvSpPr>
            <p:cNvPr id="18" name="Rectangle 10"/>
            <p:cNvSpPr>
              <a:spLocks noChangeArrowheads="1"/>
            </p:cNvSpPr>
            <p:nvPr/>
          </p:nvSpPr>
          <p:spPr bwMode="auto">
            <a:xfrm>
              <a:off x="864" y="2304"/>
              <a:ext cx="192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latinLnBrk="1"/>
              <a:r>
                <a:rPr kumimoji="1" lang="en-US" altLang="ko-KR" sz="2000" b="1"/>
                <a:t>e</a:t>
              </a:r>
              <a:r>
                <a:rPr kumimoji="1" lang="en-US" altLang="ko-KR" sz="2000" b="1" baseline="30000"/>
                <a:t>-</a:t>
              </a:r>
            </a:p>
          </p:txBody>
        </p:sp>
        <p:sp>
          <p:nvSpPr>
            <p:cNvPr id="19" name="Rectangle 11"/>
            <p:cNvSpPr>
              <a:spLocks noChangeArrowheads="1"/>
            </p:cNvSpPr>
            <p:nvPr/>
          </p:nvSpPr>
          <p:spPr bwMode="auto">
            <a:xfrm>
              <a:off x="432" y="2112"/>
              <a:ext cx="192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latinLnBrk="1"/>
              <a:r>
                <a:rPr kumimoji="1" lang="en-US" altLang="ko-KR" sz="2000" b="1"/>
                <a:t>e</a:t>
              </a:r>
              <a:r>
                <a:rPr kumimoji="1" lang="en-US" altLang="ko-KR" sz="2000" b="1" baseline="30000"/>
                <a:t>+</a:t>
              </a:r>
            </a:p>
          </p:txBody>
        </p:sp>
      </p:grpSp>
      <p:pic>
        <p:nvPicPr>
          <p:cNvPr id="14" name="Picture 13" descr="Screen shot 2011-10-04 at 4.14.09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600" y="3342290"/>
            <a:ext cx="2895600" cy="3515710"/>
          </a:xfrm>
          <a:prstGeom prst="rect">
            <a:avLst/>
          </a:prstGeom>
        </p:spPr>
      </p:pic>
      <p:pic>
        <p:nvPicPr>
          <p:cNvPr id="20" name="Picture 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4495800"/>
            <a:ext cx="3429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Oval 12"/>
          <p:cNvSpPr>
            <a:spLocks noChangeArrowheads="1"/>
          </p:cNvSpPr>
          <p:nvPr/>
        </p:nvSpPr>
        <p:spPr bwMode="auto">
          <a:xfrm>
            <a:off x="2133600" y="4572000"/>
            <a:ext cx="762000" cy="1524000"/>
          </a:xfrm>
          <a:prstGeom prst="ellipse">
            <a:avLst/>
          </a:prstGeom>
          <a:noFill/>
          <a:ln w="38100" cap="flat" cmpd="sng" algn="ctr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b="1" dirty="0">
              <a:ln w="28575" cmpd="sng">
                <a:solidFill>
                  <a:schemeClr val="tx1"/>
                </a:solidFill>
              </a:ln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HTC and HEP                                            Dr. Jaehoon Yu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C416A3-8464-454A-B151-4EF4C5B39289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705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1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11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211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211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190" grpId="0" uiExpand="1" build="p"/>
      <p:bldP spid="21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7D0B8F6-CE23-854E-9D8A-EF67F3535A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42" y="405306"/>
            <a:ext cx="9032915" cy="6134100"/>
          </a:xfrm>
          <a:prstGeom prst="rect">
            <a:avLst/>
          </a:prstGeom>
        </p:spPr>
      </p:pic>
      <p:sp>
        <p:nvSpPr>
          <p:cNvPr id="38917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0"/>
            <a:ext cx="9144000" cy="609600"/>
          </a:xfrm>
        </p:spPr>
        <p:txBody>
          <a:bodyPr/>
          <a:lstStyle/>
          <a:p>
            <a:pPr eaLnBrk="1" hangingPunct="1"/>
            <a:r>
              <a:rPr lang="en-US" sz="4400" dirty="0">
                <a:ea typeface="ＭＳ Ｐゴシック" charset="-128"/>
                <a:cs typeface="ＭＳ Ｐゴシック" charset="-128"/>
              </a:rPr>
              <a:t>Amount of </a:t>
            </a:r>
            <a:r>
              <a:rPr lang="en-US" dirty="0"/>
              <a:t>LHC</a:t>
            </a:r>
            <a:r>
              <a:rPr lang="en-US" sz="4400" dirty="0">
                <a:ea typeface="ＭＳ Ｐゴシック" charset="-128"/>
                <a:cs typeface="ＭＳ Ｐゴシック" charset="-128"/>
              </a:rPr>
              <a:t> Data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578321" y="4662204"/>
            <a:ext cx="822661" cy="738664"/>
          </a:xfrm>
          <a:prstGeom prst="rect">
            <a:avLst/>
          </a:prstGeom>
          <a:solidFill>
            <a:srgbClr val="008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effectLst/>
              </a:rPr>
              <a:t>2011</a:t>
            </a:r>
          </a:p>
          <a:p>
            <a:r>
              <a:rPr lang="en-US" sz="1400" dirty="0">
                <a:solidFill>
                  <a:schemeClr val="bg1"/>
                </a:solidFill>
                <a:effectLst/>
              </a:rPr>
              <a:t>5.6 fb</a:t>
            </a:r>
            <a:r>
              <a:rPr lang="en-US" sz="1400" baseline="30000" dirty="0">
                <a:solidFill>
                  <a:schemeClr val="bg1"/>
                </a:solidFill>
                <a:effectLst/>
              </a:rPr>
              <a:t>-1 </a:t>
            </a:r>
          </a:p>
          <a:p>
            <a:r>
              <a:rPr lang="en-US" sz="1400" dirty="0">
                <a:solidFill>
                  <a:schemeClr val="bg1"/>
                </a:solidFill>
                <a:effectLst/>
              </a:rPr>
              <a:t>at 7 </a:t>
            </a:r>
            <a:r>
              <a:rPr lang="en-US" sz="1400" dirty="0" err="1">
                <a:solidFill>
                  <a:schemeClr val="bg1"/>
                </a:solidFill>
                <a:effectLst/>
              </a:rPr>
              <a:t>TeV</a:t>
            </a:r>
            <a:endParaRPr lang="en-US" sz="1400" baseline="30000" dirty="0">
              <a:solidFill>
                <a:schemeClr val="bg1"/>
              </a:solidFill>
              <a:effectLst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58850" y="3059668"/>
            <a:ext cx="1524000" cy="738664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effectLst/>
              </a:rPr>
              <a:t>2012: </a:t>
            </a:r>
            <a:r>
              <a:rPr lang="en-US" sz="1400" dirty="0">
                <a:solidFill>
                  <a:schemeClr val="bg1"/>
                </a:solidFill>
              </a:rPr>
              <a:t>21.2</a:t>
            </a:r>
            <a:r>
              <a:rPr lang="en-US" sz="1400" dirty="0">
                <a:solidFill>
                  <a:schemeClr val="bg1"/>
                </a:solidFill>
                <a:effectLst/>
              </a:rPr>
              <a:t>fb</a:t>
            </a:r>
            <a:r>
              <a:rPr lang="en-US" sz="1400" baseline="30000" dirty="0">
                <a:solidFill>
                  <a:schemeClr val="bg1"/>
                </a:solidFill>
                <a:effectLst/>
              </a:rPr>
              <a:t>-1 </a:t>
            </a:r>
          </a:p>
          <a:p>
            <a:r>
              <a:rPr lang="en-US" sz="1400" dirty="0">
                <a:solidFill>
                  <a:schemeClr val="bg1"/>
                </a:solidFill>
              </a:rPr>
              <a:t>T</a:t>
            </a:r>
            <a:r>
              <a:rPr lang="en-US" sz="1400" dirty="0">
                <a:solidFill>
                  <a:schemeClr val="bg1"/>
                </a:solidFill>
                <a:effectLst/>
              </a:rPr>
              <a:t>otal at 7 and 8 </a:t>
            </a:r>
            <a:r>
              <a:rPr lang="en-US" sz="1400" dirty="0" err="1">
                <a:solidFill>
                  <a:schemeClr val="bg1"/>
                </a:solidFill>
                <a:effectLst/>
              </a:rPr>
              <a:t>TeV</a:t>
            </a:r>
            <a:r>
              <a:rPr lang="en-US" sz="1400" dirty="0">
                <a:solidFill>
                  <a:schemeClr val="bg1"/>
                </a:solidFill>
              </a:rPr>
              <a:t> ~1fb</a:t>
            </a:r>
            <a:r>
              <a:rPr lang="en-US" sz="1400" baseline="30000" dirty="0">
                <a:solidFill>
                  <a:schemeClr val="bg1"/>
                </a:solidFill>
              </a:rPr>
              <a:t>-1</a:t>
            </a:r>
            <a:r>
              <a:rPr lang="en-US" sz="1400" dirty="0">
                <a:solidFill>
                  <a:schemeClr val="bg1"/>
                </a:solidFill>
              </a:rPr>
              <a:t>/week</a:t>
            </a:r>
            <a:endParaRPr lang="en-US" sz="1400" dirty="0">
              <a:solidFill>
                <a:schemeClr val="bg1"/>
              </a:solidFill>
              <a:effectLst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924723" y="5005367"/>
            <a:ext cx="887231" cy="738664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effectLst/>
              </a:rPr>
              <a:t>2015</a:t>
            </a:r>
          </a:p>
          <a:p>
            <a:r>
              <a:rPr lang="en-US" sz="1400" dirty="0">
                <a:solidFill>
                  <a:schemeClr val="bg1"/>
                </a:solidFill>
              </a:rPr>
              <a:t>3</a:t>
            </a:r>
            <a:r>
              <a:rPr lang="en-US" sz="1400" dirty="0">
                <a:solidFill>
                  <a:schemeClr val="bg1"/>
                </a:solidFill>
                <a:effectLst/>
              </a:rPr>
              <a:t>.1 fb</a:t>
            </a:r>
            <a:r>
              <a:rPr lang="en-US" sz="1400" baseline="30000" dirty="0">
                <a:solidFill>
                  <a:schemeClr val="bg1"/>
                </a:solidFill>
                <a:effectLst/>
              </a:rPr>
              <a:t>-1 </a:t>
            </a:r>
          </a:p>
          <a:p>
            <a:r>
              <a:rPr lang="en-US" sz="1400" dirty="0">
                <a:solidFill>
                  <a:schemeClr val="bg1"/>
                </a:solidFill>
                <a:effectLst/>
              </a:rPr>
              <a:t>at 13 </a:t>
            </a:r>
            <a:r>
              <a:rPr lang="en-US" sz="1400" dirty="0" err="1">
                <a:solidFill>
                  <a:schemeClr val="bg1"/>
                </a:solidFill>
                <a:effectLst/>
              </a:rPr>
              <a:t>TeV</a:t>
            </a:r>
            <a:endParaRPr lang="en-US" sz="1400" baseline="30000" dirty="0">
              <a:solidFill>
                <a:schemeClr val="bg1"/>
              </a:solidFill>
              <a:effectLst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32DF6F4-3E39-C64D-ACCC-E1691F8B0753}"/>
              </a:ext>
            </a:extLst>
          </p:cNvPr>
          <p:cNvGrpSpPr/>
          <p:nvPr/>
        </p:nvGrpSpPr>
        <p:grpSpPr>
          <a:xfrm>
            <a:off x="3657599" y="4300737"/>
            <a:ext cx="1233241" cy="1109463"/>
            <a:chOff x="4267199" y="3352800"/>
            <a:chExt cx="1233241" cy="1109463"/>
          </a:xfrm>
        </p:grpSpPr>
        <p:sp>
          <p:nvSpPr>
            <p:cNvPr id="11" name="TextBox 10"/>
            <p:cNvSpPr txBox="1"/>
            <p:nvPr/>
          </p:nvSpPr>
          <p:spPr>
            <a:xfrm>
              <a:off x="4267199" y="3352800"/>
              <a:ext cx="1233241" cy="52322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accent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accent2"/>
                  </a:solidFill>
                  <a:effectLst/>
                  <a:latin typeface="+mj-lt"/>
                  <a:cs typeface="Calibri" pitchFamily="34" charset="0"/>
                </a:rPr>
                <a:t>The </a:t>
              </a:r>
              <a:r>
                <a:rPr lang="en-US" sz="1400" b="1" dirty="0">
                  <a:solidFill>
                    <a:schemeClr val="accent2"/>
                  </a:solidFill>
                  <a:latin typeface="+mj-lt"/>
                  <a:cs typeface="Calibri" pitchFamily="34" charset="0"/>
                </a:rPr>
                <a:t>discovery</a:t>
              </a:r>
              <a:r>
                <a:rPr lang="en-US" sz="1400" b="1" dirty="0">
                  <a:solidFill>
                    <a:schemeClr val="accent2"/>
                  </a:solidFill>
                  <a:effectLst/>
                  <a:latin typeface="+mj-lt"/>
                  <a:cs typeface="Calibri" pitchFamily="34" charset="0"/>
                </a:rPr>
                <a:t>  announcement</a:t>
              </a:r>
            </a:p>
          </p:txBody>
        </p:sp>
        <p:cxnSp>
          <p:nvCxnSpPr>
            <p:cNvPr id="16" name="Straight Arrow Connector 15"/>
            <p:cNvCxnSpPr/>
            <p:nvPr/>
          </p:nvCxnSpPr>
          <p:spPr bwMode="auto">
            <a:xfrm>
              <a:off x="4800600" y="3886199"/>
              <a:ext cx="0" cy="576064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17" name="TextBox 16"/>
          <p:cNvSpPr txBox="1"/>
          <p:nvPr/>
        </p:nvSpPr>
        <p:spPr>
          <a:xfrm>
            <a:off x="4394990" y="929670"/>
            <a:ext cx="1665841" cy="784830"/>
          </a:xfrm>
          <a:prstGeom prst="rect">
            <a:avLst/>
          </a:prstGeom>
          <a:solidFill>
            <a:srgbClr val="FFFFCC"/>
          </a:solidFill>
          <a:ln w="2857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rgbClr val="800000"/>
                </a:solidFill>
                <a:effectLst/>
                <a:latin typeface="Arial Narrow"/>
                <a:cs typeface="Arial Narrow"/>
              </a:rPr>
              <a:t>2018 data taking</a:t>
            </a:r>
          </a:p>
          <a:p>
            <a:r>
              <a:rPr lang="en-US" sz="1500" dirty="0">
                <a:solidFill>
                  <a:srgbClr val="800000"/>
                </a:solidFill>
                <a:latin typeface="Arial Narrow"/>
                <a:cs typeface="Arial Narrow"/>
              </a:rPr>
              <a:t>Peak</a:t>
            </a:r>
            <a:r>
              <a:rPr lang="en-US" sz="1500" dirty="0">
                <a:solidFill>
                  <a:srgbClr val="800000"/>
                </a:solidFill>
                <a:effectLst/>
                <a:latin typeface="Arial Narrow"/>
                <a:cs typeface="Arial Narrow"/>
              </a:rPr>
              <a:t> inst. luminosity:</a:t>
            </a:r>
          </a:p>
          <a:p>
            <a:r>
              <a:rPr lang="en-US" sz="1500" dirty="0">
                <a:solidFill>
                  <a:srgbClr val="800000"/>
                </a:solidFill>
                <a:effectLst/>
                <a:latin typeface="Arial Narrow"/>
                <a:cs typeface="Arial Narrow"/>
              </a:rPr>
              <a:t>~ </a:t>
            </a:r>
            <a:r>
              <a:rPr lang="en-US" sz="1500" dirty="0">
                <a:solidFill>
                  <a:srgbClr val="800000"/>
                </a:solidFill>
                <a:latin typeface="Arial Narrow"/>
                <a:cs typeface="Arial Narrow"/>
              </a:rPr>
              <a:t>2</a:t>
            </a:r>
            <a:r>
              <a:rPr lang="en-US" sz="1500" dirty="0">
                <a:solidFill>
                  <a:srgbClr val="800000"/>
                </a:solidFill>
                <a:effectLst/>
                <a:latin typeface="Arial Narrow"/>
                <a:cs typeface="Arial Narrow"/>
              </a:rPr>
              <a:t> x10</a:t>
            </a:r>
            <a:r>
              <a:rPr lang="en-US" sz="1500" baseline="30000" dirty="0">
                <a:solidFill>
                  <a:srgbClr val="800000"/>
                </a:solidFill>
                <a:effectLst/>
                <a:latin typeface="Arial Narrow"/>
                <a:cs typeface="Arial Narrow"/>
              </a:rPr>
              <a:t>34</a:t>
            </a:r>
            <a:r>
              <a:rPr lang="en-US" sz="1500" dirty="0">
                <a:solidFill>
                  <a:srgbClr val="800000"/>
                </a:solidFill>
                <a:effectLst/>
                <a:latin typeface="Arial Narrow"/>
                <a:cs typeface="Arial Narrow"/>
              </a:rPr>
              <a:t> cm</a:t>
            </a:r>
            <a:r>
              <a:rPr lang="en-US" sz="1500" baseline="30000" dirty="0">
                <a:solidFill>
                  <a:srgbClr val="800000"/>
                </a:solidFill>
                <a:effectLst/>
                <a:latin typeface="Arial Narrow"/>
                <a:cs typeface="Arial Narrow"/>
              </a:rPr>
              <a:t>-2</a:t>
            </a:r>
            <a:r>
              <a:rPr lang="en-US" sz="1500" dirty="0">
                <a:solidFill>
                  <a:srgbClr val="800000"/>
                </a:solidFill>
                <a:effectLst/>
                <a:latin typeface="Arial Narrow"/>
                <a:cs typeface="Arial Narrow"/>
              </a:rPr>
              <a:t> s</a:t>
            </a:r>
            <a:r>
              <a:rPr lang="en-US" sz="1500" baseline="30000" dirty="0">
                <a:solidFill>
                  <a:srgbClr val="800000"/>
                </a:solidFill>
                <a:effectLst/>
                <a:latin typeface="Arial Narrow"/>
                <a:cs typeface="Arial Narrow"/>
              </a:rPr>
              <a:t>-1</a:t>
            </a:r>
            <a:endParaRPr lang="en-US" sz="1500" dirty="0">
              <a:solidFill>
                <a:srgbClr val="800000"/>
              </a:solidFill>
              <a:effectLst/>
              <a:latin typeface="Arial Narrow"/>
              <a:cs typeface="Arial Narrow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76400" y="2819400"/>
            <a:ext cx="2161845" cy="369332"/>
          </a:xfrm>
          <a:prstGeom prst="rect">
            <a:avLst/>
          </a:prstGeom>
          <a:solidFill>
            <a:srgbClr val="FFFFCC"/>
          </a:solidFill>
          <a:ln w="2857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rgbClr val="800000"/>
                </a:solidFill>
                <a:effectLst/>
                <a:latin typeface="Arial Narrow"/>
                <a:cs typeface="Arial Narrow"/>
              </a:rPr>
              <a:t>Superb performance!!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HTC and HEP                                            Dr. Jaehoon Yu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805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9" grpId="0" animBg="1"/>
      <p:bldP spid="17" grpId="0" animBg="1"/>
      <p:bldP spid="20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-324544" y="-334416"/>
            <a:ext cx="9649072" cy="734481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" name="Picture 2" descr="Untitled.png"/>
          <p:cNvPicPr preferRelativeResize="0"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8170"/>
            <a:ext cx="9144000" cy="604926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TextBox 5"/>
          <p:cNvSpPr txBox="1">
            <a:spLocks noChangeArrowheads="1"/>
          </p:cNvSpPr>
          <p:nvPr/>
        </p:nvSpPr>
        <p:spPr bwMode="auto">
          <a:xfrm>
            <a:off x="2133600" y="1066800"/>
            <a:ext cx="5352722" cy="40011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000" dirty="0">
                <a:solidFill>
                  <a:srgbClr val="800000"/>
                </a:solidFill>
                <a:latin typeface="+mn-lt"/>
                <a:sym typeface="Wingdings"/>
              </a:rPr>
              <a:t>An interesting collision </a:t>
            </a:r>
            <a:r>
              <a:rPr lang="en-US" sz="2000" dirty="0">
                <a:solidFill>
                  <a:srgbClr val="800000"/>
                </a:solidFill>
                <a:effectLst/>
                <a:latin typeface="+mn-lt"/>
                <a:sym typeface="Wingdings"/>
              </a:rPr>
              <a:t>event with 25 </a:t>
            </a:r>
            <a:r>
              <a:rPr lang="en-US" sz="2000" dirty="0">
                <a:solidFill>
                  <a:srgbClr val="800000"/>
                </a:solidFill>
                <a:latin typeface="+mn-lt"/>
                <a:sym typeface="Wingdings"/>
              </a:rPr>
              <a:t>collisions at once!!</a:t>
            </a:r>
            <a:endParaRPr lang="en-US" sz="2000" dirty="0">
              <a:solidFill>
                <a:srgbClr val="800000"/>
              </a:solidFill>
              <a:effectLst/>
              <a:latin typeface="+mn-lt"/>
              <a:sym typeface="Wingdings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438400" y="39469"/>
            <a:ext cx="4666963" cy="646331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3600" dirty="0">
                <a:solidFill>
                  <a:srgbClr val="800000"/>
                </a:solidFill>
                <a:effectLst/>
                <a:latin typeface="+mn-lt"/>
                <a:sym typeface="Wingdings"/>
              </a:rPr>
              <a:t>Challenges?   No problem!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294471" y="179294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7" name="Right Arrow 16"/>
          <p:cNvSpPr/>
          <p:nvPr/>
        </p:nvSpPr>
        <p:spPr bwMode="auto">
          <a:xfrm>
            <a:off x="914400" y="5029200"/>
            <a:ext cx="1066800" cy="533400"/>
          </a:xfrm>
          <a:prstGeom prst="rightArrow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Right Arrow 17"/>
          <p:cNvSpPr/>
          <p:nvPr/>
        </p:nvSpPr>
        <p:spPr bwMode="auto">
          <a:xfrm>
            <a:off x="1143000" y="4953000"/>
            <a:ext cx="762000" cy="762000"/>
          </a:xfrm>
          <a:prstGeom prst="rightArrow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Right Arrow 19"/>
          <p:cNvSpPr/>
          <p:nvPr/>
        </p:nvSpPr>
        <p:spPr bwMode="auto">
          <a:xfrm>
            <a:off x="457200" y="3228737"/>
            <a:ext cx="1292786" cy="733663"/>
          </a:xfrm>
          <a:prstGeom prst="rightArrow">
            <a:avLst/>
          </a:prstGeom>
          <a:solidFill>
            <a:srgbClr val="FFFF00"/>
          </a:solidFill>
          <a:ln w="3810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sz="1800" b="1" dirty="0">
                <a:solidFill>
                  <a:srgbClr val="800000"/>
                </a:solidFill>
                <a:latin typeface="+mj-lt"/>
                <a:sym typeface="Wingdings"/>
              </a:rPr>
              <a:t>Here it is!!</a:t>
            </a:r>
            <a:endParaRPr lang="en-US" sz="1800" b="1" dirty="0">
              <a:solidFill>
                <a:srgbClr val="800000"/>
              </a:solidFill>
              <a:latin typeface="+mj-lt"/>
              <a:cs typeface="Symbol" charset="2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2722326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0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gg-FixedScale-Short2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600"/>
            <a:ext cx="9144000" cy="6248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721" y="-244572"/>
            <a:ext cx="8229600" cy="1143000"/>
          </a:xfrm>
        </p:spPr>
        <p:txBody>
          <a:bodyPr/>
          <a:lstStyle/>
          <a:p>
            <a:r>
              <a:rPr lang="en-US" dirty="0"/>
              <a:t>What did statistics do for Higgs</a:t>
            </a:r>
            <a:r>
              <a:rPr lang="en-US" dirty="0">
                <a:sym typeface="Wingdings"/>
              </a:rPr>
              <a:t> </a:t>
            </a:r>
            <a:r>
              <a:rPr lang="en-US" dirty="0">
                <a:latin typeface="Symbol" charset="2"/>
                <a:ea typeface="Symbol" charset="2"/>
                <a:cs typeface="Symbol" charset="2"/>
                <a:sym typeface="Wingdings"/>
              </a:rPr>
              <a:t>gg</a:t>
            </a:r>
            <a:r>
              <a:rPr lang="en-US" dirty="0"/>
              <a:t>?</a:t>
            </a:r>
          </a:p>
        </p:txBody>
      </p:sp>
      <p:sp>
        <p:nvSpPr>
          <p:cNvPr id="8" name="ZoneTexte 13"/>
          <p:cNvSpPr txBox="1">
            <a:spLocks noChangeArrowheads="1"/>
          </p:cNvSpPr>
          <p:nvPr/>
        </p:nvSpPr>
        <p:spPr bwMode="auto">
          <a:xfrm>
            <a:off x="2590800" y="6161861"/>
            <a:ext cx="4572000" cy="543739"/>
          </a:xfrm>
          <a:prstGeom prst="rect">
            <a:avLst/>
          </a:prstGeom>
          <a:solidFill>
            <a:srgbClr val="FFFF00"/>
          </a:solidFill>
          <a:ln w="38100" cmpd="sng">
            <a:solidFill>
              <a:srgbClr val="800000"/>
            </a:solidFill>
          </a:ln>
        </p:spPr>
        <p:txBody>
          <a:bodyPr wrap="square"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fr-FR" u="none" dirty="0" err="1">
                <a:latin typeface="+mn-lt"/>
                <a:cs typeface="Calibri" charset="0"/>
              </a:rPr>
              <a:t>Excess</a:t>
            </a:r>
            <a:r>
              <a:rPr lang="fr-FR" u="none" dirty="0">
                <a:latin typeface="+mn-lt"/>
                <a:cs typeface="Calibri" charset="0"/>
              </a:rPr>
              <a:t> of </a:t>
            </a:r>
            <a:r>
              <a:rPr lang="fr-FR" sz="3200" b="1" u="none" dirty="0">
                <a:solidFill>
                  <a:srgbClr val="800000"/>
                </a:solidFill>
                <a:latin typeface="+mn-lt"/>
                <a:cs typeface="Calibri" charset="0"/>
              </a:rPr>
              <a:t>7.4 </a:t>
            </a:r>
            <a:r>
              <a:rPr lang="fr-FR" sz="3200" b="1" u="none" dirty="0" err="1">
                <a:solidFill>
                  <a:srgbClr val="800000"/>
                </a:solidFill>
                <a:latin typeface="Symbol" charset="2"/>
                <a:cs typeface="Symbol" charset="2"/>
              </a:rPr>
              <a:t>σ</a:t>
            </a:r>
            <a:r>
              <a:rPr lang="fr-FR" sz="3200" b="1" u="none" dirty="0">
                <a:solidFill>
                  <a:srgbClr val="800000"/>
                </a:solidFill>
                <a:latin typeface="Symbol" charset="2"/>
                <a:cs typeface="Symbol" charset="2"/>
              </a:rPr>
              <a:t> </a:t>
            </a:r>
            <a:r>
              <a:rPr lang="fr-FR" u="none" dirty="0" err="1">
                <a:latin typeface="+mn-lt"/>
                <a:cs typeface="Calibri" charset="0"/>
              </a:rPr>
              <a:t>at</a:t>
            </a:r>
            <a:r>
              <a:rPr lang="fr-FR" u="none" dirty="0">
                <a:latin typeface="+mn-lt"/>
                <a:cs typeface="Calibri" charset="0"/>
              </a:rPr>
              <a:t> M</a:t>
            </a:r>
            <a:r>
              <a:rPr lang="fr-FR" u="none" baseline="-25000" dirty="0">
                <a:latin typeface="+mn-lt"/>
                <a:cs typeface="Calibri" charset="0"/>
              </a:rPr>
              <a:t>H</a:t>
            </a:r>
            <a:r>
              <a:rPr lang="fr-FR" u="none" dirty="0">
                <a:latin typeface="+mn-lt"/>
                <a:cs typeface="Calibri" charset="0"/>
              </a:rPr>
              <a:t>=126.5GeV </a:t>
            </a:r>
            <a:endParaRPr lang="fr-FR" sz="3200" b="1" u="none" dirty="0">
              <a:solidFill>
                <a:srgbClr val="800000"/>
              </a:solidFill>
              <a:latin typeface="+mn-lt"/>
              <a:cs typeface="Symbol" charset="2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HTC and HEP                                            Dr. Jaehoon Yu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600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146" y="23715"/>
            <a:ext cx="9186507" cy="6878894"/>
          </a:xfrm>
          <a:prstGeom prst="rect">
            <a:avLst/>
          </a:prstGeom>
        </p:spPr>
      </p:pic>
      <p:sp>
        <p:nvSpPr>
          <p:cNvPr id="8" name="ZoneTexte 1"/>
          <p:cNvSpPr txBox="1">
            <a:spLocks noChangeArrowheads="1"/>
          </p:cNvSpPr>
          <p:nvPr/>
        </p:nvSpPr>
        <p:spPr bwMode="auto">
          <a:xfrm>
            <a:off x="114299" y="250824"/>
            <a:ext cx="891540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fr-FR" altLang="en-US" sz="4800" b="1" dirty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DUNE Prototype Detector @ CERN</a:t>
            </a:r>
            <a:endParaRPr lang="en-US" altLang="en-US" sz="4800" b="1" dirty="0">
              <a:solidFill>
                <a:schemeClr val="bg1"/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 rot="16200000">
            <a:off x="6533682" y="1100241"/>
            <a:ext cx="511812" cy="4660632"/>
            <a:chOff x="1898408" y="2879620"/>
            <a:chExt cx="511812" cy="3505200"/>
          </a:xfrm>
        </p:grpSpPr>
        <p:cxnSp>
          <p:nvCxnSpPr>
            <p:cNvPr id="10" name="Straight Arrow Connector 9"/>
            <p:cNvCxnSpPr/>
            <p:nvPr/>
          </p:nvCxnSpPr>
          <p:spPr bwMode="auto">
            <a:xfrm>
              <a:off x="1898408" y="2879620"/>
              <a:ext cx="152400" cy="3505200"/>
            </a:xfrm>
            <a:prstGeom prst="straightConnector1">
              <a:avLst/>
            </a:prstGeom>
            <a:noFill/>
            <a:ln w="57150" cap="flat" cmpd="sng" algn="ctr">
              <a:solidFill>
                <a:schemeClr val="bg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13" name="TextBox 12"/>
            <p:cNvSpPr txBox="1"/>
            <p:nvPr/>
          </p:nvSpPr>
          <p:spPr>
            <a:xfrm rot="5072025">
              <a:off x="1992161" y="4802340"/>
              <a:ext cx="345042" cy="4910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  <a:latin typeface="Arial Narrow" charset="0"/>
                  <a:ea typeface="Arial Narrow" charset="0"/>
                  <a:cs typeface="Arial Narrow" charset="0"/>
                </a:rPr>
                <a:t>6m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 rot="21058588">
            <a:off x="6060327" y="802166"/>
            <a:ext cx="4110545" cy="3705635"/>
            <a:chOff x="1676400" y="2895600"/>
            <a:chExt cx="484402" cy="3505200"/>
          </a:xfrm>
        </p:grpSpPr>
        <p:cxnSp>
          <p:nvCxnSpPr>
            <p:cNvPr id="18" name="Straight Arrow Connector 17"/>
            <p:cNvCxnSpPr/>
            <p:nvPr/>
          </p:nvCxnSpPr>
          <p:spPr bwMode="auto">
            <a:xfrm>
              <a:off x="1676400" y="2895600"/>
              <a:ext cx="49306" cy="3505200"/>
            </a:xfrm>
            <a:prstGeom prst="straightConnector1">
              <a:avLst/>
            </a:prstGeom>
            <a:noFill/>
            <a:ln w="57150" cap="flat" cmpd="sng" algn="ctr">
              <a:solidFill>
                <a:schemeClr val="bg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19" name="TextBox 18"/>
            <p:cNvSpPr txBox="1"/>
            <p:nvPr/>
          </p:nvSpPr>
          <p:spPr>
            <a:xfrm rot="21211741">
              <a:off x="1702022" y="3930164"/>
              <a:ext cx="458780" cy="5289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  <a:latin typeface="Arial Narrow" charset="0"/>
                  <a:ea typeface="Arial Narrow" charset="0"/>
                  <a:cs typeface="Arial Narrow" charset="0"/>
                </a:rPr>
                <a:t>6m</a:t>
              </a:r>
            </a:p>
          </p:txBody>
        </p:sp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64FF8E-8EEC-F64D-B3B6-11122F78A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54E2AC3-B673-504C-9CCA-932563382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HTC and HEP                                            Dr. Jaehoon Yu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7F94564-A5A5-7246-B3B2-AF26FDFE9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DD456A-AC27-D043-BC72-1A49498E49E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810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4l-FixedScale-NoMuProf2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800"/>
            <a:ext cx="9144000" cy="6172200"/>
          </a:xfrm>
          <a:prstGeom prst="rect">
            <a:avLst/>
          </a:prstGeom>
        </p:spPr>
      </p:pic>
      <p:sp>
        <p:nvSpPr>
          <p:cNvPr id="7" name="ZoneTexte 13"/>
          <p:cNvSpPr txBox="1">
            <a:spLocks noChangeArrowheads="1"/>
          </p:cNvSpPr>
          <p:nvPr/>
        </p:nvSpPr>
        <p:spPr bwMode="auto">
          <a:xfrm>
            <a:off x="2895600" y="1600200"/>
            <a:ext cx="2590800" cy="543739"/>
          </a:xfrm>
          <a:prstGeom prst="rect">
            <a:avLst/>
          </a:prstGeom>
          <a:solidFill>
            <a:srgbClr val="FFFF00"/>
          </a:solidFill>
          <a:ln w="38100" cmpd="sng">
            <a:solidFill>
              <a:srgbClr val="800000"/>
            </a:solidFill>
          </a:ln>
        </p:spPr>
        <p:txBody>
          <a:bodyPr wrap="square"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fr-FR" sz="3200" b="1" u="none" dirty="0">
                <a:solidFill>
                  <a:srgbClr val="800000"/>
                </a:solidFill>
                <a:latin typeface="+mn-lt"/>
                <a:cs typeface="Calibri" charset="0"/>
              </a:rPr>
              <a:t>6.5</a:t>
            </a:r>
            <a:r>
              <a:rPr lang="fr-FR" sz="3200" b="1" u="none" dirty="0">
                <a:solidFill>
                  <a:srgbClr val="800000"/>
                </a:solidFill>
                <a:latin typeface="Symbol" charset="2"/>
                <a:cs typeface="Symbol" charset="2"/>
              </a:rPr>
              <a:t>σ  </a:t>
            </a:r>
            <a:r>
              <a:rPr lang="fr-FR" sz="3200" b="1" u="none" dirty="0" err="1">
                <a:solidFill>
                  <a:srgbClr val="800000"/>
                </a:solidFill>
                <a:latin typeface="+mj-lt"/>
                <a:cs typeface="Symbol" charset="2"/>
              </a:rPr>
              <a:t>Excess</a:t>
            </a:r>
            <a:r>
              <a:rPr lang="fr-FR" sz="3200" b="1" u="none" dirty="0">
                <a:solidFill>
                  <a:srgbClr val="800000"/>
                </a:solidFill>
                <a:latin typeface="Symbol" charset="2"/>
                <a:cs typeface="Symbol" charset="2"/>
              </a:rPr>
              <a:t>!!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457200" y="0"/>
            <a:ext cx="822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r>
              <a:rPr lang="en-US" sz="4000" dirty="0"/>
              <a:t>ATLAS Mass Bump Plot (</a:t>
            </a:r>
            <a:r>
              <a:rPr lang="en-US" sz="4000" b="1" dirty="0"/>
              <a:t>H</a:t>
            </a:r>
            <a:r>
              <a:rPr lang="en-US" sz="4000" b="1" dirty="0">
                <a:sym typeface="Wingdings"/>
              </a:rPr>
              <a:t></a:t>
            </a:r>
            <a:r>
              <a:rPr lang="en-US" sz="4000" b="1" dirty="0">
                <a:latin typeface="Symbol" charset="2"/>
                <a:cs typeface="Symbol" charset="2"/>
                <a:sym typeface="Wingdings"/>
              </a:rPr>
              <a:t>4</a:t>
            </a:r>
            <a:r>
              <a:rPr lang="en-US" sz="4000" b="1" dirty="0">
                <a:latin typeface="Apple Chancery" charset="0"/>
                <a:ea typeface="Apple Chancery" charset="0"/>
                <a:cs typeface="Apple Chancery" charset="0"/>
                <a:sym typeface="Wingdings"/>
              </a:rPr>
              <a:t>l</a:t>
            </a:r>
            <a:r>
              <a:rPr lang="en-US" sz="4000" b="1" dirty="0">
                <a:latin typeface="Symbol" charset="2"/>
                <a:cs typeface="Symbol" charset="2"/>
                <a:sym typeface="Wingdings"/>
              </a:rPr>
              <a:t> </a:t>
            </a:r>
            <a:r>
              <a:rPr lang="en-US" sz="4000" b="1" dirty="0">
                <a:sym typeface="Wingdings"/>
              </a:rPr>
              <a:t>)?</a:t>
            </a:r>
            <a:endParaRPr lang="en-US" sz="40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HTC and HEP                                            Dr. Jaehoon Yu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254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amma-gamma-mass-13TeV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85800"/>
            <a:ext cx="8458200" cy="5943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76200"/>
            <a:ext cx="8610600" cy="838200"/>
          </a:xfrm>
        </p:spPr>
        <p:txBody>
          <a:bodyPr/>
          <a:lstStyle/>
          <a:p>
            <a:r>
              <a:rPr lang="en-US" sz="5400" b="1" dirty="0"/>
              <a:t>A hint of something new?</a:t>
            </a:r>
          </a:p>
        </p:txBody>
      </p:sp>
      <p:sp>
        <p:nvSpPr>
          <p:cNvPr id="14" name="Oval 13"/>
          <p:cNvSpPr/>
          <p:nvPr/>
        </p:nvSpPr>
        <p:spPr bwMode="auto">
          <a:xfrm>
            <a:off x="3505200" y="2362200"/>
            <a:ext cx="533400" cy="533400"/>
          </a:xfrm>
          <a:prstGeom prst="ellipse">
            <a:avLst/>
          </a:prstGeom>
          <a:noFill/>
          <a:ln w="57150" cap="flat" cmpd="sng" algn="ctr">
            <a:solidFill>
              <a:srgbClr val="A5002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3429000" y="4724400"/>
            <a:ext cx="609600" cy="838200"/>
          </a:xfrm>
          <a:prstGeom prst="ellipse">
            <a:avLst/>
          </a:prstGeom>
          <a:noFill/>
          <a:ln w="57150" cap="flat" cmpd="sng" algn="ctr">
            <a:solidFill>
              <a:srgbClr val="A5002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6" name="Straight Arrow Connector 15"/>
          <p:cNvCxnSpPr>
            <a:stCxn id="21" idx="3"/>
            <a:endCxn id="14" idx="3"/>
          </p:cNvCxnSpPr>
          <p:nvPr/>
        </p:nvCxnSpPr>
        <p:spPr bwMode="auto">
          <a:xfrm flipV="1">
            <a:off x="1214052" y="2817485"/>
            <a:ext cx="2369263" cy="547727"/>
          </a:xfrm>
          <a:prstGeom prst="straightConnector1">
            <a:avLst/>
          </a:prstGeom>
          <a:noFill/>
          <a:ln w="57150" cap="flat" cmpd="sng" algn="ctr">
            <a:solidFill>
              <a:srgbClr val="A50021"/>
            </a:solidFill>
            <a:prstDash val="solid"/>
            <a:round/>
            <a:headEnd type="none" w="med" len="med"/>
            <a:tailEnd type="stealth"/>
          </a:ln>
          <a:effectLst/>
        </p:spPr>
      </p:cxnSp>
      <p:cxnSp>
        <p:nvCxnSpPr>
          <p:cNvPr id="18" name="Straight Arrow Connector 17"/>
          <p:cNvCxnSpPr>
            <a:stCxn id="21" idx="3"/>
            <a:endCxn id="15" idx="1"/>
          </p:cNvCxnSpPr>
          <p:nvPr/>
        </p:nvCxnSpPr>
        <p:spPr bwMode="auto">
          <a:xfrm>
            <a:off x="1214052" y="3365212"/>
            <a:ext cx="2304222" cy="1481940"/>
          </a:xfrm>
          <a:prstGeom prst="straightConnector1">
            <a:avLst/>
          </a:prstGeom>
          <a:noFill/>
          <a:ln w="57150" cap="flat" cmpd="sng" algn="ctr">
            <a:solidFill>
              <a:srgbClr val="A50021"/>
            </a:solidFill>
            <a:prstDash val="solid"/>
            <a:round/>
            <a:headEnd type="none" w="med" len="med"/>
            <a:tailEnd type="stealth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76200" y="3072824"/>
            <a:ext cx="1137852" cy="584776"/>
          </a:xfrm>
          <a:prstGeom prst="rect">
            <a:avLst/>
          </a:prstGeom>
          <a:solidFill>
            <a:srgbClr val="FFFF00"/>
          </a:solidFill>
          <a:ln w="57150" cap="flat" cmpd="sng" algn="ctr">
            <a:solidFill>
              <a:srgbClr val="A5002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800000"/>
                </a:solidFill>
                <a:latin typeface="Arial Narrow"/>
                <a:cs typeface="Arial Narrow"/>
              </a:rPr>
              <a:t>Hmm!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895600" y="1320224"/>
            <a:ext cx="1620957" cy="584776"/>
          </a:xfrm>
          <a:prstGeom prst="rect">
            <a:avLst/>
          </a:prstGeom>
          <a:solidFill>
            <a:srgbClr val="CC6600">
              <a:alpha val="50000"/>
            </a:srgbClr>
          </a:solidFill>
          <a:ln w="571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00FF"/>
                </a:solidFill>
                <a:latin typeface="Arial Narrow"/>
                <a:cs typeface="Arial Narrow"/>
              </a:rPr>
              <a:t>~760GeV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494585" y="4495800"/>
            <a:ext cx="2712602" cy="584775"/>
          </a:xfrm>
          <a:prstGeom prst="rect">
            <a:avLst/>
          </a:prstGeom>
          <a:solidFill>
            <a:srgbClr val="FFFF00"/>
          </a:solidFill>
          <a:ln w="57150" cap="flat" cmpd="sng" algn="ctr">
            <a:solidFill>
              <a:srgbClr val="A5002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800000"/>
                </a:solidFill>
                <a:latin typeface="Arial Narrow"/>
                <a:cs typeface="Arial Narrow"/>
              </a:rPr>
              <a:t>~4.6</a:t>
            </a:r>
            <a:r>
              <a:rPr lang="fr-FR" sz="3200" b="1" dirty="0" err="1">
                <a:solidFill>
                  <a:srgbClr val="800000"/>
                </a:solidFill>
                <a:latin typeface="Symbol" charset="2"/>
                <a:cs typeface="Symbol" charset="2"/>
              </a:rPr>
              <a:t>σ</a:t>
            </a:r>
            <a:r>
              <a:rPr lang="fr-FR" sz="3200" b="1" dirty="0">
                <a:solidFill>
                  <a:srgbClr val="800000"/>
                </a:solidFill>
                <a:latin typeface="Symbol" charset="2"/>
                <a:cs typeface="Symbol" charset="2"/>
              </a:rPr>
              <a:t>  </a:t>
            </a:r>
            <a:r>
              <a:rPr lang="fr-FR" sz="3200" b="1" dirty="0" err="1">
                <a:solidFill>
                  <a:srgbClr val="800000"/>
                </a:solidFill>
                <a:latin typeface="+mn-lt"/>
                <a:cs typeface="Symbol" charset="2"/>
              </a:rPr>
              <a:t>Excess</a:t>
            </a:r>
            <a:r>
              <a:rPr lang="fr-FR" sz="3200" b="1" dirty="0">
                <a:solidFill>
                  <a:srgbClr val="800000"/>
                </a:solidFill>
                <a:latin typeface="Symbol" charset="2"/>
                <a:cs typeface="Symbol" charset="2"/>
              </a:rPr>
              <a:t>!!</a:t>
            </a:r>
          </a:p>
        </p:txBody>
      </p:sp>
      <p:sp>
        <p:nvSpPr>
          <p:cNvPr id="33" name="Down Arrow 32"/>
          <p:cNvSpPr/>
          <p:nvPr/>
        </p:nvSpPr>
        <p:spPr bwMode="auto">
          <a:xfrm>
            <a:off x="3352800" y="1905000"/>
            <a:ext cx="762000" cy="4191000"/>
          </a:xfrm>
          <a:prstGeom prst="downArrow">
            <a:avLst/>
          </a:prstGeom>
          <a:solidFill>
            <a:srgbClr val="CC6600">
              <a:alpha val="58000"/>
            </a:srgbClr>
          </a:solidFill>
          <a:ln w="571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934200" y="2114490"/>
            <a:ext cx="1283474" cy="400110"/>
          </a:xfrm>
          <a:prstGeom prst="rect">
            <a:avLst/>
          </a:prstGeom>
          <a:noFill/>
          <a:ln w="57150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800000"/>
                </a:solidFill>
                <a:latin typeface="Arial Narrow"/>
                <a:cs typeface="Arial Narrow"/>
              </a:rPr>
              <a:t>(2015 data)</a:t>
            </a:r>
            <a:endParaRPr lang="fr-FR" sz="2000" b="1" dirty="0">
              <a:solidFill>
                <a:srgbClr val="800000"/>
              </a:solidFill>
              <a:latin typeface="Symbol" charset="2"/>
              <a:cs typeface="Symbol" charset="2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HTC and HEP                                            Dr. Jaehoon Yu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867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21" grpId="0" animBg="1"/>
      <p:bldP spid="27" grpId="0" animBg="1"/>
      <p:bldP spid="29" grpId="0" animBg="1"/>
      <p:bldP spid="33" grpId="0" animBg="1"/>
      <p:bldP spid="17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762000"/>
            <a:ext cx="8458200" cy="5791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76200"/>
            <a:ext cx="8610600" cy="838200"/>
          </a:xfrm>
        </p:spPr>
        <p:txBody>
          <a:bodyPr/>
          <a:lstStyle/>
          <a:p>
            <a:r>
              <a:rPr lang="en-US" sz="5400" b="1" dirty="0"/>
              <a:t>Disappeared after x4 data!!</a:t>
            </a:r>
          </a:p>
        </p:txBody>
      </p:sp>
      <p:sp>
        <p:nvSpPr>
          <p:cNvPr id="14" name="Oval 13"/>
          <p:cNvSpPr/>
          <p:nvPr/>
        </p:nvSpPr>
        <p:spPr bwMode="auto">
          <a:xfrm>
            <a:off x="3505200" y="2362200"/>
            <a:ext cx="533400" cy="533400"/>
          </a:xfrm>
          <a:prstGeom prst="ellipse">
            <a:avLst/>
          </a:prstGeom>
          <a:noFill/>
          <a:ln w="57150" cap="flat" cmpd="sng" algn="ctr">
            <a:solidFill>
              <a:srgbClr val="A5002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3429000" y="4724400"/>
            <a:ext cx="609600" cy="838200"/>
          </a:xfrm>
          <a:prstGeom prst="ellipse">
            <a:avLst/>
          </a:prstGeom>
          <a:noFill/>
          <a:ln w="57150" cap="flat" cmpd="sng" algn="ctr">
            <a:solidFill>
              <a:srgbClr val="A5002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6" name="Straight Arrow Connector 15"/>
          <p:cNvCxnSpPr>
            <a:stCxn id="21" idx="3"/>
            <a:endCxn id="14" idx="3"/>
          </p:cNvCxnSpPr>
          <p:nvPr/>
        </p:nvCxnSpPr>
        <p:spPr bwMode="auto">
          <a:xfrm flipV="1">
            <a:off x="1828800" y="2817485"/>
            <a:ext cx="1754515" cy="793948"/>
          </a:xfrm>
          <a:prstGeom prst="straightConnector1">
            <a:avLst/>
          </a:prstGeom>
          <a:noFill/>
          <a:ln w="57150" cap="flat" cmpd="sng" algn="ctr">
            <a:solidFill>
              <a:srgbClr val="A50021"/>
            </a:solidFill>
            <a:prstDash val="solid"/>
            <a:round/>
            <a:headEnd type="none" w="med" len="med"/>
            <a:tailEnd type="stealth"/>
          </a:ln>
          <a:effectLst/>
        </p:spPr>
      </p:cxnSp>
      <p:cxnSp>
        <p:nvCxnSpPr>
          <p:cNvPr id="18" name="Straight Arrow Connector 17"/>
          <p:cNvCxnSpPr>
            <a:stCxn id="21" idx="3"/>
            <a:endCxn id="15" idx="1"/>
          </p:cNvCxnSpPr>
          <p:nvPr/>
        </p:nvCxnSpPr>
        <p:spPr bwMode="auto">
          <a:xfrm>
            <a:off x="1828800" y="3611433"/>
            <a:ext cx="1689474" cy="1235719"/>
          </a:xfrm>
          <a:prstGeom prst="straightConnector1">
            <a:avLst/>
          </a:prstGeom>
          <a:noFill/>
          <a:ln w="57150" cap="flat" cmpd="sng" algn="ctr">
            <a:solidFill>
              <a:srgbClr val="A50021"/>
            </a:solidFill>
            <a:prstDash val="solid"/>
            <a:round/>
            <a:headEnd type="none" w="med" len="med"/>
            <a:tailEnd type="stealth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76200" y="3072824"/>
            <a:ext cx="1752600" cy="1077218"/>
          </a:xfrm>
          <a:prstGeom prst="rect">
            <a:avLst/>
          </a:prstGeom>
          <a:solidFill>
            <a:srgbClr val="FFFF00"/>
          </a:solidFill>
          <a:ln w="57150" cap="flat" cmpd="sng" algn="ctr">
            <a:solidFill>
              <a:srgbClr val="A5002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800000"/>
                </a:solidFill>
                <a:latin typeface="Arial Narrow"/>
                <a:cs typeface="Arial Narrow"/>
              </a:rPr>
              <a:t>Not there anymore!</a:t>
            </a:r>
            <a:endParaRPr lang="en-US" sz="3200" b="1" dirty="0">
              <a:solidFill>
                <a:srgbClr val="800000"/>
              </a:solidFill>
              <a:latin typeface="Arial Narrow"/>
              <a:cs typeface="Arial Narrow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95600" y="1320224"/>
            <a:ext cx="1620957" cy="584776"/>
          </a:xfrm>
          <a:prstGeom prst="rect">
            <a:avLst/>
          </a:prstGeom>
          <a:solidFill>
            <a:srgbClr val="CC6600">
              <a:alpha val="50000"/>
            </a:srgbClr>
          </a:solidFill>
          <a:ln w="571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00FF"/>
                </a:solidFill>
                <a:latin typeface="Arial Narrow"/>
                <a:cs typeface="Arial Narrow"/>
              </a:rPr>
              <a:t>~760GeV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494585" y="4495800"/>
            <a:ext cx="1064715" cy="584775"/>
          </a:xfrm>
          <a:prstGeom prst="rect">
            <a:avLst/>
          </a:prstGeom>
          <a:solidFill>
            <a:srgbClr val="FFFF00"/>
          </a:solidFill>
          <a:ln w="57150" cap="flat" cmpd="sng" algn="ctr">
            <a:solidFill>
              <a:srgbClr val="A5002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800000"/>
                </a:solidFill>
                <a:latin typeface="Arial Narrow"/>
                <a:cs typeface="Arial Narrow"/>
              </a:rPr>
              <a:t>&lt;2</a:t>
            </a:r>
            <a:r>
              <a:rPr lang="fr-FR" sz="3200" b="1" dirty="0" err="1">
                <a:solidFill>
                  <a:srgbClr val="800000"/>
                </a:solidFill>
                <a:latin typeface="Symbol" charset="2"/>
                <a:cs typeface="Symbol" charset="2"/>
              </a:rPr>
              <a:t>σ</a:t>
            </a:r>
            <a:r>
              <a:rPr lang="fr-FR" sz="3200" b="1" dirty="0">
                <a:solidFill>
                  <a:srgbClr val="800000"/>
                </a:solidFill>
                <a:latin typeface="Symbol" charset="2"/>
                <a:cs typeface="Symbol" charset="2"/>
              </a:rPr>
              <a:t>!!</a:t>
            </a:r>
          </a:p>
        </p:txBody>
      </p:sp>
      <p:sp>
        <p:nvSpPr>
          <p:cNvPr id="33" name="Down Arrow 32"/>
          <p:cNvSpPr/>
          <p:nvPr/>
        </p:nvSpPr>
        <p:spPr bwMode="auto">
          <a:xfrm>
            <a:off x="3352800" y="1905000"/>
            <a:ext cx="762000" cy="4191000"/>
          </a:xfrm>
          <a:prstGeom prst="downArrow">
            <a:avLst/>
          </a:prstGeom>
          <a:solidFill>
            <a:srgbClr val="CC6600">
              <a:alpha val="58000"/>
            </a:srgbClr>
          </a:solidFill>
          <a:ln w="571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629400" y="2495490"/>
            <a:ext cx="1875835" cy="400110"/>
          </a:xfrm>
          <a:prstGeom prst="rect">
            <a:avLst/>
          </a:prstGeom>
          <a:noFill/>
          <a:ln w="57150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r>
              <a:rPr lang="en-US" sz="2000" b="1">
                <a:solidFill>
                  <a:srgbClr val="800000"/>
                </a:solidFill>
                <a:latin typeface="Arial Narrow"/>
                <a:cs typeface="Arial Narrow"/>
              </a:rPr>
              <a:t>(2015+2016 </a:t>
            </a:r>
            <a:r>
              <a:rPr lang="en-US" sz="2000" b="1" dirty="0">
                <a:solidFill>
                  <a:srgbClr val="800000"/>
                </a:solidFill>
                <a:latin typeface="Arial Narrow"/>
                <a:cs typeface="Arial Narrow"/>
              </a:rPr>
              <a:t>data)</a:t>
            </a:r>
            <a:endParaRPr lang="fr-FR" sz="2000" b="1" dirty="0">
              <a:solidFill>
                <a:srgbClr val="800000"/>
              </a:solidFill>
              <a:latin typeface="Symbol" charset="2"/>
              <a:cs typeface="Symbol" charset="2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HTC and HEP                                            Dr. Jaehoon Yu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72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21" grpId="0" animBg="1"/>
      <p:bldP spid="27" grpId="0" animBg="1"/>
      <p:bldP spid="29" grpId="0" animBg="1"/>
      <p:bldP spid="33" grpId="0" animBg="1"/>
      <p:bldP spid="17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153400" cy="762000"/>
          </a:xfrm>
        </p:spPr>
        <p:txBody>
          <a:bodyPr/>
          <a:lstStyle/>
          <a:p>
            <a:r>
              <a:rPr lang="en-US" dirty="0"/>
              <a:t>Performance of the Grid for LHC 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5169060" y="4425123"/>
            <a:ext cx="3746340" cy="2356677"/>
            <a:chOff x="5397660" y="4164398"/>
            <a:chExt cx="3746340" cy="2356677"/>
          </a:xfrm>
        </p:grpSpPr>
        <p:pic>
          <p:nvPicPr>
            <p:cNvPr id="6" name="Picture 5" descr="chart-8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97660" y="4164398"/>
              <a:ext cx="3746339" cy="2356677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5410200" y="4190080"/>
              <a:ext cx="373380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800000"/>
                  </a:solidFill>
                  <a:latin typeface="Arial Narrow"/>
                  <a:cs typeface="Arial Narrow"/>
                </a:rPr>
                <a:t>Apr 1 – Jul 4 2012 Data Transfer Throughput (MB/</a:t>
              </a:r>
              <a:r>
                <a:rPr lang="en-US" sz="1200" b="1" dirty="0" err="1">
                  <a:solidFill>
                    <a:srgbClr val="800000"/>
                  </a:solidFill>
                  <a:latin typeface="Arial Narrow"/>
                  <a:cs typeface="Arial Narrow"/>
                </a:rPr>
                <a:t>s</a:t>
              </a:r>
              <a:r>
                <a:rPr lang="en-US" sz="1200" b="1" dirty="0">
                  <a:solidFill>
                    <a:srgbClr val="800000"/>
                  </a:solidFill>
                  <a:latin typeface="Arial Narrow"/>
                  <a:cs typeface="Arial Narrow"/>
                </a:rPr>
                <a:t>)</a:t>
              </a:r>
            </a:p>
            <a:p>
              <a:pPr algn="ctr"/>
              <a:r>
                <a:rPr lang="en-US" sz="1200" b="1" dirty="0">
                  <a:solidFill>
                    <a:srgbClr val="800000"/>
                  </a:solidFill>
                  <a:latin typeface="Arial Narrow"/>
                  <a:cs typeface="Arial Narrow"/>
                </a:rPr>
                <a:t>All ATLAS sites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5943600" y="4876800"/>
            <a:ext cx="20258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Arial Narrow"/>
                <a:cs typeface="Arial Narrow"/>
              </a:rPr>
              <a:t>Up to 6GB/s week average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1600" y="1981200"/>
            <a:ext cx="3886200" cy="23622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181600" y="1905000"/>
            <a:ext cx="28194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800000"/>
                </a:solidFill>
                <a:latin typeface="Arial Narrow"/>
                <a:cs typeface="Arial Narrow"/>
              </a:rPr>
              <a:t>ATLAS  2012 dataset transfer time.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5715000" y="2819400"/>
            <a:ext cx="0" cy="662123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546499" y="2450068"/>
            <a:ext cx="397101" cy="369332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rgbClr val="FF0000"/>
                </a:solidFill>
                <a:latin typeface="Arial Narrow"/>
                <a:cs typeface="Arial Narrow"/>
              </a:rPr>
              <a:t>5h</a:t>
            </a: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C419B-111C-DB41-8F07-40F1B41CAFB5}" type="slidenum">
              <a:rPr lang="en-US" smtClean="0"/>
              <a:pPr/>
              <a:t>43</a:t>
            </a:fld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304800" y="2288711"/>
            <a:ext cx="4382045" cy="3502489"/>
            <a:chOff x="304800" y="2288711"/>
            <a:chExt cx="4382045" cy="3502489"/>
          </a:xfrm>
        </p:grpSpPr>
        <p:pic>
          <p:nvPicPr>
            <p:cNvPr id="13" name="Picture 12" descr="Screen shot 2012-07-12 at 3.48.30 PM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" y="2311500"/>
              <a:ext cx="4382045" cy="34797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1072838" y="2288711"/>
              <a:ext cx="2799747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solidFill>
                    <a:srgbClr val="800000"/>
                  </a:solidFill>
                </a:rPr>
                <a:t>Apr 1 – Jul 12 2012 Completed Grid Jobs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526403" y="3796417"/>
              <a:ext cx="848330" cy="276999"/>
            </a:xfrm>
            <a:prstGeom prst="rect">
              <a:avLst/>
            </a:prstGeom>
            <a:solidFill>
              <a:srgbClr val="FF8753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</a:rPr>
                <a:t>Analysis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173811" y="3895015"/>
              <a:ext cx="848521" cy="276999"/>
            </a:xfrm>
            <a:prstGeom prst="rect">
              <a:avLst/>
            </a:prstGeom>
            <a:solidFill>
              <a:srgbClr val="0000FF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</a:rPr>
                <a:t>MC prod</a:t>
              </a:r>
            </a:p>
          </p:txBody>
        </p:sp>
      </p:grp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685800" y="685800"/>
            <a:ext cx="7848600" cy="1371600"/>
          </a:xfrm>
        </p:spPr>
        <p:txBody>
          <a:bodyPr/>
          <a:lstStyle/>
          <a:p>
            <a:r>
              <a:rPr lang="en-US" sz="2400" dirty="0">
                <a:solidFill>
                  <a:srgbClr val="800000"/>
                </a:solidFill>
                <a:cs typeface="Arial Narrow"/>
              </a:rPr>
              <a:t>ATLAS Distributed Computing on the Grid  : 10 Tier-1s + CERN + ~70 Tier-2s +…(more than 80 Production sites)</a:t>
            </a:r>
          </a:p>
          <a:p>
            <a:r>
              <a:rPr lang="en-US" sz="2400" dirty="0">
                <a:solidFill>
                  <a:srgbClr val="800000"/>
                </a:solidFill>
                <a:cs typeface="Arial Narrow"/>
              </a:rPr>
              <a:t>High volume, high throughput process through fast network!! 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649862" y="3733800"/>
            <a:ext cx="384593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057400" y="2743200"/>
            <a:ext cx="23855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Arial Narrow"/>
                <a:cs typeface="Arial Narrow"/>
              </a:rPr>
              <a:t>~830K daily average  </a:t>
            </a:r>
          </a:p>
          <a:p>
            <a:r>
              <a:rPr lang="en-US" sz="1400" b="1" dirty="0">
                <a:solidFill>
                  <a:srgbClr val="FF0000"/>
                </a:solidFill>
                <a:latin typeface="Arial Narrow"/>
                <a:cs typeface="Arial Narrow"/>
              </a:rPr>
              <a:t>completed  ATLAS Grid  jobs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553200" y="2590800"/>
            <a:ext cx="1981200" cy="5847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800000"/>
                </a:solidFill>
                <a:latin typeface="Arial Narrow"/>
                <a:cs typeface="Arial Narrow"/>
              </a:rPr>
              <a:t>Data available for Physics analysis in ~ 5h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HTC and HEP                                            Dr. Jaehoon Yu</a:t>
            </a:r>
          </a:p>
        </p:txBody>
      </p:sp>
    </p:spTree>
    <p:extLst>
      <p:ext uri="{BB962C8B-B14F-4D97-AF65-F5344CB8AC3E}">
        <p14:creationId xmlns:p14="http://schemas.microsoft.com/office/powerpoint/2010/main" val="373090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 animBg="1"/>
      <p:bldP spid="19" grpId="0" animBg="1"/>
      <p:bldP spid="30" grpId="0" build="p"/>
      <p:bldP spid="9" grpId="0"/>
      <p:bldP spid="31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2"/>
          <p:cNvPicPr>
            <a:picLocks noChangeAspect="1"/>
          </p:cNvPicPr>
          <p:nvPr/>
        </p:nvPicPr>
        <p:blipFill>
          <a:blip r:embed="rId2"/>
          <a:srcRect l="-12316" r="-12316"/>
          <a:stretch>
            <a:fillRect/>
          </a:stretch>
        </p:blipFill>
        <p:spPr bwMode="auto">
          <a:xfrm>
            <a:off x="228600" y="685800"/>
            <a:ext cx="86106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itle 1"/>
          <p:cNvSpPr>
            <a:spLocks noGrp="1"/>
          </p:cNvSpPr>
          <p:nvPr>
            <p:ph type="title"/>
          </p:nvPr>
        </p:nvSpPr>
        <p:spPr>
          <a:xfrm>
            <a:off x="685800" y="-152400"/>
            <a:ext cx="7772400" cy="1143000"/>
          </a:xfrm>
        </p:spPr>
        <p:txBody>
          <a:bodyPr/>
          <a:lstStyle/>
          <a:p>
            <a:r>
              <a:rPr lang="en-US" dirty="0" err="1"/>
              <a:t>PanDA</a:t>
            </a:r>
            <a:r>
              <a:rPr lang="en-US" dirty="0"/>
              <a:t> Performance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B8E0E-964B-794E-8353-549C41335F43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8" name="Footer Placeholder 5"/>
          <p:cNvSpPr txBox="1">
            <a:spLocks/>
          </p:cNvSpPr>
          <p:nvPr/>
        </p:nvSpPr>
        <p:spPr bwMode="auto">
          <a:xfrm>
            <a:off x="7467600" y="5715000"/>
            <a:ext cx="1066800" cy="3810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rgbClr val="FF0000"/>
                </a:solidFill>
                <a:latin typeface="Times New Roman" pitchFamily="-8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-8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-8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-8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-84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pitchFamily="-84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pitchFamily="-84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pitchFamily="-84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pitchFamily="-8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err="1"/>
              <a:t>Kaushik</a:t>
            </a:r>
            <a:r>
              <a:rPr lang="en-US" dirty="0"/>
              <a:t> De</a:t>
            </a:r>
            <a:endParaRPr lang="en-US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HTC and HEP                                            Dr. Jaehoon Yu</a:t>
            </a:r>
          </a:p>
        </p:txBody>
      </p:sp>
      <p:sp>
        <p:nvSpPr>
          <p:cNvPr id="25606" name="TextBox 6"/>
          <p:cNvSpPr txBox="1">
            <a:spLocks noChangeArrowheads="1"/>
          </p:cNvSpPr>
          <p:nvPr/>
        </p:nvSpPr>
        <p:spPr bwMode="auto">
          <a:xfrm>
            <a:off x="685800" y="5692914"/>
            <a:ext cx="776763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/>
            <a:r>
              <a:rPr lang="en-US" sz="2000" dirty="0">
                <a:solidFill>
                  <a:srgbClr val="F04A01"/>
                </a:solidFill>
                <a:latin typeface="+mn-lt"/>
              </a:rPr>
              <a:t>Current scale – 25M jobs completed every month at &gt;hundred sites</a:t>
            </a:r>
          </a:p>
          <a:p>
            <a:pPr marL="0" lvl="1"/>
            <a:r>
              <a:rPr lang="en-US" sz="2000" dirty="0">
                <a:solidFill>
                  <a:srgbClr val="F04A01"/>
                </a:solidFill>
                <a:latin typeface="+mn-lt"/>
              </a:rPr>
              <a:t>First </a:t>
            </a:r>
            <a:r>
              <a:rPr lang="en-US" sz="2000" dirty="0" err="1">
                <a:solidFill>
                  <a:srgbClr val="F04A01"/>
                </a:solidFill>
                <a:latin typeface="+mn-lt"/>
              </a:rPr>
              <a:t>exascale</a:t>
            </a:r>
            <a:r>
              <a:rPr lang="en-US" sz="2000" dirty="0">
                <a:solidFill>
                  <a:srgbClr val="F04A01"/>
                </a:solidFill>
                <a:latin typeface="+mn-lt"/>
              </a:rPr>
              <a:t> system in HEP – 1.2 Exabytes processed early in the LHC run</a:t>
            </a:r>
          </a:p>
        </p:txBody>
      </p:sp>
      <p:cxnSp>
        <p:nvCxnSpPr>
          <p:cNvPr id="7" name="Straight Arrow Connector 6"/>
          <p:cNvCxnSpPr/>
          <p:nvPr/>
        </p:nvCxnSpPr>
        <p:spPr bwMode="auto">
          <a:xfrm flipH="1">
            <a:off x="1676400" y="2438400"/>
            <a:ext cx="5943600" cy="76200"/>
          </a:xfrm>
          <a:prstGeom prst="straightConnector1">
            <a:avLst/>
          </a:prstGeom>
          <a:noFill/>
          <a:ln w="57150" cap="flat" cmpd="sng" algn="ctr">
            <a:solidFill>
              <a:srgbClr val="C00000"/>
            </a:solidFill>
            <a:prstDash val="dash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732747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5606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vo_hours_bar_smry-12-filtered.png"/>
          <p:cNvPicPr/>
          <p:nvPr/>
        </p:nvPicPr>
        <p:blipFill>
          <a:blip r:embed="rId2"/>
          <a:srcRect t="12769" b="24449"/>
          <a:stretch>
            <a:fillRect/>
          </a:stretch>
        </p:blipFill>
        <p:spPr>
          <a:xfrm>
            <a:off x="393789" y="982579"/>
            <a:ext cx="7143751" cy="4951548"/>
          </a:xfrm>
          <a:prstGeom prst="rect">
            <a:avLst/>
          </a:prstGeom>
          <a:ln w="25400">
            <a:round/>
          </a:ln>
          <a:effectLst>
            <a:outerShdw blurRad="25400" dist="73911" dir="13320000" rotWithShape="0">
              <a:srgbClr val="000000">
                <a:alpha val="4613"/>
              </a:srgbClr>
            </a:outerShdw>
          </a:effectLst>
        </p:spPr>
      </p:pic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xfrm>
            <a:off x="1064397" y="102726"/>
            <a:ext cx="7963517" cy="878099"/>
          </a:xfrm>
          <a:prstGeom prst="rect">
            <a:avLst/>
          </a:prstGeom>
        </p:spPr>
        <p:txBody>
          <a:bodyPr/>
          <a:lstStyle/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sz="3100" b="1">
                <a:solidFill>
                  <a:srgbClr val="C44E00"/>
                </a:solidFill>
                <a:uFill>
                  <a:solidFill>
                    <a:srgbClr val="C44E00"/>
                  </a:solidFill>
                </a:uFill>
              </a:rPr>
              <a:t>Growing Use of “Owned” and of </a:t>
            </a:r>
            <a:br>
              <a:rPr sz="3100" b="1">
                <a:solidFill>
                  <a:srgbClr val="C44E00"/>
                </a:solidFill>
                <a:uFill>
                  <a:solidFill>
                    <a:srgbClr val="C44E00"/>
                  </a:solidFill>
                </a:uFill>
              </a:rPr>
            </a:br>
            <a:r>
              <a:rPr sz="3100" b="1">
                <a:solidFill>
                  <a:srgbClr val="C44E00"/>
                </a:solidFill>
                <a:uFill>
                  <a:solidFill>
                    <a:srgbClr val="C44E00"/>
                  </a:solidFill>
                </a:uFill>
              </a:rPr>
              <a:t>“Opportunistic” Resources</a:t>
            </a:r>
          </a:p>
        </p:txBody>
      </p:sp>
      <p:sp>
        <p:nvSpPr>
          <p:cNvPr id="49" name="Shape 49"/>
          <p:cNvSpPr>
            <a:spLocks noGrp="1"/>
          </p:cNvSpPr>
          <p:nvPr>
            <p:ph type="body" idx="1"/>
          </p:nvPr>
        </p:nvSpPr>
        <p:spPr>
          <a:xfrm>
            <a:off x="1111467" y="1152203"/>
            <a:ext cx="4687528" cy="1946149"/>
          </a:xfrm>
          <a:prstGeom prst="rect">
            <a:avLst/>
          </a:prstGeom>
        </p:spPr>
        <p:txBody>
          <a:bodyPr/>
          <a:lstStyle/>
          <a:p>
            <a:pPr lvl="1">
              <a:defRPr sz="1800">
                <a:solidFill>
                  <a:srgbClr val="000000"/>
                </a:solidFill>
                <a:uFillTx/>
              </a:defRPr>
            </a:pPr>
            <a:r>
              <a:rPr dirty="0"/>
              <a:t>Opportunistic use of resources </a:t>
            </a:r>
            <a:br>
              <a:rPr dirty="0"/>
            </a:br>
            <a:r>
              <a:rPr dirty="0"/>
              <a:t>by “Campus Users” </a:t>
            </a:r>
            <a:br>
              <a:rPr dirty="0"/>
            </a:br>
            <a:r>
              <a:rPr dirty="0"/>
              <a:t>equally increasing</a:t>
            </a:r>
          </a:p>
          <a:p>
            <a:pPr lvl="1">
              <a:defRPr sz="1800">
                <a:solidFill>
                  <a:srgbClr val="000000"/>
                </a:solidFill>
                <a:uFillTx/>
              </a:defRPr>
            </a:pPr>
            <a:r>
              <a:rPr dirty="0"/>
              <a:t>Supporting a rather diverse </a:t>
            </a:r>
            <a:br>
              <a:rPr dirty="0"/>
            </a:br>
            <a:r>
              <a:rPr dirty="0"/>
              <a:t>group of sciences and </a:t>
            </a:r>
            <a:br>
              <a:rPr dirty="0"/>
            </a:br>
            <a:r>
              <a:rPr dirty="0"/>
              <a:t>researchers</a:t>
            </a:r>
          </a:p>
        </p:txBody>
      </p:sp>
      <p:sp>
        <p:nvSpPr>
          <p:cNvPr id="50" name="Shape 50"/>
          <p:cNvSpPr>
            <a:spLocks noGrp="1"/>
          </p:cNvSpPr>
          <p:nvPr>
            <p:ph type="sldNum" sz="quarter" idx="2"/>
          </p:nvPr>
        </p:nvSpPr>
        <p:spPr>
          <a:xfrm>
            <a:off x="8912639" y="6599039"/>
            <a:ext cx="175856" cy="28575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fld id="{86CB4B4D-7CA3-9044-876B-883B54F8677D}" type="slidenum">
              <a:rPr b="1">
                <a:solidFill>
                  <a:srgbClr val="CB6601"/>
                </a:solidFill>
                <a:uFill>
                  <a:solidFill>
                    <a:srgbClr val="4F136F"/>
                  </a:solidFill>
                </a:uFill>
              </a:rPr>
              <a:t>45</a:t>
            </a:fld>
            <a:endParaRPr b="1">
              <a:solidFill>
                <a:srgbClr val="CB6601"/>
              </a:solidFill>
              <a:uFill>
                <a:solidFill>
                  <a:srgbClr val="4F136F"/>
                </a:solidFill>
              </a:uFill>
            </a:endParaRPr>
          </a:p>
        </p:txBody>
      </p:sp>
      <p:pic>
        <p:nvPicPr>
          <p:cNvPr id="51" name="pasted-image-filtered.png"/>
          <p:cNvPicPr/>
          <p:nvPr/>
        </p:nvPicPr>
        <p:blipFill>
          <a:blip r:embed="rId3"/>
          <a:srcRect l="2472"/>
          <a:stretch>
            <a:fillRect/>
          </a:stretch>
        </p:blipFill>
        <p:spPr>
          <a:xfrm>
            <a:off x="1228749" y="4994765"/>
            <a:ext cx="6017877" cy="714376"/>
          </a:xfrm>
          <a:prstGeom prst="rect">
            <a:avLst/>
          </a:prstGeom>
          <a:ln w="25400">
            <a:round/>
          </a:ln>
          <a:effectLst>
            <a:outerShdw blurRad="25400" dist="187648" dir="13322602" rotWithShape="0">
              <a:srgbClr val="000000">
                <a:alpha val="42143"/>
              </a:srgbClr>
            </a:outerShdw>
          </a:effectLst>
        </p:spPr>
      </p:pic>
      <p:sp>
        <p:nvSpPr>
          <p:cNvPr id="52" name="Shape 52"/>
          <p:cNvSpPr/>
          <p:nvPr/>
        </p:nvSpPr>
        <p:spPr>
          <a:xfrm rot="20824440">
            <a:off x="6368205" y="4365551"/>
            <a:ext cx="1721100" cy="6297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11251" y="21087"/>
                </a:lnTo>
                <a:lnTo>
                  <a:pt x="16611" y="13479"/>
                </a:lnTo>
                <a:lnTo>
                  <a:pt x="21600" y="0"/>
                </a:lnTo>
              </a:path>
            </a:pathLst>
          </a:custGeom>
          <a:ln w="76200">
            <a:solidFill>
              <a:srgbClr val="FC6522"/>
            </a:solidFill>
            <a:round/>
            <a:tailEnd type="triangle"/>
          </a:ln>
        </p:spPr>
        <p:txBody>
          <a:bodyPr lIns="0" tIns="0" rIns="0" bIns="0"/>
          <a:lstStyle/>
          <a:p>
            <a:pPr marL="28573" marR="28573" defTabSz="642915">
              <a:defRPr>
                <a:uFill>
                  <a:solidFill/>
                </a:u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3" name="Shape 53"/>
          <p:cNvSpPr/>
          <p:nvPr/>
        </p:nvSpPr>
        <p:spPr>
          <a:xfrm>
            <a:off x="7579178" y="3499755"/>
            <a:ext cx="1303438" cy="5645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pPr lvl="0">
              <a:defRPr sz="1800"/>
            </a:pPr>
            <a:r>
              <a:rPr sz="1600" b="1">
                <a:solidFill>
                  <a:srgbClr val="FC6522"/>
                </a:solidFill>
              </a:rPr>
              <a:t>Opportunistic</a:t>
            </a:r>
          </a:p>
          <a:p>
            <a:pPr lvl="0">
              <a:defRPr sz="1800"/>
            </a:pPr>
            <a:r>
              <a:rPr sz="1600" b="1">
                <a:solidFill>
                  <a:srgbClr val="FC6522"/>
                </a:solidFill>
              </a:rPr>
              <a:t>Use?</a:t>
            </a:r>
          </a:p>
        </p:txBody>
      </p:sp>
      <p:sp>
        <p:nvSpPr>
          <p:cNvPr id="54" name="Shape 54"/>
          <p:cNvSpPr/>
          <p:nvPr/>
        </p:nvSpPr>
        <p:spPr>
          <a:xfrm>
            <a:off x="7239849" y="5060211"/>
            <a:ext cx="1710282" cy="8569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pPr lvl="0">
              <a:defRPr sz="1800"/>
            </a:pPr>
            <a:r>
              <a:rPr sz="1700" b="1" dirty="0">
                <a:solidFill>
                  <a:srgbClr val="FC6522"/>
                </a:solidFill>
              </a:rPr>
              <a:t>&gt;90M CPU hours</a:t>
            </a:r>
          </a:p>
          <a:p>
            <a:pPr lvl="0">
              <a:defRPr sz="1800"/>
            </a:pPr>
            <a:r>
              <a:rPr sz="1700" b="1" dirty="0">
                <a:solidFill>
                  <a:srgbClr val="FC6522"/>
                </a:solidFill>
              </a:rPr>
              <a:t>opportunistic use</a:t>
            </a:r>
          </a:p>
          <a:p>
            <a:pPr lvl="0">
              <a:defRPr sz="1800"/>
            </a:pPr>
            <a:r>
              <a:rPr sz="1700" b="1" dirty="0">
                <a:solidFill>
                  <a:srgbClr val="FC6522"/>
                </a:solidFill>
              </a:rPr>
              <a:t>past 12 Months</a:t>
            </a:r>
          </a:p>
        </p:txBody>
      </p:sp>
      <p:sp>
        <p:nvSpPr>
          <p:cNvPr id="10" name="Footer Placeholder 5"/>
          <p:cNvSpPr txBox="1">
            <a:spLocks/>
          </p:cNvSpPr>
          <p:nvPr/>
        </p:nvSpPr>
        <p:spPr bwMode="auto">
          <a:xfrm>
            <a:off x="7467600" y="6096000"/>
            <a:ext cx="1066800" cy="3810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rgbClr val="FF0000"/>
                </a:solidFill>
                <a:latin typeface="Times New Roman" pitchFamily="-8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-8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-8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-8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-84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pitchFamily="-84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pitchFamily="-84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pitchFamily="-84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pitchFamily="-8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err="1"/>
              <a:t>Lotha</a:t>
            </a:r>
            <a:r>
              <a:rPr lang="en-US" dirty="0"/>
              <a:t> </a:t>
            </a:r>
            <a:endParaRPr lang="en-US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92817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build="p"/>
      <p:bldP spid="52" grpId="0" animBg="1"/>
      <p:bldP spid="53" grpId="0" animBg="1"/>
      <p:bldP spid="54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b="1" dirty="0"/>
              <a:t>Resources Accessible via </a:t>
            </a:r>
            <a:r>
              <a:rPr lang="en-US" b="1" dirty="0" err="1"/>
              <a:t>PanDA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HTC and HEP                                            Dr. Jaehoon Yu</a:t>
            </a:r>
            <a:endParaRPr lang="en-US" sz="1400" i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6" name="Picture 6" descr="osg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5096" y="2209800"/>
            <a:ext cx="1850704" cy="1055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36"/>
          <p:cNvGrpSpPr>
            <a:grpSpLocks/>
          </p:cNvGrpSpPr>
          <p:nvPr/>
        </p:nvGrpSpPr>
        <p:grpSpPr bwMode="auto">
          <a:xfrm>
            <a:off x="1219200" y="1066800"/>
            <a:ext cx="3124200" cy="1066800"/>
            <a:chOff x="76200" y="6270345"/>
            <a:chExt cx="2057400" cy="548640"/>
          </a:xfrm>
        </p:grpSpPr>
        <p:pic>
          <p:nvPicPr>
            <p:cNvPr id="8" name="Picture 41" descr="WLCG-TextOnly_black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 bwMode="auto">
            <a:xfrm>
              <a:off x="381000" y="6270345"/>
              <a:ext cx="1752600" cy="548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42" descr="WLCG-logo.jp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6200" y="6324600"/>
              <a:ext cx="4572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" name="Picture 1" descr="Screen shot 2011-05-17 at 1.50.19 AM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14800" y="1676400"/>
            <a:ext cx="1524000" cy="101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" y="2133600"/>
            <a:ext cx="2235200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AutoShape 2" descr="data:image/jpeg;base64,/9j/4AAQSkZJRgABAQAAAQABAAD/2wCEAAkGBxQSEhUUExQVFRQWGSIZFxUYGB0cHBwfHR4fIx8dHx0eKCkgIB8lIBsdIzEhJiktLy8uGh80ODMsNygtLiwBCgoKDg0OGxAQGC4kHiQvLC4vLTgtMDQ3NCwsLiwsLCwsNzcvNCs0LCwtNywsLCwyNS4tLCwsLCw0LC8sLCwsLP/AABEIAEUBPwMBEQACEQEDEQH/xAAcAAABBQEBAQAAAAAAAAAAAAAABAUGBwgDAgH/xABIEAACAQMCAwQFBQ0GBgMAAAABAgMABBEFEgYhMQcTQVEiYXGBkRQyUnKxCBcjMzVCVGJzobLB0RZTgpPS4RU0osLw8SSSs//EABsBAQACAwEBAAAAAAAAAAAAAAAEBQECAwYH/8QANREBAAIBAgMDCgQHAQAAAAAAAAECAwQRBRIhMVGxEyIyM0FhcXKBwTSRodEGI1JiguHwNf/aAAwDAQACEQMRAD8AvGgKAoCgQalqawlQ2fSzhgM4xjw99QNZr8emmsX387fr3bJODT2yxM19hkubWaYgpMJB6jtx7V8KpM2n1WqtzY80Xj3Ttt9E+mTDhja1OWfz/U4wXPycYnmDHwUDJ+PU++rHHnnR121OaLT3bdf3Rb4/Lz/Kpt73q61tFYocqcAh8ZHMeIrfPxXHjvOO3m9ImJ237e9jHo7Wrzx19xqms55G3iZXUfnhsBfd4VU5NLq89/KVzRaO/fbb6exMrmw445ZptPdt2lkesiJcNJ3zfqjAHv8AGpleKV01OXJk8pb3R93CdJOWd615YP0bZAPmM1fUtzVie9XTG07PVbMCgKAoCgKAoCgKAoCgKDnJOqlVZlBbkoJAJ9g8aDpQFAUBQFAUBQFAUBQFAUBQFAUBQFAUBQFBGeMesXsb/trzP8Q9uP8Ay+y24Z2W+n3I+GR+FP1DUPg0fz5n+2XfX+rj4waap57N00v1z8b/AIV+yrHifr/pXwRtJ6v6z4vWk/Nn/Z/zrOg9DN8rGp9KnxNwquSliW/zV9g+yvouL0K/CHl7+lLpXRqKAoCgKAoCgKAoCgKAoIFx7+UtG/byfwCgmmo6hFboZJpEijHIu7BVGenM8qBn/tzpv6da/wCcn9aA/tzpv6da/wCcn9aA/tzpv6da/wCcn9aD0nG+nEgC+tSTyAEyc/30D+DQFAw6rxnYWzbZruBHHVd4LD2gZI99Ajg7R9Lc4F7CD+sSo+LACgktvcJIodGV1PMMpBB9hHKg60BQJNS1OG3TfPLHEn0nYKP3+PqoI83aXpYOPlsX/Uf34oHjR+I7W7/5e4ilI6hHBYe1eo94oHSg4Xd4kS7nOB8a4Z9TjwV58k7Q6Y8Vsk7Vg0x8TxlsFWC+Df7VU149hm+01mI7/wDSbPDskV3iY3PUMoYBlOQehq6x5K3rzVnogWrNZ2lwvb5Yl3HJH6oz+/oK46jV0wU57bzHujdviw2yW5YRq91SO4YB0dQPmlTk8/MY59K8zqNfg1t4jJSYiOyYnr9Y2W2LTZMETNLRPfucdJ0nu2LhshlIAIKt8DVjoeHeQtOSLbxMbRvG0ouo1XlI5ZjrE/EjseGmODIdo8hzP9BULTcByWjfNO0d0dv7eLvm4jWOlI3OOpaAsh3KxVsY8wcVZazg+PPPNW0xb9OiLg11sfSY3ghsNGlTvVIHpJgNnl1qDpeGZ8flKWj0q7RPsSM2rx25bR7JKbPhlBzkYsfIch/U1J0/AcVeuWeb3dkfu5ZeI3npSNj6oxyq9iIiNoV0zu+1kFAUBQFAUBQFAUBQFAUED49/KWjft5P4BQcu3X8kS/XT+Kgy7QdRbv8ARb4GgPkz/Qb/AOpoFWl2799F6LfPXwP0hQbRRgFBJwAOZPsoM79qfatLcSPb2Uhjt19FpEOGlPjhvBPLHWgqy2tnkYLGjOx6KoLE+4c6DrfadNCcTRSRHydGU/AgUD1wVxpc6ZKHhYmMnMkJPoOPHl4HH5w9XWg1dw/rEd5bx3EJyki5HmPMH1g8qBo7ReL10y0aYgNK3owofzmPif1R1P8AvQZW17XZ72Uy3EjSOfM8lHko6AeoUHtOGrwp3gtLkx4z3ghfbjz3YxigQW1w8Th42ZHU5DKSCD6iOYoNHdjXaG2oI1vckG5iGQ/TvE6ZI+kD1x5igc4NTkjJAbIz81uY+BrwmLX58MzFbdO6esPRW0+O8dY695wN4qwiVIo1dm2k4yOnUDwqwnVUpp41GPFWLTO3Z7u2EaMVrZZx2vMxEbuOm3sklxGXYnn08Oh8OlcNFq82bV0nJaZ6z4S6Z8NKYbcsENpfSR/MYgeXUfA1BwazNg9Xbp3exIyYMeT0oOsuolYVkRUR3YgkL5eVWt9demmrmx1rW1pmJmI7kOuCLZZpaZmIiPaT6NOz3KFmLHn1PqNRuHZb5dbS17TM9fB01VK0wTFY2IO1njmTTkjjtwO+lyd7DIRRjnjoWJOBnyNe0UaBare6/aQrdzTOsbEciUbbnpuTHIH/AN4oLM4L4se+017hgFmjDK2By3KucgHzBBxRhVvD3aRqsyvFHuuJ5FGzbGCUx85sAeXLnyFGdnrh/tRv7WV0ut0/IqI3XDq/h0wcZ5EUHK8491m0nVrkshb0u5kjCoy+IA6geHXIoLd4l4xFtpwvFTczqpjQ5xuYeOPAUYVdbX/EF3A15HKwhAJwpRNwHXamCSB6z8aMph2P8czX3eQ3JDSRgMsgGNynlggcsjzoEPFj8QC6mNqrfJwfwZDQAbcfrMD8aMInw3xzqtxdwwCcuWkAZQqEYB9LmBjGM86Mp32rdoElkyW1rt79xlnI3bATgAD6R9dBELribXNMMUt2d8cn5km1gfErleatj/w0FgcY8WuNJF7aPtZ9uDgNjJ5jnyyOlGFdQ8fatc2223EjtHuaedIwSB+aOQwMDJ6ZoylXY7xzcXkklvcuJGVd6PgBsdCDjkfbQWrRhA+Pfylo37eT+AUHLt1/JEv10/ioMu0GyeFbdPkdt6K/ik8B9EUDr8mT6C/AUB8nT6C/AUEF7bdeNppjhDh5z3Q88MDux/hB+NBlug1B2LcKpaWCTFR3843uxHMA/NUeQA/eTQSri3h6K/tpIJVB3KdjYyUbHJh6waDHV3bmN3jb5yMVPtBwfsoL3+5u1UtDc2xOdjiRB5BhhvdlQfaTQJe3jh/ULu5jaG3kltoo8KY8Md7EljsB39Ao6eFBHexbg0zagWuoXVbdd+yRCuXz6OQw545nHsoNJAUGX+3XT4odVYRALvjV3UcgGOQfiAD76BH2NTMur2+0/OEgI8x3TnHxAPuoLqubZ0OHUqfXXzzNgyYrbZKzD0+PJW8b1ncsk/5RP2p+ypl//Pr88+DhX8TPy/d10OwkMivtIUeJ5eB8+tdeGaPPOauTlmKxv1np7JaavPjik136kFzZPFydSPX4fHpVfn0ubBO2Ssx/35JOPNTJ1rO5VOM20X12qXkiZ0WKI/qs40/EX+EFmgaXKJFkZdqjz5E8vLrUzhXD89c1ctq7RHe4azU45pNIneTP2p8drYbIo4o5bhxu/CDKovgSBzJJ8AR0r1amQrjFdZl08z3ssSwMVPcKqhuZ5ZwOXs3GjJ+7HPyRd/tJP/ySgj/3PSA3Ux8RCMe9qEkerxj+0gGORuo8/FaB5+6IH4WzP6kn2x0IS+54nj0/R7aWRBIzRqscZ/ObHj6h40YRTTNS1vUbeSaN7e2tQGGFQDcAOYUEM3qzkUZNn3Px/wDmS46dyPtoSlXbRxn3EfyOFvwso/CEfmofD2t9lAp7HODPkkPymZcTzD0QfzE8B7T1PuoSr3jw5147+nfRj3ZXFBYPbzj/AIemevfLj4HNGIQ63Zjww+egnwvsyKMpX2HQj/hsxxzaRs+vCgUJQ/sS5apJ9R/4qEtAUYQPj38paN+3k/gFBy7dfyRL9dP4qDLtBK7btH1ONFRLuQKoAUYTkB0HSg6ffP1X9Nk+Cf6aC8+xPXLi8sWkuZTK4lKhjjoAOXIDzoIh90vPysk8MyMfdsA+00FGgUG09Aj220C+USj/AKRQL6Bl/snY72f5Jb72JZm7pcknmSTjmSaBxtLCKL8XGifVUD7KBTQGKBi4w4qt9OgaadvqRj5zt4Ko/n0FBk3iXXJL65luZfnyHOB0UdAo9QFBan3PPCrNK9/IpCKDHFkfOJ+cw9QHLPrI8DQXxLErDDAEeRGa0vjreOW0bw2raazvE7Gu7aG1CgplSxI8cHHUZqrz202grWJp5szM9+0/VLxxl1MzPN12N98ZJ/xUwdf7segR7j1+NV+pnPq+unyxaP6Y82f1SsUY8HrKbT39r3bzmAbZ5lYf3WN5+Ph763w5p0kcuqyxb+3bmn82t6RmnfFTb39h00d43j3Im1cnA/8AOlWnD7YcmLmxU2jeeiHqYvW+17bycKsEZSvbdwrcSXCXUMTyoU2vsGShU8sjrgg9QPDn4UZgmvm1fWbZYPkwhiiUMzNle9ZR6IG7xPkOWepFA79kui3sNneCaIxxyKe7Rhhy+0gnHgDyHPqRQN/YLpU8NxOZYZIx3KjLqVGd3TnQkl1TR7g8RLIIJTH8oRt+w7cDHPPTFA69velzTPaGKKSQKsgJRS2CSmM49h+FCCrjfhae60ezEUbNLAqsYujEFcHkfEeVBGuGdQ1ZrP8A4bBaMA2V791Zdit87OeXiefX1UC3su4Tv7PUm3R7YkBWRz81gemw+J8fV40DdqfZxqd7d3EpRUVpDh5pMbhnlgLubGPMCgV23B+u2EiPFK0q7huEcxcbcjOUkxyx5ZoHXte4NmmlS+tEMjAASqnNgVPJwPHHiB5ChCN65qeqa13Nv8kZe7PpHaygnpvYvgADyFBOeM+GDb6H8lgRpGTaTtBJJz6Rx160HbsZsZItOkWSN0YyOQrKQeg8DRhEux7R54tSkaSGVF2v6TIQObeZoyvKjCB8e/lLRv28n8AoOXbr+SJfrp/FQZdoNF6F2N6bLbQyMJ9zxqzYk5ZIBPhQLvvI6Z5T/wCb/tQS/hPheDToTDb79hYsd7bjk48fdQVn90pZEwWkw6I7If8AGAR/BQUIKDZ3C10JbO3dTkNEpz7hQOlBAdZ7XdPtbiS3l77fG21iqArn1HNA8cI8c2mpF1tmcmMAtuQrjPTmeVBJqCAdovafb6aDEmJrrHKMfNTPQufD6o5+zOaDN/EOv3F9MZrmQyOenko8lHQCgsLs37IJbvbPehobfqsfSSQfaq+vqfDzoND2VokMaxxqERAFVVGAAPAUHagjvGB5R+0/yrzn8Qz5uP4z9lpwztt9DHpf46P64+2qPQ/icfzQsNR6q3wl4vvxsn12+01pqvX3+afGW2L1dfhHglXC/wCIH1jXq+CfhY+M+Km1/rvpB3q3QiGTV4VuFti+JnQyKm1uaqcE7sbeRPTOaDnY69bzTzW8cm6a3x3qbWG3d05kYPuJoEsvF1mtu1y0wECOULlWHpKdpAGNzHII5A58KA4f4rtb4SfJ5NzR/PRlZHXI5ZVgDg+fSgg/AnHtna2ix3VwRJ30ucq77QZWCl2AIUeWTQWVdahFHE0zuoiVd5fPLbjOfZigjei9olpczJCFniaT8U00TIsn1CevLnzxQKOIuOLazlELCaWXG5o4IzIyr9JsdBQd5uMLUWYvQ5a3OPSUcxk45g4IIPUHpQN2ndo9lPKsSd7l5O6VzGQjNgkYbyODg0D5qmtxQywwPuMlxuCBRnkoyxPkMeNAycOavY2mm9+jutqjOd0uS2d5yMDmctnAFAo4c45tryUwoJopdu4RzRmMsv0lz1FAlve0uxilaMmZlRtkk6RM0KN5M45cvHGaB14h4qt7ONJJCz96cRJEpd5OWfRA68ueaDloXGVtdxyPH3qmE4kieJxIuemUAJI9YzQK4OI7d+jkfgzL6SOh2Dq2GAOKCKcaXCyX+iOhyrTOynzBjGOvOgO3X8kS/XT+Kgy7QaG0Ptp0+G3hiZbnckaqcRrjIABx6VAu+/ppv0br/LX/AF0HuDtv052VQlzliAPwa+Jx9OglPH3Dw1CwmgHz2XdHn6a81+J5e+gyLd2zxO0cilXQ4ZTyII8KC2uyjtXjs4Ra3gfu1P4OVRu2g/msOuB4EfCgmHE3bZYxwt8kZp5iPQ9BlRT5tuAJx5CgzpdXDSOzuSzuSzMepJOSaDR/YHw41tYtNICr3LbgD1CKML8ck+wigau2btLntJGsrUGN9oLz+IDDOE8jj87qPDzoKCkkLEsxJJOSScknzJoLG4E1/R7DbLLBcXFyOe9lXYh/UXdjP6xyfZQWH9/mx/ubj4J/qoPcPbpZOQqwXJJ8MJ/qoLVoEWqaas4AYkEdCPX/AOqha3Q49XWIvMxMdiRp9RbDMzHtMUehSRSoeTKGHMeHPxFUNOEZ8GopaPOrEx1/eFhbW48mO0dk7FC8OFnZpGwCxIC9cE+JqTHA5vltfLbpMzO0e+XKeIctIrSPZB8tLVYl2oMCrzT6emCnJjjaEDJktktzW7XauzmhnHI7m70266BJjA5/VnGBn/GEoIHoWp/JbiW/Y+jfQXMgPn3L/g8e1CtB2ubOa3OiQRwC5ZInnMTOFDSYU7yW5bl3k8/OgkOn2t/LqkN1LZLaoInjlKzI28HmuQDk4P20Hrsx0iBtLm3Ird/LP3uR1w7KAfYAKA4Ushe8PJBLJsDxNGJCegDEKefhyFAhj1e6tXtIdXs4ZY1kVYLyE5VX6KSDzB9eB7KDjw9cagL3U3tbe3lJudrtLKVYBVG1RgH0eefjQN+q6RcQ6VqC3AiQS3KuscUm9U3kbh6ufP30E07RtMxpu+JcPa7Jk2jB/BYOB7gaBLo9wL7VJblecdtaqiHw3zDc37gKCKaau6z0iNucT377wehwzFQffQWVxPbWwZZn2i6SOQW7FirZ2EkAAjd7OdBXnBa6k2lJHFaWjwSxtl3mIZt2dzMMfOz9lA5Lwzei0054JoPl1orAI770kU8iAR44A5/vFA7cHa1391cQ3VmLS/7sd4wIYSJzAIYdcfzoHq54UV+7zIw2RiM4A9JQSSD7cj4CgjvF1t3V9ocYOdkrrnzxGKBx7XdJmutNkit4zJIWUhRjPI8+tBn772Oq/oUnxT+tAfex1X9Ck+Kf1oD72Oq/oUnxT+tAo0/s01RZY2NnIAHUk5XoCPXQaqjHIeygrvtK7LItSJnhIhusfOOdj46bwOh/WAz6jQUrqfZbqkLFTatIB+fGQyn+fxFAltOzrU5MbbOXmcZYBR7ySKCzeBOxHY4l1FkbaQVgQkjl9NsDP1RkeuguxVAGAMAdBQUD2w8EX93qUk1vbPJGUQBgVxkLz6mghX3sdV/QpPin9aA+9jqv6FJ8U/rQH3sdV/QpPin9aB84J7NdQW9iM9q6ReluYlcD0Gx0Pnge+g0xQFAUBQFAUEY7StPE+nToTtIAdWHVWUggjpzFBEuL+Ekl0/TId+0RvGuQOZV1ww68s/yoJL2haPvijuopO5uLMl4nChhjGGQjl6LAefgKBg7NJJtRkOpXUoZ0UwxQopVEzzZubHJPL4UEWtjd2ix2kN0BFfySZJiy0RLkEod3iMcj45PjQWzJwpAdP+QYPc933efH63tzzoItp/CtxPLFHeXxngtXDLGIVQuy/MLsGOceznQLeIeGporl7qyuzbNOAsyGISIxHIPgkYYA9eeaAPAKrpz2omYySyCaW4Zcs77gSSuR5YAzyoJpPbh42jbmrKVPsIxQRvgDhJdOtXhWQyF3ZjIVwfJRjJ6AY60COHgVDpwtGmbckhljnVdrI+4spAyemcdedB54b4bmkuBc3t0bp4QY4l7oRoueTMQCcsR40DXd8FXERe0tr94bSckmLulZkDfOVJCwKg58uVA769wWqxWzWkxtpbJdsUgUPlT85WUkZBx59aDvwdw+6SyXtzObi4lUJu2CNUQcwqqCfE9c0EuoI7xFoHyi6sZ+82fJZGfbtzv3KBjORtx7DQSKgKAoCgKAoCgKAoCgKAoCgKAoCg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0" name="AutoShape 4" descr="data:image/jpeg;base64,/9j/4AAQSkZJRgABAQAAAQABAAD/2wCEAAkGBxQSEhUUExQVFRQWGSIZFxUYGB0cHBwfHR4fIx8dHx0eKCkgIB8lIBsdIzEhJiktLy8uGh80ODMsNygtLiwBCgoKDg0OGxAQGC4kHiQvLC4vLTgtMDQ3NCwsLiwsLCwsNzcvNCs0LCwtNywsLCwyNS4tLCwsLCw0LC8sLCwsLP/AABEIAEUBPwMBEQACEQEDEQH/xAAcAAABBQEBAQAAAAAAAAAAAAAABAUGBwgDAgH/xABIEAACAQMCAwQFBQ0GBgMAAAABAgMABBEFEgYhMQcTQVEiYXGBkRQyUnKxCBcjMzVCVGJzobLB0RZTgpPS4RU0osLw8SSSs//EABsBAQACAwEBAAAAAAAAAAAAAAAEBQECAwYH/8QANREBAAIBAgMDCgQHAQAAAAAAAAECAwQRBRIhMVGxEyIyM0FhcXKBwTSRodEGI1JiguHwNf/aAAwDAQACEQMRAD8AvGgKAoCgQalqawlQ2fSzhgM4xjw99QNZr8emmsX387fr3bJODT2yxM19hkubWaYgpMJB6jtx7V8KpM2n1WqtzY80Xj3Ttt9E+mTDhja1OWfz/U4wXPycYnmDHwUDJ+PU++rHHnnR121OaLT3bdf3Rb4/Lz/Kpt73q61tFYocqcAh8ZHMeIrfPxXHjvOO3m9ImJ237e9jHo7Wrzx19xqms55G3iZXUfnhsBfd4VU5NLq89/KVzRaO/fbb6exMrmw445ZptPdt2lkesiJcNJ3zfqjAHv8AGpleKV01OXJk8pb3R93CdJOWd615YP0bZAPmM1fUtzVie9XTG07PVbMCgKAoCgKAoCgKAoCgKDnJOqlVZlBbkoJAJ9g8aDpQFAUBQFAUBQFAUBQFAUBQFAUBQFAUBQFBGeMesXsb/trzP8Q9uP8Ay+y24Z2W+n3I+GR+FP1DUPg0fz5n+2XfX+rj4waap57N00v1z8b/AIV+yrHifr/pXwRtJ6v6z4vWk/Nn/Z/zrOg9DN8rGp9KnxNwquSliW/zV9g+yvouL0K/CHl7+lLpXRqKAoCgKAoCgKAoCgKAoIFx7+UtG/byfwCgmmo6hFboZJpEijHIu7BVGenM8qBn/tzpv6da/wCcn9aA/tzpv6da/wCcn9aA/tzpv6da/wCcn9aD0nG+nEgC+tSTyAEyc/30D+DQFAw6rxnYWzbZruBHHVd4LD2gZI99Ajg7R9Lc4F7CD+sSo+LACgktvcJIodGV1PMMpBB9hHKg60BQJNS1OG3TfPLHEn0nYKP3+PqoI83aXpYOPlsX/Uf34oHjR+I7W7/5e4ilI6hHBYe1eo94oHSg4Xd4kS7nOB8a4Z9TjwV58k7Q6Y8Vsk7Vg0x8TxlsFWC+Df7VU149hm+01mI7/wDSbPDskV3iY3PUMoYBlOQehq6x5K3rzVnogWrNZ2lwvb5Yl3HJH6oz+/oK46jV0wU57bzHujdviw2yW5YRq91SO4YB0dQPmlTk8/MY59K8zqNfg1t4jJSYiOyYnr9Y2W2LTZMETNLRPfucdJ0nu2LhshlIAIKt8DVjoeHeQtOSLbxMbRvG0ouo1XlI5ZjrE/EjseGmODIdo8hzP9BULTcByWjfNO0d0dv7eLvm4jWOlI3OOpaAsh3KxVsY8wcVZazg+PPPNW0xb9OiLg11sfSY3ghsNGlTvVIHpJgNnl1qDpeGZ8flKWj0q7RPsSM2rx25bR7JKbPhlBzkYsfIch/U1J0/AcVeuWeb3dkfu5ZeI3npSNj6oxyq9iIiNoV0zu+1kFAUBQFAUBQFAUBQFAUED49/KWjft5P4BQcu3X8kS/XT+Kgy7QdRbv8ARb4GgPkz/Qb/AOpoFWl2799F6LfPXwP0hQbRRgFBJwAOZPsoM79qfatLcSPb2Uhjt19FpEOGlPjhvBPLHWgqy2tnkYLGjOx6KoLE+4c6DrfadNCcTRSRHydGU/AgUD1wVxpc6ZKHhYmMnMkJPoOPHl4HH5w9XWg1dw/rEd5bx3EJyki5HmPMH1g8qBo7ReL10y0aYgNK3owofzmPif1R1P8AvQZW17XZ72Uy3EjSOfM8lHko6AeoUHtOGrwp3gtLkx4z3ghfbjz3YxigQW1w8Th42ZHU5DKSCD6iOYoNHdjXaG2oI1vckG5iGQ/TvE6ZI+kD1x5igc4NTkjJAbIz81uY+BrwmLX58MzFbdO6esPRW0+O8dY695wN4qwiVIo1dm2k4yOnUDwqwnVUpp41GPFWLTO3Z7u2EaMVrZZx2vMxEbuOm3sklxGXYnn08Oh8OlcNFq82bV0nJaZ6z4S6Z8NKYbcsENpfSR/MYgeXUfA1BwazNg9Xbp3exIyYMeT0oOsuolYVkRUR3YgkL5eVWt9demmrmx1rW1pmJmI7kOuCLZZpaZmIiPaT6NOz3KFmLHn1PqNRuHZb5dbS17TM9fB01VK0wTFY2IO1njmTTkjjtwO+lyd7DIRRjnjoWJOBnyNe0UaBare6/aQrdzTOsbEciUbbnpuTHIH/AN4oLM4L4se+017hgFmjDK2By3KucgHzBBxRhVvD3aRqsyvFHuuJ5FGzbGCUx85sAeXLnyFGdnrh/tRv7WV0ut0/IqI3XDq/h0wcZ5EUHK8491m0nVrkshb0u5kjCoy+IA6geHXIoLd4l4xFtpwvFTczqpjQ5xuYeOPAUYVdbX/EF3A15HKwhAJwpRNwHXamCSB6z8aMph2P8czX3eQ3JDSRgMsgGNynlggcsjzoEPFj8QC6mNqrfJwfwZDQAbcfrMD8aMInw3xzqtxdwwCcuWkAZQqEYB9LmBjGM86Mp32rdoElkyW1rt79xlnI3bATgAD6R9dBELribXNMMUt2d8cn5km1gfErleatj/w0FgcY8WuNJF7aPtZ9uDgNjJ5jnyyOlGFdQ8fatc2223EjtHuaedIwSB+aOQwMDJ6ZoylXY7xzcXkklvcuJGVd6PgBsdCDjkfbQWrRhA+Pfylo37eT+AUHLt1/JEv10/ioMu0GyeFbdPkdt6K/ik8B9EUDr8mT6C/AUB8nT6C/AUEF7bdeNppjhDh5z3Q88MDux/hB+NBlug1B2LcKpaWCTFR3843uxHMA/NUeQA/eTQSri3h6K/tpIJVB3KdjYyUbHJh6waDHV3bmN3jb5yMVPtBwfsoL3+5u1UtDc2xOdjiRB5BhhvdlQfaTQJe3jh/ULu5jaG3kltoo8KY8Md7EljsB39Ao6eFBHexbg0zagWuoXVbdd+yRCuXz6OQw545nHsoNJAUGX+3XT4odVYRALvjV3UcgGOQfiAD76BH2NTMur2+0/OEgI8x3TnHxAPuoLqubZ0OHUqfXXzzNgyYrbZKzD0+PJW8b1ncsk/5RP2p+ypl//Pr88+DhX8TPy/d10OwkMivtIUeJ5eB8+tdeGaPPOauTlmKxv1np7JaavPjik136kFzZPFydSPX4fHpVfn0ubBO2Ssx/35JOPNTJ1rO5VOM20X12qXkiZ0WKI/qs40/EX+EFmgaXKJFkZdqjz5E8vLrUzhXD89c1ctq7RHe4azU45pNIneTP2p8drYbIo4o5bhxu/CDKovgSBzJJ8AR0r1amQrjFdZl08z3ssSwMVPcKqhuZ5ZwOXs3GjJ+7HPyRd/tJP/ySgj/3PSA3Ux8RCMe9qEkerxj+0gGORuo8/FaB5+6IH4WzP6kn2x0IS+54nj0/R7aWRBIzRqscZ/ObHj6h40YRTTNS1vUbeSaN7e2tQGGFQDcAOYUEM3qzkUZNn3Px/wDmS46dyPtoSlXbRxn3EfyOFvwso/CEfmofD2t9lAp7HODPkkPymZcTzD0QfzE8B7T1PuoSr3jw5147+nfRj3ZXFBYPbzj/AIemevfLj4HNGIQ63Zjww+egnwvsyKMpX2HQj/hsxxzaRs+vCgUJQ/sS5apJ9R/4qEtAUYQPj38paN+3k/gFBy7dfyRL9dP4qDLtBK7btH1ONFRLuQKoAUYTkB0HSg6ffP1X9Nk+Cf6aC8+xPXLi8sWkuZTK4lKhjjoAOXIDzoIh90vPysk8MyMfdsA+00FGgUG09Aj220C+USj/AKRQL6Bl/snY72f5Jb72JZm7pcknmSTjmSaBxtLCKL8XGifVUD7KBTQGKBi4w4qt9OgaadvqRj5zt4Ko/n0FBk3iXXJL65luZfnyHOB0UdAo9QFBan3PPCrNK9/IpCKDHFkfOJ+cw9QHLPrI8DQXxLErDDAEeRGa0vjreOW0bw2raazvE7Gu7aG1CgplSxI8cHHUZqrz202grWJp5szM9+0/VLxxl1MzPN12N98ZJ/xUwdf7segR7j1+NV+pnPq+unyxaP6Y82f1SsUY8HrKbT39r3bzmAbZ5lYf3WN5+Ph763w5p0kcuqyxb+3bmn82t6RmnfFTb39h00d43j3Im1cnA/8AOlWnD7YcmLmxU2jeeiHqYvW+17bycKsEZSvbdwrcSXCXUMTyoU2vsGShU8sjrgg9QPDn4UZgmvm1fWbZYPkwhiiUMzNle9ZR6IG7xPkOWepFA79kui3sNneCaIxxyKe7Rhhy+0gnHgDyHPqRQN/YLpU8NxOZYZIx3KjLqVGd3TnQkl1TR7g8RLIIJTH8oRt+w7cDHPPTFA69velzTPaGKKSQKsgJRS2CSmM49h+FCCrjfhae60ezEUbNLAqsYujEFcHkfEeVBGuGdQ1ZrP8A4bBaMA2V791Zdit87OeXiefX1UC3su4Tv7PUm3R7YkBWRz81gemw+J8fV40DdqfZxqd7d3EpRUVpDh5pMbhnlgLubGPMCgV23B+u2EiPFK0q7huEcxcbcjOUkxyx5ZoHXte4NmmlS+tEMjAASqnNgVPJwPHHiB5ChCN65qeqa13Nv8kZe7PpHaygnpvYvgADyFBOeM+GDb6H8lgRpGTaTtBJJz6Rx160HbsZsZItOkWSN0YyOQrKQeg8DRhEux7R54tSkaSGVF2v6TIQObeZoyvKjCB8e/lLRv28n8AoOXbr+SJfrp/FQZdoNF6F2N6bLbQyMJ9zxqzYk5ZIBPhQLvvI6Z5T/wCb/tQS/hPheDToTDb79hYsd7bjk48fdQVn90pZEwWkw6I7If8AGAR/BQUIKDZ3C10JbO3dTkNEpz7hQOlBAdZ7XdPtbiS3l77fG21iqArn1HNA8cI8c2mpF1tmcmMAtuQrjPTmeVBJqCAdovafb6aDEmJrrHKMfNTPQufD6o5+zOaDN/EOv3F9MZrmQyOenko8lHQCgsLs37IJbvbPehobfqsfSSQfaq+vqfDzoND2VokMaxxqERAFVVGAAPAUHagjvGB5R+0/yrzn8Qz5uP4z9lpwztt9DHpf46P64+2qPQ/icfzQsNR6q3wl4vvxsn12+01pqvX3+afGW2L1dfhHglXC/wCIH1jXq+CfhY+M+Km1/rvpB3q3QiGTV4VuFti+JnQyKm1uaqcE7sbeRPTOaDnY69bzTzW8cm6a3x3qbWG3d05kYPuJoEsvF1mtu1y0wECOULlWHpKdpAGNzHII5A58KA4f4rtb4SfJ5NzR/PRlZHXI5ZVgDg+fSgg/AnHtna2ix3VwRJ30ucq77QZWCl2AIUeWTQWVdahFHE0zuoiVd5fPLbjOfZigjei9olpczJCFniaT8U00TIsn1CevLnzxQKOIuOLazlELCaWXG5o4IzIyr9JsdBQd5uMLUWYvQ5a3OPSUcxk45g4IIPUHpQN2ndo9lPKsSd7l5O6VzGQjNgkYbyODg0D5qmtxQywwPuMlxuCBRnkoyxPkMeNAycOavY2mm9+jutqjOd0uS2d5yMDmctnAFAo4c45tryUwoJopdu4RzRmMsv0lz1FAlve0uxilaMmZlRtkk6RM0KN5M45cvHGaB14h4qt7ONJJCz96cRJEpd5OWfRA68ueaDloXGVtdxyPH3qmE4kieJxIuemUAJI9YzQK4OI7d+jkfgzL6SOh2Dq2GAOKCKcaXCyX+iOhyrTOynzBjGOvOgO3X8kS/XT+Kgy7QaG0Ptp0+G3hiZbnckaqcRrjIABx6VAu+/ppv0br/LX/AF0HuDtv052VQlzliAPwa+Jx9OglPH3Dw1CwmgHz2XdHn6a81+J5e+gyLd2zxO0cilXQ4ZTyII8KC2uyjtXjs4Ra3gfu1P4OVRu2g/msOuB4EfCgmHE3bZYxwt8kZp5iPQ9BlRT5tuAJx5CgzpdXDSOzuSzuSzMepJOSaDR/YHw41tYtNICr3LbgD1CKML8ck+wigau2btLntJGsrUGN9oLz+IDDOE8jj87qPDzoKCkkLEsxJJOSScknzJoLG4E1/R7DbLLBcXFyOe9lXYh/UXdjP6xyfZQWH9/mx/ubj4J/qoPcPbpZOQqwXJJ8MJ/qoLVoEWqaas4AYkEdCPX/AOqha3Q49XWIvMxMdiRp9RbDMzHtMUehSRSoeTKGHMeHPxFUNOEZ8GopaPOrEx1/eFhbW48mO0dk7FC8OFnZpGwCxIC9cE+JqTHA5vltfLbpMzO0e+XKeIctIrSPZB8tLVYl2oMCrzT6emCnJjjaEDJktktzW7XauzmhnHI7m70266BJjA5/VnGBn/GEoIHoWp/JbiW/Y+jfQXMgPn3L/g8e1CtB2ubOa3OiQRwC5ZInnMTOFDSYU7yW5bl3k8/OgkOn2t/LqkN1LZLaoInjlKzI28HmuQDk4P20Hrsx0iBtLm3Ird/LP3uR1w7KAfYAKA4Ushe8PJBLJsDxNGJCegDEKefhyFAhj1e6tXtIdXs4ZY1kVYLyE5VX6KSDzB9eB7KDjw9cagL3U3tbe3lJudrtLKVYBVG1RgH0eefjQN+q6RcQ6VqC3AiQS3KuscUm9U3kbh6ufP30E07RtMxpu+JcPa7Jk2jB/BYOB7gaBLo9wL7VJblecdtaqiHw3zDc37gKCKaau6z0iNucT377wehwzFQffQWVxPbWwZZn2i6SOQW7FirZ2EkAAjd7OdBXnBa6k2lJHFaWjwSxtl3mIZt2dzMMfOz9lA5Lwzei0054JoPl1orAI770kU8iAR44A5/vFA7cHa1391cQ3VmLS/7sd4wIYSJzAIYdcfzoHq54UV+7zIw2RiM4A9JQSSD7cj4CgjvF1t3V9ocYOdkrrnzxGKBx7XdJmutNkit4zJIWUhRjPI8+tBn772Oq/oUnxT+tAfex1X9Ck+Kf1oD72Oq/oUnxT+tAo0/s01RZY2NnIAHUk5XoCPXQaqjHIeygrvtK7LItSJnhIhusfOOdj46bwOh/WAz6jQUrqfZbqkLFTatIB+fGQyn+fxFAltOzrU5MbbOXmcZYBR7ySKCzeBOxHY4l1FkbaQVgQkjl9NsDP1RkeuguxVAGAMAdBQUD2w8EX93qUk1vbPJGUQBgVxkLz6mghX3sdV/QpPin9aA+9jqv6FJ8U/rQH3sdV/QpPin9aB84J7NdQW9iM9q6ReluYlcD0Gx0Pnge+g0xQFAUBQFAUEY7StPE+nToTtIAdWHVWUggjpzFBEuL+Ekl0/TId+0RvGuQOZV1ww68s/yoJL2haPvijuopO5uLMl4nChhjGGQjl6LAefgKBg7NJJtRkOpXUoZ0UwxQopVEzzZubHJPL4UEWtjd2ix2kN0BFfySZJiy0RLkEod3iMcj45PjQWzJwpAdP+QYPc933efH63tzzoItp/CtxPLFHeXxngtXDLGIVQuy/MLsGOceznQLeIeGporl7qyuzbNOAsyGISIxHIPgkYYA9eeaAPAKrpz2omYySyCaW4Zcs77gSSuR5YAzyoJpPbh42jbmrKVPsIxQRvgDhJdOtXhWQyF3ZjIVwfJRjJ6AY60COHgVDpwtGmbckhljnVdrI+4spAyemcdedB54b4bmkuBc3t0bp4QY4l7oRoueTMQCcsR40DXd8FXERe0tr94bSckmLulZkDfOVJCwKg58uVA769wWqxWzWkxtpbJdsUgUPlT85WUkZBx59aDvwdw+6SyXtzObi4lUJu2CNUQcwqqCfE9c0EuoI7xFoHyi6sZ+82fJZGfbtzv3KBjORtx7DQSKgKAoCgKAoCgKAoCgKAoCgKAoCg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2" name="AutoShape 6" descr="data:image/jpeg;base64,/9j/4AAQSkZJRgABAQAAAQABAAD/2wCEAAkGBxQSEhUUExQVFRQWGSIZFxUYGB0cHBwfHR4fIx8dHx0eKCkgIB8lIBsdIzEhJiktLy8uGh80ODMsNygtLiwBCgoKDg0OGxAQGC4kHiQvLC4vLTgtMDQ3NCwsLiwsLCwsNzcvNCs0LCwtNywsLCwyNS4tLCwsLCw0LC8sLCwsLP/AABEIAEUBPwMBEQACEQEDEQH/xAAcAAABBQEBAQAAAAAAAAAAAAAABAUGBwgDAgH/xABIEAACAQMCAwQFBQ0GBgMAAAABAgMABBEFEgYhMQcTQVEiYXGBkRQyUnKxCBcjMzVCVGJzobLB0RZTgpPS4RU0osLw8SSSs//EABsBAQACAwEBAAAAAAAAAAAAAAAEBQECAwYH/8QANREBAAIBAgMDCgQHAQAAAAAAAAECAwQRBRIhMVGxEyIyM0FhcXKBwTSRodEGI1JiguHwNf/aAAwDAQACEQMRAD8AvGgKAoCgQalqawlQ2fSzhgM4xjw99QNZr8emmsX387fr3bJODT2yxM19hkubWaYgpMJB6jtx7V8KpM2n1WqtzY80Xj3Ttt9E+mTDhja1OWfz/U4wXPycYnmDHwUDJ+PU++rHHnnR121OaLT3bdf3Rb4/Lz/Kpt73q61tFYocqcAh8ZHMeIrfPxXHjvOO3m9ImJ237e9jHo7Wrzx19xqms55G3iZXUfnhsBfd4VU5NLq89/KVzRaO/fbb6exMrmw445ZptPdt2lkesiJcNJ3zfqjAHv8AGpleKV01OXJk8pb3R93CdJOWd615YP0bZAPmM1fUtzVie9XTG07PVbMCgKAoCgKAoCgKAoCgKDnJOqlVZlBbkoJAJ9g8aDpQFAUBQFAUBQFAUBQFAUBQFAUBQFAUBQFBGeMesXsb/trzP8Q9uP8Ay+y24Z2W+n3I+GR+FP1DUPg0fz5n+2XfX+rj4waap57N00v1z8b/AIV+yrHifr/pXwRtJ6v6z4vWk/Nn/Z/zrOg9DN8rGp9KnxNwquSliW/zV9g+yvouL0K/CHl7+lLpXRqKAoCgKAoCgKAoCgKAoIFx7+UtG/byfwCgmmo6hFboZJpEijHIu7BVGenM8qBn/tzpv6da/wCcn9aA/tzpv6da/wCcn9aA/tzpv6da/wCcn9aD0nG+nEgC+tSTyAEyc/30D+DQFAw6rxnYWzbZruBHHVd4LD2gZI99Ajg7R9Lc4F7CD+sSo+LACgktvcJIodGV1PMMpBB9hHKg60BQJNS1OG3TfPLHEn0nYKP3+PqoI83aXpYOPlsX/Uf34oHjR+I7W7/5e4ilI6hHBYe1eo94oHSg4Xd4kS7nOB8a4Z9TjwV58k7Q6Y8Vsk7Vg0x8TxlsFWC+Df7VU149hm+01mI7/wDSbPDskV3iY3PUMoYBlOQehq6x5K3rzVnogWrNZ2lwvb5Yl3HJH6oz+/oK46jV0wU57bzHujdviw2yW5YRq91SO4YB0dQPmlTk8/MY59K8zqNfg1t4jJSYiOyYnr9Y2W2LTZMETNLRPfucdJ0nu2LhshlIAIKt8DVjoeHeQtOSLbxMbRvG0ouo1XlI5ZjrE/EjseGmODIdo8hzP9BULTcByWjfNO0d0dv7eLvm4jWOlI3OOpaAsh3KxVsY8wcVZazg+PPPNW0xb9OiLg11sfSY3ghsNGlTvVIHpJgNnl1qDpeGZ8flKWj0q7RPsSM2rx25bR7JKbPhlBzkYsfIch/U1J0/AcVeuWeb3dkfu5ZeI3npSNj6oxyq9iIiNoV0zu+1kFAUBQFAUBQFAUBQFAUED49/KWjft5P4BQcu3X8kS/XT+Kgy7QdRbv8ARb4GgPkz/Qb/AOpoFWl2799F6LfPXwP0hQbRRgFBJwAOZPsoM79qfatLcSPb2Uhjt19FpEOGlPjhvBPLHWgqy2tnkYLGjOx6KoLE+4c6DrfadNCcTRSRHydGU/AgUD1wVxpc6ZKHhYmMnMkJPoOPHl4HH5w9XWg1dw/rEd5bx3EJyki5HmPMH1g8qBo7ReL10y0aYgNK3owofzmPif1R1P8AvQZW17XZ72Uy3EjSOfM8lHko6AeoUHtOGrwp3gtLkx4z3ghfbjz3YxigQW1w8Th42ZHU5DKSCD6iOYoNHdjXaG2oI1vckG5iGQ/TvE6ZI+kD1x5igc4NTkjJAbIz81uY+BrwmLX58MzFbdO6esPRW0+O8dY695wN4qwiVIo1dm2k4yOnUDwqwnVUpp41GPFWLTO3Z7u2EaMVrZZx2vMxEbuOm3sklxGXYnn08Oh8OlcNFq82bV0nJaZ6z4S6Z8NKYbcsENpfSR/MYgeXUfA1BwazNg9Xbp3exIyYMeT0oOsuolYVkRUR3YgkL5eVWt9demmrmx1rW1pmJmI7kOuCLZZpaZmIiPaT6NOz3KFmLHn1PqNRuHZb5dbS17TM9fB01VK0wTFY2IO1njmTTkjjtwO+lyd7DIRRjnjoWJOBnyNe0UaBare6/aQrdzTOsbEciUbbnpuTHIH/AN4oLM4L4se+017hgFmjDK2By3KucgHzBBxRhVvD3aRqsyvFHuuJ5FGzbGCUx85sAeXLnyFGdnrh/tRv7WV0ut0/IqI3XDq/h0wcZ5EUHK8491m0nVrkshb0u5kjCoy+IA6geHXIoLd4l4xFtpwvFTczqpjQ5xuYeOPAUYVdbX/EF3A15HKwhAJwpRNwHXamCSB6z8aMph2P8czX3eQ3JDSRgMsgGNynlggcsjzoEPFj8QC6mNqrfJwfwZDQAbcfrMD8aMInw3xzqtxdwwCcuWkAZQqEYB9LmBjGM86Mp32rdoElkyW1rt79xlnI3bATgAD6R9dBELribXNMMUt2d8cn5km1gfErleatj/w0FgcY8WuNJF7aPtZ9uDgNjJ5jnyyOlGFdQ8fatc2223EjtHuaedIwSB+aOQwMDJ6ZoylXY7xzcXkklvcuJGVd6PgBsdCDjkfbQWrRhA+Pfylo37eT+AUHLt1/JEv10/ioMu0GyeFbdPkdt6K/ik8B9EUDr8mT6C/AUB8nT6C/AUEF7bdeNppjhDh5z3Q88MDux/hB+NBlug1B2LcKpaWCTFR3843uxHMA/NUeQA/eTQSri3h6K/tpIJVB3KdjYyUbHJh6waDHV3bmN3jb5yMVPtBwfsoL3+5u1UtDc2xOdjiRB5BhhvdlQfaTQJe3jh/ULu5jaG3kltoo8KY8Md7EljsB39Ao6eFBHexbg0zagWuoXVbdd+yRCuXz6OQw545nHsoNJAUGX+3XT4odVYRALvjV3UcgGOQfiAD76BH2NTMur2+0/OEgI8x3TnHxAPuoLqubZ0OHUqfXXzzNgyYrbZKzD0+PJW8b1ncsk/5RP2p+ypl//Pr88+DhX8TPy/d10OwkMivtIUeJ5eB8+tdeGaPPOauTlmKxv1np7JaavPjik136kFzZPFydSPX4fHpVfn0ubBO2Ssx/35JOPNTJ1rO5VOM20X12qXkiZ0WKI/qs40/EX+EFmgaXKJFkZdqjz5E8vLrUzhXD89c1ctq7RHe4azU45pNIneTP2p8drYbIo4o5bhxu/CDKovgSBzJJ8AR0r1amQrjFdZl08z3ssSwMVPcKqhuZ5ZwOXs3GjJ+7HPyRd/tJP/ySgj/3PSA3Ux8RCMe9qEkerxj+0gGORuo8/FaB5+6IH4WzP6kn2x0IS+54nj0/R7aWRBIzRqscZ/ObHj6h40YRTTNS1vUbeSaN7e2tQGGFQDcAOYUEM3qzkUZNn3Px/wDmS46dyPtoSlXbRxn3EfyOFvwso/CEfmofD2t9lAp7HODPkkPymZcTzD0QfzE8B7T1PuoSr3jw5147+nfRj3ZXFBYPbzj/AIemevfLj4HNGIQ63Zjww+egnwvsyKMpX2HQj/hsxxzaRs+vCgUJQ/sS5apJ9R/4qEtAUYQPj38paN+3k/gFBy7dfyRL9dP4qDLtBK7btH1ONFRLuQKoAUYTkB0HSg6ffP1X9Nk+Cf6aC8+xPXLi8sWkuZTK4lKhjjoAOXIDzoIh90vPysk8MyMfdsA+00FGgUG09Aj220C+USj/AKRQL6Bl/snY72f5Jb72JZm7pcknmSTjmSaBxtLCKL8XGifVUD7KBTQGKBi4w4qt9OgaadvqRj5zt4Ko/n0FBk3iXXJL65luZfnyHOB0UdAo9QFBan3PPCrNK9/IpCKDHFkfOJ+cw9QHLPrI8DQXxLErDDAEeRGa0vjreOW0bw2raazvE7Gu7aG1CgplSxI8cHHUZqrz202grWJp5szM9+0/VLxxl1MzPN12N98ZJ/xUwdf7segR7j1+NV+pnPq+unyxaP6Y82f1SsUY8HrKbT39r3bzmAbZ5lYf3WN5+Ph763w5p0kcuqyxb+3bmn82t6RmnfFTb39h00d43j3Im1cnA/8AOlWnD7YcmLmxU2jeeiHqYvW+17bycKsEZSvbdwrcSXCXUMTyoU2vsGShU8sjrgg9QPDn4UZgmvm1fWbZYPkwhiiUMzNle9ZR6IG7xPkOWepFA79kui3sNneCaIxxyKe7Rhhy+0gnHgDyHPqRQN/YLpU8NxOZYZIx3KjLqVGd3TnQkl1TR7g8RLIIJTH8oRt+w7cDHPPTFA69velzTPaGKKSQKsgJRS2CSmM49h+FCCrjfhae60ezEUbNLAqsYujEFcHkfEeVBGuGdQ1ZrP8A4bBaMA2V791Zdit87OeXiefX1UC3su4Tv7PUm3R7YkBWRz81gemw+J8fV40DdqfZxqd7d3EpRUVpDh5pMbhnlgLubGPMCgV23B+u2EiPFK0q7huEcxcbcjOUkxyx5ZoHXte4NmmlS+tEMjAASqnNgVPJwPHHiB5ChCN65qeqa13Nv8kZe7PpHaygnpvYvgADyFBOeM+GDb6H8lgRpGTaTtBJJz6Rx160HbsZsZItOkWSN0YyOQrKQeg8DRhEux7R54tSkaSGVF2v6TIQObeZoyvKjCB8e/lLRv28n8AoOXbr+SJfrp/FQZdoNF6F2N6bLbQyMJ9zxqzYk5ZIBPhQLvvI6Z5T/wCb/tQS/hPheDToTDb79hYsd7bjk48fdQVn90pZEwWkw6I7If8AGAR/BQUIKDZ3C10JbO3dTkNEpz7hQOlBAdZ7XdPtbiS3l77fG21iqArn1HNA8cI8c2mpF1tmcmMAtuQrjPTmeVBJqCAdovafb6aDEmJrrHKMfNTPQufD6o5+zOaDN/EOv3F9MZrmQyOenko8lHQCgsLs37IJbvbPehobfqsfSSQfaq+vqfDzoND2VokMaxxqERAFVVGAAPAUHagjvGB5R+0/yrzn8Qz5uP4z9lpwztt9DHpf46P64+2qPQ/icfzQsNR6q3wl4vvxsn12+01pqvX3+afGW2L1dfhHglXC/wCIH1jXq+CfhY+M+Km1/rvpB3q3QiGTV4VuFti+JnQyKm1uaqcE7sbeRPTOaDnY69bzTzW8cm6a3x3qbWG3d05kYPuJoEsvF1mtu1y0wECOULlWHpKdpAGNzHII5A58KA4f4rtb4SfJ5NzR/PRlZHXI5ZVgDg+fSgg/AnHtna2ix3VwRJ30ucq77QZWCl2AIUeWTQWVdahFHE0zuoiVd5fPLbjOfZigjei9olpczJCFniaT8U00TIsn1CevLnzxQKOIuOLazlELCaWXG5o4IzIyr9JsdBQd5uMLUWYvQ5a3OPSUcxk45g4IIPUHpQN2ndo9lPKsSd7l5O6VzGQjNgkYbyODg0D5qmtxQywwPuMlxuCBRnkoyxPkMeNAycOavY2mm9+jutqjOd0uS2d5yMDmctnAFAo4c45tryUwoJopdu4RzRmMsv0lz1FAlve0uxilaMmZlRtkk6RM0KN5M45cvHGaB14h4qt7ONJJCz96cRJEpd5OWfRA68ueaDloXGVtdxyPH3qmE4kieJxIuemUAJI9YzQK4OI7d+jkfgzL6SOh2Dq2GAOKCKcaXCyX+iOhyrTOynzBjGOvOgO3X8kS/XT+Kgy7QaG0Ptp0+G3hiZbnckaqcRrjIABx6VAu+/ppv0br/LX/AF0HuDtv052VQlzliAPwa+Jx9OglPH3Dw1CwmgHz2XdHn6a81+J5e+gyLd2zxO0cilXQ4ZTyII8KC2uyjtXjs4Ra3gfu1P4OVRu2g/msOuB4EfCgmHE3bZYxwt8kZp5iPQ9BlRT5tuAJx5CgzpdXDSOzuSzuSzMepJOSaDR/YHw41tYtNICr3LbgD1CKML8ck+wigau2btLntJGsrUGN9oLz+IDDOE8jj87qPDzoKCkkLEsxJJOSScknzJoLG4E1/R7DbLLBcXFyOe9lXYh/UXdjP6xyfZQWH9/mx/ubj4J/qoPcPbpZOQqwXJJ8MJ/qoLVoEWqaas4AYkEdCPX/AOqha3Q49XWIvMxMdiRp9RbDMzHtMUehSRSoeTKGHMeHPxFUNOEZ8GopaPOrEx1/eFhbW48mO0dk7FC8OFnZpGwCxIC9cE+JqTHA5vltfLbpMzO0e+XKeIctIrSPZB8tLVYl2oMCrzT6emCnJjjaEDJktktzW7XauzmhnHI7m70266BJjA5/VnGBn/GEoIHoWp/JbiW/Y+jfQXMgPn3L/g8e1CtB2ubOa3OiQRwC5ZInnMTOFDSYU7yW5bl3k8/OgkOn2t/LqkN1LZLaoInjlKzI28HmuQDk4P20Hrsx0iBtLm3Ird/LP3uR1w7KAfYAKA4Ushe8PJBLJsDxNGJCegDEKefhyFAhj1e6tXtIdXs4ZY1kVYLyE5VX6KSDzB9eB7KDjw9cagL3U3tbe3lJudrtLKVYBVG1RgH0eefjQN+q6RcQ6VqC3AiQS3KuscUm9U3kbh6ufP30E07RtMxpu+JcPa7Jk2jB/BYOB7gaBLo9wL7VJblecdtaqiHw3zDc37gKCKaau6z0iNucT377wehwzFQffQWVxPbWwZZn2i6SOQW7FirZ2EkAAjd7OdBXnBa6k2lJHFaWjwSxtl3mIZt2dzMMfOz9lA5Lwzei0054JoPl1orAI770kU8iAR44A5/vFA7cHa1391cQ3VmLS/7sd4wIYSJzAIYdcfzoHq54UV+7zIw2RiM4A9JQSSD7cj4CgjvF1t3V9ocYOdkrrnzxGKBx7XdJmutNkit4zJIWUhRjPI8+tBn772Oq/oUnxT+tAfex1X9Ck+Kf1oD72Oq/oUnxT+tAo0/s01RZY2NnIAHUk5XoCPXQaqjHIeygrvtK7LItSJnhIhusfOOdj46bwOh/WAz6jQUrqfZbqkLFTatIB+fGQyn+fxFAltOzrU5MbbOXmcZYBR7ySKCzeBOxHY4l1FkbaQVgQkjl9NsDP1RkeuguxVAGAMAdBQUD2w8EX93qUk1vbPJGUQBgVxkLz6mghX3sdV/QpPin9aA+9jqv6FJ8U/rQH3sdV/QpPin9aB84J7NdQW9iM9q6ReluYlcD0Gx0Pnge+g0xQFAUBQFAUEY7StPE+nToTtIAdWHVWUggjpzFBEuL+Ekl0/TId+0RvGuQOZV1ww68s/yoJL2haPvijuopO5uLMl4nChhjGGQjl6LAefgKBg7NJJtRkOpXUoZ0UwxQopVEzzZubHJPL4UEWtjd2ix2kN0BFfySZJiy0RLkEod3iMcj45PjQWzJwpAdP+QYPc933efH63tzzoItp/CtxPLFHeXxngtXDLGIVQuy/MLsGOceznQLeIeGporl7qyuzbNOAsyGISIxHIPgkYYA9eeaAPAKrpz2omYySyCaW4Zcs77gSSuR5YAzyoJpPbh42jbmrKVPsIxQRvgDhJdOtXhWQyF3ZjIVwfJRjJ6AY60COHgVDpwtGmbckhljnVdrI+4spAyemcdedB54b4bmkuBc3t0bp4QY4l7oRoueTMQCcsR40DXd8FXERe0tr94bSckmLulZkDfOVJCwKg58uVA769wWqxWzWkxtpbJdsUgUPlT85WUkZBx59aDvwdw+6SyXtzObi4lUJu2CNUQcwqqCfE9c0EuoI7xFoHyi6sZ+82fJZGfbtzv3KBjORtx7DQSKgKAoCgKAoCgKAoCgKAoCgKAoCg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4" name="Picture 8" descr="http://cdn001.practicalclouds.com/user-content/resize/1_Dave%20McCormick//logos/Amazon%20AWS%20plus%20EC2%20logo_scaled-399x87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9600" y="4038600"/>
            <a:ext cx="2209799" cy="649503"/>
          </a:xfrm>
          <a:prstGeom prst="rect">
            <a:avLst/>
          </a:prstGeom>
          <a:noFill/>
        </p:spPr>
      </p:pic>
      <p:pic>
        <p:nvPicPr>
          <p:cNvPr id="4106" name="Picture 10" descr="Google Cloud Platform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971800" y="5029200"/>
            <a:ext cx="3648075" cy="457200"/>
          </a:xfrm>
          <a:prstGeom prst="rect">
            <a:avLst/>
          </a:prstGeom>
          <a:noFill/>
        </p:spPr>
      </p:pic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505200" y="3781537"/>
            <a:ext cx="2728913" cy="86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1" name="Picture 15" descr="https://www.alcf.anl.gov/files/styles/media_gallery_thumbnail/public/30292D004-72dpi_0.jpg?itok=VYo6m6CC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915150" y="4038600"/>
            <a:ext cx="1543050" cy="1543050"/>
          </a:xfrm>
          <a:prstGeom prst="rect">
            <a:avLst/>
          </a:prstGeom>
          <a:noFill/>
        </p:spPr>
      </p:pic>
      <p:pic>
        <p:nvPicPr>
          <p:cNvPr id="4113" name="Picture 17" descr="https://portal.futuregrid.org/sites/all/themes/fgtheme/logo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028700" y="4979228"/>
            <a:ext cx="1562100" cy="735772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4115" name="Picture 19" descr="https://nectar.org.au/sites/default/files/NeCTARbox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04800" y="3048000"/>
            <a:ext cx="1229360" cy="828040"/>
          </a:xfrm>
          <a:prstGeom prst="rect">
            <a:avLst/>
          </a:prstGeom>
          <a:noFill/>
        </p:spPr>
      </p:pic>
      <p:sp>
        <p:nvSpPr>
          <p:cNvPr id="22" name="Rectangle 21"/>
          <p:cNvSpPr/>
          <p:nvPr/>
        </p:nvSpPr>
        <p:spPr>
          <a:xfrm>
            <a:off x="6005914" y="1143000"/>
            <a:ext cx="2223686" cy="1754326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Many</a:t>
            </a:r>
          </a:p>
          <a:p>
            <a:pPr algn="ctr"/>
            <a:r>
              <a:rPr lang="en-US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Others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1" name="TextBox 6"/>
          <p:cNvSpPr txBox="1">
            <a:spLocks noChangeArrowheads="1"/>
          </p:cNvSpPr>
          <p:nvPr/>
        </p:nvSpPr>
        <p:spPr bwMode="auto">
          <a:xfrm>
            <a:off x="1371600" y="5867400"/>
            <a:ext cx="6172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/>
            <a:r>
              <a:rPr lang="en-US" sz="2000" dirty="0">
                <a:solidFill>
                  <a:srgbClr val="F04A01"/>
                </a:solidFill>
                <a:latin typeface="+mn-lt"/>
              </a:rPr>
              <a:t>About 250,000 job slots used continuously 24x7x365</a:t>
            </a:r>
          </a:p>
        </p:txBody>
      </p:sp>
      <p:pic>
        <p:nvPicPr>
          <p:cNvPr id="23" name="Рисунок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2950" y="2971800"/>
            <a:ext cx="344805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NERSC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276601"/>
            <a:ext cx="1695450" cy="5919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A33896-855B-7B4D-A097-2D12E2068F9E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36612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-76200"/>
            <a:ext cx="8839200" cy="990600"/>
          </a:xfrm>
        </p:spPr>
        <p:txBody>
          <a:bodyPr/>
          <a:lstStyle/>
          <a:p>
            <a:r>
              <a:rPr lang="en-US" b="1" dirty="0"/>
              <a:t>Now the commercial world picked up..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B780F7B-9E1B-AB4F-A71F-43E1FD7B019D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47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800" y="3276600"/>
            <a:ext cx="3419856" cy="1295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7400" y="1066800"/>
            <a:ext cx="2678569" cy="10078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t="31818" b="30665"/>
          <a:stretch/>
        </p:blipFill>
        <p:spPr>
          <a:xfrm>
            <a:off x="5791200" y="3370311"/>
            <a:ext cx="2632150" cy="64387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/>
          <a:srcRect t="29041" b="34091"/>
          <a:stretch/>
        </p:blipFill>
        <p:spPr>
          <a:xfrm>
            <a:off x="1752600" y="2438400"/>
            <a:ext cx="2788362" cy="102803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53200" y="5147456"/>
            <a:ext cx="2123728" cy="71994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flipH="1">
            <a:off x="457200" y="3581400"/>
            <a:ext cx="8677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1998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876800" y="990600"/>
            <a:ext cx="8086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2004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724400" y="3429000"/>
            <a:ext cx="808635" cy="479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2006</a:t>
            </a:r>
          </a:p>
        </p:txBody>
      </p:sp>
      <p:sp>
        <p:nvSpPr>
          <p:cNvPr id="21" name="TextBox 20"/>
          <p:cNvSpPr txBox="1"/>
          <p:nvPr/>
        </p:nvSpPr>
        <p:spPr>
          <a:xfrm flipH="1">
            <a:off x="457200" y="2590800"/>
            <a:ext cx="1223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1996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57800" y="2362200"/>
            <a:ext cx="3541691" cy="838200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457200" y="4572000"/>
            <a:ext cx="472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Many private entities fully utilized the internet communication we’ve developed to multi-trillion dollar venture!!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10200" y="3962400"/>
            <a:ext cx="1143000" cy="114300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457200" y="5562600"/>
            <a:ext cx="480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Now the concept of cloud being picked up, though not exactly the same idea behind it…</a:t>
            </a:r>
          </a:p>
        </p:txBody>
      </p:sp>
      <p:pic>
        <p:nvPicPr>
          <p:cNvPr id="28" name="Picture 27" descr="2011-11-17 15.53.55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76400" y="762000"/>
            <a:ext cx="3048000" cy="1676400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 flipH="1">
            <a:off x="152400" y="1062335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Early 90’s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HTC and HEP                                            Dr. Jaehoon Yu</a:t>
            </a:r>
          </a:p>
        </p:txBody>
      </p:sp>
      <p:pic>
        <p:nvPicPr>
          <p:cNvPr id="22" name="Picture 8" descr="http://cdn001.practicalclouds.com/user-content/resize/1_Dave%20McCormick//logos/Amazon%20AWS%20plus%20EC2%20logo_scaled-399x87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705600" y="4114800"/>
            <a:ext cx="2209799" cy="649503"/>
          </a:xfrm>
          <a:prstGeom prst="rect">
            <a:avLst/>
          </a:prstGeom>
          <a:noFill/>
        </p:spPr>
      </p:pic>
      <p:pic>
        <p:nvPicPr>
          <p:cNvPr id="30" name="Picture 10" descr="Google Cloud Platform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495925" y="5867400"/>
            <a:ext cx="3648075" cy="457200"/>
          </a:xfrm>
          <a:prstGeom prst="rect">
            <a:avLst/>
          </a:prstGeom>
          <a:noFill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B657009-DF08-B64B-A293-68EC3E0431F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918511" y="2931357"/>
            <a:ext cx="2082800" cy="15621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F441C21-1C9A-3841-B311-C51A8841394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927014" y="2135722"/>
            <a:ext cx="1943100" cy="19431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5039F31-7232-074C-89B0-A1D7E0947EA4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76300" y="1297522"/>
            <a:ext cx="2197100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876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0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000"/>
                            </p:stCondLst>
                            <p:childTnLst>
                              <p:par>
                                <p:cTn id="9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5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8" grpId="0"/>
      <p:bldP spid="20" grpId="0"/>
      <p:bldP spid="21" grpId="0"/>
      <p:bldP spid="24" grpId="0"/>
      <p:bldP spid="27" grpId="0"/>
      <p:bldP spid="29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763000" cy="762000"/>
          </a:xfrm>
        </p:spPr>
        <p:txBody>
          <a:bodyPr/>
          <a:lstStyle/>
          <a:p>
            <a:r>
              <a:rPr lang="en-US" altLang="ko-KR" sz="5400" b="1" dirty="0">
                <a:ea typeface="굴림" charset="-127"/>
                <a:cs typeface="굴림" charset="-127"/>
              </a:rPr>
              <a:t>So why is HEP relevant to me?</a:t>
            </a:r>
            <a:endParaRPr lang="en-US" sz="6000" b="1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534400" cy="5715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3600" dirty="0">
                <a:latin typeface="Arial Narrow" charset="0"/>
              </a:rPr>
              <a:t>HEP explores the most fundamental nature of the Universe!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3600" dirty="0">
                <a:latin typeface="Arial Narrow" charset="0"/>
              </a:rPr>
              <a:t>Discoveries will realize our 1000 year dreams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3600" dirty="0"/>
              <a:t>The discovery of the dark matter and making of dark matter beams will take us to the next Quantum level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E83B49F-2A73-A54E-B9F3-0207516B8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25, 2020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B7514F-6762-064F-85B3-18516A104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HTC and HEP                                            Dr. Jaehoon Yu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009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>
          <a:xfrm>
            <a:off x="609600" y="27489"/>
            <a:ext cx="8153400" cy="582111"/>
          </a:xfrm>
          <a:ln/>
        </p:spPr>
        <p:txBody>
          <a:bodyPr/>
          <a:lstStyle/>
          <a:p>
            <a:r>
              <a:rPr lang="en-US" sz="3400" dirty="0"/>
              <a:t>Light DM Production at High Intensity Accelerator 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533400"/>
            <a:ext cx="8991600" cy="5873353"/>
          </a:xfrm>
          <a:ln/>
        </p:spPr>
        <p:txBody>
          <a:bodyPr anchor="t"/>
          <a:lstStyle/>
          <a:p>
            <a:pPr>
              <a:buFont typeface="Arial"/>
              <a:buChar char="•"/>
            </a:pPr>
            <a:r>
              <a:rPr lang="en-US" sz="2400" dirty="0"/>
              <a:t>Now the Higgs particle, a part of only 5% of the universe, may’ve been seen</a:t>
            </a:r>
          </a:p>
          <a:p>
            <a:pPr>
              <a:buFont typeface="Arial"/>
              <a:buChar char="•"/>
            </a:pPr>
            <a:r>
              <a:rPr lang="en-US" sz="2400" dirty="0"/>
              <a:t>It is time for us to look into the 95% of the universe using high intensity beams, like 1.2 – 2.3MW beams at </a:t>
            </a:r>
            <a:r>
              <a:rPr lang="en-US" sz="2400" dirty="0" err="1"/>
              <a:t>Fermilab</a:t>
            </a:r>
            <a:r>
              <a:rPr lang="en-US" sz="2400" dirty="0"/>
              <a:t> in the US!</a:t>
            </a:r>
          </a:p>
          <a:p>
            <a:pPr>
              <a:buFont typeface="Arial"/>
              <a:buChar char="•"/>
            </a:pPr>
            <a:endParaRPr lang="en-US" sz="2800" dirty="0"/>
          </a:p>
          <a:p>
            <a:pPr>
              <a:buFont typeface="Arial"/>
              <a:buChar char="•"/>
            </a:pPr>
            <a:endParaRPr lang="en-US" sz="2800" dirty="0"/>
          </a:p>
          <a:p>
            <a:pPr>
              <a:buFont typeface="Arial"/>
              <a:buChar char="•"/>
            </a:pPr>
            <a:endParaRPr lang="en-US" sz="2400" dirty="0"/>
          </a:p>
          <a:p>
            <a:pPr>
              <a:buFont typeface="Arial"/>
              <a:buChar char="•"/>
            </a:pPr>
            <a:r>
              <a:rPr lang="en-US" sz="2400" dirty="0"/>
              <a:t>Detection of DM:</a:t>
            </a:r>
          </a:p>
          <a:p>
            <a:pPr marL="0" indent="0">
              <a:buNone/>
            </a:pPr>
            <a:endParaRPr lang="en-US" sz="2400" dirty="0"/>
          </a:p>
          <a:p>
            <a:pPr>
              <a:buFont typeface="Arial"/>
              <a:buChar char="•"/>
            </a:pPr>
            <a:r>
              <a:rPr lang="en-US" sz="2400" dirty="0"/>
              <a:t>How does a DM event look in an experiment?:</a:t>
            </a: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352" y="1770757"/>
            <a:ext cx="2911078" cy="1201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810941"/>
            <a:ext cx="3491508" cy="1160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0039" y="2985492"/>
            <a:ext cx="3687961" cy="1205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648200"/>
            <a:ext cx="639699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14400" y="5638800"/>
            <a:ext cx="14478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rgbClr val="800000"/>
                </a:solidFill>
                <a:latin typeface="Arial Narrow"/>
                <a:cs typeface="Arial Narrow"/>
              </a:rPr>
              <a:t>High Intensity Proton Beam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2743200" y="5257800"/>
            <a:ext cx="3429000" cy="914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6019800" y="4724400"/>
            <a:ext cx="3048000" cy="914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6019800" y="5638800"/>
            <a:ext cx="3048000" cy="914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00200" y="2743200"/>
            <a:ext cx="1905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rgbClr val="800000"/>
                </a:solidFill>
                <a:latin typeface="Arial Narrow"/>
                <a:cs typeface="Arial Narrow"/>
              </a:rPr>
              <a:t>Higher E</a:t>
            </a:r>
            <a:r>
              <a:rPr lang="en-US" sz="1800" b="1" baseline="-25000" dirty="0">
                <a:solidFill>
                  <a:srgbClr val="800000"/>
                </a:solidFill>
                <a:latin typeface="Arial Narrow"/>
                <a:cs typeface="Arial Narrow"/>
              </a:rPr>
              <a:t>P</a:t>
            </a:r>
            <a:r>
              <a:rPr lang="en-US" sz="1800" b="1" dirty="0">
                <a:solidFill>
                  <a:srgbClr val="800000"/>
                </a:solidFill>
                <a:latin typeface="Arial Narrow"/>
                <a:cs typeface="Arial Narrow"/>
              </a:rPr>
              <a:t> @ LBNE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257800" y="2667000"/>
            <a:ext cx="2438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rgbClr val="800000"/>
                </a:solidFill>
                <a:latin typeface="Arial Narrow"/>
                <a:cs typeface="Arial Narrow"/>
              </a:rPr>
              <a:t>Lower E</a:t>
            </a:r>
            <a:r>
              <a:rPr lang="en-US" sz="1800" b="1" baseline="-25000" dirty="0">
                <a:solidFill>
                  <a:srgbClr val="800000"/>
                </a:solidFill>
                <a:latin typeface="Arial Narrow"/>
                <a:cs typeface="Arial Narrow"/>
              </a:rPr>
              <a:t>P</a:t>
            </a:r>
            <a:r>
              <a:rPr lang="en-US" sz="1800" b="1" dirty="0">
                <a:solidFill>
                  <a:srgbClr val="800000"/>
                </a:solidFill>
                <a:latin typeface="Arial Narrow"/>
                <a:cs typeface="Arial Narrow"/>
              </a:rPr>
              <a:t> @ </a:t>
            </a:r>
            <a:r>
              <a:rPr lang="en-US" sz="1800" b="1" dirty="0" err="1">
                <a:solidFill>
                  <a:srgbClr val="800000"/>
                </a:solidFill>
                <a:latin typeface="Arial Narrow"/>
                <a:cs typeface="Arial Narrow"/>
              </a:rPr>
              <a:t>MiniBooNE</a:t>
            </a:r>
            <a:endParaRPr lang="en-US" sz="1800" b="1" dirty="0">
              <a:solidFill>
                <a:srgbClr val="800000"/>
              </a:solidFill>
              <a:latin typeface="Arial Narrow"/>
              <a:cs typeface="Arial Narrow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54353"/>
            <a:ext cx="1905000" cy="457200"/>
          </a:xfrm>
        </p:spPr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HTC and HEP                                            Dr. Jaehoon Yu</a:t>
            </a:r>
          </a:p>
        </p:txBody>
      </p:sp>
    </p:spTree>
    <p:extLst>
      <p:ext uri="{BB962C8B-B14F-4D97-AF65-F5344CB8AC3E}">
        <p14:creationId xmlns:p14="http://schemas.microsoft.com/office/powerpoint/2010/main" val="3648827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1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15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build="p"/>
      <p:bldP spid="5" grpId="0" animBg="1"/>
      <p:bldP spid="6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E2560-E331-C640-9B85-31146DBDA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685800"/>
          </a:xfrm>
        </p:spPr>
        <p:txBody>
          <a:bodyPr/>
          <a:lstStyle/>
          <a:p>
            <a:r>
              <a:rPr lang="en-US" dirty="0"/>
              <a:t>How am I related to ASP?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8B90A7-466A-4546-A3D4-5C89329739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685800"/>
            <a:ext cx="8839200" cy="5334000"/>
          </a:xfrm>
        </p:spPr>
        <p:txBody>
          <a:bodyPr/>
          <a:lstStyle/>
          <a:p>
            <a:r>
              <a:rPr lang="en-US" sz="2800" dirty="0"/>
              <a:t>Organized the 1</a:t>
            </a:r>
            <a:r>
              <a:rPr lang="en-US" sz="2800" baseline="30000" dirty="0"/>
              <a:t>st</a:t>
            </a:r>
            <a:r>
              <a:rPr lang="en-US" sz="2800" dirty="0"/>
              <a:t> high-performance computing program in ASP2012 at Ghana</a:t>
            </a:r>
          </a:p>
          <a:p>
            <a:pPr lvl="1"/>
            <a:r>
              <a:rPr lang="en-US" sz="2400" dirty="0"/>
              <a:t>Secured funds through US National Science Foundation</a:t>
            </a:r>
          </a:p>
          <a:p>
            <a:r>
              <a:rPr lang="en-US" sz="2800" dirty="0"/>
              <a:t>Serving as an international advisory committee member</a:t>
            </a:r>
          </a:p>
          <a:p>
            <a:pPr lvl="1"/>
            <a:r>
              <a:rPr lang="en-US" sz="2400" dirty="0"/>
              <a:t>Continually securing funds for lecturer and student supports with US NSF</a:t>
            </a:r>
          </a:p>
          <a:p>
            <a:pPr lvl="1"/>
            <a:r>
              <a:rPr lang="en-US" sz="2400" dirty="0"/>
              <a:t>Arranged additional funding from South Korea for 2014 school</a:t>
            </a:r>
          </a:p>
          <a:p>
            <a:r>
              <a:rPr lang="en-US" sz="2800" dirty="0"/>
              <a:t>Worked hard to open Ph.D. opportunities for ASP grads</a:t>
            </a:r>
          </a:p>
          <a:p>
            <a:pPr lvl="1"/>
            <a:r>
              <a:rPr lang="en-US" sz="2400" dirty="0"/>
              <a:t>Last </a:t>
            </a:r>
            <a:r>
              <a:rPr lang="en-US" sz="2400" dirty="0" err="1"/>
              <a:t>Feremenga</a:t>
            </a:r>
            <a:r>
              <a:rPr lang="en-US" sz="2400" dirty="0"/>
              <a:t> (ASP2010 Grad): Obtained Ph.D. in 2016 on ATLAS</a:t>
            </a:r>
          </a:p>
          <a:p>
            <a:pPr lvl="2"/>
            <a:r>
              <a:rPr lang="en-US" sz="2000" dirty="0"/>
              <a:t>Quantitative Analytics Specialist at Wells Fargo, DFW </a:t>
            </a:r>
          </a:p>
          <a:p>
            <a:pPr lvl="1"/>
            <a:r>
              <a:rPr lang="en-US" sz="2400" dirty="0"/>
              <a:t>Bright </a:t>
            </a:r>
            <a:r>
              <a:rPr lang="en-US" sz="2400" dirty="0" err="1"/>
              <a:t>Izudike</a:t>
            </a:r>
            <a:r>
              <a:rPr lang="en-US" sz="2400" dirty="0"/>
              <a:t> (ASP2012 Grad: Obtained M.S. in 2015</a:t>
            </a:r>
          </a:p>
          <a:p>
            <a:pPr lvl="2"/>
            <a:r>
              <a:rPr lang="en-US" sz="2000" dirty="0"/>
              <a:t>Manager at </a:t>
            </a:r>
            <a:r>
              <a:rPr lang="en-US" sz="2000" dirty="0" err="1"/>
              <a:t>Blicma</a:t>
            </a:r>
            <a:r>
              <a:rPr lang="en-US" sz="2000" dirty="0"/>
              <a:t> since Apr. 2016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E87443-E6A1-DB4B-8A32-7CEF8C9A1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BFC16F-E4C0-9F4E-BEC8-752BC928A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HTC and HEP                                            Dr. Jaehoon Yu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3681BF-33B2-E149-8478-5EDDAF0CD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3162C09-1F50-224C-AB74-A40AB3A570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9687" y="3594100"/>
            <a:ext cx="2540000" cy="254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EE0164F-EB7C-AF4A-B51B-06EF85513C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0644" y="3636962"/>
            <a:ext cx="2540000" cy="2540000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C44F527-F7DD-9D40-B9B4-E813593784D0}"/>
              </a:ext>
            </a:extLst>
          </p:cNvPr>
          <p:cNvGrpSpPr/>
          <p:nvPr/>
        </p:nvGrpSpPr>
        <p:grpSpPr>
          <a:xfrm>
            <a:off x="1576457" y="1270000"/>
            <a:ext cx="5892800" cy="4419600"/>
            <a:chOff x="1752599" y="1341438"/>
            <a:chExt cx="5892800" cy="4419600"/>
          </a:xfrm>
        </p:grpSpPr>
        <p:pic>
          <p:nvPicPr>
            <p:cNvPr id="10" name="Picture 9" descr="A person standing in a room&#10;&#10;Description automatically generated">
              <a:extLst>
                <a:ext uri="{FF2B5EF4-FFF2-40B4-BE49-F238E27FC236}">
                  <a16:creationId xmlns:a16="http://schemas.microsoft.com/office/drawing/2014/main" id="{D0044AB8-3448-E44B-87D5-CC56ABBBE6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52599" y="1341438"/>
              <a:ext cx="5892800" cy="44196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E60FD5B-E1F4-AD49-AD48-B2A344497CD7}"/>
                </a:ext>
              </a:extLst>
            </p:cNvPr>
            <p:cNvSpPr txBox="1"/>
            <p:nvPr/>
          </p:nvSpPr>
          <p:spPr>
            <a:xfrm>
              <a:off x="1905000" y="1417551"/>
              <a:ext cx="562205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+mj-lt"/>
                </a:rPr>
                <a:t>In March 2020 w/ his wife and the newborn son!!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28997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52400" y="609601"/>
            <a:ext cx="8915400" cy="2286000"/>
          </a:xfrm>
          <a:noFill/>
          <a:ln/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Now the Higgs particle, a part of only 5% of the universe, may’ve been seen </a:t>
            </a:r>
            <a:r>
              <a:rPr lang="en-US" sz="2800" dirty="0">
                <a:sym typeface="Wingdings" pitchFamily="2" charset="2"/>
              </a:rPr>
              <a:t> Time to look for and study the 95% of the universe</a:t>
            </a: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>
                <a:latin typeface="Arial Narrow"/>
                <a:cs typeface="Arial Narrow"/>
              </a:rPr>
              <a:t>We can have a beamline that separates neutrinos and anti-neutrinos from DM’s </a:t>
            </a:r>
            <a:r>
              <a:rPr lang="en-US" sz="2800" dirty="0">
                <a:latin typeface="Arial Narrow"/>
                <a:cs typeface="Arial Narrow"/>
                <a:sym typeface="Wingdings" pitchFamily="2" charset="2"/>
              </a:rPr>
              <a:t> </a:t>
            </a:r>
            <a:r>
              <a:rPr lang="en-US" sz="2800" dirty="0">
                <a:cs typeface="Arial Narrow"/>
                <a:sym typeface="Wingdings" pitchFamily="2" charset="2"/>
              </a:rPr>
              <a:t>Use</a:t>
            </a:r>
            <a:r>
              <a:rPr lang="en-US" sz="2800" dirty="0">
                <a:cs typeface="Arial Narrow"/>
              </a:rPr>
              <a:t> a string of magnets</a:t>
            </a:r>
            <a:endParaRPr lang="en-US" sz="2800" dirty="0">
              <a:latin typeface="Arial Narrow"/>
              <a:cs typeface="Arial Narrow"/>
            </a:endParaRPr>
          </a:p>
          <a:p>
            <a:pPr>
              <a:lnSpc>
                <a:spcPct val="90000"/>
              </a:lnSpc>
            </a:pPr>
            <a:r>
              <a:rPr lang="en-US" sz="2800" dirty="0"/>
              <a:t>Give parent particles of </a:t>
            </a:r>
            <a:r>
              <a:rPr lang="en-US" sz="2800" dirty="0">
                <a:latin typeface="Symbol" charset="2"/>
                <a:ea typeface="Symbol" charset="2"/>
                <a:cs typeface="Symbol" charset="2"/>
              </a:rPr>
              <a:t>n’</a:t>
            </a:r>
            <a:r>
              <a:rPr lang="en-US" sz="2800" dirty="0">
                <a:ea typeface="Symbol" charset="2"/>
                <a:cs typeface="Symbol" charset="2"/>
              </a:rPr>
              <a:t>s</a:t>
            </a:r>
            <a:r>
              <a:rPr lang="en-US" sz="2800" dirty="0"/>
              <a:t> a magnetic kick to do this separation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Add a dipole after the mesons are fully focused with the 2</a:t>
            </a:r>
            <a:r>
              <a:rPr lang="en-US" sz="2800" baseline="30000" dirty="0"/>
              <a:t>nd</a:t>
            </a:r>
            <a:r>
              <a:rPr lang="en-US" sz="2800" dirty="0"/>
              <a:t> horn</a:t>
            </a:r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76200" y="-15240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r>
              <a:rPr lang="en-US" sz="4000" b="1" dirty="0"/>
              <a:t>Smart Dark Matter Beam Line!!</a:t>
            </a:r>
          </a:p>
        </p:txBody>
      </p:sp>
      <p:sp>
        <p:nvSpPr>
          <p:cNvPr id="10" name="Isosceles Triangle 9"/>
          <p:cNvSpPr/>
          <p:nvPr/>
        </p:nvSpPr>
        <p:spPr bwMode="auto">
          <a:xfrm rot="10800000" flipH="1">
            <a:off x="3622292" y="3359567"/>
            <a:ext cx="609600" cy="914400"/>
          </a:xfrm>
          <a:prstGeom prst="triangle">
            <a:avLst/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152400" y="3733801"/>
            <a:ext cx="1066800" cy="0"/>
          </a:xfrm>
          <a:prstGeom prst="straightConnector1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" name="Rectangle 11"/>
          <p:cNvSpPr/>
          <p:nvPr/>
        </p:nvSpPr>
        <p:spPr bwMode="auto">
          <a:xfrm>
            <a:off x="1295400" y="3581401"/>
            <a:ext cx="1143000" cy="461665"/>
          </a:xfrm>
          <a:prstGeom prst="rect">
            <a:avLst/>
          </a:prstGeom>
          <a:solidFill>
            <a:srgbClr val="3333CC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2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ν</a:t>
            </a: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 target</a:t>
            </a:r>
          </a:p>
        </p:txBody>
      </p:sp>
      <p:sp>
        <p:nvSpPr>
          <p:cNvPr id="13" name="Block Arc 12"/>
          <p:cNvSpPr/>
          <p:nvPr/>
        </p:nvSpPr>
        <p:spPr bwMode="auto">
          <a:xfrm rot="16200000">
            <a:off x="2438400" y="3581400"/>
            <a:ext cx="762000" cy="457200"/>
          </a:xfrm>
          <a:prstGeom prst="blockArc">
            <a:avLst>
              <a:gd name="adj1" fmla="val 9849421"/>
              <a:gd name="adj2" fmla="val 1120985"/>
              <a:gd name="adj3" fmla="val 0"/>
            </a:avLst>
          </a:prstGeom>
          <a:noFill/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Block Arc 13"/>
          <p:cNvSpPr/>
          <p:nvPr/>
        </p:nvSpPr>
        <p:spPr bwMode="auto">
          <a:xfrm rot="16200000">
            <a:off x="2895600" y="3581400"/>
            <a:ext cx="762000" cy="457200"/>
          </a:xfrm>
          <a:prstGeom prst="blockArc">
            <a:avLst>
              <a:gd name="adj1" fmla="val 9849421"/>
              <a:gd name="adj2" fmla="val 1120985"/>
              <a:gd name="adj3" fmla="val 0"/>
            </a:avLst>
          </a:prstGeom>
          <a:noFill/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>
            <a:off x="4536692" y="3664368"/>
            <a:ext cx="1447800" cy="0"/>
          </a:xfrm>
          <a:prstGeom prst="straightConnector1">
            <a:avLst/>
          </a:prstGeom>
          <a:noFill/>
          <a:ln w="57150" cap="flat" cmpd="sng" algn="ctr">
            <a:solidFill>
              <a:srgbClr val="0033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6" name="Rectangle 15"/>
          <p:cNvSpPr/>
          <p:nvPr/>
        </p:nvSpPr>
        <p:spPr bwMode="auto">
          <a:xfrm>
            <a:off x="6060692" y="3290571"/>
            <a:ext cx="990600" cy="830997"/>
          </a:xfrm>
          <a:prstGeom prst="rect">
            <a:avLst/>
          </a:prstGeom>
          <a:solidFill>
            <a:srgbClr val="3333CC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Beam Dump</a:t>
            </a:r>
          </a:p>
        </p:txBody>
      </p:sp>
      <p:cxnSp>
        <p:nvCxnSpPr>
          <p:cNvPr id="17" name="Straight Arrow Connector 16"/>
          <p:cNvCxnSpPr/>
          <p:nvPr/>
        </p:nvCxnSpPr>
        <p:spPr bwMode="auto">
          <a:xfrm>
            <a:off x="4536692" y="3816768"/>
            <a:ext cx="1295400" cy="609600"/>
          </a:xfrm>
          <a:prstGeom prst="straightConnector1">
            <a:avLst/>
          </a:prstGeom>
          <a:noFill/>
          <a:ln w="57150" cap="flat" cmpd="sng" algn="ctr">
            <a:solidFill>
              <a:srgbClr val="FF0066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8" name="Rectangle 17"/>
          <p:cNvSpPr/>
          <p:nvPr/>
        </p:nvSpPr>
        <p:spPr bwMode="auto">
          <a:xfrm>
            <a:off x="7356092" y="3054768"/>
            <a:ext cx="1371600" cy="1200328"/>
          </a:xfrm>
          <a:prstGeom prst="rect">
            <a:avLst/>
          </a:prstGeom>
          <a:solidFill>
            <a:srgbClr val="3333CC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High Precision</a:t>
            </a:r>
            <a:r>
              <a:rPr kumimoji="0" lang="en-US" sz="24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 Detector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12892" y="3207168"/>
            <a:ext cx="1056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p, π</a:t>
            </a:r>
            <a:r>
              <a:rPr lang="en-US" baseline="30000" dirty="0">
                <a:solidFill>
                  <a:srgbClr val="008000"/>
                </a:solidFill>
              </a:rPr>
              <a:t>0</a:t>
            </a:r>
            <a:r>
              <a:rPr lang="en-US" dirty="0">
                <a:solidFill>
                  <a:srgbClr val="008000"/>
                </a:solidFill>
              </a:rPr>
              <a:t>, </a:t>
            </a:r>
            <a:r>
              <a:rPr lang="en-US" dirty="0" err="1">
                <a:solidFill>
                  <a:srgbClr val="008000"/>
                </a:solidFill>
              </a:rPr>
              <a:t>χ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60493" y="4121568"/>
            <a:ext cx="1219199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π</a:t>
            </a:r>
            <a:r>
              <a:rPr lang="en-US" baseline="30000" dirty="0">
                <a:solidFill>
                  <a:srgbClr val="008000"/>
                </a:solidFill>
              </a:rPr>
              <a:t>+(-)</a:t>
            </a:r>
            <a:r>
              <a:rPr lang="en-US" dirty="0">
                <a:solidFill>
                  <a:srgbClr val="008000"/>
                </a:solidFill>
              </a:rPr>
              <a:t>, charged mesons</a:t>
            </a:r>
          </a:p>
        </p:txBody>
      </p:sp>
      <p:sp>
        <p:nvSpPr>
          <p:cNvPr id="21" name="Rectangle 20"/>
          <p:cNvSpPr/>
          <p:nvPr/>
        </p:nvSpPr>
        <p:spPr bwMode="auto">
          <a:xfrm rot="1800000">
            <a:off x="5823868" y="4566893"/>
            <a:ext cx="1600200" cy="461665"/>
          </a:xfrm>
          <a:prstGeom prst="rect">
            <a:avLst/>
          </a:prstGeom>
          <a:noFill/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</a:rPr>
              <a:t>Decay pipe</a:t>
            </a:r>
          </a:p>
        </p:txBody>
      </p:sp>
      <p:sp>
        <p:nvSpPr>
          <p:cNvPr id="22" name="Rectangle 21"/>
          <p:cNvSpPr/>
          <p:nvPr/>
        </p:nvSpPr>
        <p:spPr bwMode="auto">
          <a:xfrm rot="1800000">
            <a:off x="7371209" y="5044138"/>
            <a:ext cx="1251761" cy="1200328"/>
          </a:xfrm>
          <a:prstGeom prst="rect">
            <a:avLst/>
          </a:prstGeom>
          <a:solidFill>
            <a:srgbClr val="008000"/>
          </a:solidFill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bg1"/>
                </a:solidFill>
                <a:latin typeface="Times New Roman" pitchFamily="18" charset="0"/>
              </a:rPr>
              <a:t>DUNE detector system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47246" y="3272135"/>
            <a:ext cx="3388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+mn-lt"/>
              </a:rPr>
              <a:t>p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438400" y="4267200"/>
            <a:ext cx="12088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+mj-lt"/>
              </a:rPr>
              <a:t>Focusing </a:t>
            </a:r>
          </a:p>
          <a:p>
            <a:r>
              <a:rPr lang="en-US" dirty="0">
                <a:solidFill>
                  <a:srgbClr val="0000FF"/>
                </a:solidFill>
                <a:latin typeface="+mj-lt"/>
              </a:rPr>
              <a:t>horns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485172" y="2814935"/>
            <a:ext cx="8582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+mj-lt"/>
              </a:rPr>
              <a:t>dipole</a:t>
            </a:r>
          </a:p>
        </p:txBody>
      </p:sp>
      <p:sp>
        <p:nvSpPr>
          <p:cNvPr id="26" name="Right Arrow 25"/>
          <p:cNvSpPr/>
          <p:nvPr/>
        </p:nvSpPr>
        <p:spPr bwMode="auto">
          <a:xfrm>
            <a:off x="4800600" y="3121521"/>
            <a:ext cx="3371776" cy="917079"/>
          </a:xfrm>
          <a:prstGeom prst="rightArrow">
            <a:avLst/>
          </a:prstGeom>
          <a:solidFill>
            <a:srgbClr val="FFFF00">
              <a:alpha val="60000"/>
            </a:srgbClr>
          </a:solidFill>
          <a:ln w="57150" cap="flat" cmpd="sng" algn="ctr">
            <a:solidFill>
              <a:srgbClr val="A5002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>
                <a:solidFill>
                  <a:srgbClr val="660066"/>
                </a:solidFill>
                <a:latin typeface="+mj-lt"/>
                <a:cs typeface="Arial"/>
              </a:rPr>
              <a:t>Dark Matter Experiments</a:t>
            </a:r>
            <a:endParaRPr kumimoji="0" lang="en-US" sz="2400" b="1" i="0" u="none" strike="noStrike" cap="none" normalizeH="0" baseline="0" dirty="0">
              <a:ln>
                <a:noFill/>
              </a:ln>
              <a:solidFill>
                <a:srgbClr val="660066"/>
              </a:solidFill>
              <a:effectLst/>
              <a:latin typeface="+mj-lt"/>
              <a:cs typeface="Arial"/>
            </a:endParaRPr>
          </a:p>
        </p:txBody>
      </p:sp>
      <p:sp>
        <p:nvSpPr>
          <p:cNvPr id="27" name="Right Arrow 26"/>
          <p:cNvSpPr/>
          <p:nvPr/>
        </p:nvSpPr>
        <p:spPr bwMode="auto">
          <a:xfrm rot="1740000">
            <a:off x="4454329" y="4521266"/>
            <a:ext cx="4207617" cy="917079"/>
          </a:xfrm>
          <a:prstGeom prst="rightArrow">
            <a:avLst/>
          </a:prstGeom>
          <a:solidFill>
            <a:srgbClr val="FFFF00">
              <a:alpha val="60000"/>
            </a:srgbClr>
          </a:solidFill>
          <a:ln w="57150" cap="flat" cmpd="sng" algn="ctr">
            <a:solidFill>
              <a:srgbClr val="A5002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>
                <a:solidFill>
                  <a:srgbClr val="660066"/>
                </a:solidFill>
                <a:latin typeface="+mj-lt"/>
                <a:cs typeface="Arial"/>
              </a:rPr>
              <a:t>Precision Neutrino Experiments</a:t>
            </a:r>
            <a:endParaRPr kumimoji="0" lang="en-US" sz="2400" b="1" i="0" u="none" strike="noStrike" cap="none" normalizeH="0" baseline="0" dirty="0">
              <a:ln>
                <a:noFill/>
              </a:ln>
              <a:solidFill>
                <a:srgbClr val="660066"/>
              </a:solidFill>
              <a:effectLst/>
              <a:latin typeface="+mj-lt"/>
              <a:cs typeface="Arial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HTC and HEP                                            Dr. Jaehoon Yu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621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1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31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31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311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1108" grpId="0" build="p" autoUpdateAnimBg="0"/>
      <p:bldP spid="10" grpId="0" animBg="1"/>
      <p:bldP spid="12" grpId="0" animBg="1"/>
      <p:bldP spid="13" grpId="0" animBg="1"/>
      <p:bldP spid="14" grpId="0" animBg="1"/>
      <p:bldP spid="16" grpId="0" animBg="1"/>
      <p:bldP spid="18" grpId="0" animBg="1"/>
      <p:bldP spid="19" grpId="0"/>
      <p:bldP spid="20" grpId="0"/>
      <p:bldP spid="21" grpId="0" animBg="1"/>
      <p:bldP spid="22" grpId="0" animBg="1"/>
      <p:bldP spid="23" grpId="0"/>
      <p:bldP spid="24" grpId="0"/>
      <p:bldP spid="25" grpId="0"/>
      <p:bldP spid="26" grpId="0" animBg="1"/>
      <p:bldP spid="27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763000" cy="762000"/>
          </a:xfrm>
        </p:spPr>
        <p:txBody>
          <a:bodyPr/>
          <a:lstStyle/>
          <a:p>
            <a:r>
              <a:rPr lang="en-US" altLang="ko-KR" sz="5400" b="1" dirty="0">
                <a:ea typeface="굴림" charset="-127"/>
                <a:cs typeface="굴림" charset="-127"/>
              </a:rPr>
              <a:t>So why is HEP relevant to me?</a:t>
            </a:r>
            <a:endParaRPr lang="en-US" sz="6000" b="1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534400" cy="5715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3600" dirty="0">
                <a:latin typeface="Arial Narrow" charset="0"/>
              </a:rPr>
              <a:t>HEP explores the most fundamental nature of the Universe!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3600" dirty="0">
                <a:latin typeface="Arial Narrow" charset="0"/>
              </a:rPr>
              <a:t>Discoveries will realize our 1000 year dreams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3600" dirty="0"/>
              <a:t>The discovery of the dark matter and making of dark matter beams will take us to the next Quantum level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3600" dirty="0"/>
              <a:t>Outcome and bi-products of HEP research improves our daily lives directly and indirectly</a:t>
            </a:r>
          </a:p>
          <a:p>
            <a:pPr lvl="1" eaLnBrk="1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3200" dirty="0"/>
              <a:t>WWW came from HEP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E83B49F-2A73-A54E-B9F3-0207516B8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25, 2020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B7514F-6762-064F-85B3-18516A104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HTC and HEP                                            Dr. Jaehoon Yu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1968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erson standing in front of a group of people posing for the camera&#10;&#10;Description automatically generated">
            <a:extLst>
              <a:ext uri="{FF2B5EF4-FFF2-40B4-BE49-F238E27FC236}">
                <a16:creationId xmlns:a16="http://schemas.microsoft.com/office/drawing/2014/main" id="{6861B678-9334-584D-99EB-B92EE75C12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E021E0-65AD-CB4B-B6F8-16F535084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F2CB046-2584-6E4C-AF5E-13FAB18C8467}"/>
              </a:ext>
            </a:extLst>
          </p:cNvPr>
          <p:cNvSpPr/>
          <p:nvPr/>
        </p:nvSpPr>
        <p:spPr bwMode="auto">
          <a:xfrm>
            <a:off x="3124200" y="1981200"/>
            <a:ext cx="2971800" cy="2133600"/>
          </a:xfrm>
          <a:prstGeom prst="ellipse">
            <a:avLst/>
          </a:prstGeom>
          <a:noFill/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AE1FCCB-E10A-4943-9C77-65C060F83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25, 2020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0FA8277-C18C-AD48-8C08-5C2DC5F0B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HTC and HEP                                            Dr. Jaehoon Yu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542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763000" cy="762000"/>
          </a:xfrm>
        </p:spPr>
        <p:txBody>
          <a:bodyPr/>
          <a:lstStyle/>
          <a:p>
            <a:r>
              <a:rPr lang="en-US" altLang="ko-KR" sz="5400" b="1" dirty="0">
                <a:ea typeface="굴림" charset="-127"/>
                <a:cs typeface="굴림" charset="-127"/>
              </a:rPr>
              <a:t>So why is HEP relevant to me?</a:t>
            </a:r>
            <a:endParaRPr lang="en-US" sz="6000" b="1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839200" cy="5715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3600" dirty="0">
                <a:latin typeface="Arial Narrow" charset="0"/>
              </a:rPr>
              <a:t>HEP explores the most fundamentals of the Universe!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3600" dirty="0">
                <a:latin typeface="Arial Narrow" charset="0"/>
              </a:rPr>
              <a:t>Discoveries will realize our 1000 year dreams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3600" dirty="0"/>
              <a:t>The discovery of the dark matter and making of dark matter beams will take us to the next Quantum level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3600" dirty="0"/>
              <a:t>Outcome and bi-products of HEP research improves our daily lives directly and indirectly</a:t>
            </a:r>
          </a:p>
          <a:p>
            <a:pPr lvl="1" eaLnBrk="1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3200" dirty="0"/>
              <a:t>WWW came from HEP</a:t>
            </a:r>
          </a:p>
          <a:p>
            <a:pPr lvl="1" eaLnBrk="1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3200" dirty="0"/>
              <a:t>Advanced detector technologies like GEM will make a large screen low dosage X-ray imaging possible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9346C4-B540-6B42-A8B8-2A8ABDB0E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25, 2020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C42E7E-7166-6C49-BD3B-21E1D6A7E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HTC and HEP                                            Dr. Jaehoon Yu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00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3159112"/>
            <a:ext cx="4495800" cy="3546488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Bi-product of High Energy Physics Research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590A33-9DDF-D041-A6E4-2FCA1E7639A1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HTC and HEP                                            Dr. Jaehoon Yu</a:t>
            </a:r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88" y="838428"/>
            <a:ext cx="4443412" cy="3581172"/>
          </a:xfrm>
          <a:prstGeom prst="rect">
            <a:avLst/>
          </a:prstGeom>
        </p:spPr>
      </p:pic>
      <p:sp>
        <p:nvSpPr>
          <p:cNvPr id="15" name="Title 1"/>
          <p:cNvSpPr txBox="1">
            <a:spLocks/>
          </p:cNvSpPr>
          <p:nvPr/>
        </p:nvSpPr>
        <p:spPr bwMode="auto">
          <a:xfrm>
            <a:off x="0" y="4572000"/>
            <a:ext cx="4800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>
                <a:solidFill>
                  <a:srgbClr val="0000FF"/>
                </a:solidFill>
                <a:latin typeface="+mj-lt"/>
                <a:ea typeface="ＭＳ Ｐゴシック" charset="-128"/>
                <a:cs typeface="ＭＳ Ｐゴシック" charset="-128"/>
              </a:rPr>
              <a:t>Can you see what the object is?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(GEM Detector X-ray Image)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4800600" y="666750"/>
            <a:ext cx="3886200" cy="291465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353080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305800" cy="609600"/>
          </a:xfrm>
        </p:spPr>
        <p:txBody>
          <a:bodyPr/>
          <a:lstStyle/>
          <a:p>
            <a:r>
              <a:rPr lang="en-US" sz="5400" b="1" dirty="0"/>
              <a:t>So are we done with the grid?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839200" cy="5334000"/>
          </a:xfrm>
        </p:spPr>
        <p:txBody>
          <a:bodyPr/>
          <a:lstStyle/>
          <a:p>
            <a:pPr marL="0" indent="0">
              <a:spcBef>
                <a:spcPts val="168"/>
              </a:spcBef>
            </a:pPr>
            <a:r>
              <a:rPr lang="en-US" dirty="0"/>
              <a:t>  LHC has performed extremely well!</a:t>
            </a:r>
          </a:p>
          <a:p>
            <a:pPr marL="0" indent="0">
              <a:spcBef>
                <a:spcPts val="168"/>
              </a:spcBef>
            </a:pPr>
            <a:r>
              <a:rPr lang="en-US" dirty="0"/>
              <a:t>  The data size will increase by 10 fold or more in HLLHC</a:t>
            </a:r>
          </a:p>
          <a:p>
            <a:pPr lvl="1">
              <a:spcBef>
                <a:spcPts val="168"/>
              </a:spcBef>
            </a:pPr>
            <a:r>
              <a:rPr lang="en-US" dirty="0"/>
              <a:t>Computing will be under even more stress </a:t>
            </a:r>
          </a:p>
          <a:p>
            <a:pPr>
              <a:spcBef>
                <a:spcPts val="168"/>
              </a:spcBef>
            </a:pPr>
            <a:r>
              <a:rPr lang="en-US" dirty="0"/>
              <a:t>Grid computing infrastructure has served well thus far </a:t>
            </a:r>
          </a:p>
          <a:p>
            <a:pPr lvl="1">
              <a:spcBef>
                <a:spcPts val="168"/>
              </a:spcBef>
            </a:pPr>
            <a:r>
              <a:rPr lang="en-US" dirty="0"/>
              <a:t>1500 ATLAS users process PBs of data &amp; billions of jobs</a:t>
            </a:r>
          </a:p>
          <a:p>
            <a:pPr>
              <a:spcBef>
                <a:spcPts val="168"/>
              </a:spcBef>
            </a:pPr>
            <a:r>
              <a:rPr lang="en-US" dirty="0"/>
              <a:t>High Intensity Experiments, like DUNE, could record as much or even larger amount of data than the LHC</a:t>
            </a:r>
          </a:p>
          <a:p>
            <a:pPr>
              <a:spcBef>
                <a:spcPts val="168"/>
              </a:spcBef>
            </a:pPr>
            <a:r>
              <a:rPr lang="en-US" dirty="0"/>
              <a:t>Identified limits in databases scalability, CPU resources, storage utilization, </a:t>
            </a:r>
            <a:r>
              <a:rPr lang="en-US" dirty="0" err="1"/>
              <a:t>etc</a:t>
            </a:r>
            <a:r>
              <a:rPr lang="en-US" dirty="0"/>
              <a:t>, are being addressed</a:t>
            </a:r>
          </a:p>
          <a:p>
            <a:pPr>
              <a:spcBef>
                <a:spcPts val="168"/>
              </a:spcBef>
            </a:pPr>
            <a:r>
              <a:rPr lang="en-US" dirty="0"/>
              <a:t>Planning for HEP and utilize quantum computing and Machine learning technologies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B8E0E-964B-794E-8353-549C41335F43}" type="slidenum">
              <a:rPr lang="en-US" smtClean="0"/>
              <a:pPr/>
              <a:t>55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HTC and HEP                                            Dr. Jaehoon Yu</a:t>
            </a:r>
          </a:p>
        </p:txBody>
      </p:sp>
    </p:spTree>
    <p:extLst>
      <p:ext uri="{BB962C8B-B14F-4D97-AF65-F5344CB8AC3E}">
        <p14:creationId xmlns:p14="http://schemas.microsoft.com/office/powerpoint/2010/main" val="503682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F083B-DA36-EB43-A9E5-3875D6B66413}" type="slidenum">
              <a:rPr lang="en-US"/>
              <a:pPr/>
              <a:t>56</a:t>
            </a:fld>
            <a:endParaRPr lang="en-US" dirty="0"/>
          </a:p>
        </p:txBody>
      </p:sp>
      <p:sp>
        <p:nvSpPr>
          <p:cNvPr id="7987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762000"/>
          </a:xfrm>
        </p:spPr>
        <p:txBody>
          <a:bodyPr/>
          <a:lstStyle/>
          <a:p>
            <a:pPr eaLnBrk="1" hangingPunct="1"/>
            <a:r>
              <a:rPr lang="en-US" sz="5400" b="1" dirty="0">
                <a:ea typeface="ＭＳ Ｐゴシック" pitchFamily="-84" charset="-128"/>
                <a:cs typeface="ＭＳ Ｐゴシック" pitchFamily="-84" charset="-128"/>
              </a:rPr>
              <a:t>Conclusions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762000"/>
            <a:ext cx="8839200" cy="5410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>
                <a:ea typeface="ＭＳ Ｐゴシック" pitchFamily="-84" charset="-128"/>
                <a:cs typeface="ＭＳ Ｐゴシック" pitchFamily="-84" charset="-128"/>
              </a:rPr>
              <a:t>In the quest for the origin of the universe, High Energy Physics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Uses accelerators to look into extremely small distances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Uses large detectors to explore nature and unveil secrets of universe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Uses large number of computers to process data in a timely fashion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Large amount of data gets accumulated </a:t>
            </a:r>
            <a:r>
              <a:rPr lang="en-US" sz="2400" dirty="0">
                <a:sym typeface="Wingdings" pitchFamily="-84" charset="2"/>
              </a:rPr>
              <a:t> </a:t>
            </a:r>
            <a:r>
              <a:rPr lang="en-US" sz="2400" dirty="0">
                <a:solidFill>
                  <a:srgbClr val="FF0000"/>
                </a:solidFill>
                <a:sym typeface="Wingdings" pitchFamily="-84" charset="2"/>
              </a:rPr>
              <a:t>computing grid</a:t>
            </a:r>
            <a:r>
              <a:rPr lang="en-US" sz="2400" dirty="0">
                <a:sym typeface="Wingdings" pitchFamily="-84" charset="2"/>
              </a:rPr>
              <a:t> performed marvelously for expeditious data analyses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>
                <a:ea typeface="ＭＳ Ｐゴシック" pitchFamily="-84" charset="-128"/>
                <a:cs typeface="ＭＳ Ｐゴシック" pitchFamily="-84" charset="-128"/>
              </a:rPr>
              <a:t>HEP is an exciting endeavor in understanding the universe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>
                <a:ea typeface="ＭＳ Ｐゴシック" pitchFamily="-84" charset="-128"/>
                <a:cs typeface="ＭＳ Ｐゴシック" pitchFamily="-84" charset="-128"/>
              </a:rPr>
              <a:t>Physics analyses at one’s own desktop using computing grid sitting behind has happened!!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>
                <a:ea typeface="ＭＳ Ｐゴシック" pitchFamily="-84" charset="-128"/>
                <a:cs typeface="ＭＳ Ｐゴシック" pitchFamily="-84" charset="-128"/>
              </a:rPr>
              <a:t>Computing grid needed for other disciplines with large data sets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>
                <a:ea typeface="ＭＳ Ｐゴシック" pitchFamily="-84" charset="-128"/>
                <a:cs typeface="ＭＳ Ｐゴシック" pitchFamily="-84" charset="-128"/>
              </a:rPr>
              <a:t>Computing grid now outside of HEP into everyday lives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>
                <a:ea typeface="ＭＳ Ｐゴシック" pitchFamily="-84" charset="-128"/>
                <a:cs typeface="ＭＳ Ｐゴシック" pitchFamily="-84" charset="-128"/>
              </a:rPr>
              <a:t>A true computing grid is revolutionizing everyday lives .…</a:t>
            </a:r>
            <a:endParaRPr lang="en-US" sz="2800" dirty="0">
              <a:solidFill>
                <a:srgbClr val="006600"/>
              </a:solidFill>
              <a:ea typeface="ＭＳ Ｐゴシック" pitchFamily="-84" charset="-128"/>
              <a:cs typeface="ＭＳ Ｐゴシック" pitchFamily="-84" charset="-128"/>
              <a:sym typeface="Wingdings" pitchFamily="-84" charset="2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HTC and HEP                                            Dr. Jaehoon Yu</a:t>
            </a:r>
          </a:p>
        </p:txBody>
      </p:sp>
    </p:spTree>
    <p:extLst>
      <p:ext uri="{BB962C8B-B14F-4D97-AF65-F5344CB8AC3E}">
        <p14:creationId xmlns:p14="http://schemas.microsoft.com/office/powerpoint/2010/main" val="1775622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4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42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42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42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42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1" grpId="0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/>
          <p:cNvSpPr>
            <a:spLocks noGrp="1"/>
          </p:cNvSpPr>
          <p:nvPr>
            <p:ph type="title"/>
          </p:nvPr>
        </p:nvSpPr>
        <p:spPr>
          <a:xfrm>
            <a:off x="15346" y="1547283"/>
            <a:ext cx="9048750" cy="1073150"/>
          </a:xfrm>
        </p:spPr>
        <p:txBody>
          <a:bodyPr/>
          <a:lstStyle/>
          <a:p>
            <a:r>
              <a:rPr lang="en-US" altLang="ko-KR" sz="6000" b="1" dirty="0">
                <a:ea typeface="굴림" charset="-127"/>
                <a:cs typeface="굴림" charset="-127"/>
              </a:rPr>
              <a:t>not just for tomorrow,</a:t>
            </a:r>
            <a:endParaRPr lang="en-US" sz="6600" b="1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z="1200" smtClean="0"/>
              <a:pPr>
                <a:defRPr/>
              </a:pPr>
              <a:t>57</a:t>
            </a:fld>
            <a:endParaRPr lang="en-US" sz="120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9967AA0-D625-1C49-9C3C-60C2A842D3B1}"/>
              </a:ext>
            </a:extLst>
          </p:cNvPr>
          <p:cNvSpPr txBox="1">
            <a:spLocks/>
          </p:cNvSpPr>
          <p:nvPr/>
        </p:nvSpPr>
        <p:spPr bwMode="auto">
          <a:xfrm>
            <a:off x="15346" y="225425"/>
            <a:ext cx="9048750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r>
              <a:rPr lang="en-US" altLang="ko-KR" sz="6000" b="1" kern="0" dirty="0">
                <a:ea typeface="굴림" charset="-127"/>
                <a:cs typeface="굴림" charset="-127"/>
              </a:rPr>
              <a:t>Let’s all dream, </a:t>
            </a:r>
            <a:endParaRPr lang="en-US" sz="6600" b="1" kern="0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F402FD8-69C1-2A4C-970A-A9ACE411A41A}"/>
              </a:ext>
            </a:extLst>
          </p:cNvPr>
          <p:cNvSpPr txBox="1">
            <a:spLocks/>
          </p:cNvSpPr>
          <p:nvPr/>
        </p:nvSpPr>
        <p:spPr bwMode="auto">
          <a:xfrm>
            <a:off x="15346" y="2869141"/>
            <a:ext cx="9048750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r>
              <a:rPr lang="en-US" altLang="ko-KR" sz="6000" b="1" kern="0" dirty="0">
                <a:ea typeface="굴림" charset="-127"/>
                <a:cs typeface="굴림" charset="-127"/>
              </a:rPr>
              <a:t>not just for the next year,</a:t>
            </a:r>
            <a:endParaRPr lang="en-US" sz="6600" b="1" kern="0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1BAE4F7B-542A-D943-8C60-32582AEE82A7}"/>
              </a:ext>
            </a:extLst>
          </p:cNvPr>
          <p:cNvSpPr txBox="1">
            <a:spLocks/>
          </p:cNvSpPr>
          <p:nvPr/>
        </p:nvSpPr>
        <p:spPr bwMode="auto">
          <a:xfrm>
            <a:off x="113242" y="4191000"/>
            <a:ext cx="8852958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r>
              <a:rPr lang="en-US" altLang="ko-KR" sz="5400" b="1" kern="0" dirty="0">
                <a:ea typeface="굴림" charset="-127"/>
                <a:cs typeface="굴림" charset="-127"/>
              </a:rPr>
              <a:t>but for 1000 years into the future for the whole humanity!!</a:t>
            </a:r>
            <a:endParaRPr lang="en-US" sz="6000" b="1" kern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775650-3FC5-7148-9AB1-135B53BB7F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25, 2020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B98448-6F97-E44E-A634-114BF4431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HTC and HEP                                            Dr. Jaehoon Yu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4939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/>
      <p:bldP spid="9" grpId="0"/>
      <p:bldP spid="10" grpId="0"/>
      <p:bldP spid="11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8686800" cy="901480"/>
          </a:xfrm>
        </p:spPr>
        <p:txBody>
          <a:bodyPr/>
          <a:lstStyle/>
          <a:p>
            <a:r>
              <a:rPr lang="en-US" dirty="0"/>
              <a:t>FFT: Number of beam particles per sec?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85800"/>
            <a:ext cx="7924800" cy="5562600"/>
          </a:xfrm>
        </p:spPr>
        <p:txBody>
          <a:bodyPr/>
          <a:lstStyle/>
          <a:p>
            <a:r>
              <a:rPr lang="en-US" dirty="0"/>
              <a:t>What is the number of particles per second for an accelerator facility that can provide:</a:t>
            </a:r>
          </a:p>
          <a:p>
            <a:pPr lvl="1"/>
            <a:r>
              <a:rPr lang="en-US" dirty="0"/>
              <a:t>P MW of total beam power</a:t>
            </a:r>
          </a:p>
          <a:p>
            <a:pPr lvl="1"/>
            <a:r>
              <a:rPr lang="en-US" dirty="0"/>
              <a:t>of charged particles of energy E </a:t>
            </a:r>
            <a:r>
              <a:rPr lang="en-US" dirty="0" err="1"/>
              <a:t>GeV</a:t>
            </a:r>
            <a:r>
              <a:rPr lang="en-US" dirty="0"/>
              <a:t>?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/>
              <a:t>What is the number of protons per second for 120GeV beams at 1.2MW?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What is the beam current?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B8E0E-964B-794E-8353-549C41335F43}" type="slidenum">
              <a:rPr lang="en-US" smtClean="0"/>
              <a:pPr/>
              <a:t>58</a:t>
            </a:fld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0513941"/>
              </p:ext>
            </p:extLst>
          </p:nvPr>
        </p:nvGraphicFramePr>
        <p:xfrm>
          <a:off x="812800" y="2843213"/>
          <a:ext cx="774700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4" name="Equation" r:id="rId3" imgW="3606800" imgH="254000" progId="Equation.DSMT4">
                  <p:embed/>
                </p:oleObj>
              </mc:Choice>
              <mc:Fallback>
                <p:oleObj name="Equation" r:id="rId3" imgW="3606800" imgH="254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12800" y="2843213"/>
                        <a:ext cx="7747000" cy="546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3240749"/>
              </p:ext>
            </p:extLst>
          </p:nvPr>
        </p:nvGraphicFramePr>
        <p:xfrm>
          <a:off x="920750" y="4078288"/>
          <a:ext cx="7331075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5" name="Equation" r:id="rId5" imgW="3784600" imgH="393700" progId="Equation.DSMT4">
                  <p:embed/>
                </p:oleObj>
              </mc:Choice>
              <mc:Fallback>
                <p:oleObj name="Equation" r:id="rId5" imgW="3784600" imgH="393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20750" y="4078288"/>
                        <a:ext cx="7331075" cy="76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8474435"/>
              </p:ext>
            </p:extLst>
          </p:nvPr>
        </p:nvGraphicFramePr>
        <p:xfrm>
          <a:off x="4419600" y="4800600"/>
          <a:ext cx="3384550" cy="493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6" name="Equation" r:id="rId7" imgW="1651000" imgH="241300" progId="Equation.DSMT4">
                  <p:embed/>
                </p:oleObj>
              </mc:Choice>
              <mc:Fallback>
                <p:oleObj name="Equation" r:id="rId7" imgW="1651000" imgH="2413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419600" y="4800600"/>
                        <a:ext cx="3384550" cy="4937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4539170"/>
              </p:ext>
            </p:extLst>
          </p:nvPr>
        </p:nvGraphicFramePr>
        <p:xfrm>
          <a:off x="4953000" y="5334000"/>
          <a:ext cx="2225675" cy="496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7" name="Equation" r:id="rId9" imgW="1130300" imgH="254000" progId="Equation.DSMT4">
                  <p:embed/>
                </p:oleObj>
              </mc:Choice>
              <mc:Fallback>
                <p:oleObj name="Equation" r:id="rId9" imgW="1130300" imgH="254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953000" y="5334000"/>
                        <a:ext cx="2225675" cy="4968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HTC and HEP                                            Dr. Jaehoon Yu</a:t>
            </a: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8929772"/>
              </p:ext>
            </p:extLst>
          </p:nvPr>
        </p:nvGraphicFramePr>
        <p:xfrm>
          <a:off x="5159375" y="5851525"/>
          <a:ext cx="3375025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8" name="Equation" r:id="rId11" imgW="1714500" imgH="241300" progId="Equation.DSMT4">
                  <p:embed/>
                </p:oleObj>
              </mc:Choice>
              <mc:Fallback>
                <p:oleObj name="Equation" r:id="rId11" imgW="1714500" imgH="2413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159375" y="5851525"/>
                        <a:ext cx="3375025" cy="473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00611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StarryNigh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95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868363"/>
          </a:xfrm>
        </p:spPr>
        <p:txBody>
          <a:bodyPr/>
          <a:lstStyle/>
          <a:p>
            <a:r>
              <a:rPr lang="en-US" dirty="0">
                <a:solidFill>
                  <a:srgbClr val="FFFFFF"/>
                </a:solidFill>
                <a:latin typeface="Arial Narrow" charset="0"/>
              </a:rPr>
              <a:t>We always wonder…</a:t>
            </a:r>
          </a:p>
        </p:txBody>
      </p:sp>
      <p:sp>
        <p:nvSpPr>
          <p:cNvPr id="2" name="Cloud Callout 1"/>
          <p:cNvSpPr/>
          <p:nvPr/>
        </p:nvSpPr>
        <p:spPr bwMode="auto">
          <a:xfrm>
            <a:off x="685800" y="762000"/>
            <a:ext cx="7772400" cy="3429000"/>
          </a:xfrm>
          <a:prstGeom prst="cloudCallout">
            <a:avLst>
              <a:gd name="adj1" fmla="val -42196"/>
              <a:gd name="adj2" fmla="val 34100"/>
            </a:avLst>
          </a:prstGeom>
          <a:solidFill>
            <a:schemeClr val="accent6">
              <a:lumMod val="75000"/>
            </a:schemeClr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76400" y="1447800"/>
            <a:ext cx="5715000" cy="2590800"/>
          </a:xfrm>
        </p:spPr>
        <p:txBody>
          <a:bodyPr/>
          <a:lstStyle/>
          <a:p>
            <a:pPr marL="347472">
              <a:spcBef>
                <a:spcPts val="0"/>
              </a:spcBef>
            </a:pPr>
            <a:r>
              <a:rPr lang="en-US" sz="3600" dirty="0">
                <a:solidFill>
                  <a:srgbClr val="FFFFFF"/>
                </a:solidFill>
                <a:latin typeface="Arial Narrow" charset="0"/>
              </a:rPr>
              <a:t>What makes up the universe?</a:t>
            </a:r>
          </a:p>
          <a:p>
            <a:pPr marL="347472">
              <a:spcBef>
                <a:spcPts val="0"/>
              </a:spcBef>
            </a:pPr>
            <a:r>
              <a:rPr lang="en-US" sz="3600" dirty="0">
                <a:solidFill>
                  <a:srgbClr val="FFFFFF"/>
                </a:solidFill>
                <a:latin typeface="Arial Narrow" charset="0"/>
              </a:rPr>
              <a:t>How does the universe work?</a:t>
            </a:r>
          </a:p>
          <a:p>
            <a:pPr marL="347472">
              <a:spcBef>
                <a:spcPts val="0"/>
              </a:spcBef>
            </a:pPr>
            <a:r>
              <a:rPr lang="en-US" sz="3600" dirty="0">
                <a:solidFill>
                  <a:srgbClr val="FFFFFF"/>
                </a:solidFill>
                <a:latin typeface="Arial Narrow" charset="0"/>
              </a:rPr>
              <a:t>Where do we all come from?</a:t>
            </a:r>
          </a:p>
        </p:txBody>
      </p:sp>
      <p:pic>
        <p:nvPicPr>
          <p:cNvPr id="10" name="Picture 8" descr="thinker-female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2" t="433" r="6992" b="9245"/>
          <a:stretch>
            <a:fillRect/>
          </a:stretch>
        </p:blipFill>
        <p:spPr bwMode="auto">
          <a:xfrm>
            <a:off x="157323" y="3581400"/>
            <a:ext cx="1976277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HTC and HEP                                            Dr. Jaehoon Yu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390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9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9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9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0" grpId="0"/>
      <p:bldP spid="2" grpId="0" animBg="1"/>
      <p:bldP spid="119811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09600"/>
          </a:xfrm>
        </p:spPr>
        <p:txBody>
          <a:bodyPr/>
          <a:lstStyle/>
          <a:p>
            <a:pPr eaLnBrk="1" hangingPunct="1"/>
            <a:r>
              <a:rPr lang="en-US" b="1" dirty="0">
                <a:latin typeface="Arial Narrow" charset="0"/>
                <a:ea typeface="ＭＳ Ｐゴシック" charset="-128"/>
                <a:cs typeface="ＭＳ Ｐゴシック" charset="-128"/>
              </a:rPr>
              <a:t>High Energy Physics</a:t>
            </a:r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14400"/>
            <a:ext cx="8839200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>
                <a:latin typeface="Arial Narrow" charset="0"/>
                <a:ea typeface="ＭＳ Ｐゴシック" charset="-128"/>
                <a:cs typeface="ＭＳ Ｐゴシック" charset="-128"/>
              </a:rPr>
              <a:t>Definition: A subfield of physics that pursues understanding the fundamental constituents of matter and basic principles of interactions between them.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latin typeface="Arial Narrow" charset="0"/>
                <a:ea typeface="ＭＳ Ｐゴシック" charset="-128"/>
                <a:cs typeface="ＭＳ Ｐゴシック" charset="-128"/>
              </a:rPr>
              <a:t>Known interactions (forces):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Arial Narrow" charset="0"/>
                <a:ea typeface="ＭＳ Ｐゴシック" charset="-128"/>
              </a:rPr>
              <a:t>Gravitational Force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Arial Narrow" charset="0"/>
                <a:ea typeface="ＭＳ Ｐゴシック" charset="-128"/>
              </a:rPr>
              <a:t>Electro</a:t>
            </a:r>
            <a:r>
              <a:rPr lang="en-US" dirty="0">
                <a:latin typeface="Arial Narrow" charset="0"/>
              </a:rPr>
              <a:t>magnetic Force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Arial Narrow" charset="0"/>
                <a:ea typeface="ＭＳ Ｐゴシック" charset="-128"/>
              </a:rPr>
              <a:t>Weak Nuclear Force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Arial Narrow" charset="0"/>
                <a:ea typeface="ＭＳ Ｐゴシック" charset="-128"/>
              </a:rPr>
              <a:t>Strong Nuclear Force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latin typeface="Arial Narrow" charset="0"/>
                <a:ea typeface="ＭＳ Ｐゴシック" charset="-128"/>
                <a:cs typeface="ＭＳ Ｐゴシック" charset="-128"/>
              </a:rPr>
              <a:t>Current theory: The Standard Model of Particle Physics (SU3xSU2XU1)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HTC and HEP                                            Dr. Jaehoon Yu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594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9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9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9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59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59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7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685800"/>
            <a:ext cx="8839199" cy="4724400"/>
          </a:xfrm>
          <a:prstGeom prst="rect">
            <a:avLst/>
          </a:prstGeom>
        </p:spPr>
      </p:pic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457200" y="5410200"/>
            <a:ext cx="8305800" cy="1219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kern="0" dirty="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  <a:sym typeface="Wingdings" charset="2"/>
              </a:rPr>
              <a:t>Total of 16 particles (12+4 force mediators) make up all the visible matter in the universe! </a:t>
            </a:r>
            <a:r>
              <a:rPr lang="en-US" kern="0" dirty="0" err="1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  <a:sym typeface="Wingdings"/>
              </a:rPr>
              <a:t></a:t>
            </a:r>
            <a:r>
              <a:rPr lang="en-US" kern="0" dirty="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  <a:sym typeface="Wingdings"/>
              </a:rPr>
              <a:t>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  <a:sym typeface="Wingdings" charset="2"/>
              </a:rPr>
              <a:t>Simple and elegant!!!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772400" cy="762000"/>
          </a:xfrm>
        </p:spPr>
        <p:txBody>
          <a:bodyPr/>
          <a:lstStyle/>
          <a:p>
            <a:r>
              <a:rPr lang="en-US" dirty="0"/>
              <a:t>HEP and the Standard Model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A1E410-DB65-E240-B7BF-DEC6901E0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25, 2020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F26DA5-4C09-6A41-B28E-1C2CCFC03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HTC and HEP                                            Dr. Jaehoon Yu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E91155-097F-924A-9140-347C02658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236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screenshot of a computer&#13;&#10;&#13;&#10;Description automatically generated">
            <a:extLst>
              <a:ext uri="{FF2B5EF4-FFF2-40B4-BE49-F238E27FC236}">
                <a16:creationId xmlns:a16="http://schemas.microsoft.com/office/drawing/2014/main" id="{C42D4F44-ACC6-F440-8E17-F6DED3EA4E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62E16C6-1BA5-AC41-A588-F7A9BBC9C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1995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TO1VikT9UKWF2YHL9NmLg"/>
</p:tagLst>
</file>

<file path=ppt/theme/theme1.xml><?xml version="1.0" encoding="utf-8"?>
<a:theme xmlns:a="http://schemas.openxmlformats.org/drawingml/2006/main" name="phys1443-spring0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00"/>
      </a:hlink>
      <a:folHlink>
        <a:srgbClr val="B2B2B2"/>
      </a:folHlink>
    </a:clrScheme>
    <a:fontScheme name="phys1443-spring02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hys1443-spring0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ys1443-spring0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D:\UTA\Classes\1443 Spring 2002\phys1443-spring02.pot</Template>
  <TotalTime>41427</TotalTime>
  <Words>4052</Words>
  <Application>Microsoft Macintosh PowerPoint</Application>
  <PresentationFormat>On-screen Show (4:3)</PresentationFormat>
  <Paragraphs>674</Paragraphs>
  <Slides>58</Slides>
  <Notes>24</Notes>
  <HiddenSlides>0</HiddenSlides>
  <MMClips>1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72" baseType="lpstr">
      <vt:lpstr>Century Schoolbook L</vt:lpstr>
      <vt:lpstr>Apple Chancery</vt:lpstr>
      <vt:lpstr>Arial</vt:lpstr>
      <vt:lpstr>Arial Narrow</vt:lpstr>
      <vt:lpstr>Calibri</vt:lpstr>
      <vt:lpstr>Gill Sans</vt:lpstr>
      <vt:lpstr>Matura MT Script Capitals</vt:lpstr>
      <vt:lpstr>Monotype Corsiva</vt:lpstr>
      <vt:lpstr>Symbol</vt:lpstr>
      <vt:lpstr>Tahoma</vt:lpstr>
      <vt:lpstr>Times New Roman</vt:lpstr>
      <vt:lpstr>Wingdings</vt:lpstr>
      <vt:lpstr>phys1443-spring02</vt:lpstr>
      <vt:lpstr>Equation</vt:lpstr>
      <vt:lpstr>High Throughput Grid Computing </vt:lpstr>
      <vt:lpstr>Who am I? – 1 </vt:lpstr>
      <vt:lpstr>Who am I? – 2 </vt:lpstr>
      <vt:lpstr>PowerPoint Presentation</vt:lpstr>
      <vt:lpstr>How am I related to ASP?</vt:lpstr>
      <vt:lpstr>We always wonder…</vt:lpstr>
      <vt:lpstr>High Energy Physics</vt:lpstr>
      <vt:lpstr>HEP and the Standard Model</vt:lpstr>
      <vt:lpstr>PowerPoint Presentation</vt:lpstr>
      <vt:lpstr>HEP and the Standard Model</vt:lpstr>
      <vt:lpstr>What are some issues in HEP?</vt:lpstr>
      <vt:lpstr>How does a nuclear power plant work?</vt:lpstr>
      <vt:lpstr>So what’s the problem?</vt:lpstr>
      <vt:lpstr>What makes up the universe?</vt:lpstr>
      <vt:lpstr>So what’s the problem?</vt:lpstr>
      <vt:lpstr>PowerPoint Presentation</vt:lpstr>
      <vt:lpstr>PowerPoint Presentation</vt:lpstr>
      <vt:lpstr>Fermilab Tevatron and LHC at CERN</vt:lpstr>
      <vt:lpstr>LHC @ CERN Aerial View</vt:lpstr>
      <vt:lpstr>PowerPoint Presentation</vt:lpstr>
      <vt:lpstr>PowerPoint Presentation</vt:lpstr>
      <vt:lpstr>PowerPoint Presentation</vt:lpstr>
      <vt:lpstr>Computers put together a picture</vt:lpstr>
      <vt:lpstr>The Problem</vt:lpstr>
      <vt:lpstr>LHC Collaborations</vt:lpstr>
      <vt:lpstr>PowerPoint Presentation</vt:lpstr>
      <vt:lpstr>The Problem</vt:lpstr>
      <vt:lpstr>The Problem, cont’d</vt:lpstr>
      <vt:lpstr>What is a Computing Grid?</vt:lpstr>
      <vt:lpstr>How does a computing Grid work?</vt:lpstr>
      <vt:lpstr>Initial Idea of HEP Computing Model</vt:lpstr>
      <vt:lpstr>Implemented ATLAS Grid Structure</vt:lpstr>
      <vt:lpstr>Tiered Example – US Cloud</vt:lpstr>
      <vt:lpstr>ATLAS Production and Distributed Analysis System, Panda</vt:lpstr>
      <vt:lpstr>How to look for rare particles?</vt:lpstr>
      <vt:lpstr>How do we look for a rare particle?</vt:lpstr>
      <vt:lpstr>Amount of LHC Data</vt:lpstr>
      <vt:lpstr>PowerPoint Presentation</vt:lpstr>
      <vt:lpstr>What did statistics do for Higgs gg?</vt:lpstr>
      <vt:lpstr>PowerPoint Presentation</vt:lpstr>
      <vt:lpstr>A hint of something new?</vt:lpstr>
      <vt:lpstr>Disappeared after x4 data!!</vt:lpstr>
      <vt:lpstr>Performance of the Grid for LHC </vt:lpstr>
      <vt:lpstr>PanDA Performance</vt:lpstr>
      <vt:lpstr>Growing Use of “Owned” and of  “Opportunistic” Resources</vt:lpstr>
      <vt:lpstr>Resources Accessible via PanDA</vt:lpstr>
      <vt:lpstr>Now the commercial world picked up..</vt:lpstr>
      <vt:lpstr>So why is HEP relevant to me?</vt:lpstr>
      <vt:lpstr>Light DM Production at High Intensity Accelerator </vt:lpstr>
      <vt:lpstr>PowerPoint Presentation</vt:lpstr>
      <vt:lpstr>So why is HEP relevant to me?</vt:lpstr>
      <vt:lpstr>PowerPoint Presentation</vt:lpstr>
      <vt:lpstr>So why is HEP relevant to me?</vt:lpstr>
      <vt:lpstr>Bi-product of High Energy Physics Research</vt:lpstr>
      <vt:lpstr>So are we done with the grid?</vt:lpstr>
      <vt:lpstr>Conclusions</vt:lpstr>
      <vt:lpstr>not just for tomorrow,</vt:lpstr>
      <vt:lpstr>FFT: Number of beam particles per sec?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 1443 – Section 501 Lecture #1</dc:title>
  <dc:creator>Jae Yu</dc:creator>
  <cp:lastModifiedBy>Yu, Jaehoon</cp:lastModifiedBy>
  <cp:revision>1437</cp:revision>
  <cp:lastPrinted>2014-08-20T17:07:02Z</cp:lastPrinted>
  <dcterms:created xsi:type="dcterms:W3CDTF">2011-03-22T18:30:05Z</dcterms:created>
  <dcterms:modified xsi:type="dcterms:W3CDTF">2020-08-25T20:28:08Z</dcterms:modified>
</cp:coreProperties>
</file>