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9" r:id="rId5"/>
  </p:sldMasterIdLst>
  <p:notesMasterIdLst>
    <p:notesMasterId r:id="rId31"/>
  </p:notesMasterIdLst>
  <p:handoutMasterIdLst>
    <p:handoutMasterId r:id="rId32"/>
  </p:handoutMasterIdLst>
  <p:sldIdLst>
    <p:sldId id="263" r:id="rId6"/>
    <p:sldId id="262" r:id="rId7"/>
    <p:sldId id="319" r:id="rId8"/>
    <p:sldId id="320" r:id="rId9"/>
    <p:sldId id="309" r:id="rId10"/>
    <p:sldId id="310" r:id="rId11"/>
    <p:sldId id="293" r:id="rId12"/>
    <p:sldId id="311" r:id="rId13"/>
    <p:sldId id="312" r:id="rId14"/>
    <p:sldId id="314" r:id="rId15"/>
    <p:sldId id="315" r:id="rId16"/>
    <p:sldId id="313" r:id="rId17"/>
    <p:sldId id="322" r:id="rId18"/>
    <p:sldId id="316" r:id="rId19"/>
    <p:sldId id="317" r:id="rId20"/>
    <p:sldId id="318" r:id="rId21"/>
    <p:sldId id="321" r:id="rId22"/>
    <p:sldId id="324" r:id="rId23"/>
    <p:sldId id="325" r:id="rId24"/>
    <p:sldId id="323" r:id="rId25"/>
    <p:sldId id="326" r:id="rId26"/>
    <p:sldId id="296" r:id="rId27"/>
    <p:sldId id="327" r:id="rId28"/>
    <p:sldId id="308" r:id="rId29"/>
    <p:sldId id="266" r:id="rId3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60" autoAdjust="0"/>
    <p:restoredTop sz="94660"/>
  </p:normalViewPr>
  <p:slideViewPr>
    <p:cSldViewPr snapToObjects="1" showGuides="1">
      <p:cViewPr varScale="1">
        <p:scale>
          <a:sx n="87" d="100"/>
          <a:sy n="87" d="100"/>
        </p:scale>
        <p:origin x="396" y="5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11/06/2020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11/06/2020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Ballarino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CAB-1E86-440B-A085-F7FDEF360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854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Ballarino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CAB-1E86-440B-A085-F7FDEF360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11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Ballarino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CAB-1E86-440B-A085-F7FDEF360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500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Ballarino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CAB-1E86-440B-A085-F7FDEF360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607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Ballarino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CAB-1E86-440B-A085-F7FDEF360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7573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Ballarino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CAB-1E86-440B-A085-F7FDEF360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71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Ballarino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CAB-1E86-440B-A085-F7FDEF360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538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Ballarino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CAB-1E86-440B-A085-F7FDEF360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6757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Ballarino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CAB-1E86-440B-A085-F7FDEF360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231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Ballarino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CAB-1E86-440B-A085-F7FDEF360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901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Ballarino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CAB-1E86-440B-A085-F7FDEF360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286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A. Ballarino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Ballarino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D3CAB-1E86-440B-A085-F7FDEF360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972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emf"/><Relationship Id="rId4" Type="http://schemas.openxmlformats.org/officeDocument/2006/relationships/image" Target="../media/image25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259632" y="1995686"/>
            <a:ext cx="7200000" cy="1350000"/>
          </a:xfrm>
        </p:spPr>
        <p:txBody>
          <a:bodyPr/>
          <a:lstStyle/>
          <a:p>
            <a:r>
              <a:rPr lang="en-GB" dirty="0" smtClean="0"/>
              <a:t>106</a:t>
            </a:r>
            <a:r>
              <a:rPr lang="en-GB" baseline="30000" dirty="0" smtClean="0"/>
              <a:t>th</a:t>
            </a:r>
            <a:r>
              <a:rPr lang="en-GB" dirty="0" smtClean="0"/>
              <a:t> Technical Coordination Meeting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Update on WP6a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A. </a:t>
            </a:r>
            <a:r>
              <a:rPr lang="en-US" dirty="0" err="1" smtClean="0"/>
              <a:t>Ballarino</a:t>
            </a:r>
            <a:r>
              <a:rPr lang="en-US" dirty="0" smtClean="0"/>
              <a:t> and P. Cruikshank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 smtClean="0">
                <a:solidFill>
                  <a:schemeClr val="bg2"/>
                </a:solidFill>
              </a:rPr>
              <a:t>11/06/2020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12629"/>
            <a:ext cx="7920000" cy="540000"/>
          </a:xfrm>
        </p:spPr>
        <p:txBody>
          <a:bodyPr/>
          <a:lstStyle/>
          <a:p>
            <a:r>
              <a:rPr lang="en-US" dirty="0" smtClean="0"/>
              <a:t>DFHX - Triplets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10"/>
          <a:stretch/>
        </p:blipFill>
        <p:spPr>
          <a:xfrm>
            <a:off x="323528" y="618763"/>
            <a:ext cx="7975979" cy="331904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43608" y="4167871"/>
            <a:ext cx="8219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Electrical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interface with WP6b </a:t>
            </a:r>
            <a:r>
              <a:rPr lang="en-US" dirty="0" smtClean="0"/>
              <a:t>(current leads to RT bus) defined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11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7920000" cy="540000"/>
          </a:xfrm>
        </p:spPr>
        <p:txBody>
          <a:bodyPr/>
          <a:lstStyle/>
          <a:p>
            <a:r>
              <a:rPr lang="en-US" dirty="0" smtClean="0"/>
              <a:t>DFHX - Triplets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8" t="8249" r="2504" b="6166"/>
          <a:stretch/>
        </p:blipFill>
        <p:spPr>
          <a:xfrm>
            <a:off x="107504" y="627534"/>
            <a:ext cx="5485373" cy="25456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03" b="3863"/>
          <a:stretch/>
        </p:blipFill>
        <p:spPr>
          <a:xfrm>
            <a:off x="5048832" y="2275146"/>
            <a:ext cx="3637968" cy="2599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80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4282"/>
            <a:ext cx="7920000" cy="540000"/>
          </a:xfrm>
        </p:spPr>
        <p:txBody>
          <a:bodyPr/>
          <a:lstStyle/>
          <a:p>
            <a:r>
              <a:rPr lang="en-US" dirty="0" smtClean="0"/>
              <a:t>DFHM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r="9050" b="8822"/>
          <a:stretch/>
        </p:blipFill>
        <p:spPr>
          <a:xfrm>
            <a:off x="0" y="699542"/>
            <a:ext cx="4999141" cy="27941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3769" y="3568527"/>
            <a:ext cx="8676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Adopted </a:t>
            </a:r>
            <a:r>
              <a:rPr lang="en-US" b="1" dirty="0" smtClean="0">
                <a:solidFill>
                  <a:schemeClr val="bg2"/>
                </a:solidFill>
              </a:rPr>
              <a:t>same design of DFHX</a:t>
            </a:r>
            <a:r>
              <a:rPr lang="en-US" dirty="0" smtClean="0"/>
              <a:t> – with </a:t>
            </a:r>
            <a:r>
              <a:rPr lang="en-US" b="1" dirty="0" smtClean="0"/>
              <a:t>two instead of three modules</a:t>
            </a:r>
            <a:r>
              <a:rPr lang="en-US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ym typeface="Symbol" panose="05050102010706020507" pitchFamily="18" charset="2"/>
              </a:rPr>
              <a:t>2D drawings </a:t>
            </a:r>
            <a:r>
              <a:rPr lang="en-US" dirty="0" smtClean="0">
                <a:sym typeface="Symbol" panose="05050102010706020507" pitchFamily="18" charset="2"/>
              </a:rPr>
              <a:t> 70 % common to DFHX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ym typeface="Symbol" panose="05050102010706020507" pitchFamily="18" charset="2"/>
              </a:rPr>
              <a:t>Integration studies </a:t>
            </a:r>
            <a:r>
              <a:rPr lang="en-US" dirty="0" smtClean="0">
                <a:sym typeface="Symbol" panose="05050102010706020507" pitchFamily="18" charset="2"/>
              </a:rPr>
              <a:t>proceeding well in collaboration with WP17 and WP6b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3" t="-6145" r="4185" b="7754"/>
          <a:stretch/>
        </p:blipFill>
        <p:spPr>
          <a:xfrm>
            <a:off x="4932040" y="829688"/>
            <a:ext cx="4248472" cy="230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74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000" y="1635646"/>
            <a:ext cx="7920000" cy="540000"/>
          </a:xfrm>
        </p:spPr>
        <p:txBody>
          <a:bodyPr/>
          <a:lstStyle/>
          <a:p>
            <a:r>
              <a:rPr lang="en-US" dirty="0" smtClean="0"/>
              <a:t>ECR on DFH design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03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" t="13661" r="-30" b="15528"/>
          <a:stretch/>
        </p:blipFill>
        <p:spPr bwMode="auto">
          <a:xfrm>
            <a:off x="7764" y="2026806"/>
            <a:ext cx="6343650" cy="14478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2"/>
          <a:stretch/>
        </p:blipFill>
        <p:spPr bwMode="auto">
          <a:xfrm>
            <a:off x="7764" y="3537143"/>
            <a:ext cx="6337300" cy="1905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363580" y="-33451"/>
            <a:ext cx="2736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kern="1400" dirty="0" smtClean="0">
                <a:solidFill>
                  <a:schemeClr val="bg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b="1" kern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LHC DFBA </a:t>
            </a:r>
            <a:r>
              <a:rPr lang="en-US" b="1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cryostat </a:t>
            </a:r>
            <a:r>
              <a:rPr lang="en-US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HL-LHC gallery. It </a:t>
            </a:r>
            <a:r>
              <a:rPr lang="en-US" kern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would have occupied </a:t>
            </a:r>
            <a:r>
              <a:rPr lang="en-US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length of </a:t>
            </a:r>
            <a:r>
              <a:rPr lang="en-US" b="1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 m</a:t>
            </a:r>
            <a:r>
              <a:rPr lang="en-US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397794" y="1200427"/>
            <a:ext cx="268227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GB" b="1" kern="1400" dirty="0" smtClean="0">
                <a:solidFill>
                  <a:schemeClr val="bg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GB" b="1" kern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Intermediate </a:t>
            </a:r>
            <a:r>
              <a:rPr lang="en-GB" b="1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concept of </a:t>
            </a:r>
            <a:r>
              <a:rPr lang="en-GB" b="1" kern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DFHX</a:t>
            </a:r>
            <a:r>
              <a:rPr lang="en-GB" kern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b="1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="1" kern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 </a:t>
            </a:r>
            <a:r>
              <a:rPr lang="en-GB" b="1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modules</a:t>
            </a:r>
            <a:r>
              <a:rPr lang="en-GB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electrical connected via </a:t>
            </a:r>
            <a:r>
              <a:rPr lang="en-GB" kern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additional </a:t>
            </a:r>
            <a:r>
              <a:rPr lang="en-GB" b="1" kern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 </a:t>
            </a:r>
            <a:r>
              <a:rPr lang="en-GB" b="1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</a:t>
            </a:r>
            <a:r>
              <a:rPr lang="en-GB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It </a:t>
            </a:r>
            <a:r>
              <a:rPr lang="en-GB" kern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would have occupied </a:t>
            </a:r>
            <a:r>
              <a:rPr lang="en-GB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length of about </a:t>
            </a:r>
            <a:r>
              <a:rPr lang="en-GB" b="1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29 m</a:t>
            </a:r>
            <a:r>
              <a:rPr lang="en-GB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including about 12.4 m of SC Link in between the modules</a:t>
            </a:r>
            <a:endParaRPr lang="en-GB" sz="24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15758" y="2354448"/>
            <a:ext cx="1296144" cy="1093808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44" b="32336"/>
          <a:stretch/>
        </p:blipFill>
        <p:spPr bwMode="auto">
          <a:xfrm>
            <a:off x="12861" y="246501"/>
            <a:ext cx="4834255" cy="16049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256928" y="652289"/>
            <a:ext cx="1296144" cy="1093808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240716" y="1984463"/>
            <a:ext cx="720080" cy="1093808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576029" y="3832875"/>
            <a:ext cx="866800" cy="1093808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407696" y="3918114"/>
            <a:ext cx="2736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kern="1400" dirty="0">
                <a:solidFill>
                  <a:schemeClr val="bg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kern="1400" dirty="0" smtClean="0">
                <a:solidFill>
                  <a:schemeClr val="bg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b="1" kern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HL-LHC DFHX baseline </a:t>
            </a:r>
            <a:r>
              <a:rPr lang="en-US" kern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HL-LHC gallery. It occupies a length of </a:t>
            </a:r>
            <a:r>
              <a:rPr lang="en-US" b="1" kern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5.8 </a:t>
            </a:r>
            <a:r>
              <a:rPr lang="en-US" b="1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037" y="-116139"/>
            <a:ext cx="7920000" cy="540000"/>
          </a:xfrm>
        </p:spPr>
        <p:txBody>
          <a:bodyPr/>
          <a:lstStyle/>
          <a:p>
            <a:r>
              <a:rPr lang="en-US" dirty="0" smtClean="0"/>
              <a:t>ECR on DFH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8287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2" grpId="0" animBg="1"/>
      <p:bldP spid="13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92546"/>
            <a:ext cx="7920000" cy="540000"/>
          </a:xfrm>
        </p:spPr>
        <p:txBody>
          <a:bodyPr/>
          <a:lstStyle/>
          <a:p>
            <a:r>
              <a:rPr lang="en-US" dirty="0" smtClean="0"/>
              <a:t>ECR on DFH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475656" y="447454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2383175 </a:t>
            </a:r>
            <a:r>
              <a:rPr lang="en-GB" dirty="0" smtClean="0"/>
              <a:t>v.1.0, LHC-DFH-EC-0001 v.1.0, WP6a, WP15</a:t>
            </a:r>
            <a:endParaRPr lang="en-GB" dirty="0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205303" y="930611"/>
            <a:ext cx="8481497" cy="3353494"/>
            <a:chOff x="395535" y="1032093"/>
            <a:chExt cx="7067914" cy="279457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5535" y="1892997"/>
              <a:ext cx="7029812" cy="193367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5536" y="1032093"/>
              <a:ext cx="7067913" cy="895397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1905000" y="4333926"/>
            <a:ext cx="5365571" cy="369332"/>
          </a:xfrm>
          <a:prstGeom prst="rect">
            <a:avLst/>
          </a:prstGeom>
          <a:noFill/>
          <a:ln w="412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No impact on schedule. Cost within estimation 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83568" y="1537451"/>
            <a:ext cx="1584176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59632" y="1779662"/>
            <a:ext cx="3672408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095836" y="3507854"/>
            <a:ext cx="2014652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39552" y="3723878"/>
            <a:ext cx="684076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228184" y="3939902"/>
            <a:ext cx="2412894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34447" y="4155926"/>
            <a:ext cx="1169201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292088" y="4155926"/>
            <a:ext cx="495936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360469" y="2211710"/>
            <a:ext cx="6326331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25604" y="2427734"/>
            <a:ext cx="818004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ight Arrow 4"/>
          <p:cNvSpPr/>
          <p:nvPr/>
        </p:nvSpPr>
        <p:spPr>
          <a:xfrm rot="13277585">
            <a:off x="8532177" y="2365974"/>
            <a:ext cx="576064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19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8" r="14279" b="3354"/>
          <a:stretch/>
        </p:blipFill>
        <p:spPr>
          <a:xfrm>
            <a:off x="1187624" y="348882"/>
            <a:ext cx="5904656" cy="43941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41873" y="4137404"/>
            <a:ext cx="4878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Many thanks to the transport team and design</a:t>
            </a:r>
          </a:p>
          <a:p>
            <a:pPr algn="just"/>
            <a:r>
              <a:rPr lang="en-US" dirty="0"/>
              <a:t>o</a:t>
            </a:r>
            <a:r>
              <a:rPr lang="en-US" dirty="0" smtClean="0"/>
              <a:t>ffice for the detailed transport study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081002" y="62157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SC Link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55026" y="2676915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DFHX/DFHM</a:t>
            </a:r>
            <a:endParaRPr lang="en-GB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114" y="0"/>
            <a:ext cx="7920000" cy="540000"/>
          </a:xfrm>
        </p:spPr>
        <p:txBody>
          <a:bodyPr/>
          <a:lstStyle/>
          <a:p>
            <a:r>
              <a:rPr lang="en-US" dirty="0" smtClean="0"/>
              <a:t>System lowered in the tunnel </a:t>
            </a:r>
            <a:r>
              <a:rPr lang="en-US" u="sng" dirty="0" smtClean="0"/>
              <a:t>after cold tests</a:t>
            </a:r>
            <a:endParaRPr lang="en-GB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611130" y="1072477"/>
            <a:ext cx="2160240" cy="64633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System cold tested at the surface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06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682" y="2067694"/>
            <a:ext cx="7920000" cy="540000"/>
          </a:xfrm>
        </p:spPr>
        <p:txBody>
          <a:bodyPr/>
          <a:lstStyle/>
          <a:p>
            <a:r>
              <a:rPr lang="en-US" dirty="0" smtClean="0"/>
              <a:t>Space requirements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615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7920000" cy="540000"/>
          </a:xfrm>
        </p:spPr>
        <p:txBody>
          <a:bodyPr/>
          <a:lstStyle/>
          <a:p>
            <a:r>
              <a:rPr lang="en-US" dirty="0" smtClean="0"/>
              <a:t>Updated and quantified space need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849" y="2340155"/>
            <a:ext cx="7162235" cy="174174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683568" y="895909"/>
            <a:ext cx="72007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Defined</a:t>
            </a:r>
            <a:r>
              <a:rPr lang="en-US" dirty="0" smtClean="0"/>
              <a:t>: working </a:t>
            </a:r>
            <a:r>
              <a:rPr lang="en-US" b="1" dirty="0" smtClean="0"/>
              <a:t>sequence</a:t>
            </a:r>
            <a:r>
              <a:rPr lang="en-US" dirty="0" smtClean="0"/>
              <a:t>, </a:t>
            </a:r>
            <a:r>
              <a:rPr lang="en-US" b="1" dirty="0" smtClean="0"/>
              <a:t>volumes</a:t>
            </a:r>
            <a:r>
              <a:rPr lang="en-US" dirty="0" smtClean="0"/>
              <a:t> and </a:t>
            </a:r>
            <a:r>
              <a:rPr lang="en-US" b="1" dirty="0" smtClean="0"/>
              <a:t>services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for both ITs and MSs systems</a:t>
            </a:r>
          </a:p>
          <a:p>
            <a:pPr algn="ctr"/>
            <a:endParaRPr lang="en-US" dirty="0" smtClean="0"/>
          </a:p>
          <a:p>
            <a:pPr algn="ctr"/>
            <a:r>
              <a:rPr lang="en-US" b="1" dirty="0" smtClean="0"/>
              <a:t>Active iteration </a:t>
            </a:r>
            <a:r>
              <a:rPr lang="en-US" dirty="0" smtClean="0"/>
              <a:t>with the </a:t>
            </a:r>
            <a:r>
              <a:rPr lang="en-US" b="1" dirty="0" smtClean="0"/>
              <a:t>TE department representatives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0079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779662"/>
            <a:ext cx="7920000" cy="540000"/>
          </a:xfrm>
        </p:spPr>
        <p:txBody>
          <a:bodyPr/>
          <a:lstStyle/>
          <a:p>
            <a:r>
              <a:rPr lang="en-US" dirty="0" smtClean="0"/>
              <a:t>Demo 2: status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495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359532" y="49595"/>
            <a:ext cx="7920000" cy="540000"/>
          </a:xfrm>
        </p:spPr>
        <p:txBody>
          <a:bodyPr/>
          <a:lstStyle/>
          <a:p>
            <a:r>
              <a:rPr lang="en-GB" dirty="0"/>
              <a:t>Table of contents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107064" y="880959"/>
            <a:ext cx="8424936" cy="368013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600" dirty="0" smtClean="0"/>
              <a:t>   </a:t>
            </a:r>
            <a:r>
              <a:rPr lang="en-US" sz="2400" dirty="0" smtClean="0"/>
              <a:t>Topics retained from last PSM:</a:t>
            </a:r>
            <a:endParaRPr lang="en-GB" sz="2400" dirty="0" smtClean="0"/>
          </a:p>
          <a:p>
            <a:pPr algn="l"/>
            <a:r>
              <a:rPr lang="en-GB" sz="2400" dirty="0" smtClean="0"/>
              <a:t>Baseline </a:t>
            </a:r>
            <a:r>
              <a:rPr lang="en-GB" sz="2400" dirty="0"/>
              <a:t>for </a:t>
            </a:r>
            <a:r>
              <a:rPr lang="en-GB" sz="2400" dirty="0" smtClean="0"/>
              <a:t>DFX, DFM, DFHX and DFHM cryostats</a:t>
            </a:r>
          </a:p>
          <a:p>
            <a:pPr algn="l"/>
            <a:r>
              <a:rPr lang="en-GB" sz="2400" dirty="0" smtClean="0"/>
              <a:t>ECR </a:t>
            </a:r>
            <a:r>
              <a:rPr lang="en-GB" sz="2400" dirty="0"/>
              <a:t>on </a:t>
            </a:r>
            <a:r>
              <a:rPr lang="en-GB" sz="2400" dirty="0" smtClean="0"/>
              <a:t>DFH design </a:t>
            </a:r>
          </a:p>
          <a:p>
            <a:pPr algn="l"/>
            <a:r>
              <a:rPr lang="en-GB" sz="2400" dirty="0" smtClean="0"/>
              <a:t>Space </a:t>
            </a:r>
            <a:r>
              <a:rPr lang="en-GB" sz="2400" dirty="0"/>
              <a:t>needed for cables in </a:t>
            </a:r>
            <a:r>
              <a:rPr lang="en-GB" sz="2400" dirty="0" smtClean="0"/>
              <a:t>cryostat</a:t>
            </a:r>
            <a:endParaRPr lang="en-GB" sz="2400" dirty="0"/>
          </a:p>
          <a:p>
            <a:pPr algn="l"/>
            <a:r>
              <a:rPr lang="en-GB" sz="2400" dirty="0" smtClean="0"/>
              <a:t>DEMO </a:t>
            </a:r>
            <a:r>
              <a:rPr lang="en-GB" sz="2400" dirty="0"/>
              <a:t>2 status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" r="4681"/>
          <a:stretch/>
        </p:blipFill>
        <p:spPr bwMode="auto">
          <a:xfrm>
            <a:off x="369948" y="156519"/>
            <a:ext cx="8033089" cy="2747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5"/>
          <p:cNvSpPr/>
          <p:nvPr/>
        </p:nvSpPr>
        <p:spPr>
          <a:xfrm rot="16200000">
            <a:off x="2277410" y="2591945"/>
            <a:ext cx="167010" cy="33035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6200000">
            <a:off x="5293090" y="2625939"/>
            <a:ext cx="160826" cy="31000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6200000">
            <a:off x="6859265" y="2609474"/>
            <a:ext cx="169981" cy="28948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 rot="16200000">
            <a:off x="8082889" y="2792325"/>
            <a:ext cx="154235" cy="24799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49390" y="-106066"/>
            <a:ext cx="8715098" cy="540000"/>
          </a:xfrm>
        </p:spPr>
        <p:txBody>
          <a:bodyPr/>
          <a:lstStyle/>
          <a:p>
            <a:r>
              <a:rPr lang="en-US" dirty="0" smtClean="0"/>
              <a:t>Demo 2: a System Demonstrator for the Triplets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657467" y="507772"/>
            <a:ext cx="57935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Key milestone: the end of the R&amp;D phase </a:t>
            </a:r>
            <a:endParaRPr lang="en-GB" sz="22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41" b="6310"/>
          <a:stretch/>
        </p:blipFill>
        <p:spPr>
          <a:xfrm>
            <a:off x="1826173" y="2903529"/>
            <a:ext cx="5120640" cy="21602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966" y="3215553"/>
            <a:ext cx="2048256" cy="153619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1"/>
          <a:stretch/>
        </p:blipFill>
        <p:spPr>
          <a:xfrm rot="5400000">
            <a:off x="7050605" y="3091415"/>
            <a:ext cx="1997024" cy="192024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860032" y="2226864"/>
            <a:ext cx="986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60 m, MgB</a:t>
            </a:r>
            <a:r>
              <a:rPr lang="en-US" sz="1200" baseline="-25000" dirty="0" smtClean="0"/>
              <a:t>2</a:t>
            </a:r>
            <a:endParaRPr lang="en-GB" sz="12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7809679" y="1911286"/>
            <a:ext cx="11256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HTS, REBCO</a:t>
            </a:r>
            <a:endParaRPr lang="en-GB" sz="12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473880" y="2932989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DDFX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60200" y="2894855"/>
            <a:ext cx="3275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SC Link for Triplets, 60 m long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51434" y="299558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DDFH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6984" y="4520247"/>
            <a:ext cx="740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Nb-Ti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06347" y="3600162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MgB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endParaRPr lang="en-GB" baseline="-250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79541" y="4582597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HTS REBCO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79083" y="1451536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25 K</a:t>
            </a:r>
            <a:endParaRPr lang="en-GB" sz="1200" b="1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8313679" y="134798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50 K</a:t>
            </a:r>
            <a:endParaRPr lang="en-GB" sz="1200" b="1" baseline="-25000" dirty="0"/>
          </a:p>
        </p:txBody>
      </p:sp>
    </p:spTree>
    <p:extLst>
      <p:ext uri="{BB962C8B-B14F-4D97-AF65-F5344CB8AC3E}">
        <p14:creationId xmlns:p14="http://schemas.microsoft.com/office/powerpoint/2010/main" val="245097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9552" y="-84651"/>
            <a:ext cx="7920000" cy="540000"/>
          </a:xfrm>
        </p:spPr>
        <p:txBody>
          <a:bodyPr/>
          <a:lstStyle/>
          <a:p>
            <a:r>
              <a:rPr lang="en-US" dirty="0" smtClean="0"/>
              <a:t>Demo 2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2424" y="619372"/>
            <a:ext cx="1536192" cy="11521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1" r="5006"/>
          <a:stretch/>
        </p:blipFill>
        <p:spPr>
          <a:xfrm rot="5400000">
            <a:off x="6566270" y="428489"/>
            <a:ext cx="1495094" cy="15361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552" y="2530482"/>
            <a:ext cx="82999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Qualification of: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b="1" dirty="0"/>
              <a:t>P</a:t>
            </a:r>
            <a:r>
              <a:rPr lang="en-US" b="1" dirty="0" smtClean="0"/>
              <a:t>rototype </a:t>
            </a:r>
            <a:r>
              <a:rPr lang="en-US" b="1" dirty="0" smtClean="0">
                <a:sym typeface="Symbol" panose="05050102010706020507" pitchFamily="18" charset="2"/>
              </a:rPr>
              <a:t> 100 kA MgB</a:t>
            </a:r>
            <a:r>
              <a:rPr lang="en-US" b="1" baseline="-25000" dirty="0" smtClean="0">
                <a:sym typeface="Symbol" panose="05050102010706020507" pitchFamily="18" charset="2"/>
              </a:rPr>
              <a:t>2 </a:t>
            </a:r>
            <a:r>
              <a:rPr lang="en-US" b="1" dirty="0" smtClean="0">
                <a:sym typeface="Symbol" panose="05050102010706020507" pitchFamily="18" charset="2"/>
              </a:rPr>
              <a:t>industrialized cable assembly for Triplets;</a:t>
            </a:r>
            <a:endParaRPr lang="en-US" dirty="0" smtClean="0">
              <a:sym typeface="Symbol" panose="05050102010706020507" pitchFamily="18" charset="2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b="1" dirty="0" smtClean="0">
                <a:sym typeface="Symbol" panose="05050102010706020507" pitchFamily="18" charset="2"/>
              </a:rPr>
              <a:t>SC Link cryostat</a:t>
            </a:r>
            <a:r>
              <a:rPr lang="en-US" dirty="0" smtClean="0">
                <a:sym typeface="Symbol" panose="05050102010706020507" pitchFamily="18" charset="2"/>
              </a:rPr>
              <a:t> final performance;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 smtClean="0">
                <a:sym typeface="Symbol" panose="05050102010706020507" pitchFamily="18" charset="2"/>
              </a:rPr>
              <a:t>Assembly operations (</a:t>
            </a:r>
            <a:r>
              <a:rPr lang="en-US" b="1" dirty="0" smtClean="0">
                <a:sym typeface="Symbol" panose="05050102010706020507" pitchFamily="18" charset="2"/>
              </a:rPr>
              <a:t>spooling</a:t>
            </a:r>
            <a:r>
              <a:rPr lang="en-US" dirty="0" smtClean="0">
                <a:sym typeface="Symbol" panose="05050102010706020507" pitchFamily="18" charset="2"/>
              </a:rPr>
              <a:t>, </a:t>
            </a:r>
            <a:r>
              <a:rPr lang="en-US" b="1" dirty="0" smtClean="0">
                <a:sym typeface="Symbol" panose="05050102010706020507" pitchFamily="18" charset="2"/>
              </a:rPr>
              <a:t>cable integration inside cryostat</a:t>
            </a:r>
            <a:r>
              <a:rPr lang="en-US" dirty="0" smtClean="0">
                <a:sym typeface="Symbol" panose="05050102010706020507" pitchFamily="18" charset="2"/>
              </a:rPr>
              <a:t>);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b="1" dirty="0" smtClean="0">
                <a:sym typeface="Symbol" panose="05050102010706020507" pitchFamily="18" charset="2"/>
              </a:rPr>
              <a:t>Splices</a:t>
            </a:r>
            <a:r>
              <a:rPr lang="en-US" dirty="0" smtClean="0">
                <a:sym typeface="Symbol" panose="05050102010706020507" pitchFamily="18" charset="2"/>
              </a:rPr>
              <a:t> (MgB</a:t>
            </a:r>
            <a:r>
              <a:rPr lang="en-US" baseline="-25000" dirty="0" smtClean="0">
                <a:sym typeface="Symbol" panose="05050102010706020507" pitchFamily="18" charset="2"/>
              </a:rPr>
              <a:t>2</a:t>
            </a:r>
            <a:r>
              <a:rPr lang="en-US" dirty="0" smtClean="0">
                <a:sym typeface="Symbol" panose="05050102010706020507" pitchFamily="18" charset="2"/>
              </a:rPr>
              <a:t> to </a:t>
            </a:r>
            <a:r>
              <a:rPr lang="en-US" dirty="0" err="1" smtClean="0">
                <a:sym typeface="Symbol" panose="05050102010706020507" pitchFamily="18" charset="2"/>
              </a:rPr>
              <a:t>Nb-Ti</a:t>
            </a:r>
            <a:r>
              <a:rPr lang="en-US" dirty="0" smtClean="0">
                <a:sym typeface="Symbol" panose="05050102010706020507" pitchFamily="18" charset="2"/>
              </a:rPr>
              <a:t> in </a:t>
            </a:r>
            <a:r>
              <a:rPr lang="en-US" dirty="0" err="1" smtClean="0">
                <a:sym typeface="Symbol" panose="05050102010706020507" pitchFamily="18" charset="2"/>
              </a:rPr>
              <a:t>LHe</a:t>
            </a:r>
            <a:r>
              <a:rPr lang="en-US" dirty="0" smtClean="0">
                <a:sym typeface="Symbol" panose="05050102010706020507" pitchFamily="18" charset="2"/>
              </a:rPr>
              <a:t> and MgB</a:t>
            </a:r>
            <a:r>
              <a:rPr lang="en-US" baseline="-25000" dirty="0" smtClean="0">
                <a:sym typeface="Symbol" panose="05050102010706020507" pitchFamily="18" charset="2"/>
              </a:rPr>
              <a:t>2</a:t>
            </a:r>
            <a:r>
              <a:rPr lang="en-US" dirty="0" smtClean="0">
                <a:sym typeface="Symbol" panose="05050102010706020507" pitchFamily="18" charset="2"/>
              </a:rPr>
              <a:t> to HTS REBCO in </a:t>
            </a:r>
            <a:r>
              <a:rPr lang="en-US" dirty="0" err="1" smtClean="0">
                <a:sym typeface="Symbol" panose="05050102010706020507" pitchFamily="18" charset="2"/>
              </a:rPr>
              <a:t>GHe</a:t>
            </a:r>
            <a:r>
              <a:rPr lang="en-US" dirty="0" smtClean="0">
                <a:sym typeface="Symbol" panose="05050102010706020507" pitchFamily="18" charset="2"/>
              </a:rPr>
              <a:t>);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b="1" dirty="0" smtClean="0">
                <a:sym typeface="Symbol" panose="05050102010706020507" pitchFamily="18" charset="2"/>
              </a:rPr>
              <a:t>Simultaneous powering </a:t>
            </a:r>
            <a:r>
              <a:rPr lang="en-US" dirty="0" smtClean="0">
                <a:sym typeface="Symbol" panose="05050102010706020507" pitchFamily="18" charset="2"/>
              </a:rPr>
              <a:t>of different circuits to verify electro-magnetic compatibility;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 smtClean="0">
                <a:sym typeface="Symbol" panose="05050102010706020507" pitchFamily="18" charset="2"/>
              </a:rPr>
              <a:t>Cryogenic </a:t>
            </a:r>
            <a:r>
              <a:rPr lang="en-US" b="1" dirty="0" smtClean="0">
                <a:sym typeface="Symbol" panose="05050102010706020507" pitchFamily="18" charset="2"/>
              </a:rPr>
              <a:t>operation/control</a:t>
            </a:r>
            <a:r>
              <a:rPr lang="en-US" dirty="0" smtClean="0">
                <a:sym typeface="Symbol" panose="05050102010706020507" pitchFamily="18" charset="2"/>
              </a:rPr>
              <a:t> parameters.</a:t>
            </a:r>
          </a:p>
          <a:p>
            <a:endParaRPr lang="en-US" dirty="0" smtClean="0">
              <a:sym typeface="Symbol" panose="05050102010706020507" pitchFamily="18" charset="2"/>
            </a:endParaRPr>
          </a:p>
          <a:p>
            <a:endParaRPr lang="en-US" dirty="0" smtClean="0">
              <a:sym typeface="Symbol" panose="05050102010706020507" pitchFamily="18" charset="2"/>
            </a:endParaRPr>
          </a:p>
          <a:p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80129" y="52033"/>
            <a:ext cx="694908" cy="305803"/>
            <a:chOff x="996772" y="0"/>
            <a:chExt cx="694908" cy="516357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996772" y="0"/>
              <a:ext cx="0" cy="51635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996772" y="516357"/>
              <a:ext cx="694908" cy="0"/>
            </a:xfrm>
            <a:prstGeom prst="line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7104507" y="125180"/>
            <a:ext cx="835487" cy="233058"/>
            <a:chOff x="6876256" y="100655"/>
            <a:chExt cx="817156" cy="392879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7693412" y="100655"/>
              <a:ext cx="0" cy="39287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6876256" y="493534"/>
              <a:ext cx="817156" cy="0"/>
            </a:xfrm>
            <a:prstGeom prst="line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1076279" y="7509"/>
            <a:ext cx="15392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PC1</a:t>
            </a:r>
            <a:r>
              <a:rPr lang="en-US" sz="1400" dirty="0" smtClean="0"/>
              <a:t>: up to 18 kA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549353" y="29875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PC2</a:t>
            </a:r>
            <a:r>
              <a:rPr lang="en-US" sz="1400" dirty="0" smtClean="0"/>
              <a:t>: up to 7 kA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1275300" y="130353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LHe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38730" y="99308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50 K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03891" y="123900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25 K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63984" y="273996"/>
            <a:ext cx="488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41915" y="2056934"/>
            <a:ext cx="1439998" cy="461665"/>
          </a:xfrm>
          <a:prstGeom prst="rect">
            <a:avLst/>
          </a:prstGeom>
          <a:noFill/>
          <a:ln w="349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/>
              <a:t>Short of cables </a:t>
            </a:r>
          </a:p>
          <a:p>
            <a:pPr algn="just"/>
            <a:r>
              <a:rPr lang="en-US" sz="1200" dirty="0" smtClean="0"/>
              <a:t>powered by PC1</a:t>
            </a:r>
            <a:endParaRPr lang="en-GB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997063" y="1995028"/>
            <a:ext cx="1317990" cy="461665"/>
          </a:xfrm>
          <a:prstGeom prst="rect">
            <a:avLst/>
          </a:prstGeom>
          <a:noFill/>
          <a:ln w="349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/>
              <a:t>Short of cables </a:t>
            </a:r>
          </a:p>
          <a:p>
            <a:pPr algn="just"/>
            <a:r>
              <a:rPr lang="en-US" sz="1200" dirty="0"/>
              <a:t>p</a:t>
            </a:r>
            <a:r>
              <a:rPr lang="en-US" sz="1200" dirty="0" smtClean="0"/>
              <a:t>owered by PC2</a:t>
            </a:r>
            <a:endParaRPr lang="en-GB" sz="1200" dirty="0"/>
          </a:p>
        </p:txBody>
      </p:sp>
      <p:grpSp>
        <p:nvGrpSpPr>
          <p:cNvPr id="49" name="Group 48"/>
          <p:cNvGrpSpPr/>
          <p:nvPr/>
        </p:nvGrpSpPr>
        <p:grpSpPr>
          <a:xfrm>
            <a:off x="2393514" y="458662"/>
            <a:ext cx="4259605" cy="2059937"/>
            <a:chOff x="2393514" y="458662"/>
            <a:chExt cx="4259605" cy="205993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441" b="6310"/>
            <a:stretch/>
          </p:blipFill>
          <p:spPr>
            <a:xfrm>
              <a:off x="2393514" y="458662"/>
              <a:ext cx="4096512" cy="1728185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47439" y="654924"/>
              <a:ext cx="1705680" cy="1637920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5350476" y="2241600"/>
              <a:ext cx="899605" cy="276999"/>
            </a:xfrm>
            <a:prstGeom prst="rect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ym typeface="Symbol"/>
                </a:rPr>
                <a:t> 90 mm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9345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72" y="-53640"/>
            <a:ext cx="7920000" cy="540000"/>
          </a:xfrm>
        </p:spPr>
        <p:txBody>
          <a:bodyPr/>
          <a:lstStyle/>
          <a:p>
            <a:r>
              <a:rPr lang="en-US" dirty="0" smtClean="0"/>
              <a:t>Demo 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8" r="10267" b="35593"/>
          <a:stretch/>
        </p:blipFill>
        <p:spPr>
          <a:xfrm>
            <a:off x="50905" y="627534"/>
            <a:ext cx="4902607" cy="232932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977366" y="627534"/>
            <a:ext cx="3569592" cy="2355748"/>
            <a:chOff x="437622" y="2447659"/>
            <a:chExt cx="3569592" cy="235574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419" r="23929" b="7466"/>
            <a:stretch/>
          </p:blipFill>
          <p:spPr>
            <a:xfrm rot="5400000">
              <a:off x="1048337" y="1836944"/>
              <a:ext cx="2348162" cy="356959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411760" y="3282538"/>
              <a:ext cx="7697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MgB</a:t>
              </a:r>
              <a:r>
                <a:rPr lang="en-US" b="1" baseline="-25000" dirty="0" smtClean="0">
                  <a:solidFill>
                    <a:schemeClr val="bg1"/>
                  </a:solidFill>
                </a:rPr>
                <a:t>2</a:t>
              </a:r>
              <a:endParaRPr lang="en-GB" b="1" baseline="-25000" dirty="0">
                <a:solidFill>
                  <a:schemeClr val="bg1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2627784" y="3651870"/>
              <a:ext cx="144016" cy="21602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796641" y="3651870"/>
              <a:ext cx="47167" cy="87395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053042" y="4434075"/>
              <a:ext cx="954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To HTS</a:t>
              </a:r>
              <a:endParaRPr lang="en-GB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09500" y="3062666"/>
            <a:ext cx="82999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b="1" dirty="0" smtClean="0">
                <a:sym typeface="Symbol" panose="05050102010706020507" pitchFamily="18" charset="2"/>
              </a:rPr>
              <a:t>Work re-started with limited personnel </a:t>
            </a:r>
            <a:r>
              <a:rPr lang="en-US" dirty="0" smtClean="0">
                <a:sym typeface="Symbol" panose="05050102010706020507" pitchFamily="18" charset="2"/>
              </a:rPr>
              <a:t>on the last week of April 2020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 smtClean="0">
                <a:sym typeface="Symbol" panose="05050102010706020507" pitchFamily="18" charset="2"/>
              </a:rPr>
              <a:t>System completed and </a:t>
            </a:r>
            <a:r>
              <a:rPr lang="en-US" b="1" dirty="0" smtClean="0">
                <a:sym typeface="Symbol" panose="05050102010706020507" pitchFamily="18" charset="2"/>
              </a:rPr>
              <a:t>closed by mid-May</a:t>
            </a:r>
            <a:r>
              <a:rPr lang="en-US" dirty="0" smtClean="0">
                <a:sym typeface="Symbol" panose="05050102010706020507" pitchFamily="18" charset="2"/>
              </a:rPr>
              <a:t>: performed HV tests of MgB</a:t>
            </a:r>
            <a:r>
              <a:rPr lang="en-US" baseline="-25000" dirty="0" smtClean="0">
                <a:sym typeface="Symbol" panose="05050102010706020507" pitchFamily="18" charset="2"/>
              </a:rPr>
              <a:t>2</a:t>
            </a:r>
            <a:r>
              <a:rPr lang="en-US" dirty="0" smtClean="0">
                <a:sym typeface="Symbol" panose="05050102010706020507" pitchFamily="18" charset="2"/>
              </a:rPr>
              <a:t> cables (20 kV at the company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!</a:t>
            </a:r>
            <a:r>
              <a:rPr lang="en-US" b="1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between cables and to ground, 10 kV at CERN before and after insertion in the SC Link cryostat), pressure test, leak tightness tests</a:t>
            </a:r>
          </a:p>
          <a:p>
            <a:pPr algn="just"/>
            <a:endParaRPr lang="en-US" dirty="0" smtClean="0">
              <a:sym typeface="Symbol" panose="05050102010706020507" pitchFamily="18" charset="2"/>
            </a:endParaRPr>
          </a:p>
          <a:p>
            <a:endParaRPr lang="en-US" dirty="0" smtClean="0">
              <a:sym typeface="Symbol" panose="05050102010706020507" pitchFamily="18" charset="2"/>
            </a:endParaRPr>
          </a:p>
          <a:p>
            <a:endParaRPr lang="en-US" dirty="0" smtClean="0">
              <a:sym typeface="Symbol" panose="05050102010706020507" pitchFamily="18" charset="2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136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680" y="-53857"/>
            <a:ext cx="7920000" cy="540000"/>
          </a:xfrm>
        </p:spPr>
        <p:txBody>
          <a:bodyPr/>
          <a:lstStyle/>
          <a:p>
            <a:r>
              <a:rPr lang="en-US" dirty="0" smtClean="0"/>
              <a:t>Demo 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368961" y="768322"/>
            <a:ext cx="84978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Successful cool-down of the full system last week (week 20)   </a:t>
            </a:r>
            <a:endParaRPr lang="en-GB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94038" y="1485110"/>
            <a:ext cx="87559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Excellent </a:t>
            </a:r>
            <a:r>
              <a:rPr lang="en-US" sz="2000" b="1" dirty="0" smtClean="0"/>
              <a:t>cryogenic control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Cooled down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1.5 tons of MgB</a:t>
            </a:r>
            <a:r>
              <a:rPr lang="en-US" sz="2000" b="1" baseline="-250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cable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dirty="0" smtClean="0"/>
              <a:t>in a representative final system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1" dirty="0" smtClean="0">
                <a:sym typeface="Symbol" panose="05050102010706020507" pitchFamily="18" charset="2"/>
              </a:rPr>
              <a:t>p of </a:t>
            </a:r>
            <a:r>
              <a:rPr lang="en-US" sz="2000" b="1" dirty="0" err="1" smtClean="0">
                <a:sym typeface="Symbol" panose="05050102010706020507" pitchFamily="18" charset="2"/>
              </a:rPr>
              <a:t>GHe</a:t>
            </a:r>
            <a:r>
              <a:rPr lang="en-US" sz="2000" b="1" dirty="0" smtClean="0">
                <a:sym typeface="Symbol" panose="05050102010706020507" pitchFamily="18" charset="2"/>
              </a:rPr>
              <a:t> </a:t>
            </a:r>
            <a:r>
              <a:rPr lang="en-US" sz="2000" dirty="0" smtClean="0">
                <a:sym typeface="Symbol" panose="05050102010706020507" pitchFamily="18" charset="2"/>
              </a:rPr>
              <a:t>across the SC Link  2-3 mbar for up to 3 g/s in nominal operating conditions (4.5 K to 25 K)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8295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71529"/>
            <a:ext cx="7920000" cy="540000"/>
          </a:xfrm>
        </p:spPr>
        <p:txBody>
          <a:bodyPr/>
          <a:lstStyle/>
          <a:p>
            <a:r>
              <a:rPr lang="en-US" dirty="0" smtClean="0"/>
              <a:t>Demo 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431" y="1209636"/>
            <a:ext cx="5524500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640" y="571897"/>
            <a:ext cx="70238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Successful powering of 18 kA circuit on 10/06/2020</a:t>
            </a:r>
            <a:endParaRPr lang="en-GB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705944" y="4446952"/>
            <a:ext cx="373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MgB</a:t>
            </a:r>
            <a:r>
              <a:rPr lang="en-US" baseline="-25000" dirty="0" smtClean="0"/>
              <a:t>2</a:t>
            </a:r>
            <a:r>
              <a:rPr lang="en-US" dirty="0" smtClean="0"/>
              <a:t>: </a:t>
            </a:r>
            <a:r>
              <a:rPr lang="en-US" b="1" dirty="0" smtClean="0"/>
              <a:t>17 K </a:t>
            </a:r>
            <a:r>
              <a:rPr lang="en-US" dirty="0" smtClean="0"/>
              <a:t>or </a:t>
            </a:r>
            <a:r>
              <a:rPr lang="en-US" b="1" dirty="0" smtClean="0"/>
              <a:t>25 K</a:t>
            </a:r>
            <a:r>
              <a:rPr lang="en-US" dirty="0" smtClean="0"/>
              <a:t>, REBCO: </a:t>
            </a:r>
            <a:r>
              <a:rPr lang="en-US" b="1" dirty="0" smtClean="0"/>
              <a:t>50 K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48065" y="1015318"/>
            <a:ext cx="367240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Plateau @ 18 kA with no voltage drift and stable low-resistance joints</a:t>
            </a: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313975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27598" y="1851670"/>
            <a:ext cx="6440400" cy="1225800"/>
          </a:xfrm>
        </p:spPr>
        <p:txBody>
          <a:bodyPr/>
          <a:lstStyle/>
          <a:p>
            <a:r>
              <a:rPr lang="en-US" dirty="0" smtClean="0"/>
              <a:t>Thanks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2000" y="1635646"/>
            <a:ext cx="7920000" cy="540000"/>
          </a:xfrm>
        </p:spPr>
        <p:txBody>
          <a:bodyPr/>
          <a:lstStyle/>
          <a:p>
            <a:r>
              <a:rPr lang="en-US" dirty="0" smtClean="0"/>
              <a:t>Baseline for DFX, DFM, DFHX and DFHM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33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" r="8532"/>
          <a:stretch/>
        </p:blipFill>
        <p:spPr>
          <a:xfrm>
            <a:off x="1089175" y="510195"/>
            <a:ext cx="6714698" cy="4257068"/>
          </a:xfrm>
          <a:prstGeom prst="rect">
            <a:avLst/>
          </a:prstGeom>
        </p:spPr>
      </p:pic>
      <p:sp>
        <p:nvSpPr>
          <p:cNvPr id="7" name="TextBox 6"/>
          <p:cNvSpPr txBox="1">
            <a:spLocks noChangeAspect="1"/>
          </p:cNvSpPr>
          <p:nvPr/>
        </p:nvSpPr>
        <p:spPr>
          <a:xfrm>
            <a:off x="2657575" y="4327833"/>
            <a:ext cx="1028347" cy="30008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 smtClean="0">
                <a:solidFill>
                  <a:srgbClr val="00B050"/>
                </a:solidFill>
              </a:rPr>
              <a:t>DFM</a:t>
            </a:r>
            <a:endParaRPr lang="fr-FR" sz="135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>
            <a:spLocks noChangeAspect="1"/>
          </p:cNvSpPr>
          <p:nvPr/>
        </p:nvSpPr>
        <p:spPr>
          <a:xfrm>
            <a:off x="3895056" y="774654"/>
            <a:ext cx="770875" cy="30008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rgbClr val="00B050"/>
                </a:solidFill>
              </a:rPr>
              <a:t>DFHM</a:t>
            </a:r>
            <a:endParaRPr lang="fr-FR" sz="1350" b="1" dirty="0">
              <a:solidFill>
                <a:srgbClr val="00B050"/>
              </a:solidFill>
            </a:endParaRPr>
          </a:p>
        </p:txBody>
      </p:sp>
      <p:cxnSp>
        <p:nvCxnSpPr>
          <p:cNvPr id="9" name="Straight Arrow Connector 8"/>
          <p:cNvCxnSpPr>
            <a:cxnSpLocks noChangeAspect="1"/>
            <a:stCxn id="8" idx="2"/>
          </p:cNvCxnSpPr>
          <p:nvPr/>
        </p:nvCxnSpPr>
        <p:spPr>
          <a:xfrm flipH="1">
            <a:off x="4208566" y="1051653"/>
            <a:ext cx="71928" cy="313205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cxnSpLocks noChangeAspect="1"/>
          </p:cNvCxnSpPr>
          <p:nvPr/>
        </p:nvCxnSpPr>
        <p:spPr>
          <a:xfrm flipH="1" flipV="1">
            <a:off x="3002923" y="4177120"/>
            <a:ext cx="103265" cy="134866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spect="1"/>
          </p:cNvSpPr>
          <p:nvPr/>
        </p:nvSpPr>
        <p:spPr>
          <a:xfrm>
            <a:off x="5696406" y="595086"/>
            <a:ext cx="715766" cy="30008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sz="1350" b="1" dirty="0">
                <a:solidFill>
                  <a:schemeClr val="accent6"/>
                </a:solidFill>
              </a:rPr>
              <a:t>DFHX</a:t>
            </a:r>
            <a:endParaRPr lang="fr-FR" sz="1350" b="1" dirty="0">
              <a:solidFill>
                <a:schemeClr val="accent6"/>
              </a:solidFill>
            </a:endParaRPr>
          </a:p>
        </p:txBody>
      </p:sp>
      <p:cxnSp>
        <p:nvCxnSpPr>
          <p:cNvPr id="12" name="Straight Arrow Connector 11"/>
          <p:cNvCxnSpPr>
            <a:cxnSpLocks noChangeAspect="1"/>
            <a:stCxn id="11" idx="2"/>
          </p:cNvCxnSpPr>
          <p:nvPr/>
        </p:nvCxnSpPr>
        <p:spPr>
          <a:xfrm>
            <a:off x="6002850" y="872085"/>
            <a:ext cx="100999" cy="22498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spect="1"/>
          </p:cNvSpPr>
          <p:nvPr/>
        </p:nvSpPr>
        <p:spPr>
          <a:xfrm>
            <a:off x="6096516" y="3983166"/>
            <a:ext cx="600615" cy="30008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chemeClr val="accent6"/>
                </a:solidFill>
              </a:rPr>
              <a:t>DFX</a:t>
            </a:r>
            <a:endParaRPr lang="fr-FR" sz="1350" b="1" dirty="0">
              <a:solidFill>
                <a:schemeClr val="accent6"/>
              </a:solidFill>
            </a:endParaRPr>
          </a:p>
        </p:txBody>
      </p:sp>
      <p:cxnSp>
        <p:nvCxnSpPr>
          <p:cNvPr id="14" name="Straight Arrow Connector 13"/>
          <p:cNvCxnSpPr>
            <a:cxnSpLocks noChangeAspect="1"/>
            <a:stCxn id="13" idx="0"/>
          </p:cNvCxnSpPr>
          <p:nvPr/>
        </p:nvCxnSpPr>
        <p:spPr>
          <a:xfrm flipH="1" flipV="1">
            <a:off x="6412172" y="3689204"/>
            <a:ext cx="36948" cy="29396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spect="1"/>
          </p:cNvSpPr>
          <p:nvPr/>
        </p:nvSpPr>
        <p:spPr>
          <a:xfrm>
            <a:off x="6103065" y="2111771"/>
            <a:ext cx="1423395" cy="50783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chemeClr val="accent6"/>
                </a:solidFill>
              </a:rPr>
              <a:t>SC Link for Triplets 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764678" y="2358009"/>
            <a:ext cx="331838" cy="86378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spect="1"/>
          </p:cNvSpPr>
          <p:nvPr/>
        </p:nvSpPr>
        <p:spPr>
          <a:xfrm>
            <a:off x="6732963" y="3914587"/>
            <a:ext cx="329837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788" dirty="0"/>
              <a:t>D1</a:t>
            </a:r>
            <a:endParaRPr lang="fr-FR" sz="788" dirty="0"/>
          </a:p>
        </p:txBody>
      </p:sp>
      <p:cxnSp>
        <p:nvCxnSpPr>
          <p:cNvPr id="20" name="Straight Arrow Connector 19"/>
          <p:cNvCxnSpPr>
            <a:cxnSpLocks noChangeAspect="1"/>
            <a:stCxn id="19" idx="0"/>
          </p:cNvCxnSpPr>
          <p:nvPr/>
        </p:nvCxnSpPr>
        <p:spPr>
          <a:xfrm flipH="1" flipV="1">
            <a:off x="6768886" y="3611669"/>
            <a:ext cx="128996" cy="30291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spect="1"/>
          </p:cNvSpPr>
          <p:nvPr/>
        </p:nvSpPr>
        <p:spPr>
          <a:xfrm>
            <a:off x="3401370" y="2536646"/>
            <a:ext cx="1891606" cy="507831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rgbClr val="00B050"/>
                </a:solidFill>
              </a:rPr>
              <a:t>SC Link for</a:t>
            </a:r>
          </a:p>
          <a:p>
            <a:pPr algn="ctr"/>
            <a:r>
              <a:rPr lang="en-GB" sz="1350" b="1" dirty="0">
                <a:solidFill>
                  <a:srgbClr val="00B050"/>
                </a:solidFill>
              </a:rPr>
              <a:t> Matching Sections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74570" y="497655"/>
            <a:ext cx="17331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rgbClr val="00B050"/>
                </a:solidFill>
              </a:rPr>
              <a:t>Cryostat and leads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62748" y="343635"/>
            <a:ext cx="17331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chemeClr val="accent6"/>
                </a:solidFill>
              </a:rPr>
              <a:t>Cryostat and leads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5318452" y="2751715"/>
            <a:ext cx="460577" cy="8004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021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963"/>
            <a:ext cx="7920000" cy="540000"/>
          </a:xfrm>
        </p:spPr>
        <p:txBody>
          <a:bodyPr/>
          <a:lstStyle/>
          <a:p>
            <a:r>
              <a:rPr lang="en-US" dirty="0" smtClean="0"/>
              <a:t>Overview - DFX, DFM, DFHX and DFHM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A. </a:t>
            </a:r>
            <a:r>
              <a:rPr lang="fr-FR" noProof="0" dirty="0" err="1" smtClean="0"/>
              <a:t>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298202" y="558963"/>
            <a:ext cx="839868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Design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/>
              <a:t>of components at CERN progressed well during the COVID period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Several iterations with WP17 </a:t>
            </a:r>
            <a:r>
              <a:rPr lang="en-US" dirty="0" smtClean="0"/>
              <a:t>– with meetings on integration aspects on a weekly basis. Forum for discussing and reviewing also interfaces with other WPs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DFX first unit </a:t>
            </a:r>
            <a:r>
              <a:rPr lang="en-US" dirty="0" smtClean="0"/>
              <a:t>(spare for HL-LHC) designed and being produced via UK1 (Univ. of Southampton). Excellent collaboration between CERN and University of Southampton during all phases – from conceptual to detailed design. All interfaces, in particular with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WP9</a:t>
            </a:r>
            <a:r>
              <a:rPr lang="en-US" dirty="0" smtClean="0"/>
              <a:t> for cryogenic and operational aspects, discussed and reviewed 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DFX and DFM series </a:t>
            </a:r>
            <a:r>
              <a:rPr lang="en-US" dirty="0" smtClean="0"/>
              <a:t>production via UK2 (Univ. of Southampton) approved at FC of December 2019. Working on writing-up of collaboration agreement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DFHX and DFHM </a:t>
            </a:r>
            <a:r>
              <a:rPr lang="en-US" dirty="0" smtClean="0"/>
              <a:t>prototypes and series production via collaboration agreement with Uppsala University approved at FC of December 2019. Working on writing-up of collaboration agreement</a:t>
            </a:r>
          </a:p>
          <a:p>
            <a:r>
              <a:rPr lang="en-US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165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3" t="2710"/>
          <a:stretch/>
        </p:blipFill>
        <p:spPr>
          <a:xfrm>
            <a:off x="0" y="88974"/>
            <a:ext cx="5042632" cy="26307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47520"/>
            <a:ext cx="7920000" cy="540000"/>
          </a:xfrm>
        </p:spPr>
        <p:txBody>
          <a:bodyPr/>
          <a:lstStyle/>
          <a:p>
            <a:r>
              <a:rPr lang="en-US" dirty="0" smtClean="0"/>
              <a:t>DFX - Triplets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F65A2AD4-5986-4A88-8FFD-A554C6A08C60}"/>
              </a:ext>
            </a:extLst>
          </p:cNvPr>
          <p:cNvSpPr txBox="1">
            <a:spLocks/>
          </p:cNvSpPr>
          <p:nvPr/>
        </p:nvSpPr>
        <p:spPr>
          <a:xfrm>
            <a:off x="5427072" y="596502"/>
            <a:ext cx="3675112" cy="367240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marR="0" lvl="0" indent="-4572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GB" sz="2200" b="1" dirty="0" smtClean="0">
                <a:solidFill>
                  <a:sysClr val="windowText" lastClr="000000"/>
                </a:solidFill>
                <a:latin typeface="Arial"/>
              </a:rPr>
              <a:t>2D detailed drawings completed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457200" marR="0" lvl="0" indent="-4572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GB" sz="2200" dirty="0" smtClean="0">
                <a:solidFill>
                  <a:sysClr val="windowText" lastClr="000000"/>
                </a:solidFill>
              </a:rPr>
              <a:t>PRR at CERN/SOTON </a:t>
            </a:r>
            <a:r>
              <a:rPr lang="en-GB" sz="2200" dirty="0">
                <a:solidFill>
                  <a:sysClr val="windowText" lastClr="000000"/>
                </a:solidFill>
              </a:rPr>
              <a:t>on 03/03/2020</a:t>
            </a:r>
          </a:p>
          <a:p>
            <a:pPr marL="457200" marR="0" lvl="0" indent="-4572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All materials sourced and Co compliant </a:t>
            </a:r>
          </a:p>
          <a:p>
            <a:pPr marL="457200" marR="0" lvl="0" indent="-4572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COVID-19 affects</a:t>
            </a:r>
            <a:r>
              <a:rPr kumimoji="0" lang="en-GB" sz="22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 material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 procurement</a:t>
            </a:r>
          </a:p>
          <a:p>
            <a:pPr marL="457200" marR="0" lvl="0" indent="-45720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Still expect to meet Q1 2020 delivery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0" t="14143" r="16526" b="13005"/>
          <a:stretch/>
        </p:blipFill>
        <p:spPr>
          <a:xfrm>
            <a:off x="1068" y="2522147"/>
            <a:ext cx="4910593" cy="262656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97840" y="2020832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University of Southampton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53726" y="3662372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MgB</a:t>
            </a:r>
            <a:r>
              <a:rPr lang="en-US" baseline="-25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</a:t>
            </a:r>
            <a:endParaRPr lang="en-GB" baseline="-25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35696" y="4503296"/>
            <a:ext cx="740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Nb-Ti</a:t>
            </a:r>
            <a:endParaRPr lang="en-GB" baseline="-25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5309" y="4503296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LHe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66628" y="286954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</a:t>
            </a:r>
            <a:r>
              <a:rPr lang="en-US" dirty="0" err="1" smtClean="0"/>
              <a:t>He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534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11188" y="440753"/>
            <a:ext cx="8721624" cy="2704011"/>
            <a:chOff x="107504" y="348968"/>
            <a:chExt cx="8721624" cy="270401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348968"/>
              <a:ext cx="5438168" cy="2704011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862" r="27551" b="34640"/>
            <a:stretch/>
          </p:blipFill>
          <p:spPr>
            <a:xfrm>
              <a:off x="5891332" y="547625"/>
              <a:ext cx="2937796" cy="2474278"/>
            </a:xfrm>
            <a:prstGeom prst="rect">
              <a:avLst/>
            </a:prstGeom>
          </p:spPr>
        </p:pic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87311" y="-54841"/>
            <a:ext cx="7920000" cy="540000"/>
          </a:xfrm>
        </p:spPr>
        <p:txBody>
          <a:bodyPr/>
          <a:lstStyle/>
          <a:p>
            <a:r>
              <a:rPr lang="en-US" dirty="0" smtClean="0"/>
              <a:t>DFX - Triplets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663348" y="3689320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+mj-lt"/>
              </a:rPr>
              <a:t>Integration drawings updated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+mj-lt"/>
              </a:rPr>
              <a:t>Interfaces defined</a:t>
            </a:r>
          </a:p>
        </p:txBody>
      </p:sp>
    </p:spTree>
    <p:extLst>
      <p:ext uri="{BB962C8B-B14F-4D97-AF65-F5344CB8AC3E}">
        <p14:creationId xmlns:p14="http://schemas.microsoft.com/office/powerpoint/2010/main" val="81936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7920000" cy="540000"/>
          </a:xfrm>
        </p:spPr>
        <p:txBody>
          <a:bodyPr/>
          <a:lstStyle/>
          <a:p>
            <a:r>
              <a:rPr lang="en-US" dirty="0" smtClean="0"/>
              <a:t>DFM – Matching Sections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3" t="7292"/>
          <a:stretch/>
        </p:blipFill>
        <p:spPr>
          <a:xfrm>
            <a:off x="1691680" y="593507"/>
            <a:ext cx="5150309" cy="27575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3381308"/>
            <a:ext cx="79204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900" dirty="0" smtClean="0">
                <a:latin typeface="+mj-lt"/>
              </a:rPr>
              <a:t>3D conceptual drawings available and used for integration studies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900" dirty="0" smtClean="0">
                <a:latin typeface="+mj-lt"/>
              </a:rPr>
              <a:t>Elaborated routing of SC Link for connection to DFM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900" dirty="0" smtClean="0">
                <a:latin typeface="+mj-lt"/>
              </a:rPr>
              <a:t>Modifications on D2 bus-bar on-going within WP3: interface to be defined</a:t>
            </a:r>
          </a:p>
        </p:txBody>
      </p:sp>
    </p:spTree>
    <p:extLst>
      <p:ext uri="{BB962C8B-B14F-4D97-AF65-F5344CB8AC3E}">
        <p14:creationId xmlns:p14="http://schemas.microsoft.com/office/powerpoint/2010/main" val="373400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4" r="5656" b="6130"/>
          <a:stretch/>
        </p:blipFill>
        <p:spPr>
          <a:xfrm>
            <a:off x="899592" y="669818"/>
            <a:ext cx="6327722" cy="29973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078" y="40595"/>
            <a:ext cx="7920000" cy="540000"/>
          </a:xfrm>
        </p:spPr>
        <p:txBody>
          <a:bodyPr/>
          <a:lstStyle/>
          <a:p>
            <a:r>
              <a:rPr lang="en-US" dirty="0" smtClean="0"/>
              <a:t>DFHX - Triplets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25400" y="3651870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/>
              <a:t>3D Drawings </a:t>
            </a:r>
            <a:r>
              <a:rPr lang="en-US" dirty="0" smtClean="0"/>
              <a:t>completed. 2D Drawings well advanced </a:t>
            </a: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 smtClean="0"/>
              <a:t>Integration </a:t>
            </a:r>
            <a:r>
              <a:rPr lang="en-US" dirty="0"/>
              <a:t>drawings in the tunnel well advanced, with definition of </a:t>
            </a:r>
            <a:r>
              <a:rPr lang="en-US" dirty="0" smtClean="0"/>
              <a:t>interfaces </a:t>
            </a:r>
            <a:r>
              <a:rPr lang="en-US" b="1" dirty="0" smtClean="0"/>
              <a:t>Detailed Design Review </a:t>
            </a:r>
            <a:r>
              <a:rPr lang="en-US" dirty="0" smtClean="0"/>
              <a:t>on the 16</a:t>
            </a:r>
            <a:r>
              <a:rPr lang="en-US" baseline="30000" dirty="0" smtClean="0"/>
              <a:t>th</a:t>
            </a:r>
            <a:r>
              <a:rPr lang="en-US" dirty="0" smtClean="0"/>
              <a:t> of June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83768" y="2283718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MgB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(25 K)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3968" y="1695816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HTS-REBCO (50 K)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1388264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GHe</a:t>
            </a:r>
            <a:r>
              <a:rPr lang="en-US" dirty="0" smtClean="0"/>
              <a:t> from SC Link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59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1DCB4E-5F44-49E2-937F-E6AC00142344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1290</TotalTime>
  <Words>958</Words>
  <Application>Microsoft Office PowerPoint</Application>
  <PresentationFormat>On-screen Show (16:9)</PresentationFormat>
  <Paragraphs>176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Symbol</vt:lpstr>
      <vt:lpstr>Times New Roman</vt:lpstr>
      <vt:lpstr>Wingdings</vt:lpstr>
      <vt:lpstr>Thème Office</vt:lpstr>
      <vt:lpstr>Custom Design</vt:lpstr>
      <vt:lpstr>106th Technical Coordination Meeting Update on WP6a</vt:lpstr>
      <vt:lpstr>Table of contents</vt:lpstr>
      <vt:lpstr>Baseline for DFX, DFM, DFHX and DFHM</vt:lpstr>
      <vt:lpstr>PowerPoint Presentation</vt:lpstr>
      <vt:lpstr>Overview - DFX, DFM, DFHX and DFHM</vt:lpstr>
      <vt:lpstr>DFX - Triplets</vt:lpstr>
      <vt:lpstr>DFX - Triplets </vt:lpstr>
      <vt:lpstr>DFM – Matching Sections</vt:lpstr>
      <vt:lpstr>DFHX - Triplets</vt:lpstr>
      <vt:lpstr>DFHX - Triplets</vt:lpstr>
      <vt:lpstr>DFHX - Triplets</vt:lpstr>
      <vt:lpstr>DFHM</vt:lpstr>
      <vt:lpstr>ECR on DFH design</vt:lpstr>
      <vt:lpstr>ECR on DFH</vt:lpstr>
      <vt:lpstr>ECR on DFH</vt:lpstr>
      <vt:lpstr>System lowered in the tunnel after cold tests</vt:lpstr>
      <vt:lpstr>Space requirements </vt:lpstr>
      <vt:lpstr>Updated and quantified space need </vt:lpstr>
      <vt:lpstr>Demo 2: status</vt:lpstr>
      <vt:lpstr>Demo 2: a System Demonstrator for the Triplets</vt:lpstr>
      <vt:lpstr>Demo 2</vt:lpstr>
      <vt:lpstr>Demo 2</vt:lpstr>
      <vt:lpstr>Demo 2</vt:lpstr>
      <vt:lpstr>Demo 2</vt:lpstr>
      <vt:lpstr>Thanks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Administrator</cp:lastModifiedBy>
  <cp:revision>313</cp:revision>
  <dcterms:created xsi:type="dcterms:W3CDTF">2020-02-06T17:34:13Z</dcterms:created>
  <dcterms:modified xsi:type="dcterms:W3CDTF">2020-06-11T10:31:46Z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